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357" r:id="rId2"/>
    <p:sldId id="358" r:id="rId3"/>
    <p:sldId id="315" r:id="rId4"/>
    <p:sldId id="359" r:id="rId5"/>
    <p:sldId id="360" r:id="rId6"/>
    <p:sldId id="257" r:id="rId7"/>
    <p:sldId id="378" r:id="rId8"/>
    <p:sldId id="361" r:id="rId9"/>
    <p:sldId id="379" r:id="rId10"/>
    <p:sldId id="363" r:id="rId11"/>
    <p:sldId id="364" r:id="rId12"/>
    <p:sldId id="365" r:id="rId13"/>
    <p:sldId id="316" r:id="rId14"/>
    <p:sldId id="384" r:id="rId15"/>
    <p:sldId id="385" r:id="rId16"/>
    <p:sldId id="386" r:id="rId17"/>
    <p:sldId id="264" r:id="rId18"/>
    <p:sldId id="368" r:id="rId19"/>
    <p:sldId id="387" r:id="rId20"/>
    <p:sldId id="370" r:id="rId21"/>
    <p:sldId id="371" r:id="rId22"/>
    <p:sldId id="272" r:id="rId23"/>
    <p:sldId id="376" r:id="rId24"/>
    <p:sldId id="373" r:id="rId25"/>
    <p:sldId id="374" r:id="rId26"/>
    <p:sldId id="377" r:id="rId27"/>
    <p:sldId id="383" r:id="rId28"/>
    <p:sldId id="3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ng Minhui" initials="DM" lastIdx="3" clrIdx="6"/>
  <p:cmAuthor id="1" name="力 赵" initials="力" lastIdx="15" clrIdx="0"/>
  <p:cmAuthor id="8" name="E465" initials="E" lastIdx="1" clrIdx="7"/>
  <p:cmAuthor id="2" name="Microsoft Office 用户" initials="Office" lastIdx="5" clrIdx="1"/>
  <p:cmAuthor id="9" name="casper casper" initials="cc" lastIdx="9" clrIdx="8"/>
  <p:cmAuthor id="3" name="Zhou, Jianjiao (Linda) [JANCN]" initials="ZJ([" lastIdx="24" clrIdx="2"/>
  <p:cmAuthor id="4" name="Peng, Xuqing [JANCNBJ]" initials="PX[" lastIdx="7" clrIdx="3"/>
  <p:cmAuthor id="5" name="Sleaf Ye" initials="SY" lastIdx="1" clrIdx="4"/>
  <p:cmAuthor id="6" name="赵力" initials="赵力" lastIdx="5"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549"/>
  </p:normalViewPr>
  <p:slideViewPr>
    <p:cSldViewPr snapToGrid="0" snapToObjects="1">
      <p:cViewPr varScale="1">
        <p:scale>
          <a:sx n="68" d="100"/>
          <a:sy n="68" d="100"/>
        </p:scale>
        <p:origin x="1234"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2020-04-13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0340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我们将从以下三个方面认识耐药结核：结核病的定义，耐药结核的基本知识，和耐药结核病的诊断</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为什么要及时发现耐药结核菌？因为可以</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rPr>
              <a:t>减少结核播散</a:t>
            </a:r>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rPr>
              <a:t>减少传播 </a:t>
            </a:r>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cs typeface="Arial" panose="020B0604020202020204" pitchFamily="34" charset="0"/>
              </a:rPr>
              <a:t>避免无效治疗</a:t>
            </a:r>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rPr>
              <a:t>选择最适当的经验治疗方案</a:t>
            </a:r>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rPr>
              <a:t>减低可能的药物副反应</a:t>
            </a:r>
          </a:p>
          <a:p>
            <a:pPr marL="171450" marR="0" lvl="0" indent="-171450" algn="l" defTabSz="914400" rtl="0" eaLnBrk="1" fontAlgn="auto" latinLnBrk="0" hangingPunct="1">
              <a:lnSpc>
                <a:spcPct val="100000"/>
              </a:lnSpc>
              <a:spcBef>
                <a:spcPts val="0"/>
              </a:spcBef>
              <a:spcAft>
                <a:spcPts val="0"/>
              </a:spcAft>
              <a:buClrTx/>
              <a:buSzTx/>
              <a:buFont typeface="Arial"/>
              <a:buChar char="•"/>
              <a:defRPr/>
            </a:pPr>
            <a:r>
              <a:rPr lang="zh-CN" altLang="en-US" sz="1200" b="1" dirty="0">
                <a:solidFill>
                  <a:srgbClr val="0FA1DE"/>
                </a:solidFill>
                <a:latin typeface="微软雅黑" panose="020B0503020204020204" pitchFamily="34" charset="-122"/>
              </a:rPr>
              <a:t>预防进一步的耐药发生</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结核分枝杆菌耐药性检测的流程：</a:t>
            </a:r>
            <a:endParaRPr lang="en-US" altLang="zh-CN" dirty="0"/>
          </a:p>
          <a:p>
            <a:r>
              <a:rPr lang="en-US" altLang="zh-CN" dirty="0"/>
              <a:t>1.</a:t>
            </a:r>
            <a:r>
              <a:rPr lang="zh-CN" altLang="en-US" dirty="0"/>
              <a:t>首先获取可疑患者的标本，包括痰、血液等</a:t>
            </a:r>
            <a:endParaRPr lang="en-US" altLang="zh-CN" dirty="0"/>
          </a:p>
          <a:p>
            <a:r>
              <a:rPr lang="en-US" altLang="zh-CN" dirty="0"/>
              <a:t>2.</a:t>
            </a:r>
            <a:r>
              <a:rPr lang="zh-CN" altLang="en-US" dirty="0"/>
              <a:t>然后进行病原学检查，包括标本的培养、涂片和核酸检查，如检查到结核分枝杆菌，则需进一步进行表型或分子药敏检查</a:t>
            </a:r>
            <a:endParaRPr lang="en-US" altLang="zh-C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耐药结核病的诊断主要包括两个方面：</a:t>
            </a:r>
            <a:endParaRPr lang="en-US" altLang="zh-CN" sz="1200" b="0" dirty="0">
              <a:solidFill>
                <a:schemeClr val="tx1"/>
              </a:solidFill>
              <a:latin typeface="+mn-lt"/>
              <a:ea typeface="+mn-ea"/>
            </a:endParaRPr>
          </a:p>
          <a:p>
            <a:pPr marL="228600" indent="-228600">
              <a:buAutoNum type="arabicPeriod"/>
            </a:pPr>
            <a:r>
              <a:rPr lang="zh-CN" altLang="en-US" sz="1200" b="1" dirty="0">
                <a:solidFill>
                  <a:prstClr val="white"/>
                </a:solidFill>
                <a:latin typeface="微软雅黑" panose="020B0503020204020204" pitchFamily="34" charset="-122"/>
                <a:ea typeface="微软雅黑" panose="020B0503020204020204" pitchFamily="34" charset="-122"/>
              </a:rPr>
              <a:t>临床病史，包括</a:t>
            </a:r>
            <a:r>
              <a:rPr lang="zh-CN" altLang="en-US" sz="2000" dirty="0">
                <a:solidFill>
                  <a:srgbClr val="44546A">
                    <a:lumMod val="75000"/>
                  </a:srgbClr>
                </a:solidFill>
                <a:latin typeface="Arial" panose="020B0604020202020204" pitchFamily="34" charset="0"/>
                <a:ea typeface="微软雅黑" panose="020B0503020204020204" pitchFamily="34" charset="-122"/>
              </a:rPr>
              <a:t>结核病症状及影像学，评估危险因素</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a:p>
            <a:pPr marL="228600" indent="-228600">
              <a:buAutoNum type="arabicPeriod"/>
            </a:pPr>
            <a:r>
              <a:rPr lang="zh-CN" altLang="en-US" sz="1200" b="1" dirty="0">
                <a:solidFill>
                  <a:prstClr val="white"/>
                </a:solidFill>
                <a:latin typeface="微软雅黑" panose="020B0503020204020204" pitchFamily="34" charset="-122"/>
                <a:ea typeface="微软雅黑" panose="020B0503020204020204" pitchFamily="34" charset="-122"/>
              </a:rPr>
              <a:t>结核分枝杆菌培养</a:t>
            </a:r>
            <a:r>
              <a:rPr lang="en-US" altLang="zh-CN" sz="1200" b="1" dirty="0">
                <a:solidFill>
                  <a:prstClr val="white"/>
                </a:solidFill>
                <a:latin typeface="微软雅黑" panose="020B0503020204020204" pitchFamily="34" charset="-122"/>
                <a:ea typeface="微软雅黑" panose="020B0503020204020204" pitchFamily="34" charset="-122"/>
              </a:rPr>
              <a:t>+</a:t>
            </a:r>
            <a:r>
              <a:rPr lang="zh-CN" altLang="en-US" sz="1200" b="1" dirty="0">
                <a:solidFill>
                  <a:prstClr val="white"/>
                </a:solidFill>
                <a:latin typeface="微软雅黑" panose="020B0503020204020204" pitchFamily="34" charset="-122"/>
                <a:ea typeface="微软雅黑" panose="020B0503020204020204" pitchFamily="34" charset="-122"/>
              </a:rPr>
              <a:t>药敏试验</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结核病的症状有：发热、疲乏无力、夜间出汗、肺结核还有咳嗽咳痰、胸痛、体重减轻</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zh-CN" altLang="en-US" dirty="0"/>
              <a:t>典型的肺结核病灶胸片可见肺纹理增多，斑片、条索或结节影</a:t>
            </a:r>
            <a:endParaRPr lang="en-US" altLang="zh-CN" dirty="0"/>
          </a:p>
          <a:p>
            <a:pPr marL="171450" indent="-171450">
              <a:buFont typeface="Arial"/>
              <a:buChar char="•"/>
            </a:pPr>
            <a:r>
              <a:rPr lang="zh-CN" altLang="en-US" dirty="0"/>
              <a:t>肺部</a:t>
            </a:r>
            <a:r>
              <a:rPr lang="en-US" altLang="zh-CN" dirty="0"/>
              <a:t>CT</a:t>
            </a:r>
            <a:r>
              <a:rPr lang="zh-CN" altLang="en-US" dirty="0"/>
              <a:t>可见</a:t>
            </a:r>
            <a:r>
              <a:rPr lang="zh-CN" altLang="en-US" sz="1200" b="0" i="0" u="none" strike="noStrike" kern="1200" dirty="0">
                <a:solidFill>
                  <a:schemeClr val="tx1"/>
                </a:solidFill>
                <a:effectLst/>
                <a:latin typeface="+mn-lt"/>
                <a:ea typeface="+mn-ea"/>
                <a:cs typeface="+mn-cs"/>
              </a:rPr>
              <a:t>毛玻璃样影、树芽征、支气管增厚等表现</a:t>
            </a:r>
            <a:endParaRPr lang="en-US" altLang="zh-CN" sz="1200" b="0" i="0" u="none" strike="noStrike" kern="1200" dirty="0">
              <a:solidFill>
                <a:schemeClr val="tx1"/>
              </a:solidFill>
              <a:effectLst/>
              <a:latin typeface="+mn-lt"/>
              <a:ea typeface="+mn-ea"/>
              <a:cs typeface="+mn-cs"/>
            </a:endParaRPr>
          </a:p>
          <a:p>
            <a:pPr marL="171450" indent="-171450">
              <a:buFont typeface="Arial"/>
              <a:buChar char="•"/>
            </a:pPr>
            <a:r>
              <a:rPr lang="zh-CN" altLang="en-US" sz="1200" b="0" i="0" u="none" strike="noStrike" kern="1200" dirty="0">
                <a:solidFill>
                  <a:schemeClr val="tx1"/>
                </a:solidFill>
                <a:effectLst/>
                <a:latin typeface="+mn-lt"/>
                <a:ea typeface="+mn-ea"/>
                <a:cs typeface="+mn-cs"/>
              </a:rPr>
              <a:t>结核中枢感染的头颅</a:t>
            </a:r>
            <a:r>
              <a:rPr lang="en-US" altLang="zh-CN" sz="1200" b="0" i="0" u="none" strike="noStrike" kern="1200" dirty="0">
                <a:solidFill>
                  <a:schemeClr val="tx1"/>
                </a:solidFill>
                <a:effectLst/>
                <a:latin typeface="+mn-lt"/>
                <a:ea typeface="+mn-ea"/>
                <a:cs typeface="+mn-cs"/>
              </a:rPr>
              <a:t>MRI</a:t>
            </a:r>
            <a:r>
              <a:rPr lang="zh-CN" altLang="en-US" sz="1200" b="0" i="0" u="none" strike="noStrike" kern="1200" dirty="0">
                <a:solidFill>
                  <a:schemeClr val="tx1"/>
                </a:solidFill>
                <a:effectLst/>
                <a:latin typeface="+mn-lt"/>
                <a:ea typeface="+mn-ea"/>
                <a:cs typeface="+mn-cs"/>
              </a:rPr>
              <a:t>典型的表现是“满天星”</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除了症状和影像学表现外，还需评估耐药结核病的危险因素。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对于</a:t>
            </a:r>
            <a:r>
              <a:rPr lang="zh-CN" altLang="en-US" sz="1200" b="1" kern="0" dirty="0">
                <a:solidFill>
                  <a:schemeClr val="bg1"/>
                </a:solidFill>
              </a:rPr>
              <a:t>新发耐药结核病诊断患者需要注意以下几点：</a:t>
            </a:r>
            <a:endParaRPr lang="en-US" altLang="zh-CN" sz="1200" b="1" kern="0" dirty="0">
              <a:solidFill>
                <a:schemeClr val="bg1"/>
              </a:solidFill>
            </a:endParaRPr>
          </a:p>
          <a:p>
            <a:pPr marL="285750" indent="-285750">
              <a:lnSpc>
                <a:spcPct val="135000"/>
              </a:lnSpc>
              <a:spcBef>
                <a:spcPts val="1200"/>
              </a:spcBef>
              <a:buFont typeface="Arial" panose="020B0604020202020204" pitchFamily="34" charset="0"/>
              <a:buChar char="•"/>
            </a:pPr>
            <a:r>
              <a:rPr lang="zh-CN" altLang="en-US" sz="1200" dirty="0"/>
              <a:t>在耐药结核病高流行地区居住或者居住过</a:t>
            </a:r>
          </a:p>
          <a:p>
            <a:pPr marL="285750" indent="-285750">
              <a:lnSpc>
                <a:spcPct val="135000"/>
              </a:lnSpc>
              <a:spcBef>
                <a:spcPts val="1200"/>
              </a:spcBef>
              <a:buFont typeface="Arial" panose="020B0604020202020204" pitchFamily="34" charset="0"/>
              <a:buChar char="•"/>
            </a:pPr>
            <a:r>
              <a:rPr lang="zh-CN" altLang="en-US" sz="1200" dirty="0"/>
              <a:t>有与耐药结核病患者的接触史（在一起居住</a:t>
            </a:r>
            <a:r>
              <a:rPr lang="en-US" altLang="zh-CN" sz="1200" dirty="0"/>
              <a:t>/</a:t>
            </a:r>
            <a:r>
              <a:rPr lang="zh-CN" altLang="en-US" sz="1200" dirty="0"/>
              <a:t>工作）</a:t>
            </a:r>
          </a:p>
          <a:p>
            <a:pPr marL="285750" indent="-285750">
              <a:lnSpc>
                <a:spcPct val="135000"/>
              </a:lnSpc>
              <a:spcBef>
                <a:spcPts val="1200"/>
              </a:spcBef>
              <a:buFont typeface="Arial" panose="020B0604020202020204" pitchFamily="34" charset="0"/>
              <a:buChar char="•"/>
            </a:pPr>
            <a:r>
              <a:rPr lang="zh-CN" altLang="en-US" sz="1200" dirty="0"/>
              <a:t>当结核病体征没有被识别时接受过潜在结核病感染治疗</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kern="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对于结核病经治的患者需注意以下几点，总结一下就是不好好治和治了没好</a:t>
            </a:r>
            <a:endParaRPr lang="en-US" altLang="zh-CN" dirty="0"/>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既往治疗过活动性结核</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用药不规律</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自行减药</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经验性一线抗结核治疗失败</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治疗过程中痰培养未阴转 </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结核病症状未</a:t>
            </a:r>
            <a:r>
              <a:rPr lang="en-US" altLang="zh-CN" sz="1200" dirty="0">
                <a:solidFill>
                  <a:prstClr val="black"/>
                </a:solidFill>
              </a:rPr>
              <a:t>/</a:t>
            </a:r>
            <a:r>
              <a:rPr lang="zh-CN" altLang="en-US" sz="1200" dirty="0">
                <a:solidFill>
                  <a:prstClr val="black"/>
                </a:solidFill>
              </a:rPr>
              <a:t>部分好转 </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结核病经治患者症状复发</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结核病症状或者胸部</a:t>
            </a:r>
            <a:r>
              <a:rPr lang="en-US" altLang="zh-CN" sz="1200" dirty="0">
                <a:solidFill>
                  <a:prstClr val="black"/>
                </a:solidFill>
              </a:rPr>
              <a:t>X</a:t>
            </a:r>
            <a:r>
              <a:rPr lang="zh-CN" altLang="en-US" sz="1200" dirty="0">
                <a:solidFill>
                  <a:prstClr val="black"/>
                </a:solidFill>
              </a:rPr>
              <a:t>线进展</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使用氟喹诺酮治疗社区获得性肺炎的类似症状后证实为结核病</a:t>
            </a:r>
          </a:p>
          <a:p>
            <a:pPr marL="179705" lvl="0" indent="-179705">
              <a:lnSpc>
                <a:spcPct val="125000"/>
              </a:lnSpc>
              <a:spcBef>
                <a:spcPts val="300"/>
              </a:spcBef>
              <a:buFont typeface="Arial" panose="020B0604020202020204" pitchFamily="34" charset="0"/>
              <a:buChar char="•"/>
            </a:pPr>
            <a:r>
              <a:rPr lang="zh-CN" altLang="en-US" sz="1200" dirty="0">
                <a:solidFill>
                  <a:prstClr val="black"/>
                </a:solidFill>
              </a:rPr>
              <a:t>在</a:t>
            </a:r>
            <a:r>
              <a:rPr lang="en-US" altLang="zh-CN" sz="1200" dirty="0">
                <a:solidFill>
                  <a:prstClr val="black"/>
                </a:solidFill>
              </a:rPr>
              <a:t>HIV</a:t>
            </a:r>
            <a:r>
              <a:rPr lang="zh-CN" altLang="en-US" sz="1200" dirty="0">
                <a:solidFill>
                  <a:prstClr val="black"/>
                </a:solidFill>
              </a:rPr>
              <a:t>高感染地区使用间歇性结核病治疗方案，治疗失败</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结核病的诊断，最核心的依然是病原学检查。</a:t>
            </a:r>
            <a:endParaRPr lang="en-US" altLang="zh-CN" dirty="0"/>
          </a:p>
          <a:p>
            <a:r>
              <a:rPr lang="zh-CN" altLang="en-US" dirty="0"/>
              <a:t>首先需要获取患者标本，如痰、血液、肺泡灌洗液等，进行结核分枝杆菌培养，但结核分枝杆菌生长非常慢，培养通常需</a:t>
            </a:r>
            <a:r>
              <a:rPr lang="en-US" altLang="zh-CN" dirty="0"/>
              <a:t>4</a:t>
            </a:r>
            <a:r>
              <a:rPr lang="zh-CN" altLang="en-US" dirty="0"/>
              <a:t>周以上；</a:t>
            </a:r>
            <a:endParaRPr lang="en-US" altLang="zh-CN" dirty="0"/>
          </a:p>
          <a:p>
            <a:r>
              <a:rPr lang="zh-CN" altLang="en-US" dirty="0"/>
              <a:t>另外还需进行涂片抗酸染色检查</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耐药性检查则依赖体外药物敏感性试验（</a:t>
            </a:r>
            <a:r>
              <a:rPr lang="en-US" altLang="zh-CN"/>
              <a:t>DST</a:t>
            </a:r>
            <a:r>
              <a:rPr lang="zh-CN" altLang="en-US"/>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其中，表型</a:t>
            </a:r>
            <a:r>
              <a:rPr lang="en-US" altLang="zh-CN" dirty="0"/>
              <a:t>DST</a:t>
            </a:r>
            <a:r>
              <a:rPr lang="zh-CN" altLang="en-US" dirty="0"/>
              <a:t>是金标准，它是</a:t>
            </a:r>
            <a:r>
              <a:rPr lang="zh-CN" altLang="en-US" sz="1200" dirty="0">
                <a:solidFill>
                  <a:srgbClr val="44546A">
                    <a:lumMod val="75000"/>
                  </a:srgbClr>
                </a:solidFill>
                <a:latin typeface="Arial" panose="020B0604020202020204" pitchFamily="34" charset="0"/>
                <a:ea typeface="微软雅黑" panose="020B0503020204020204" pitchFamily="34" charset="-122"/>
              </a:rPr>
              <a:t>通过对比观察结核分枝杆菌在含药和不含药培养基中的生长情况来检测其耐药性；</a:t>
            </a:r>
            <a:endParaRPr lang="en-US" altLang="zh-CN" sz="1200" dirty="0">
              <a:solidFill>
                <a:srgbClr val="44546A">
                  <a:lumMod val="75000"/>
                </a:srgbClr>
              </a:solidFill>
              <a:latin typeface="Arial" panose="020B0604020202020204" pitchFamily="34" charset="0"/>
              <a:ea typeface="微软雅黑" panose="020B0503020204020204" pitchFamily="34" charset="-122"/>
            </a:endParaRPr>
          </a:p>
          <a:p>
            <a:r>
              <a:rPr lang="zh-CN" altLang="en-US" dirty="0"/>
              <a:t>除此之外，还有分子</a:t>
            </a:r>
            <a:r>
              <a:rPr lang="en-US" altLang="zh-CN" dirty="0"/>
              <a:t>DST</a:t>
            </a:r>
            <a:r>
              <a:rPr lang="zh-CN" altLang="en-US" dirty="0"/>
              <a:t>，是</a:t>
            </a:r>
            <a:r>
              <a:rPr lang="zh-CN" altLang="en-US" sz="1200" dirty="0">
                <a:solidFill>
                  <a:srgbClr val="44546A">
                    <a:lumMod val="75000"/>
                  </a:srgbClr>
                </a:solidFill>
                <a:latin typeface="Arial" panose="020B0604020202020204" pitchFamily="34" charset="0"/>
                <a:ea typeface="微软雅黑" panose="020B0503020204020204" pitchFamily="34" charset="-122"/>
              </a:rPr>
              <a:t>基于耐药分子机制，采用分子生物学技术检测结核分枝杆菌的耐药基因型。</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lvl="0" indent="-215900" defTabSz="914400">
              <a:lnSpc>
                <a:spcPct val="125000"/>
              </a:lnSpc>
              <a:spcAft>
                <a:spcPts val="600"/>
              </a:spcAft>
              <a:buFont typeface="Arial" panose="020B0604020202020204" pitchFamily="34" charset="0"/>
              <a:buChar char="•"/>
            </a:pPr>
            <a:r>
              <a:rPr lang="zh-CN" altLang="en-US" dirty="0"/>
              <a:t>表型</a:t>
            </a:r>
            <a:r>
              <a:rPr lang="en-US" altLang="zh-CN" dirty="0"/>
              <a:t>DST</a:t>
            </a:r>
            <a:r>
              <a:rPr lang="zh-CN" altLang="en-US" dirty="0"/>
              <a:t>的优点主要有它是</a:t>
            </a:r>
            <a:r>
              <a:rPr lang="en-US" altLang="zh-CN" sz="1200" kern="0" dirty="0" err="1">
                <a:solidFill>
                  <a:srgbClr val="44546A">
                    <a:lumMod val="75000"/>
                  </a:srgbClr>
                </a:solidFill>
                <a:latin typeface="微软雅黑" panose="020B0503020204020204" pitchFamily="34" charset="-122"/>
                <a:ea typeface="微软雅黑" panose="020B0503020204020204" pitchFamily="34" charset="-122"/>
              </a:rPr>
              <a:t>金标准</a:t>
            </a:r>
            <a:r>
              <a:rPr lang="zh-CN" altLang="en-US" sz="1200" kern="0" dirty="0">
                <a:solidFill>
                  <a:srgbClr val="44546A">
                    <a:lumMod val="75000"/>
                  </a:srgbClr>
                </a:solidFill>
                <a:latin typeface="微软雅黑" panose="020B0503020204020204" pitchFamily="34" charset="-122"/>
                <a:ea typeface="微软雅黑" panose="020B0503020204020204" pitchFamily="34" charset="-122"/>
              </a:rPr>
              <a:t>、可同时检测一线和二线共</a:t>
            </a:r>
            <a:r>
              <a:rPr lang="zh-CN" altLang="en-US" sz="1200" kern="0" dirty="0">
                <a:solidFill>
                  <a:srgbClr val="C00000"/>
                </a:solidFill>
                <a:latin typeface="微软雅黑" panose="020B0503020204020204" pitchFamily="34" charset="-122"/>
                <a:ea typeface="微软雅黑" panose="020B0503020204020204" pitchFamily="34" charset="-122"/>
              </a:rPr>
              <a:t>十几种药物</a:t>
            </a:r>
            <a:r>
              <a:rPr lang="zh-CN" altLang="en-US" sz="1200" kern="0" dirty="0">
                <a:solidFill>
                  <a:srgbClr val="44546A">
                    <a:lumMod val="75000"/>
                  </a:srgbClr>
                </a:solidFill>
                <a:latin typeface="微软雅黑" panose="020B0503020204020204" pitchFamily="34" charset="-122"/>
                <a:ea typeface="微软雅黑" panose="020B0503020204020204" pitchFamily="34" charset="-122"/>
              </a:rPr>
              <a:t>的耐药水平</a:t>
            </a:r>
            <a:endParaRPr lang="en-US" altLang="zh-CN" sz="1200" kern="0" dirty="0">
              <a:solidFill>
                <a:srgbClr val="44546A">
                  <a:lumMod val="75000"/>
                </a:srgbClr>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pPr>
            <a:r>
              <a:rPr lang="zh-CN" altLang="en-US" sz="1200" kern="0" dirty="0">
                <a:solidFill>
                  <a:srgbClr val="44546A">
                    <a:lumMod val="75000"/>
                  </a:srgbClr>
                </a:solidFill>
                <a:latin typeface="微软雅黑" panose="020B0503020204020204" pitchFamily="34" charset="-122"/>
                <a:ea typeface="微软雅黑" panose="020B0503020204020204" pitchFamily="34" charset="-122"/>
              </a:rPr>
              <a:t>缺点是依赖培养，所以时间长，常需</a:t>
            </a:r>
            <a:r>
              <a:rPr lang="en-US" altLang="zh-CN" sz="1200" kern="0" dirty="0">
                <a:solidFill>
                  <a:srgbClr val="C00000"/>
                </a:solidFill>
                <a:latin typeface="微软雅黑" panose="020B0503020204020204" pitchFamily="34" charset="-122"/>
                <a:ea typeface="微软雅黑" panose="020B0503020204020204" pitchFamily="34" charset="-122"/>
              </a:rPr>
              <a:t>4-6</a:t>
            </a:r>
            <a:r>
              <a:rPr lang="zh-CN" altLang="en-US" sz="1200" kern="0" dirty="0">
                <a:solidFill>
                  <a:srgbClr val="C00000"/>
                </a:solidFill>
                <a:latin typeface="微软雅黑" panose="020B0503020204020204" pitchFamily="34" charset="-122"/>
                <a:ea typeface="微软雅黑" panose="020B0503020204020204" pitchFamily="34" charset="-122"/>
              </a:rPr>
              <a:t>周</a:t>
            </a:r>
            <a:r>
              <a:rPr lang="zh-CN" altLang="en-US" sz="1200" kern="0" dirty="0">
                <a:solidFill>
                  <a:srgbClr val="44546A">
                    <a:lumMod val="75000"/>
                  </a:srgbClr>
                </a:solidFill>
                <a:latin typeface="微软雅黑" panose="020B0503020204020204" pitchFamily="34" charset="-122"/>
                <a:ea typeface="微软雅黑" panose="020B0503020204020204" pitchFamily="34" charset="-122"/>
              </a:rPr>
              <a:t>出结果，以及对少数几种药结果不可靠</a:t>
            </a:r>
          </a:p>
          <a:p>
            <a:pPr marL="215900" lvl="0" indent="-215900" defTabSz="914400">
              <a:lnSpc>
                <a:spcPct val="125000"/>
              </a:lnSpc>
              <a:spcAft>
                <a:spcPts val="600"/>
              </a:spcAft>
              <a:buFont typeface="Arial" panose="020B0604020202020204" pitchFamily="34" charset="0"/>
              <a:buChar char="•"/>
            </a:pPr>
            <a:endParaRPr lang="en-US" altLang="zh-CN" sz="1200" kern="0" dirty="0">
              <a:solidFill>
                <a:srgbClr val="44546A">
                  <a:lumMod val="75000"/>
                </a:srgbClr>
              </a:solidFill>
              <a:latin typeface="微软雅黑" panose="020B0503020204020204" pitchFamily="34" charset="-122"/>
              <a:ea typeface="微软雅黑" panose="020B0503020204020204" pitchFamily="34" charset="-122"/>
            </a:endParaRP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首先，什么是结核病？</a:t>
            </a:r>
            <a:endParaRPr lang="en-US" altLang="zh-CN" dirty="0"/>
          </a:p>
          <a:p>
            <a:pPr marL="215900" indent="-215900">
              <a:lnSpc>
                <a:spcPct val="125000"/>
              </a:lnSpc>
              <a:spcBef>
                <a:spcPts val="600"/>
              </a:spcBef>
            </a:pPr>
            <a:r>
              <a:rPr lang="zh-CN" altLang="en-US" sz="1200" dirty="0"/>
              <a:t>肺结核是一种严重危害人类健康的慢性呼吸道传染病。</a:t>
            </a:r>
          </a:p>
          <a:p>
            <a:pPr marL="215900" indent="-215900">
              <a:lnSpc>
                <a:spcPct val="125000"/>
              </a:lnSpc>
              <a:spcBef>
                <a:spcPts val="600"/>
              </a:spcBef>
            </a:pPr>
            <a:r>
              <a:rPr lang="zh-CN" altLang="en-US" sz="1200" b="1" dirty="0"/>
              <a:t>肺结核俗称痨病，是由结核分枝杆菌</a:t>
            </a:r>
            <a:r>
              <a:rPr lang="zh-CN" altLang="en-US" sz="1200" dirty="0"/>
              <a:t>侵犯肺组织、气管、支气管和胸膜引起的呼吸道传染病。</a:t>
            </a:r>
            <a:endParaRPr lang="en-US" altLang="zh-CN" sz="1200" dirty="0"/>
          </a:p>
          <a:p>
            <a:pPr marL="215900" indent="-215900">
              <a:lnSpc>
                <a:spcPct val="125000"/>
              </a:lnSpc>
              <a:spcBef>
                <a:spcPts val="600"/>
              </a:spcBef>
            </a:pPr>
            <a:r>
              <a:rPr lang="zh-CN" altLang="en-US" sz="1200" b="0" i="0" u="none" strike="noStrike" kern="1200" dirty="0">
                <a:solidFill>
                  <a:schemeClr val="tx1"/>
                </a:solidFill>
                <a:effectLst/>
                <a:latin typeface="+mn-lt"/>
                <a:ea typeface="+mn-ea"/>
                <a:cs typeface="+mn-cs"/>
              </a:rPr>
              <a:t>在我国死于肺结核的名人有林徽因。在文学著作里，也充满了对结核病的描述，例如曹雪芹</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红楼梦</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中的林黛玉</a:t>
            </a:r>
            <a:endParaRPr lang="zh-CN" altLang="en-US" sz="1200" dirty="0"/>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a:lnSpc>
                <a:spcPct val="125000"/>
              </a:lnSpc>
              <a:spcAft>
                <a:spcPts val="600"/>
              </a:spcAft>
              <a:buFont typeface="Arial" panose="020B0604020202020204" pitchFamily="34" charset="0"/>
              <a:buNone/>
            </a:pPr>
            <a:r>
              <a:rPr lang="zh-CN" altLang="en-US" dirty="0"/>
              <a:t>分子</a:t>
            </a:r>
            <a:r>
              <a:rPr lang="en-US" altLang="zh-CN" dirty="0"/>
              <a:t>DST</a:t>
            </a:r>
            <a:r>
              <a:rPr lang="zh-CN" altLang="en-US" dirty="0"/>
              <a:t>的优点有：</a:t>
            </a:r>
            <a:endParaRPr lang="en-US" altLang="zh-CN" dirty="0"/>
          </a:p>
          <a:p>
            <a:pPr marL="215900" lvl="0" indent="-215900" defTabSz="914400">
              <a:lnSpc>
                <a:spcPct val="125000"/>
              </a:lnSpc>
              <a:spcAft>
                <a:spcPts val="600"/>
              </a:spcAft>
              <a:buFont typeface="Arial" panose="020B0604020202020204" pitchFamily="34" charset="0"/>
              <a:buChar char="•"/>
            </a:pPr>
            <a:r>
              <a:rPr lang="zh-CN" altLang="en-US" kern="0" dirty="0">
                <a:solidFill>
                  <a:srgbClr val="C00000"/>
                </a:solidFill>
                <a:latin typeface="微软雅黑" panose="020B0503020204020204" pitchFamily="34" charset="-122"/>
                <a:ea typeface="微软雅黑" panose="020B0503020204020204" pitchFamily="34" charset="-122"/>
              </a:rPr>
              <a:t>快速（</a:t>
            </a:r>
            <a:r>
              <a:rPr lang="en-US" altLang="zh-CN" kern="0" dirty="0">
                <a:solidFill>
                  <a:srgbClr val="C00000"/>
                </a:solidFill>
                <a:latin typeface="微软雅黑" panose="020B0503020204020204" pitchFamily="34" charset="-122"/>
                <a:ea typeface="微软雅黑" panose="020B0503020204020204" pitchFamily="34" charset="-122"/>
              </a:rPr>
              <a:t>2-48</a:t>
            </a:r>
            <a:r>
              <a:rPr lang="zh-CN" altLang="en-US" kern="0" dirty="0">
                <a:solidFill>
                  <a:srgbClr val="C00000"/>
                </a:solidFill>
                <a:latin typeface="微软雅黑" panose="020B0503020204020204" pitchFamily="34" charset="-122"/>
                <a:ea typeface="微软雅黑" panose="020B0503020204020204" pitchFamily="34" charset="-122"/>
              </a:rPr>
              <a:t>小时）</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敏感性高，可从包括</a:t>
            </a:r>
            <a:r>
              <a:rPr lang="zh-CN" altLang="en-US" kern="0" dirty="0">
                <a:solidFill>
                  <a:srgbClr val="C00000"/>
                </a:solidFill>
                <a:latin typeface="微软雅黑" panose="020B0503020204020204" pitchFamily="34" charset="-122"/>
                <a:ea typeface="微软雅黑" panose="020B0503020204020204" pitchFamily="34" charset="-122"/>
              </a:rPr>
              <a:t>涂片阴性、培养阴性</a:t>
            </a:r>
            <a:r>
              <a:rPr lang="zh-CN" altLang="en-US" kern="0" dirty="0">
                <a:solidFill>
                  <a:srgbClr val="44546A">
                    <a:lumMod val="75000"/>
                  </a:srgbClr>
                </a:solidFill>
                <a:latin typeface="微软雅黑" panose="020B0503020204020204" pitchFamily="34" charset="-122"/>
                <a:ea typeface="微软雅黑" panose="020B0503020204020204" pitchFamily="34" charset="-122"/>
              </a:rPr>
              <a:t>的标本中检出耐药基因突变</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对工作人员来说，生物安全性高，标本消化处理和</a:t>
            </a:r>
            <a:r>
              <a:rPr lang="en-US" altLang="zh-CN" kern="0" dirty="0">
                <a:solidFill>
                  <a:srgbClr val="44546A">
                    <a:lumMod val="75000"/>
                  </a:srgbClr>
                </a:solidFill>
                <a:latin typeface="微软雅黑" panose="020B0503020204020204" pitchFamily="34" charset="-122"/>
                <a:ea typeface="微软雅黑" panose="020B0503020204020204" pitchFamily="34" charset="-122"/>
              </a:rPr>
              <a:t>DNA</a:t>
            </a:r>
            <a:r>
              <a:rPr lang="zh-CN" altLang="en-US" kern="0" dirty="0">
                <a:solidFill>
                  <a:srgbClr val="44546A">
                    <a:lumMod val="75000"/>
                  </a:srgbClr>
                </a:solidFill>
                <a:latin typeface="微软雅黑" panose="020B0503020204020204" pitchFamily="34" charset="-122"/>
                <a:ea typeface="微软雅黑" panose="020B0503020204020204" pitchFamily="34" charset="-122"/>
              </a:rPr>
              <a:t>提取后标本的传染风险降低</a:t>
            </a:r>
            <a:endParaRPr lang="en-US" altLang="zh-CN" kern="0" dirty="0">
              <a:solidFill>
                <a:srgbClr val="44546A">
                  <a:lumMod val="75000"/>
                </a:srgbClr>
              </a:solidFill>
              <a:latin typeface="微软雅黑" panose="020B0503020204020204" pitchFamily="34" charset="-122"/>
              <a:ea typeface="微软雅黑" panose="020B0503020204020204" pitchFamily="34" charset="-122"/>
            </a:endParaRPr>
          </a:p>
          <a:p>
            <a:pPr marL="0" lvl="0" indent="0" defTabSz="914400">
              <a:lnSpc>
                <a:spcPct val="125000"/>
              </a:lnSpc>
              <a:spcAft>
                <a:spcPts val="600"/>
              </a:spcAft>
              <a:buFont typeface="Arial" panose="020B0604020202020204" pitchFamily="34" charset="0"/>
              <a:buNone/>
            </a:pPr>
            <a:endParaRPr lang="en-US" altLang="zh-CN" kern="0" dirty="0">
              <a:solidFill>
                <a:srgbClr val="44546A">
                  <a:lumMod val="75000"/>
                </a:srgbClr>
              </a:solidFill>
              <a:latin typeface="微软雅黑" panose="020B0503020204020204" pitchFamily="34" charset="-122"/>
              <a:ea typeface="微软雅黑" panose="020B0503020204020204" pitchFamily="34" charset="-122"/>
            </a:endParaRPr>
          </a:p>
          <a:p>
            <a:pPr marL="0" lvl="0" indent="0" defTabSz="914400">
              <a:lnSpc>
                <a:spcPct val="125000"/>
              </a:lnSpc>
              <a:spcAft>
                <a:spcPts val="600"/>
              </a:spcAft>
              <a:buFont typeface="Arial" panose="020B0604020202020204" pitchFamily="34" charset="0"/>
              <a:buNone/>
            </a:pPr>
            <a:r>
              <a:rPr lang="zh-CN" altLang="en-US" kern="0" dirty="0">
                <a:solidFill>
                  <a:srgbClr val="44546A">
                    <a:lumMod val="75000"/>
                  </a:srgbClr>
                </a:solidFill>
                <a:latin typeface="微软雅黑" panose="020B0503020204020204" pitchFamily="34" charset="-122"/>
                <a:ea typeface="微软雅黑" panose="020B0503020204020204" pitchFamily="34" charset="-122"/>
              </a:rPr>
              <a:t>缺点则是</a:t>
            </a:r>
            <a:endParaRPr lang="en-US" altLang="zh-CN" kern="0" dirty="0">
              <a:solidFill>
                <a:srgbClr val="44546A">
                  <a:lumMod val="75000"/>
                </a:srgbClr>
              </a:solidFill>
              <a:latin typeface="微软雅黑" panose="020B0503020204020204" pitchFamily="34" charset="-122"/>
              <a:ea typeface="微软雅黑" panose="020B0503020204020204" pitchFamily="34" charset="-122"/>
            </a:endParaRPr>
          </a:p>
          <a:p>
            <a:pPr marL="171450" lvl="0" indent="-171450" defTabSz="914400">
              <a:lnSpc>
                <a:spcPct val="125000"/>
              </a:lnSpc>
              <a:spcAft>
                <a:spcPts val="600"/>
              </a:spcAft>
              <a:buFont typeface="Arial"/>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检测耐受</a:t>
            </a:r>
            <a:r>
              <a:rPr lang="zh-CN" altLang="en-US" kern="0" dirty="0">
                <a:solidFill>
                  <a:srgbClr val="C00000"/>
                </a:solidFill>
                <a:latin typeface="微软雅黑" panose="020B0503020204020204" pitchFamily="34" charset="-122"/>
                <a:ea typeface="微软雅黑" panose="020B0503020204020204" pitchFamily="34" charset="-122"/>
              </a:rPr>
              <a:t>药物种类有限</a:t>
            </a:r>
            <a:r>
              <a:rPr lang="zh-CN" altLang="en-US" kern="0" dirty="0">
                <a:solidFill>
                  <a:srgbClr val="44546A">
                    <a:lumMod val="75000"/>
                  </a:srgbClr>
                </a:solidFill>
                <a:latin typeface="微软雅黑" panose="020B0503020204020204" pitchFamily="34" charset="-122"/>
                <a:ea typeface="微软雅黑" panose="020B0503020204020204" pitchFamily="34" charset="-122"/>
              </a:rPr>
              <a:t>，只能检测已发现的抗结核药物主要耐药基因型</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无法确定标本中耐药菌株的比例</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存在假阴性和假阳性</a:t>
            </a:r>
          </a:p>
          <a:p>
            <a:pPr marL="215900" lvl="0" indent="-215900" defTabSz="914400">
              <a:lnSpc>
                <a:spcPct val="125000"/>
              </a:lnSpc>
              <a:spcAft>
                <a:spcPts val="600"/>
              </a:spcAft>
              <a:buFont typeface="Arial" panose="020B0604020202020204" pitchFamily="34" charset="0"/>
              <a:buChar char="•"/>
            </a:pPr>
            <a:endParaRPr lang="zh-CN" altLang="en-US" kern="0" dirty="0">
              <a:solidFill>
                <a:srgbClr val="44546A">
                  <a:lumMod val="75000"/>
                </a:srgbClr>
              </a:solidFill>
              <a:latin typeface="微软雅黑" panose="020B0503020204020204" pitchFamily="34" charset="-122"/>
              <a:ea typeface="微软雅黑" panose="020B0503020204020204" pitchFamily="34" charset="-122"/>
            </a:endParaRP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作为病人，若怀疑自己患有耐药结核病，该怎么办？</a:t>
            </a:r>
            <a:endParaRPr lang="en-US" altLang="zh-CN" dirty="0"/>
          </a:p>
          <a:p>
            <a:pPr marL="215900" lvl="0" indent="-215900" defTabSz="914400">
              <a:lnSpc>
                <a:spcPct val="125000"/>
              </a:lnSpc>
              <a:spcAft>
                <a:spcPts val="600"/>
              </a:spcAft>
              <a:buFont typeface="Arial" panose="020B0604020202020204" pitchFamily="34" charset="0"/>
              <a:buChar char="•"/>
              <a:defRPr/>
            </a:pPr>
            <a:r>
              <a:rPr lang="zh-CN" altLang="en-US" dirty="0"/>
              <a:t>首先是进行专科咨询，注意跟医生交代</a:t>
            </a:r>
            <a:r>
              <a:rPr lang="en-US" altLang="zh-CN" sz="1200" kern="0" dirty="0" err="1">
                <a:solidFill>
                  <a:srgbClr val="333F50"/>
                </a:solidFill>
                <a:latin typeface="微软雅黑" panose="020B0503020204020204" pitchFamily="34" charset="-122"/>
                <a:ea typeface="微软雅黑" panose="020B0503020204020204" pitchFamily="34" charset="-122"/>
              </a:rPr>
              <a:t>症状</a:t>
            </a:r>
            <a:r>
              <a:rPr lang="zh-CN" altLang="en-US" sz="1200" kern="0" dirty="0">
                <a:solidFill>
                  <a:srgbClr val="333F50"/>
                </a:solidFill>
                <a:latin typeface="微软雅黑" panose="020B0503020204020204" pitchFamily="34" charset="-122"/>
                <a:ea typeface="微软雅黑" panose="020B0503020204020204" pitchFamily="34" charset="-122"/>
              </a:rPr>
              <a:t>、已有的检查结果、以前治疗的经过、存在的高危因素以及合并的其他感染</a:t>
            </a:r>
            <a:endParaRPr lang="en-US" altLang="zh-CN" sz="1200" kern="0" dirty="0">
              <a:solidFill>
                <a:srgbClr val="333F50"/>
              </a:solidFill>
              <a:latin typeface="微软雅黑" panose="020B0503020204020204" pitchFamily="34" charset="-122"/>
              <a:ea typeface="微软雅黑" panose="020B0503020204020204" pitchFamily="34" charset="-122"/>
            </a:endParaRP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第二步则是配合检查，需要进行的检查主要包括涂片、培养、药敏检查，有条件者进行分子</a:t>
            </a:r>
            <a:r>
              <a:rPr lang="en-US" altLang="zh-CN" dirty="0"/>
              <a:t>DST</a:t>
            </a:r>
            <a:r>
              <a:rPr lang="zh-CN" altLang="en-US" dirty="0"/>
              <a:t>检查；</a:t>
            </a:r>
            <a:endParaRPr lang="en-US" altLang="zh-CN" dirty="0"/>
          </a:p>
          <a:p>
            <a:r>
              <a:rPr lang="zh-CN" altLang="en-US" dirty="0"/>
              <a:t>除此之外还需进行影像学检查评估病灶，以及其他基础疾病或合并感染相关的检查。</a:t>
            </a:r>
            <a:endParaRPr lang="en-US" altLang="zh-C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marR="0" indent="-215900" defTabSz="914400" fontAlgn="auto">
              <a:lnSpc>
                <a:spcPct val="150000"/>
              </a:lnSpc>
              <a:spcBef>
                <a:spcPts val="1800"/>
              </a:spcBef>
              <a:buClrTx/>
              <a:buSzTx/>
              <a:buFont typeface="Arial" panose="020B0604020202020204" pitchFamily="34" charset="0"/>
              <a:buChar char="•"/>
              <a:defRPr/>
            </a:pPr>
            <a:r>
              <a:rPr lang="zh-CN" altLang="en-US" dirty="0"/>
              <a:t>在确定结核诊断后，需要进行专科治疗；</a:t>
            </a:r>
            <a:endParaRPr lang="en-US" altLang="zh-CN" dirty="0"/>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333F50"/>
                </a:solidFill>
                <a:latin typeface="微软雅黑" panose="020B0503020204020204" pitchFamily="34" charset="-122"/>
                <a:ea typeface="微软雅黑" panose="020B0503020204020204" pitchFamily="34" charset="-122"/>
              </a:rPr>
              <a:t>针对药敏试验结果进行方案选择；</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333F50"/>
                </a:solidFill>
                <a:latin typeface="微软雅黑" panose="020B0503020204020204" pitchFamily="34" charset="-122"/>
                <a:ea typeface="微软雅黑" panose="020B0503020204020204" pitchFamily="34" charset="-122"/>
              </a:rPr>
              <a:t>对于潜在危及生命的情况，可在获得完整药敏试验结果前进行</a:t>
            </a:r>
            <a:r>
              <a:rPr lang="zh-CN" altLang="en-US" sz="1200" kern="0" dirty="0">
                <a:solidFill>
                  <a:srgbClr val="C00000"/>
                </a:solidFill>
                <a:latin typeface="微软雅黑" panose="020B0503020204020204" pitchFamily="34" charset="-122"/>
                <a:ea typeface="微软雅黑" panose="020B0503020204020204" pitchFamily="34" charset="-122"/>
              </a:rPr>
              <a:t>经验性抗结核治疗。</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确诊后一定要足量足疗程治疗</a:t>
            </a:r>
            <a:endParaRPr lang="en-US" altLang="zh-CN" dirty="0"/>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333F50"/>
                </a:solidFill>
                <a:latin typeface="微软雅黑" panose="020B0503020204020204" pitchFamily="34" charset="-122"/>
                <a:ea typeface="微软雅黑" panose="020B0503020204020204" pitchFamily="34" charset="-122"/>
              </a:rPr>
              <a:t>足量足疗程治疗是</a:t>
            </a:r>
            <a:r>
              <a:rPr lang="en-US" altLang="zh-CN" sz="1200" kern="0" dirty="0">
                <a:solidFill>
                  <a:srgbClr val="333F50"/>
                </a:solidFill>
                <a:latin typeface="微软雅黑" panose="020B0503020204020204" pitchFamily="34" charset="-122"/>
                <a:ea typeface="微软雅黑" panose="020B0503020204020204" pitchFamily="34" charset="-122"/>
              </a:rPr>
              <a:t>MDR-TB</a:t>
            </a:r>
            <a:r>
              <a:rPr lang="zh-CN" altLang="en-US" sz="1200" kern="0" dirty="0">
                <a:solidFill>
                  <a:srgbClr val="333F50"/>
                </a:solidFill>
                <a:latin typeface="微软雅黑" panose="020B0503020204020204" pitchFamily="34" charset="-122"/>
                <a:ea typeface="微软雅黑" panose="020B0503020204020204" pitchFamily="34" charset="-122"/>
              </a:rPr>
              <a:t>患者治疗成功的关键</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333F50"/>
                </a:solidFill>
                <a:latin typeface="微软雅黑" panose="020B0503020204020204" pitchFamily="34" charset="-122"/>
                <a:ea typeface="微软雅黑" panose="020B0503020204020204" pitchFamily="34" charset="-122"/>
              </a:rPr>
              <a:t>足量足疗程治疗后绝大多数患者是可以治愈的</a:t>
            </a:r>
            <a:endParaRPr lang="en-US" altLang="zh-CN" sz="1200" kern="0" dirty="0">
              <a:solidFill>
                <a:srgbClr val="333F50"/>
              </a:solidFill>
              <a:latin typeface="微软雅黑" panose="020B0503020204020204" pitchFamily="34" charset="-122"/>
              <a:ea typeface="微软雅黑" panose="020B0503020204020204" pitchFamily="34" charset="-122"/>
            </a:endParaRP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C00000"/>
                </a:solidFill>
                <a:latin typeface="微软雅黑" panose="020B0503020204020204" pitchFamily="34" charset="-122"/>
                <a:ea typeface="微软雅黑" panose="020B0503020204020204" pitchFamily="34" charset="-122"/>
              </a:rPr>
              <a:t>不按</a:t>
            </a:r>
            <a:r>
              <a:rPr lang="zh-CN" altLang="en-US" sz="1200" kern="0" dirty="0">
                <a:solidFill>
                  <a:srgbClr val="333F50"/>
                </a:solidFill>
                <a:latin typeface="微软雅黑" panose="020B0503020204020204" pitchFamily="34" charset="-122"/>
                <a:ea typeface="微软雅黑" panose="020B0503020204020204" pitchFamily="34" charset="-122"/>
              </a:rPr>
              <a:t>足量足疗程治疗增加不治风险</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1200" kern="0" dirty="0">
                <a:solidFill>
                  <a:srgbClr val="C00000"/>
                </a:solidFill>
                <a:latin typeface="微软雅黑" panose="020B0503020204020204" pitchFamily="34" charset="-122"/>
                <a:ea typeface="微软雅黑" panose="020B0503020204020204" pitchFamily="34" charset="-122"/>
              </a:rPr>
              <a:t>不按</a:t>
            </a:r>
            <a:r>
              <a:rPr lang="zh-CN" altLang="en-US" sz="1200" kern="0" dirty="0">
                <a:solidFill>
                  <a:srgbClr val="333F50"/>
                </a:solidFill>
                <a:latin typeface="微软雅黑" panose="020B0503020204020204" pitchFamily="34" charset="-122"/>
                <a:ea typeface="微软雅黑" panose="020B0503020204020204" pitchFamily="34" charset="-122"/>
              </a:rPr>
              <a:t>足量足疗程治疗，复发风险极高，且更容易耐药，不光伤害自己，还易传染他人</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zh-CN" altLang="en-US" dirty="0"/>
              <a:t>目前患者管理是由全省结核病防治网络（省、市、县、乡和村）共同执行，各级有相应的职责和任务。县、乡级主要负责患者追踪、督导患者及时复诊，村级为指定的治疗点（</a:t>
            </a:r>
            <a:r>
              <a:rPr lang="en-US" altLang="zh-CN" dirty="0"/>
              <a:t>DOT</a:t>
            </a:r>
            <a:r>
              <a:rPr lang="zh-CN" altLang="en-US" dirty="0"/>
              <a:t>点）为患者行长达</a:t>
            </a:r>
            <a:r>
              <a:rPr lang="en-US" altLang="zh-CN" dirty="0"/>
              <a:t>22</a:t>
            </a:r>
            <a:r>
              <a:rPr lang="zh-CN" altLang="en-US" dirty="0"/>
              <a:t>～</a:t>
            </a:r>
            <a:r>
              <a:rPr lang="en-US" altLang="zh-CN" dirty="0"/>
              <a:t>23</a:t>
            </a:r>
            <a:r>
              <a:rPr lang="zh-CN" altLang="en-US" dirty="0"/>
              <a:t>个月的后续诊疗和服药管理。</a:t>
            </a:r>
          </a:p>
          <a:p>
            <a:pPr eaLnBrk="1" hangingPunct="1"/>
            <a:endParaRPr lang="zh-CN" altLang="en-US" dirty="0"/>
          </a:p>
          <a:p>
            <a:pPr eaLnBrk="1" hangingPunct="1"/>
            <a:r>
              <a:rPr lang="zh-CN" altLang="en-US" sz="1200" dirty="0"/>
              <a:t>明确诊断的耐多药物肺结核病人由定点医院负责收治。</a:t>
            </a:r>
            <a:endParaRPr lang="en-US" altLang="zh-CN" sz="1200" dirty="0"/>
          </a:p>
          <a:p>
            <a:pPr eaLnBrk="1" hangingPunct="1"/>
            <a:r>
              <a:rPr lang="zh-CN" altLang="en-US" sz="1200" dirty="0"/>
              <a:t>治疗方案由专家小组制定。</a:t>
            </a:r>
            <a:endParaRPr lang="en-US" altLang="zh-CN" sz="1200" dirty="0"/>
          </a:p>
          <a:p>
            <a:pPr eaLnBrk="1" hangingPunct="1"/>
            <a:r>
              <a:rPr lang="zh-CN" altLang="en-US" sz="1200" dirty="0"/>
              <a:t>主管医师或护士每日督导患者服药。</a:t>
            </a:r>
            <a:endParaRPr lang="en-US" altLang="zh-CN" sz="1200" dirty="0"/>
          </a:p>
          <a:p>
            <a:pPr eaLnBrk="1" hangingPunct="1"/>
            <a:r>
              <a:rPr lang="zh-CN" altLang="en-US" sz="1200" dirty="0"/>
              <a:t>按治疗检测要求对患者进行痰涂片，痰培养肝功能</a:t>
            </a:r>
            <a:r>
              <a:rPr lang="zh-CN" altLang="en-US" sz="1200" dirty="0">
                <a:solidFill>
                  <a:srgbClr val="FF0000"/>
                </a:solidFill>
              </a:rPr>
              <a:t>、</a:t>
            </a:r>
            <a:r>
              <a:rPr lang="zh-CN" altLang="en-US" sz="1200" dirty="0"/>
              <a:t>肾功能</a:t>
            </a:r>
            <a:r>
              <a:rPr lang="zh-CN" altLang="en-US" sz="1200" dirty="0">
                <a:solidFill>
                  <a:srgbClr val="FF0000"/>
                </a:solidFill>
              </a:rPr>
              <a:t>、</a:t>
            </a:r>
            <a:r>
              <a:rPr lang="zh-CN" altLang="en-US" sz="1200" dirty="0"/>
              <a:t>血常规等检查。</a:t>
            </a:r>
          </a:p>
          <a:p>
            <a:pPr eaLnBrk="1" hangingPunct="1"/>
            <a:r>
              <a:rPr lang="zh-CN" altLang="en-US" sz="1200" dirty="0"/>
              <a:t>检测药物不良反应的发生情况，做到早期发现、及时</a:t>
            </a:r>
            <a:r>
              <a:rPr lang="zh-CN" altLang="en-US" sz="1200" dirty="0">
                <a:solidFill>
                  <a:srgbClr val="FF0000"/>
                </a:solidFill>
              </a:rPr>
              <a:t>处理</a:t>
            </a:r>
            <a:r>
              <a:rPr lang="zh-CN" altLang="en-US" dirty="0"/>
              <a:t>。</a:t>
            </a:r>
          </a:p>
          <a:p>
            <a:pPr eaLnBrk="1" hangingPunct="1"/>
            <a:r>
              <a:rPr lang="zh-CN" altLang="en-US" sz="1200" dirty="0"/>
              <a:t>密切注意患者的心理</a:t>
            </a:r>
            <a:r>
              <a:rPr lang="zh-CN" altLang="en-US" sz="1200" dirty="0">
                <a:solidFill>
                  <a:srgbClr val="FF0000"/>
                </a:solidFill>
              </a:rPr>
              <a:t>健康</a:t>
            </a:r>
            <a:r>
              <a:rPr lang="zh-CN" altLang="en-US" sz="1200" dirty="0"/>
              <a:t>状态，对患者进行关于耐多药肺结核相关知识的健康</a:t>
            </a:r>
            <a:r>
              <a:rPr lang="zh-CN" altLang="en-US" sz="1200" dirty="0">
                <a:solidFill>
                  <a:srgbClr val="FF0000"/>
                </a:solidFill>
              </a:rPr>
              <a:t>教育。</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C547A52-9BEA-1C49-B331-26C59A93575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cs"/>
              </a:r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接下来，我们再来认识一下耐药结核</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什么是耐药结核病？</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t>耐药结核病就是指感染的结核分枝杆菌</a:t>
            </a:r>
            <a:r>
              <a:rPr lang="zh-CN" altLang="en-US" b="1" dirty="0">
                <a:solidFill>
                  <a:srgbClr val="FF0000"/>
                </a:solidFill>
              </a:rPr>
              <a:t>对抗结核药物耐药。</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耐药结核病有它的分类，而分类的基础则是基于体外药物敏感性试验。</a:t>
            </a:r>
            <a:endParaRPr lang="en-US" altLang="zh-CN" dirty="0"/>
          </a:p>
          <a:p>
            <a:r>
              <a:rPr lang="zh-CN" altLang="en-US" dirty="0"/>
              <a:t>单耐药结核病和利福平耐药结核病，顾名思义，分别是对</a:t>
            </a:r>
            <a:r>
              <a:rPr lang="en-US" altLang="zh-CN" dirty="0"/>
              <a:t>1</a:t>
            </a:r>
            <a:r>
              <a:rPr lang="zh-CN" altLang="en-US" sz="1200" b="1" dirty="0">
                <a:solidFill>
                  <a:srgbClr val="C00000"/>
                </a:solidFill>
              </a:rPr>
              <a:t>种一线</a:t>
            </a:r>
            <a:r>
              <a:rPr lang="zh-CN" altLang="en-US" sz="1200" dirty="0">
                <a:solidFill>
                  <a:schemeClr val="tx1"/>
                </a:solidFill>
              </a:rPr>
              <a:t>抗结核药物耐药，和对</a:t>
            </a:r>
            <a:r>
              <a:rPr lang="zh-CN" altLang="en-US" sz="1200" b="1" dirty="0">
                <a:solidFill>
                  <a:srgbClr val="C00000"/>
                </a:solidFill>
              </a:rPr>
              <a:t>利福平</a:t>
            </a:r>
            <a:r>
              <a:rPr lang="zh-CN" altLang="en-US" sz="1200" dirty="0">
                <a:solidFill>
                  <a:schemeClr val="tx1"/>
                </a:solidFill>
              </a:rPr>
              <a:t>耐药的结核病；</a:t>
            </a:r>
            <a:endParaRPr lang="en-US" altLang="zh-CN"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而耐多药结核病则是指</a:t>
            </a:r>
            <a:r>
              <a:rPr lang="zh-CN" altLang="en-US" sz="1200" dirty="0">
                <a:solidFill>
                  <a:schemeClr val="tx1"/>
                </a:solidFill>
              </a:rPr>
              <a:t>至少同时对</a:t>
            </a:r>
            <a:r>
              <a:rPr lang="zh-CN" altLang="en-US" sz="1200" b="1" dirty="0">
                <a:solidFill>
                  <a:srgbClr val="C00000"/>
                </a:solidFill>
              </a:rPr>
              <a:t>异烟肼</a:t>
            </a:r>
            <a:r>
              <a:rPr lang="zh-CN" altLang="en-US" sz="1200" dirty="0">
                <a:solidFill>
                  <a:schemeClr val="tx1"/>
                </a:solidFill>
              </a:rPr>
              <a:t>和</a:t>
            </a:r>
            <a:r>
              <a:rPr lang="zh-CN" altLang="en-US" sz="1200" b="1" dirty="0">
                <a:solidFill>
                  <a:srgbClr val="C00000"/>
                </a:solidFill>
              </a:rPr>
              <a:t>利福平</a:t>
            </a:r>
            <a:r>
              <a:rPr lang="zh-CN" altLang="en-US" sz="1200" dirty="0">
                <a:solidFill>
                  <a:schemeClr val="tx1"/>
                </a:solidFill>
              </a:rPr>
              <a:t>耐药。</a:t>
            </a:r>
            <a:endParaRPr lang="en-US" sz="1200" dirty="0">
              <a:solidFill>
                <a:schemeClr val="tx1"/>
              </a:solidFill>
            </a:endParaRPr>
          </a:p>
          <a:p>
            <a:pPr algn="l">
              <a:lnSpc>
                <a:spcPct val="125000"/>
              </a:lnSpc>
            </a:pPr>
            <a:r>
              <a:rPr lang="zh-CN" altLang="en-US" dirty="0"/>
              <a:t>除此之外，在耐多药的基础上</a:t>
            </a:r>
            <a:r>
              <a:rPr lang="zh-CN" altLang="en-US" sz="1200" dirty="0">
                <a:solidFill>
                  <a:schemeClr val="tx1"/>
                </a:solidFill>
              </a:rPr>
              <a:t>至少同时对</a:t>
            </a:r>
            <a:r>
              <a:rPr lang="en-US" altLang="zh-CN" sz="1200" b="1" dirty="0">
                <a:solidFill>
                  <a:srgbClr val="C00000"/>
                </a:solidFill>
              </a:rPr>
              <a:t>1</a:t>
            </a:r>
            <a:r>
              <a:rPr lang="zh-CN" altLang="en-US" sz="1200" b="1" dirty="0">
                <a:solidFill>
                  <a:srgbClr val="C00000"/>
                </a:solidFill>
              </a:rPr>
              <a:t>种氟喹诺酮类</a:t>
            </a:r>
            <a:r>
              <a:rPr lang="zh-CN" altLang="en-US" sz="1200" dirty="0">
                <a:solidFill>
                  <a:schemeClr val="tx1"/>
                </a:solidFill>
              </a:rPr>
              <a:t>和</a:t>
            </a:r>
            <a:r>
              <a:rPr lang="en-US" altLang="zh-CN" sz="1200" b="1" dirty="0">
                <a:solidFill>
                  <a:srgbClr val="C00000"/>
                </a:solidFill>
              </a:rPr>
              <a:t>1</a:t>
            </a:r>
            <a:r>
              <a:rPr lang="zh-CN" altLang="en-US" sz="1200" b="1" dirty="0">
                <a:solidFill>
                  <a:srgbClr val="C00000"/>
                </a:solidFill>
              </a:rPr>
              <a:t>种二线注射类</a:t>
            </a:r>
            <a:r>
              <a:rPr lang="zh-CN" altLang="en-US" sz="1200" dirty="0">
                <a:solidFill>
                  <a:schemeClr val="tx1"/>
                </a:solidFill>
              </a:rPr>
              <a:t>抗结核药物耐药的结核病称为广泛耐药结核病。</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547A52-9BEA-1C49-B331-26C59A935753}" type="slidenum">
              <a:rPr kumimoji="0" lang="en-US" sz="1200" b="0" i="0" u="none" strike="noStrike" kern="1200" cap="none" spc="0" normalizeH="0" baseline="0" noProof="0" smtClean="0">
                <a:ln>
                  <a:noFill/>
                </a:ln>
                <a:solidFill>
                  <a:prstClr val="black"/>
                </a:solidFill>
                <a:effectLst/>
                <a:uLnTx/>
                <a:uFillTx/>
                <a:ea typeface="+mn-ea"/>
                <a:cs typeface="+mn-cs"/>
              </a:rPr>
              <a:t>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耐药结核病在全世界流行，而中国是耐药结核病的高负担国家之一，根据</a:t>
            </a:r>
            <a:r>
              <a:rPr lang="en-US" altLang="zh-CN" dirty="0"/>
              <a:t>WHO</a:t>
            </a:r>
            <a:r>
              <a:rPr lang="zh-CN" altLang="en-US" dirty="0"/>
              <a:t>数据，</a:t>
            </a:r>
            <a:r>
              <a:rPr lang="en-US" altLang="zh-CN" dirty="0"/>
              <a:t>2018</a:t>
            </a:r>
            <a:r>
              <a:rPr lang="zh-CN" altLang="en-US" dirty="0"/>
              <a:t>年</a:t>
            </a:r>
            <a:r>
              <a:rPr lang="zh-CN" altLang="en-US" sz="1200" cap="all" dirty="0">
                <a:solidFill>
                  <a:prstClr val="black"/>
                </a:solidFill>
                <a:latin typeface="Arial" panose="020B0604020202020204" pitchFamily="34" charset="0"/>
                <a:cs typeface="Arial" panose="020B0604020202020204" pitchFamily="34" charset="0"/>
              </a:rPr>
              <a:t>全球新发</a:t>
            </a:r>
            <a:r>
              <a:rPr lang="en-US" altLang="zh-CN" sz="1200" cap="all" dirty="0">
                <a:solidFill>
                  <a:prstClr val="black"/>
                </a:solidFill>
                <a:latin typeface="Arial" panose="020B0604020202020204" pitchFamily="34" charset="0"/>
                <a:cs typeface="Arial" panose="020B0604020202020204" pitchFamily="34" charset="0"/>
              </a:rPr>
              <a:t>RR-TB</a:t>
            </a:r>
            <a:r>
              <a:rPr lang="zh-CN" altLang="en-US" sz="1200" cap="all" dirty="0">
                <a:solidFill>
                  <a:prstClr val="black"/>
                </a:solidFill>
                <a:latin typeface="Arial" panose="020B0604020202020204" pitchFamily="34" charset="0"/>
                <a:cs typeface="Arial" panose="020B0604020202020204" pitchFamily="34" charset="0"/>
              </a:rPr>
              <a:t>估算为</a:t>
            </a:r>
            <a:r>
              <a:rPr lang="en-US" altLang="zh-CN" sz="1200" cap="all" dirty="0">
                <a:solidFill>
                  <a:prstClr val="black"/>
                </a:solidFill>
                <a:latin typeface="Arial" panose="020B0604020202020204" pitchFamily="34" charset="0"/>
                <a:cs typeface="Arial" panose="020B0604020202020204" pitchFamily="34" charset="0"/>
              </a:rPr>
              <a:t>48.4</a:t>
            </a:r>
            <a:r>
              <a:rPr lang="zh-CN" altLang="en-US" sz="1200" cap="all" dirty="0">
                <a:solidFill>
                  <a:prstClr val="black"/>
                </a:solidFill>
                <a:latin typeface="Arial" panose="020B0604020202020204" pitchFamily="34" charset="0"/>
                <a:cs typeface="Arial" panose="020B0604020202020204" pitchFamily="34" charset="0"/>
              </a:rPr>
              <a:t>万例，其中</a:t>
            </a:r>
            <a:r>
              <a:rPr lang="en-US" altLang="zh-CN" sz="1200" cap="all" dirty="0">
                <a:solidFill>
                  <a:prstClr val="black"/>
                </a:solidFill>
                <a:latin typeface="Arial" panose="020B0604020202020204" pitchFamily="34" charset="0"/>
                <a:cs typeface="Arial" panose="020B0604020202020204" pitchFamily="34" charset="0"/>
              </a:rPr>
              <a:t>78%</a:t>
            </a:r>
            <a:r>
              <a:rPr lang="zh-CN" altLang="en-US" sz="1200" cap="all" dirty="0">
                <a:solidFill>
                  <a:prstClr val="black"/>
                </a:solidFill>
                <a:latin typeface="Arial" panose="020B0604020202020204" pitchFamily="34" charset="0"/>
                <a:cs typeface="Arial" panose="020B0604020202020204" pitchFamily="34" charset="0"/>
              </a:rPr>
              <a:t>为</a:t>
            </a:r>
            <a:r>
              <a:rPr lang="en-US" altLang="zh-CN" sz="1200" cap="all" dirty="0">
                <a:solidFill>
                  <a:prstClr val="black"/>
                </a:solidFill>
                <a:latin typeface="Arial" panose="020B0604020202020204" pitchFamily="34" charset="0"/>
                <a:cs typeface="Arial" panose="020B0604020202020204" pitchFamily="34" charset="0"/>
              </a:rPr>
              <a:t>MDR-TB</a:t>
            </a:r>
            <a:r>
              <a:rPr lang="zh-CN" altLang="en-US" sz="1200" cap="all" dirty="0">
                <a:solidFill>
                  <a:prstClr val="black"/>
                </a:solidFill>
                <a:latin typeface="Arial" panose="020B0604020202020204" pitchFamily="34" charset="0"/>
                <a:cs typeface="Arial" panose="020B0604020202020204" pitchFamily="34" charset="0"/>
              </a:rPr>
              <a:t>，中国新发病例估算为</a:t>
            </a:r>
            <a:r>
              <a:rPr lang="en-US" altLang="zh-CN" sz="1200" cap="all" dirty="0">
                <a:solidFill>
                  <a:prstClr val="black"/>
                </a:solidFill>
                <a:latin typeface="Arial" panose="020B0604020202020204" pitchFamily="34" charset="0"/>
                <a:cs typeface="Arial" panose="020B0604020202020204" pitchFamily="34" charset="0"/>
              </a:rPr>
              <a:t>6.6</a:t>
            </a:r>
            <a:r>
              <a:rPr lang="zh-CN" altLang="en-US" sz="1200" cap="all" dirty="0">
                <a:solidFill>
                  <a:prstClr val="black"/>
                </a:solidFill>
                <a:latin typeface="Arial" panose="020B0604020202020204" pitchFamily="34" charset="0"/>
                <a:cs typeface="Arial" panose="020B0604020202020204" pitchFamily="34" charset="0"/>
              </a:rPr>
              <a:t>万，中国</a:t>
            </a:r>
            <a:r>
              <a:rPr lang="en-US" altLang="zh-CN" sz="1200" cap="all" dirty="0">
                <a:solidFill>
                  <a:prstClr val="black"/>
                </a:solidFill>
                <a:latin typeface="Arial" panose="020B0604020202020204" pitchFamily="34" charset="0"/>
                <a:cs typeface="Arial" panose="020B0604020202020204" pitchFamily="34" charset="0"/>
              </a:rPr>
              <a:t>MDR/RR-TB</a:t>
            </a:r>
            <a:r>
              <a:rPr lang="zh-CN" altLang="en-US" sz="1200" cap="all" dirty="0">
                <a:solidFill>
                  <a:prstClr val="black"/>
                </a:solidFill>
                <a:latin typeface="Arial" panose="020B0604020202020204" pitchFamily="34" charset="0"/>
                <a:cs typeface="Arial" panose="020B0604020202020204" pitchFamily="34" charset="0"/>
              </a:rPr>
              <a:t>发病例数占全球总例数的</a:t>
            </a:r>
            <a:r>
              <a:rPr lang="en-US" altLang="zh-CN" sz="1200" cap="all" dirty="0">
                <a:solidFill>
                  <a:prstClr val="black"/>
                </a:solidFill>
                <a:latin typeface="Arial" panose="020B0604020202020204" pitchFamily="34" charset="0"/>
                <a:cs typeface="Arial" panose="020B0604020202020204" pitchFamily="34" charset="0"/>
              </a:rPr>
              <a:t>14%</a:t>
            </a:r>
            <a:r>
              <a:rPr lang="zh-CN" altLang="en-US" sz="1200" cap="all" dirty="0">
                <a:solidFill>
                  <a:prstClr val="black"/>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耐药结核病的危害有哪些？</a:t>
            </a:r>
            <a:endParaRPr lang="en-US" altLang="zh-CN" dirty="0"/>
          </a:p>
          <a:p>
            <a:pPr marL="0" indent="0">
              <a:lnSpc>
                <a:spcPct val="125000"/>
              </a:lnSpc>
              <a:spcAft>
                <a:spcPts val="900"/>
              </a:spcAft>
              <a:buFont typeface="Arial" panose="020B0604020202020204" pitchFamily="34" charset="0"/>
              <a:buNone/>
            </a:pPr>
            <a:r>
              <a:rPr lang="zh-CN" altLang="en-US" dirty="0"/>
              <a:t>第一：传染性强：</a:t>
            </a:r>
            <a:r>
              <a:rPr lang="zh-CN" altLang="en-US" sz="1200" dirty="0"/>
              <a:t>平均每个肺结核病人每年传染</a:t>
            </a:r>
            <a:r>
              <a:rPr lang="en-US" altLang="zh-CN" sz="1200" dirty="0"/>
              <a:t>10-15</a:t>
            </a:r>
            <a:r>
              <a:rPr lang="zh-CN" altLang="en-US" sz="1200" dirty="0"/>
              <a:t>人，而且耐药结核传染给健康人可能使健康人直接成为耐药病人</a:t>
            </a:r>
          </a:p>
          <a:p>
            <a:pPr marL="0" indent="0">
              <a:lnSpc>
                <a:spcPct val="125000"/>
              </a:lnSpc>
              <a:spcAft>
                <a:spcPts val="900"/>
              </a:spcAft>
              <a:buFont typeface="Arial" panose="020B0604020202020204" pitchFamily="34" charset="0"/>
              <a:buNone/>
            </a:pPr>
            <a:r>
              <a:rPr lang="zh-CN" altLang="en-US" dirty="0"/>
              <a:t>第二：治疗难度大：</a:t>
            </a:r>
            <a:r>
              <a:rPr lang="zh-CN" altLang="en-US" sz="1200" dirty="0"/>
              <a:t>普通肺结核患者正规治疗，疗程</a:t>
            </a:r>
            <a:r>
              <a:rPr lang="en-US" altLang="zh-CN" sz="1200" dirty="0"/>
              <a:t>6-8</a:t>
            </a:r>
            <a:r>
              <a:rPr lang="zh-CN" altLang="en-US" sz="1200" dirty="0"/>
              <a:t>个月，而耐多药结核则需要</a:t>
            </a:r>
            <a:r>
              <a:rPr lang="en-US" altLang="zh-CN" sz="1200" dirty="0"/>
              <a:t>18-24</a:t>
            </a:r>
            <a:r>
              <a:rPr lang="zh-CN" altLang="en-US" sz="1200" dirty="0"/>
              <a:t>个月；耐药结核需要多药联合治疗，不良反应大，并且费用高</a:t>
            </a:r>
          </a:p>
          <a:p>
            <a:pPr marL="0" indent="0">
              <a:lnSpc>
                <a:spcPct val="125000"/>
              </a:lnSpc>
              <a:spcAft>
                <a:spcPts val="900"/>
              </a:spcAft>
              <a:buFont typeface="Arial" panose="020B0604020202020204" pitchFamily="34" charset="0"/>
              <a:buNone/>
            </a:pPr>
            <a:r>
              <a:rPr lang="zh-CN" altLang="en-US" dirty="0"/>
              <a:t>第三：治愈率低：</a:t>
            </a:r>
            <a:r>
              <a:rPr lang="zh-CN" altLang="en-US" sz="1200" dirty="0"/>
              <a:t>普通肺结核患者治愈率在</a:t>
            </a:r>
            <a:r>
              <a:rPr lang="en-US" altLang="zh-CN" sz="1200" dirty="0"/>
              <a:t>90%</a:t>
            </a:r>
            <a:r>
              <a:rPr lang="zh-CN" altLang="en-US" sz="1200" dirty="0"/>
              <a:t>以上，耐药结核患者治愈率</a:t>
            </a:r>
            <a:r>
              <a:rPr lang="en-US" altLang="zh-CN" sz="1200" dirty="0"/>
              <a:t>56%</a:t>
            </a:r>
            <a:r>
              <a:rPr lang="zh-CN" altLang="en-US" sz="1200" dirty="0"/>
              <a:t>，病死率高；耐药结核对家庭和社会造成极大负担和危害，对全球公共卫生健康构成严重威胁</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547A52-9BEA-1C49-B331-26C59A935753}" type="slidenum">
              <a:rPr kumimoji="0" lang="en-US" sz="1200" b="0" i="0" u="none" strike="noStrike" kern="1200" cap="none" spc="0" normalizeH="0" baseline="0" noProof="0" smtClean="0">
                <a:ln>
                  <a:noFill/>
                </a:ln>
                <a:solidFill>
                  <a:prstClr val="black"/>
                </a:solidFill>
                <a:effectLst/>
                <a:uLnTx/>
                <a:uFillTx/>
                <a:ea typeface="+mn-ea"/>
                <a:cs typeface="+mn-cs"/>
              </a:rPr>
              <a:t>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耐药结核是怎么产生的？</a:t>
            </a:r>
            <a:endParaRPr lang="en-US" altLang="zh-CN" dirty="0"/>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defRPr/>
            </a:pPr>
            <a:r>
              <a:rPr kumimoji="1" lang="en-US" altLang="zh-CN"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1. </a:t>
            </a:r>
            <a:r>
              <a:rPr kumimoji="1" lang="zh-CN" altLang="en-US"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结核分枝杆菌基因发生突变</a:t>
            </a: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defRPr/>
            </a:pPr>
            <a:r>
              <a:rPr kumimoji="1" lang="en-US" altLang="zh-CN"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2. </a:t>
            </a:r>
            <a:r>
              <a:rPr kumimoji="1" lang="zh-CN" altLang="en-US"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不正规治疗，不规律服药，随意停药</a:t>
            </a:r>
            <a:endParaRPr kumimoji="1" lang="en-US" altLang="zh-CN"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tabLst/>
              <a:defRPr/>
            </a:pPr>
            <a:r>
              <a:rPr lang="en-US" altLang="zh-CN" sz="1200" kern="1200" dirty="0">
                <a:solidFill>
                  <a:schemeClr val="tx1"/>
                </a:solidFill>
                <a:latin typeface="+mn-lt"/>
                <a:ea typeface="+mn-ea"/>
                <a:cs typeface="+mn-cs"/>
              </a:rPr>
              <a:t>18</a:t>
            </a:r>
            <a:r>
              <a:rPr lang="zh-CN" altLang="en-US" sz="1200" kern="1200" dirty="0">
                <a:solidFill>
                  <a:schemeClr val="tx1"/>
                </a:solidFill>
                <a:latin typeface="+mn-lt"/>
                <a:ea typeface="+mn-ea"/>
                <a:cs typeface="+mn-cs"/>
              </a:rPr>
              <a:t>年新发耐利福平结核患者估算为</a:t>
            </a:r>
            <a:r>
              <a:rPr lang="en-US" altLang="zh-CN" sz="1200" kern="1200" dirty="0">
                <a:solidFill>
                  <a:schemeClr val="tx1"/>
                </a:solidFill>
                <a:latin typeface="+mn-lt"/>
                <a:ea typeface="+mn-ea"/>
                <a:cs typeface="+mn-cs"/>
              </a:rPr>
              <a:t>48.4</a:t>
            </a:r>
            <a:r>
              <a:rPr lang="zh-CN" altLang="en-US" sz="1200" kern="1200" dirty="0">
                <a:solidFill>
                  <a:schemeClr val="tx1"/>
                </a:solidFill>
                <a:latin typeface="+mn-lt"/>
                <a:ea typeface="+mn-ea"/>
                <a:cs typeface="+mn-cs"/>
              </a:rPr>
              <a:t>万人，其中</a:t>
            </a:r>
            <a:r>
              <a:rPr lang="en-US" altLang="zh-CN" sz="1200" kern="1200" dirty="0">
                <a:solidFill>
                  <a:schemeClr val="tx1"/>
                </a:solidFill>
                <a:latin typeface="+mn-lt"/>
                <a:ea typeface="+mn-ea"/>
                <a:cs typeface="+mn-cs"/>
              </a:rPr>
              <a:t>78%</a:t>
            </a:r>
            <a:r>
              <a:rPr lang="zh-CN" altLang="en-US" sz="1200" kern="1200" dirty="0">
                <a:solidFill>
                  <a:schemeClr val="tx1"/>
                </a:solidFill>
                <a:latin typeface="+mn-lt"/>
                <a:ea typeface="+mn-ea"/>
                <a:cs typeface="+mn-cs"/>
              </a:rPr>
              <a:t>患者为耐多药结核</a:t>
            </a:r>
            <a:r>
              <a:rPr lang="en-US" altLang="zh-CN" sz="1200" kern="1200" dirty="0">
                <a:solidFill>
                  <a:schemeClr val="tx1"/>
                </a:solidFill>
                <a:latin typeface="+mn-lt"/>
                <a:ea typeface="+mn-ea"/>
                <a:cs typeface="+mn-cs"/>
              </a:rPr>
              <a:t>, </a:t>
            </a:r>
            <a:r>
              <a:rPr lang="zh-CN" altLang="en-US" sz="1200" kern="1200" dirty="0">
                <a:solidFill>
                  <a:schemeClr val="tx1"/>
                </a:solidFill>
                <a:latin typeface="+mn-lt"/>
                <a:ea typeface="+mn-ea"/>
                <a:cs typeface="+mn-cs"/>
              </a:rPr>
              <a:t>约</a:t>
            </a:r>
            <a:r>
              <a:rPr lang="en-US" altLang="zh-CN"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为广泛耐药结核</a:t>
            </a:r>
            <a:endParaRPr lang="en-US" altLang="zh-CN" dirty="0"/>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defRPr/>
            </a:pPr>
            <a:endParaRPr kumimoji="1" lang="zh-CN" altLang="en-US" sz="1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耐药结核病产生的常见原因是</a:t>
            </a:r>
            <a:r>
              <a:rPr lang="zh-CN" altLang="en-US" sz="1200" b="1" kern="0" dirty="0">
                <a:solidFill>
                  <a:schemeClr val="bg1"/>
                </a:solidFill>
              </a:rPr>
              <a:t>结核病治疗不规范，包括：</a:t>
            </a:r>
            <a:endParaRPr lang="en-US" altLang="zh-CN" sz="1200" b="1" kern="0" dirty="0">
              <a:solidFill>
                <a:schemeClr val="bg1"/>
              </a:solidFill>
            </a:endParaRPr>
          </a:p>
          <a:p>
            <a:pPr marL="285750" indent="-285750">
              <a:lnSpc>
                <a:spcPct val="135000"/>
              </a:lnSpc>
              <a:spcBef>
                <a:spcPts val="1200"/>
              </a:spcBef>
              <a:buFont typeface="Arial" panose="020B0604020202020204" pitchFamily="34" charset="0"/>
              <a:buChar char="•"/>
            </a:pPr>
            <a:r>
              <a:rPr lang="zh-CN" altLang="en-US" sz="1200" dirty="0"/>
              <a:t>患者没有完成全程治疗</a:t>
            </a:r>
            <a:endParaRPr lang="en-US" altLang="zh-CN" sz="1200" dirty="0"/>
          </a:p>
          <a:p>
            <a:pPr marL="285750" indent="-285750">
              <a:lnSpc>
                <a:spcPct val="135000"/>
              </a:lnSpc>
              <a:spcBef>
                <a:spcPts val="1200"/>
              </a:spcBef>
              <a:buFont typeface="Arial" panose="020B0604020202020204" pitchFamily="34" charset="0"/>
              <a:buChar char="•"/>
            </a:pPr>
            <a:r>
              <a:rPr lang="zh-CN" altLang="en-US" sz="1200" dirty="0"/>
              <a:t>治疗方案不恰当，包括药物剂量或疗程不恰当</a:t>
            </a:r>
          </a:p>
          <a:p>
            <a:pPr marL="285750" indent="-285750">
              <a:lnSpc>
                <a:spcPct val="135000"/>
              </a:lnSpc>
              <a:spcBef>
                <a:spcPts val="1200"/>
              </a:spcBef>
              <a:buFont typeface="Arial" panose="020B0604020202020204" pitchFamily="34" charset="0"/>
              <a:buChar char="•"/>
            </a:pPr>
            <a:r>
              <a:rPr lang="zh-CN" altLang="en-US" sz="1200" dirty="0"/>
              <a:t>无法获得药物</a:t>
            </a:r>
            <a:endParaRPr lang="en-US" altLang="zh-CN" sz="1200" dirty="0"/>
          </a:p>
          <a:p>
            <a:pPr marL="285750" indent="-285750">
              <a:lnSpc>
                <a:spcPct val="135000"/>
              </a:lnSpc>
              <a:spcBef>
                <a:spcPts val="1200"/>
              </a:spcBef>
              <a:buFont typeface="Arial" panose="020B0604020202020204" pitchFamily="34" charset="0"/>
              <a:buChar char="•"/>
            </a:pPr>
            <a:r>
              <a:rPr lang="zh-CN" altLang="en-US" sz="1200" dirty="0"/>
              <a:t>药物质量差</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kern="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547A52-9BEA-1C49-B331-26C59A935753}" type="slidenum">
              <a:rPr kumimoji="0" lang="en-US" sz="1200" b="0" i="0" u="none" strike="noStrike" kern="1200" cap="none" spc="0" normalizeH="0" baseline="0" noProof="0" smtClean="0">
                <a:ln>
                  <a:noFill/>
                </a:ln>
                <a:solidFill>
                  <a:prstClr val="black"/>
                </a:solidFill>
                <a:effectLst/>
                <a:uLnTx/>
                <a:uFillTx/>
                <a:ea typeface="+mn-ea"/>
                <a:cs typeface="+mn-cs"/>
              </a:rPr>
              <a:t>10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7" name="文本框 6"/>
          <p:cNvSpPr txBox="1"/>
          <p:nvPr/>
        </p:nvSpPr>
        <p:spPr>
          <a:xfrm>
            <a:off x="4511039" y="5610506"/>
            <a:ext cx="3169922" cy="430887"/>
          </a:xfrm>
          <a:prstGeom prst="rect">
            <a:avLst/>
          </a:prstGeom>
          <a:noFill/>
        </p:spPr>
        <p:txBody>
          <a:bodyPr wrap="square" lIns="0" tIns="0" rIns="0" bIns="0" rtlCol="0">
            <a:spAutoFit/>
          </a:bodyPr>
          <a:lstStyle/>
          <a:p>
            <a:pPr algn="dist"/>
            <a:r>
              <a:rPr lang="en-US" altLang="zh-CN" sz="2800" b="1" dirty="0">
                <a:solidFill>
                  <a:srgbClr val="6A8741"/>
                </a:solidFill>
              </a:rPr>
              <a:t>2020</a:t>
            </a:r>
            <a:r>
              <a:rPr lang="zh-CN" altLang="en-US" sz="2800" b="1" dirty="0">
                <a:solidFill>
                  <a:srgbClr val="6A8741"/>
                </a:solidFill>
              </a:rPr>
              <a:t>年</a:t>
            </a:r>
            <a:r>
              <a:rPr lang="en-US" altLang="zh-CN" sz="2800" b="1" dirty="0">
                <a:solidFill>
                  <a:srgbClr val="6A8741"/>
                </a:solidFill>
              </a:rPr>
              <a:t>03</a:t>
            </a:r>
            <a:r>
              <a:rPr lang="zh-CN" altLang="en-US" sz="2800" b="1" dirty="0">
                <a:solidFill>
                  <a:srgbClr val="6A8741"/>
                </a:solidFill>
              </a:rPr>
              <a:t>月</a:t>
            </a:r>
            <a:r>
              <a:rPr lang="en-US" altLang="zh-CN" sz="2800" b="1" dirty="0">
                <a:solidFill>
                  <a:srgbClr val="6A8741"/>
                </a:solidFill>
              </a:rPr>
              <a:t>24</a:t>
            </a:r>
            <a:r>
              <a:rPr lang="zh-CN" altLang="en-US" sz="2800" b="1" dirty="0">
                <a:solidFill>
                  <a:srgbClr val="6A8741"/>
                </a:solidFill>
              </a:rPr>
              <a:t>日</a:t>
            </a:r>
          </a:p>
        </p:txBody>
      </p:sp>
      <p:sp>
        <p:nvSpPr>
          <p:cNvPr id="8" name="矩形 7"/>
          <p:cNvSpPr/>
          <p:nvPr/>
        </p:nvSpPr>
        <p:spPr>
          <a:xfrm>
            <a:off x="166915" y="170543"/>
            <a:ext cx="11858171" cy="6516914"/>
          </a:xfrm>
          <a:prstGeom prst="rect">
            <a:avLst/>
          </a:prstGeom>
          <a:noFill/>
          <a:ln w="28575">
            <a:solidFill>
              <a:srgbClr val="92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206603" y="6041393"/>
            <a:ext cx="3778795" cy="353943"/>
          </a:xfrm>
          <a:prstGeom prst="rect">
            <a:avLst/>
          </a:prstGeom>
          <a:noFill/>
        </p:spPr>
        <p:txBody>
          <a:bodyPr wrap="square" rtlCol="0">
            <a:spAutoFit/>
          </a:bodyPr>
          <a:lstStyle/>
          <a:p>
            <a:pPr algn="ctr"/>
            <a:r>
              <a:rPr lang="en-US" altLang="zh-CN" sz="1700" dirty="0">
                <a:solidFill>
                  <a:srgbClr val="92A873"/>
                </a:solidFill>
              </a:rPr>
              <a:t>WORLD TUBERCULOSIS DAY</a:t>
            </a:r>
            <a:endParaRPr lang="zh-CN" altLang="en-US" sz="1700" dirty="0">
              <a:solidFill>
                <a:srgbClr val="92A873"/>
              </a:solidFill>
            </a:endParaRPr>
          </a:p>
        </p:txBody>
      </p:sp>
      <p:grpSp>
        <p:nvGrpSpPr>
          <p:cNvPr id="21" name="组合 20"/>
          <p:cNvGrpSpPr/>
          <p:nvPr userDrawn="1"/>
        </p:nvGrpSpPr>
        <p:grpSpPr>
          <a:xfrm>
            <a:off x="3933311" y="6226059"/>
            <a:ext cx="4325378" cy="0"/>
            <a:chOff x="4039957" y="6197195"/>
            <a:chExt cx="4325378" cy="0"/>
          </a:xfrm>
        </p:grpSpPr>
        <p:cxnSp>
          <p:nvCxnSpPr>
            <p:cNvPr id="19" name="直接连接符 18"/>
            <p:cNvCxnSpPr/>
            <p:nvPr/>
          </p:nvCxnSpPr>
          <p:spPr>
            <a:xfrm>
              <a:off x="4039957" y="6197195"/>
              <a:ext cx="506102" cy="0"/>
            </a:xfrm>
            <a:prstGeom prst="line">
              <a:avLst/>
            </a:prstGeom>
            <a:ln>
              <a:solidFill>
                <a:srgbClr val="92A87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59233" y="6197195"/>
              <a:ext cx="506102" cy="0"/>
            </a:xfrm>
            <a:prstGeom prst="line">
              <a:avLst/>
            </a:prstGeom>
            <a:ln>
              <a:solidFill>
                <a:srgbClr val="92A873"/>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userDrawn="1"/>
        </p:nvGrpSpPr>
        <p:grpSpPr>
          <a:xfrm>
            <a:off x="268426" y="240565"/>
            <a:ext cx="11655148" cy="6376870"/>
            <a:chOff x="184958" y="194473"/>
            <a:chExt cx="11655148" cy="6376870"/>
          </a:xfrm>
        </p:grpSpPr>
        <p:pic>
          <p:nvPicPr>
            <p:cNvPr id="16" name="图片 15" descr="电脑游戏的截图&#10;&#10;描述已自动生成"/>
            <p:cNvPicPr>
              <a:picLocks noChangeAspect="1"/>
            </p:cNvPicPr>
            <p:nvPr/>
          </p:nvPicPr>
          <p:blipFill rotWithShape="1">
            <a:blip r:embed="rId2" cstate="print"/>
            <a:srcRect t="53268" r="90414" b="3398"/>
            <a:stretch>
              <a:fillRect/>
            </a:stretch>
          </p:blipFill>
          <p:spPr>
            <a:xfrm>
              <a:off x="184958" y="3599543"/>
              <a:ext cx="438467" cy="2971800"/>
            </a:xfrm>
            <a:prstGeom prst="rect">
              <a:avLst/>
            </a:prstGeom>
          </p:spPr>
        </p:pic>
        <p:pic>
          <p:nvPicPr>
            <p:cNvPr id="17" name="图片 16" descr="电脑游戏的截图&#10;&#10;描述已自动生成"/>
            <p:cNvPicPr>
              <a:picLocks noChangeAspect="1"/>
            </p:cNvPicPr>
            <p:nvPr/>
          </p:nvPicPr>
          <p:blipFill rotWithShape="1">
            <a:blip r:embed="rId2" cstate="print"/>
            <a:srcRect t="53268" r="90414" b="3398"/>
            <a:stretch>
              <a:fillRect/>
            </a:stretch>
          </p:blipFill>
          <p:spPr>
            <a:xfrm flipV="1">
              <a:off x="11401639" y="194473"/>
              <a:ext cx="438467" cy="2971800"/>
            </a:xfrm>
            <a:prstGeom prst="rect">
              <a:avLst/>
            </a:prstGeom>
          </p:spPr>
        </p:pic>
      </p:grpSp>
      <p:pic>
        <p:nvPicPr>
          <p:cNvPr id="12" name="图片 11"/>
          <p:cNvPicPr>
            <a:picLocks noChangeAspect="1"/>
          </p:cNvPicPr>
          <p:nvPr userDrawn="1"/>
        </p:nvPicPr>
        <p:blipFill rotWithShape="1">
          <a:blip r:embed="rId3" cstate="print"/>
          <a:srcRect b="47956"/>
          <a:stretch>
            <a:fillRect/>
          </a:stretch>
        </p:blipFill>
        <p:spPr>
          <a:xfrm>
            <a:off x="9577764" y="70022"/>
            <a:ext cx="2174192" cy="16965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行标题">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27051" y="354755"/>
            <a:ext cx="10941049" cy="506158"/>
          </a:xfrm>
          <a:prstGeom prst="rect">
            <a:avLst/>
          </a:prstGeom>
          <a:noFill/>
        </p:spPr>
        <p:txBody>
          <a:bodyPr lIns="0" tIns="0" rIns="0" bIns="0" anchor="t">
            <a:noAutofit/>
          </a:bodyPr>
          <a:lstStyle>
            <a:lvl1pPr algn="l" defTabSz="342900" rtl="0" eaLnBrk="1" latinLnBrk="0" hangingPunct="1">
              <a:lnSpc>
                <a:spcPct val="100000"/>
              </a:lnSpc>
              <a:spcBef>
                <a:spcPct val="0"/>
              </a:spcBef>
              <a:buNone/>
              <a:defRPr lang="en-GB" sz="3400" b="1" kern="1200" baseline="0" dirty="0">
                <a:solidFill>
                  <a:srgbClr val="0FA1DE"/>
                </a:solidFill>
                <a:latin typeface="+mj-lt"/>
                <a:ea typeface="+mj-ea"/>
                <a:cs typeface="Arial" panose="020B0604020202020204" pitchFamily="34" charset="0"/>
              </a:defRPr>
            </a:lvl1pPr>
          </a:lstStyle>
          <a:p>
            <a:r>
              <a:rPr lang="zh-CN" altLang="en-US" dirty="0"/>
              <a:t>输入标题</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一行标题+ref">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27051" y="354755"/>
            <a:ext cx="10941049" cy="506158"/>
          </a:xfrm>
          <a:prstGeom prst="rect">
            <a:avLst/>
          </a:prstGeom>
          <a:noFill/>
        </p:spPr>
        <p:txBody>
          <a:bodyPr lIns="0" tIns="0" rIns="0" bIns="0" anchor="t">
            <a:noAutofit/>
          </a:bodyPr>
          <a:lstStyle>
            <a:lvl1pPr algn="l" defTabSz="342900" rtl="0" eaLnBrk="1" latinLnBrk="0" hangingPunct="1">
              <a:lnSpc>
                <a:spcPct val="100000"/>
              </a:lnSpc>
              <a:spcBef>
                <a:spcPct val="0"/>
              </a:spcBef>
              <a:buNone/>
              <a:defRPr lang="en-GB" sz="3400" b="1" kern="1200" baseline="0" dirty="0">
                <a:solidFill>
                  <a:srgbClr val="0FA1DE"/>
                </a:solidFill>
                <a:latin typeface="+mj-lt"/>
                <a:ea typeface="+mj-ea"/>
                <a:cs typeface="Arial" panose="020B0604020202020204" pitchFamily="34" charset="0"/>
              </a:defRPr>
            </a:lvl1pPr>
          </a:lstStyle>
          <a:p>
            <a:r>
              <a:rPr lang="zh-CN" altLang="en-US" dirty="0"/>
              <a:t>输入标题</a:t>
            </a:r>
            <a:endParaRPr lang="en-GB" dirty="0"/>
          </a:p>
        </p:txBody>
      </p:sp>
      <p:sp>
        <p:nvSpPr>
          <p:cNvPr id="5" name="文本占位符 2"/>
          <p:cNvSpPr>
            <a:spLocks noGrp="1"/>
          </p:cNvSpPr>
          <p:nvPr>
            <p:ph type="body" sz="quarter" idx="10" hasCustomPrompt="1"/>
          </p:nvPr>
        </p:nvSpPr>
        <p:spPr>
          <a:xfrm>
            <a:off x="2851151" y="6046377"/>
            <a:ext cx="8629649" cy="506157"/>
          </a:xfrm>
          <a:prstGeom prst="rect">
            <a:avLst/>
          </a:prstGeom>
        </p:spPr>
        <p:txBody>
          <a:bodyPr lIns="0" tIns="0" rIns="0" bIns="0" anchor="b">
            <a:noAutofit/>
          </a:bodyPr>
          <a:lstStyle>
            <a:lvl1pPr marL="0" indent="0" algn="l">
              <a:lnSpc>
                <a:spcPct val="100000"/>
              </a:lnSpc>
              <a:spcBef>
                <a:spcPts val="0"/>
              </a:spcBef>
              <a:buNone/>
              <a:defRPr sz="900">
                <a:solidFill>
                  <a:srgbClr val="7F9097"/>
                </a:solidFill>
              </a:defRPr>
            </a:lvl1pPr>
          </a:lstStyle>
          <a:p>
            <a:pPr lvl="0"/>
            <a:r>
              <a:rPr lang="zh-CN" altLang="en-US" dirty="0"/>
              <a:t>输入参考文献</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标题 1"/>
          <p:cNvSpPr>
            <a:spLocks noGrp="1"/>
          </p:cNvSpPr>
          <p:nvPr>
            <p:ph type="title"/>
          </p:nvPr>
        </p:nvSpPr>
        <p:spPr>
          <a:xfrm>
            <a:off x="838200" y="1786209"/>
            <a:ext cx="10515600" cy="986148"/>
          </a:xfrm>
          <a:prstGeom prst="rect">
            <a:avLst/>
          </a:prstGeom>
        </p:spPr>
        <p:txBody>
          <a:bodyPr anchor="ctr"/>
          <a:lstStyle>
            <a:lvl1pPr algn="ctr">
              <a:defRPr kumimoji="0" lang="zh-CN" altLang="en-US" sz="5400" b="1" i="0" u="none" strike="noStrike" kern="1200" cap="none" spc="0" normalizeH="0" baseline="0" dirty="0">
                <a:ln>
                  <a:noFill/>
                </a:ln>
                <a:solidFill>
                  <a:srgbClr val="009DDD"/>
                </a:solidFill>
                <a:effectLst/>
                <a:uLnTx/>
                <a:uFillTx/>
                <a:latin typeface="微软雅黑" panose="020B0503020204020204" pitchFamily="34" charset="-122"/>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dirty="0"/>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5638800"/>
            <a:ext cx="12192000" cy="1219200"/>
          </a:xfrm>
          <a:prstGeom prst="rect">
            <a:avLst/>
          </a:prstGeom>
        </p:spPr>
      </p:pic>
      <p:pic>
        <p:nvPicPr>
          <p:cNvPr id="19" name="图片 18"/>
          <p:cNvPicPr>
            <a:picLocks noChangeAspect="1"/>
          </p:cNvPicPr>
          <p:nvPr userDrawn="1"/>
        </p:nvPicPr>
        <p:blipFill rotWithShape="1">
          <a:blip r:embed="rId3" cstate="print">
            <a:extLst>
              <a:ext uri="{28A0092B-C50C-407E-A947-70E740481C1C}">
                <a14:useLocalDpi xmlns:a14="http://schemas.microsoft.com/office/drawing/2010/main" val="0"/>
              </a:ext>
            </a:extLst>
          </a:blip>
          <a:srcRect t="42592"/>
          <a:stretch>
            <a:fillRect/>
          </a:stretch>
        </p:blipFill>
        <p:spPr>
          <a:xfrm>
            <a:off x="0" y="2116409"/>
            <a:ext cx="12192000" cy="3936677"/>
          </a:xfrm>
          <a:prstGeom prst="rect">
            <a:avLst/>
          </a:prstGeom>
        </p:spPr>
      </p:pic>
      <p:pic>
        <p:nvPicPr>
          <p:cNvPr id="12" name="图片 11"/>
          <p:cNvPicPr>
            <a:picLocks noChangeAspect="1"/>
          </p:cNvPicPr>
          <p:nvPr userDrawn="1"/>
        </p:nvPicPr>
        <p:blipFill rotWithShape="1">
          <a:blip r:embed="rId3" cstate="print">
            <a:extLst>
              <a:ext uri="{28A0092B-C50C-407E-A947-70E740481C1C}">
                <a14:useLocalDpi xmlns:a14="http://schemas.microsoft.com/office/drawing/2010/main" val="0"/>
              </a:ext>
            </a:extLst>
          </a:blip>
          <a:srcRect b="78887"/>
          <a:stretch>
            <a:fillRect/>
          </a:stretch>
        </p:blipFill>
        <p:spPr>
          <a:xfrm>
            <a:off x="0" y="1"/>
            <a:ext cx="12192000" cy="1447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p:nvSpPr>
        <p:spPr>
          <a:xfrm>
            <a:off x="1498145" y="7313385"/>
            <a:ext cx="1161142" cy="460829"/>
          </a:xfrm>
          <a:prstGeom prst="rect">
            <a:avLst/>
          </a:prstGeom>
          <a:solidFill>
            <a:srgbClr val="DA0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37239" y="7313385"/>
            <a:ext cx="1161142" cy="460829"/>
          </a:xfrm>
          <a:prstGeom prst="rect">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76334" y="7313385"/>
            <a:ext cx="1161142" cy="4608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515429" y="7313385"/>
            <a:ext cx="1161142" cy="4608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6854524" y="7313384"/>
            <a:ext cx="990600" cy="460830"/>
          </a:xfrm>
          <a:prstGeom prst="rect">
            <a:avLst/>
          </a:prstGeom>
          <a:solidFill>
            <a:srgbClr val="009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7959501" y="7313384"/>
            <a:ext cx="990600" cy="460830"/>
          </a:xfrm>
          <a:prstGeom prst="rect">
            <a:avLst/>
          </a:prstGeom>
          <a:solidFill>
            <a:srgbClr val="099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userDrawn="1"/>
        </p:nvPicPr>
        <p:blipFill rotWithShape="1">
          <a:blip r:embed="rId8" cstate="print">
            <a:alphaModFix amt="4000"/>
            <a:extLst>
              <a:ext uri="{28A0092B-C50C-407E-A947-70E740481C1C}">
                <a14:useLocalDpi xmlns:a14="http://schemas.microsoft.com/office/drawing/2010/main" val="0"/>
              </a:ext>
            </a:extLst>
          </a:blip>
          <a:srcRect t="32803" b="6641"/>
          <a:stretch>
            <a:fillRect/>
          </a:stretch>
        </p:blipFill>
        <p:spPr>
          <a:xfrm>
            <a:off x="0" y="2705421"/>
            <a:ext cx="12192000" cy="4152579"/>
          </a:xfrm>
          <a:prstGeom prst="rect">
            <a:avLst/>
          </a:prstGeom>
        </p:spPr>
      </p:pic>
      <p:pic>
        <p:nvPicPr>
          <p:cNvPr id="22" name="图片 21"/>
          <p:cNvPicPr>
            <a:picLocks noChangeAspect="1"/>
          </p:cNvPicPr>
          <p:nvPr userDrawn="1"/>
        </p:nvPicPr>
        <p:blipFill rotWithShape="1">
          <a:blip r:embed="rId9" cstate="print">
            <a:clrChange>
              <a:clrFrom>
                <a:srgbClr val="F4FAF6"/>
              </a:clrFrom>
              <a:clrTo>
                <a:srgbClr val="F4FAF6">
                  <a:alpha val="0"/>
                </a:srgbClr>
              </a:clrTo>
            </a:clrChange>
            <a:extLst>
              <a:ext uri="{28A0092B-C50C-407E-A947-70E740481C1C}">
                <a14:useLocalDpi xmlns:a14="http://schemas.microsoft.com/office/drawing/2010/main" val="0"/>
              </a:ext>
            </a:extLst>
          </a:blip>
          <a:srcRect t="80744" r="65774"/>
          <a:stretch>
            <a:fillRect/>
          </a:stretch>
        </p:blipFill>
        <p:spPr>
          <a:xfrm>
            <a:off x="112635" y="5897974"/>
            <a:ext cx="3033789" cy="960026"/>
          </a:xfrm>
          <a:prstGeom prst="rect">
            <a:avLst/>
          </a:prstGeom>
        </p:spPr>
      </p:pic>
      <p:pic>
        <p:nvPicPr>
          <p:cNvPr id="23" name="图片 22"/>
          <p:cNvPicPr>
            <a:picLocks noChangeAspect="1"/>
          </p:cNvPicPr>
          <p:nvPr userDrawn="1"/>
        </p:nvPicPr>
        <p:blipFill rotWithShape="1">
          <a:blip r:embed="rId8" cstate="print">
            <a:extLst>
              <a:ext uri="{28A0092B-C50C-407E-A947-70E740481C1C}">
                <a14:useLocalDpi xmlns:a14="http://schemas.microsoft.com/office/drawing/2010/main" val="0"/>
              </a:ext>
            </a:extLst>
          </a:blip>
          <a:srcRect l="91882" b="85504"/>
          <a:stretch>
            <a:fillRect/>
          </a:stretch>
        </p:blipFill>
        <p:spPr>
          <a:xfrm>
            <a:off x="11206942" y="-4156"/>
            <a:ext cx="990600" cy="9947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845377" y="4340405"/>
            <a:ext cx="6428033" cy="210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zh-CN" altLang="en-US" sz="5400" b="1" dirty="0">
                <a:solidFill>
                  <a:schemeClr val="bg1"/>
                </a:solidFill>
              </a:rPr>
              <a:t>滚蛋吧！耐药结核君</a:t>
            </a:r>
            <a:br>
              <a:rPr lang="en-US" altLang="zh-CN" sz="5400" b="1" dirty="0">
                <a:solidFill>
                  <a:schemeClr val="bg1"/>
                </a:solidFill>
              </a:rPr>
            </a:br>
            <a:r>
              <a:rPr lang="en-US" altLang="zh-CN" sz="4000" b="1" dirty="0">
                <a:solidFill>
                  <a:schemeClr val="bg1"/>
                </a:solidFill>
              </a:rPr>
              <a:t>——</a:t>
            </a:r>
            <a:r>
              <a:rPr lang="zh-CN" altLang="en-US" sz="4000" b="1" dirty="0">
                <a:solidFill>
                  <a:schemeClr val="bg1"/>
                </a:solidFill>
              </a:rPr>
              <a:t>敌人识别篇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耐药结核病产生的常见原因</a:t>
            </a:r>
            <a:endParaRPr lang="en-US" dirty="0"/>
          </a:p>
        </p:txBody>
      </p:sp>
      <p:sp>
        <p:nvSpPr>
          <p:cNvPr id="6" name="文本占位符 5"/>
          <p:cNvSpPr>
            <a:spLocks noGrp="1"/>
          </p:cNvSpPr>
          <p:nvPr>
            <p:ph type="body" sz="quarter" idx="10"/>
          </p:nvPr>
        </p:nvSpPr>
        <p:spPr/>
        <p:txBody>
          <a:bodyPr/>
          <a:lstStyle/>
          <a:p>
            <a:r>
              <a:rPr lang="en-US" altLang="zh-CN" dirty="0"/>
              <a:t>From U.S. CDC: https://www.cdc.gov/tb/topic/drtb/default.htm</a:t>
            </a:r>
          </a:p>
        </p:txBody>
      </p:sp>
      <p:grpSp>
        <p:nvGrpSpPr>
          <p:cNvPr id="112" name="组合 111"/>
          <p:cNvGrpSpPr/>
          <p:nvPr/>
        </p:nvGrpSpPr>
        <p:grpSpPr>
          <a:xfrm>
            <a:off x="2455085" y="1543301"/>
            <a:ext cx="7281830" cy="3771397"/>
            <a:chOff x="1833141" y="1543301"/>
            <a:chExt cx="7281830" cy="3771397"/>
          </a:xfrm>
        </p:grpSpPr>
        <p:sp>
          <p:nvSpPr>
            <p:cNvPr id="109" name="矩形: 圆角 108"/>
            <p:cNvSpPr/>
            <p:nvPr/>
          </p:nvSpPr>
          <p:spPr>
            <a:xfrm>
              <a:off x="1833142" y="2249713"/>
              <a:ext cx="7281829" cy="3064985"/>
            </a:xfrm>
            <a:prstGeom prst="roundRect">
              <a:avLst>
                <a:gd name="adj" fmla="val 2127"/>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0" name="平行四边形 5"/>
            <p:cNvSpPr/>
            <p:nvPr/>
          </p:nvSpPr>
          <p:spPr>
            <a:xfrm>
              <a:off x="1833141" y="1543301"/>
              <a:ext cx="7281830" cy="869910"/>
            </a:xfrm>
            <a:prstGeom prst="round2SameRect">
              <a:avLst/>
            </a:prstGeom>
            <a:solidFill>
              <a:srgbClr val="0FA1DE"/>
            </a:solidFill>
            <a:ln>
              <a:no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914400">
                <a:spcBef>
                  <a:spcPct val="0"/>
                </a:spcBef>
                <a:spcAft>
                  <a:spcPct val="35000"/>
                </a:spcAft>
              </a:pPr>
              <a:r>
                <a:rPr lang="zh-CN" altLang="en-US" sz="2800" b="1" kern="0" dirty="0">
                  <a:solidFill>
                    <a:schemeClr val="bg1"/>
                  </a:solidFill>
                </a:rPr>
                <a:t>结核病治疗不规范</a:t>
              </a:r>
            </a:p>
          </p:txBody>
        </p:sp>
        <p:sp>
          <p:nvSpPr>
            <p:cNvPr id="111" name="textcount"/>
            <p:cNvSpPr txBox="1"/>
            <p:nvPr/>
          </p:nvSpPr>
          <p:spPr>
            <a:xfrm>
              <a:off x="2280049" y="2817353"/>
              <a:ext cx="6167266" cy="2172646"/>
            </a:xfrm>
            <a:prstGeom prst="rect">
              <a:avLst/>
            </a:prstGeom>
            <a:noFill/>
          </p:spPr>
          <p:txBody>
            <a:bodyPr vert="horz" wrap="square" rtlCol="0">
              <a:spAutoFit/>
            </a:bodyPr>
            <a:lstStyle/>
            <a:p>
              <a:pPr marL="285750" indent="-285750">
                <a:lnSpc>
                  <a:spcPct val="135000"/>
                </a:lnSpc>
                <a:spcBef>
                  <a:spcPts val="1200"/>
                </a:spcBef>
                <a:buFont typeface="Arial" panose="020B0604020202020204" pitchFamily="34" charset="0"/>
                <a:buChar char="•"/>
              </a:pPr>
              <a:r>
                <a:rPr lang="zh-CN" altLang="en-US" sz="2000" dirty="0"/>
                <a:t>患者没有完成全程治疗</a:t>
              </a:r>
              <a:endParaRPr lang="en-US" altLang="zh-CN" sz="2000" dirty="0"/>
            </a:p>
            <a:p>
              <a:pPr marL="285750" indent="-285750">
                <a:lnSpc>
                  <a:spcPct val="135000"/>
                </a:lnSpc>
                <a:spcBef>
                  <a:spcPts val="1200"/>
                </a:spcBef>
                <a:buFont typeface="Arial" panose="020B0604020202020204" pitchFamily="34" charset="0"/>
                <a:buChar char="•"/>
              </a:pPr>
              <a:r>
                <a:rPr lang="zh-CN" altLang="en-US" sz="2000" dirty="0"/>
                <a:t>治疗方案不恰当，包括药物剂量或疗程不恰当</a:t>
              </a:r>
            </a:p>
            <a:p>
              <a:pPr marL="285750" indent="-285750">
                <a:lnSpc>
                  <a:spcPct val="135000"/>
                </a:lnSpc>
                <a:spcBef>
                  <a:spcPts val="1200"/>
                </a:spcBef>
                <a:buFont typeface="Arial" panose="020B0604020202020204" pitchFamily="34" charset="0"/>
                <a:buChar char="•"/>
              </a:pPr>
              <a:r>
                <a:rPr lang="zh-CN" altLang="en-US" sz="2000" dirty="0"/>
                <a:t>药物不可及</a:t>
              </a:r>
              <a:endParaRPr lang="en-US" altLang="zh-CN" sz="2000" dirty="0"/>
            </a:p>
            <a:p>
              <a:pPr marL="285750" indent="-285750">
                <a:lnSpc>
                  <a:spcPct val="135000"/>
                </a:lnSpc>
                <a:spcBef>
                  <a:spcPts val="1200"/>
                </a:spcBef>
                <a:buFont typeface="Arial" panose="020B0604020202020204" pitchFamily="34" charset="0"/>
                <a:buChar char="•"/>
              </a:pPr>
              <a:r>
                <a:rPr lang="zh-CN" altLang="en-US" sz="2000" dirty="0"/>
                <a:t>药物质量差</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为什么要及时发现耐药结核菌？</a:t>
            </a:r>
          </a:p>
        </p:txBody>
      </p:sp>
      <p:grpSp>
        <p:nvGrpSpPr>
          <p:cNvPr id="62" name="组合 61"/>
          <p:cNvGrpSpPr/>
          <p:nvPr/>
        </p:nvGrpSpPr>
        <p:grpSpPr>
          <a:xfrm>
            <a:off x="2050908" y="1505561"/>
            <a:ext cx="8090184" cy="3980356"/>
            <a:chOff x="2050908" y="1534589"/>
            <a:chExt cx="8090184" cy="3980356"/>
          </a:xfrm>
        </p:grpSpPr>
        <p:sp>
          <p:nvSpPr>
            <p:cNvPr id="33" name="Text Box 11"/>
            <p:cNvSpPr txBox="1"/>
            <p:nvPr/>
          </p:nvSpPr>
          <p:spPr>
            <a:xfrm>
              <a:off x="7685087" y="1534589"/>
              <a:ext cx="2089212" cy="9000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rPr>
                <a:t>选择最适当的经验治疗方案</a:t>
              </a:r>
            </a:p>
          </p:txBody>
        </p:sp>
        <p:sp>
          <p:nvSpPr>
            <p:cNvPr id="34" name="Text Box 12"/>
            <p:cNvSpPr txBox="1"/>
            <p:nvPr/>
          </p:nvSpPr>
          <p:spPr>
            <a:xfrm>
              <a:off x="2254827" y="1726837"/>
              <a:ext cx="2052393" cy="4768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algn="r"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cs typeface="Arial" panose="020B0604020202020204" pitchFamily="34" charset="0"/>
                </a:rPr>
                <a:t>避免无效治疗</a:t>
              </a:r>
            </a:p>
          </p:txBody>
        </p:sp>
        <p:sp>
          <p:nvSpPr>
            <p:cNvPr id="35" name="Text Box 13"/>
            <p:cNvSpPr txBox="1"/>
            <p:nvPr/>
          </p:nvSpPr>
          <p:spPr>
            <a:xfrm>
              <a:off x="8287364" y="3044088"/>
              <a:ext cx="1853728" cy="9000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rPr>
                <a:t>减低可能的药物副反应</a:t>
              </a:r>
            </a:p>
          </p:txBody>
        </p:sp>
        <p:sp>
          <p:nvSpPr>
            <p:cNvPr id="36" name="Text Box 14"/>
            <p:cNvSpPr txBox="1"/>
            <p:nvPr/>
          </p:nvSpPr>
          <p:spPr>
            <a:xfrm>
              <a:off x="7844800" y="4614890"/>
              <a:ext cx="2089212" cy="9000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rPr>
                <a:t>预防进一步的耐药发生</a:t>
              </a:r>
            </a:p>
          </p:txBody>
        </p:sp>
        <p:sp>
          <p:nvSpPr>
            <p:cNvPr id="37" name="Text Box 15"/>
            <p:cNvSpPr txBox="1"/>
            <p:nvPr/>
          </p:nvSpPr>
          <p:spPr>
            <a:xfrm>
              <a:off x="2050908" y="3255685"/>
              <a:ext cx="1578559" cy="4768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algn="r"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rPr>
                <a:t>减少传播 </a:t>
              </a:r>
            </a:p>
          </p:txBody>
        </p:sp>
        <p:sp>
          <p:nvSpPr>
            <p:cNvPr id="38" name="Text Box 16"/>
            <p:cNvSpPr txBox="1"/>
            <p:nvPr/>
          </p:nvSpPr>
          <p:spPr>
            <a:xfrm>
              <a:off x="2254828" y="4803046"/>
              <a:ext cx="2072454" cy="4768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16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16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latin typeface="+mn-lt"/>
                  <a:ea typeface="+mn-ea"/>
                  <a:cs typeface="+mn-cs"/>
                </a:defRPr>
              </a:lvl5pPr>
            </a:lstStyle>
            <a:p>
              <a:pPr marL="0" indent="0" algn="r" defTabSz="1219200">
                <a:lnSpc>
                  <a:spcPct val="125000"/>
                </a:lnSpc>
                <a:spcBef>
                  <a:spcPct val="0"/>
                </a:spcBef>
                <a:buClrTx/>
                <a:buSzTx/>
                <a:buNone/>
                <a:defRPr/>
              </a:pPr>
              <a:r>
                <a:rPr lang="zh-CN" altLang="en-US" sz="2200" b="1" dirty="0">
                  <a:solidFill>
                    <a:srgbClr val="0FA1DE"/>
                  </a:solidFill>
                  <a:latin typeface="微软雅黑" panose="020B0503020204020204" pitchFamily="34" charset="-122"/>
                </a:rPr>
                <a:t>减少结核播散</a:t>
              </a:r>
            </a:p>
          </p:txBody>
        </p:sp>
        <p:sp>
          <p:nvSpPr>
            <p:cNvPr id="39" name="îṡľïďè"/>
            <p:cNvSpPr/>
            <p:nvPr/>
          </p:nvSpPr>
          <p:spPr>
            <a:xfrm>
              <a:off x="3952889" y="1538626"/>
              <a:ext cx="3919430" cy="3919426"/>
            </a:xfrm>
            <a:prstGeom prst="ellipse">
              <a:avLst/>
            </a:prstGeom>
            <a:solidFill>
              <a:schemeClr val="bg1"/>
            </a:solidFill>
            <a:ln w="15680" cap="flat">
              <a:solidFill>
                <a:schemeClr val="bg2"/>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FA1DE"/>
                </a:solidFill>
                <a:effectLst/>
                <a:uLnTx/>
                <a:uFillTx/>
              </a:endParaRPr>
            </a:p>
          </p:txBody>
        </p:sp>
        <p:sp>
          <p:nvSpPr>
            <p:cNvPr id="40" name="îŝļïḋe"/>
            <p:cNvSpPr/>
            <p:nvPr/>
          </p:nvSpPr>
          <p:spPr>
            <a:xfrm>
              <a:off x="4505307" y="4658763"/>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1" name="î$ḷïde"/>
            <p:cNvSpPr/>
            <p:nvPr/>
          </p:nvSpPr>
          <p:spPr>
            <a:xfrm>
              <a:off x="4502858" y="1607912"/>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2" name="ï$ḷiḍê"/>
            <p:cNvSpPr/>
            <p:nvPr/>
          </p:nvSpPr>
          <p:spPr>
            <a:xfrm>
              <a:off x="6794973" y="1607912"/>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3" name="iṥļíḓe"/>
            <p:cNvSpPr/>
            <p:nvPr/>
          </p:nvSpPr>
          <p:spPr>
            <a:xfrm>
              <a:off x="6944614" y="4658763"/>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4" name="îṥḷïde"/>
            <p:cNvSpPr/>
            <p:nvPr/>
          </p:nvSpPr>
          <p:spPr>
            <a:xfrm>
              <a:off x="3669823" y="3111401"/>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5" name="íṩľîḑé"/>
            <p:cNvSpPr/>
            <p:nvPr/>
          </p:nvSpPr>
          <p:spPr>
            <a:xfrm>
              <a:off x="7510745" y="3111401"/>
              <a:ext cx="747144" cy="747144"/>
            </a:xfrm>
            <a:prstGeom prst="ellipse">
              <a:avLst/>
            </a:prstGeom>
            <a:solidFill>
              <a:sysClr val="window" lastClr="FFFFFF"/>
            </a:solidFill>
            <a:ln w="12700" cap="flat" cmpd="sng" algn="ctr">
              <a:solidFill>
                <a:srgbClr val="0FA1DE"/>
              </a:solidFill>
              <a:prstDash val="solid"/>
              <a:miter lim="800000"/>
            </a:ln>
            <a:effectLst/>
          </p:spPr>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rgbClr val="0FA1DE"/>
                </a:solidFill>
                <a:effectLst/>
                <a:uLnTx/>
                <a:uFillTx/>
              </a:endParaRPr>
            </a:p>
          </p:txBody>
        </p:sp>
        <p:sp>
          <p:nvSpPr>
            <p:cNvPr id="46" name="椭圆 45"/>
            <p:cNvSpPr/>
            <p:nvPr/>
          </p:nvSpPr>
          <p:spPr>
            <a:xfrm>
              <a:off x="4880594" y="2466329"/>
              <a:ext cx="2064020" cy="2064021"/>
            </a:xfrm>
            <a:prstGeom prst="ellipse">
              <a:avLst/>
            </a:prstGeom>
            <a:solidFill>
              <a:srgbClr val="0FA1DE"/>
            </a:solidFill>
            <a:ln w="38100" cap="flat" cmpd="sng" algn="ctr">
              <a:solidFill>
                <a:sysClr val="window" lastClr="FFFFFF"/>
              </a:solidFill>
              <a:prstDash val="solid"/>
            </a:ln>
            <a:effectLst/>
          </p:spPr>
          <p:txBody>
            <a:bodyPr lIns="0" rIns="0" bIns="144000" rtlCol="0" anchor="ctr"/>
            <a:lstStyle/>
            <a:p>
              <a:pPr lvl="0" algn="ctr"/>
              <a:r>
                <a:rPr lang="en-US" altLang="zh-CN" sz="2200" b="1" dirty="0">
                  <a:solidFill>
                    <a:schemeClr val="bg1"/>
                  </a:solidFill>
                </a:rPr>
                <a:t>TO</a:t>
              </a:r>
            </a:p>
            <a:p>
              <a:pPr lvl="0" algn="ctr"/>
              <a:r>
                <a:rPr lang="en-US" altLang="zh-CN" sz="2200" b="1" dirty="0">
                  <a:solidFill>
                    <a:schemeClr val="bg1"/>
                  </a:solidFill>
                </a:rPr>
                <a:t>DISCOVER</a:t>
              </a:r>
            </a:p>
          </p:txBody>
        </p:sp>
        <p:pic>
          <p:nvPicPr>
            <p:cNvPr id="3" name="图形 2"/>
            <p:cNvPicPr>
              <a:picLocks noChangeAspect="1"/>
            </p:cNvPicPr>
            <p:nvPr/>
          </p:nvPicPr>
          <p:blipFill>
            <a:blip r:embed="rId3"/>
            <a:stretch>
              <a:fillRect/>
            </a:stretch>
          </p:blipFill>
          <p:spPr>
            <a:xfrm>
              <a:off x="4691477" y="1771187"/>
              <a:ext cx="420007" cy="420594"/>
            </a:xfrm>
            <a:prstGeom prst="rect">
              <a:avLst/>
            </a:prstGeom>
          </p:spPr>
        </p:pic>
        <p:pic>
          <p:nvPicPr>
            <p:cNvPr id="5" name="图形 4"/>
            <p:cNvPicPr>
              <a:picLocks noChangeAspect="1"/>
            </p:cNvPicPr>
            <p:nvPr/>
          </p:nvPicPr>
          <p:blipFill>
            <a:blip r:embed="rId4"/>
            <a:stretch>
              <a:fillRect/>
            </a:stretch>
          </p:blipFill>
          <p:spPr>
            <a:xfrm>
              <a:off x="3789294" y="3255684"/>
              <a:ext cx="505855" cy="495547"/>
            </a:xfrm>
            <a:prstGeom prst="rect">
              <a:avLst/>
            </a:prstGeom>
          </p:spPr>
        </p:pic>
        <p:pic>
          <p:nvPicPr>
            <p:cNvPr id="6" name="图形 5"/>
            <p:cNvPicPr>
              <a:picLocks noChangeAspect="1"/>
            </p:cNvPicPr>
            <p:nvPr/>
          </p:nvPicPr>
          <p:blipFill>
            <a:blip r:embed="rId5"/>
            <a:stretch>
              <a:fillRect/>
            </a:stretch>
          </p:blipFill>
          <p:spPr>
            <a:xfrm>
              <a:off x="4666241" y="4793725"/>
              <a:ext cx="420007" cy="525649"/>
            </a:xfrm>
            <a:prstGeom prst="rect">
              <a:avLst/>
            </a:prstGeom>
          </p:spPr>
        </p:pic>
        <p:grpSp>
          <p:nvGrpSpPr>
            <p:cNvPr id="12" name="组合 11"/>
            <p:cNvGrpSpPr/>
            <p:nvPr/>
          </p:nvGrpSpPr>
          <p:grpSpPr>
            <a:xfrm>
              <a:off x="7669080" y="3312466"/>
              <a:ext cx="430475" cy="345015"/>
              <a:chOff x="7672387" y="3337192"/>
              <a:chExt cx="430475" cy="345015"/>
            </a:xfrm>
          </p:grpSpPr>
          <p:pic>
            <p:nvPicPr>
              <p:cNvPr id="8" name="图形 7"/>
              <p:cNvPicPr>
                <a:picLocks noChangeAspect="1"/>
              </p:cNvPicPr>
              <p:nvPr/>
            </p:nvPicPr>
            <p:blipFill>
              <a:blip r:embed="rId6"/>
              <a:stretch>
                <a:fillRect/>
              </a:stretch>
            </p:blipFill>
            <p:spPr>
              <a:xfrm>
                <a:off x="7753994" y="3367327"/>
                <a:ext cx="348868" cy="314880"/>
              </a:xfrm>
              <a:prstGeom prst="rect">
                <a:avLst/>
              </a:prstGeom>
            </p:spPr>
          </p:pic>
          <p:cxnSp>
            <p:nvCxnSpPr>
              <p:cNvPr id="10" name="直接箭头连接符 9"/>
              <p:cNvCxnSpPr/>
              <p:nvPr/>
            </p:nvCxnSpPr>
            <p:spPr>
              <a:xfrm>
                <a:off x="7672387" y="3337192"/>
                <a:ext cx="0" cy="314880"/>
              </a:xfrm>
              <a:prstGeom prst="straightConnector1">
                <a:avLst/>
              </a:prstGeom>
              <a:ln w="19050">
                <a:solidFill>
                  <a:srgbClr val="0FA1DE"/>
                </a:solidFill>
                <a:tailEnd type="triangle"/>
              </a:ln>
            </p:spPr>
            <p:style>
              <a:lnRef idx="1">
                <a:schemeClr val="accent1"/>
              </a:lnRef>
              <a:fillRef idx="0">
                <a:schemeClr val="accent1"/>
              </a:fillRef>
              <a:effectRef idx="0">
                <a:schemeClr val="accent1"/>
              </a:effectRef>
              <a:fontRef idx="minor">
                <a:schemeClr val="tx1"/>
              </a:fontRef>
            </p:style>
          </p:cxnSp>
        </p:grpSp>
        <p:pic>
          <p:nvPicPr>
            <p:cNvPr id="53" name="图形 52"/>
            <p:cNvPicPr>
              <a:picLocks noChangeAspect="1"/>
            </p:cNvPicPr>
            <p:nvPr/>
          </p:nvPicPr>
          <p:blipFill>
            <a:blip r:embed="rId7"/>
            <a:stretch>
              <a:fillRect/>
            </a:stretch>
          </p:blipFill>
          <p:spPr>
            <a:xfrm>
              <a:off x="6971280" y="1765228"/>
              <a:ext cx="394530" cy="432512"/>
            </a:xfrm>
            <a:prstGeom prst="rect">
              <a:avLst/>
            </a:prstGeom>
          </p:spPr>
        </p:pic>
        <p:cxnSp>
          <p:nvCxnSpPr>
            <p:cNvPr id="58" name="直接连接符 57"/>
            <p:cNvCxnSpPr>
              <a:stCxn id="41" idx="1"/>
              <a:endCxn id="41" idx="5"/>
            </p:cNvCxnSpPr>
            <p:nvPr/>
          </p:nvCxnSpPr>
          <p:spPr>
            <a:xfrm>
              <a:off x="4612275" y="1717329"/>
              <a:ext cx="528310" cy="528310"/>
            </a:xfrm>
            <a:prstGeom prst="line">
              <a:avLst/>
            </a:prstGeom>
            <a:ln>
              <a:solidFill>
                <a:srgbClr val="0FA1DE"/>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4" idx="1"/>
              <a:endCxn id="44" idx="5"/>
            </p:cNvCxnSpPr>
            <p:nvPr/>
          </p:nvCxnSpPr>
          <p:spPr>
            <a:xfrm>
              <a:off x="3779240" y="3220818"/>
              <a:ext cx="528310" cy="528310"/>
            </a:xfrm>
            <a:prstGeom prst="line">
              <a:avLst/>
            </a:prstGeom>
            <a:ln>
              <a:solidFill>
                <a:srgbClr val="0FA1DE"/>
              </a:solidFill>
              <a:prstDash val="dash"/>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pic>
        <p:nvPicPr>
          <p:cNvPr id="28" name="图形 27"/>
          <p:cNvPicPr>
            <a:picLocks noChangeAspect="1"/>
          </p:cNvPicPr>
          <p:nvPr/>
        </p:nvPicPr>
        <p:blipFill>
          <a:blip r:embed="rId8"/>
          <a:stretch>
            <a:fillRect/>
          </a:stretch>
        </p:blipFill>
        <p:spPr>
          <a:xfrm>
            <a:off x="7118907" y="4784871"/>
            <a:ext cx="398559" cy="436872"/>
          </a:xfrm>
          <a:prstGeom prst="rect">
            <a:avLst/>
          </a:prstGeom>
        </p:spPr>
      </p:pic>
      <p:sp>
        <p:nvSpPr>
          <p:cNvPr id="30" name="文本占位符 5"/>
          <p:cNvSpPr txBox="1"/>
          <p:nvPr/>
        </p:nvSpPr>
        <p:spPr>
          <a:xfrm>
            <a:off x="2883869" y="6114427"/>
            <a:ext cx="8629649" cy="506157"/>
          </a:xfrm>
          <a:prstGeom prst="rect">
            <a:avLst/>
          </a:prstGeom>
        </p:spPr>
        <p:txBody>
          <a:bodyPr lIns="0" tIns="0" rIns="0" bIns="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rgbClr val="7F90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From U.S. CDC: https://</a:t>
            </a:r>
            <a:r>
              <a:rPr lang="en-US" altLang="zh-CN" dirty="0" err="1"/>
              <a:t>www.cdc.gov</a:t>
            </a:r>
            <a:r>
              <a:rPr lang="en-US" altLang="zh-CN" dirty="0"/>
              <a:t>/tb/topic/</a:t>
            </a:r>
            <a:r>
              <a:rPr lang="en-US" altLang="zh-CN" dirty="0" err="1"/>
              <a:t>drtb</a:t>
            </a:r>
            <a:r>
              <a:rPr lang="en-US" altLang="zh-CN" dirty="0"/>
              <a:t>/</a:t>
            </a:r>
            <a:r>
              <a:rPr lang="en-US" altLang="zh-CN" dirty="0" err="1"/>
              <a:t>default.htm</a:t>
            </a:r>
            <a:endParaRPr lang="en-US"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438862" y="2594786"/>
            <a:ext cx="5314275" cy="861774"/>
          </a:xfrm>
          <a:prstGeom prst="rect">
            <a:avLst/>
          </a:prstGeom>
          <a:noFill/>
        </p:spPr>
        <p:txBody>
          <a:bodyPr wrap="none" rtlCol="0">
            <a:spAutoFit/>
          </a:bodyPr>
          <a:lstStyle/>
          <a:p>
            <a:pPr lvl="0" defTabSz="914400">
              <a:defRPr/>
            </a:pPr>
            <a:r>
              <a:rPr lang="zh-CN" altLang="en-US" sz="5000" b="1" dirty="0">
                <a:solidFill>
                  <a:srgbClr val="0FA1DE"/>
                </a:solidFill>
                <a:latin typeface="Arial" panose="020B0604020202020204" pitchFamily="34" charset="0"/>
                <a:ea typeface="微软雅黑" panose="020B0503020204020204" pitchFamily="34" charset="-122"/>
              </a:rPr>
              <a:t>耐药结核病的诊断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27051" y="354755"/>
            <a:ext cx="10941049" cy="506158"/>
          </a:xfrm>
        </p:spPr>
        <p:txBody>
          <a:bodyPr/>
          <a:lstStyle/>
          <a:p>
            <a:r>
              <a:rPr lang="zh-CN" altLang="en-US" dirty="0"/>
              <a:t>结核分枝杆菌耐药性检测流程图</a:t>
            </a:r>
          </a:p>
        </p:txBody>
      </p:sp>
      <p:sp>
        <p:nvSpPr>
          <p:cNvPr id="9" name="文本占位符 8"/>
          <p:cNvSpPr>
            <a:spLocks noGrp="1"/>
          </p:cNvSpPr>
          <p:nvPr>
            <p:ph type="body" sz="quarter" idx="10"/>
          </p:nvPr>
        </p:nvSpPr>
        <p:spPr>
          <a:xfrm>
            <a:off x="2851151" y="6046377"/>
            <a:ext cx="8629649" cy="506157"/>
          </a:xfrm>
        </p:spPr>
        <p:txBody>
          <a:bodyPr/>
          <a:lstStyle/>
          <a:p>
            <a:r>
              <a:rPr lang="zh-CN" altLang="en-US" dirty="0"/>
              <a:t>结核分枝杆菌耐药性检测专家共识 </a:t>
            </a:r>
            <a:r>
              <a:rPr lang="en-US" altLang="zh-CN" dirty="0"/>
              <a:t>2019</a:t>
            </a:r>
          </a:p>
        </p:txBody>
      </p:sp>
      <p:sp>
        <p:nvSpPr>
          <p:cNvPr id="6" name="Title 1"/>
          <p:cNvSpPr txBox="1"/>
          <p:nvPr/>
        </p:nvSpPr>
        <p:spPr>
          <a:xfrm>
            <a:off x="838199" y="3933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sz="4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j-ea"/>
              <a:cs typeface="+mj-cs"/>
            </a:endParaRPr>
          </a:p>
        </p:txBody>
      </p:sp>
      <p:sp>
        <p:nvSpPr>
          <p:cNvPr id="10" name="矩形: 圆角 22"/>
          <p:cNvSpPr/>
          <p:nvPr/>
        </p:nvSpPr>
        <p:spPr>
          <a:xfrm>
            <a:off x="4921127" y="5489907"/>
            <a:ext cx="2531682" cy="912896"/>
          </a:xfrm>
          <a:prstGeom prst="roundRect">
            <a:avLst/>
          </a:prstGeom>
          <a:solidFill>
            <a:schemeClr val="bg1"/>
          </a:solidFill>
          <a:ln w="3175">
            <a:solidFill>
              <a:srgbClr val="0FA1DE"/>
            </a:solidFill>
          </a:ln>
        </p:spPr>
        <p:txBody>
          <a:bodyPr wrap="square" rtlCol="0" anchor="ctr">
            <a:noAutofit/>
          </a:bodyPr>
          <a:lstStyle/>
          <a:p>
            <a:pPr algn="ctr" defTabSz="609600">
              <a:lnSpc>
                <a:spcPct val="114000"/>
              </a:lnSpc>
            </a:pPr>
            <a:r>
              <a:rPr lang="en-US" altLang="zh-CN" sz="2000" dirty="0">
                <a:solidFill>
                  <a:srgbClr val="2380C3"/>
                </a:solidFill>
                <a:latin typeface="微软雅黑" panose="020B0503020204020204" pitchFamily="34" charset="-122"/>
                <a:ea typeface="微软雅黑" panose="020B0503020204020204" pitchFamily="34" charset="-122"/>
                <a:sym typeface="Arial" panose="020B0604020202020204"/>
              </a:rPr>
              <a:t>MDR/RR/XDR-TB</a:t>
            </a:r>
            <a:endParaRPr lang="zh-CN" altLang="en-US" sz="2000" dirty="0">
              <a:solidFill>
                <a:srgbClr val="2380C3"/>
              </a:solidFill>
              <a:latin typeface="微软雅黑" panose="020B0503020204020204" pitchFamily="34" charset="-122"/>
              <a:ea typeface="微软雅黑" panose="020B0503020204020204" pitchFamily="34" charset="-122"/>
              <a:sym typeface="Arial" panose="020B0604020202020204"/>
            </a:endParaRPr>
          </a:p>
        </p:txBody>
      </p:sp>
      <p:sp>
        <p:nvSpPr>
          <p:cNvPr id="12" name="Rounded Rectangle 11"/>
          <p:cNvSpPr/>
          <p:nvPr/>
        </p:nvSpPr>
        <p:spPr>
          <a:xfrm>
            <a:off x="4551059" y="2742941"/>
            <a:ext cx="3271818" cy="675734"/>
          </a:xfrm>
          <a:prstGeom prst="roundRect">
            <a:avLst/>
          </a:prstGeom>
          <a:solidFill>
            <a:srgbClr val="DCF1F8"/>
          </a:solidFill>
          <a:ln w="19050">
            <a:noFill/>
          </a:ln>
        </p:spPr>
        <p:txBody>
          <a:bodyPr wrap="square" rtlCol="0" anchor="ctr">
            <a:noAutofit/>
          </a:bodyPr>
          <a:lstStyle/>
          <a:p>
            <a:pPr marL="0" marR="0" lvl="0" indent="0" algn="ctr" defTabSz="609600" rtl="0" eaLnBrk="1" fontAlgn="auto" latinLnBrk="0" hangingPunct="1">
              <a:lnSpc>
                <a:spcPct val="125000"/>
              </a:lnSpc>
              <a:spcBef>
                <a:spcPts val="0"/>
              </a:spcBef>
              <a:spcAft>
                <a:spcPts val="0"/>
              </a:spcAft>
              <a:buClrTx/>
              <a:buSzTx/>
              <a:buFontTx/>
              <a:buNone/>
              <a:defRPr/>
            </a:pPr>
            <a:r>
              <a:rPr lang="zh-CN" altLang="en-US" sz="2000" b="1" dirty="0">
                <a:solidFill>
                  <a:srgbClr val="2380C3"/>
                </a:solidFill>
                <a:latin typeface="微软雅黑" panose="020B0503020204020204" pitchFamily="34" charset="-122"/>
                <a:ea typeface="微软雅黑" panose="020B0503020204020204" pitchFamily="34" charset="-122"/>
              </a:rPr>
              <a:t>培养</a:t>
            </a:r>
            <a:r>
              <a:rPr lang="en-US" altLang="zh-CN" sz="2000" b="1" dirty="0">
                <a:solidFill>
                  <a:srgbClr val="2380C3"/>
                </a:solidFill>
                <a:latin typeface="微软雅黑" panose="020B0503020204020204" pitchFamily="34" charset="-122"/>
                <a:ea typeface="微软雅黑" panose="020B0503020204020204" pitchFamily="34" charset="-122"/>
              </a:rPr>
              <a:t>/</a:t>
            </a:r>
            <a:r>
              <a:rPr lang="zh-CN" altLang="en-US" sz="2000" b="1" dirty="0">
                <a:solidFill>
                  <a:srgbClr val="2380C3"/>
                </a:solidFill>
                <a:latin typeface="微软雅黑" panose="020B0503020204020204" pitchFamily="34" charset="-122"/>
                <a:ea typeface="微软雅黑" panose="020B0503020204020204" pitchFamily="34" charset="-122"/>
              </a:rPr>
              <a:t>涂片</a:t>
            </a:r>
            <a:r>
              <a:rPr lang="en-US" altLang="zh-CN" sz="2000" b="1" dirty="0">
                <a:solidFill>
                  <a:srgbClr val="2380C3"/>
                </a:solidFill>
                <a:latin typeface="微软雅黑" panose="020B0503020204020204" pitchFamily="34" charset="-122"/>
                <a:ea typeface="微软雅黑" panose="020B0503020204020204" pitchFamily="34" charset="-122"/>
              </a:rPr>
              <a:t>/</a:t>
            </a:r>
            <a:r>
              <a:rPr lang="zh-CN" altLang="en-US" sz="2000" b="1" dirty="0">
                <a:solidFill>
                  <a:srgbClr val="2380C3"/>
                </a:solidFill>
                <a:latin typeface="微软雅黑" panose="020B0503020204020204" pitchFamily="34" charset="-122"/>
                <a:ea typeface="微软雅黑" panose="020B0503020204020204" pitchFamily="34" charset="-122"/>
              </a:rPr>
              <a:t>核酸检查</a:t>
            </a:r>
            <a:endParaRPr kumimoji="0" lang="en-US" sz="2000" b="1" i="0" u="none" strike="noStrike" kern="1200" cap="none" spc="0" normalizeH="0" baseline="0" noProof="0" dirty="0">
              <a:ln>
                <a:noFill/>
              </a:ln>
              <a:solidFill>
                <a:srgbClr val="2380C3"/>
              </a:solidFill>
              <a:effectLst/>
              <a:uLnTx/>
              <a:uFillTx/>
              <a:latin typeface="微软雅黑" panose="020B0503020204020204" pitchFamily="34" charset="-122"/>
              <a:ea typeface="微软雅黑" panose="020B0503020204020204" pitchFamily="34" charset="-122"/>
              <a:cs typeface="+mn-cs"/>
            </a:endParaRPr>
          </a:p>
        </p:txBody>
      </p:sp>
      <p:sp>
        <p:nvSpPr>
          <p:cNvPr id="16" name="AutoShape 10"/>
          <p:cNvSpPr>
            <a:spLocks noChangeArrowheads="1"/>
          </p:cNvSpPr>
          <p:nvPr/>
        </p:nvSpPr>
        <p:spPr bwMode="blackGray">
          <a:xfrm flipV="1">
            <a:off x="6008067" y="5033963"/>
            <a:ext cx="468000" cy="360000"/>
          </a:xfrm>
          <a:prstGeom prst="triangle">
            <a:avLst>
              <a:gd name="adj" fmla="val 50000"/>
            </a:avLst>
          </a:prstGeom>
          <a:gradFill>
            <a:gsLst>
              <a:gs pos="0">
                <a:srgbClr val="0FA1DE"/>
              </a:gs>
              <a:gs pos="100000">
                <a:srgbClr val="0FA1DE">
                  <a:alpha val="0"/>
                </a:srgbClr>
              </a:gs>
            </a:gsLst>
            <a:lin ang="5400000" scaled="0"/>
          </a:gradFill>
          <a:ln>
            <a:noFill/>
          </a:ln>
          <a:effectLst/>
        </p:spPr>
        <p:txBody>
          <a:bodyPr wrap="none" anchor="ctr"/>
          <a:lstStyle/>
          <a:p>
            <a:pPr algn="ctr" defTabSz="1219200" fontAlgn="base">
              <a:spcBef>
                <a:spcPct val="0"/>
              </a:spcBef>
              <a:spcAft>
                <a:spcPct val="0"/>
              </a:spcAft>
            </a:pPr>
            <a:endParaRPr lang="zh-CN" altLang="en-US" sz="2400">
              <a:solidFill>
                <a:srgbClr val="080808"/>
              </a:solidFill>
              <a:latin typeface="Arial" panose="020B0604020202020204" pitchFamily="34" charset="0"/>
              <a:ea typeface="微软雅黑" panose="020B0503020204020204" pitchFamily="34" charset="-122"/>
            </a:endParaRPr>
          </a:p>
        </p:txBody>
      </p:sp>
      <p:sp>
        <p:nvSpPr>
          <p:cNvPr id="18" name="TextBox 210"/>
          <p:cNvSpPr txBox="1"/>
          <p:nvPr/>
        </p:nvSpPr>
        <p:spPr>
          <a:xfrm>
            <a:off x="4815368" y="1418892"/>
            <a:ext cx="2743200" cy="611002"/>
          </a:xfrm>
          <a:prstGeom prst="roundRect">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Aft>
                <a:spcPts val="300"/>
              </a:spcAft>
              <a:buClr>
                <a:srgbClr val="4F81BD">
                  <a:lumMod val="75000"/>
                </a:srgbClr>
              </a:buClr>
              <a:defRPr sz="2400" b="1">
                <a:solidFill>
                  <a:schemeClr val="bg1"/>
                </a:solidFill>
                <a:latin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zh-CN" altLang="en-US" dirty="0">
                <a:solidFill>
                  <a:prstClr val="white"/>
                </a:solidFill>
                <a:sym typeface="Arial" panose="020B0604020202020204"/>
              </a:rPr>
              <a:t>可疑</a:t>
            </a:r>
            <a:r>
              <a:rPr lang="en-US" altLang="zh-CN" dirty="0">
                <a:solidFill>
                  <a:prstClr val="white"/>
                </a:solidFill>
                <a:sym typeface="Arial" panose="020B0604020202020204"/>
              </a:rPr>
              <a:t>TB</a:t>
            </a:r>
            <a:r>
              <a:rPr lang="zh-CN" altLang="en-US" dirty="0">
                <a:solidFill>
                  <a:prstClr val="white"/>
                </a:solidFill>
                <a:sym typeface="Arial" panose="020B0604020202020204"/>
              </a:rPr>
              <a:t>患者标本</a:t>
            </a:r>
          </a:p>
        </p:txBody>
      </p:sp>
      <p:cxnSp>
        <p:nvCxnSpPr>
          <p:cNvPr id="21" name="直接箭头连接符 11"/>
          <p:cNvCxnSpPr>
            <a:stCxn id="18" idx="2"/>
            <a:endCxn id="12" idx="0"/>
          </p:cNvCxnSpPr>
          <p:nvPr/>
        </p:nvCxnSpPr>
        <p:spPr>
          <a:xfrm>
            <a:off x="6186968" y="2029894"/>
            <a:ext cx="0" cy="713047"/>
          </a:xfrm>
          <a:prstGeom prst="straightConnector1">
            <a:avLst/>
          </a:prstGeom>
          <a:noFill/>
          <a:ln w="12700">
            <a:solidFill>
              <a:srgbClr val="227EC1"/>
            </a:solidFill>
            <a:prstDash val="solid"/>
            <a:headEnd type="none" w="med" len="med"/>
            <a:tailEnd type="none" w="med" len="med"/>
          </a:ln>
        </p:spPr>
      </p:cxnSp>
      <p:cxnSp>
        <p:nvCxnSpPr>
          <p:cNvPr id="39" name="直接箭头连接符 11"/>
          <p:cNvCxnSpPr/>
          <p:nvPr/>
        </p:nvCxnSpPr>
        <p:spPr>
          <a:xfrm>
            <a:off x="6167439" y="3397105"/>
            <a:ext cx="1" cy="723373"/>
          </a:xfrm>
          <a:prstGeom prst="straightConnector1">
            <a:avLst/>
          </a:prstGeom>
          <a:noFill/>
          <a:ln w="12700">
            <a:solidFill>
              <a:srgbClr val="227EC1"/>
            </a:solidFill>
            <a:prstDash val="solid"/>
            <a:headEnd type="none" w="med" len="med"/>
            <a:tailEnd type="none" w="med" len="med"/>
          </a:ln>
        </p:spPr>
      </p:cxnSp>
      <p:sp>
        <p:nvSpPr>
          <p:cNvPr id="41" name="Rounded Rectangle 40"/>
          <p:cNvSpPr/>
          <p:nvPr/>
        </p:nvSpPr>
        <p:spPr>
          <a:xfrm>
            <a:off x="4941072" y="4146995"/>
            <a:ext cx="2654980" cy="675734"/>
          </a:xfrm>
          <a:prstGeom prst="roundRect">
            <a:avLst>
              <a:gd name="adj" fmla="val 10640"/>
            </a:avLst>
          </a:prstGeom>
          <a:solidFill>
            <a:srgbClr val="DCF1F8"/>
          </a:solidFill>
          <a:ln w="19050">
            <a:noFill/>
          </a:ln>
        </p:spPr>
        <p:txBody>
          <a:bodyPr wrap="square" rtlCol="0" anchor="ctr">
            <a:noAutofit/>
          </a:bodyPr>
          <a:lstStyle/>
          <a:p>
            <a:pPr marL="0" marR="0" lvl="0" indent="0" algn="ctr" defTabSz="609600" rtl="0" eaLnBrk="1" fontAlgn="auto" latinLnBrk="0" hangingPunct="1">
              <a:lnSpc>
                <a:spcPct val="125000"/>
              </a:lnSpc>
              <a:spcBef>
                <a:spcPts val="0"/>
              </a:spcBef>
              <a:spcAft>
                <a:spcPts val="0"/>
              </a:spcAft>
              <a:buClrTx/>
              <a:buSzTx/>
              <a:buFontTx/>
              <a:buNone/>
              <a:defRPr/>
            </a:pPr>
            <a:r>
              <a:rPr lang="zh-CN" altLang="en-US" sz="2000" b="1" dirty="0">
                <a:solidFill>
                  <a:srgbClr val="2380C3"/>
                </a:solidFill>
                <a:latin typeface="微软雅黑" panose="020B0503020204020204" pitchFamily="34" charset="-122"/>
                <a:ea typeface="微软雅黑" panose="020B0503020204020204" pitchFamily="34" charset="-122"/>
              </a:rPr>
              <a:t>表型</a:t>
            </a:r>
            <a:r>
              <a:rPr lang="en-US" altLang="zh-CN" sz="2000" b="1">
                <a:solidFill>
                  <a:srgbClr val="2380C3"/>
                </a:solidFill>
                <a:latin typeface="微软雅黑" panose="020B0503020204020204" pitchFamily="34" charset="-122"/>
                <a:ea typeface="微软雅黑" panose="020B0503020204020204" pitchFamily="34" charset="-122"/>
              </a:rPr>
              <a:t>/</a:t>
            </a:r>
            <a:r>
              <a:rPr lang="zh-CN" altLang="en-US" sz="2000" b="1">
                <a:solidFill>
                  <a:srgbClr val="2380C3"/>
                </a:solidFill>
                <a:latin typeface="微软雅黑" panose="020B0503020204020204" pitchFamily="34" charset="-122"/>
                <a:ea typeface="微软雅黑" panose="020B0503020204020204" pitchFamily="34" charset="-122"/>
              </a:rPr>
              <a:t>分子</a:t>
            </a:r>
            <a:r>
              <a:rPr lang="en-US" altLang="zh-CN" sz="2000" b="1" dirty="0">
                <a:solidFill>
                  <a:srgbClr val="2380C3"/>
                </a:solidFill>
                <a:latin typeface="微软雅黑" panose="020B0503020204020204" pitchFamily="34" charset="-122"/>
                <a:ea typeface="微软雅黑" panose="020B0503020204020204" pitchFamily="34" charset="-122"/>
              </a:rPr>
              <a:t>DST</a:t>
            </a:r>
            <a:endParaRPr kumimoji="0" lang="en-US" sz="2200" b="1" i="0" u="none" strike="noStrike" kern="1200" cap="none" spc="0" normalizeH="0" baseline="0" noProof="0" dirty="0">
              <a:ln>
                <a:noFill/>
              </a:ln>
              <a:solidFill>
                <a:srgbClr val="2380C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耐药结核病的诊断</a:t>
            </a:r>
            <a:endParaRPr lang="en-US" dirty="0"/>
          </a:p>
        </p:txBody>
      </p:sp>
      <p:grpSp>
        <p:nvGrpSpPr>
          <p:cNvPr id="3" name="组合 2"/>
          <p:cNvGrpSpPr/>
          <p:nvPr/>
        </p:nvGrpSpPr>
        <p:grpSpPr>
          <a:xfrm>
            <a:off x="1138090" y="1607823"/>
            <a:ext cx="9915821" cy="3515732"/>
            <a:chOff x="1138090" y="1811019"/>
            <a:chExt cx="9915821" cy="3515732"/>
          </a:xfrm>
        </p:grpSpPr>
        <p:sp>
          <p:nvSpPr>
            <p:cNvPr id="14" name="矩形: 圆角 13"/>
            <p:cNvSpPr/>
            <p:nvPr/>
          </p:nvSpPr>
          <p:spPr>
            <a:xfrm>
              <a:off x="8071503" y="3202785"/>
              <a:ext cx="2677608" cy="1136453"/>
            </a:xfrm>
            <a:prstGeom prst="roundRect">
              <a:avLst>
                <a:gd name="adj" fmla="val 10887"/>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altLang="zh-CN" sz="2200" b="1" dirty="0">
                  <a:solidFill>
                    <a:prstClr val="white"/>
                  </a:solidFill>
                  <a:latin typeface="微软雅黑" panose="020B0503020204020204" pitchFamily="34" charset="-122"/>
                  <a:ea typeface="微软雅黑" panose="020B0503020204020204" pitchFamily="34" charset="-122"/>
                </a:rPr>
                <a:t>2. </a:t>
              </a:r>
              <a:r>
                <a:rPr lang="zh-CN" altLang="en-US" sz="2200" b="1" dirty="0">
                  <a:solidFill>
                    <a:prstClr val="white"/>
                  </a:solidFill>
                  <a:latin typeface="微软雅黑" panose="020B0503020204020204" pitchFamily="34" charset="-122"/>
                  <a:ea typeface="微软雅黑" panose="020B0503020204020204" pitchFamily="34" charset="-122"/>
                </a:rPr>
                <a:t>结核分枝杆菌培养</a:t>
              </a:r>
              <a:r>
                <a:rPr lang="en-US" altLang="zh-CN" sz="2200" b="1" dirty="0">
                  <a:solidFill>
                    <a:prstClr val="white"/>
                  </a:solidFill>
                  <a:latin typeface="微软雅黑" panose="020B0503020204020204" pitchFamily="34" charset="-122"/>
                  <a:ea typeface="微软雅黑" panose="020B0503020204020204" pitchFamily="34" charset="-122"/>
                </a:rPr>
                <a:t>+</a:t>
              </a:r>
              <a:r>
                <a:rPr lang="zh-CN" altLang="en-US" sz="2200" b="1" dirty="0">
                  <a:solidFill>
                    <a:prstClr val="white"/>
                  </a:solidFill>
                  <a:latin typeface="微软雅黑" panose="020B0503020204020204" pitchFamily="34" charset="-122"/>
                  <a:ea typeface="微软雅黑" panose="020B0503020204020204" pitchFamily="34" charset="-122"/>
                </a:rPr>
                <a:t>药敏试验</a:t>
              </a:r>
            </a:p>
          </p:txBody>
        </p:sp>
        <p:sp>
          <p:nvSpPr>
            <p:cNvPr id="12" name="矩形: 圆角 11"/>
            <p:cNvSpPr/>
            <p:nvPr/>
          </p:nvSpPr>
          <p:spPr>
            <a:xfrm>
              <a:off x="1193483" y="1811019"/>
              <a:ext cx="2153235" cy="612000"/>
            </a:xfrm>
            <a:prstGeom prst="roundRect">
              <a:avLst>
                <a:gd name="adj" fmla="val 15667"/>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altLang="zh-CN" sz="2200" b="1" dirty="0">
                  <a:solidFill>
                    <a:prstClr val="white"/>
                  </a:solidFill>
                  <a:latin typeface="微软雅黑" panose="020B0503020204020204" pitchFamily="34" charset="-122"/>
                  <a:ea typeface="微软雅黑" panose="020B0503020204020204" pitchFamily="34" charset="-122"/>
                </a:rPr>
                <a:t>1. </a:t>
              </a:r>
              <a:r>
                <a:rPr lang="zh-CN" altLang="en-US" sz="2200" b="1" dirty="0">
                  <a:solidFill>
                    <a:prstClr val="white"/>
                  </a:solidFill>
                  <a:latin typeface="微软雅黑" panose="020B0503020204020204" pitchFamily="34" charset="-122"/>
                  <a:ea typeface="微软雅黑" panose="020B0503020204020204" pitchFamily="34" charset="-122"/>
                </a:rPr>
                <a:t>临床病史</a:t>
              </a:r>
            </a:p>
          </p:txBody>
        </p:sp>
        <p:sp>
          <p:nvSpPr>
            <p:cNvPr id="4" name="TextBox 3"/>
            <p:cNvSpPr txBox="1"/>
            <p:nvPr/>
          </p:nvSpPr>
          <p:spPr>
            <a:xfrm>
              <a:off x="1138090" y="2488875"/>
              <a:ext cx="2793389" cy="879984"/>
            </a:xfrm>
            <a:prstGeom prst="rect">
              <a:avLst/>
            </a:prstGeom>
            <a:noFill/>
          </p:spPr>
          <p:txBody>
            <a:bodyPr wrap="square" rtlCol="0">
              <a:spAutoFit/>
            </a:bodyPr>
            <a:lstStyle/>
            <a:p>
              <a:pPr marL="252095" lvl="1" indent="-252095" defTabSz="914400">
                <a:lnSpc>
                  <a:spcPct val="135000"/>
                </a:lnSpc>
                <a:buFont typeface="Arial" panose="020B0604020202020204" pitchFamily="34" charset="0"/>
                <a:buChar char="•"/>
                <a:defRPr/>
              </a:pPr>
              <a:r>
                <a:rPr lang="zh-CN" altLang="en-US" sz="2000" dirty="0">
                  <a:solidFill>
                    <a:srgbClr val="44546A">
                      <a:lumMod val="75000"/>
                    </a:srgbClr>
                  </a:solidFill>
                  <a:latin typeface="Arial" panose="020B0604020202020204" pitchFamily="34" charset="0"/>
                  <a:ea typeface="微软雅黑" panose="020B0503020204020204" pitchFamily="34" charset="-122"/>
                </a:rPr>
                <a:t>结核病症状及影像学</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a:p>
              <a:pPr marL="252095" lvl="1" indent="-252095" defTabSz="914400">
                <a:lnSpc>
                  <a:spcPct val="135000"/>
                </a:lnSpc>
                <a:buFont typeface="Arial" panose="020B0604020202020204" pitchFamily="34" charset="0"/>
                <a:buChar char="•"/>
                <a:defRPr/>
              </a:pPr>
              <a:r>
                <a:rPr lang="zh-CN" altLang="en-US" sz="2000" dirty="0">
                  <a:solidFill>
                    <a:srgbClr val="44546A">
                      <a:lumMod val="75000"/>
                    </a:srgbClr>
                  </a:solidFill>
                  <a:latin typeface="Arial" panose="020B0604020202020204" pitchFamily="34" charset="0"/>
                  <a:ea typeface="微软雅黑" panose="020B0503020204020204" pitchFamily="34" charset="-122"/>
                </a:rPr>
                <a:t>评估危险因素</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p:txBody>
        </p:sp>
        <p:grpSp>
          <p:nvGrpSpPr>
            <p:cNvPr id="21" name="组合 20"/>
            <p:cNvGrpSpPr/>
            <p:nvPr/>
          </p:nvGrpSpPr>
          <p:grpSpPr>
            <a:xfrm>
              <a:off x="4050485" y="1850655"/>
              <a:ext cx="3357709" cy="3357711"/>
              <a:chOff x="4029413" y="1850655"/>
              <a:chExt cx="3969448" cy="3969450"/>
            </a:xfrm>
          </p:grpSpPr>
          <p:pic>
            <p:nvPicPr>
              <p:cNvPr id="20" name="图片 19" descr="图片包含 游戏机&#10;&#10;描述已自动生成"/>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11437" t="13652" r="13521" b="11305"/>
              <a:stretch>
                <a:fillRect/>
              </a:stretch>
            </p:blipFill>
            <p:spPr>
              <a:xfrm>
                <a:off x="4029413" y="1850655"/>
                <a:ext cx="3969448" cy="3969450"/>
              </a:xfrm>
              <a:prstGeom prst="ellipse">
                <a:avLst/>
              </a:prstGeom>
            </p:spPr>
          </p:pic>
          <p:pic>
            <p:nvPicPr>
              <p:cNvPr id="6" name="图片 5" descr="卡通人物&#10;&#10;描述已自动生成"/>
              <p:cNvPicPr>
                <a:picLocks noChangeAspect="1"/>
              </p:cNvPicPr>
              <p:nvPr/>
            </p:nvPicPr>
            <p:blipFill>
              <a:blip r:embed="rId4"/>
              <a:stretch>
                <a:fillRect/>
              </a:stretch>
            </p:blipFill>
            <p:spPr>
              <a:xfrm>
                <a:off x="4444301" y="2124877"/>
                <a:ext cx="3074798" cy="3074798"/>
              </a:xfrm>
              <a:prstGeom prst="rect">
                <a:avLst/>
              </a:prstGeom>
            </p:spPr>
          </p:pic>
        </p:grpSp>
        <p:sp>
          <p:nvSpPr>
            <p:cNvPr id="8" name="矩形 7"/>
            <p:cNvSpPr/>
            <p:nvPr/>
          </p:nvSpPr>
          <p:spPr>
            <a:xfrm>
              <a:off x="8101839" y="4446767"/>
              <a:ext cx="2952072" cy="879984"/>
            </a:xfrm>
            <a:prstGeom prst="rect">
              <a:avLst/>
            </a:prstGeom>
          </p:spPr>
          <p:txBody>
            <a:bodyPr wrap="square">
              <a:spAutoFit/>
            </a:bodyPr>
            <a:lstStyle/>
            <a:p>
              <a:pPr marL="252095" lvl="1" indent="-252095" defTabSz="914400">
                <a:lnSpc>
                  <a:spcPct val="135000"/>
                </a:lnSpc>
                <a:buFont typeface="Arial" panose="020B0604020202020204" pitchFamily="34" charset="0"/>
                <a:buChar char="•"/>
                <a:defRPr/>
              </a:pPr>
              <a:r>
                <a:rPr lang="zh-CN" altLang="en-US" sz="2000" dirty="0">
                  <a:solidFill>
                    <a:srgbClr val="44546A">
                      <a:lumMod val="75000"/>
                    </a:srgbClr>
                  </a:solidFill>
                  <a:latin typeface="Arial" panose="020B0604020202020204" pitchFamily="34" charset="0"/>
                  <a:ea typeface="微软雅黑" panose="020B0503020204020204" pitchFamily="34" charset="-122"/>
                </a:rPr>
                <a:t>结核分枝杆菌的鉴定</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a:p>
              <a:pPr marL="252095" lvl="1" indent="-252095" defTabSz="914400">
                <a:lnSpc>
                  <a:spcPct val="135000"/>
                </a:lnSpc>
                <a:buFont typeface="Arial" panose="020B0604020202020204" pitchFamily="34" charset="0"/>
                <a:buChar char="•"/>
                <a:defRPr/>
              </a:pPr>
              <a:r>
                <a:rPr lang="zh-CN" altLang="en-US" sz="2000" dirty="0">
                  <a:solidFill>
                    <a:srgbClr val="44546A">
                      <a:lumMod val="75000"/>
                    </a:srgbClr>
                  </a:solidFill>
                  <a:latin typeface="Arial" panose="020B0604020202020204" pitchFamily="34" charset="0"/>
                  <a:ea typeface="微软雅黑" panose="020B0503020204020204" pitchFamily="34" charset="-122"/>
                </a:rPr>
                <a:t>药敏试验</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p:txBody>
        </p:sp>
        <p:grpSp>
          <p:nvGrpSpPr>
            <p:cNvPr id="11" name="组合 10"/>
            <p:cNvGrpSpPr/>
            <p:nvPr/>
          </p:nvGrpSpPr>
          <p:grpSpPr>
            <a:xfrm flipV="1">
              <a:off x="3346717" y="2112336"/>
              <a:ext cx="1091501" cy="410011"/>
              <a:chOff x="3109650" y="1892246"/>
              <a:chExt cx="1320114" cy="410011"/>
            </a:xfrm>
          </p:grpSpPr>
          <p:cxnSp>
            <p:nvCxnSpPr>
              <p:cNvPr id="9" name="直接连接符 8"/>
              <p:cNvCxnSpPr/>
              <p:nvPr/>
            </p:nvCxnSpPr>
            <p:spPr>
              <a:xfrm flipH="1">
                <a:off x="4044948" y="1892246"/>
                <a:ext cx="384816" cy="39682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109650" y="2297574"/>
                <a:ext cx="935299" cy="468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7408193" y="3429000"/>
              <a:ext cx="663306" cy="280281"/>
              <a:chOff x="3109650" y="1892246"/>
              <a:chExt cx="1320114" cy="410011"/>
            </a:xfrm>
          </p:grpSpPr>
          <p:cxnSp>
            <p:nvCxnSpPr>
              <p:cNvPr id="27" name="直接连接符 26"/>
              <p:cNvCxnSpPr/>
              <p:nvPr/>
            </p:nvCxnSpPr>
            <p:spPr>
              <a:xfrm flipH="1">
                <a:off x="4044948" y="1892246"/>
                <a:ext cx="384816" cy="39682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3109650" y="2297574"/>
                <a:ext cx="935299" cy="468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pic>
          <p:nvPicPr>
            <p:cNvPr id="5" name="Graphic 4" descr="Warning"/>
            <p:cNvPicPr>
              <a:picLocks noChangeAspect="1"/>
            </p:cNvPicPr>
            <p:nvPr/>
          </p:nvPicPr>
          <p:blipFill>
            <a:blip r:embed="rId5"/>
            <a:stretch>
              <a:fillRect/>
            </a:stretch>
          </p:blipFill>
          <p:spPr>
            <a:xfrm>
              <a:off x="9682637" y="4861696"/>
              <a:ext cx="435333" cy="435333"/>
            </a:xfrm>
            <a:prstGeom prst="rect">
              <a:avLst/>
            </a:prstGeom>
          </p:spPr>
        </p:pic>
      </p:grpSp>
      <p:sp>
        <p:nvSpPr>
          <p:cNvPr id="18"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stretch>
            <a:fillRect/>
          </a:stretch>
        </p:blipFill>
        <p:spPr>
          <a:xfrm>
            <a:off x="2604604" y="3641663"/>
            <a:ext cx="1314307" cy="1314305"/>
          </a:xfrm>
          <a:prstGeom prst="rect">
            <a:avLst/>
          </a:prstGeom>
        </p:spPr>
      </p:pic>
      <p:sp>
        <p:nvSpPr>
          <p:cNvPr id="22" name="矩形: 圆角 21"/>
          <p:cNvSpPr/>
          <p:nvPr/>
        </p:nvSpPr>
        <p:spPr>
          <a:xfrm>
            <a:off x="2396121" y="5055015"/>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咳嗽 咳痰</a:t>
            </a:r>
          </a:p>
        </p:txBody>
      </p:sp>
      <p:sp>
        <p:nvSpPr>
          <p:cNvPr id="23" name="矩形: 圆角 22"/>
          <p:cNvSpPr/>
          <p:nvPr/>
        </p:nvSpPr>
        <p:spPr>
          <a:xfrm>
            <a:off x="5327982" y="5055289"/>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胸痛</a:t>
            </a:r>
          </a:p>
        </p:txBody>
      </p:sp>
      <p:sp>
        <p:nvSpPr>
          <p:cNvPr id="24" name="矩形: 圆角 23"/>
          <p:cNvSpPr/>
          <p:nvPr/>
        </p:nvSpPr>
        <p:spPr>
          <a:xfrm>
            <a:off x="2396121" y="2636545"/>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发烧</a:t>
            </a:r>
          </a:p>
        </p:txBody>
      </p:sp>
      <p:sp>
        <p:nvSpPr>
          <p:cNvPr id="25" name="矩形: 圆角 24"/>
          <p:cNvSpPr/>
          <p:nvPr/>
        </p:nvSpPr>
        <p:spPr>
          <a:xfrm>
            <a:off x="5327982" y="2641817"/>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疲乏无力</a:t>
            </a:r>
          </a:p>
        </p:txBody>
      </p:sp>
      <p:sp>
        <p:nvSpPr>
          <p:cNvPr id="26" name="矩形: 圆角 25"/>
          <p:cNvSpPr/>
          <p:nvPr/>
        </p:nvSpPr>
        <p:spPr>
          <a:xfrm>
            <a:off x="8298252" y="2672708"/>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夜间出汗</a:t>
            </a:r>
          </a:p>
        </p:txBody>
      </p:sp>
      <p:sp>
        <p:nvSpPr>
          <p:cNvPr id="27" name="矩形: 圆角 26"/>
          <p:cNvSpPr/>
          <p:nvPr/>
        </p:nvSpPr>
        <p:spPr>
          <a:xfrm>
            <a:off x="8298252" y="5055015"/>
            <a:ext cx="1736425" cy="457655"/>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体重减轻</a:t>
            </a:r>
          </a:p>
        </p:txBody>
      </p:sp>
      <p:pic>
        <p:nvPicPr>
          <p:cNvPr id="31" name="图片 30"/>
          <p:cNvPicPr>
            <a:picLocks noChangeAspect="1" noChangeArrowheads="1"/>
          </p:cNvPicPr>
          <p:nvPr/>
        </p:nvPicPr>
        <p:blipFill rotWithShape="1">
          <a:blip r:embed="rId4" cstate="screen">
            <a:clrChange>
              <a:clrFrom>
                <a:srgbClr val="FFFFFF"/>
              </a:clrFrom>
              <a:clrTo>
                <a:srgbClr val="FFFFFF">
                  <a:alpha val="0"/>
                </a:srgbClr>
              </a:clrTo>
            </a:clrChange>
          </a:blip>
          <a:srcRect l="4691" t="2756" r="45109" b="14434"/>
          <a:stretch>
            <a:fillRect/>
          </a:stretch>
        </p:blipFill>
        <p:spPr bwMode="auto">
          <a:xfrm>
            <a:off x="5623590" y="3678912"/>
            <a:ext cx="1145209" cy="1277057"/>
          </a:xfrm>
          <a:custGeom>
            <a:avLst/>
            <a:gdLst>
              <a:gd name="connsiteX0" fmla="*/ 0 w 1264695"/>
              <a:gd name="connsiteY0" fmla="*/ 0 h 1410301"/>
              <a:gd name="connsiteX1" fmla="*/ 1005631 w 1264695"/>
              <a:gd name="connsiteY1" fmla="*/ 0 h 1410301"/>
              <a:gd name="connsiteX2" fmla="*/ 875564 w 1264695"/>
              <a:gd name="connsiteY2" fmla="*/ 108389 h 1410301"/>
              <a:gd name="connsiteX3" fmla="*/ 862864 w 1264695"/>
              <a:gd name="connsiteY3" fmla="*/ 178239 h 1410301"/>
              <a:gd name="connsiteX4" fmla="*/ 869214 w 1264695"/>
              <a:gd name="connsiteY4" fmla="*/ 229039 h 1410301"/>
              <a:gd name="connsiteX5" fmla="*/ 932714 w 1264695"/>
              <a:gd name="connsiteY5" fmla="*/ 470339 h 1410301"/>
              <a:gd name="connsiteX6" fmla="*/ 1066064 w 1264695"/>
              <a:gd name="connsiteY6" fmla="*/ 667189 h 1410301"/>
              <a:gd name="connsiteX7" fmla="*/ 1135914 w 1264695"/>
              <a:gd name="connsiteY7" fmla="*/ 832289 h 1410301"/>
              <a:gd name="connsiteX8" fmla="*/ 1205764 w 1264695"/>
              <a:gd name="connsiteY8" fmla="*/ 1060889 h 1410301"/>
              <a:gd name="connsiteX9" fmla="*/ 1218464 w 1264695"/>
              <a:gd name="connsiteY9" fmla="*/ 1143439 h 1410301"/>
              <a:gd name="connsiteX10" fmla="*/ 1264695 w 1264695"/>
              <a:gd name="connsiteY10" fmla="*/ 1154317 h 1410301"/>
              <a:gd name="connsiteX11" fmla="*/ 1264695 w 1264695"/>
              <a:gd name="connsiteY11" fmla="*/ 1410301 h 1410301"/>
              <a:gd name="connsiteX12" fmla="*/ 0 w 1264695"/>
              <a:gd name="connsiteY12" fmla="*/ 1410301 h 141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695" h="1410301">
                <a:moveTo>
                  <a:pt x="0" y="0"/>
                </a:moveTo>
                <a:lnTo>
                  <a:pt x="1005631" y="0"/>
                </a:lnTo>
                <a:lnTo>
                  <a:pt x="875564" y="108389"/>
                </a:lnTo>
                <a:lnTo>
                  <a:pt x="862864" y="178239"/>
                </a:lnTo>
                <a:lnTo>
                  <a:pt x="869214" y="229039"/>
                </a:lnTo>
                <a:lnTo>
                  <a:pt x="932714" y="470339"/>
                </a:lnTo>
                <a:lnTo>
                  <a:pt x="1066064" y="667189"/>
                </a:lnTo>
                <a:lnTo>
                  <a:pt x="1135914" y="832289"/>
                </a:lnTo>
                <a:lnTo>
                  <a:pt x="1205764" y="1060889"/>
                </a:lnTo>
                <a:lnTo>
                  <a:pt x="1218464" y="1143439"/>
                </a:lnTo>
                <a:lnTo>
                  <a:pt x="1264695" y="1154317"/>
                </a:lnTo>
                <a:lnTo>
                  <a:pt x="1264695" y="1410301"/>
                </a:lnTo>
                <a:lnTo>
                  <a:pt x="0" y="1410301"/>
                </a:lnTo>
                <a:close/>
              </a:path>
            </a:pathLst>
          </a:custGeom>
          <a:noFill/>
          <a:extLst>
            <a:ext uri="{909E8E84-426E-40dd-AFC4-6F175D3DCCD1}">
              <a14:hiddenFill xmlns:a14="http://schemas.microsoft.com/office/drawing/2010/main" xmlns="">
                <a:solidFill>
                  <a:srgbClr val="FFFFFF"/>
                </a:solidFill>
              </a14:hiddenFill>
            </a:ext>
          </a:extLst>
        </p:spPr>
      </p:pic>
      <p:pic>
        <p:nvPicPr>
          <p:cNvPr id="33" name="图片 32" descr="卡通人物&#10;&#10;描述已自动生成"/>
          <p:cNvPicPr>
            <a:picLocks noChangeAspect="1"/>
          </p:cNvPicPr>
          <p:nvPr/>
        </p:nvPicPr>
        <p:blipFill>
          <a:blip r:embed="rId5" cstate="print">
            <a:alphaModFix amt="85000"/>
          </a:blip>
          <a:stretch>
            <a:fillRect/>
          </a:stretch>
        </p:blipFill>
        <p:spPr>
          <a:xfrm>
            <a:off x="2679291" y="1259357"/>
            <a:ext cx="1178741" cy="1387376"/>
          </a:xfrm>
          <a:prstGeom prst="rect">
            <a:avLst/>
          </a:prstGeom>
        </p:spPr>
      </p:pic>
      <p:pic>
        <p:nvPicPr>
          <p:cNvPr id="35" name="图片 34" descr="卡通人物&#10;&#10;描述已自动生成"/>
          <p:cNvPicPr>
            <a:picLocks noChangeAspect="1"/>
          </p:cNvPicPr>
          <p:nvPr/>
        </p:nvPicPr>
        <p:blipFill>
          <a:blip r:embed="rId6" cstate="print"/>
          <a:stretch>
            <a:fillRect/>
          </a:stretch>
        </p:blipFill>
        <p:spPr>
          <a:xfrm>
            <a:off x="8385638" y="1096016"/>
            <a:ext cx="1561653" cy="1561651"/>
          </a:xfrm>
          <a:prstGeom prst="rect">
            <a:avLst/>
          </a:prstGeom>
        </p:spPr>
      </p:pic>
      <p:pic>
        <p:nvPicPr>
          <p:cNvPr id="37" name="图片 36" descr="图片包含 游戏机&#10;&#10;描述已自动生成"/>
          <p:cNvPicPr>
            <a:picLocks noChangeAspect="1"/>
          </p:cNvPicPr>
          <p:nvPr/>
        </p:nvPicPr>
        <p:blipFill>
          <a:blip r:embed="rId7" cstate="print"/>
          <a:stretch>
            <a:fillRect/>
          </a:stretch>
        </p:blipFill>
        <p:spPr>
          <a:xfrm>
            <a:off x="5415368" y="1074894"/>
            <a:ext cx="1561653" cy="1561651"/>
          </a:xfrm>
          <a:prstGeom prst="rect">
            <a:avLst/>
          </a:prstGeom>
        </p:spPr>
      </p:pic>
      <p:pic>
        <p:nvPicPr>
          <p:cNvPr id="3078" name="Picture 6"/>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0445" b="84778" l="76000" r="97167">
                        <a14:foregroundMark x1="84000" y1="79157" x2="82667" y2="82436"/>
                        <a14:foregroundMark x1="83000" y1="81499" x2="82833" y2="82904"/>
                        <a14:foregroundMark x1="87167" y1="80796" x2="87167" y2="80796"/>
                        <a14:foregroundMark x1="89167" y1="80562" x2="89167" y2="80562"/>
                        <a14:foregroundMark x1="89333" y1="79859" x2="89333" y2="79859"/>
                        <a14:foregroundMark x1="89667" y1="81499" x2="89667" y2="81499"/>
                        <a14:foregroundMark x1="89833" y1="83138" x2="89833" y2="83138"/>
                        <a14:foregroundMark x1="85833" y1="83607" x2="85833" y2="83607"/>
                        <a14:foregroundMark x1="86667" y1="84075" x2="86667" y2="84075"/>
                        <a14:foregroundMark x1="89000" y1="84778" x2="89000" y2="84778"/>
                        <a14:foregroundMark x1="81167" y1="84309" x2="81167" y2="84309"/>
                        <a14:foregroundMark x1="94000" y1="33255" x2="94000" y2="33255"/>
                        <a14:foregroundMark x1="92667" y1="35831" x2="92667" y2="35831"/>
                      </a14:backgroundRemoval>
                    </a14:imgEffect>
                  </a14:imgLayer>
                </a14:imgProps>
              </a:ext>
              <a:ext uri="{28A0092B-C50C-407E-A947-70E740481C1C}">
                <a14:useLocalDpi xmlns:a14="http://schemas.microsoft.com/office/drawing/2010/main" val="0"/>
              </a:ext>
            </a:extLst>
          </a:blip>
          <a:srcRect l="76867" t="28154" r="3402" b="12529"/>
          <a:stretch>
            <a:fillRect/>
          </a:stretch>
        </p:blipFill>
        <p:spPr bwMode="auto">
          <a:xfrm>
            <a:off x="8821044" y="3400956"/>
            <a:ext cx="766352" cy="16395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lstStyle/>
          <a:p>
            <a:r>
              <a:rPr lang="zh-CN" altLang="en-US" dirty="0"/>
              <a:t>结核病症状</a:t>
            </a:r>
          </a:p>
        </p:txBody>
      </p:sp>
      <p:sp>
        <p:nvSpPr>
          <p:cNvPr id="15"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a:xfrm>
            <a:off x="1318946" y="4107113"/>
            <a:ext cx="1946178" cy="512938"/>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胸片</a:t>
            </a:r>
          </a:p>
        </p:txBody>
      </p:sp>
      <p:sp>
        <p:nvSpPr>
          <p:cNvPr id="25" name="矩形: 圆角 24"/>
          <p:cNvSpPr/>
          <p:nvPr/>
        </p:nvSpPr>
        <p:spPr>
          <a:xfrm>
            <a:off x="4743680" y="4107113"/>
            <a:ext cx="1946178" cy="512938"/>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肺部</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CT</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圆角 25"/>
          <p:cNvSpPr/>
          <p:nvPr/>
        </p:nvSpPr>
        <p:spPr>
          <a:xfrm>
            <a:off x="8547645" y="4107113"/>
            <a:ext cx="1946178" cy="512938"/>
          </a:xfrm>
          <a:prstGeom prst="roundRect">
            <a:avLst>
              <a:gd name="adj" fmla="val 50000"/>
            </a:avLst>
          </a:prstGeom>
          <a:solidFill>
            <a:srgbClr val="0FA1DE"/>
          </a:solidFill>
          <a:ln>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头颅</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MRI</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Picture 2"/>
          <p:cNvPicPr>
            <a:picLocks noChangeAspect="1"/>
          </p:cNvPicPr>
          <p:nvPr/>
        </p:nvPicPr>
        <p:blipFill>
          <a:blip r:embed="rId3"/>
          <a:stretch>
            <a:fillRect/>
          </a:stretch>
        </p:blipFill>
        <p:spPr>
          <a:xfrm>
            <a:off x="4259788" y="1867921"/>
            <a:ext cx="2913962" cy="1957818"/>
          </a:xfrm>
          <a:prstGeom prst="roundRect">
            <a:avLst>
              <a:gd name="adj" fmla="val 3512"/>
            </a:avLst>
          </a:prstGeom>
        </p:spPr>
      </p:pic>
      <p:pic>
        <p:nvPicPr>
          <p:cNvPr id="5" name="Picture 4"/>
          <p:cNvPicPr>
            <a:picLocks noChangeAspect="1"/>
          </p:cNvPicPr>
          <p:nvPr/>
        </p:nvPicPr>
        <p:blipFill>
          <a:blip r:embed="rId4"/>
          <a:stretch>
            <a:fillRect/>
          </a:stretch>
        </p:blipFill>
        <p:spPr>
          <a:xfrm>
            <a:off x="8093321" y="1888829"/>
            <a:ext cx="2854826" cy="1957818"/>
          </a:xfrm>
          <a:prstGeom prst="roundRect">
            <a:avLst>
              <a:gd name="adj" fmla="val 3512"/>
            </a:avLst>
          </a:prstGeom>
        </p:spPr>
      </p:pic>
      <p:pic>
        <p:nvPicPr>
          <p:cNvPr id="8" name="Picture 7"/>
          <p:cNvPicPr>
            <a:picLocks noChangeAspect="1"/>
          </p:cNvPicPr>
          <p:nvPr/>
        </p:nvPicPr>
        <p:blipFill>
          <a:blip r:embed="rId5"/>
          <a:stretch>
            <a:fillRect/>
          </a:stretch>
        </p:blipFill>
        <p:spPr>
          <a:xfrm>
            <a:off x="1243854" y="1773492"/>
            <a:ext cx="2096363" cy="2146676"/>
          </a:xfrm>
          <a:prstGeom prst="roundRect">
            <a:avLst>
              <a:gd name="adj" fmla="val 3512"/>
            </a:avLst>
          </a:prstGeom>
        </p:spPr>
      </p:pic>
      <p:sp>
        <p:nvSpPr>
          <p:cNvPr id="2" name="标题 1"/>
          <p:cNvSpPr>
            <a:spLocks noGrp="1"/>
          </p:cNvSpPr>
          <p:nvPr>
            <p:ph type="title"/>
          </p:nvPr>
        </p:nvSpPr>
        <p:spPr/>
        <p:txBody>
          <a:bodyPr/>
          <a:lstStyle/>
          <a:p>
            <a:r>
              <a:rPr lang="zh-CN" altLang="en-US" dirty="0"/>
              <a:t>结核病影像学改变</a:t>
            </a:r>
            <a:br>
              <a:rPr lang="en-US" altLang="zh-CN" dirty="0"/>
            </a:br>
            <a:endParaRPr lang="zh-CN" altLang="en-US" dirty="0"/>
          </a:p>
        </p:txBody>
      </p:sp>
      <p:sp>
        <p:nvSpPr>
          <p:cNvPr id="6" name="文本占位符 5"/>
          <p:cNvSpPr>
            <a:spLocks noGrp="1"/>
          </p:cNvSpPr>
          <p:nvPr>
            <p:ph type="body" sz="quarter" idx="10"/>
          </p:nvPr>
        </p:nvSpPr>
        <p:spPr/>
        <p:txBody>
          <a:bodyPr/>
          <a:lstStyle/>
          <a:p>
            <a:r>
              <a:rPr lang="zh-CN" altLang="en-US" dirty="0"/>
              <a:t>王琳婧，王立非</a:t>
            </a:r>
            <a:r>
              <a:rPr lang="en-US" altLang="zh-CN" dirty="0"/>
              <a:t>. </a:t>
            </a:r>
            <a:r>
              <a:rPr lang="zh-CN" altLang="en-US" dirty="0"/>
              <a:t>中国医学论坛报</a:t>
            </a:r>
            <a:r>
              <a:rPr lang="en-US" altLang="zh-CN" dirty="0"/>
              <a:t>. </a:t>
            </a:r>
            <a:r>
              <a:rPr lang="zh-CN" altLang="en-US" dirty="0"/>
              <a:t>结核病的影像学诊断现状及进展</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耐药结核病的危险因素</a:t>
            </a:r>
          </a:p>
        </p:txBody>
      </p:sp>
      <p:sp>
        <p:nvSpPr>
          <p:cNvPr id="5" name="文本占位符 4"/>
          <p:cNvSpPr>
            <a:spLocks noGrp="1"/>
          </p:cNvSpPr>
          <p:nvPr>
            <p:ph type="body" sz="quarter" idx="10"/>
          </p:nvPr>
        </p:nvSpPr>
        <p:spPr/>
        <p:txBody>
          <a:bodyPr/>
          <a:lstStyle/>
          <a:p>
            <a:r>
              <a:rPr lang="en-US" altLang="zh-CN" dirty="0"/>
              <a:t>From U.S. CDC: https://www.cdc.gov/tb/topic/drtb/default.htm</a:t>
            </a:r>
          </a:p>
        </p:txBody>
      </p:sp>
      <p:grpSp>
        <p:nvGrpSpPr>
          <p:cNvPr id="48" name="组合 47"/>
          <p:cNvGrpSpPr/>
          <p:nvPr/>
        </p:nvGrpSpPr>
        <p:grpSpPr>
          <a:xfrm>
            <a:off x="1833140" y="1543301"/>
            <a:ext cx="8525720" cy="3452087"/>
            <a:chOff x="2179989" y="1192484"/>
            <a:chExt cx="8749268" cy="3452087"/>
          </a:xfrm>
        </p:grpSpPr>
        <p:sp>
          <p:nvSpPr>
            <p:cNvPr id="34" name="矩形: 圆角 33"/>
            <p:cNvSpPr/>
            <p:nvPr/>
          </p:nvSpPr>
          <p:spPr>
            <a:xfrm>
              <a:off x="2179991" y="1654630"/>
              <a:ext cx="8749266" cy="2989941"/>
            </a:xfrm>
            <a:prstGeom prst="roundRect">
              <a:avLst>
                <a:gd name="adj" fmla="val 2127"/>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平行四边形 5"/>
            <p:cNvSpPr/>
            <p:nvPr/>
          </p:nvSpPr>
          <p:spPr>
            <a:xfrm>
              <a:off x="2179989" y="1192484"/>
              <a:ext cx="8749267" cy="869910"/>
            </a:xfrm>
            <a:prstGeom prst="round2SameRect">
              <a:avLst/>
            </a:prstGeom>
            <a:solidFill>
              <a:srgbClr val="0FA1DE"/>
            </a:solidFill>
            <a:ln>
              <a:no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914400">
                <a:spcBef>
                  <a:spcPct val="0"/>
                </a:spcBef>
                <a:spcAft>
                  <a:spcPct val="35000"/>
                </a:spcAft>
              </a:pPr>
              <a:r>
                <a:rPr lang="zh-CN" altLang="en-US" sz="2800" b="1" kern="0" dirty="0">
                  <a:solidFill>
                    <a:schemeClr val="bg1"/>
                  </a:solidFill>
                </a:rPr>
                <a:t>新发耐药结核病诊断患者</a:t>
              </a:r>
            </a:p>
          </p:txBody>
        </p:sp>
        <p:sp>
          <p:nvSpPr>
            <p:cNvPr id="47" name="textcount"/>
            <p:cNvSpPr txBox="1"/>
            <p:nvPr/>
          </p:nvSpPr>
          <p:spPr>
            <a:xfrm>
              <a:off x="2638615" y="2466536"/>
              <a:ext cx="7832019" cy="1603259"/>
            </a:xfrm>
            <a:prstGeom prst="rect">
              <a:avLst/>
            </a:prstGeom>
            <a:noFill/>
          </p:spPr>
          <p:txBody>
            <a:bodyPr vert="horz" wrap="square" rtlCol="0">
              <a:spAutoFit/>
            </a:bodyPr>
            <a:lstStyle/>
            <a:p>
              <a:pPr marL="285750" indent="-285750">
                <a:lnSpc>
                  <a:spcPct val="135000"/>
                </a:lnSpc>
                <a:spcBef>
                  <a:spcPts val="1200"/>
                </a:spcBef>
                <a:buFont typeface="Arial" panose="020B0604020202020204" pitchFamily="34" charset="0"/>
                <a:buChar char="•"/>
              </a:pPr>
              <a:r>
                <a:rPr lang="zh-CN" altLang="en-US" sz="2000" dirty="0"/>
                <a:t>在耐药结核病高流行地区居住或者居住过</a:t>
              </a:r>
            </a:p>
            <a:p>
              <a:pPr marL="285750" indent="-285750">
                <a:lnSpc>
                  <a:spcPct val="135000"/>
                </a:lnSpc>
                <a:spcBef>
                  <a:spcPts val="1200"/>
                </a:spcBef>
                <a:buFont typeface="Arial" panose="020B0604020202020204" pitchFamily="34" charset="0"/>
                <a:buChar char="•"/>
              </a:pPr>
              <a:r>
                <a:rPr lang="zh-CN" altLang="en-US" sz="2000" dirty="0"/>
                <a:t>有与耐药结核病患者的接触史（在一起居住</a:t>
              </a:r>
              <a:r>
                <a:rPr lang="en-US" altLang="zh-CN" sz="2000" dirty="0"/>
                <a:t>/</a:t>
              </a:r>
              <a:r>
                <a:rPr lang="zh-CN" altLang="en-US" sz="2000" dirty="0"/>
                <a:t>工作）</a:t>
              </a:r>
            </a:p>
            <a:p>
              <a:pPr marL="285750" indent="-285750">
                <a:lnSpc>
                  <a:spcPct val="135000"/>
                </a:lnSpc>
                <a:spcBef>
                  <a:spcPts val="1200"/>
                </a:spcBef>
                <a:buFont typeface="Arial" panose="020B0604020202020204" pitchFamily="34" charset="0"/>
                <a:buChar char="•"/>
              </a:pPr>
              <a:r>
                <a:rPr lang="zh-CN" altLang="en-US" sz="2000" dirty="0"/>
                <a:t>当结核病体征没有被识别时接受过潜在结核病感染治疗</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527050" y="354013"/>
            <a:ext cx="10941050" cy="506412"/>
          </a:xfrm>
        </p:spPr>
        <p:txBody>
          <a:bodyPr/>
          <a:lstStyle/>
          <a:p>
            <a:r>
              <a:rPr lang="zh-CN" altLang="en-US" dirty="0"/>
              <a:t>耐药结核病的危险因素</a:t>
            </a:r>
          </a:p>
        </p:txBody>
      </p:sp>
      <p:sp>
        <p:nvSpPr>
          <p:cNvPr id="14" name="文本占位符 13"/>
          <p:cNvSpPr>
            <a:spLocks noGrp="1"/>
          </p:cNvSpPr>
          <p:nvPr>
            <p:ph type="body" sz="quarter" idx="10"/>
          </p:nvPr>
        </p:nvSpPr>
        <p:spPr>
          <a:xfrm>
            <a:off x="2851151" y="6046377"/>
            <a:ext cx="8629649" cy="506157"/>
          </a:xfrm>
        </p:spPr>
        <p:txBody>
          <a:bodyPr/>
          <a:lstStyle/>
          <a:p>
            <a:r>
              <a:rPr lang="en-US" altLang="zh-CN" dirty="0"/>
              <a:t>From U.S. CDC: https://www.cdc.gov/tb/topic/drtb/default.htm</a:t>
            </a:r>
          </a:p>
        </p:txBody>
      </p:sp>
      <p:sp>
        <p:nvSpPr>
          <p:cNvPr id="50" name="矩形: 圆角 49"/>
          <p:cNvSpPr/>
          <p:nvPr/>
        </p:nvSpPr>
        <p:spPr>
          <a:xfrm>
            <a:off x="2179991" y="1567545"/>
            <a:ext cx="7832019" cy="4392159"/>
          </a:xfrm>
          <a:prstGeom prst="roundRect">
            <a:avLst>
              <a:gd name="adj" fmla="val 2127"/>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580986" y="2172151"/>
            <a:ext cx="6807200" cy="3561231"/>
          </a:xfrm>
          <a:prstGeom prst="rect">
            <a:avLst/>
          </a:prstGeom>
        </p:spPr>
        <p:txBody>
          <a:bodyPr wrap="square">
            <a:spAutoFit/>
          </a:bodyPr>
          <a:lstStyle/>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既往治疗过活动性结核</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用药不规律</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自行减药</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经验性一线抗结核治疗失败</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治疗过程中痰培养未阴转 </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结核病症状未</a:t>
            </a:r>
            <a:r>
              <a:rPr lang="en-US" altLang="zh-CN" sz="1600" dirty="0">
                <a:solidFill>
                  <a:prstClr val="black"/>
                </a:solidFill>
              </a:rPr>
              <a:t>/</a:t>
            </a:r>
            <a:r>
              <a:rPr lang="zh-CN" altLang="en-US" sz="1600" dirty="0">
                <a:solidFill>
                  <a:prstClr val="black"/>
                </a:solidFill>
              </a:rPr>
              <a:t>部分好转 </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结核病经治患者症状复发</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结核病症状或者胸部</a:t>
            </a:r>
            <a:r>
              <a:rPr lang="en-US" altLang="zh-CN" sz="1600" dirty="0">
                <a:solidFill>
                  <a:prstClr val="black"/>
                </a:solidFill>
              </a:rPr>
              <a:t>X</a:t>
            </a:r>
            <a:r>
              <a:rPr lang="zh-CN" altLang="en-US" sz="1600" dirty="0">
                <a:solidFill>
                  <a:prstClr val="black"/>
                </a:solidFill>
              </a:rPr>
              <a:t>线进展</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使用氟喹诺酮治疗社区获得性肺炎的类似症状后证实为结核病</a:t>
            </a:r>
          </a:p>
          <a:p>
            <a:pPr marL="179705" lvl="0" indent="-179705">
              <a:lnSpc>
                <a:spcPct val="125000"/>
              </a:lnSpc>
              <a:spcBef>
                <a:spcPts val="300"/>
              </a:spcBef>
              <a:buFont typeface="Arial" panose="020B0604020202020204" pitchFamily="34" charset="0"/>
              <a:buChar char="•"/>
            </a:pPr>
            <a:r>
              <a:rPr lang="zh-CN" altLang="en-US" sz="1600" dirty="0">
                <a:solidFill>
                  <a:prstClr val="black"/>
                </a:solidFill>
              </a:rPr>
              <a:t>在</a:t>
            </a:r>
            <a:r>
              <a:rPr lang="en-US" altLang="zh-CN" sz="1600" dirty="0">
                <a:solidFill>
                  <a:prstClr val="black"/>
                </a:solidFill>
              </a:rPr>
              <a:t>HIV</a:t>
            </a:r>
            <a:r>
              <a:rPr lang="zh-CN" altLang="en-US" sz="1600" dirty="0">
                <a:solidFill>
                  <a:prstClr val="black"/>
                </a:solidFill>
              </a:rPr>
              <a:t>高感染地区使用间歇性结核病治疗方案，治疗失败</a:t>
            </a:r>
          </a:p>
        </p:txBody>
      </p:sp>
      <p:sp>
        <p:nvSpPr>
          <p:cNvPr id="28" name="平行四边形 5"/>
          <p:cNvSpPr/>
          <p:nvPr/>
        </p:nvSpPr>
        <p:spPr>
          <a:xfrm>
            <a:off x="2179990" y="1105400"/>
            <a:ext cx="7832020" cy="869910"/>
          </a:xfrm>
          <a:prstGeom prst="round2SameRect">
            <a:avLst/>
          </a:prstGeom>
          <a:solidFill>
            <a:srgbClr val="0FA1DE"/>
          </a:solidFill>
          <a:ln>
            <a:no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914400">
              <a:spcBef>
                <a:spcPct val="0"/>
              </a:spcBef>
              <a:spcAft>
                <a:spcPct val="35000"/>
              </a:spcAft>
            </a:pPr>
            <a:r>
              <a:rPr lang="zh-CN" altLang="en-US" sz="2800" b="1" kern="0" dirty="0">
                <a:solidFill>
                  <a:schemeClr val="bg1"/>
                </a:solidFill>
              </a:rPr>
              <a:t>结核病经治患者</a:t>
            </a:r>
          </a:p>
        </p:txBody>
      </p:sp>
      <p:grpSp>
        <p:nvGrpSpPr>
          <p:cNvPr id="43" name="组合 42"/>
          <p:cNvGrpSpPr/>
          <p:nvPr/>
        </p:nvGrpSpPr>
        <p:grpSpPr>
          <a:xfrm>
            <a:off x="7267997" y="2416436"/>
            <a:ext cx="2343017" cy="642508"/>
            <a:chOff x="6845753" y="2481535"/>
            <a:chExt cx="1909548" cy="523641"/>
          </a:xfrm>
        </p:grpSpPr>
        <p:sp>
          <p:nvSpPr>
            <p:cNvPr id="2" name="Rounded Rectangle 1"/>
            <p:cNvSpPr/>
            <p:nvPr/>
          </p:nvSpPr>
          <p:spPr>
            <a:xfrm>
              <a:off x="6852181" y="2484771"/>
              <a:ext cx="1903120" cy="520074"/>
            </a:xfrm>
            <a:prstGeom prst="roundRect">
              <a:avLst>
                <a:gd name="adj" fmla="val 50000"/>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不好好治</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42" name="组合 41"/>
            <p:cNvGrpSpPr/>
            <p:nvPr/>
          </p:nvGrpSpPr>
          <p:grpSpPr>
            <a:xfrm>
              <a:off x="6845753" y="2481535"/>
              <a:ext cx="523641" cy="523641"/>
              <a:chOff x="8877300" y="2568619"/>
              <a:chExt cx="523641" cy="523641"/>
            </a:xfrm>
          </p:grpSpPr>
          <p:sp>
            <p:nvSpPr>
              <p:cNvPr id="41" name="椭圆 40"/>
              <p:cNvSpPr/>
              <p:nvPr/>
            </p:nvSpPr>
            <p:spPr>
              <a:xfrm>
                <a:off x="8877300" y="2568619"/>
                <a:ext cx="523641" cy="523641"/>
              </a:xfrm>
              <a:prstGeom prst="ellipse">
                <a:avLst/>
              </a:prstGeom>
              <a:solidFill>
                <a:schemeClr val="bg1"/>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任意多边形: 形状 37"/>
              <p:cNvSpPr/>
              <p:nvPr/>
            </p:nvSpPr>
            <p:spPr>
              <a:xfrm>
                <a:off x="8981848" y="2650822"/>
                <a:ext cx="314545" cy="359234"/>
              </a:xfrm>
              <a:custGeom>
                <a:avLst/>
                <a:gdLst/>
                <a:ahLst/>
                <a:cxnLst/>
                <a:rect l="l" t="t" r="r" b="b"/>
                <a:pathLst>
                  <a:path w="823875" h="940928">
                    <a:moveTo>
                      <a:pt x="411733" y="727286"/>
                    </a:moveTo>
                    <a:cubicBezTo>
                      <a:pt x="392088" y="744202"/>
                      <a:pt x="372442" y="760915"/>
                      <a:pt x="352797" y="777422"/>
                    </a:cubicBezTo>
                    <a:cubicBezTo>
                      <a:pt x="333152" y="793930"/>
                      <a:pt x="313370" y="810369"/>
                      <a:pt x="293452" y="826740"/>
                    </a:cubicBezTo>
                    <a:cubicBezTo>
                      <a:pt x="281719" y="836290"/>
                      <a:pt x="270055" y="845771"/>
                      <a:pt x="258459" y="855185"/>
                    </a:cubicBezTo>
                    <a:cubicBezTo>
                      <a:pt x="246862" y="864598"/>
                      <a:pt x="234925" y="873670"/>
                      <a:pt x="222647" y="882402"/>
                    </a:cubicBezTo>
                    <a:lnTo>
                      <a:pt x="600819" y="882402"/>
                    </a:lnTo>
                    <a:cubicBezTo>
                      <a:pt x="567804" y="858391"/>
                      <a:pt x="535881" y="833152"/>
                      <a:pt x="505048" y="806685"/>
                    </a:cubicBezTo>
                    <a:cubicBezTo>
                      <a:pt x="474216" y="780219"/>
                      <a:pt x="443111" y="753752"/>
                      <a:pt x="411733" y="727286"/>
                    </a:cubicBezTo>
                    <a:close/>
                    <a:moveTo>
                      <a:pt x="547613" y="611460"/>
                    </a:moveTo>
                    <a:lnTo>
                      <a:pt x="434653" y="708050"/>
                    </a:lnTo>
                    <a:cubicBezTo>
                      <a:pt x="455935" y="726058"/>
                      <a:pt x="477081" y="743793"/>
                      <a:pt x="498091" y="761256"/>
                    </a:cubicBezTo>
                    <a:cubicBezTo>
                      <a:pt x="519100" y="778718"/>
                      <a:pt x="540246" y="796317"/>
                      <a:pt x="561529" y="814052"/>
                    </a:cubicBezTo>
                    <a:cubicBezTo>
                      <a:pt x="572988" y="823602"/>
                      <a:pt x="584243" y="833016"/>
                      <a:pt x="595294" y="842293"/>
                    </a:cubicBezTo>
                    <a:cubicBezTo>
                      <a:pt x="606344" y="851569"/>
                      <a:pt x="618282" y="860028"/>
                      <a:pt x="631106" y="867668"/>
                    </a:cubicBezTo>
                    <a:cubicBezTo>
                      <a:pt x="637927" y="871488"/>
                      <a:pt x="645158" y="874898"/>
                      <a:pt x="652797" y="877900"/>
                    </a:cubicBezTo>
                    <a:cubicBezTo>
                      <a:pt x="660437" y="880901"/>
                      <a:pt x="668213" y="882402"/>
                      <a:pt x="676126" y="882402"/>
                    </a:cubicBezTo>
                    <a:cubicBezTo>
                      <a:pt x="688405" y="882402"/>
                      <a:pt x="700001" y="880014"/>
                      <a:pt x="710915" y="875239"/>
                    </a:cubicBezTo>
                    <a:cubicBezTo>
                      <a:pt x="721829" y="870464"/>
                      <a:pt x="731242" y="863916"/>
                      <a:pt x="739155" y="855594"/>
                    </a:cubicBezTo>
                    <a:cubicBezTo>
                      <a:pt x="747068" y="847272"/>
                      <a:pt x="753343" y="837654"/>
                      <a:pt x="757982" y="826740"/>
                    </a:cubicBezTo>
                    <a:cubicBezTo>
                      <a:pt x="762620" y="815826"/>
                      <a:pt x="764939" y="804230"/>
                      <a:pt x="764939" y="791951"/>
                    </a:cubicBezTo>
                    <a:cubicBezTo>
                      <a:pt x="764939" y="781037"/>
                      <a:pt x="763439" y="771419"/>
                      <a:pt x="760437" y="763097"/>
                    </a:cubicBezTo>
                    <a:cubicBezTo>
                      <a:pt x="757436" y="754775"/>
                      <a:pt x="753275" y="747272"/>
                      <a:pt x="747954" y="740587"/>
                    </a:cubicBezTo>
                    <a:cubicBezTo>
                      <a:pt x="742634" y="733902"/>
                      <a:pt x="736358" y="727763"/>
                      <a:pt x="729128" y="722170"/>
                    </a:cubicBezTo>
                    <a:cubicBezTo>
                      <a:pt x="721897" y="716576"/>
                      <a:pt x="713916" y="711187"/>
                      <a:pt x="705185" y="706003"/>
                    </a:cubicBezTo>
                    <a:close/>
                    <a:moveTo>
                      <a:pt x="581174" y="428922"/>
                    </a:moveTo>
                    <a:lnTo>
                      <a:pt x="128513" y="700273"/>
                    </a:lnTo>
                    <a:cubicBezTo>
                      <a:pt x="118690" y="706003"/>
                      <a:pt x="109550" y="711665"/>
                      <a:pt x="101092" y="717258"/>
                    </a:cubicBezTo>
                    <a:cubicBezTo>
                      <a:pt x="92633" y="722852"/>
                      <a:pt x="85266" y="729127"/>
                      <a:pt x="78991" y="736085"/>
                    </a:cubicBezTo>
                    <a:cubicBezTo>
                      <a:pt x="72715" y="743043"/>
                      <a:pt x="67735" y="751024"/>
                      <a:pt x="64052" y="760028"/>
                    </a:cubicBezTo>
                    <a:cubicBezTo>
                      <a:pt x="60368" y="769032"/>
                      <a:pt x="58527" y="779810"/>
                      <a:pt x="58527" y="792361"/>
                    </a:cubicBezTo>
                    <a:cubicBezTo>
                      <a:pt x="58527" y="803548"/>
                      <a:pt x="60778" y="814530"/>
                      <a:pt x="65280" y="825308"/>
                    </a:cubicBezTo>
                    <a:cubicBezTo>
                      <a:pt x="69782" y="836085"/>
                      <a:pt x="75853" y="845703"/>
                      <a:pt x="83493" y="854162"/>
                    </a:cubicBezTo>
                    <a:cubicBezTo>
                      <a:pt x="91132" y="862620"/>
                      <a:pt x="100137" y="869441"/>
                      <a:pt x="110505" y="874625"/>
                    </a:cubicBezTo>
                    <a:cubicBezTo>
                      <a:pt x="120873" y="879810"/>
                      <a:pt x="131787" y="882402"/>
                      <a:pt x="143247" y="882402"/>
                    </a:cubicBezTo>
                    <a:cubicBezTo>
                      <a:pt x="152524" y="882402"/>
                      <a:pt x="161051" y="881106"/>
                      <a:pt x="168827" y="878514"/>
                    </a:cubicBezTo>
                    <a:cubicBezTo>
                      <a:pt x="176603" y="875921"/>
                      <a:pt x="184448" y="872306"/>
                      <a:pt x="192360" y="867668"/>
                    </a:cubicBezTo>
                    <a:cubicBezTo>
                      <a:pt x="201910" y="862211"/>
                      <a:pt x="210778" y="855799"/>
                      <a:pt x="218963" y="848432"/>
                    </a:cubicBezTo>
                    <a:cubicBezTo>
                      <a:pt x="227149" y="841065"/>
                      <a:pt x="235471" y="833834"/>
                      <a:pt x="243929" y="826740"/>
                    </a:cubicBezTo>
                    <a:lnTo>
                      <a:pt x="328240" y="756754"/>
                    </a:lnTo>
                    <a:cubicBezTo>
                      <a:pt x="378718" y="715007"/>
                      <a:pt x="428582" y="673125"/>
                      <a:pt x="477831" y="631105"/>
                    </a:cubicBezTo>
                    <a:cubicBezTo>
                      <a:pt x="527081" y="589086"/>
                      <a:pt x="576672" y="546931"/>
                      <a:pt x="626604" y="504639"/>
                    </a:cubicBezTo>
                    <a:close/>
                    <a:moveTo>
                      <a:pt x="242701" y="428922"/>
                    </a:moveTo>
                    <a:lnTo>
                      <a:pt x="197272" y="504639"/>
                    </a:lnTo>
                    <a:lnTo>
                      <a:pt x="279536" y="575444"/>
                    </a:lnTo>
                    <a:lnTo>
                      <a:pt x="383084" y="513234"/>
                    </a:lnTo>
                    <a:close/>
                    <a:moveTo>
                      <a:pt x="382265" y="382265"/>
                    </a:moveTo>
                    <a:lnTo>
                      <a:pt x="441201" y="382265"/>
                    </a:lnTo>
                    <a:cubicBezTo>
                      <a:pt x="441201" y="390450"/>
                      <a:pt x="438336" y="397408"/>
                      <a:pt x="432606" y="403138"/>
                    </a:cubicBezTo>
                    <a:cubicBezTo>
                      <a:pt x="426876" y="408868"/>
                      <a:pt x="419919" y="411733"/>
                      <a:pt x="411733" y="411733"/>
                    </a:cubicBezTo>
                    <a:cubicBezTo>
                      <a:pt x="403820" y="411733"/>
                      <a:pt x="396931" y="408800"/>
                      <a:pt x="391065" y="402933"/>
                    </a:cubicBezTo>
                    <a:cubicBezTo>
                      <a:pt x="385198" y="397067"/>
                      <a:pt x="382265" y="390177"/>
                      <a:pt x="382265" y="382265"/>
                    </a:cubicBezTo>
                    <a:close/>
                    <a:moveTo>
                      <a:pt x="499728" y="294270"/>
                    </a:moveTo>
                    <a:cubicBezTo>
                      <a:pt x="507913" y="294270"/>
                      <a:pt x="514871" y="297135"/>
                      <a:pt x="520601" y="302865"/>
                    </a:cubicBezTo>
                    <a:cubicBezTo>
                      <a:pt x="526331" y="308595"/>
                      <a:pt x="529196" y="315553"/>
                      <a:pt x="529196" y="323738"/>
                    </a:cubicBezTo>
                    <a:lnTo>
                      <a:pt x="529196" y="353206"/>
                    </a:lnTo>
                    <a:cubicBezTo>
                      <a:pt x="529196" y="361119"/>
                      <a:pt x="526263" y="367940"/>
                      <a:pt x="520396" y="373670"/>
                    </a:cubicBezTo>
                    <a:cubicBezTo>
                      <a:pt x="514530" y="379400"/>
                      <a:pt x="507640" y="382265"/>
                      <a:pt x="499728" y="382265"/>
                    </a:cubicBezTo>
                    <a:cubicBezTo>
                      <a:pt x="491815" y="382265"/>
                      <a:pt x="484925" y="379400"/>
                      <a:pt x="479059" y="373670"/>
                    </a:cubicBezTo>
                    <a:cubicBezTo>
                      <a:pt x="473193" y="367940"/>
                      <a:pt x="470260" y="361119"/>
                      <a:pt x="470260" y="353206"/>
                    </a:cubicBezTo>
                    <a:lnTo>
                      <a:pt x="470260" y="323738"/>
                    </a:lnTo>
                    <a:cubicBezTo>
                      <a:pt x="470260" y="315553"/>
                      <a:pt x="473125" y="308595"/>
                      <a:pt x="478855" y="302865"/>
                    </a:cubicBezTo>
                    <a:cubicBezTo>
                      <a:pt x="484584" y="297135"/>
                      <a:pt x="491542" y="294270"/>
                      <a:pt x="499728" y="294270"/>
                    </a:cubicBezTo>
                    <a:close/>
                    <a:moveTo>
                      <a:pt x="323738" y="294270"/>
                    </a:moveTo>
                    <a:cubicBezTo>
                      <a:pt x="331651" y="294270"/>
                      <a:pt x="338472" y="297203"/>
                      <a:pt x="344202" y="303070"/>
                    </a:cubicBezTo>
                    <a:cubicBezTo>
                      <a:pt x="349932" y="308936"/>
                      <a:pt x="352797" y="315825"/>
                      <a:pt x="352797" y="323738"/>
                    </a:cubicBezTo>
                    <a:lnTo>
                      <a:pt x="352797" y="353206"/>
                    </a:lnTo>
                    <a:cubicBezTo>
                      <a:pt x="352797" y="361119"/>
                      <a:pt x="349932" y="367940"/>
                      <a:pt x="344202" y="373670"/>
                    </a:cubicBezTo>
                    <a:cubicBezTo>
                      <a:pt x="338472" y="379400"/>
                      <a:pt x="331651" y="382265"/>
                      <a:pt x="323738" y="382265"/>
                    </a:cubicBezTo>
                    <a:cubicBezTo>
                      <a:pt x="315826" y="382265"/>
                      <a:pt x="308936" y="379400"/>
                      <a:pt x="303070" y="373670"/>
                    </a:cubicBezTo>
                    <a:cubicBezTo>
                      <a:pt x="297204" y="367940"/>
                      <a:pt x="294270" y="361119"/>
                      <a:pt x="294270" y="353206"/>
                    </a:cubicBezTo>
                    <a:lnTo>
                      <a:pt x="294270" y="323738"/>
                    </a:lnTo>
                    <a:cubicBezTo>
                      <a:pt x="294270" y="315553"/>
                      <a:pt x="297135" y="308595"/>
                      <a:pt x="302865" y="302865"/>
                    </a:cubicBezTo>
                    <a:cubicBezTo>
                      <a:pt x="308595" y="297135"/>
                      <a:pt x="315553" y="294270"/>
                      <a:pt x="323738" y="294270"/>
                    </a:cubicBezTo>
                    <a:close/>
                    <a:moveTo>
                      <a:pt x="441201" y="176398"/>
                    </a:moveTo>
                    <a:lnTo>
                      <a:pt x="441201" y="264802"/>
                    </a:lnTo>
                    <a:cubicBezTo>
                      <a:pt x="430560" y="264802"/>
                      <a:pt x="419373" y="263643"/>
                      <a:pt x="407640" y="261323"/>
                    </a:cubicBezTo>
                    <a:cubicBezTo>
                      <a:pt x="395908" y="259004"/>
                      <a:pt x="384584" y="255457"/>
                      <a:pt x="373670" y="250682"/>
                    </a:cubicBezTo>
                    <a:cubicBezTo>
                      <a:pt x="362756" y="245907"/>
                      <a:pt x="352797" y="239904"/>
                      <a:pt x="343793" y="232674"/>
                    </a:cubicBezTo>
                    <a:cubicBezTo>
                      <a:pt x="334789" y="225443"/>
                      <a:pt x="327695" y="216780"/>
                      <a:pt x="322511" y="206685"/>
                    </a:cubicBezTo>
                    <a:cubicBezTo>
                      <a:pt x="314052" y="233970"/>
                      <a:pt x="299727" y="255321"/>
                      <a:pt x="279536" y="270737"/>
                    </a:cubicBezTo>
                    <a:cubicBezTo>
                      <a:pt x="259345" y="286153"/>
                      <a:pt x="234789" y="293997"/>
                      <a:pt x="205867" y="294270"/>
                    </a:cubicBezTo>
                    <a:lnTo>
                      <a:pt x="205867" y="352388"/>
                    </a:lnTo>
                    <a:cubicBezTo>
                      <a:pt x="205867" y="362483"/>
                      <a:pt x="206617" y="372578"/>
                      <a:pt x="208117" y="382674"/>
                    </a:cubicBezTo>
                    <a:cubicBezTo>
                      <a:pt x="209618" y="392770"/>
                      <a:pt x="211869" y="402592"/>
                      <a:pt x="214871" y="412142"/>
                    </a:cubicBezTo>
                    <a:lnTo>
                      <a:pt x="147340" y="371624"/>
                    </a:lnTo>
                    <a:cubicBezTo>
                      <a:pt x="143520" y="369441"/>
                      <a:pt x="140246" y="367667"/>
                      <a:pt x="137517" y="366303"/>
                    </a:cubicBezTo>
                    <a:cubicBezTo>
                      <a:pt x="134789" y="364939"/>
                      <a:pt x="131105" y="364257"/>
                      <a:pt x="126467" y="364257"/>
                    </a:cubicBezTo>
                    <a:cubicBezTo>
                      <a:pt x="118554" y="364257"/>
                      <a:pt x="111665" y="367190"/>
                      <a:pt x="105798" y="373056"/>
                    </a:cubicBezTo>
                    <a:cubicBezTo>
                      <a:pt x="99932" y="378922"/>
                      <a:pt x="96999" y="385812"/>
                      <a:pt x="96999" y="393725"/>
                    </a:cubicBezTo>
                    <a:cubicBezTo>
                      <a:pt x="96999" y="399182"/>
                      <a:pt x="98227" y="403956"/>
                      <a:pt x="100682" y="408049"/>
                    </a:cubicBezTo>
                    <a:cubicBezTo>
                      <a:pt x="103138" y="412142"/>
                      <a:pt x="106685" y="415689"/>
                      <a:pt x="111323" y="418690"/>
                    </a:cubicBezTo>
                    <a:cubicBezTo>
                      <a:pt x="118418" y="423602"/>
                      <a:pt x="125785" y="428240"/>
                      <a:pt x="133424" y="432606"/>
                    </a:cubicBezTo>
                    <a:cubicBezTo>
                      <a:pt x="141064" y="436972"/>
                      <a:pt x="148704" y="441337"/>
                      <a:pt x="156344" y="445703"/>
                    </a:cubicBezTo>
                    <a:cubicBezTo>
                      <a:pt x="159345" y="460437"/>
                      <a:pt x="165484" y="473534"/>
                      <a:pt x="174761" y="484993"/>
                    </a:cubicBezTo>
                    <a:lnTo>
                      <a:pt x="232470" y="388404"/>
                    </a:lnTo>
                    <a:cubicBezTo>
                      <a:pt x="258118" y="403138"/>
                      <a:pt x="283356" y="418145"/>
                      <a:pt x="308186" y="433424"/>
                    </a:cubicBezTo>
                    <a:cubicBezTo>
                      <a:pt x="333015" y="448704"/>
                      <a:pt x="358118" y="463984"/>
                      <a:pt x="383493" y="479264"/>
                    </a:cubicBezTo>
                    <a:cubicBezTo>
                      <a:pt x="383220" y="477899"/>
                      <a:pt x="382947" y="476467"/>
                      <a:pt x="382674" y="474966"/>
                    </a:cubicBezTo>
                    <a:cubicBezTo>
                      <a:pt x="382401" y="473465"/>
                      <a:pt x="382265" y="472033"/>
                      <a:pt x="382265" y="470669"/>
                    </a:cubicBezTo>
                    <a:cubicBezTo>
                      <a:pt x="382265" y="462756"/>
                      <a:pt x="385198" y="455866"/>
                      <a:pt x="391065" y="450000"/>
                    </a:cubicBezTo>
                    <a:cubicBezTo>
                      <a:pt x="396931" y="444134"/>
                      <a:pt x="403820" y="441201"/>
                      <a:pt x="411733" y="441201"/>
                    </a:cubicBezTo>
                    <a:cubicBezTo>
                      <a:pt x="419919" y="441201"/>
                      <a:pt x="426876" y="444066"/>
                      <a:pt x="432606" y="449796"/>
                    </a:cubicBezTo>
                    <a:cubicBezTo>
                      <a:pt x="438336" y="455525"/>
                      <a:pt x="441201" y="462483"/>
                      <a:pt x="441201" y="470669"/>
                    </a:cubicBezTo>
                    <a:cubicBezTo>
                      <a:pt x="441201" y="473670"/>
                      <a:pt x="440792" y="476535"/>
                      <a:pt x="439973" y="479264"/>
                    </a:cubicBezTo>
                    <a:cubicBezTo>
                      <a:pt x="465348" y="463984"/>
                      <a:pt x="490587" y="448909"/>
                      <a:pt x="515689" y="434038"/>
                    </a:cubicBezTo>
                    <a:cubicBezTo>
                      <a:pt x="540792" y="419168"/>
                      <a:pt x="565894" y="403956"/>
                      <a:pt x="590997" y="388404"/>
                    </a:cubicBezTo>
                    <a:cubicBezTo>
                      <a:pt x="600819" y="404502"/>
                      <a:pt x="610574" y="420532"/>
                      <a:pt x="620260" y="436494"/>
                    </a:cubicBezTo>
                    <a:cubicBezTo>
                      <a:pt x="629946" y="452456"/>
                      <a:pt x="639564" y="468622"/>
                      <a:pt x="649114" y="484993"/>
                    </a:cubicBezTo>
                    <a:cubicBezTo>
                      <a:pt x="658391" y="473534"/>
                      <a:pt x="664530" y="460437"/>
                      <a:pt x="667531" y="445703"/>
                    </a:cubicBezTo>
                    <a:lnTo>
                      <a:pt x="712143" y="418690"/>
                    </a:lnTo>
                    <a:cubicBezTo>
                      <a:pt x="721692" y="412961"/>
                      <a:pt x="726467" y="404639"/>
                      <a:pt x="726467" y="393725"/>
                    </a:cubicBezTo>
                    <a:cubicBezTo>
                      <a:pt x="726467" y="385812"/>
                      <a:pt x="723534" y="378922"/>
                      <a:pt x="717668" y="373056"/>
                    </a:cubicBezTo>
                    <a:cubicBezTo>
                      <a:pt x="711801" y="367190"/>
                      <a:pt x="704912" y="364257"/>
                      <a:pt x="696999" y="364257"/>
                    </a:cubicBezTo>
                    <a:cubicBezTo>
                      <a:pt x="693179" y="364257"/>
                      <a:pt x="690178" y="364734"/>
                      <a:pt x="687995" y="365689"/>
                    </a:cubicBezTo>
                    <a:cubicBezTo>
                      <a:pt x="685812" y="366644"/>
                      <a:pt x="683493" y="367804"/>
                      <a:pt x="681037" y="369168"/>
                    </a:cubicBezTo>
                    <a:lnTo>
                      <a:pt x="609005" y="412142"/>
                    </a:lnTo>
                    <a:cubicBezTo>
                      <a:pt x="614735" y="393042"/>
                      <a:pt x="617599" y="373124"/>
                      <a:pt x="617599" y="352388"/>
                    </a:cubicBezTo>
                    <a:lnTo>
                      <a:pt x="617599" y="294270"/>
                    </a:lnTo>
                    <a:cubicBezTo>
                      <a:pt x="599319" y="294270"/>
                      <a:pt x="581310" y="291132"/>
                      <a:pt x="563575" y="284857"/>
                    </a:cubicBezTo>
                    <a:cubicBezTo>
                      <a:pt x="545839" y="278581"/>
                      <a:pt x="529196" y="270123"/>
                      <a:pt x="513643" y="259482"/>
                    </a:cubicBezTo>
                    <a:cubicBezTo>
                      <a:pt x="498091" y="248840"/>
                      <a:pt x="484039" y="236357"/>
                      <a:pt x="471487" y="222033"/>
                    </a:cubicBezTo>
                    <a:cubicBezTo>
                      <a:pt x="458936" y="207708"/>
                      <a:pt x="448841" y="192497"/>
                      <a:pt x="441201" y="176398"/>
                    </a:cubicBezTo>
                    <a:close/>
                    <a:moveTo>
                      <a:pt x="411733" y="0"/>
                    </a:moveTo>
                    <a:cubicBezTo>
                      <a:pt x="440655" y="0"/>
                      <a:pt x="468691" y="3751"/>
                      <a:pt x="495839" y="11255"/>
                    </a:cubicBezTo>
                    <a:cubicBezTo>
                      <a:pt x="522988" y="18758"/>
                      <a:pt x="548432" y="29263"/>
                      <a:pt x="572170" y="42769"/>
                    </a:cubicBezTo>
                    <a:cubicBezTo>
                      <a:pt x="595908" y="56275"/>
                      <a:pt x="617599" y="72578"/>
                      <a:pt x="637245" y="91678"/>
                    </a:cubicBezTo>
                    <a:cubicBezTo>
                      <a:pt x="656890" y="110777"/>
                      <a:pt x="673875" y="131992"/>
                      <a:pt x="688200" y="155320"/>
                    </a:cubicBezTo>
                    <a:cubicBezTo>
                      <a:pt x="702525" y="178649"/>
                      <a:pt x="713780" y="203752"/>
                      <a:pt x="721965" y="230627"/>
                    </a:cubicBezTo>
                    <a:cubicBezTo>
                      <a:pt x="730151" y="257503"/>
                      <a:pt x="734653" y="285402"/>
                      <a:pt x="735471" y="314325"/>
                    </a:cubicBezTo>
                    <a:cubicBezTo>
                      <a:pt x="751024" y="321692"/>
                      <a:pt x="763166" y="332401"/>
                      <a:pt x="771897" y="346453"/>
                    </a:cubicBezTo>
                    <a:cubicBezTo>
                      <a:pt x="780628" y="360505"/>
                      <a:pt x="784994" y="376126"/>
                      <a:pt x="784994" y="393315"/>
                    </a:cubicBezTo>
                    <a:cubicBezTo>
                      <a:pt x="784994" y="411051"/>
                      <a:pt x="780628" y="426808"/>
                      <a:pt x="771897" y="440587"/>
                    </a:cubicBezTo>
                    <a:cubicBezTo>
                      <a:pt x="763166" y="454366"/>
                      <a:pt x="751024" y="465348"/>
                      <a:pt x="735471" y="473534"/>
                    </a:cubicBezTo>
                    <a:lnTo>
                      <a:pt x="735471" y="621283"/>
                    </a:lnTo>
                    <a:cubicBezTo>
                      <a:pt x="742838" y="630287"/>
                      <a:pt x="749660" y="639768"/>
                      <a:pt x="755935" y="649728"/>
                    </a:cubicBezTo>
                    <a:cubicBezTo>
                      <a:pt x="762211" y="659687"/>
                      <a:pt x="767668" y="669987"/>
                      <a:pt x="772306" y="680628"/>
                    </a:cubicBezTo>
                    <a:cubicBezTo>
                      <a:pt x="788677" y="694543"/>
                      <a:pt x="801365" y="711187"/>
                      <a:pt x="810369" y="730560"/>
                    </a:cubicBezTo>
                    <a:cubicBezTo>
                      <a:pt x="819373" y="749932"/>
                      <a:pt x="823875" y="770396"/>
                      <a:pt x="823875" y="791951"/>
                    </a:cubicBezTo>
                    <a:cubicBezTo>
                      <a:pt x="823875" y="811597"/>
                      <a:pt x="820124" y="830355"/>
                      <a:pt x="812620" y="848227"/>
                    </a:cubicBezTo>
                    <a:cubicBezTo>
                      <a:pt x="805117" y="866099"/>
                      <a:pt x="794885" y="881924"/>
                      <a:pt x="781924" y="895703"/>
                    </a:cubicBezTo>
                    <a:cubicBezTo>
                      <a:pt x="768964" y="909482"/>
                      <a:pt x="753752" y="920465"/>
                      <a:pt x="736290" y="928650"/>
                    </a:cubicBezTo>
                    <a:cubicBezTo>
                      <a:pt x="718827" y="936836"/>
                      <a:pt x="700137" y="940928"/>
                      <a:pt x="680219" y="940928"/>
                    </a:cubicBezTo>
                    <a:lnTo>
                      <a:pt x="143247" y="940928"/>
                    </a:lnTo>
                    <a:cubicBezTo>
                      <a:pt x="123329" y="940928"/>
                      <a:pt x="104707" y="936836"/>
                      <a:pt x="87381" y="928650"/>
                    </a:cubicBezTo>
                    <a:cubicBezTo>
                      <a:pt x="70055" y="920465"/>
                      <a:pt x="54911" y="909550"/>
                      <a:pt x="41951" y="895908"/>
                    </a:cubicBezTo>
                    <a:cubicBezTo>
                      <a:pt x="28991" y="882265"/>
                      <a:pt x="18759" y="866440"/>
                      <a:pt x="11255" y="848432"/>
                    </a:cubicBezTo>
                    <a:cubicBezTo>
                      <a:pt x="3752" y="830423"/>
                      <a:pt x="0" y="811733"/>
                      <a:pt x="0" y="792361"/>
                    </a:cubicBezTo>
                    <a:cubicBezTo>
                      <a:pt x="0" y="770533"/>
                      <a:pt x="4570" y="749728"/>
                      <a:pt x="13711" y="729946"/>
                    </a:cubicBezTo>
                    <a:cubicBezTo>
                      <a:pt x="22851" y="710164"/>
                      <a:pt x="35744" y="693316"/>
                      <a:pt x="52388" y="679400"/>
                    </a:cubicBezTo>
                    <a:cubicBezTo>
                      <a:pt x="57026" y="669032"/>
                      <a:pt x="62415" y="659004"/>
                      <a:pt x="68554" y="649318"/>
                    </a:cubicBezTo>
                    <a:cubicBezTo>
                      <a:pt x="74693" y="639632"/>
                      <a:pt x="81310" y="630423"/>
                      <a:pt x="88404" y="621692"/>
                    </a:cubicBezTo>
                    <a:lnTo>
                      <a:pt x="88404" y="473534"/>
                    </a:lnTo>
                    <a:cubicBezTo>
                      <a:pt x="72851" y="465894"/>
                      <a:pt x="60573" y="454980"/>
                      <a:pt x="51569" y="440791"/>
                    </a:cubicBezTo>
                    <a:cubicBezTo>
                      <a:pt x="42565" y="426603"/>
                      <a:pt x="38063" y="410914"/>
                      <a:pt x="38063" y="393725"/>
                    </a:cubicBezTo>
                    <a:cubicBezTo>
                      <a:pt x="38063" y="376808"/>
                      <a:pt x="42565" y="361051"/>
                      <a:pt x="51569" y="346453"/>
                    </a:cubicBezTo>
                    <a:cubicBezTo>
                      <a:pt x="60573" y="331855"/>
                      <a:pt x="72851" y="321010"/>
                      <a:pt x="88404" y="313915"/>
                    </a:cubicBezTo>
                    <a:cubicBezTo>
                      <a:pt x="89222" y="284993"/>
                      <a:pt x="93725" y="257094"/>
                      <a:pt x="101910" y="230218"/>
                    </a:cubicBezTo>
                    <a:cubicBezTo>
                      <a:pt x="110096" y="203342"/>
                      <a:pt x="121351" y="178308"/>
                      <a:pt x="135675" y="155116"/>
                    </a:cubicBezTo>
                    <a:cubicBezTo>
                      <a:pt x="150000" y="131924"/>
                      <a:pt x="166985" y="110777"/>
                      <a:pt x="186631" y="91678"/>
                    </a:cubicBezTo>
                    <a:cubicBezTo>
                      <a:pt x="206276" y="72578"/>
                      <a:pt x="227899" y="56207"/>
                      <a:pt x="251501" y="42565"/>
                    </a:cubicBezTo>
                    <a:cubicBezTo>
                      <a:pt x="275103" y="28922"/>
                      <a:pt x="300410" y="18417"/>
                      <a:pt x="327422" y="11050"/>
                    </a:cubicBezTo>
                    <a:cubicBezTo>
                      <a:pt x="354434" y="3683"/>
                      <a:pt x="382538" y="0"/>
                      <a:pt x="41173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sp>
        <p:nvSpPr>
          <p:cNvPr id="45" name="Rounded Rectangle 1"/>
          <p:cNvSpPr/>
          <p:nvPr/>
        </p:nvSpPr>
        <p:spPr>
          <a:xfrm>
            <a:off x="7275884" y="3392019"/>
            <a:ext cx="2335130" cy="638131"/>
          </a:xfrm>
          <a:prstGeom prst="roundRect">
            <a:avLst>
              <a:gd name="adj" fmla="val 50000"/>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lvl="0" algn="ctr" defTabSz="914400">
              <a:defRPr/>
            </a:pPr>
            <a:r>
              <a:rPr lang="zh-CN" altLang="en-US" sz="2400" b="1" dirty="0">
                <a:solidFill>
                  <a:prstClr val="white"/>
                </a:solidFill>
                <a:latin typeface="Arial" panose="020B0604020202020204" pitchFamily="34" charset="0"/>
                <a:ea typeface="微软雅黑" panose="020B0503020204020204" pitchFamily="34" charset="-122"/>
              </a:rPr>
              <a:t>治了没好</a:t>
            </a:r>
          </a:p>
        </p:txBody>
      </p:sp>
      <p:sp>
        <p:nvSpPr>
          <p:cNvPr id="47" name="椭圆 46"/>
          <p:cNvSpPr/>
          <p:nvPr/>
        </p:nvSpPr>
        <p:spPr>
          <a:xfrm>
            <a:off x="7267997" y="3389831"/>
            <a:ext cx="642508" cy="642508"/>
          </a:xfrm>
          <a:prstGeom prst="ellipse">
            <a:avLst/>
          </a:prstGeom>
          <a:solidFill>
            <a:schemeClr val="bg1"/>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任意多边形: 形状 39"/>
          <p:cNvSpPr/>
          <p:nvPr/>
        </p:nvSpPr>
        <p:spPr>
          <a:xfrm>
            <a:off x="7368904" y="3490738"/>
            <a:ext cx="440692" cy="440692"/>
          </a:xfrm>
          <a:custGeom>
            <a:avLst/>
            <a:gdLst/>
            <a:ahLst/>
            <a:cxnLst/>
            <a:rect l="l" t="t" r="r" b="b"/>
            <a:pathLst>
              <a:path w="941338" h="941338">
                <a:moveTo>
                  <a:pt x="382265" y="676535"/>
                </a:moveTo>
                <a:lnTo>
                  <a:pt x="559073" y="676535"/>
                </a:lnTo>
                <a:cubicBezTo>
                  <a:pt x="566986" y="676535"/>
                  <a:pt x="573807" y="679468"/>
                  <a:pt x="579537" y="685335"/>
                </a:cubicBezTo>
                <a:cubicBezTo>
                  <a:pt x="585267" y="691201"/>
                  <a:pt x="588131" y="698091"/>
                  <a:pt x="588131" y="706003"/>
                </a:cubicBezTo>
                <a:cubicBezTo>
                  <a:pt x="588131" y="713916"/>
                  <a:pt x="585267" y="720805"/>
                  <a:pt x="579537" y="726672"/>
                </a:cubicBezTo>
                <a:cubicBezTo>
                  <a:pt x="573807" y="732538"/>
                  <a:pt x="566986" y="735471"/>
                  <a:pt x="559073" y="735471"/>
                </a:cubicBezTo>
                <a:lnTo>
                  <a:pt x="382265" y="735471"/>
                </a:lnTo>
                <a:cubicBezTo>
                  <a:pt x="374352" y="735471"/>
                  <a:pt x="367463" y="732538"/>
                  <a:pt x="361597" y="726672"/>
                </a:cubicBezTo>
                <a:cubicBezTo>
                  <a:pt x="355730" y="720805"/>
                  <a:pt x="352797" y="713916"/>
                  <a:pt x="352797" y="706003"/>
                </a:cubicBezTo>
                <a:cubicBezTo>
                  <a:pt x="352797" y="698091"/>
                  <a:pt x="355730" y="691201"/>
                  <a:pt x="361597" y="685335"/>
                </a:cubicBezTo>
                <a:cubicBezTo>
                  <a:pt x="367463" y="679468"/>
                  <a:pt x="374352" y="676535"/>
                  <a:pt x="382265" y="676535"/>
                </a:cubicBezTo>
                <a:close/>
                <a:moveTo>
                  <a:pt x="529605" y="500137"/>
                </a:moveTo>
                <a:lnTo>
                  <a:pt x="559073" y="500137"/>
                </a:lnTo>
                <a:cubicBezTo>
                  <a:pt x="559073" y="510505"/>
                  <a:pt x="560983" y="520123"/>
                  <a:pt x="564803" y="528991"/>
                </a:cubicBezTo>
                <a:cubicBezTo>
                  <a:pt x="568623" y="537858"/>
                  <a:pt x="573807" y="545635"/>
                  <a:pt x="580355" y="552320"/>
                </a:cubicBezTo>
                <a:cubicBezTo>
                  <a:pt x="586904" y="559005"/>
                  <a:pt x="594612" y="564257"/>
                  <a:pt x="603479" y="568077"/>
                </a:cubicBezTo>
                <a:cubicBezTo>
                  <a:pt x="612347" y="571897"/>
                  <a:pt x="621965" y="573807"/>
                  <a:pt x="632333" y="573807"/>
                </a:cubicBezTo>
                <a:cubicBezTo>
                  <a:pt x="642429" y="573807"/>
                  <a:pt x="651979" y="571897"/>
                  <a:pt x="660983" y="568077"/>
                </a:cubicBezTo>
                <a:cubicBezTo>
                  <a:pt x="669987" y="564257"/>
                  <a:pt x="677831" y="559005"/>
                  <a:pt x="684516" y="552320"/>
                </a:cubicBezTo>
                <a:cubicBezTo>
                  <a:pt x="691201" y="545635"/>
                  <a:pt x="696454" y="537858"/>
                  <a:pt x="700273" y="528991"/>
                </a:cubicBezTo>
                <a:cubicBezTo>
                  <a:pt x="704093" y="520123"/>
                  <a:pt x="706003" y="510505"/>
                  <a:pt x="706003" y="500137"/>
                </a:cubicBezTo>
                <a:lnTo>
                  <a:pt x="735471" y="500137"/>
                </a:lnTo>
                <a:lnTo>
                  <a:pt x="735471" y="514871"/>
                </a:lnTo>
                <a:cubicBezTo>
                  <a:pt x="735471" y="529059"/>
                  <a:pt x="732743" y="542429"/>
                  <a:pt x="727286" y="554980"/>
                </a:cubicBezTo>
                <a:cubicBezTo>
                  <a:pt x="721829" y="567531"/>
                  <a:pt x="714462" y="578445"/>
                  <a:pt x="705185" y="587722"/>
                </a:cubicBezTo>
                <a:cubicBezTo>
                  <a:pt x="695908" y="596999"/>
                  <a:pt x="684994" y="604298"/>
                  <a:pt x="672443" y="609618"/>
                </a:cubicBezTo>
                <a:cubicBezTo>
                  <a:pt x="659892" y="614939"/>
                  <a:pt x="646522" y="617599"/>
                  <a:pt x="632333" y="617599"/>
                </a:cubicBezTo>
                <a:cubicBezTo>
                  <a:pt x="617872" y="617599"/>
                  <a:pt x="604434" y="614939"/>
                  <a:pt x="592020" y="609618"/>
                </a:cubicBezTo>
                <a:cubicBezTo>
                  <a:pt x="579605" y="604298"/>
                  <a:pt x="568759" y="596999"/>
                  <a:pt x="559482" y="587722"/>
                </a:cubicBezTo>
                <a:cubicBezTo>
                  <a:pt x="550205" y="578445"/>
                  <a:pt x="542906" y="567599"/>
                  <a:pt x="537586" y="555185"/>
                </a:cubicBezTo>
                <a:cubicBezTo>
                  <a:pt x="532265" y="542770"/>
                  <a:pt x="529605" y="529332"/>
                  <a:pt x="529605" y="514871"/>
                </a:cubicBezTo>
                <a:close/>
                <a:moveTo>
                  <a:pt x="205867" y="500137"/>
                </a:moveTo>
                <a:lnTo>
                  <a:pt x="235334" y="500137"/>
                </a:lnTo>
                <a:cubicBezTo>
                  <a:pt x="235334" y="510505"/>
                  <a:pt x="237244" y="520123"/>
                  <a:pt x="241064" y="528991"/>
                </a:cubicBezTo>
                <a:cubicBezTo>
                  <a:pt x="244884" y="537858"/>
                  <a:pt x="250137" y="545635"/>
                  <a:pt x="256822" y="552320"/>
                </a:cubicBezTo>
                <a:cubicBezTo>
                  <a:pt x="263506" y="559005"/>
                  <a:pt x="271283" y="564257"/>
                  <a:pt x="280150" y="568077"/>
                </a:cubicBezTo>
                <a:cubicBezTo>
                  <a:pt x="289018" y="571897"/>
                  <a:pt x="298636" y="573807"/>
                  <a:pt x="309004" y="573807"/>
                </a:cubicBezTo>
                <a:cubicBezTo>
                  <a:pt x="319100" y="573807"/>
                  <a:pt x="328650" y="571897"/>
                  <a:pt x="337654" y="568077"/>
                </a:cubicBezTo>
                <a:cubicBezTo>
                  <a:pt x="346658" y="564257"/>
                  <a:pt x="354434" y="559005"/>
                  <a:pt x="360983" y="552320"/>
                </a:cubicBezTo>
                <a:cubicBezTo>
                  <a:pt x="367531" y="545635"/>
                  <a:pt x="372715" y="537858"/>
                  <a:pt x="376535" y="528991"/>
                </a:cubicBezTo>
                <a:cubicBezTo>
                  <a:pt x="380355" y="520123"/>
                  <a:pt x="382265" y="510505"/>
                  <a:pt x="382265" y="500137"/>
                </a:cubicBezTo>
                <a:lnTo>
                  <a:pt x="411733" y="500137"/>
                </a:lnTo>
                <a:lnTo>
                  <a:pt x="411733" y="514871"/>
                </a:lnTo>
                <a:cubicBezTo>
                  <a:pt x="411733" y="529332"/>
                  <a:pt x="409073" y="542770"/>
                  <a:pt x="403752" y="555185"/>
                </a:cubicBezTo>
                <a:cubicBezTo>
                  <a:pt x="398431" y="567599"/>
                  <a:pt x="391133" y="578445"/>
                  <a:pt x="381856" y="587722"/>
                </a:cubicBezTo>
                <a:cubicBezTo>
                  <a:pt x="372579" y="596999"/>
                  <a:pt x="361665" y="604298"/>
                  <a:pt x="349114" y="609618"/>
                </a:cubicBezTo>
                <a:cubicBezTo>
                  <a:pt x="336562" y="614939"/>
                  <a:pt x="323193" y="617599"/>
                  <a:pt x="309004" y="617599"/>
                </a:cubicBezTo>
                <a:cubicBezTo>
                  <a:pt x="294816" y="617599"/>
                  <a:pt x="281446" y="614939"/>
                  <a:pt x="268895" y="609618"/>
                </a:cubicBezTo>
                <a:cubicBezTo>
                  <a:pt x="256344" y="604298"/>
                  <a:pt x="245430" y="596999"/>
                  <a:pt x="236153" y="587722"/>
                </a:cubicBezTo>
                <a:cubicBezTo>
                  <a:pt x="226876" y="578445"/>
                  <a:pt x="219509" y="567531"/>
                  <a:pt x="214052" y="554980"/>
                </a:cubicBezTo>
                <a:cubicBezTo>
                  <a:pt x="208595" y="542429"/>
                  <a:pt x="205867" y="529059"/>
                  <a:pt x="205867" y="514871"/>
                </a:cubicBezTo>
                <a:close/>
                <a:moveTo>
                  <a:pt x="617599" y="331924"/>
                </a:moveTo>
                <a:cubicBezTo>
                  <a:pt x="622784" y="331924"/>
                  <a:pt x="626808" y="332811"/>
                  <a:pt x="629673" y="334584"/>
                </a:cubicBezTo>
                <a:cubicBezTo>
                  <a:pt x="632538" y="336358"/>
                  <a:pt x="635881" y="338882"/>
                  <a:pt x="639701" y="342156"/>
                </a:cubicBezTo>
                <a:cubicBezTo>
                  <a:pt x="652252" y="353343"/>
                  <a:pt x="664121" y="363234"/>
                  <a:pt x="675308" y="371828"/>
                </a:cubicBezTo>
                <a:cubicBezTo>
                  <a:pt x="686495" y="380423"/>
                  <a:pt x="697954" y="387654"/>
                  <a:pt x="709687" y="393520"/>
                </a:cubicBezTo>
                <a:cubicBezTo>
                  <a:pt x="721419" y="399386"/>
                  <a:pt x="734039" y="403888"/>
                  <a:pt x="747545" y="407026"/>
                </a:cubicBezTo>
                <a:cubicBezTo>
                  <a:pt x="761051" y="410164"/>
                  <a:pt x="776672" y="411733"/>
                  <a:pt x="794407" y="411733"/>
                </a:cubicBezTo>
                <a:cubicBezTo>
                  <a:pt x="802320" y="411733"/>
                  <a:pt x="809141" y="414666"/>
                  <a:pt x="814871" y="420532"/>
                </a:cubicBezTo>
                <a:cubicBezTo>
                  <a:pt x="820601" y="426399"/>
                  <a:pt x="823466" y="433288"/>
                  <a:pt x="823466" y="441201"/>
                </a:cubicBezTo>
                <a:cubicBezTo>
                  <a:pt x="823466" y="449114"/>
                  <a:pt x="820601" y="456003"/>
                  <a:pt x="814871" y="461869"/>
                </a:cubicBezTo>
                <a:cubicBezTo>
                  <a:pt x="809141" y="467736"/>
                  <a:pt x="802320" y="470669"/>
                  <a:pt x="794407" y="470669"/>
                </a:cubicBezTo>
                <a:cubicBezTo>
                  <a:pt x="776945" y="470669"/>
                  <a:pt x="758800" y="468691"/>
                  <a:pt x="739973" y="464734"/>
                </a:cubicBezTo>
                <a:cubicBezTo>
                  <a:pt x="721147" y="460778"/>
                  <a:pt x="702797" y="454980"/>
                  <a:pt x="684926" y="447340"/>
                </a:cubicBezTo>
                <a:cubicBezTo>
                  <a:pt x="667054" y="439700"/>
                  <a:pt x="650342" y="430287"/>
                  <a:pt x="634789" y="419100"/>
                </a:cubicBezTo>
                <a:cubicBezTo>
                  <a:pt x="619237" y="407913"/>
                  <a:pt x="606140" y="395225"/>
                  <a:pt x="595499" y="381037"/>
                </a:cubicBezTo>
                <a:cubicBezTo>
                  <a:pt x="593316" y="378036"/>
                  <a:pt x="591542" y="375034"/>
                  <a:pt x="590178" y="372033"/>
                </a:cubicBezTo>
                <a:cubicBezTo>
                  <a:pt x="588814" y="369032"/>
                  <a:pt x="588131" y="365621"/>
                  <a:pt x="588131" y="361801"/>
                </a:cubicBezTo>
                <a:cubicBezTo>
                  <a:pt x="588131" y="353615"/>
                  <a:pt x="590997" y="346590"/>
                  <a:pt x="596726" y="340723"/>
                </a:cubicBezTo>
                <a:cubicBezTo>
                  <a:pt x="602456" y="334857"/>
                  <a:pt x="609414" y="331924"/>
                  <a:pt x="617599" y="331924"/>
                </a:cubicBezTo>
                <a:close/>
                <a:moveTo>
                  <a:pt x="323329" y="331924"/>
                </a:moveTo>
                <a:cubicBezTo>
                  <a:pt x="331242" y="331924"/>
                  <a:pt x="338200" y="334857"/>
                  <a:pt x="344202" y="340723"/>
                </a:cubicBezTo>
                <a:cubicBezTo>
                  <a:pt x="350205" y="346590"/>
                  <a:pt x="353206" y="353479"/>
                  <a:pt x="353206" y="361392"/>
                </a:cubicBezTo>
                <a:cubicBezTo>
                  <a:pt x="353206" y="365485"/>
                  <a:pt x="352524" y="369032"/>
                  <a:pt x="351160" y="372033"/>
                </a:cubicBezTo>
                <a:cubicBezTo>
                  <a:pt x="349796" y="375034"/>
                  <a:pt x="347886" y="378036"/>
                  <a:pt x="345430" y="381037"/>
                </a:cubicBezTo>
                <a:cubicBezTo>
                  <a:pt x="334516" y="395225"/>
                  <a:pt x="321351" y="407845"/>
                  <a:pt x="305935" y="418895"/>
                </a:cubicBezTo>
                <a:cubicBezTo>
                  <a:pt x="290519" y="429946"/>
                  <a:pt x="273943" y="439291"/>
                  <a:pt x="256208" y="446931"/>
                </a:cubicBezTo>
                <a:cubicBezTo>
                  <a:pt x="238472" y="454571"/>
                  <a:pt x="220191" y="460437"/>
                  <a:pt x="201364" y="464530"/>
                </a:cubicBezTo>
                <a:cubicBezTo>
                  <a:pt x="182538" y="468622"/>
                  <a:pt x="164393" y="470669"/>
                  <a:pt x="146931" y="470669"/>
                </a:cubicBezTo>
                <a:cubicBezTo>
                  <a:pt x="139018" y="470669"/>
                  <a:pt x="132128" y="467736"/>
                  <a:pt x="126262" y="461869"/>
                </a:cubicBezTo>
                <a:cubicBezTo>
                  <a:pt x="120396" y="456003"/>
                  <a:pt x="117463" y="449114"/>
                  <a:pt x="117463" y="441201"/>
                </a:cubicBezTo>
                <a:cubicBezTo>
                  <a:pt x="117463" y="433288"/>
                  <a:pt x="120396" y="426399"/>
                  <a:pt x="126262" y="420532"/>
                </a:cubicBezTo>
                <a:cubicBezTo>
                  <a:pt x="132128" y="414666"/>
                  <a:pt x="139018" y="411733"/>
                  <a:pt x="146931" y="411733"/>
                </a:cubicBezTo>
                <a:cubicBezTo>
                  <a:pt x="164666" y="411733"/>
                  <a:pt x="180355" y="410164"/>
                  <a:pt x="193997" y="407026"/>
                </a:cubicBezTo>
                <a:cubicBezTo>
                  <a:pt x="207640" y="403888"/>
                  <a:pt x="220259" y="399386"/>
                  <a:pt x="231856" y="393520"/>
                </a:cubicBezTo>
                <a:cubicBezTo>
                  <a:pt x="243452" y="387654"/>
                  <a:pt x="254775" y="380423"/>
                  <a:pt x="265826" y="371828"/>
                </a:cubicBezTo>
                <a:cubicBezTo>
                  <a:pt x="276876" y="363234"/>
                  <a:pt x="288813" y="353343"/>
                  <a:pt x="301637" y="342156"/>
                </a:cubicBezTo>
                <a:cubicBezTo>
                  <a:pt x="305184" y="339154"/>
                  <a:pt x="308527" y="336699"/>
                  <a:pt x="311665" y="334789"/>
                </a:cubicBezTo>
                <a:cubicBezTo>
                  <a:pt x="314802" y="332879"/>
                  <a:pt x="318691" y="331924"/>
                  <a:pt x="323329" y="331924"/>
                </a:cubicBezTo>
                <a:close/>
                <a:moveTo>
                  <a:pt x="470669" y="58936"/>
                </a:moveTo>
                <a:cubicBezTo>
                  <a:pt x="432743" y="58936"/>
                  <a:pt x="396249" y="63847"/>
                  <a:pt x="361187" y="73670"/>
                </a:cubicBezTo>
                <a:cubicBezTo>
                  <a:pt x="326126" y="83492"/>
                  <a:pt x="293315" y="97340"/>
                  <a:pt x="262756" y="115211"/>
                </a:cubicBezTo>
                <a:cubicBezTo>
                  <a:pt x="232197" y="133083"/>
                  <a:pt x="204434" y="154502"/>
                  <a:pt x="179468" y="179468"/>
                </a:cubicBezTo>
                <a:cubicBezTo>
                  <a:pt x="154502" y="204434"/>
                  <a:pt x="133083" y="232197"/>
                  <a:pt x="115212" y="262756"/>
                </a:cubicBezTo>
                <a:cubicBezTo>
                  <a:pt x="97340" y="293315"/>
                  <a:pt x="83493" y="326126"/>
                  <a:pt x="73670" y="361187"/>
                </a:cubicBezTo>
                <a:cubicBezTo>
                  <a:pt x="63847" y="396249"/>
                  <a:pt x="58936" y="432742"/>
                  <a:pt x="58936" y="470669"/>
                </a:cubicBezTo>
                <a:cubicBezTo>
                  <a:pt x="58936" y="508595"/>
                  <a:pt x="63847" y="545089"/>
                  <a:pt x="73670" y="580151"/>
                </a:cubicBezTo>
                <a:cubicBezTo>
                  <a:pt x="83493" y="615212"/>
                  <a:pt x="97340" y="648022"/>
                  <a:pt x="115212" y="678582"/>
                </a:cubicBezTo>
                <a:cubicBezTo>
                  <a:pt x="133083" y="709141"/>
                  <a:pt x="154502" y="736904"/>
                  <a:pt x="179468" y="761870"/>
                </a:cubicBezTo>
                <a:cubicBezTo>
                  <a:pt x="204434" y="786836"/>
                  <a:pt x="232197" y="808254"/>
                  <a:pt x="262756" y="826126"/>
                </a:cubicBezTo>
                <a:cubicBezTo>
                  <a:pt x="293315" y="843998"/>
                  <a:pt x="326126" y="857845"/>
                  <a:pt x="361187" y="867668"/>
                </a:cubicBezTo>
                <a:cubicBezTo>
                  <a:pt x="396249" y="877491"/>
                  <a:pt x="432743" y="882402"/>
                  <a:pt x="470669" y="882402"/>
                </a:cubicBezTo>
                <a:cubicBezTo>
                  <a:pt x="508595" y="882402"/>
                  <a:pt x="545089" y="877491"/>
                  <a:pt x="580151" y="867668"/>
                </a:cubicBezTo>
                <a:cubicBezTo>
                  <a:pt x="615212" y="857845"/>
                  <a:pt x="648023" y="843998"/>
                  <a:pt x="678582" y="826126"/>
                </a:cubicBezTo>
                <a:cubicBezTo>
                  <a:pt x="709141" y="808254"/>
                  <a:pt x="736904" y="786836"/>
                  <a:pt x="761870" y="761870"/>
                </a:cubicBezTo>
                <a:cubicBezTo>
                  <a:pt x="786836" y="736904"/>
                  <a:pt x="808255" y="709141"/>
                  <a:pt x="826126" y="678582"/>
                </a:cubicBezTo>
                <a:cubicBezTo>
                  <a:pt x="843998" y="648022"/>
                  <a:pt x="857845" y="615212"/>
                  <a:pt x="867668" y="580151"/>
                </a:cubicBezTo>
                <a:cubicBezTo>
                  <a:pt x="877491" y="545089"/>
                  <a:pt x="882402" y="508595"/>
                  <a:pt x="882402" y="470669"/>
                </a:cubicBezTo>
                <a:cubicBezTo>
                  <a:pt x="882402" y="432742"/>
                  <a:pt x="877491" y="396249"/>
                  <a:pt x="867668" y="361187"/>
                </a:cubicBezTo>
                <a:cubicBezTo>
                  <a:pt x="857845" y="326126"/>
                  <a:pt x="843998" y="293315"/>
                  <a:pt x="826126" y="262756"/>
                </a:cubicBezTo>
                <a:cubicBezTo>
                  <a:pt x="808255" y="232197"/>
                  <a:pt x="786836" y="204434"/>
                  <a:pt x="761870" y="179468"/>
                </a:cubicBezTo>
                <a:cubicBezTo>
                  <a:pt x="736904" y="154502"/>
                  <a:pt x="709141" y="133083"/>
                  <a:pt x="678582" y="115211"/>
                </a:cubicBezTo>
                <a:cubicBezTo>
                  <a:pt x="648023" y="97340"/>
                  <a:pt x="615212" y="83492"/>
                  <a:pt x="580151" y="73670"/>
                </a:cubicBezTo>
                <a:cubicBezTo>
                  <a:pt x="545089" y="63847"/>
                  <a:pt x="508595" y="58936"/>
                  <a:pt x="470669" y="58936"/>
                </a:cubicBezTo>
                <a:close/>
                <a:moveTo>
                  <a:pt x="470669" y="0"/>
                </a:moveTo>
                <a:cubicBezTo>
                  <a:pt x="514052" y="0"/>
                  <a:pt x="555799" y="5593"/>
                  <a:pt x="595908" y="16780"/>
                </a:cubicBezTo>
                <a:cubicBezTo>
                  <a:pt x="636017" y="27967"/>
                  <a:pt x="673466" y="43793"/>
                  <a:pt x="708254" y="64256"/>
                </a:cubicBezTo>
                <a:cubicBezTo>
                  <a:pt x="743043" y="84720"/>
                  <a:pt x="774762" y="109277"/>
                  <a:pt x="803411" y="137926"/>
                </a:cubicBezTo>
                <a:cubicBezTo>
                  <a:pt x="832061" y="166576"/>
                  <a:pt x="856617" y="198295"/>
                  <a:pt x="877081" y="233083"/>
                </a:cubicBezTo>
                <a:cubicBezTo>
                  <a:pt x="897545" y="267872"/>
                  <a:pt x="913371" y="305321"/>
                  <a:pt x="924557" y="345430"/>
                </a:cubicBezTo>
                <a:cubicBezTo>
                  <a:pt x="935744" y="385539"/>
                  <a:pt x="941338" y="427285"/>
                  <a:pt x="941338" y="470669"/>
                </a:cubicBezTo>
                <a:cubicBezTo>
                  <a:pt x="941338" y="514052"/>
                  <a:pt x="935744" y="555799"/>
                  <a:pt x="924557" y="595908"/>
                </a:cubicBezTo>
                <a:cubicBezTo>
                  <a:pt x="913371" y="636017"/>
                  <a:pt x="897545" y="673466"/>
                  <a:pt x="877081" y="708254"/>
                </a:cubicBezTo>
                <a:cubicBezTo>
                  <a:pt x="856617" y="743043"/>
                  <a:pt x="832061" y="774762"/>
                  <a:pt x="803411" y="803411"/>
                </a:cubicBezTo>
                <a:cubicBezTo>
                  <a:pt x="774762" y="832061"/>
                  <a:pt x="743043" y="856617"/>
                  <a:pt x="708254" y="877081"/>
                </a:cubicBezTo>
                <a:cubicBezTo>
                  <a:pt x="673466" y="897545"/>
                  <a:pt x="636017" y="913370"/>
                  <a:pt x="595908" y="924557"/>
                </a:cubicBezTo>
                <a:cubicBezTo>
                  <a:pt x="555799" y="935744"/>
                  <a:pt x="514052" y="941338"/>
                  <a:pt x="470669" y="941338"/>
                </a:cubicBezTo>
                <a:cubicBezTo>
                  <a:pt x="427286" y="941338"/>
                  <a:pt x="385539" y="935744"/>
                  <a:pt x="345430" y="924557"/>
                </a:cubicBezTo>
                <a:cubicBezTo>
                  <a:pt x="305321" y="913370"/>
                  <a:pt x="267872" y="897545"/>
                  <a:pt x="233083" y="877081"/>
                </a:cubicBezTo>
                <a:cubicBezTo>
                  <a:pt x="198295" y="856617"/>
                  <a:pt x="166576" y="832061"/>
                  <a:pt x="137927" y="803411"/>
                </a:cubicBezTo>
                <a:cubicBezTo>
                  <a:pt x="109277" y="774762"/>
                  <a:pt x="84720" y="743043"/>
                  <a:pt x="64257" y="708254"/>
                </a:cubicBezTo>
                <a:cubicBezTo>
                  <a:pt x="43793" y="673466"/>
                  <a:pt x="27967" y="636017"/>
                  <a:pt x="16780" y="595908"/>
                </a:cubicBezTo>
                <a:cubicBezTo>
                  <a:pt x="5593" y="555799"/>
                  <a:pt x="0" y="514052"/>
                  <a:pt x="0" y="470669"/>
                </a:cubicBezTo>
                <a:cubicBezTo>
                  <a:pt x="0" y="427285"/>
                  <a:pt x="5593" y="385539"/>
                  <a:pt x="16780" y="345430"/>
                </a:cubicBezTo>
                <a:cubicBezTo>
                  <a:pt x="27967" y="305321"/>
                  <a:pt x="43793" y="267872"/>
                  <a:pt x="64257" y="233083"/>
                </a:cubicBezTo>
                <a:cubicBezTo>
                  <a:pt x="84720" y="198295"/>
                  <a:pt x="109277" y="166576"/>
                  <a:pt x="137927" y="137926"/>
                </a:cubicBezTo>
                <a:cubicBezTo>
                  <a:pt x="166576" y="109277"/>
                  <a:pt x="198295" y="84720"/>
                  <a:pt x="233083" y="64256"/>
                </a:cubicBezTo>
                <a:cubicBezTo>
                  <a:pt x="267872" y="43793"/>
                  <a:pt x="305321" y="27967"/>
                  <a:pt x="345430" y="16780"/>
                </a:cubicBezTo>
                <a:cubicBezTo>
                  <a:pt x="385539" y="5593"/>
                  <a:pt x="427286" y="0"/>
                  <a:pt x="470669" y="0"/>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4" name="直接连接符 3"/>
          <p:cNvCxnSpPr/>
          <p:nvPr/>
        </p:nvCxnSpPr>
        <p:spPr>
          <a:xfrm>
            <a:off x="2503503" y="3213717"/>
            <a:ext cx="7253056"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结核病分枝杆菌培养和鉴定</a:t>
            </a:r>
          </a:p>
        </p:txBody>
      </p:sp>
      <p:sp>
        <p:nvSpPr>
          <p:cNvPr id="37" name="矩形: 圆角 36"/>
          <p:cNvSpPr/>
          <p:nvPr/>
        </p:nvSpPr>
        <p:spPr>
          <a:xfrm>
            <a:off x="8386270" y="1533900"/>
            <a:ext cx="2956461" cy="3258155"/>
          </a:xfrm>
          <a:prstGeom prst="roundRect">
            <a:avLst>
              <a:gd name="adj" fmla="val 1583"/>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5277409" y="1533900"/>
            <a:ext cx="2956461" cy="3258155"/>
          </a:xfrm>
          <a:prstGeom prst="roundRect">
            <a:avLst>
              <a:gd name="adj" fmla="val 1583"/>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57"/>
          <p:cNvSpPr txBox="1"/>
          <p:nvPr/>
        </p:nvSpPr>
        <p:spPr>
          <a:xfrm>
            <a:off x="8742839" y="3947325"/>
            <a:ext cx="2243322" cy="441403"/>
          </a:xfrm>
          <a:prstGeom prst="rect">
            <a:avLst/>
          </a:prstGeom>
          <a:noFill/>
        </p:spPr>
        <p:txBody>
          <a:bodyPr wrap="square" rtlCol="0">
            <a:spAutoFit/>
          </a:bodyPr>
          <a:lstStyle/>
          <a:p>
            <a:pPr lvl="0" algn="ctr" defTabSz="914400">
              <a:lnSpc>
                <a:spcPct val="125000"/>
              </a:lnSpc>
              <a:defRPr/>
            </a:pPr>
            <a:r>
              <a:rPr lang="zh-CN" altLang="en-US" sz="2000" b="1" dirty="0">
                <a:solidFill>
                  <a:srgbClr val="333F50"/>
                </a:solidFill>
                <a:latin typeface="Arial" panose="020B0604020202020204" pitchFamily="34" charset="0"/>
                <a:ea typeface="微软雅黑" panose="020B0503020204020204" pitchFamily="34" charset="-122"/>
              </a:rPr>
              <a:t>抗酸染色</a:t>
            </a:r>
          </a:p>
        </p:txBody>
      </p:sp>
      <p:pic>
        <p:nvPicPr>
          <p:cNvPr id="57" name="图片 4"/>
          <p:cNvPicPr>
            <a:picLocks noChangeAspect="1"/>
          </p:cNvPicPr>
          <p:nvPr/>
        </p:nvPicPr>
        <p:blipFill rotWithShape="1">
          <a:blip r:embed="rId3">
            <a:extLst>
              <a:ext uri="{28A0092B-C50C-407E-A947-70E740481C1C}">
                <a14:useLocalDpi xmlns:a14="http://schemas.microsoft.com/office/drawing/2010/main" val="0"/>
              </a:ext>
            </a:extLst>
          </a:blip>
          <a:srcRect t="2274" r="12215" b="1431"/>
          <a:stretch>
            <a:fillRect/>
          </a:stretch>
        </p:blipFill>
        <p:spPr>
          <a:xfrm>
            <a:off x="8588214" y="1801992"/>
            <a:ext cx="2552573" cy="2002016"/>
          </a:xfrm>
          <a:prstGeom prst="roundRect">
            <a:avLst>
              <a:gd name="adj" fmla="val 2810"/>
            </a:avLst>
          </a:prstGeom>
        </p:spPr>
      </p:pic>
      <p:pic>
        <p:nvPicPr>
          <p:cNvPr id="56" name="图片 3"/>
          <p:cNvPicPr>
            <a:picLocks noChangeAspect="1"/>
          </p:cNvPicPr>
          <p:nvPr/>
        </p:nvPicPr>
        <p:blipFill rotWithShape="1">
          <a:blip r:embed="rId4">
            <a:extLst>
              <a:ext uri="{28A0092B-C50C-407E-A947-70E740481C1C}">
                <a14:useLocalDpi xmlns:a14="http://schemas.microsoft.com/office/drawing/2010/main" val="0"/>
              </a:ext>
            </a:extLst>
          </a:blip>
          <a:srcRect r="30052" b="18525"/>
          <a:stretch>
            <a:fillRect/>
          </a:stretch>
        </p:blipFill>
        <p:spPr>
          <a:xfrm>
            <a:off x="5476607" y="1771855"/>
            <a:ext cx="2558065" cy="2002016"/>
          </a:xfrm>
          <a:prstGeom prst="roundRect">
            <a:avLst>
              <a:gd name="adj" fmla="val 3047"/>
            </a:avLst>
          </a:prstGeom>
        </p:spPr>
      </p:pic>
      <p:sp>
        <p:nvSpPr>
          <p:cNvPr id="58" name="TextBox 57"/>
          <p:cNvSpPr txBox="1"/>
          <p:nvPr/>
        </p:nvSpPr>
        <p:spPr>
          <a:xfrm>
            <a:off x="5472308" y="3866611"/>
            <a:ext cx="2566662" cy="75277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333F50"/>
                </a:solidFill>
                <a:effectLst/>
                <a:uLnTx/>
                <a:uFillTx/>
                <a:latin typeface="Arial" panose="020B0604020202020204" pitchFamily="34" charset="0"/>
                <a:ea typeface="微软雅黑" panose="020B0503020204020204" pitchFamily="34" charset="-122"/>
                <a:cs typeface="+mn-cs"/>
              </a:rPr>
              <a:t>结核分枝杆菌生长慢</a:t>
            </a:r>
            <a:endParaRPr kumimoji="0" lang="en-US" altLang="zh-CN" sz="1800" b="1" i="0" u="none" strike="noStrike" kern="1200" cap="none" spc="0" normalizeH="0" baseline="0" noProof="0" dirty="0">
              <a:ln>
                <a:noFill/>
              </a:ln>
              <a:solidFill>
                <a:srgbClr val="333F5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333F50"/>
                </a:solidFill>
                <a:effectLst/>
                <a:uLnTx/>
                <a:uFillTx/>
                <a:latin typeface="Arial" panose="020B0604020202020204" pitchFamily="34" charset="0"/>
                <a:ea typeface="微软雅黑" panose="020B0503020204020204" pitchFamily="34" charset="-122"/>
                <a:cs typeface="+mn-cs"/>
              </a:rPr>
              <a:t>培养常需</a:t>
            </a:r>
            <a:r>
              <a:rPr kumimoji="0" lang="en-US" altLang="zh-CN" sz="1800" b="1" i="0" u="none" strike="noStrike" kern="1200" cap="none" spc="0" normalizeH="0" baseline="0" noProof="0" dirty="0">
                <a:ln>
                  <a:noFill/>
                </a:ln>
                <a:solidFill>
                  <a:srgbClr val="333F50"/>
                </a:solidFill>
                <a:effectLst/>
                <a:uLnTx/>
                <a:uFillTx/>
                <a:latin typeface="Arial" panose="020B0604020202020204" pitchFamily="34" charset="0"/>
                <a:ea typeface="微软雅黑" panose="020B0503020204020204" pitchFamily="34" charset="-122"/>
                <a:cs typeface="+mn-cs"/>
              </a:rPr>
              <a:t>4</a:t>
            </a:r>
            <a:r>
              <a:rPr kumimoji="0" lang="zh-CN" altLang="en-US" sz="1800" b="1" i="0" u="none" strike="noStrike" kern="1200" cap="none" spc="0" normalizeH="0" baseline="0" noProof="0" dirty="0">
                <a:ln>
                  <a:noFill/>
                </a:ln>
                <a:solidFill>
                  <a:srgbClr val="333F50"/>
                </a:solidFill>
                <a:effectLst/>
                <a:uLnTx/>
                <a:uFillTx/>
                <a:latin typeface="Arial" panose="020B0604020202020204" pitchFamily="34" charset="0"/>
                <a:ea typeface="微软雅黑" panose="020B0503020204020204" pitchFamily="34" charset="-122"/>
                <a:cs typeface="+mn-cs"/>
              </a:rPr>
              <a:t>周以上</a:t>
            </a:r>
            <a:endParaRPr kumimoji="0" lang="en-US" sz="1800" b="1" i="0" u="none" strike="noStrike" kern="1200" cap="none" spc="0" normalizeH="0" baseline="0" noProof="0" dirty="0">
              <a:ln>
                <a:noFill/>
              </a:ln>
              <a:solidFill>
                <a:srgbClr val="333F50"/>
              </a:solidFill>
              <a:effectLst/>
              <a:uLnTx/>
              <a:uFillTx/>
              <a:latin typeface="Arial" panose="020B0604020202020204" pitchFamily="34" charset="0"/>
              <a:cs typeface="+mn-cs"/>
            </a:endParaRPr>
          </a:p>
        </p:txBody>
      </p:sp>
      <p:grpSp>
        <p:nvGrpSpPr>
          <p:cNvPr id="9" name="组合 8"/>
          <p:cNvGrpSpPr/>
          <p:nvPr/>
        </p:nvGrpSpPr>
        <p:grpSpPr>
          <a:xfrm>
            <a:off x="1079090" y="1237059"/>
            <a:ext cx="3785420" cy="4383882"/>
            <a:chOff x="1027881" y="1280394"/>
            <a:chExt cx="3785420" cy="4383882"/>
          </a:xfrm>
        </p:grpSpPr>
        <p:pic>
          <p:nvPicPr>
            <p:cNvPr id="18" name="图形 17"/>
            <p:cNvPicPr>
              <a:picLocks noChangeAspect="1"/>
            </p:cNvPicPr>
            <p:nvPr/>
          </p:nvPicPr>
          <p:blipFill>
            <a:blip r:embed="rId5"/>
            <a:stretch>
              <a:fillRect/>
            </a:stretch>
          </p:blipFill>
          <p:spPr>
            <a:xfrm>
              <a:off x="1027881" y="1280394"/>
              <a:ext cx="1385331" cy="4383882"/>
            </a:xfrm>
            <a:prstGeom prst="rect">
              <a:avLst/>
            </a:prstGeom>
          </p:spPr>
        </p:pic>
        <p:pic>
          <p:nvPicPr>
            <p:cNvPr id="4" name="Graphic 3" descr="Lungs"/>
            <p:cNvPicPr>
              <a:picLocks noChangeAspect="1"/>
            </p:cNvPicPr>
            <p:nvPr/>
          </p:nvPicPr>
          <p:blipFill>
            <a:blip r:embed="rId6"/>
            <a:stretch>
              <a:fillRect/>
            </a:stretch>
          </p:blipFill>
          <p:spPr>
            <a:xfrm>
              <a:off x="1393208" y="2078310"/>
              <a:ext cx="642225" cy="642225"/>
            </a:xfrm>
            <a:prstGeom prst="rect">
              <a:avLst/>
            </a:prstGeom>
          </p:spPr>
        </p:pic>
        <p:sp>
          <p:nvSpPr>
            <p:cNvPr id="8" name="标注: 线形(带边框和强调线) 7"/>
            <p:cNvSpPr/>
            <p:nvPr/>
          </p:nvSpPr>
          <p:spPr>
            <a:xfrm>
              <a:off x="3028055" y="1775309"/>
              <a:ext cx="1785246" cy="624114"/>
            </a:xfrm>
            <a:prstGeom prst="accentBorderCallout1">
              <a:avLst>
                <a:gd name="adj1" fmla="val 51308"/>
                <a:gd name="adj2" fmla="val -6235"/>
                <a:gd name="adj3" fmla="val 25237"/>
                <a:gd name="adj4" fmla="val -71716"/>
              </a:avLst>
            </a:prstGeom>
            <a:solidFill>
              <a:srgbClr val="0FA1DE"/>
            </a:solidFill>
            <a:ln>
              <a:solidFill>
                <a:srgbClr val="333F5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b="1" dirty="0">
                  <a:solidFill>
                    <a:schemeClr val="bg1"/>
                  </a:solidFill>
                  <a:latin typeface="Arial" panose="020B0604020202020204" pitchFamily="34" charset="0"/>
                  <a:ea typeface="微软雅黑" panose="020B0503020204020204" pitchFamily="34" charset="-122"/>
                </a:rPr>
                <a:t>痰涂片、痰培养</a:t>
              </a:r>
              <a:endParaRPr lang="en-US" altLang="zh-CN" b="1" dirty="0">
                <a:solidFill>
                  <a:schemeClr val="bg1"/>
                </a:solidFill>
                <a:latin typeface="Arial" panose="020B0604020202020204" pitchFamily="34" charset="0"/>
              </a:endParaRPr>
            </a:p>
          </p:txBody>
        </p:sp>
        <p:sp>
          <p:nvSpPr>
            <p:cNvPr id="21" name="标注: 线形(带边框和强调线) 20"/>
            <p:cNvSpPr/>
            <p:nvPr/>
          </p:nvSpPr>
          <p:spPr>
            <a:xfrm>
              <a:off x="3028055" y="2820159"/>
              <a:ext cx="1785246" cy="624114"/>
            </a:xfrm>
            <a:prstGeom prst="accentBorderCallout1">
              <a:avLst>
                <a:gd name="adj1" fmla="val 51308"/>
                <a:gd name="adj2" fmla="val -6235"/>
                <a:gd name="adj3" fmla="val -88439"/>
                <a:gd name="adj4" fmla="val -68709"/>
              </a:avLst>
            </a:prstGeom>
            <a:solidFill>
              <a:srgbClr val="0FA1DE"/>
            </a:solidFill>
            <a:ln>
              <a:solidFill>
                <a:srgbClr val="333F5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b="1" dirty="0">
                  <a:solidFill>
                    <a:schemeClr val="bg1"/>
                  </a:solidFill>
                  <a:latin typeface="Arial" panose="020B0604020202020204" pitchFamily="34" charset="0"/>
                  <a:ea typeface="微软雅黑" panose="020B0503020204020204" pitchFamily="34" charset="-122"/>
                </a:rPr>
                <a:t>纤维支气管镜</a:t>
              </a:r>
            </a:p>
          </p:txBody>
        </p:sp>
        <p:sp>
          <p:nvSpPr>
            <p:cNvPr id="22" name="标注: 线形(带边框和强调线) 21"/>
            <p:cNvSpPr/>
            <p:nvPr/>
          </p:nvSpPr>
          <p:spPr>
            <a:xfrm>
              <a:off x="3028055" y="3865009"/>
              <a:ext cx="1785246" cy="624114"/>
            </a:xfrm>
            <a:prstGeom prst="accentBorderCallout1">
              <a:avLst>
                <a:gd name="adj1" fmla="val 51308"/>
                <a:gd name="adj2" fmla="val -6235"/>
                <a:gd name="adj3" fmla="val -115170"/>
                <a:gd name="adj4" fmla="val -39704"/>
              </a:avLst>
            </a:prstGeom>
            <a:solidFill>
              <a:srgbClr val="0FA1DE"/>
            </a:solidFill>
            <a:ln>
              <a:solidFill>
                <a:srgbClr val="333F5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b="1" dirty="0">
                  <a:solidFill>
                    <a:schemeClr val="bg1"/>
                  </a:solidFill>
                  <a:latin typeface="Arial" panose="020B0604020202020204" pitchFamily="34" charset="0"/>
                  <a:ea typeface="微软雅黑" panose="020B0503020204020204" pitchFamily="34" charset="-122"/>
                </a:rPr>
                <a:t>血涂片、血培养</a:t>
              </a:r>
            </a:p>
          </p:txBody>
        </p:sp>
      </p:grpSp>
      <p:sp>
        <p:nvSpPr>
          <p:cNvPr id="15"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结核分枝杆菌耐药性检测专家共识 </a:t>
            </a:r>
            <a:r>
              <a:rPr lang="en-US" altLang="zh-CN" sz="1000" dirty="0">
                <a:solidFill>
                  <a:schemeClr val="tx1">
                    <a:lumMod val="50000"/>
                    <a:lumOff val="50000"/>
                  </a:schemeClr>
                </a:solidFill>
              </a:rPr>
              <a:t>2019</a:t>
            </a:r>
          </a:p>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88100" y="1474470"/>
            <a:ext cx="5987142" cy="3860514"/>
            <a:chOff x="5303321" y="1827317"/>
            <a:chExt cx="5987142" cy="3860514"/>
          </a:xfrm>
        </p:grpSpPr>
        <p:sp>
          <p:nvSpPr>
            <p:cNvPr id="43" name="平行四边形 30"/>
            <p:cNvSpPr/>
            <p:nvPr/>
          </p:nvSpPr>
          <p:spPr>
            <a:xfrm>
              <a:off x="5455721" y="1979612"/>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33450">
                <a:lnSpc>
                  <a:spcPct val="90000"/>
                </a:lnSpc>
                <a:spcBef>
                  <a:spcPct val="0"/>
                </a:spcBef>
                <a:spcAft>
                  <a:spcPct val="35000"/>
                </a:spcAft>
              </a:pPr>
              <a:endParaRPr lang="zh-CN" altLang="en-US" sz="3200" b="1" dirty="0">
                <a:solidFill>
                  <a:prstClr val="white"/>
                </a:solidFill>
              </a:endParaRPr>
            </a:p>
          </p:txBody>
        </p:sp>
        <p:sp>
          <p:nvSpPr>
            <p:cNvPr id="38" name="平行四边形 30"/>
            <p:cNvSpPr/>
            <p:nvPr/>
          </p:nvSpPr>
          <p:spPr>
            <a:xfrm>
              <a:off x="5303321" y="1827317"/>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33450">
                <a:lnSpc>
                  <a:spcPct val="90000"/>
                </a:lnSpc>
                <a:spcBef>
                  <a:spcPct val="0"/>
                </a:spcBef>
                <a:spcAft>
                  <a:spcPct val="35000"/>
                </a:spcAft>
              </a:pPr>
              <a:r>
                <a:rPr lang="zh-CN" altLang="en-US" sz="3200" b="1">
                  <a:solidFill>
                    <a:prstClr val="white"/>
                  </a:solidFill>
                </a:rPr>
                <a:t>结核病的定义</a:t>
              </a:r>
              <a:endParaRPr lang="zh-CN" altLang="en-US" sz="3200" b="1" dirty="0">
                <a:solidFill>
                  <a:prstClr val="white"/>
                </a:solidFill>
              </a:endParaRPr>
            </a:p>
          </p:txBody>
        </p:sp>
        <p:sp>
          <p:nvSpPr>
            <p:cNvPr id="44" name="平行四边形 30"/>
            <p:cNvSpPr/>
            <p:nvPr/>
          </p:nvSpPr>
          <p:spPr>
            <a:xfrm>
              <a:off x="5455721" y="3344533"/>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33450">
                <a:lnSpc>
                  <a:spcPct val="90000"/>
                </a:lnSpc>
                <a:spcBef>
                  <a:spcPct val="0"/>
                </a:spcBef>
                <a:spcAft>
                  <a:spcPct val="35000"/>
                </a:spcAft>
              </a:pPr>
              <a:endParaRPr lang="zh-CN" altLang="en-US" sz="3200" b="1" dirty="0">
                <a:solidFill>
                  <a:prstClr val="white"/>
                </a:solidFill>
              </a:endParaRPr>
            </a:p>
          </p:txBody>
        </p:sp>
        <p:sp>
          <p:nvSpPr>
            <p:cNvPr id="39" name="平行四边形 30"/>
            <p:cNvSpPr/>
            <p:nvPr/>
          </p:nvSpPr>
          <p:spPr>
            <a:xfrm>
              <a:off x="5303321" y="3196602"/>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defTabSz="933450">
                <a:lnSpc>
                  <a:spcPct val="90000"/>
                </a:lnSpc>
                <a:spcBef>
                  <a:spcPct val="0"/>
                </a:spcBef>
                <a:spcAft>
                  <a:spcPct val="35000"/>
                </a:spcAft>
              </a:pPr>
              <a:r>
                <a:rPr lang="zh-CN" altLang="en-US" sz="3200" b="1" dirty="0">
                  <a:solidFill>
                    <a:prstClr val="white"/>
                  </a:solidFill>
                </a:rPr>
                <a:t>耐药结核的基本知识</a:t>
              </a:r>
            </a:p>
          </p:txBody>
        </p:sp>
        <p:sp>
          <p:nvSpPr>
            <p:cNvPr id="45" name="平行四边形 30"/>
            <p:cNvSpPr/>
            <p:nvPr/>
          </p:nvSpPr>
          <p:spPr>
            <a:xfrm>
              <a:off x="5455721" y="4730490"/>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33450">
                <a:lnSpc>
                  <a:spcPct val="90000"/>
                </a:lnSpc>
                <a:spcBef>
                  <a:spcPct val="0"/>
                </a:spcBef>
                <a:spcAft>
                  <a:spcPct val="35000"/>
                </a:spcAft>
              </a:pPr>
              <a:endParaRPr lang="zh-CN" altLang="en-US" sz="3200" b="1" dirty="0">
                <a:solidFill>
                  <a:prstClr val="white"/>
                </a:solidFill>
              </a:endParaRPr>
            </a:p>
          </p:txBody>
        </p:sp>
        <p:sp>
          <p:nvSpPr>
            <p:cNvPr id="40" name="平行四边形 30"/>
            <p:cNvSpPr/>
            <p:nvPr/>
          </p:nvSpPr>
          <p:spPr>
            <a:xfrm>
              <a:off x="5303321" y="4586923"/>
              <a:ext cx="5834742" cy="957341"/>
            </a:xfrm>
            <a:custGeom>
              <a:avLst/>
              <a:gdLst>
                <a:gd name="connsiteX0" fmla="*/ 2186 w 5562154"/>
                <a:gd name="connsiteY0" fmla="*/ 867878 h 957341"/>
                <a:gd name="connsiteX1" fmla="*/ 205521 w 5562154"/>
                <a:gd name="connsiteY1" fmla="*/ 54537 h 957341"/>
                <a:gd name="connsiteX2" fmla="*/ 275371 w 5562154"/>
                <a:gd name="connsiteY2" fmla="*/ 0 h 957341"/>
                <a:gd name="connsiteX3" fmla="*/ 5490118 w 5562154"/>
                <a:gd name="connsiteY3" fmla="*/ 0 h 957341"/>
                <a:gd name="connsiteX4" fmla="*/ 5559969 w 5562154"/>
                <a:gd name="connsiteY4" fmla="*/ 89463 h 957341"/>
                <a:gd name="connsiteX5" fmla="*/ 5356633 w 5562154"/>
                <a:gd name="connsiteY5" fmla="*/ 902804 h 957341"/>
                <a:gd name="connsiteX6" fmla="*/ 5286783 w 5562154"/>
                <a:gd name="connsiteY6" fmla="*/ 957341 h 957341"/>
                <a:gd name="connsiteX7" fmla="*/ 72036 w 5562154"/>
                <a:gd name="connsiteY7" fmla="*/ 957341 h 957341"/>
                <a:gd name="connsiteX8" fmla="*/ 2186 w 5562154"/>
                <a:gd name="connsiteY8" fmla="*/ 867878 h 9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154" h="957341">
                  <a:moveTo>
                    <a:pt x="2186" y="867878"/>
                  </a:moveTo>
                  <a:lnTo>
                    <a:pt x="205521" y="54537"/>
                  </a:lnTo>
                  <a:cubicBezTo>
                    <a:pt x="213538" y="22469"/>
                    <a:pt x="242316" y="0"/>
                    <a:pt x="275371" y="0"/>
                  </a:cubicBezTo>
                  <a:lnTo>
                    <a:pt x="5490118" y="0"/>
                  </a:lnTo>
                  <a:cubicBezTo>
                    <a:pt x="5536964" y="0"/>
                    <a:pt x="5571330" y="44016"/>
                    <a:pt x="5559969" y="89463"/>
                  </a:cubicBezTo>
                  <a:lnTo>
                    <a:pt x="5356633" y="902804"/>
                  </a:lnTo>
                  <a:cubicBezTo>
                    <a:pt x="5348616" y="934872"/>
                    <a:pt x="5319838" y="957341"/>
                    <a:pt x="5286783" y="957341"/>
                  </a:cubicBezTo>
                  <a:lnTo>
                    <a:pt x="72036" y="957341"/>
                  </a:lnTo>
                  <a:cubicBezTo>
                    <a:pt x="25190" y="957341"/>
                    <a:pt x="-9176" y="913326"/>
                    <a:pt x="2186" y="867878"/>
                  </a:cubicBezTo>
                </a:path>
              </a:pathLst>
            </a:cu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33450">
                <a:lnSpc>
                  <a:spcPct val="90000"/>
                </a:lnSpc>
                <a:spcBef>
                  <a:spcPct val="0"/>
                </a:spcBef>
                <a:spcAft>
                  <a:spcPct val="35000"/>
                </a:spcAft>
              </a:pPr>
              <a:r>
                <a:rPr lang="zh-CN" altLang="en-US" sz="3200" b="1" dirty="0">
                  <a:solidFill>
                    <a:prstClr val="white"/>
                  </a:solidFill>
                </a:rPr>
                <a:t>耐药结核病的诊断</a:t>
              </a:r>
            </a:p>
          </p:txBody>
        </p:sp>
      </p:grpSp>
      <p:grpSp>
        <p:nvGrpSpPr>
          <p:cNvPr id="4" name="组合 3"/>
          <p:cNvGrpSpPr/>
          <p:nvPr/>
        </p:nvGrpSpPr>
        <p:grpSpPr>
          <a:xfrm>
            <a:off x="1839086" y="1450197"/>
            <a:ext cx="1164943" cy="3909060"/>
            <a:chOff x="1998479" y="1628833"/>
            <a:chExt cx="1164943" cy="3909060"/>
          </a:xfrm>
        </p:grpSpPr>
        <p:sp>
          <p:nvSpPr>
            <p:cNvPr id="21" name="文本框 20"/>
            <p:cNvSpPr txBox="1"/>
            <p:nvPr/>
          </p:nvSpPr>
          <p:spPr>
            <a:xfrm>
              <a:off x="2057522" y="2532007"/>
              <a:ext cx="1105900" cy="1532765"/>
            </a:xfrm>
            <a:custGeom>
              <a:avLst/>
              <a:gdLst/>
              <a:ahLst/>
              <a:cxnLst/>
              <a:rect l="l" t="t" r="r" b="b"/>
              <a:pathLst>
                <a:path w="1064438" h="1475299">
                  <a:moveTo>
                    <a:pt x="496596" y="1111868"/>
                  </a:moveTo>
                  <a:cubicBezTo>
                    <a:pt x="550027" y="1115956"/>
                    <a:pt x="587225" y="1126768"/>
                    <a:pt x="608188" y="1144304"/>
                  </a:cubicBezTo>
                  <a:cubicBezTo>
                    <a:pt x="629151" y="1161840"/>
                    <a:pt x="638360" y="1180089"/>
                    <a:pt x="635813" y="1199050"/>
                  </a:cubicBezTo>
                  <a:cubicBezTo>
                    <a:pt x="633266" y="1218011"/>
                    <a:pt x="623444" y="1231674"/>
                    <a:pt x="606345" y="1240037"/>
                  </a:cubicBezTo>
                  <a:cubicBezTo>
                    <a:pt x="589246" y="1248401"/>
                    <a:pt x="569351" y="1245454"/>
                    <a:pt x="546659" y="1231197"/>
                  </a:cubicBezTo>
                  <a:cubicBezTo>
                    <a:pt x="543216" y="1209866"/>
                    <a:pt x="536386" y="1188920"/>
                    <a:pt x="526171" y="1168360"/>
                  </a:cubicBezTo>
                  <a:cubicBezTo>
                    <a:pt x="515955" y="1147801"/>
                    <a:pt x="504497" y="1130113"/>
                    <a:pt x="491795" y="1115297"/>
                  </a:cubicBezTo>
                  <a:close/>
                  <a:moveTo>
                    <a:pt x="853897" y="822503"/>
                  </a:moveTo>
                  <a:lnTo>
                    <a:pt x="949909" y="891686"/>
                  </a:lnTo>
                  <a:cubicBezTo>
                    <a:pt x="947366" y="895047"/>
                    <a:pt x="944223" y="897593"/>
                    <a:pt x="940480" y="899323"/>
                  </a:cubicBezTo>
                  <a:cubicBezTo>
                    <a:pt x="936736" y="901054"/>
                    <a:pt x="931193" y="902398"/>
                    <a:pt x="923849" y="903357"/>
                  </a:cubicBezTo>
                  <a:lnTo>
                    <a:pt x="915619" y="1064580"/>
                  </a:lnTo>
                  <a:lnTo>
                    <a:pt x="963625" y="1005538"/>
                  </a:lnTo>
                  <a:cubicBezTo>
                    <a:pt x="964159" y="1005903"/>
                    <a:pt x="970026" y="1010208"/>
                    <a:pt x="981228" y="1018454"/>
                  </a:cubicBezTo>
                  <a:cubicBezTo>
                    <a:pt x="992429" y="1026699"/>
                    <a:pt x="1005764" y="1036696"/>
                    <a:pt x="1021233" y="1048446"/>
                  </a:cubicBezTo>
                  <a:cubicBezTo>
                    <a:pt x="1036701" y="1060195"/>
                    <a:pt x="1051103" y="1071508"/>
                    <a:pt x="1064438" y="1082384"/>
                  </a:cubicBezTo>
                  <a:cubicBezTo>
                    <a:pt x="1063324" y="1086125"/>
                    <a:pt x="1060923" y="1088885"/>
                    <a:pt x="1057237" y="1090663"/>
                  </a:cubicBezTo>
                  <a:cubicBezTo>
                    <a:pt x="1053551" y="1092440"/>
                    <a:pt x="1049093" y="1093322"/>
                    <a:pt x="1043864" y="1093308"/>
                  </a:cubicBezTo>
                  <a:lnTo>
                    <a:pt x="781888" y="1093308"/>
                  </a:lnTo>
                  <a:lnTo>
                    <a:pt x="781888" y="1099483"/>
                  </a:lnTo>
                  <a:cubicBezTo>
                    <a:pt x="789861" y="1124451"/>
                    <a:pt x="799805" y="1146890"/>
                    <a:pt x="811721" y="1166798"/>
                  </a:cubicBezTo>
                  <a:cubicBezTo>
                    <a:pt x="823636" y="1186707"/>
                    <a:pt x="837010" y="1204514"/>
                    <a:pt x="851840" y="1220221"/>
                  </a:cubicBezTo>
                  <a:cubicBezTo>
                    <a:pt x="865599" y="1200427"/>
                    <a:pt x="878886" y="1179989"/>
                    <a:pt x="891702" y="1158909"/>
                  </a:cubicBezTo>
                  <a:cubicBezTo>
                    <a:pt x="904518" y="1137828"/>
                    <a:pt x="914548" y="1119621"/>
                    <a:pt x="921792" y="1104285"/>
                  </a:cubicBezTo>
                  <a:lnTo>
                    <a:pt x="1020547" y="1172886"/>
                  </a:lnTo>
                  <a:cubicBezTo>
                    <a:pt x="1018961" y="1176088"/>
                    <a:pt x="1016132" y="1178432"/>
                    <a:pt x="1012060" y="1179918"/>
                  </a:cubicBezTo>
                  <a:cubicBezTo>
                    <a:pt x="1007988" y="1181404"/>
                    <a:pt x="1001902" y="1181347"/>
                    <a:pt x="993801" y="1179746"/>
                  </a:cubicBezTo>
                  <a:cubicBezTo>
                    <a:pt x="976698" y="1188865"/>
                    <a:pt x="957239" y="1198412"/>
                    <a:pt x="935422" y="1208387"/>
                  </a:cubicBezTo>
                  <a:cubicBezTo>
                    <a:pt x="913605" y="1218363"/>
                    <a:pt x="891231" y="1227567"/>
                    <a:pt x="868299" y="1235999"/>
                  </a:cubicBezTo>
                  <a:cubicBezTo>
                    <a:pt x="896131" y="1261110"/>
                    <a:pt x="926364" y="1281033"/>
                    <a:pt x="958996" y="1295768"/>
                  </a:cubicBezTo>
                  <a:cubicBezTo>
                    <a:pt x="991629" y="1310503"/>
                    <a:pt x="1024262" y="1321679"/>
                    <a:pt x="1056894" y="1329296"/>
                  </a:cubicBezTo>
                  <a:lnTo>
                    <a:pt x="1054837" y="1336157"/>
                  </a:lnTo>
                  <a:cubicBezTo>
                    <a:pt x="1035534" y="1341645"/>
                    <a:pt x="1019447" y="1352617"/>
                    <a:pt x="1006574" y="1369072"/>
                  </a:cubicBezTo>
                  <a:cubicBezTo>
                    <a:pt x="993701" y="1385527"/>
                    <a:pt x="984642" y="1405404"/>
                    <a:pt x="979399" y="1428703"/>
                  </a:cubicBezTo>
                  <a:cubicBezTo>
                    <a:pt x="946303" y="1408792"/>
                    <a:pt x="917093" y="1385864"/>
                    <a:pt x="891769" y="1359919"/>
                  </a:cubicBezTo>
                  <a:cubicBezTo>
                    <a:pt x="866445" y="1333974"/>
                    <a:pt x="844703" y="1302500"/>
                    <a:pt x="826542" y="1265495"/>
                  </a:cubicBezTo>
                  <a:cubicBezTo>
                    <a:pt x="808381" y="1228491"/>
                    <a:pt x="793496" y="1183444"/>
                    <a:pt x="781888" y="1130354"/>
                  </a:cubicBezTo>
                  <a:lnTo>
                    <a:pt x="781888" y="1360853"/>
                  </a:lnTo>
                  <a:cubicBezTo>
                    <a:pt x="782354" y="1382192"/>
                    <a:pt x="779670" y="1400967"/>
                    <a:pt x="773837" y="1417177"/>
                  </a:cubicBezTo>
                  <a:cubicBezTo>
                    <a:pt x="768003" y="1433388"/>
                    <a:pt x="756226" y="1446476"/>
                    <a:pt x="738505" y="1456442"/>
                  </a:cubicBezTo>
                  <a:cubicBezTo>
                    <a:pt x="720784" y="1466408"/>
                    <a:pt x="694326" y="1472693"/>
                    <a:pt x="659130" y="1475299"/>
                  </a:cubicBezTo>
                  <a:cubicBezTo>
                    <a:pt x="658544" y="1459524"/>
                    <a:pt x="656973" y="1445848"/>
                    <a:pt x="654415" y="1434270"/>
                  </a:cubicBezTo>
                  <a:cubicBezTo>
                    <a:pt x="651858" y="1422693"/>
                    <a:pt x="647714" y="1413299"/>
                    <a:pt x="641985" y="1406090"/>
                  </a:cubicBezTo>
                  <a:cubicBezTo>
                    <a:pt x="636913" y="1399209"/>
                    <a:pt x="629569" y="1393099"/>
                    <a:pt x="619954" y="1387760"/>
                  </a:cubicBezTo>
                  <a:cubicBezTo>
                    <a:pt x="610338" y="1382421"/>
                    <a:pt x="595965" y="1378024"/>
                    <a:pt x="576834" y="1374569"/>
                  </a:cubicBezTo>
                  <a:lnTo>
                    <a:pt x="576834" y="1366341"/>
                  </a:lnTo>
                  <a:cubicBezTo>
                    <a:pt x="577677" y="1366392"/>
                    <a:pt x="584450" y="1366748"/>
                    <a:pt x="597154" y="1367408"/>
                  </a:cubicBezTo>
                  <a:cubicBezTo>
                    <a:pt x="609858" y="1368069"/>
                    <a:pt x="623439" y="1368729"/>
                    <a:pt x="637896" y="1369390"/>
                  </a:cubicBezTo>
                  <a:cubicBezTo>
                    <a:pt x="652353" y="1370051"/>
                    <a:pt x="662631" y="1370406"/>
                    <a:pt x="668731" y="1370457"/>
                  </a:cubicBezTo>
                  <a:cubicBezTo>
                    <a:pt x="673803" y="1370400"/>
                    <a:pt x="677375" y="1369314"/>
                    <a:pt x="679447" y="1367199"/>
                  </a:cubicBezTo>
                  <a:cubicBezTo>
                    <a:pt x="681519" y="1365083"/>
                    <a:pt x="682519" y="1362282"/>
                    <a:pt x="682447" y="1358795"/>
                  </a:cubicBezTo>
                  <a:lnTo>
                    <a:pt x="682447" y="1260696"/>
                  </a:lnTo>
                  <a:cubicBezTo>
                    <a:pt x="660930" y="1279890"/>
                    <a:pt x="635556" y="1301355"/>
                    <a:pt x="606324" y="1325090"/>
                  </a:cubicBezTo>
                  <a:cubicBezTo>
                    <a:pt x="577091" y="1348825"/>
                    <a:pt x="543487" y="1374911"/>
                    <a:pt x="505511" y="1403349"/>
                  </a:cubicBezTo>
                  <a:cubicBezTo>
                    <a:pt x="504797" y="1408203"/>
                    <a:pt x="503139" y="1412543"/>
                    <a:pt x="500539" y="1416368"/>
                  </a:cubicBezTo>
                  <a:cubicBezTo>
                    <a:pt x="497939" y="1420194"/>
                    <a:pt x="494567" y="1423164"/>
                    <a:pt x="490423" y="1425277"/>
                  </a:cubicBezTo>
                  <a:lnTo>
                    <a:pt x="418414" y="1330668"/>
                  </a:lnTo>
                  <a:cubicBezTo>
                    <a:pt x="443089" y="1322365"/>
                    <a:pt x="478951" y="1308788"/>
                    <a:pt x="525999" y="1289937"/>
                  </a:cubicBezTo>
                  <a:cubicBezTo>
                    <a:pt x="573048" y="1271086"/>
                    <a:pt x="625197" y="1249448"/>
                    <a:pt x="682447" y="1225023"/>
                  </a:cubicBezTo>
                  <a:lnTo>
                    <a:pt x="682447" y="1093308"/>
                  </a:lnTo>
                  <a:lnTo>
                    <a:pt x="421843" y="1093308"/>
                  </a:lnTo>
                  <a:lnTo>
                    <a:pt x="416357" y="1074191"/>
                  </a:lnTo>
                  <a:lnTo>
                    <a:pt x="812064" y="1074191"/>
                  </a:lnTo>
                  <a:lnTo>
                    <a:pt x="816178" y="993867"/>
                  </a:lnTo>
                  <a:lnTo>
                    <a:pt x="514426" y="993867"/>
                  </a:lnTo>
                  <a:lnTo>
                    <a:pt x="508254" y="974750"/>
                  </a:lnTo>
                  <a:lnTo>
                    <a:pt x="816543" y="974750"/>
                  </a:lnTo>
                  <a:lnTo>
                    <a:pt x="821330" y="888254"/>
                  </a:lnTo>
                  <a:lnTo>
                    <a:pt x="493167" y="888254"/>
                  </a:lnTo>
                  <a:lnTo>
                    <a:pt x="486994" y="869137"/>
                  </a:lnTo>
                  <a:lnTo>
                    <a:pt x="815493" y="869137"/>
                  </a:lnTo>
                  <a:close/>
                  <a:moveTo>
                    <a:pt x="104927" y="406594"/>
                  </a:moveTo>
                  <a:lnTo>
                    <a:pt x="104927" y="558927"/>
                  </a:lnTo>
                  <a:lnTo>
                    <a:pt x="356616" y="558927"/>
                  </a:lnTo>
                  <a:lnTo>
                    <a:pt x="356616" y="406594"/>
                  </a:lnTo>
                  <a:close/>
                  <a:moveTo>
                    <a:pt x="104927" y="239258"/>
                  </a:moveTo>
                  <a:lnTo>
                    <a:pt x="104927" y="387477"/>
                  </a:lnTo>
                  <a:lnTo>
                    <a:pt x="356616" y="387477"/>
                  </a:lnTo>
                  <a:lnTo>
                    <a:pt x="356616" y="239258"/>
                  </a:lnTo>
                  <a:close/>
                  <a:moveTo>
                    <a:pt x="104927" y="74666"/>
                  </a:moveTo>
                  <a:lnTo>
                    <a:pt x="104927" y="220142"/>
                  </a:lnTo>
                  <a:lnTo>
                    <a:pt x="356616" y="220142"/>
                  </a:lnTo>
                  <a:lnTo>
                    <a:pt x="356616" y="74666"/>
                  </a:lnTo>
                  <a:close/>
                  <a:moveTo>
                    <a:pt x="399136" y="0"/>
                  </a:moveTo>
                  <a:lnTo>
                    <a:pt x="494462" y="76724"/>
                  </a:lnTo>
                  <a:cubicBezTo>
                    <a:pt x="491776" y="80198"/>
                    <a:pt x="488061" y="83372"/>
                    <a:pt x="483318" y="86245"/>
                  </a:cubicBezTo>
                  <a:cubicBezTo>
                    <a:pt x="478574" y="89119"/>
                    <a:pt x="472459" y="91435"/>
                    <a:pt x="464973" y="93193"/>
                  </a:cubicBezTo>
                  <a:lnTo>
                    <a:pt x="464973" y="606161"/>
                  </a:lnTo>
                  <a:cubicBezTo>
                    <a:pt x="464156" y="608926"/>
                    <a:pt x="459008" y="612770"/>
                    <a:pt x="449529" y="617693"/>
                  </a:cubicBezTo>
                  <a:cubicBezTo>
                    <a:pt x="440051" y="622616"/>
                    <a:pt x="428401" y="627121"/>
                    <a:pt x="414579" y="631206"/>
                  </a:cubicBezTo>
                  <a:cubicBezTo>
                    <a:pt x="400757" y="635291"/>
                    <a:pt x="386923" y="637458"/>
                    <a:pt x="373075" y="637708"/>
                  </a:cubicBezTo>
                  <a:lnTo>
                    <a:pt x="356616" y="637708"/>
                  </a:lnTo>
                  <a:lnTo>
                    <a:pt x="356616" y="578044"/>
                  </a:lnTo>
                  <a:lnTo>
                    <a:pt x="104927" y="578044"/>
                  </a:lnTo>
                  <a:lnTo>
                    <a:pt x="104927" y="608219"/>
                  </a:lnTo>
                  <a:cubicBezTo>
                    <a:pt x="104142" y="615520"/>
                    <a:pt x="95255" y="623549"/>
                    <a:pt x="78267" y="632308"/>
                  </a:cubicBezTo>
                  <a:cubicBezTo>
                    <a:pt x="61279" y="641066"/>
                    <a:pt x="40905" y="645838"/>
                    <a:pt x="17145" y="646624"/>
                  </a:cubicBezTo>
                  <a:lnTo>
                    <a:pt x="0" y="646624"/>
                  </a:lnTo>
                  <a:lnTo>
                    <a:pt x="0" y="11659"/>
                  </a:lnTo>
                  <a:lnTo>
                    <a:pt x="111100" y="55550"/>
                  </a:lnTo>
                  <a:lnTo>
                    <a:pt x="349072" y="55550"/>
                  </a:lnTo>
                  <a:close/>
                </a:path>
              </a:pathLst>
            </a:custGeom>
            <a:solidFill>
              <a:srgbClr val="0FA1D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1219200">
                <a:defRPr/>
              </a:pPr>
              <a:endParaRPr lang="zh-CN" altLang="en-US" sz="4400" kern="0" dirty="0">
                <a:solidFill>
                  <a:srgbClr val="525CA3"/>
                </a:solidFill>
                <a:latin typeface="思源宋体 CN Heavy" panose="02020900000000000000" pitchFamily="18" charset="-122"/>
                <a:ea typeface="思源宋体 CN Heavy" panose="02020900000000000000" pitchFamily="18" charset="-122"/>
              </a:endParaRPr>
            </a:p>
          </p:txBody>
        </p:sp>
        <p:sp>
          <p:nvSpPr>
            <p:cNvPr id="22" name="TextBox 52"/>
            <p:cNvSpPr txBox="1"/>
            <p:nvPr/>
          </p:nvSpPr>
          <p:spPr>
            <a:xfrm>
              <a:off x="1998479" y="3330387"/>
              <a:ext cx="461665" cy="1809796"/>
            </a:xfrm>
            <a:prstGeom prst="rect">
              <a:avLst/>
            </a:prstGeom>
            <a:noFill/>
          </p:spPr>
          <p:txBody>
            <a:bodyPr vert="eaVert" wrap="square" rtlCol="0">
              <a:spAutoFit/>
            </a:bodyPr>
            <a:lstStyle/>
            <a:p>
              <a:pPr defTabSz="1219200">
                <a:defRPr/>
              </a:pPr>
              <a:r>
                <a:rPr lang="en-US" altLang="zh-CN" kern="0" dirty="0">
                  <a:solidFill>
                    <a:srgbClr val="5B9BD5">
                      <a:lumMod val="20000"/>
                      <a:lumOff val="80000"/>
                    </a:srgbClr>
                  </a:solidFill>
                  <a:ea typeface="思源黑体 CN Light" panose="020B0300000000000000" pitchFamily="34" charset="-122"/>
                </a:rPr>
                <a:t>CATALOG</a:t>
              </a:r>
              <a:endParaRPr lang="zh-CN" altLang="en-US" kern="0" dirty="0">
                <a:solidFill>
                  <a:srgbClr val="5B9BD5">
                    <a:lumMod val="20000"/>
                    <a:lumOff val="80000"/>
                  </a:srgbClr>
                </a:solidFill>
                <a:ea typeface="思源黑体 CN Light" panose="020B0300000000000000" pitchFamily="34" charset="-122"/>
              </a:endParaRPr>
            </a:p>
          </p:txBody>
        </p:sp>
        <p:cxnSp>
          <p:nvCxnSpPr>
            <p:cNvPr id="24" name="直接连接符 23"/>
            <p:cNvCxnSpPr/>
            <p:nvPr/>
          </p:nvCxnSpPr>
          <p:spPr>
            <a:xfrm>
              <a:off x="2812533" y="4258349"/>
              <a:ext cx="0" cy="1279544"/>
            </a:xfrm>
            <a:prstGeom prst="line">
              <a:avLst/>
            </a:prstGeom>
            <a:noFill/>
            <a:ln w="19050" cap="flat" cmpd="sng" algn="ctr">
              <a:solidFill>
                <a:srgbClr val="0FA1DE"/>
              </a:solidFill>
              <a:prstDash val="solid"/>
              <a:miter lim="800000"/>
            </a:ln>
            <a:effectLst/>
          </p:spPr>
        </p:cxnSp>
        <p:cxnSp>
          <p:nvCxnSpPr>
            <p:cNvPr id="25" name="直接连接符 24"/>
            <p:cNvCxnSpPr/>
            <p:nvPr/>
          </p:nvCxnSpPr>
          <p:spPr>
            <a:xfrm>
              <a:off x="2812533" y="1628833"/>
              <a:ext cx="0" cy="1532765"/>
            </a:xfrm>
            <a:prstGeom prst="line">
              <a:avLst/>
            </a:prstGeom>
            <a:noFill/>
            <a:ln w="19050" cap="flat" cmpd="sng" algn="ctr">
              <a:solidFill>
                <a:srgbClr val="0FA1DE"/>
              </a:solidFill>
              <a:prstDash val="solid"/>
              <a:miter lim="800000"/>
            </a:ln>
            <a:effectLst/>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耐药性</a:t>
            </a:r>
            <a:r>
              <a:rPr lang="en-US" altLang="zh-CN" dirty="0"/>
              <a:t> - </a:t>
            </a:r>
            <a:r>
              <a:rPr lang="zh-CN" altLang="en-US" dirty="0"/>
              <a:t>体外药物敏感性试验（</a:t>
            </a:r>
            <a:r>
              <a:rPr lang="en-US" altLang="zh-CN" dirty="0"/>
              <a:t>DST</a:t>
            </a:r>
            <a:r>
              <a:rPr lang="zh-CN" altLang="en-US" dirty="0"/>
              <a:t>）</a:t>
            </a:r>
            <a:endParaRPr lang="en-US" dirty="0"/>
          </a:p>
        </p:txBody>
      </p:sp>
      <p:sp>
        <p:nvSpPr>
          <p:cNvPr id="9" name="文本占位符 8"/>
          <p:cNvSpPr>
            <a:spLocks noGrp="1"/>
          </p:cNvSpPr>
          <p:nvPr>
            <p:ph type="body" sz="quarter" idx="10"/>
          </p:nvPr>
        </p:nvSpPr>
        <p:spPr/>
        <p:txBody>
          <a:bodyPr/>
          <a:lstStyle/>
          <a:p>
            <a:r>
              <a:rPr lang="zh-CN" altLang="en-US" dirty="0">
                <a:solidFill>
                  <a:prstClr val="black"/>
                </a:solidFill>
                <a:latin typeface="Arial" panose="020B0604020202020204" pitchFamily="34" charset="0"/>
                <a:ea typeface="微软雅黑" panose="020B0503020204020204" pitchFamily="34" charset="-122"/>
              </a:rPr>
              <a:t>结核分枝杆菌耐药性检测专家共识 </a:t>
            </a:r>
            <a:r>
              <a:rPr lang="en-US" altLang="zh-CN" dirty="0">
                <a:solidFill>
                  <a:prstClr val="black"/>
                </a:solidFill>
                <a:latin typeface="Arial" panose="020B0604020202020204" pitchFamily="34" charset="0"/>
                <a:ea typeface="微软雅黑" panose="020B0503020204020204" pitchFamily="34" charset="-122"/>
              </a:rPr>
              <a:t>2019</a:t>
            </a:r>
            <a:endParaRPr lang="zh-CN" altLang="en-US" dirty="0">
              <a:solidFill>
                <a:prstClr val="black"/>
              </a:solidFill>
              <a:latin typeface="Arial" panose="020B0604020202020204" pitchFamily="34" charset="0"/>
              <a:ea typeface="微软雅黑" panose="020B0503020204020204" pitchFamily="34" charset="-122"/>
            </a:endParaRPr>
          </a:p>
        </p:txBody>
      </p:sp>
      <p:sp>
        <p:nvSpPr>
          <p:cNvPr id="12" name="矩形 11"/>
          <p:cNvSpPr/>
          <p:nvPr/>
        </p:nvSpPr>
        <p:spPr>
          <a:xfrm>
            <a:off x="913013" y="1210614"/>
            <a:ext cx="10365974" cy="2268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13013" y="3630596"/>
            <a:ext cx="10365974" cy="2268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632481" y="1541061"/>
            <a:ext cx="6344339" cy="1607107"/>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defRPr/>
            </a:pPr>
            <a:r>
              <a:rPr kumimoji="0" lang="zh-CN" altLang="en-US" sz="28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rPr>
              <a:t>表型</a:t>
            </a:r>
            <a:r>
              <a:rPr kumimoji="0" lang="en-US" altLang="zh-CN" sz="28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rPr>
              <a:t>DST -</a:t>
            </a:r>
            <a:r>
              <a:rPr kumimoji="0" lang="zh-CN" altLang="en-US" sz="28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rPr>
              <a:t>“金标准”</a:t>
            </a:r>
            <a:endParaRPr kumimoji="0" lang="en-US" altLang="zh-CN" sz="28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endParaRPr>
          </a:p>
          <a:p>
            <a:pPr marL="0" marR="0" lvl="1" indent="0" defTabSz="914400" fontAlgn="auto">
              <a:lnSpc>
                <a:spcPct val="150000"/>
              </a:lnSpc>
              <a:spcBef>
                <a:spcPts val="0"/>
              </a:spcBef>
              <a:spcAft>
                <a:spcPts val="0"/>
              </a:spcAft>
              <a:buClrTx/>
              <a:buSzTx/>
              <a:buFontTx/>
              <a:buNone/>
              <a:defRPr/>
            </a:pPr>
            <a:r>
              <a:rPr lang="zh-CN" altLang="en-US" sz="2000" dirty="0">
                <a:solidFill>
                  <a:srgbClr val="44546A">
                    <a:lumMod val="75000"/>
                  </a:srgbClr>
                </a:solidFill>
                <a:latin typeface="Arial" panose="020B0604020202020204" pitchFamily="34" charset="0"/>
                <a:ea typeface="微软雅黑" panose="020B0503020204020204" pitchFamily="34" charset="-122"/>
              </a:rPr>
              <a:t>通过对比观察结核分枝杆菌在含药和不含药培养基中的生长情况来检测其耐药性</a:t>
            </a:r>
            <a:endParaRPr lang="en-US" altLang="zh-CN" sz="2000" dirty="0">
              <a:solidFill>
                <a:srgbClr val="44546A">
                  <a:lumMod val="75000"/>
                </a:srgbClr>
              </a:solidFill>
              <a:latin typeface="Arial" panose="020B0604020202020204" pitchFamily="34" charset="0"/>
              <a:ea typeface="微软雅黑" panose="020B0503020204020204" pitchFamily="34" charset="-122"/>
            </a:endParaRPr>
          </a:p>
        </p:txBody>
      </p:sp>
      <p:grpSp>
        <p:nvGrpSpPr>
          <p:cNvPr id="14" name="组合 13"/>
          <p:cNvGrpSpPr/>
          <p:nvPr/>
        </p:nvGrpSpPr>
        <p:grpSpPr>
          <a:xfrm>
            <a:off x="1138765" y="3897419"/>
            <a:ext cx="3159249" cy="1734354"/>
            <a:chOff x="1025889" y="3837430"/>
            <a:chExt cx="3159249" cy="1734354"/>
          </a:xfrm>
        </p:grpSpPr>
        <p:pic>
          <p:nvPicPr>
            <p:cNvPr id="10" name="Picture 9"/>
            <p:cNvPicPr>
              <a:picLocks noChangeAspect="1"/>
            </p:cNvPicPr>
            <p:nvPr/>
          </p:nvPicPr>
          <p:blipFill rotWithShape="1">
            <a:blip r:embed="rId3"/>
            <a:srcRect t="10651" r="5014" b="10268"/>
            <a:stretch>
              <a:fillRect/>
            </a:stretch>
          </p:blipFill>
          <p:spPr>
            <a:xfrm>
              <a:off x="1025889" y="3964677"/>
              <a:ext cx="3159249" cy="1607107"/>
            </a:xfrm>
            <a:prstGeom prst="rect">
              <a:avLst/>
            </a:prstGeom>
          </p:spPr>
        </p:pic>
        <p:pic>
          <p:nvPicPr>
            <p:cNvPr id="8" name="Picture 7"/>
            <p:cNvPicPr>
              <a:picLocks noChangeAspect="1"/>
            </p:cNvPicPr>
            <p:nvPr/>
          </p:nvPicPr>
          <p:blipFill>
            <a:blip r:embed="rId4"/>
            <a:stretch>
              <a:fillRect/>
            </a:stretch>
          </p:blipFill>
          <p:spPr>
            <a:xfrm>
              <a:off x="1575835" y="3837430"/>
              <a:ext cx="968229" cy="903274"/>
            </a:xfrm>
            <a:prstGeom prst="rect">
              <a:avLst/>
            </a:prstGeom>
          </p:spPr>
        </p:pic>
      </p:grpSp>
      <p:sp>
        <p:nvSpPr>
          <p:cNvPr id="7" name="矩形 6"/>
          <p:cNvSpPr/>
          <p:nvPr/>
        </p:nvSpPr>
        <p:spPr>
          <a:xfrm>
            <a:off x="4632481" y="3961043"/>
            <a:ext cx="6096000" cy="1607107"/>
          </a:xfrm>
          <a:prstGeom prst="rect">
            <a:avLst/>
          </a:prstGeom>
        </p:spPr>
        <p:txBody>
          <a:bodyPr wrap="square">
            <a:spAutoFit/>
          </a:bodyPr>
          <a:lstStyle/>
          <a:p>
            <a:pPr lvl="0" defTabSz="914400">
              <a:lnSpc>
                <a:spcPct val="150000"/>
              </a:lnSpc>
              <a:defRPr/>
            </a:pPr>
            <a:r>
              <a:rPr lang="zh-CN" altLang="en-US" sz="2800" b="1" dirty="0">
                <a:latin typeface="Arial" panose="020B0604020202020204" pitchFamily="34" charset="0"/>
                <a:ea typeface="微软雅黑" panose="020B0503020204020204" pitchFamily="34" charset="-122"/>
              </a:rPr>
              <a:t>分子</a:t>
            </a:r>
            <a:r>
              <a:rPr lang="en-US" altLang="zh-CN" sz="2800" b="1" dirty="0">
                <a:latin typeface="Arial" panose="020B0604020202020204" pitchFamily="34" charset="0"/>
                <a:ea typeface="微软雅黑" panose="020B0503020204020204" pitchFamily="34" charset="-122"/>
              </a:rPr>
              <a:t>DST</a:t>
            </a:r>
          </a:p>
          <a:p>
            <a:pPr marL="0" lvl="1" defTabSz="914400">
              <a:lnSpc>
                <a:spcPct val="150000"/>
              </a:lnSpc>
              <a:defRPr/>
            </a:pPr>
            <a:r>
              <a:rPr lang="zh-CN" altLang="en-US" sz="2000" dirty="0">
                <a:solidFill>
                  <a:srgbClr val="44546A">
                    <a:lumMod val="75000"/>
                  </a:srgbClr>
                </a:solidFill>
                <a:latin typeface="Arial" panose="020B0604020202020204" pitchFamily="34" charset="0"/>
                <a:ea typeface="微软雅黑" panose="020B0503020204020204" pitchFamily="34" charset="-122"/>
              </a:rPr>
              <a:t>是基于耐药分子机制，采用分子生物学技术检测结核分枝杆菌的耐药基因型</a:t>
            </a:r>
          </a:p>
        </p:txBody>
      </p:sp>
      <p:pic>
        <p:nvPicPr>
          <p:cNvPr id="15" name="Picture 2"/>
          <p:cNvPicPr>
            <a:picLocks noChangeAspect="1" noChangeArrowheads="1"/>
          </p:cNvPicPr>
          <p:nvPr/>
        </p:nvPicPr>
        <p:blipFill>
          <a:blip r:embed="rId5"/>
          <a:srcRect/>
          <a:stretch>
            <a:fillRect/>
          </a:stretch>
        </p:blipFill>
        <p:spPr bwMode="auto">
          <a:xfrm>
            <a:off x="1148617" y="1376176"/>
            <a:ext cx="3001516" cy="193687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表型</a:t>
            </a:r>
            <a:r>
              <a:rPr lang="en-US" altLang="zh-CN" dirty="0"/>
              <a:t>DST</a:t>
            </a:r>
            <a:r>
              <a:rPr lang="zh-CN" altLang="en-US" dirty="0"/>
              <a:t>方法</a:t>
            </a:r>
            <a:endParaRPr lang="en-US" dirty="0"/>
          </a:p>
        </p:txBody>
      </p:sp>
      <p:sp>
        <p:nvSpPr>
          <p:cNvPr id="4" name="文本占位符 3"/>
          <p:cNvSpPr>
            <a:spLocks noGrp="1"/>
          </p:cNvSpPr>
          <p:nvPr>
            <p:ph type="body" sz="quarter" idx="10"/>
          </p:nvPr>
        </p:nvSpPr>
        <p:spPr/>
        <p:txBody>
          <a:bodyPr/>
          <a:lstStyle/>
          <a:p>
            <a:r>
              <a:rPr lang="zh-CN" altLang="en-US" dirty="0"/>
              <a:t>结核分枝杆菌耐药性检测专家共识 </a:t>
            </a:r>
            <a:r>
              <a:rPr lang="en-US" altLang="zh-CN" dirty="0"/>
              <a:t>2019</a:t>
            </a:r>
            <a:endParaRPr lang="zh-CN" altLang="en-US" dirty="0"/>
          </a:p>
        </p:txBody>
      </p:sp>
      <p:grpSp>
        <p:nvGrpSpPr>
          <p:cNvPr id="35" name="组合 34"/>
          <p:cNvGrpSpPr/>
          <p:nvPr/>
        </p:nvGrpSpPr>
        <p:grpSpPr>
          <a:xfrm>
            <a:off x="1157252" y="1743011"/>
            <a:ext cx="9877496" cy="3371978"/>
            <a:chOff x="1157252" y="1485773"/>
            <a:chExt cx="9877496" cy="3371978"/>
          </a:xfrm>
        </p:grpSpPr>
        <p:grpSp>
          <p:nvGrpSpPr>
            <p:cNvPr id="34" name="组合 33"/>
            <p:cNvGrpSpPr/>
            <p:nvPr/>
          </p:nvGrpSpPr>
          <p:grpSpPr>
            <a:xfrm>
              <a:off x="1157252" y="1485773"/>
              <a:ext cx="9877496" cy="3371978"/>
              <a:chOff x="1157252" y="1485772"/>
              <a:chExt cx="9877496" cy="3886455"/>
            </a:xfrm>
          </p:grpSpPr>
          <p:sp>
            <p:nvSpPr>
              <p:cNvPr id="16" name="箭头: 五边形 15"/>
              <p:cNvSpPr/>
              <p:nvPr/>
            </p:nvSpPr>
            <p:spPr>
              <a:xfrm>
                <a:off x="1157252" y="1485772"/>
                <a:ext cx="4494798" cy="3886455"/>
              </a:xfrm>
              <a:prstGeom prst="homePlate">
                <a:avLst>
                  <a:gd name="adj" fmla="val 17532"/>
                </a:avLst>
              </a:prstGeom>
              <a:solidFill>
                <a:srgbClr val="003B6A">
                  <a:lumMod val="40000"/>
                  <a:lumOff val="60000"/>
                  <a:alpha val="1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17" name="箭头: 五边形 16"/>
              <p:cNvSpPr/>
              <p:nvPr/>
            </p:nvSpPr>
            <p:spPr>
              <a:xfrm flipH="1" flipV="1">
                <a:off x="6539950" y="1485772"/>
                <a:ext cx="4494798" cy="3886455"/>
              </a:xfrm>
              <a:prstGeom prst="homePlate">
                <a:avLst>
                  <a:gd name="adj" fmla="val 17532"/>
                </a:avLst>
              </a:prstGeom>
              <a:solidFill>
                <a:schemeClr val="accent5">
                  <a:lumMod val="20000"/>
                  <a:lumOff val="80000"/>
                </a:scheme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342900"/>
                <a:endParaRPr lang="zh-CN" altLang="en-US" sz="1350" kern="0">
                  <a:solidFill>
                    <a:srgbClr val="FFFFFF"/>
                  </a:solidFill>
                  <a:latin typeface="Arial" panose="020B0604020202020204"/>
                  <a:ea typeface="微软雅黑 Light" panose="020B0502040204020203" charset="-122"/>
                </a:endParaRPr>
              </a:p>
            </p:txBody>
          </p:sp>
          <p:grpSp>
            <p:nvGrpSpPr>
              <p:cNvPr id="33" name="组合 32"/>
              <p:cNvGrpSpPr/>
              <p:nvPr/>
            </p:nvGrpSpPr>
            <p:grpSpPr>
              <a:xfrm>
                <a:off x="4983519" y="1580568"/>
                <a:ext cx="2224961" cy="3791659"/>
                <a:chOff x="4983519" y="1580568"/>
                <a:chExt cx="2224961" cy="3791659"/>
              </a:xfrm>
            </p:grpSpPr>
            <p:sp>
              <p:nvSpPr>
                <p:cNvPr id="18" name="箭头: 上 17"/>
                <p:cNvSpPr/>
                <p:nvPr/>
              </p:nvSpPr>
              <p:spPr>
                <a:xfrm flipH="1" flipV="1">
                  <a:off x="5871420" y="2672290"/>
                  <a:ext cx="1337060" cy="2699937"/>
                </a:xfrm>
                <a:prstGeom prst="upArrow">
                  <a:avLst>
                    <a:gd name="adj1" fmla="val 66744"/>
                    <a:gd name="adj2" fmla="val 76824"/>
                  </a:avLst>
                </a:prstGeom>
                <a:pattFill prst="dkUpDiag">
                  <a:fgClr>
                    <a:schemeClr val="tx2">
                      <a:lumMod val="60000"/>
                      <a:lumOff val="40000"/>
                    </a:schemeClr>
                  </a:fgClr>
                  <a:bgClr>
                    <a:srgbClr val="333F50"/>
                  </a:bgClr>
                </a:patt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F8E"/>
                    </a:solidFill>
                    <a:effectLst/>
                    <a:uLnTx/>
                    <a:uFillTx/>
                    <a:latin typeface="Arial" panose="020B0604020202020204"/>
                    <a:ea typeface="微软雅黑 Light" panose="020B0502040204020203" charset="-122"/>
                    <a:cs typeface="+mn-cs"/>
                  </a:endParaRPr>
                </a:p>
              </p:txBody>
            </p:sp>
            <p:sp>
              <p:nvSpPr>
                <p:cNvPr id="19" name="箭头: 上 18"/>
                <p:cNvSpPr/>
                <p:nvPr/>
              </p:nvSpPr>
              <p:spPr>
                <a:xfrm>
                  <a:off x="4983519" y="1580568"/>
                  <a:ext cx="1337060" cy="2619490"/>
                </a:xfrm>
                <a:prstGeom prst="upArrow">
                  <a:avLst>
                    <a:gd name="adj1" fmla="val 66744"/>
                    <a:gd name="adj2" fmla="val 70555"/>
                  </a:avLst>
                </a:prstGeom>
                <a:solidFill>
                  <a:srgbClr val="00B0F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grpSp>
        </p:grpSp>
        <p:sp>
          <p:nvSpPr>
            <p:cNvPr id="20" name="文本框 19"/>
            <p:cNvSpPr txBox="1"/>
            <p:nvPr/>
          </p:nvSpPr>
          <p:spPr>
            <a:xfrm>
              <a:off x="1774405" y="1952836"/>
              <a:ext cx="2315318" cy="584775"/>
            </a:xfrm>
            <a:prstGeom prst="rect">
              <a:avLst/>
            </a:prstGeom>
            <a:noFill/>
          </p:spPr>
          <p:txBody>
            <a:bodyPr wrap="square" rtlCol="0">
              <a:spAutoFit/>
            </a:bodyPr>
            <a:lstStyle/>
            <a:p>
              <a:pPr algn="just" defTabSz="342900">
                <a:defRPr/>
              </a:pPr>
              <a:r>
                <a:rPr lang="zh-CN" altLang="en-US" sz="3200" b="1" spc="38" dirty="0">
                  <a:solidFill>
                    <a:srgbClr val="003B6A"/>
                  </a:solidFill>
                  <a:latin typeface="微软雅黑" panose="020B0503020204020204" pitchFamily="34" charset="-122"/>
                </a:rPr>
                <a:t>优点</a:t>
              </a:r>
            </a:p>
          </p:txBody>
        </p:sp>
        <p:sp>
          <p:nvSpPr>
            <p:cNvPr id="21" name="矩形 20"/>
            <p:cNvSpPr/>
            <p:nvPr/>
          </p:nvSpPr>
          <p:spPr>
            <a:xfrm>
              <a:off x="1508846" y="1975223"/>
              <a:ext cx="168020" cy="540000"/>
            </a:xfrm>
            <a:prstGeom prst="rect">
              <a:avLst/>
            </a:prstGeom>
            <a:solidFill>
              <a:srgbClr val="003B6A"/>
            </a:solidFill>
            <a:ln w="12700" cap="flat" cmpd="sng" algn="ctr">
              <a:noFill/>
              <a:prstDash val="solid"/>
              <a:miter lim="800000"/>
            </a:ln>
            <a:effectLst/>
          </p:spPr>
          <p:txBody>
            <a:bodyPr rtlCol="0" anchor="ctr"/>
            <a:lstStyle/>
            <a:p>
              <a:pPr marL="0" marR="0" lvl="0" indent="0" algn="just" defTabSz="34290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28" name="文本框 27"/>
            <p:cNvSpPr txBox="1"/>
            <p:nvPr/>
          </p:nvSpPr>
          <p:spPr>
            <a:xfrm>
              <a:off x="7763017" y="1952836"/>
              <a:ext cx="2315318" cy="584775"/>
            </a:xfrm>
            <a:prstGeom prst="rect">
              <a:avLst/>
            </a:prstGeom>
            <a:noFill/>
          </p:spPr>
          <p:txBody>
            <a:bodyPr wrap="square" rtlCol="0">
              <a:spAutoFit/>
            </a:bodyPr>
            <a:lstStyle/>
            <a:p>
              <a:pPr algn="just" defTabSz="342900">
                <a:defRPr/>
              </a:pPr>
              <a:r>
                <a:rPr lang="zh-CN" altLang="en-US" sz="3200" b="1" spc="38" dirty="0">
                  <a:solidFill>
                    <a:srgbClr val="003B6A"/>
                  </a:solidFill>
                  <a:latin typeface="微软雅黑" panose="020B0503020204020204" pitchFamily="34" charset="-122"/>
                </a:rPr>
                <a:t>缺点</a:t>
              </a:r>
            </a:p>
          </p:txBody>
        </p:sp>
        <p:sp>
          <p:nvSpPr>
            <p:cNvPr id="29" name="矩形 28"/>
            <p:cNvSpPr/>
            <p:nvPr/>
          </p:nvSpPr>
          <p:spPr>
            <a:xfrm>
              <a:off x="7497458" y="1975223"/>
              <a:ext cx="168020" cy="540000"/>
            </a:xfrm>
            <a:prstGeom prst="rect">
              <a:avLst/>
            </a:prstGeom>
            <a:solidFill>
              <a:srgbClr val="003B6A"/>
            </a:solidFill>
            <a:ln w="12700" cap="flat" cmpd="sng" algn="ctr">
              <a:noFill/>
              <a:prstDash val="solid"/>
              <a:miter lim="800000"/>
            </a:ln>
            <a:effectLst/>
          </p:spPr>
          <p:txBody>
            <a:bodyPr rtlCol="0" anchor="ctr"/>
            <a:lstStyle/>
            <a:p>
              <a:pPr marL="0" marR="0" lvl="0" indent="0" algn="just" defTabSz="34290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31" name="矩形 30"/>
            <p:cNvSpPr/>
            <p:nvPr/>
          </p:nvSpPr>
          <p:spPr>
            <a:xfrm>
              <a:off x="1448419" y="2784848"/>
              <a:ext cx="3345996" cy="1288301"/>
            </a:xfrm>
            <a:prstGeom prst="rect">
              <a:avLst/>
            </a:prstGeom>
          </p:spPr>
          <p:txBody>
            <a:bodyPr wrap="square">
              <a:spAutoFit/>
            </a:bodyPr>
            <a:lstStyle/>
            <a:p>
              <a:pPr marL="215900" lvl="0" indent="-215900" defTabSz="914400">
                <a:lnSpc>
                  <a:spcPct val="125000"/>
                </a:lnSpc>
                <a:spcAft>
                  <a:spcPts val="600"/>
                </a:spcAft>
                <a:buFont typeface="Arial" panose="020B0604020202020204" pitchFamily="34" charset="0"/>
                <a:buChar char="•"/>
              </a:pPr>
              <a:r>
                <a:rPr lang="en-US" altLang="zh-CN" sz="2000" kern="0" dirty="0" err="1">
                  <a:solidFill>
                    <a:srgbClr val="44546A">
                      <a:lumMod val="75000"/>
                    </a:srgbClr>
                  </a:solidFill>
                  <a:latin typeface="微软雅黑" panose="020B0503020204020204" pitchFamily="34" charset="-122"/>
                  <a:ea typeface="微软雅黑" panose="020B0503020204020204" pitchFamily="34" charset="-122"/>
                </a:rPr>
                <a:t>金标准</a:t>
              </a:r>
              <a:endParaRPr lang="en-US" altLang="zh-CN" sz="2000" kern="0" dirty="0">
                <a:solidFill>
                  <a:srgbClr val="44546A">
                    <a:lumMod val="75000"/>
                  </a:srgbClr>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pPr>
              <a:r>
                <a:rPr lang="zh-CN" altLang="en-US" sz="2000" kern="0" dirty="0">
                  <a:solidFill>
                    <a:srgbClr val="44546A">
                      <a:lumMod val="75000"/>
                    </a:srgbClr>
                  </a:solidFill>
                  <a:latin typeface="微软雅黑" panose="020B0503020204020204" pitchFamily="34" charset="-122"/>
                  <a:ea typeface="微软雅黑" panose="020B0503020204020204" pitchFamily="34" charset="-122"/>
                </a:rPr>
                <a:t>可同时检测一线和二线共</a:t>
              </a:r>
              <a:r>
                <a:rPr lang="zh-CN" altLang="en-US" sz="2000" kern="0" dirty="0">
                  <a:solidFill>
                    <a:srgbClr val="C00000"/>
                  </a:solidFill>
                  <a:latin typeface="微软雅黑" panose="020B0503020204020204" pitchFamily="34" charset="-122"/>
                  <a:ea typeface="微软雅黑" panose="020B0503020204020204" pitchFamily="34" charset="-122"/>
                </a:rPr>
                <a:t>十几种药物</a:t>
              </a:r>
              <a:r>
                <a:rPr lang="zh-CN" altLang="en-US" sz="2000" kern="0" dirty="0">
                  <a:solidFill>
                    <a:srgbClr val="44546A">
                      <a:lumMod val="75000"/>
                    </a:srgbClr>
                  </a:solidFill>
                  <a:latin typeface="微软雅黑" panose="020B0503020204020204" pitchFamily="34" charset="-122"/>
                  <a:ea typeface="微软雅黑" panose="020B0503020204020204" pitchFamily="34" charset="-122"/>
                </a:rPr>
                <a:t>的耐药水平</a:t>
              </a:r>
              <a:endParaRPr lang="en-US" altLang="zh-CN" sz="2000" kern="0" dirty="0">
                <a:solidFill>
                  <a:srgbClr val="44546A">
                    <a:lumMod val="75000"/>
                  </a:srgbClr>
                </a:solidFill>
                <a:latin typeface="微软雅黑" panose="020B0503020204020204" pitchFamily="34" charset="-122"/>
                <a:ea typeface="微软雅黑" panose="020B0503020204020204" pitchFamily="34" charset="-122"/>
              </a:endParaRPr>
            </a:p>
          </p:txBody>
        </p:sp>
        <p:sp>
          <p:nvSpPr>
            <p:cNvPr id="32" name="矩形 31"/>
            <p:cNvSpPr/>
            <p:nvPr/>
          </p:nvSpPr>
          <p:spPr>
            <a:xfrm>
              <a:off x="7448616" y="2784848"/>
              <a:ext cx="3586132" cy="903581"/>
            </a:xfrm>
            <a:prstGeom prst="rect">
              <a:avLst/>
            </a:prstGeom>
          </p:spPr>
          <p:txBody>
            <a:bodyPr wrap="square">
              <a:spAutoFit/>
            </a:bodyPr>
            <a:lstStyle/>
            <a:p>
              <a:pPr marL="215900" lvl="0" indent="-215900" defTabSz="914400">
                <a:lnSpc>
                  <a:spcPct val="125000"/>
                </a:lnSpc>
                <a:spcAft>
                  <a:spcPts val="600"/>
                </a:spcAft>
                <a:buFont typeface="Arial" panose="020B0604020202020204" pitchFamily="34" charset="0"/>
                <a:buChar char="•"/>
              </a:pPr>
              <a:r>
                <a:rPr lang="zh-CN" altLang="en-US" sz="2000" kern="0" dirty="0">
                  <a:solidFill>
                    <a:srgbClr val="44546A">
                      <a:lumMod val="75000"/>
                    </a:srgbClr>
                  </a:solidFill>
                  <a:latin typeface="微软雅黑" panose="020B0503020204020204" pitchFamily="34" charset="-122"/>
                  <a:ea typeface="微软雅黑" panose="020B0503020204020204" pitchFamily="34" charset="-122"/>
                </a:rPr>
                <a:t>时间长、常需</a:t>
              </a:r>
              <a:r>
                <a:rPr lang="en-US" altLang="zh-CN" sz="2000" kern="0" dirty="0">
                  <a:solidFill>
                    <a:srgbClr val="C00000"/>
                  </a:solidFill>
                  <a:latin typeface="微软雅黑" panose="020B0503020204020204" pitchFamily="34" charset="-122"/>
                  <a:ea typeface="微软雅黑" panose="020B0503020204020204" pitchFamily="34" charset="-122"/>
                </a:rPr>
                <a:t>4-6</a:t>
              </a:r>
              <a:r>
                <a:rPr lang="zh-CN" altLang="en-US" sz="2000" kern="0" dirty="0">
                  <a:solidFill>
                    <a:srgbClr val="C00000"/>
                  </a:solidFill>
                  <a:latin typeface="微软雅黑" panose="020B0503020204020204" pitchFamily="34" charset="-122"/>
                  <a:ea typeface="微软雅黑" panose="020B0503020204020204" pitchFamily="34" charset="-122"/>
                </a:rPr>
                <a:t>周</a:t>
              </a:r>
              <a:r>
                <a:rPr lang="zh-CN" altLang="en-US" sz="2000" kern="0" dirty="0">
                  <a:solidFill>
                    <a:srgbClr val="44546A">
                      <a:lumMod val="75000"/>
                    </a:srgbClr>
                  </a:solidFill>
                  <a:latin typeface="微软雅黑" panose="020B0503020204020204" pitchFamily="34" charset="-122"/>
                  <a:ea typeface="微软雅黑" panose="020B0503020204020204" pitchFamily="34" charset="-122"/>
                </a:rPr>
                <a:t>出结果</a:t>
              </a:r>
            </a:p>
            <a:p>
              <a:pPr marL="215900" lvl="0" indent="-215900" defTabSz="914400">
                <a:lnSpc>
                  <a:spcPct val="125000"/>
                </a:lnSpc>
                <a:spcAft>
                  <a:spcPts val="600"/>
                </a:spcAft>
                <a:buFont typeface="Arial" panose="020B0604020202020204" pitchFamily="34" charset="0"/>
                <a:buChar char="•"/>
              </a:pPr>
              <a:r>
                <a:rPr lang="zh-CN" altLang="en-US" sz="2000" kern="0" dirty="0">
                  <a:solidFill>
                    <a:srgbClr val="44546A">
                      <a:lumMod val="75000"/>
                    </a:srgbClr>
                  </a:solidFill>
                  <a:latin typeface="微软雅黑" panose="020B0503020204020204" pitchFamily="34" charset="-122"/>
                  <a:ea typeface="微软雅黑" panose="020B0503020204020204" pitchFamily="34" charset="-122"/>
                </a:rPr>
                <a:t>对少数几种药结果不可靠</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分子</a:t>
            </a:r>
            <a:r>
              <a:rPr lang="en-US" altLang="zh-CN" dirty="0"/>
              <a:t>DST</a:t>
            </a:r>
            <a:r>
              <a:rPr lang="zh-CN" altLang="en-US" dirty="0"/>
              <a:t>方法</a:t>
            </a:r>
            <a:endParaRPr lang="en-US" dirty="0"/>
          </a:p>
        </p:txBody>
      </p:sp>
      <p:sp>
        <p:nvSpPr>
          <p:cNvPr id="6" name="文本占位符 5"/>
          <p:cNvSpPr>
            <a:spLocks noGrp="1"/>
          </p:cNvSpPr>
          <p:nvPr>
            <p:ph type="body" sz="quarter" idx="10"/>
          </p:nvPr>
        </p:nvSpPr>
        <p:spPr/>
        <p:txBody>
          <a:bodyPr/>
          <a:lstStyle/>
          <a:p>
            <a:r>
              <a:rPr lang="zh-CN" altLang="en-US" dirty="0"/>
              <a:t>结核分枝杆菌耐药性检测专家共识 </a:t>
            </a:r>
            <a:r>
              <a:rPr lang="en-US" altLang="zh-CN" dirty="0"/>
              <a:t>2019</a:t>
            </a:r>
          </a:p>
        </p:txBody>
      </p:sp>
      <p:grpSp>
        <p:nvGrpSpPr>
          <p:cNvPr id="3" name="组合 2"/>
          <p:cNvGrpSpPr/>
          <p:nvPr/>
        </p:nvGrpSpPr>
        <p:grpSpPr>
          <a:xfrm>
            <a:off x="723900" y="1503164"/>
            <a:ext cx="10744200" cy="3851672"/>
            <a:chOff x="723900" y="1304440"/>
            <a:chExt cx="10744200" cy="3851672"/>
          </a:xfrm>
        </p:grpSpPr>
        <p:sp>
          <p:nvSpPr>
            <p:cNvPr id="18" name="箭头: 五边形 17"/>
            <p:cNvSpPr/>
            <p:nvPr/>
          </p:nvSpPr>
          <p:spPr>
            <a:xfrm>
              <a:off x="723900" y="1304440"/>
              <a:ext cx="4928150" cy="3851672"/>
            </a:xfrm>
            <a:prstGeom prst="homePlate">
              <a:avLst>
                <a:gd name="adj" fmla="val 17532"/>
              </a:avLst>
            </a:prstGeom>
            <a:solidFill>
              <a:srgbClr val="003B6A">
                <a:lumMod val="40000"/>
                <a:lumOff val="60000"/>
                <a:alpha val="1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19" name="箭头: 五边形 18"/>
            <p:cNvSpPr/>
            <p:nvPr/>
          </p:nvSpPr>
          <p:spPr>
            <a:xfrm flipH="1" flipV="1">
              <a:off x="6539950" y="1304440"/>
              <a:ext cx="4928150" cy="3851672"/>
            </a:xfrm>
            <a:prstGeom prst="homePlate">
              <a:avLst>
                <a:gd name="adj" fmla="val 17532"/>
              </a:avLst>
            </a:prstGeom>
            <a:solidFill>
              <a:schemeClr val="accent5">
                <a:lumMod val="20000"/>
                <a:lumOff val="80000"/>
              </a:scheme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342900"/>
              <a:endParaRPr lang="zh-CN" altLang="en-US" sz="1350" kern="0">
                <a:solidFill>
                  <a:srgbClr val="FFFFFF"/>
                </a:solidFill>
                <a:latin typeface="Arial" panose="020B0604020202020204"/>
                <a:ea typeface="微软雅黑 Light" panose="020B0502040204020203" charset="-122"/>
              </a:endParaRPr>
            </a:p>
          </p:txBody>
        </p:sp>
        <p:grpSp>
          <p:nvGrpSpPr>
            <p:cNvPr id="20" name="组合 19"/>
            <p:cNvGrpSpPr/>
            <p:nvPr/>
          </p:nvGrpSpPr>
          <p:grpSpPr>
            <a:xfrm>
              <a:off x="4983519" y="1383484"/>
              <a:ext cx="2224961" cy="3693584"/>
              <a:chOff x="4983519" y="1736193"/>
              <a:chExt cx="2224961" cy="3636034"/>
            </a:xfrm>
          </p:grpSpPr>
          <p:sp>
            <p:nvSpPr>
              <p:cNvPr id="21" name="箭头: 上 20"/>
              <p:cNvSpPr/>
              <p:nvPr/>
            </p:nvSpPr>
            <p:spPr>
              <a:xfrm flipH="1" flipV="1">
                <a:off x="5871420" y="2672290"/>
                <a:ext cx="1337060" cy="2699937"/>
              </a:xfrm>
              <a:prstGeom prst="upArrow">
                <a:avLst>
                  <a:gd name="adj1" fmla="val 66744"/>
                  <a:gd name="adj2" fmla="val 76824"/>
                </a:avLst>
              </a:prstGeom>
              <a:pattFill prst="dkUpDiag">
                <a:fgClr>
                  <a:schemeClr val="tx2">
                    <a:lumMod val="60000"/>
                    <a:lumOff val="40000"/>
                  </a:schemeClr>
                </a:fgClr>
                <a:bgClr>
                  <a:srgbClr val="333F50"/>
                </a:bgClr>
              </a:patt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F8E"/>
                  </a:solidFill>
                  <a:effectLst/>
                  <a:uLnTx/>
                  <a:uFillTx/>
                  <a:latin typeface="Arial" panose="020B0604020202020204"/>
                  <a:ea typeface="微软雅黑 Light" panose="020B0502040204020203" charset="-122"/>
                  <a:cs typeface="+mn-cs"/>
                </a:endParaRPr>
              </a:p>
            </p:txBody>
          </p:sp>
          <p:sp>
            <p:nvSpPr>
              <p:cNvPr id="22" name="箭头: 上 21"/>
              <p:cNvSpPr/>
              <p:nvPr/>
            </p:nvSpPr>
            <p:spPr>
              <a:xfrm>
                <a:off x="4983519" y="1736193"/>
                <a:ext cx="1337060" cy="2619490"/>
              </a:xfrm>
              <a:prstGeom prst="upArrow">
                <a:avLst>
                  <a:gd name="adj1" fmla="val 66744"/>
                  <a:gd name="adj2" fmla="val 70555"/>
                </a:avLst>
              </a:prstGeom>
              <a:solidFill>
                <a:srgbClr val="00B0F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grpSp>
        <p:sp>
          <p:nvSpPr>
            <p:cNvPr id="12" name="文本框 11"/>
            <p:cNvSpPr txBox="1"/>
            <p:nvPr/>
          </p:nvSpPr>
          <p:spPr>
            <a:xfrm>
              <a:off x="1328993" y="1730380"/>
              <a:ext cx="2315318" cy="584775"/>
            </a:xfrm>
            <a:prstGeom prst="rect">
              <a:avLst/>
            </a:prstGeom>
            <a:noFill/>
          </p:spPr>
          <p:txBody>
            <a:bodyPr wrap="square" rtlCol="0">
              <a:spAutoFit/>
            </a:bodyPr>
            <a:lstStyle/>
            <a:p>
              <a:pPr algn="just" defTabSz="342900">
                <a:defRPr/>
              </a:pPr>
              <a:r>
                <a:rPr lang="zh-CN" altLang="en-US" sz="3200" b="1" spc="38" dirty="0">
                  <a:solidFill>
                    <a:srgbClr val="003B6A"/>
                  </a:solidFill>
                  <a:latin typeface="微软雅黑" panose="020B0503020204020204" pitchFamily="34" charset="-122"/>
                </a:rPr>
                <a:t>优点</a:t>
              </a:r>
            </a:p>
          </p:txBody>
        </p:sp>
        <p:sp>
          <p:nvSpPr>
            <p:cNvPr id="13" name="矩形 12"/>
            <p:cNvSpPr/>
            <p:nvPr/>
          </p:nvSpPr>
          <p:spPr>
            <a:xfrm>
              <a:off x="1063434" y="1752767"/>
              <a:ext cx="168020" cy="540000"/>
            </a:xfrm>
            <a:prstGeom prst="rect">
              <a:avLst/>
            </a:prstGeom>
            <a:solidFill>
              <a:srgbClr val="003B6A"/>
            </a:solidFill>
            <a:ln w="12700" cap="flat" cmpd="sng" algn="ctr">
              <a:noFill/>
              <a:prstDash val="solid"/>
              <a:miter lim="800000"/>
            </a:ln>
            <a:effectLst/>
          </p:spPr>
          <p:txBody>
            <a:bodyPr rtlCol="0" anchor="ctr"/>
            <a:lstStyle/>
            <a:p>
              <a:pPr marL="0" marR="0" lvl="0" indent="0" algn="just" defTabSz="34290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14" name="文本框 13"/>
            <p:cNvSpPr txBox="1"/>
            <p:nvPr/>
          </p:nvSpPr>
          <p:spPr>
            <a:xfrm>
              <a:off x="7831528" y="1730380"/>
              <a:ext cx="2315318" cy="584775"/>
            </a:xfrm>
            <a:prstGeom prst="rect">
              <a:avLst/>
            </a:prstGeom>
            <a:noFill/>
          </p:spPr>
          <p:txBody>
            <a:bodyPr wrap="square" rtlCol="0">
              <a:spAutoFit/>
            </a:bodyPr>
            <a:lstStyle/>
            <a:p>
              <a:pPr algn="just" defTabSz="342900">
                <a:defRPr/>
              </a:pPr>
              <a:r>
                <a:rPr lang="zh-CN" altLang="en-US" sz="3200" b="1" spc="38" dirty="0">
                  <a:solidFill>
                    <a:srgbClr val="003B6A"/>
                  </a:solidFill>
                  <a:latin typeface="微软雅黑" panose="020B0503020204020204" pitchFamily="34" charset="-122"/>
                </a:rPr>
                <a:t>缺点</a:t>
              </a:r>
            </a:p>
          </p:txBody>
        </p:sp>
        <p:sp>
          <p:nvSpPr>
            <p:cNvPr id="15" name="矩形 14"/>
            <p:cNvSpPr/>
            <p:nvPr/>
          </p:nvSpPr>
          <p:spPr>
            <a:xfrm>
              <a:off x="7565969" y="1752767"/>
              <a:ext cx="168020" cy="540000"/>
            </a:xfrm>
            <a:prstGeom prst="rect">
              <a:avLst/>
            </a:prstGeom>
            <a:solidFill>
              <a:srgbClr val="003B6A"/>
            </a:solidFill>
            <a:ln w="12700" cap="flat" cmpd="sng" algn="ctr">
              <a:noFill/>
              <a:prstDash val="solid"/>
              <a:miter lim="800000"/>
            </a:ln>
            <a:effectLst/>
          </p:spPr>
          <p:txBody>
            <a:bodyPr rtlCol="0" anchor="ctr"/>
            <a:lstStyle/>
            <a:p>
              <a:pPr marL="0" marR="0" lvl="0" indent="0" algn="just" defTabSz="34290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rgbClr val="FFFFFF"/>
                </a:solidFill>
                <a:effectLst/>
                <a:uLnTx/>
                <a:uFillTx/>
                <a:latin typeface="Arial" panose="020B0604020202020204"/>
                <a:ea typeface="微软雅黑 Light" panose="020B0502040204020203" charset="-122"/>
                <a:cs typeface="+mn-cs"/>
              </a:endParaRPr>
            </a:p>
          </p:txBody>
        </p:sp>
        <p:sp>
          <p:nvSpPr>
            <p:cNvPr id="16" name="矩形 15"/>
            <p:cNvSpPr/>
            <p:nvPr/>
          </p:nvSpPr>
          <p:spPr>
            <a:xfrm>
              <a:off x="1073794" y="2506642"/>
              <a:ext cx="3661326" cy="2199769"/>
            </a:xfrm>
            <a:prstGeom prst="rect">
              <a:avLst/>
            </a:prstGeom>
          </p:spPr>
          <p:txBody>
            <a:bodyPr wrap="square" lIns="0" tIns="0" rIns="0" bIns="0">
              <a:spAutoFit/>
            </a:bodyPr>
            <a:lstStyle/>
            <a:p>
              <a:pPr marL="215900" lvl="0" indent="-215900" defTabSz="914400">
                <a:lnSpc>
                  <a:spcPct val="125000"/>
                </a:lnSpc>
                <a:spcAft>
                  <a:spcPts val="600"/>
                </a:spcAft>
                <a:buFont typeface="Arial" panose="020B0604020202020204" pitchFamily="34" charset="0"/>
                <a:buChar char="•"/>
              </a:pPr>
              <a:r>
                <a:rPr lang="zh-CN" altLang="en-US" kern="0" dirty="0">
                  <a:solidFill>
                    <a:srgbClr val="C00000"/>
                  </a:solidFill>
                  <a:latin typeface="微软雅黑" panose="020B0503020204020204" pitchFamily="34" charset="-122"/>
                  <a:ea typeface="微软雅黑" panose="020B0503020204020204" pitchFamily="34" charset="-122"/>
                </a:rPr>
                <a:t>快速（</a:t>
              </a:r>
              <a:r>
                <a:rPr lang="en-US" altLang="zh-CN" kern="0" dirty="0">
                  <a:solidFill>
                    <a:srgbClr val="C00000"/>
                  </a:solidFill>
                  <a:latin typeface="微软雅黑" panose="020B0503020204020204" pitchFamily="34" charset="-122"/>
                  <a:ea typeface="微软雅黑" panose="020B0503020204020204" pitchFamily="34" charset="-122"/>
                </a:rPr>
                <a:t>2-48</a:t>
              </a:r>
              <a:r>
                <a:rPr lang="zh-CN" altLang="en-US" kern="0" dirty="0">
                  <a:solidFill>
                    <a:srgbClr val="C00000"/>
                  </a:solidFill>
                  <a:latin typeface="微软雅黑" panose="020B0503020204020204" pitchFamily="34" charset="-122"/>
                  <a:ea typeface="微软雅黑" panose="020B0503020204020204" pitchFamily="34" charset="-122"/>
                </a:rPr>
                <a:t>小时）</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敏感性高，可从包括</a:t>
              </a:r>
              <a:r>
                <a:rPr lang="zh-CN" altLang="en-US" kern="0" dirty="0">
                  <a:solidFill>
                    <a:srgbClr val="C00000"/>
                  </a:solidFill>
                  <a:latin typeface="微软雅黑" panose="020B0503020204020204" pitchFamily="34" charset="-122"/>
                  <a:ea typeface="微软雅黑" panose="020B0503020204020204" pitchFamily="34" charset="-122"/>
                </a:rPr>
                <a:t>涂片阴性、培养阴性</a:t>
              </a:r>
              <a:r>
                <a:rPr lang="zh-CN" altLang="en-US" kern="0" dirty="0">
                  <a:solidFill>
                    <a:srgbClr val="44546A">
                      <a:lumMod val="75000"/>
                    </a:srgbClr>
                  </a:solidFill>
                  <a:latin typeface="微软雅黑" panose="020B0503020204020204" pitchFamily="34" charset="-122"/>
                  <a:ea typeface="微软雅黑" panose="020B0503020204020204" pitchFamily="34" charset="-122"/>
                </a:rPr>
                <a:t>的标本中检出耐药基因突变</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对工作人员来说，生物安全性高，标本消化处理和</a:t>
              </a:r>
              <a:r>
                <a:rPr lang="en-US" altLang="zh-CN" kern="0" dirty="0">
                  <a:solidFill>
                    <a:srgbClr val="44546A">
                      <a:lumMod val="75000"/>
                    </a:srgbClr>
                  </a:solidFill>
                  <a:latin typeface="微软雅黑" panose="020B0503020204020204" pitchFamily="34" charset="-122"/>
                  <a:ea typeface="微软雅黑" panose="020B0503020204020204" pitchFamily="34" charset="-122"/>
                </a:rPr>
                <a:t>DNA</a:t>
              </a:r>
              <a:r>
                <a:rPr lang="zh-CN" altLang="en-US" kern="0" dirty="0">
                  <a:solidFill>
                    <a:srgbClr val="44546A">
                      <a:lumMod val="75000"/>
                    </a:srgbClr>
                  </a:solidFill>
                  <a:latin typeface="微软雅黑" panose="020B0503020204020204" pitchFamily="34" charset="-122"/>
                  <a:ea typeface="微软雅黑" panose="020B0503020204020204" pitchFamily="34" charset="-122"/>
                </a:rPr>
                <a:t>提取后标本的传染风险降低</a:t>
              </a:r>
            </a:p>
          </p:txBody>
        </p:sp>
        <p:sp>
          <p:nvSpPr>
            <p:cNvPr id="17" name="矩形 16"/>
            <p:cNvSpPr/>
            <p:nvPr/>
          </p:nvSpPr>
          <p:spPr>
            <a:xfrm>
              <a:off x="7558558" y="2506642"/>
              <a:ext cx="3559464" cy="1853521"/>
            </a:xfrm>
            <a:prstGeom prst="rect">
              <a:avLst/>
            </a:prstGeom>
          </p:spPr>
          <p:txBody>
            <a:bodyPr wrap="square" lIns="0" tIns="0" rIns="0" bIns="0">
              <a:spAutoFit/>
            </a:bodyPr>
            <a:lstStyle/>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检测耐受</a:t>
              </a:r>
              <a:r>
                <a:rPr lang="zh-CN" altLang="en-US" kern="0" dirty="0">
                  <a:solidFill>
                    <a:srgbClr val="C00000"/>
                  </a:solidFill>
                  <a:latin typeface="微软雅黑" panose="020B0503020204020204" pitchFamily="34" charset="-122"/>
                  <a:ea typeface="微软雅黑" panose="020B0503020204020204" pitchFamily="34" charset="-122"/>
                </a:rPr>
                <a:t>药物种类有限</a:t>
              </a:r>
              <a:r>
                <a:rPr lang="zh-CN" altLang="en-US" kern="0" dirty="0">
                  <a:solidFill>
                    <a:srgbClr val="44546A">
                      <a:lumMod val="75000"/>
                    </a:srgbClr>
                  </a:solidFill>
                  <a:latin typeface="微软雅黑" panose="020B0503020204020204" pitchFamily="34" charset="-122"/>
                  <a:ea typeface="微软雅黑" panose="020B0503020204020204" pitchFamily="34" charset="-122"/>
                </a:rPr>
                <a:t>，只能检测已发现的抗结核药物主要耐药基因型</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无法确定标本中耐药菌株的比例</a:t>
              </a:r>
            </a:p>
            <a:p>
              <a:pPr marL="215900" lvl="0" indent="-215900" defTabSz="914400">
                <a:lnSpc>
                  <a:spcPct val="125000"/>
                </a:lnSpc>
                <a:spcAft>
                  <a:spcPts val="600"/>
                </a:spcAft>
                <a:buFont typeface="Arial" panose="020B0604020202020204" pitchFamily="34" charset="0"/>
                <a:buChar char="•"/>
              </a:pPr>
              <a:r>
                <a:rPr lang="zh-CN" altLang="en-US" kern="0" dirty="0">
                  <a:solidFill>
                    <a:srgbClr val="44546A">
                      <a:lumMod val="75000"/>
                    </a:srgbClr>
                  </a:solidFill>
                  <a:latin typeface="微软雅黑" panose="020B0503020204020204" pitchFamily="34" charset="-122"/>
                  <a:ea typeface="微软雅黑" panose="020B0503020204020204" pitchFamily="34" charset="-122"/>
                </a:rPr>
                <a:t>存在假阴性和假阳性</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828800" y="1393372"/>
            <a:ext cx="8534400" cy="4392145"/>
            <a:chOff x="1828800" y="1393372"/>
            <a:chExt cx="8534400" cy="4392145"/>
          </a:xfrm>
        </p:grpSpPr>
        <p:pic>
          <p:nvPicPr>
            <p:cNvPr id="47" name="Picture 1" descr="D:\87\素材图片\703a5417972410774c8648fa9b2a7690副本.png"/>
            <p:cNvPicPr>
              <a:picLocks noChangeAspect="1" noChangeArrowheads="1"/>
            </p:cNvPicPr>
            <p:nvPr/>
          </p:nvPicPr>
          <p:blipFill rotWithShape="1">
            <a:blip r:embed="rId3" cstate="print">
              <a:alphaModFix amt="70000"/>
            </a:blip>
            <a:srcRect t="88336" b="1"/>
            <a:stretch>
              <a:fillRect/>
            </a:stretch>
          </p:blipFill>
          <p:spPr bwMode="auto">
            <a:xfrm>
              <a:off x="1863418" y="5628974"/>
              <a:ext cx="8465162" cy="156543"/>
            </a:xfrm>
            <a:prstGeom prst="rect">
              <a:avLst/>
            </a:prstGeom>
            <a:noFill/>
          </p:spPr>
        </p:pic>
        <p:sp>
          <p:nvSpPr>
            <p:cNvPr id="49" name="矩形: 圆角 48"/>
            <p:cNvSpPr/>
            <p:nvPr/>
          </p:nvSpPr>
          <p:spPr>
            <a:xfrm>
              <a:off x="1828800" y="1393372"/>
              <a:ext cx="8534400" cy="4232321"/>
            </a:xfrm>
            <a:prstGeom prst="roundRect">
              <a:avLst>
                <a:gd name="adj" fmla="val 1578"/>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p>
          </p:txBody>
        </p:sp>
      </p:grpSp>
      <p:sp>
        <p:nvSpPr>
          <p:cNvPr id="2" name="Title 1"/>
          <p:cNvSpPr>
            <a:spLocks noGrp="1"/>
          </p:cNvSpPr>
          <p:nvPr>
            <p:ph type="title"/>
          </p:nvPr>
        </p:nvSpPr>
        <p:spPr/>
        <p:txBody>
          <a:bodyPr/>
          <a:lstStyle/>
          <a:p>
            <a:r>
              <a:rPr lang="zh-CN" altLang="en-US" dirty="0"/>
              <a:t>怀疑耐药结核病，我该怎么办？</a:t>
            </a:r>
            <a:endParaRPr lang="en-US" dirty="0"/>
          </a:p>
        </p:txBody>
      </p:sp>
      <p:sp>
        <p:nvSpPr>
          <p:cNvPr id="17" name="矩形 16"/>
          <p:cNvSpPr/>
          <p:nvPr/>
        </p:nvSpPr>
        <p:spPr>
          <a:xfrm>
            <a:off x="6647382" y="1992503"/>
            <a:ext cx="2345698" cy="2904128"/>
          </a:xfrm>
          <a:prstGeom prst="rect">
            <a:avLst/>
          </a:prstGeom>
        </p:spPr>
        <p:txBody>
          <a:bodyPr wrap="square">
            <a:spAutoFit/>
          </a:bodyPr>
          <a:lstStyle/>
          <a:p>
            <a:pPr lvl="0" defTabSz="914400">
              <a:lnSpc>
                <a:spcPct val="125000"/>
              </a:lnSpc>
              <a:spcAft>
                <a:spcPts val="600"/>
              </a:spcAft>
              <a:defRPr/>
            </a:pPr>
            <a:r>
              <a:rPr lang="zh-CN" altLang="en-US" sz="2800" b="1" kern="0" dirty="0">
                <a:solidFill>
                  <a:srgbClr val="333F50"/>
                </a:solidFill>
                <a:latin typeface="微软雅黑" panose="020B0503020204020204" pitchFamily="34" charset="-122"/>
                <a:ea typeface="微软雅黑" panose="020B0503020204020204" pitchFamily="34" charset="-122"/>
              </a:rPr>
              <a:t>注意</a:t>
            </a:r>
            <a:r>
              <a:rPr lang="en-US" altLang="zh-CN" sz="2800" b="1" kern="0" dirty="0" err="1">
                <a:solidFill>
                  <a:srgbClr val="333F50"/>
                </a:solidFill>
                <a:latin typeface="微软雅黑" panose="020B0503020204020204" pitchFamily="34" charset="-122"/>
                <a:ea typeface="微软雅黑" panose="020B0503020204020204" pitchFamily="34" charset="-122"/>
              </a:rPr>
              <a:t>交代</a:t>
            </a:r>
            <a:r>
              <a:rPr lang="zh-CN" altLang="en-US" sz="2800" b="1" kern="0" dirty="0">
                <a:solidFill>
                  <a:srgbClr val="333F50"/>
                </a:solidFill>
                <a:latin typeface="微软雅黑" panose="020B0503020204020204" pitchFamily="34" charset="-122"/>
                <a:ea typeface="微软雅黑" panose="020B0503020204020204" pitchFamily="34" charset="-122"/>
              </a:rPr>
              <a:t>：</a:t>
            </a:r>
            <a:endParaRPr lang="en-US" altLang="zh-CN" sz="2800" b="1" kern="0" dirty="0">
              <a:solidFill>
                <a:srgbClr val="333F50"/>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defRPr/>
            </a:pPr>
            <a:r>
              <a:rPr lang="en-US" altLang="zh-CN" sz="2000" kern="0" dirty="0" err="1">
                <a:solidFill>
                  <a:srgbClr val="333F50"/>
                </a:solidFill>
                <a:latin typeface="微软雅黑" panose="020B0503020204020204" pitchFamily="34" charset="-122"/>
                <a:ea typeface="微软雅黑" panose="020B0503020204020204" pitchFamily="34" charset="-122"/>
              </a:rPr>
              <a:t>症状</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已有的检查结果</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以前治疗的经过</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存在的高危因素</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lvl="0" indent="-215900" defTabSz="914400">
              <a:lnSpc>
                <a:spcPct val="125000"/>
              </a:lnSpc>
              <a:spcAft>
                <a:spcPts val="600"/>
              </a:spcAft>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合并的其他感染</a:t>
            </a:r>
            <a:endParaRPr lang="en-US" altLang="zh-CN" sz="2000" kern="0" dirty="0">
              <a:solidFill>
                <a:srgbClr val="333F50"/>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4" cstate="hqprint"/>
          <a:stretch>
            <a:fillRect/>
          </a:stretch>
        </p:blipFill>
        <p:spPr>
          <a:xfrm>
            <a:off x="3338048" y="2039674"/>
            <a:ext cx="2245782" cy="2245782"/>
          </a:xfrm>
          <a:prstGeom prst="rect">
            <a:avLst/>
          </a:prstGeom>
        </p:spPr>
      </p:pic>
      <p:sp>
        <p:nvSpPr>
          <p:cNvPr id="8" name="矩形: 圆角 23"/>
          <p:cNvSpPr/>
          <p:nvPr/>
        </p:nvSpPr>
        <p:spPr>
          <a:xfrm>
            <a:off x="3338048" y="4362213"/>
            <a:ext cx="2245782" cy="664348"/>
          </a:xfrm>
          <a:prstGeom prst="roundRect">
            <a:avLst>
              <a:gd name="adj" fmla="val 50000"/>
            </a:avLst>
          </a:prstGeom>
          <a:solidFill>
            <a:srgbClr val="0FA1D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专科咨询</a:t>
            </a:r>
          </a:p>
        </p:txBody>
      </p:sp>
      <p:sp>
        <p:nvSpPr>
          <p:cNvPr id="9" name="文本占位符 5"/>
          <p:cNvSpPr txBox="1"/>
          <p:nvPr/>
        </p:nvSpPr>
        <p:spPr>
          <a:xfrm>
            <a:off x="2883869" y="6114427"/>
            <a:ext cx="8629649" cy="506157"/>
          </a:xfrm>
          <a:prstGeom prst="rect">
            <a:avLst/>
          </a:prstGeom>
        </p:spPr>
        <p:txBody>
          <a:bodyPr lIns="0" tIns="0" rIns="0" bIns="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rgbClr val="7F90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From U.S. CDC: https://</a:t>
            </a:r>
            <a:r>
              <a:rPr lang="en-US" altLang="zh-CN" dirty="0" err="1"/>
              <a:t>www.cdc.gov</a:t>
            </a:r>
            <a:r>
              <a:rPr lang="en-US" altLang="zh-CN" dirty="0"/>
              <a:t>/tb/topic/</a:t>
            </a:r>
            <a:r>
              <a:rPr lang="en-US" altLang="zh-CN" dirty="0" err="1"/>
              <a:t>drtb</a:t>
            </a:r>
            <a:r>
              <a:rPr lang="en-US" altLang="zh-CN" dirty="0"/>
              <a:t>/</a:t>
            </a:r>
            <a:r>
              <a:rPr lang="en-US" altLang="zh-CN" dirty="0" err="1"/>
              <a:t>default.htm</a:t>
            </a:r>
            <a:endParaRPr lang="en-US" altLang="zh-C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怀疑耐药结核病，我该怎么办？</a:t>
            </a:r>
            <a:endParaRPr lang="en-US" dirty="0"/>
          </a:p>
        </p:txBody>
      </p:sp>
      <p:grpSp>
        <p:nvGrpSpPr>
          <p:cNvPr id="32" name="组合 31"/>
          <p:cNvGrpSpPr/>
          <p:nvPr/>
        </p:nvGrpSpPr>
        <p:grpSpPr>
          <a:xfrm>
            <a:off x="1219200" y="1393372"/>
            <a:ext cx="9753600" cy="4392145"/>
            <a:chOff x="1219200" y="1393372"/>
            <a:chExt cx="9753600" cy="4392145"/>
          </a:xfrm>
        </p:grpSpPr>
        <p:pic>
          <p:nvPicPr>
            <p:cNvPr id="21" name="Picture 1" descr="D:\87\素材图片\703a5417972410774c8648fa9b2a7690副本.png"/>
            <p:cNvPicPr>
              <a:picLocks noChangeAspect="1" noChangeArrowheads="1"/>
            </p:cNvPicPr>
            <p:nvPr/>
          </p:nvPicPr>
          <p:blipFill rotWithShape="1">
            <a:blip r:embed="rId3" cstate="print">
              <a:alphaModFix amt="70000"/>
            </a:blip>
            <a:srcRect t="88336" b="1"/>
            <a:stretch>
              <a:fillRect/>
            </a:stretch>
          </p:blipFill>
          <p:spPr bwMode="auto">
            <a:xfrm>
              <a:off x="1258763" y="5628974"/>
              <a:ext cx="9674471" cy="156543"/>
            </a:xfrm>
            <a:prstGeom prst="rect">
              <a:avLst/>
            </a:prstGeom>
            <a:noFill/>
          </p:spPr>
        </p:pic>
        <p:sp>
          <p:nvSpPr>
            <p:cNvPr id="23" name="矩形: 圆角 22"/>
            <p:cNvSpPr/>
            <p:nvPr/>
          </p:nvSpPr>
          <p:spPr>
            <a:xfrm>
              <a:off x="1219200" y="1393372"/>
              <a:ext cx="9753600" cy="4232321"/>
            </a:xfrm>
            <a:prstGeom prst="roundRect">
              <a:avLst>
                <a:gd name="adj" fmla="val 1578"/>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p>
          </p:txBody>
        </p:sp>
        <p:sp>
          <p:nvSpPr>
            <p:cNvPr id="9" name="Rectangle 8"/>
            <p:cNvSpPr/>
            <p:nvPr/>
          </p:nvSpPr>
          <p:spPr>
            <a:xfrm>
              <a:off x="5483279" y="1411137"/>
              <a:ext cx="4855843" cy="4196790"/>
            </a:xfrm>
            <a:prstGeom prst="rect">
              <a:avLst/>
            </a:prstGeom>
          </p:spPr>
          <p:txBody>
            <a:bodyPr wrap="square">
              <a:spAutoFit/>
            </a:bodyPr>
            <a:lstStyle/>
            <a:p>
              <a:pPr marL="215900" indent="-215900" defTabSz="914400">
                <a:lnSpc>
                  <a:spcPct val="125000"/>
                </a:lnSpc>
                <a:spcBef>
                  <a:spcPts val="1200"/>
                </a:spcBef>
                <a:buFont typeface="Arial" panose="020B0604020202020204" pitchFamily="34" charset="0"/>
                <a:buChar char="•"/>
                <a:defRPr/>
              </a:pPr>
              <a:r>
                <a:rPr lang="zh-CN" altLang="en-US" sz="2000" b="1" kern="0" dirty="0">
                  <a:solidFill>
                    <a:srgbClr val="333F50"/>
                  </a:solidFill>
                  <a:latin typeface="微软雅黑" panose="020B0503020204020204" pitchFamily="34" charset="-122"/>
                  <a:ea typeface="微软雅黑" panose="020B0503020204020204" pitchFamily="34" charset="-122"/>
                </a:rPr>
                <a:t>配合检查：</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marR="0" indent="-215900" defTabSz="914400" fontAlgn="auto">
                <a:lnSpc>
                  <a:spcPct val="125000"/>
                </a:lnSpc>
                <a:spcBef>
                  <a:spcPts val="12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获取标本（痰</a:t>
              </a:r>
              <a:r>
                <a:rPr lang="en-US" altLang="zh-CN" sz="2000" kern="0" dirty="0">
                  <a:solidFill>
                    <a:srgbClr val="333F50"/>
                  </a:solidFill>
                  <a:latin typeface="微软雅黑" panose="020B0503020204020204" pitchFamily="34" charset="-122"/>
                  <a:ea typeface="微软雅黑" panose="020B0503020204020204" pitchFamily="34" charset="-122"/>
                </a:rPr>
                <a:t>/</a:t>
              </a:r>
              <a:r>
                <a:rPr lang="zh-CN" altLang="en-US" sz="2000" kern="0" dirty="0">
                  <a:solidFill>
                    <a:srgbClr val="333F50"/>
                  </a:solidFill>
                  <a:latin typeface="微软雅黑" panose="020B0503020204020204" pitchFamily="34" charset="-122"/>
                  <a:ea typeface="微软雅黑" panose="020B0503020204020204" pitchFamily="34" charset="-122"/>
                </a:rPr>
                <a:t>血</a:t>
              </a:r>
              <a:r>
                <a:rPr lang="en-US" altLang="zh-CN" sz="2000" kern="0" dirty="0">
                  <a:solidFill>
                    <a:srgbClr val="333F50"/>
                  </a:solidFill>
                  <a:latin typeface="微软雅黑" panose="020B0503020204020204" pitchFamily="34" charset="-122"/>
                  <a:ea typeface="微软雅黑" panose="020B0503020204020204" pitchFamily="34" charset="-122"/>
                </a:rPr>
                <a:t>/</a:t>
              </a:r>
              <a:r>
                <a:rPr lang="zh-CN" altLang="en-US" sz="2000" kern="0" dirty="0">
                  <a:solidFill>
                    <a:srgbClr val="333F50"/>
                  </a:solidFill>
                  <a:latin typeface="微软雅黑" panose="020B0503020204020204" pitchFamily="34" charset="-122"/>
                  <a:ea typeface="微软雅黑" panose="020B0503020204020204" pitchFamily="34" charset="-122"/>
                </a:rPr>
                <a:t>脑脊液等）</a:t>
              </a:r>
            </a:p>
            <a:p>
              <a:pPr marL="215900" marR="0" indent="-215900" defTabSz="914400" fontAlgn="auto">
                <a:lnSpc>
                  <a:spcPct val="125000"/>
                </a:lnSpc>
                <a:spcBef>
                  <a:spcPts val="12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涂片</a:t>
              </a:r>
              <a:r>
                <a:rPr lang="en-US" altLang="zh-CN" sz="2000" kern="0" dirty="0">
                  <a:solidFill>
                    <a:srgbClr val="333F50"/>
                  </a:solidFill>
                  <a:latin typeface="微软雅黑" panose="020B0503020204020204" pitchFamily="34" charset="-122"/>
                  <a:ea typeface="微软雅黑" panose="020B0503020204020204" pitchFamily="34" charset="-122"/>
                </a:rPr>
                <a:t>+</a:t>
              </a:r>
              <a:r>
                <a:rPr lang="zh-CN" altLang="en-US" sz="2000" kern="0" dirty="0">
                  <a:solidFill>
                    <a:srgbClr val="333F50"/>
                  </a:solidFill>
                  <a:latin typeface="微软雅黑" panose="020B0503020204020204" pitchFamily="34" charset="-122"/>
                  <a:ea typeface="微软雅黑" panose="020B0503020204020204" pitchFamily="34" charset="-122"/>
                </a:rPr>
                <a:t>培养</a:t>
              </a:r>
              <a:r>
                <a:rPr lang="en-US" altLang="zh-CN" sz="2000" kern="0" dirty="0">
                  <a:solidFill>
                    <a:srgbClr val="333F50"/>
                  </a:solidFill>
                  <a:latin typeface="微软雅黑" panose="020B0503020204020204" pitchFamily="34" charset="-122"/>
                  <a:ea typeface="微软雅黑" panose="020B0503020204020204" pitchFamily="34" charset="-122"/>
                </a:rPr>
                <a:t>+</a:t>
              </a:r>
              <a:r>
                <a:rPr lang="zh-CN" altLang="en-US" sz="2000" kern="0" dirty="0">
                  <a:solidFill>
                    <a:srgbClr val="333F50"/>
                  </a:solidFill>
                  <a:latin typeface="微软雅黑" panose="020B0503020204020204" pitchFamily="34" charset="-122"/>
                  <a:ea typeface="微软雅黑" panose="020B0503020204020204" pitchFamily="34" charset="-122"/>
                </a:rPr>
                <a:t>药敏，有条件者进行分子</a:t>
              </a:r>
              <a:r>
                <a:rPr lang="en-US" altLang="zh-CN" sz="2000" kern="0" dirty="0">
                  <a:solidFill>
                    <a:srgbClr val="333F50"/>
                  </a:solidFill>
                  <a:latin typeface="微软雅黑" panose="020B0503020204020204" pitchFamily="34" charset="-122"/>
                  <a:ea typeface="微软雅黑" panose="020B0503020204020204" pitchFamily="34" charset="-122"/>
                </a:rPr>
                <a:t>DST</a:t>
              </a:r>
              <a:r>
                <a:rPr lang="zh-CN" altLang="en-US" sz="2000" kern="0" dirty="0">
                  <a:solidFill>
                    <a:srgbClr val="333F50"/>
                  </a:solidFill>
                  <a:latin typeface="微软雅黑" panose="020B0503020204020204" pitchFamily="34" charset="-122"/>
                  <a:ea typeface="微软雅黑" panose="020B0503020204020204" pitchFamily="34" charset="-122"/>
                </a:rPr>
                <a:t>检测</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647700" marR="0" lvl="1" indent="-342900" algn="l" defTabSz="914400" rtl="0" eaLnBrk="1" fontAlgn="auto" latinLnBrk="0" hangingPunct="1">
                <a:lnSpc>
                  <a:spcPct val="150000"/>
                </a:lnSpc>
                <a:spcBef>
                  <a:spcPts val="0"/>
                </a:spcBef>
                <a:spcAft>
                  <a:spcPts val="0"/>
                </a:spcAft>
                <a:buClrTx/>
                <a:buSzTx/>
                <a:buFont typeface="微软雅黑" panose="020B0503020204020204" pitchFamily="34" charset="-122"/>
                <a:buChar char="–"/>
                <a:defRPr/>
              </a:pPr>
              <a:r>
                <a:rPr kumimoji="0" lang="zh-CN" altLang="en-US"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表型</a:t>
              </a:r>
              <a:r>
                <a:rPr kumimoji="0" lang="en-US" altLang="zh-CN"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DST</a:t>
              </a:r>
              <a:r>
                <a:rPr kumimoji="0" lang="zh-CN" altLang="en-US"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a:t>
              </a:r>
              <a:r>
                <a:rPr kumimoji="0" lang="en-US" altLang="zh-CN"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4-6</a:t>
              </a:r>
              <a:r>
                <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周</a:t>
              </a:r>
            </a:p>
            <a:p>
              <a:pPr marL="647700" marR="0" lvl="1" indent="-342900" algn="l" defTabSz="914400" rtl="0" eaLnBrk="1" fontAlgn="auto" latinLnBrk="0" hangingPunct="1">
                <a:lnSpc>
                  <a:spcPct val="150000"/>
                </a:lnSpc>
                <a:spcBef>
                  <a:spcPts val="0"/>
                </a:spcBef>
                <a:spcAft>
                  <a:spcPts val="0"/>
                </a:spcAft>
                <a:buClrTx/>
                <a:buSzTx/>
                <a:buFont typeface="微软雅黑" panose="020B0503020204020204" pitchFamily="34" charset="-122"/>
                <a:buChar char="–"/>
                <a:defRPr/>
              </a:pPr>
              <a:r>
                <a:rPr kumimoji="0" lang="zh-CN" altLang="en-US"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分子</a:t>
              </a:r>
              <a:r>
                <a:rPr kumimoji="0" lang="en-US" altLang="zh-CN"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DST</a:t>
              </a:r>
              <a:r>
                <a:rPr kumimoji="0" lang="zh-CN" altLang="en-US"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a:t>
              </a:r>
              <a:r>
                <a:rPr kumimoji="0" lang="en-US" altLang="zh-CN"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1-2</a:t>
              </a:r>
              <a:r>
                <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天</a:t>
              </a:r>
              <a:endParaRPr kumimoji="0" lang="en-US" altLang="zh-CN"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15900" marR="0" indent="-215900" defTabSz="914400" fontAlgn="auto">
                <a:lnSpc>
                  <a:spcPct val="125000"/>
                </a:lnSpc>
                <a:spcBef>
                  <a:spcPts val="12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肺部影像学（中枢神经系统感染者需做头颅影像学）</a:t>
              </a:r>
              <a:endParaRPr lang="en-US" altLang="zh-CN" sz="2000" kern="0" dirty="0">
                <a:solidFill>
                  <a:srgbClr val="333F50"/>
                </a:solidFill>
                <a:latin typeface="微软雅黑" panose="020B0503020204020204" pitchFamily="34" charset="-122"/>
                <a:ea typeface="微软雅黑" panose="020B0503020204020204" pitchFamily="34" charset="-122"/>
              </a:endParaRPr>
            </a:p>
            <a:p>
              <a:pPr marL="215900" marR="0" indent="-215900" defTabSz="914400" fontAlgn="auto">
                <a:lnSpc>
                  <a:spcPct val="125000"/>
                </a:lnSpc>
                <a:spcBef>
                  <a:spcPts val="12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其他基础疾病或合并感染相关检查</a:t>
              </a:r>
              <a:endParaRPr lang="en-US" altLang="zh-CN" sz="2000" kern="0" dirty="0">
                <a:solidFill>
                  <a:srgbClr val="333F5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852878" y="1801558"/>
              <a:ext cx="3177128" cy="3415949"/>
              <a:chOff x="1852878" y="1825590"/>
              <a:chExt cx="3177128" cy="3415949"/>
            </a:xfrm>
          </p:grpSpPr>
          <p:sp>
            <p:nvSpPr>
              <p:cNvPr id="8" name="矩形: 圆角 23"/>
              <p:cNvSpPr/>
              <p:nvPr/>
            </p:nvSpPr>
            <p:spPr>
              <a:xfrm>
                <a:off x="1852878" y="3839116"/>
                <a:ext cx="3177128" cy="648000"/>
              </a:xfrm>
              <a:prstGeom prst="roundRect">
                <a:avLst>
                  <a:gd name="adj" fmla="val 50000"/>
                </a:avLst>
              </a:prstGeom>
              <a:solidFill>
                <a:srgbClr val="0FA1D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病原学及耐药性检查</a:t>
                </a:r>
              </a:p>
            </p:txBody>
          </p:sp>
          <p:sp>
            <p:nvSpPr>
              <p:cNvPr id="10" name="矩形: 圆角 23"/>
              <p:cNvSpPr/>
              <p:nvPr/>
            </p:nvSpPr>
            <p:spPr>
              <a:xfrm>
                <a:off x="1852878" y="4593539"/>
                <a:ext cx="3177128" cy="648000"/>
              </a:xfrm>
              <a:prstGeom prst="roundRect">
                <a:avLst>
                  <a:gd name="adj" fmla="val 50000"/>
                </a:avLst>
              </a:prstGeom>
              <a:solidFill>
                <a:srgbClr val="0FA1D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其他检查评估</a:t>
                </a:r>
              </a:p>
            </p:txBody>
          </p:sp>
          <p:grpSp>
            <p:nvGrpSpPr>
              <p:cNvPr id="30" name="组合 29"/>
              <p:cNvGrpSpPr/>
              <p:nvPr/>
            </p:nvGrpSpPr>
            <p:grpSpPr>
              <a:xfrm>
                <a:off x="2176681" y="1825590"/>
                <a:ext cx="2529522" cy="1864608"/>
                <a:chOff x="2176681" y="1825590"/>
                <a:chExt cx="2529522" cy="1864608"/>
              </a:xfrm>
            </p:grpSpPr>
            <p:pic>
              <p:nvPicPr>
                <p:cNvPr id="27" name="图片 26"/>
                <p:cNvPicPr>
                  <a:picLocks noChangeAspect="1"/>
                </p:cNvPicPr>
                <p:nvPr/>
              </p:nvPicPr>
              <p:blipFill rotWithShape="1">
                <a:blip r:embed="rId4"/>
                <a:srcRect t="11848" b="14438"/>
                <a:stretch>
                  <a:fillRect/>
                </a:stretch>
              </p:blipFill>
              <p:spPr>
                <a:xfrm>
                  <a:off x="2176681" y="1825590"/>
                  <a:ext cx="2529522" cy="1864608"/>
                </a:xfrm>
                <a:prstGeom prst="rect">
                  <a:avLst/>
                </a:prstGeom>
              </p:spPr>
            </p:pic>
            <p:sp>
              <p:nvSpPr>
                <p:cNvPr id="3" name="椭圆 2"/>
                <p:cNvSpPr/>
                <p:nvPr/>
              </p:nvSpPr>
              <p:spPr>
                <a:xfrm>
                  <a:off x="3336412" y="2119478"/>
                  <a:ext cx="32725" cy="40907"/>
                </a:xfrm>
                <a:prstGeom prst="ellipse">
                  <a:avLst/>
                </a:prstGeom>
                <a:solidFill>
                  <a:srgbClr val="F7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408716" y="2119478"/>
                  <a:ext cx="44280" cy="40907"/>
                </a:xfrm>
                <a:prstGeom prst="ellipse">
                  <a:avLst/>
                </a:prstGeom>
                <a:solidFill>
                  <a:srgbClr val="F7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364436" y="2127659"/>
                  <a:ext cx="70152" cy="96131"/>
                </a:xfrm>
                <a:prstGeom prst="ellipse">
                  <a:avLst/>
                </a:prstGeom>
                <a:solidFill>
                  <a:srgbClr val="F7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5"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87\素材图片\703a5417972410774c8648fa9b2a7690副本.png"/>
          <p:cNvPicPr>
            <a:picLocks noChangeAspect="1" noChangeArrowheads="1"/>
          </p:cNvPicPr>
          <p:nvPr/>
        </p:nvPicPr>
        <p:blipFill rotWithShape="1">
          <a:blip r:embed="rId3" cstate="print">
            <a:alphaModFix amt="70000"/>
          </a:blip>
          <a:srcRect t="88336" b="1"/>
          <a:stretch>
            <a:fillRect/>
          </a:stretch>
        </p:blipFill>
        <p:spPr bwMode="auto">
          <a:xfrm>
            <a:off x="1258763" y="5628974"/>
            <a:ext cx="9674471" cy="156543"/>
          </a:xfrm>
          <a:prstGeom prst="rect">
            <a:avLst/>
          </a:prstGeom>
          <a:noFill/>
        </p:spPr>
      </p:pic>
      <p:sp>
        <p:nvSpPr>
          <p:cNvPr id="11" name="矩形: 圆角 10"/>
          <p:cNvSpPr/>
          <p:nvPr/>
        </p:nvSpPr>
        <p:spPr>
          <a:xfrm>
            <a:off x="1598023" y="1014457"/>
            <a:ext cx="9753600" cy="4232321"/>
          </a:xfrm>
          <a:prstGeom prst="roundRect">
            <a:avLst>
              <a:gd name="adj" fmla="val 1578"/>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p>
        </p:txBody>
      </p:sp>
      <p:sp>
        <p:nvSpPr>
          <p:cNvPr id="2" name="Title 1"/>
          <p:cNvSpPr>
            <a:spLocks noGrp="1"/>
          </p:cNvSpPr>
          <p:nvPr>
            <p:ph type="title"/>
          </p:nvPr>
        </p:nvSpPr>
        <p:spPr/>
        <p:txBody>
          <a:bodyPr/>
          <a:lstStyle/>
          <a:p>
            <a:r>
              <a:rPr lang="zh-CN" altLang="en-US" dirty="0"/>
              <a:t>怀疑耐药结核病，我该怎么办？</a:t>
            </a:r>
            <a:endParaRPr lang="en-US" dirty="0"/>
          </a:p>
        </p:txBody>
      </p:sp>
      <p:grpSp>
        <p:nvGrpSpPr>
          <p:cNvPr id="4" name="组合 3"/>
          <p:cNvGrpSpPr/>
          <p:nvPr/>
        </p:nvGrpSpPr>
        <p:grpSpPr>
          <a:xfrm>
            <a:off x="2072432" y="2154481"/>
            <a:ext cx="2785064" cy="2710102"/>
            <a:chOff x="2072432" y="2062198"/>
            <a:chExt cx="2785064" cy="2710102"/>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432" y="2062198"/>
              <a:ext cx="2785064" cy="1856709"/>
            </a:xfrm>
            <a:prstGeom prst="rect">
              <a:avLst/>
            </a:prstGeom>
          </p:spPr>
        </p:pic>
        <p:sp>
          <p:nvSpPr>
            <p:cNvPr id="16" name="矩形: 圆角 23"/>
            <p:cNvSpPr/>
            <p:nvPr/>
          </p:nvSpPr>
          <p:spPr>
            <a:xfrm>
              <a:off x="2342073" y="4107952"/>
              <a:ext cx="2245782" cy="664348"/>
            </a:xfrm>
            <a:prstGeom prst="roundRect">
              <a:avLst>
                <a:gd name="adj" fmla="val 50000"/>
              </a:avLst>
            </a:prstGeom>
            <a:solidFill>
              <a:srgbClr val="0FA1D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专科治疗</a:t>
              </a:r>
            </a:p>
          </p:txBody>
        </p:sp>
      </p:grpSp>
      <p:sp>
        <p:nvSpPr>
          <p:cNvPr id="17" name="Rectangle 8"/>
          <p:cNvSpPr/>
          <p:nvPr/>
        </p:nvSpPr>
        <p:spPr>
          <a:xfrm>
            <a:off x="5326603" y="1874726"/>
            <a:ext cx="5012520" cy="1653786"/>
          </a:xfrm>
          <a:prstGeom prst="rect">
            <a:avLst/>
          </a:prstGeom>
        </p:spPr>
        <p:txBody>
          <a:bodyPr wrap="square">
            <a:spAutoFit/>
          </a:bodyPr>
          <a:lstStyle/>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针对药敏试验结果进行方案选择</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对于潜在危及生命的情况，可在获得完整药敏试验结果前进行</a:t>
            </a:r>
            <a:r>
              <a:rPr lang="zh-CN" altLang="en-US" sz="2000" kern="0" dirty="0">
                <a:solidFill>
                  <a:srgbClr val="C00000"/>
                </a:solidFill>
                <a:latin typeface="微软雅黑" panose="020B0503020204020204" pitchFamily="34" charset="-122"/>
                <a:ea typeface="微软雅黑" panose="020B0503020204020204" pitchFamily="34" charset="-122"/>
              </a:rPr>
              <a:t>经验性抗结核治疗</a:t>
            </a:r>
          </a:p>
        </p:txBody>
      </p:sp>
      <p:sp>
        <p:nvSpPr>
          <p:cNvPr id="10"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87\素材图片\703a5417972410774c8648fa9b2a7690副本.png"/>
          <p:cNvPicPr>
            <a:picLocks noChangeAspect="1" noChangeArrowheads="1"/>
          </p:cNvPicPr>
          <p:nvPr/>
        </p:nvPicPr>
        <p:blipFill rotWithShape="1">
          <a:blip r:embed="rId3" cstate="print">
            <a:alphaModFix amt="70000"/>
          </a:blip>
          <a:srcRect t="88336" b="1"/>
          <a:stretch>
            <a:fillRect/>
          </a:stretch>
        </p:blipFill>
        <p:spPr bwMode="auto">
          <a:xfrm>
            <a:off x="1258763" y="5628974"/>
            <a:ext cx="9674471" cy="156543"/>
          </a:xfrm>
          <a:prstGeom prst="rect">
            <a:avLst/>
          </a:prstGeom>
          <a:noFill/>
        </p:spPr>
      </p:pic>
      <p:sp>
        <p:nvSpPr>
          <p:cNvPr id="11" name="矩形: 圆角 10"/>
          <p:cNvSpPr/>
          <p:nvPr/>
        </p:nvSpPr>
        <p:spPr>
          <a:xfrm>
            <a:off x="1219200" y="1393372"/>
            <a:ext cx="9753600" cy="4232321"/>
          </a:xfrm>
          <a:prstGeom prst="roundRect">
            <a:avLst>
              <a:gd name="adj" fmla="val 1578"/>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p>
        </p:txBody>
      </p:sp>
      <p:sp>
        <p:nvSpPr>
          <p:cNvPr id="2" name="Title 1"/>
          <p:cNvSpPr>
            <a:spLocks noGrp="1"/>
          </p:cNvSpPr>
          <p:nvPr>
            <p:ph type="title"/>
          </p:nvPr>
        </p:nvSpPr>
        <p:spPr/>
        <p:txBody>
          <a:bodyPr/>
          <a:lstStyle/>
          <a:p>
            <a:r>
              <a:rPr lang="zh-CN" altLang="en-US" dirty="0"/>
              <a:t>确诊后一定要足量足疗程治疗</a:t>
            </a:r>
            <a:endParaRPr lang="en-US" dirty="0"/>
          </a:p>
        </p:txBody>
      </p:sp>
      <p:sp>
        <p:nvSpPr>
          <p:cNvPr id="17" name="Rectangle 8"/>
          <p:cNvSpPr/>
          <p:nvPr/>
        </p:nvSpPr>
        <p:spPr>
          <a:xfrm>
            <a:off x="4463272" y="2257678"/>
            <a:ext cx="3198203" cy="2115451"/>
          </a:xfrm>
          <a:prstGeom prst="rect">
            <a:avLst/>
          </a:prstGeom>
        </p:spPr>
        <p:txBody>
          <a:bodyPr wrap="square">
            <a:spAutoFit/>
          </a:bodyPr>
          <a:lstStyle/>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足量足疗程治疗是</a:t>
            </a:r>
            <a:r>
              <a:rPr lang="en-US" altLang="zh-CN" sz="2000" kern="0" dirty="0">
                <a:solidFill>
                  <a:srgbClr val="333F50"/>
                </a:solidFill>
                <a:latin typeface="微软雅黑" panose="020B0503020204020204" pitchFamily="34" charset="-122"/>
                <a:ea typeface="微软雅黑" panose="020B0503020204020204" pitchFamily="34" charset="-122"/>
              </a:rPr>
              <a:t>MDR-TB</a:t>
            </a:r>
            <a:r>
              <a:rPr lang="zh-CN" altLang="en-US" sz="2000" kern="0" dirty="0">
                <a:solidFill>
                  <a:srgbClr val="333F50"/>
                </a:solidFill>
                <a:latin typeface="微软雅黑" panose="020B0503020204020204" pitchFamily="34" charset="-122"/>
                <a:ea typeface="微软雅黑" panose="020B0503020204020204" pitchFamily="34" charset="-122"/>
              </a:rPr>
              <a:t>患者治疗成功的关键</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333F50"/>
                </a:solidFill>
                <a:latin typeface="微软雅黑" panose="020B0503020204020204" pitchFamily="34" charset="-122"/>
                <a:ea typeface="微软雅黑" panose="020B0503020204020204" pitchFamily="34" charset="-122"/>
              </a:rPr>
              <a:t>足量足疗程治疗后绝大多数患者是可以治愈的</a:t>
            </a:r>
            <a:endParaRPr lang="en-US" altLang="zh-CN" sz="2000" kern="0" dirty="0">
              <a:solidFill>
                <a:srgbClr val="333F5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srcRect t="20132" r="38842"/>
          <a:stretch>
            <a:fillRect/>
          </a:stretch>
        </p:blipFill>
        <p:spPr>
          <a:xfrm>
            <a:off x="1852878" y="2159025"/>
            <a:ext cx="2677649" cy="2539950"/>
          </a:xfrm>
          <a:prstGeom prst="rect">
            <a:avLst/>
          </a:prstGeom>
        </p:spPr>
      </p:pic>
      <p:sp>
        <p:nvSpPr>
          <p:cNvPr id="13" name="任意多边形: 形状 12"/>
          <p:cNvSpPr/>
          <p:nvPr/>
        </p:nvSpPr>
        <p:spPr>
          <a:xfrm>
            <a:off x="8594022" y="1513694"/>
            <a:ext cx="594804" cy="626943"/>
          </a:xfrm>
          <a:custGeom>
            <a:avLst/>
            <a:gdLst/>
            <a:ahLst/>
            <a:cxnLst/>
            <a:rect l="l" t="t" r="r" b="b"/>
            <a:pathLst>
              <a:path w="941338" h="941338">
                <a:moveTo>
                  <a:pt x="382265" y="676535"/>
                </a:moveTo>
                <a:lnTo>
                  <a:pt x="559073" y="676535"/>
                </a:lnTo>
                <a:cubicBezTo>
                  <a:pt x="566986" y="676535"/>
                  <a:pt x="573807" y="679468"/>
                  <a:pt x="579537" y="685335"/>
                </a:cubicBezTo>
                <a:cubicBezTo>
                  <a:pt x="585267" y="691201"/>
                  <a:pt x="588131" y="698091"/>
                  <a:pt x="588131" y="706003"/>
                </a:cubicBezTo>
                <a:cubicBezTo>
                  <a:pt x="588131" y="713916"/>
                  <a:pt x="585267" y="720805"/>
                  <a:pt x="579537" y="726672"/>
                </a:cubicBezTo>
                <a:cubicBezTo>
                  <a:pt x="573807" y="732538"/>
                  <a:pt x="566986" y="735471"/>
                  <a:pt x="559073" y="735471"/>
                </a:cubicBezTo>
                <a:lnTo>
                  <a:pt x="382265" y="735471"/>
                </a:lnTo>
                <a:cubicBezTo>
                  <a:pt x="374352" y="735471"/>
                  <a:pt x="367463" y="732538"/>
                  <a:pt x="361597" y="726672"/>
                </a:cubicBezTo>
                <a:cubicBezTo>
                  <a:pt x="355730" y="720805"/>
                  <a:pt x="352797" y="713916"/>
                  <a:pt x="352797" y="706003"/>
                </a:cubicBezTo>
                <a:cubicBezTo>
                  <a:pt x="352797" y="698091"/>
                  <a:pt x="355730" y="691201"/>
                  <a:pt x="361597" y="685335"/>
                </a:cubicBezTo>
                <a:cubicBezTo>
                  <a:pt x="367463" y="679468"/>
                  <a:pt x="374352" y="676535"/>
                  <a:pt x="382265" y="676535"/>
                </a:cubicBezTo>
                <a:close/>
                <a:moveTo>
                  <a:pt x="529605" y="500137"/>
                </a:moveTo>
                <a:lnTo>
                  <a:pt x="559073" y="500137"/>
                </a:lnTo>
                <a:cubicBezTo>
                  <a:pt x="559073" y="510505"/>
                  <a:pt x="560983" y="520123"/>
                  <a:pt x="564803" y="528991"/>
                </a:cubicBezTo>
                <a:cubicBezTo>
                  <a:pt x="568623" y="537858"/>
                  <a:pt x="573807" y="545635"/>
                  <a:pt x="580355" y="552320"/>
                </a:cubicBezTo>
                <a:cubicBezTo>
                  <a:pt x="586904" y="559005"/>
                  <a:pt x="594612" y="564257"/>
                  <a:pt x="603479" y="568077"/>
                </a:cubicBezTo>
                <a:cubicBezTo>
                  <a:pt x="612347" y="571897"/>
                  <a:pt x="621965" y="573807"/>
                  <a:pt x="632333" y="573807"/>
                </a:cubicBezTo>
                <a:cubicBezTo>
                  <a:pt x="642429" y="573807"/>
                  <a:pt x="651979" y="571897"/>
                  <a:pt x="660983" y="568077"/>
                </a:cubicBezTo>
                <a:cubicBezTo>
                  <a:pt x="669987" y="564257"/>
                  <a:pt x="677831" y="559005"/>
                  <a:pt x="684516" y="552320"/>
                </a:cubicBezTo>
                <a:cubicBezTo>
                  <a:pt x="691201" y="545635"/>
                  <a:pt x="696454" y="537858"/>
                  <a:pt x="700273" y="528991"/>
                </a:cubicBezTo>
                <a:cubicBezTo>
                  <a:pt x="704093" y="520123"/>
                  <a:pt x="706003" y="510505"/>
                  <a:pt x="706003" y="500137"/>
                </a:cubicBezTo>
                <a:lnTo>
                  <a:pt x="735471" y="500137"/>
                </a:lnTo>
                <a:lnTo>
                  <a:pt x="735471" y="514871"/>
                </a:lnTo>
                <a:cubicBezTo>
                  <a:pt x="735471" y="529059"/>
                  <a:pt x="732743" y="542429"/>
                  <a:pt x="727286" y="554980"/>
                </a:cubicBezTo>
                <a:cubicBezTo>
                  <a:pt x="721829" y="567531"/>
                  <a:pt x="714462" y="578445"/>
                  <a:pt x="705185" y="587722"/>
                </a:cubicBezTo>
                <a:cubicBezTo>
                  <a:pt x="695908" y="596999"/>
                  <a:pt x="684994" y="604298"/>
                  <a:pt x="672443" y="609618"/>
                </a:cubicBezTo>
                <a:cubicBezTo>
                  <a:pt x="659892" y="614939"/>
                  <a:pt x="646522" y="617599"/>
                  <a:pt x="632333" y="617599"/>
                </a:cubicBezTo>
                <a:cubicBezTo>
                  <a:pt x="617872" y="617599"/>
                  <a:pt x="604434" y="614939"/>
                  <a:pt x="592020" y="609618"/>
                </a:cubicBezTo>
                <a:cubicBezTo>
                  <a:pt x="579605" y="604298"/>
                  <a:pt x="568759" y="596999"/>
                  <a:pt x="559482" y="587722"/>
                </a:cubicBezTo>
                <a:cubicBezTo>
                  <a:pt x="550205" y="578445"/>
                  <a:pt x="542906" y="567599"/>
                  <a:pt x="537586" y="555185"/>
                </a:cubicBezTo>
                <a:cubicBezTo>
                  <a:pt x="532265" y="542770"/>
                  <a:pt x="529605" y="529332"/>
                  <a:pt x="529605" y="514871"/>
                </a:cubicBezTo>
                <a:close/>
                <a:moveTo>
                  <a:pt x="205867" y="500137"/>
                </a:moveTo>
                <a:lnTo>
                  <a:pt x="235334" y="500137"/>
                </a:lnTo>
                <a:cubicBezTo>
                  <a:pt x="235334" y="510505"/>
                  <a:pt x="237244" y="520123"/>
                  <a:pt x="241064" y="528991"/>
                </a:cubicBezTo>
                <a:cubicBezTo>
                  <a:pt x="244884" y="537858"/>
                  <a:pt x="250137" y="545635"/>
                  <a:pt x="256822" y="552320"/>
                </a:cubicBezTo>
                <a:cubicBezTo>
                  <a:pt x="263506" y="559005"/>
                  <a:pt x="271283" y="564257"/>
                  <a:pt x="280150" y="568077"/>
                </a:cubicBezTo>
                <a:cubicBezTo>
                  <a:pt x="289018" y="571897"/>
                  <a:pt x="298636" y="573807"/>
                  <a:pt x="309004" y="573807"/>
                </a:cubicBezTo>
                <a:cubicBezTo>
                  <a:pt x="319100" y="573807"/>
                  <a:pt x="328650" y="571897"/>
                  <a:pt x="337654" y="568077"/>
                </a:cubicBezTo>
                <a:cubicBezTo>
                  <a:pt x="346658" y="564257"/>
                  <a:pt x="354434" y="559005"/>
                  <a:pt x="360983" y="552320"/>
                </a:cubicBezTo>
                <a:cubicBezTo>
                  <a:pt x="367531" y="545635"/>
                  <a:pt x="372715" y="537858"/>
                  <a:pt x="376535" y="528991"/>
                </a:cubicBezTo>
                <a:cubicBezTo>
                  <a:pt x="380355" y="520123"/>
                  <a:pt x="382265" y="510505"/>
                  <a:pt x="382265" y="500137"/>
                </a:cubicBezTo>
                <a:lnTo>
                  <a:pt x="411733" y="500137"/>
                </a:lnTo>
                <a:lnTo>
                  <a:pt x="411733" y="514871"/>
                </a:lnTo>
                <a:cubicBezTo>
                  <a:pt x="411733" y="529332"/>
                  <a:pt x="409073" y="542770"/>
                  <a:pt x="403752" y="555185"/>
                </a:cubicBezTo>
                <a:cubicBezTo>
                  <a:pt x="398431" y="567599"/>
                  <a:pt x="391133" y="578445"/>
                  <a:pt x="381856" y="587722"/>
                </a:cubicBezTo>
                <a:cubicBezTo>
                  <a:pt x="372579" y="596999"/>
                  <a:pt x="361665" y="604298"/>
                  <a:pt x="349114" y="609618"/>
                </a:cubicBezTo>
                <a:cubicBezTo>
                  <a:pt x="336562" y="614939"/>
                  <a:pt x="323193" y="617599"/>
                  <a:pt x="309004" y="617599"/>
                </a:cubicBezTo>
                <a:cubicBezTo>
                  <a:pt x="294816" y="617599"/>
                  <a:pt x="281446" y="614939"/>
                  <a:pt x="268895" y="609618"/>
                </a:cubicBezTo>
                <a:cubicBezTo>
                  <a:pt x="256344" y="604298"/>
                  <a:pt x="245430" y="596999"/>
                  <a:pt x="236153" y="587722"/>
                </a:cubicBezTo>
                <a:cubicBezTo>
                  <a:pt x="226876" y="578445"/>
                  <a:pt x="219509" y="567531"/>
                  <a:pt x="214052" y="554980"/>
                </a:cubicBezTo>
                <a:cubicBezTo>
                  <a:pt x="208595" y="542429"/>
                  <a:pt x="205867" y="529059"/>
                  <a:pt x="205867" y="514871"/>
                </a:cubicBezTo>
                <a:close/>
                <a:moveTo>
                  <a:pt x="617599" y="331924"/>
                </a:moveTo>
                <a:cubicBezTo>
                  <a:pt x="622784" y="331924"/>
                  <a:pt x="626808" y="332811"/>
                  <a:pt x="629673" y="334584"/>
                </a:cubicBezTo>
                <a:cubicBezTo>
                  <a:pt x="632538" y="336358"/>
                  <a:pt x="635881" y="338882"/>
                  <a:pt x="639701" y="342156"/>
                </a:cubicBezTo>
                <a:cubicBezTo>
                  <a:pt x="652252" y="353343"/>
                  <a:pt x="664121" y="363234"/>
                  <a:pt x="675308" y="371828"/>
                </a:cubicBezTo>
                <a:cubicBezTo>
                  <a:pt x="686495" y="380423"/>
                  <a:pt x="697954" y="387654"/>
                  <a:pt x="709687" y="393520"/>
                </a:cubicBezTo>
                <a:cubicBezTo>
                  <a:pt x="721419" y="399386"/>
                  <a:pt x="734039" y="403888"/>
                  <a:pt x="747545" y="407026"/>
                </a:cubicBezTo>
                <a:cubicBezTo>
                  <a:pt x="761051" y="410164"/>
                  <a:pt x="776672" y="411733"/>
                  <a:pt x="794407" y="411733"/>
                </a:cubicBezTo>
                <a:cubicBezTo>
                  <a:pt x="802320" y="411733"/>
                  <a:pt x="809141" y="414666"/>
                  <a:pt x="814871" y="420532"/>
                </a:cubicBezTo>
                <a:cubicBezTo>
                  <a:pt x="820601" y="426399"/>
                  <a:pt x="823466" y="433288"/>
                  <a:pt x="823466" y="441201"/>
                </a:cubicBezTo>
                <a:cubicBezTo>
                  <a:pt x="823466" y="449114"/>
                  <a:pt x="820601" y="456003"/>
                  <a:pt x="814871" y="461869"/>
                </a:cubicBezTo>
                <a:cubicBezTo>
                  <a:pt x="809141" y="467736"/>
                  <a:pt x="802320" y="470669"/>
                  <a:pt x="794407" y="470669"/>
                </a:cubicBezTo>
                <a:cubicBezTo>
                  <a:pt x="776945" y="470669"/>
                  <a:pt x="758800" y="468691"/>
                  <a:pt x="739973" y="464734"/>
                </a:cubicBezTo>
                <a:cubicBezTo>
                  <a:pt x="721147" y="460778"/>
                  <a:pt x="702797" y="454980"/>
                  <a:pt x="684926" y="447340"/>
                </a:cubicBezTo>
                <a:cubicBezTo>
                  <a:pt x="667054" y="439700"/>
                  <a:pt x="650342" y="430287"/>
                  <a:pt x="634789" y="419100"/>
                </a:cubicBezTo>
                <a:cubicBezTo>
                  <a:pt x="619237" y="407913"/>
                  <a:pt x="606140" y="395225"/>
                  <a:pt x="595499" y="381037"/>
                </a:cubicBezTo>
                <a:cubicBezTo>
                  <a:pt x="593316" y="378036"/>
                  <a:pt x="591542" y="375034"/>
                  <a:pt x="590178" y="372033"/>
                </a:cubicBezTo>
                <a:cubicBezTo>
                  <a:pt x="588814" y="369032"/>
                  <a:pt x="588131" y="365621"/>
                  <a:pt x="588131" y="361801"/>
                </a:cubicBezTo>
                <a:cubicBezTo>
                  <a:pt x="588131" y="353615"/>
                  <a:pt x="590997" y="346590"/>
                  <a:pt x="596726" y="340723"/>
                </a:cubicBezTo>
                <a:cubicBezTo>
                  <a:pt x="602456" y="334857"/>
                  <a:pt x="609414" y="331924"/>
                  <a:pt x="617599" y="331924"/>
                </a:cubicBezTo>
                <a:close/>
                <a:moveTo>
                  <a:pt x="323329" y="331924"/>
                </a:moveTo>
                <a:cubicBezTo>
                  <a:pt x="331242" y="331924"/>
                  <a:pt x="338200" y="334857"/>
                  <a:pt x="344202" y="340723"/>
                </a:cubicBezTo>
                <a:cubicBezTo>
                  <a:pt x="350205" y="346590"/>
                  <a:pt x="353206" y="353479"/>
                  <a:pt x="353206" y="361392"/>
                </a:cubicBezTo>
                <a:cubicBezTo>
                  <a:pt x="353206" y="365485"/>
                  <a:pt x="352524" y="369032"/>
                  <a:pt x="351160" y="372033"/>
                </a:cubicBezTo>
                <a:cubicBezTo>
                  <a:pt x="349796" y="375034"/>
                  <a:pt x="347886" y="378036"/>
                  <a:pt x="345430" y="381037"/>
                </a:cubicBezTo>
                <a:cubicBezTo>
                  <a:pt x="334516" y="395225"/>
                  <a:pt x="321351" y="407845"/>
                  <a:pt x="305935" y="418895"/>
                </a:cubicBezTo>
                <a:cubicBezTo>
                  <a:pt x="290519" y="429946"/>
                  <a:pt x="273943" y="439291"/>
                  <a:pt x="256208" y="446931"/>
                </a:cubicBezTo>
                <a:cubicBezTo>
                  <a:pt x="238472" y="454571"/>
                  <a:pt x="220191" y="460437"/>
                  <a:pt x="201364" y="464530"/>
                </a:cubicBezTo>
                <a:cubicBezTo>
                  <a:pt x="182538" y="468622"/>
                  <a:pt x="164393" y="470669"/>
                  <a:pt x="146931" y="470669"/>
                </a:cubicBezTo>
                <a:cubicBezTo>
                  <a:pt x="139018" y="470669"/>
                  <a:pt x="132128" y="467736"/>
                  <a:pt x="126262" y="461869"/>
                </a:cubicBezTo>
                <a:cubicBezTo>
                  <a:pt x="120396" y="456003"/>
                  <a:pt x="117463" y="449114"/>
                  <a:pt x="117463" y="441201"/>
                </a:cubicBezTo>
                <a:cubicBezTo>
                  <a:pt x="117463" y="433288"/>
                  <a:pt x="120396" y="426399"/>
                  <a:pt x="126262" y="420532"/>
                </a:cubicBezTo>
                <a:cubicBezTo>
                  <a:pt x="132128" y="414666"/>
                  <a:pt x="139018" y="411733"/>
                  <a:pt x="146931" y="411733"/>
                </a:cubicBezTo>
                <a:cubicBezTo>
                  <a:pt x="164666" y="411733"/>
                  <a:pt x="180355" y="410164"/>
                  <a:pt x="193997" y="407026"/>
                </a:cubicBezTo>
                <a:cubicBezTo>
                  <a:pt x="207640" y="403888"/>
                  <a:pt x="220259" y="399386"/>
                  <a:pt x="231856" y="393520"/>
                </a:cubicBezTo>
                <a:cubicBezTo>
                  <a:pt x="243452" y="387654"/>
                  <a:pt x="254775" y="380423"/>
                  <a:pt x="265826" y="371828"/>
                </a:cubicBezTo>
                <a:cubicBezTo>
                  <a:pt x="276876" y="363234"/>
                  <a:pt x="288813" y="353343"/>
                  <a:pt x="301637" y="342156"/>
                </a:cubicBezTo>
                <a:cubicBezTo>
                  <a:pt x="305184" y="339154"/>
                  <a:pt x="308527" y="336699"/>
                  <a:pt x="311665" y="334789"/>
                </a:cubicBezTo>
                <a:cubicBezTo>
                  <a:pt x="314802" y="332879"/>
                  <a:pt x="318691" y="331924"/>
                  <a:pt x="323329" y="331924"/>
                </a:cubicBezTo>
                <a:close/>
                <a:moveTo>
                  <a:pt x="470669" y="58936"/>
                </a:moveTo>
                <a:cubicBezTo>
                  <a:pt x="432743" y="58936"/>
                  <a:pt x="396249" y="63847"/>
                  <a:pt x="361187" y="73670"/>
                </a:cubicBezTo>
                <a:cubicBezTo>
                  <a:pt x="326126" y="83492"/>
                  <a:pt x="293315" y="97340"/>
                  <a:pt x="262756" y="115211"/>
                </a:cubicBezTo>
                <a:cubicBezTo>
                  <a:pt x="232197" y="133083"/>
                  <a:pt x="204434" y="154502"/>
                  <a:pt x="179468" y="179468"/>
                </a:cubicBezTo>
                <a:cubicBezTo>
                  <a:pt x="154502" y="204434"/>
                  <a:pt x="133083" y="232197"/>
                  <a:pt x="115212" y="262756"/>
                </a:cubicBezTo>
                <a:cubicBezTo>
                  <a:pt x="97340" y="293315"/>
                  <a:pt x="83493" y="326126"/>
                  <a:pt x="73670" y="361187"/>
                </a:cubicBezTo>
                <a:cubicBezTo>
                  <a:pt x="63847" y="396249"/>
                  <a:pt x="58936" y="432742"/>
                  <a:pt x="58936" y="470669"/>
                </a:cubicBezTo>
                <a:cubicBezTo>
                  <a:pt x="58936" y="508595"/>
                  <a:pt x="63847" y="545089"/>
                  <a:pt x="73670" y="580151"/>
                </a:cubicBezTo>
                <a:cubicBezTo>
                  <a:pt x="83493" y="615212"/>
                  <a:pt x="97340" y="648022"/>
                  <a:pt x="115212" y="678582"/>
                </a:cubicBezTo>
                <a:cubicBezTo>
                  <a:pt x="133083" y="709141"/>
                  <a:pt x="154502" y="736904"/>
                  <a:pt x="179468" y="761870"/>
                </a:cubicBezTo>
                <a:cubicBezTo>
                  <a:pt x="204434" y="786836"/>
                  <a:pt x="232197" y="808254"/>
                  <a:pt x="262756" y="826126"/>
                </a:cubicBezTo>
                <a:cubicBezTo>
                  <a:pt x="293315" y="843998"/>
                  <a:pt x="326126" y="857845"/>
                  <a:pt x="361187" y="867668"/>
                </a:cubicBezTo>
                <a:cubicBezTo>
                  <a:pt x="396249" y="877491"/>
                  <a:pt x="432743" y="882402"/>
                  <a:pt x="470669" y="882402"/>
                </a:cubicBezTo>
                <a:cubicBezTo>
                  <a:pt x="508595" y="882402"/>
                  <a:pt x="545089" y="877491"/>
                  <a:pt x="580151" y="867668"/>
                </a:cubicBezTo>
                <a:cubicBezTo>
                  <a:pt x="615212" y="857845"/>
                  <a:pt x="648023" y="843998"/>
                  <a:pt x="678582" y="826126"/>
                </a:cubicBezTo>
                <a:cubicBezTo>
                  <a:pt x="709141" y="808254"/>
                  <a:pt x="736904" y="786836"/>
                  <a:pt x="761870" y="761870"/>
                </a:cubicBezTo>
                <a:cubicBezTo>
                  <a:pt x="786836" y="736904"/>
                  <a:pt x="808255" y="709141"/>
                  <a:pt x="826126" y="678582"/>
                </a:cubicBezTo>
                <a:cubicBezTo>
                  <a:pt x="843998" y="648022"/>
                  <a:pt x="857845" y="615212"/>
                  <a:pt x="867668" y="580151"/>
                </a:cubicBezTo>
                <a:cubicBezTo>
                  <a:pt x="877491" y="545089"/>
                  <a:pt x="882402" y="508595"/>
                  <a:pt x="882402" y="470669"/>
                </a:cubicBezTo>
                <a:cubicBezTo>
                  <a:pt x="882402" y="432742"/>
                  <a:pt x="877491" y="396249"/>
                  <a:pt x="867668" y="361187"/>
                </a:cubicBezTo>
                <a:cubicBezTo>
                  <a:pt x="857845" y="326126"/>
                  <a:pt x="843998" y="293315"/>
                  <a:pt x="826126" y="262756"/>
                </a:cubicBezTo>
                <a:cubicBezTo>
                  <a:pt x="808255" y="232197"/>
                  <a:pt x="786836" y="204434"/>
                  <a:pt x="761870" y="179468"/>
                </a:cubicBezTo>
                <a:cubicBezTo>
                  <a:pt x="736904" y="154502"/>
                  <a:pt x="709141" y="133083"/>
                  <a:pt x="678582" y="115211"/>
                </a:cubicBezTo>
                <a:cubicBezTo>
                  <a:pt x="648023" y="97340"/>
                  <a:pt x="615212" y="83492"/>
                  <a:pt x="580151" y="73670"/>
                </a:cubicBezTo>
                <a:cubicBezTo>
                  <a:pt x="545089" y="63847"/>
                  <a:pt x="508595" y="58936"/>
                  <a:pt x="470669" y="58936"/>
                </a:cubicBezTo>
                <a:close/>
                <a:moveTo>
                  <a:pt x="470669" y="0"/>
                </a:moveTo>
                <a:cubicBezTo>
                  <a:pt x="514052" y="0"/>
                  <a:pt x="555799" y="5593"/>
                  <a:pt x="595908" y="16780"/>
                </a:cubicBezTo>
                <a:cubicBezTo>
                  <a:pt x="636017" y="27967"/>
                  <a:pt x="673466" y="43793"/>
                  <a:pt x="708254" y="64256"/>
                </a:cubicBezTo>
                <a:cubicBezTo>
                  <a:pt x="743043" y="84720"/>
                  <a:pt x="774762" y="109277"/>
                  <a:pt x="803411" y="137926"/>
                </a:cubicBezTo>
                <a:cubicBezTo>
                  <a:pt x="832061" y="166576"/>
                  <a:pt x="856617" y="198295"/>
                  <a:pt x="877081" y="233083"/>
                </a:cubicBezTo>
                <a:cubicBezTo>
                  <a:pt x="897545" y="267872"/>
                  <a:pt x="913371" y="305321"/>
                  <a:pt x="924557" y="345430"/>
                </a:cubicBezTo>
                <a:cubicBezTo>
                  <a:pt x="935744" y="385539"/>
                  <a:pt x="941338" y="427285"/>
                  <a:pt x="941338" y="470669"/>
                </a:cubicBezTo>
                <a:cubicBezTo>
                  <a:pt x="941338" y="514052"/>
                  <a:pt x="935744" y="555799"/>
                  <a:pt x="924557" y="595908"/>
                </a:cubicBezTo>
                <a:cubicBezTo>
                  <a:pt x="913371" y="636017"/>
                  <a:pt x="897545" y="673466"/>
                  <a:pt x="877081" y="708254"/>
                </a:cubicBezTo>
                <a:cubicBezTo>
                  <a:pt x="856617" y="743043"/>
                  <a:pt x="832061" y="774762"/>
                  <a:pt x="803411" y="803411"/>
                </a:cubicBezTo>
                <a:cubicBezTo>
                  <a:pt x="774762" y="832061"/>
                  <a:pt x="743043" y="856617"/>
                  <a:pt x="708254" y="877081"/>
                </a:cubicBezTo>
                <a:cubicBezTo>
                  <a:pt x="673466" y="897545"/>
                  <a:pt x="636017" y="913370"/>
                  <a:pt x="595908" y="924557"/>
                </a:cubicBezTo>
                <a:cubicBezTo>
                  <a:pt x="555799" y="935744"/>
                  <a:pt x="514052" y="941338"/>
                  <a:pt x="470669" y="941338"/>
                </a:cubicBezTo>
                <a:cubicBezTo>
                  <a:pt x="427286" y="941338"/>
                  <a:pt x="385539" y="935744"/>
                  <a:pt x="345430" y="924557"/>
                </a:cubicBezTo>
                <a:cubicBezTo>
                  <a:pt x="305321" y="913370"/>
                  <a:pt x="267872" y="897545"/>
                  <a:pt x="233083" y="877081"/>
                </a:cubicBezTo>
                <a:cubicBezTo>
                  <a:pt x="198295" y="856617"/>
                  <a:pt x="166576" y="832061"/>
                  <a:pt x="137927" y="803411"/>
                </a:cubicBezTo>
                <a:cubicBezTo>
                  <a:pt x="109277" y="774762"/>
                  <a:pt x="84720" y="743043"/>
                  <a:pt x="64257" y="708254"/>
                </a:cubicBezTo>
                <a:cubicBezTo>
                  <a:pt x="43793" y="673466"/>
                  <a:pt x="27967" y="636017"/>
                  <a:pt x="16780" y="595908"/>
                </a:cubicBezTo>
                <a:cubicBezTo>
                  <a:pt x="5593" y="555799"/>
                  <a:pt x="0" y="514052"/>
                  <a:pt x="0" y="470669"/>
                </a:cubicBezTo>
                <a:cubicBezTo>
                  <a:pt x="0" y="427285"/>
                  <a:pt x="5593" y="385539"/>
                  <a:pt x="16780" y="345430"/>
                </a:cubicBezTo>
                <a:cubicBezTo>
                  <a:pt x="27967" y="305321"/>
                  <a:pt x="43793" y="267872"/>
                  <a:pt x="64257" y="233083"/>
                </a:cubicBezTo>
                <a:cubicBezTo>
                  <a:pt x="84720" y="198295"/>
                  <a:pt x="109277" y="166576"/>
                  <a:pt x="137927" y="137926"/>
                </a:cubicBezTo>
                <a:cubicBezTo>
                  <a:pt x="166576" y="109277"/>
                  <a:pt x="198295" y="84720"/>
                  <a:pt x="233083" y="64256"/>
                </a:cubicBezTo>
                <a:cubicBezTo>
                  <a:pt x="267872" y="43793"/>
                  <a:pt x="305321" y="27967"/>
                  <a:pt x="345430" y="16780"/>
                </a:cubicBezTo>
                <a:cubicBezTo>
                  <a:pt x="385539" y="5593"/>
                  <a:pt x="427286" y="0"/>
                  <a:pt x="470669" y="0"/>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笑脸 8"/>
          <p:cNvSpPr/>
          <p:nvPr/>
        </p:nvSpPr>
        <p:spPr>
          <a:xfrm>
            <a:off x="5798596" y="1532082"/>
            <a:ext cx="594804" cy="608555"/>
          </a:xfrm>
          <a:prstGeom prst="smileyFac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8"/>
          <p:cNvSpPr/>
          <p:nvPr/>
        </p:nvSpPr>
        <p:spPr>
          <a:xfrm>
            <a:off x="7661475" y="2260959"/>
            <a:ext cx="3198203" cy="3038781"/>
          </a:xfrm>
          <a:prstGeom prst="rect">
            <a:avLst/>
          </a:prstGeom>
        </p:spPr>
        <p:txBody>
          <a:bodyPr wrap="square">
            <a:spAutoFit/>
          </a:bodyPr>
          <a:lstStyle/>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C00000"/>
                </a:solidFill>
                <a:latin typeface="微软雅黑" panose="020B0503020204020204" pitchFamily="34" charset="-122"/>
                <a:ea typeface="微软雅黑" panose="020B0503020204020204" pitchFamily="34" charset="-122"/>
              </a:rPr>
              <a:t>不按</a:t>
            </a:r>
            <a:r>
              <a:rPr lang="zh-CN" altLang="en-US" sz="2000" kern="0" dirty="0">
                <a:solidFill>
                  <a:srgbClr val="333F50"/>
                </a:solidFill>
                <a:latin typeface="微软雅黑" panose="020B0503020204020204" pitchFamily="34" charset="-122"/>
                <a:ea typeface="微软雅黑" panose="020B0503020204020204" pitchFamily="34" charset="-122"/>
              </a:rPr>
              <a:t>足量足疗程治疗增加不治风险</a:t>
            </a:r>
          </a:p>
          <a:p>
            <a:pPr marL="215900" marR="0" indent="-215900" defTabSz="914400" fontAlgn="auto">
              <a:lnSpc>
                <a:spcPct val="150000"/>
              </a:lnSpc>
              <a:spcBef>
                <a:spcPts val="1800"/>
              </a:spcBef>
              <a:buClrTx/>
              <a:buSzTx/>
              <a:buFont typeface="Arial" panose="020B0604020202020204" pitchFamily="34" charset="0"/>
              <a:buChar char="•"/>
              <a:defRPr/>
            </a:pPr>
            <a:r>
              <a:rPr lang="zh-CN" altLang="en-US" sz="2000" kern="0" dirty="0">
                <a:solidFill>
                  <a:srgbClr val="C00000"/>
                </a:solidFill>
                <a:latin typeface="微软雅黑" panose="020B0503020204020204" pitchFamily="34" charset="-122"/>
                <a:ea typeface="微软雅黑" panose="020B0503020204020204" pitchFamily="34" charset="-122"/>
              </a:rPr>
              <a:t>不按</a:t>
            </a:r>
            <a:r>
              <a:rPr lang="zh-CN" altLang="en-US" sz="2000" kern="0" dirty="0">
                <a:solidFill>
                  <a:srgbClr val="333F50"/>
                </a:solidFill>
                <a:latin typeface="微软雅黑" panose="020B0503020204020204" pitchFamily="34" charset="-122"/>
                <a:ea typeface="微软雅黑" panose="020B0503020204020204" pitchFamily="34" charset="-122"/>
              </a:rPr>
              <a:t>足量足疗程治疗，复发风险极高，且更容易耐药，不光伤害自己，还易传染他人</a:t>
            </a:r>
          </a:p>
        </p:txBody>
      </p:sp>
      <p:sp>
        <p:nvSpPr>
          <p:cNvPr id="10"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pic>
        <p:nvPicPr>
          <p:cNvPr id="5" name="图片 4"/>
          <p:cNvPicPr>
            <a:picLocks noChangeAspect="1"/>
          </p:cNvPicPr>
          <p:nvPr/>
        </p:nvPicPr>
        <p:blipFill rotWithShape="1">
          <a:blip r:embed="rId5"/>
          <a:srcRect l="26308" t="25817" r="23694" b="23836"/>
          <a:stretch>
            <a:fillRect/>
          </a:stretch>
        </p:blipFill>
        <p:spPr>
          <a:xfrm>
            <a:off x="8562993" y="1502114"/>
            <a:ext cx="754144" cy="7593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直接面视督导下治疗（</a:t>
            </a:r>
            <a:r>
              <a:rPr lang="en-US" altLang="zh-CN" dirty="0"/>
              <a:t>DOTs</a:t>
            </a:r>
            <a:r>
              <a:rPr lang="zh-CN" altLang="en-US" dirty="0"/>
              <a:t>）不可缺少</a:t>
            </a:r>
          </a:p>
        </p:txBody>
      </p:sp>
      <p:sp>
        <p:nvSpPr>
          <p:cNvPr id="23" name="矩形 22"/>
          <p:cNvSpPr/>
          <p:nvPr/>
        </p:nvSpPr>
        <p:spPr>
          <a:xfrm>
            <a:off x="956725" y="1798534"/>
            <a:ext cx="4682244" cy="338554"/>
          </a:xfrm>
          <a:prstGeom prst="rect">
            <a:avLst/>
          </a:prstGeom>
        </p:spPr>
        <p:txBody>
          <a:bodyPr wrap="none" lIns="0" tIns="0" rIns="0" bIns="0" anchor="ctr" anchorCtr="0">
            <a:spAutoFit/>
          </a:bodyPr>
          <a:lstStyle/>
          <a:p>
            <a:pPr lvl="0" defTabSz="457200">
              <a:defRPr/>
            </a:pPr>
            <a:r>
              <a:rPr lang="en-US" altLang="zh-CN" sz="2200" b="1" dirty="0">
                <a:solidFill>
                  <a:srgbClr val="333F50"/>
                </a:solidFill>
                <a:sym typeface="+mn-lt"/>
              </a:rPr>
              <a:t>DOTs</a:t>
            </a:r>
            <a:r>
              <a:rPr lang="zh-CN" altLang="en-US" sz="2200" b="1" dirty="0">
                <a:solidFill>
                  <a:srgbClr val="333F50"/>
                </a:solidFill>
                <a:sym typeface="+mn-lt"/>
              </a:rPr>
              <a:t>是最有效保证患者依从性的方法</a:t>
            </a:r>
          </a:p>
        </p:txBody>
      </p:sp>
      <p:sp>
        <p:nvSpPr>
          <p:cNvPr id="24" name="矩形 23"/>
          <p:cNvSpPr/>
          <p:nvPr/>
        </p:nvSpPr>
        <p:spPr>
          <a:xfrm>
            <a:off x="956725" y="2621280"/>
            <a:ext cx="3539156" cy="338554"/>
          </a:xfrm>
          <a:prstGeom prst="rect">
            <a:avLst/>
          </a:prstGeom>
        </p:spPr>
        <p:txBody>
          <a:bodyPr wrap="square" lIns="0" tIns="0" rIns="0" bIns="0" anchor="ctr" anchorCtr="0">
            <a:spAutoFit/>
          </a:bodyPr>
          <a:lstStyle/>
          <a:p>
            <a:pPr lvl="0" defTabSz="457200">
              <a:defRPr/>
            </a:pPr>
            <a:r>
              <a:rPr lang="zh-CN" altLang="en-US" sz="2200" b="1" dirty="0">
                <a:solidFill>
                  <a:srgbClr val="333F50"/>
                </a:solidFill>
                <a:sym typeface="+mn-lt"/>
              </a:rPr>
              <a:t>所有结核病人需进行</a:t>
            </a:r>
            <a:r>
              <a:rPr lang="en-US" altLang="zh-CN" sz="2200" b="1" dirty="0">
                <a:solidFill>
                  <a:srgbClr val="333F50"/>
                </a:solidFill>
                <a:sym typeface="+mn-lt"/>
              </a:rPr>
              <a:t>DOTs</a:t>
            </a:r>
            <a:endParaRPr lang="zh-CN" altLang="en-US" sz="2200" b="1" dirty="0">
              <a:solidFill>
                <a:srgbClr val="333F50"/>
              </a:solidFill>
              <a:sym typeface="+mn-lt"/>
            </a:endParaRPr>
          </a:p>
        </p:txBody>
      </p:sp>
      <p:sp>
        <p:nvSpPr>
          <p:cNvPr id="25" name="矩形 24"/>
          <p:cNvSpPr/>
          <p:nvPr/>
        </p:nvSpPr>
        <p:spPr>
          <a:xfrm>
            <a:off x="956725" y="4201577"/>
            <a:ext cx="4995635" cy="338554"/>
          </a:xfrm>
          <a:prstGeom prst="rect">
            <a:avLst/>
          </a:prstGeom>
        </p:spPr>
        <p:txBody>
          <a:bodyPr wrap="square" lIns="0" tIns="0" rIns="0" bIns="0" anchor="ctr" anchorCtr="0">
            <a:spAutoFit/>
          </a:bodyPr>
          <a:lstStyle/>
          <a:p>
            <a:pPr lvl="0" defTabSz="457200">
              <a:defRPr/>
            </a:pPr>
            <a:r>
              <a:rPr lang="zh-CN" altLang="en-US" sz="2200" b="1" dirty="0">
                <a:solidFill>
                  <a:srgbClr val="333F50"/>
                </a:solidFill>
                <a:sym typeface="+mn-lt"/>
              </a:rPr>
              <a:t>询问不良反应和其他治疗中出现问题</a:t>
            </a:r>
          </a:p>
        </p:txBody>
      </p:sp>
      <p:cxnSp>
        <p:nvCxnSpPr>
          <p:cNvPr id="30" name="直接连接符 29"/>
          <p:cNvCxnSpPr/>
          <p:nvPr/>
        </p:nvCxnSpPr>
        <p:spPr>
          <a:xfrm>
            <a:off x="492236" y="2413259"/>
            <a:ext cx="5436000" cy="0"/>
          </a:xfrm>
          <a:prstGeom prst="line">
            <a:avLst/>
          </a:prstGeom>
          <a:ln w="15875">
            <a:gradFill flip="none" rotWithShape="1">
              <a:gsLst>
                <a:gs pos="0">
                  <a:schemeClr val="accent1">
                    <a:lumMod val="5000"/>
                    <a:lumOff val="95000"/>
                  </a:schemeClr>
                </a:gs>
                <a:gs pos="52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92236" y="3167856"/>
            <a:ext cx="5436000" cy="0"/>
          </a:xfrm>
          <a:prstGeom prst="line">
            <a:avLst/>
          </a:prstGeom>
          <a:ln w="15875">
            <a:gradFill flip="none" rotWithShape="1">
              <a:gsLst>
                <a:gs pos="0">
                  <a:schemeClr val="accent1">
                    <a:lumMod val="5000"/>
                    <a:lumOff val="95000"/>
                  </a:schemeClr>
                </a:gs>
                <a:gs pos="52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92236" y="3969854"/>
            <a:ext cx="5436000" cy="0"/>
          </a:xfrm>
          <a:prstGeom prst="line">
            <a:avLst/>
          </a:prstGeom>
          <a:ln w="15875">
            <a:gradFill flip="none" rotWithShape="1">
              <a:gsLst>
                <a:gs pos="0">
                  <a:schemeClr val="accent1">
                    <a:lumMod val="5000"/>
                    <a:lumOff val="95000"/>
                  </a:schemeClr>
                </a:gs>
                <a:gs pos="52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92236" y="4803845"/>
            <a:ext cx="5436000" cy="0"/>
          </a:xfrm>
          <a:prstGeom prst="line">
            <a:avLst/>
          </a:prstGeom>
          <a:ln w="15875">
            <a:gradFill flip="none" rotWithShape="1">
              <a:gsLst>
                <a:gs pos="0">
                  <a:schemeClr val="accent1">
                    <a:lumMod val="5000"/>
                    <a:lumOff val="95000"/>
                  </a:schemeClr>
                </a:gs>
                <a:gs pos="52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782609" y="5199258"/>
            <a:ext cx="5952191" cy="0"/>
          </a:xfrm>
          <a:prstGeom prst="line">
            <a:avLst/>
          </a:prstGeom>
          <a:ln w="15875">
            <a:gradFill flip="none" rotWithShape="1">
              <a:gsLst>
                <a:gs pos="0">
                  <a:schemeClr val="accent1">
                    <a:lumMod val="5000"/>
                    <a:lumOff val="95000"/>
                  </a:schemeClr>
                </a:gs>
                <a:gs pos="52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956725" y="3399578"/>
            <a:ext cx="5436000" cy="338554"/>
          </a:xfrm>
          <a:prstGeom prst="rect">
            <a:avLst/>
          </a:prstGeom>
        </p:spPr>
        <p:txBody>
          <a:bodyPr wrap="square" lIns="0" tIns="0" rIns="0" bIns="0" anchor="ctr" anchorCtr="0">
            <a:spAutoFit/>
          </a:bodyPr>
          <a:lstStyle/>
          <a:p>
            <a:pPr lvl="0" defTabSz="457200">
              <a:defRPr/>
            </a:pPr>
            <a:r>
              <a:rPr lang="zh-CN" altLang="en-US" sz="2200" b="1" dirty="0">
                <a:solidFill>
                  <a:srgbClr val="333F50"/>
                </a:solidFill>
                <a:sym typeface="+mn-lt"/>
              </a:rPr>
              <a:t>患者每日或一周数次在医务人员直视下用药</a:t>
            </a:r>
          </a:p>
        </p:txBody>
      </p:sp>
      <p:sp>
        <p:nvSpPr>
          <p:cNvPr id="22" name="文本占位符 2"/>
          <p:cNvSpPr txBox="1"/>
          <p:nvPr/>
        </p:nvSpPr>
        <p:spPr>
          <a:xfrm>
            <a:off x="2851151" y="6334648"/>
            <a:ext cx="8629649" cy="17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endParaRPr lang="en-US" altLang="zh-CN" sz="1000" dirty="0">
              <a:solidFill>
                <a:schemeClr val="tx1">
                  <a:lumMod val="50000"/>
                  <a:lumOff val="50000"/>
                </a:schemeClr>
              </a:solidFill>
            </a:endParaRPr>
          </a:p>
          <a:p>
            <a:pPr marL="0" indent="0">
              <a:buNone/>
            </a:pPr>
            <a:r>
              <a:rPr lang="en-US" altLang="zh-CN" sz="1000" dirty="0">
                <a:solidFill>
                  <a:schemeClr val="tx1">
                    <a:lumMod val="50000"/>
                    <a:lumOff val="50000"/>
                  </a:schemeClr>
                </a:solidFill>
              </a:rPr>
              <a:t>https://www.cdc.gov/tb/webcourses/tb101/page3832.html</a:t>
            </a:r>
            <a:endParaRPr lang="zh-CN" altLang="en-US" sz="1000" dirty="0">
              <a:solidFill>
                <a:schemeClr val="tx1">
                  <a:lumMod val="50000"/>
                  <a:lumOff val="50000"/>
                </a:schemeClr>
              </a:solidFill>
            </a:endParaRPr>
          </a:p>
        </p:txBody>
      </p:sp>
      <p:pic>
        <p:nvPicPr>
          <p:cNvPr id="3" name="Picture 2"/>
          <p:cNvPicPr>
            <a:picLocks noChangeAspect="1"/>
          </p:cNvPicPr>
          <p:nvPr/>
        </p:nvPicPr>
        <p:blipFill>
          <a:blip r:embed="rId3"/>
          <a:stretch>
            <a:fillRect/>
          </a:stretch>
        </p:blipFill>
        <p:spPr>
          <a:xfrm>
            <a:off x="6239642" y="4217674"/>
            <a:ext cx="4813122" cy="1013551"/>
          </a:xfrm>
          <a:prstGeom prst="rect">
            <a:avLst/>
          </a:prstGeom>
          <a:ln w="12700">
            <a:solidFill>
              <a:schemeClr val="tx1"/>
            </a:solidFill>
          </a:ln>
        </p:spPr>
      </p:pic>
      <p:sp>
        <p:nvSpPr>
          <p:cNvPr id="5" name="TextBox 4"/>
          <p:cNvSpPr txBox="1"/>
          <p:nvPr/>
        </p:nvSpPr>
        <p:spPr>
          <a:xfrm>
            <a:off x="7731858" y="5351220"/>
            <a:ext cx="1441420" cy="307777"/>
          </a:xfrm>
          <a:prstGeom prst="rect">
            <a:avLst/>
          </a:prstGeom>
          <a:noFill/>
        </p:spPr>
        <p:txBody>
          <a:bodyPr wrap="none" rtlCol="0">
            <a:spAutoFit/>
          </a:bodyPr>
          <a:lstStyle/>
          <a:p>
            <a:r>
              <a:rPr lang="zh-CN" altLang="en-US" sz="1400" dirty="0"/>
              <a:t>贝达喹啉说明书</a:t>
            </a:r>
            <a:endParaRPr lang="en-US" sz="1400" dirty="0"/>
          </a:p>
        </p:txBody>
      </p:sp>
      <p:pic>
        <p:nvPicPr>
          <p:cNvPr id="6" name="图片 5"/>
          <p:cNvPicPr>
            <a:picLocks noChangeAspect="1"/>
          </p:cNvPicPr>
          <p:nvPr/>
        </p:nvPicPr>
        <p:blipFill>
          <a:blip r:embed="rId4"/>
          <a:stretch>
            <a:fillRect/>
          </a:stretch>
        </p:blipFill>
        <p:spPr>
          <a:xfrm>
            <a:off x="6239642" y="1137454"/>
            <a:ext cx="3852040" cy="30641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小结</a:t>
            </a:r>
            <a:endParaRPr lang="en-US" dirty="0"/>
          </a:p>
        </p:txBody>
      </p:sp>
      <p:sp>
        <p:nvSpPr>
          <p:cNvPr id="5" name="文本占位符 4"/>
          <p:cNvSpPr>
            <a:spLocks noGrp="1"/>
          </p:cNvSpPr>
          <p:nvPr>
            <p:ph type="body" sz="quarter" idx="10"/>
          </p:nvPr>
        </p:nvSpPr>
        <p:spPr/>
        <p:txBody>
          <a:bodyPr/>
          <a:lstStyle/>
          <a:p>
            <a:r>
              <a:rPr lang="zh-CN" altLang="en-US" dirty="0"/>
              <a:t>结核分枝杆菌耐药性检测专家共识 </a:t>
            </a:r>
            <a:r>
              <a:rPr lang="en-US" altLang="zh-CN" dirty="0"/>
              <a:t>2019</a:t>
            </a:r>
          </a:p>
        </p:txBody>
      </p:sp>
      <p:grpSp>
        <p:nvGrpSpPr>
          <p:cNvPr id="58" name="组合 57"/>
          <p:cNvGrpSpPr/>
          <p:nvPr/>
        </p:nvGrpSpPr>
        <p:grpSpPr>
          <a:xfrm>
            <a:off x="1196017" y="1221103"/>
            <a:ext cx="9799966" cy="4522471"/>
            <a:chOff x="1039484" y="1297303"/>
            <a:chExt cx="9799966" cy="4522471"/>
          </a:xfrm>
        </p:grpSpPr>
        <p:grpSp>
          <p:nvGrpSpPr>
            <p:cNvPr id="54" name="组合 53"/>
            <p:cNvGrpSpPr/>
            <p:nvPr/>
          </p:nvGrpSpPr>
          <p:grpSpPr>
            <a:xfrm>
              <a:off x="1039484" y="1297303"/>
              <a:ext cx="9799966" cy="946836"/>
              <a:chOff x="1039484" y="1345884"/>
              <a:chExt cx="9799966" cy="946836"/>
            </a:xfrm>
          </p:grpSpPr>
          <p:sp>
            <p:nvSpPr>
              <p:cNvPr id="39" name="矩形: 圆角 38"/>
              <p:cNvSpPr/>
              <p:nvPr/>
            </p:nvSpPr>
            <p:spPr>
              <a:xfrm>
                <a:off x="1283296" y="1345884"/>
                <a:ext cx="9556154" cy="946836"/>
              </a:xfrm>
              <a:prstGeom prst="roundRect">
                <a:avLst>
                  <a:gd name="adj" fmla="val 11281"/>
                </a:avLst>
              </a:prstGeom>
              <a:solidFill>
                <a:schemeClr val="bg1"/>
              </a:solidFill>
              <a:ln w="3175" cap="flat" cmpd="sng" algn="ctr">
                <a:solidFill>
                  <a:srgbClr val="DBF1FA"/>
                </a:solidFill>
                <a:prstDash val="solid"/>
              </a:ln>
              <a:effectLst/>
            </p:spPr>
            <p:txBody>
              <a:bodyPr spcFirstLastPara="0" vert="horz" wrap="square" lIns="60941" tIns="60941" rIns="60941" bIns="60941" numCol="1" spcCol="1270" anchor="ctr" anchorCtr="0">
                <a:noAutofit/>
              </a:bodyPr>
              <a:lstStyle/>
              <a:p>
                <a:pPr marL="0" marR="0" lvl="0" indent="0" algn="ctr" defTabSz="2074545" eaLnBrk="1" fontAlgn="auto" latinLnBrk="0" hangingPunct="1">
                  <a:lnSpc>
                    <a:spcPct val="100000"/>
                  </a:lnSpc>
                  <a:spcBef>
                    <a:spcPts val="0"/>
                  </a:spcBef>
                  <a:spcAft>
                    <a:spcPct val="35000"/>
                  </a:spcAft>
                  <a:buClrTx/>
                  <a:buSzTx/>
                  <a:buFontTx/>
                  <a:buNone/>
                  <a:defRPr/>
                </a:pPr>
                <a:endParaRPr kumimoji="0" lang="zh-CN" altLang="en-US" sz="2200" b="1" i="0" u="none" strike="noStrike" kern="0" cap="none" spc="0" normalizeH="0" baseline="0" noProof="0">
                  <a:ln>
                    <a:noFill/>
                  </a:ln>
                  <a:solidFill>
                    <a:srgbClr val="0064B4"/>
                  </a:solidFill>
                  <a:effectLst/>
                  <a:uLnTx/>
                  <a:uFillTx/>
                  <a:cs typeface="+mn-ea"/>
                </a:endParaRPr>
              </a:p>
            </p:txBody>
          </p:sp>
          <p:sp>
            <p:nvSpPr>
              <p:cNvPr id="40" name="椭圆 39"/>
              <p:cNvSpPr/>
              <p:nvPr/>
            </p:nvSpPr>
            <p:spPr>
              <a:xfrm>
                <a:off x="1039484" y="1585302"/>
                <a:ext cx="468000" cy="468000"/>
              </a:xfrm>
              <a:prstGeom prst="ellipse">
                <a:avLst/>
              </a:prstGeom>
              <a:solidFill>
                <a:srgbClr val="0FA1DE"/>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rPr>
                  <a:t>1</a:t>
                </a:r>
                <a:endParaRPr kumimoji="0" lang="zh-CN" altLang="en-US" sz="2200" b="0" i="0" u="none" strike="noStrike" kern="0" cap="none" spc="0" normalizeH="0" baseline="0" noProof="0" dirty="0">
                  <a:ln>
                    <a:noFill/>
                  </a:ln>
                  <a:solidFill>
                    <a:prstClr val="white"/>
                  </a:solidFill>
                  <a:effectLst/>
                  <a:uLnTx/>
                  <a:uFillTx/>
                </a:endParaRPr>
              </a:p>
            </p:txBody>
          </p:sp>
          <p:sp>
            <p:nvSpPr>
              <p:cNvPr id="41" name="矩形 40"/>
              <p:cNvSpPr/>
              <p:nvPr/>
            </p:nvSpPr>
            <p:spPr>
              <a:xfrm>
                <a:off x="1742590" y="1665413"/>
                <a:ext cx="6656899" cy="307777"/>
              </a:xfrm>
              <a:prstGeom prst="rect">
                <a:avLst/>
              </a:prstGeom>
            </p:spPr>
            <p:txBody>
              <a:bodyPr wrap="square" lIns="0" tIns="0" rIns="0" bIns="0" anchor="ctr">
                <a:spAutoFit/>
              </a:bodyPr>
              <a:lstStyle/>
              <a:p>
                <a:pPr lvl="0" defTabSz="1219200">
                  <a:defRPr/>
                </a:pPr>
                <a:r>
                  <a:rPr lang="zh-CN" altLang="en-US" sz="2000" kern="0" dirty="0">
                    <a:solidFill>
                      <a:srgbClr val="333F50"/>
                    </a:solidFill>
                  </a:rPr>
                  <a:t>治疗不规范是产生耐药结核病的重要因素</a:t>
                </a:r>
              </a:p>
            </p:txBody>
          </p:sp>
        </p:grpSp>
        <p:grpSp>
          <p:nvGrpSpPr>
            <p:cNvPr id="56" name="组合 55"/>
            <p:cNvGrpSpPr/>
            <p:nvPr/>
          </p:nvGrpSpPr>
          <p:grpSpPr>
            <a:xfrm>
              <a:off x="1039484" y="3551507"/>
              <a:ext cx="9799966" cy="1044000"/>
              <a:chOff x="1039484" y="3601929"/>
              <a:chExt cx="9799966" cy="1044000"/>
            </a:xfrm>
          </p:grpSpPr>
          <p:sp>
            <p:nvSpPr>
              <p:cNvPr id="47" name="矩形: 圆角 46"/>
              <p:cNvSpPr/>
              <p:nvPr/>
            </p:nvSpPr>
            <p:spPr>
              <a:xfrm>
                <a:off x="1283296" y="3601929"/>
                <a:ext cx="9556154" cy="1044000"/>
              </a:xfrm>
              <a:prstGeom prst="roundRect">
                <a:avLst>
                  <a:gd name="adj" fmla="val 11281"/>
                </a:avLst>
              </a:prstGeom>
              <a:solidFill>
                <a:schemeClr val="bg1"/>
              </a:solidFill>
              <a:ln w="3175" cap="flat" cmpd="sng" algn="ctr">
                <a:solidFill>
                  <a:srgbClr val="DBF1FA"/>
                </a:solidFill>
                <a:prstDash val="solid"/>
              </a:ln>
              <a:effectLst/>
            </p:spPr>
            <p:txBody>
              <a:bodyPr spcFirstLastPara="0" vert="horz" wrap="square" lIns="60941" tIns="60941" rIns="60941" bIns="60941" numCol="1" spcCol="1270" anchor="ctr" anchorCtr="0">
                <a:noAutofit/>
              </a:bodyPr>
              <a:lstStyle/>
              <a:p>
                <a:pPr marL="0" marR="0" lvl="0" indent="0" algn="ctr" defTabSz="2074545" eaLnBrk="1" fontAlgn="auto" latinLnBrk="0" hangingPunct="1">
                  <a:lnSpc>
                    <a:spcPct val="100000"/>
                  </a:lnSpc>
                  <a:spcBef>
                    <a:spcPts val="0"/>
                  </a:spcBef>
                  <a:spcAft>
                    <a:spcPct val="35000"/>
                  </a:spcAft>
                  <a:buClrTx/>
                  <a:buSzTx/>
                  <a:buFontTx/>
                  <a:buNone/>
                  <a:defRPr/>
                </a:pPr>
                <a:endParaRPr kumimoji="0" lang="zh-CN" altLang="en-US" sz="2200" b="1" i="0" u="none" strike="noStrike" kern="0" cap="none" spc="0" normalizeH="0" baseline="0" noProof="0">
                  <a:ln>
                    <a:noFill/>
                  </a:ln>
                  <a:solidFill>
                    <a:srgbClr val="0064B4"/>
                  </a:solidFill>
                  <a:effectLst/>
                  <a:uLnTx/>
                  <a:uFillTx/>
                  <a:cs typeface="+mn-ea"/>
                </a:endParaRPr>
              </a:p>
            </p:txBody>
          </p:sp>
          <p:sp>
            <p:nvSpPr>
              <p:cNvPr id="48" name="椭圆 47"/>
              <p:cNvSpPr/>
              <p:nvPr/>
            </p:nvSpPr>
            <p:spPr>
              <a:xfrm>
                <a:off x="1039484" y="3889929"/>
                <a:ext cx="468000" cy="468000"/>
              </a:xfrm>
              <a:prstGeom prst="ellipse">
                <a:avLst/>
              </a:prstGeom>
              <a:solidFill>
                <a:srgbClr val="0FA1DE"/>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rPr>
                  <a:t>3</a:t>
                </a:r>
                <a:endParaRPr kumimoji="0" lang="zh-CN" altLang="en-US" sz="2200" b="0" i="0" u="none" strike="noStrike" kern="0" cap="none" spc="0" normalizeH="0" baseline="0" noProof="0" dirty="0">
                  <a:ln>
                    <a:noFill/>
                  </a:ln>
                  <a:solidFill>
                    <a:prstClr val="white"/>
                  </a:solidFill>
                  <a:effectLst/>
                  <a:uLnTx/>
                  <a:uFillTx/>
                </a:endParaRPr>
              </a:p>
            </p:txBody>
          </p:sp>
          <p:sp>
            <p:nvSpPr>
              <p:cNvPr id="49" name="矩形 48"/>
              <p:cNvSpPr/>
              <p:nvPr/>
            </p:nvSpPr>
            <p:spPr>
              <a:xfrm>
                <a:off x="1742590" y="3757034"/>
                <a:ext cx="8506310" cy="733791"/>
              </a:xfrm>
              <a:prstGeom prst="rect">
                <a:avLst/>
              </a:prstGeom>
            </p:spPr>
            <p:txBody>
              <a:bodyPr wrap="square" lIns="0" tIns="0" rIns="0" bIns="0" anchor="ctr">
                <a:spAutoFit/>
              </a:bodyPr>
              <a:lstStyle/>
              <a:p>
                <a:pPr lvl="0" defTabSz="1219200">
                  <a:lnSpc>
                    <a:spcPct val="125000"/>
                  </a:lnSpc>
                  <a:defRPr/>
                </a:pPr>
                <a:r>
                  <a:rPr lang="zh-CN" altLang="en-US" sz="2000" kern="0" dirty="0">
                    <a:solidFill>
                      <a:srgbClr val="333F50"/>
                    </a:solidFill>
                  </a:rPr>
                  <a:t>耐药结核病的诊断依靠体外药物敏感性试验，其中表型</a:t>
                </a:r>
                <a:r>
                  <a:rPr lang="en-US" altLang="zh-CN" sz="2000" kern="0" dirty="0">
                    <a:solidFill>
                      <a:srgbClr val="333F50"/>
                    </a:solidFill>
                  </a:rPr>
                  <a:t>DST</a:t>
                </a:r>
                <a:r>
                  <a:rPr lang="zh-CN" altLang="en-US" sz="2000" kern="0" dirty="0">
                    <a:solidFill>
                      <a:srgbClr val="333F50"/>
                    </a:solidFill>
                  </a:rPr>
                  <a:t>为金标准，分子</a:t>
                </a:r>
                <a:r>
                  <a:rPr lang="en-US" altLang="zh-CN" sz="2000" kern="0" dirty="0">
                    <a:solidFill>
                      <a:srgbClr val="333F50"/>
                    </a:solidFill>
                  </a:rPr>
                  <a:t>DST</a:t>
                </a:r>
                <a:r>
                  <a:rPr lang="zh-CN" altLang="en-US" sz="2000" kern="0" dirty="0">
                    <a:solidFill>
                      <a:srgbClr val="333F50"/>
                    </a:solidFill>
                  </a:rPr>
                  <a:t>可快速、敏感地检出耐药基因突变</a:t>
                </a:r>
              </a:p>
            </p:txBody>
          </p:sp>
        </p:grpSp>
        <p:grpSp>
          <p:nvGrpSpPr>
            <p:cNvPr id="57" name="组合 56"/>
            <p:cNvGrpSpPr/>
            <p:nvPr/>
          </p:nvGrpSpPr>
          <p:grpSpPr>
            <a:xfrm>
              <a:off x="1039484" y="4775774"/>
              <a:ext cx="9799966" cy="1044000"/>
              <a:chOff x="1039484" y="4775774"/>
              <a:chExt cx="9799966" cy="1044000"/>
            </a:xfrm>
          </p:grpSpPr>
          <p:sp>
            <p:nvSpPr>
              <p:cNvPr id="51" name="矩形: 圆角 50"/>
              <p:cNvSpPr/>
              <p:nvPr/>
            </p:nvSpPr>
            <p:spPr>
              <a:xfrm>
                <a:off x="1283296" y="4775774"/>
                <a:ext cx="9556154" cy="1044000"/>
              </a:xfrm>
              <a:prstGeom prst="roundRect">
                <a:avLst>
                  <a:gd name="adj" fmla="val 11281"/>
                </a:avLst>
              </a:prstGeom>
              <a:solidFill>
                <a:schemeClr val="bg1"/>
              </a:solidFill>
              <a:ln w="3175" cap="flat" cmpd="sng" algn="ctr">
                <a:solidFill>
                  <a:srgbClr val="DBF1FA"/>
                </a:solidFill>
                <a:prstDash val="solid"/>
              </a:ln>
              <a:effectLst/>
            </p:spPr>
            <p:txBody>
              <a:bodyPr spcFirstLastPara="0" vert="horz" wrap="square" lIns="60941" tIns="60941" rIns="60941" bIns="60941" numCol="1" spcCol="1270" anchor="ctr" anchorCtr="0">
                <a:noAutofit/>
              </a:bodyPr>
              <a:lstStyle/>
              <a:p>
                <a:pPr marL="0" marR="0" lvl="0" indent="0" algn="ctr" defTabSz="2074545" eaLnBrk="1" fontAlgn="auto" latinLnBrk="0" hangingPunct="1">
                  <a:lnSpc>
                    <a:spcPct val="100000"/>
                  </a:lnSpc>
                  <a:spcBef>
                    <a:spcPts val="0"/>
                  </a:spcBef>
                  <a:spcAft>
                    <a:spcPct val="35000"/>
                  </a:spcAft>
                  <a:buClrTx/>
                  <a:buSzTx/>
                  <a:buFontTx/>
                  <a:buNone/>
                  <a:defRPr/>
                </a:pPr>
                <a:endParaRPr kumimoji="0" lang="zh-CN" altLang="en-US" sz="2200" b="1" i="0" u="none" strike="noStrike" kern="0" cap="none" spc="0" normalizeH="0" baseline="0" noProof="0">
                  <a:ln>
                    <a:noFill/>
                  </a:ln>
                  <a:solidFill>
                    <a:srgbClr val="0064B4"/>
                  </a:solidFill>
                  <a:effectLst/>
                  <a:uLnTx/>
                  <a:uFillTx/>
                  <a:cs typeface="+mn-ea"/>
                </a:endParaRPr>
              </a:p>
            </p:txBody>
          </p:sp>
          <p:sp>
            <p:nvSpPr>
              <p:cNvPr id="52" name="椭圆 51"/>
              <p:cNvSpPr/>
              <p:nvPr/>
            </p:nvSpPr>
            <p:spPr>
              <a:xfrm>
                <a:off x="1039484" y="5063774"/>
                <a:ext cx="468000" cy="468000"/>
              </a:xfrm>
              <a:prstGeom prst="ellipse">
                <a:avLst/>
              </a:prstGeom>
              <a:solidFill>
                <a:srgbClr val="0FA1DE"/>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rPr>
                  <a:t>4</a:t>
                </a:r>
                <a:endParaRPr kumimoji="0" lang="zh-CN" altLang="en-US" sz="2200" b="0" i="0" u="none" strike="noStrike" kern="0" cap="none" spc="0" normalizeH="0" baseline="0" noProof="0" dirty="0">
                  <a:ln>
                    <a:noFill/>
                  </a:ln>
                  <a:solidFill>
                    <a:prstClr val="white"/>
                  </a:solidFill>
                  <a:effectLst/>
                  <a:uLnTx/>
                  <a:uFillTx/>
                </a:endParaRPr>
              </a:p>
            </p:txBody>
          </p:sp>
          <p:sp>
            <p:nvSpPr>
              <p:cNvPr id="53" name="矩形 52"/>
              <p:cNvSpPr/>
              <p:nvPr/>
            </p:nvSpPr>
            <p:spPr>
              <a:xfrm>
                <a:off x="1742590" y="4930879"/>
                <a:ext cx="8506310" cy="733791"/>
              </a:xfrm>
              <a:prstGeom prst="rect">
                <a:avLst/>
              </a:prstGeom>
            </p:spPr>
            <p:txBody>
              <a:bodyPr wrap="square" lIns="0" tIns="0" rIns="0" bIns="0" anchor="ctr">
                <a:spAutoFit/>
              </a:bodyPr>
              <a:lstStyle/>
              <a:p>
                <a:pPr lvl="0" defTabSz="1219200">
                  <a:lnSpc>
                    <a:spcPct val="125000"/>
                  </a:lnSpc>
                  <a:defRPr/>
                </a:pPr>
                <a:r>
                  <a:rPr lang="zh-CN" altLang="en-US" sz="2000" kern="0" dirty="0">
                    <a:solidFill>
                      <a:srgbClr val="333F50"/>
                    </a:solidFill>
                  </a:rPr>
                  <a:t>结合临床表现、评估耐药结核病高危因素，怀疑耐药结核病时，需要完善的检查有痰</a:t>
                </a:r>
                <a:r>
                  <a:rPr lang="en-US" altLang="zh-CN" sz="2000" kern="0" dirty="0">
                    <a:solidFill>
                      <a:srgbClr val="333F50"/>
                    </a:solidFill>
                  </a:rPr>
                  <a:t>/</a:t>
                </a:r>
                <a:r>
                  <a:rPr lang="zh-CN" altLang="en-US" sz="2000" kern="0" dirty="0">
                    <a:solidFill>
                      <a:srgbClr val="333F50"/>
                    </a:solidFill>
                  </a:rPr>
                  <a:t>血涂片、痰</a:t>
                </a:r>
                <a:r>
                  <a:rPr lang="en-US" altLang="zh-CN" sz="2000" kern="0" dirty="0">
                    <a:solidFill>
                      <a:srgbClr val="333F50"/>
                    </a:solidFill>
                  </a:rPr>
                  <a:t>/</a:t>
                </a:r>
                <a:r>
                  <a:rPr lang="zh-CN" altLang="en-US" sz="2000" kern="0" dirty="0">
                    <a:solidFill>
                      <a:srgbClr val="333F50"/>
                    </a:solidFill>
                  </a:rPr>
                  <a:t>血培养</a:t>
                </a:r>
                <a:r>
                  <a:rPr lang="en-US" altLang="zh-CN" sz="2000" kern="0" dirty="0">
                    <a:solidFill>
                      <a:srgbClr val="333F50"/>
                    </a:solidFill>
                  </a:rPr>
                  <a:t>+</a:t>
                </a:r>
                <a:r>
                  <a:rPr lang="zh-CN" altLang="en-US" sz="2000" kern="0" dirty="0">
                    <a:solidFill>
                      <a:srgbClr val="333F50"/>
                    </a:solidFill>
                  </a:rPr>
                  <a:t>药敏、分子</a:t>
                </a:r>
                <a:r>
                  <a:rPr lang="en-US" altLang="zh-CN" sz="2000" kern="0" dirty="0">
                    <a:solidFill>
                      <a:srgbClr val="333F50"/>
                    </a:solidFill>
                  </a:rPr>
                  <a:t>DST</a:t>
                </a:r>
                <a:r>
                  <a:rPr lang="zh-CN" altLang="en-US" sz="2000" kern="0" dirty="0">
                    <a:solidFill>
                      <a:srgbClr val="333F50"/>
                    </a:solidFill>
                  </a:rPr>
                  <a:t>检测，明确耐药性</a:t>
                </a:r>
              </a:p>
            </p:txBody>
          </p:sp>
        </p:grpSp>
        <p:grpSp>
          <p:nvGrpSpPr>
            <p:cNvPr id="55" name="组合 54"/>
            <p:cNvGrpSpPr/>
            <p:nvPr/>
          </p:nvGrpSpPr>
          <p:grpSpPr>
            <a:xfrm>
              <a:off x="1039484" y="2424405"/>
              <a:ext cx="9799966" cy="946836"/>
              <a:chOff x="1039484" y="2425528"/>
              <a:chExt cx="9799966" cy="946836"/>
            </a:xfrm>
          </p:grpSpPr>
          <p:sp>
            <p:nvSpPr>
              <p:cNvPr id="43" name="矩形: 圆角 42"/>
              <p:cNvSpPr/>
              <p:nvPr/>
            </p:nvSpPr>
            <p:spPr>
              <a:xfrm>
                <a:off x="1283296" y="2425528"/>
                <a:ext cx="9556154" cy="946836"/>
              </a:xfrm>
              <a:prstGeom prst="roundRect">
                <a:avLst>
                  <a:gd name="adj" fmla="val 11281"/>
                </a:avLst>
              </a:prstGeom>
              <a:solidFill>
                <a:schemeClr val="bg1"/>
              </a:solidFill>
              <a:ln w="3175" cap="flat" cmpd="sng" algn="ctr">
                <a:solidFill>
                  <a:srgbClr val="DBF1FA"/>
                </a:solidFill>
                <a:prstDash val="solid"/>
              </a:ln>
              <a:effectLst/>
            </p:spPr>
            <p:txBody>
              <a:bodyPr spcFirstLastPara="0" vert="horz" wrap="square" lIns="60941" tIns="60941" rIns="60941" bIns="60941" numCol="1" spcCol="1270" anchor="ctr" anchorCtr="0">
                <a:noAutofit/>
              </a:bodyPr>
              <a:lstStyle/>
              <a:p>
                <a:pPr marL="0" marR="0" lvl="0" indent="0" algn="ctr" defTabSz="2074545" eaLnBrk="1" fontAlgn="auto" latinLnBrk="0" hangingPunct="1">
                  <a:lnSpc>
                    <a:spcPct val="100000"/>
                  </a:lnSpc>
                  <a:spcBef>
                    <a:spcPts val="0"/>
                  </a:spcBef>
                  <a:spcAft>
                    <a:spcPct val="35000"/>
                  </a:spcAft>
                  <a:buClrTx/>
                  <a:buSzTx/>
                  <a:buFontTx/>
                  <a:buNone/>
                  <a:defRPr/>
                </a:pPr>
                <a:endParaRPr kumimoji="0" lang="zh-CN" altLang="en-US" sz="2200" b="1" i="0" u="none" strike="noStrike" kern="0" cap="none" spc="0" normalizeH="0" baseline="0" noProof="0">
                  <a:ln>
                    <a:noFill/>
                  </a:ln>
                  <a:solidFill>
                    <a:srgbClr val="0064B4"/>
                  </a:solidFill>
                  <a:effectLst/>
                  <a:uLnTx/>
                  <a:uFillTx/>
                  <a:cs typeface="+mn-ea"/>
                </a:endParaRPr>
              </a:p>
            </p:txBody>
          </p:sp>
          <p:sp>
            <p:nvSpPr>
              <p:cNvPr id="44" name="椭圆 43"/>
              <p:cNvSpPr/>
              <p:nvPr/>
            </p:nvSpPr>
            <p:spPr>
              <a:xfrm>
                <a:off x="1039484" y="2664946"/>
                <a:ext cx="468000" cy="468000"/>
              </a:xfrm>
              <a:prstGeom prst="ellipse">
                <a:avLst/>
              </a:prstGeom>
              <a:solidFill>
                <a:srgbClr val="0FA1DE"/>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rPr>
                  <a:t>2</a:t>
                </a:r>
                <a:endParaRPr kumimoji="0" lang="zh-CN" altLang="en-US" sz="2200" b="0" i="0" u="none" strike="noStrike" kern="0" cap="none" spc="0" normalizeH="0" baseline="0" noProof="0" dirty="0">
                  <a:ln>
                    <a:noFill/>
                  </a:ln>
                  <a:solidFill>
                    <a:prstClr val="white"/>
                  </a:solidFill>
                  <a:effectLst/>
                  <a:uLnTx/>
                  <a:uFillTx/>
                </a:endParaRPr>
              </a:p>
            </p:txBody>
          </p:sp>
          <p:sp>
            <p:nvSpPr>
              <p:cNvPr id="45" name="矩形 44"/>
              <p:cNvSpPr/>
              <p:nvPr/>
            </p:nvSpPr>
            <p:spPr>
              <a:xfrm>
                <a:off x="1742590" y="2745057"/>
                <a:ext cx="8706820" cy="307777"/>
              </a:xfrm>
              <a:prstGeom prst="rect">
                <a:avLst/>
              </a:prstGeom>
            </p:spPr>
            <p:txBody>
              <a:bodyPr wrap="square" lIns="0" tIns="0" rIns="0" bIns="0" anchor="ctr">
                <a:spAutoFit/>
              </a:bodyPr>
              <a:lstStyle/>
              <a:p>
                <a:pPr lvl="0" defTabSz="1219200">
                  <a:defRPr/>
                </a:pPr>
                <a:r>
                  <a:rPr lang="zh-CN" altLang="en-US" sz="2000" kern="0" dirty="0">
                    <a:solidFill>
                      <a:srgbClr val="333F50"/>
                    </a:solidFill>
                  </a:rPr>
                  <a:t>及时发现并规范治疗耐药结核可减少结核播散、预防进一步耐药产生</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什么是结核病？</a:t>
            </a:r>
          </a:p>
        </p:txBody>
      </p:sp>
      <p:sp>
        <p:nvSpPr>
          <p:cNvPr id="3" name="内容占位符 2"/>
          <p:cNvSpPr>
            <a:spLocks noGrp="1"/>
          </p:cNvSpPr>
          <p:nvPr>
            <p:ph idx="4294967295"/>
          </p:nvPr>
        </p:nvSpPr>
        <p:spPr>
          <a:xfrm>
            <a:off x="527051" y="1002561"/>
            <a:ext cx="11664949" cy="1131039"/>
          </a:xfrm>
          <a:prstGeom prst="rect">
            <a:avLst/>
          </a:prstGeom>
        </p:spPr>
        <p:txBody>
          <a:bodyPr/>
          <a:lstStyle/>
          <a:p>
            <a:pPr marL="215900" indent="-215900">
              <a:lnSpc>
                <a:spcPct val="125000"/>
              </a:lnSpc>
              <a:spcBef>
                <a:spcPts val="600"/>
              </a:spcBef>
            </a:pPr>
            <a:r>
              <a:rPr lang="zh-CN" altLang="en-US" sz="2400" dirty="0"/>
              <a:t>肺结核是一种严重危害人类健康的慢性呼吸道传染病。</a:t>
            </a:r>
          </a:p>
          <a:p>
            <a:pPr marL="215900" indent="-215900">
              <a:lnSpc>
                <a:spcPct val="125000"/>
              </a:lnSpc>
              <a:spcBef>
                <a:spcPts val="600"/>
              </a:spcBef>
            </a:pPr>
            <a:r>
              <a:rPr lang="zh-CN" altLang="en-US" sz="2400" b="1" dirty="0"/>
              <a:t>肺结核俗称痨病，是由结核分枝杆菌</a:t>
            </a:r>
            <a:r>
              <a:rPr lang="zh-CN" altLang="en-US" sz="2400" dirty="0"/>
              <a:t>侵犯肺组织、气管、支气管和胸膜引起的呼吸道传染病。</a:t>
            </a:r>
          </a:p>
        </p:txBody>
      </p:sp>
      <p:grpSp>
        <p:nvGrpSpPr>
          <p:cNvPr id="15" name="组合 14"/>
          <p:cNvGrpSpPr/>
          <p:nvPr/>
        </p:nvGrpSpPr>
        <p:grpSpPr>
          <a:xfrm>
            <a:off x="788642" y="2630848"/>
            <a:ext cx="7578719" cy="3327266"/>
            <a:chOff x="890243" y="2323362"/>
            <a:chExt cx="6841004" cy="3003389"/>
          </a:xfrm>
        </p:grpSpPr>
        <p:pic>
          <p:nvPicPr>
            <p:cNvPr id="13" name="图片 12"/>
            <p:cNvPicPr>
              <a:picLocks noChangeAspect="1"/>
            </p:cNvPicPr>
            <p:nvPr/>
          </p:nvPicPr>
          <p:blipFill rotWithShape="1">
            <a:blip r:embed="rId3"/>
            <a:srcRect l="7122" t="13800" r="17232" b="36725"/>
            <a:stretch>
              <a:fillRect/>
            </a:stretch>
          </p:blipFill>
          <p:spPr>
            <a:xfrm>
              <a:off x="890243" y="2323362"/>
              <a:ext cx="2215707" cy="3003389"/>
            </a:xfrm>
            <a:prstGeom prst="roundRect">
              <a:avLst>
                <a:gd name="adj" fmla="val 3067"/>
              </a:avLst>
            </a:prstGeom>
          </p:spPr>
        </p:pic>
        <p:pic>
          <p:nvPicPr>
            <p:cNvPr id="6" name="图片 5" descr="75ea7ff4998fcc22bcd10de3[2]"/>
            <p:cNvPicPr>
              <a:picLocks noChangeAspect="1"/>
            </p:cNvPicPr>
            <p:nvPr/>
          </p:nvPicPr>
          <p:blipFill rotWithShape="1">
            <a:blip r:embed="rId4"/>
            <a:srcRect l="61915" t="34753" r="12477" b="13877"/>
            <a:stretch>
              <a:fillRect/>
            </a:stretch>
          </p:blipFill>
          <p:spPr>
            <a:xfrm>
              <a:off x="5735250" y="2323362"/>
              <a:ext cx="1995997" cy="3003389"/>
            </a:xfrm>
            <a:prstGeom prst="roundRect">
              <a:avLst>
                <a:gd name="adj" fmla="val 3067"/>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2863" r="2863"/>
            <a:stretch>
              <a:fillRect/>
            </a:stretch>
          </p:blipFill>
          <p:spPr>
            <a:xfrm>
              <a:off x="3312746" y="2323362"/>
              <a:ext cx="2215708" cy="3003389"/>
            </a:xfrm>
            <a:prstGeom prst="roundRect">
              <a:avLst>
                <a:gd name="adj" fmla="val 3067"/>
              </a:avLst>
            </a:prstGeom>
          </p:spPr>
        </p:pic>
      </p:grpSp>
      <p:sp>
        <p:nvSpPr>
          <p:cNvPr id="4" name="TextBox 3"/>
          <p:cNvSpPr txBox="1"/>
          <p:nvPr/>
        </p:nvSpPr>
        <p:spPr>
          <a:xfrm>
            <a:off x="3143250" y="6500813"/>
            <a:ext cx="5054589" cy="246221"/>
          </a:xfrm>
          <a:prstGeom prst="rect">
            <a:avLst/>
          </a:prstGeom>
          <a:noFill/>
        </p:spPr>
        <p:txBody>
          <a:bodyPr wrap="none" rtlCol="0">
            <a:spAutoFit/>
          </a:bodyPr>
          <a:lstStyle/>
          <a:p>
            <a:r>
              <a:rPr lang="en-US" sz="1000" dirty="0">
                <a:solidFill>
                  <a:schemeClr val="tx1">
                    <a:lumMod val="65000"/>
                    <a:lumOff val="35000"/>
                  </a:schemeClr>
                </a:solidFill>
              </a:rPr>
              <a:t>From WHO Website: https://</a:t>
            </a:r>
            <a:r>
              <a:rPr lang="en-US" sz="1000" dirty="0" err="1">
                <a:solidFill>
                  <a:schemeClr val="tx1">
                    <a:lumMod val="65000"/>
                    <a:lumOff val="35000"/>
                  </a:schemeClr>
                </a:solidFill>
              </a:rPr>
              <a:t>www.who.int</a:t>
            </a:r>
            <a:r>
              <a:rPr lang="en-US" sz="1000" dirty="0">
                <a:solidFill>
                  <a:schemeClr val="tx1">
                    <a:lumMod val="65000"/>
                    <a:lumOff val="35000"/>
                  </a:schemeClr>
                </a:solidFill>
              </a:rPr>
              <a:t>/</a:t>
            </a:r>
            <a:r>
              <a:rPr lang="en-US" sz="1000" dirty="0" err="1">
                <a:solidFill>
                  <a:schemeClr val="tx1">
                    <a:lumMod val="65000"/>
                    <a:lumOff val="35000"/>
                  </a:schemeClr>
                </a:solidFill>
              </a:rPr>
              <a:t>zh</a:t>
            </a:r>
            <a:r>
              <a:rPr lang="en-US" sz="1000" dirty="0">
                <a:solidFill>
                  <a:schemeClr val="tx1">
                    <a:lumMod val="65000"/>
                    <a:lumOff val="35000"/>
                  </a:schemeClr>
                </a:solidFill>
              </a:rPr>
              <a:t>/news-room/fact-sheets/detail/tuberculosis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18262" y="2587287"/>
            <a:ext cx="5955476"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000" b="1" i="0" u="none" strike="noStrike" kern="1200" cap="none" spc="0" normalizeH="0" baseline="0" noProof="0" dirty="0">
                <a:ln>
                  <a:noFill/>
                </a:ln>
                <a:solidFill>
                  <a:srgbClr val="0FA1DE"/>
                </a:solidFill>
                <a:effectLst/>
                <a:uLnTx/>
                <a:uFillTx/>
                <a:latin typeface="Arial" panose="020B0604020202020204" pitchFamily="34" charset="0"/>
                <a:ea typeface="微软雅黑" panose="020B0503020204020204" pitchFamily="34" charset="-122"/>
                <a:cs typeface="+mn-cs"/>
              </a:rPr>
              <a:t>耐药结核的前世今生</a:t>
            </a:r>
            <a:endParaRPr kumimoji="0" lang="en-US" sz="5000" b="1" i="0" u="none" strike="noStrike" kern="1200" cap="none" spc="0" normalizeH="0" baseline="0" noProof="0" dirty="0">
              <a:ln>
                <a:noFill/>
              </a:ln>
              <a:solidFill>
                <a:srgbClr val="0FA1DE"/>
              </a:solidFill>
              <a:effectLst/>
              <a:uLnTx/>
              <a:uFillTx/>
              <a:latin typeface="Arial" panose="020B0604020202020204" pitchFamily="34"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什么是耐药结核病？</a:t>
            </a:r>
            <a:endParaRPr lang="en-US" dirty="0"/>
          </a:p>
        </p:txBody>
      </p:sp>
      <p:grpSp>
        <p:nvGrpSpPr>
          <p:cNvPr id="3" name="组合 2"/>
          <p:cNvGrpSpPr/>
          <p:nvPr/>
        </p:nvGrpSpPr>
        <p:grpSpPr>
          <a:xfrm>
            <a:off x="1496943" y="2385126"/>
            <a:ext cx="9198113" cy="2845291"/>
            <a:chOff x="838200" y="2062579"/>
            <a:chExt cx="9198113" cy="2845291"/>
          </a:xfrm>
        </p:grpSpPr>
        <p:pic>
          <p:nvPicPr>
            <p:cNvPr id="8" name="Picture 7"/>
            <p:cNvPicPr>
              <a:picLocks noChangeAspect="1"/>
            </p:cNvPicPr>
            <p:nvPr/>
          </p:nvPicPr>
          <p:blipFill>
            <a:blip r:embed="rId3"/>
            <a:stretch>
              <a:fillRect/>
            </a:stretch>
          </p:blipFill>
          <p:spPr>
            <a:xfrm>
              <a:off x="838200" y="2062579"/>
              <a:ext cx="3604591" cy="2845291"/>
            </a:xfrm>
            <a:prstGeom prst="roundRect">
              <a:avLst>
                <a:gd name="adj" fmla="val 4934"/>
              </a:avLst>
            </a:prstGeom>
          </p:spPr>
        </p:pic>
        <p:pic>
          <p:nvPicPr>
            <p:cNvPr id="10" name="Picture 9"/>
            <p:cNvPicPr>
              <a:picLocks noChangeAspect="1"/>
            </p:cNvPicPr>
            <p:nvPr/>
          </p:nvPicPr>
          <p:blipFill rotWithShape="1">
            <a:blip r:embed="rId4"/>
            <a:srcRect l="26776" r="2921"/>
            <a:stretch>
              <a:fillRect/>
            </a:stretch>
          </p:blipFill>
          <p:spPr>
            <a:xfrm>
              <a:off x="6431722" y="2062579"/>
              <a:ext cx="3604591" cy="2845291"/>
            </a:xfrm>
            <a:prstGeom prst="roundRect">
              <a:avLst>
                <a:gd name="adj" fmla="val 4934"/>
              </a:avLst>
            </a:prstGeom>
          </p:spPr>
        </p:pic>
        <p:pic>
          <p:nvPicPr>
            <p:cNvPr id="17" name="Graphic 16" descr="Arrow Straight"/>
            <p:cNvPicPr>
              <a:picLocks noChangeAspect="1"/>
            </p:cNvPicPr>
            <p:nvPr/>
          </p:nvPicPr>
          <p:blipFill>
            <a:blip r:embed="rId5"/>
            <a:stretch>
              <a:fillRect/>
            </a:stretch>
          </p:blipFill>
          <p:spPr>
            <a:xfrm>
              <a:off x="4398657" y="3028024"/>
              <a:ext cx="2077199" cy="914400"/>
            </a:xfrm>
            <a:prstGeom prst="rect">
              <a:avLst/>
            </a:prstGeom>
          </p:spPr>
        </p:pic>
        <p:pic>
          <p:nvPicPr>
            <p:cNvPr id="19" name="Graphic 18" descr="Close"/>
            <p:cNvPicPr>
              <a:picLocks noChangeAspect="1"/>
            </p:cNvPicPr>
            <p:nvPr/>
          </p:nvPicPr>
          <p:blipFill>
            <a:blip r:embed="rId6"/>
            <a:stretch>
              <a:fillRect/>
            </a:stretch>
          </p:blipFill>
          <p:spPr>
            <a:xfrm>
              <a:off x="5104257" y="3087047"/>
              <a:ext cx="789372" cy="789372"/>
            </a:xfrm>
            <a:prstGeom prst="rect">
              <a:avLst/>
            </a:prstGeom>
            <a:effectLst>
              <a:glow rad="63500">
                <a:schemeClr val="bg1"/>
              </a:glow>
            </a:effectLst>
          </p:spPr>
        </p:pic>
      </p:grpSp>
      <p:sp>
        <p:nvSpPr>
          <p:cNvPr id="9" name="内容占位符 2"/>
          <p:cNvSpPr txBox="1"/>
          <p:nvPr/>
        </p:nvSpPr>
        <p:spPr>
          <a:xfrm>
            <a:off x="1291771" y="1361605"/>
            <a:ext cx="9608458" cy="522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600"/>
              </a:spcBef>
              <a:buNone/>
            </a:pPr>
            <a:r>
              <a:rPr lang="zh-CN" altLang="en-US" b="1" dirty="0"/>
              <a:t>耐药结核病就是指感染的结核分枝杆菌</a:t>
            </a:r>
            <a:r>
              <a:rPr lang="zh-CN" altLang="en-US" b="1" dirty="0">
                <a:solidFill>
                  <a:srgbClr val="FF0000"/>
                </a:solidFill>
              </a:rPr>
              <a:t>对抗结核药物耐药</a:t>
            </a:r>
          </a:p>
        </p:txBody>
      </p:sp>
      <p:sp>
        <p:nvSpPr>
          <p:cNvPr id="18" name="文本占位符 5"/>
          <p:cNvSpPr txBox="1"/>
          <p:nvPr/>
        </p:nvSpPr>
        <p:spPr>
          <a:xfrm>
            <a:off x="3030607" y="6345971"/>
            <a:ext cx="7664449" cy="35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rPr>
              <a:t>中国防痨协会</a:t>
            </a:r>
            <a:r>
              <a:rPr lang="en-US" altLang="zh-CN" sz="1000" dirty="0">
                <a:solidFill>
                  <a:schemeClr val="tx1">
                    <a:lumMod val="50000"/>
                    <a:lumOff val="50000"/>
                  </a:schemeClr>
                </a:solidFill>
              </a:rPr>
              <a:t>. </a:t>
            </a:r>
            <a:r>
              <a:rPr lang="zh-CN" altLang="en-US" sz="1000" dirty="0">
                <a:solidFill>
                  <a:schemeClr val="tx1">
                    <a:lumMod val="50000"/>
                    <a:lumOff val="50000"/>
                  </a:schemeClr>
                </a:solidFill>
              </a:rPr>
              <a:t>耐药结核病化学治疗指南（</a:t>
            </a:r>
            <a:r>
              <a:rPr lang="en-US" altLang="zh-CN" sz="1000" dirty="0">
                <a:solidFill>
                  <a:schemeClr val="tx1">
                    <a:lumMod val="50000"/>
                    <a:lumOff val="50000"/>
                  </a:schemeClr>
                </a:solidFill>
              </a:rPr>
              <a:t>2019</a:t>
            </a:r>
            <a:r>
              <a:rPr lang="zh-CN" altLang="en-US" sz="1000" dirty="0">
                <a:solidFill>
                  <a:schemeClr val="tx1">
                    <a:lumMod val="50000"/>
                    <a:lumOff val="50000"/>
                  </a:schemeClr>
                </a:solidFill>
              </a:rPr>
              <a:t>年简版）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354755"/>
            <a:ext cx="10941049" cy="506158"/>
          </a:xfrm>
        </p:spPr>
        <p:txBody>
          <a:bodyPr/>
          <a:lstStyle/>
          <a:p>
            <a:r>
              <a:rPr lang="zh-CN" altLang="en-US" dirty="0"/>
              <a:t>耐药结核病有哪些类型？</a:t>
            </a:r>
            <a:endParaRPr lang="en-US" dirty="0"/>
          </a:p>
        </p:txBody>
      </p:sp>
      <p:sp>
        <p:nvSpPr>
          <p:cNvPr id="6" name="文本占位符 5"/>
          <p:cNvSpPr>
            <a:spLocks noGrp="1"/>
          </p:cNvSpPr>
          <p:nvPr>
            <p:ph type="body" sz="quarter" idx="10"/>
          </p:nvPr>
        </p:nvSpPr>
        <p:spPr>
          <a:xfrm>
            <a:off x="3740151" y="6100351"/>
            <a:ext cx="7664449" cy="350583"/>
          </a:xfrm>
        </p:spPr>
        <p:txBody>
          <a:bodyPr/>
          <a:lstStyle/>
          <a:p>
            <a:r>
              <a:rPr lang="zh-CN" altLang="en-US" dirty="0"/>
              <a:t>中国防痨协会</a:t>
            </a:r>
            <a:r>
              <a:rPr lang="en-US" altLang="zh-CN" dirty="0"/>
              <a:t>. </a:t>
            </a:r>
            <a:r>
              <a:rPr lang="zh-CN" altLang="en-US" dirty="0"/>
              <a:t>耐药结核病化学治疗指南（</a:t>
            </a:r>
            <a:r>
              <a:rPr lang="en-US" altLang="zh-CN" dirty="0"/>
              <a:t>2019</a:t>
            </a:r>
            <a:r>
              <a:rPr lang="zh-CN" altLang="en-US" dirty="0"/>
              <a:t>年简版）</a:t>
            </a:r>
          </a:p>
        </p:txBody>
      </p:sp>
      <p:graphicFrame>
        <p:nvGraphicFramePr>
          <p:cNvPr id="4" name="Content Placeholder 3"/>
          <p:cNvGraphicFramePr>
            <a:graphicFrameLocks noGrp="1"/>
          </p:cNvGraphicFramePr>
          <p:nvPr>
            <p:ph idx="4294967295"/>
          </p:nvPr>
        </p:nvGraphicFramePr>
        <p:xfrm>
          <a:off x="654015" y="1254125"/>
          <a:ext cx="10883970" cy="3456000"/>
        </p:xfrm>
        <a:graphic>
          <a:graphicData uri="http://schemas.openxmlformats.org/drawingml/2006/table">
            <a:tbl>
              <a:tblPr firstRow="1" bandRow="1">
                <a:tableStyleId>{5C22544A-7EE6-4342-B048-85BDC9FD1C3A}</a:tableStyleId>
              </a:tblPr>
              <a:tblGrid>
                <a:gridCol w="2089185">
                  <a:extLst>
                    <a:ext uri="{9D8B030D-6E8A-4147-A177-3AD203B41FA5}">
                      <a16:colId xmlns:a16="http://schemas.microsoft.com/office/drawing/2014/main" val="20000"/>
                    </a:ext>
                  </a:extLst>
                </a:gridCol>
                <a:gridCol w="2206171">
                  <a:extLst>
                    <a:ext uri="{9D8B030D-6E8A-4147-A177-3AD203B41FA5}">
                      <a16:colId xmlns:a16="http://schemas.microsoft.com/office/drawing/2014/main" val="20001"/>
                    </a:ext>
                  </a:extLst>
                </a:gridCol>
                <a:gridCol w="2293258">
                  <a:extLst>
                    <a:ext uri="{9D8B030D-6E8A-4147-A177-3AD203B41FA5}">
                      <a16:colId xmlns:a16="http://schemas.microsoft.com/office/drawing/2014/main" val="20002"/>
                    </a:ext>
                  </a:extLst>
                </a:gridCol>
                <a:gridCol w="2118562">
                  <a:extLst>
                    <a:ext uri="{9D8B030D-6E8A-4147-A177-3AD203B41FA5}">
                      <a16:colId xmlns:a16="http://schemas.microsoft.com/office/drawing/2014/main" val="20003"/>
                    </a:ext>
                  </a:extLst>
                </a:gridCol>
                <a:gridCol w="2176794">
                  <a:extLst>
                    <a:ext uri="{9D8B030D-6E8A-4147-A177-3AD203B41FA5}">
                      <a16:colId xmlns:a16="http://schemas.microsoft.com/office/drawing/2014/main" val="20004"/>
                    </a:ext>
                  </a:extLst>
                </a:gridCol>
              </a:tblGrid>
              <a:tr h="792000">
                <a:tc>
                  <a:txBody>
                    <a:bodyPr/>
                    <a:lstStyle/>
                    <a:p>
                      <a:pPr algn="ctr">
                        <a:lnSpc>
                          <a:spcPct val="125000"/>
                        </a:lnSpc>
                      </a:pPr>
                      <a:r>
                        <a:rPr lang="zh-CN" altLang="en-US" sz="2000" dirty="0"/>
                        <a:t>类型</a:t>
                      </a:r>
                      <a:endParaRPr lang="en-US" sz="2000" dirty="0"/>
                    </a:p>
                  </a:txBody>
                  <a:tcPr anchor="ctr">
                    <a:lnB w="6350" cap="flat" cmpd="sng" algn="ctr">
                      <a:solidFill>
                        <a:schemeClr val="bg1">
                          <a:lumMod val="85000"/>
                        </a:schemeClr>
                      </a:solidFill>
                      <a:prstDash val="solid"/>
                      <a:round/>
                      <a:headEnd type="none" w="med" len="med"/>
                      <a:tailEnd type="none" w="med" len="med"/>
                    </a:lnB>
                    <a:solidFill>
                      <a:srgbClr val="0FA1DE"/>
                    </a:solidFill>
                  </a:tcPr>
                </a:tc>
                <a:tc>
                  <a:txBody>
                    <a:bodyPr/>
                    <a:lstStyle/>
                    <a:p>
                      <a:pPr algn="ctr">
                        <a:lnSpc>
                          <a:spcPct val="125000"/>
                        </a:lnSpc>
                      </a:pPr>
                      <a:r>
                        <a:rPr lang="zh-CN" altLang="en-US" sz="2000" dirty="0"/>
                        <a:t>单耐药结核病</a:t>
                      </a:r>
                      <a:endParaRPr lang="en-US" sz="2000" dirty="0"/>
                    </a:p>
                  </a:txBody>
                  <a:tcPr anchor="ctr">
                    <a:lnB w="6350" cap="flat" cmpd="sng" algn="ctr">
                      <a:solidFill>
                        <a:schemeClr val="bg1">
                          <a:lumMod val="85000"/>
                        </a:schemeClr>
                      </a:solidFill>
                      <a:prstDash val="solid"/>
                      <a:round/>
                      <a:headEnd type="none" w="med" len="med"/>
                      <a:tailEnd type="none" w="med" len="med"/>
                    </a:lnB>
                    <a:solidFill>
                      <a:srgbClr val="0FA1DE"/>
                    </a:solidFill>
                  </a:tcPr>
                </a:tc>
                <a:tc>
                  <a:txBody>
                    <a:bodyPr/>
                    <a:lstStyle/>
                    <a:p>
                      <a:pPr algn="ctr">
                        <a:lnSpc>
                          <a:spcPct val="125000"/>
                        </a:lnSpc>
                      </a:pPr>
                      <a:r>
                        <a:rPr lang="zh-CN" altLang="en-US" sz="2000" dirty="0"/>
                        <a:t>利福平耐药结核病</a:t>
                      </a:r>
                      <a:endParaRPr lang="en-US" sz="2000" dirty="0"/>
                    </a:p>
                  </a:txBody>
                  <a:tcPr anchor="ctr">
                    <a:lnB w="6350" cap="flat" cmpd="sng" algn="ctr">
                      <a:solidFill>
                        <a:schemeClr val="bg1">
                          <a:lumMod val="85000"/>
                        </a:schemeClr>
                      </a:solidFill>
                      <a:prstDash val="solid"/>
                      <a:round/>
                      <a:headEnd type="none" w="med" len="med"/>
                      <a:tailEnd type="none" w="med" len="med"/>
                    </a:lnB>
                    <a:solidFill>
                      <a:srgbClr val="0FA1DE"/>
                    </a:solidFill>
                  </a:tcPr>
                </a:tc>
                <a:tc>
                  <a:txBody>
                    <a:bodyPr/>
                    <a:lstStyle/>
                    <a:p>
                      <a:pPr algn="ctr">
                        <a:lnSpc>
                          <a:spcPct val="125000"/>
                        </a:lnSpc>
                      </a:pPr>
                      <a:r>
                        <a:rPr lang="zh-CN" altLang="en-US" sz="2000" dirty="0"/>
                        <a:t>耐多药结核病</a:t>
                      </a:r>
                      <a:endParaRPr lang="en-US" sz="2000" dirty="0"/>
                    </a:p>
                  </a:txBody>
                  <a:tcPr anchor="ctr">
                    <a:lnB w="6350" cap="flat" cmpd="sng" algn="ctr">
                      <a:solidFill>
                        <a:schemeClr val="bg1">
                          <a:lumMod val="85000"/>
                        </a:schemeClr>
                      </a:solidFill>
                      <a:prstDash val="solid"/>
                      <a:round/>
                      <a:headEnd type="none" w="med" len="med"/>
                      <a:tailEnd type="none" w="med" len="med"/>
                    </a:lnB>
                    <a:solidFill>
                      <a:srgbClr val="0FA1DE"/>
                    </a:solidFill>
                  </a:tcPr>
                </a:tc>
                <a:tc>
                  <a:txBody>
                    <a:bodyPr/>
                    <a:lstStyle/>
                    <a:p>
                      <a:pPr algn="ctr">
                        <a:lnSpc>
                          <a:spcPct val="125000"/>
                        </a:lnSpc>
                      </a:pPr>
                      <a:r>
                        <a:rPr lang="zh-CN" altLang="en-US" sz="2000" dirty="0"/>
                        <a:t>广泛耐药结核病</a:t>
                      </a:r>
                      <a:endParaRPr lang="en-US" sz="2000" dirty="0"/>
                    </a:p>
                  </a:txBody>
                  <a:tcPr anchor="ctr">
                    <a:lnB w="6350" cap="flat" cmpd="sng" algn="ctr">
                      <a:solidFill>
                        <a:schemeClr val="bg1">
                          <a:lumMod val="85000"/>
                        </a:schemeClr>
                      </a:solidFill>
                      <a:prstDash val="solid"/>
                      <a:round/>
                      <a:headEnd type="none" w="med" len="med"/>
                      <a:tailEnd type="none" w="med" len="med"/>
                    </a:lnB>
                    <a:solidFill>
                      <a:srgbClr val="0FA1DE"/>
                    </a:solidFill>
                  </a:tcPr>
                </a:tc>
                <a:extLst>
                  <a:ext uri="{0D108BD9-81ED-4DB2-BD59-A6C34878D82A}">
                    <a16:rowId xmlns:a16="http://schemas.microsoft.com/office/drawing/2014/main" val="10000"/>
                  </a:ext>
                </a:extLst>
              </a:tr>
              <a:tr h="576000">
                <a:tc>
                  <a:txBody>
                    <a:bodyPr/>
                    <a:lstStyle/>
                    <a:p>
                      <a:pPr algn="ctr">
                        <a:lnSpc>
                          <a:spcPct val="125000"/>
                        </a:lnSpc>
                      </a:pPr>
                      <a:endParaRPr lang="en-US" b="1" dirty="0">
                        <a:solidFill>
                          <a:srgbClr val="384794"/>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en-US" b="1" dirty="0">
                          <a:solidFill>
                            <a:srgbClr val="333F50"/>
                          </a:solidFill>
                        </a:rPr>
                        <a:t>MR-TB</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en-US" b="1" dirty="0">
                          <a:solidFill>
                            <a:srgbClr val="333F50"/>
                          </a:solidFill>
                        </a:rPr>
                        <a:t>RR-TB</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en-US" b="1" dirty="0">
                          <a:solidFill>
                            <a:srgbClr val="333F50"/>
                          </a:solidFill>
                        </a:rPr>
                        <a:t>MDR-TB</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en-US" b="1" dirty="0">
                          <a:solidFill>
                            <a:srgbClr val="333F50"/>
                          </a:solidFill>
                        </a:rPr>
                        <a:t>XDR-TB</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88000">
                <a:tc>
                  <a:txBody>
                    <a:bodyPr/>
                    <a:lstStyle/>
                    <a:p>
                      <a:pPr algn="ctr">
                        <a:lnSpc>
                          <a:spcPct val="125000"/>
                        </a:lnSpc>
                      </a:pPr>
                      <a:r>
                        <a:rPr lang="zh-CN" altLang="en-US" sz="1700" b="1" dirty="0">
                          <a:solidFill>
                            <a:schemeClr val="tx1"/>
                          </a:solidFill>
                        </a:rPr>
                        <a:t>体外药物敏感性试验（</a:t>
                      </a:r>
                      <a:r>
                        <a:rPr lang="en-US" altLang="zh-CN" sz="1700" b="1" dirty="0">
                          <a:solidFill>
                            <a:schemeClr val="tx1"/>
                          </a:solidFill>
                        </a:rPr>
                        <a:t>DST</a:t>
                      </a:r>
                      <a:r>
                        <a:rPr lang="zh-CN" altLang="en-US" sz="1700" b="1" dirty="0">
                          <a:solidFill>
                            <a:schemeClr val="tx1"/>
                          </a:solidFill>
                        </a:rPr>
                        <a:t>）证实</a:t>
                      </a:r>
                      <a:endParaRPr lang="en-US" sz="1700" b="1" dirty="0">
                        <a:solidFill>
                          <a:schemeClr val="tx1"/>
                        </a:solidFill>
                      </a:endParaRPr>
                    </a:p>
                  </a:txBody>
                  <a:tcPr marT="180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zh-CN" altLang="en-US" sz="1700" dirty="0">
                          <a:solidFill>
                            <a:schemeClr val="tx1"/>
                          </a:solidFill>
                        </a:rPr>
                        <a:t>仅对</a:t>
                      </a:r>
                      <a:r>
                        <a:rPr lang="en-US" altLang="zh-CN" sz="1700" b="1" dirty="0">
                          <a:solidFill>
                            <a:srgbClr val="C00000"/>
                          </a:solidFill>
                        </a:rPr>
                        <a:t>1</a:t>
                      </a:r>
                      <a:r>
                        <a:rPr lang="zh-CN" altLang="en-US" sz="1700" b="1" dirty="0">
                          <a:solidFill>
                            <a:srgbClr val="C00000"/>
                          </a:solidFill>
                        </a:rPr>
                        <a:t>种一线</a:t>
                      </a:r>
                      <a:r>
                        <a:rPr lang="zh-CN" altLang="en-US" sz="1700" dirty="0">
                          <a:solidFill>
                            <a:schemeClr val="tx1"/>
                          </a:solidFill>
                        </a:rPr>
                        <a:t>抗结核药物耐药</a:t>
                      </a:r>
                      <a:endParaRPr lang="en-US" sz="1700" dirty="0">
                        <a:solidFill>
                          <a:schemeClr val="tx1"/>
                        </a:solidFill>
                      </a:endParaRPr>
                    </a:p>
                  </a:txBody>
                  <a:tcPr marT="180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zh-CN" altLang="en-US" sz="1700" dirty="0">
                          <a:solidFill>
                            <a:schemeClr val="tx1"/>
                          </a:solidFill>
                        </a:rPr>
                        <a:t>对</a:t>
                      </a:r>
                      <a:r>
                        <a:rPr lang="zh-CN" altLang="en-US" sz="1700" b="1" dirty="0">
                          <a:solidFill>
                            <a:srgbClr val="C00000"/>
                          </a:solidFill>
                        </a:rPr>
                        <a:t>利福平</a:t>
                      </a:r>
                      <a:r>
                        <a:rPr lang="zh-CN" altLang="en-US" sz="1700" dirty="0">
                          <a:solidFill>
                            <a:schemeClr val="tx1"/>
                          </a:solidFill>
                        </a:rPr>
                        <a:t>耐药</a:t>
                      </a:r>
                      <a:endParaRPr lang="en-US" sz="1700" dirty="0">
                        <a:solidFill>
                          <a:schemeClr val="tx1"/>
                        </a:solidFill>
                      </a:endParaRPr>
                    </a:p>
                  </a:txBody>
                  <a:tcPr marT="180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25000"/>
                        </a:lnSpc>
                      </a:pPr>
                      <a:r>
                        <a:rPr lang="zh-CN" altLang="en-US" sz="1700" dirty="0">
                          <a:solidFill>
                            <a:schemeClr val="tx1"/>
                          </a:solidFill>
                        </a:rPr>
                        <a:t>至少同时对</a:t>
                      </a:r>
                      <a:r>
                        <a:rPr lang="zh-CN" altLang="en-US" sz="1700" b="1" dirty="0">
                          <a:solidFill>
                            <a:srgbClr val="C00000"/>
                          </a:solidFill>
                        </a:rPr>
                        <a:t>异烟肼</a:t>
                      </a:r>
                      <a:r>
                        <a:rPr lang="zh-CN" altLang="en-US" sz="1700" dirty="0">
                          <a:solidFill>
                            <a:schemeClr val="tx1"/>
                          </a:solidFill>
                        </a:rPr>
                        <a:t>和</a:t>
                      </a:r>
                      <a:r>
                        <a:rPr lang="zh-CN" altLang="en-US" sz="1700" b="1" dirty="0">
                          <a:solidFill>
                            <a:srgbClr val="C00000"/>
                          </a:solidFill>
                        </a:rPr>
                        <a:t>利福平</a:t>
                      </a:r>
                      <a:r>
                        <a:rPr lang="zh-CN" altLang="en-US" sz="1700" dirty="0">
                          <a:solidFill>
                            <a:schemeClr val="tx1"/>
                          </a:solidFill>
                        </a:rPr>
                        <a:t>耐药</a:t>
                      </a:r>
                      <a:endParaRPr lang="en-US" sz="1700" dirty="0">
                        <a:solidFill>
                          <a:schemeClr val="tx1"/>
                        </a:solidFill>
                      </a:endParaRPr>
                    </a:p>
                  </a:txBody>
                  <a:tcPr marT="180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25000"/>
                        </a:lnSpc>
                      </a:pPr>
                      <a:r>
                        <a:rPr lang="zh-CN" altLang="en-US" sz="1700" b="1" dirty="0">
                          <a:solidFill>
                            <a:schemeClr val="tx1"/>
                          </a:solidFill>
                        </a:rPr>
                        <a:t>耐多药</a:t>
                      </a:r>
                      <a:r>
                        <a:rPr lang="zh-CN" altLang="en-US" sz="1700" dirty="0">
                          <a:solidFill>
                            <a:schemeClr val="tx1"/>
                          </a:solidFill>
                        </a:rPr>
                        <a:t>的基础上至少同时对</a:t>
                      </a:r>
                      <a:r>
                        <a:rPr lang="en-US" altLang="zh-CN" sz="1700" b="1" dirty="0">
                          <a:solidFill>
                            <a:srgbClr val="C00000"/>
                          </a:solidFill>
                        </a:rPr>
                        <a:t>1</a:t>
                      </a:r>
                      <a:r>
                        <a:rPr lang="zh-CN" altLang="en-US" sz="1700" b="1" dirty="0">
                          <a:solidFill>
                            <a:srgbClr val="C00000"/>
                          </a:solidFill>
                        </a:rPr>
                        <a:t>种氟喹诺酮类</a:t>
                      </a:r>
                      <a:r>
                        <a:rPr lang="zh-CN" altLang="en-US" sz="1700" dirty="0">
                          <a:solidFill>
                            <a:schemeClr val="tx1"/>
                          </a:solidFill>
                        </a:rPr>
                        <a:t>和</a:t>
                      </a:r>
                      <a:r>
                        <a:rPr lang="en-US" altLang="zh-CN" sz="1700" b="1" dirty="0">
                          <a:solidFill>
                            <a:srgbClr val="C00000"/>
                          </a:solidFill>
                        </a:rPr>
                        <a:t>1</a:t>
                      </a:r>
                      <a:r>
                        <a:rPr lang="zh-CN" altLang="en-US" sz="1700" b="1" dirty="0">
                          <a:solidFill>
                            <a:srgbClr val="C00000"/>
                          </a:solidFill>
                        </a:rPr>
                        <a:t>种二线注射类</a:t>
                      </a:r>
                      <a:r>
                        <a:rPr lang="zh-CN" altLang="en-US" sz="1700" dirty="0">
                          <a:solidFill>
                            <a:schemeClr val="tx1"/>
                          </a:solidFill>
                        </a:rPr>
                        <a:t>抗结核药物耐药</a:t>
                      </a:r>
                    </a:p>
                  </a:txBody>
                  <a:tcPr marT="180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654015" y="4830645"/>
            <a:ext cx="10439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一线抗结核药物包括异烟肼、利福平、吡嗪酰胺、乙胺丁醇、链霉素等</a:t>
            </a:r>
            <a:endParaRPr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耐药结核病的流行现状</a:t>
            </a:r>
          </a:p>
        </p:txBody>
      </p:sp>
      <p:sp>
        <p:nvSpPr>
          <p:cNvPr id="3" name="文本占位符 2"/>
          <p:cNvSpPr>
            <a:spLocks noGrp="1"/>
          </p:cNvSpPr>
          <p:nvPr>
            <p:ph type="body" sz="quarter" idx="10"/>
          </p:nvPr>
        </p:nvSpPr>
        <p:spPr/>
        <p:txBody>
          <a:bodyPr/>
          <a:lstStyle/>
          <a:p>
            <a:r>
              <a:rPr lang="en-US" altLang="zh-CN" dirty="0"/>
              <a:t>Global tuberculosis report 2019.available from https://www.who.int/tb/publications/global_report/en/</a:t>
            </a:r>
          </a:p>
          <a:p>
            <a:r>
              <a:rPr lang="en-US" altLang="zh-CN" dirty="0"/>
              <a:t>http://www.stoptb.org/resources/cd/CHN_Dashboard.html</a:t>
            </a:r>
            <a:endParaRPr lang="zh-CN" altLang="en-US" dirty="0"/>
          </a:p>
        </p:txBody>
      </p:sp>
      <p:pic>
        <p:nvPicPr>
          <p:cNvPr id="4" name="图片 3"/>
          <p:cNvPicPr>
            <a:picLocks noChangeAspect="1"/>
          </p:cNvPicPr>
          <p:nvPr/>
        </p:nvPicPr>
        <p:blipFill rotWithShape="1">
          <a:blip r:embed="rId3">
            <a:clrChange>
              <a:clrFrom>
                <a:srgbClr val="FFFFFF"/>
              </a:clrFrom>
              <a:clrTo>
                <a:srgbClr val="FFFFFF">
                  <a:alpha val="0"/>
                </a:srgbClr>
              </a:clrTo>
            </a:clrChange>
          </a:blip>
          <a:srcRect l="19903" t="12956" r="21748" b="9992"/>
          <a:stretch>
            <a:fillRect/>
          </a:stretch>
        </p:blipFill>
        <p:spPr>
          <a:xfrm>
            <a:off x="2213594" y="1582098"/>
            <a:ext cx="7094272" cy="3959971"/>
          </a:xfrm>
          <a:custGeom>
            <a:avLst/>
            <a:gdLst>
              <a:gd name="connsiteX0" fmla="*/ 344223 w 9451446"/>
              <a:gd name="connsiteY0" fmla="*/ 0 h 3959971"/>
              <a:gd name="connsiteX1" fmla="*/ 9451446 w 9451446"/>
              <a:gd name="connsiteY1" fmla="*/ 0 h 3959971"/>
              <a:gd name="connsiteX2" fmla="*/ 9451446 w 9451446"/>
              <a:gd name="connsiteY2" fmla="*/ 3959971 h 3959971"/>
              <a:gd name="connsiteX3" fmla="*/ 0 w 9451446"/>
              <a:gd name="connsiteY3" fmla="*/ 3959971 h 3959971"/>
              <a:gd name="connsiteX4" fmla="*/ 0 w 9451446"/>
              <a:gd name="connsiteY4" fmla="*/ 221492 h 3959971"/>
              <a:gd name="connsiteX5" fmla="*/ 344223 w 9451446"/>
              <a:gd name="connsiteY5" fmla="*/ 221492 h 39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1446" h="3959971">
                <a:moveTo>
                  <a:pt x="344223" y="0"/>
                </a:moveTo>
                <a:lnTo>
                  <a:pt x="9451446" y="0"/>
                </a:lnTo>
                <a:lnTo>
                  <a:pt x="9451446" y="3959971"/>
                </a:lnTo>
                <a:lnTo>
                  <a:pt x="0" y="3959971"/>
                </a:lnTo>
                <a:lnTo>
                  <a:pt x="0" y="221492"/>
                </a:lnTo>
                <a:lnTo>
                  <a:pt x="344223" y="221492"/>
                </a:lnTo>
                <a:close/>
              </a:path>
            </a:pathLst>
          </a:custGeom>
        </p:spPr>
      </p:pic>
      <p:sp>
        <p:nvSpPr>
          <p:cNvPr id="5" name="文本框 4"/>
          <p:cNvSpPr txBox="1"/>
          <p:nvPr/>
        </p:nvSpPr>
        <p:spPr>
          <a:xfrm>
            <a:off x="9070324" y="2635592"/>
            <a:ext cx="2536572" cy="1277273"/>
          </a:xfrm>
          <a:prstGeom prst="rect">
            <a:avLst/>
          </a:prstGeom>
          <a:noFill/>
        </p:spPr>
        <p:txBody>
          <a:bodyPr wrap="square" rtlCol="0">
            <a:spAutoFit/>
          </a:bodyPr>
          <a:lstStyle/>
          <a:p>
            <a:pPr>
              <a:spcAft>
                <a:spcPts val="300"/>
              </a:spcAft>
            </a:pPr>
            <a:r>
              <a:rPr lang="zh-CN" altLang="en-US" sz="2400" b="1" dirty="0"/>
              <a:t>中国，占</a:t>
            </a:r>
            <a:r>
              <a:rPr lang="en-US" altLang="zh-CN" sz="2400" b="1" dirty="0"/>
              <a:t>14%  </a:t>
            </a:r>
          </a:p>
          <a:p>
            <a:pPr>
              <a:spcAft>
                <a:spcPts val="300"/>
              </a:spcAft>
            </a:pPr>
            <a:r>
              <a:rPr lang="zh-CN" altLang="en-US" sz="2400" b="1" dirty="0"/>
              <a:t>耐多药结核患者</a:t>
            </a:r>
            <a:endParaRPr lang="en-US" altLang="zh-CN" sz="2400" b="1" dirty="0"/>
          </a:p>
          <a:p>
            <a:pPr>
              <a:spcAft>
                <a:spcPts val="300"/>
              </a:spcAft>
            </a:pPr>
            <a:r>
              <a:rPr lang="en-US" altLang="zh-CN" sz="2400" b="1" dirty="0"/>
              <a:t>66,000</a:t>
            </a:r>
            <a:r>
              <a:rPr lang="zh-CN" altLang="en-US" sz="2400" b="1" dirty="0"/>
              <a:t>人</a:t>
            </a:r>
          </a:p>
        </p:txBody>
      </p:sp>
      <p:sp>
        <p:nvSpPr>
          <p:cNvPr id="6" name="矩形 5"/>
          <p:cNvSpPr/>
          <p:nvPr/>
        </p:nvSpPr>
        <p:spPr>
          <a:xfrm>
            <a:off x="2305682" y="5358842"/>
            <a:ext cx="8614617" cy="702436"/>
          </a:xfrm>
          <a:prstGeom prst="rect">
            <a:avLst/>
          </a:prstGeom>
        </p:spPr>
        <p:txBody>
          <a:bodyPr wrap="square" lIns="0" tIns="0" rIns="0" bIns="0">
            <a:spAutoFit/>
          </a:bodyPr>
          <a:lstStyle/>
          <a:p>
            <a:pPr marL="285750" lvl="1" indent="-285750" defTabSz="914400">
              <a:lnSpc>
                <a:spcPct val="125000"/>
              </a:lnSpc>
              <a:spcBef>
                <a:spcPts val="900"/>
              </a:spcBef>
              <a:buClr>
                <a:schemeClr val="tx1"/>
              </a:buClr>
              <a:buSzPct val="100000"/>
              <a:buFont typeface="Wingdings" panose="05000000000000000000" pitchFamily="2" charset="2"/>
              <a:buChar char="l"/>
            </a:pPr>
            <a:r>
              <a:rPr lang="en-US" altLang="zh-CN" sz="1600" cap="all" dirty="0">
                <a:solidFill>
                  <a:prstClr val="black"/>
                </a:solidFill>
                <a:latin typeface="Arial" panose="020B0604020202020204" pitchFamily="34" charset="0"/>
                <a:cs typeface="Arial" panose="020B0604020202020204" pitchFamily="34" charset="0"/>
              </a:rPr>
              <a:t>2018</a:t>
            </a:r>
            <a:r>
              <a:rPr lang="zh-CN" altLang="en-US" sz="1600" cap="all" dirty="0">
                <a:solidFill>
                  <a:prstClr val="black"/>
                </a:solidFill>
                <a:latin typeface="Arial" panose="020B0604020202020204" pitchFamily="34" charset="0"/>
                <a:cs typeface="Arial" panose="020B0604020202020204" pitchFamily="34" charset="0"/>
              </a:rPr>
              <a:t>年全球新发</a:t>
            </a:r>
            <a:r>
              <a:rPr lang="en-US" altLang="zh-CN" sz="1600" cap="all" dirty="0">
                <a:solidFill>
                  <a:prstClr val="black"/>
                </a:solidFill>
                <a:latin typeface="Arial" panose="020B0604020202020204" pitchFamily="34" charset="0"/>
                <a:cs typeface="Arial" panose="020B0604020202020204" pitchFamily="34" charset="0"/>
              </a:rPr>
              <a:t>RR-TB</a:t>
            </a:r>
            <a:r>
              <a:rPr lang="zh-CN" altLang="en-US" sz="1600" cap="all" dirty="0">
                <a:solidFill>
                  <a:prstClr val="black"/>
                </a:solidFill>
                <a:latin typeface="Arial" panose="020B0604020202020204" pitchFamily="34" charset="0"/>
                <a:cs typeface="Arial" panose="020B0604020202020204" pitchFamily="34" charset="0"/>
              </a:rPr>
              <a:t>估算为</a:t>
            </a:r>
            <a:r>
              <a:rPr lang="en-US" altLang="zh-CN" sz="1600" cap="all" dirty="0">
                <a:solidFill>
                  <a:prstClr val="black"/>
                </a:solidFill>
                <a:latin typeface="Arial" panose="020B0604020202020204" pitchFamily="34" charset="0"/>
                <a:cs typeface="Arial" panose="020B0604020202020204" pitchFamily="34" charset="0"/>
              </a:rPr>
              <a:t>48.4</a:t>
            </a:r>
            <a:r>
              <a:rPr lang="zh-CN" altLang="en-US" sz="1600" cap="all" dirty="0">
                <a:solidFill>
                  <a:prstClr val="black"/>
                </a:solidFill>
                <a:latin typeface="Arial" panose="020B0604020202020204" pitchFamily="34" charset="0"/>
                <a:cs typeface="Arial" panose="020B0604020202020204" pitchFamily="34" charset="0"/>
              </a:rPr>
              <a:t>万例，其中</a:t>
            </a:r>
            <a:r>
              <a:rPr lang="en-US" altLang="zh-CN" sz="1600" cap="all" dirty="0">
                <a:solidFill>
                  <a:prstClr val="black"/>
                </a:solidFill>
                <a:latin typeface="Arial" panose="020B0604020202020204" pitchFamily="34" charset="0"/>
                <a:cs typeface="Arial" panose="020B0604020202020204" pitchFamily="34" charset="0"/>
              </a:rPr>
              <a:t>78%</a:t>
            </a:r>
            <a:r>
              <a:rPr lang="zh-CN" altLang="en-US" sz="1600" cap="all" dirty="0">
                <a:solidFill>
                  <a:prstClr val="black"/>
                </a:solidFill>
                <a:latin typeface="Arial" panose="020B0604020202020204" pitchFamily="34" charset="0"/>
                <a:cs typeface="Arial" panose="020B0604020202020204" pitchFamily="34" charset="0"/>
              </a:rPr>
              <a:t>为</a:t>
            </a:r>
            <a:r>
              <a:rPr lang="en-US" altLang="zh-CN" sz="1600" cap="all" dirty="0">
                <a:solidFill>
                  <a:prstClr val="black"/>
                </a:solidFill>
                <a:latin typeface="Arial" panose="020B0604020202020204" pitchFamily="34" charset="0"/>
                <a:cs typeface="Arial" panose="020B0604020202020204" pitchFamily="34" charset="0"/>
              </a:rPr>
              <a:t>MDR-TB</a:t>
            </a:r>
            <a:r>
              <a:rPr lang="zh-CN" altLang="en-US" sz="1600" cap="all" dirty="0">
                <a:solidFill>
                  <a:prstClr val="black"/>
                </a:solidFill>
                <a:latin typeface="Arial" panose="020B0604020202020204" pitchFamily="34" charset="0"/>
                <a:cs typeface="Arial" panose="020B0604020202020204" pitchFamily="34" charset="0"/>
              </a:rPr>
              <a:t>，中国新发病例估算为</a:t>
            </a:r>
            <a:r>
              <a:rPr lang="en-US" altLang="zh-CN" sz="1600" cap="all" dirty="0">
                <a:solidFill>
                  <a:prstClr val="black"/>
                </a:solidFill>
                <a:latin typeface="Arial" panose="020B0604020202020204" pitchFamily="34" charset="0"/>
                <a:cs typeface="Arial" panose="020B0604020202020204" pitchFamily="34" charset="0"/>
              </a:rPr>
              <a:t>6.6</a:t>
            </a:r>
            <a:r>
              <a:rPr lang="zh-CN" altLang="en-US" sz="1600" cap="all" dirty="0">
                <a:solidFill>
                  <a:prstClr val="black"/>
                </a:solidFill>
                <a:latin typeface="Arial" panose="020B0604020202020204" pitchFamily="34" charset="0"/>
                <a:cs typeface="Arial" panose="020B0604020202020204" pitchFamily="34" charset="0"/>
              </a:rPr>
              <a:t>万</a:t>
            </a:r>
          </a:p>
          <a:p>
            <a:pPr marL="285750" lvl="1" indent="-285750" defTabSz="914400">
              <a:lnSpc>
                <a:spcPct val="125000"/>
              </a:lnSpc>
              <a:spcBef>
                <a:spcPts val="900"/>
              </a:spcBef>
              <a:buClr>
                <a:schemeClr val="tx1"/>
              </a:buClr>
              <a:buSzPct val="100000"/>
              <a:buFont typeface="Wingdings" panose="05000000000000000000" pitchFamily="2" charset="2"/>
              <a:buChar char="l"/>
            </a:pPr>
            <a:r>
              <a:rPr lang="zh-CN" altLang="en-US" sz="1600" cap="all" dirty="0">
                <a:solidFill>
                  <a:prstClr val="black"/>
                </a:solidFill>
                <a:latin typeface="Arial" panose="020B0604020202020204" pitchFamily="34" charset="0"/>
                <a:cs typeface="Arial" panose="020B0604020202020204" pitchFamily="34" charset="0"/>
              </a:rPr>
              <a:t>印度</a:t>
            </a:r>
            <a:r>
              <a:rPr lang="en-US" altLang="zh-CN" sz="1600" cap="all" dirty="0">
                <a:solidFill>
                  <a:prstClr val="black"/>
                </a:solidFill>
                <a:latin typeface="Arial" panose="020B0604020202020204" pitchFamily="34" charset="0"/>
                <a:cs typeface="Arial" panose="020B0604020202020204" pitchFamily="34" charset="0"/>
              </a:rPr>
              <a:t>(27%)</a:t>
            </a:r>
            <a:r>
              <a:rPr lang="zh-CN" altLang="en-US" sz="1600" cap="all" dirty="0">
                <a:solidFill>
                  <a:prstClr val="black"/>
                </a:solidFill>
                <a:latin typeface="Arial" panose="020B0604020202020204" pitchFamily="34" charset="0"/>
                <a:cs typeface="Arial" panose="020B0604020202020204" pitchFamily="34" charset="0"/>
              </a:rPr>
              <a:t>、中国</a:t>
            </a:r>
            <a:r>
              <a:rPr lang="en-US" altLang="zh-CN" sz="1600" cap="all" dirty="0">
                <a:solidFill>
                  <a:prstClr val="black"/>
                </a:solidFill>
                <a:latin typeface="Arial" panose="020B0604020202020204" pitchFamily="34" charset="0"/>
                <a:cs typeface="Arial" panose="020B0604020202020204" pitchFamily="34" charset="0"/>
              </a:rPr>
              <a:t>(14%)</a:t>
            </a:r>
            <a:r>
              <a:rPr lang="zh-CN" altLang="en-US" sz="1600" cap="all" dirty="0">
                <a:solidFill>
                  <a:prstClr val="black"/>
                </a:solidFill>
                <a:latin typeface="Arial" panose="020B0604020202020204" pitchFamily="34" charset="0"/>
                <a:cs typeface="Arial" panose="020B0604020202020204" pitchFamily="34" charset="0"/>
              </a:rPr>
              <a:t>和俄罗斯</a:t>
            </a:r>
            <a:r>
              <a:rPr lang="en-US" altLang="zh-CN" sz="1600" cap="all" dirty="0">
                <a:solidFill>
                  <a:prstClr val="black"/>
                </a:solidFill>
                <a:latin typeface="Arial" panose="020B0604020202020204" pitchFamily="34" charset="0"/>
                <a:cs typeface="Arial" panose="020B0604020202020204" pitchFamily="34" charset="0"/>
              </a:rPr>
              <a:t>(9%)3</a:t>
            </a:r>
            <a:r>
              <a:rPr lang="zh-CN" altLang="en-US" sz="1600" cap="all" dirty="0">
                <a:solidFill>
                  <a:prstClr val="black"/>
                </a:solidFill>
                <a:latin typeface="Arial" panose="020B0604020202020204" pitchFamily="34" charset="0"/>
                <a:cs typeface="Arial" panose="020B0604020202020204" pitchFamily="34" charset="0"/>
              </a:rPr>
              <a:t>个国家</a:t>
            </a:r>
            <a:r>
              <a:rPr lang="en-US" altLang="zh-CN" sz="1600" cap="all" dirty="0">
                <a:solidFill>
                  <a:prstClr val="black"/>
                </a:solidFill>
                <a:latin typeface="Arial" panose="020B0604020202020204" pitchFamily="34" charset="0"/>
                <a:cs typeface="Arial" panose="020B0604020202020204" pitchFamily="34" charset="0"/>
              </a:rPr>
              <a:t>MDR/ RR-TB</a:t>
            </a:r>
            <a:r>
              <a:rPr lang="zh-CN" altLang="en-US" sz="1600" cap="all" dirty="0">
                <a:solidFill>
                  <a:prstClr val="black"/>
                </a:solidFill>
                <a:latin typeface="Arial" panose="020B0604020202020204" pitchFamily="34" charset="0"/>
                <a:cs typeface="Arial" panose="020B0604020202020204" pitchFamily="34" charset="0"/>
              </a:rPr>
              <a:t>发病例数占全球总例数的一半</a:t>
            </a:r>
          </a:p>
        </p:txBody>
      </p:sp>
      <p:sp>
        <p:nvSpPr>
          <p:cNvPr id="7" name="矩形 6"/>
          <p:cNvSpPr/>
          <p:nvPr/>
        </p:nvSpPr>
        <p:spPr>
          <a:xfrm>
            <a:off x="2726418" y="1190258"/>
            <a:ext cx="6096000" cy="400110"/>
          </a:xfrm>
          <a:prstGeom prst="rect">
            <a:avLst/>
          </a:prstGeom>
        </p:spPr>
        <p:txBody>
          <a:bodyPr>
            <a:spAutoFit/>
          </a:bodyPr>
          <a:lstStyle/>
          <a:p>
            <a:pPr algn="ctr"/>
            <a:r>
              <a:rPr lang="en-US" altLang="zh-CN" sz="2000" i="1" dirty="0">
                <a:solidFill>
                  <a:schemeClr val="tx1">
                    <a:lumMod val="65000"/>
                    <a:lumOff val="35000"/>
                  </a:schemeClr>
                </a:solidFill>
              </a:rPr>
              <a:t>2018  10,018,345 in the whole world</a:t>
            </a:r>
          </a:p>
        </p:txBody>
      </p:sp>
      <p:grpSp>
        <p:nvGrpSpPr>
          <p:cNvPr id="8" name="组合 7"/>
          <p:cNvGrpSpPr/>
          <p:nvPr/>
        </p:nvGrpSpPr>
        <p:grpSpPr>
          <a:xfrm>
            <a:off x="867528" y="1760197"/>
            <a:ext cx="1438154" cy="3020773"/>
            <a:chOff x="1393031" y="1985596"/>
            <a:chExt cx="1340644" cy="3028812"/>
          </a:xfrm>
        </p:grpSpPr>
        <p:sp>
          <p:nvSpPr>
            <p:cNvPr id="9" name="矩形: 圆角 8"/>
            <p:cNvSpPr/>
            <p:nvPr/>
          </p:nvSpPr>
          <p:spPr>
            <a:xfrm>
              <a:off x="1393031" y="1988580"/>
              <a:ext cx="178361" cy="139512"/>
            </a:xfrm>
            <a:prstGeom prst="roundRect">
              <a:avLst/>
            </a:pr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圆角 9"/>
            <p:cNvSpPr/>
            <p:nvPr/>
          </p:nvSpPr>
          <p:spPr>
            <a:xfrm>
              <a:off x="1393031" y="2194231"/>
              <a:ext cx="178361" cy="139512"/>
            </a:xfrm>
            <a:prstGeom prst="roundRect">
              <a:avLst/>
            </a:prstGeom>
            <a:solidFill>
              <a:srgbClr val="5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矩形: 圆角 10"/>
            <p:cNvSpPr/>
            <p:nvPr/>
          </p:nvSpPr>
          <p:spPr>
            <a:xfrm>
              <a:off x="1393031" y="2399882"/>
              <a:ext cx="178361" cy="139512"/>
            </a:xfrm>
            <a:prstGeom prst="round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矩形: 圆角 11"/>
            <p:cNvSpPr/>
            <p:nvPr/>
          </p:nvSpPr>
          <p:spPr>
            <a:xfrm>
              <a:off x="1393031" y="2605533"/>
              <a:ext cx="178361" cy="139512"/>
            </a:xfrm>
            <a:prstGeom prst="roundRect">
              <a:avLst/>
            </a:prstGeom>
            <a:solidFill>
              <a:srgbClr val="B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矩形: 圆角 12"/>
            <p:cNvSpPr/>
            <p:nvPr/>
          </p:nvSpPr>
          <p:spPr>
            <a:xfrm>
              <a:off x="1393031" y="2811184"/>
              <a:ext cx="178361" cy="139512"/>
            </a:xfrm>
            <a:prstGeom prst="roundRect">
              <a:avLst/>
            </a:prstGeom>
            <a:solidFill>
              <a:srgbClr val="E14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矩形: 圆角 13"/>
            <p:cNvSpPr/>
            <p:nvPr/>
          </p:nvSpPr>
          <p:spPr>
            <a:xfrm>
              <a:off x="1393031" y="3016835"/>
              <a:ext cx="178361" cy="139512"/>
            </a:xfrm>
            <a:prstGeom prst="roundRect">
              <a:avLst/>
            </a:prstGeom>
            <a:solidFill>
              <a:srgbClr val="F98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矩形: 圆角 14"/>
            <p:cNvSpPr/>
            <p:nvPr/>
          </p:nvSpPr>
          <p:spPr>
            <a:xfrm>
              <a:off x="1393031" y="3222486"/>
              <a:ext cx="178361" cy="139512"/>
            </a:xfrm>
            <a:prstGeom prst="roundRect">
              <a:avLst/>
            </a:prstGeom>
            <a:solidFill>
              <a:srgbClr val="FFB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矩形: 圆角 15"/>
            <p:cNvSpPr/>
            <p:nvPr/>
          </p:nvSpPr>
          <p:spPr>
            <a:xfrm>
              <a:off x="1393031" y="3428137"/>
              <a:ext cx="178361" cy="139512"/>
            </a:xfrm>
            <a:prstGeom prst="roundRect">
              <a:avLst/>
            </a:prstGeom>
            <a:solidFill>
              <a:srgbClr val="FFE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矩形: 圆角 16"/>
            <p:cNvSpPr/>
            <p:nvPr/>
          </p:nvSpPr>
          <p:spPr>
            <a:xfrm>
              <a:off x="1393031" y="3633788"/>
              <a:ext cx="178361" cy="139512"/>
            </a:xfrm>
            <a:prstGeom prst="roundRect">
              <a:avLst/>
            </a:prstGeom>
            <a:solidFill>
              <a:srgbClr val="D7E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矩形: 圆角 17"/>
            <p:cNvSpPr/>
            <p:nvPr/>
          </p:nvSpPr>
          <p:spPr>
            <a:xfrm>
              <a:off x="1393031" y="4045090"/>
              <a:ext cx="178361" cy="139512"/>
            </a:xfrm>
            <a:prstGeom prst="roundRect">
              <a:avLst/>
            </a:prstGeom>
            <a:solidFill>
              <a:srgbClr val="7BA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矩形: 圆角 18"/>
            <p:cNvSpPr/>
            <p:nvPr/>
          </p:nvSpPr>
          <p:spPr>
            <a:xfrm>
              <a:off x="1393031" y="3839439"/>
              <a:ext cx="178361" cy="139512"/>
            </a:xfrm>
            <a:prstGeom prst="roundRect">
              <a:avLst/>
            </a:prstGeom>
            <a:solidFill>
              <a:srgbClr val="A7C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矩形: 圆角 19"/>
            <p:cNvSpPr/>
            <p:nvPr/>
          </p:nvSpPr>
          <p:spPr>
            <a:xfrm>
              <a:off x="1393031" y="4250741"/>
              <a:ext cx="178361" cy="139512"/>
            </a:xfrm>
            <a:prstGeom prst="roundRect">
              <a:avLst/>
            </a:prstGeom>
            <a:solidFill>
              <a:srgbClr val="56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圆角 20"/>
            <p:cNvSpPr/>
            <p:nvPr/>
          </p:nvSpPr>
          <p:spPr>
            <a:xfrm>
              <a:off x="1393031" y="4456392"/>
              <a:ext cx="178361" cy="139512"/>
            </a:xfrm>
            <a:prstGeom prst="roundRect">
              <a:avLst/>
            </a:prstGeom>
            <a:solidFill>
              <a:srgbClr val="386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圆角 21"/>
            <p:cNvSpPr/>
            <p:nvPr/>
          </p:nvSpPr>
          <p:spPr>
            <a:xfrm>
              <a:off x="1393031" y="4662043"/>
              <a:ext cx="178361" cy="139512"/>
            </a:xfrm>
            <a:prstGeom prst="roundRect">
              <a:avLst/>
            </a:prstGeom>
            <a:solidFill>
              <a:srgbClr val="224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圆角 22"/>
            <p:cNvSpPr/>
            <p:nvPr/>
          </p:nvSpPr>
          <p:spPr>
            <a:xfrm>
              <a:off x="1393031" y="4867698"/>
              <a:ext cx="178361" cy="139512"/>
            </a:xfrm>
            <a:prstGeom prst="roundRect">
              <a:avLst/>
            </a:prstGeom>
            <a:solidFill>
              <a:srgbClr val="AA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文本框 23"/>
            <p:cNvSpPr txBox="1"/>
            <p:nvPr/>
          </p:nvSpPr>
          <p:spPr>
            <a:xfrm>
              <a:off x="1634489" y="1985596"/>
              <a:ext cx="525071" cy="153888"/>
            </a:xfrm>
            <a:prstGeom prst="rect">
              <a:avLst/>
            </a:prstGeom>
            <a:noFill/>
          </p:spPr>
          <p:txBody>
            <a:bodyPr wrap="square" lIns="0" tIns="0" rIns="0" bIns="0" rtlCol="0" anchor="ctr">
              <a:spAutoFit/>
            </a:bodyPr>
            <a:lstStyle/>
            <a:p>
              <a:r>
                <a:rPr lang="en-US" altLang="zh-CN" sz="1050" dirty="0"/>
                <a:t>No Data</a:t>
              </a:r>
              <a:endParaRPr lang="zh-CN" altLang="en-US" sz="1050" dirty="0"/>
            </a:p>
          </p:txBody>
        </p:sp>
        <p:sp>
          <p:nvSpPr>
            <p:cNvPr id="25" name="文本框 24"/>
            <p:cNvSpPr txBox="1"/>
            <p:nvPr/>
          </p:nvSpPr>
          <p:spPr>
            <a:xfrm>
              <a:off x="1634488" y="2190948"/>
              <a:ext cx="1099187" cy="153888"/>
            </a:xfrm>
            <a:prstGeom prst="rect">
              <a:avLst/>
            </a:prstGeom>
            <a:noFill/>
          </p:spPr>
          <p:txBody>
            <a:bodyPr wrap="square" lIns="0" tIns="0" rIns="0" bIns="0" rtlCol="0" anchor="ctr">
              <a:spAutoFit/>
            </a:bodyPr>
            <a:lstStyle/>
            <a:p>
              <a:r>
                <a:rPr lang="zh-CN" altLang="en-US" sz="1050" dirty="0"/>
                <a:t>＞</a:t>
              </a:r>
              <a:r>
                <a:rPr lang="en-US" altLang="zh-CN" sz="1050" dirty="0"/>
                <a:t>293,031</a:t>
              </a:r>
              <a:endParaRPr lang="zh-CN" altLang="en-US" sz="1050" dirty="0"/>
            </a:p>
          </p:txBody>
        </p:sp>
        <p:sp>
          <p:nvSpPr>
            <p:cNvPr id="26" name="文本框 25"/>
            <p:cNvSpPr txBox="1"/>
            <p:nvPr/>
          </p:nvSpPr>
          <p:spPr>
            <a:xfrm>
              <a:off x="1634488" y="2396300"/>
              <a:ext cx="1099187" cy="153888"/>
            </a:xfrm>
            <a:prstGeom prst="rect">
              <a:avLst/>
            </a:prstGeom>
            <a:noFill/>
          </p:spPr>
          <p:txBody>
            <a:bodyPr wrap="square" lIns="0" tIns="0" rIns="0" bIns="0" rtlCol="0" anchor="ctr">
              <a:spAutoFit/>
            </a:bodyPr>
            <a:lstStyle/>
            <a:p>
              <a:r>
                <a:rPr lang="en-US" altLang="zh-CN" sz="1050" dirty="0"/>
                <a:t>93,309-293,031</a:t>
              </a:r>
              <a:endParaRPr lang="zh-CN" altLang="en-US" sz="1050" dirty="0"/>
            </a:p>
          </p:txBody>
        </p:sp>
        <p:sp>
          <p:nvSpPr>
            <p:cNvPr id="27" name="文本框 26"/>
            <p:cNvSpPr txBox="1"/>
            <p:nvPr/>
          </p:nvSpPr>
          <p:spPr>
            <a:xfrm>
              <a:off x="1634488" y="2601652"/>
              <a:ext cx="1099187" cy="153888"/>
            </a:xfrm>
            <a:prstGeom prst="rect">
              <a:avLst/>
            </a:prstGeom>
            <a:noFill/>
          </p:spPr>
          <p:txBody>
            <a:bodyPr wrap="square" lIns="0" tIns="0" rIns="0" bIns="0" rtlCol="0" anchor="ctr">
              <a:spAutoFit/>
            </a:bodyPr>
            <a:lstStyle/>
            <a:p>
              <a:r>
                <a:rPr lang="en-US" altLang="zh-CN" sz="1050" dirty="0"/>
                <a:t>29,712-93,309</a:t>
              </a:r>
              <a:endParaRPr lang="zh-CN" altLang="en-US" sz="1050" dirty="0"/>
            </a:p>
          </p:txBody>
        </p:sp>
        <p:sp>
          <p:nvSpPr>
            <p:cNvPr id="28" name="文本框 27"/>
            <p:cNvSpPr txBox="1"/>
            <p:nvPr/>
          </p:nvSpPr>
          <p:spPr>
            <a:xfrm>
              <a:off x="1634488" y="2807004"/>
              <a:ext cx="1099187" cy="153888"/>
            </a:xfrm>
            <a:prstGeom prst="rect">
              <a:avLst/>
            </a:prstGeom>
            <a:noFill/>
          </p:spPr>
          <p:txBody>
            <a:bodyPr wrap="square" lIns="0" tIns="0" rIns="0" bIns="0" rtlCol="0" anchor="ctr">
              <a:spAutoFit/>
            </a:bodyPr>
            <a:lstStyle/>
            <a:p>
              <a:r>
                <a:rPr lang="en-US" altLang="zh-CN" sz="1050" dirty="0"/>
                <a:t>9,461-29,712</a:t>
              </a:r>
              <a:endParaRPr lang="zh-CN" altLang="en-US" sz="1050" dirty="0"/>
            </a:p>
          </p:txBody>
        </p:sp>
        <p:sp>
          <p:nvSpPr>
            <p:cNvPr id="29" name="文本框 28"/>
            <p:cNvSpPr txBox="1"/>
            <p:nvPr/>
          </p:nvSpPr>
          <p:spPr>
            <a:xfrm>
              <a:off x="1634488" y="3012356"/>
              <a:ext cx="1099187" cy="153888"/>
            </a:xfrm>
            <a:prstGeom prst="rect">
              <a:avLst/>
            </a:prstGeom>
            <a:noFill/>
          </p:spPr>
          <p:txBody>
            <a:bodyPr wrap="square" lIns="0" tIns="0" rIns="0" bIns="0" rtlCol="0" anchor="ctr">
              <a:spAutoFit/>
            </a:bodyPr>
            <a:lstStyle/>
            <a:p>
              <a:r>
                <a:rPr lang="en-US" altLang="zh-CN" sz="1050" dirty="0"/>
                <a:t>3,013-9,461</a:t>
              </a:r>
              <a:endParaRPr lang="zh-CN" altLang="en-US" sz="1050" dirty="0"/>
            </a:p>
          </p:txBody>
        </p:sp>
        <p:sp>
          <p:nvSpPr>
            <p:cNvPr id="30" name="文本框 29"/>
            <p:cNvSpPr txBox="1"/>
            <p:nvPr/>
          </p:nvSpPr>
          <p:spPr>
            <a:xfrm>
              <a:off x="1634488" y="3217708"/>
              <a:ext cx="1099187" cy="153888"/>
            </a:xfrm>
            <a:prstGeom prst="rect">
              <a:avLst/>
            </a:prstGeom>
            <a:noFill/>
          </p:spPr>
          <p:txBody>
            <a:bodyPr wrap="square" lIns="0" tIns="0" rIns="0" bIns="0" rtlCol="0" anchor="ctr">
              <a:spAutoFit/>
            </a:bodyPr>
            <a:lstStyle/>
            <a:p>
              <a:r>
                <a:rPr lang="en-US" altLang="zh-CN" sz="1050" dirty="0"/>
                <a:t>959-3,013</a:t>
              </a:r>
              <a:endParaRPr lang="zh-CN" altLang="en-US" sz="1050" dirty="0"/>
            </a:p>
          </p:txBody>
        </p:sp>
        <p:sp>
          <p:nvSpPr>
            <p:cNvPr id="31" name="文本框 30"/>
            <p:cNvSpPr txBox="1"/>
            <p:nvPr/>
          </p:nvSpPr>
          <p:spPr>
            <a:xfrm>
              <a:off x="1634488" y="3423060"/>
              <a:ext cx="1099187" cy="153888"/>
            </a:xfrm>
            <a:prstGeom prst="rect">
              <a:avLst/>
            </a:prstGeom>
            <a:noFill/>
          </p:spPr>
          <p:txBody>
            <a:bodyPr wrap="square" lIns="0" tIns="0" rIns="0" bIns="0" rtlCol="0" anchor="ctr">
              <a:spAutoFit/>
            </a:bodyPr>
            <a:lstStyle/>
            <a:p>
              <a:r>
                <a:rPr lang="en-US" altLang="zh-CN" sz="1050" dirty="0"/>
                <a:t>305-959</a:t>
              </a:r>
              <a:endParaRPr lang="zh-CN" altLang="en-US" sz="1050" dirty="0"/>
            </a:p>
          </p:txBody>
        </p:sp>
        <p:sp>
          <p:nvSpPr>
            <p:cNvPr id="32" name="文本框 31"/>
            <p:cNvSpPr txBox="1"/>
            <p:nvPr/>
          </p:nvSpPr>
          <p:spPr>
            <a:xfrm>
              <a:off x="1634488" y="3628412"/>
              <a:ext cx="1099187" cy="153888"/>
            </a:xfrm>
            <a:prstGeom prst="rect">
              <a:avLst/>
            </a:prstGeom>
            <a:noFill/>
          </p:spPr>
          <p:txBody>
            <a:bodyPr wrap="square" lIns="0" tIns="0" rIns="0" bIns="0" rtlCol="0" anchor="ctr">
              <a:spAutoFit/>
            </a:bodyPr>
            <a:lstStyle/>
            <a:p>
              <a:r>
                <a:rPr lang="en-US" altLang="zh-CN" sz="1050" dirty="0"/>
                <a:t>97-305</a:t>
              </a:r>
              <a:endParaRPr lang="zh-CN" altLang="en-US" sz="1050" dirty="0"/>
            </a:p>
          </p:txBody>
        </p:sp>
        <p:sp>
          <p:nvSpPr>
            <p:cNvPr id="33" name="文本框 32"/>
            <p:cNvSpPr txBox="1"/>
            <p:nvPr/>
          </p:nvSpPr>
          <p:spPr>
            <a:xfrm>
              <a:off x="1634488" y="3833764"/>
              <a:ext cx="1099187" cy="153888"/>
            </a:xfrm>
            <a:prstGeom prst="rect">
              <a:avLst/>
            </a:prstGeom>
            <a:noFill/>
          </p:spPr>
          <p:txBody>
            <a:bodyPr wrap="square" lIns="0" tIns="0" rIns="0" bIns="0" rtlCol="0" anchor="ctr">
              <a:spAutoFit/>
            </a:bodyPr>
            <a:lstStyle/>
            <a:p>
              <a:r>
                <a:rPr lang="en-US" altLang="zh-CN" sz="1050" dirty="0"/>
                <a:t>31-97</a:t>
              </a:r>
              <a:endParaRPr lang="zh-CN" altLang="en-US" sz="1050" dirty="0"/>
            </a:p>
          </p:txBody>
        </p:sp>
        <p:sp>
          <p:nvSpPr>
            <p:cNvPr id="34" name="文本框 33"/>
            <p:cNvSpPr txBox="1"/>
            <p:nvPr/>
          </p:nvSpPr>
          <p:spPr>
            <a:xfrm>
              <a:off x="1634488" y="4039116"/>
              <a:ext cx="1099187" cy="153888"/>
            </a:xfrm>
            <a:prstGeom prst="rect">
              <a:avLst/>
            </a:prstGeom>
            <a:noFill/>
          </p:spPr>
          <p:txBody>
            <a:bodyPr wrap="square" lIns="0" tIns="0" rIns="0" bIns="0" rtlCol="0" anchor="ctr">
              <a:spAutoFit/>
            </a:bodyPr>
            <a:lstStyle/>
            <a:p>
              <a:r>
                <a:rPr lang="en-US" altLang="zh-CN" sz="1050" dirty="0"/>
                <a:t>10-31</a:t>
              </a:r>
              <a:endParaRPr lang="zh-CN" altLang="en-US" sz="1050" dirty="0"/>
            </a:p>
          </p:txBody>
        </p:sp>
        <p:sp>
          <p:nvSpPr>
            <p:cNvPr id="35" name="文本框 34"/>
            <p:cNvSpPr txBox="1"/>
            <p:nvPr/>
          </p:nvSpPr>
          <p:spPr>
            <a:xfrm>
              <a:off x="1634488" y="4244468"/>
              <a:ext cx="1099187" cy="153888"/>
            </a:xfrm>
            <a:prstGeom prst="rect">
              <a:avLst/>
            </a:prstGeom>
            <a:noFill/>
          </p:spPr>
          <p:txBody>
            <a:bodyPr wrap="square" lIns="0" tIns="0" rIns="0" bIns="0" rtlCol="0" anchor="ctr">
              <a:spAutoFit/>
            </a:bodyPr>
            <a:lstStyle/>
            <a:p>
              <a:r>
                <a:rPr lang="en-US" altLang="zh-CN" sz="1050" dirty="0"/>
                <a:t>3-10</a:t>
              </a:r>
              <a:endParaRPr lang="zh-CN" altLang="en-US" sz="1050" dirty="0"/>
            </a:p>
          </p:txBody>
        </p:sp>
        <p:sp>
          <p:nvSpPr>
            <p:cNvPr id="36" name="文本框 35"/>
            <p:cNvSpPr txBox="1"/>
            <p:nvPr/>
          </p:nvSpPr>
          <p:spPr>
            <a:xfrm>
              <a:off x="1634488" y="4449820"/>
              <a:ext cx="1099187" cy="153888"/>
            </a:xfrm>
            <a:prstGeom prst="rect">
              <a:avLst/>
            </a:prstGeom>
            <a:noFill/>
          </p:spPr>
          <p:txBody>
            <a:bodyPr wrap="square" lIns="0" tIns="0" rIns="0" bIns="0" rtlCol="0" anchor="ctr">
              <a:spAutoFit/>
            </a:bodyPr>
            <a:lstStyle/>
            <a:p>
              <a:r>
                <a:rPr lang="en-US" altLang="zh-CN" sz="1050" dirty="0"/>
                <a:t>0-3</a:t>
              </a:r>
              <a:endParaRPr lang="zh-CN" altLang="en-US" sz="1050" dirty="0"/>
            </a:p>
          </p:txBody>
        </p:sp>
        <p:sp>
          <p:nvSpPr>
            <p:cNvPr id="37" name="文本框 36"/>
            <p:cNvSpPr txBox="1"/>
            <p:nvPr/>
          </p:nvSpPr>
          <p:spPr>
            <a:xfrm>
              <a:off x="1634488" y="4655172"/>
              <a:ext cx="1099187" cy="153888"/>
            </a:xfrm>
            <a:prstGeom prst="rect">
              <a:avLst/>
            </a:prstGeom>
            <a:noFill/>
          </p:spPr>
          <p:txBody>
            <a:bodyPr wrap="square" lIns="0" tIns="0" rIns="0" bIns="0" rtlCol="0" anchor="ctr">
              <a:spAutoFit/>
            </a:bodyPr>
            <a:lstStyle/>
            <a:p>
              <a:r>
                <a:rPr lang="zh-CN" altLang="en-US" sz="1050" dirty="0"/>
                <a:t>＜＝</a:t>
              </a:r>
              <a:r>
                <a:rPr lang="en-US" altLang="zh-CN" sz="1050" dirty="0"/>
                <a:t>0</a:t>
              </a:r>
              <a:endParaRPr lang="zh-CN" altLang="en-US" sz="1050" dirty="0"/>
            </a:p>
          </p:txBody>
        </p:sp>
        <p:sp>
          <p:nvSpPr>
            <p:cNvPr id="38" name="文本框 37"/>
            <p:cNvSpPr txBox="1"/>
            <p:nvPr/>
          </p:nvSpPr>
          <p:spPr>
            <a:xfrm>
              <a:off x="1634488" y="4860520"/>
              <a:ext cx="1099187" cy="153888"/>
            </a:xfrm>
            <a:prstGeom prst="rect">
              <a:avLst/>
            </a:prstGeom>
            <a:noFill/>
          </p:spPr>
          <p:txBody>
            <a:bodyPr wrap="square" lIns="0" tIns="0" rIns="0" bIns="0" rtlCol="0" anchor="ctr">
              <a:spAutoFit/>
            </a:bodyPr>
            <a:lstStyle/>
            <a:p>
              <a:r>
                <a:rPr lang="en-US" altLang="zh-CN" sz="1050" dirty="0"/>
                <a:t>Not Applicable</a:t>
              </a:r>
              <a:endParaRPr lang="zh-CN" altLang="en-US" sz="1050" dirty="0"/>
            </a:p>
          </p:txBody>
        </p:sp>
      </p:grpSp>
      <p:grpSp>
        <p:nvGrpSpPr>
          <p:cNvPr id="39" name="组合 38"/>
          <p:cNvGrpSpPr/>
          <p:nvPr/>
        </p:nvGrpSpPr>
        <p:grpSpPr>
          <a:xfrm>
            <a:off x="8019144" y="2754030"/>
            <a:ext cx="1006729" cy="994232"/>
            <a:chOff x="8077200" y="2826600"/>
            <a:chExt cx="1006729" cy="994232"/>
          </a:xfrm>
        </p:grpSpPr>
        <p:cxnSp>
          <p:nvCxnSpPr>
            <p:cNvPr id="40" name="直接连接符 39"/>
            <p:cNvCxnSpPr/>
            <p:nvPr/>
          </p:nvCxnSpPr>
          <p:spPr>
            <a:xfrm>
              <a:off x="8077200" y="3021204"/>
              <a:ext cx="1006729" cy="16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083929" y="2826600"/>
              <a:ext cx="0" cy="994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658335" y="1205647"/>
            <a:ext cx="4360809" cy="400110"/>
          </a:xfrm>
          <a:prstGeom prst="rect">
            <a:avLst/>
          </a:prstGeom>
          <a:solidFill>
            <a:schemeClr val="bg1"/>
          </a:solidFill>
        </p:spPr>
        <p:txBody>
          <a:bodyPr wrap="square" rtlCol="0">
            <a:spAutoFit/>
          </a:bodyPr>
          <a:lstStyle/>
          <a:p>
            <a:pPr algn="ctr"/>
            <a:r>
              <a:rPr lang="en-US" sz="2000" dirty="0"/>
              <a:t>2018</a:t>
            </a:r>
            <a:r>
              <a:rPr lang="zh-CN" altLang="en-US" sz="2000" dirty="0"/>
              <a:t>年</a:t>
            </a:r>
            <a:r>
              <a:rPr lang="en-US" altLang="zh-CN" sz="2000" dirty="0"/>
              <a:t>	</a:t>
            </a:r>
            <a:r>
              <a:rPr lang="zh-CN" altLang="en-US" sz="2000" dirty="0"/>
              <a:t>全球</a:t>
            </a:r>
            <a:r>
              <a:rPr lang="en-US" altLang="zh-CN" sz="2000" dirty="0"/>
              <a:t>10,018,345</a:t>
            </a:r>
            <a:r>
              <a:rPr lang="zh-CN" altLang="en-US" sz="2000" dirty="0"/>
              <a:t>例</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354755"/>
            <a:ext cx="10941049" cy="506158"/>
          </a:xfrm>
        </p:spPr>
        <p:txBody>
          <a:bodyPr/>
          <a:lstStyle/>
          <a:p>
            <a:r>
              <a:rPr lang="zh-CN" altLang="en-US" dirty="0"/>
              <a:t>耐药结核病的危害有哪些？</a:t>
            </a:r>
            <a:endParaRPr lang="en-US" dirty="0"/>
          </a:p>
        </p:txBody>
      </p:sp>
      <p:sp>
        <p:nvSpPr>
          <p:cNvPr id="10" name="内容占位符 2"/>
          <p:cNvSpPr txBox="1"/>
          <p:nvPr/>
        </p:nvSpPr>
        <p:spPr>
          <a:xfrm>
            <a:off x="5477933" y="1202267"/>
            <a:ext cx="5291667" cy="432471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kumimoji="1" lang="zh-CN" altLang="en-US" dirty="0"/>
          </a:p>
        </p:txBody>
      </p:sp>
      <p:grpSp>
        <p:nvGrpSpPr>
          <p:cNvPr id="11" name="组合 10"/>
          <p:cNvGrpSpPr/>
          <p:nvPr/>
        </p:nvGrpSpPr>
        <p:grpSpPr>
          <a:xfrm>
            <a:off x="8025876" y="1207929"/>
            <a:ext cx="3214392" cy="4812561"/>
            <a:chOff x="8025876" y="1167325"/>
            <a:chExt cx="3214392" cy="4812561"/>
          </a:xfrm>
        </p:grpSpPr>
        <p:sp>
          <p:nvSpPr>
            <p:cNvPr id="12" name="矩形: 圆角 11"/>
            <p:cNvSpPr/>
            <p:nvPr/>
          </p:nvSpPr>
          <p:spPr>
            <a:xfrm>
              <a:off x="8025876" y="1167325"/>
              <a:ext cx="3214392" cy="4812561"/>
            </a:xfrm>
            <a:prstGeom prst="roundRect">
              <a:avLst>
                <a:gd name="adj" fmla="val 4821"/>
              </a:avLst>
            </a:prstGeom>
            <a:solidFill>
              <a:schemeClr val="bg1"/>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8559197" y="2906737"/>
              <a:ext cx="2147750" cy="506158"/>
            </a:xfrm>
            <a:prstGeom prst="rect">
              <a:avLst/>
            </a:prstGeom>
          </p:spPr>
          <p:txBody>
            <a:bodyPr wrap="none" anchor="ctr">
              <a:noAutofit/>
            </a:bodyPr>
            <a:lstStyle/>
            <a:p>
              <a:pPr algn="ctr"/>
              <a:r>
                <a:rPr lang="en-US" altLang="zh-CN" sz="2800" b="1" dirty="0">
                  <a:solidFill>
                    <a:prstClr val="black"/>
                  </a:solidFill>
                  <a:latin typeface="微软雅黑" panose="020B0503020204020204" pitchFamily="34" charset="-122"/>
                </a:rPr>
                <a:t>3.</a:t>
              </a:r>
              <a:r>
                <a:rPr lang="zh-CN" altLang="en-US" sz="2800" b="1" dirty="0">
                  <a:solidFill>
                    <a:prstClr val="black"/>
                  </a:solidFill>
                  <a:latin typeface="微软雅黑" panose="020B0503020204020204" pitchFamily="34" charset="-122"/>
                </a:rPr>
                <a:t>治愈率低</a:t>
              </a:r>
              <a:endParaRPr lang="zh-CN" altLang="en-US" sz="2800" b="1" dirty="0"/>
            </a:p>
          </p:txBody>
        </p:sp>
        <p:sp>
          <p:nvSpPr>
            <p:cNvPr id="15" name="矩形 14"/>
            <p:cNvSpPr/>
            <p:nvPr/>
          </p:nvSpPr>
          <p:spPr>
            <a:xfrm>
              <a:off x="8336252" y="3562923"/>
              <a:ext cx="2653998" cy="1972015"/>
            </a:xfrm>
            <a:prstGeom prst="rect">
              <a:avLst/>
            </a:prstGeom>
          </p:spPr>
          <p:txBody>
            <a:bodyPr wrap="square" lIns="0" tIns="0" rIns="0" bIns="0">
              <a:spAutoFit/>
            </a:bodyPr>
            <a:lstStyle/>
            <a:p>
              <a:pPr marL="179705" indent="-179705">
                <a:lnSpc>
                  <a:spcPct val="125000"/>
                </a:lnSpc>
                <a:spcAft>
                  <a:spcPts val="900"/>
                </a:spcAft>
                <a:buFont typeface="Arial" panose="020B0604020202020204" pitchFamily="34" charset="0"/>
                <a:buChar char="•"/>
              </a:pPr>
              <a:r>
                <a:rPr lang="zh-CN" altLang="en-US" sz="1600" dirty="0"/>
                <a:t>普通肺结核患者治愈率在</a:t>
              </a:r>
              <a:r>
                <a:rPr lang="en-US" altLang="zh-CN" sz="1600" dirty="0"/>
                <a:t>90%</a:t>
              </a:r>
              <a:r>
                <a:rPr lang="zh-CN" altLang="en-US" sz="1600" dirty="0"/>
                <a:t>以上，耐药结核患者治愈率</a:t>
              </a:r>
              <a:r>
                <a:rPr lang="en-US" altLang="zh-CN" sz="1600" dirty="0"/>
                <a:t>56%</a:t>
              </a:r>
              <a:r>
                <a:rPr lang="zh-CN" altLang="en-US" sz="1600" dirty="0"/>
                <a:t>，病死率高</a:t>
              </a:r>
            </a:p>
            <a:p>
              <a:pPr marL="179705" indent="-179705">
                <a:lnSpc>
                  <a:spcPct val="125000"/>
                </a:lnSpc>
                <a:spcAft>
                  <a:spcPts val="900"/>
                </a:spcAft>
                <a:buFont typeface="Arial" panose="020B0604020202020204" pitchFamily="34" charset="0"/>
                <a:buChar char="•"/>
              </a:pPr>
              <a:r>
                <a:rPr lang="zh-CN" altLang="en-US" sz="1600" dirty="0"/>
                <a:t>耐药结核对家庭和社会造成极大负担和危害，对全球公共卫生健康构成严重威胁</a:t>
              </a:r>
            </a:p>
          </p:txBody>
        </p:sp>
        <p:grpSp>
          <p:nvGrpSpPr>
            <p:cNvPr id="17" name="组合 16"/>
            <p:cNvGrpSpPr/>
            <p:nvPr/>
          </p:nvGrpSpPr>
          <p:grpSpPr>
            <a:xfrm>
              <a:off x="9092530" y="1634970"/>
              <a:ext cx="1081086" cy="1081084"/>
              <a:chOff x="8782993" y="1373031"/>
              <a:chExt cx="1155457" cy="1155457"/>
            </a:xfrm>
          </p:grpSpPr>
          <p:sp>
            <p:nvSpPr>
              <p:cNvPr id="19" name="椭圆 18"/>
              <p:cNvSpPr/>
              <p:nvPr/>
            </p:nvSpPr>
            <p:spPr>
              <a:xfrm>
                <a:off x="8782993" y="1373031"/>
                <a:ext cx="1155457" cy="1155457"/>
              </a:xfrm>
              <a:prstGeom prst="ellipse">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形 22"/>
              <p:cNvPicPr>
                <a:picLocks noChangeAspect="1"/>
              </p:cNvPicPr>
              <p:nvPr/>
            </p:nvPicPr>
            <p:blipFill>
              <a:blip r:embed="rId3"/>
              <a:stretch>
                <a:fillRect/>
              </a:stretch>
            </p:blipFill>
            <p:spPr>
              <a:xfrm>
                <a:off x="9061044" y="1732688"/>
                <a:ext cx="599355" cy="436142"/>
              </a:xfrm>
              <a:prstGeom prst="rect">
                <a:avLst/>
              </a:prstGeom>
            </p:spPr>
          </p:pic>
        </p:grpSp>
      </p:grpSp>
      <p:grpSp>
        <p:nvGrpSpPr>
          <p:cNvPr id="24" name="组合 23"/>
          <p:cNvGrpSpPr/>
          <p:nvPr/>
        </p:nvGrpSpPr>
        <p:grpSpPr>
          <a:xfrm>
            <a:off x="951732" y="1202267"/>
            <a:ext cx="3214392" cy="4812561"/>
            <a:chOff x="951732" y="1161663"/>
            <a:chExt cx="3214392" cy="4812561"/>
          </a:xfrm>
        </p:grpSpPr>
        <p:sp>
          <p:nvSpPr>
            <p:cNvPr id="25" name="矩形: 圆角 24"/>
            <p:cNvSpPr/>
            <p:nvPr/>
          </p:nvSpPr>
          <p:spPr>
            <a:xfrm>
              <a:off x="951732" y="1161663"/>
              <a:ext cx="3214392" cy="4812561"/>
            </a:xfrm>
            <a:prstGeom prst="roundRect">
              <a:avLst>
                <a:gd name="adj" fmla="val 4821"/>
              </a:avLst>
            </a:prstGeom>
            <a:solidFill>
              <a:schemeClr val="bg1"/>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1485053" y="2906737"/>
              <a:ext cx="2147750" cy="506158"/>
            </a:xfrm>
            <a:prstGeom prst="rect">
              <a:avLst/>
            </a:prstGeom>
          </p:spPr>
          <p:txBody>
            <a:bodyPr wrap="none" anchor="ctr">
              <a:noAutofit/>
            </a:bodyPr>
            <a:lstStyle/>
            <a:p>
              <a:pPr algn="ctr"/>
              <a:r>
                <a:rPr lang="en-US" altLang="zh-CN" sz="2800" b="1" dirty="0">
                  <a:solidFill>
                    <a:prstClr val="black"/>
                  </a:solidFill>
                  <a:latin typeface="微软雅黑" panose="020B0503020204020204" pitchFamily="34" charset="-122"/>
                </a:rPr>
                <a:t>1.</a:t>
              </a:r>
              <a:r>
                <a:rPr lang="zh-CN" altLang="en-US" sz="2800" b="1" dirty="0">
                  <a:solidFill>
                    <a:prstClr val="black"/>
                  </a:solidFill>
                  <a:latin typeface="微软雅黑" panose="020B0503020204020204" pitchFamily="34" charset="-122"/>
                </a:rPr>
                <a:t>传染性强</a:t>
              </a:r>
              <a:endParaRPr lang="zh-CN" altLang="en-US" sz="2800" b="1" dirty="0"/>
            </a:p>
          </p:txBody>
        </p:sp>
        <p:sp>
          <p:nvSpPr>
            <p:cNvPr id="27" name="矩形 26"/>
            <p:cNvSpPr/>
            <p:nvPr/>
          </p:nvSpPr>
          <p:spPr>
            <a:xfrm>
              <a:off x="1262108" y="3562923"/>
              <a:ext cx="2653998" cy="1356462"/>
            </a:xfrm>
            <a:prstGeom prst="rect">
              <a:avLst/>
            </a:prstGeom>
          </p:spPr>
          <p:txBody>
            <a:bodyPr wrap="square" lIns="0" tIns="0" rIns="0" bIns="0">
              <a:spAutoFit/>
            </a:bodyPr>
            <a:lstStyle/>
            <a:p>
              <a:pPr marL="179705" indent="-179705">
                <a:lnSpc>
                  <a:spcPct val="125000"/>
                </a:lnSpc>
                <a:spcAft>
                  <a:spcPts val="900"/>
                </a:spcAft>
                <a:buFont typeface="Arial" panose="020B0604020202020204" pitchFamily="34" charset="0"/>
                <a:buChar char="•"/>
              </a:pPr>
              <a:r>
                <a:rPr lang="zh-CN" altLang="en-US" sz="1600" dirty="0"/>
                <a:t>平均每个肺结核病人每年传染</a:t>
              </a:r>
              <a:r>
                <a:rPr lang="en-US" altLang="zh-CN" sz="1600" dirty="0"/>
                <a:t>10-15</a:t>
              </a:r>
              <a:r>
                <a:rPr lang="zh-CN" altLang="en-US" sz="1600" dirty="0"/>
                <a:t>人</a:t>
              </a:r>
              <a:endParaRPr lang="en-US" altLang="zh-CN" sz="1600" dirty="0"/>
            </a:p>
            <a:p>
              <a:pPr marL="179705" indent="-179705">
                <a:lnSpc>
                  <a:spcPct val="125000"/>
                </a:lnSpc>
                <a:spcAft>
                  <a:spcPts val="900"/>
                </a:spcAft>
                <a:buFont typeface="Arial" panose="020B0604020202020204" pitchFamily="34" charset="0"/>
                <a:buChar char="•"/>
              </a:pPr>
              <a:r>
                <a:rPr lang="zh-CN" altLang="en-US" sz="1600" dirty="0"/>
                <a:t>传染健康人可能成为原发耐药病人</a:t>
              </a:r>
            </a:p>
          </p:txBody>
        </p:sp>
        <p:grpSp>
          <p:nvGrpSpPr>
            <p:cNvPr id="28" name="组合 27"/>
            <p:cNvGrpSpPr/>
            <p:nvPr/>
          </p:nvGrpSpPr>
          <p:grpSpPr>
            <a:xfrm>
              <a:off x="2018386" y="1640270"/>
              <a:ext cx="1081086" cy="1081084"/>
              <a:chOff x="2088053" y="1378331"/>
              <a:chExt cx="1155457" cy="1155457"/>
            </a:xfrm>
          </p:grpSpPr>
          <p:sp>
            <p:nvSpPr>
              <p:cNvPr id="29" name="椭圆 28"/>
              <p:cNvSpPr/>
              <p:nvPr/>
            </p:nvSpPr>
            <p:spPr>
              <a:xfrm>
                <a:off x="2088053" y="1378331"/>
                <a:ext cx="1155457" cy="1155457"/>
              </a:xfrm>
              <a:prstGeom prst="ellipse">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形 29"/>
              <p:cNvPicPr>
                <a:picLocks noChangeAspect="1"/>
              </p:cNvPicPr>
              <p:nvPr/>
            </p:nvPicPr>
            <p:blipFill>
              <a:blip r:embed="rId4"/>
              <a:stretch>
                <a:fillRect/>
              </a:stretch>
            </p:blipFill>
            <p:spPr>
              <a:xfrm>
                <a:off x="2318487" y="1573503"/>
                <a:ext cx="694588" cy="694588"/>
              </a:xfrm>
              <a:prstGeom prst="rect">
                <a:avLst/>
              </a:prstGeom>
            </p:spPr>
          </p:pic>
        </p:grpSp>
      </p:grpSp>
      <p:grpSp>
        <p:nvGrpSpPr>
          <p:cNvPr id="31" name="组合 30"/>
          <p:cNvGrpSpPr/>
          <p:nvPr/>
        </p:nvGrpSpPr>
        <p:grpSpPr>
          <a:xfrm>
            <a:off x="4488804" y="1205098"/>
            <a:ext cx="3214392" cy="4812561"/>
            <a:chOff x="4488804" y="1164494"/>
            <a:chExt cx="3214392" cy="4812561"/>
          </a:xfrm>
        </p:grpSpPr>
        <p:sp>
          <p:nvSpPr>
            <p:cNvPr id="32" name="矩形: 圆角 31"/>
            <p:cNvSpPr/>
            <p:nvPr/>
          </p:nvSpPr>
          <p:spPr>
            <a:xfrm>
              <a:off x="4488804" y="1164494"/>
              <a:ext cx="3214392" cy="4812561"/>
            </a:xfrm>
            <a:prstGeom prst="roundRect">
              <a:avLst>
                <a:gd name="adj" fmla="val 4821"/>
              </a:avLst>
            </a:prstGeom>
            <a:solidFill>
              <a:schemeClr val="bg1"/>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3" name="矩形 32"/>
            <p:cNvSpPr/>
            <p:nvPr/>
          </p:nvSpPr>
          <p:spPr>
            <a:xfrm>
              <a:off x="5022125" y="2906737"/>
              <a:ext cx="2147750" cy="506158"/>
            </a:xfrm>
            <a:prstGeom prst="rect">
              <a:avLst/>
            </a:prstGeom>
          </p:spPr>
          <p:txBody>
            <a:bodyPr wrap="none" anchor="ctr">
              <a:noAutofit/>
            </a:bodyPr>
            <a:lstStyle/>
            <a:p>
              <a:pPr algn="ctr"/>
              <a:r>
                <a:rPr lang="en-US" altLang="zh-CN" sz="2800" b="1" dirty="0">
                  <a:solidFill>
                    <a:prstClr val="black"/>
                  </a:solidFill>
                  <a:latin typeface="微软雅黑" panose="020B0503020204020204" pitchFamily="34" charset="-122"/>
                </a:rPr>
                <a:t>2.</a:t>
              </a:r>
              <a:r>
                <a:rPr lang="zh-CN" altLang="en-US" sz="2800" b="1" dirty="0">
                  <a:solidFill>
                    <a:prstClr val="black"/>
                  </a:solidFill>
                  <a:latin typeface="微软雅黑" panose="020B0503020204020204" pitchFamily="34" charset="-122"/>
                </a:rPr>
                <a:t>治疗难度大</a:t>
              </a:r>
              <a:endParaRPr lang="zh-CN" altLang="en-US" sz="2800" b="1" dirty="0"/>
            </a:p>
          </p:txBody>
        </p:sp>
        <p:sp>
          <p:nvSpPr>
            <p:cNvPr id="34" name="矩形 33"/>
            <p:cNvSpPr/>
            <p:nvPr/>
          </p:nvSpPr>
          <p:spPr>
            <a:xfrm>
              <a:off x="4799180" y="3562923"/>
              <a:ext cx="2653998" cy="1741182"/>
            </a:xfrm>
            <a:prstGeom prst="rect">
              <a:avLst/>
            </a:prstGeom>
          </p:spPr>
          <p:txBody>
            <a:bodyPr wrap="square" lIns="0" tIns="0" rIns="0" bIns="0">
              <a:spAutoFit/>
            </a:bodyPr>
            <a:lstStyle/>
            <a:p>
              <a:pPr marL="179705" indent="-179705">
                <a:lnSpc>
                  <a:spcPct val="125000"/>
                </a:lnSpc>
                <a:spcAft>
                  <a:spcPts val="900"/>
                </a:spcAft>
                <a:buFont typeface="Arial" panose="020B0604020202020204" pitchFamily="34" charset="0"/>
                <a:buChar char="•"/>
              </a:pPr>
              <a:r>
                <a:rPr lang="zh-CN" altLang="en-US" sz="1600" dirty="0"/>
                <a:t>普通肺结核患者正规治疗，疗程</a:t>
              </a:r>
              <a:r>
                <a:rPr lang="en-US" altLang="zh-CN" sz="1600" dirty="0"/>
                <a:t>6-8</a:t>
              </a:r>
              <a:r>
                <a:rPr lang="zh-CN" altLang="en-US" sz="1600" dirty="0"/>
                <a:t>个月，耐多药结核则需要</a:t>
              </a:r>
              <a:r>
                <a:rPr lang="en-US" altLang="zh-CN" sz="1600" dirty="0"/>
                <a:t>18-24</a:t>
              </a:r>
              <a:r>
                <a:rPr lang="zh-CN" altLang="en-US" sz="1600" dirty="0"/>
                <a:t>个月</a:t>
              </a:r>
              <a:endParaRPr lang="en-US" altLang="zh-CN" sz="1600" dirty="0"/>
            </a:p>
            <a:p>
              <a:pPr marL="179705" indent="-179705">
                <a:lnSpc>
                  <a:spcPct val="125000"/>
                </a:lnSpc>
                <a:spcAft>
                  <a:spcPts val="900"/>
                </a:spcAft>
                <a:buFont typeface="Arial" panose="020B0604020202020204" pitchFamily="34" charset="0"/>
                <a:buChar char="•"/>
              </a:pPr>
              <a:r>
                <a:rPr lang="zh-CN" altLang="en-US" sz="1600" dirty="0"/>
                <a:t>多药联合不良反应大</a:t>
              </a:r>
              <a:endParaRPr lang="en-US" altLang="zh-CN" sz="1600" dirty="0"/>
            </a:p>
            <a:p>
              <a:pPr marL="179705" indent="-179705">
                <a:lnSpc>
                  <a:spcPct val="125000"/>
                </a:lnSpc>
                <a:spcAft>
                  <a:spcPts val="900"/>
                </a:spcAft>
                <a:buFont typeface="Arial" panose="020B0604020202020204" pitchFamily="34" charset="0"/>
                <a:buChar char="•"/>
              </a:pPr>
              <a:r>
                <a:rPr lang="zh-CN" altLang="en-US" sz="1600" dirty="0"/>
                <a:t>费用高</a:t>
              </a:r>
            </a:p>
          </p:txBody>
        </p:sp>
        <p:grpSp>
          <p:nvGrpSpPr>
            <p:cNvPr id="35" name="组合 34"/>
            <p:cNvGrpSpPr/>
            <p:nvPr/>
          </p:nvGrpSpPr>
          <p:grpSpPr>
            <a:xfrm>
              <a:off x="5555458" y="1637620"/>
              <a:ext cx="1081086" cy="1081084"/>
              <a:chOff x="5435523" y="1375681"/>
              <a:chExt cx="1155457" cy="1155457"/>
            </a:xfrm>
          </p:grpSpPr>
          <p:sp>
            <p:nvSpPr>
              <p:cNvPr id="36" name="椭圆 35"/>
              <p:cNvSpPr/>
              <p:nvPr/>
            </p:nvSpPr>
            <p:spPr>
              <a:xfrm>
                <a:off x="5435523" y="1375681"/>
                <a:ext cx="1155457" cy="1155457"/>
              </a:xfrm>
              <a:prstGeom prst="ellipse">
                <a:avLst/>
              </a:prstGeom>
              <a:solidFill>
                <a:srgbClr val="0F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形 36"/>
              <p:cNvPicPr>
                <a:picLocks noChangeAspect="1"/>
              </p:cNvPicPr>
              <p:nvPr/>
            </p:nvPicPr>
            <p:blipFill>
              <a:blip r:embed="rId5"/>
              <a:stretch>
                <a:fillRect/>
              </a:stretch>
            </p:blipFill>
            <p:spPr>
              <a:xfrm>
                <a:off x="5708368" y="1648527"/>
                <a:ext cx="609768" cy="609766"/>
              </a:xfrm>
              <a:prstGeom prst="rect">
                <a:avLst/>
              </a:prstGeom>
            </p:spPr>
          </p:pic>
        </p:grpSp>
      </p:grpSp>
      <p:sp>
        <p:nvSpPr>
          <p:cNvPr id="38" name="文本占位符 5"/>
          <p:cNvSpPr txBox="1"/>
          <p:nvPr/>
        </p:nvSpPr>
        <p:spPr>
          <a:xfrm>
            <a:off x="2883869" y="6114427"/>
            <a:ext cx="8629649" cy="506157"/>
          </a:xfrm>
          <a:prstGeom prst="rect">
            <a:avLst/>
          </a:prstGeom>
        </p:spPr>
        <p:txBody>
          <a:bodyPr lIns="0" tIns="0" rIns="0" bIns="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rgbClr val="7F90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From U.S. CDC: https://</a:t>
            </a:r>
            <a:r>
              <a:rPr lang="en-US" altLang="zh-CN" dirty="0" err="1"/>
              <a:t>www.cdc.gov</a:t>
            </a:r>
            <a:r>
              <a:rPr lang="en-US" altLang="zh-CN" dirty="0"/>
              <a:t>/tb/topic/</a:t>
            </a:r>
            <a:r>
              <a:rPr lang="en-US" altLang="zh-CN" dirty="0" err="1"/>
              <a:t>drtb</a:t>
            </a:r>
            <a:r>
              <a:rPr lang="en-US" altLang="zh-CN" dirty="0"/>
              <a:t>/</a:t>
            </a:r>
            <a:r>
              <a:rPr lang="en-US" altLang="zh-CN" dirty="0" err="1"/>
              <a:t>default.htm</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耐药结核是怎么产生的？</a:t>
            </a:r>
          </a:p>
        </p:txBody>
      </p:sp>
      <p:sp>
        <p:nvSpPr>
          <p:cNvPr id="3" name="文本占位符 2"/>
          <p:cNvSpPr>
            <a:spLocks noGrp="1"/>
          </p:cNvSpPr>
          <p:nvPr>
            <p:ph type="body" sz="quarter" idx="10"/>
          </p:nvPr>
        </p:nvSpPr>
        <p:spPr/>
        <p:txBody>
          <a:bodyPr/>
          <a:lstStyle/>
          <a:p>
            <a:r>
              <a:rPr lang="zh-CN" altLang="en-US" dirty="0"/>
              <a:t>马爱静</a:t>
            </a:r>
            <a:r>
              <a:rPr lang="en-US" altLang="zh-CN" dirty="0"/>
              <a:t>, </a:t>
            </a:r>
            <a:r>
              <a:rPr lang="zh-CN" altLang="en-US" dirty="0"/>
              <a:t>赵雁林</a:t>
            </a:r>
            <a:r>
              <a:rPr lang="en-US" altLang="zh-CN" dirty="0"/>
              <a:t>.</a:t>
            </a:r>
            <a:r>
              <a:rPr lang="zh-CN" altLang="en-US" dirty="0"/>
              <a:t>中国抗生素杂志</a:t>
            </a:r>
            <a:r>
              <a:rPr lang="en-US" altLang="zh-CN" dirty="0"/>
              <a:t>, 2018(5).</a:t>
            </a:r>
          </a:p>
          <a:p>
            <a:r>
              <a:rPr lang="en-US" altLang="zh-CN" dirty="0"/>
              <a:t>Global tuberculosis report 2019.available from https://www.who.int/tb/publications/global_report/en/</a:t>
            </a:r>
            <a:endParaRPr lang="zh-CN" altLang="en-US" dirty="0"/>
          </a:p>
        </p:txBody>
      </p:sp>
      <p:sp>
        <p:nvSpPr>
          <p:cNvPr id="4" name="内容占位符 3"/>
          <p:cNvSpPr txBox="1"/>
          <p:nvPr/>
        </p:nvSpPr>
        <p:spPr>
          <a:xfrm>
            <a:off x="527051" y="1005035"/>
            <a:ext cx="6099309" cy="1015664"/>
          </a:xfrm>
          <a:prstGeom prst="rect">
            <a:avLst/>
          </a:prstGeom>
        </p:spPr>
        <p:txBody>
          <a:bodyPr vert="horz" lIns="0" tIns="0" rIns="0" bIns="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defRPr/>
            </a:pPr>
            <a:r>
              <a:rPr kumimoji="1" lang="en-US" altLang="zh-CN" sz="2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1. </a:t>
            </a:r>
            <a:r>
              <a:rPr kumimoji="1" lang="zh-CN" altLang="en-US" sz="2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结核分枝杆菌基因发生突变</a:t>
            </a: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defRPr/>
            </a:pPr>
            <a:r>
              <a:rPr kumimoji="1" lang="en-US" altLang="zh-CN" sz="2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2. </a:t>
            </a:r>
            <a:r>
              <a:rPr kumimoji="1" lang="zh-CN" altLang="en-US" sz="2200" b="1" i="0" u="none" strike="noStrike" kern="1200" cap="all"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n-cs"/>
              </a:rPr>
              <a:t>不正规治疗，不规律服药，随意停药</a:t>
            </a:r>
          </a:p>
        </p:txBody>
      </p:sp>
      <p:grpSp>
        <p:nvGrpSpPr>
          <p:cNvPr id="5" name="组合 4"/>
          <p:cNvGrpSpPr/>
          <p:nvPr/>
        </p:nvGrpSpPr>
        <p:grpSpPr>
          <a:xfrm>
            <a:off x="2647256" y="2357002"/>
            <a:ext cx="7912008" cy="3739514"/>
            <a:chOff x="1314108" y="1921057"/>
            <a:chExt cx="7912008" cy="4168972"/>
          </a:xfrm>
        </p:grpSpPr>
        <p:sp>
          <p:nvSpPr>
            <p:cNvPr id="6" name="文本框 5"/>
            <p:cNvSpPr txBox="1"/>
            <p:nvPr/>
          </p:nvSpPr>
          <p:spPr>
            <a:xfrm>
              <a:off x="5692381" y="2192818"/>
              <a:ext cx="3451619" cy="514684"/>
            </a:xfrm>
            <a:prstGeom prst="rect">
              <a:avLst/>
            </a:prstGeom>
            <a:noFill/>
          </p:spPr>
          <p:txBody>
            <a:bodyPr wrap="square" rtlCol="0">
              <a:spAutoFit/>
            </a:bodyPr>
            <a:lstStyle/>
            <a:p>
              <a:r>
                <a:rPr kumimoji="1" lang="zh-CN" altLang="en-US" sz="2400" b="1" dirty="0">
                  <a:solidFill>
                    <a:srgbClr val="C23531"/>
                  </a:solidFill>
                  <a:latin typeface="微软雅黑" panose="020B0503020204020204" pitchFamily="34" charset="-122"/>
                </a:rPr>
                <a:t>利福平耐药</a:t>
              </a:r>
            </a:p>
          </p:txBody>
        </p:sp>
        <p:sp>
          <p:nvSpPr>
            <p:cNvPr id="7" name="文本框 6"/>
            <p:cNvSpPr txBox="1"/>
            <p:nvPr/>
          </p:nvSpPr>
          <p:spPr>
            <a:xfrm>
              <a:off x="5692383" y="2967275"/>
              <a:ext cx="3451618" cy="514684"/>
            </a:xfrm>
            <a:prstGeom prst="rect">
              <a:avLst/>
            </a:prstGeom>
            <a:noFill/>
          </p:spPr>
          <p:txBody>
            <a:bodyPr wrap="square" rtlCol="0">
              <a:spAutoFit/>
            </a:bodyPr>
            <a:lstStyle/>
            <a:p>
              <a:r>
                <a:rPr kumimoji="1" lang="zh-CN" altLang="en-US" sz="2400" b="1" dirty="0">
                  <a:solidFill>
                    <a:srgbClr val="2F5597"/>
                  </a:solidFill>
                  <a:latin typeface="微软雅黑" panose="020B0503020204020204" pitchFamily="34" charset="-122"/>
                </a:rPr>
                <a:t>异烟肼</a:t>
              </a:r>
              <a:r>
                <a:rPr kumimoji="1" lang="en-US" altLang="zh-CN" sz="2400" b="1" dirty="0">
                  <a:solidFill>
                    <a:srgbClr val="2F5597"/>
                  </a:solidFill>
                  <a:latin typeface="微软雅黑" panose="020B0503020204020204" pitchFamily="34" charset="-122"/>
                </a:rPr>
                <a:t>+</a:t>
              </a:r>
              <a:r>
                <a:rPr kumimoji="1" lang="zh-CN" altLang="en-US" sz="2400" b="1" dirty="0">
                  <a:solidFill>
                    <a:srgbClr val="2F5597"/>
                  </a:solidFill>
                  <a:latin typeface="微软雅黑" panose="020B0503020204020204" pitchFamily="34" charset="-122"/>
                </a:rPr>
                <a:t>利福平耐药</a:t>
              </a:r>
            </a:p>
          </p:txBody>
        </p:sp>
        <p:sp>
          <p:nvSpPr>
            <p:cNvPr id="8" name="文本框 7"/>
            <p:cNvSpPr txBox="1"/>
            <p:nvPr/>
          </p:nvSpPr>
          <p:spPr>
            <a:xfrm>
              <a:off x="5514829" y="4853080"/>
              <a:ext cx="3711287" cy="1012212"/>
            </a:xfrm>
            <a:prstGeom prst="rect">
              <a:avLst/>
            </a:prstGeom>
            <a:noFill/>
          </p:spPr>
          <p:txBody>
            <a:bodyPr wrap="square" rtlCol="0">
              <a:spAutoFit/>
            </a:bodyPr>
            <a:lstStyle/>
            <a:p>
              <a:pPr>
                <a:spcAft>
                  <a:spcPts val="600"/>
                </a:spcAft>
              </a:pPr>
              <a:r>
                <a:rPr kumimoji="1" lang="zh-CN" altLang="en-US" sz="2400" b="1" dirty="0">
                  <a:solidFill>
                    <a:schemeClr val="accent1">
                      <a:lumMod val="50000"/>
                    </a:schemeClr>
                  </a:solidFill>
                  <a:latin typeface="微软雅黑" panose="020B0503020204020204" pitchFamily="34" charset="-122"/>
                </a:rPr>
                <a:t>异烟肼</a:t>
              </a:r>
              <a:r>
                <a:rPr kumimoji="1" lang="en-US" altLang="zh-CN" sz="2400" b="1" dirty="0">
                  <a:solidFill>
                    <a:schemeClr val="accent1">
                      <a:lumMod val="50000"/>
                    </a:schemeClr>
                  </a:solidFill>
                  <a:latin typeface="微软雅黑" panose="020B0503020204020204" pitchFamily="34" charset="-122"/>
                </a:rPr>
                <a:t>+</a:t>
              </a:r>
              <a:r>
                <a:rPr kumimoji="1" lang="zh-CN" altLang="en-US" sz="2400" b="1" dirty="0">
                  <a:solidFill>
                    <a:schemeClr val="accent1">
                      <a:lumMod val="50000"/>
                    </a:schemeClr>
                  </a:solidFill>
                  <a:latin typeface="微软雅黑" panose="020B0503020204020204" pitchFamily="34" charset="-122"/>
                </a:rPr>
                <a:t>利福平</a:t>
              </a:r>
              <a:r>
                <a:rPr kumimoji="1" lang="en-US" altLang="zh-CN" sz="2400" b="1" dirty="0">
                  <a:solidFill>
                    <a:schemeClr val="accent1">
                      <a:lumMod val="50000"/>
                    </a:schemeClr>
                  </a:solidFill>
                  <a:latin typeface="微软雅黑" panose="020B0503020204020204" pitchFamily="34" charset="-122"/>
                </a:rPr>
                <a:t>+</a:t>
              </a:r>
              <a:r>
                <a:rPr kumimoji="1" lang="zh-CN" altLang="en-US" sz="2400" b="1" dirty="0">
                  <a:solidFill>
                    <a:schemeClr val="accent1">
                      <a:lumMod val="50000"/>
                    </a:schemeClr>
                  </a:solidFill>
                  <a:latin typeface="微软雅黑" panose="020B0503020204020204" pitchFamily="34" charset="-122"/>
                </a:rPr>
                <a:t>喹诺酮类</a:t>
              </a:r>
              <a:endParaRPr kumimoji="1" lang="en-US" altLang="zh-CN" sz="2400" b="1" dirty="0">
                <a:solidFill>
                  <a:schemeClr val="accent1">
                    <a:lumMod val="50000"/>
                  </a:schemeClr>
                </a:solidFill>
                <a:latin typeface="微软雅黑" panose="020B0503020204020204" pitchFamily="34" charset="-122"/>
              </a:endParaRPr>
            </a:p>
            <a:p>
              <a:pPr>
                <a:spcAft>
                  <a:spcPts val="600"/>
                </a:spcAft>
              </a:pPr>
              <a:r>
                <a:rPr kumimoji="1" lang="en-US" altLang="zh-CN" sz="2400" b="1" dirty="0">
                  <a:solidFill>
                    <a:schemeClr val="accent1">
                      <a:lumMod val="50000"/>
                    </a:schemeClr>
                  </a:solidFill>
                  <a:latin typeface="微软雅黑" panose="020B0503020204020204" pitchFamily="34" charset="-122"/>
                </a:rPr>
                <a:t>+</a:t>
              </a:r>
              <a:r>
                <a:rPr kumimoji="1" lang="zh-CN" altLang="en-US" sz="2400" b="1" dirty="0">
                  <a:solidFill>
                    <a:schemeClr val="accent1">
                      <a:lumMod val="50000"/>
                    </a:schemeClr>
                  </a:solidFill>
                  <a:latin typeface="微软雅黑" panose="020B0503020204020204" pitchFamily="34" charset="-122"/>
                </a:rPr>
                <a:t>二类注射剂中的一种</a:t>
              </a:r>
            </a:p>
          </p:txBody>
        </p:sp>
        <p:grpSp>
          <p:nvGrpSpPr>
            <p:cNvPr id="9" name="组合 8"/>
            <p:cNvGrpSpPr/>
            <p:nvPr/>
          </p:nvGrpSpPr>
          <p:grpSpPr>
            <a:xfrm>
              <a:off x="1314108" y="1921057"/>
              <a:ext cx="3806371" cy="4168972"/>
              <a:chOff x="1473765" y="1667562"/>
              <a:chExt cx="3806371" cy="4376920"/>
            </a:xfrm>
          </p:grpSpPr>
          <p:grpSp>
            <p:nvGrpSpPr>
              <p:cNvPr id="13" name="组合 12"/>
              <p:cNvGrpSpPr/>
              <p:nvPr/>
            </p:nvGrpSpPr>
            <p:grpSpPr>
              <a:xfrm rot="16200000">
                <a:off x="1188491" y="1952836"/>
                <a:ext cx="4376920" cy="3806371"/>
                <a:chOff x="3247251" y="906853"/>
                <a:chExt cx="7448205" cy="3806371"/>
              </a:xfrm>
            </p:grpSpPr>
            <p:sp>
              <p:nvSpPr>
                <p:cNvPr id="17" name="椭圆 16"/>
                <p:cNvSpPr/>
                <p:nvPr/>
              </p:nvSpPr>
              <p:spPr>
                <a:xfrm>
                  <a:off x="3247251" y="906853"/>
                  <a:ext cx="7448205" cy="3806371"/>
                </a:xfrm>
                <a:prstGeom prst="ellipse">
                  <a:avLst/>
                </a:prstGeom>
                <a:solidFill>
                  <a:srgbClr val="C23531"/>
                </a:solid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effectLst/>
                    <a:uLnTx/>
                    <a:uFillTx/>
                    <a:latin typeface="Arial" panose="020B0604020202020204"/>
                    <a:ea typeface="微软雅黑" panose="020B0503020204020204" pitchFamily="34" charset="-122"/>
                    <a:cs typeface="+mn-cs"/>
                  </a:endParaRPr>
                </a:p>
              </p:txBody>
            </p:sp>
            <p:sp>
              <p:nvSpPr>
                <p:cNvPr id="18" name="椭圆 17"/>
                <p:cNvSpPr/>
                <p:nvPr/>
              </p:nvSpPr>
              <p:spPr>
                <a:xfrm>
                  <a:off x="3247255" y="1192251"/>
                  <a:ext cx="6062369" cy="3235571"/>
                </a:xfrm>
                <a:prstGeom prst="ellipse">
                  <a:avLst/>
                </a:prstGeom>
                <a:solidFill>
                  <a:schemeClr val="accent1">
                    <a:lumMod val="75000"/>
                  </a:schemeClr>
                </a:solid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effectLst/>
                    <a:uLnTx/>
                    <a:uFillTx/>
                    <a:latin typeface="Arial" panose="020B0604020202020204"/>
                    <a:ea typeface="微软雅黑" panose="020B0503020204020204" pitchFamily="34" charset="-122"/>
                    <a:cs typeface="+mn-cs"/>
                  </a:endParaRPr>
                </a:p>
              </p:txBody>
            </p:sp>
            <p:sp>
              <p:nvSpPr>
                <p:cNvPr id="19" name="椭圆 18"/>
                <p:cNvSpPr/>
                <p:nvPr/>
              </p:nvSpPr>
              <p:spPr>
                <a:xfrm flipH="1">
                  <a:off x="3255118" y="2266458"/>
                  <a:ext cx="1994452" cy="1087158"/>
                </a:xfrm>
                <a:prstGeom prst="ellipse">
                  <a:avLst/>
                </a:prstGeom>
                <a:solidFill>
                  <a:schemeClr val="accent1">
                    <a:lumMod val="50000"/>
                  </a:schemeClr>
                </a:solid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effectLst/>
                    <a:uLnTx/>
                    <a:uFillTx/>
                    <a:latin typeface="Arial" panose="020B0604020202020204"/>
                    <a:ea typeface="微软雅黑" panose="020B0503020204020204" pitchFamily="34" charset="-122"/>
                    <a:cs typeface="+mn-cs"/>
                  </a:endParaRPr>
                </a:p>
              </p:txBody>
            </p:sp>
          </p:grpSp>
          <p:sp>
            <p:nvSpPr>
              <p:cNvPr id="14" name="矩形 13"/>
              <p:cNvSpPr/>
              <p:nvPr/>
            </p:nvSpPr>
            <p:spPr>
              <a:xfrm>
                <a:off x="2997681" y="1875510"/>
                <a:ext cx="758541" cy="584775"/>
              </a:xfrm>
              <a:prstGeom prst="rect">
                <a:avLst/>
              </a:prstGeom>
            </p:spPr>
            <p:txBody>
              <a:bodyPr wrap="none">
                <a:spAutoFit/>
              </a:bodyPr>
              <a:lstStyle/>
              <a:p>
                <a:r>
                  <a:rPr kumimoji="1" lang="en-US" altLang="zh-CN" sz="3200" b="1" dirty="0">
                    <a:solidFill>
                      <a:schemeClr val="bg1"/>
                    </a:solidFill>
                    <a:latin typeface="微软雅黑" panose="020B0503020204020204" pitchFamily="34" charset="-122"/>
                  </a:rPr>
                  <a:t>RR</a:t>
                </a:r>
                <a:endParaRPr kumimoji="1" lang="zh-CN" altLang="en-US" sz="3200" b="1" dirty="0">
                  <a:solidFill>
                    <a:schemeClr val="bg1"/>
                  </a:solidFill>
                  <a:latin typeface="微软雅黑" panose="020B0503020204020204" pitchFamily="34" charset="-122"/>
                </a:endParaRPr>
              </a:p>
            </p:txBody>
          </p:sp>
          <p:sp>
            <p:nvSpPr>
              <p:cNvPr id="15" name="矩形 14"/>
              <p:cNvSpPr/>
              <p:nvPr/>
            </p:nvSpPr>
            <p:spPr>
              <a:xfrm>
                <a:off x="2833373" y="2730545"/>
                <a:ext cx="1087157" cy="523220"/>
              </a:xfrm>
              <a:prstGeom prst="rect">
                <a:avLst/>
              </a:prstGeom>
            </p:spPr>
            <p:txBody>
              <a:bodyPr wrap="none">
                <a:spAutoFit/>
              </a:bodyPr>
              <a:lstStyle/>
              <a:p>
                <a:r>
                  <a:rPr kumimoji="1" lang="en-US" altLang="zh-CN" sz="2800" b="1" dirty="0">
                    <a:solidFill>
                      <a:schemeClr val="bg1"/>
                    </a:solidFill>
                    <a:latin typeface="微软雅黑" panose="020B0503020204020204" pitchFamily="34" charset="-122"/>
                  </a:rPr>
                  <a:t>MDR</a:t>
                </a:r>
                <a:endParaRPr kumimoji="1" lang="zh-CN" altLang="en-US" sz="2800" b="1" dirty="0">
                  <a:solidFill>
                    <a:schemeClr val="bg1"/>
                  </a:solidFill>
                  <a:latin typeface="微软雅黑" panose="020B0503020204020204" pitchFamily="34" charset="-122"/>
                </a:endParaRPr>
              </a:p>
            </p:txBody>
          </p:sp>
          <p:sp>
            <p:nvSpPr>
              <p:cNvPr id="16" name="矩形 15"/>
              <p:cNvSpPr/>
              <p:nvPr/>
            </p:nvSpPr>
            <p:spPr>
              <a:xfrm>
                <a:off x="2947988" y="5064572"/>
                <a:ext cx="857927" cy="461665"/>
              </a:xfrm>
              <a:prstGeom prst="rect">
                <a:avLst/>
              </a:prstGeom>
            </p:spPr>
            <p:txBody>
              <a:bodyPr wrap="none">
                <a:spAutoFit/>
              </a:bodyPr>
              <a:lstStyle/>
              <a:p>
                <a:r>
                  <a:rPr kumimoji="1" lang="en-US" altLang="zh-CN" sz="2400" b="1" dirty="0">
                    <a:solidFill>
                      <a:schemeClr val="bg1"/>
                    </a:solidFill>
                    <a:latin typeface="微软雅黑" panose="020B0503020204020204" pitchFamily="34" charset="-122"/>
                  </a:rPr>
                  <a:t>XDR</a:t>
                </a:r>
                <a:endParaRPr kumimoji="1" lang="zh-CN" altLang="en-US" sz="2400" b="1" dirty="0">
                  <a:solidFill>
                    <a:schemeClr val="bg1"/>
                  </a:solidFill>
                  <a:latin typeface="微软雅黑" panose="020B0503020204020204" pitchFamily="34" charset="-122"/>
                </a:endParaRPr>
              </a:p>
            </p:txBody>
          </p:sp>
        </p:grpSp>
        <p:cxnSp>
          <p:nvCxnSpPr>
            <p:cNvPr id="10" name="直接连接符 9"/>
            <p:cNvCxnSpPr/>
            <p:nvPr/>
          </p:nvCxnSpPr>
          <p:spPr>
            <a:xfrm>
              <a:off x="3793415" y="2398730"/>
              <a:ext cx="184872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93415" y="3182719"/>
              <a:ext cx="184872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35627" y="5359187"/>
              <a:ext cx="184872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71CED0F2FD194B4B87472A81981A7898" ma:contentTypeVersion="0" ma:contentTypeDescription="新建文档。" ma:contentTypeScope="" ma:versionID="272f2829e5fc6ec801d864bca23713af">
  <xsd:schema xmlns:xsd="http://www.w3.org/2001/XMLSchema" xmlns:xs="http://www.w3.org/2001/XMLSchema" xmlns:p="http://schemas.microsoft.com/office/2006/metadata/properties" targetNamespace="http://schemas.microsoft.com/office/2006/metadata/properties" ma:root="true" ma:fieldsID="19511ab58a048abb3793e03d046c8d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13EDB2-62AB-4A2F-A7AB-28022F1699F1}"/>
</file>

<file path=customXml/itemProps2.xml><?xml version="1.0" encoding="utf-8"?>
<ds:datastoreItem xmlns:ds="http://schemas.openxmlformats.org/officeDocument/2006/customXml" ds:itemID="{7B341E86-CE31-49D7-9ED7-255A5797B47C}"/>
</file>

<file path=customXml/itemProps3.xml><?xml version="1.0" encoding="utf-8"?>
<ds:datastoreItem xmlns:ds="http://schemas.openxmlformats.org/officeDocument/2006/customXml" ds:itemID="{D8B9BEDA-93F2-46FA-A871-D23652FE68FC}"/>
</file>

<file path=docProps/app.xml><?xml version="1.0" encoding="utf-8"?>
<Properties xmlns="http://schemas.openxmlformats.org/officeDocument/2006/extended-properties" xmlns:vt="http://schemas.openxmlformats.org/officeDocument/2006/docPropsVTypes">
  <TotalTime>84</TotalTime>
  <Words>3347</Words>
  <Application>Microsoft Office PowerPoint</Application>
  <PresentationFormat>宽屏</PresentationFormat>
  <Paragraphs>349</Paragraphs>
  <Slides>28</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思源宋体 CN Heavy</vt:lpstr>
      <vt:lpstr>微软雅黑</vt:lpstr>
      <vt:lpstr>Arial</vt:lpstr>
      <vt:lpstr>Calibri</vt:lpstr>
      <vt:lpstr>Wingdings</vt:lpstr>
      <vt:lpstr>自定义设计方案</vt:lpstr>
      <vt:lpstr>PowerPoint 演示文稿</vt:lpstr>
      <vt:lpstr>PowerPoint 演示文稿</vt:lpstr>
      <vt:lpstr>什么是结核病？</vt:lpstr>
      <vt:lpstr>PowerPoint 演示文稿</vt:lpstr>
      <vt:lpstr>什么是耐药结核病？</vt:lpstr>
      <vt:lpstr>耐药结核病有哪些类型？</vt:lpstr>
      <vt:lpstr>耐药结核病的流行现状</vt:lpstr>
      <vt:lpstr>耐药结核病的危害有哪些？</vt:lpstr>
      <vt:lpstr>耐药结核是怎么产生的？</vt:lpstr>
      <vt:lpstr>耐药结核病产生的常见原因</vt:lpstr>
      <vt:lpstr>为什么要及时发现耐药结核菌？</vt:lpstr>
      <vt:lpstr>PowerPoint 演示文稿</vt:lpstr>
      <vt:lpstr>结核分枝杆菌耐药性检测流程图</vt:lpstr>
      <vt:lpstr>耐药结核病的诊断</vt:lpstr>
      <vt:lpstr>结核病症状</vt:lpstr>
      <vt:lpstr>结核病影像学改变 </vt:lpstr>
      <vt:lpstr>耐药结核病的危险因素</vt:lpstr>
      <vt:lpstr>耐药结核病的危险因素</vt:lpstr>
      <vt:lpstr>结核病分枝杆菌培养和鉴定</vt:lpstr>
      <vt:lpstr>耐药性 - 体外药物敏感性试验（DST）</vt:lpstr>
      <vt:lpstr>表型DST方法</vt:lpstr>
      <vt:lpstr>分子DST方法</vt:lpstr>
      <vt:lpstr>怀疑耐药结核病，我该怎么办？</vt:lpstr>
      <vt:lpstr>怀疑耐药结核病，我该怎么办？</vt:lpstr>
      <vt:lpstr>怀疑耐药结核病，我该怎么办？</vt:lpstr>
      <vt:lpstr>确诊后一定要足量足疗程治疗</vt:lpstr>
      <vt:lpstr>直接面视督导下治疗（DOTs）不可缺少</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赵力</dc:creator>
  <cp:lastModifiedBy>赵力</cp:lastModifiedBy>
  <cp:revision>83</cp:revision>
  <dcterms:created xsi:type="dcterms:W3CDTF">2020-03-27T06:59:00Z</dcterms:created>
  <dcterms:modified xsi:type="dcterms:W3CDTF">2020-04-13T09:30:05Z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y fmtid="{D5CDD505-2E9C-101B-9397-08002B2CF9AE}" pid="3" name="ContentTypeId">
    <vt:lpwstr>0x01010071CED0F2FD194B4B87472A81981A7898</vt:lpwstr>
  </property>
</Properties>
</file>