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393" r:id="rId2"/>
    <p:sldId id="564" r:id="rId3"/>
    <p:sldId id="620" r:id="rId4"/>
    <p:sldId id="559" r:id="rId5"/>
    <p:sldId id="590" r:id="rId6"/>
    <p:sldId id="596" r:id="rId7"/>
    <p:sldId id="591" r:id="rId8"/>
    <p:sldId id="610" r:id="rId9"/>
    <p:sldId id="592" r:id="rId10"/>
    <p:sldId id="611" r:id="rId11"/>
    <p:sldId id="593" r:id="rId12"/>
    <p:sldId id="612" r:id="rId13"/>
    <p:sldId id="594" r:id="rId14"/>
    <p:sldId id="613" r:id="rId15"/>
    <p:sldId id="595" r:id="rId16"/>
    <p:sldId id="614" r:id="rId17"/>
    <p:sldId id="5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42">
          <p15:clr>
            <a:srgbClr val="A4A3A4"/>
          </p15:clr>
        </p15:guide>
        <p15:guide id="2" pos="2961">
          <p15:clr>
            <a:srgbClr val="A4A3A4"/>
          </p15:clr>
        </p15:guide>
        <p15:guide id="3" pos="5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xbany" initials="xb21cn" lastIdx="4" clrIdx="1"/>
  <p:cmAuthor id="3" name="2014690027wym" initials="2" lastIdx="1" clrIdx="2"/>
  <p:cmAuthor id="4" name="PC" initials="P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3F0D3E"/>
    <a:srgbClr val="C9C3C9"/>
    <a:srgbClr val="B4AEA9"/>
    <a:srgbClr val="DED9D9"/>
    <a:srgbClr val="C8C1C7"/>
    <a:srgbClr val="B2AAAA"/>
    <a:srgbClr val="B4B0AD"/>
    <a:srgbClr val="D09E8A"/>
    <a:srgbClr val="2E54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0" autoAdjust="0"/>
    <p:restoredTop sz="93201" autoAdjust="0"/>
  </p:normalViewPr>
  <p:slideViewPr>
    <p:cSldViewPr snapToGrid="0">
      <p:cViewPr varScale="1">
        <p:scale>
          <a:sx n="110" d="100"/>
          <a:sy n="110" d="100"/>
        </p:scale>
        <p:origin x="-498" y="-90"/>
      </p:cViewPr>
      <p:guideLst>
        <p:guide orient="horz" pos="442"/>
        <p:guide pos="2961"/>
        <p:guide pos="528"/>
      </p:guideLst>
    </p:cSldViewPr>
  </p:slideViewPr>
  <p:outlineViewPr>
    <p:cViewPr>
      <p:scale>
        <a:sx n="33" d="100"/>
        <a:sy n="33" d="100"/>
      </p:scale>
      <p:origin x="0" y="-7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E96B3-64D9-4A8F-8A05-F01D3CB199B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2650A-3B22-4C48-85CF-E0840227A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www.koppt.cn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koppt.cn/index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koppt.cn" hidden="1"/>
          <p:cNvSpPr/>
          <p:nvPr userDrawn="1"/>
        </p:nvSpPr>
        <p:spPr>
          <a:xfrm>
            <a:off x="4911129" y="3244334"/>
            <a:ext cx="236974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 WWW.KOPPT.CN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ww.koppt.cn" hidden="1"/>
          <p:cNvSpPr/>
          <p:nvPr userDrawn="1"/>
        </p:nvSpPr>
        <p:spPr>
          <a:xfrm>
            <a:off x="5303155" y="3244334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+mj-ea"/>
                <a:ea typeface="+mj-ea"/>
              </a:rPr>
              <a:t>www.koppt.cn​​</a:t>
            </a:r>
            <a:endParaRPr lang="zh-CN" altLang="en-US" dirty="0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ww.koppt.cn" hidden="1"/>
          <p:cNvSpPr/>
          <p:nvPr userDrawn="1"/>
        </p:nvSpPr>
        <p:spPr>
          <a:xfrm>
            <a:off x="5303155" y="3244334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+mj-ea"/>
                <a:ea typeface="+mj-ea"/>
              </a:rPr>
              <a:t>www.koppt.cn​​</a:t>
            </a:r>
            <a:endParaRPr lang="zh-CN" altLang="en-US" dirty="0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pt-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1704896" y="734453"/>
            <a:ext cx="5458114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en-US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单击此处添加幻灯片标题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996280" y="753790"/>
            <a:ext cx="546100" cy="546100"/>
            <a:chOff x="1003300" y="2324100"/>
            <a:chExt cx="914400" cy="914400"/>
          </a:xfrm>
        </p:grpSpPr>
        <p:sp>
          <p:nvSpPr>
            <p:cNvPr id="3" name="koppt-椭圆"/>
            <p:cNvSpPr/>
            <p:nvPr userDrawn="1"/>
          </p:nvSpPr>
          <p:spPr>
            <a:xfrm>
              <a:off x="1003300" y="232410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7" name="koppt-椭圆"/>
            <p:cNvSpPr/>
            <p:nvPr userDrawn="1"/>
          </p:nvSpPr>
          <p:spPr>
            <a:xfrm>
              <a:off x="1136650" y="2457450"/>
              <a:ext cx="647700" cy="647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</p:grpSp>
      <p:sp>
        <p:nvSpPr>
          <p:cNvPr id="13" name="www.koppt.cn" hidden="1"/>
          <p:cNvSpPr/>
          <p:nvPr userDrawn="1"/>
        </p:nvSpPr>
        <p:spPr>
          <a:xfrm>
            <a:off x="5303155" y="3244334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+mj-ea"/>
                <a:ea typeface="+mj-ea"/>
              </a:rPr>
              <a:t>www.koppt.cn​​</a:t>
            </a:r>
            <a:endParaRPr lang="zh-CN" altLang="en-US" dirty="0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ww.koppt.cn" hidden="1"/>
          <p:cNvSpPr/>
          <p:nvPr userDrawn="1"/>
        </p:nvSpPr>
        <p:spPr>
          <a:xfrm>
            <a:off x="5303155" y="3244334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+mj-ea"/>
                <a:ea typeface="+mj-ea"/>
              </a:rPr>
              <a:t>www.koppt.cn​​</a:t>
            </a:r>
            <a:endParaRPr lang="zh-CN" altLang="en-US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6828" y="128227"/>
            <a:ext cx="1436175" cy="3450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ww.koppt.cn" hidden="1"/>
          <p:cNvSpPr/>
          <p:nvPr userDrawn="1"/>
        </p:nvSpPr>
        <p:spPr>
          <a:xfrm>
            <a:off x="5303155" y="3244334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+mj-ea"/>
                <a:ea typeface="+mj-ea"/>
              </a:rPr>
              <a:t>www.koppt.cn​​</a:t>
            </a:r>
            <a:endParaRPr lang="zh-CN" altLang="en-US" dirty="0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PT 版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ppt-矩形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7" name="koppt-圆角矩形"/>
          <p:cNvSpPr/>
          <p:nvPr userDrawn="1"/>
        </p:nvSpPr>
        <p:spPr>
          <a:xfrm>
            <a:off x="4911129" y="3244334"/>
            <a:ext cx="2369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rPr>
              <a:t> www.koppt.cn</a:t>
            </a:r>
          </a:p>
        </p:txBody>
      </p:sp>
      <p:sp>
        <p:nvSpPr>
          <p:cNvPr id="18" name="koppt-圆角矩形框"/>
          <p:cNvSpPr/>
          <p:nvPr userDrawn="1"/>
        </p:nvSpPr>
        <p:spPr>
          <a:xfrm>
            <a:off x="2132781" y="2938463"/>
            <a:ext cx="8231238" cy="128587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FFFF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>
              <a:solidFill>
                <a:schemeClr val="bg2"/>
              </a:solidFill>
            </a:endParaRPr>
          </a:p>
        </p:txBody>
      </p:sp>
      <p:sp>
        <p:nvSpPr>
          <p:cNvPr id="19" name="koppt-圆角矩形"/>
          <p:cNvSpPr/>
          <p:nvPr userDrawn="1"/>
        </p:nvSpPr>
        <p:spPr>
          <a:xfrm>
            <a:off x="8758723" y="2938463"/>
            <a:ext cx="1605296" cy="12858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koppt-文本框"/>
          <p:cNvSpPr/>
          <p:nvPr userDrawn="1"/>
        </p:nvSpPr>
        <p:spPr>
          <a:xfrm>
            <a:off x="3002166" y="3196680"/>
            <a:ext cx="4887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+mj-ea"/>
                <a:ea typeface="+mj-ea"/>
              </a:rPr>
              <a:t>WWW.KOPPT.CN</a:t>
            </a:r>
            <a:endParaRPr lang="en-US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1" name="koppt-图标"/>
          <p:cNvGrpSpPr>
            <a:grpSpLocks noChangeAspect="1"/>
          </p:cNvGrpSpPr>
          <p:nvPr userDrawn="1"/>
        </p:nvGrpSpPr>
        <p:grpSpPr>
          <a:xfrm>
            <a:off x="9110056" y="3130085"/>
            <a:ext cx="902629" cy="902629"/>
            <a:chOff x="5207806" y="4161042"/>
            <a:chExt cx="499165" cy="499165"/>
          </a:xfrm>
          <a:solidFill>
            <a:schemeClr val="accent1"/>
          </a:solidFill>
        </p:grpSpPr>
        <p:sp>
          <p:nvSpPr>
            <p:cNvPr id="22" name="Freeform 228"/>
            <p:cNvSpPr>
              <a:spLocks noEditPoints="1"/>
            </p:cNvSpPr>
            <p:nvPr/>
          </p:nvSpPr>
          <p:spPr bwMode="auto">
            <a:xfrm>
              <a:off x="5207806" y="4161042"/>
              <a:ext cx="499165" cy="499165"/>
            </a:xfrm>
            <a:custGeom>
              <a:avLst/>
              <a:gdLst>
                <a:gd name="T0" fmla="*/ 225 w 236"/>
                <a:gd name="T1" fmla="*/ 204 h 236"/>
                <a:gd name="T2" fmla="*/ 173 w 236"/>
                <a:gd name="T3" fmla="*/ 151 h 236"/>
                <a:gd name="T4" fmla="*/ 191 w 236"/>
                <a:gd name="T5" fmla="*/ 95 h 236"/>
                <a:gd name="T6" fmla="*/ 96 w 236"/>
                <a:gd name="T7" fmla="*/ 0 h 236"/>
                <a:gd name="T8" fmla="*/ 0 w 236"/>
                <a:gd name="T9" fmla="*/ 95 h 236"/>
                <a:gd name="T10" fmla="*/ 96 w 236"/>
                <a:gd name="T11" fmla="*/ 190 h 236"/>
                <a:gd name="T12" fmla="*/ 152 w 236"/>
                <a:gd name="T13" fmla="*/ 172 h 236"/>
                <a:gd name="T14" fmla="*/ 205 w 236"/>
                <a:gd name="T15" fmla="*/ 225 h 236"/>
                <a:gd name="T16" fmla="*/ 230 w 236"/>
                <a:gd name="T17" fmla="*/ 230 h 236"/>
                <a:gd name="T18" fmla="*/ 225 w 236"/>
                <a:gd name="T19" fmla="*/ 204 h 236"/>
                <a:gd name="T20" fmla="*/ 95 w 236"/>
                <a:gd name="T21" fmla="*/ 168 h 236"/>
                <a:gd name="T22" fmla="*/ 67 w 236"/>
                <a:gd name="T23" fmla="*/ 162 h 236"/>
                <a:gd name="T24" fmla="*/ 43 w 236"/>
                <a:gd name="T25" fmla="*/ 146 h 236"/>
                <a:gd name="T26" fmla="*/ 21 w 236"/>
                <a:gd name="T27" fmla="*/ 93 h 236"/>
                <a:gd name="T28" fmla="*/ 95 w 236"/>
                <a:gd name="T29" fmla="*/ 20 h 236"/>
                <a:gd name="T30" fmla="*/ 146 w 236"/>
                <a:gd name="T31" fmla="*/ 41 h 236"/>
                <a:gd name="T32" fmla="*/ 168 w 236"/>
                <a:gd name="T33" fmla="*/ 93 h 236"/>
                <a:gd name="T34" fmla="*/ 152 w 236"/>
                <a:gd name="T35" fmla="*/ 139 h 236"/>
                <a:gd name="T36" fmla="*/ 146 w 236"/>
                <a:gd name="T37" fmla="*/ 146 h 236"/>
                <a:gd name="T38" fmla="*/ 140 w 236"/>
                <a:gd name="T39" fmla="*/ 151 h 236"/>
                <a:gd name="T40" fmla="*/ 95 w 236"/>
                <a:gd name="T41" fmla="*/ 16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236">
                  <a:moveTo>
                    <a:pt x="225" y="204"/>
                  </a:moveTo>
                  <a:cubicBezTo>
                    <a:pt x="173" y="151"/>
                    <a:pt x="173" y="151"/>
                    <a:pt x="173" y="151"/>
                  </a:cubicBezTo>
                  <a:cubicBezTo>
                    <a:pt x="184" y="136"/>
                    <a:pt x="191" y="116"/>
                    <a:pt x="191" y="95"/>
                  </a:cubicBezTo>
                  <a:cubicBezTo>
                    <a:pt x="191" y="43"/>
                    <a:pt x="148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148"/>
                    <a:pt x="43" y="190"/>
                    <a:pt x="96" y="190"/>
                  </a:cubicBezTo>
                  <a:cubicBezTo>
                    <a:pt x="117" y="190"/>
                    <a:pt x="136" y="184"/>
                    <a:pt x="152" y="172"/>
                  </a:cubicBezTo>
                  <a:cubicBezTo>
                    <a:pt x="205" y="225"/>
                    <a:pt x="205" y="225"/>
                    <a:pt x="205" y="225"/>
                  </a:cubicBezTo>
                  <a:cubicBezTo>
                    <a:pt x="213" y="233"/>
                    <a:pt x="225" y="236"/>
                    <a:pt x="230" y="230"/>
                  </a:cubicBezTo>
                  <a:cubicBezTo>
                    <a:pt x="236" y="224"/>
                    <a:pt x="234" y="213"/>
                    <a:pt x="225" y="204"/>
                  </a:cubicBezTo>
                  <a:close/>
                  <a:moveTo>
                    <a:pt x="95" y="168"/>
                  </a:moveTo>
                  <a:cubicBezTo>
                    <a:pt x="85" y="168"/>
                    <a:pt x="75" y="166"/>
                    <a:pt x="67" y="162"/>
                  </a:cubicBezTo>
                  <a:cubicBezTo>
                    <a:pt x="58" y="158"/>
                    <a:pt x="50" y="152"/>
                    <a:pt x="43" y="146"/>
                  </a:cubicBezTo>
                  <a:cubicBezTo>
                    <a:pt x="29" y="132"/>
                    <a:pt x="21" y="113"/>
                    <a:pt x="21" y="93"/>
                  </a:cubicBezTo>
                  <a:cubicBezTo>
                    <a:pt x="21" y="53"/>
                    <a:pt x="54" y="20"/>
                    <a:pt x="95" y="20"/>
                  </a:cubicBezTo>
                  <a:cubicBezTo>
                    <a:pt x="114" y="20"/>
                    <a:pt x="133" y="27"/>
                    <a:pt x="146" y="41"/>
                  </a:cubicBezTo>
                  <a:cubicBezTo>
                    <a:pt x="160" y="55"/>
                    <a:pt x="168" y="73"/>
                    <a:pt x="168" y="93"/>
                  </a:cubicBezTo>
                  <a:cubicBezTo>
                    <a:pt x="168" y="109"/>
                    <a:pt x="162" y="126"/>
                    <a:pt x="152" y="139"/>
                  </a:cubicBezTo>
                  <a:cubicBezTo>
                    <a:pt x="150" y="142"/>
                    <a:pt x="148" y="144"/>
                    <a:pt x="146" y="146"/>
                  </a:cubicBezTo>
                  <a:cubicBezTo>
                    <a:pt x="144" y="148"/>
                    <a:pt x="142" y="150"/>
                    <a:pt x="140" y="151"/>
                  </a:cubicBezTo>
                  <a:cubicBezTo>
                    <a:pt x="127" y="162"/>
                    <a:pt x="111" y="168"/>
                    <a:pt x="95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29"/>
            <p:cNvSpPr/>
            <p:nvPr/>
          </p:nvSpPr>
          <p:spPr bwMode="auto">
            <a:xfrm>
              <a:off x="5284497" y="4232351"/>
              <a:ext cx="247564" cy="247564"/>
            </a:xfrm>
            <a:custGeom>
              <a:avLst/>
              <a:gdLst>
                <a:gd name="T0" fmla="*/ 100 w 117"/>
                <a:gd name="T1" fmla="*/ 17 h 117"/>
                <a:gd name="T2" fmla="*/ 59 w 117"/>
                <a:gd name="T3" fmla="*/ 0 h 117"/>
                <a:gd name="T4" fmla="*/ 0 w 117"/>
                <a:gd name="T5" fmla="*/ 59 h 117"/>
                <a:gd name="T6" fmla="*/ 17 w 117"/>
                <a:gd name="T7" fmla="*/ 100 h 117"/>
                <a:gd name="T8" fmla="*/ 59 w 117"/>
                <a:gd name="T9" fmla="*/ 117 h 117"/>
                <a:gd name="T10" fmla="*/ 100 w 117"/>
                <a:gd name="T11" fmla="*/ 100 h 117"/>
                <a:gd name="T12" fmla="*/ 117 w 117"/>
                <a:gd name="T13" fmla="*/ 59 h 117"/>
                <a:gd name="T14" fmla="*/ 100 w 117"/>
                <a:gd name="T15" fmla="*/ 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17">
                  <a:moveTo>
                    <a:pt x="100" y="17"/>
                  </a:moveTo>
                  <a:cubicBezTo>
                    <a:pt x="89" y="6"/>
                    <a:pt x="74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74"/>
                    <a:pt x="6" y="89"/>
                    <a:pt x="17" y="100"/>
                  </a:cubicBezTo>
                  <a:cubicBezTo>
                    <a:pt x="28" y="111"/>
                    <a:pt x="43" y="117"/>
                    <a:pt x="59" y="117"/>
                  </a:cubicBezTo>
                  <a:cubicBezTo>
                    <a:pt x="74" y="117"/>
                    <a:pt x="89" y="111"/>
                    <a:pt x="100" y="100"/>
                  </a:cubicBezTo>
                  <a:cubicBezTo>
                    <a:pt x="111" y="89"/>
                    <a:pt x="117" y="74"/>
                    <a:pt x="117" y="59"/>
                  </a:cubicBezTo>
                  <a:cubicBezTo>
                    <a:pt x="117" y="43"/>
                    <a:pt x="111" y="28"/>
                    <a:pt x="10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" name="koppt-文本框"/>
          <p:cNvSpPr txBox="1"/>
          <p:nvPr userDrawn="1"/>
        </p:nvSpPr>
        <p:spPr>
          <a:xfrm>
            <a:off x="4012018" y="7996200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延迟符</a:t>
            </a:r>
          </a:p>
        </p:txBody>
      </p:sp>
      <p:sp>
        <p:nvSpPr>
          <p:cNvPr id="25" name="koppt-文本框"/>
          <p:cNvSpPr txBox="1"/>
          <p:nvPr userDrawn="1"/>
        </p:nvSpPr>
        <p:spPr>
          <a:xfrm>
            <a:off x="4946416" y="7996200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延迟符</a:t>
            </a:r>
          </a:p>
        </p:txBody>
      </p:sp>
      <p:sp>
        <p:nvSpPr>
          <p:cNvPr id="26" name="koppt-文本框"/>
          <p:cNvSpPr txBox="1"/>
          <p:nvPr userDrawn="1"/>
        </p:nvSpPr>
        <p:spPr>
          <a:xfrm>
            <a:off x="5880814" y="7996200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延迟符</a:t>
            </a:r>
          </a:p>
        </p:txBody>
      </p:sp>
      <p:sp>
        <p:nvSpPr>
          <p:cNvPr id="27" name="koppt-文本框"/>
          <p:cNvSpPr txBox="1"/>
          <p:nvPr userDrawn="1"/>
        </p:nvSpPr>
        <p:spPr>
          <a:xfrm>
            <a:off x="6815212" y="7996200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延迟符</a:t>
            </a:r>
          </a:p>
        </p:txBody>
      </p:sp>
      <p:sp>
        <p:nvSpPr>
          <p:cNvPr id="28" name="koppt-文本框"/>
          <p:cNvSpPr txBox="1"/>
          <p:nvPr userDrawn="1"/>
        </p:nvSpPr>
        <p:spPr>
          <a:xfrm>
            <a:off x="7749610" y="7996200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延迟符</a:t>
            </a:r>
          </a:p>
        </p:txBody>
      </p:sp>
      <p:sp>
        <p:nvSpPr>
          <p:cNvPr id="30" name="koppt-矩形">
            <a:hlinkClick r:id="rId2"/>
          </p:cNvPr>
          <p:cNvSpPr/>
          <p:nvPr userDrawn="1"/>
        </p:nvSpPr>
        <p:spPr>
          <a:xfrm>
            <a:off x="0" y="-92279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4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49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49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49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2021/11/22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059543"/>
            <a:ext cx="10515600" cy="51174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/>
        </p:nvSpPr>
        <p:spPr>
          <a:xfrm>
            <a:off x="-600" y="0"/>
            <a:ext cx="12193200" cy="6858000"/>
          </a:xfrm>
          <a:custGeom>
            <a:avLst/>
            <a:gdLst>
              <a:gd name="connsiteX0" fmla="*/ 5216376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896567 h 6858000"/>
              <a:gd name="connsiteX3" fmla="*/ 6976827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59614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5216376" y="0"/>
                </a:moveTo>
                <a:lnTo>
                  <a:pt x="12193200" y="0"/>
                </a:lnTo>
                <a:lnTo>
                  <a:pt x="12193200" y="896567"/>
                </a:lnTo>
                <a:lnTo>
                  <a:pt x="6976827" y="6858000"/>
                </a:lnTo>
                <a:lnTo>
                  <a:pt x="0" y="6858000"/>
                </a:lnTo>
                <a:lnTo>
                  <a:pt x="0" y="5961436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www.koppt.cn" hidden="1"/>
          <p:cNvSpPr/>
          <p:nvPr userDrawn="1"/>
        </p:nvSpPr>
        <p:spPr>
          <a:xfrm>
            <a:off x="5303155" y="3244334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+mj-ea"/>
                <a:ea typeface="+mj-ea"/>
              </a:rPr>
              <a:t>www.koppt.cn​​</a:t>
            </a:r>
            <a:endParaRPr lang="zh-CN" altLang="en-US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任意多边形: 形状 4"/>
          <p:cNvSpPr/>
          <p:nvPr userDrawn="1"/>
        </p:nvSpPr>
        <p:spPr>
          <a:xfrm>
            <a:off x="-600" y="0"/>
            <a:ext cx="12193200" cy="6858000"/>
          </a:xfrm>
          <a:custGeom>
            <a:avLst/>
            <a:gdLst>
              <a:gd name="connsiteX0" fmla="*/ 55554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509118 h 6858000"/>
              <a:gd name="connsiteX3" fmla="*/ 663780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63488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5555401" y="0"/>
                </a:moveTo>
                <a:lnTo>
                  <a:pt x="12193200" y="0"/>
                </a:lnTo>
                <a:lnTo>
                  <a:pt x="12193200" y="509118"/>
                </a:lnTo>
                <a:lnTo>
                  <a:pt x="6637801" y="6858000"/>
                </a:lnTo>
                <a:lnTo>
                  <a:pt x="0" y="6858000"/>
                </a:lnTo>
                <a:lnTo>
                  <a:pt x="0" y="63488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71513" y="536066"/>
            <a:ext cx="10848975" cy="57858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524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6828" y="128227"/>
            <a:ext cx="1436175" cy="3450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3.jpe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5.jpe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4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55601" y="-974"/>
            <a:ext cx="6032499" cy="6858974"/>
          </a:xfrm>
          <a:custGeom>
            <a:avLst/>
            <a:gdLst>
              <a:gd name="connsiteX0" fmla="*/ 0 w 5696395"/>
              <a:gd name="connsiteY0" fmla="*/ 0 h 6858974"/>
              <a:gd name="connsiteX1" fmla="*/ 5696395 w 5696395"/>
              <a:gd name="connsiteY1" fmla="*/ 0 h 6858974"/>
              <a:gd name="connsiteX2" fmla="*/ 4270564 w 5696395"/>
              <a:gd name="connsiteY2" fmla="*/ 6858974 h 6858974"/>
              <a:gd name="connsiteX3" fmla="*/ 0 w 5696395"/>
              <a:gd name="connsiteY3" fmla="*/ 6858974 h 685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6395" h="6858974">
                <a:moveTo>
                  <a:pt x="0" y="0"/>
                </a:moveTo>
                <a:lnTo>
                  <a:pt x="5696395" y="0"/>
                </a:lnTo>
                <a:lnTo>
                  <a:pt x="4270564" y="6858974"/>
                </a:lnTo>
                <a:lnTo>
                  <a:pt x="0" y="68589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5" r="2765"/>
          <a:stretch>
            <a:fillRect/>
          </a:stretch>
        </p:blipFill>
        <p:spPr>
          <a:xfrm>
            <a:off x="0" y="0"/>
            <a:ext cx="5941863" cy="6858973"/>
          </a:xfrm>
          <a:custGeom>
            <a:avLst/>
            <a:gdLst>
              <a:gd name="connsiteX0" fmla="*/ 0 w 6032284"/>
              <a:gd name="connsiteY0" fmla="*/ 0 h 6858000"/>
              <a:gd name="connsiteX1" fmla="*/ 6032284 w 6032284"/>
              <a:gd name="connsiteY1" fmla="*/ 0 h 6858000"/>
              <a:gd name="connsiteX2" fmla="*/ 4522539 w 6032284"/>
              <a:gd name="connsiteY2" fmla="*/ 6858000 h 6858000"/>
              <a:gd name="connsiteX3" fmla="*/ 0 w 60322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284" h="6858000">
                <a:moveTo>
                  <a:pt x="0" y="0"/>
                </a:moveTo>
                <a:lnTo>
                  <a:pt x="6032284" y="0"/>
                </a:lnTo>
                <a:lnTo>
                  <a:pt x="452253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任意多边形 3"/>
          <p:cNvSpPr/>
          <p:nvPr/>
        </p:nvSpPr>
        <p:spPr>
          <a:xfrm flipH="1" flipV="1">
            <a:off x="4445159" y="3265256"/>
            <a:ext cx="7746841" cy="1422400"/>
          </a:xfrm>
          <a:custGeom>
            <a:avLst/>
            <a:gdLst>
              <a:gd name="connsiteX0" fmla="*/ 7433709 w 7746841"/>
              <a:gd name="connsiteY0" fmla="*/ 1422400 h 1422400"/>
              <a:gd name="connsiteX1" fmla="*/ 6870700 w 7746841"/>
              <a:gd name="connsiteY1" fmla="*/ 1422400 h 1422400"/>
              <a:gd name="connsiteX2" fmla="*/ 2083391 w 7746841"/>
              <a:gd name="connsiteY2" fmla="*/ 1422400 h 1422400"/>
              <a:gd name="connsiteX3" fmla="*/ 0 w 7746841"/>
              <a:gd name="connsiteY3" fmla="*/ 1422400 h 1422400"/>
              <a:gd name="connsiteX4" fmla="*/ 0 w 7746841"/>
              <a:gd name="connsiteY4" fmla="*/ 0 h 1422400"/>
              <a:gd name="connsiteX5" fmla="*/ 2083391 w 7746841"/>
              <a:gd name="connsiteY5" fmla="*/ 0 h 1422400"/>
              <a:gd name="connsiteX6" fmla="*/ 6870700 w 7746841"/>
              <a:gd name="connsiteY6" fmla="*/ 0 h 1422400"/>
              <a:gd name="connsiteX7" fmla="*/ 7746841 w 7746841"/>
              <a:gd name="connsiteY7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6841" h="1422400">
                <a:moveTo>
                  <a:pt x="7433709" y="1422400"/>
                </a:moveTo>
                <a:lnTo>
                  <a:pt x="6870700" y="1422400"/>
                </a:lnTo>
                <a:lnTo>
                  <a:pt x="2083391" y="1422400"/>
                </a:lnTo>
                <a:lnTo>
                  <a:pt x="0" y="1422400"/>
                </a:lnTo>
                <a:lnTo>
                  <a:pt x="0" y="0"/>
                </a:lnTo>
                <a:lnTo>
                  <a:pt x="2083391" y="0"/>
                </a:lnTo>
                <a:lnTo>
                  <a:pt x="6870700" y="0"/>
                </a:lnTo>
                <a:lnTo>
                  <a:pt x="77468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010808" y="3041031"/>
            <a:ext cx="4493538" cy="2219460"/>
            <a:chOff x="8118972" y="3006305"/>
            <a:chExt cx="3319540" cy="2219460"/>
          </a:xfrm>
        </p:grpSpPr>
        <p:sp>
          <p:nvSpPr>
            <p:cNvPr id="12" name="文本框 11"/>
            <p:cNvSpPr txBox="1"/>
            <p:nvPr/>
          </p:nvSpPr>
          <p:spPr>
            <a:xfrm>
              <a:off x="8118972" y="3006305"/>
              <a:ext cx="3319540" cy="1631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200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rPr>
                <a:t>爆</a:t>
              </a:r>
              <a:r>
                <a:rPr lang="zh-CN" altLang="en-US" sz="4200" b="1" dirty="0" smtClean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rPr>
                <a:t>炸中</a:t>
              </a:r>
              <a:r>
                <a:rPr lang="zh-CN" altLang="en-US" sz="4200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rPr>
                <a:t>的生死别离</a:t>
              </a:r>
              <a:endParaRPr lang="en-US" altLang="zh-CN" sz="4200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rPr>
                <a:t>——</a:t>
              </a:r>
              <a:r>
                <a:rPr lang="zh-CN" altLang="en-US" sz="2800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rPr>
                <a:t>如何告知坏消息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242974" y="4765390"/>
              <a:ext cx="10972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李闻天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303" y="746154"/>
            <a:ext cx="7577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+mj-ea"/>
                <a:ea typeface="+mj-ea"/>
                <a:cs typeface="+mj-ea"/>
              </a:rPr>
              <a:t>爆炸</a:t>
            </a:r>
            <a:r>
              <a:rPr lang="zh-CN" altLang="zh-CN" sz="3600" b="1" dirty="0">
                <a:latin typeface="+mj-ea"/>
                <a:ea typeface="+mj-ea"/>
                <a:cs typeface="+mj-ea"/>
              </a:rPr>
              <a:t>事故中告知坏消息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3600" b="1" dirty="0">
                <a:latin typeface="+mj-ea"/>
                <a:ea typeface="+mj-ea"/>
                <a:cs typeface="+mj-ea"/>
              </a:rPr>
              <a:t>CMAF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策略</a:t>
            </a:r>
            <a:endParaRPr lang="zh-CN" altLang="zh-CN" sz="3600" b="1" dirty="0">
              <a:latin typeface="+mj-ea"/>
              <a:ea typeface="+mj-ea"/>
              <a:cs typeface="+mj-ea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935355" y="2013585"/>
            <a:ext cx="2319655" cy="109283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3756660" y="2013585"/>
            <a:ext cx="2319655" cy="109283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5" name="燕尾形 4"/>
          <p:cNvSpPr/>
          <p:nvPr/>
        </p:nvSpPr>
        <p:spPr>
          <a:xfrm>
            <a:off x="6468745" y="2091690"/>
            <a:ext cx="2319655" cy="109283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>
            <a:off x="9109075" y="2091690"/>
            <a:ext cx="2319655" cy="109283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96415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75195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7550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04095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" name="矩形 11"/>
          <p:cNvSpPr/>
          <p:nvPr/>
        </p:nvSpPr>
        <p:spPr>
          <a:xfrm>
            <a:off x="720043" y="3564055"/>
            <a:ext cx="306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Consultation-liaison</a:t>
            </a:r>
            <a:r>
              <a:rPr lang="zh-CN" alt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50365" y="3071495"/>
            <a:ext cx="101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50900" y="3964564"/>
            <a:ext cx="198313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+mn-ea"/>
                <a:sym typeface="+mn-ea"/>
              </a:rPr>
              <a:t>与当地医生进行联络会诊</a:t>
            </a:r>
          </a:p>
        </p:txBody>
      </p:sp>
      <p:sp>
        <p:nvSpPr>
          <p:cNvPr id="11" name="矩形 10"/>
          <p:cNvSpPr/>
          <p:nvPr/>
        </p:nvSpPr>
        <p:spPr>
          <a:xfrm>
            <a:off x="3423084" y="3537865"/>
            <a:ext cx="366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Meeting with  the patient’s  family</a:t>
            </a:r>
          </a:p>
          <a:p>
            <a:r>
              <a:rPr lang="zh-CN" alt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11015" y="3065780"/>
            <a:ext cx="101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72180" y="4250981"/>
            <a:ext cx="3006258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家属会谈及现场培训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85282" y="799326"/>
            <a:ext cx="9037320" cy="1435201"/>
            <a:chOff x="2218535" y="2282049"/>
            <a:chExt cx="7544272" cy="2797810"/>
          </a:xfrm>
        </p:grpSpPr>
        <p:sp>
          <p:nvSpPr>
            <p:cNvPr id="15" name="TextBox 111"/>
            <p:cNvSpPr txBox="1"/>
            <p:nvPr/>
          </p:nvSpPr>
          <p:spPr>
            <a:xfrm>
              <a:off x="3555957" y="2403969"/>
              <a:ext cx="6206850" cy="2675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4400" b="1" dirty="0">
                  <a:solidFill>
                    <a:srgbClr val="002060"/>
                  </a:solidFill>
                  <a:sym typeface="+mn-ea"/>
                </a:rPr>
                <a:t>家属会谈及现场培训</a:t>
              </a:r>
              <a:endParaRPr lang="zh-CN" altLang="en-US" sz="4400" dirty="0">
                <a:solidFill>
                  <a:srgbClr val="002060"/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sz="4800" b="1" dirty="0">
                <a:solidFill>
                  <a:schemeClr val="accent3"/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endParaRPr lang="zh-CN" altLang="en-US" sz="4800" b="1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11"/>
            <p:cNvSpPr txBox="1"/>
            <p:nvPr/>
          </p:nvSpPr>
          <p:spPr>
            <a:xfrm>
              <a:off x="2218535" y="2282049"/>
              <a:ext cx="1571193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accent3"/>
                  </a:solidFill>
                  <a:latin typeface="+mj-ea"/>
                  <a:ea typeface="+mj-ea"/>
                </a:rPr>
                <a:t>M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406775" y="1710055"/>
            <a:ext cx="3960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Meeting with the patient’s  family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78FD3FD-B019-4263-AE28-BEDC1F2B98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092" y="2234527"/>
            <a:ext cx="5044339" cy="37207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303" y="746154"/>
            <a:ext cx="7577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+mj-ea"/>
                <a:ea typeface="+mj-ea"/>
                <a:cs typeface="+mj-ea"/>
              </a:rPr>
              <a:t>爆炸</a:t>
            </a:r>
            <a:r>
              <a:rPr lang="zh-CN" altLang="zh-CN" sz="3600" b="1" dirty="0">
                <a:latin typeface="+mj-ea"/>
                <a:ea typeface="+mj-ea"/>
                <a:cs typeface="+mj-ea"/>
              </a:rPr>
              <a:t>事故中告知坏消息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3600" b="1" dirty="0">
                <a:latin typeface="+mj-ea"/>
                <a:ea typeface="+mj-ea"/>
                <a:cs typeface="+mj-ea"/>
              </a:rPr>
              <a:t>CMAF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策略</a:t>
            </a:r>
            <a:endParaRPr lang="zh-CN" altLang="zh-CN" sz="3600" b="1" dirty="0">
              <a:latin typeface="+mj-ea"/>
              <a:ea typeface="+mj-ea"/>
              <a:cs typeface="+mj-ea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935355" y="2013585"/>
            <a:ext cx="2319655" cy="109283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3756660" y="2013585"/>
            <a:ext cx="2319655" cy="109283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5" name="燕尾形 4"/>
          <p:cNvSpPr/>
          <p:nvPr/>
        </p:nvSpPr>
        <p:spPr>
          <a:xfrm>
            <a:off x="6468745" y="2091690"/>
            <a:ext cx="2319655" cy="109283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>
            <a:off x="9109075" y="2091690"/>
            <a:ext cx="2319655" cy="109283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96415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75195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7550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04095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5" y="3533775"/>
            <a:ext cx="25228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Consultation-liaison</a:t>
            </a:r>
            <a:r>
              <a:rPr lang="zh-CN" alt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50365" y="3071495"/>
            <a:ext cx="101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8070" y="3945890"/>
            <a:ext cx="21005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+mn-ea"/>
                <a:sym typeface="+mn-ea"/>
              </a:rPr>
              <a:t>与当地医生进行联络会诊</a:t>
            </a:r>
          </a:p>
        </p:txBody>
      </p:sp>
      <p:sp>
        <p:nvSpPr>
          <p:cNvPr id="11" name="矩形 10"/>
          <p:cNvSpPr/>
          <p:nvPr/>
        </p:nvSpPr>
        <p:spPr>
          <a:xfrm>
            <a:off x="3392805" y="3552190"/>
            <a:ext cx="30930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Meeting with  the patient’s  family</a:t>
            </a:r>
          </a:p>
          <a:p>
            <a:r>
              <a:rPr lang="zh-CN" alt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11015" y="3065780"/>
            <a:ext cx="101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72180" y="4196080"/>
            <a:ext cx="260413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b="1" dirty="0">
                <a:solidFill>
                  <a:schemeClr val="tx1"/>
                </a:solidFill>
                <a:sym typeface="+mn-ea"/>
              </a:rPr>
              <a:t>家属会谈及现场培训</a:t>
            </a:r>
            <a:endParaRPr lang="zh-CN" altLang="zh-CN" b="1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66937" y="3546475"/>
            <a:ext cx="3670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Accompanied by </a:t>
            </a:r>
          </a:p>
          <a:p>
            <a:r>
              <a:rPr lang="en-US" altLang="zh-CN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clinician and psychologist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89706" y="3089911"/>
            <a:ext cx="101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66937" y="4262368"/>
            <a:ext cx="302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zh-CN" sz="20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临床医师和心理专家陪同家属在场，应对突发状况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57228" y="799465"/>
            <a:ext cx="10864220" cy="1198880"/>
            <a:chOff x="2088978" y="2282049"/>
            <a:chExt cx="8149395" cy="1198880"/>
          </a:xfrm>
        </p:grpSpPr>
        <p:sp>
          <p:nvSpPr>
            <p:cNvPr id="15" name="TextBox 111"/>
            <p:cNvSpPr txBox="1"/>
            <p:nvPr/>
          </p:nvSpPr>
          <p:spPr>
            <a:xfrm>
              <a:off x="3078303" y="2475089"/>
              <a:ext cx="7160070" cy="6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3200" b="1" dirty="0">
                  <a:solidFill>
                    <a:srgbClr val="002060"/>
                  </a:solidFill>
                  <a:sym typeface="+mn-ea"/>
                </a:rPr>
                <a:t>临床医师和心理专家陪同家属在场，应对突发状况</a:t>
              </a:r>
              <a:endParaRPr lang="zh-CN" altLang="zh-CN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4" name="TextBox 111"/>
            <p:cNvSpPr txBox="1"/>
            <p:nvPr/>
          </p:nvSpPr>
          <p:spPr>
            <a:xfrm>
              <a:off x="2088978" y="2282049"/>
              <a:ext cx="100361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accent3"/>
                  </a:solidFill>
                  <a:latin typeface="+mj-ea"/>
                  <a:ea typeface="+mj-ea"/>
                </a:rPr>
                <a:t>A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46805" y="1623695"/>
            <a:ext cx="5749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Accompanied by clinicians and psychologists</a:t>
            </a:r>
          </a:p>
        </p:txBody>
      </p:sp>
      <p:pic>
        <p:nvPicPr>
          <p:cNvPr id="6146" name="Picture 2" descr="https://gimg2.baidu.com/image_search/src=http%3A%2F%2Fimg.mp.itc.cn%2Fupload%2F20170816%2F0a96a36b9ad84d46a785f649c4248f27_th.jpg&amp;refer=http%3A%2F%2Fimg.mp.itc.cn&amp;app=2002&amp;size=f9999,10000&amp;q=a80&amp;n=0&amp;g=0n&amp;fmt=jpeg?sec=1639791206&amp;t=f00d129e9e6ea1a4be7230523ef3f5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513" y="2302762"/>
            <a:ext cx="4598119" cy="347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303" y="746154"/>
            <a:ext cx="7577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+mj-ea"/>
                <a:ea typeface="+mj-ea"/>
                <a:cs typeface="+mj-ea"/>
              </a:rPr>
              <a:t>爆炸</a:t>
            </a:r>
            <a:r>
              <a:rPr lang="zh-CN" altLang="zh-CN" sz="3600" b="1" dirty="0">
                <a:latin typeface="+mj-ea"/>
                <a:ea typeface="+mj-ea"/>
                <a:cs typeface="+mj-ea"/>
              </a:rPr>
              <a:t>事故中告知坏消息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3600" b="1" dirty="0">
                <a:latin typeface="+mj-ea"/>
                <a:ea typeface="+mj-ea"/>
                <a:cs typeface="+mj-ea"/>
              </a:rPr>
              <a:t>CMAF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策略</a:t>
            </a:r>
            <a:endParaRPr lang="zh-CN" altLang="zh-CN" sz="3600" b="1" dirty="0">
              <a:latin typeface="+mj-ea"/>
              <a:ea typeface="+mj-ea"/>
              <a:cs typeface="+mj-ea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857717" y="2022212"/>
            <a:ext cx="2319655" cy="109283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3679022" y="2022212"/>
            <a:ext cx="2319655" cy="109283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5" name="燕尾形 4"/>
          <p:cNvSpPr/>
          <p:nvPr/>
        </p:nvSpPr>
        <p:spPr>
          <a:xfrm>
            <a:off x="6391107" y="2100317"/>
            <a:ext cx="2319655" cy="109283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>
            <a:off x="9031437" y="2100317"/>
            <a:ext cx="2319655" cy="109283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18777" y="2184772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97557" y="2184772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49912" y="2184772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826457" y="2184772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" name="矩形 11"/>
          <p:cNvSpPr/>
          <p:nvPr/>
        </p:nvSpPr>
        <p:spPr>
          <a:xfrm>
            <a:off x="654517" y="3542402"/>
            <a:ext cx="25228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Consultation-liaison</a:t>
            </a:r>
            <a:r>
              <a:rPr lang="zh-CN" alt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72727" y="3080122"/>
            <a:ext cx="101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3262" y="3954517"/>
            <a:ext cx="21005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+mn-ea"/>
                <a:sym typeface="+mn-ea"/>
              </a:rPr>
              <a:t>与当地医生进行联络会诊</a:t>
            </a:r>
          </a:p>
        </p:txBody>
      </p:sp>
      <p:sp>
        <p:nvSpPr>
          <p:cNvPr id="11" name="矩形 10"/>
          <p:cNvSpPr/>
          <p:nvPr/>
        </p:nvSpPr>
        <p:spPr>
          <a:xfrm>
            <a:off x="3315167" y="3560817"/>
            <a:ext cx="30930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Meeting with  the patient’s  family</a:t>
            </a:r>
          </a:p>
          <a:p>
            <a:r>
              <a:rPr lang="zh-CN" alt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33377" y="3074407"/>
            <a:ext cx="101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94542" y="4204707"/>
            <a:ext cx="260413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b="1" dirty="0">
                <a:solidFill>
                  <a:schemeClr val="tx1"/>
                </a:solidFill>
                <a:sym typeface="+mn-ea"/>
              </a:rPr>
              <a:t>家属会谈及现场培训</a:t>
            </a:r>
            <a:endParaRPr lang="zh-CN" altLang="zh-CN" b="1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01572" y="3555102"/>
            <a:ext cx="30930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Accompanied by clinicians and psychologists</a:t>
            </a:r>
          </a:p>
          <a:p>
            <a:r>
              <a:rPr lang="zh-CN" alt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07717" y="3068692"/>
            <a:ext cx="101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68882" y="4198992"/>
            <a:ext cx="3025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b="1" dirty="0">
                <a:solidFill>
                  <a:schemeClr val="tx1"/>
                </a:solidFill>
                <a:sym typeface="+mn-ea"/>
              </a:rPr>
              <a:t>临床医师和心理专家陪同家属在场，应对突发状况</a:t>
            </a:r>
            <a:endParaRPr lang="zh-CN" altLang="zh-CN" b="1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71660" y="3516630"/>
            <a:ext cx="2864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Follow-up Care</a:t>
            </a:r>
            <a:r>
              <a:rPr lang="zh-CN" alt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735652" y="3062977"/>
            <a:ext cx="101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895469" y="4161251"/>
            <a:ext cx="838835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随访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221740" y="702310"/>
            <a:ext cx="8592185" cy="2675903"/>
            <a:chOff x="2218535" y="2282049"/>
            <a:chExt cx="7172678" cy="13166711"/>
          </a:xfrm>
        </p:grpSpPr>
        <p:sp>
          <p:nvSpPr>
            <p:cNvPr id="15" name="TextBox 111"/>
            <p:cNvSpPr txBox="1"/>
            <p:nvPr/>
          </p:nvSpPr>
          <p:spPr>
            <a:xfrm>
              <a:off x="3184363" y="2282113"/>
              <a:ext cx="6206850" cy="13166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4400" b="1" dirty="0">
                  <a:solidFill>
                    <a:srgbClr val="002060"/>
                  </a:solidFill>
                  <a:sym typeface="+mn-ea"/>
                </a:rPr>
                <a:t>随</a:t>
              </a:r>
              <a:r>
                <a:rPr lang="en-US" altLang="zh-CN" sz="4400" b="1" dirty="0">
                  <a:solidFill>
                    <a:srgbClr val="002060"/>
                  </a:solidFill>
                  <a:sym typeface="+mn-ea"/>
                </a:rPr>
                <a:t>  </a:t>
              </a:r>
              <a:r>
                <a:rPr lang="zh-CN" altLang="zh-CN" sz="4400" b="1" dirty="0">
                  <a:solidFill>
                    <a:srgbClr val="002060"/>
                  </a:solidFill>
                  <a:sym typeface="+mn-ea"/>
                </a:rPr>
                <a:t>访</a:t>
              </a:r>
              <a:endParaRPr lang="zh-CN" altLang="en-US" sz="4400" dirty="0">
                <a:solidFill>
                  <a:srgbClr val="002060"/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sz="4800" b="1" dirty="0">
                <a:solidFill>
                  <a:schemeClr val="accent3"/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endParaRPr lang="zh-CN" altLang="en-US" sz="4800" b="1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11"/>
            <p:cNvSpPr txBox="1"/>
            <p:nvPr/>
          </p:nvSpPr>
          <p:spPr>
            <a:xfrm>
              <a:off x="2218535" y="2282049"/>
              <a:ext cx="1024138" cy="5899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accent3"/>
                  </a:solidFill>
                  <a:latin typeface="+mj-ea"/>
                  <a:ea typeface="+mj-ea"/>
                </a:rPr>
                <a:t>F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48560" y="1577340"/>
            <a:ext cx="2214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Follow-up Care</a:t>
            </a:r>
          </a:p>
        </p:txBody>
      </p:sp>
      <p:sp>
        <p:nvSpPr>
          <p:cNvPr id="5" name="矩形 4"/>
          <p:cNvSpPr/>
          <p:nvPr/>
        </p:nvSpPr>
        <p:spPr>
          <a:xfrm>
            <a:off x="3307080" y="2396490"/>
            <a:ext cx="4710430" cy="357886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8670" y="695960"/>
            <a:ext cx="29235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latin typeface="+mj-ea"/>
                <a:ea typeface="+mj-ea"/>
                <a:cs typeface="+mj-ea"/>
              </a:rPr>
              <a:t> 总结及后续</a:t>
            </a:r>
          </a:p>
        </p:txBody>
      </p:sp>
      <p:sp>
        <p:nvSpPr>
          <p:cNvPr id="5" name="矩形 4"/>
          <p:cNvSpPr/>
          <p:nvPr/>
        </p:nvSpPr>
        <p:spPr>
          <a:xfrm>
            <a:off x="1526540" y="1612900"/>
            <a:ext cx="3096260" cy="1724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73930" y="1612900"/>
            <a:ext cx="3096260" cy="172466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26540" y="3536950"/>
            <a:ext cx="3096260" cy="1724660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73930" y="3536950"/>
            <a:ext cx="3096260" cy="1724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021320" y="1612900"/>
            <a:ext cx="3096260" cy="1724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021320" y="3536950"/>
            <a:ext cx="3096260" cy="1724660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78025" y="2171065"/>
            <a:ext cx="2098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模型初步普及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01285" y="4143375"/>
            <a:ext cx="2423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实际操练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与推广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54390" y="2244725"/>
            <a:ext cx="2205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专业领域完善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398144" y="1261718"/>
            <a:ext cx="7341080" cy="1287619"/>
            <a:chOff x="1677707" y="2317308"/>
            <a:chExt cx="5198704" cy="1287619"/>
          </a:xfrm>
        </p:grpSpPr>
        <p:sp>
          <p:nvSpPr>
            <p:cNvPr id="24" name="矩形 23"/>
            <p:cNvSpPr/>
            <p:nvPr/>
          </p:nvSpPr>
          <p:spPr>
            <a:xfrm>
              <a:off x="1677707" y="2317308"/>
              <a:ext cx="519870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000" b="1" dirty="0">
                  <a:solidFill>
                    <a:schemeClr val="accent1"/>
                  </a:solidFill>
                  <a:latin typeface="+mj-ea"/>
                  <a:ea typeface="+mj-ea"/>
                </a:rPr>
                <a:t>谢</a:t>
              </a:r>
              <a:r>
                <a:rPr kumimoji="0" lang="zh-CN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</a:rPr>
                <a:t>     谢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274435" y="3297150"/>
              <a:ext cx="43024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400" dirty="0">
                  <a:solidFill>
                    <a:schemeClr val="tx2"/>
                  </a:solidFill>
                  <a:latin typeface="+mj-ea"/>
                  <a:ea typeface="+mj-ea"/>
                </a:rPr>
                <a:t>THANK YOU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pic>
        <p:nvPicPr>
          <p:cNvPr id="3074" name="Picture 2" descr="F:\总工会宣讲\微信图片_202104261021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060" y="2915698"/>
            <a:ext cx="9756475" cy="33996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/>
          </p:cNvSpPr>
          <p:nvPr/>
        </p:nvSpPr>
        <p:spPr>
          <a:xfrm>
            <a:off x="1273810" y="405765"/>
            <a:ext cx="1397000" cy="990600"/>
          </a:xfrm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</a:rPr>
              <a:t>背景</a:t>
            </a:r>
          </a:p>
        </p:txBody>
      </p:sp>
      <p:grpSp>
        <p:nvGrpSpPr>
          <p:cNvPr id="42" name="PA_组合 32"/>
          <p:cNvGrpSpPr/>
          <p:nvPr>
            <p:custDataLst>
              <p:tags r:id="rId1"/>
            </p:custDataLst>
          </p:nvPr>
        </p:nvGrpSpPr>
        <p:grpSpPr bwMode="auto">
          <a:xfrm>
            <a:off x="1043305" y="2840355"/>
            <a:ext cx="3567430" cy="927735"/>
            <a:chOff x="-1032447" y="0"/>
            <a:chExt cx="2742839" cy="506624"/>
          </a:xfrm>
          <a:solidFill>
            <a:srgbClr val="002060"/>
          </a:solidFill>
        </p:grpSpPr>
        <p:sp>
          <p:nvSpPr>
            <p:cNvPr id="43" name="PA_圆角矩形 3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032447" y="73865"/>
              <a:ext cx="2742839" cy="432759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200">
                <a:solidFill>
                  <a:srgbClr val="FFFFFF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PA_等腰三角形 3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200">
                <a:solidFill>
                  <a:srgbClr val="FFFFFF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PA_组合 36"/>
          <p:cNvGrpSpPr/>
          <p:nvPr>
            <p:custDataLst>
              <p:tags r:id="rId2"/>
            </p:custDataLst>
          </p:nvPr>
        </p:nvGrpSpPr>
        <p:grpSpPr bwMode="auto">
          <a:xfrm flipV="1">
            <a:off x="4384040" y="2973070"/>
            <a:ext cx="3014345" cy="926465"/>
            <a:chOff x="0" y="0"/>
            <a:chExt cx="1935168" cy="506624"/>
          </a:xfrm>
          <a:solidFill>
            <a:srgbClr val="002060"/>
          </a:solidFill>
        </p:grpSpPr>
        <p:sp>
          <p:nvSpPr>
            <p:cNvPr id="47" name="PA_圆角矩形 3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000">
                <a:solidFill>
                  <a:schemeClr val="bg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PA_等腰三角形 3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000">
                <a:solidFill>
                  <a:schemeClr val="bg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5" name="PA_文本框 4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0510" y="1569085"/>
            <a:ext cx="3060065" cy="1107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十堰市张湾区艳湖小区发生天然气爆炸事故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,造成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25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人死亡、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138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人受伤</a:t>
            </a:r>
          </a:p>
        </p:txBody>
      </p:sp>
      <p:sp>
        <p:nvSpPr>
          <p:cNvPr id="57" name="PA_文本框 5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9250" y="3204210"/>
            <a:ext cx="2486025" cy="33210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2021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日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上午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6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2" name="PA_文本框 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5830" y="3190240"/>
            <a:ext cx="2473960" cy="33210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2021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日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上午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11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3" name="PA_文本框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3925" y="4087232"/>
            <a:ext cx="3163199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fontAlgn="auto"/>
            <a:r>
              <a:rPr lang="en-US" altLang="zh-CN" dirty="0"/>
              <a:t>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习近平总书记：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fontAlgn="auto"/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要全力抢救伤员，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做好伤亡人员亲属安抚等善后工作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fontAlgn="auto"/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省委省政府成立救援工作组</a:t>
            </a:r>
          </a:p>
        </p:txBody>
      </p:sp>
      <p:grpSp>
        <p:nvGrpSpPr>
          <p:cNvPr id="4" name="PA_组合 32"/>
          <p:cNvGrpSpPr/>
          <p:nvPr>
            <p:custDataLst>
              <p:tags r:id="rId7"/>
            </p:custDataLst>
          </p:nvPr>
        </p:nvGrpSpPr>
        <p:grpSpPr bwMode="auto">
          <a:xfrm>
            <a:off x="7152005" y="2840990"/>
            <a:ext cx="3950335" cy="922655"/>
            <a:chOff x="-1032447" y="0"/>
            <a:chExt cx="2967616" cy="506624"/>
          </a:xfrm>
          <a:solidFill>
            <a:srgbClr val="002060"/>
          </a:solidFill>
        </p:grpSpPr>
        <p:sp>
          <p:nvSpPr>
            <p:cNvPr id="5" name="PA_圆角矩形 3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200">
                <a:solidFill>
                  <a:srgbClr val="FFFFFF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PA_等腰三角形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200">
                <a:solidFill>
                  <a:srgbClr val="FFFFFF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PA_文本框 4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07325" y="1523365"/>
            <a:ext cx="3072130" cy="10589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省心理救援队第一梯队的心理专家赶赴十堰，组织针对当地群众心理救援工作</a:t>
            </a:r>
          </a:p>
        </p:txBody>
      </p:sp>
      <p:sp>
        <p:nvSpPr>
          <p:cNvPr id="8" name="PA_文本框 5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25485" y="3190240"/>
            <a:ext cx="2118995" cy="33210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2021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日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傍晚</a:t>
            </a:r>
          </a:p>
        </p:txBody>
      </p:sp>
      <p:pic>
        <p:nvPicPr>
          <p:cNvPr id="19" name="图片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95888" y="3933645"/>
            <a:ext cx="2082572" cy="22136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 descr="微信图片_202106221505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8324490" y="3933898"/>
            <a:ext cx="2468233" cy="2196151"/>
          </a:xfrm>
          <a:prstGeom prst="rect">
            <a:avLst/>
          </a:prstGeom>
        </p:spPr>
      </p:pic>
      <p:pic>
        <p:nvPicPr>
          <p:cNvPr id="21" name="Picture 2" descr="https://gimg2.baidu.com/image_search/src=http%3A%2F%2Fimages.china.cn%2Fattachement%2Fjpg%2Fsite1000%2F20160929%2F40f02f087ab619574d6f06.jpg&amp;refer=http%3A%2F%2Fimages.china.cn&amp;app=2002&amp;size=f9999,10000&amp;q=a80&amp;n=0&amp;g=0n&amp;fmt=jpeg?sec=1639792486&amp;t=f4ce1b01f699fc70195ac3c366a6ada5">
            <a:extLst>
              <a:ext uri="{FF2B5EF4-FFF2-40B4-BE49-F238E27FC236}">
                <a16:creationId xmlns:a16="http://schemas.microsoft.com/office/drawing/2014/main" xmlns="" id="{7EB7C46B-825C-448B-B165-F71E10B6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99805" y="739191"/>
            <a:ext cx="2476080" cy="1949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6125" y="594360"/>
            <a:ext cx="25457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latin typeface="+mj-ea"/>
                <a:ea typeface="+mj-ea"/>
                <a:cs typeface="+mj-ea"/>
              </a:rPr>
              <a:t>案例情况 </a:t>
            </a:r>
          </a:p>
        </p:txBody>
      </p:sp>
      <p:sp>
        <p:nvSpPr>
          <p:cNvPr id="3" name="矩形 2"/>
          <p:cNvSpPr/>
          <p:nvPr/>
        </p:nvSpPr>
        <p:spPr>
          <a:xfrm>
            <a:off x="926511" y="1395095"/>
            <a:ext cx="4148106" cy="390207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32730" y="1397635"/>
            <a:ext cx="125095" cy="12026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5342890" y="1393190"/>
            <a:ext cx="0" cy="3916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907405" y="1701165"/>
            <a:ext cx="4166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812790" y="1382395"/>
            <a:ext cx="3571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i="1">
                <a:highlight>
                  <a:srgbClr val="C0C0C0"/>
                </a:highlight>
              </a:rPr>
              <a:t>时间：</a:t>
            </a:r>
            <a:r>
              <a:rPr lang="en-US" altLang="zh-CN" sz="1600" b="1" i="1"/>
              <a:t>  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事故发生后第四天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14060" y="1910080"/>
            <a:ext cx="37909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i="1">
                <a:highlight>
                  <a:srgbClr val="C0C0C0"/>
                </a:highlight>
              </a:rPr>
              <a:t>地点：</a:t>
            </a:r>
            <a:r>
              <a:rPr lang="en-US" altLang="zh-CN" sz="1600" b="1" i="1"/>
              <a:t>  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十堰当地安置伤者的某定点医院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5800090" y="2388870"/>
            <a:ext cx="46812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i="1">
                <a:highlight>
                  <a:srgbClr val="C0C0C0"/>
                </a:highlight>
              </a:rPr>
              <a:t>干预对象：</a:t>
            </a:r>
            <a:r>
              <a:rPr lang="en-US" altLang="zh-CN" sz="1600" b="1" i="1"/>
              <a:t> 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周奶奶，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ICU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病区住院病人，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65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周岁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5831840" y="2982595"/>
            <a:ext cx="12179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i="1">
                <a:highlight>
                  <a:srgbClr val="C0C0C0"/>
                </a:highlight>
              </a:rPr>
              <a:t>故事经历：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901055" y="2199640"/>
            <a:ext cx="4166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32805" y="2688590"/>
            <a:ext cx="4166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935980" y="3272790"/>
            <a:ext cx="4166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917055" y="3712210"/>
            <a:ext cx="323596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853555" y="2884805"/>
            <a:ext cx="3473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事故造成</a:t>
            </a:r>
            <a:r>
              <a:rPr lang="zh-CN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高位</a:t>
            </a:r>
            <a:r>
              <a:rPr lang="zh-CN" altLang="zh-CN" sz="1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脊柱损伤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18630" y="3307080"/>
            <a:ext cx="3473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老伴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在事故中当场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丧生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910705" y="4210685"/>
            <a:ext cx="323596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923405" y="4766310"/>
            <a:ext cx="323596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850380" y="3815080"/>
            <a:ext cx="3761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医生及家属担心伤势不敢告知真相</a:t>
            </a:r>
            <a:endParaRPr lang="zh-CN" altLang="zh-CN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15455" y="4361180"/>
            <a:ext cx="4329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情绪烦躁，激动时有大幅度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肢体动作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929755" y="5287010"/>
            <a:ext cx="3999865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809105" y="4869180"/>
            <a:ext cx="4329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家属及医生无法缓和患者情绪，向工作组求援</a:t>
            </a:r>
            <a:endParaRPr lang="zh-CN" altLang="zh-CN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8670" y="695960"/>
            <a:ext cx="25457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latin typeface="+mj-ea"/>
                <a:ea typeface="+mj-ea"/>
                <a:cs typeface="+mj-ea"/>
              </a:rPr>
              <a:t>干预目标 </a:t>
            </a:r>
          </a:p>
        </p:txBody>
      </p:sp>
      <p:sp>
        <p:nvSpPr>
          <p:cNvPr id="4" name="动作按钮: 帮助 3"/>
          <p:cNvSpPr/>
          <p:nvPr/>
        </p:nvSpPr>
        <p:spPr>
          <a:xfrm>
            <a:off x="2101215" y="2113280"/>
            <a:ext cx="2566035" cy="2263775"/>
          </a:xfrm>
          <a:prstGeom prst="actionButtonHelp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35270" y="2799080"/>
            <a:ext cx="4387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如何向伤者带去坏消息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并提供心理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干预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8670" y="695960"/>
            <a:ext cx="25457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latin typeface="+mj-ea"/>
                <a:ea typeface="+mj-ea"/>
                <a:cs typeface="+mj-ea"/>
              </a:rPr>
              <a:t>干预难点</a:t>
            </a:r>
          </a:p>
        </p:txBody>
      </p:sp>
      <p:sp>
        <p:nvSpPr>
          <p:cNvPr id="3" name="椭圆 2"/>
          <p:cNvSpPr/>
          <p:nvPr/>
        </p:nvSpPr>
        <p:spPr>
          <a:xfrm>
            <a:off x="1542415" y="1724660"/>
            <a:ext cx="1874520" cy="17881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</a:pPr>
            <a:r>
              <a:rPr 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SPIKES模型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9700" y="1596390"/>
            <a:ext cx="2125980" cy="2068830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2252796" y="3806782"/>
            <a:ext cx="297832" cy="257218"/>
          </a:xfrm>
          <a:custGeom>
            <a:avLst/>
            <a:gdLst>
              <a:gd name="T0" fmla="*/ 25 w 65"/>
              <a:gd name="T1" fmla="*/ 0 h 56"/>
              <a:gd name="T2" fmla="*/ 41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4 w 65"/>
              <a:gd name="T9" fmla="*/ 22 h 56"/>
              <a:gd name="T10" fmla="*/ 46 w 65"/>
              <a:gd name="T11" fmla="*/ 36 h 56"/>
              <a:gd name="T12" fmla="*/ 37 w 65"/>
              <a:gd name="T13" fmla="*/ 52 h 56"/>
              <a:gd name="T14" fmla="*/ 29 w 65"/>
              <a:gd name="T15" fmla="*/ 52 h 56"/>
              <a:gd name="T16" fmla="*/ 20 w 65"/>
              <a:gd name="T17" fmla="*/ 36 h 56"/>
              <a:gd name="T18" fmla="*/ 12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5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5" y="0"/>
                </a:moveTo>
                <a:cubicBezTo>
                  <a:pt x="29" y="0"/>
                  <a:pt x="36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5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06215" y="1739900"/>
            <a:ext cx="1874520" cy="17881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</a:pPr>
            <a:r>
              <a:rPr 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SHARE</a:t>
            </a:r>
          </a:p>
          <a:p>
            <a:pPr algn="ctr" fontAlgn="auto">
              <a:lnSpc>
                <a:spcPct val="100000"/>
              </a:lnSpc>
            </a:pPr>
            <a:r>
              <a:rPr 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模型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73500" y="1611630"/>
            <a:ext cx="2125980" cy="2068830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4716596" y="3822022"/>
            <a:ext cx="297832" cy="257218"/>
          </a:xfrm>
          <a:custGeom>
            <a:avLst/>
            <a:gdLst>
              <a:gd name="T0" fmla="*/ 25 w 65"/>
              <a:gd name="T1" fmla="*/ 0 h 56"/>
              <a:gd name="T2" fmla="*/ 41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4 w 65"/>
              <a:gd name="T9" fmla="*/ 22 h 56"/>
              <a:gd name="T10" fmla="*/ 46 w 65"/>
              <a:gd name="T11" fmla="*/ 36 h 56"/>
              <a:gd name="T12" fmla="*/ 37 w 65"/>
              <a:gd name="T13" fmla="*/ 52 h 56"/>
              <a:gd name="T14" fmla="*/ 29 w 65"/>
              <a:gd name="T15" fmla="*/ 52 h 56"/>
              <a:gd name="T16" fmla="*/ 20 w 65"/>
              <a:gd name="T17" fmla="*/ 36 h 56"/>
              <a:gd name="T18" fmla="*/ 12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5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5" y="0"/>
                </a:moveTo>
                <a:cubicBezTo>
                  <a:pt x="29" y="0"/>
                  <a:pt x="36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5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439535" y="1714500"/>
            <a:ext cx="1874520" cy="17881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</a:pPr>
            <a:r>
              <a:rPr 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ABCDE</a:t>
            </a:r>
          </a:p>
          <a:p>
            <a:pPr algn="ctr" fontAlgn="auto">
              <a:lnSpc>
                <a:spcPct val="100000"/>
              </a:lnSpc>
            </a:pPr>
            <a:r>
              <a:rPr 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模型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06820" y="1586230"/>
            <a:ext cx="2125980" cy="2068830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1" name="Freeform 5"/>
          <p:cNvSpPr/>
          <p:nvPr/>
        </p:nvSpPr>
        <p:spPr bwMode="auto">
          <a:xfrm>
            <a:off x="7149916" y="3796622"/>
            <a:ext cx="297832" cy="257218"/>
          </a:xfrm>
          <a:custGeom>
            <a:avLst/>
            <a:gdLst>
              <a:gd name="T0" fmla="*/ 25 w 65"/>
              <a:gd name="T1" fmla="*/ 0 h 56"/>
              <a:gd name="T2" fmla="*/ 41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4 w 65"/>
              <a:gd name="T9" fmla="*/ 22 h 56"/>
              <a:gd name="T10" fmla="*/ 46 w 65"/>
              <a:gd name="T11" fmla="*/ 36 h 56"/>
              <a:gd name="T12" fmla="*/ 37 w 65"/>
              <a:gd name="T13" fmla="*/ 52 h 56"/>
              <a:gd name="T14" fmla="*/ 29 w 65"/>
              <a:gd name="T15" fmla="*/ 52 h 56"/>
              <a:gd name="T16" fmla="*/ 20 w 65"/>
              <a:gd name="T17" fmla="*/ 36 h 56"/>
              <a:gd name="T18" fmla="*/ 12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5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5" y="0"/>
                </a:moveTo>
                <a:cubicBezTo>
                  <a:pt x="29" y="0"/>
                  <a:pt x="36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5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791575" y="1790700"/>
            <a:ext cx="1874520" cy="17881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fontAlgn="auto"/>
            <a:r>
              <a:rPr 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GUIDE</a:t>
            </a:r>
          </a:p>
          <a:p>
            <a:pPr indent="0" fontAlgn="auto"/>
            <a:r>
              <a:rPr 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模型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658860" y="1662430"/>
            <a:ext cx="2125980" cy="2068830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9501956" y="3872822"/>
            <a:ext cx="297832" cy="257218"/>
          </a:xfrm>
          <a:custGeom>
            <a:avLst/>
            <a:gdLst>
              <a:gd name="T0" fmla="*/ 25 w 65"/>
              <a:gd name="T1" fmla="*/ 0 h 56"/>
              <a:gd name="T2" fmla="*/ 41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4 w 65"/>
              <a:gd name="T9" fmla="*/ 22 h 56"/>
              <a:gd name="T10" fmla="*/ 46 w 65"/>
              <a:gd name="T11" fmla="*/ 36 h 56"/>
              <a:gd name="T12" fmla="*/ 37 w 65"/>
              <a:gd name="T13" fmla="*/ 52 h 56"/>
              <a:gd name="T14" fmla="*/ 29 w 65"/>
              <a:gd name="T15" fmla="*/ 52 h 56"/>
              <a:gd name="T16" fmla="*/ 20 w 65"/>
              <a:gd name="T17" fmla="*/ 36 h 56"/>
              <a:gd name="T18" fmla="*/ 12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5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5" y="0"/>
                </a:moveTo>
                <a:cubicBezTo>
                  <a:pt x="29" y="0"/>
                  <a:pt x="36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5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54200" y="4452620"/>
            <a:ext cx="84226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主要运用于综合性医院或人道主义危机的场景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，不能直接借鉴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330325" y="1073785"/>
            <a:ext cx="376555" cy="49911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48080" y="1361440"/>
            <a:ext cx="732790" cy="77660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253490" y="1463675"/>
            <a:ext cx="535305" cy="549275"/>
          </a:xfrm>
          <a:prstGeom prst="ellipse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" name="Freeform 43"/>
          <p:cNvSpPr/>
          <p:nvPr/>
        </p:nvSpPr>
        <p:spPr bwMode="auto">
          <a:xfrm rot="3997573">
            <a:off x="1452954" y="1640953"/>
            <a:ext cx="130173" cy="185960"/>
          </a:xfrm>
          <a:custGeom>
            <a:avLst/>
            <a:gdLst>
              <a:gd name="T0" fmla="*/ 42 w 42"/>
              <a:gd name="T1" fmla="*/ 60 h 60"/>
              <a:gd name="T2" fmla="*/ 42 w 42"/>
              <a:gd name="T3" fmla="*/ 0 h 60"/>
              <a:gd name="T4" fmla="*/ 0 w 42"/>
              <a:gd name="T5" fmla="*/ 42 h 60"/>
              <a:gd name="T6" fmla="*/ 42 w 42"/>
              <a:gd name="T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60">
                <a:moveTo>
                  <a:pt x="42" y="60"/>
                </a:moveTo>
                <a:cubicBezTo>
                  <a:pt x="42" y="0"/>
                  <a:pt x="42" y="0"/>
                  <a:pt x="42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29" y="42"/>
                  <a:pt x="42" y="60"/>
                  <a:pt x="42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43000" y="2626360"/>
            <a:ext cx="732790" cy="77660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48410" y="2728595"/>
            <a:ext cx="535305" cy="549275"/>
          </a:xfrm>
          <a:prstGeom prst="ellipse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5" name="Freeform 43"/>
          <p:cNvSpPr/>
          <p:nvPr/>
        </p:nvSpPr>
        <p:spPr bwMode="auto">
          <a:xfrm rot="3997573">
            <a:off x="1447874" y="2905873"/>
            <a:ext cx="130173" cy="185960"/>
          </a:xfrm>
          <a:custGeom>
            <a:avLst/>
            <a:gdLst>
              <a:gd name="T0" fmla="*/ 42 w 42"/>
              <a:gd name="T1" fmla="*/ 60 h 60"/>
              <a:gd name="T2" fmla="*/ 42 w 42"/>
              <a:gd name="T3" fmla="*/ 0 h 60"/>
              <a:gd name="T4" fmla="*/ 0 w 42"/>
              <a:gd name="T5" fmla="*/ 42 h 60"/>
              <a:gd name="T6" fmla="*/ 42 w 42"/>
              <a:gd name="T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60">
                <a:moveTo>
                  <a:pt x="42" y="60"/>
                </a:moveTo>
                <a:cubicBezTo>
                  <a:pt x="42" y="0"/>
                  <a:pt x="42" y="0"/>
                  <a:pt x="42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29" y="42"/>
                  <a:pt x="42" y="60"/>
                  <a:pt x="42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13849" y="1444170"/>
            <a:ext cx="1551940" cy="776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是否告知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13849" y="2649400"/>
            <a:ext cx="1551940" cy="776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由谁告知</a:t>
            </a:r>
            <a:endParaRPr lang="zh-CN" altLang="en-US"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13849" y="3838120"/>
            <a:ext cx="1551940" cy="776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告知时间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13849" y="5045890"/>
            <a:ext cx="1628140" cy="776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/>
            <a:r>
              <a:rPr lang="en-US" alt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告知场所</a:t>
            </a:r>
            <a:endParaRPr lang="zh-CN" alt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17600" y="3845560"/>
            <a:ext cx="732790" cy="77660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223010" y="3947795"/>
            <a:ext cx="535305" cy="549275"/>
          </a:xfrm>
          <a:prstGeom prst="ellipse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5" name="Freeform 43"/>
          <p:cNvSpPr/>
          <p:nvPr/>
        </p:nvSpPr>
        <p:spPr bwMode="auto">
          <a:xfrm rot="3997573">
            <a:off x="1422474" y="4125073"/>
            <a:ext cx="130173" cy="185960"/>
          </a:xfrm>
          <a:custGeom>
            <a:avLst/>
            <a:gdLst>
              <a:gd name="T0" fmla="*/ 42 w 42"/>
              <a:gd name="T1" fmla="*/ 60 h 60"/>
              <a:gd name="T2" fmla="*/ 42 w 42"/>
              <a:gd name="T3" fmla="*/ 0 h 60"/>
              <a:gd name="T4" fmla="*/ 0 w 42"/>
              <a:gd name="T5" fmla="*/ 42 h 60"/>
              <a:gd name="T6" fmla="*/ 42 w 42"/>
              <a:gd name="T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60">
                <a:moveTo>
                  <a:pt x="42" y="60"/>
                </a:moveTo>
                <a:cubicBezTo>
                  <a:pt x="42" y="0"/>
                  <a:pt x="42" y="0"/>
                  <a:pt x="42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29" y="42"/>
                  <a:pt x="42" y="60"/>
                  <a:pt x="42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12520" y="4953000"/>
            <a:ext cx="732790" cy="77660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217930" y="5055235"/>
            <a:ext cx="535305" cy="549275"/>
          </a:xfrm>
          <a:prstGeom prst="ellipse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8" name="Freeform 43"/>
          <p:cNvSpPr/>
          <p:nvPr/>
        </p:nvSpPr>
        <p:spPr bwMode="auto">
          <a:xfrm rot="3997573">
            <a:off x="1417394" y="5232513"/>
            <a:ext cx="130173" cy="185960"/>
          </a:xfrm>
          <a:custGeom>
            <a:avLst/>
            <a:gdLst>
              <a:gd name="T0" fmla="*/ 42 w 42"/>
              <a:gd name="T1" fmla="*/ 60 h 60"/>
              <a:gd name="T2" fmla="*/ 42 w 42"/>
              <a:gd name="T3" fmla="*/ 0 h 60"/>
              <a:gd name="T4" fmla="*/ 0 w 42"/>
              <a:gd name="T5" fmla="*/ 42 h 60"/>
              <a:gd name="T6" fmla="*/ 42 w 42"/>
              <a:gd name="T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60">
                <a:moveTo>
                  <a:pt x="42" y="60"/>
                </a:moveTo>
                <a:cubicBezTo>
                  <a:pt x="42" y="0"/>
                  <a:pt x="42" y="0"/>
                  <a:pt x="42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29" y="42"/>
                  <a:pt x="42" y="60"/>
                  <a:pt x="42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0396" y="1583882"/>
            <a:ext cx="50552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告知</a:t>
            </a:r>
            <a:r>
              <a:rPr lang="en-US" altLang="zh-CN" b="1" dirty="0"/>
              <a:t>—</a:t>
            </a:r>
            <a:r>
              <a:rPr lang="zh-CN" altLang="en-US" b="1" dirty="0"/>
              <a:t>伤情加重风险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VS </a:t>
            </a:r>
            <a:r>
              <a:rPr lang="zh-CN" altLang="en-US" b="1" dirty="0"/>
              <a:t>不告知</a:t>
            </a:r>
            <a:r>
              <a:rPr lang="en-US" altLang="zh-CN" b="1" dirty="0"/>
              <a:t>—</a:t>
            </a:r>
            <a:r>
              <a:rPr lang="zh-CN" altLang="en-US" b="1" dirty="0"/>
              <a:t>情绪濒临崩溃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5713" y="2829464"/>
            <a:ext cx="3067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ICU</a:t>
            </a:r>
            <a:r>
              <a:rPr lang="zh-CN" altLang="en-US" b="1" dirty="0"/>
              <a:t>医生？心理专家？家属？</a:t>
            </a:r>
          </a:p>
        </p:txBody>
      </p:sp>
      <p:sp>
        <p:nvSpPr>
          <p:cNvPr id="29" name="矩形 28"/>
          <p:cNvSpPr/>
          <p:nvPr/>
        </p:nvSpPr>
        <p:spPr>
          <a:xfrm>
            <a:off x="4047435" y="4061975"/>
            <a:ext cx="450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病情稳定出院后告知？ </a:t>
            </a:r>
            <a:r>
              <a:rPr lang="en-US" altLang="zh-CN" b="1" dirty="0"/>
              <a:t>VS </a:t>
            </a:r>
            <a:r>
              <a:rPr lang="zh-CN" altLang="en-US" b="1" dirty="0"/>
              <a:t>在院即行告知？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35791" y="5218981"/>
            <a:ext cx="421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ICU</a:t>
            </a:r>
            <a:r>
              <a:rPr lang="zh-CN" altLang="en-US" b="1" dirty="0"/>
              <a:t>病房？普通病房？其他合适的场所？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11"/>
          <p:cNvSpPr txBox="1"/>
          <p:nvPr/>
        </p:nvSpPr>
        <p:spPr>
          <a:xfrm>
            <a:off x="1823720" y="1932940"/>
            <a:ext cx="9493885" cy="21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800" b="1" dirty="0">
                <a:solidFill>
                  <a:schemeClr val="accent3"/>
                </a:solidFill>
                <a:latin typeface="+mj-ea"/>
                <a:ea typeface="+mj-ea"/>
                <a:sym typeface="+mn-ea"/>
              </a:rPr>
              <a:t>应急开发的爆炸事故下</a:t>
            </a: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800" b="1" dirty="0">
                <a:solidFill>
                  <a:schemeClr val="accent3"/>
                </a:solidFill>
                <a:latin typeface="+mj-ea"/>
                <a:ea typeface="+mj-ea"/>
                <a:sym typeface="+mn-ea"/>
              </a:rPr>
              <a:t>告知坏消息的 “CMAF”策略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8638" y="746154"/>
            <a:ext cx="771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+mj-ea"/>
                <a:ea typeface="+mj-ea"/>
                <a:cs typeface="+mj-ea"/>
              </a:rPr>
              <a:t>爆炸</a:t>
            </a:r>
            <a:r>
              <a:rPr lang="zh-CN" altLang="zh-CN" sz="3600" b="1" dirty="0">
                <a:latin typeface="+mj-ea"/>
                <a:ea typeface="+mj-ea"/>
                <a:cs typeface="+mj-ea"/>
              </a:rPr>
              <a:t>事故中告知坏消息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的</a:t>
            </a:r>
            <a:r>
              <a:rPr lang="en-US" altLang="zh-CN" sz="3600" b="1" dirty="0">
                <a:latin typeface="+mj-ea"/>
                <a:ea typeface="+mj-ea"/>
                <a:cs typeface="+mj-ea"/>
              </a:rPr>
              <a:t>CMAF</a:t>
            </a:r>
            <a:r>
              <a:rPr lang="zh-CN" altLang="en-US" sz="3600" b="1" dirty="0">
                <a:latin typeface="+mj-ea"/>
                <a:ea typeface="+mj-ea"/>
                <a:cs typeface="+mj-ea"/>
              </a:rPr>
              <a:t>策略</a:t>
            </a:r>
            <a:endParaRPr lang="zh-CN" altLang="zh-CN" sz="3600" b="1" dirty="0">
              <a:latin typeface="+mj-ea"/>
              <a:ea typeface="+mj-ea"/>
              <a:cs typeface="+mj-ea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152525" y="2013585"/>
            <a:ext cx="2319655" cy="109283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3756660" y="2013585"/>
            <a:ext cx="2319655" cy="109283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5" name="燕尾形 4"/>
          <p:cNvSpPr/>
          <p:nvPr/>
        </p:nvSpPr>
        <p:spPr>
          <a:xfrm>
            <a:off x="6215380" y="2091690"/>
            <a:ext cx="2319655" cy="109283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>
            <a:off x="8795385" y="2091690"/>
            <a:ext cx="2319655" cy="109283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13585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33895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7550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590405" y="2176145"/>
            <a:ext cx="778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" name="矩形 11"/>
          <p:cNvSpPr/>
          <p:nvPr/>
        </p:nvSpPr>
        <p:spPr>
          <a:xfrm>
            <a:off x="949325" y="3533775"/>
            <a:ext cx="3432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Consultation-liaison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67535" y="3071495"/>
            <a:ext cx="101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80135" y="3945890"/>
            <a:ext cx="210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与当地医生进行联络会诊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85282" y="799326"/>
            <a:ext cx="8734425" cy="1885950"/>
            <a:chOff x="2218535" y="2282049"/>
            <a:chExt cx="7291418" cy="1885950"/>
          </a:xfrm>
        </p:grpSpPr>
        <p:sp>
          <p:nvSpPr>
            <p:cNvPr id="15" name="TextBox 111"/>
            <p:cNvSpPr txBox="1"/>
            <p:nvPr/>
          </p:nvSpPr>
          <p:spPr>
            <a:xfrm>
              <a:off x="3303103" y="2378569"/>
              <a:ext cx="6206850" cy="178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b="1" dirty="0">
                  <a:solidFill>
                    <a:schemeClr val="accent3"/>
                  </a:solidFill>
                  <a:latin typeface="+mj-ea"/>
                  <a:ea typeface="+mj-ea"/>
                  <a:sym typeface="+mn-ea"/>
                </a:rPr>
                <a:t>与当地医生进行联络会诊</a:t>
              </a:r>
              <a:endParaRPr lang="zh-CN" altLang="en-US" sz="4800" b="1" dirty="0">
                <a:solidFill>
                  <a:schemeClr val="accent3"/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endParaRPr lang="zh-CN" altLang="en-US" sz="4800" b="1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11"/>
            <p:cNvSpPr txBox="1"/>
            <p:nvPr/>
          </p:nvSpPr>
          <p:spPr>
            <a:xfrm>
              <a:off x="2218535" y="2282049"/>
              <a:ext cx="1084569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accent3"/>
                  </a:solidFill>
                  <a:latin typeface="+mj-ea"/>
                  <a:ea typeface="+mj-ea"/>
                </a:rPr>
                <a:t>C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319270" y="1661795"/>
            <a:ext cx="2682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Consultation - liaison</a:t>
            </a:r>
          </a:p>
        </p:txBody>
      </p:sp>
      <p:sp>
        <p:nvSpPr>
          <p:cNvPr id="4" name="矩形 3"/>
          <p:cNvSpPr/>
          <p:nvPr/>
        </p:nvSpPr>
        <p:spPr>
          <a:xfrm>
            <a:off x="3469640" y="2251075"/>
            <a:ext cx="4710430" cy="357886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02,&quot;width&quot;:696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7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7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7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7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KOPPT.CN">
  <a:themeElements>
    <a:clrScheme name="00000 年终总结">
      <a:dk1>
        <a:srgbClr val="1C1C1C"/>
      </a:dk1>
      <a:lt1>
        <a:srgbClr val="FFFFFF"/>
      </a:lt1>
      <a:dk2>
        <a:srgbClr val="5C5C5C"/>
      </a:dk2>
      <a:lt2>
        <a:srgbClr val="FFFFFF"/>
      </a:lt2>
      <a:accent1>
        <a:srgbClr val="083473"/>
      </a:accent1>
      <a:accent2>
        <a:srgbClr val="AB2019"/>
      </a:accent2>
      <a:accent3>
        <a:srgbClr val="083473"/>
      </a:accent3>
      <a:accent4>
        <a:srgbClr val="AB2019"/>
      </a:accent4>
      <a:accent5>
        <a:srgbClr val="083473"/>
      </a:accent5>
      <a:accent6>
        <a:srgbClr val="AB2019"/>
      </a:accent6>
      <a:hlink>
        <a:srgbClr val="FFFFFF"/>
      </a:hlink>
      <a:folHlink>
        <a:srgbClr val="FFFFFF"/>
      </a:folHlink>
    </a:clrScheme>
    <a:fontScheme name="PPT抢救计划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781</Words>
  <Application>Microsoft Office PowerPoint</Application>
  <PresentationFormat>自定义</PresentationFormat>
  <Paragraphs>118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WWW.KOPPT.CN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KLS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KOPPT</dc:creator>
  <cp:lastModifiedBy>xbany</cp:lastModifiedBy>
  <cp:revision>2142</cp:revision>
  <dcterms:created xsi:type="dcterms:W3CDTF">2016-07-28T14:37:00Z</dcterms:created>
  <dcterms:modified xsi:type="dcterms:W3CDTF">2021-11-22T01:32:53Z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2D8B592B8FFF4DF79918C464EFF0AB14</vt:lpwstr>
  </property>
</Properties>
</file>