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00" r:id="rId4"/>
    <p:sldId id="298" r:id="rId5"/>
    <p:sldId id="759" r:id="rId6"/>
    <p:sldId id="303" r:id="rId7"/>
    <p:sldId id="787" r:id="rId8"/>
    <p:sldId id="760" r:id="rId9"/>
    <p:sldId id="322" r:id="rId10"/>
    <p:sldId id="306" r:id="rId11"/>
    <p:sldId id="305" r:id="rId12"/>
    <p:sldId id="323" r:id="rId13"/>
    <p:sldId id="307" r:id="rId14"/>
    <p:sldId id="308" r:id="rId15"/>
    <p:sldId id="782" r:id="rId16"/>
    <p:sldId id="262" r:id="rId17"/>
    <p:sldId id="776" r:id="rId18"/>
    <p:sldId id="737" r:id="rId19"/>
    <p:sldId id="78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730"/>
    <a:srgbClr val="9ABF71"/>
    <a:srgbClr val="5272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稻壳儿搜索【幻雨工作室】_1"/>
          <p:cNvSpPr/>
          <p:nvPr userDrawn="1"/>
        </p:nvSpPr>
        <p:spPr>
          <a:xfrm>
            <a:off x="222250" y="177800"/>
            <a:ext cx="11747500" cy="6502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AC623-C2EA-48F7-A7AC-89647082CE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FAA0A-B52A-4273-A799-D0507CCBEA6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稻壳儿搜索【幻雨工作室】_1"/>
          <p:cNvSpPr txBox="1"/>
          <p:nvPr/>
        </p:nvSpPr>
        <p:spPr>
          <a:xfrm>
            <a:off x="2885227" y="4888566"/>
            <a:ext cx="6899066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sz="2400" dirty="0">
                <a:solidFill>
                  <a:srgbClr val="527239"/>
                </a:solidFill>
                <a:latin typeface="+mn-ea"/>
                <a:cs typeface="Arial" panose="020B0604020202020204" pitchFamily="34" charset="0"/>
              </a:rPr>
              <a:t>武汉市精神卫生中心</a:t>
            </a:r>
            <a:endParaRPr lang="zh-CN" sz="2400" dirty="0">
              <a:solidFill>
                <a:srgbClr val="527239"/>
              </a:solidFill>
              <a:latin typeface="+mn-ea"/>
              <a:cs typeface="Arial" panose="020B0604020202020204" pitchFamily="34" charset="0"/>
            </a:endParaRPr>
          </a:p>
          <a:p>
            <a:pPr algn="ctr" fontAlgn="auto">
              <a:lnSpc>
                <a:spcPct val="150000"/>
              </a:lnSpc>
            </a:pPr>
            <a:r>
              <a:rPr lang="zh-CN" sz="2400" dirty="0">
                <a:solidFill>
                  <a:srgbClr val="527239"/>
                </a:solidFill>
                <a:latin typeface="+mn-ea"/>
                <a:cs typeface="Arial" panose="020B0604020202020204" pitchFamily="34" charset="0"/>
              </a:rPr>
              <a:t>王</a:t>
            </a:r>
            <a:r>
              <a:rPr lang="en-US" altLang="zh-CN" sz="2400" dirty="0">
                <a:solidFill>
                  <a:srgbClr val="527239"/>
                </a:solidFill>
                <a:latin typeface="+mn-ea"/>
                <a:cs typeface="Arial" panose="020B0604020202020204" pitchFamily="34" charset="0"/>
              </a:rPr>
              <a:t>    </a:t>
            </a:r>
            <a:r>
              <a:rPr lang="zh-CN" sz="2400" dirty="0">
                <a:solidFill>
                  <a:srgbClr val="527239"/>
                </a:solidFill>
                <a:latin typeface="+mn-ea"/>
                <a:cs typeface="Arial" panose="020B0604020202020204" pitchFamily="34" charset="0"/>
              </a:rPr>
              <a:t>晶</a:t>
            </a:r>
            <a:endParaRPr lang="zh-CN" sz="2400" dirty="0">
              <a:solidFill>
                <a:srgbClr val="527239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3" name="稻壳儿搜索【幻雨工作室】_2"/>
          <p:cNvSpPr txBox="1"/>
          <p:nvPr/>
        </p:nvSpPr>
        <p:spPr>
          <a:xfrm>
            <a:off x="2628900" y="2732405"/>
            <a:ext cx="74123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>
                <a:solidFill>
                  <a:srgbClr val="527239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我们不一样</a:t>
            </a:r>
            <a:r>
              <a:rPr lang="en-US" altLang="zh-CN" sz="5000" b="1" dirty="0">
                <a:solidFill>
                  <a:srgbClr val="527239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·</a:t>
            </a:r>
            <a:r>
              <a:rPr lang="zh-CN" altLang="en-US" sz="5000" b="1" dirty="0">
                <a:solidFill>
                  <a:srgbClr val="527239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我们也一样</a:t>
            </a:r>
            <a:endParaRPr lang="zh-CN" altLang="en-US" sz="5000" b="1" dirty="0">
              <a:solidFill>
                <a:srgbClr val="527239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ctr"/>
            <a:r>
              <a:rPr lang="en-US" altLang="zh-CN" sz="3800" b="1" dirty="0">
                <a:solidFill>
                  <a:srgbClr val="527239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——</a:t>
            </a:r>
            <a:r>
              <a:rPr lang="zh-CN" altLang="en-US" sz="3800" b="1" dirty="0">
                <a:solidFill>
                  <a:srgbClr val="527239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走进阿斯伯格综合征</a:t>
            </a:r>
            <a:endParaRPr lang="en-US" altLang="zh-CN" sz="3800" b="1" dirty="0">
              <a:solidFill>
                <a:srgbClr val="527239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cxnSp>
        <p:nvCxnSpPr>
          <p:cNvPr id="14" name="稻壳儿搜索【幻雨工作室】_3"/>
          <p:cNvCxnSpPr/>
          <p:nvPr/>
        </p:nvCxnSpPr>
        <p:spPr>
          <a:xfrm>
            <a:off x="2251160" y="2359790"/>
            <a:ext cx="1270000" cy="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稻壳儿搜索【幻雨工作室】_4"/>
          <p:cNvCxnSpPr/>
          <p:nvPr/>
        </p:nvCxnSpPr>
        <p:spPr>
          <a:xfrm>
            <a:off x="2448339" y="2371386"/>
            <a:ext cx="0" cy="81280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稻壳儿搜索【幻雨工作室】_5"/>
          <p:cNvCxnSpPr/>
          <p:nvPr/>
        </p:nvCxnSpPr>
        <p:spPr>
          <a:xfrm rot="10800000">
            <a:off x="9067272" y="4479625"/>
            <a:ext cx="1270000" cy="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稻壳儿搜索【幻雨工作室】_6"/>
          <p:cNvCxnSpPr/>
          <p:nvPr/>
        </p:nvCxnSpPr>
        <p:spPr>
          <a:xfrm rot="10800000">
            <a:off x="10176617" y="3993215"/>
            <a:ext cx="0" cy="81280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稻壳儿搜索【幻雨工作室】_3"/>
          <p:cNvCxnSpPr/>
          <p:nvPr/>
        </p:nvCxnSpPr>
        <p:spPr>
          <a:xfrm>
            <a:off x="2242905" y="2359790"/>
            <a:ext cx="1270000" cy="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稻壳儿搜索【幻雨工作室】_4"/>
          <p:cNvCxnSpPr/>
          <p:nvPr/>
        </p:nvCxnSpPr>
        <p:spPr>
          <a:xfrm>
            <a:off x="2440084" y="2193586"/>
            <a:ext cx="0" cy="81280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稻壳儿搜索【幻雨工作室】_5"/>
          <p:cNvCxnSpPr/>
          <p:nvPr/>
        </p:nvCxnSpPr>
        <p:spPr>
          <a:xfrm rot="10800000">
            <a:off x="9067272" y="4479625"/>
            <a:ext cx="1270000" cy="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稻壳儿搜索【幻雨工作室】_6"/>
          <p:cNvCxnSpPr/>
          <p:nvPr/>
        </p:nvCxnSpPr>
        <p:spPr>
          <a:xfrm rot="10800000">
            <a:off x="10168362" y="3815415"/>
            <a:ext cx="0" cy="81280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199" y="613699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阿斯伯格综合征（AS）的表现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8580" y="1628140"/>
            <a:ext cx="7557770" cy="285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>
                <a:sym typeface="+mn-ea"/>
              </a:rPr>
              <a:t>语言交流</a:t>
            </a:r>
            <a:endParaRPr lang="zh-CN" altLang="en-US" sz="2600" dirty="0">
              <a:sym typeface="+mn-ea"/>
            </a:endParaRPr>
          </a:p>
          <a:p>
            <a:pPr marL="228600" indent="-22860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语言理解偏向于字面理解：（洗碗</a:t>
            </a:r>
            <a:r>
              <a:rPr lang="en-US" altLang="zh-CN" sz="2400" dirty="0">
                <a:sym typeface="+mn-ea"/>
              </a:rPr>
              <a:t>/</a:t>
            </a:r>
            <a:r>
              <a:rPr lang="zh-CN" altLang="en-US" sz="2400" dirty="0">
                <a:sym typeface="+mn-ea"/>
              </a:rPr>
              <a:t>挂了）</a:t>
            </a:r>
            <a:endParaRPr lang="zh-CN" altLang="en-US" sz="2400" dirty="0"/>
          </a:p>
          <a:p>
            <a:pPr marL="228600" indent="-22860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非语言沟通理解困难：表情，手势（竖手指？）</a:t>
            </a:r>
            <a:endParaRPr lang="zh-CN" altLang="en-US" sz="2400" dirty="0">
              <a:sym typeface="+mn-ea"/>
            </a:endParaRPr>
          </a:p>
          <a:p>
            <a:pPr marL="228600" indent="-22860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语言偏书面化，强调精确性</a:t>
            </a:r>
            <a:r>
              <a:rPr lang="zh-CN" altLang="en-US" sz="2400" dirty="0"/>
              <a:t>（吃饭了</a:t>
            </a:r>
            <a:r>
              <a:rPr lang="en-US" altLang="zh-CN" sz="2400" dirty="0"/>
              <a:t>/</a:t>
            </a:r>
            <a:r>
              <a:rPr lang="zh-CN" altLang="en-US" sz="2400" dirty="0"/>
              <a:t>桃红色）</a:t>
            </a:r>
            <a:endParaRPr lang="zh-CN" altLang="en-US" sz="2400" dirty="0"/>
          </a:p>
          <a:p>
            <a:pPr marL="228600" indent="-22860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按自己的喜好进行表达</a:t>
            </a:r>
            <a:endParaRPr lang="zh-CN" altLang="en-US" sz="2400" dirty="0"/>
          </a:p>
          <a:p>
            <a:pPr>
              <a:lnSpc>
                <a:spcPct val="100000"/>
              </a:lnSpc>
            </a:pPr>
            <a:endParaRPr lang="en-US" altLang="zh-CN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0" y="3719830"/>
            <a:ext cx="5013325" cy="27520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字面理解 -自杀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525" y="-97155"/>
            <a:ext cx="12265025" cy="6811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199" y="614969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</a:t>
            </a:r>
            <a:r>
              <a:rPr lang="en-US" altLang="zh-CN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）的表现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 txBox="1"/>
          <p:nvPr/>
        </p:nvSpPr>
        <p:spPr>
          <a:xfrm>
            <a:off x="1223010" y="1628140"/>
            <a:ext cx="8665210" cy="26930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spcBef>
                <a:spcPts val="800"/>
              </a:spcBef>
              <a:buClrTx/>
              <a:buSzTx/>
              <a:buFontTx/>
              <a:buNone/>
            </a:pPr>
            <a:r>
              <a:rPr lang="zh-CN" altLang="en-US" sz="2600" b="1" dirty="0"/>
              <a:t>高度局限的兴趣爱好</a:t>
            </a:r>
            <a:endParaRPr lang="zh-CN" altLang="en-US" sz="2600" b="1" dirty="0"/>
          </a:p>
          <a:p>
            <a:pPr algn="l">
              <a:lnSpc>
                <a:spcPct val="100000"/>
              </a:lnSpc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电扇，机器人，无人机，</a:t>
            </a:r>
            <a:endParaRPr lang="zh-CN" altLang="en-US" sz="2400" dirty="0"/>
          </a:p>
          <a:p>
            <a:pPr algn="l">
              <a:lnSpc>
                <a:spcPct val="100000"/>
              </a:lnSpc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百科全书</a:t>
            </a:r>
            <a:endParaRPr lang="zh-CN" altLang="en-US" sz="2400" dirty="0"/>
          </a:p>
          <a:p>
            <a:pPr algn="l">
              <a:lnSpc>
                <a:spcPct val="100000"/>
              </a:lnSpc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游戏（我的世界），捕捉小精灵</a:t>
            </a:r>
            <a:endParaRPr lang="zh-CN" altLang="en-US" sz="2400" dirty="0"/>
          </a:p>
          <a:p>
            <a:pPr algn="l">
              <a:lnSpc>
                <a:spcPct val="100000"/>
              </a:lnSpc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实验，昆虫，宇宙大爆炸，恐龙灭绝</a:t>
            </a:r>
            <a:endParaRPr lang="zh-CN" altLang="en-US" sz="2400" dirty="0"/>
          </a:p>
          <a:p>
            <a:pPr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en-US" altLang="zh-CN" sz="2400" dirty="0"/>
          </a:p>
          <a:p>
            <a:pPr>
              <a:lnSpc>
                <a:spcPct val="100000"/>
              </a:lnSpc>
            </a:pPr>
            <a:endParaRPr lang="en-US" altLang="zh-CN" sz="2500" dirty="0"/>
          </a:p>
          <a:p>
            <a:pPr>
              <a:lnSpc>
                <a:spcPct val="100000"/>
              </a:lnSpc>
            </a:pPr>
            <a:endParaRPr lang="en-US" altLang="zh-CN" sz="2500" dirty="0"/>
          </a:p>
          <a:p>
            <a:pPr>
              <a:lnSpc>
                <a:spcPct val="100000"/>
              </a:lnSpc>
            </a:pPr>
            <a:endParaRPr lang="zh-CN" altLang="en-US" sz="2500" dirty="0"/>
          </a:p>
          <a:p>
            <a:pPr>
              <a:lnSpc>
                <a:spcPct val="100000"/>
              </a:lnSpc>
            </a:pPr>
            <a:endParaRPr lang="en-US" altLang="zh-CN" sz="23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0" y="4613275"/>
            <a:ext cx="1957705" cy="1744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l="6620" r="69217"/>
          <a:stretch>
            <a:fillRect/>
          </a:stretch>
        </p:blipFill>
        <p:spPr>
          <a:xfrm>
            <a:off x="9688830" y="652780"/>
            <a:ext cx="1466850" cy="36683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7856" b="11450"/>
          <a:stretch>
            <a:fillRect/>
          </a:stretch>
        </p:blipFill>
        <p:spPr>
          <a:xfrm>
            <a:off x="4027170" y="4613275"/>
            <a:ext cx="1846580" cy="1744345"/>
          </a:xfrm>
          <a:prstGeom prst="rect">
            <a:avLst/>
          </a:prstGeom>
        </p:spPr>
      </p:pic>
      <p:pic>
        <p:nvPicPr>
          <p:cNvPr id="14" name="图片 13" descr="IMG_20210814_144017"/>
          <p:cNvPicPr>
            <a:picLocks noChangeAspect="1"/>
          </p:cNvPicPr>
          <p:nvPr/>
        </p:nvPicPr>
        <p:blipFill rotWithShape="1">
          <a:blip r:embed="rId4"/>
          <a:srcRect l="47924" t="26453" r="8621"/>
          <a:stretch>
            <a:fillRect/>
          </a:stretch>
        </p:blipFill>
        <p:spPr>
          <a:xfrm>
            <a:off x="6848475" y="4613275"/>
            <a:ext cx="1805940" cy="1743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230" y="4613275"/>
            <a:ext cx="1781175" cy="17633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199" y="769274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</a:t>
            </a:r>
            <a:r>
              <a:rPr lang="en-US" altLang="zh-CN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）的表现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 txBox="1"/>
          <p:nvPr/>
        </p:nvSpPr>
        <p:spPr>
          <a:xfrm>
            <a:off x="1270635" y="2233930"/>
            <a:ext cx="6466840" cy="5695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fontAlgn="auto">
              <a:lnSpc>
                <a:spcPct val="100000"/>
              </a:lnSpc>
              <a:spcBef>
                <a:spcPts val="800"/>
              </a:spcBef>
              <a:buClrTx/>
              <a:buSzTx/>
              <a:buNone/>
            </a:pPr>
            <a:r>
              <a:rPr lang="zh-CN" altLang="en-US" sz="2600" b="1" dirty="0">
                <a:sym typeface="+mn-ea"/>
              </a:rPr>
              <a:t>固执刻板，坚持己见，难以接受改变</a:t>
            </a:r>
            <a:endParaRPr lang="zh-CN" altLang="en-US" sz="2600" b="1" dirty="0">
              <a:sym typeface="+mn-ea"/>
            </a:endParaRPr>
          </a:p>
          <a:p>
            <a:pPr marL="0" algn="l" fontAlgn="auto">
              <a:lnSpc>
                <a:spcPct val="100000"/>
              </a:lnSpc>
              <a:spcBef>
                <a:spcPts val="800"/>
              </a:spcBef>
              <a:buClrTx/>
              <a:buSzTx/>
              <a:buNone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t="10973" r="7411" b="14720"/>
          <a:stretch>
            <a:fillRect/>
          </a:stretch>
        </p:blipFill>
        <p:spPr>
          <a:xfrm>
            <a:off x="7605395" y="1935480"/>
            <a:ext cx="3495675" cy="4091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70635" y="3155315"/>
            <a:ext cx="5939155" cy="1983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fontAlgn="auto">
              <a:lnSpc>
                <a:spcPct val="100000"/>
              </a:lnSpc>
              <a:spcBef>
                <a:spcPts val="800"/>
              </a:spcBef>
              <a:buClrTx/>
              <a:buSzTx/>
              <a:buNone/>
            </a:pPr>
            <a:r>
              <a:rPr lang="zh-CN" altLang="en-US" sz="2600" b="1" dirty="0">
                <a:sym typeface="+mn-ea"/>
              </a:rPr>
              <a:t>对环境的感知觉问题</a:t>
            </a:r>
            <a:endParaRPr lang="zh-CN" altLang="en-US" sz="2600" b="1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触觉：袜子，牙膏，洗面奶，护肤品</a:t>
            </a:r>
            <a:endParaRPr lang="zh-CN" altLang="en-US" sz="2400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听觉：声音的敏感，难以获得信息</a:t>
            </a:r>
            <a:endParaRPr lang="zh-CN" altLang="en-US" sz="2400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视觉：细节关注，图画，文字沟通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199" y="632114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阿斯伯格综合征（AS）的诊断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 txBox="1"/>
          <p:nvPr/>
        </p:nvSpPr>
        <p:spPr>
          <a:xfrm>
            <a:off x="838200" y="1637665"/>
            <a:ext cx="7310755" cy="27863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lnSpc>
                <a:spcPct val="100000"/>
              </a:lnSpc>
              <a:spcBef>
                <a:spcPts val="800"/>
              </a:spcBef>
              <a:buClrTx/>
              <a:buSzTx/>
              <a:buNone/>
            </a:pPr>
            <a:r>
              <a:rPr lang="zh-CN" altLang="en-US" sz="2600" b="1" dirty="0">
                <a:sym typeface="Wingdings" panose="05000000000000000000" pitchFamily="2" charset="2"/>
              </a:rPr>
              <a:t>如何判断（建议寻找专业诊断</a:t>
            </a:r>
            <a:r>
              <a:rPr lang="en-US" altLang="zh-CN" sz="2600" b="1" dirty="0">
                <a:sym typeface="Wingdings" panose="05000000000000000000" pitchFamily="2" charset="2"/>
              </a:rPr>
              <a:t>——DSM-V</a:t>
            </a:r>
            <a:r>
              <a:rPr lang="zh-CN" altLang="en-US" sz="2600" b="1" dirty="0">
                <a:sym typeface="Wingdings" panose="05000000000000000000" pitchFamily="2" charset="2"/>
              </a:rPr>
              <a:t>）</a:t>
            </a:r>
            <a:endParaRPr lang="zh-CN" sz="2705" dirty="0"/>
          </a:p>
          <a:p>
            <a:pPr algn="l" fontAlgn="auto">
              <a:lnSpc>
                <a:spcPct val="100000"/>
              </a:lnSpc>
              <a:spcBef>
                <a:spcPts val="1000"/>
              </a:spcBef>
              <a:buClrTx/>
              <a:buSzTx/>
              <a:buChar char="•"/>
            </a:pPr>
            <a:r>
              <a:rPr lang="zh-CN" altLang="en-US" sz="2400" dirty="0"/>
              <a:t>社交、交友存在困难（持续的好友）</a:t>
            </a:r>
            <a:endParaRPr lang="zh-CN" altLang="en-US" sz="2400" dirty="0"/>
          </a:p>
          <a:p>
            <a:pPr algn="l" fontAlgn="auto">
              <a:lnSpc>
                <a:spcPct val="100000"/>
              </a:lnSpc>
              <a:spcBef>
                <a:spcPts val="1000"/>
              </a:spcBef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面部表情、情绪的感受和表达</a:t>
            </a:r>
            <a:endParaRPr lang="zh-CN" altLang="en-US" sz="2400" dirty="0">
              <a:sym typeface="+mn-ea"/>
            </a:endParaRPr>
          </a:p>
          <a:p>
            <a:pPr algn="l" fontAlgn="auto">
              <a:lnSpc>
                <a:spcPct val="100000"/>
              </a:lnSpc>
              <a:spcBef>
                <a:spcPts val="1000"/>
              </a:spcBef>
              <a:buClrTx/>
              <a:buSzTx/>
              <a:buChar char="•"/>
            </a:pPr>
            <a:r>
              <a:rPr lang="zh-CN" altLang="en-US" sz="2400" dirty="0"/>
              <a:t>固执的坚持，难以接受改变</a:t>
            </a:r>
            <a:endParaRPr lang="zh-CN" altLang="en-US" sz="2400" dirty="0"/>
          </a:p>
          <a:p>
            <a:pPr algn="l" fontAlgn="auto">
              <a:lnSpc>
                <a:spcPct val="100000"/>
              </a:lnSpc>
              <a:spcBef>
                <a:spcPts val="1000"/>
              </a:spcBef>
              <a:buClrTx/>
              <a:buSzTx/>
              <a:buChar char="•"/>
            </a:pPr>
            <a:r>
              <a:rPr lang="zh-CN" altLang="en-US" sz="2400" dirty="0"/>
              <a:t>不同寻常的语言、行为表现</a:t>
            </a:r>
            <a:endParaRPr lang="zh-CN" altLang="en-US" sz="2400" dirty="0"/>
          </a:p>
        </p:txBody>
      </p:sp>
      <p:pic>
        <p:nvPicPr>
          <p:cNvPr id="6" name="图片 5" descr="u=799396674,2724397454&amp;fm=26&amp;fmt=auto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8195" y="1637665"/>
            <a:ext cx="2451735" cy="3343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38200" y="4370705"/>
            <a:ext cx="9638665" cy="1855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None/>
            </a:pPr>
            <a:r>
              <a:rPr lang="zh-CN" altLang="en-US" sz="2600" b="1" dirty="0">
                <a:sym typeface="+mn-ea"/>
              </a:rPr>
              <a:t>诊断特点</a:t>
            </a:r>
            <a:endParaRPr lang="zh-CN" altLang="en-US" sz="2600" b="1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难识别，诊断晚，典型的孤独症在学前诊断</a:t>
            </a:r>
            <a:endParaRPr lang="zh-CN" altLang="en-US" sz="2400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>
                <a:sym typeface="+mn-ea"/>
              </a:rPr>
              <a:t>阿斯伯格：男孩在小学，女孩在高中及以后，往往因其他问题就诊（注意缺陷多动障碍；抑郁症；焦虑症；厌学拒学；行为问题）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稻壳儿搜索【幻雨工作室】_2"/>
          <p:cNvSpPr/>
          <p:nvPr/>
        </p:nvSpPr>
        <p:spPr>
          <a:xfrm rot="10800000">
            <a:off x="3944726" y="2089170"/>
            <a:ext cx="2112784" cy="1775074"/>
          </a:xfrm>
          <a:custGeom>
            <a:avLst/>
            <a:gdLst>
              <a:gd name="connsiteX0" fmla="*/ 370825 w 2466521"/>
              <a:gd name="connsiteY0" fmla="*/ 2072270 h 2072270"/>
              <a:gd name="connsiteX1" fmla="*/ 303147 w 2466521"/>
              <a:gd name="connsiteY1" fmla="*/ 2068853 h 2072270"/>
              <a:gd name="connsiteX2" fmla="*/ 284239 w 2466521"/>
              <a:gd name="connsiteY2" fmla="*/ 2066281 h 2072270"/>
              <a:gd name="connsiteX3" fmla="*/ 47099 w 2466521"/>
              <a:gd name="connsiteY3" fmla="*/ 1877727 h 2072270"/>
              <a:gd name="connsiteX4" fmla="*/ 62381 w 2466521"/>
              <a:gd name="connsiteY4" fmla="*/ 1481505 h 2072270"/>
              <a:gd name="connsiteX5" fmla="*/ 215929 w 2466521"/>
              <a:gd name="connsiteY5" fmla="*/ 1344762 h 2072270"/>
              <a:gd name="connsiteX6" fmla="*/ 307716 w 2466521"/>
              <a:gd name="connsiteY6" fmla="*/ 1313682 h 2072270"/>
              <a:gd name="connsiteX7" fmla="*/ 370825 w 2466521"/>
              <a:gd name="connsiteY7" fmla="*/ 1316868 h 2072270"/>
              <a:gd name="connsiteX8" fmla="*/ 1705439 w 2466521"/>
              <a:gd name="connsiteY8" fmla="*/ 112493 h 2072270"/>
              <a:gd name="connsiteX9" fmla="*/ 1709142 w 2466521"/>
              <a:gd name="connsiteY9" fmla="*/ 39163 h 2072270"/>
              <a:gd name="connsiteX10" fmla="*/ 1718451 w 2466521"/>
              <a:gd name="connsiteY10" fmla="*/ 53001 h 2072270"/>
              <a:gd name="connsiteX11" fmla="*/ 1815545 w 2466521"/>
              <a:gd name="connsiteY11" fmla="*/ 136486 h 2072270"/>
              <a:gd name="connsiteX12" fmla="*/ 2300446 w 2466521"/>
              <a:gd name="connsiteY12" fmla="*/ 155189 h 2072270"/>
              <a:gd name="connsiteX13" fmla="*/ 2403682 w 2466521"/>
              <a:gd name="connsiteY13" fmla="*/ 79431 h 2072270"/>
              <a:gd name="connsiteX14" fmla="*/ 2466521 w 2466521"/>
              <a:gd name="connsiteY14" fmla="*/ 0 h 2072270"/>
              <a:gd name="connsiteX15" fmla="*/ 2456941 w 2466521"/>
              <a:gd name="connsiteY15" fmla="*/ 189728 h 2072270"/>
              <a:gd name="connsiteX16" fmla="*/ 370825 w 2466521"/>
              <a:gd name="connsiteY16" fmla="*/ 2072270 h 207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66521" h="2072270">
                <a:moveTo>
                  <a:pt x="370825" y="2072270"/>
                </a:moveTo>
                <a:lnTo>
                  <a:pt x="303147" y="2068853"/>
                </a:lnTo>
                <a:lnTo>
                  <a:pt x="284239" y="2066281"/>
                </a:lnTo>
                <a:cubicBezTo>
                  <a:pt x="184305" y="2038557"/>
                  <a:pt x="98017" y="1971400"/>
                  <a:pt x="47099" y="1877727"/>
                </a:cubicBezTo>
                <a:cubicBezTo>
                  <a:pt x="-20793" y="1752830"/>
                  <a:pt x="-14929" y="1600802"/>
                  <a:pt x="62381" y="1481505"/>
                </a:cubicBezTo>
                <a:cubicBezTo>
                  <a:pt x="101036" y="1421857"/>
                  <a:pt x="154456" y="1375169"/>
                  <a:pt x="215929" y="1344762"/>
                </a:cubicBezTo>
                <a:lnTo>
                  <a:pt x="307716" y="1313682"/>
                </a:lnTo>
                <a:lnTo>
                  <a:pt x="370825" y="1316868"/>
                </a:lnTo>
                <a:cubicBezTo>
                  <a:pt x="1065430" y="1316868"/>
                  <a:pt x="1636739" y="788972"/>
                  <a:pt x="1705439" y="112493"/>
                </a:cubicBezTo>
                <a:lnTo>
                  <a:pt x="1709142" y="39163"/>
                </a:lnTo>
                <a:lnTo>
                  <a:pt x="1718451" y="53001"/>
                </a:lnTo>
                <a:cubicBezTo>
                  <a:pt x="1746512" y="84662"/>
                  <a:pt x="1779046" y="112833"/>
                  <a:pt x="1815545" y="136486"/>
                </a:cubicBezTo>
                <a:cubicBezTo>
                  <a:pt x="1961542" y="231099"/>
                  <a:pt x="2147595" y="238275"/>
                  <a:pt x="2300446" y="155189"/>
                </a:cubicBezTo>
                <a:cubicBezTo>
                  <a:pt x="2338659" y="134418"/>
                  <a:pt x="2373266" y="108837"/>
                  <a:pt x="2403682" y="79431"/>
                </a:cubicBezTo>
                <a:lnTo>
                  <a:pt x="2466521" y="0"/>
                </a:lnTo>
                <a:lnTo>
                  <a:pt x="2456941" y="189728"/>
                </a:lnTo>
                <a:cubicBezTo>
                  <a:pt x="2349556" y="1247124"/>
                  <a:pt x="1456552" y="2072270"/>
                  <a:pt x="370825" y="20722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34" name="稻壳儿搜索【幻雨工作室】_3"/>
          <p:cNvSpPr/>
          <p:nvPr/>
        </p:nvSpPr>
        <p:spPr>
          <a:xfrm rot="10800000">
            <a:off x="5941241" y="2108248"/>
            <a:ext cx="1594833" cy="2055986"/>
          </a:xfrm>
          <a:custGeom>
            <a:avLst/>
            <a:gdLst>
              <a:gd name="connsiteX0" fmla="*/ 1807547 w 1861852"/>
              <a:gd name="connsiteY0" fmla="*/ 2400216 h 2400216"/>
              <a:gd name="connsiteX1" fmla="*/ 1674335 w 1861852"/>
              <a:gd name="connsiteY1" fmla="*/ 2379885 h 2400216"/>
              <a:gd name="connsiteX2" fmla="*/ 0 w 1861852"/>
              <a:gd name="connsiteY2" fmla="*/ 325545 h 2400216"/>
              <a:gd name="connsiteX3" fmla="*/ 1464 w 1861852"/>
              <a:gd name="connsiteY3" fmla="*/ 296556 h 2400216"/>
              <a:gd name="connsiteX4" fmla="*/ 3139 w 1861852"/>
              <a:gd name="connsiteY4" fmla="*/ 284239 h 2400216"/>
              <a:gd name="connsiteX5" fmla="*/ 191693 w 1861852"/>
              <a:gd name="connsiteY5" fmla="*/ 47099 h 2400216"/>
              <a:gd name="connsiteX6" fmla="*/ 587915 w 1861852"/>
              <a:gd name="connsiteY6" fmla="*/ 62381 h 2400216"/>
              <a:gd name="connsiteX7" fmla="*/ 724658 w 1861852"/>
              <a:gd name="connsiteY7" fmla="*/ 215929 h 2400216"/>
              <a:gd name="connsiteX8" fmla="*/ 756229 w 1861852"/>
              <a:gd name="connsiteY8" fmla="*/ 309165 h 2400216"/>
              <a:gd name="connsiteX9" fmla="*/ 755402 w 1861852"/>
              <a:gd name="connsiteY9" fmla="*/ 325545 h 2400216"/>
              <a:gd name="connsiteX10" fmla="*/ 1826575 w 1861852"/>
              <a:gd name="connsiteY10" fmla="*/ 1639830 h 2400216"/>
              <a:gd name="connsiteX11" fmla="*/ 1861852 w 1861852"/>
              <a:gd name="connsiteY11" fmla="*/ 1645214 h 2400216"/>
              <a:gd name="connsiteX12" fmla="*/ 1799125 w 1861852"/>
              <a:gd name="connsiteY12" fmla="*/ 1687413 h 2400216"/>
              <a:gd name="connsiteX13" fmla="*/ 1715640 w 1861852"/>
              <a:gd name="connsiteY13" fmla="*/ 1784507 h 2400216"/>
              <a:gd name="connsiteX14" fmla="*/ 1696937 w 1861852"/>
              <a:gd name="connsiteY14" fmla="*/ 2269408 h 2400216"/>
              <a:gd name="connsiteX15" fmla="*/ 1772695 w 1861852"/>
              <a:gd name="connsiteY15" fmla="*/ 2372644 h 2400216"/>
              <a:gd name="connsiteX16" fmla="*/ 1807547 w 1861852"/>
              <a:gd name="connsiteY16" fmla="*/ 2400216 h 240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61852" h="2400216">
                <a:moveTo>
                  <a:pt x="1807547" y="2400216"/>
                </a:moveTo>
                <a:lnTo>
                  <a:pt x="1674335" y="2379885"/>
                </a:lnTo>
                <a:cubicBezTo>
                  <a:pt x="718794" y="2184353"/>
                  <a:pt x="0" y="1338891"/>
                  <a:pt x="0" y="325545"/>
                </a:cubicBezTo>
                <a:lnTo>
                  <a:pt x="1464" y="296556"/>
                </a:lnTo>
                <a:lnTo>
                  <a:pt x="3139" y="284239"/>
                </a:lnTo>
                <a:cubicBezTo>
                  <a:pt x="30863" y="184305"/>
                  <a:pt x="98020" y="98017"/>
                  <a:pt x="191693" y="47099"/>
                </a:cubicBezTo>
                <a:cubicBezTo>
                  <a:pt x="316590" y="-20793"/>
                  <a:pt x="468618" y="-14929"/>
                  <a:pt x="587915" y="62381"/>
                </a:cubicBezTo>
                <a:cubicBezTo>
                  <a:pt x="647564" y="101036"/>
                  <a:pt x="694251" y="154456"/>
                  <a:pt x="724658" y="215929"/>
                </a:cubicBezTo>
                <a:lnTo>
                  <a:pt x="756229" y="309165"/>
                </a:lnTo>
                <a:lnTo>
                  <a:pt x="755402" y="325545"/>
                </a:lnTo>
                <a:cubicBezTo>
                  <a:pt x="755402" y="973843"/>
                  <a:pt x="1215258" y="1514736"/>
                  <a:pt x="1826575" y="1639830"/>
                </a:cubicBezTo>
                <a:lnTo>
                  <a:pt x="1861852" y="1645214"/>
                </a:lnTo>
                <a:lnTo>
                  <a:pt x="1799125" y="1687413"/>
                </a:lnTo>
                <a:cubicBezTo>
                  <a:pt x="1767464" y="1715474"/>
                  <a:pt x="1739293" y="1748008"/>
                  <a:pt x="1715640" y="1784507"/>
                </a:cubicBezTo>
                <a:cubicBezTo>
                  <a:pt x="1621027" y="1930504"/>
                  <a:pt x="1613851" y="2116557"/>
                  <a:pt x="1696937" y="2269408"/>
                </a:cubicBezTo>
                <a:cubicBezTo>
                  <a:pt x="1717709" y="2307621"/>
                  <a:pt x="1743290" y="2342228"/>
                  <a:pt x="1772695" y="2372644"/>
                </a:cubicBezTo>
                <a:lnTo>
                  <a:pt x="1807547" y="24002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35" name="稻壳儿搜索【幻雨工作室】_4"/>
          <p:cNvSpPr/>
          <p:nvPr/>
        </p:nvSpPr>
        <p:spPr>
          <a:xfrm rot="10800000">
            <a:off x="3952564" y="3756308"/>
            <a:ext cx="1578547" cy="1902533"/>
          </a:xfrm>
          <a:custGeom>
            <a:avLst/>
            <a:gdLst>
              <a:gd name="connsiteX0" fmla="*/ 1444238 w 1842839"/>
              <a:gd name="connsiteY0" fmla="*/ 2220782 h 2221070"/>
              <a:gd name="connsiteX1" fmla="*/ 1248227 w 1842839"/>
              <a:gd name="connsiteY1" fmla="*/ 2158690 h 2221070"/>
              <a:gd name="connsiteX2" fmla="*/ 1111484 w 1842839"/>
              <a:gd name="connsiteY2" fmla="*/ 2005141 h 2221070"/>
              <a:gd name="connsiteX3" fmla="*/ 1091568 w 1842839"/>
              <a:gd name="connsiteY3" fmla="*/ 1946324 h 2221070"/>
              <a:gd name="connsiteX4" fmla="*/ 1090906 w 1842839"/>
              <a:gd name="connsiteY4" fmla="*/ 1933225 h 2221070"/>
              <a:gd name="connsiteX5" fmla="*/ 1073259 w 1842839"/>
              <a:gd name="connsiteY5" fmla="*/ 1817593 h 2221070"/>
              <a:gd name="connsiteX6" fmla="*/ 1072426 w 1842839"/>
              <a:gd name="connsiteY6" fmla="*/ 1803275 h 2221070"/>
              <a:gd name="connsiteX7" fmla="*/ 1071057 w 1842839"/>
              <a:gd name="connsiteY7" fmla="*/ 1803169 h 2221070"/>
              <a:gd name="connsiteX8" fmla="*/ 1070577 w 1842839"/>
              <a:gd name="connsiteY8" fmla="*/ 1800023 h 2221070"/>
              <a:gd name="connsiteX9" fmla="*/ 26659 w 1842839"/>
              <a:gd name="connsiteY9" fmla="*/ 756105 h 2221070"/>
              <a:gd name="connsiteX10" fmla="*/ 0 w 1842839"/>
              <a:gd name="connsiteY10" fmla="*/ 752036 h 2221070"/>
              <a:gd name="connsiteX11" fmla="*/ 71201 w 1842839"/>
              <a:gd name="connsiteY11" fmla="*/ 704136 h 2221070"/>
              <a:gd name="connsiteX12" fmla="*/ 154686 w 1842839"/>
              <a:gd name="connsiteY12" fmla="*/ 607042 h 2221070"/>
              <a:gd name="connsiteX13" fmla="*/ 173389 w 1842839"/>
              <a:gd name="connsiteY13" fmla="*/ 122141 h 2221070"/>
              <a:gd name="connsiteX14" fmla="*/ 97631 w 1842839"/>
              <a:gd name="connsiteY14" fmla="*/ 18905 h 2221070"/>
              <a:gd name="connsiteX15" fmla="*/ 73735 w 1842839"/>
              <a:gd name="connsiteY15" fmla="*/ 0 h 2221070"/>
              <a:gd name="connsiteX16" fmla="*/ 178899 w 1842839"/>
              <a:gd name="connsiteY16" fmla="*/ 16050 h 2221070"/>
              <a:gd name="connsiteX17" fmla="*/ 1842408 w 1842839"/>
              <a:gd name="connsiteY17" fmla="*/ 1855990 h 2221070"/>
              <a:gd name="connsiteX18" fmla="*/ 1842839 w 1842839"/>
              <a:gd name="connsiteY18" fmla="*/ 1864516 h 2221070"/>
              <a:gd name="connsiteX19" fmla="*/ 1833003 w 1842839"/>
              <a:gd name="connsiteY19" fmla="*/ 1936832 h 2221070"/>
              <a:gd name="connsiteX20" fmla="*/ 1644449 w 1842839"/>
              <a:gd name="connsiteY20" fmla="*/ 2173972 h 2221070"/>
              <a:gd name="connsiteX21" fmla="*/ 1444238 w 1842839"/>
              <a:gd name="connsiteY21" fmla="*/ 2220782 h 222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42839" h="2221070">
                <a:moveTo>
                  <a:pt x="1444238" y="2220782"/>
                </a:moveTo>
                <a:cubicBezTo>
                  <a:pt x="1375707" y="2218139"/>
                  <a:pt x="1307876" y="2197345"/>
                  <a:pt x="1248227" y="2158690"/>
                </a:cubicBezTo>
                <a:cubicBezTo>
                  <a:pt x="1188579" y="2120035"/>
                  <a:pt x="1141891" y="2066615"/>
                  <a:pt x="1111484" y="2005141"/>
                </a:cubicBezTo>
                <a:lnTo>
                  <a:pt x="1091568" y="1946324"/>
                </a:lnTo>
                <a:lnTo>
                  <a:pt x="1090906" y="1933225"/>
                </a:lnTo>
                <a:lnTo>
                  <a:pt x="1073259" y="1817593"/>
                </a:lnTo>
                <a:lnTo>
                  <a:pt x="1072426" y="1803275"/>
                </a:lnTo>
                <a:lnTo>
                  <a:pt x="1071057" y="1803169"/>
                </a:lnTo>
                <a:lnTo>
                  <a:pt x="1070577" y="1800023"/>
                </a:lnTo>
                <a:cubicBezTo>
                  <a:pt x="963354" y="1276037"/>
                  <a:pt x="550645" y="863328"/>
                  <a:pt x="26659" y="756105"/>
                </a:cubicBezTo>
                <a:lnTo>
                  <a:pt x="0" y="752036"/>
                </a:lnTo>
                <a:lnTo>
                  <a:pt x="71201" y="704136"/>
                </a:lnTo>
                <a:cubicBezTo>
                  <a:pt x="102862" y="676075"/>
                  <a:pt x="131033" y="643541"/>
                  <a:pt x="154686" y="607042"/>
                </a:cubicBezTo>
                <a:cubicBezTo>
                  <a:pt x="249299" y="461045"/>
                  <a:pt x="256475" y="274992"/>
                  <a:pt x="173389" y="122141"/>
                </a:cubicBezTo>
                <a:cubicBezTo>
                  <a:pt x="152618" y="83928"/>
                  <a:pt x="127037" y="49321"/>
                  <a:pt x="97631" y="18905"/>
                </a:cubicBezTo>
                <a:lnTo>
                  <a:pt x="73735" y="0"/>
                </a:lnTo>
                <a:lnTo>
                  <a:pt x="178899" y="16050"/>
                </a:lnTo>
                <a:cubicBezTo>
                  <a:pt x="1066187" y="197616"/>
                  <a:pt x="1749341" y="939580"/>
                  <a:pt x="1842408" y="1855990"/>
                </a:cubicBezTo>
                <a:lnTo>
                  <a:pt x="1842839" y="1864516"/>
                </a:lnTo>
                <a:lnTo>
                  <a:pt x="1833003" y="1936832"/>
                </a:lnTo>
                <a:cubicBezTo>
                  <a:pt x="1805279" y="2036766"/>
                  <a:pt x="1738122" y="2123054"/>
                  <a:pt x="1644449" y="2173972"/>
                </a:cubicBezTo>
                <a:cubicBezTo>
                  <a:pt x="1582001" y="2207918"/>
                  <a:pt x="1512769" y="2223425"/>
                  <a:pt x="1444238" y="22207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36" name="稻壳儿搜索【幻雨工作室】_5"/>
          <p:cNvSpPr/>
          <p:nvPr/>
        </p:nvSpPr>
        <p:spPr>
          <a:xfrm rot="10800000">
            <a:off x="5407584" y="4052180"/>
            <a:ext cx="2116163" cy="1629404"/>
          </a:xfrm>
          <a:custGeom>
            <a:avLst/>
            <a:gdLst>
              <a:gd name="connsiteX0" fmla="*/ 756723 w 2470467"/>
              <a:gd name="connsiteY0" fmla="*/ 1902212 h 1902212"/>
              <a:gd name="connsiteX1" fmla="*/ 717833 w 2470467"/>
              <a:gd name="connsiteY1" fmla="*/ 1844405 h 1902212"/>
              <a:gd name="connsiteX2" fmla="*/ 620739 w 2470467"/>
              <a:gd name="connsiteY2" fmla="*/ 1760920 h 1902212"/>
              <a:gd name="connsiteX3" fmla="*/ 135838 w 2470467"/>
              <a:gd name="connsiteY3" fmla="*/ 1742217 h 1902212"/>
              <a:gd name="connsiteX4" fmla="*/ 32602 w 2470467"/>
              <a:gd name="connsiteY4" fmla="*/ 1817975 h 1902212"/>
              <a:gd name="connsiteX5" fmla="*/ 0 w 2470467"/>
              <a:gd name="connsiteY5" fmla="*/ 1859186 h 1902212"/>
              <a:gd name="connsiteX6" fmla="*/ 28211 w 2470467"/>
              <a:gd name="connsiteY6" fmla="*/ 1674335 h 1902212"/>
              <a:gd name="connsiteX7" fmla="*/ 2082551 w 2470467"/>
              <a:gd name="connsiteY7" fmla="*/ 0 h 1902212"/>
              <a:gd name="connsiteX8" fmla="*/ 2195875 w 2470467"/>
              <a:gd name="connsiteY8" fmla="*/ 5722 h 1902212"/>
              <a:gd name="connsiteX9" fmla="*/ 2280810 w 2470467"/>
              <a:gd name="connsiteY9" fmla="*/ 41993 h 1902212"/>
              <a:gd name="connsiteX10" fmla="*/ 2423369 w 2470467"/>
              <a:gd name="connsiteY10" fmla="*/ 190157 h 1902212"/>
              <a:gd name="connsiteX11" fmla="*/ 2408087 w 2470467"/>
              <a:gd name="connsiteY11" fmla="*/ 586379 h 1902212"/>
              <a:gd name="connsiteX12" fmla="*/ 2157128 w 2470467"/>
              <a:gd name="connsiteY12" fmla="*/ 756107 h 1902212"/>
              <a:gd name="connsiteX13" fmla="*/ 2128954 w 2470467"/>
              <a:gd name="connsiteY13" fmla="*/ 757745 h 1902212"/>
              <a:gd name="connsiteX14" fmla="*/ 2082551 w 2470467"/>
              <a:gd name="connsiteY14" fmla="*/ 755402 h 1902212"/>
              <a:gd name="connsiteX15" fmla="*/ 768266 w 2470467"/>
              <a:gd name="connsiteY15" fmla="*/ 1826575 h 1902212"/>
              <a:gd name="connsiteX16" fmla="*/ 756723 w 2470467"/>
              <a:gd name="connsiteY16" fmla="*/ 1902212 h 190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0467" h="1902212">
                <a:moveTo>
                  <a:pt x="756723" y="1902212"/>
                </a:moveTo>
                <a:lnTo>
                  <a:pt x="717833" y="1844405"/>
                </a:lnTo>
                <a:cubicBezTo>
                  <a:pt x="689772" y="1812744"/>
                  <a:pt x="657238" y="1784573"/>
                  <a:pt x="620739" y="1760920"/>
                </a:cubicBezTo>
                <a:cubicBezTo>
                  <a:pt x="474742" y="1666307"/>
                  <a:pt x="288689" y="1659131"/>
                  <a:pt x="135838" y="1742217"/>
                </a:cubicBezTo>
                <a:cubicBezTo>
                  <a:pt x="97625" y="1762989"/>
                  <a:pt x="63018" y="1788570"/>
                  <a:pt x="32602" y="1817975"/>
                </a:cubicBezTo>
                <a:lnTo>
                  <a:pt x="0" y="1859186"/>
                </a:lnTo>
                <a:lnTo>
                  <a:pt x="28211" y="1674335"/>
                </a:lnTo>
                <a:cubicBezTo>
                  <a:pt x="223744" y="718794"/>
                  <a:pt x="1069206" y="0"/>
                  <a:pt x="2082551" y="0"/>
                </a:cubicBezTo>
                <a:lnTo>
                  <a:pt x="2195875" y="5722"/>
                </a:lnTo>
                <a:lnTo>
                  <a:pt x="2280810" y="41993"/>
                </a:lnTo>
                <a:cubicBezTo>
                  <a:pt x="2339758" y="77045"/>
                  <a:pt x="2389424" y="127708"/>
                  <a:pt x="2423369" y="190157"/>
                </a:cubicBezTo>
                <a:cubicBezTo>
                  <a:pt x="2491261" y="315054"/>
                  <a:pt x="2485397" y="467082"/>
                  <a:pt x="2408087" y="586379"/>
                </a:cubicBezTo>
                <a:cubicBezTo>
                  <a:pt x="2350105" y="675852"/>
                  <a:pt x="2258900" y="736163"/>
                  <a:pt x="2157128" y="756107"/>
                </a:cubicBezTo>
                <a:lnTo>
                  <a:pt x="2128954" y="757745"/>
                </a:lnTo>
                <a:lnTo>
                  <a:pt x="2082551" y="755402"/>
                </a:lnTo>
                <a:cubicBezTo>
                  <a:pt x="1434253" y="755402"/>
                  <a:pt x="893360" y="1215258"/>
                  <a:pt x="768266" y="1826575"/>
                </a:cubicBezTo>
                <a:lnTo>
                  <a:pt x="756723" y="19022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37" name="稻壳儿搜索【幻雨工作室】_6"/>
          <p:cNvSpPr/>
          <p:nvPr/>
        </p:nvSpPr>
        <p:spPr>
          <a:xfrm>
            <a:off x="4064888" y="3877367"/>
            <a:ext cx="44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01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38" name="稻壳儿搜索【幻雨工作室】_7"/>
          <p:cNvSpPr/>
          <p:nvPr/>
        </p:nvSpPr>
        <p:spPr>
          <a:xfrm>
            <a:off x="5464353" y="2238957"/>
            <a:ext cx="44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02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39" name="稻壳儿搜索【幻雨工作室】_8"/>
          <p:cNvSpPr/>
          <p:nvPr/>
        </p:nvSpPr>
        <p:spPr>
          <a:xfrm>
            <a:off x="6998864" y="3643164"/>
            <a:ext cx="44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03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0" name="稻壳儿搜索【幻雨工作室】_9"/>
          <p:cNvSpPr/>
          <p:nvPr/>
        </p:nvSpPr>
        <p:spPr>
          <a:xfrm>
            <a:off x="5592095" y="5180562"/>
            <a:ext cx="44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04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1" name="稻壳儿搜索【幻雨工作室】_10"/>
          <p:cNvSpPr txBox="1"/>
          <p:nvPr/>
        </p:nvSpPr>
        <p:spPr>
          <a:xfrm>
            <a:off x="824865" y="1894840"/>
            <a:ext cx="4266565" cy="198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600" b="1" dirty="0"/>
              <a:t>认知行为治疗/心理治疗</a:t>
            </a:r>
            <a:endParaRPr lang="zh-CN" altLang="en-US" sz="2600" b="1" dirty="0"/>
          </a:p>
          <a:p>
            <a:pPr marL="228600" indent="-228600" algn="l"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情绪的认知和管理</a:t>
            </a:r>
            <a:endParaRPr lang="zh-CN" altLang="en-US" sz="2400" dirty="0"/>
          </a:p>
          <a:p>
            <a:pPr marL="228600" indent="-228600" algn="l"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减少刻板的行为模式</a:t>
            </a:r>
            <a:endParaRPr lang="zh-CN" altLang="en-US" sz="2400" dirty="0"/>
          </a:p>
          <a:p>
            <a:pPr marL="228600" indent="-228600" algn="l"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理解和接纳自我</a:t>
            </a:r>
            <a:endParaRPr lang="zh-CN" altLang="en-US" sz="2400" dirty="0"/>
          </a:p>
        </p:txBody>
      </p:sp>
      <p:sp>
        <p:nvSpPr>
          <p:cNvPr id="42" name="稻壳儿搜索【幻雨工作室】_11"/>
          <p:cNvSpPr txBox="1"/>
          <p:nvPr/>
        </p:nvSpPr>
        <p:spPr>
          <a:xfrm>
            <a:off x="824865" y="4862195"/>
            <a:ext cx="4018915" cy="95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600" b="1" i="0" u="none" strike="noStrike" kern="1200" cap="none" spc="0" normalizeH="0" baseline="0" dirty="0">
                <a:cs typeface="+mn-cs"/>
              </a:rPr>
              <a:t>社交技能训练</a:t>
            </a:r>
            <a:endParaRPr kumimoji="0" lang="zh-CN" altLang="en-US" sz="2600" b="1" i="0" u="none" strike="noStrike" kern="1200" cap="none" spc="0" normalizeH="0" baseline="0" dirty="0">
              <a:cs typeface="+mn-cs"/>
            </a:endParaRPr>
          </a:p>
          <a:p>
            <a:pPr marL="228600" indent="-228600" algn="l"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200" dirty="0"/>
              <a:t>增强人际交流最有效的方式</a:t>
            </a:r>
            <a:endParaRPr lang="zh-CN" altLang="en-US" sz="2200" dirty="0"/>
          </a:p>
        </p:txBody>
      </p:sp>
      <p:sp>
        <p:nvSpPr>
          <p:cNvPr id="43" name="稻壳儿搜索【幻雨工作室】_12"/>
          <p:cNvSpPr txBox="1"/>
          <p:nvPr/>
        </p:nvSpPr>
        <p:spPr>
          <a:xfrm>
            <a:off x="7212330" y="1940560"/>
            <a:ext cx="442595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600" b="1" dirty="0"/>
              <a:t>药物治疗</a:t>
            </a:r>
            <a:endParaRPr lang="zh-CN" altLang="en-US" sz="2600" b="1" dirty="0"/>
          </a:p>
          <a:p>
            <a:pPr marL="228600" indent="-228600" algn="l"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共病：抑郁/焦虑障碍/多动症</a:t>
            </a:r>
            <a:endParaRPr lang="zh-CN" altLang="en-US" sz="2400" dirty="0"/>
          </a:p>
        </p:txBody>
      </p:sp>
      <p:sp>
        <p:nvSpPr>
          <p:cNvPr id="44" name="稻壳儿搜索【幻雨工作室】_13"/>
          <p:cNvSpPr txBox="1"/>
          <p:nvPr/>
        </p:nvSpPr>
        <p:spPr>
          <a:xfrm>
            <a:off x="7212330" y="4831715"/>
            <a:ext cx="406654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600" b="1" dirty="0"/>
              <a:t>康复/物理治疗</a:t>
            </a:r>
            <a:endParaRPr lang="zh-CN" altLang="en-US" sz="2600" b="1" dirty="0"/>
          </a:p>
          <a:p>
            <a:pPr marL="228600" indent="-228600" algn="l"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改善感觉整合能力/注意力</a:t>
            </a:r>
            <a:endParaRPr lang="zh-CN" altLang="en-US" sz="2400" dirty="0"/>
          </a:p>
        </p:txBody>
      </p:sp>
      <p:sp>
        <p:nvSpPr>
          <p:cNvPr id="45" name="稻壳儿搜索【幻雨工作室】_14"/>
          <p:cNvSpPr/>
          <p:nvPr/>
        </p:nvSpPr>
        <p:spPr>
          <a:xfrm>
            <a:off x="5370605" y="3456749"/>
            <a:ext cx="763511" cy="874943"/>
          </a:xfrm>
          <a:custGeom>
            <a:avLst/>
            <a:gdLst>
              <a:gd name="connsiteX0" fmla="*/ 123825 w 293688"/>
              <a:gd name="connsiteY0" fmla="*/ 284163 h 336550"/>
              <a:gd name="connsiteX1" fmla="*/ 123825 w 293688"/>
              <a:gd name="connsiteY1" fmla="*/ 312738 h 336550"/>
              <a:gd name="connsiteX2" fmla="*/ 169863 w 293688"/>
              <a:gd name="connsiteY2" fmla="*/ 312738 h 336550"/>
              <a:gd name="connsiteX3" fmla="*/ 169863 w 293688"/>
              <a:gd name="connsiteY3" fmla="*/ 284163 h 336550"/>
              <a:gd name="connsiteX4" fmla="*/ 233363 w 293688"/>
              <a:gd name="connsiteY4" fmla="*/ 58738 h 336550"/>
              <a:gd name="connsiteX5" fmla="*/ 233363 w 293688"/>
              <a:gd name="connsiteY5" fmla="*/ 97959 h 336550"/>
              <a:gd name="connsiteX6" fmla="*/ 233363 w 293688"/>
              <a:gd name="connsiteY6" fmla="*/ 103188 h 336550"/>
              <a:gd name="connsiteX7" fmla="*/ 263526 w 293688"/>
              <a:gd name="connsiteY7" fmla="*/ 74426 h 336550"/>
              <a:gd name="connsiteX8" fmla="*/ 263526 w 293688"/>
              <a:gd name="connsiteY8" fmla="*/ 58738 h 336550"/>
              <a:gd name="connsiteX9" fmla="*/ 30163 w 293688"/>
              <a:gd name="connsiteY9" fmla="*/ 58738 h 336550"/>
              <a:gd name="connsiteX10" fmla="*/ 30163 w 293688"/>
              <a:gd name="connsiteY10" fmla="*/ 74426 h 336550"/>
              <a:gd name="connsiteX11" fmla="*/ 60326 w 293688"/>
              <a:gd name="connsiteY11" fmla="*/ 103188 h 336550"/>
              <a:gd name="connsiteX12" fmla="*/ 60326 w 293688"/>
              <a:gd name="connsiteY12" fmla="*/ 97959 h 336550"/>
              <a:gd name="connsiteX13" fmla="*/ 60326 w 293688"/>
              <a:gd name="connsiteY13" fmla="*/ 58738 h 336550"/>
              <a:gd name="connsiteX14" fmla="*/ 30163 w 293688"/>
              <a:gd name="connsiteY14" fmla="*/ 58738 h 336550"/>
              <a:gd name="connsiteX15" fmla="*/ 142753 w 293688"/>
              <a:gd name="connsiteY15" fmla="*/ 46781 h 336550"/>
              <a:gd name="connsiteX16" fmla="*/ 133521 w 293688"/>
              <a:gd name="connsiteY16" fmla="*/ 67674 h 336550"/>
              <a:gd name="connsiteX17" fmla="*/ 109782 w 293688"/>
              <a:gd name="connsiteY17" fmla="*/ 70286 h 336550"/>
              <a:gd name="connsiteX18" fmla="*/ 107144 w 293688"/>
              <a:gd name="connsiteY18" fmla="*/ 78121 h 336550"/>
              <a:gd name="connsiteX19" fmla="*/ 125608 w 293688"/>
              <a:gd name="connsiteY19" fmla="*/ 93791 h 336550"/>
              <a:gd name="connsiteX20" fmla="*/ 119014 w 293688"/>
              <a:gd name="connsiteY20" fmla="*/ 115991 h 336550"/>
              <a:gd name="connsiteX21" fmla="*/ 126927 w 293688"/>
              <a:gd name="connsiteY21" fmla="*/ 121214 h 336550"/>
              <a:gd name="connsiteX22" fmla="*/ 146710 w 293688"/>
              <a:gd name="connsiteY22" fmla="*/ 109462 h 336550"/>
              <a:gd name="connsiteX23" fmla="*/ 166493 w 293688"/>
              <a:gd name="connsiteY23" fmla="*/ 121214 h 336550"/>
              <a:gd name="connsiteX24" fmla="*/ 174406 w 293688"/>
              <a:gd name="connsiteY24" fmla="*/ 115991 h 336550"/>
              <a:gd name="connsiteX25" fmla="*/ 167811 w 293688"/>
              <a:gd name="connsiteY25" fmla="*/ 93791 h 336550"/>
              <a:gd name="connsiteX26" fmla="*/ 186275 w 293688"/>
              <a:gd name="connsiteY26" fmla="*/ 78121 h 336550"/>
              <a:gd name="connsiteX27" fmla="*/ 183638 w 293688"/>
              <a:gd name="connsiteY27" fmla="*/ 70286 h 336550"/>
              <a:gd name="connsiteX28" fmla="*/ 159898 w 293688"/>
              <a:gd name="connsiteY28" fmla="*/ 67674 h 336550"/>
              <a:gd name="connsiteX29" fmla="*/ 150666 w 293688"/>
              <a:gd name="connsiteY29" fmla="*/ 46781 h 336550"/>
              <a:gd name="connsiteX30" fmla="*/ 142753 w 293688"/>
              <a:gd name="connsiteY30" fmla="*/ 46781 h 336550"/>
              <a:gd name="connsiteX31" fmla="*/ 59531 w 293688"/>
              <a:gd name="connsiteY31" fmla="*/ 0 h 336550"/>
              <a:gd name="connsiteX32" fmla="*/ 234157 w 293688"/>
              <a:gd name="connsiteY32" fmla="*/ 0 h 336550"/>
              <a:gd name="connsiteX33" fmla="*/ 234157 w 293688"/>
              <a:gd name="connsiteY33" fmla="*/ 27608 h 336550"/>
              <a:gd name="connsiteX34" fmla="*/ 293688 w 293688"/>
              <a:gd name="connsiteY34" fmla="*/ 27608 h 336550"/>
              <a:gd name="connsiteX35" fmla="*/ 293688 w 293688"/>
              <a:gd name="connsiteY35" fmla="*/ 73620 h 336550"/>
              <a:gd name="connsiteX36" fmla="*/ 234157 w 293688"/>
              <a:gd name="connsiteY36" fmla="*/ 132780 h 336550"/>
              <a:gd name="connsiteX37" fmla="*/ 226219 w 293688"/>
              <a:gd name="connsiteY37" fmla="*/ 132780 h 336550"/>
              <a:gd name="connsiteX38" fmla="*/ 190500 w 293688"/>
              <a:gd name="connsiteY38" fmla="*/ 170904 h 336550"/>
              <a:gd name="connsiteX39" fmla="*/ 165365 w 293688"/>
              <a:gd name="connsiteY39" fmla="*/ 216917 h 336550"/>
              <a:gd name="connsiteX40" fmla="*/ 165365 w 293688"/>
              <a:gd name="connsiteY40" fmla="*/ 253727 h 336550"/>
              <a:gd name="connsiteX41" fmla="*/ 186531 w 293688"/>
              <a:gd name="connsiteY41" fmla="*/ 253727 h 336550"/>
              <a:gd name="connsiteX42" fmla="*/ 198438 w 293688"/>
              <a:gd name="connsiteY42" fmla="*/ 265559 h 336550"/>
              <a:gd name="connsiteX43" fmla="*/ 198438 w 293688"/>
              <a:gd name="connsiteY43" fmla="*/ 281335 h 336550"/>
              <a:gd name="connsiteX44" fmla="*/ 216959 w 293688"/>
              <a:gd name="connsiteY44" fmla="*/ 281335 h 336550"/>
              <a:gd name="connsiteX45" fmla="*/ 216959 w 293688"/>
              <a:gd name="connsiteY45" fmla="*/ 336550 h 336550"/>
              <a:gd name="connsiteX46" fmla="*/ 76729 w 293688"/>
              <a:gd name="connsiteY46" fmla="*/ 336550 h 336550"/>
              <a:gd name="connsiteX47" fmla="*/ 76729 w 293688"/>
              <a:gd name="connsiteY47" fmla="*/ 281335 h 336550"/>
              <a:gd name="connsiteX48" fmla="*/ 95250 w 293688"/>
              <a:gd name="connsiteY48" fmla="*/ 281335 h 336550"/>
              <a:gd name="connsiteX49" fmla="*/ 95250 w 293688"/>
              <a:gd name="connsiteY49" fmla="*/ 265559 h 336550"/>
              <a:gd name="connsiteX50" fmla="*/ 107156 w 293688"/>
              <a:gd name="connsiteY50" fmla="*/ 253727 h 336550"/>
              <a:gd name="connsiteX51" fmla="*/ 128323 w 293688"/>
              <a:gd name="connsiteY51" fmla="*/ 253727 h 336550"/>
              <a:gd name="connsiteX52" fmla="*/ 128323 w 293688"/>
              <a:gd name="connsiteY52" fmla="*/ 216917 h 336550"/>
              <a:gd name="connsiteX53" fmla="*/ 103188 w 293688"/>
              <a:gd name="connsiteY53" fmla="*/ 170904 h 336550"/>
              <a:gd name="connsiteX54" fmla="*/ 67469 w 293688"/>
              <a:gd name="connsiteY54" fmla="*/ 132780 h 336550"/>
              <a:gd name="connsiteX55" fmla="*/ 59531 w 293688"/>
              <a:gd name="connsiteY55" fmla="*/ 132780 h 336550"/>
              <a:gd name="connsiteX56" fmla="*/ 0 w 293688"/>
              <a:gd name="connsiteY56" fmla="*/ 73620 h 336550"/>
              <a:gd name="connsiteX57" fmla="*/ 0 w 293688"/>
              <a:gd name="connsiteY57" fmla="*/ 27608 h 336550"/>
              <a:gd name="connsiteX58" fmla="*/ 59531 w 293688"/>
              <a:gd name="connsiteY58" fmla="*/ 27608 h 336550"/>
              <a:gd name="connsiteX59" fmla="*/ 59531 w 293688"/>
              <a:gd name="connsiteY5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93688" h="336550">
                <a:moveTo>
                  <a:pt x="123825" y="284163"/>
                </a:moveTo>
                <a:lnTo>
                  <a:pt x="123825" y="312738"/>
                </a:lnTo>
                <a:lnTo>
                  <a:pt x="169863" y="312738"/>
                </a:lnTo>
                <a:lnTo>
                  <a:pt x="169863" y="284163"/>
                </a:lnTo>
                <a:close/>
                <a:moveTo>
                  <a:pt x="233363" y="58738"/>
                </a:moveTo>
                <a:cubicBezTo>
                  <a:pt x="233363" y="58738"/>
                  <a:pt x="233363" y="58738"/>
                  <a:pt x="233363" y="97959"/>
                </a:cubicBezTo>
                <a:cubicBezTo>
                  <a:pt x="233363" y="99266"/>
                  <a:pt x="233363" y="101881"/>
                  <a:pt x="233363" y="103188"/>
                </a:cubicBezTo>
                <a:cubicBezTo>
                  <a:pt x="249816" y="103188"/>
                  <a:pt x="263526" y="90114"/>
                  <a:pt x="263526" y="74426"/>
                </a:cubicBezTo>
                <a:cubicBezTo>
                  <a:pt x="263526" y="74426"/>
                  <a:pt x="263526" y="74426"/>
                  <a:pt x="263526" y="58738"/>
                </a:cubicBezTo>
                <a:close/>
                <a:moveTo>
                  <a:pt x="30163" y="58738"/>
                </a:moveTo>
                <a:cubicBezTo>
                  <a:pt x="30163" y="58738"/>
                  <a:pt x="30163" y="58738"/>
                  <a:pt x="30163" y="74426"/>
                </a:cubicBezTo>
                <a:cubicBezTo>
                  <a:pt x="30163" y="90114"/>
                  <a:pt x="43873" y="103188"/>
                  <a:pt x="60326" y="103188"/>
                </a:cubicBezTo>
                <a:cubicBezTo>
                  <a:pt x="60326" y="101881"/>
                  <a:pt x="60326" y="99266"/>
                  <a:pt x="60326" y="97959"/>
                </a:cubicBezTo>
                <a:cubicBezTo>
                  <a:pt x="60326" y="97959"/>
                  <a:pt x="60326" y="97959"/>
                  <a:pt x="60326" y="58738"/>
                </a:cubicBezTo>
                <a:cubicBezTo>
                  <a:pt x="60326" y="58738"/>
                  <a:pt x="60326" y="58738"/>
                  <a:pt x="30163" y="58738"/>
                </a:cubicBezTo>
                <a:close/>
                <a:moveTo>
                  <a:pt x="142753" y="46781"/>
                </a:moveTo>
                <a:cubicBezTo>
                  <a:pt x="142753" y="46781"/>
                  <a:pt x="142753" y="46781"/>
                  <a:pt x="133521" y="67674"/>
                </a:cubicBezTo>
                <a:cubicBezTo>
                  <a:pt x="133521" y="67674"/>
                  <a:pt x="133521" y="67674"/>
                  <a:pt x="109782" y="70286"/>
                </a:cubicBezTo>
                <a:cubicBezTo>
                  <a:pt x="105826" y="70286"/>
                  <a:pt x="103188" y="75509"/>
                  <a:pt x="107144" y="78121"/>
                </a:cubicBezTo>
                <a:cubicBezTo>
                  <a:pt x="107144" y="78121"/>
                  <a:pt x="107144" y="78121"/>
                  <a:pt x="125608" y="93791"/>
                </a:cubicBezTo>
                <a:cubicBezTo>
                  <a:pt x="125608" y="93791"/>
                  <a:pt x="125608" y="93791"/>
                  <a:pt x="119014" y="115991"/>
                </a:cubicBezTo>
                <a:cubicBezTo>
                  <a:pt x="119014" y="119908"/>
                  <a:pt x="122971" y="123826"/>
                  <a:pt x="126927" y="121214"/>
                </a:cubicBezTo>
                <a:cubicBezTo>
                  <a:pt x="126927" y="121214"/>
                  <a:pt x="126927" y="121214"/>
                  <a:pt x="146710" y="109462"/>
                </a:cubicBezTo>
                <a:cubicBezTo>
                  <a:pt x="146710" y="109462"/>
                  <a:pt x="146710" y="109462"/>
                  <a:pt x="166493" y="121214"/>
                </a:cubicBezTo>
                <a:cubicBezTo>
                  <a:pt x="170449" y="123826"/>
                  <a:pt x="174406" y="119908"/>
                  <a:pt x="174406" y="115991"/>
                </a:cubicBezTo>
                <a:cubicBezTo>
                  <a:pt x="174406" y="115991"/>
                  <a:pt x="174406" y="115991"/>
                  <a:pt x="167811" y="93791"/>
                </a:cubicBezTo>
                <a:cubicBezTo>
                  <a:pt x="167811" y="93791"/>
                  <a:pt x="167811" y="93791"/>
                  <a:pt x="186275" y="78121"/>
                </a:cubicBezTo>
                <a:cubicBezTo>
                  <a:pt x="188913" y="75509"/>
                  <a:pt x="187594" y="70286"/>
                  <a:pt x="183638" y="70286"/>
                </a:cubicBezTo>
                <a:cubicBezTo>
                  <a:pt x="183638" y="70286"/>
                  <a:pt x="183638" y="70286"/>
                  <a:pt x="159898" y="67674"/>
                </a:cubicBezTo>
                <a:cubicBezTo>
                  <a:pt x="159898" y="67674"/>
                  <a:pt x="159898" y="67674"/>
                  <a:pt x="150666" y="46781"/>
                </a:cubicBezTo>
                <a:cubicBezTo>
                  <a:pt x="149348" y="42863"/>
                  <a:pt x="144072" y="42863"/>
                  <a:pt x="142753" y="46781"/>
                </a:cubicBezTo>
                <a:close/>
                <a:moveTo>
                  <a:pt x="59531" y="0"/>
                </a:moveTo>
                <a:cubicBezTo>
                  <a:pt x="59531" y="0"/>
                  <a:pt x="59531" y="0"/>
                  <a:pt x="234157" y="0"/>
                </a:cubicBezTo>
                <a:lnTo>
                  <a:pt x="234157" y="27608"/>
                </a:lnTo>
                <a:cubicBezTo>
                  <a:pt x="234157" y="27608"/>
                  <a:pt x="234157" y="27608"/>
                  <a:pt x="293688" y="27608"/>
                </a:cubicBezTo>
                <a:cubicBezTo>
                  <a:pt x="293688" y="27608"/>
                  <a:pt x="293688" y="27608"/>
                  <a:pt x="293688" y="73620"/>
                </a:cubicBezTo>
                <a:cubicBezTo>
                  <a:pt x="293688" y="106487"/>
                  <a:pt x="267230" y="132780"/>
                  <a:pt x="234157" y="132780"/>
                </a:cubicBezTo>
                <a:cubicBezTo>
                  <a:pt x="234157" y="132780"/>
                  <a:pt x="234157" y="132780"/>
                  <a:pt x="226219" y="132780"/>
                </a:cubicBezTo>
                <a:cubicBezTo>
                  <a:pt x="218282" y="148555"/>
                  <a:pt x="206375" y="163016"/>
                  <a:pt x="190500" y="170904"/>
                </a:cubicBezTo>
                <a:cubicBezTo>
                  <a:pt x="174625" y="181421"/>
                  <a:pt x="165365" y="198512"/>
                  <a:pt x="165365" y="216917"/>
                </a:cubicBezTo>
                <a:cubicBezTo>
                  <a:pt x="165365" y="216917"/>
                  <a:pt x="165365" y="216917"/>
                  <a:pt x="165365" y="253727"/>
                </a:cubicBezTo>
                <a:cubicBezTo>
                  <a:pt x="165365" y="253727"/>
                  <a:pt x="165365" y="253727"/>
                  <a:pt x="186531" y="253727"/>
                </a:cubicBezTo>
                <a:cubicBezTo>
                  <a:pt x="193146" y="253727"/>
                  <a:pt x="198438" y="258986"/>
                  <a:pt x="198438" y="265559"/>
                </a:cubicBezTo>
                <a:cubicBezTo>
                  <a:pt x="198438" y="265559"/>
                  <a:pt x="198438" y="265559"/>
                  <a:pt x="198438" y="281335"/>
                </a:cubicBezTo>
                <a:cubicBezTo>
                  <a:pt x="198438" y="281335"/>
                  <a:pt x="198438" y="281335"/>
                  <a:pt x="216959" y="281335"/>
                </a:cubicBezTo>
                <a:cubicBezTo>
                  <a:pt x="216959" y="281335"/>
                  <a:pt x="216959" y="281335"/>
                  <a:pt x="216959" y="336550"/>
                </a:cubicBezTo>
                <a:cubicBezTo>
                  <a:pt x="216959" y="336550"/>
                  <a:pt x="216959" y="336550"/>
                  <a:pt x="76729" y="336550"/>
                </a:cubicBezTo>
                <a:cubicBezTo>
                  <a:pt x="76729" y="336550"/>
                  <a:pt x="76729" y="336550"/>
                  <a:pt x="76729" y="281335"/>
                </a:cubicBezTo>
                <a:cubicBezTo>
                  <a:pt x="76729" y="281335"/>
                  <a:pt x="76729" y="281335"/>
                  <a:pt x="95250" y="281335"/>
                </a:cubicBezTo>
                <a:cubicBezTo>
                  <a:pt x="95250" y="281335"/>
                  <a:pt x="95250" y="281335"/>
                  <a:pt x="95250" y="265559"/>
                </a:cubicBezTo>
                <a:cubicBezTo>
                  <a:pt x="95250" y="258986"/>
                  <a:pt x="100542" y="253727"/>
                  <a:pt x="107156" y="253727"/>
                </a:cubicBezTo>
                <a:cubicBezTo>
                  <a:pt x="107156" y="253727"/>
                  <a:pt x="107156" y="253727"/>
                  <a:pt x="128323" y="253727"/>
                </a:cubicBezTo>
                <a:cubicBezTo>
                  <a:pt x="128323" y="253727"/>
                  <a:pt x="128323" y="253727"/>
                  <a:pt x="128323" y="216917"/>
                </a:cubicBezTo>
                <a:cubicBezTo>
                  <a:pt x="128323" y="198512"/>
                  <a:pt x="119063" y="181421"/>
                  <a:pt x="103188" y="170904"/>
                </a:cubicBezTo>
                <a:cubicBezTo>
                  <a:pt x="87313" y="163016"/>
                  <a:pt x="75406" y="148555"/>
                  <a:pt x="67469" y="132780"/>
                </a:cubicBezTo>
                <a:cubicBezTo>
                  <a:pt x="67469" y="132780"/>
                  <a:pt x="67469" y="132780"/>
                  <a:pt x="59531" y="132780"/>
                </a:cubicBezTo>
                <a:cubicBezTo>
                  <a:pt x="26458" y="132780"/>
                  <a:pt x="0" y="106487"/>
                  <a:pt x="0" y="73620"/>
                </a:cubicBezTo>
                <a:cubicBezTo>
                  <a:pt x="0" y="73620"/>
                  <a:pt x="0" y="73620"/>
                  <a:pt x="0" y="27608"/>
                </a:cubicBezTo>
                <a:cubicBezTo>
                  <a:pt x="0" y="27608"/>
                  <a:pt x="0" y="27608"/>
                  <a:pt x="59531" y="27608"/>
                </a:cubicBezTo>
                <a:cubicBezTo>
                  <a:pt x="59531" y="27608"/>
                  <a:pt x="59531" y="27608"/>
                  <a:pt x="59531" y="0"/>
                </a:cubicBezTo>
                <a:close/>
              </a:path>
            </a:pathLst>
          </a:custGeom>
          <a:solidFill>
            <a:schemeClr val="accent1"/>
          </a:soli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09954" y="678469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阿斯伯格综合征（AS）治疗方法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稻壳儿搜索【幻雨工作室】_1"/>
          <p:cNvSpPr txBox="1"/>
          <p:nvPr/>
        </p:nvSpPr>
        <p:spPr>
          <a:xfrm>
            <a:off x="3815727" y="708821"/>
            <a:ext cx="456054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家 人 的 陪 伴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稻壳儿搜索【幻雨工作室】_10"/>
          <p:cNvSpPr txBox="1"/>
          <p:nvPr/>
        </p:nvSpPr>
        <p:spPr>
          <a:xfrm>
            <a:off x="1457945" y="4660487"/>
            <a:ext cx="2419583" cy="95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600" b="1" dirty="0"/>
              <a:t>学习和理解</a:t>
            </a:r>
            <a:endParaRPr lang="zh-CN" altLang="en-US" sz="2600" b="1" dirty="0"/>
          </a:p>
          <a:p>
            <a:pPr algn="ctr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</a:pPr>
            <a:r>
              <a:rPr lang="zh-CN" altLang="en-US" sz="2200" dirty="0"/>
              <a:t>疾病的表现</a:t>
            </a:r>
            <a:endParaRPr lang="zh-CN" altLang="en-US" sz="2200" dirty="0"/>
          </a:p>
        </p:txBody>
      </p:sp>
      <p:sp>
        <p:nvSpPr>
          <p:cNvPr id="13" name="稻壳儿搜索【幻雨工作室】_11"/>
          <p:cNvSpPr txBox="1"/>
          <p:nvPr/>
        </p:nvSpPr>
        <p:spPr>
          <a:xfrm>
            <a:off x="4824435" y="4660487"/>
            <a:ext cx="2419583" cy="95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2600" b="1" dirty="0"/>
              <a:t>认识和接受</a:t>
            </a:r>
            <a:endParaRPr lang="zh-CN" altLang="en-US" sz="2600" b="1" dirty="0"/>
          </a:p>
          <a:p>
            <a:pPr algn="ctr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2200" dirty="0"/>
              <a:t>生命的礼物 </a:t>
            </a:r>
            <a:endParaRPr lang="zh-CN" altLang="en-US" sz="2200" dirty="0"/>
          </a:p>
        </p:txBody>
      </p:sp>
      <p:sp>
        <p:nvSpPr>
          <p:cNvPr id="14" name="稻壳儿搜索【幻雨工作室】_12"/>
          <p:cNvSpPr txBox="1"/>
          <p:nvPr/>
        </p:nvSpPr>
        <p:spPr>
          <a:xfrm>
            <a:off x="8050530" y="4660265"/>
            <a:ext cx="2667635" cy="95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2600" b="1" dirty="0"/>
              <a:t>爱和指导</a:t>
            </a:r>
            <a:endParaRPr lang="zh-CN" altLang="en-US" sz="2600" b="1" dirty="0"/>
          </a:p>
          <a:p>
            <a:pPr algn="ctr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2200" dirty="0"/>
              <a:t>关爱和指导</a:t>
            </a:r>
            <a:r>
              <a:rPr lang="en-US" altLang="zh-CN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7" name="稻壳儿搜索【幻雨工作室】_6"/>
          <p:cNvSpPr/>
          <p:nvPr/>
        </p:nvSpPr>
        <p:spPr>
          <a:xfrm>
            <a:off x="2120284" y="3656329"/>
            <a:ext cx="1530516" cy="337984"/>
          </a:xfrm>
          <a:custGeom>
            <a:avLst/>
            <a:gdLst>
              <a:gd name="connsiteX0" fmla="*/ 0 w 1530516"/>
              <a:gd name="connsiteY0" fmla="*/ 0 h 337984"/>
              <a:gd name="connsiteX1" fmla="*/ 1530516 w 1530516"/>
              <a:gd name="connsiteY1" fmla="*/ 0 h 337984"/>
              <a:gd name="connsiteX2" fmla="*/ 1499901 w 1530516"/>
              <a:gd name="connsiteY2" fmla="*/ 33685 h 337984"/>
              <a:gd name="connsiteX3" fmla="*/ 765258 w 1530516"/>
              <a:gd name="connsiteY3" fmla="*/ 337984 h 337984"/>
              <a:gd name="connsiteX4" fmla="*/ 30615 w 1530516"/>
              <a:gd name="connsiteY4" fmla="*/ 33685 h 337984"/>
              <a:gd name="connsiteX5" fmla="*/ 0 w 1530516"/>
              <a:gd name="connsiteY5" fmla="*/ 0 h 33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0516" h="337984">
                <a:moveTo>
                  <a:pt x="0" y="0"/>
                </a:moveTo>
                <a:lnTo>
                  <a:pt x="1530516" y="0"/>
                </a:lnTo>
                <a:lnTo>
                  <a:pt x="1499901" y="33685"/>
                </a:lnTo>
                <a:cubicBezTo>
                  <a:pt x="1311890" y="221697"/>
                  <a:pt x="1052154" y="337984"/>
                  <a:pt x="765258" y="337984"/>
                </a:cubicBezTo>
                <a:cubicBezTo>
                  <a:pt x="478362" y="337984"/>
                  <a:pt x="218627" y="221697"/>
                  <a:pt x="30615" y="3368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Step 1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l="19544" r="10744"/>
          <a:stretch>
            <a:fillRect/>
          </a:stretch>
        </p:blipFill>
        <p:spPr>
          <a:xfrm>
            <a:off x="4921250" y="2083435"/>
            <a:ext cx="2226310" cy="2141855"/>
          </a:xfrm>
          <a:prstGeom prst="ellipse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 l="3358" r="25417" b="13282"/>
          <a:stretch>
            <a:fillRect/>
          </a:stretch>
        </p:blipFill>
        <p:spPr>
          <a:xfrm>
            <a:off x="8054975" y="2083435"/>
            <a:ext cx="2236470" cy="2219325"/>
          </a:xfrm>
          <a:prstGeom prst="ellipse">
            <a:avLst/>
          </a:prstGeom>
        </p:spPr>
      </p:pic>
      <p:sp>
        <p:nvSpPr>
          <p:cNvPr id="8" name="稻壳儿搜索【幻雨工作室】_7"/>
          <p:cNvSpPr/>
          <p:nvPr/>
        </p:nvSpPr>
        <p:spPr>
          <a:xfrm>
            <a:off x="5208905" y="3888105"/>
            <a:ext cx="1641475" cy="337185"/>
          </a:xfrm>
          <a:custGeom>
            <a:avLst/>
            <a:gdLst>
              <a:gd name="connsiteX0" fmla="*/ 0 w 1530516"/>
              <a:gd name="connsiteY0" fmla="*/ 0 h 337984"/>
              <a:gd name="connsiteX1" fmla="*/ 1530516 w 1530516"/>
              <a:gd name="connsiteY1" fmla="*/ 0 h 337984"/>
              <a:gd name="connsiteX2" fmla="*/ 1499901 w 1530516"/>
              <a:gd name="connsiteY2" fmla="*/ 33685 h 337984"/>
              <a:gd name="connsiteX3" fmla="*/ 765258 w 1530516"/>
              <a:gd name="connsiteY3" fmla="*/ 337984 h 337984"/>
              <a:gd name="connsiteX4" fmla="*/ 30615 w 1530516"/>
              <a:gd name="connsiteY4" fmla="*/ 33685 h 337984"/>
              <a:gd name="connsiteX5" fmla="*/ 0 w 1530516"/>
              <a:gd name="connsiteY5" fmla="*/ 0 h 33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0516" h="337984">
                <a:moveTo>
                  <a:pt x="0" y="0"/>
                </a:moveTo>
                <a:lnTo>
                  <a:pt x="1530516" y="0"/>
                </a:lnTo>
                <a:lnTo>
                  <a:pt x="1499901" y="33685"/>
                </a:lnTo>
                <a:cubicBezTo>
                  <a:pt x="1311890" y="221697"/>
                  <a:pt x="1052154" y="337984"/>
                  <a:pt x="765258" y="337984"/>
                </a:cubicBezTo>
                <a:cubicBezTo>
                  <a:pt x="478362" y="337984"/>
                  <a:pt x="218627" y="221697"/>
                  <a:pt x="30615" y="3368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Step 2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9" name="稻壳儿搜索【幻雨工作室】_8"/>
          <p:cNvSpPr/>
          <p:nvPr/>
        </p:nvSpPr>
        <p:spPr>
          <a:xfrm>
            <a:off x="8371205" y="3964940"/>
            <a:ext cx="1604010" cy="337820"/>
          </a:xfrm>
          <a:custGeom>
            <a:avLst/>
            <a:gdLst>
              <a:gd name="connsiteX0" fmla="*/ 0 w 1530516"/>
              <a:gd name="connsiteY0" fmla="*/ 0 h 337984"/>
              <a:gd name="connsiteX1" fmla="*/ 1530516 w 1530516"/>
              <a:gd name="connsiteY1" fmla="*/ 0 h 337984"/>
              <a:gd name="connsiteX2" fmla="*/ 1499901 w 1530516"/>
              <a:gd name="connsiteY2" fmla="*/ 33685 h 337984"/>
              <a:gd name="connsiteX3" fmla="*/ 765258 w 1530516"/>
              <a:gd name="connsiteY3" fmla="*/ 337984 h 337984"/>
              <a:gd name="connsiteX4" fmla="*/ 30615 w 1530516"/>
              <a:gd name="connsiteY4" fmla="*/ 33685 h 337984"/>
              <a:gd name="connsiteX5" fmla="*/ 0 w 1530516"/>
              <a:gd name="connsiteY5" fmla="*/ 0 h 33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0516" h="337984">
                <a:moveTo>
                  <a:pt x="0" y="0"/>
                </a:moveTo>
                <a:lnTo>
                  <a:pt x="1530516" y="0"/>
                </a:lnTo>
                <a:lnTo>
                  <a:pt x="1499901" y="33685"/>
                </a:lnTo>
                <a:cubicBezTo>
                  <a:pt x="1311890" y="221697"/>
                  <a:pt x="1052154" y="337984"/>
                  <a:pt x="765258" y="337984"/>
                </a:cubicBezTo>
                <a:cubicBezTo>
                  <a:pt x="478362" y="337984"/>
                  <a:pt x="218627" y="221697"/>
                  <a:pt x="30615" y="3368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Step 3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rcRect t="5747" b="4867"/>
          <a:stretch>
            <a:fillRect/>
          </a:stretch>
        </p:blipFill>
        <p:spPr>
          <a:xfrm>
            <a:off x="1584960" y="2083435"/>
            <a:ext cx="2165350" cy="2141220"/>
          </a:xfrm>
          <a:prstGeom prst="ellipse">
            <a:avLst/>
          </a:prstGeom>
        </p:spPr>
      </p:pic>
      <p:sp>
        <p:nvSpPr>
          <p:cNvPr id="24" name="稻壳儿搜索【幻雨工作室】_8"/>
          <p:cNvSpPr/>
          <p:nvPr/>
        </p:nvSpPr>
        <p:spPr>
          <a:xfrm>
            <a:off x="1865630" y="3886835"/>
            <a:ext cx="1612900" cy="337820"/>
          </a:xfrm>
          <a:custGeom>
            <a:avLst/>
            <a:gdLst>
              <a:gd name="connsiteX0" fmla="*/ 0 w 1530516"/>
              <a:gd name="connsiteY0" fmla="*/ 0 h 337984"/>
              <a:gd name="connsiteX1" fmla="*/ 1530516 w 1530516"/>
              <a:gd name="connsiteY1" fmla="*/ 0 h 337984"/>
              <a:gd name="connsiteX2" fmla="*/ 1499901 w 1530516"/>
              <a:gd name="connsiteY2" fmla="*/ 33685 h 337984"/>
              <a:gd name="connsiteX3" fmla="*/ 765258 w 1530516"/>
              <a:gd name="connsiteY3" fmla="*/ 337984 h 337984"/>
              <a:gd name="connsiteX4" fmla="*/ 30615 w 1530516"/>
              <a:gd name="connsiteY4" fmla="*/ 33685 h 337984"/>
              <a:gd name="connsiteX5" fmla="*/ 0 w 1530516"/>
              <a:gd name="connsiteY5" fmla="*/ 0 h 33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0516" h="337984">
                <a:moveTo>
                  <a:pt x="0" y="0"/>
                </a:moveTo>
                <a:lnTo>
                  <a:pt x="1530516" y="0"/>
                </a:lnTo>
                <a:lnTo>
                  <a:pt x="1499901" y="33685"/>
                </a:lnTo>
                <a:cubicBezTo>
                  <a:pt x="1311890" y="221697"/>
                  <a:pt x="1052154" y="337984"/>
                  <a:pt x="765258" y="337984"/>
                </a:cubicBezTo>
                <a:cubicBezTo>
                  <a:pt x="478362" y="337984"/>
                  <a:pt x="218627" y="221697"/>
                  <a:pt x="30615" y="33685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charset="0"/>
              </a:rPr>
              <a:t>Step 1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50"/>
          <a:stretch>
            <a:fillRect/>
          </a:stretch>
        </p:blipFill>
        <p:spPr>
          <a:xfrm>
            <a:off x="1068070" y="760730"/>
            <a:ext cx="2590800" cy="2691130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4183380" y="1013460"/>
            <a:ext cx="6732905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我们不一样，我们也一样</a:t>
            </a:r>
            <a:endParaRPr lang="zh-CN" alt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4632325" y="2209800"/>
            <a:ext cx="6283960" cy="34461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2400" dirty="0"/>
              <a:t>我们不一样，</a:t>
            </a:r>
            <a:endParaRPr lang="zh-CN" altLang="en-US" sz="2400" dirty="0"/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2400" dirty="0"/>
              <a:t>看待事物的角度和感受不同</a:t>
            </a:r>
            <a:endParaRPr lang="zh-CN" altLang="en-US" sz="2400" dirty="0"/>
          </a:p>
          <a:p>
            <a:pPr algn="l" fontAlgn="auto">
              <a:lnSpc>
                <a:spcPct val="100000"/>
              </a:lnSpc>
              <a:buClrTx/>
              <a:buSzTx/>
            </a:pPr>
            <a:endParaRPr lang="zh-CN" altLang="en-US" sz="2400" dirty="0"/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2400" dirty="0"/>
              <a:t>我们也一样</a:t>
            </a:r>
            <a:endParaRPr lang="zh-CN" altLang="en-US" sz="2400" dirty="0"/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2400" dirty="0"/>
              <a:t>渴望有人陪伴、有人关爱</a:t>
            </a:r>
            <a:endParaRPr lang="zh-CN" altLang="en-US" sz="2400" dirty="0"/>
          </a:p>
          <a:p>
            <a:pPr algn="l" fontAlgn="auto">
              <a:lnSpc>
                <a:spcPct val="100000"/>
              </a:lnSpc>
              <a:buClrTx/>
              <a:buSzTx/>
            </a:pPr>
            <a:endParaRPr lang="zh-CN" altLang="en-US" sz="2400" dirty="0"/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2400" dirty="0">
                <a:sym typeface="+mn-ea"/>
              </a:rPr>
              <a:t>找到自身优势：自我发展，拥有超凡人生</a:t>
            </a:r>
            <a:endParaRPr lang="zh-CN" altLang="en-US" sz="2400" dirty="0"/>
          </a:p>
        </p:txBody>
      </p:sp>
      <p:pic>
        <p:nvPicPr>
          <p:cNvPr id="12" name="图片 11" descr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70" y="3799205"/>
            <a:ext cx="2579370" cy="24555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92000"/>
          </a:blip>
          <a:stretch>
            <a:fillRect/>
          </a:stretch>
        </p:blipFill>
        <p:spPr>
          <a:xfrm>
            <a:off x="-99060" y="0"/>
            <a:ext cx="12390120" cy="6858000"/>
          </a:xfrm>
          <a:prstGeom prst="rect">
            <a:avLst/>
          </a:prstGeom>
          <a:noFill/>
        </p:spPr>
      </p:pic>
      <p:sp>
        <p:nvSpPr>
          <p:cNvPr id="12" name="稻壳儿搜索【幻雨工作室】_1"/>
          <p:cNvSpPr txBox="1"/>
          <p:nvPr/>
        </p:nvSpPr>
        <p:spPr>
          <a:xfrm>
            <a:off x="4918075" y="3971290"/>
            <a:ext cx="595439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2600" dirty="0">
                <a:solidFill>
                  <a:srgbClr val="527239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有 爱 相 伴，不 再 孤 单</a:t>
            </a:r>
            <a:endParaRPr lang="en-US" altLang="zh-CN" sz="2600" dirty="0">
              <a:solidFill>
                <a:srgbClr val="527239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3" name="稻壳儿搜索【幻雨工作室】_2"/>
          <p:cNvSpPr txBox="1"/>
          <p:nvPr/>
        </p:nvSpPr>
        <p:spPr>
          <a:xfrm>
            <a:off x="5578475" y="2308225"/>
            <a:ext cx="54521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5272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en-US" altLang="zh-CN" sz="8000" dirty="0">
                <a:solidFill>
                  <a:srgbClr val="5272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8000" dirty="0">
                <a:solidFill>
                  <a:srgbClr val="5272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lang="en-US" altLang="zh-CN" sz="8000" dirty="0">
                <a:solidFill>
                  <a:srgbClr val="5272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8000" dirty="0">
                <a:solidFill>
                  <a:srgbClr val="5272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8000" dirty="0">
              <a:solidFill>
                <a:srgbClr val="5272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稻壳儿搜索【幻雨工作室】_3"/>
          <p:cNvCxnSpPr/>
          <p:nvPr/>
        </p:nvCxnSpPr>
        <p:spPr>
          <a:xfrm>
            <a:off x="4895108" y="1833541"/>
            <a:ext cx="1270000" cy="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稻壳儿搜索【幻雨工作室】_4"/>
          <p:cNvCxnSpPr/>
          <p:nvPr/>
        </p:nvCxnSpPr>
        <p:spPr>
          <a:xfrm>
            <a:off x="5126075" y="1637961"/>
            <a:ext cx="0" cy="81280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稻壳儿搜索【幻雨工作室】_5"/>
          <p:cNvCxnSpPr/>
          <p:nvPr/>
        </p:nvCxnSpPr>
        <p:spPr>
          <a:xfrm rot="10800000">
            <a:off x="9584797" y="5736925"/>
            <a:ext cx="1270000" cy="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稻壳儿搜索【幻雨工作室】_6"/>
          <p:cNvCxnSpPr/>
          <p:nvPr/>
        </p:nvCxnSpPr>
        <p:spPr>
          <a:xfrm rot="10800000">
            <a:off x="10690332" y="5113990"/>
            <a:ext cx="0" cy="812800"/>
          </a:xfrm>
          <a:prstGeom prst="line">
            <a:avLst/>
          </a:prstGeom>
          <a:ln w="12700">
            <a:solidFill>
              <a:srgbClr val="527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稻壳儿搜索【幻雨工作室】_1"/>
          <p:cNvSpPr txBox="1"/>
          <p:nvPr/>
        </p:nvSpPr>
        <p:spPr>
          <a:xfrm>
            <a:off x="5791835" y="4765040"/>
            <a:ext cx="43205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sz="2200" b="1" dirty="0">
                <a:solidFill>
                  <a:srgbClr val="527239"/>
                </a:solidFill>
                <a:latin typeface="仿宋" panose="02010609060101010101" charset="-122"/>
                <a:ea typeface="仿宋" panose="02010609060101010101" charset="-122"/>
                <a:cs typeface="Arial" panose="020B0604020202020204" pitchFamily="34" charset="0"/>
              </a:rPr>
              <a:t>武汉市精神卫生中心</a:t>
            </a:r>
            <a:r>
              <a:rPr lang="en-US" altLang="zh-CN" sz="2200" b="1" dirty="0">
                <a:solidFill>
                  <a:srgbClr val="527239"/>
                </a:solidFill>
                <a:latin typeface="仿宋" panose="02010609060101010101" charset="-122"/>
                <a:ea typeface="仿宋" panose="02010609060101010101" charset="-122"/>
                <a:cs typeface="Arial" panose="020B0604020202020204" pitchFamily="34" charset="0"/>
              </a:rPr>
              <a:t>  </a:t>
            </a:r>
            <a:r>
              <a:rPr lang="zh-CN" sz="2200" b="1" dirty="0">
                <a:solidFill>
                  <a:srgbClr val="527239"/>
                </a:solidFill>
                <a:latin typeface="仿宋" panose="02010609060101010101" charset="-122"/>
                <a:ea typeface="仿宋" panose="02010609060101010101" charset="-122"/>
                <a:cs typeface="Arial" panose="020B0604020202020204" pitchFamily="34" charset="0"/>
              </a:rPr>
              <a:t>王晶</a:t>
            </a:r>
            <a:endParaRPr lang="zh-CN" sz="2200" b="1" dirty="0">
              <a:solidFill>
                <a:srgbClr val="527239"/>
              </a:solidFill>
              <a:latin typeface="仿宋" panose="02010609060101010101" charset="-122"/>
              <a:ea typeface="仿宋" panose="02010609060101010101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718185" y="1129030"/>
            <a:ext cx="4018915" cy="5365115"/>
          </a:xfrm>
          <a:prstGeom prst="rect">
            <a:avLst/>
          </a:prstGeom>
          <a:noFill/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50" y="-44450"/>
            <a:ext cx="3682365" cy="68999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=855740535,4024320568&amp;fm=26&amp;fmt=auto.webp"/>
          <p:cNvPicPr>
            <a:picLocks noChangeAspect="1"/>
          </p:cNvPicPr>
          <p:nvPr/>
        </p:nvPicPr>
        <p:blipFill>
          <a:blip r:embed="rId1"/>
          <a:srcRect r="6387" b="10594"/>
          <a:stretch>
            <a:fillRect/>
          </a:stretch>
        </p:blipFill>
        <p:spPr>
          <a:xfrm>
            <a:off x="757555" y="2330450"/>
            <a:ext cx="4900295" cy="3117215"/>
          </a:xfrm>
          <a:prstGeom prst="rect">
            <a:avLst/>
          </a:prstGeom>
        </p:spPr>
      </p:pic>
      <p:pic>
        <p:nvPicPr>
          <p:cNvPr id="3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715" y="2354580"/>
            <a:ext cx="4897755" cy="3093085"/>
          </a:xfrm>
          <a:prstGeom prst="rect">
            <a:avLst/>
          </a:prstGeom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757555" y="731520"/>
            <a:ext cx="10515600" cy="91376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zh-CN" altLang="zh-CN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快乐的童年时光</a:t>
            </a:r>
            <a:endParaRPr lang="zh-CN" altLang="zh-CN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 txBox="1"/>
          <p:nvPr/>
        </p:nvSpPr>
        <p:spPr>
          <a:xfrm>
            <a:off x="830580" y="2289175"/>
            <a:ext cx="5847080" cy="31534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/>
              <a:t>小宇，7</a:t>
            </a:r>
            <a:r>
              <a:rPr lang="zh-CN" altLang="en-US" sz="2600" b="1" dirty="0">
                <a:sym typeface="+mn-ea"/>
              </a:rPr>
              <a:t>岁，</a:t>
            </a:r>
            <a:r>
              <a:rPr lang="zh-CN" altLang="en-US" sz="2600" b="1" dirty="0"/>
              <a:t>一年级</a:t>
            </a:r>
            <a:endParaRPr lang="zh-CN" altLang="en-US" sz="2600" b="1" dirty="0"/>
          </a:p>
          <a:p>
            <a:pPr marL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/>
              <a:t>活泼聪明，成绩优秀</a:t>
            </a:r>
            <a:endParaRPr lang="zh-CN" altLang="en-US" sz="2600" b="1" dirty="0"/>
          </a:p>
          <a:p>
            <a:pPr marL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/>
              <a:t>喜欢机械玩具</a:t>
            </a:r>
            <a:r>
              <a:rPr lang="zh-CN" altLang="en-US" sz="2600" dirty="0">
                <a:latin typeface="仿宋" panose="02010609060101010101" charset="-122"/>
                <a:ea typeface="仿宋" panose="02010609060101010101" charset="-122"/>
              </a:rPr>
              <a:t>（</a:t>
            </a:r>
            <a:r>
              <a:rPr lang="zh-CN" altLang="en-US" sz="2600" dirty="0">
                <a:latin typeface="仿宋" panose="02010609060101010101" charset="-122"/>
                <a:ea typeface="仿宋" panose="02010609060101010101" charset="-122"/>
                <a:sym typeface="+mn-ea"/>
              </a:rPr>
              <a:t>机器人、电扇、无人机）</a:t>
            </a:r>
            <a:endParaRPr lang="zh-CN" altLang="en-US" sz="2600" dirty="0"/>
          </a:p>
          <a:p>
            <a:pPr marL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/>
              <a:t>上课不遵守规则</a:t>
            </a:r>
            <a:endParaRPr lang="zh-CN" altLang="en-US" sz="2600" b="1" dirty="0"/>
          </a:p>
          <a:p>
            <a:pPr marL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>
                <a:sym typeface="+mn-ea"/>
              </a:rPr>
              <a:t>个性固执</a:t>
            </a:r>
            <a:r>
              <a:rPr lang="zh-CN" altLang="en-US" sz="2600" dirty="0">
                <a:latin typeface="仿宋" panose="02010609060101010101" charset="-122"/>
                <a:ea typeface="仿宋" panose="02010609060101010101" charset="-122"/>
                <a:sym typeface="+mn-ea"/>
              </a:rPr>
              <a:t>（吃饭、做事）</a:t>
            </a:r>
            <a:endParaRPr lang="zh-CN" altLang="en-US" sz="2600" b="1" dirty="0"/>
          </a:p>
          <a:p>
            <a:pPr marL="0" algn="l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/>
              <a:t>有社交意愿，但难以玩到一起</a:t>
            </a:r>
            <a:endParaRPr lang="zh-CN" altLang="en-US" sz="2600" b="1" dirty="0"/>
          </a:p>
        </p:txBody>
      </p:sp>
      <p:sp>
        <p:nvSpPr>
          <p:cNvPr id="3" name="标题 1"/>
          <p:cNvSpPr txBox="1"/>
          <p:nvPr/>
        </p:nvSpPr>
        <p:spPr>
          <a:xfrm>
            <a:off x="2757170" y="814070"/>
            <a:ext cx="6678295" cy="721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一样？不一样？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 descr="u=1364559596,602972007&amp;fm=26&amp;fmt=auto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7070" y="2289175"/>
            <a:ext cx="445389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838199" y="720379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阿斯伯格综合征（ASPERGERS）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6015355" y="1968500"/>
            <a:ext cx="5467350" cy="28117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600" b="1" dirty="0">
                <a:sym typeface="+mn-ea"/>
              </a:rPr>
              <a:t>1944年，维也纳医生汉斯·阿斯伯格发表了一篇有关孤独症的论文，首次描述了这种病症。</a:t>
            </a:r>
            <a:endParaRPr lang="zh-CN" altLang="en-US" sz="2600" b="1" dirty="0"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智商往往正常甚至超常</a:t>
            </a:r>
            <a:endParaRPr lang="zh-CN" altLang="en-US" sz="2400" dirty="0"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与人交流存在障碍</a:t>
            </a:r>
            <a:endParaRPr lang="zh-CN" altLang="en-US" sz="2400" dirty="0"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Char char="•"/>
            </a:pPr>
            <a:r>
              <a:rPr lang="zh-CN" altLang="en-US" sz="2400" dirty="0">
                <a:sym typeface="+mn-ea"/>
              </a:rPr>
              <a:t>对某些兴趣过于偏执</a:t>
            </a:r>
            <a:endParaRPr lang="zh-CN" altLang="en-US" sz="2400" dirty="0">
              <a:sym typeface="+mn-ea"/>
            </a:endParaRPr>
          </a:p>
          <a:p>
            <a:pPr marL="0" indent="0">
              <a:buNone/>
            </a:pPr>
            <a:endParaRPr lang="zh-CN" altLang="en-US" sz="2600" dirty="0">
              <a:solidFill>
                <a:schemeClr val="bg1"/>
              </a:solidFill>
            </a:endParaRPr>
          </a:p>
        </p:txBody>
      </p:sp>
      <p:pic>
        <p:nvPicPr>
          <p:cNvPr id="10" name="图片 9" descr="u=3752350757,394191349&amp;fm=15&amp;fmt=auto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101850"/>
            <a:ext cx="4696460" cy="35350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5355" y="4923790"/>
            <a:ext cx="4368800" cy="98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600" b="1" dirty="0">
                <a:sym typeface="+mn-ea"/>
              </a:rPr>
              <a:t>阿斯伯格综合征（AS）</a:t>
            </a:r>
            <a:endParaRPr lang="zh-CN" altLang="en-US" sz="2600" b="1" dirty="0">
              <a:sym typeface="+mn-ea"/>
            </a:endParaRPr>
          </a:p>
          <a:p>
            <a:pPr marL="228600" indent="-22860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属于孤独谱系障碍（ASD）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575617" y="577273"/>
            <a:ext cx="6852285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阿斯伯格综合征与孤独症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图片 7" descr="v2-3fe9ec993e90d150ef50620c8c5db9e9_1440w"/>
          <p:cNvPicPr>
            <a:picLocks noChangeAspect="1"/>
          </p:cNvPicPr>
          <p:nvPr/>
        </p:nvPicPr>
        <p:blipFill>
          <a:blip r:embed="rId1"/>
          <a:srcRect l="15656" t="15444" r="15117" b="10458"/>
          <a:stretch>
            <a:fillRect/>
          </a:stretch>
        </p:blipFill>
        <p:spPr>
          <a:xfrm>
            <a:off x="834628" y="3946468"/>
            <a:ext cx="3703167" cy="2230350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>
          <a:xfrm>
            <a:off x="1514289" y="1896802"/>
            <a:ext cx="6581775" cy="202946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500" b="1" dirty="0">
                <a:sym typeface="+mn-ea"/>
              </a:rPr>
              <a:t>孤独谱系障碍（ASD）</a:t>
            </a:r>
            <a:r>
              <a:rPr lang="en-US" altLang="zh-CN" sz="3500" b="1" dirty="0">
                <a:sym typeface="+mn-ea"/>
              </a:rPr>
              <a:t>——</a:t>
            </a:r>
            <a:r>
              <a:rPr lang="zh-CN" altLang="en-US" sz="3500" b="1" dirty="0">
                <a:sym typeface="+mn-ea"/>
              </a:rPr>
              <a:t>神经发育障碍</a:t>
            </a:r>
            <a:endParaRPr lang="zh-CN" altLang="en-US" sz="3500" b="1" dirty="0"/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3200" dirty="0">
                <a:sym typeface="+mn-ea"/>
              </a:rPr>
              <a:t>社会交流障碍</a:t>
            </a:r>
            <a:endParaRPr lang="zh-CN" altLang="en-US" sz="3200" dirty="0"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3200" dirty="0">
                <a:sym typeface="+mn-ea"/>
              </a:rPr>
              <a:t>语言交流障碍</a:t>
            </a:r>
            <a:endParaRPr lang="zh-CN" altLang="en-US" sz="3200" dirty="0">
              <a:sym typeface="+mn-ea"/>
            </a:endParaRPr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3200" dirty="0">
                <a:sym typeface="+mn-ea"/>
              </a:rPr>
              <a:t>重复刻板行为</a:t>
            </a:r>
            <a:endParaRPr lang="zh-CN" altLang="en-US" sz="3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302" y="2843998"/>
            <a:ext cx="6383108" cy="31319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2687636" y="655062"/>
            <a:ext cx="6852285" cy="8401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阿斯伯格综合征与孤独症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图片 6" descr="u=1776142199,2858074743&amp;fm=26&amp;fmt=auto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671" y="1602375"/>
            <a:ext cx="4938175" cy="4077142"/>
          </a:xfrm>
          <a:prstGeom prst="rect">
            <a:avLst/>
          </a:prstGeom>
        </p:spPr>
      </p:pic>
      <p:sp>
        <p:nvSpPr>
          <p:cNvPr id="8" name="内容占位符 2"/>
          <p:cNvSpPr txBox="1"/>
          <p:nvPr/>
        </p:nvSpPr>
        <p:spPr>
          <a:xfrm>
            <a:off x="5855624" y="2168641"/>
            <a:ext cx="5624945" cy="29090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1200" b="1" dirty="0"/>
          </a:p>
          <a:p>
            <a:pPr algn="l" fontAlgn="auto">
              <a:lnSpc>
                <a:spcPct val="100000"/>
              </a:lnSpc>
              <a:spcBef>
                <a:spcPts val="0"/>
              </a:spcBef>
              <a:buClrTx/>
              <a:buSzTx/>
            </a:pPr>
            <a:r>
              <a:rPr lang="zh-CN" altLang="en-US" sz="2400" dirty="0"/>
              <a:t>研究显示，每千名7～16岁的儿童中，约有3.6至7.1位为阿斯伯格症（Gillberg and Gillberg，1995）</a:t>
            </a:r>
            <a:endParaRPr lang="zh-CN" altLang="en-US" sz="2400" dirty="0"/>
          </a:p>
          <a:p>
            <a:pPr algn="l" fontAlgn="auto">
              <a:lnSpc>
                <a:spcPct val="100000"/>
              </a:lnSpc>
              <a:buClrTx/>
              <a:buSzTx/>
            </a:pPr>
            <a:r>
              <a:rPr lang="zh-CN" altLang="en-US" sz="2400" dirty="0"/>
              <a:t>托尼·阿特伍德（</a:t>
            </a:r>
            <a:r>
              <a:rPr lang="zh-CN" altLang="en-US" sz="2400" dirty="0">
                <a:sym typeface="+mn-ea"/>
              </a:rPr>
              <a:t>英国心理学家）</a:t>
            </a:r>
            <a:r>
              <a:rPr lang="zh-CN" altLang="en-US" sz="2400" dirty="0"/>
              <a:t>《阿斯伯格综合征完全指南》，1/68（每68名孩子中有1名）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834" y="622589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</a:t>
            </a:r>
            <a:r>
              <a:rPr lang="en-US" altLang="zh-CN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）的表现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65" y="3821430"/>
            <a:ext cx="3142615" cy="21977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40" y="3821430"/>
            <a:ext cx="3018155" cy="21926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88490" y="1851025"/>
            <a:ext cx="7915910" cy="1486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2600" b="1" dirty="0">
                <a:sym typeface="+mn-ea"/>
              </a:rPr>
              <a:t>典型表现：社交困难</a:t>
            </a:r>
            <a:endParaRPr lang="zh-CN" altLang="en-US" sz="2600" b="1" dirty="0"/>
          </a:p>
          <a:p>
            <a:pPr indent="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sym typeface="+mn-ea"/>
              </a:rPr>
              <a:t>    </a:t>
            </a:r>
            <a:r>
              <a:rPr lang="zh-CN" altLang="en-US" sz="2400" dirty="0">
                <a:sym typeface="+mn-ea"/>
              </a:rPr>
              <a:t>A</a:t>
            </a:r>
            <a:r>
              <a:rPr lang="en-US" altLang="zh-CN" sz="2400" dirty="0">
                <a:sym typeface="+mn-ea"/>
              </a:rPr>
              <a:t>. </a:t>
            </a:r>
            <a:r>
              <a:rPr lang="zh-CN" altLang="en-US" sz="2400" dirty="0">
                <a:sym typeface="+mn-ea"/>
              </a:rPr>
              <a:t>回避退缩：生活中有比社交更有趣的：游戏、百科</a:t>
            </a:r>
            <a:endParaRPr lang="zh-CN" altLang="en-US" sz="2400" dirty="0"/>
          </a:p>
          <a:p>
            <a:pPr indent="0"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dirty="0">
                <a:sym typeface="+mn-ea"/>
              </a:rPr>
              <a:t>    </a:t>
            </a:r>
            <a:r>
              <a:rPr lang="zh-CN" altLang="en-US" sz="2400" dirty="0">
                <a:sym typeface="+mn-ea"/>
              </a:rPr>
              <a:t>B</a:t>
            </a:r>
            <a:r>
              <a:rPr lang="en-US" altLang="zh-CN" sz="2400" dirty="0">
                <a:sym typeface="+mn-ea"/>
              </a:rPr>
              <a:t>. </a:t>
            </a:r>
            <a:r>
              <a:rPr lang="zh-CN" altLang="en-US" sz="2400" dirty="0">
                <a:sym typeface="+mn-ea"/>
              </a:rPr>
              <a:t>意大利司机：我怎样可以交到一个女朋友？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社会理解和诚实表达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5" y="-62230"/>
            <a:ext cx="12203430" cy="682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838199" y="833409"/>
            <a:ext cx="10515600" cy="840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</a:pPr>
            <a:r>
              <a:rPr lang="zh-CN" altLang="en-US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阿斯伯格综合征（AS）的表现</a:t>
            </a:r>
            <a:endParaRPr lang="zh-CN" altLang="en-US" sz="4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8905" y="2435225"/>
            <a:ext cx="4973955" cy="2353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600" b="1" dirty="0">
                <a:sym typeface="+mn-ea"/>
              </a:rPr>
              <a:t>社交理解和表达：</a:t>
            </a:r>
            <a:endParaRPr lang="zh-CN" altLang="en-US" sz="2600" b="1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回避目光对视，表情显单调</a:t>
            </a:r>
            <a:endParaRPr lang="zh-CN" altLang="en-US" sz="2400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诚实、公正（纠错</a:t>
            </a:r>
            <a:r>
              <a:rPr lang="en-US" altLang="zh-CN" sz="2400" dirty="0"/>
              <a:t>/</a:t>
            </a:r>
            <a:r>
              <a:rPr lang="zh-CN" altLang="en-US" sz="2400" dirty="0"/>
              <a:t>好肥）</a:t>
            </a:r>
            <a:endParaRPr lang="zh-CN" altLang="en-US" sz="2400" dirty="0"/>
          </a:p>
          <a:p>
            <a:pPr marL="228600" indent="-228600" algn="l" fontAlgn="auto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 dirty="0"/>
              <a:t>难以表达自己的情绪，难以理解他人的感受和想法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7182"/>
          <a:stretch>
            <a:fillRect/>
          </a:stretch>
        </p:blipFill>
        <p:spPr>
          <a:xfrm>
            <a:off x="6828790" y="2094230"/>
            <a:ext cx="4124960" cy="31642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27239"/>
      </a:accent1>
      <a:accent2>
        <a:srgbClr val="9ABF71"/>
      </a:accent2>
      <a:accent3>
        <a:srgbClr val="527239"/>
      </a:accent3>
      <a:accent4>
        <a:srgbClr val="9ABF71"/>
      </a:accent4>
      <a:accent5>
        <a:srgbClr val="527239"/>
      </a:accent5>
      <a:accent6>
        <a:srgbClr val="9ABF71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1227</Words>
  <Application>WPS 演示</Application>
  <PresentationFormat>宽屏</PresentationFormat>
  <Paragraphs>156</Paragraphs>
  <Slides>18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方正姚体</vt:lpstr>
      <vt:lpstr>仿宋</vt:lpstr>
      <vt:lpstr>Calibri</vt:lpstr>
      <vt:lpstr>微软雅黑 Light</vt:lpstr>
      <vt:lpstr>微软雅黑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19940802</dc:creator>
  <cp:lastModifiedBy>月色</cp:lastModifiedBy>
  <cp:revision>109</cp:revision>
  <dcterms:created xsi:type="dcterms:W3CDTF">2019-01-08T05:51:00Z</dcterms:created>
  <dcterms:modified xsi:type="dcterms:W3CDTF">2021-11-22T17:57:06Z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KSOTemplateUUID">
    <vt:lpwstr>v1.0_mb_cO+bVLKOlZlq4k9+x9Cpsg==</vt:lpwstr>
  </property>
  <property fmtid="{D5CDD505-2E9C-101B-9397-08002B2CF9AE}" pid="4" name="ICV">
    <vt:lpwstr>24FE30C93E1E4E3185AFD43F3539B906</vt:lpwstr>
  </property>
</Properties>
</file>