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367" r:id="rId3"/>
    <p:sldId id="398" r:id="rId5"/>
    <p:sldId id="388" r:id="rId6"/>
    <p:sldId id="393" r:id="rId7"/>
    <p:sldId id="394" r:id="rId8"/>
    <p:sldId id="396" r:id="rId9"/>
    <p:sldId id="400" r:id="rId10"/>
    <p:sldId id="401" r:id="rId11"/>
    <p:sldId id="402" r:id="rId12"/>
    <p:sldId id="399" r:id="rId13"/>
    <p:sldId id="386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5FB"/>
    <a:srgbClr val="DF4EF5"/>
    <a:srgbClr val="50C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8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鳞状细胞浸润癌</c:v>
                </c:pt>
                <c:pt idx="1">
                  <c:v>腺癌</c:v>
                </c:pt>
                <c:pt idx="2">
                  <c:v>鳞腺癌</c:v>
                </c:pt>
                <c:pt idx="3">
                  <c:v>其它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2.1</c:v>
                </c:pt>
                <c:pt idx="2">
                  <c:v>0.3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Sans Heavy" panose="00000A00000000000000" charset="-122"/>
              <a:ea typeface="MiSans Heavy" panose="00000A00000000000000" charset="-122"/>
              <a:cs typeface="MiSans Normal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</a:rPr>
            </a:fld>
            <a:endParaRPr lang="zh-CN" altLang="en-US">
              <a:latin typeface="MiSans Heavy" panose="00000A00000000000000" charset="-122"/>
              <a:ea typeface="MiSans Heavy" panose="00000A00000000000000" charset="-122"/>
              <a:cs typeface="MiSans Normal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Sans Heavy" panose="00000A00000000000000" charset="-122"/>
              <a:ea typeface="MiSans Heavy" panose="00000A00000000000000" charset="-122"/>
              <a:cs typeface="MiSans Normal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</a:rPr>
            </a:fld>
            <a:endParaRPr lang="zh-CN" altLang="en-US">
              <a:latin typeface="MiSans Heavy" panose="00000A00000000000000" charset="-122"/>
              <a:ea typeface="MiSans Heavy" panose="00000A00000000000000" charset="-122"/>
              <a:cs typeface="MiSans Normal" panose="0000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Sans Heavy" panose="00000A00000000000000" charset="-122"/>
        <a:ea typeface="MiSans Heavy" panose="00000A00000000000000" charset="-122"/>
        <a:cs typeface="MiSans Normal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Sans Heavy" panose="00000A00000000000000" charset="-122"/>
        <a:ea typeface="MiSans Heavy" panose="00000A00000000000000" charset="-122"/>
        <a:cs typeface="MiSans Normal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Sans Heavy" panose="00000A00000000000000" charset="-122"/>
        <a:ea typeface="MiSans Heavy" panose="00000A00000000000000" charset="-122"/>
        <a:cs typeface="MiSans Normal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Sans Heavy" panose="00000A00000000000000" charset="-122"/>
        <a:ea typeface="MiSans Heavy" panose="00000A00000000000000" charset="-122"/>
        <a:cs typeface="MiSans Normal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Sans Heavy" panose="00000A00000000000000" charset="-122"/>
        <a:ea typeface="MiSans Heavy" panose="00000A00000000000000" charset="-122"/>
        <a:cs typeface="MiSans Normal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56.xml"/><Relationship Id="rId3" Type="http://schemas.openxmlformats.org/officeDocument/2006/relationships/image" Target="../media/image1.png"/><Relationship Id="rId2" Type="http://schemas.openxmlformats.org/officeDocument/2006/relationships/tags" Target="../tags/tag55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tags" Target="../tags/tag14.xml"/><Relationship Id="rId3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tags" Target="../tags/tag20.xml"/><Relationship Id="rId3" Type="http://schemas.openxmlformats.org/officeDocument/2006/relationships/image" Target="../media/image6.png"/><Relationship Id="rId2" Type="http://schemas.openxmlformats.org/officeDocument/2006/relationships/tags" Target="../tags/tag19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241" y="594019"/>
            <a:ext cx="228600" cy="228600"/>
          </a:xfrm>
          <a:prstGeom prst="rect">
            <a:avLst/>
          </a:prstGeom>
        </p:spPr>
      </p:pic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7"/>
            </p:custDataLst>
          </p:nvPr>
        </p:nvSpPr>
        <p:spPr>
          <a:xfrm>
            <a:off x="1331595" y="2362197"/>
            <a:ext cx="5224780" cy="174688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351915" y="4405630"/>
            <a:ext cx="1607820" cy="3975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7200000" scaled="0"/>
          </a:gradFill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ctr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6595" y="1118235"/>
            <a:ext cx="10799445" cy="42926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形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241" y="594019"/>
            <a:ext cx="228600" cy="228600"/>
          </a:xfrm>
          <a:prstGeom prst="rect">
            <a:avLst/>
          </a:prstGeom>
        </p:spPr>
      </p:pic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1351915" y="4349115"/>
            <a:ext cx="1607820" cy="3975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7200000" scaled="0"/>
          </a:gradFill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lt1">
                    <a:lumMod val="100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ctr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1331595" y="2075815"/>
            <a:ext cx="4764405" cy="197739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/>
          <p:cNvSpPr>
            <a:spLocks noGrp="1"/>
          </p:cNvSpPr>
          <p:nvPr>
            <p:ph idx="2"/>
            <p:custDataLst>
              <p:tags r:id="rId2"/>
            </p:custDataLst>
          </p:nvPr>
        </p:nvSpPr>
        <p:spPr>
          <a:xfrm>
            <a:off x="695960" y="1245235"/>
            <a:ext cx="10800080" cy="493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  <a:cs typeface="MiSans Normal" panose="00000500000000000000" charset="-122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  <a:cs typeface="MiSans Normal" panose="00000500000000000000" charset="-122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  <a:cs typeface="MiSans Normal" panose="00000500000000000000" charset="-122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  <a:cs typeface="MiSans Normal" panose="00000500000000000000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2951" y="421888"/>
            <a:ext cx="716839" cy="825888"/>
          </a:xfrm>
          <a:prstGeom prst="rect">
            <a:avLst/>
          </a:prstGeom>
        </p:spPr>
      </p:pic>
      <p:pic>
        <p:nvPicPr>
          <p:cNvPr id="45" name="图片 44" descr="图片包含 徽标&#10;&#10;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2027" y="227092"/>
            <a:ext cx="1655525" cy="1679961"/>
          </a:xfrm>
          <a:prstGeom prst="rect">
            <a:avLst/>
          </a:prstGeom>
        </p:spPr>
      </p:pic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6"/>
            </p:custDataLst>
          </p:nvPr>
        </p:nvSpPr>
        <p:spPr>
          <a:xfrm>
            <a:off x="1530985" y="610235"/>
            <a:ext cx="2432685" cy="64643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游戏机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5868242" y="880942"/>
            <a:ext cx="5185154" cy="5276374"/>
          </a:xfrm>
          <a:prstGeom prst="rect">
            <a:avLst/>
          </a:prstGeom>
        </p:spPr>
      </p:pic>
      <p:pic>
        <p:nvPicPr>
          <p:cNvPr id="13" name="图片 12" descr="图片包含 徽标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57576" y="-281180"/>
            <a:ext cx="5524500" cy="5608587"/>
          </a:xfrm>
          <a:prstGeom prst="rect">
            <a:avLst/>
          </a:prstGeom>
        </p:spPr>
      </p:pic>
      <p:pic>
        <p:nvPicPr>
          <p:cNvPr id="14" name="图片 13" descr="图片包含 徽标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7014633" flipH="1">
            <a:off x="2182688" y="1158830"/>
            <a:ext cx="2978942" cy="3024284"/>
          </a:xfrm>
          <a:prstGeom prst="rect">
            <a:avLst/>
          </a:prstGeom>
        </p:spPr>
      </p:pic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1167130" y="3667125"/>
            <a:ext cx="5793740" cy="9937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4000" b="0" i="0" u="none" strike="noStrike" kern="1200" cap="none" spc="0" normalizeH="0" baseline="0" noProof="1" dirty="0">
                <a:gradFill>
                  <a:gsLst>
                    <a:gs pos="54100">
                      <a:schemeClr val="accent3"/>
                    </a:gs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1167130" y="4742180"/>
            <a:ext cx="5793740" cy="12077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4800" b="0" i="0" u="none" strike="noStrike" kern="1200" cap="none" spc="0" normalizeH="0" baseline="0" noProof="1" dirty="0">
                <a:gradFill>
                  <a:gsLst>
                    <a:gs pos="54100">
                      <a:schemeClr val="accent3"/>
                    </a:gs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400800" y="1245870"/>
            <a:ext cx="5095240" cy="493077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695960" y="1245870"/>
            <a:ext cx="5088890" cy="493077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文"/>
          <p:cNvSpPr txBox="1">
            <a:spLocks noGrp="1"/>
          </p:cNvSpPr>
          <p:nvPr>
            <p:ph idx="7"/>
            <p:custDataLst>
              <p:tags r:id="rId2"/>
            </p:custDataLst>
          </p:nvPr>
        </p:nvSpPr>
        <p:spPr>
          <a:xfrm>
            <a:off x="6235065" y="1720850"/>
            <a:ext cx="5260975" cy="445579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/>
            <p:custDataLst>
              <p:tags r:id="rId3"/>
            </p:custDataLst>
          </p:nvPr>
        </p:nvSpPr>
        <p:spPr>
          <a:xfrm>
            <a:off x="695325" y="1720850"/>
            <a:ext cx="5255260" cy="445579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MiSans Normal" panose="00000500000000000000" charset="-122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8300"/>
            <a:ext cx="10800080" cy="580834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92150" y="6356350"/>
            <a:ext cx="2889250" cy="365125"/>
          </a:xfrm>
        </p:spPr>
        <p:txBody>
          <a:bodyPr lIns="0" tIns="0" rIns="0" bIns="0" anchor="ctr" anchorCtr="0"/>
          <a:lstStyle>
            <a:lvl1pPr>
              <a:defRPr>
                <a:cs typeface="MiSans Normal" panose="00000500000000000000" charset="-122"/>
              </a:defRPr>
            </a:lvl1pPr>
          </a:lstStyle>
          <a:p>
            <a:fld id="{F2BFA029-C053-4E0C-B3AA-A1F38F6E5E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 lIns="0" tIns="0" rIns="0" bIns="0" anchor="ctr" anchorCtr="0"/>
          <a:lstStyle>
            <a:lvl1pPr algn="ctr">
              <a:defRPr>
                <a:cs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884805" cy="365125"/>
          </a:xfrm>
        </p:spPr>
        <p:txBody>
          <a:bodyPr lIns="0" tIns="0" rIns="0" bIns="0" anchor="ctr" anchorCtr="0"/>
          <a:lstStyle>
            <a:lvl1pPr algn="r">
              <a:defRPr>
                <a:cs typeface="MiSans Normal" panose="00000500000000000000" charset="-122"/>
              </a:defRPr>
            </a:lvl1pPr>
          </a:lstStyle>
          <a:p>
            <a:fld id="{91ED5A92-ABDF-4489-9CD6-12725639C47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1"/>
            <p:custDataLst>
              <p:tags r:id="rId15"/>
            </p:custDataLst>
          </p:nvPr>
        </p:nvSpPr>
        <p:spPr>
          <a:xfrm>
            <a:off x="695960" y="1248410"/>
            <a:ext cx="10800715" cy="4932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标题占位符 3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600" b="1" i="0" u="none" strike="noStrike" kern="1200" cap="none" spc="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uFillTx/>
          <a:latin typeface="+中文标题" charset="0"/>
          <a:ea typeface="+mj-ea"/>
          <a:cs typeface="MiSans Normal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noProof="1" dirty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微软雅黑" panose="020B0503020204020204" charset="-122"/>
          <a:cs typeface="MiSans Normal" panose="00000500000000000000" charset="-122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微软雅黑" panose="020B0503020204020204" charset="-122"/>
          <a:cs typeface="MiSans Normal" panose="00000500000000000000" charset="-122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微软雅黑" panose="020B0503020204020204" charset="-122"/>
          <a:cs typeface="MiSans Normal" panose="00000500000000000000" charset="-122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>
              <a:lumMod val="65000"/>
              <a:lumOff val="35000"/>
            </a:schemeClr>
          </a:solidFill>
          <a:uFillTx/>
          <a:latin typeface="MiSans Normal" panose="00000500000000000000" charset="-122"/>
          <a:ea typeface="微软雅黑" panose="020B0503020204020204" charset="-122"/>
          <a:cs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8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9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9.jpe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5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6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8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3"/>
            <p:custDataLst>
              <p:tags r:id="rId1"/>
            </p:custDataLst>
          </p:nvPr>
        </p:nvSpPr>
        <p:spPr>
          <a:xfrm>
            <a:off x="2115820" y="1591942"/>
            <a:ext cx="5224780" cy="1746885"/>
          </a:xfrm>
        </p:spPr>
        <p:txBody>
          <a:bodyPr/>
          <a:lstStyle/>
          <a:p>
            <a:pPr algn="ctr"/>
            <a:r>
              <a:rPr lang="zh-CN" altLang="en-US" sz="6000" b="1"/>
              <a:t>宫颈癌</a:t>
            </a:r>
            <a:br>
              <a:rPr lang="zh-CN" altLang="en-US" sz="6000" b="1"/>
            </a:br>
            <a:r>
              <a:rPr lang="en-US" altLang="zh-CN" sz="3200" b="1"/>
              <a:t>Carcinoma of cervix</a:t>
            </a:r>
            <a:endParaRPr lang="en-US" altLang="zh-CN" sz="3200" b="1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306560" y="5876290"/>
            <a:ext cx="1607820" cy="397510"/>
          </a:xfrm>
        </p:spPr>
        <p:txBody>
          <a:bodyPr/>
          <a:lstStyle/>
          <a:p>
            <a:r>
              <a:t>慈惠街卫生院宣</a:t>
            </a:r>
          </a:p>
        </p:txBody>
      </p:sp>
      <p:pic>
        <p:nvPicPr>
          <p:cNvPr id="7" name="图片 6" descr="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30" y="4035425"/>
            <a:ext cx="3009900" cy="22383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469265"/>
            <a:ext cx="1718310" cy="12407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47190" y="767715"/>
            <a:ext cx="5759450" cy="620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诊断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5095" y="1869440"/>
            <a:ext cx="7738745" cy="3489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早期病例诊断的“三阶梯”检查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1.子宫颈细胞学检查和（或）高危型HPV DNA检测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2.阴道镜检查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3.子宫颈活组织检查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t>慈惠街卫生院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THANKS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469265"/>
            <a:ext cx="1718310" cy="1240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17040" y="2262505"/>
            <a:ext cx="9396730" cy="3954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200000"/>
              </a:lnSpc>
            </a:pPr>
            <a:r>
              <a:rPr lang="zh-CN" altLang="en-US"/>
              <a:t> </a:t>
            </a:r>
            <a:r>
              <a:rPr lang="en-US" altLang="zh-CN"/>
              <a:t>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子宫颈癌又称宫颈侵润癌，简称宫颈癌，由癌前病变逐步发展而来的，是目前唯一病因明确、可以预防的恶性肿瘤。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7040" y="772160"/>
            <a:ext cx="4286250" cy="937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469265"/>
            <a:ext cx="1718310" cy="12407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40990" y="1737995"/>
            <a:ext cx="1172210" cy="76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1250" y="556895"/>
            <a:ext cx="9847580" cy="5615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病例分析：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患者谭××，女，61岁，因绝经10+年，阴道偶有少许出血3月来我院就诊。患者己绝经10余年，自诉3个月前无明显诱因出现阴道间断出血，量时多时少，色鲜红，无腹痛，无消瘦、乏力，来院就诊。既往史：1-0-1-1，顺娩一次，人流一次，高血压病史3月口服降压药治疗（具体药物不详），否认手术外伤史，否认食物药物过敏史，否认乙肝、结核等病史，否认糖尿病、肾病等慢病史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处置：行TCT+HPV+白带常规+子宫附件彩超检查，彩超提示内膜线模糊，白带常规无明显异常，告知患者上级医院行分段诊刮。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半月后HPV提示18型阳性，TCT提示非曲型鳞状上皮细胞，不除外高级别鳞状上皮内病变（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ASC-H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电话联系患者本人，告知检查结果，患者己于同济行开腹全子宫切除术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腹腔淋巴结清扫术，并预备术后化疗。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" y="469265"/>
            <a:ext cx="1718310" cy="12407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4030" y="1710055"/>
            <a:ext cx="8739505" cy="4577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300000"/>
              </a:lnSpc>
            </a:pPr>
            <a:r>
              <a:rPr lang="en-US" altLang="zh-CN"/>
              <a:t>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1.鳞状细胞浸润癌  占子宫颈癌的75%-80%。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300000"/>
              </a:lnSpc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2.腺癌  近年来子宫颈腺癌的发生率有上升趋势，占子宫颈癌的20%-25%。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30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3.腺鳞癌  占子宫颈癌3%-5%。癌组织中含有腺癌和鳞癌两种成分。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30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4.其他  少见病理类型神经内分泌癌、未分化癌、混合性上皮/间叶肿瘤、间叶肿瘤、黑色素瘤、淋巴瘤等。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9820" y="719455"/>
            <a:ext cx="4095115" cy="856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病理分型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6452870" y="1061085"/>
          <a:ext cx="6839585" cy="395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429750" y="3549015"/>
            <a:ext cx="120713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鳞状细胞浸润癌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75%-80%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35340" y="2305685"/>
            <a:ext cx="9944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000"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腺癌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20%-25%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33535" y="1480185"/>
            <a:ext cx="72199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腺鳞癌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3%-5%</a:t>
            </a:r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469265"/>
            <a:ext cx="1718310" cy="1240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72540" y="1848485"/>
            <a:ext cx="9478010" cy="4276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1.直接蔓延  最常见，癌组织局部浸润，向邻近器官及组织扩散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向下  累及阴道壁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向两侧扩散  累及主韧带及子宫颈旁、阴道旁组织直至骨盆壁；癌灶压迫或侵及输尿管时，可引起输尿管阻塞及肾积水。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晚期可向前、后蔓延侵及膀胱或直肠，形成膀胱阴道瘘或直肠阴道瘘。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2.淋巴转移  癌灶局部浸润后侵入淋巴管，形成瘤栓，随淋巴液引流进入局部淋巴结，在淋巴管内扩散。淋巴转移一级组包括宫旁、子宫颈旁、闭孔、髂内、髂外、髂总、骶前淋巴结；二级组包括腹股沟深浅淋巴结、腹主动脉旁淋巴结。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3.血行转移 极少见，晚期可转移至肺、肝或骨骼等。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5610" y="848360"/>
            <a:ext cx="4942840" cy="63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转移途径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469265"/>
            <a:ext cx="1718310" cy="12407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95120" y="818515"/>
            <a:ext cx="4882515" cy="581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病因分析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58645" y="1998980"/>
            <a:ext cx="4113530" cy="3639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早婚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早育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多产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宫颈慢性炎症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26405" y="1998980"/>
            <a:ext cx="4688840" cy="3106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冶游史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多个性伴侣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HPV感染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16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型长期感染可致宫颈癌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其他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469265"/>
            <a:ext cx="1718310" cy="1240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63345" y="2050415"/>
            <a:ext cx="9295130" cy="3257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1.通过普及、规范子宫颈癌筛查（二级预防），早期发现CIN，并及时治疗高级别病变，阻断子宫颈浸润癌发生。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2.广泛预防子宫颈癌相关知识宣教，提高接受子宫颈癌筛查和预防性传播疾病的自觉性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4160" y="795020"/>
            <a:ext cx="5125085" cy="694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预防措施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469265"/>
            <a:ext cx="1718310" cy="1240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4140" y="2070735"/>
            <a:ext cx="9658350" cy="3782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/>
              <a:t>1.阴道流血：常表现为接触性出血，即性生活或妇科检查后阴道流血。也可表现为不规则阴道流血，或经期延长、经量增多。老年患者常为绝经后不规则阴道流血。出血量根据病灶大小、侵及间质内血管情况而不同，若侵蚀大血管可引起大出血。一般外生型癌出血较早，量多，内生型癌出血较晚。</a:t>
            </a:r>
            <a:endParaRPr lang="zh-CN" altLang="en-US"/>
          </a:p>
          <a:p>
            <a:pPr indent="0" fontAlgn="auto">
              <a:lnSpc>
                <a:spcPct val="150000"/>
              </a:lnSpc>
            </a:pPr>
            <a:endParaRPr lang="zh-CN" altLang="en-US"/>
          </a:p>
          <a:p>
            <a:pPr indent="0" fontAlgn="auto">
              <a:lnSpc>
                <a:spcPct val="150000"/>
              </a:lnSpc>
            </a:pPr>
            <a:r>
              <a:rPr lang="zh-CN" altLang="en-US"/>
              <a:t>2.阴道排液：多数患者有白色或血性、稀薄如水样或米泔状、有腥臭味的阴道排液。晚期患者因癌组织坏死伴感染，可有大量米泔样或脓性恶臭白带。</a:t>
            </a:r>
            <a:endParaRPr lang="zh-CN" altLang="en-US"/>
          </a:p>
          <a:p>
            <a:pPr indent="0" fontAlgn="auto">
              <a:lnSpc>
                <a:spcPct val="150000"/>
              </a:lnSpc>
            </a:pPr>
            <a:endParaRPr lang="zh-CN" altLang="en-US"/>
          </a:p>
          <a:p>
            <a:pPr indent="0" fontAlgn="auto"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36395" y="784225"/>
            <a:ext cx="5851525" cy="632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临床症状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469265"/>
            <a:ext cx="1718310" cy="1240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22705" y="1709420"/>
            <a:ext cx="9325610" cy="413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3.晚期症状：根据癌灶累及范围不同的继发性症状。如尿频、尿急、便秘、下肢肿痛等；癌肿压迫或累及输尿管时，可引起输尿管梗阻、肾盂积水及尿素症；晚期可有贫血、恶病质等全身衰竭症状。</a:t>
            </a:r>
            <a:endParaRPr lang="zh-CN" altLang="en-US"/>
          </a:p>
          <a:p>
            <a:pPr indent="0" fontAlgn="auto">
              <a:lnSpc>
                <a:spcPct val="150000"/>
              </a:lnSpc>
            </a:pPr>
            <a:endParaRPr lang="zh-CN" altLang="en-US"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4.体征：微小浸润癌可无明显病灶，子宫颈光滑可糜烂样改变。随病情发展，可出现不同体征。外生型子宫颈癌可见息肉状、菜花状赘生物，常伴感染，质脆易出血；内生型表现为子宫颈肥大、质硬、子宫颈管膨大；晚期癌组织坏死脱落，形成溃疡或空洞伴恶臭。阴道壁受累时，可见赘生物生长或阴道壁变硬；宫旁组织受累时，双合诊、三合诊检查可扪及子宫颈旁组织增厚、结节状、质硬或形成冰冻骨盆状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</p:tagLst>
</file>

<file path=ppt/tags/tag15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22.xml><?xml version="1.0" encoding="utf-8"?>
<p:tagLst xmlns:p="http://schemas.openxmlformats.org/presentationml/2006/main">
  <p:tag name="KSO_WM_UNIT_PRESET_TEXT" val="PART 01  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&#10;文档标题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3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CONTENT_GROUP_TYPE" val="contentchip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ags/tag57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CONTENT_GROUP_TYPE" val="contentchip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66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66"/>
</p:tagLst>
</file>

<file path=ppt/tags/tag6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66"/>
  <p:tag name="KSO_WM_SPECIAL_SOURCE" val="bdnull"/>
  <p:tag name="KSO_WM_TEMPLATE_THUMBS_INDEX" val="1、9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66_1*a*1"/>
  <p:tag name="KSO_WM_TEMPLATE_CATEGORY" val="custom"/>
  <p:tag name="KSO_WM_TEMPLATE_INDEX" val="20230266"/>
  <p:tag name="KSO_WM_UNIT_LAYERLEVEL" val="1"/>
  <p:tag name="KSO_WM_TAG_VERSION" val="3.0"/>
  <p:tag name="KSO_WM_BEAUTIFY_FLAG" val="#wm#"/>
  <p:tag name="KSO_WM_UNIT_CONTENT_GROUP_TYPE" val="contentchip"/>
  <p:tag name="KSO_WM_UNIT_PRESET_TEXT" val="单击添加&#10;文档标题内容"/>
</p:tagLst>
</file>

<file path=ppt/tags/tag69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66_1*f*1"/>
  <p:tag name="KSO_WM_TEMPLATE_CATEGORY" val="custom"/>
  <p:tag name="KSO_WM_TEMPLATE_INDEX" val="20230266"/>
  <p:tag name="KSO_WM_UNIT_LAYERLEVEL" val="1"/>
  <p:tag name="KSO_WM_TAG_VERSION" val="3.0"/>
  <p:tag name="KSO_WM_BEAUTIFY_FLAG" val="#wm#"/>
  <p:tag name="KSO_WM_UNIT_CONTENT_GROUP_TYPE" val="contentchip"/>
  <p:tag name="KSO_WM_UNIT_PRESET_TEXT" val="汇报人：WPS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SLIDE_ID" val="custom2023026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66"/>
  <p:tag name="KSO_WM_SLIDE_TYPE" val="title"/>
  <p:tag name="KSO_WM_SLIDE_SUBTYPE" val="pureTxt"/>
  <p:tag name="KSO_WM_SLIDE_LAYOUT" val="a_f"/>
  <p:tag name="KSO_WM_SLIDE_LAYOUT_CNT" val="1_1"/>
  <p:tag name="KSO_WM_SPECIAL_SOURCE" val="bdnull"/>
  <p:tag name="KSO_WM_TEMPLATE_THUMBS_INDEX" val="1、9"/>
  <p:tag name="KSO_WM_SLIDE_CONTENT_AREA" val="{&quot;left&quot;:&quot;70.15&quot;,&quot;top&quot;:&quot;137.55&quot;,&quot;width&quot;:&quot;465.9&quot;,&quot;height&quot;:&quot;256.5&quot;}"/>
</p:tagLst>
</file>

<file path=ppt/tags/tag71.xml><?xml version="1.0" encoding="utf-8"?>
<p:tagLst xmlns:p="http://schemas.openxmlformats.org/presentationml/2006/main">
  <p:tag name="KSO_WM_SLIDE_ID" val="custom2023026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0266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2.xml><?xml version="1.0" encoding="utf-8"?>
<p:tagLst xmlns:p="http://schemas.openxmlformats.org/presentationml/2006/main">
  <p:tag name="KSO_WM_SLIDE_ID" val="custom2023026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0266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3.xml><?xml version="1.0" encoding="utf-8"?>
<p:tagLst xmlns:p="http://schemas.openxmlformats.org/presentationml/2006/main">
  <p:tag name="KSO_WM_SLIDE_ID" val="custom2023026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0266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4.xml><?xml version="1.0" encoding="utf-8"?>
<p:tagLst xmlns:p="http://schemas.openxmlformats.org/presentationml/2006/main">
  <p:tag name="KSO_WM_SLIDE_ID" val="custom2023026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0266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5.xml><?xml version="1.0" encoding="utf-8"?>
<p:tagLst xmlns:p="http://schemas.openxmlformats.org/presentationml/2006/main">
  <p:tag name="KSO_WM_SLIDE_ID" val="custom2023026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0266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6.xml><?xml version="1.0" encoding="utf-8"?>
<p:tagLst xmlns:p="http://schemas.openxmlformats.org/presentationml/2006/main">
  <p:tag name="KSO_WM_SLIDE_ID" val="custom2023026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0266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7.xml><?xml version="1.0" encoding="utf-8"?>
<p:tagLst xmlns:p="http://schemas.openxmlformats.org/presentationml/2006/main">
  <p:tag name="KSO_WM_SLIDE_ID" val="custom2023026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0266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8.xml><?xml version="1.0" encoding="utf-8"?>
<p:tagLst xmlns:p="http://schemas.openxmlformats.org/presentationml/2006/main">
  <p:tag name="KSO_WM_SLIDE_ID" val="custom2023026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0266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79.xml><?xml version="1.0" encoding="utf-8"?>
<p:tagLst xmlns:p="http://schemas.openxmlformats.org/presentationml/2006/main">
  <p:tag name="KSO_WM_SLIDE_ID" val="custom2023026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0266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80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66_9*f*1"/>
  <p:tag name="KSO_WM_TEMPLATE_CATEGORY" val="custom"/>
  <p:tag name="KSO_WM_TEMPLATE_INDEX" val="20230266"/>
  <p:tag name="KSO_WM_UNIT_LAYERLEVEL" val="1"/>
  <p:tag name="KSO_WM_TAG_VERSION" val="3.0"/>
  <p:tag name="KSO_WM_BEAUTIFY_FLAG" val="#wm#"/>
  <p:tag name="KSO_WM_UNIT_CONTENT_GROUP_TYPE" val="contentchip"/>
  <p:tag name="KSO_WM_UNIT_PRESET_TEXT" val="汇报人：WPS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66_9*a*1"/>
  <p:tag name="KSO_WM_TEMPLATE_CATEGORY" val="custom"/>
  <p:tag name="KSO_WM_TEMPLATE_INDEX" val="20230266"/>
  <p:tag name="KSO_WM_UNIT_LAYERLEVEL" val="1"/>
  <p:tag name="KSO_WM_TAG_VERSION" val="3.0"/>
  <p:tag name="KSO_WM_BEAUTIFY_FLAG" val="#wm#"/>
  <p:tag name="KSO_WM_UNIT_CONTENT_GROUP_TYPE" val="contentchip"/>
  <p:tag name="KSO_WM_UNIT_PRESET_TEXT" val="THANKS"/>
</p:tagLst>
</file>

<file path=ppt/tags/tag82.xml><?xml version="1.0" encoding="utf-8"?>
<p:tagLst xmlns:p="http://schemas.openxmlformats.org/presentationml/2006/main">
  <p:tag name="KSO_WM_SLIDE_ID" val="custom20230266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0266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70.15&quot;,&quot;top&quot;:&quot;137.55&quot;,&quot;width&quot;:&quot;465.9&quot;,&quot;height&quot;:&quot;256.5&quot;}"/>
</p:tagLst>
</file>

<file path=ppt/tags/tag83.xml><?xml version="1.0" encoding="utf-8"?>
<p:tagLst xmlns:p="http://schemas.openxmlformats.org/presentationml/2006/main">
  <p:tag name="KSO_WPP_MARK_KEY" val="6c81e557-50fc-4908-ac15-2bb2fcc838cd"/>
  <p:tag name="COMMONDATA" val="eyJoZGlkIjoiZjQyZTJmZjJmYTVlMmQ5MmU5OTMyMTM0NzEyYmVjMWMifQ=="/>
  <p:tag name="commondata" val="eyJoZGlkIjoiNmZjYzE0ZWVlNzY1YjhiODA1MGJhMzVkMDlhOTU5ZWQifQ=="/>
  <p:tag name="resource_record_key" val="{&quot;13&quot;:[20482071],&quot;65&quot;:[20230266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heme/theme1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F3F5FB"/>
      </a:lt2>
      <a:accent1>
        <a:srgbClr val="0CA9F8"/>
      </a:accent1>
      <a:accent2>
        <a:srgbClr val="6DAAF9"/>
      </a:accent2>
      <a:accent3>
        <a:srgbClr val="8993F8"/>
      </a:accent3>
      <a:accent4>
        <a:srgbClr val="A67CF7"/>
      </a:accent4>
      <a:accent5>
        <a:srgbClr val="C265F6"/>
      </a:accent5>
      <a:accent6>
        <a:srgbClr val="DF4EF5"/>
      </a:accent6>
      <a:hlink>
        <a:srgbClr val="0563C1"/>
      </a:hlink>
      <a:folHlink>
        <a:srgbClr val="954F72"/>
      </a:folHlink>
    </a:clrScheme>
    <a:fontScheme name="自定义 23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iSans Heavy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Heavy"/>
        <a:ea typeface=""/>
        <a:cs typeface=""/>
        <a:font script="Jpan" typeface="ＭＳ Ｐゴシック"/>
        <a:font script="Hang" typeface="맑은 고딕"/>
        <a:font script="Hans" typeface="MiSans Heavy"/>
        <a:font script="Hant" typeface="新細明體"/>
        <a:font script="Arab" typeface="MiSans Normal"/>
        <a:font script="Hebr" typeface="MiSans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iSans Heavy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Heavy"/>
        <a:ea typeface=""/>
        <a:cs typeface=""/>
        <a:font script="Jpan" typeface="ＭＳ Ｐゴシック"/>
        <a:font script="Hang" typeface="맑은 고딕"/>
        <a:font script="Hans" typeface="MiSans Heavy"/>
        <a:font script="Hant" typeface="新細明體"/>
        <a:font script="Arab" typeface="MiSans Normal"/>
        <a:font script="Hebr" typeface="MiSans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WPS 演示</Application>
  <PresentationFormat>宽屏</PresentationFormat>
  <Paragraphs>82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MiSans Normal</vt:lpstr>
      <vt:lpstr>+中文标题</vt:lpstr>
      <vt:lpstr>Segoe Print</vt:lpstr>
      <vt:lpstr>微软雅黑</vt:lpstr>
      <vt:lpstr>Wingdings</vt:lpstr>
      <vt:lpstr>MiSans Heavy</vt:lpstr>
      <vt:lpstr>Arial Unicode MS</vt:lpstr>
      <vt:lpstr>Office 主题</vt:lpstr>
      <vt:lpstr>宫颈癌 Carcinoma of cervix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</dc:creator>
  <cp:lastModifiedBy>Administrator</cp:lastModifiedBy>
  <cp:revision>179</cp:revision>
  <dcterms:created xsi:type="dcterms:W3CDTF">2023-04-27T02:31:00Z</dcterms:created>
  <dcterms:modified xsi:type="dcterms:W3CDTF">2024-04-07T08:51:32Z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F0E795B4E18B4C04963F25A1C2D04662_11</vt:lpwstr>
  </property>
  <property fmtid="{D5CDD505-2E9C-101B-9397-08002B2CF9AE}" pid="3" name="KSOProductBuildVer">
    <vt:lpwstr>2052-11.8.2.11718</vt:lpwstr>
  </property>
</Properties>
</file>