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5" r:id="rId3"/>
    <p:sldId id="573" r:id="rId5"/>
    <p:sldId id="286" r:id="rId6"/>
    <p:sldId id="287" r:id="rId7"/>
    <p:sldId id="539" r:id="rId8"/>
    <p:sldId id="543" r:id="rId9"/>
    <p:sldId id="545" r:id="rId10"/>
    <p:sldId id="570" r:id="rId11"/>
    <p:sldId id="620" r:id="rId12"/>
    <p:sldId id="614" r:id="rId13"/>
    <p:sldId id="605" r:id="rId14"/>
    <p:sldId id="613" r:id="rId15"/>
    <p:sldId id="618" r:id="rId16"/>
    <p:sldId id="616" r:id="rId17"/>
    <p:sldId id="617" r:id="rId18"/>
    <p:sldId id="550" r:id="rId19"/>
    <p:sldId id="567" r:id="rId20"/>
    <p:sldId id="557" r:id="rId21"/>
    <p:sldId id="553" r:id="rId22"/>
    <p:sldId id="612" r:id="rId23"/>
    <p:sldId id="622" r:id="rId24"/>
    <p:sldId id="619" r:id="rId25"/>
    <p:sldId id="615" r:id="rId26"/>
    <p:sldId id="555" r:id="rId27"/>
    <p:sldId id="623" r:id="rId28"/>
    <p:sldId id="556" r:id="rId29"/>
    <p:sldId id="547" r:id="rId30"/>
    <p:sldId id="548" r:id="rId31"/>
    <p:sldId id="558" r:id="rId32"/>
    <p:sldId id="264" r:id="rId33"/>
    <p:sldId id="269" r:id="rId34"/>
    <p:sldId id="569" r:id="rId35"/>
    <p:sldId id="559" r:id="rId36"/>
    <p:sldId id="568" r:id="rId37"/>
    <p:sldId id="560" r:id="rId38"/>
    <p:sldId id="561" r:id="rId39"/>
    <p:sldId id="562" r:id="rId40"/>
    <p:sldId id="563" r:id="rId41"/>
    <p:sldId id="566" r:id="rId42"/>
    <p:sldId id="572" r:id="rId43"/>
    <p:sldId id="292" r:id="rId44"/>
  </p:sldIdLst>
  <p:sldSz cx="12852400" cy="7235825"/>
  <p:notesSz cx="6858000" cy="9144000"/>
  <p:custShowLst>
    <p:custShow name="自定义放映 1" id="0">
      <p:sldLst>
        <p:sld r:id="rId3"/>
        <p:sld r:id="rId6"/>
        <p:sld r:id="rId7"/>
        <p:sld r:id="rId8"/>
        <p:sld r:id="rId9"/>
        <p:sld r:id="rId10"/>
        <p:sld r:id="rId11"/>
        <p:sld r:id="rId19"/>
        <p:sld r:id="rId20"/>
        <p:sld r:id="rId21"/>
        <p:sld r:id="rId22"/>
        <p:sld r:id="rId27"/>
        <p:sld r:id="rId29"/>
        <p:sld r:id="rId30"/>
        <p:sld r:id="rId31"/>
        <p:sld r:id="rId32"/>
        <p:sld r:id="rId33"/>
        <p:sld r:id="rId34"/>
        <p:sld r:id="rId35"/>
        <p:sld r:id="rId36"/>
        <p:sld r:id="rId37"/>
        <p:sld r:id="rId38"/>
        <p:sld r:id="rId39"/>
        <p:sld r:id="rId40"/>
        <p:sld r:id="rId41"/>
        <p:sld r:id="rId42"/>
        <p:sld r:id="rId44"/>
      </p:sldLst>
    </p:custShow>
  </p:custShowLst>
  <p:custDataLst>
    <p:tags r:id="rId49"/>
  </p:custDataLst>
  <p:defaultTextStyle>
    <a:defPPr>
      <a:defRPr lang="zh-CN"/>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3930"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0460" algn="l" defTabSz="963930" rtl="0" eaLnBrk="1" latinLnBrk="0" hangingPunct="1">
      <a:defRPr sz="1900" kern="1200">
        <a:solidFill>
          <a:schemeClr val="tx1"/>
        </a:solidFill>
        <a:latin typeface="+mn-lt"/>
        <a:ea typeface="+mn-ea"/>
        <a:cs typeface="+mn-cs"/>
      </a:defRPr>
    </a:lvl6pPr>
    <a:lvl7pPr marL="2892425"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pos="4091" userDrawn="1">
          <p15:clr>
            <a:srgbClr val="A4A3A4"/>
          </p15:clr>
        </p15:guide>
        <p15:guide id="2" orient="horz" pos="22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CFB"/>
    <a:srgbClr val="6FB0B3"/>
    <a:srgbClr val="429295"/>
    <a:srgbClr val="FEF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1" autoAdjust="0"/>
    <p:restoredTop sz="94660"/>
  </p:normalViewPr>
  <p:slideViewPr>
    <p:cSldViewPr snapToGrid="0" showGuides="1">
      <p:cViewPr varScale="1">
        <p:scale>
          <a:sx n="51" d="100"/>
          <a:sy n="51" d="100"/>
        </p:scale>
        <p:origin x="756" y="84"/>
      </p:cViewPr>
      <p:guideLst>
        <p:guide pos="4091"/>
        <p:guide orient="horz" pos="22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2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634F7DA4-CFA9-4AC8-8467-95502A0B01A4}"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A892DD9-F3E3-405F-8ECF-CF3EA66ABC0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C396F7-F700-4236-B7AD-BC65ED1DAD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C396F7-F700-4236-B7AD-BC65ED1DAD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C396F7-F700-4236-B7AD-BC65ED1DADF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892DD9-F3E3-405F-8ECF-CF3EA66ABC0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A5FBFC4-4504-47C4-A20A-DEB98277DFA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6550" y="1184197"/>
            <a:ext cx="9639300" cy="2519139"/>
          </a:xfrm>
        </p:spPr>
        <p:txBody>
          <a:bodyPr anchor="b"/>
          <a:lstStyle>
            <a:lvl1pPr algn="ctr">
              <a:defRPr sz="6325"/>
            </a:lvl1pPr>
          </a:lstStyle>
          <a:p>
            <a:r>
              <a:rPr lang="zh-CN" altLang="en-US"/>
              <a:t>单击此处编辑母版标题样式</a:t>
            </a:r>
            <a:endParaRPr lang="en-US" dirty="0"/>
          </a:p>
        </p:txBody>
      </p:sp>
      <p:sp>
        <p:nvSpPr>
          <p:cNvPr id="3" name="Subtitle 2"/>
          <p:cNvSpPr>
            <a:spLocks noGrp="1"/>
          </p:cNvSpPr>
          <p:nvPr>
            <p:ph type="subTitle" idx="1"/>
          </p:nvPr>
        </p:nvSpPr>
        <p:spPr>
          <a:xfrm>
            <a:off x="1606550" y="3800484"/>
            <a:ext cx="9639300" cy="1746982"/>
          </a:xfrm>
        </p:spPr>
        <p:txBody>
          <a:bodyPr/>
          <a:lstStyle>
            <a:lvl1pPr marL="0" indent="0" algn="ctr">
              <a:buNone/>
              <a:defRPr sz="2530"/>
            </a:lvl1pPr>
            <a:lvl2pPr marL="481965" indent="0" algn="ctr">
              <a:buNone/>
              <a:defRPr sz="2110"/>
            </a:lvl2pPr>
            <a:lvl3pPr marL="963930" indent="0" algn="ctr">
              <a:buNone/>
              <a:defRPr sz="1900"/>
            </a:lvl3pPr>
            <a:lvl4pPr marL="1445895" indent="0" algn="ctr">
              <a:buNone/>
              <a:defRPr sz="1685"/>
            </a:lvl4pPr>
            <a:lvl5pPr marL="1927860" indent="0" algn="ctr">
              <a:buNone/>
              <a:defRPr sz="1685"/>
            </a:lvl5pPr>
            <a:lvl6pPr marL="2409825" indent="0" algn="ctr">
              <a:buNone/>
              <a:defRPr sz="1685"/>
            </a:lvl6pPr>
            <a:lvl7pPr marL="2891790" indent="0" algn="ctr">
              <a:buNone/>
              <a:defRPr sz="1685"/>
            </a:lvl7pPr>
            <a:lvl8pPr marL="3373755" indent="0" algn="ctr">
              <a:buNone/>
              <a:defRPr sz="1685"/>
            </a:lvl8pPr>
            <a:lvl9pPr marL="3855720" indent="0" algn="ctr">
              <a:buNone/>
              <a:defRPr sz="168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4D78666-0AC1-4C17-A327-7232150460D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1709F-6804-42DA-A477-9D1506A6D7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94D78666-0AC1-4C17-A327-7232150460D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241709F-6804-42DA-A477-9D1506A6D7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nic">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275" y="482388"/>
            <a:ext cx="4390815" cy="1688359"/>
          </a:xfrm>
        </p:spPr>
        <p:txBody>
          <a:bodyPr anchor="t" anchorCtr="0">
            <a:normAutofit/>
          </a:bodyPr>
          <a:lstStyle>
            <a:lvl1pPr>
              <a:defRPr sz="3795"/>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464800" y="482388"/>
            <a:ext cx="6504630" cy="5701298"/>
          </a:xfrm>
        </p:spPr>
        <p:txBody>
          <a:bodyPr/>
          <a:lstStyle>
            <a:lvl1pPr marL="0" indent="0">
              <a:buNone/>
              <a:defRPr sz="3375"/>
            </a:lvl1pPr>
            <a:lvl2pPr marL="481965" indent="0">
              <a:buNone/>
              <a:defRPr sz="2950"/>
            </a:lvl2pPr>
            <a:lvl3pPr marL="963930" indent="0">
              <a:buNone/>
              <a:defRPr sz="2530"/>
            </a:lvl3pPr>
            <a:lvl4pPr marL="1445895" indent="0">
              <a:buNone/>
              <a:defRPr sz="2110"/>
            </a:lvl4pPr>
            <a:lvl5pPr marL="1927860" indent="0">
              <a:buNone/>
              <a:defRPr sz="2110"/>
            </a:lvl5pPr>
            <a:lvl6pPr marL="2409825" indent="0">
              <a:buNone/>
              <a:defRPr sz="2110"/>
            </a:lvl6pPr>
            <a:lvl7pPr marL="2891790" indent="0">
              <a:buNone/>
              <a:defRPr sz="2110"/>
            </a:lvl7pPr>
            <a:lvl8pPr marL="3373755" indent="0">
              <a:buNone/>
              <a:defRPr sz="2110"/>
            </a:lvl8pPr>
            <a:lvl9pPr marL="3855720" indent="0">
              <a:buNone/>
              <a:defRPr sz="2110"/>
            </a:lvl9pPr>
          </a:lstStyle>
          <a:p>
            <a:endParaRPr lang="zh-CN" altLang="en-US" dirty="0"/>
          </a:p>
        </p:txBody>
      </p:sp>
      <p:sp>
        <p:nvSpPr>
          <p:cNvPr id="4" name="文本占位符 3"/>
          <p:cNvSpPr>
            <a:spLocks noGrp="1"/>
          </p:cNvSpPr>
          <p:nvPr>
            <p:ph type="body" sz="half" idx="2"/>
          </p:nvPr>
        </p:nvSpPr>
        <p:spPr>
          <a:xfrm>
            <a:off x="885275" y="2170748"/>
            <a:ext cx="4390815" cy="4021578"/>
          </a:xfrm>
        </p:spPr>
        <p:txBody>
          <a:bodyPr>
            <a:normAutofit/>
          </a:bodyPr>
          <a:lstStyle>
            <a:lvl1pPr marL="0" indent="0">
              <a:buNone/>
              <a:defRPr sz="2110"/>
            </a:lvl1pPr>
            <a:lvl2pPr marL="481965" indent="0">
              <a:buNone/>
              <a:defRPr sz="1475"/>
            </a:lvl2pPr>
            <a:lvl3pPr marL="963930" indent="0">
              <a:buNone/>
              <a:defRPr sz="1265"/>
            </a:lvl3pPr>
            <a:lvl4pPr marL="1445895" indent="0">
              <a:buNone/>
              <a:defRPr sz="1055"/>
            </a:lvl4pPr>
            <a:lvl5pPr marL="1927860" indent="0">
              <a:buNone/>
              <a:defRPr sz="1055"/>
            </a:lvl5pPr>
            <a:lvl6pPr marL="2409825" indent="0">
              <a:buNone/>
              <a:defRPr sz="1055"/>
            </a:lvl6pPr>
            <a:lvl7pPr marL="2891790" indent="0">
              <a:buNone/>
              <a:defRPr sz="1055"/>
            </a:lvl7pPr>
            <a:lvl8pPr marL="3373755" indent="0">
              <a:buNone/>
              <a:defRPr sz="1055"/>
            </a:lvl8pPr>
            <a:lvl9pPr marL="3855720" indent="0">
              <a:buNone/>
              <a:defRPr sz="1055"/>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603" y="385241"/>
            <a:ext cx="11085195" cy="139859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83603" y="1926204"/>
            <a:ext cx="11085195" cy="459106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883603" y="6706538"/>
            <a:ext cx="2891790" cy="385241"/>
          </a:xfrm>
          <a:prstGeom prst="rect">
            <a:avLst/>
          </a:prstGeom>
        </p:spPr>
        <p:txBody>
          <a:bodyPr vert="horz" lIns="91440" tIns="45720" rIns="91440" bIns="45720" rtlCol="0" anchor="ctr"/>
          <a:lstStyle>
            <a:lvl1pPr algn="l">
              <a:defRPr sz="1265">
                <a:solidFill>
                  <a:schemeClr val="tx1">
                    <a:tint val="75000"/>
                  </a:schemeClr>
                </a:solidFill>
                <a:latin typeface="微软雅黑" panose="020B0503020204020204" pitchFamily="34" charset="-122"/>
              </a:defRPr>
            </a:lvl1pPr>
          </a:lstStyle>
          <a:p>
            <a:fld id="{94D78666-0AC1-4C17-A327-7232150460D8}" type="datetimeFigureOut">
              <a:rPr lang="zh-CN" altLang="en-US" smtClean="0"/>
            </a:fld>
            <a:endParaRPr lang="zh-CN" altLang="en-US" dirty="0"/>
          </a:p>
        </p:txBody>
      </p:sp>
      <p:sp>
        <p:nvSpPr>
          <p:cNvPr id="5" name="Footer Placeholder 4"/>
          <p:cNvSpPr>
            <a:spLocks noGrp="1"/>
          </p:cNvSpPr>
          <p:nvPr>
            <p:ph type="ftr" sz="quarter" idx="3"/>
          </p:nvPr>
        </p:nvSpPr>
        <p:spPr>
          <a:xfrm>
            <a:off x="4257358" y="6706538"/>
            <a:ext cx="4337685" cy="385241"/>
          </a:xfrm>
          <a:prstGeom prst="rect">
            <a:avLst/>
          </a:prstGeom>
        </p:spPr>
        <p:txBody>
          <a:bodyPr vert="horz" lIns="91440" tIns="45720" rIns="91440" bIns="45720" rtlCol="0" anchor="ctr"/>
          <a:lstStyle>
            <a:lvl1pPr algn="ctr">
              <a:defRPr sz="1265">
                <a:solidFill>
                  <a:schemeClr val="tx1">
                    <a:tint val="75000"/>
                  </a:schemeClr>
                </a:solidFill>
                <a:latin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9077008" y="6706538"/>
            <a:ext cx="2891790" cy="385241"/>
          </a:xfrm>
          <a:prstGeom prst="rect">
            <a:avLst/>
          </a:prstGeom>
        </p:spPr>
        <p:txBody>
          <a:bodyPr vert="horz" lIns="91440" tIns="45720" rIns="91440" bIns="45720" rtlCol="0" anchor="ctr"/>
          <a:lstStyle>
            <a:lvl1pPr algn="r">
              <a:defRPr sz="1265">
                <a:solidFill>
                  <a:schemeClr val="tx1">
                    <a:tint val="75000"/>
                  </a:schemeClr>
                </a:solidFill>
                <a:latin typeface="微软雅黑" panose="020B0503020204020204" pitchFamily="34" charset="-122"/>
              </a:defRPr>
            </a:lvl1pPr>
          </a:lstStyle>
          <a:p>
            <a:fld id="{8241709F-6804-42DA-A477-9D1506A6D7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63930" rtl="0" eaLnBrk="1" latinLnBrk="0" hangingPunct="1">
        <a:lnSpc>
          <a:spcPct val="90000"/>
        </a:lnSpc>
        <a:spcBef>
          <a:spcPct val="0"/>
        </a:spcBef>
        <a:buNone/>
        <a:defRPr sz="4640" kern="1200">
          <a:solidFill>
            <a:schemeClr val="tx1"/>
          </a:solidFill>
          <a:latin typeface="微软雅黑" panose="020B0503020204020204" pitchFamily="34" charset="-122"/>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0" kern="1200">
          <a:solidFill>
            <a:schemeClr val="tx1"/>
          </a:solidFill>
          <a:latin typeface="微软雅黑" panose="020B0503020204020204" pitchFamily="34" charset="-122"/>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微软雅黑" panose="020B0503020204020204" pitchFamily="34" charset="-122"/>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微软雅黑" panose="020B0503020204020204" pitchFamily="34" charset="-122"/>
          <a:ea typeface="+mn-ea"/>
          <a:cs typeface="+mn-cs"/>
        </a:defRPr>
      </a:lvl3pPr>
      <a:lvl4pPr marL="16871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微软雅黑" panose="020B0503020204020204" pitchFamily="34" charset="-122"/>
          <a:ea typeface="+mn-ea"/>
          <a:cs typeface="+mn-cs"/>
        </a:defRPr>
      </a:lvl4pPr>
      <a:lvl5pPr marL="21691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微软雅黑" panose="020B0503020204020204" pitchFamily="34" charset="-122"/>
          <a:ea typeface="+mn-ea"/>
          <a:cs typeface="+mn-cs"/>
        </a:defRPr>
      </a:lvl5pPr>
      <a:lvl6pPr marL="26511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30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505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702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3930" algn="l" defTabSz="963930" rtl="0" eaLnBrk="1" latinLnBrk="0" hangingPunct="1">
        <a:defRPr sz="1900" kern="1200">
          <a:solidFill>
            <a:schemeClr val="tx1"/>
          </a:solidFill>
          <a:latin typeface="+mn-lt"/>
          <a:ea typeface="+mn-ea"/>
          <a:cs typeface="+mn-cs"/>
        </a:defRPr>
      </a:lvl3pPr>
      <a:lvl4pPr marL="1445895" algn="l" defTabSz="963930" rtl="0" eaLnBrk="1" latinLnBrk="0" hangingPunct="1">
        <a:defRPr sz="1900" kern="1200">
          <a:solidFill>
            <a:schemeClr val="tx1"/>
          </a:solidFill>
          <a:latin typeface="+mn-lt"/>
          <a:ea typeface="+mn-ea"/>
          <a:cs typeface="+mn-cs"/>
        </a:defRPr>
      </a:lvl4pPr>
      <a:lvl5pPr marL="1927860" algn="l" defTabSz="963930" rtl="0" eaLnBrk="1" latinLnBrk="0" hangingPunct="1">
        <a:defRPr sz="1900" kern="1200">
          <a:solidFill>
            <a:schemeClr val="tx1"/>
          </a:solidFill>
          <a:latin typeface="+mn-lt"/>
          <a:ea typeface="+mn-ea"/>
          <a:cs typeface="+mn-cs"/>
        </a:defRPr>
      </a:lvl5pPr>
      <a:lvl6pPr marL="2409825" algn="l" defTabSz="963930" rtl="0" eaLnBrk="1" latinLnBrk="0" hangingPunct="1">
        <a:defRPr sz="1900" kern="1200">
          <a:solidFill>
            <a:schemeClr val="tx1"/>
          </a:solidFill>
          <a:latin typeface="+mn-lt"/>
          <a:ea typeface="+mn-ea"/>
          <a:cs typeface="+mn-cs"/>
        </a:defRPr>
      </a:lvl6pPr>
      <a:lvl7pPr marL="2891790" algn="l" defTabSz="963930" rtl="0" eaLnBrk="1" latinLnBrk="0" hangingPunct="1">
        <a:defRPr sz="1900" kern="1200">
          <a:solidFill>
            <a:schemeClr val="tx1"/>
          </a:solidFill>
          <a:latin typeface="+mn-lt"/>
          <a:ea typeface="+mn-ea"/>
          <a:cs typeface="+mn-cs"/>
        </a:defRPr>
      </a:lvl7pPr>
      <a:lvl8pPr marL="3373755" algn="l" defTabSz="963930" rtl="0" eaLnBrk="1" latinLnBrk="0" hangingPunct="1">
        <a:defRPr sz="1900" kern="1200">
          <a:solidFill>
            <a:schemeClr val="tx1"/>
          </a:solidFill>
          <a:latin typeface="+mn-lt"/>
          <a:ea typeface="+mn-ea"/>
          <a:cs typeface="+mn-cs"/>
        </a:defRPr>
      </a:lvl8pPr>
      <a:lvl9pPr marL="385572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GIF"/></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tags" Target="../tags/tag11.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image" Target="../media/image41.jpeg"/><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emf"/><Relationship Id="rId11" Type="http://schemas.openxmlformats.org/officeDocument/2006/relationships/notesSlide" Target="../notesSlides/notesSlide3.xml"/><Relationship Id="rId10" Type="http://schemas.openxmlformats.org/officeDocument/2006/relationships/slideLayout" Target="../slideLayouts/slideLayout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image" Target="../media/image43.jpeg"/><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hemeOverride" Target="../theme/themeOverride4.xml"/><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47.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5.xml"/><Relationship Id="rId3" Type="http://schemas.openxmlformats.org/officeDocument/2006/relationships/tags" Target="../tags/tag17.xml"/><Relationship Id="rId2" Type="http://schemas.openxmlformats.org/officeDocument/2006/relationships/image" Target="../media/image48.png"/><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image" Target="../media/image51.png"/></Relationships>
</file>

<file path=ppt/slides/_rels/slide39.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58.png"/><Relationship Id="rId7" Type="http://schemas.openxmlformats.org/officeDocument/2006/relationships/image" Target="../media/image57.png"/><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0" Type="http://schemas.openxmlformats.org/officeDocument/2006/relationships/slideLayout" Target="../slideLayouts/slideLayout1.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audio" Target="../media/audio5.wav"/><Relationship Id="rId4" Type="http://schemas.openxmlformats.org/officeDocument/2006/relationships/audio" Target="../media/audio4.wav"/><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1946" t="1615" r="11859" b="1615"/>
          <a:stretch>
            <a:fillRect/>
          </a:stretch>
        </p:blipFill>
        <p:spPr>
          <a:xfrm>
            <a:off x="-29046" y="3175"/>
            <a:ext cx="12881445" cy="7229475"/>
          </a:xfrm>
          <a:prstGeom prst="rect">
            <a:avLst/>
          </a:prstGeom>
        </p:spPr>
      </p:pic>
      <p:sp>
        <p:nvSpPr>
          <p:cNvPr id="18" name="矩形 259"/>
          <p:cNvSpPr>
            <a:spLocks noChangeArrowheads="1"/>
          </p:cNvSpPr>
          <p:nvPr/>
        </p:nvSpPr>
        <p:spPr bwMode="auto">
          <a:xfrm>
            <a:off x="1686560" y="1842770"/>
            <a:ext cx="9983470" cy="110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zh-CN" sz="7200" b="1" cap="all" spc="422" dirty="0">
                <a:solidFill>
                  <a:srgbClr val="00B05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lt"/>
              </a:rPr>
              <a:t>学校常见传染病的预防</a:t>
            </a:r>
            <a:endParaRPr lang="zh-CN" altLang="zh-CN" sz="7200" b="1" cap="all" spc="422" dirty="0">
              <a:solidFill>
                <a:srgbClr val="00B05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mn-lt"/>
            </a:endParaRPr>
          </a:p>
        </p:txBody>
      </p:sp>
      <p:sp>
        <p:nvSpPr>
          <p:cNvPr id="19" name="文本框 18"/>
          <p:cNvSpPr txBox="1"/>
          <p:nvPr/>
        </p:nvSpPr>
        <p:spPr>
          <a:xfrm>
            <a:off x="3846195" y="3488055"/>
            <a:ext cx="5205095" cy="1014730"/>
          </a:xfrm>
          <a:prstGeom prst="rect">
            <a:avLst/>
          </a:prstGeom>
          <a:noFill/>
        </p:spPr>
        <p:txBody>
          <a:bodyPr vert="horz" wrap="square" rtlCol="0">
            <a:spAutoFit/>
          </a:bodyPr>
          <a:lstStyle/>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rPr>
              <a:t>东西湖区疾控中心</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rPr>
              <a:t>  </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rPr>
              <a:t>杨莹 </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endParaRPr>
          </a:p>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rPr>
              <a:t> </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endParaRPr>
          </a:p>
          <a:p>
            <a:pPr algn="ct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rPr>
              <a:t> </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rPr>
              <a:t>2021.09.17</a:t>
            </a:r>
            <a:endPar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childTnLst>
                          </p:cTn>
                        </p:par>
                        <p:par>
                          <p:cTn id="10" fill="hold">
                            <p:stCondLst>
                              <p:cond delay="1899"/>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5e736d12f2eb9382705a6262c16603de4dd6f7c"/>
          <p:cNvPicPr>
            <a:picLocks noChangeAspect="1"/>
          </p:cNvPicPr>
          <p:nvPr/>
        </p:nvPicPr>
        <p:blipFill>
          <a:blip r:embed="rId1"/>
          <a:stretch>
            <a:fillRect/>
          </a:stretch>
        </p:blipFill>
        <p:spPr>
          <a:xfrm>
            <a:off x="911225" y="1071245"/>
            <a:ext cx="4876800" cy="2735580"/>
          </a:xfrm>
          <a:prstGeom prst="rect">
            <a:avLst/>
          </a:prstGeom>
        </p:spPr>
      </p:pic>
      <p:pic>
        <p:nvPicPr>
          <p:cNvPr id="3" name="图片 2" descr="QQ图片20210916112236"/>
          <p:cNvPicPr>
            <a:picLocks noChangeAspect="1"/>
          </p:cNvPicPr>
          <p:nvPr/>
        </p:nvPicPr>
        <p:blipFill>
          <a:blip r:embed="rId2"/>
          <a:stretch>
            <a:fillRect/>
          </a:stretch>
        </p:blipFill>
        <p:spPr>
          <a:xfrm>
            <a:off x="530860" y="4017645"/>
            <a:ext cx="5368925" cy="2165985"/>
          </a:xfrm>
          <a:prstGeom prst="rect">
            <a:avLst/>
          </a:prstGeom>
        </p:spPr>
      </p:pic>
      <p:pic>
        <p:nvPicPr>
          <p:cNvPr id="4" name="图片 3" descr="QQ图片20210916113323"/>
          <p:cNvPicPr>
            <a:picLocks noChangeAspect="1"/>
          </p:cNvPicPr>
          <p:nvPr/>
        </p:nvPicPr>
        <p:blipFill>
          <a:blip r:embed="rId3"/>
          <a:stretch>
            <a:fillRect/>
          </a:stretch>
        </p:blipFill>
        <p:spPr>
          <a:xfrm>
            <a:off x="6190615" y="789940"/>
            <a:ext cx="5885815" cy="1392555"/>
          </a:xfrm>
          <a:prstGeom prst="rect">
            <a:avLst/>
          </a:prstGeom>
        </p:spPr>
      </p:pic>
      <p:pic>
        <p:nvPicPr>
          <p:cNvPr id="5" name="图片 4" descr="1631762862(1)"/>
          <p:cNvPicPr>
            <a:picLocks noChangeAspect="1"/>
          </p:cNvPicPr>
          <p:nvPr/>
        </p:nvPicPr>
        <p:blipFill>
          <a:blip r:embed="rId4"/>
          <a:stretch>
            <a:fillRect/>
          </a:stretch>
        </p:blipFill>
        <p:spPr>
          <a:xfrm>
            <a:off x="6190615" y="2353945"/>
            <a:ext cx="5861050" cy="44405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V="1">
            <a:off x="36649" y="1777409"/>
            <a:ext cx="9565499" cy="37152"/>
          </a:xfrm>
          <a:prstGeom prst="line">
            <a:avLst/>
          </a:prstGeom>
          <a:blipFill rotWithShape="1">
            <a:blip r:embed="rId1"/>
            <a:stretch>
              <a:fillRect/>
            </a:stretch>
          </a:bli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8770" name="Rectangle 2"/>
          <p:cNvSpPr>
            <a:spLocks noGrp="1" noRot="1" noChangeArrowheads="1"/>
          </p:cNvSpPr>
          <p:nvPr>
            <p:ph type="title"/>
          </p:nvPr>
        </p:nvSpPr>
        <p:spPr>
          <a:xfrm>
            <a:off x="914730" y="823353"/>
            <a:ext cx="2635244" cy="712405"/>
          </a:xfrm>
          <a:noFill/>
          <a:extLst>
            <a:ext uri="{909E8E84-426E-40DD-AFC4-6F175D3DCCD1}">
              <a14:hiddenFill xmlns:a14="http://schemas.microsoft.com/office/drawing/2010/main">
                <a:blipFill rotWithShape="1">
                  <a:blip r:embed="rId1"/>
                  <a:stretch>
                    <a:fillRect/>
                  </a:stretch>
                </a:blipFill>
              </a14:hiddenFill>
            </a:ext>
          </a:extLst>
        </p:spPr>
        <p:txBody>
          <a:bodyPr vert="horz" wrap="square" lIns="72294" tIns="36147" rIns="72294" bIns="36147"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375" b="1" i="0" u="none" strike="noStrike" kern="0" cap="none" spc="0" normalizeH="0" baseline="0" noProof="0" dirty="0">
                <a:ln>
                  <a:noFill/>
                </a:ln>
                <a:solidFill>
                  <a:schemeClr val="tx2"/>
                </a:solidFill>
                <a:effectLst/>
                <a:uLnTx/>
                <a:uFillTx/>
                <a:latin typeface="楷体_GB2312" panose="02010609030101010101" pitchFamily="49" charset="-122"/>
                <a:ea typeface="楷体_GB2312" panose="02010609030101010101" pitchFamily="49" charset="-122"/>
                <a:cs typeface="+mj-cs"/>
              </a:rPr>
              <a:t>1</a:t>
            </a:r>
            <a:r>
              <a:rPr kumimoji="0" lang="zh-CN" altLang="en-US" sz="3375" b="1" i="0" u="none" strike="noStrike" kern="0" cap="none" spc="0" normalizeH="0" baseline="0" noProof="0" dirty="0">
                <a:ln>
                  <a:noFill/>
                </a:ln>
                <a:solidFill>
                  <a:schemeClr val="tx2"/>
                </a:solidFill>
                <a:effectLst/>
                <a:uLnTx/>
                <a:uFillTx/>
                <a:latin typeface="楷体_GB2312" panose="02010609030101010101" pitchFamily="49" charset="-122"/>
                <a:ea typeface="楷体_GB2312" panose="02010609030101010101" pitchFamily="49" charset="-122"/>
                <a:cs typeface="+mj-cs"/>
              </a:rPr>
              <a:t>、新冠肺炎</a:t>
            </a:r>
            <a:endParaRPr kumimoji="0" lang="zh-CN" altLang="en-US" sz="3375" b="1" i="0" u="none" strike="noStrike" kern="0" cap="none" spc="0" normalizeH="0" baseline="0" noProof="0" dirty="0">
              <a:ln>
                <a:noFill/>
              </a:ln>
              <a:solidFill>
                <a:schemeClr val="tx2"/>
              </a:solidFill>
              <a:effectLst/>
              <a:uLnTx/>
              <a:uFillTx/>
              <a:latin typeface="楷体_GB2312" panose="02010609030101010101" pitchFamily="49" charset="-122"/>
              <a:ea typeface="楷体_GB2312" panose="02010609030101010101" pitchFamily="49" charset="-122"/>
              <a:cs typeface="+mj-cs"/>
            </a:endParaRPr>
          </a:p>
        </p:txBody>
      </p:sp>
      <p:pic>
        <p:nvPicPr>
          <p:cNvPr id="8" name="Picture 4" descr="C:\Users\Administrator\Desktop\幼儿园\新建文件夹\src=http___inews.gtimg.com_newsapp_match_0_11324128481_0.jpg&amp;refer=http___inews.gtimg.jpgsrc=http___inews.gtimg.com_newsapp_match_0_11324128481_0.jpg&amp;refer=http___inews.gtimg"/>
          <p:cNvPicPr preferRelativeResize="0">
            <a:picLocks noChangeAspect="1" noChangeArrowheads="1"/>
          </p:cNvPicPr>
          <p:nvPr/>
        </p:nvPicPr>
        <p:blipFill>
          <a:blip r:embed="rId2"/>
          <a:srcRect/>
          <a:stretch>
            <a:fillRect/>
          </a:stretch>
        </p:blipFill>
        <p:spPr bwMode="auto">
          <a:xfrm>
            <a:off x="9531350" y="4152265"/>
            <a:ext cx="3049270" cy="2032635"/>
          </a:xfrm>
          <a:prstGeom prst="rect">
            <a:avLst/>
          </a:prstGeom>
          <a:blipFill rotWithShape="1">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nvSpPr>
        <p:spPr>
          <a:xfrm>
            <a:off x="338045" y="2170679"/>
            <a:ext cx="8884222" cy="5059294"/>
          </a:xfrm>
          <a:prstGeom prst="rect">
            <a:avLst/>
          </a:prstGeom>
          <a:ln>
            <a:noFill/>
          </a:ln>
        </p:spPr>
        <p:txBody>
          <a:bodyPr vert="horz" wrap="square" lIns="72294" tIns="36147" rIns="72294" bIns="36147" numCol="1" rtlCol="0" anchor="t" anchorCtr="0" compatLnSpc="1">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3019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3019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3019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3019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3019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Char char=""/>
              <a:defRPr/>
            </a:pPr>
            <a:r>
              <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传染源：主要是新冠肺炎确诊病例和无症状感染者</a:t>
            </a:r>
            <a:endPar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None/>
              <a:defRPr/>
            </a:pPr>
            <a:endPar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R="0" lvl="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Char char=""/>
              <a:defRPr/>
            </a:pPr>
            <a:r>
              <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传播途径：经呼吸道飞沫和密切接触传播，接触病毒污染的物品也可造成感染，在相对封闭的环境中暴露于高浓度气溶胶情 况下存在经气溶胶传播可能密切接触传播，人群普遍易感。</a:t>
            </a:r>
            <a:endPar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None/>
              <a:defRPr/>
            </a:pPr>
            <a:endPar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R="0" lvl="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Char char=""/>
              <a:defRPr/>
            </a:pPr>
            <a:r>
              <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潜伏期：</a:t>
            </a:r>
            <a:r>
              <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1-14 天，多为 3-7 天；</a:t>
            </a:r>
            <a:endPar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None/>
              <a:defRPr/>
            </a:pPr>
            <a:r>
              <a:rPr kumimoji="0" 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          </a:t>
            </a:r>
            <a:r>
              <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发病前1-2天和发病初期的传染性相对较强</a:t>
            </a:r>
            <a:endPar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None/>
              <a:defRPr/>
            </a:pPr>
            <a:endPar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R="0" lvl="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Char char=""/>
              <a:defRPr/>
            </a:pPr>
            <a:r>
              <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临床表现：</a:t>
            </a:r>
            <a:endPar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None/>
              <a:defRPr/>
            </a:pPr>
            <a:r>
              <a:rPr kumimoji="0" lang="en-US" altLang="zh-CN"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 </a:t>
            </a:r>
            <a:r>
              <a:rPr kumimoji="0" lang="zh-CN" alt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 </a:t>
            </a:r>
            <a:r>
              <a:rPr sz="2370" b="1" kern="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sym typeface="+mn-ea"/>
              </a:rPr>
              <a:t>①</a:t>
            </a:r>
            <a:r>
              <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发热、干咳、 乏力、咽痛、嗅（味）觉减退、腹泻等症状</a:t>
            </a:r>
            <a:endPar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None/>
              <a:defRPr/>
            </a:pPr>
            <a:r>
              <a:rPr kumimoji="0" 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  </a:t>
            </a:r>
            <a:r>
              <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②具有新冠肺炎影像学特征；</a:t>
            </a:r>
            <a:endPar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None/>
              <a:defRPr/>
            </a:pPr>
            <a:r>
              <a:rPr kumimoji="0" lang="en-US"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  </a:t>
            </a:r>
            <a:r>
              <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rPr>
              <a:t>③发病早期白细胞总数正常或降低，淋巴细胞计数正常或减少。</a:t>
            </a:r>
            <a:endParaRPr kumimoji="0" sz="2370" b="1" i="0" u="none" strike="noStrike" kern="0" cap="none" spc="0" normalizeH="0" baseline="0" noProof="0" dirty="0">
              <a:solidFill>
                <a:schemeClr val="accent1">
                  <a:lumMod val="75000"/>
                </a:schemeClr>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endParaRPr>
          </a:p>
          <a:p>
            <a:pPr marR="0" lvl="0" algn="l" defTabSz="914400" rtl="0" eaLnBrk="1" fontAlgn="base" latinLnBrk="0" hangingPunct="1">
              <a:lnSpc>
                <a:spcPct val="90000"/>
              </a:lnSpc>
              <a:spcBef>
                <a:spcPct val="20000"/>
              </a:spcBef>
              <a:spcAft>
                <a:spcPct val="0"/>
              </a:spcAft>
              <a:buClr>
                <a:schemeClr val="hlink"/>
              </a:buClr>
              <a:buSzPct val="70000"/>
              <a:buFont typeface="Wingdings" panose="05000000000000000000" charset="0"/>
              <a:buChar char=""/>
              <a:defRPr/>
            </a:pPr>
            <a:endParaRPr kumimoji="0" lang="zh-CN" altLang="en-US" sz="2370" b="1" i="0" u="none" strike="noStrike" kern="0" cap="none" spc="0" normalizeH="0" baseline="0" noProof="0" dirty="0">
              <a:solidFill>
                <a:srgbClr val="7030A0"/>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endParaRPr>
          </a:p>
        </p:txBody>
      </p:sp>
      <p:sp>
        <p:nvSpPr>
          <p:cNvPr id="38" name="KSO_Shape"/>
          <p:cNvSpPr/>
          <p:nvPr/>
        </p:nvSpPr>
        <p:spPr bwMode="auto">
          <a:xfrm>
            <a:off x="3711800" y="259554"/>
            <a:ext cx="1791303" cy="1347494"/>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chemeClr val="accent6">
              <a:lumMod val="60000"/>
              <a:lumOff val="40000"/>
            </a:schemeClr>
          </a:solidFill>
          <a:ln>
            <a:solidFill>
              <a:schemeClr val="accent6">
                <a:lumMod val="60000"/>
                <a:lumOff val="40000"/>
              </a:schemeClr>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mn-lt"/>
              <a:ea typeface="+mn-ea"/>
              <a:cs typeface="+mn-ea"/>
              <a:sym typeface="+mn-lt"/>
            </a:endParaRPr>
          </a:p>
        </p:txBody>
      </p:sp>
      <p:pic>
        <p:nvPicPr>
          <p:cNvPr id="2" name="Picture 4" descr="C:\Users\Administrator\Desktop\幼儿园\新建文件夹\src=http___inews.gtimg.com_newsapp_match_0_11334217191_0.jpg&amp;refer=http___inews.gtimg.jpgsrc=http___inews.gtimg.com_newsapp_match_0_11334217191_0.jpg&amp;refer=http___inews.gtimg"/>
          <p:cNvPicPr preferRelativeResize="0">
            <a:picLocks noGrp="1" noChangeAspect="1" noChangeArrowheads="1"/>
          </p:cNvPicPr>
          <p:nvPr/>
        </p:nvPicPr>
        <p:blipFill>
          <a:blip r:embed="rId3"/>
          <a:srcRect/>
          <a:stretch>
            <a:fillRect/>
          </a:stretch>
        </p:blipFill>
        <p:spPr bwMode="auto">
          <a:xfrm>
            <a:off x="9531329" y="2056278"/>
            <a:ext cx="3049098" cy="1774568"/>
          </a:xfrm>
          <a:prstGeom prst="rect">
            <a:avLst/>
          </a:prstGeom>
          <a:blipFill rotWithShape="1">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250" fill="hold"/>
                                        <p:tgtEl>
                                          <p:spTgt spid="38"/>
                                        </p:tgtEl>
                                        <p:attrNameLst>
                                          <p:attrName>ppt_x</p:attrName>
                                        </p:attrNameLst>
                                      </p:cBhvr>
                                      <p:tavLst>
                                        <p:tav tm="0">
                                          <p:val>
                                            <p:strVal val="0-#ppt_w/2"/>
                                          </p:val>
                                        </p:tav>
                                        <p:tav tm="100000">
                                          <p:val>
                                            <p:strVal val="#ppt_x"/>
                                          </p:val>
                                        </p:tav>
                                      </p:tavLst>
                                    </p:anim>
                                    <p:anim calcmode="lin" valueType="num">
                                      <p:cBhvr additive="base">
                                        <p:cTn id="16" dur="125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t>“</a:t>
            </a:r>
            <a:r>
              <a:rPr lang="zh-CN" altLang="en-US"/>
              <a:t>德尔塔</a:t>
            </a:r>
            <a:r>
              <a:rPr lang="en-US" altLang="zh-CN"/>
              <a:t>”</a:t>
            </a:r>
            <a:r>
              <a:rPr lang="zh-CN" altLang="en-US"/>
              <a:t>变异毒株</a:t>
            </a:r>
            <a:endParaRPr lang="zh-CN" altLang="en-US"/>
          </a:p>
        </p:txBody>
      </p:sp>
      <p:sp>
        <p:nvSpPr>
          <p:cNvPr id="3" name="内容占位符 2"/>
          <p:cNvSpPr>
            <a:spLocks noGrp="1"/>
          </p:cNvSpPr>
          <p:nvPr>
            <p:ph idx="1"/>
          </p:nvPr>
        </p:nvSpPr>
        <p:spPr>
          <a:xfrm>
            <a:off x="1602740" y="2501265"/>
            <a:ext cx="9206865" cy="4025265"/>
          </a:xfrm>
        </p:spPr>
        <p:txBody>
          <a:bodyPr/>
          <a:p>
            <a:pPr>
              <a:buFont typeface="Wingdings" panose="05000000000000000000" charset="0"/>
              <a:buChar char="Ø"/>
            </a:pPr>
            <a:r>
              <a:rPr lang="zh-CN" altLang="en-US"/>
              <a:t>病毒载量高</a:t>
            </a:r>
            <a:endParaRPr lang="zh-CN" altLang="en-US"/>
          </a:p>
          <a:p>
            <a:pPr marL="0" indent="0">
              <a:buFont typeface="Wingdings" panose="05000000000000000000" charset="0"/>
              <a:buNone/>
            </a:pPr>
            <a:endParaRPr lang="zh-CN" altLang="en-US"/>
          </a:p>
          <a:p>
            <a:pPr>
              <a:buFont typeface="Wingdings" panose="05000000000000000000" charset="0"/>
              <a:buChar char="Ø"/>
            </a:pPr>
            <a:r>
              <a:rPr lang="zh-CN" altLang="en-US"/>
              <a:t>传播能力强</a:t>
            </a:r>
            <a:endParaRPr lang="zh-CN" altLang="en-US"/>
          </a:p>
          <a:p>
            <a:pPr marL="0" indent="0">
              <a:buFont typeface="Wingdings" panose="05000000000000000000" charset="0"/>
              <a:buNone/>
            </a:pPr>
            <a:endParaRPr lang="zh-CN" altLang="en-US"/>
          </a:p>
          <a:p>
            <a:pPr>
              <a:buFont typeface="Wingdings" panose="05000000000000000000" charset="0"/>
              <a:buChar char="Ø"/>
            </a:pPr>
            <a:r>
              <a:rPr lang="zh-CN" altLang="en-US"/>
              <a:t>传播速度快</a:t>
            </a:r>
            <a:endParaRPr lang="zh-CN" altLang="en-US"/>
          </a:p>
          <a:p>
            <a:pPr>
              <a:buFont typeface="Wingdings" panose="05000000000000000000" charset="0"/>
              <a:buChar char="Ø"/>
            </a:pPr>
            <a:endParaRPr lang="zh-CN" altLang="en-US"/>
          </a:p>
        </p:txBody>
      </p:sp>
      <p:pic>
        <p:nvPicPr>
          <p:cNvPr id="5" name="Picture 4" descr="C:\Users\Administrator\Desktop\幼儿园\新建文件夹\u=3211623341,3676537946&amp;fm=253&amp;fmt=auto&amp;app=120&amp;f=JPEG.webp.jpgu=3211623341,3676537946&amp;fm=253&amp;fmt=auto&amp;app=120&amp;f=JPEG.webp"/>
          <p:cNvPicPr preferRelativeResize="0">
            <a:picLocks noGrp="1" noChangeAspect="1" noChangeArrowheads="1"/>
          </p:cNvPicPr>
          <p:nvPr>
            <p:custDataLst>
              <p:tags r:id="rId1"/>
            </p:custDataLst>
          </p:nvPr>
        </p:nvPicPr>
        <p:blipFill>
          <a:blip r:embed="rId2"/>
          <a:srcRect/>
          <a:stretch>
            <a:fillRect/>
          </a:stretch>
        </p:blipFill>
        <p:spPr bwMode="auto">
          <a:xfrm>
            <a:off x="5280660" y="2285365"/>
            <a:ext cx="5450205" cy="3253105"/>
          </a:xfrm>
          <a:prstGeom prst="rect">
            <a:avLst/>
          </a:prstGeom>
          <a:blipFill rotWithShape="1">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848360" y="3018155"/>
            <a:ext cx="11155680" cy="1198880"/>
          </a:xfrm>
          <a:prstGeom prst="rect">
            <a:avLst/>
          </a:prstGeom>
          <a:noFill/>
          <a:ln>
            <a:noFill/>
          </a:ln>
        </p:spPr>
        <p:txBody>
          <a:bodyPr wrap="none" rtlCol="0" anchor="t">
            <a:spAutoFit/>
            <a:scene3d>
              <a:camera prst="orthographicFront"/>
              <a:lightRig rig="threePt" dir="t"/>
            </a:scene3d>
          </a:bodyPr>
          <a:p>
            <a:pPr algn="ctr"/>
            <a:r>
              <a:rPr lang="zh-CN" altLang="en-US" sz="7200" b="1">
                <a:ln w="22225">
                  <a:solidFill>
                    <a:schemeClr val="accent2"/>
                  </a:solidFill>
                  <a:prstDash val="solid"/>
                </a:ln>
                <a:solidFill>
                  <a:schemeClr val="accent2">
                    <a:lumMod val="40000"/>
                    <a:lumOff val="60000"/>
                  </a:schemeClr>
                </a:solidFill>
                <a:effectLst/>
              </a:rPr>
              <a:t>常态化防控我们该怎么做？</a:t>
            </a:r>
            <a:endParaRPr lang="zh-CN" altLang="en-US" sz="72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IMG_4690"/>
          <p:cNvPicPr>
            <a:picLocks noChangeAspect="1"/>
          </p:cNvPicPr>
          <p:nvPr>
            <p:ph idx="1"/>
          </p:nvPr>
        </p:nvPicPr>
        <p:blipFill>
          <a:blip r:embed="rId1"/>
          <a:stretch>
            <a:fillRect/>
          </a:stretch>
        </p:blipFill>
        <p:spPr>
          <a:xfrm>
            <a:off x="3714750" y="1297305"/>
            <a:ext cx="2650490" cy="4709795"/>
          </a:xfrm>
          <a:prstGeom prst="rect">
            <a:avLst/>
          </a:prstGeom>
        </p:spPr>
      </p:pic>
      <p:pic>
        <p:nvPicPr>
          <p:cNvPr id="5" name="图片 4" descr="IMG_4692"/>
          <p:cNvPicPr>
            <a:picLocks noChangeAspect="1"/>
          </p:cNvPicPr>
          <p:nvPr/>
        </p:nvPicPr>
        <p:blipFill>
          <a:blip r:embed="rId2"/>
          <a:stretch>
            <a:fillRect/>
          </a:stretch>
        </p:blipFill>
        <p:spPr>
          <a:xfrm>
            <a:off x="650240" y="1263015"/>
            <a:ext cx="2669540" cy="4744085"/>
          </a:xfrm>
          <a:prstGeom prst="rect">
            <a:avLst/>
          </a:prstGeom>
        </p:spPr>
      </p:pic>
      <p:pic>
        <p:nvPicPr>
          <p:cNvPr id="18" name="图片 17" descr="IMG_4695"/>
          <p:cNvPicPr>
            <a:picLocks noChangeAspect="1"/>
          </p:cNvPicPr>
          <p:nvPr/>
        </p:nvPicPr>
        <p:blipFill>
          <a:blip r:embed="rId3"/>
          <a:stretch>
            <a:fillRect/>
          </a:stretch>
        </p:blipFill>
        <p:spPr>
          <a:xfrm>
            <a:off x="6913245" y="1289050"/>
            <a:ext cx="2659380" cy="4726305"/>
          </a:xfrm>
          <a:prstGeom prst="rect">
            <a:avLst/>
          </a:prstGeom>
        </p:spPr>
      </p:pic>
      <p:pic>
        <p:nvPicPr>
          <p:cNvPr id="19" name="图片 18" descr="IMG_4693"/>
          <p:cNvPicPr>
            <a:picLocks noChangeAspect="1"/>
          </p:cNvPicPr>
          <p:nvPr/>
        </p:nvPicPr>
        <p:blipFill>
          <a:blip r:embed="rId4"/>
          <a:stretch>
            <a:fillRect/>
          </a:stretch>
        </p:blipFill>
        <p:spPr>
          <a:xfrm>
            <a:off x="9987280" y="1289050"/>
            <a:ext cx="2646045" cy="4701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IMG_4691"/>
          <p:cNvPicPr>
            <a:picLocks noChangeAspect="1"/>
          </p:cNvPicPr>
          <p:nvPr>
            <p:ph idx="1"/>
          </p:nvPr>
        </p:nvPicPr>
        <p:blipFill>
          <a:blip r:embed="rId1"/>
          <a:stretch>
            <a:fillRect/>
          </a:stretch>
        </p:blipFill>
        <p:spPr>
          <a:xfrm>
            <a:off x="3100070" y="2557780"/>
            <a:ext cx="2534920" cy="4504690"/>
          </a:xfrm>
          <a:prstGeom prst="rect">
            <a:avLst/>
          </a:prstGeom>
        </p:spPr>
      </p:pic>
      <p:pic>
        <p:nvPicPr>
          <p:cNvPr id="5" name="图片 4" descr="IMG_4696"/>
          <p:cNvPicPr>
            <a:picLocks noChangeAspect="1"/>
          </p:cNvPicPr>
          <p:nvPr/>
        </p:nvPicPr>
        <p:blipFill>
          <a:blip r:embed="rId2"/>
          <a:stretch>
            <a:fillRect/>
          </a:stretch>
        </p:blipFill>
        <p:spPr>
          <a:xfrm>
            <a:off x="5509895" y="497205"/>
            <a:ext cx="2526665" cy="4490085"/>
          </a:xfrm>
          <a:prstGeom prst="rect">
            <a:avLst/>
          </a:prstGeom>
        </p:spPr>
      </p:pic>
      <p:pic>
        <p:nvPicPr>
          <p:cNvPr id="6" name="图片 5" descr="IMG_4694"/>
          <p:cNvPicPr>
            <a:picLocks noChangeAspect="1"/>
          </p:cNvPicPr>
          <p:nvPr/>
        </p:nvPicPr>
        <p:blipFill>
          <a:blip r:embed="rId3"/>
          <a:stretch>
            <a:fillRect/>
          </a:stretch>
        </p:blipFill>
        <p:spPr>
          <a:xfrm>
            <a:off x="7931150" y="1967230"/>
            <a:ext cx="2592070" cy="4606925"/>
          </a:xfrm>
          <a:prstGeom prst="rect">
            <a:avLst/>
          </a:prstGeom>
        </p:spPr>
      </p:pic>
      <p:pic>
        <p:nvPicPr>
          <p:cNvPr id="7" name="图片 6" descr="IMG_4697"/>
          <p:cNvPicPr>
            <a:picLocks noChangeAspect="1"/>
          </p:cNvPicPr>
          <p:nvPr/>
        </p:nvPicPr>
        <p:blipFill>
          <a:blip r:embed="rId4"/>
          <a:stretch>
            <a:fillRect/>
          </a:stretch>
        </p:blipFill>
        <p:spPr>
          <a:xfrm>
            <a:off x="10264775" y="570865"/>
            <a:ext cx="2443480" cy="4342765"/>
          </a:xfrm>
          <a:prstGeom prst="rect">
            <a:avLst/>
          </a:prstGeom>
        </p:spPr>
      </p:pic>
      <p:pic>
        <p:nvPicPr>
          <p:cNvPr id="8" name="图片 7" descr="IMG_4698"/>
          <p:cNvPicPr>
            <a:picLocks noChangeAspect="1"/>
          </p:cNvPicPr>
          <p:nvPr/>
        </p:nvPicPr>
        <p:blipFill>
          <a:blip r:embed="rId5"/>
          <a:stretch>
            <a:fillRect/>
          </a:stretch>
        </p:blipFill>
        <p:spPr>
          <a:xfrm>
            <a:off x="548640" y="775335"/>
            <a:ext cx="2551430" cy="4535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42"/>
          <p:cNvSpPr/>
          <p:nvPr>
            <p:custDataLst>
              <p:tags r:id="rId1"/>
            </p:custDataLst>
          </p:nvPr>
        </p:nvSpPr>
        <p:spPr>
          <a:xfrm>
            <a:off x="4293870" y="1641718"/>
            <a:ext cx="7609206" cy="4644390"/>
          </a:xfrm>
          <a:prstGeom prst="rect">
            <a:avLst/>
          </a:prstGeom>
        </p:spPr>
        <p:txBody>
          <a:bodyPr wrap="square">
            <a:spAutoFit/>
          </a:bodyPr>
          <a:lstStyle/>
          <a:p>
            <a:pPr marL="539750" indent="-539750" algn="just">
              <a:lnSpc>
                <a:spcPct val="13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往返学校途中应正确</a:t>
            </a:r>
            <a:r>
              <a:rPr lang="zh-CN" altLang="en-US" sz="2530" b="1" dirty="0" smtClean="0">
                <a:solidFill>
                  <a:srgbClr val="FF0000"/>
                </a:solidFill>
                <a:latin typeface="微软雅黑" panose="020B0503020204020204" pitchFamily="34" charset="-122"/>
                <a:ea typeface="微软雅黑" panose="020B0503020204020204" pitchFamily="34" charset="-122"/>
              </a:rPr>
              <a:t>佩戴口罩</a:t>
            </a:r>
            <a:r>
              <a:rPr lang="zh-CN" altLang="en-US" sz="2530" dirty="0" smtClean="0">
                <a:solidFill>
                  <a:srgbClr val="595959"/>
                </a:solidFill>
                <a:latin typeface="微软雅黑" panose="020B0503020204020204" pitchFamily="34" charset="-122"/>
                <a:ea typeface="微软雅黑" panose="020B0503020204020204" pitchFamily="34" charset="-122"/>
              </a:rPr>
              <a:t>。</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539750" indent="-539750" algn="just">
              <a:lnSpc>
                <a:spcPct val="13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建议师生根据家校距离，合理选择</a:t>
            </a:r>
            <a:r>
              <a:rPr lang="zh-CN" altLang="en-US" sz="2530" dirty="0" smtClean="0">
                <a:solidFill>
                  <a:schemeClr val="accent2"/>
                </a:solidFill>
                <a:latin typeface="微软雅黑" panose="020B0503020204020204" pitchFamily="34" charset="-122"/>
                <a:ea typeface="微软雅黑" panose="020B0503020204020204" pitchFamily="34" charset="-122"/>
              </a:rPr>
              <a:t>步行、骑行或私家车</a:t>
            </a:r>
            <a:r>
              <a:rPr lang="zh-CN" altLang="en-US" sz="2530" dirty="0" smtClean="0">
                <a:solidFill>
                  <a:srgbClr val="595959"/>
                </a:solidFill>
                <a:latin typeface="微软雅黑" panose="020B0503020204020204" pitchFamily="34" charset="-122"/>
                <a:ea typeface="微软雅黑" panose="020B0503020204020204" pitchFamily="34" charset="-122"/>
              </a:rPr>
              <a:t>出行。</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539750" indent="-539750" algn="just">
              <a:lnSpc>
                <a:spcPct val="13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如乘坐公共交通工具：</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996950" lvl="1" indent="-539750" algn="just">
              <a:lnSpc>
                <a:spcPct val="130000"/>
              </a:lnSpc>
              <a:buFont typeface="+mj-ea"/>
              <a:buAutoNum type="circleNumDbPlain"/>
            </a:pPr>
            <a:r>
              <a:rPr lang="zh-CN" altLang="en-US" sz="2530" dirty="0" smtClean="0">
                <a:solidFill>
                  <a:srgbClr val="595959"/>
                </a:solidFill>
                <a:latin typeface="微软雅黑" panose="020B0503020204020204" pitchFamily="34" charset="-122"/>
                <a:ea typeface="微软雅黑" panose="020B0503020204020204" pitchFamily="34" charset="-122"/>
              </a:rPr>
              <a:t>务必</a:t>
            </a:r>
            <a:r>
              <a:rPr lang="zh-CN" altLang="en-US" sz="2530" dirty="0" smtClean="0">
                <a:solidFill>
                  <a:schemeClr val="accent2"/>
                </a:solidFill>
                <a:latin typeface="微软雅黑" panose="020B0503020204020204" pitchFamily="34" charset="-122"/>
                <a:ea typeface="微软雅黑" panose="020B0503020204020204" pitchFamily="34" charset="-122"/>
              </a:rPr>
              <a:t>全程</a:t>
            </a:r>
            <a:r>
              <a:rPr lang="zh-CN" altLang="en-US" sz="2530" dirty="0" smtClean="0">
                <a:solidFill>
                  <a:srgbClr val="595959"/>
                </a:solidFill>
                <a:latin typeface="微软雅黑" panose="020B0503020204020204" pitchFamily="34" charset="-122"/>
                <a:ea typeface="微软雅黑" panose="020B0503020204020204" pitchFamily="34" charset="-122"/>
              </a:rPr>
              <a:t>佩戴口罩＞</a:t>
            </a:r>
            <a:endParaRPr lang="zh-CN" altLang="en-US" sz="2530" dirty="0" smtClean="0">
              <a:solidFill>
                <a:srgbClr val="595959"/>
              </a:solidFill>
              <a:latin typeface="微软雅黑" panose="020B0503020204020204" pitchFamily="34" charset="-122"/>
              <a:ea typeface="微软雅黑" panose="020B0503020204020204" pitchFamily="34" charset="-122"/>
            </a:endParaRPr>
          </a:p>
          <a:p>
            <a:pPr marL="996950" lvl="1" indent="-539750" algn="just">
              <a:lnSpc>
                <a:spcPct val="130000"/>
              </a:lnSpc>
              <a:buFont typeface="+mj-ea"/>
              <a:buAutoNum type="circleNumDbPlain"/>
            </a:pPr>
            <a:r>
              <a:rPr lang="zh-CN" altLang="en-US" sz="2530" dirty="0" smtClean="0">
                <a:solidFill>
                  <a:srgbClr val="595959"/>
                </a:solidFill>
                <a:latin typeface="微软雅黑" panose="020B0503020204020204" pitchFamily="34" charset="-122"/>
                <a:ea typeface="微软雅黑" panose="020B0503020204020204" pitchFamily="34" charset="-122"/>
              </a:rPr>
              <a:t>途中尽量</a:t>
            </a:r>
            <a:r>
              <a:rPr lang="zh-CN" altLang="en-US" sz="2530" dirty="0" smtClean="0">
                <a:solidFill>
                  <a:schemeClr val="accent2"/>
                </a:solidFill>
                <a:latin typeface="微软雅黑" panose="020B0503020204020204" pitchFamily="34" charset="-122"/>
                <a:ea typeface="微软雅黑" panose="020B0503020204020204" pitchFamily="34" charset="-122"/>
              </a:rPr>
              <a:t>避免用手触摸</a:t>
            </a:r>
            <a:r>
              <a:rPr lang="zh-CN" altLang="en-US" sz="2530" dirty="0" smtClean="0">
                <a:solidFill>
                  <a:srgbClr val="595959"/>
                </a:solidFill>
                <a:latin typeface="微软雅黑" panose="020B0503020204020204" pitchFamily="34" charset="-122"/>
                <a:ea typeface="微软雅黑" panose="020B0503020204020204" pitchFamily="34" charset="-122"/>
              </a:rPr>
              <a:t>车上公共物品</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996950" lvl="1" indent="-539750" algn="just">
              <a:lnSpc>
                <a:spcPct val="130000"/>
              </a:lnSpc>
              <a:buFont typeface="+mj-ea"/>
              <a:buAutoNum type="circleNumDbPlain"/>
            </a:pPr>
            <a:r>
              <a:rPr lang="zh-CN" altLang="en-US" sz="2530" dirty="0" smtClean="0">
                <a:solidFill>
                  <a:srgbClr val="595959"/>
                </a:solidFill>
                <a:latin typeface="微软雅黑" panose="020B0503020204020204" pitchFamily="34" charset="-122"/>
                <a:ea typeface="微软雅黑" panose="020B0503020204020204" pitchFamily="34" charset="-122"/>
              </a:rPr>
              <a:t> </a:t>
            </a:r>
            <a:r>
              <a:rPr lang="zh-CN" altLang="en-US" sz="2530" dirty="0" smtClean="0">
                <a:solidFill>
                  <a:schemeClr val="accent2"/>
                </a:solidFill>
                <a:latin typeface="微软雅黑" panose="020B0503020204020204" pitchFamily="34" charset="-122"/>
                <a:ea typeface="微软雅黑" panose="020B0503020204020204" pitchFamily="34" charset="-122"/>
              </a:rPr>
              <a:t>避免</a:t>
            </a:r>
            <a:r>
              <a:rPr lang="zh-CN" altLang="en-US" sz="2530" dirty="0" smtClean="0">
                <a:solidFill>
                  <a:srgbClr val="595959"/>
                </a:solidFill>
                <a:latin typeface="微软雅黑" panose="020B0503020204020204" pitchFamily="34" charset="-122"/>
                <a:ea typeface="微软雅黑" panose="020B0503020204020204" pitchFamily="34" charset="-122"/>
              </a:rPr>
              <a:t>用手接触口鼻眼</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996950" lvl="1" indent="-539750" algn="just">
              <a:lnSpc>
                <a:spcPct val="130000"/>
              </a:lnSpc>
              <a:buFont typeface="+mj-ea"/>
              <a:buAutoNum type="circleNumDbPlain"/>
            </a:pPr>
            <a:r>
              <a:rPr lang="zh-CN" altLang="en-US" sz="2530" dirty="0" smtClean="0">
                <a:solidFill>
                  <a:srgbClr val="595959"/>
                </a:solidFill>
                <a:latin typeface="微软雅黑" panose="020B0503020204020204" pitchFamily="34" charset="-122"/>
                <a:ea typeface="微软雅黑" panose="020B0503020204020204" pitchFamily="34" charset="-122"/>
              </a:rPr>
              <a:t>与他人</a:t>
            </a:r>
            <a:r>
              <a:rPr lang="zh-CN" altLang="en-US" sz="2530" dirty="0" smtClean="0">
                <a:solidFill>
                  <a:schemeClr val="accent2"/>
                </a:solidFill>
                <a:latin typeface="微软雅黑" panose="020B0503020204020204" pitchFamily="34" charset="-122"/>
                <a:ea typeface="微软雅黑" panose="020B0503020204020204" pitchFamily="34" charset="-122"/>
              </a:rPr>
              <a:t>保持一定距离</a:t>
            </a:r>
            <a:r>
              <a:rPr lang="zh-CN" altLang="en-US" sz="2530" dirty="0" smtClean="0">
                <a:solidFill>
                  <a:srgbClr val="595959"/>
                </a:solidFill>
                <a:latin typeface="微软雅黑" panose="020B0503020204020204" pitchFamily="34" charset="-122"/>
                <a:ea typeface="微软雅黑" panose="020B0503020204020204" pitchFamily="34" charset="-122"/>
              </a:rPr>
              <a:t>（有条件时至少</a:t>
            </a:r>
            <a:r>
              <a:rPr lang="en-US" altLang="zh-CN" sz="2530" dirty="0" smtClean="0">
                <a:solidFill>
                  <a:srgbClr val="595959"/>
                </a:solidFill>
                <a:latin typeface="微软雅黑" panose="020B0503020204020204" pitchFamily="34" charset="-122"/>
                <a:ea typeface="微软雅黑" panose="020B0503020204020204" pitchFamily="34" charset="-122"/>
              </a:rPr>
              <a:t>1 </a:t>
            </a:r>
            <a:r>
              <a:rPr lang="zh-CN" altLang="en-US" sz="2530" dirty="0" smtClean="0">
                <a:solidFill>
                  <a:srgbClr val="595959"/>
                </a:solidFill>
                <a:latin typeface="微软雅黑" panose="020B0503020204020204" pitchFamily="34" charset="-122"/>
                <a:ea typeface="微软雅黑" panose="020B0503020204020204" pitchFamily="34" charset="-122"/>
              </a:rPr>
              <a:t>米）</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996950" lvl="1" indent="-539750" algn="just">
              <a:lnSpc>
                <a:spcPct val="130000"/>
              </a:lnSpc>
              <a:buFont typeface="+mj-ea"/>
              <a:buAutoNum type="circleNumDbPlain"/>
            </a:pPr>
            <a:r>
              <a:rPr lang="zh-CN" altLang="en-US" sz="2530" dirty="0" smtClean="0">
                <a:solidFill>
                  <a:srgbClr val="595959"/>
                </a:solidFill>
                <a:latin typeface="微软雅黑" panose="020B0503020204020204" pitchFamily="34" charset="-122"/>
                <a:ea typeface="微软雅黑" panose="020B0503020204020204" pitchFamily="34" charset="-122"/>
              </a:rPr>
              <a:t>路上尽量</a:t>
            </a:r>
            <a:r>
              <a:rPr lang="zh-CN" altLang="en-US" sz="2530" dirty="0" smtClean="0">
                <a:solidFill>
                  <a:schemeClr val="accent2"/>
                </a:solidFill>
                <a:latin typeface="微软雅黑" panose="020B0503020204020204" pitchFamily="34" charset="-122"/>
                <a:ea typeface="微软雅黑" panose="020B0503020204020204" pitchFamily="34" charset="-122"/>
              </a:rPr>
              <a:t>打开车窗</a:t>
            </a:r>
            <a:r>
              <a:rPr lang="zh-CN" altLang="en-US" sz="2530" dirty="0" smtClean="0">
                <a:solidFill>
                  <a:srgbClr val="595959"/>
                </a:solidFill>
                <a:latin typeface="微软雅黑" panose="020B0503020204020204" pitchFamily="34" charset="-122"/>
                <a:ea typeface="微软雅黑" panose="020B0503020204020204" pitchFamily="34" charset="-122"/>
              </a:rPr>
              <a:t>。</a:t>
            </a:r>
            <a:endParaRPr lang="zh-CN" altLang="en-US" sz="2530" dirty="0" smtClean="0">
              <a:solidFill>
                <a:srgbClr val="595959"/>
              </a:solidFill>
              <a:latin typeface="微软雅黑" panose="020B0503020204020204" pitchFamily="34" charset="-122"/>
              <a:ea typeface="微软雅黑" panose="020B0503020204020204" pitchFamily="34" charset="-122"/>
            </a:endParaRPr>
          </a:p>
        </p:txBody>
      </p:sp>
      <p:pic>
        <p:nvPicPr>
          <p:cNvPr id="8" name="image17.png"/>
          <p:cNvPicPr>
            <a:picLocks noChangeAspect="1"/>
          </p:cNvPicPr>
          <p:nvPr/>
        </p:nvPicPr>
        <p:blipFill>
          <a:blip r:embed="rId2" cstate="print"/>
          <a:stretch>
            <a:fillRect/>
          </a:stretch>
        </p:blipFill>
        <p:spPr>
          <a:xfrm>
            <a:off x="986872" y="2308817"/>
            <a:ext cx="3241404" cy="3083603"/>
          </a:xfrm>
          <a:prstGeom prst="rect">
            <a:avLst/>
          </a:prstGeom>
        </p:spPr>
      </p:pic>
      <p:sp>
        <p:nvSpPr>
          <p:cNvPr id="2" name="标题 1"/>
          <p:cNvSpPr>
            <a:spLocks noGrp="1"/>
          </p:cNvSpPr>
          <p:nvPr>
            <p:ph type="title"/>
          </p:nvPr>
        </p:nvSpPr>
        <p:spPr>
          <a:xfrm>
            <a:off x="1435735" y="413385"/>
            <a:ext cx="8827135" cy="873125"/>
          </a:xfrm>
        </p:spPr>
        <p:txBody>
          <a:bodyPr>
            <a:normAutofit/>
          </a:bodyPr>
          <a:p>
            <a:pPr algn="l" defTabSz="914400">
              <a:lnSpc>
                <a:spcPct val="100000"/>
              </a:lnSpc>
              <a:buClrTx/>
              <a:buSzTx/>
              <a:buFontTx/>
            </a:pPr>
            <a:r>
              <a:rPr lang="zh-CN" altLang="en-US" sz="3935" b="1" dirty="0" smtClean="0">
                <a:solidFill>
                  <a:schemeClr val="accent1"/>
                </a:solidFill>
                <a:ea typeface="微软雅黑" panose="020B0503020204020204" pitchFamily="34" charset="-122"/>
                <a:cs typeface="Open Sans Light" panose="020B0306030504020204" pitchFamily="34" charset="0"/>
              </a:rPr>
              <a:t>预防措施</a:t>
            </a:r>
            <a:endParaRPr lang="zh-CN" altLang="en-US" sz="3935" b="1" dirty="0" smtClean="0">
              <a:solidFill>
                <a:schemeClr val="accent1"/>
              </a:solidFill>
              <a:ea typeface="微软雅黑" panose="020B0503020204020204" pitchFamily="34" charset="-122"/>
              <a:cs typeface="Open Sans Light" panose="020B0306030504020204" pitchFamily="34" charset="0"/>
            </a:endParaRPr>
          </a:p>
        </p:txBody>
      </p:sp>
      <p:sp>
        <p:nvSpPr>
          <p:cNvPr id="3" name="文本框 2"/>
          <p:cNvSpPr txBox="1"/>
          <p:nvPr/>
        </p:nvSpPr>
        <p:spPr>
          <a:xfrm>
            <a:off x="4618990" y="847725"/>
            <a:ext cx="2939415" cy="645160"/>
          </a:xfrm>
          <a:prstGeom prst="rect">
            <a:avLst/>
          </a:prstGeom>
          <a:noFill/>
        </p:spPr>
        <p:txBody>
          <a:bodyPr wrap="none" rtlCol="0">
            <a:spAutoFit/>
          </a:bodyPr>
          <a:p>
            <a:r>
              <a:rPr lang="en-US" altLang="zh-CN" sz="3600" b="1">
                <a:gradFill>
                  <a:gsLst>
                    <a:gs pos="0">
                      <a:srgbClr val="007BD3"/>
                    </a:gs>
                    <a:gs pos="100000">
                      <a:srgbClr val="034373"/>
                    </a:gs>
                  </a:gsLst>
                  <a:lin scaled="0"/>
                </a:gradFill>
                <a:latin typeface="宋体" panose="02010600030101010101" pitchFamily="2" charset="-122"/>
                <a:ea typeface="宋体" panose="02010600030101010101" pitchFamily="2" charset="-122"/>
              </a:rPr>
              <a:t>1.</a:t>
            </a:r>
            <a:r>
              <a:rPr lang="zh-CN" altLang="en-US" sz="3600" b="1">
                <a:gradFill>
                  <a:gsLst>
                    <a:gs pos="0">
                      <a:srgbClr val="007BD3"/>
                    </a:gs>
                    <a:gs pos="100000">
                      <a:srgbClr val="034373"/>
                    </a:gs>
                  </a:gsLst>
                  <a:lin scaled="0"/>
                </a:gradFill>
                <a:latin typeface="宋体" panose="02010600030101010101" pitchFamily="2" charset="-122"/>
                <a:ea typeface="宋体" panose="02010600030101010101" pitchFamily="2" charset="-122"/>
              </a:rPr>
              <a:t>上下学途中</a:t>
            </a:r>
            <a:endParaRPr lang="zh-CN" altLang="en-US" sz="3600" b="1">
              <a:gradFill>
                <a:gsLst>
                  <a:gs pos="0">
                    <a:srgbClr val="007BD3"/>
                  </a:gs>
                  <a:gs pos="100000">
                    <a:srgbClr val="034373"/>
                  </a:gs>
                </a:gsLst>
                <a:lin scaled="0"/>
              </a:gra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42"/>
          <p:cNvSpPr/>
          <p:nvPr>
            <p:custDataLst>
              <p:tags r:id="rId1"/>
            </p:custDataLst>
          </p:nvPr>
        </p:nvSpPr>
        <p:spPr>
          <a:xfrm>
            <a:off x="1635760" y="4410736"/>
            <a:ext cx="9946006" cy="2037080"/>
          </a:xfrm>
          <a:prstGeom prst="rect">
            <a:avLst/>
          </a:prstGeom>
        </p:spPr>
        <p:txBody>
          <a:bodyPr wrap="square">
            <a:spAutoFit/>
          </a:bodyPr>
          <a:lstStyle/>
          <a:p>
            <a:pPr marL="539750" indent="-431800" algn="just">
              <a:buFont typeface="Wingdings" panose="05000000000000000000" pitchFamily="2" charset="2"/>
              <a:buChar char="u"/>
            </a:pPr>
            <a:r>
              <a:rPr lang="zh-CN" altLang="en-US" sz="2530" dirty="0" smtClean="0">
                <a:latin typeface="微软雅黑" panose="020B0503020204020204" pitchFamily="34" charset="-122"/>
                <a:ea typeface="微软雅黑" panose="020B0503020204020204" pitchFamily="34" charset="-122"/>
              </a:rPr>
              <a:t>选择</a:t>
            </a:r>
            <a:r>
              <a:rPr lang="zh-CN" altLang="en-US" sz="2530" dirty="0" smtClean="0">
                <a:solidFill>
                  <a:srgbClr val="FF0000"/>
                </a:solidFill>
                <a:latin typeface="微软雅黑" panose="020B0503020204020204" pitchFamily="34" charset="-122"/>
                <a:ea typeface="微软雅黑" panose="020B0503020204020204" pitchFamily="34" charset="-122"/>
              </a:rPr>
              <a:t>合适尺码</a:t>
            </a:r>
            <a:r>
              <a:rPr lang="zh-CN" altLang="en-US" sz="2530" dirty="0" smtClean="0">
                <a:latin typeface="微软雅黑" panose="020B0503020204020204" pitchFamily="34" charset="-122"/>
                <a:ea typeface="微软雅黑" panose="020B0503020204020204" pitchFamily="34" charset="-122"/>
              </a:rPr>
              <a:t>的医用口罩。佩戴前</a:t>
            </a:r>
            <a:r>
              <a:rPr lang="zh-CN" altLang="en-US" sz="2530" dirty="0" smtClean="0">
                <a:solidFill>
                  <a:srgbClr val="FF0000"/>
                </a:solidFill>
                <a:latin typeface="微软雅黑" panose="020B0503020204020204" pitchFamily="34" charset="-122"/>
                <a:ea typeface="微软雅黑" panose="020B0503020204020204" pitchFamily="34" charset="-122"/>
              </a:rPr>
              <a:t>先洗手</a:t>
            </a:r>
            <a:r>
              <a:rPr lang="zh-CN" altLang="en-US" sz="2530" dirty="0" smtClean="0">
                <a:latin typeface="微软雅黑" panose="020B0503020204020204" pitchFamily="34" charset="-122"/>
                <a:ea typeface="微软雅黑" panose="020B0503020204020204" pitchFamily="34" charset="-122"/>
              </a:rPr>
              <a:t>。</a:t>
            </a:r>
            <a:endParaRPr lang="en-US" altLang="zh-CN" sz="2530" dirty="0" smtClean="0">
              <a:latin typeface="微软雅黑" panose="020B0503020204020204" pitchFamily="34" charset="-122"/>
              <a:ea typeface="微软雅黑" panose="020B0503020204020204" pitchFamily="34" charset="-122"/>
            </a:endParaRPr>
          </a:p>
          <a:p>
            <a:pPr marL="539750" indent="-431800" algn="just">
              <a:buFont typeface="Wingdings" panose="05000000000000000000" pitchFamily="2" charset="2"/>
              <a:buChar char="u"/>
            </a:pPr>
            <a:r>
              <a:rPr lang="zh-CN" altLang="en-US" sz="2530" dirty="0" smtClean="0">
                <a:latin typeface="微软雅黑" panose="020B0503020204020204" pitchFamily="34" charset="-122"/>
                <a:ea typeface="微软雅黑" panose="020B0503020204020204" pitchFamily="34" charset="-122"/>
              </a:rPr>
              <a:t>佩戴时，口罩</a:t>
            </a:r>
            <a:r>
              <a:rPr lang="zh-CN" altLang="en-US" sz="2530" dirty="0" smtClean="0">
                <a:solidFill>
                  <a:srgbClr val="FF0000"/>
                </a:solidFill>
                <a:latin typeface="微软雅黑" panose="020B0503020204020204" pitchFamily="34" charset="-122"/>
                <a:ea typeface="微软雅黑" panose="020B0503020204020204" pitchFamily="34" charset="-122"/>
              </a:rPr>
              <a:t>深色面朝外，金属条向上</a:t>
            </a:r>
            <a:r>
              <a:rPr lang="zh-CN" altLang="en-US" sz="2530" dirty="0" smtClean="0">
                <a:latin typeface="微软雅黑" panose="020B0503020204020204" pitchFamily="34" charset="-122"/>
                <a:ea typeface="微软雅黑" panose="020B0503020204020204" pitchFamily="34" charset="-122"/>
              </a:rPr>
              <a:t>，将折面完全展开，</a:t>
            </a:r>
            <a:r>
              <a:rPr lang="zh-CN" altLang="en-US" sz="2530" dirty="0" smtClean="0">
                <a:solidFill>
                  <a:srgbClr val="FF0000"/>
                </a:solidFill>
                <a:latin typeface="微软雅黑" panose="020B0503020204020204" pitchFamily="34" charset="-122"/>
                <a:ea typeface="微软雅黑" panose="020B0503020204020204" pitchFamily="34" charset="-122"/>
              </a:rPr>
              <a:t>完全覆盖</a:t>
            </a:r>
            <a:r>
              <a:rPr lang="zh-CN" altLang="en-US" sz="2530" dirty="0" smtClean="0">
                <a:latin typeface="微软雅黑" panose="020B0503020204020204" pitchFamily="34" charset="-122"/>
                <a:ea typeface="微软雅黑" panose="020B0503020204020204" pitchFamily="34" charset="-122"/>
              </a:rPr>
              <a:t>嘴、鼻、下巴，金属条沿鼻两侧</a:t>
            </a:r>
            <a:r>
              <a:rPr lang="zh-CN" altLang="en-US" sz="2530" dirty="0" smtClean="0">
                <a:solidFill>
                  <a:srgbClr val="FF0000"/>
                </a:solidFill>
                <a:latin typeface="微软雅黑" panose="020B0503020204020204" pitchFamily="34" charset="-122"/>
                <a:ea typeface="微软雅黑" panose="020B0503020204020204" pitchFamily="34" charset="-122"/>
              </a:rPr>
              <a:t>压实</a:t>
            </a:r>
            <a:r>
              <a:rPr lang="zh-CN" altLang="en-US" sz="2530" dirty="0" smtClean="0">
                <a:latin typeface="微软雅黑" panose="020B0503020204020204" pitchFamily="34" charset="-122"/>
                <a:ea typeface="微软雅黑" panose="020B0503020204020204" pitchFamily="34" charset="-122"/>
              </a:rPr>
              <a:t>，使口罩与面部完全贴合（不适合佩戴者除外）。</a:t>
            </a:r>
            <a:endParaRPr lang="en-US" altLang="zh-CN" sz="2530" dirty="0" smtClean="0">
              <a:latin typeface="微软雅黑" panose="020B0503020204020204" pitchFamily="34" charset="-122"/>
              <a:ea typeface="微软雅黑" panose="020B0503020204020204" pitchFamily="34" charset="-122"/>
            </a:endParaRPr>
          </a:p>
          <a:p>
            <a:pPr marL="539750" indent="-431800" algn="just">
              <a:buFont typeface="Wingdings" panose="05000000000000000000" pitchFamily="2" charset="2"/>
              <a:buChar char="u"/>
            </a:pPr>
            <a:r>
              <a:rPr lang="zh-CN" altLang="en-US" sz="2530" dirty="0" smtClean="0">
                <a:latin typeface="微软雅黑" panose="020B0503020204020204" pitchFamily="34" charset="-122"/>
                <a:ea typeface="微软雅黑" panose="020B0503020204020204" pitchFamily="34" charset="-122"/>
              </a:rPr>
              <a:t>佩戴后，尽量</a:t>
            </a:r>
            <a:r>
              <a:rPr lang="zh-CN" altLang="en-US" sz="2530" dirty="0" smtClean="0">
                <a:solidFill>
                  <a:srgbClr val="FF0000"/>
                </a:solidFill>
                <a:latin typeface="微软雅黑" panose="020B0503020204020204" pitchFamily="34" charset="-122"/>
                <a:ea typeface="微软雅黑" panose="020B0503020204020204" pitchFamily="34" charset="-122"/>
              </a:rPr>
              <a:t>不触摸</a:t>
            </a:r>
            <a:r>
              <a:rPr lang="zh-CN" altLang="en-US" sz="2530" dirty="0" smtClean="0">
                <a:latin typeface="微软雅黑" panose="020B0503020204020204" pitchFamily="34" charset="-122"/>
                <a:ea typeface="微软雅黑" panose="020B0503020204020204" pitchFamily="34" charset="-122"/>
              </a:rPr>
              <a:t>，若须触摸，触摸前、后彻底</a:t>
            </a:r>
            <a:r>
              <a:rPr lang="zh-CN" altLang="en-US" sz="2530" dirty="0" smtClean="0">
                <a:solidFill>
                  <a:srgbClr val="FF0000"/>
                </a:solidFill>
                <a:latin typeface="微软雅黑" panose="020B0503020204020204" pitchFamily="34" charset="-122"/>
                <a:ea typeface="微软雅黑" panose="020B0503020204020204" pitchFamily="34" charset="-122"/>
              </a:rPr>
              <a:t>洗手</a:t>
            </a:r>
            <a:r>
              <a:rPr lang="zh-CN" altLang="en-US" sz="2530" dirty="0" smtClean="0">
                <a:latin typeface="微软雅黑" panose="020B0503020204020204" pitchFamily="34" charset="-122"/>
                <a:ea typeface="微软雅黑" panose="020B0503020204020204" pitchFamily="34" charset="-122"/>
              </a:rPr>
              <a:t>。</a:t>
            </a:r>
            <a:endParaRPr lang="zh-CN" altLang="en-US" sz="2530" dirty="0" smtClean="0">
              <a:latin typeface="微软雅黑" panose="020B0503020204020204" pitchFamily="34" charset="-122"/>
              <a:ea typeface="微软雅黑" panose="020B0503020204020204" pitchFamily="34" charset="-122"/>
            </a:endParaRPr>
          </a:p>
        </p:txBody>
      </p:sp>
      <p:pic>
        <p:nvPicPr>
          <p:cNvPr id="8" name="image36.png"/>
          <p:cNvPicPr>
            <a:picLocks noChangeAspect="1"/>
          </p:cNvPicPr>
          <p:nvPr/>
        </p:nvPicPr>
        <p:blipFill>
          <a:blip r:embed="rId2" cstate="print"/>
          <a:srcRect t="15713"/>
          <a:stretch>
            <a:fillRect/>
          </a:stretch>
        </p:blipFill>
        <p:spPr>
          <a:xfrm>
            <a:off x="1533523" y="1682741"/>
            <a:ext cx="9858374" cy="2512214"/>
          </a:xfrm>
          <a:prstGeom prst="rect">
            <a:avLst/>
          </a:prstGeom>
        </p:spPr>
      </p:pic>
      <p:sp>
        <p:nvSpPr>
          <p:cNvPr id="2" name="文本框 1"/>
          <p:cNvSpPr txBox="1"/>
          <p:nvPr/>
        </p:nvSpPr>
        <p:spPr>
          <a:xfrm>
            <a:off x="1635760" y="612775"/>
            <a:ext cx="5424805" cy="645160"/>
          </a:xfrm>
          <a:prstGeom prst="rect">
            <a:avLst/>
          </a:prstGeom>
          <a:noFill/>
        </p:spPr>
        <p:txBody>
          <a:bodyPr wrap="square" rtlCol="0">
            <a:spAutoFit/>
          </a:bodyPr>
          <a:p>
            <a:r>
              <a:rPr lang="en-US" altLang="zh-CN" sz="3600" b="1">
                <a:gradFill>
                  <a:gsLst>
                    <a:gs pos="0">
                      <a:srgbClr val="007BD3"/>
                    </a:gs>
                    <a:gs pos="100000">
                      <a:srgbClr val="034373"/>
                    </a:gs>
                  </a:gsLst>
                  <a:lin scaled="0"/>
                </a:gradFill>
                <a:latin typeface="宋体" panose="02010600030101010101" pitchFamily="2" charset="-122"/>
                <a:ea typeface="宋体" panose="02010600030101010101" pitchFamily="2" charset="-122"/>
              </a:rPr>
              <a:t>2.</a:t>
            </a:r>
            <a:r>
              <a:rPr lang="zh-CN" altLang="en-US" sz="3600" b="1">
                <a:gradFill>
                  <a:gsLst>
                    <a:gs pos="0">
                      <a:srgbClr val="007BD3"/>
                    </a:gs>
                    <a:gs pos="100000">
                      <a:srgbClr val="034373"/>
                    </a:gs>
                  </a:gsLst>
                  <a:lin scaled="0"/>
                </a:gradFill>
                <a:latin typeface="宋体" panose="02010600030101010101" pitchFamily="2" charset="-122"/>
                <a:ea typeface="宋体" panose="02010600030101010101" pitchFamily="2" charset="-122"/>
              </a:rPr>
              <a:t>如何正确科学佩戴口罩？</a:t>
            </a:r>
            <a:endParaRPr lang="zh-CN" altLang="en-US" sz="3600" b="1">
              <a:gradFill>
                <a:gsLst>
                  <a:gs pos="0">
                    <a:srgbClr val="007BD3"/>
                  </a:gs>
                  <a:gs pos="100000">
                    <a:srgbClr val="034373"/>
                  </a:gs>
                </a:gsLst>
                <a:lin scaled="0"/>
              </a:gra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2837" y="127013"/>
            <a:ext cx="10806726" cy="739775"/>
          </a:xfrm>
          <a:prstGeom prst="rect">
            <a:avLst/>
          </a:prstGeom>
          <a:noFill/>
        </p:spPr>
        <p:txBody>
          <a:bodyPr wrap="square" rtlCol="0">
            <a:spAutoFit/>
          </a:bodyPr>
          <a:lstStyle/>
          <a:p>
            <a:pPr algn="ctr">
              <a:defRPr/>
            </a:pPr>
            <a:r>
              <a:rPr kumimoji="1" lang="zh-CN" altLang="en-US" sz="4215" b="1" i="0" kern="1200" cap="none" spc="300" normalizeH="0" baseline="0" noProof="0" dirty="0">
                <a:solidFill>
                  <a:srgbClr val="00B0F0"/>
                </a:solidFill>
                <a:latin typeface="华康POP2体W9(P)" panose="040B0900000000000000" pitchFamily="82" charset="-122"/>
                <a:ea typeface="华康POP2体W9(P)" panose="040B0900000000000000" pitchFamily="82" charset="-122"/>
                <a:cs typeface="字魂59号-创粗黑" panose="00000500000000000000" charset="-122"/>
              </a:rPr>
              <a:t>戴口罩注意事项</a:t>
            </a:r>
            <a:endParaRPr kumimoji="1" lang="zh-CN" altLang="en-US" sz="4215" b="1" i="0" kern="1200" cap="none" spc="300" normalizeH="0" baseline="0" noProof="0" dirty="0">
              <a:solidFill>
                <a:srgbClr val="00B0F0"/>
              </a:solidFill>
              <a:latin typeface="华康POP2体W9(P)" panose="040B0900000000000000" pitchFamily="82" charset="-122"/>
              <a:ea typeface="华康POP2体W9(P)" panose="040B0900000000000000" pitchFamily="82" charset="-122"/>
              <a:cs typeface="字魂59号-创粗黑" panose="00000500000000000000" charset="-122"/>
            </a:endParaRPr>
          </a:p>
        </p:txBody>
      </p:sp>
      <p:sp>
        <p:nvSpPr>
          <p:cNvPr id="4" name="文本框 3"/>
          <p:cNvSpPr txBox="1"/>
          <p:nvPr/>
        </p:nvSpPr>
        <p:spPr>
          <a:xfrm>
            <a:off x="6001803" y="1471829"/>
            <a:ext cx="6850597" cy="5540375"/>
          </a:xfrm>
          <a:prstGeom prst="rect">
            <a:avLst/>
          </a:prstGeom>
          <a:noFill/>
        </p:spPr>
        <p:txBody>
          <a:bodyPr wrap="square" rtlCol="0">
            <a:spAutoFit/>
          </a:bodyPr>
          <a:p>
            <a:pPr algn="l"/>
            <a:endParaRPr lang="en-US" altLang="zh-CN" sz="2530">
              <a:latin typeface="华文楷体" panose="02010600040101010101" charset="-122"/>
              <a:ea typeface="华文楷体" panose="02010600040101010101" charset="-122"/>
              <a:cs typeface="华文楷体" panose="02010600040101010101" charset="-122"/>
            </a:endParaRPr>
          </a:p>
          <a:p>
            <a:pPr marL="342900" indent="-342900" algn="l">
              <a:buFont typeface="Wingdings" panose="05000000000000000000" charset="0"/>
              <a:buChar char="u"/>
            </a:pPr>
            <a:r>
              <a:rPr lang="en-US" altLang="zh-CN" sz="2530">
                <a:latin typeface="华文楷体" panose="02010600040101010101" charset="-122"/>
                <a:ea typeface="华文楷体" panose="02010600040101010101" charset="-122"/>
                <a:cs typeface="华文楷体" panose="02010600040101010101" charset="-122"/>
              </a:rPr>
              <a:t>仅戴口罩，却没有做到经常洗手或者用没洗过的手摸脸</a:t>
            </a:r>
            <a:r>
              <a:rPr lang="zh-CN" altLang="en-US" sz="2530">
                <a:latin typeface="华文楷体" panose="02010600040101010101" charset="-122"/>
                <a:ea typeface="华文楷体" panose="02010600040101010101" charset="-122"/>
                <a:cs typeface="华文楷体" panose="02010600040101010101" charset="-122"/>
              </a:rPr>
              <a:t>。或者，</a:t>
            </a:r>
            <a:r>
              <a:rPr lang="en-US" altLang="zh-CN" sz="2530">
                <a:latin typeface="华文楷体" panose="02010600040101010101" charset="-122"/>
                <a:ea typeface="华文楷体" panose="02010600040101010101" charset="-122"/>
                <a:cs typeface="华文楷体" panose="02010600040101010101" charset="-122"/>
              </a:rPr>
              <a:t>戴了口罩却摘下口罩随地吐痰，戴了口罩但是打喷嚏或咳嗽时摘了下来，或者没有洗手就触碰口罩</a:t>
            </a:r>
            <a:r>
              <a:rPr lang="zh-CN" altLang="en-US" sz="2530">
                <a:latin typeface="华文楷体" panose="02010600040101010101" charset="-122"/>
                <a:ea typeface="华文楷体" panose="02010600040101010101" charset="-122"/>
                <a:cs typeface="华文楷体" panose="02010600040101010101" charset="-122"/>
              </a:rPr>
              <a:t>内面。</a:t>
            </a:r>
            <a:r>
              <a:rPr lang="en-US" altLang="zh-CN" sz="2530">
                <a:latin typeface="华文楷体" panose="02010600040101010101" charset="-122"/>
                <a:ea typeface="华文楷体" panose="02010600040101010101" charset="-122"/>
                <a:cs typeface="华文楷体" panose="02010600040101010101" charset="-122"/>
                <a:sym typeface="+mn-ea"/>
              </a:rPr>
              <a:t>仍然有被病毒传染的风险</a:t>
            </a:r>
            <a:r>
              <a:rPr lang="zh-CN" altLang="en-US" sz="2530">
                <a:latin typeface="华文楷体" panose="02010600040101010101" charset="-122"/>
                <a:ea typeface="华文楷体" panose="02010600040101010101" charset="-122"/>
                <a:cs typeface="华文楷体" panose="02010600040101010101" charset="-122"/>
                <a:sym typeface="+mn-ea"/>
              </a:rPr>
              <a:t>，</a:t>
            </a:r>
            <a:r>
              <a:rPr lang="en-US" altLang="zh-CN" sz="2530">
                <a:latin typeface="华文楷体" panose="02010600040101010101" charset="-122"/>
                <a:ea typeface="华文楷体" panose="02010600040101010101" charset="-122"/>
                <a:cs typeface="华文楷体" panose="02010600040101010101" charset="-122"/>
              </a:rPr>
              <a:t>甚至可能成为病毒的传播者。</a:t>
            </a:r>
            <a:endParaRPr lang="en-US" altLang="zh-CN" sz="2530">
              <a:latin typeface="华文楷体" panose="02010600040101010101" charset="-122"/>
              <a:ea typeface="华文楷体" panose="02010600040101010101" charset="-122"/>
              <a:cs typeface="华文楷体" panose="02010600040101010101" charset="-122"/>
            </a:endParaRPr>
          </a:p>
          <a:p>
            <a:pPr indent="0" algn="l">
              <a:buFont typeface="Wingdings" panose="05000000000000000000" charset="0"/>
              <a:buNone/>
            </a:pPr>
            <a:endParaRPr lang="en-US" altLang="zh-CN" sz="2530">
              <a:latin typeface="华文楷体" panose="02010600040101010101" charset="-122"/>
              <a:ea typeface="华文楷体" panose="02010600040101010101" charset="-122"/>
              <a:cs typeface="华文楷体" panose="02010600040101010101" charset="-122"/>
              <a:sym typeface="+mn-ea"/>
            </a:endParaRPr>
          </a:p>
          <a:p>
            <a:pPr marL="342900" indent="-342900" algn="l">
              <a:buFont typeface="Wingdings" panose="05000000000000000000" charset="0"/>
              <a:buChar char="u"/>
            </a:pPr>
            <a:r>
              <a:rPr lang="en-US" altLang="zh-CN" sz="2530">
                <a:latin typeface="华文楷体" panose="02010600040101010101" charset="-122"/>
                <a:ea typeface="华文楷体" panose="02010600040101010101" charset="-122"/>
                <a:cs typeface="华文楷体" panose="02010600040101010101" charset="-122"/>
                <a:sym typeface="+mn-ea"/>
              </a:rPr>
              <a:t>需重复使用的口罩，使用后</a:t>
            </a:r>
            <a:r>
              <a:rPr lang="en-US" altLang="zh-CN" sz="2530">
                <a:solidFill>
                  <a:srgbClr val="FF0000"/>
                </a:solidFill>
                <a:latin typeface="华文楷体" panose="02010600040101010101" charset="-122"/>
                <a:ea typeface="华文楷体" panose="02010600040101010101" charset="-122"/>
                <a:cs typeface="华文楷体" panose="02010600040101010101" charset="-122"/>
                <a:sym typeface="+mn-ea"/>
              </a:rPr>
              <a:t>悬挂于清洁、干燥的通风处。</a:t>
            </a:r>
            <a:endParaRPr lang="en-US" altLang="zh-CN" sz="2530">
              <a:solidFill>
                <a:srgbClr val="FF0000"/>
              </a:solidFill>
              <a:latin typeface="华文楷体" panose="02010600040101010101" charset="-122"/>
              <a:ea typeface="华文楷体" panose="02010600040101010101" charset="-122"/>
              <a:cs typeface="华文楷体" panose="02010600040101010101" charset="-122"/>
              <a:sym typeface="+mn-ea"/>
            </a:endParaRPr>
          </a:p>
          <a:p>
            <a:pPr indent="0" algn="l">
              <a:buFont typeface="Wingdings" panose="05000000000000000000" charset="0"/>
              <a:buNone/>
            </a:pPr>
            <a:endParaRPr lang="en-US" altLang="zh-CN" sz="2530">
              <a:latin typeface="华文楷体" panose="02010600040101010101" charset="-122"/>
              <a:ea typeface="华文楷体" panose="02010600040101010101" charset="-122"/>
              <a:cs typeface="华文楷体" panose="02010600040101010101" charset="-122"/>
              <a:sym typeface="+mn-ea"/>
            </a:endParaRPr>
          </a:p>
          <a:p>
            <a:pPr marL="342900" indent="-342900" algn="l">
              <a:buFont typeface="Wingdings" panose="05000000000000000000" charset="0"/>
              <a:buChar char="u"/>
            </a:pPr>
            <a:r>
              <a:rPr lang="en-US" altLang="zh-CN" sz="2530">
                <a:latin typeface="华文楷体" panose="02010600040101010101" charset="-122"/>
                <a:ea typeface="华文楷体" panose="02010600040101010101" charset="-122"/>
                <a:cs typeface="华文楷体" panose="02010600040101010101" charset="-122"/>
                <a:sym typeface="+mn-ea"/>
              </a:rPr>
              <a:t>备用口罩建议存放在原包装袋，如非独立包装可</a:t>
            </a:r>
            <a:r>
              <a:rPr lang="en-US" altLang="zh-CN" sz="2530">
                <a:solidFill>
                  <a:srgbClr val="FF0000"/>
                </a:solidFill>
                <a:latin typeface="华文楷体" panose="02010600040101010101" charset="-122"/>
                <a:ea typeface="华文楷体" panose="02010600040101010101" charset="-122"/>
                <a:cs typeface="华文楷体" panose="02010600040101010101" charset="-122"/>
                <a:sym typeface="+mn-ea"/>
              </a:rPr>
              <a:t>存放在一次性使用食品袋中，并确保其不变形。</a:t>
            </a:r>
            <a:endParaRPr lang="en-US" altLang="zh-CN" sz="2530">
              <a:latin typeface="华文楷体" panose="02010600040101010101" charset="-122"/>
              <a:ea typeface="华文楷体" panose="02010600040101010101" charset="-122"/>
              <a:cs typeface="华文楷体" panose="02010600040101010101" charset="-122"/>
            </a:endParaRPr>
          </a:p>
        </p:txBody>
      </p:sp>
      <p:pic>
        <p:nvPicPr>
          <p:cNvPr id="6" name="图片 5" descr="IMG_8678"/>
          <p:cNvPicPr>
            <a:picLocks noChangeAspect="1"/>
          </p:cNvPicPr>
          <p:nvPr/>
        </p:nvPicPr>
        <p:blipFill>
          <a:blip r:embed="rId1"/>
          <a:stretch>
            <a:fillRect/>
          </a:stretch>
        </p:blipFill>
        <p:spPr>
          <a:xfrm>
            <a:off x="656677" y="1352008"/>
            <a:ext cx="5096110" cy="5096110"/>
          </a:xfrm>
          <a:prstGeom prst="rect">
            <a:avLst/>
          </a:prstGeom>
        </p:spPr>
      </p:pic>
      <p:sp>
        <p:nvSpPr>
          <p:cNvPr id="7" name="矩形 6"/>
          <p:cNvSpPr/>
          <p:nvPr/>
        </p:nvSpPr>
        <p:spPr>
          <a:xfrm>
            <a:off x="5997718" y="1109686"/>
            <a:ext cx="6584315" cy="544830"/>
          </a:xfrm>
          <a:prstGeom prst="rect">
            <a:avLst/>
          </a:prstGeom>
          <a:noFill/>
          <a:ln>
            <a:noFill/>
          </a:ln>
        </p:spPr>
        <p:txBody>
          <a:bodyPr wrap="none" rtlCol="0" anchor="t">
            <a:spAutoFit/>
          </a:bodyPr>
          <a:p>
            <a:pPr algn="ctr"/>
            <a:r>
              <a:rPr lang="zh-CN" altLang="en-US" sz="2950" b="1">
                <a:solidFill>
                  <a:srgbClr val="FF00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“仅戴口罩，无法保护我们远离病毒</a:t>
            </a:r>
            <a:r>
              <a:rPr lang="en-US" altLang="zh-CN" sz="2950" b="1">
                <a:solidFill>
                  <a:srgbClr val="FF00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a:t>
            </a:r>
            <a:endParaRPr lang="en-US" altLang="zh-CN" sz="2950" b="1">
              <a:solidFill>
                <a:srgbClr val="FF0000"/>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42"/>
          <p:cNvSpPr/>
          <p:nvPr>
            <p:custDataLst>
              <p:tags r:id="rId1"/>
            </p:custDataLst>
          </p:nvPr>
        </p:nvSpPr>
        <p:spPr>
          <a:xfrm>
            <a:off x="5199380" y="1816978"/>
            <a:ext cx="6499225" cy="4175760"/>
          </a:xfrm>
          <a:prstGeom prst="rect">
            <a:avLst/>
          </a:prstGeom>
        </p:spPr>
        <p:txBody>
          <a:bodyPr wrap="square">
            <a:spAutoFit/>
          </a:bodyPr>
          <a:lstStyle/>
          <a:p>
            <a:pPr marL="539750" indent="-539750" algn="just">
              <a:lnSpc>
                <a:spcPct val="15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随时保持</a:t>
            </a:r>
            <a:r>
              <a:rPr lang="zh-CN" altLang="en-US" sz="2530" b="1" dirty="0" smtClean="0">
                <a:solidFill>
                  <a:srgbClr val="FF0000"/>
                </a:solidFill>
                <a:latin typeface="微软雅黑" panose="020B0503020204020204" pitchFamily="34" charset="-122"/>
                <a:ea typeface="微软雅黑" panose="020B0503020204020204" pitchFamily="34" charset="-122"/>
              </a:rPr>
              <a:t>手卫生</a:t>
            </a:r>
            <a:r>
              <a:rPr lang="zh-CN" altLang="en-US" sz="2530" dirty="0" smtClean="0">
                <a:solidFill>
                  <a:srgbClr val="595959"/>
                </a:solidFill>
                <a:latin typeface="微软雅黑" panose="020B0503020204020204" pitchFamily="34" charset="-122"/>
                <a:ea typeface="微软雅黑" panose="020B0503020204020204" pitchFamily="34" charset="-122"/>
              </a:rPr>
              <a:t>。</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539750" indent="-539750" algn="just">
              <a:lnSpc>
                <a:spcPct val="15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不确定手是否清洁时，</a:t>
            </a:r>
            <a:r>
              <a:rPr lang="zh-CN" altLang="en-US" sz="2530" dirty="0" smtClean="0">
                <a:solidFill>
                  <a:schemeClr val="accent2"/>
                </a:solidFill>
                <a:latin typeface="微软雅黑" panose="020B0503020204020204" pitchFamily="34" charset="-122"/>
                <a:ea typeface="微软雅黑" panose="020B0503020204020204" pitchFamily="34" charset="-122"/>
              </a:rPr>
              <a:t>避免用手接触口鼻眼</a:t>
            </a:r>
            <a:r>
              <a:rPr lang="zh-CN" altLang="en-US" sz="2530" dirty="0" smtClean="0">
                <a:solidFill>
                  <a:srgbClr val="595959"/>
                </a:solidFill>
                <a:latin typeface="微软雅黑" panose="020B0503020204020204" pitchFamily="34" charset="-122"/>
                <a:ea typeface="微软雅黑" panose="020B0503020204020204" pitchFamily="34" charset="-122"/>
              </a:rPr>
              <a:t>。</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539750" indent="-539750" algn="just">
              <a:lnSpc>
                <a:spcPct val="150000"/>
              </a:lnSpc>
              <a:buFont typeface="Wingdings" panose="05000000000000000000" pitchFamily="2" charset="2"/>
              <a:buChar char="u"/>
            </a:pPr>
            <a:r>
              <a:rPr lang="zh-CN" altLang="en-US" sz="2530" b="1" dirty="0" smtClean="0">
                <a:solidFill>
                  <a:srgbClr val="FF0000"/>
                </a:solidFill>
                <a:latin typeface="微软雅黑" panose="020B0503020204020204" pitchFamily="34" charset="-122"/>
                <a:ea typeface="微软雅黑" panose="020B0503020204020204" pitchFamily="34" charset="-122"/>
              </a:rPr>
              <a:t>打喷嚏或咳嗽时，用</a:t>
            </a:r>
            <a:r>
              <a:rPr lang="zh-CN" altLang="en-US" sz="2530" b="1" u="sng" dirty="0" smtClean="0">
                <a:solidFill>
                  <a:srgbClr val="FF0000"/>
                </a:solidFill>
                <a:latin typeface="微软雅黑" panose="020B0503020204020204" pitchFamily="34" charset="-122"/>
                <a:ea typeface="微软雅黑" panose="020B0503020204020204" pitchFamily="34" charset="-122"/>
              </a:rPr>
              <a:t>纸巾或肘部遮住口鼻。</a:t>
            </a:r>
            <a:endParaRPr lang="en-US" altLang="zh-CN" sz="2530" b="1" u="sng" dirty="0" smtClean="0">
              <a:solidFill>
                <a:srgbClr val="FF0000"/>
              </a:solidFill>
              <a:latin typeface="微软雅黑" panose="020B0503020204020204" pitchFamily="34" charset="-122"/>
              <a:ea typeface="微软雅黑" panose="020B0503020204020204" pitchFamily="34" charset="-122"/>
            </a:endParaRPr>
          </a:p>
          <a:p>
            <a:pPr marL="539750" indent="-539750" algn="just">
              <a:lnSpc>
                <a:spcPct val="15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保持教室和办公室</a:t>
            </a:r>
            <a:r>
              <a:rPr lang="zh-CN" altLang="en-US" sz="2530" dirty="0" smtClean="0">
                <a:solidFill>
                  <a:schemeClr val="accent2"/>
                </a:solidFill>
                <a:latin typeface="微软雅黑" panose="020B0503020204020204" pitchFamily="34" charset="-122"/>
                <a:ea typeface="微软雅黑" panose="020B0503020204020204" pitchFamily="34" charset="-122"/>
              </a:rPr>
              <a:t>清洁卫生</a:t>
            </a:r>
            <a:r>
              <a:rPr lang="zh-CN" altLang="en-US" sz="2530" dirty="0" smtClean="0">
                <a:solidFill>
                  <a:srgbClr val="595959"/>
                </a:solidFill>
                <a:latin typeface="微软雅黑" panose="020B0503020204020204" pitchFamily="34" charset="-122"/>
                <a:ea typeface="微软雅黑" panose="020B0503020204020204" pitchFamily="34" charset="-122"/>
              </a:rPr>
              <a:t>，经常开窗通风，做好课桌椅和相关教具的</a:t>
            </a:r>
            <a:r>
              <a:rPr lang="zh-CN" altLang="en-US" sz="2530" dirty="0" smtClean="0">
                <a:solidFill>
                  <a:schemeClr val="accent2"/>
                </a:solidFill>
                <a:latin typeface="微软雅黑" panose="020B0503020204020204" pitchFamily="34" charset="-122"/>
                <a:ea typeface="微软雅黑" panose="020B0503020204020204" pitchFamily="34" charset="-122"/>
              </a:rPr>
              <a:t>消毒</a:t>
            </a:r>
            <a:r>
              <a:rPr lang="zh-CN" altLang="en-US" sz="2530" dirty="0" smtClean="0">
                <a:solidFill>
                  <a:srgbClr val="595959"/>
                </a:solidFill>
                <a:latin typeface="微软雅黑" panose="020B0503020204020204" pitchFamily="34" charset="-122"/>
                <a:ea typeface="微软雅黑" panose="020B0503020204020204" pitchFamily="34" charset="-122"/>
              </a:rPr>
              <a:t>。</a:t>
            </a:r>
            <a:endParaRPr lang="zh-CN" altLang="en-US" sz="2530" dirty="0" smtClean="0">
              <a:solidFill>
                <a:srgbClr val="595959"/>
              </a:solidFill>
              <a:latin typeface="微软雅黑" panose="020B0503020204020204" pitchFamily="34" charset="-122"/>
              <a:ea typeface="微软雅黑" panose="020B0503020204020204" pitchFamily="34" charset="-122"/>
            </a:endParaRPr>
          </a:p>
        </p:txBody>
      </p:sp>
      <p:pic>
        <p:nvPicPr>
          <p:cNvPr id="7" name="image20.png"/>
          <p:cNvPicPr>
            <a:picLocks noChangeAspect="1"/>
          </p:cNvPicPr>
          <p:nvPr/>
        </p:nvPicPr>
        <p:blipFill>
          <a:blip r:embed="rId2" cstate="print"/>
          <a:stretch>
            <a:fillRect/>
          </a:stretch>
        </p:blipFill>
        <p:spPr>
          <a:xfrm>
            <a:off x="860944" y="1872615"/>
            <a:ext cx="2332301" cy="2307590"/>
          </a:xfrm>
          <a:prstGeom prst="rect">
            <a:avLst/>
          </a:prstGeom>
        </p:spPr>
      </p:pic>
      <p:pic>
        <p:nvPicPr>
          <p:cNvPr id="8" name="image21.png"/>
          <p:cNvPicPr>
            <a:picLocks noChangeAspect="1"/>
          </p:cNvPicPr>
          <p:nvPr/>
        </p:nvPicPr>
        <p:blipFill>
          <a:blip r:embed="rId3" cstate="print"/>
          <a:stretch>
            <a:fillRect/>
          </a:stretch>
        </p:blipFill>
        <p:spPr>
          <a:xfrm>
            <a:off x="2577114" y="3702591"/>
            <a:ext cx="2302766" cy="2274029"/>
          </a:xfrm>
          <a:prstGeom prst="rect">
            <a:avLst/>
          </a:prstGeom>
        </p:spPr>
      </p:pic>
      <p:sp>
        <p:nvSpPr>
          <p:cNvPr id="2" name="文本框 1"/>
          <p:cNvSpPr txBox="1"/>
          <p:nvPr/>
        </p:nvSpPr>
        <p:spPr>
          <a:xfrm>
            <a:off x="1271905" y="751840"/>
            <a:ext cx="6323330" cy="645160"/>
          </a:xfrm>
          <a:prstGeom prst="rect">
            <a:avLst/>
          </a:prstGeom>
          <a:noFill/>
        </p:spPr>
        <p:txBody>
          <a:bodyPr wrap="square" rtlCol="0">
            <a:spAutoFit/>
          </a:bodyPr>
          <a:p>
            <a:r>
              <a:rPr lang="en-US" altLang="zh-CN" sz="3600" b="1">
                <a:gradFill>
                  <a:gsLst>
                    <a:gs pos="0">
                      <a:srgbClr val="007BD3"/>
                    </a:gs>
                    <a:gs pos="100000">
                      <a:srgbClr val="034373"/>
                    </a:gs>
                  </a:gsLst>
                  <a:lin scaled="0"/>
                </a:gradFill>
                <a:latin typeface="宋体" panose="02010600030101010101" pitchFamily="2" charset="-122"/>
                <a:ea typeface="宋体" panose="02010600030101010101" pitchFamily="2" charset="-122"/>
              </a:rPr>
              <a:t>3.</a:t>
            </a:r>
            <a:r>
              <a:rPr lang="zh-CN" altLang="en-US" sz="3600" b="1">
                <a:gradFill>
                  <a:gsLst>
                    <a:gs pos="0">
                      <a:srgbClr val="007BD3"/>
                    </a:gs>
                    <a:gs pos="100000">
                      <a:srgbClr val="034373"/>
                    </a:gs>
                  </a:gsLst>
                  <a:lin scaled="0"/>
                </a:gradFill>
                <a:latin typeface="宋体" panose="02010600030101010101" pitchFamily="2" charset="-122"/>
                <a:ea typeface="宋体" panose="02010600030101010101" pitchFamily="2" charset="-122"/>
              </a:rPr>
              <a:t>在教室中还要注意哪些卫生？</a:t>
            </a:r>
            <a:endParaRPr lang="zh-CN" altLang="en-US" sz="3600" b="1">
              <a:gradFill>
                <a:gsLst>
                  <a:gs pos="0">
                    <a:srgbClr val="007BD3"/>
                  </a:gs>
                  <a:gs pos="100000">
                    <a:srgbClr val="034373"/>
                  </a:gs>
                </a:gsLst>
                <a:lin scaled="0"/>
              </a:gra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1946" t="1615" r="11859" b="1615"/>
          <a:stretch>
            <a:fillRect/>
          </a:stretch>
        </p:blipFill>
        <p:spPr>
          <a:xfrm>
            <a:off x="164" y="6350"/>
            <a:ext cx="12881445" cy="7229475"/>
          </a:xfrm>
          <a:prstGeom prst="rect">
            <a:avLst/>
          </a:prstGeom>
        </p:spPr>
      </p:pic>
      <p:sp>
        <p:nvSpPr>
          <p:cNvPr id="36" name="MH_Entry_1"/>
          <p:cNvSpPr>
            <a:spLocks noChangeArrowheads="1"/>
          </p:cNvSpPr>
          <p:nvPr>
            <p:custDataLst>
              <p:tags r:id="rId2"/>
            </p:custDataLst>
          </p:nvPr>
        </p:nvSpPr>
        <p:spPr bwMode="auto">
          <a:xfrm flipH="1">
            <a:off x="5407025" y="2955608"/>
            <a:ext cx="5155565" cy="60896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indent="0" defTabSz="914400" fontAlgn="t">
              <a:buNone/>
              <a:defRPr/>
            </a:pPr>
            <a:r>
              <a:rPr lang="zh-CN" altLang="en-US" sz="4400" b="1" kern="0" dirty="0">
                <a:solidFill>
                  <a:schemeClr val="bg1"/>
                </a:solidFill>
                <a:effectLst>
                  <a:outerShdw blurRad="38100" dist="38100" dir="2700000" algn="tl">
                    <a:srgbClr val="000000">
                      <a:alpha val="43137"/>
                    </a:srgbClr>
                  </a:outerShdw>
                </a:effectLst>
                <a:latin typeface="+mn-ea"/>
                <a:ea typeface="+mn-ea"/>
                <a:sym typeface="+mn-ea"/>
              </a:rPr>
              <a:t>认识传染病</a:t>
            </a:r>
            <a:endParaRPr lang="zh-CN" altLang="en-US" sz="4400" b="1" kern="0" dirty="0">
              <a:solidFill>
                <a:schemeClr val="bg1"/>
              </a:solidFill>
              <a:effectLst>
                <a:outerShdw blurRad="38100" dist="38100" dir="2700000" algn="tl">
                  <a:srgbClr val="000000">
                    <a:alpha val="43137"/>
                  </a:srgbClr>
                </a:outerShdw>
              </a:effectLst>
              <a:latin typeface="+mn-ea"/>
              <a:ea typeface="+mn-ea"/>
              <a:sym typeface="+mn-ea"/>
            </a:endParaRPr>
          </a:p>
        </p:txBody>
      </p:sp>
      <p:sp>
        <p:nvSpPr>
          <p:cNvPr id="37" name="MH_Entry_1"/>
          <p:cNvSpPr>
            <a:spLocks noChangeArrowheads="1"/>
          </p:cNvSpPr>
          <p:nvPr>
            <p:custDataLst>
              <p:tags r:id="rId3"/>
            </p:custDataLst>
          </p:nvPr>
        </p:nvSpPr>
        <p:spPr bwMode="auto">
          <a:xfrm flipH="1">
            <a:off x="3361422" y="2277841"/>
            <a:ext cx="1528077" cy="177228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9600" b="1" dirty="0">
                <a:solidFill>
                  <a:schemeClr val="bg1"/>
                </a:solidFill>
                <a:effectLst>
                  <a:outerShdw blurRad="38100" dist="38100" dir="2700000" algn="tl">
                    <a:srgbClr val="000000">
                      <a:alpha val="43137"/>
                    </a:srgbClr>
                  </a:outerShdw>
                </a:effectLst>
                <a:latin typeface="+mn-ea"/>
                <a:ea typeface="+mn-ea"/>
                <a:sym typeface="Arial" panose="020B0604020202020204" pitchFamily="34" charset="0"/>
              </a:rPr>
              <a:t>01</a:t>
            </a:r>
            <a:endParaRPr lang="zh-CN" altLang="en-US" sz="9600" b="1" dirty="0">
              <a:solidFill>
                <a:schemeClr val="bg1"/>
              </a:solidFill>
              <a:effectLst>
                <a:outerShdw blurRad="38100" dist="38100" dir="2700000" algn="tl">
                  <a:srgbClr val="000000">
                    <a:alpha val="43137"/>
                  </a:srgbClr>
                </a:outerShdw>
              </a:effectLst>
              <a:latin typeface="+mn-ea"/>
              <a:ea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p:cTn id="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7"/>
                                        </p:tgtEl>
                                        <p:attrNameLst>
                                          <p:attrName>style.visibility</p:attrName>
                                        </p:attrNameLst>
                                      </p:cBhvr>
                                      <p:to>
                                        <p:strVal val="visible"/>
                                      </p:to>
                                    </p:set>
                                    <p:anim by="(-#ppt_w*2)" calcmode="lin" valueType="num">
                                      <p:cBhvr rctx="PPT">
                                        <p:cTn id="14" dur="500" autoRev="1" fill="hold">
                                          <p:stCondLst>
                                            <p:cond delay="0"/>
                                          </p:stCondLst>
                                        </p:cTn>
                                        <p:tgtEl>
                                          <p:spTgt spid="37"/>
                                        </p:tgtEl>
                                        <p:attrNameLst>
                                          <p:attrName>ppt_w</p:attrName>
                                        </p:attrNameLst>
                                      </p:cBhvr>
                                    </p:anim>
                                    <p:anim by="(#ppt_w*0.50)" calcmode="lin" valueType="num">
                                      <p:cBhvr>
                                        <p:cTn id="15" dur="500" decel="50000" autoRev="1" fill="hold">
                                          <p:stCondLst>
                                            <p:cond delay="0"/>
                                          </p:stCondLst>
                                        </p:cTn>
                                        <p:tgtEl>
                                          <p:spTgt spid="37"/>
                                        </p:tgtEl>
                                        <p:attrNameLst>
                                          <p:attrName>ppt_x</p:attrName>
                                        </p:attrNameLst>
                                      </p:cBhvr>
                                    </p:anim>
                                    <p:anim from="(-#ppt_h/2)" to="(#ppt_y)" calcmode="lin" valueType="num">
                                      <p:cBhvr>
                                        <p:cTn id="16" dur="1000" fill="hold">
                                          <p:stCondLst>
                                            <p:cond delay="0"/>
                                          </p:stCondLst>
                                        </p:cTn>
                                        <p:tgtEl>
                                          <p:spTgt spid="37"/>
                                        </p:tgtEl>
                                        <p:attrNameLst>
                                          <p:attrName>ppt_y</p:attrName>
                                        </p:attrNameLst>
                                      </p:cBhvr>
                                    </p:anim>
                                    <p:animRot by="21600000">
                                      <p:cBhvr>
                                        <p:cTn id="17" dur="1000" fill="hold">
                                          <p:stCondLst>
                                            <p:cond delay="0"/>
                                          </p:stCondLst>
                                        </p:cTn>
                                        <p:tgtEl>
                                          <p:spTgt spid="3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20"/>
          <p:cNvSpPr txBox="1"/>
          <p:nvPr>
            <p:custDataLst>
              <p:tags r:id="rId1"/>
            </p:custDataLst>
          </p:nvPr>
        </p:nvSpPr>
        <p:spPr>
          <a:xfrm>
            <a:off x="1601576" y="1040782"/>
            <a:ext cx="7935488" cy="480060"/>
          </a:xfrm>
          <a:prstGeom prst="rect">
            <a:avLst/>
          </a:prstGeom>
          <a:noFill/>
        </p:spPr>
        <p:txBody>
          <a:bodyPr wrap="square" rtlCol="0">
            <a:spAutoFit/>
          </a:bodyPr>
          <a:lstStyle/>
          <a:p>
            <a:r>
              <a:rPr kumimoji="1" lang="en-US" altLang="zh-CN" sz="2530" spc="300" dirty="0" smtClean="0">
                <a:solidFill>
                  <a:schemeClr val="tx1">
                    <a:lumMod val="65000"/>
                    <a:lumOff val="35000"/>
                  </a:schemeClr>
                </a:solidFill>
                <a:latin typeface="方正少儿简体" panose="03000509000000000000" pitchFamily="65" charset="-122"/>
                <a:ea typeface="方正少儿简体" panose="03000509000000000000" pitchFamily="65" charset="-122"/>
                <a:cs typeface="阿里巴巴普惠体" panose="00020600040101010101" pitchFamily="18" charset="-122"/>
              </a:rPr>
              <a:t>4.</a:t>
            </a:r>
            <a:r>
              <a:rPr kumimoji="1" lang="zh-CN" altLang="en-US" sz="2530" spc="300" dirty="0" smtClean="0">
                <a:solidFill>
                  <a:schemeClr val="tx1">
                    <a:lumMod val="65000"/>
                    <a:lumOff val="35000"/>
                  </a:schemeClr>
                </a:solidFill>
                <a:latin typeface="方正少儿简体" panose="03000509000000000000" pitchFamily="65" charset="-122"/>
                <a:ea typeface="方正少儿简体" panose="03000509000000000000" pitchFamily="65" charset="-122"/>
                <a:cs typeface="阿里巴巴普惠体" panose="00020600040101010101" pitchFamily="18" charset="-122"/>
              </a:rPr>
              <a:t>每日进行自我健康监测</a:t>
            </a:r>
            <a:endParaRPr kumimoji="1" lang="zh-CN" altLang="en-US" sz="2530" spc="300" dirty="0" smtClean="0">
              <a:solidFill>
                <a:schemeClr val="tx1">
                  <a:lumMod val="65000"/>
                  <a:lumOff val="35000"/>
                </a:schemeClr>
              </a:solidFill>
              <a:latin typeface="方正少儿简体" panose="03000509000000000000" pitchFamily="65" charset="-122"/>
              <a:ea typeface="方正少儿简体" panose="03000509000000000000" pitchFamily="65" charset="-122"/>
              <a:cs typeface="阿里巴巴普惠体" panose="00020600040101010101" pitchFamily="18" charset="-122"/>
            </a:endParaRPr>
          </a:p>
        </p:txBody>
      </p:sp>
      <p:sp>
        <p:nvSpPr>
          <p:cNvPr id="6" name="PA-102242"/>
          <p:cNvSpPr/>
          <p:nvPr>
            <p:custDataLst>
              <p:tags r:id="rId2"/>
            </p:custDataLst>
          </p:nvPr>
        </p:nvSpPr>
        <p:spPr>
          <a:xfrm>
            <a:off x="5199379" y="1787768"/>
            <a:ext cx="6221731" cy="3984625"/>
          </a:xfrm>
          <a:prstGeom prst="rect">
            <a:avLst/>
          </a:prstGeom>
        </p:spPr>
        <p:txBody>
          <a:bodyPr wrap="square">
            <a:spAutoFit/>
          </a:bodyPr>
          <a:lstStyle/>
          <a:p>
            <a:pPr marL="539750" indent="-539750" algn="just">
              <a:lnSpc>
                <a:spcPct val="15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需要每日进行</a:t>
            </a:r>
            <a:r>
              <a:rPr lang="zh-CN" altLang="en-US" sz="2530" dirty="0" smtClean="0">
                <a:solidFill>
                  <a:schemeClr val="accent2"/>
                </a:solidFill>
                <a:latin typeface="微软雅黑" panose="020B0503020204020204" pitchFamily="34" charset="-122"/>
                <a:ea typeface="微软雅黑" panose="020B0503020204020204" pitchFamily="34" charset="-122"/>
              </a:rPr>
              <a:t>自我健康监测</a:t>
            </a:r>
            <a:endParaRPr lang="en-US" altLang="zh-CN" sz="2530" dirty="0" smtClean="0">
              <a:solidFill>
                <a:schemeClr val="accent2"/>
              </a:solidFill>
              <a:latin typeface="微软雅黑" panose="020B0503020204020204" pitchFamily="34" charset="-122"/>
              <a:ea typeface="微软雅黑" panose="020B0503020204020204" pitchFamily="34" charset="-122"/>
            </a:endParaRPr>
          </a:p>
          <a:p>
            <a:pPr marL="539750" indent="-539750" algn="just">
              <a:lnSpc>
                <a:spcPct val="150000"/>
              </a:lnSpc>
              <a:buFont typeface="Wingdings" panose="05000000000000000000" pitchFamily="2" charset="2"/>
              <a:buChar char="u"/>
            </a:pPr>
            <a:r>
              <a:rPr lang="zh-CN" altLang="en-US" sz="2530" dirty="0" smtClean="0">
                <a:solidFill>
                  <a:srgbClr val="595959"/>
                </a:solidFill>
                <a:latin typeface="微软雅黑" panose="020B0503020204020204" pitchFamily="34" charset="-122"/>
                <a:ea typeface="微软雅黑" panose="020B0503020204020204" pitchFamily="34" charset="-122"/>
              </a:rPr>
              <a:t>若出现新冠肺炎的可疑症状（包括</a:t>
            </a:r>
            <a:r>
              <a:rPr lang="zh-CN" altLang="en-US" sz="2530" dirty="0" smtClean="0">
                <a:solidFill>
                  <a:schemeClr val="accent2"/>
                </a:solidFill>
                <a:latin typeface="微软雅黑" panose="020B0503020204020204" pitchFamily="34" charset="-122"/>
                <a:ea typeface="微软雅黑" panose="020B0503020204020204" pitchFamily="34" charset="-122"/>
              </a:rPr>
              <a:t>发热、干咳、乏力、鼻塞、流涕、咽痛、腹泻</a:t>
            </a:r>
            <a:r>
              <a:rPr lang="zh-CN" altLang="en-US" sz="2530" dirty="0" smtClean="0">
                <a:solidFill>
                  <a:srgbClr val="595959"/>
                </a:solidFill>
                <a:latin typeface="微软雅黑" panose="020B0503020204020204" pitchFamily="34" charset="-122"/>
                <a:ea typeface="微软雅黑" panose="020B0503020204020204" pitchFamily="34" charset="-122"/>
              </a:rPr>
              <a:t>等）</a:t>
            </a:r>
            <a:endParaRPr lang="en-US" altLang="zh-CN" sz="2530" dirty="0" smtClean="0">
              <a:solidFill>
                <a:srgbClr val="595959"/>
              </a:solidFill>
              <a:latin typeface="微软雅黑" panose="020B0503020204020204" pitchFamily="34" charset="-122"/>
              <a:ea typeface="微软雅黑" panose="020B0503020204020204" pitchFamily="34" charset="-122"/>
            </a:endParaRPr>
          </a:p>
          <a:p>
            <a:pPr marL="539750" indent="-539750" algn="just">
              <a:lnSpc>
                <a:spcPct val="150000"/>
              </a:lnSpc>
            </a:pPr>
            <a:r>
              <a:rPr lang="en-US" altLang="zh-CN" sz="2530" dirty="0" smtClean="0">
                <a:solidFill>
                  <a:srgbClr val="595959"/>
                </a:solidFill>
                <a:latin typeface="微软雅黑" panose="020B0503020204020204" pitchFamily="34" charset="-122"/>
                <a:ea typeface="微软雅黑" panose="020B0503020204020204" pitchFamily="34" charset="-122"/>
              </a:rPr>
              <a:t>             </a:t>
            </a:r>
            <a:r>
              <a:rPr lang="zh-CN" altLang="en-US" sz="3375" u="sng" dirty="0" smtClean="0">
                <a:solidFill>
                  <a:schemeClr val="accent2"/>
                </a:solidFill>
                <a:latin typeface="微软雅黑" panose="020B0503020204020204" pitchFamily="34" charset="-122"/>
                <a:ea typeface="微软雅黑" panose="020B0503020204020204" pitchFamily="34" charset="-122"/>
              </a:rPr>
              <a:t>立即报告（父母或老师）</a:t>
            </a:r>
            <a:endParaRPr lang="en-US" altLang="zh-CN" sz="3375" u="sng" dirty="0" smtClean="0">
              <a:solidFill>
                <a:schemeClr val="accent2"/>
              </a:solidFill>
              <a:latin typeface="微软雅黑" panose="020B0503020204020204" pitchFamily="34" charset="-122"/>
              <a:ea typeface="微软雅黑" panose="020B0503020204020204" pitchFamily="34" charset="-122"/>
            </a:endParaRPr>
          </a:p>
          <a:p>
            <a:pPr marL="539750" indent="-539750" algn="just">
              <a:lnSpc>
                <a:spcPct val="150000"/>
              </a:lnSpc>
            </a:pPr>
            <a:r>
              <a:rPr lang="en-US" altLang="zh-CN" sz="3375" dirty="0" smtClean="0">
                <a:solidFill>
                  <a:schemeClr val="accent2"/>
                </a:solidFill>
                <a:latin typeface="微软雅黑" panose="020B0503020204020204" pitchFamily="34" charset="-122"/>
                <a:ea typeface="微软雅黑" panose="020B0503020204020204" pitchFamily="34" charset="-122"/>
              </a:rPr>
              <a:t>          </a:t>
            </a:r>
            <a:r>
              <a:rPr lang="zh-CN" altLang="en-US" sz="3375" u="sng" dirty="0" smtClean="0">
                <a:solidFill>
                  <a:schemeClr val="accent2"/>
                </a:solidFill>
                <a:latin typeface="微软雅黑" panose="020B0503020204020204" pitchFamily="34" charset="-122"/>
                <a:ea typeface="微软雅黑" panose="020B0503020204020204" pitchFamily="34" charset="-122"/>
              </a:rPr>
              <a:t>不允许带病去学校！</a:t>
            </a:r>
            <a:endParaRPr lang="zh-CN" altLang="en-US" sz="2530" dirty="0" smtClean="0">
              <a:solidFill>
                <a:srgbClr val="595959"/>
              </a:solidFill>
              <a:latin typeface="微软雅黑" panose="020B0503020204020204" pitchFamily="34" charset="-122"/>
              <a:ea typeface="微软雅黑" panose="020B0503020204020204" pitchFamily="34" charset="-122"/>
            </a:endParaRPr>
          </a:p>
        </p:txBody>
      </p:sp>
      <p:pic>
        <p:nvPicPr>
          <p:cNvPr id="12290" name="Picture 2"/>
          <p:cNvPicPr>
            <a:picLocks noChangeAspect="1" noChangeArrowheads="1"/>
          </p:cNvPicPr>
          <p:nvPr/>
        </p:nvPicPr>
        <p:blipFill>
          <a:blip r:embed="rId3" cstate="print"/>
          <a:srcRect/>
          <a:stretch>
            <a:fillRect/>
          </a:stretch>
        </p:blipFill>
        <p:spPr bwMode="auto">
          <a:xfrm>
            <a:off x="983707" y="2330238"/>
            <a:ext cx="4224431" cy="312060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0885" y="375920"/>
            <a:ext cx="7386955" cy="1398905"/>
          </a:xfrm>
        </p:spPr>
        <p:txBody>
          <a:bodyPr/>
          <a:p>
            <a:r>
              <a:rPr lang="en-US" altLang="zh-CN"/>
              <a:t>“</a:t>
            </a:r>
            <a:r>
              <a:rPr lang="zh-CN" altLang="en-US"/>
              <a:t>自己是健康第一责任人</a:t>
            </a:r>
            <a:r>
              <a:rPr lang="en-US" altLang="zh-CN"/>
              <a:t>”</a:t>
            </a:r>
            <a:endParaRPr lang="en-US" altLang="zh-CN"/>
          </a:p>
        </p:txBody>
      </p:sp>
      <p:pic>
        <p:nvPicPr>
          <p:cNvPr id="4" name="内容占位符 3" descr="src=http___inews.gtimg.com_newsapp_bt_0_13642030330_1000.jpg&amp;refer=http___inews.gtimg"/>
          <p:cNvPicPr>
            <a:picLocks noChangeAspect="1"/>
          </p:cNvPicPr>
          <p:nvPr>
            <p:ph idx="1"/>
          </p:nvPr>
        </p:nvPicPr>
        <p:blipFill>
          <a:blip r:embed="rId1"/>
          <a:stretch>
            <a:fillRect/>
          </a:stretch>
        </p:blipFill>
        <p:spPr>
          <a:xfrm>
            <a:off x="730885" y="2146300"/>
            <a:ext cx="5200650" cy="3900805"/>
          </a:xfrm>
          <a:prstGeom prst="rect">
            <a:avLst/>
          </a:prstGeom>
        </p:spPr>
      </p:pic>
      <p:sp>
        <p:nvSpPr>
          <p:cNvPr id="5" name="文本框 4"/>
          <p:cNvSpPr txBox="1"/>
          <p:nvPr/>
        </p:nvSpPr>
        <p:spPr>
          <a:xfrm>
            <a:off x="6254115" y="1511935"/>
            <a:ext cx="5983605" cy="5169535"/>
          </a:xfrm>
          <a:prstGeom prst="rect">
            <a:avLst/>
          </a:prstGeom>
          <a:noFill/>
        </p:spPr>
        <p:txBody>
          <a:bodyPr wrap="square" rtlCol="0">
            <a:spAutoFit/>
          </a:bodyPr>
          <a:p>
            <a:pPr marL="342900" indent="-342900" algn="l">
              <a:lnSpc>
                <a:spcPct val="150000"/>
              </a:lnSpc>
              <a:buFont typeface="Wingdings" panose="05000000000000000000" charset="0"/>
              <a:buChar char="u"/>
            </a:pPr>
            <a:r>
              <a:rPr lang="en-US" altLang="zh-CN" sz="2000"/>
              <a:t> </a:t>
            </a:r>
            <a:r>
              <a:rPr lang="zh-CN" altLang="en-US" sz="2000"/>
              <a:t>常态化疫情防控一年多，不免会出现懈怠情绪，甚至会让人产生一种约等于正常化的错觉。于是，一些公共场所的防疫措施成了虚晃一枪，很多人口罩也不好好戴了，洗手也不勤快了。但是常态化毕竟不是正常化。</a:t>
            </a:r>
            <a:endParaRPr lang="zh-CN" altLang="en-US" sz="2000"/>
          </a:p>
          <a:p>
            <a:pPr marL="342900" indent="-342900" algn="l">
              <a:lnSpc>
                <a:spcPct val="150000"/>
              </a:lnSpc>
              <a:buFont typeface="Wingdings" panose="05000000000000000000" charset="0"/>
              <a:buChar char="u"/>
            </a:pPr>
            <a:r>
              <a:rPr lang="zh-CN" altLang="en-US" sz="2000"/>
              <a:t>事实上，国外疫情目前正处于新一轮感染高峰，我们外防输入、内防扩散压力很大。</a:t>
            </a:r>
            <a:endParaRPr lang="zh-CN" altLang="en-US" sz="2000"/>
          </a:p>
          <a:p>
            <a:pPr marL="342900" indent="-342900" algn="l">
              <a:lnSpc>
                <a:spcPct val="150000"/>
              </a:lnSpc>
              <a:buFont typeface="Wingdings" panose="05000000000000000000" charset="0"/>
              <a:buChar char="u"/>
            </a:pPr>
            <a:r>
              <a:rPr lang="zh-CN" altLang="en-US" sz="2000"/>
              <a:t>而在这场疫情防控的持久战中，</a:t>
            </a:r>
            <a:r>
              <a:rPr lang="zh-CN" altLang="en-US" sz="2000">
                <a:solidFill>
                  <a:srgbClr val="FF0000"/>
                </a:solidFill>
              </a:rPr>
              <a:t>我们每个人都是重要一环，一环失守，就可能会让千万人的努力“归零”。</a:t>
            </a:r>
            <a:r>
              <a:rPr lang="zh-CN" altLang="en-US" sz="2000"/>
              <a:t>防控管理不缺位，个人防护做到位，扎紧篱笆，堵住缺口，才能顶住病毒反扑。</a:t>
            </a:r>
            <a:endParaRPr lang="zh-CN" altLang="en-US" sz="2000"/>
          </a:p>
        </p:txBody>
      </p:sp>
      <p:sp>
        <p:nvSpPr>
          <p:cNvPr id="6" name="文本框 5"/>
          <p:cNvSpPr txBox="1"/>
          <p:nvPr/>
        </p:nvSpPr>
        <p:spPr>
          <a:xfrm>
            <a:off x="1424305" y="6180455"/>
            <a:ext cx="3145790" cy="383540"/>
          </a:xfrm>
          <a:prstGeom prst="rect">
            <a:avLst/>
          </a:prstGeom>
          <a:noFill/>
        </p:spPr>
        <p:txBody>
          <a:bodyPr wrap="none" rtlCol="0">
            <a:spAutoFit/>
          </a:bodyPr>
          <a:p>
            <a:r>
              <a:rPr lang="zh-CN" altLang="en-US"/>
              <a:t>中国疾控中心副主任</a:t>
            </a:r>
            <a:r>
              <a:rPr lang="en-US" altLang="zh-CN"/>
              <a:t> </a:t>
            </a:r>
            <a:r>
              <a:rPr lang="zh-CN" altLang="en-US"/>
              <a:t>冯子健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1946" t="1615" r="11859" b="1615"/>
          <a:stretch>
            <a:fillRect/>
          </a:stretch>
        </p:blipFill>
        <p:spPr>
          <a:xfrm>
            <a:off x="164" y="6350"/>
            <a:ext cx="12881445" cy="7229475"/>
          </a:xfrm>
          <a:prstGeom prst="rect">
            <a:avLst/>
          </a:prstGeom>
        </p:spPr>
      </p:pic>
      <p:sp>
        <p:nvSpPr>
          <p:cNvPr id="36" name="MH_Entry_1"/>
          <p:cNvSpPr>
            <a:spLocks noChangeArrowheads="1"/>
          </p:cNvSpPr>
          <p:nvPr>
            <p:custDataLst>
              <p:tags r:id="rId2"/>
            </p:custDataLst>
          </p:nvPr>
        </p:nvSpPr>
        <p:spPr bwMode="auto">
          <a:xfrm flipH="1">
            <a:off x="5407025" y="2955608"/>
            <a:ext cx="5155565" cy="60896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indent="0" defTabSz="914400" fontAlgn="t">
              <a:buNone/>
              <a:defRPr/>
            </a:pPr>
            <a:r>
              <a:rPr lang="zh-CN" altLang="en-US" sz="4400" b="1" kern="0" dirty="0">
                <a:solidFill>
                  <a:schemeClr val="bg1"/>
                </a:solidFill>
                <a:effectLst>
                  <a:outerShdw blurRad="38100" dist="38100" dir="2700000" algn="tl">
                    <a:srgbClr val="000000">
                      <a:alpha val="43137"/>
                    </a:srgbClr>
                  </a:outerShdw>
                </a:effectLst>
                <a:latin typeface="+mn-ea"/>
                <a:ea typeface="+mn-ea"/>
                <a:sym typeface="+mn-ea"/>
              </a:rPr>
              <a:t>常见传染病的预防</a:t>
            </a:r>
            <a:endParaRPr lang="zh-CN" altLang="en-US" sz="4400" b="1" kern="0" dirty="0">
              <a:solidFill>
                <a:schemeClr val="bg1"/>
              </a:solidFill>
              <a:effectLst>
                <a:outerShdw blurRad="38100" dist="38100" dir="2700000" algn="tl">
                  <a:srgbClr val="000000">
                    <a:alpha val="43137"/>
                  </a:srgbClr>
                </a:outerShdw>
              </a:effectLst>
              <a:latin typeface="+mn-ea"/>
              <a:ea typeface="+mn-ea"/>
              <a:sym typeface="+mn-ea"/>
            </a:endParaRPr>
          </a:p>
        </p:txBody>
      </p:sp>
      <p:sp>
        <p:nvSpPr>
          <p:cNvPr id="37" name="MH_Entry_1"/>
          <p:cNvSpPr>
            <a:spLocks noChangeArrowheads="1"/>
          </p:cNvSpPr>
          <p:nvPr>
            <p:custDataLst>
              <p:tags r:id="rId3"/>
            </p:custDataLst>
          </p:nvPr>
        </p:nvSpPr>
        <p:spPr bwMode="auto">
          <a:xfrm flipH="1">
            <a:off x="3361422" y="2277841"/>
            <a:ext cx="1528077" cy="177228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9600" b="1" dirty="0">
                <a:solidFill>
                  <a:schemeClr val="bg1"/>
                </a:solidFill>
                <a:effectLst>
                  <a:outerShdw blurRad="38100" dist="38100" dir="2700000" algn="tl">
                    <a:srgbClr val="000000">
                      <a:alpha val="43137"/>
                    </a:srgbClr>
                  </a:outerShdw>
                </a:effectLst>
                <a:latin typeface="+mn-ea"/>
                <a:ea typeface="+mn-ea"/>
                <a:sym typeface="Arial" panose="020B0604020202020204" pitchFamily="34" charset="0"/>
              </a:rPr>
              <a:t>03</a:t>
            </a:r>
            <a:endParaRPr lang="zh-CN" altLang="en-US" sz="9600" b="1" dirty="0">
              <a:solidFill>
                <a:schemeClr val="bg1"/>
              </a:solidFill>
              <a:effectLst>
                <a:outerShdw blurRad="38100" dist="38100" dir="2700000" algn="tl">
                  <a:srgbClr val="000000">
                    <a:alpha val="43137"/>
                  </a:srgbClr>
                </a:outerShdw>
              </a:effectLst>
              <a:latin typeface="+mn-ea"/>
              <a:ea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p:cTn id="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7"/>
                                        </p:tgtEl>
                                        <p:attrNameLst>
                                          <p:attrName>style.visibility</p:attrName>
                                        </p:attrNameLst>
                                      </p:cBhvr>
                                      <p:to>
                                        <p:strVal val="visible"/>
                                      </p:to>
                                    </p:set>
                                    <p:anim by="(-#ppt_w*2)" calcmode="lin" valueType="num">
                                      <p:cBhvr rctx="PPT">
                                        <p:cTn id="14" dur="500" autoRev="1" fill="hold">
                                          <p:stCondLst>
                                            <p:cond delay="0"/>
                                          </p:stCondLst>
                                        </p:cTn>
                                        <p:tgtEl>
                                          <p:spTgt spid="37"/>
                                        </p:tgtEl>
                                        <p:attrNameLst>
                                          <p:attrName>ppt_w</p:attrName>
                                        </p:attrNameLst>
                                      </p:cBhvr>
                                    </p:anim>
                                    <p:anim by="(#ppt_w*0.50)" calcmode="lin" valueType="num">
                                      <p:cBhvr>
                                        <p:cTn id="15" dur="500" decel="50000" autoRev="1" fill="hold">
                                          <p:stCondLst>
                                            <p:cond delay="0"/>
                                          </p:stCondLst>
                                        </p:cTn>
                                        <p:tgtEl>
                                          <p:spTgt spid="37"/>
                                        </p:tgtEl>
                                        <p:attrNameLst>
                                          <p:attrName>ppt_x</p:attrName>
                                        </p:attrNameLst>
                                      </p:cBhvr>
                                    </p:anim>
                                    <p:anim from="(-#ppt_h/2)" to="(#ppt_y)" calcmode="lin" valueType="num">
                                      <p:cBhvr>
                                        <p:cTn id="16" dur="1000" fill="hold">
                                          <p:stCondLst>
                                            <p:cond delay="0"/>
                                          </p:stCondLst>
                                        </p:cTn>
                                        <p:tgtEl>
                                          <p:spTgt spid="37"/>
                                        </p:tgtEl>
                                        <p:attrNameLst>
                                          <p:attrName>ppt_y</p:attrName>
                                        </p:attrNameLst>
                                      </p:cBhvr>
                                    </p:anim>
                                    <p:animRot by="21600000">
                                      <p:cBhvr>
                                        <p:cTn id="17" dur="1000" fill="hold">
                                          <p:stCondLst>
                                            <p:cond delay="0"/>
                                          </p:stCondLst>
                                        </p:cTn>
                                        <p:tgtEl>
                                          <p:spTgt spid="3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p:nvPr/>
        </p:nvSpPr>
        <p:spPr>
          <a:xfrm>
            <a:off x="1877054" y="1019768"/>
            <a:ext cx="9868096" cy="75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93" tIns="48196" rIns="96393" bIns="48196" numCol="1" anchor="b" anchorCtr="0" compatLnSpc="1"/>
          <a:lstStyle>
            <a:lvl1pPr algn="ctr" rtl="0" eaLnBrk="0" fontAlgn="base" hangingPunct="0">
              <a:spcBef>
                <a:spcPct val="0"/>
              </a:spcBef>
              <a:spcAft>
                <a:spcPct val="0"/>
              </a:spcAft>
              <a:defRPr sz="4800" b="1">
                <a:solidFill>
                  <a:schemeClr val="tx2"/>
                </a:solidFill>
                <a:latin typeface="+mj-lt"/>
                <a:ea typeface="黑体" panose="02010600030101010101" charset="-122"/>
                <a:cs typeface="+mj-cs"/>
              </a:defRPr>
            </a:lvl1pPr>
            <a:lvl2pPr algn="ctr" rtl="0" eaLnBrk="0" fontAlgn="base" hangingPunct="0">
              <a:spcBef>
                <a:spcPct val="0"/>
              </a:spcBef>
              <a:spcAft>
                <a:spcPct val="0"/>
              </a:spcAft>
              <a:defRPr sz="4800" b="1">
                <a:solidFill>
                  <a:schemeClr val="tx2"/>
                </a:solidFill>
                <a:latin typeface="Arial" panose="020B0604020202020204" pitchFamily="34" charset="0"/>
                <a:ea typeface="黑体" panose="02010600030101010101" charset="-122"/>
              </a:defRPr>
            </a:lvl2pPr>
            <a:lvl3pPr algn="ctr" rtl="0" eaLnBrk="0" fontAlgn="base" hangingPunct="0">
              <a:spcBef>
                <a:spcPct val="0"/>
              </a:spcBef>
              <a:spcAft>
                <a:spcPct val="0"/>
              </a:spcAft>
              <a:defRPr sz="4800" b="1">
                <a:solidFill>
                  <a:schemeClr val="tx2"/>
                </a:solidFill>
                <a:latin typeface="Arial" panose="020B0604020202020204" pitchFamily="34" charset="0"/>
                <a:ea typeface="黑体" panose="02010600030101010101" charset="-122"/>
              </a:defRPr>
            </a:lvl3pPr>
            <a:lvl4pPr algn="ctr" rtl="0" eaLnBrk="0" fontAlgn="base" hangingPunct="0">
              <a:spcBef>
                <a:spcPct val="0"/>
              </a:spcBef>
              <a:spcAft>
                <a:spcPct val="0"/>
              </a:spcAft>
              <a:defRPr sz="4800" b="1">
                <a:solidFill>
                  <a:schemeClr val="tx2"/>
                </a:solidFill>
                <a:latin typeface="Arial" panose="020B0604020202020204" pitchFamily="34" charset="0"/>
                <a:ea typeface="黑体" panose="02010600030101010101" charset="-122"/>
              </a:defRPr>
            </a:lvl4pPr>
            <a:lvl5pPr algn="ctr" rtl="0" eaLnBrk="0" fontAlgn="base" hangingPunct="0">
              <a:spcBef>
                <a:spcPct val="0"/>
              </a:spcBef>
              <a:spcAft>
                <a:spcPct val="0"/>
              </a:spcAft>
              <a:defRPr sz="4800" b="1">
                <a:solidFill>
                  <a:schemeClr val="tx2"/>
                </a:solidFill>
                <a:latin typeface="Arial" panose="020B0604020202020204" pitchFamily="34" charset="0"/>
                <a:ea typeface="黑体" panose="02010600030101010101"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spcBef>
                <a:spcPct val="20000"/>
              </a:spcBef>
            </a:pPr>
            <a:r>
              <a:rPr lang="zh-CN" altLang="en-US" sz="3795" kern="0" dirty="0">
                <a:solidFill>
                  <a:srgbClr val="FF0000"/>
                </a:solidFill>
                <a:latin typeface="微软雅黑" panose="020B0503020204020204" pitchFamily="34" charset="-122"/>
                <a:ea typeface="微软雅黑" panose="020B0503020204020204" pitchFamily="34" charset="-122"/>
              </a:rPr>
              <a:t>学校秋冬季常见传染病</a:t>
            </a:r>
            <a:endParaRPr lang="zh-CN" altLang="en-US" sz="3795" kern="0"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53716" y="1778178"/>
            <a:ext cx="10703168" cy="4275455"/>
          </a:xfrm>
          <a:prstGeom prst="rect">
            <a:avLst/>
          </a:prstGeom>
          <a:noFill/>
        </p:spPr>
        <p:txBody>
          <a:bodyPr wrap="square">
            <a:spAutoFit/>
          </a:bodyPr>
          <a:lstStyle/>
          <a:p>
            <a:pPr>
              <a:lnSpc>
                <a:spcPct val="150000"/>
              </a:lnSpc>
            </a:pPr>
            <a:r>
              <a:rPr lang="zh-CN" altLang="en-US" sz="3375" b="1" dirty="0">
                <a:solidFill>
                  <a:schemeClr val="accent2">
                    <a:lumMod val="75000"/>
                  </a:schemeClr>
                </a:solidFill>
                <a:latin typeface="黑体" panose="02010600030101010101" charset="-122"/>
                <a:ea typeface="黑体" panose="02010600030101010101" charset="-122"/>
              </a:rPr>
              <a:t>一、常见学校传染病</a:t>
            </a:r>
            <a:endParaRPr lang="zh-CN" altLang="en-US" sz="3375" b="1" dirty="0">
              <a:solidFill>
                <a:schemeClr val="accent2">
                  <a:lumMod val="75000"/>
                </a:schemeClr>
              </a:solidFill>
              <a:latin typeface="黑体" panose="02010600030101010101" charset="-122"/>
              <a:ea typeface="黑体" panose="02010600030101010101" charset="-122"/>
            </a:endParaRPr>
          </a:p>
          <a:p>
            <a:pPr>
              <a:lnSpc>
                <a:spcPct val="150000"/>
              </a:lnSpc>
            </a:pPr>
            <a:r>
              <a:rPr lang="zh-CN" altLang="en-US" sz="2950" b="1" dirty="0">
                <a:solidFill>
                  <a:schemeClr val="accent2">
                    <a:lumMod val="75000"/>
                  </a:schemeClr>
                </a:solidFill>
                <a:latin typeface="黑体" panose="02010600030101010101" charset="-122"/>
                <a:ea typeface="黑体" panose="02010600030101010101" charset="-122"/>
              </a:rPr>
              <a:t>（一）</a:t>
            </a:r>
            <a:r>
              <a:rPr lang="zh-CN" altLang="en-US" sz="2950" b="1" dirty="0">
                <a:solidFill>
                  <a:srgbClr val="FF0000"/>
                </a:solidFill>
                <a:latin typeface="黑体" panose="02010600030101010101" charset="-122"/>
                <a:ea typeface="黑体" panose="02010600030101010101" charset="-122"/>
              </a:rPr>
              <a:t>呼吸道传播为主</a:t>
            </a:r>
            <a:r>
              <a:rPr lang="zh-CN" altLang="en-US" sz="2950" b="1" dirty="0">
                <a:solidFill>
                  <a:srgbClr val="484848"/>
                </a:solidFill>
                <a:latin typeface="黑体" panose="02010600030101010101" charset="-122"/>
                <a:ea typeface="黑体" panose="02010600030101010101" charset="-122"/>
              </a:rPr>
              <a:t>：</a:t>
            </a:r>
            <a:r>
              <a:rPr lang="zh-CN" altLang="en-US" sz="2950" b="1" dirty="0">
                <a:solidFill>
                  <a:schemeClr val="accent2">
                    <a:lumMod val="75000"/>
                  </a:schemeClr>
                </a:solidFill>
                <a:latin typeface="黑体" panose="02010600030101010101" charset="-122"/>
                <a:ea typeface="黑体" panose="02010600030101010101" charset="-122"/>
              </a:rPr>
              <a:t>流感、水痘、麻疹、风疹、流腮、肺结核、流脑等；</a:t>
            </a:r>
            <a:endParaRPr lang="zh-CN" altLang="en-US" sz="2950" b="1" dirty="0">
              <a:solidFill>
                <a:schemeClr val="accent2">
                  <a:lumMod val="75000"/>
                </a:schemeClr>
              </a:solidFill>
              <a:latin typeface="黑体" panose="02010600030101010101" charset="-122"/>
              <a:ea typeface="黑体" panose="02010600030101010101" charset="-122"/>
            </a:endParaRPr>
          </a:p>
          <a:p>
            <a:pPr>
              <a:lnSpc>
                <a:spcPct val="150000"/>
              </a:lnSpc>
            </a:pPr>
            <a:r>
              <a:rPr lang="zh-CN" altLang="en-US" sz="2950" b="1" dirty="0">
                <a:solidFill>
                  <a:schemeClr val="accent2">
                    <a:lumMod val="75000"/>
                  </a:schemeClr>
                </a:solidFill>
                <a:latin typeface="黑体" panose="02010600030101010101" charset="-122"/>
                <a:ea typeface="黑体" panose="02010600030101010101" charset="-122"/>
              </a:rPr>
              <a:t>（二）</a:t>
            </a:r>
            <a:r>
              <a:rPr lang="zh-CN" altLang="en-US" sz="2950" b="1" dirty="0">
                <a:solidFill>
                  <a:srgbClr val="FF0000"/>
                </a:solidFill>
                <a:latin typeface="黑体" panose="02010600030101010101" charset="-122"/>
                <a:ea typeface="黑体" panose="02010600030101010101" charset="-122"/>
              </a:rPr>
              <a:t>消化道传播为主</a:t>
            </a:r>
            <a:r>
              <a:rPr lang="zh-CN" altLang="en-US" sz="2950" b="1" dirty="0">
                <a:solidFill>
                  <a:schemeClr val="accent2">
                    <a:lumMod val="75000"/>
                  </a:schemeClr>
                </a:solidFill>
                <a:latin typeface="黑体" panose="02010600030101010101" charset="-122"/>
                <a:ea typeface="黑体" panose="02010600030101010101" charset="-122"/>
              </a:rPr>
              <a:t>：手足口病、伤寒副伤寒、甲型肝炎、细菌性痢疾、其他感染性腹泻（诺如病毒）等；</a:t>
            </a:r>
            <a:endParaRPr lang="zh-CN" altLang="en-US" sz="2950" b="1" dirty="0">
              <a:solidFill>
                <a:schemeClr val="accent2">
                  <a:lumMod val="75000"/>
                </a:schemeClr>
              </a:solidFill>
              <a:latin typeface="黑体" panose="02010600030101010101" charset="-122"/>
              <a:ea typeface="黑体" panose="02010600030101010101" charset="-122"/>
            </a:endParaRPr>
          </a:p>
          <a:p>
            <a:pPr>
              <a:lnSpc>
                <a:spcPct val="150000"/>
              </a:lnSpc>
            </a:pPr>
            <a:r>
              <a:rPr lang="zh-CN" altLang="en-US" sz="2950" b="1" dirty="0">
                <a:solidFill>
                  <a:schemeClr val="accent2">
                    <a:lumMod val="75000"/>
                  </a:schemeClr>
                </a:solidFill>
                <a:latin typeface="黑体" panose="02010600030101010101" charset="-122"/>
                <a:ea typeface="黑体" panose="02010600030101010101" charset="-122"/>
              </a:rPr>
              <a:t>（三）</a:t>
            </a:r>
            <a:r>
              <a:rPr lang="zh-CN" altLang="en-US" sz="2950" b="1" dirty="0">
                <a:solidFill>
                  <a:srgbClr val="FF0000"/>
                </a:solidFill>
                <a:latin typeface="黑体" panose="02010600030101010101" charset="-122"/>
                <a:ea typeface="黑体" panose="02010600030101010101" charset="-122"/>
              </a:rPr>
              <a:t>接触传播为主</a:t>
            </a:r>
            <a:r>
              <a:rPr lang="zh-CN" altLang="en-US" sz="2950" b="1" dirty="0">
                <a:solidFill>
                  <a:srgbClr val="484848"/>
                </a:solidFill>
                <a:latin typeface="黑体" panose="02010600030101010101" charset="-122"/>
                <a:ea typeface="黑体" panose="02010600030101010101" charset="-122"/>
              </a:rPr>
              <a:t>：</a:t>
            </a:r>
            <a:r>
              <a:rPr lang="zh-CN" altLang="en-US" sz="2950" b="1" dirty="0">
                <a:solidFill>
                  <a:schemeClr val="accent2">
                    <a:lumMod val="75000"/>
                  </a:schemeClr>
                </a:solidFill>
                <a:latin typeface="黑体" panose="02010600030101010101" charset="-122"/>
                <a:ea typeface="黑体" panose="02010600030101010101" charset="-122"/>
              </a:rPr>
              <a:t>急性出血性结膜炎（红眼病）</a:t>
            </a:r>
            <a:endParaRPr lang="zh-CN" altLang="en-US" sz="2950" b="1" dirty="0">
              <a:solidFill>
                <a:schemeClr val="accent2">
                  <a:lumMod val="75000"/>
                </a:schemeClr>
              </a:solidFill>
              <a:latin typeface="黑体" panose="02010600030101010101" charset="-122"/>
              <a:ea typeface="黑体"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968" y="104571"/>
            <a:ext cx="11085195" cy="1398592"/>
          </a:xfrm>
        </p:spPr>
        <p:txBody>
          <a:bodyPr/>
          <a:p>
            <a:pPr algn="ctr"/>
            <a:r>
              <a:rPr lang="zh-CN" altLang="en-US" sz="3795" b="1">
                <a:solidFill>
                  <a:srgbClr val="FF0000"/>
                </a:solidFill>
                <a:latin typeface="+mn-lt"/>
                <a:ea typeface="+mn-ea"/>
                <a:cs typeface="+mn-cs"/>
              </a:rPr>
              <a:t>流行性感冒</a:t>
            </a:r>
            <a:endParaRPr lang="zh-CN" altLang="en-US" sz="3795" b="1">
              <a:solidFill>
                <a:srgbClr val="FF0000"/>
              </a:solidFill>
              <a:latin typeface="+mn-lt"/>
              <a:ea typeface="+mn-ea"/>
              <a:cs typeface="+mn-cs"/>
            </a:endParaRPr>
          </a:p>
        </p:txBody>
      </p:sp>
      <p:sp>
        <p:nvSpPr>
          <p:cNvPr id="6" name="TextBox 4"/>
          <p:cNvSpPr txBox="1"/>
          <p:nvPr/>
        </p:nvSpPr>
        <p:spPr>
          <a:xfrm>
            <a:off x="652145" y="1257935"/>
            <a:ext cx="11872595" cy="3761740"/>
          </a:xfrm>
          <a:prstGeom prst="rect">
            <a:avLst/>
          </a:prstGeom>
          <a:noFill/>
        </p:spPr>
        <p:txBody>
          <a:bodyPr wrap="square" lIns="68584" tIns="34291" rIns="68584" bIns="34291" rtlCol="0">
            <a:spAutoFit/>
          </a:bodyPr>
          <a:lstStyle/>
          <a:p>
            <a:pPr marL="342900" indent="-342900">
              <a:buFont typeface="Wingdings" panose="05000000000000000000" charset="0"/>
              <a:buChar char="n"/>
            </a:pPr>
            <a:r>
              <a:rPr lang="zh-CN" altLang="zh-CN" sz="2400" b="1" dirty="0" smtClean="0">
                <a:latin typeface="微软雅黑" panose="020B0503020204020204" pitchFamily="34" charset="-122"/>
                <a:ea typeface="微软雅黑" panose="020B0503020204020204" pitchFamily="34" charset="-122"/>
              </a:rPr>
              <a:t>流行性感冒</a:t>
            </a:r>
            <a:r>
              <a:rPr lang="zh-CN" altLang="zh-CN" sz="2400" b="1" dirty="0">
                <a:latin typeface="微软雅黑" panose="020B0503020204020204" pitchFamily="34" charset="-122"/>
                <a:ea typeface="微软雅黑" panose="020B0503020204020204" pitchFamily="34" charset="-122"/>
              </a:rPr>
              <a:t>（简称流感），是急性呼吸道传染病，常于冬春季流行。通过飞沫传播，具有高度传染性。潜伏１</a:t>
            </a:r>
            <a:r>
              <a:rPr lang="zh-CN" altLang="zh-CN"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3</a:t>
            </a:r>
            <a:r>
              <a:rPr lang="zh-CN" altLang="en-US" sz="2400" b="1" dirty="0" smtClean="0">
                <a:latin typeface="微软雅黑" panose="020B0503020204020204" pitchFamily="34" charset="-122"/>
                <a:ea typeface="微软雅黑" panose="020B0503020204020204" pitchFamily="34" charset="-122"/>
              </a:rPr>
              <a:t>日</a:t>
            </a:r>
            <a:r>
              <a:rPr lang="zh-CN" altLang="zh-CN" sz="2400" b="1" dirty="0" smtClean="0">
                <a:latin typeface="微软雅黑" panose="020B0503020204020204" pitchFamily="34" charset="-122"/>
                <a:ea typeface="微软雅黑" panose="020B0503020204020204" pitchFamily="34" charset="-122"/>
              </a:rPr>
              <a:t>。</a:t>
            </a:r>
            <a:endParaRPr lang="zh-CN" altLang="zh-CN" sz="2400" b="1" dirty="0" smtClean="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n"/>
            </a:pPr>
            <a:endParaRPr lang="zh-CN" altLang="zh-CN" sz="2400" b="1" dirty="0" smtClean="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n"/>
            </a:pPr>
            <a:r>
              <a:rPr lang="zh-CN" altLang="zh-CN" sz="2400" b="1" dirty="0" smtClean="0">
                <a:solidFill>
                  <a:schemeClr val="accent4"/>
                </a:solidFill>
                <a:latin typeface="微软雅黑" panose="020B0503020204020204" pitchFamily="34" charset="-122"/>
                <a:ea typeface="微软雅黑" panose="020B0503020204020204" pitchFamily="34" charset="-122"/>
                <a:sym typeface="+mn-ea"/>
              </a:rPr>
              <a:t>临床症状</a:t>
            </a:r>
            <a:r>
              <a:rPr lang="zh-CN" altLang="zh-CN" sz="2400" b="1" dirty="0" smtClean="0">
                <a:latin typeface="微软雅黑" panose="020B0503020204020204" pitchFamily="34" charset="-122"/>
                <a:ea typeface="微软雅黑" panose="020B0503020204020204" pitchFamily="34" charset="-122"/>
                <a:sym typeface="+mn-ea"/>
              </a:rPr>
              <a:t>：先</a:t>
            </a:r>
            <a:r>
              <a:rPr lang="zh-CN" altLang="zh-CN" sz="2400" b="1" dirty="0">
                <a:latin typeface="微软雅黑" panose="020B0503020204020204" pitchFamily="34" charset="-122"/>
                <a:ea typeface="微软雅黑" panose="020B0503020204020204" pitchFamily="34" charset="-122"/>
                <a:sym typeface="+mn-ea"/>
              </a:rPr>
              <a:t>畏寒（发冷）、流鼻涕、打喷嚏，浑身骨头关节酸痛，剧烈头痛；后鼻塞、高烧、面颊潮红、咽干、喉痛、咳嗽、全身乏力</a:t>
            </a:r>
            <a:r>
              <a:rPr lang="zh-CN" altLang="zh-CN" sz="2400" b="1" dirty="0" smtClean="0">
                <a:latin typeface="微软雅黑" panose="020B0503020204020204" pitchFamily="34" charset="-122"/>
                <a:ea typeface="微软雅黑" panose="020B0503020204020204" pitchFamily="34" charset="-122"/>
                <a:sym typeface="+mn-ea"/>
              </a:rPr>
              <a:t>，</a:t>
            </a:r>
            <a:endParaRPr lang="en-US" altLang="zh-CN" sz="2400" b="1" dirty="0" smtClean="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n"/>
            </a:pPr>
            <a:endParaRPr lang="en-US" altLang="zh-CN" sz="2400" b="1" dirty="0">
              <a:latin typeface="微软雅黑" panose="020B0503020204020204" pitchFamily="34" charset="-122"/>
              <a:ea typeface="微软雅黑" panose="020B0503020204020204" pitchFamily="34" charset="-122"/>
            </a:endParaRPr>
          </a:p>
          <a:p>
            <a:pPr indent="0">
              <a:buFont typeface="Wingdings" panose="05000000000000000000" charset="0"/>
              <a:buNone/>
            </a:pPr>
            <a:r>
              <a:rPr lang="zh-CN" altLang="zh-CN" sz="2400" b="1" dirty="0" smtClean="0">
                <a:latin typeface="微软雅黑" panose="020B0503020204020204" pitchFamily="34" charset="-122"/>
                <a:ea typeface="微软雅黑" panose="020B0503020204020204" pitchFamily="34" charset="-122"/>
                <a:sym typeface="+mn-ea"/>
              </a:rPr>
              <a:t>   胃肠道</a:t>
            </a:r>
            <a:r>
              <a:rPr lang="zh-CN" altLang="zh-CN" sz="2400" b="1" dirty="0">
                <a:latin typeface="微软雅黑" panose="020B0503020204020204" pitchFamily="34" charset="-122"/>
                <a:ea typeface="微软雅黑" panose="020B0503020204020204" pitchFamily="34" charset="-122"/>
                <a:sym typeface="+mn-ea"/>
              </a:rPr>
              <a:t>症状，如恶心、呕吐、腹泻或便秘</a:t>
            </a:r>
            <a:r>
              <a:rPr lang="zh-CN" altLang="zh-CN" sz="2400" b="1" dirty="0" smtClean="0">
                <a:latin typeface="微软雅黑" panose="020B0503020204020204" pitchFamily="34" charset="-122"/>
                <a:ea typeface="微软雅黑" panose="020B0503020204020204" pitchFamily="34" charset="-122"/>
                <a:sym typeface="+mn-ea"/>
              </a:rPr>
              <a:t>。</a:t>
            </a:r>
            <a:endParaRPr lang="en-US" altLang="zh-CN" sz="2400" b="1" dirty="0" smtClean="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n"/>
            </a:pPr>
            <a:endParaRPr lang="en-US" altLang="zh-CN" sz="2400" b="1" dirty="0">
              <a:latin typeface="微软雅黑" panose="020B0503020204020204" pitchFamily="34" charset="-122"/>
              <a:ea typeface="微软雅黑" panose="020B0503020204020204" pitchFamily="34" charset="-122"/>
            </a:endParaRPr>
          </a:p>
          <a:p>
            <a:pPr indent="0">
              <a:buFont typeface="Wingdings" panose="05000000000000000000" charset="0"/>
              <a:buNone/>
            </a:pPr>
            <a:r>
              <a:rPr lang="zh-CN" altLang="en-US" sz="2400" b="1" dirty="0" smtClean="0">
                <a:latin typeface="微软雅黑" panose="020B0503020204020204" pitchFamily="34" charset="-122"/>
                <a:ea typeface="微软雅黑" panose="020B0503020204020204" pitchFamily="34" charset="-122"/>
                <a:sym typeface="+mn-ea"/>
              </a:rPr>
              <a:t>   一周左右恢复，少数人遗留咳嗽症状。</a:t>
            </a:r>
            <a:r>
              <a:rPr lang="zh-CN" altLang="zh-CN" sz="2400" b="1" dirty="0" smtClean="0">
                <a:latin typeface="微软雅黑" panose="020B0503020204020204" pitchFamily="34" charset="-122"/>
                <a:ea typeface="微软雅黑" panose="020B0503020204020204" pitchFamily="34" charset="-122"/>
              </a:rPr>
              <a:t>    </a:t>
            </a:r>
            <a:endParaRPr lang="zh-CN" altLang="zh-CN" sz="2400" b="1" dirty="0" smtClean="0">
              <a:latin typeface="微软雅黑" panose="020B0503020204020204" pitchFamily="34" charset="-122"/>
              <a:ea typeface="微软雅黑" panose="020B0503020204020204" pitchFamily="34" charset="-122"/>
            </a:endParaRPr>
          </a:p>
          <a:p>
            <a:pPr marL="342900" indent="-342900">
              <a:buFont typeface="Wingdings" panose="05000000000000000000" charset="0"/>
              <a:buChar char="n"/>
            </a:pP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u=1609397445,630014025&amp;fm=26&amp;gp=0"/>
          <p:cNvPicPr>
            <a:picLocks noChangeAspect="1"/>
          </p:cNvPicPr>
          <p:nvPr/>
        </p:nvPicPr>
        <p:blipFill>
          <a:blip r:embed="rId1"/>
          <a:stretch>
            <a:fillRect/>
          </a:stretch>
        </p:blipFill>
        <p:spPr>
          <a:xfrm>
            <a:off x="10433050" y="5144135"/>
            <a:ext cx="2091690" cy="2091690"/>
          </a:xfrm>
          <a:prstGeom prst="ellipse">
            <a:avLst/>
          </a:prstGeom>
        </p:spPr>
      </p:pic>
      <p:sp>
        <p:nvSpPr>
          <p:cNvPr id="8" name="文本框 7"/>
          <p:cNvSpPr txBox="1"/>
          <p:nvPr/>
        </p:nvSpPr>
        <p:spPr>
          <a:xfrm>
            <a:off x="652145" y="4799330"/>
            <a:ext cx="9457690" cy="1568450"/>
          </a:xfrm>
          <a:prstGeom prst="rect">
            <a:avLst/>
          </a:prstGeom>
          <a:noFill/>
        </p:spPr>
        <p:txBody>
          <a:bodyPr wrap="square" rtlCol="0" anchor="t">
            <a:spAutoFit/>
          </a:bodyPr>
          <a:p>
            <a:pPr marL="342900" indent="-342900">
              <a:lnSpc>
                <a:spcPct val="200000"/>
              </a:lnSpc>
              <a:buFont typeface="Wingdings" panose="05000000000000000000" charset="0"/>
              <a:buChar char="n"/>
            </a:pPr>
            <a:r>
              <a:rPr lang="zh-CN" altLang="en-US" sz="2400" b="1" dirty="0" smtClean="0">
                <a:solidFill>
                  <a:schemeClr val="accent4"/>
                </a:solidFill>
                <a:latin typeface="微软雅黑" panose="020B0503020204020204" pitchFamily="34" charset="-122"/>
                <a:ea typeface="微软雅黑" panose="020B0503020204020204" pitchFamily="34" charset="-122"/>
                <a:sym typeface="+mn-ea"/>
              </a:rPr>
              <a:t>传播途径</a:t>
            </a:r>
            <a:r>
              <a:rPr lang="zh-CN" altLang="en-US" sz="2400" b="1" dirty="0" smtClean="0">
                <a:latin typeface="微软雅黑" panose="020B0503020204020204" pitchFamily="34" charset="-122"/>
                <a:ea typeface="微软雅黑" panose="020B0503020204020204" pitchFamily="34" charset="-122"/>
                <a:sym typeface="+mn-ea"/>
              </a:rPr>
              <a:t>：主要通过咳嗽、打喷嚏等呼吸道传播，</a:t>
            </a:r>
            <a:r>
              <a:rPr lang="zh-CN" altLang="en-US" sz="2400" b="1" dirty="0" smtClean="0">
                <a:solidFill>
                  <a:srgbClr val="FF0000"/>
                </a:solidFill>
                <a:latin typeface="微软雅黑" panose="020B0503020204020204" pitchFamily="34" charset="-122"/>
                <a:ea typeface="微软雅黑" panose="020B0503020204020204" pitchFamily="34" charset="-122"/>
                <a:sym typeface="+mn-ea"/>
              </a:rPr>
              <a:t>也可能通过双手接触到被流感病毒污染的物品后触摸自己的口鼻而感染。</a:t>
            </a:r>
            <a:endParaRPr lang="zh-CN" altLang="en-US" sz="2400" b="1" dirty="0" smtClean="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2"/>
          <p:cNvSpPr>
            <a:spLocks noGrp="1"/>
          </p:cNvSpPr>
          <p:nvPr>
            <p:ph type="title"/>
          </p:nvPr>
        </p:nvSpPr>
        <p:spPr>
          <a:xfrm>
            <a:off x="2088515" y="187259"/>
            <a:ext cx="8675370" cy="1204913"/>
          </a:xfrm>
        </p:spPr>
        <p:txBody>
          <a:bodyPr vert="horz" wrap="square" lIns="0" tIns="48196" rIns="0" bIns="0" anchor="b" anchorCtr="0"/>
          <a:p>
            <a:pPr algn="ctr" eaLnBrk="1" hangingPunct="1"/>
            <a:r>
              <a:rPr lang="zh-CN" altLang="en-US" dirty="0">
                <a:gradFill>
                  <a:gsLst>
                    <a:gs pos="0">
                      <a:srgbClr val="007BD3"/>
                    </a:gs>
                    <a:gs pos="100000">
                      <a:srgbClr val="034373"/>
                    </a:gs>
                  </a:gsLst>
                  <a:lin scaled="0"/>
                </a:gradFill>
                <a:ea typeface="隶书" pitchFamily="49" charset="-122"/>
              </a:rPr>
              <a:t>流行性感冒和普通感冒区别</a:t>
            </a:r>
            <a:endParaRPr lang="zh-CN" altLang="en-US" dirty="0">
              <a:gradFill>
                <a:gsLst>
                  <a:gs pos="0">
                    <a:srgbClr val="007BD3"/>
                  </a:gs>
                  <a:gs pos="100000">
                    <a:srgbClr val="034373"/>
                  </a:gs>
                </a:gsLst>
                <a:lin scaled="0"/>
              </a:gradFill>
              <a:ea typeface="隶书" pitchFamily="49" charset="-122"/>
            </a:endParaRPr>
          </a:p>
        </p:txBody>
      </p:sp>
      <p:graphicFrame>
        <p:nvGraphicFramePr>
          <p:cNvPr id="4" name="内容占位符 3"/>
          <p:cNvGraphicFramePr>
            <a:graphicFrameLocks noGrp="1"/>
          </p:cNvGraphicFramePr>
          <p:nvPr>
            <p:ph idx="1"/>
            <p:custDataLst>
              <p:tags r:id="rId1"/>
            </p:custDataLst>
          </p:nvPr>
        </p:nvGraphicFramePr>
        <p:xfrm>
          <a:off x="1085091" y="1672648"/>
          <a:ext cx="11205845" cy="5109210"/>
        </p:xfrm>
        <a:graphic>
          <a:graphicData uri="http://schemas.openxmlformats.org/drawingml/2006/table">
            <a:tbl>
              <a:tblPr firstRow="1" bandRow="1">
                <a:tableStyleId>{5C22544A-7EE6-4342-B048-85BDC9FD1C3A}</a:tableStyleId>
              </a:tblPr>
              <a:tblGrid>
                <a:gridCol w="2428240"/>
                <a:gridCol w="4482465"/>
                <a:gridCol w="4295140"/>
              </a:tblGrid>
              <a:tr h="485775">
                <a:tc>
                  <a:txBody>
                    <a:bodyPr/>
                    <a:lstStyle/>
                    <a:p>
                      <a:pPr algn="ctr"/>
                      <a:endParaRPr lang="zh-CN" altLang="en-US" sz="2005" dirty="0"/>
                    </a:p>
                  </a:txBody>
                  <a:tcPr marL="96393" marR="96393" marT="48196" marB="48196"/>
                </a:tc>
                <a:tc>
                  <a:txBody>
                    <a:bodyPr/>
                    <a:lstStyle/>
                    <a:p>
                      <a:pPr algn="ctr"/>
                      <a:r>
                        <a:rPr lang="zh-CN" altLang="en-US" sz="2005" dirty="0" smtClean="0"/>
                        <a:t>流行感冒</a:t>
                      </a:r>
                      <a:endParaRPr lang="zh-CN" altLang="en-US" sz="2005" dirty="0"/>
                    </a:p>
                  </a:txBody>
                  <a:tcPr marL="96393" marR="96393" marT="48196" marB="48196"/>
                </a:tc>
                <a:tc>
                  <a:txBody>
                    <a:bodyPr/>
                    <a:lstStyle/>
                    <a:p>
                      <a:pPr algn="ctr"/>
                      <a:r>
                        <a:rPr lang="zh-CN" altLang="en-US" sz="2005" dirty="0" smtClean="0"/>
                        <a:t>普通感冒</a:t>
                      </a:r>
                      <a:endParaRPr lang="zh-CN" altLang="en-US" sz="2005" dirty="0"/>
                    </a:p>
                  </a:txBody>
                  <a:tcPr marL="96393" marR="96393" marT="48196" marB="48196"/>
                </a:tc>
              </a:tr>
              <a:tr h="707390">
                <a:tc>
                  <a:txBody>
                    <a:bodyPr/>
                    <a:lstStyle/>
                    <a:p>
                      <a:pPr algn="ctr"/>
                      <a:r>
                        <a:rPr lang="zh-CN" altLang="en-US" sz="2005" dirty="0" smtClean="0"/>
                        <a:t>致病原</a:t>
                      </a:r>
                      <a:endParaRPr lang="zh-CN" altLang="en-US" sz="2005" dirty="0"/>
                    </a:p>
                  </a:txBody>
                  <a:tcPr marL="96393" marR="96393" marT="48196" marB="48196"/>
                </a:tc>
                <a:tc>
                  <a:txBody>
                    <a:bodyPr/>
                    <a:lstStyle/>
                    <a:p>
                      <a:pPr algn="ctr"/>
                      <a:r>
                        <a:rPr lang="zh-CN" altLang="en-US" sz="2005" dirty="0" smtClean="0"/>
                        <a:t>流感病毒</a:t>
                      </a:r>
                      <a:endParaRPr lang="zh-CN" altLang="en-US" sz="2005" dirty="0"/>
                    </a:p>
                  </a:txBody>
                  <a:tcPr marL="96393" marR="96393" marT="48196" marB="48196"/>
                </a:tc>
                <a:tc>
                  <a:txBody>
                    <a:bodyPr/>
                    <a:lstStyle/>
                    <a:p>
                      <a:pPr algn="ctr"/>
                      <a:r>
                        <a:rPr lang="zh-CN" altLang="en-US" sz="2005" dirty="0" smtClean="0"/>
                        <a:t>鼻病毒、冠状病毒等</a:t>
                      </a:r>
                      <a:endParaRPr lang="zh-CN" altLang="en-US" sz="2005" dirty="0"/>
                    </a:p>
                  </a:txBody>
                  <a:tcPr marL="96393" marR="96393" marT="48196" marB="48196"/>
                </a:tc>
              </a:tr>
              <a:tr h="485140">
                <a:tc>
                  <a:txBody>
                    <a:bodyPr/>
                    <a:lstStyle/>
                    <a:p>
                      <a:pPr algn="ctr"/>
                      <a:r>
                        <a:rPr lang="zh-CN" altLang="en-US" sz="2005" dirty="0" smtClean="0">
                          <a:solidFill>
                            <a:srgbClr val="FF0000"/>
                          </a:solidFill>
                        </a:rPr>
                        <a:t>流感病原学检测</a:t>
                      </a:r>
                      <a:endParaRPr lang="zh-CN" altLang="en-US" sz="2005" dirty="0">
                        <a:solidFill>
                          <a:srgbClr val="FF0000"/>
                        </a:solidFill>
                      </a:endParaRPr>
                    </a:p>
                  </a:txBody>
                  <a:tcPr marL="96393" marR="96393" marT="48196" marB="48196"/>
                </a:tc>
                <a:tc>
                  <a:txBody>
                    <a:bodyPr/>
                    <a:lstStyle/>
                    <a:p>
                      <a:pPr algn="ctr"/>
                      <a:r>
                        <a:rPr lang="zh-CN" altLang="en-US" sz="2005" dirty="0" smtClean="0"/>
                        <a:t>阳性</a:t>
                      </a:r>
                      <a:endParaRPr lang="zh-CN" altLang="en-US" sz="2005" dirty="0"/>
                    </a:p>
                  </a:txBody>
                  <a:tcPr marL="96393" marR="96393" marT="48196" marB="48196"/>
                </a:tc>
                <a:tc>
                  <a:txBody>
                    <a:bodyPr/>
                    <a:lstStyle/>
                    <a:p>
                      <a:pPr algn="ctr"/>
                      <a:r>
                        <a:rPr lang="zh-CN" altLang="en-US" sz="2005" dirty="0" smtClean="0"/>
                        <a:t>阴性</a:t>
                      </a:r>
                      <a:endParaRPr lang="zh-CN" altLang="en-US" sz="2005" dirty="0"/>
                    </a:p>
                  </a:txBody>
                  <a:tcPr marL="96393" marR="96393" marT="48196" marB="48196"/>
                </a:tc>
              </a:tr>
              <a:tr h="485775">
                <a:tc>
                  <a:txBody>
                    <a:bodyPr/>
                    <a:lstStyle/>
                    <a:p>
                      <a:pPr algn="ctr"/>
                      <a:r>
                        <a:rPr lang="zh-CN" altLang="en-US" sz="2005" dirty="0" smtClean="0">
                          <a:solidFill>
                            <a:srgbClr val="FF0000"/>
                          </a:solidFill>
                        </a:rPr>
                        <a:t>传染性</a:t>
                      </a:r>
                      <a:endParaRPr lang="zh-CN" altLang="en-US" sz="2005" dirty="0">
                        <a:solidFill>
                          <a:srgbClr val="FF0000"/>
                        </a:solidFill>
                      </a:endParaRPr>
                    </a:p>
                  </a:txBody>
                  <a:tcPr marL="96393" marR="96393" marT="48196" marB="48196"/>
                </a:tc>
                <a:tc>
                  <a:txBody>
                    <a:bodyPr/>
                    <a:lstStyle/>
                    <a:p>
                      <a:pPr algn="ctr"/>
                      <a:r>
                        <a:rPr lang="zh-CN" altLang="en-US" sz="2005" dirty="0" smtClean="0"/>
                        <a:t>强</a:t>
                      </a:r>
                      <a:endParaRPr lang="zh-CN" altLang="en-US" sz="2005" dirty="0"/>
                    </a:p>
                  </a:txBody>
                  <a:tcPr marL="96393" marR="96393" marT="48196" marB="48196"/>
                </a:tc>
                <a:tc>
                  <a:txBody>
                    <a:bodyPr/>
                    <a:lstStyle/>
                    <a:p>
                      <a:pPr algn="ctr"/>
                      <a:r>
                        <a:rPr lang="zh-CN" altLang="en-US" sz="2005" dirty="0" smtClean="0"/>
                        <a:t>弱</a:t>
                      </a:r>
                      <a:endParaRPr lang="zh-CN" altLang="en-US" sz="2005" dirty="0"/>
                    </a:p>
                  </a:txBody>
                  <a:tcPr marL="96393" marR="96393" marT="48196" marB="48196"/>
                </a:tc>
              </a:tr>
              <a:tr h="744220">
                <a:tc>
                  <a:txBody>
                    <a:bodyPr/>
                    <a:lstStyle/>
                    <a:p>
                      <a:pPr algn="ctr"/>
                      <a:r>
                        <a:rPr lang="zh-CN" altLang="en-US" sz="2005" dirty="0" smtClean="0">
                          <a:solidFill>
                            <a:srgbClr val="FF0000"/>
                          </a:solidFill>
                        </a:rPr>
                        <a:t>发病季节性</a:t>
                      </a:r>
                      <a:endParaRPr lang="zh-CN" altLang="en-US" sz="2005" dirty="0">
                        <a:solidFill>
                          <a:srgbClr val="FF0000"/>
                        </a:solidFill>
                      </a:endParaRPr>
                    </a:p>
                  </a:txBody>
                  <a:tcPr marL="96393" marR="96393" marT="48196" marB="48196"/>
                </a:tc>
                <a:tc>
                  <a:txBody>
                    <a:bodyPr/>
                    <a:lstStyle/>
                    <a:p>
                      <a:pPr algn="ctr"/>
                      <a:r>
                        <a:rPr lang="zh-CN" altLang="en-US" sz="2005" dirty="0" smtClean="0"/>
                        <a:t>有</a:t>
                      </a:r>
                      <a:r>
                        <a:rPr lang="zh-CN" altLang="en-US" sz="2005" dirty="0" smtClean="0">
                          <a:solidFill>
                            <a:srgbClr val="FF0000"/>
                          </a:solidFill>
                        </a:rPr>
                        <a:t>明显</a:t>
                      </a:r>
                      <a:r>
                        <a:rPr lang="zh-CN" altLang="en-US" sz="2005" dirty="0" smtClean="0"/>
                        <a:t>季节性（我国北方</a:t>
                      </a:r>
                      <a:r>
                        <a:rPr lang="en-US" altLang="zh-CN" sz="2005" dirty="0" smtClean="0">
                          <a:latin typeface="+mn-ea"/>
                          <a:ea typeface="+mn-ea"/>
                        </a:rPr>
                        <a:t>11</a:t>
                      </a:r>
                      <a:r>
                        <a:rPr lang="zh-CN" altLang="en-US" sz="2005" dirty="0" smtClean="0">
                          <a:latin typeface="+mn-ea"/>
                          <a:ea typeface="+mn-ea"/>
                        </a:rPr>
                        <a:t>月至次年</a:t>
                      </a:r>
                      <a:r>
                        <a:rPr lang="en-US" altLang="zh-CN" sz="2005" dirty="0" smtClean="0">
                          <a:latin typeface="+mn-ea"/>
                          <a:ea typeface="+mn-ea"/>
                        </a:rPr>
                        <a:t>3</a:t>
                      </a:r>
                      <a:r>
                        <a:rPr lang="zh-CN" altLang="en-US" sz="2005" dirty="0" smtClean="0">
                          <a:latin typeface="+mn-ea"/>
                          <a:ea typeface="+mn-ea"/>
                        </a:rPr>
                        <a:t>月多发）</a:t>
                      </a:r>
                      <a:endParaRPr lang="zh-CN" altLang="en-US" sz="2005" dirty="0">
                        <a:latin typeface="+mn-ea"/>
                        <a:ea typeface="+mn-ea"/>
                      </a:endParaRPr>
                    </a:p>
                  </a:txBody>
                  <a:tcPr marL="96393" marR="96393" marT="48196" marB="48196"/>
                </a:tc>
                <a:tc>
                  <a:txBody>
                    <a:bodyPr/>
                    <a:lstStyle/>
                    <a:p>
                      <a:pPr algn="ctr"/>
                      <a:r>
                        <a:rPr lang="zh-CN" altLang="en-US" sz="2005" dirty="0" smtClean="0"/>
                        <a:t>季节性不明显</a:t>
                      </a:r>
                      <a:endParaRPr lang="zh-CN" altLang="en-US" sz="2005" dirty="0"/>
                    </a:p>
                  </a:txBody>
                  <a:tcPr marL="96393" marR="96393" marT="48196" marB="48196"/>
                </a:tc>
              </a:tr>
              <a:tr h="485775">
                <a:tc>
                  <a:txBody>
                    <a:bodyPr/>
                    <a:lstStyle/>
                    <a:p>
                      <a:pPr algn="ctr"/>
                      <a:r>
                        <a:rPr lang="zh-CN" altLang="en-US" sz="2005" dirty="0" smtClean="0">
                          <a:solidFill>
                            <a:srgbClr val="FF0000"/>
                          </a:solidFill>
                        </a:rPr>
                        <a:t>发热程度</a:t>
                      </a:r>
                      <a:endParaRPr lang="zh-CN" altLang="en-US" sz="2005" dirty="0">
                        <a:solidFill>
                          <a:srgbClr val="FF0000"/>
                        </a:solidFill>
                      </a:endParaRPr>
                    </a:p>
                  </a:txBody>
                  <a:tcPr marL="96393" marR="96393" marT="48196" marB="48196"/>
                </a:tc>
                <a:tc>
                  <a:txBody>
                    <a:bodyPr/>
                    <a:lstStyle/>
                    <a:p>
                      <a:pPr algn="ctr"/>
                      <a:r>
                        <a:rPr lang="zh-CN" altLang="en-US" sz="2005" dirty="0" smtClean="0"/>
                        <a:t>多</a:t>
                      </a:r>
                      <a:r>
                        <a:rPr lang="zh-CN" altLang="en-US" sz="2005" dirty="0" smtClean="0">
                          <a:solidFill>
                            <a:srgbClr val="FF0000"/>
                          </a:solidFill>
                        </a:rPr>
                        <a:t>高热（</a:t>
                      </a:r>
                      <a:r>
                        <a:rPr lang="en-US" altLang="zh-CN" sz="2005" dirty="0" smtClean="0">
                          <a:solidFill>
                            <a:srgbClr val="FF0000"/>
                          </a:solidFill>
                        </a:rPr>
                        <a:t>39-40</a:t>
                      </a:r>
                      <a:r>
                        <a:rPr lang="zh-CN" altLang="en-US" sz="2005" dirty="0" smtClean="0">
                          <a:solidFill>
                            <a:srgbClr val="FF0000"/>
                          </a:solidFill>
                        </a:rPr>
                        <a:t>℃），</a:t>
                      </a:r>
                      <a:r>
                        <a:rPr lang="zh-CN" altLang="en-US" sz="2005" dirty="0" smtClean="0"/>
                        <a:t>可伴寒颤</a:t>
                      </a:r>
                      <a:endParaRPr lang="zh-CN" altLang="en-US" sz="2005" dirty="0"/>
                    </a:p>
                  </a:txBody>
                  <a:tcPr marL="96393" marR="96393" marT="48196" marB="48196"/>
                </a:tc>
                <a:tc>
                  <a:txBody>
                    <a:bodyPr/>
                    <a:lstStyle/>
                    <a:p>
                      <a:pPr algn="ctr"/>
                      <a:r>
                        <a:rPr lang="zh-CN" altLang="en-US" sz="2005" dirty="0" smtClean="0"/>
                        <a:t>不发热或轻中度热，无寒颤</a:t>
                      </a:r>
                      <a:endParaRPr lang="zh-CN" altLang="en-US" sz="2005" dirty="0"/>
                    </a:p>
                  </a:txBody>
                  <a:tcPr marL="96393" marR="96393" marT="48196" marB="48196"/>
                </a:tc>
              </a:tr>
              <a:tr h="485140">
                <a:tc>
                  <a:txBody>
                    <a:bodyPr/>
                    <a:lstStyle/>
                    <a:p>
                      <a:pPr algn="ctr"/>
                      <a:r>
                        <a:rPr lang="zh-CN" altLang="en-US" sz="2005" dirty="0" smtClean="0"/>
                        <a:t>发热持续时间</a:t>
                      </a:r>
                      <a:endParaRPr lang="zh-CN" altLang="en-US" sz="2005" dirty="0"/>
                    </a:p>
                  </a:txBody>
                  <a:tcPr marL="96393" marR="96393" marT="48196" marB="48196"/>
                </a:tc>
                <a:tc>
                  <a:txBody>
                    <a:bodyPr/>
                    <a:lstStyle/>
                    <a:p>
                      <a:pPr algn="ctr"/>
                      <a:r>
                        <a:rPr lang="en-US" altLang="zh-CN" sz="2005" dirty="0" smtClean="0"/>
                        <a:t>3-5</a:t>
                      </a:r>
                      <a:r>
                        <a:rPr lang="zh-CN" altLang="en-US" sz="2005" dirty="0" smtClean="0"/>
                        <a:t>天</a:t>
                      </a:r>
                      <a:endParaRPr lang="zh-CN" altLang="en-US" sz="2005" dirty="0"/>
                    </a:p>
                  </a:txBody>
                  <a:tcPr marL="96393" marR="96393" marT="48196" marB="48196"/>
                </a:tc>
                <a:tc>
                  <a:txBody>
                    <a:bodyPr/>
                    <a:lstStyle/>
                    <a:p>
                      <a:pPr algn="ctr"/>
                      <a:r>
                        <a:rPr lang="en-US" altLang="zh-CN" sz="2005" dirty="0" smtClean="0"/>
                        <a:t>1-2</a:t>
                      </a:r>
                      <a:r>
                        <a:rPr lang="zh-CN" altLang="en-US" sz="2005" dirty="0" smtClean="0"/>
                        <a:t>天</a:t>
                      </a:r>
                      <a:endParaRPr lang="zh-CN" altLang="en-US" sz="2005" dirty="0"/>
                    </a:p>
                  </a:txBody>
                  <a:tcPr marL="96393" marR="96393" marT="48196" marB="48196"/>
                </a:tc>
              </a:tr>
              <a:tr h="486410">
                <a:tc>
                  <a:txBody>
                    <a:bodyPr/>
                    <a:lstStyle/>
                    <a:p>
                      <a:pPr algn="ctr"/>
                      <a:r>
                        <a:rPr lang="zh-CN" altLang="en-US" sz="2005" dirty="0" smtClean="0">
                          <a:solidFill>
                            <a:srgbClr val="FF0000"/>
                          </a:solidFill>
                        </a:rPr>
                        <a:t>全身症状</a:t>
                      </a:r>
                      <a:endParaRPr lang="zh-CN" altLang="en-US" sz="2005" dirty="0">
                        <a:solidFill>
                          <a:srgbClr val="FF0000"/>
                        </a:solidFill>
                      </a:endParaRPr>
                    </a:p>
                  </a:txBody>
                  <a:tcPr marL="96393" marR="96393" marT="48196" marB="48196"/>
                </a:tc>
                <a:tc>
                  <a:txBody>
                    <a:bodyPr/>
                    <a:lstStyle/>
                    <a:p>
                      <a:pPr algn="ctr"/>
                      <a:r>
                        <a:rPr lang="zh-CN" altLang="en-US" sz="2005" dirty="0" smtClean="0">
                          <a:solidFill>
                            <a:srgbClr val="FF0000"/>
                          </a:solidFill>
                        </a:rPr>
                        <a:t>重，头痛、全身肌肉酸痛、乏力</a:t>
                      </a:r>
                      <a:endParaRPr lang="zh-CN" altLang="en-US" sz="2005" dirty="0">
                        <a:solidFill>
                          <a:srgbClr val="FF0000"/>
                        </a:solidFill>
                      </a:endParaRPr>
                    </a:p>
                  </a:txBody>
                  <a:tcPr marL="96393" marR="96393" marT="48196" marB="48196"/>
                </a:tc>
                <a:tc>
                  <a:txBody>
                    <a:bodyPr/>
                    <a:lstStyle/>
                    <a:p>
                      <a:pPr algn="ctr"/>
                      <a:r>
                        <a:rPr lang="zh-CN" altLang="en-US" sz="2005" dirty="0" smtClean="0"/>
                        <a:t>轻或无</a:t>
                      </a:r>
                      <a:endParaRPr lang="zh-CN" altLang="en-US" sz="2005" dirty="0"/>
                    </a:p>
                  </a:txBody>
                  <a:tcPr marL="96393" marR="96393" marT="48196" marB="48196"/>
                </a:tc>
              </a:tr>
              <a:tr h="743585">
                <a:tc>
                  <a:txBody>
                    <a:bodyPr/>
                    <a:lstStyle/>
                    <a:p>
                      <a:pPr algn="ctr"/>
                      <a:r>
                        <a:rPr lang="zh-CN" altLang="en-US" sz="2005" dirty="0" smtClean="0">
                          <a:solidFill>
                            <a:schemeClr val="tx1"/>
                          </a:solidFill>
                        </a:rPr>
                        <a:t>并发症</a:t>
                      </a:r>
                      <a:endParaRPr lang="zh-CN" altLang="en-US" sz="2005" dirty="0">
                        <a:solidFill>
                          <a:schemeClr val="tx1"/>
                        </a:solidFill>
                      </a:endParaRPr>
                    </a:p>
                  </a:txBody>
                  <a:tcPr marL="96393" marR="96393" marT="48196" marB="48196"/>
                </a:tc>
                <a:tc>
                  <a:txBody>
                    <a:bodyPr/>
                    <a:lstStyle/>
                    <a:p>
                      <a:pPr algn="ctr"/>
                      <a:r>
                        <a:rPr lang="zh-CN" altLang="en-US" sz="2005" dirty="0" smtClean="0"/>
                        <a:t>可合并中耳炎、肺炎、心肌炎、脑膜炎或脑炎</a:t>
                      </a:r>
                      <a:endParaRPr lang="zh-CN" altLang="en-US" sz="2005" dirty="0"/>
                    </a:p>
                  </a:txBody>
                  <a:tcPr marL="96393" marR="96393" marT="48196" marB="48196"/>
                </a:tc>
                <a:tc>
                  <a:txBody>
                    <a:bodyPr/>
                    <a:lstStyle/>
                    <a:p>
                      <a:pPr algn="ctr"/>
                      <a:r>
                        <a:rPr lang="zh-CN" altLang="en-US" sz="2005" dirty="0" smtClean="0"/>
                        <a:t>少见</a:t>
                      </a:r>
                      <a:endParaRPr lang="zh-CN" altLang="en-US" sz="2005" dirty="0"/>
                    </a:p>
                  </a:txBody>
                  <a:tcPr marL="96393" marR="96393" marT="48196" marB="48196"/>
                </a:tc>
              </a:tr>
            </a:tbl>
          </a:graphicData>
        </a:graphic>
      </p:graphicFrame>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8193" y="184581"/>
            <a:ext cx="11085195" cy="1398592"/>
          </a:xfrm>
        </p:spPr>
        <p:txBody>
          <a:bodyPr/>
          <a:p>
            <a:r>
              <a:rPr lang="zh-CN" altLang="en-US" sz="3935" b="1" dirty="0" smtClean="0">
                <a:solidFill>
                  <a:schemeClr val="accent1"/>
                </a:solidFill>
                <a:ea typeface="微软雅黑" panose="020B0503020204020204" pitchFamily="34" charset="-122"/>
                <a:cs typeface="Open Sans Light" panose="020B0306030504020204" pitchFamily="34" charset="0"/>
              </a:rPr>
              <a:t>预防措施</a:t>
            </a:r>
            <a:endParaRPr lang="zh-CN" altLang="en-US"/>
          </a:p>
        </p:txBody>
      </p:sp>
      <p:sp>
        <p:nvSpPr>
          <p:cNvPr id="3" name="内容占位符 2"/>
          <p:cNvSpPr>
            <a:spLocks noGrp="1"/>
          </p:cNvSpPr>
          <p:nvPr>
            <p:ph idx="1"/>
          </p:nvPr>
        </p:nvSpPr>
        <p:spPr>
          <a:xfrm>
            <a:off x="750570" y="1382395"/>
            <a:ext cx="11735435" cy="4933315"/>
          </a:xfrm>
        </p:spPr>
        <p:txBody>
          <a:bodyPr>
            <a:normAutofit fontScale="70000"/>
          </a:bodyPr>
          <a:p>
            <a:pPr marL="0" indent="0">
              <a:lnSpc>
                <a:spcPct val="150000"/>
              </a:lnSpc>
              <a:buNone/>
            </a:pPr>
            <a:r>
              <a:rPr lang="zh-CN" altLang="en-US" sz="3000" b="1" dirty="0" smtClean="0">
                <a:solidFill>
                  <a:srgbClr val="FF0000"/>
                </a:solidFill>
                <a:ea typeface="微软雅黑" panose="020B0503020204020204" pitchFamily="34" charset="-122"/>
                <a:sym typeface="+mn-ea"/>
              </a:rPr>
              <a:t>呼吸道传染病的患者咳嗽、喷嚏时会将体内的病菌扩散到空气中长时间悬浮，最远距离可达</a:t>
            </a:r>
            <a:r>
              <a:rPr lang="en-US" altLang="zh-CN" sz="3000" b="1" dirty="0" smtClean="0">
                <a:solidFill>
                  <a:srgbClr val="FF0000"/>
                </a:solidFill>
                <a:ea typeface="微软雅黑" panose="020B0503020204020204" pitchFamily="34" charset="-122"/>
                <a:sym typeface="+mn-ea"/>
              </a:rPr>
              <a:t>4-5</a:t>
            </a:r>
            <a:r>
              <a:rPr lang="zh-CN" altLang="en-US" sz="3000" b="1" dirty="0" smtClean="0">
                <a:solidFill>
                  <a:srgbClr val="FF0000"/>
                </a:solidFill>
                <a:ea typeface="微软雅黑" panose="020B0503020204020204" pitchFamily="34" charset="-122"/>
                <a:sym typeface="+mn-ea"/>
              </a:rPr>
              <a:t>米，进入该区域的健康人，可能发病。</a:t>
            </a:r>
            <a:endParaRPr lang="zh-CN" altLang="en-US" sz="3000" b="1" dirty="0" smtClean="0">
              <a:solidFill>
                <a:srgbClr val="FF0000"/>
              </a:solidFill>
              <a:ea typeface="微软雅黑" panose="020B0503020204020204" pitchFamily="34" charset="-122"/>
              <a:sym typeface="+mn-ea"/>
            </a:endParaRPr>
          </a:p>
          <a:p>
            <a:endParaRPr lang="en-US" altLang="zh-CN" b="1" dirty="0" smtClean="0">
              <a:latin typeface="微软雅黑" panose="020B0503020204020204" pitchFamily="34" charset="-122"/>
              <a:ea typeface="微软雅黑" panose="020B0503020204020204" pitchFamily="34" charset="-122"/>
            </a:endParaRPr>
          </a:p>
          <a:p>
            <a:pPr algn="l">
              <a:buClrTx/>
              <a:buSzTx/>
            </a:pPr>
            <a:r>
              <a:rPr lang="zh-CN" altLang="en-US" sz="2800" dirty="0">
                <a:ea typeface="微软雅黑" panose="020B0503020204020204" pitchFamily="34" charset="-122"/>
                <a:sym typeface="+mn-ea"/>
              </a:rPr>
              <a:t>出现流感样症状后，要保持良好的呼吸道卫生习惯，咳嗽或打喷嚏时，用纸巾、毛巾等遮住口鼻，咳嗽或打喷嚏后洗手，尽量避免触摸眼睛、鼻或口</a:t>
            </a:r>
            <a:endParaRPr lang="zh-CN" altLang="en-US" sz="2800" dirty="0">
              <a:ea typeface="微软雅黑" panose="020B0503020204020204" pitchFamily="34" charset="-122"/>
              <a:sym typeface="+mn-ea"/>
            </a:endParaRPr>
          </a:p>
          <a:p>
            <a:pPr algn="l">
              <a:buClrTx/>
              <a:buSzTx/>
            </a:pPr>
            <a:endParaRPr lang="zh-CN" altLang="en-US" sz="2800" dirty="0">
              <a:ea typeface="微软雅黑" panose="020B0503020204020204" pitchFamily="34" charset="-122"/>
              <a:sym typeface="+mn-ea"/>
            </a:endParaRPr>
          </a:p>
          <a:p>
            <a:r>
              <a:rPr lang="zh-CN" altLang="en-US" sz="2800" dirty="0">
                <a:ea typeface="微软雅黑" panose="020B0503020204020204" pitchFamily="34" charset="-122"/>
                <a:sym typeface="+mn-ea"/>
              </a:rPr>
              <a:t>家庭成员出现流感患者时，要尽量避免相互接触，尤其是家中有老年人与慢性病患者时。（比如戴口罩、居家自我隔离）</a:t>
            </a:r>
            <a:endParaRPr lang="zh-CN" altLang="en-US" sz="2800" dirty="0">
              <a:ea typeface="微软雅黑" panose="020B0503020204020204" pitchFamily="34" charset="-122"/>
              <a:sym typeface="+mn-ea"/>
            </a:endParaRPr>
          </a:p>
          <a:p>
            <a:endParaRPr lang="zh-CN" altLang="en-US" sz="2800" dirty="0">
              <a:ea typeface="微软雅黑" panose="020B0503020204020204" pitchFamily="34" charset="-122"/>
              <a:sym typeface="+mn-ea"/>
            </a:endParaRPr>
          </a:p>
          <a:p>
            <a:r>
              <a:rPr lang="zh-CN" altLang="en-US" sz="2800" dirty="0">
                <a:ea typeface="微软雅黑" panose="020B0503020204020204" pitchFamily="34" charset="-122"/>
                <a:sym typeface="+mn-ea"/>
              </a:rPr>
              <a:t>学校、托幼机构等集体单位中出现流感样病例时，患者应居家休息，减少疾病传播。</a:t>
            </a:r>
            <a:endParaRPr lang="zh-CN" altLang="en-US" sz="2800" dirty="0">
              <a:ea typeface="微软雅黑" panose="020B0503020204020204" pitchFamily="34" charset="-122"/>
              <a:sym typeface="+mn-ea"/>
            </a:endParaRPr>
          </a:p>
          <a:p>
            <a:endParaRPr lang="zh-CN" altLang="en-US" sz="2800" dirty="0">
              <a:ea typeface="微软雅黑" panose="020B0503020204020204" pitchFamily="34" charset="-122"/>
              <a:sym typeface="+mn-ea"/>
            </a:endParaRPr>
          </a:p>
          <a:p>
            <a:r>
              <a:rPr kumimoji="1" lang="zh-CN" altLang="en-US" sz="2800" b="1" noProof="0" dirty="0">
                <a:ln>
                  <a:noFill/>
                </a:ln>
                <a:solidFill>
                  <a:srgbClr val="FF0000"/>
                </a:solidFill>
                <a:effectLst>
                  <a:outerShdw blurRad="38100" dist="38100" dir="2700000" algn="tl">
                    <a:srgbClr val="000000">
                      <a:alpha val="43137"/>
                    </a:srgbClr>
                  </a:outerShdw>
                </a:effectLst>
                <a:uLnTx/>
                <a:uFillTx/>
                <a:ea typeface="微软雅黑" panose="020B0503020204020204" pitchFamily="34" charset="-122"/>
                <a:sym typeface="+mn-ea"/>
              </a:rPr>
              <a:t>接种流感疫苗</a:t>
            </a:r>
            <a:r>
              <a:rPr kumimoji="1" lang="zh-CN" altLang="en-US" sz="2800" b="1" noProof="0" dirty="0">
                <a:ln>
                  <a:noFill/>
                </a:ln>
                <a:solidFill>
                  <a:srgbClr val="00B050"/>
                </a:solidFill>
                <a:effectLst>
                  <a:outerShdw blurRad="38100" dist="38100" dir="2700000" algn="tl">
                    <a:srgbClr val="000000">
                      <a:alpha val="43137"/>
                    </a:srgbClr>
                  </a:outerShdw>
                </a:effectLst>
                <a:uLnTx/>
                <a:uFillTx/>
                <a:ea typeface="微软雅黑" panose="020B0503020204020204" pitchFamily="34" charset="-122"/>
                <a:sym typeface="+mn-ea"/>
              </a:rPr>
              <a:t>是预防流感最有效的手段</a:t>
            </a:r>
            <a:endParaRPr lang="zh-CN" altLang="en-US" sz="2800" dirty="0">
              <a:ea typeface="微软雅黑" panose="020B0503020204020204" pitchFamily="34" charset="-122"/>
              <a:sym typeface="+mn-ea"/>
            </a:endParaRPr>
          </a:p>
        </p:txBody>
      </p:sp>
      <p:pic>
        <p:nvPicPr>
          <p:cNvPr id="4" name="图片 3" descr="src=http___hdzxyey.xcjyxx.com_Upload_hdzxyey_ContentManage_Article_image_2020_04_27_1f6d6f346dd842579afa9885bbaccf38.Jpeg&amp;refer=http___hdzxyey.xcjyxx"/>
          <p:cNvPicPr>
            <a:picLocks noChangeAspect="1"/>
          </p:cNvPicPr>
          <p:nvPr/>
        </p:nvPicPr>
        <p:blipFill>
          <a:blip r:embed="rId1"/>
          <a:srcRect l="678" t="1487" r="-678" b="-1487"/>
          <a:stretch>
            <a:fillRect/>
          </a:stretch>
        </p:blipFill>
        <p:spPr>
          <a:xfrm>
            <a:off x="10567670" y="5253355"/>
            <a:ext cx="2091055" cy="187706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55084"/>
          <a:stretch>
            <a:fillRect/>
          </a:stretch>
        </p:blipFill>
        <p:spPr>
          <a:xfrm>
            <a:off x="-29029" y="0"/>
            <a:ext cx="1455704" cy="885371"/>
          </a:xfrm>
          <a:prstGeom prst="rect">
            <a:avLst/>
          </a:prstGeom>
        </p:spPr>
      </p:pic>
      <p:sp>
        <p:nvSpPr>
          <p:cNvPr id="4" name="Text Placeholder 4"/>
          <p:cNvSpPr txBox="1"/>
          <p:nvPr/>
        </p:nvSpPr>
        <p:spPr>
          <a:xfrm>
            <a:off x="3817546" y="885086"/>
            <a:ext cx="5216944"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rgbClr val="FF0000"/>
                </a:solidFill>
                <a:latin typeface="微软雅黑" panose="020B0503020204020204" pitchFamily="34" charset="-122"/>
                <a:ea typeface="微软雅黑" panose="020B0503020204020204" pitchFamily="34" charset="-122"/>
              </a:rPr>
              <a:t>急性流行性结膜炎</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338580" y="1633220"/>
            <a:ext cx="10506075" cy="3969385"/>
          </a:xfrm>
          <a:prstGeom prst="rect">
            <a:avLst/>
          </a:prstGeom>
          <a:noFill/>
        </p:spPr>
        <p:txBody>
          <a:bodyPr wrap="square" rtlCol="0" anchor="t">
            <a:spAutoFit/>
          </a:bodyPr>
          <a:p>
            <a:pPr>
              <a:lnSpc>
                <a:spcPct val="150000"/>
              </a:lnSpc>
            </a:pPr>
            <a:r>
              <a:rPr lang="zh-CN" altLang="en-US" sz="2400" dirty="0" smtClean="0">
                <a:solidFill>
                  <a:srgbClr val="595959"/>
                </a:solidFill>
                <a:latin typeface="微软雅黑" panose="020B0503020204020204" pitchFamily="34" charset="-122"/>
                <a:ea typeface="微软雅黑" panose="020B0503020204020204" pitchFamily="34" charset="-122"/>
                <a:sym typeface="+mn-ea"/>
              </a:rPr>
              <a:t>急性流行性结膜炎俗称</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红眼病</a:t>
            </a:r>
            <a:r>
              <a:rPr lang="zh-CN" altLang="en-US" sz="2400" dirty="0" smtClean="0">
                <a:solidFill>
                  <a:srgbClr val="595959"/>
                </a:solidFill>
                <a:latin typeface="微软雅黑" panose="020B0503020204020204" pitchFamily="34" charset="-122"/>
                <a:ea typeface="微软雅黑" panose="020B0503020204020204" pitchFamily="34" charset="-122"/>
                <a:sym typeface="+mn-ea"/>
              </a:rPr>
              <a:t>，也叫暴发火眼，医学上也称为急性卡他性结膜炎，是由多种细菌或病毒引起的。</a:t>
            </a:r>
            <a:endParaRPr lang="zh-CN" altLang="en-US" sz="2400" dirty="0" smtClean="0">
              <a:solidFill>
                <a:srgbClr val="595959"/>
              </a:solidFill>
              <a:latin typeface="微软雅黑" panose="020B0503020204020204" pitchFamily="34" charset="-122"/>
              <a:ea typeface="微软雅黑" panose="020B0503020204020204" pitchFamily="34" charset="-122"/>
            </a:endParaRPr>
          </a:p>
          <a:p>
            <a:pPr>
              <a:lnSpc>
                <a:spcPct val="150000"/>
              </a:lnSpc>
            </a:pPr>
            <a:endParaRPr lang="zh-CN" altLang="en-US" sz="2400" dirty="0" smtClean="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srgbClr val="595959"/>
                </a:solidFill>
                <a:latin typeface="微软雅黑" panose="020B0503020204020204" pitchFamily="34" charset="-122"/>
                <a:ea typeface="微软雅黑" panose="020B0503020204020204" pitchFamily="34" charset="-122"/>
                <a:sym typeface="+mn-ea"/>
              </a:rPr>
              <a:t>具有</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潜伏期短、发病急骤、症状明显、传染性强、传播迅速、容易造成大流行的特点</a:t>
            </a:r>
            <a:r>
              <a:rPr lang="zh-CN" altLang="en-US" sz="2400" dirty="0" smtClean="0">
                <a:solidFill>
                  <a:srgbClr val="595959"/>
                </a:solidFill>
                <a:latin typeface="微软雅黑" panose="020B0503020204020204" pitchFamily="34" charset="-122"/>
                <a:ea typeface="微软雅黑" panose="020B0503020204020204" pitchFamily="34" charset="-122"/>
                <a:sym typeface="+mn-ea"/>
              </a:rPr>
              <a:t>。由接触传播。一般在</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夏季</a:t>
            </a:r>
            <a:r>
              <a:rPr lang="zh-CN" altLang="en-US" sz="2400" dirty="0" smtClean="0">
                <a:solidFill>
                  <a:srgbClr val="595959"/>
                </a:solidFill>
                <a:latin typeface="微软雅黑" panose="020B0503020204020204" pitchFamily="34" charset="-122"/>
                <a:ea typeface="微软雅黑" panose="020B0503020204020204" pitchFamily="34" charset="-122"/>
                <a:sym typeface="+mn-ea"/>
              </a:rPr>
              <a:t>流行。红眼病的潜伏期为２～48小时，多数在24小时以内。</a:t>
            </a:r>
            <a:endParaRPr lang="zh-CN" altLang="en-US" sz="2400" dirty="0" smtClean="0">
              <a:solidFill>
                <a:srgbClr val="595959"/>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2400" dirty="0" smtClean="0">
              <a:solidFill>
                <a:srgbClr val="595959"/>
              </a:solidFill>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4031" t="32246"/>
          <a:stretch>
            <a:fillRect/>
          </a:stretch>
        </p:blipFill>
        <p:spPr>
          <a:xfrm>
            <a:off x="9207361" y="4880890"/>
            <a:ext cx="3645024" cy="2103698"/>
          </a:xfrm>
          <a:prstGeom prst="rect">
            <a:avLst/>
          </a:prstGeom>
        </p:spPr>
      </p:pic>
      <p:sp>
        <p:nvSpPr>
          <p:cNvPr id="3" name="文本框 2"/>
          <p:cNvSpPr txBox="1"/>
          <p:nvPr/>
        </p:nvSpPr>
        <p:spPr>
          <a:xfrm>
            <a:off x="1426210" y="5415280"/>
            <a:ext cx="7680325" cy="1258570"/>
          </a:xfrm>
          <a:prstGeom prst="rect">
            <a:avLst/>
          </a:prstGeom>
          <a:noFill/>
        </p:spPr>
        <p:txBody>
          <a:bodyPr wrap="square" rtlCol="0" anchor="t">
            <a:spAutoFit/>
          </a:bodyPr>
          <a:p>
            <a:r>
              <a:rPr lang="zh-CN" altLang="en-US" sz="2400" dirty="0" smtClean="0">
                <a:solidFill>
                  <a:srgbClr val="595959"/>
                </a:solidFill>
                <a:latin typeface="微软雅黑" panose="020B0503020204020204" pitchFamily="34" charset="-122"/>
                <a:ea typeface="微软雅黑" panose="020B0503020204020204" pitchFamily="34" charset="-122"/>
                <a:sym typeface="+mn-ea"/>
              </a:rPr>
              <a:t>主要症状是眼结膜急性充血。患者眼睛瘙痒不适、怕光流泪，有刺痛、异物感、烧灼感和浆液性分泌物，眼睑红肿、眼屎多。</a:t>
            </a:r>
            <a:endParaRPr lang="zh-CN" altLang="en-US" sz="2400" dirty="0" smtClean="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001" y="3443867"/>
            <a:ext cx="1277209" cy="121158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935" b="1" dirty="0" smtClean="0">
                <a:solidFill>
                  <a:prstClr val="white"/>
                </a:solidFill>
              </a:rPr>
              <a:t>添加标题</a:t>
            </a:r>
            <a:endParaRPr lang="zh-CN" altLang="en-US" sz="3935" b="1" dirty="0">
              <a:solidFill>
                <a:prstClr val="white"/>
              </a:solidFill>
            </a:endParaRPr>
          </a:p>
        </p:txBody>
      </p:sp>
      <p:sp>
        <p:nvSpPr>
          <p:cNvPr id="16" name="Title 1"/>
          <p:cNvSpPr txBox="1"/>
          <p:nvPr/>
        </p:nvSpPr>
        <p:spPr>
          <a:xfrm>
            <a:off x="1206433" y="313141"/>
            <a:ext cx="5321613" cy="533376"/>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3935" b="1" dirty="0" smtClean="0">
                <a:latin typeface="微软雅黑" panose="020B0503020204020204" pitchFamily="34" charset="-122"/>
                <a:ea typeface="微软雅黑" panose="020B0503020204020204" pitchFamily="34" charset="-122"/>
              </a:rPr>
              <a:t>预防措施</a:t>
            </a:r>
            <a:endParaRPr lang="en-GB" altLang="zh-CN" sz="3935"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206500" y="1285240"/>
            <a:ext cx="7588885" cy="5262245"/>
          </a:xfrm>
          <a:prstGeom prst="rect">
            <a:avLst/>
          </a:prstGeom>
          <a:noFill/>
        </p:spPr>
        <p:txBody>
          <a:bodyPr wrap="square" rtlCol="0">
            <a:spAutoFit/>
          </a:bodyPr>
          <a:lstStyle/>
          <a:p>
            <a:r>
              <a:rPr lang="zh-CN" altLang="zh-CN" sz="2400" b="1" dirty="0" smtClean="0">
                <a:latin typeface="微软雅黑" panose="020B0503020204020204" pitchFamily="34" charset="-122"/>
                <a:ea typeface="微软雅黑" panose="020B0503020204020204" pitchFamily="34" charset="-122"/>
              </a:rPr>
              <a:t>红眼病</a:t>
            </a:r>
            <a:r>
              <a:rPr lang="zh-CN" altLang="zh-CN" sz="2400" b="1" dirty="0">
                <a:latin typeface="微软雅黑" panose="020B0503020204020204" pitchFamily="34" charset="-122"/>
                <a:ea typeface="微软雅黑" panose="020B0503020204020204" pitchFamily="34" charset="-122"/>
              </a:rPr>
              <a:t>无长期免疫力，去年患过红眼病的人，今年仍应积极预防</a:t>
            </a:r>
            <a:r>
              <a:rPr lang="zh-CN" altLang="zh-CN" sz="2400" b="1" dirty="0" smtClean="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endParaRPr lang="en-US" altLang="zh-CN" sz="2400" b="1" dirty="0" smtClean="0">
              <a:latin typeface="微软雅黑" panose="020B0503020204020204" pitchFamily="34" charset="-122"/>
              <a:ea typeface="微软雅黑" panose="020B0503020204020204" pitchFamily="34" charset="-122"/>
            </a:endParaRPr>
          </a:p>
          <a:p>
            <a:r>
              <a:rPr lang="zh-CN" altLang="zh-CN" sz="2400" b="1" dirty="0" smtClean="0">
                <a:latin typeface="微软雅黑" panose="020B0503020204020204" pitchFamily="34" charset="-122"/>
                <a:ea typeface="微软雅黑" panose="020B0503020204020204" pitchFamily="34" charset="-122"/>
              </a:rPr>
              <a:t>管</a:t>
            </a:r>
            <a:r>
              <a:rPr lang="zh-CN" altLang="zh-CN" sz="2400" b="1" dirty="0">
                <a:latin typeface="微软雅黑" panose="020B0503020204020204" pitchFamily="34" charset="-122"/>
                <a:ea typeface="微软雅黑" panose="020B0503020204020204" pitchFamily="34" charset="-122"/>
              </a:rPr>
              <a:t>住手：</a:t>
            </a:r>
            <a:r>
              <a:rPr lang="zh-CN" altLang="zh-CN" sz="2400" b="1" dirty="0">
                <a:solidFill>
                  <a:srgbClr val="FF0000"/>
                </a:solidFill>
                <a:latin typeface="微软雅黑" panose="020B0503020204020204" pitchFamily="34" charset="-122"/>
                <a:ea typeface="微软雅黑" panose="020B0503020204020204" pitchFamily="34" charset="-122"/>
              </a:rPr>
              <a:t>勤洗手</a:t>
            </a:r>
            <a:r>
              <a:rPr lang="zh-CN" altLang="zh-CN" sz="2400" b="1" dirty="0">
                <a:latin typeface="微软雅黑" panose="020B0503020204020204" pitchFamily="34" charset="-122"/>
                <a:ea typeface="微软雅黑" panose="020B0503020204020204" pitchFamily="34" charset="-122"/>
              </a:rPr>
              <a:t>，常剪指甲；不用脏手擦眼睛；如手需接触眼睛，应先用肥皂将手洗净</a:t>
            </a:r>
            <a:r>
              <a:rPr lang="zh-CN" altLang="zh-CN"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endParaRPr lang="en-US" altLang="zh-CN" sz="2400" b="1" dirty="0">
              <a:latin typeface="微软雅黑" panose="020B0503020204020204" pitchFamily="34" charset="-122"/>
              <a:ea typeface="微软雅黑" panose="020B0503020204020204" pitchFamily="34" charset="-122"/>
            </a:endParaRPr>
          </a:p>
          <a:p>
            <a:r>
              <a:rPr lang="zh-CN" altLang="zh-CN" sz="2400" b="1" dirty="0" smtClean="0">
                <a:latin typeface="微软雅黑" panose="020B0503020204020204" pitchFamily="34" charset="-122"/>
                <a:ea typeface="微软雅黑" panose="020B0503020204020204" pitchFamily="34" charset="-122"/>
              </a:rPr>
              <a:t>用水</a:t>
            </a:r>
            <a:r>
              <a:rPr lang="zh-CN" altLang="zh-CN" sz="2400" b="1" dirty="0">
                <a:latin typeface="微软雅黑" panose="020B0503020204020204" pitchFamily="34" charset="-122"/>
                <a:ea typeface="微软雅黑" panose="020B0503020204020204" pitchFamily="34" charset="-122"/>
              </a:rPr>
              <a:t>：即不让被污染的水有接触眼睛的机会，如洗手洗脸</a:t>
            </a:r>
            <a:r>
              <a:rPr lang="zh-CN" altLang="zh-CN" sz="2400" b="1" dirty="0">
                <a:solidFill>
                  <a:srgbClr val="FF0000"/>
                </a:solidFill>
                <a:latin typeface="微软雅黑" panose="020B0503020204020204" pitchFamily="34" charset="-122"/>
                <a:ea typeface="微软雅黑" panose="020B0503020204020204" pitchFamily="34" charset="-122"/>
              </a:rPr>
              <a:t>不用公用毛巾和脸盆</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在一段时间内不去游泳池游泳</a:t>
            </a:r>
            <a:r>
              <a:rPr lang="zh-CN" altLang="zh-CN" sz="2400" b="1" dirty="0" smtClean="0">
                <a:solidFill>
                  <a:srgbClr val="FF0000"/>
                </a:solidFill>
                <a:latin typeface="微软雅黑" panose="020B0503020204020204" pitchFamily="34" charset="-122"/>
                <a:ea typeface="微软雅黑" panose="020B0503020204020204" pitchFamily="34" charset="-122"/>
              </a:rPr>
              <a:t>。</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endParaRPr lang="en-US" altLang="zh-CN" sz="2400" b="1" dirty="0">
              <a:solidFill>
                <a:srgbClr val="FF0000"/>
              </a:solidFill>
              <a:latin typeface="微软雅黑" panose="020B0503020204020204" pitchFamily="34" charset="-122"/>
              <a:ea typeface="微软雅黑" panose="020B0503020204020204" pitchFamily="34" charset="-122"/>
            </a:endParaRPr>
          </a:p>
          <a:p>
            <a:r>
              <a:rPr lang="zh-CN" altLang="en-US" sz="2400" b="1" dirty="0" smtClean="0">
                <a:latin typeface="微软雅黑" panose="020B0503020204020204" pitchFamily="34" charset="-122"/>
                <a:ea typeface="微软雅黑" panose="020B0503020204020204" pitchFamily="34" charset="-122"/>
              </a:rPr>
              <a:t>周围</a:t>
            </a:r>
            <a:r>
              <a:rPr lang="zh-CN" altLang="zh-CN" sz="2400" b="1" dirty="0" smtClean="0">
                <a:latin typeface="微软雅黑" panose="020B0503020204020204" pitchFamily="34" charset="-122"/>
                <a:ea typeface="微软雅黑" panose="020B0503020204020204" pitchFamily="34" charset="-122"/>
              </a:rPr>
              <a:t>如</a:t>
            </a:r>
            <a:r>
              <a:rPr lang="zh-CN" altLang="zh-CN" sz="2400" b="1" dirty="0">
                <a:latin typeface="微软雅黑" panose="020B0503020204020204" pitchFamily="34" charset="-122"/>
                <a:ea typeface="微软雅黑" panose="020B0503020204020204" pitchFamily="34" charset="-122"/>
              </a:rPr>
              <a:t>有红眼病人，脸盆和毛巾都应严格分开，并经常煮沸消毒。一旦有人患病，应立即就医</a:t>
            </a:r>
            <a:r>
              <a:rPr lang="zh-CN" altLang="zh-CN"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endParaRPr lang="en-US" altLang="zh-CN" sz="2400" b="1" dirty="0">
              <a:latin typeface="微软雅黑" panose="020B0503020204020204" pitchFamily="34" charset="-122"/>
              <a:ea typeface="微软雅黑" panose="020B0503020204020204" pitchFamily="34" charset="-122"/>
            </a:endParaRPr>
          </a:p>
          <a:p>
            <a:r>
              <a:rPr lang="zh-CN" altLang="zh-CN" sz="2400" b="1" dirty="0" smtClean="0">
                <a:latin typeface="微软雅黑" panose="020B0503020204020204" pitchFamily="34" charset="-122"/>
                <a:ea typeface="微软雅黑" panose="020B0503020204020204" pitchFamily="34" charset="-122"/>
              </a:rPr>
              <a:t>积极</a:t>
            </a:r>
            <a:r>
              <a:rPr lang="zh-CN" altLang="zh-CN" sz="2400" b="1" dirty="0">
                <a:latin typeface="微软雅黑" panose="020B0503020204020204" pitchFamily="34" charset="-122"/>
                <a:ea typeface="微软雅黑" panose="020B0503020204020204" pitchFamily="34" charset="-122"/>
              </a:rPr>
              <a:t>治疗红眼病患者，并进行适当隔离。凡红眼病患者接触过的物品都要进行消毒。</a:t>
            </a:r>
            <a:endParaRPr lang="zh-CN" altLang="zh-CN" sz="2400" b="1" dirty="0">
              <a:latin typeface="微软雅黑" panose="020B0503020204020204" pitchFamily="34" charset="-122"/>
              <a:ea typeface="微软雅黑" panose="020B0503020204020204" pitchFamily="34" charset="-122"/>
            </a:endParaRPr>
          </a:p>
        </p:txBody>
      </p:sp>
      <p:sp>
        <p:nvSpPr>
          <p:cNvPr id="8" name="Shape 558"/>
          <p:cNvSpPr/>
          <p:nvPr/>
        </p:nvSpPr>
        <p:spPr>
          <a:xfrm>
            <a:off x="859582" y="1391265"/>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35085" y="1688465"/>
            <a:ext cx="3615055" cy="4550410"/>
          </a:xfrm>
          <a:prstGeom prst="rect">
            <a:avLst/>
          </a:prstGeom>
        </p:spPr>
      </p:pic>
      <p:sp>
        <p:nvSpPr>
          <p:cNvPr id="9" name="Shape 558"/>
          <p:cNvSpPr/>
          <p:nvPr/>
        </p:nvSpPr>
        <p:spPr>
          <a:xfrm>
            <a:off x="859582" y="2530721"/>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sp>
        <p:nvSpPr>
          <p:cNvPr id="10" name="Shape 558"/>
          <p:cNvSpPr/>
          <p:nvPr/>
        </p:nvSpPr>
        <p:spPr>
          <a:xfrm>
            <a:off x="859582" y="4855130"/>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sp>
        <p:nvSpPr>
          <p:cNvPr id="11" name="Shape 558"/>
          <p:cNvSpPr/>
          <p:nvPr/>
        </p:nvSpPr>
        <p:spPr>
          <a:xfrm>
            <a:off x="859582" y="3646444"/>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sp>
        <p:nvSpPr>
          <p:cNvPr id="12" name="Shape 558"/>
          <p:cNvSpPr/>
          <p:nvPr/>
        </p:nvSpPr>
        <p:spPr>
          <a:xfrm>
            <a:off x="859582" y="5938501"/>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649"/>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8" grpId="0" bldLvl="0" animBg="1"/>
      <p:bldP spid="9" grpId="0" bldLvl="0" animBg="1"/>
      <p:bldP spid="10" grpId="0" bldLvl="0" animBg="1"/>
      <p:bldP spid="11" grpId="0" bldLvl="0" animBg="1"/>
      <p:bldP spid="1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3603" y="336981"/>
            <a:ext cx="11085195" cy="1398592"/>
          </a:xfrm>
        </p:spPr>
        <p:txBody>
          <a:bodyPr/>
          <a:p>
            <a:pPr algn="ctr"/>
            <a:r>
              <a:rPr lang="zh-CN" altLang="en-US" sz="3200" b="1" dirty="0" smtClean="0">
                <a:solidFill>
                  <a:srgbClr val="FF0000"/>
                </a:solidFill>
                <a:ea typeface="微软雅黑" panose="020B0503020204020204" pitchFamily="34" charset="-122"/>
                <a:cs typeface="+mn-cs"/>
              </a:rPr>
              <a:t>诺如病毒感染</a:t>
            </a:r>
            <a:endParaRPr lang="zh-CN" altLang="en-US" sz="3200" b="1" dirty="0" smtClean="0">
              <a:solidFill>
                <a:srgbClr val="FF0000"/>
              </a:solidFill>
              <a:ea typeface="微软雅黑" panose="020B0503020204020204" pitchFamily="34" charset="-122"/>
              <a:cs typeface="+mn-cs"/>
            </a:endParaRPr>
          </a:p>
        </p:txBody>
      </p:sp>
      <p:sp>
        <p:nvSpPr>
          <p:cNvPr id="3" name="内容占位符 2"/>
          <p:cNvSpPr>
            <a:spLocks noGrp="1"/>
          </p:cNvSpPr>
          <p:nvPr>
            <p:ph idx="1"/>
          </p:nvPr>
        </p:nvSpPr>
        <p:spPr>
          <a:xfrm>
            <a:off x="883920" y="1736090"/>
            <a:ext cx="11158855" cy="5135880"/>
          </a:xfrm>
        </p:spPr>
        <p:txBody>
          <a:bodyPr>
            <a:normAutofit/>
          </a:bodyPr>
          <a:p>
            <a:pPr>
              <a:lnSpc>
                <a:spcPct val="150000"/>
              </a:lnSpc>
            </a:pPr>
            <a:r>
              <a:rPr lang="zh-CN" altLang="en-US" sz="2800"/>
              <a:t>冬春季节是诺如病毒急性胃肠炎感染高发期，诺如病毒人群普遍易感，常在学校、幼儿园等人员密集的场所</a:t>
            </a:r>
            <a:r>
              <a:rPr lang="zh-CN" altLang="en-US" sz="2800">
                <a:solidFill>
                  <a:srgbClr val="FF0000"/>
                </a:solidFill>
              </a:rPr>
              <a:t>引起聚集性疫情</a:t>
            </a:r>
            <a:r>
              <a:rPr lang="zh-CN" altLang="en-US" sz="2800"/>
              <a:t>。</a:t>
            </a:r>
            <a:endParaRPr lang="zh-CN" altLang="en-US" sz="2800"/>
          </a:p>
          <a:p>
            <a:pPr>
              <a:lnSpc>
                <a:spcPct val="150000"/>
              </a:lnSpc>
            </a:pPr>
            <a:endParaRPr lang="zh-CN" altLang="en-US" sz="2800"/>
          </a:p>
          <a:p>
            <a:pPr>
              <a:lnSpc>
                <a:spcPct val="150000"/>
              </a:lnSpc>
            </a:pPr>
            <a:r>
              <a:rPr lang="zh-CN" altLang="en-US" sz="2800"/>
              <a:t>人感染诺如病毒后可导致急性胃肠炎，一般在感染病毒后12-48小时出现症状，</a:t>
            </a:r>
            <a:r>
              <a:rPr lang="zh-CN" altLang="en-US" sz="2800">
                <a:solidFill>
                  <a:srgbClr val="FF0000"/>
                </a:solidFill>
              </a:rPr>
              <a:t>主要表现为呕吐和腹泻</a:t>
            </a:r>
            <a:r>
              <a:rPr lang="zh-CN" altLang="en-US" sz="2800"/>
              <a:t>，其次为恶心、腹痛、头疼、发热、畏寒等。诺如病毒急性胃肠炎为</a:t>
            </a:r>
            <a:r>
              <a:rPr lang="zh-CN" altLang="en-US" sz="2800">
                <a:solidFill>
                  <a:srgbClr val="FF0000"/>
                </a:solidFill>
              </a:rPr>
              <a:t>自限性疾病</a:t>
            </a:r>
            <a:r>
              <a:rPr lang="zh-CN" altLang="en-US" sz="2800"/>
              <a:t>，病情轻微，通常持续2-3天，预后良好。</a:t>
            </a:r>
            <a:endParaRPr lang="zh-CN" altLang="en-US" sz="2800"/>
          </a:p>
          <a:p>
            <a:endParaRPr lang="zh-CN" altLang="en-US" sz="2800"/>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1600" y="-267335"/>
            <a:ext cx="12852400" cy="7235825"/>
          </a:xfrm>
          <a:prstGeom prst="rect">
            <a:avLst/>
          </a:prstGeom>
        </p:spPr>
      </p:pic>
      <p:sp>
        <p:nvSpPr>
          <p:cNvPr id="13" name="文本框 12"/>
          <p:cNvSpPr txBox="1"/>
          <p:nvPr/>
        </p:nvSpPr>
        <p:spPr>
          <a:xfrm>
            <a:off x="523240" y="250190"/>
            <a:ext cx="869950" cy="5507990"/>
          </a:xfrm>
          <a:prstGeom prst="rect">
            <a:avLst/>
          </a:prstGeom>
          <a:noFill/>
        </p:spPr>
        <p:txBody>
          <a:bodyPr wrap="square" rtlCol="0">
            <a:spAutoFit/>
          </a:bodyPr>
          <a:lstStyle/>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举</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例</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说</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说</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你</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知</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道</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的</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传</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染</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病 </a:t>
            </a:r>
            <a:endParaRPr lang="zh-CN" altLang="en-US" sz="3200" b="1"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22" name="图片 21"/>
          <p:cNvPicPr>
            <a:picLocks noChangeAspect="1"/>
          </p:cNvPicPr>
          <p:nvPr/>
        </p:nvPicPr>
        <p:blipFill>
          <a:blip r:embed="rId2"/>
          <a:stretch>
            <a:fillRect/>
          </a:stretch>
        </p:blipFill>
        <p:spPr>
          <a:xfrm>
            <a:off x="0" y="4743884"/>
            <a:ext cx="12852400" cy="249192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6053" y="-1091752"/>
            <a:ext cx="5296500" cy="333502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594" y="-792431"/>
            <a:ext cx="3839236" cy="2417434"/>
          </a:xfrm>
          <a:prstGeom prst="rect">
            <a:avLst/>
          </a:prstGeom>
        </p:spPr>
      </p:pic>
      <p:pic>
        <p:nvPicPr>
          <p:cNvPr id="5" name="图片 4" descr="src=http___img.mp.sohu.com_upload_20170712_026db51e37594316a7547e0ffa7934d7_th.png&amp;refer=http___img.mp.sohu"/>
          <p:cNvPicPr>
            <a:picLocks noChangeAspect="1"/>
          </p:cNvPicPr>
          <p:nvPr/>
        </p:nvPicPr>
        <p:blipFill>
          <a:blip r:embed="rId5"/>
          <a:stretch>
            <a:fillRect/>
          </a:stretch>
        </p:blipFill>
        <p:spPr>
          <a:xfrm>
            <a:off x="1783080" y="231775"/>
            <a:ext cx="4134485" cy="3148965"/>
          </a:xfrm>
          <a:prstGeom prst="ellipse">
            <a:avLst/>
          </a:prstGeom>
        </p:spPr>
      </p:pic>
      <p:pic>
        <p:nvPicPr>
          <p:cNvPr id="6" name="图片 5" descr="u=2244249660,4148847540&amp;fm=26&amp;gp=0"/>
          <p:cNvPicPr>
            <a:picLocks noChangeAspect="1"/>
          </p:cNvPicPr>
          <p:nvPr/>
        </p:nvPicPr>
        <p:blipFill>
          <a:blip r:embed="rId6"/>
          <a:srcRect l="-330" t="435" r="160" b="-435"/>
          <a:stretch>
            <a:fillRect/>
          </a:stretch>
        </p:blipFill>
        <p:spPr>
          <a:xfrm>
            <a:off x="6438900" y="107950"/>
            <a:ext cx="3858895" cy="3012440"/>
          </a:xfrm>
          <a:prstGeom prst="ellipse">
            <a:avLst/>
          </a:prstGeom>
        </p:spPr>
      </p:pic>
      <p:pic>
        <p:nvPicPr>
          <p:cNvPr id="8" name="图片 7" descr="u=1325462841,3139110623&amp;fm=26&amp;gp=0"/>
          <p:cNvPicPr>
            <a:picLocks noChangeAspect="1"/>
          </p:cNvPicPr>
          <p:nvPr/>
        </p:nvPicPr>
        <p:blipFill>
          <a:blip r:embed="rId7"/>
          <a:stretch>
            <a:fillRect/>
          </a:stretch>
        </p:blipFill>
        <p:spPr>
          <a:xfrm>
            <a:off x="10680700" y="1445895"/>
            <a:ext cx="1997075" cy="2667000"/>
          </a:xfrm>
          <a:prstGeom prst="ellipse">
            <a:avLst/>
          </a:prstGeom>
        </p:spPr>
      </p:pic>
      <p:pic>
        <p:nvPicPr>
          <p:cNvPr id="9" name="图片 8" descr="src=http___n.sinaimg.cn_sinacn_w640h480_20171218_eb78-fypsqka7517308.jpg&amp;refer=http___n.sinaimg"/>
          <p:cNvPicPr>
            <a:picLocks noChangeAspect="1"/>
          </p:cNvPicPr>
          <p:nvPr/>
        </p:nvPicPr>
        <p:blipFill>
          <a:blip r:embed="rId8"/>
          <a:stretch>
            <a:fillRect/>
          </a:stretch>
        </p:blipFill>
        <p:spPr>
          <a:xfrm>
            <a:off x="2108200" y="3464560"/>
            <a:ext cx="4159250" cy="3119120"/>
          </a:xfrm>
          <a:prstGeom prst="ellipse">
            <a:avLst/>
          </a:prstGeom>
        </p:spPr>
      </p:pic>
      <p:pic>
        <p:nvPicPr>
          <p:cNvPr id="10" name="图片 9" descr="u=668910139,2462319997&amp;fm=26&amp;gp=0"/>
          <p:cNvPicPr>
            <a:picLocks noChangeAspect="1"/>
          </p:cNvPicPr>
          <p:nvPr/>
        </p:nvPicPr>
        <p:blipFill>
          <a:blip r:embed="rId9"/>
          <a:stretch>
            <a:fillRect/>
          </a:stretch>
        </p:blipFill>
        <p:spPr>
          <a:xfrm>
            <a:off x="6982460" y="3284855"/>
            <a:ext cx="3870960" cy="3150870"/>
          </a:xfrm>
          <a:prstGeom prst="ellipse">
            <a:avLst/>
          </a:prstGeom>
        </p:spPr>
      </p:pic>
      <p:sp>
        <p:nvSpPr>
          <p:cNvPr id="11" name="文本框 10"/>
          <p:cNvSpPr txBox="1"/>
          <p:nvPr/>
        </p:nvSpPr>
        <p:spPr>
          <a:xfrm>
            <a:off x="5110480" y="3120390"/>
            <a:ext cx="792480" cy="460375"/>
          </a:xfrm>
          <a:prstGeom prst="rect">
            <a:avLst/>
          </a:prstGeom>
          <a:noFill/>
        </p:spPr>
        <p:txBody>
          <a:bodyPr wrap="none" rtlCol="0">
            <a:spAutoFit/>
          </a:bodyPr>
          <a:p>
            <a:r>
              <a:rPr lang="zh-CN" altLang="en-US" sz="2400"/>
              <a:t>流感</a:t>
            </a:r>
            <a:endParaRPr lang="zh-CN" altLang="en-US" sz="2400"/>
          </a:p>
        </p:txBody>
      </p:sp>
      <p:sp>
        <p:nvSpPr>
          <p:cNvPr id="12" name="文本框 11"/>
          <p:cNvSpPr txBox="1"/>
          <p:nvPr/>
        </p:nvSpPr>
        <p:spPr>
          <a:xfrm>
            <a:off x="6809740" y="2800985"/>
            <a:ext cx="792480" cy="460375"/>
          </a:xfrm>
          <a:prstGeom prst="rect">
            <a:avLst/>
          </a:prstGeom>
          <a:noFill/>
        </p:spPr>
        <p:txBody>
          <a:bodyPr wrap="none" rtlCol="0">
            <a:spAutoFit/>
          </a:bodyPr>
          <a:p>
            <a:r>
              <a:rPr lang="zh-CN" altLang="en-US" sz="2400"/>
              <a:t>水痘</a:t>
            </a:r>
            <a:endParaRPr lang="zh-CN" altLang="en-US" sz="2400"/>
          </a:p>
        </p:txBody>
      </p:sp>
      <p:sp>
        <p:nvSpPr>
          <p:cNvPr id="17" name="文本框 16"/>
          <p:cNvSpPr txBox="1"/>
          <p:nvPr/>
        </p:nvSpPr>
        <p:spPr>
          <a:xfrm>
            <a:off x="10680700" y="1051560"/>
            <a:ext cx="2011680" cy="460375"/>
          </a:xfrm>
          <a:prstGeom prst="rect">
            <a:avLst/>
          </a:prstGeom>
          <a:noFill/>
        </p:spPr>
        <p:txBody>
          <a:bodyPr wrap="none" rtlCol="0">
            <a:spAutoFit/>
          </a:bodyPr>
          <a:p>
            <a:r>
              <a:rPr lang="zh-CN" altLang="en-US" sz="2400"/>
              <a:t>流行性腮腺炎</a:t>
            </a:r>
            <a:endParaRPr lang="zh-CN" altLang="en-US" sz="2400"/>
          </a:p>
        </p:txBody>
      </p:sp>
      <p:sp>
        <p:nvSpPr>
          <p:cNvPr id="18" name="文本框 17"/>
          <p:cNvSpPr txBox="1"/>
          <p:nvPr/>
        </p:nvSpPr>
        <p:spPr>
          <a:xfrm>
            <a:off x="5775960" y="5798185"/>
            <a:ext cx="1097280" cy="460375"/>
          </a:xfrm>
          <a:prstGeom prst="rect">
            <a:avLst/>
          </a:prstGeom>
          <a:noFill/>
        </p:spPr>
        <p:txBody>
          <a:bodyPr wrap="none" rtlCol="0">
            <a:spAutoFit/>
          </a:bodyPr>
          <a:p>
            <a:r>
              <a:rPr lang="zh-CN" altLang="en-US" sz="2400"/>
              <a:t>手足口</a:t>
            </a:r>
            <a:endParaRPr lang="zh-CN" altLang="en-US" sz="2400"/>
          </a:p>
        </p:txBody>
      </p:sp>
      <p:sp>
        <p:nvSpPr>
          <p:cNvPr id="26" name="文本框 25"/>
          <p:cNvSpPr txBox="1"/>
          <p:nvPr/>
        </p:nvSpPr>
        <p:spPr>
          <a:xfrm>
            <a:off x="10765790" y="5414645"/>
            <a:ext cx="1706880" cy="460375"/>
          </a:xfrm>
          <a:prstGeom prst="rect">
            <a:avLst/>
          </a:prstGeom>
          <a:noFill/>
        </p:spPr>
        <p:txBody>
          <a:bodyPr wrap="none" rtlCol="0">
            <a:spAutoFit/>
          </a:bodyPr>
          <a:p>
            <a:r>
              <a:rPr lang="zh-CN" altLang="en-US" sz="2400"/>
              <a:t>感染性腹泻</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0" presetClass="entr" presetSubtype="0" fill="hold" grpId="2"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1"/>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000"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cTn>
                              </p:par>
                            </p:childTnLst>
                          </p:cTn>
                        </p:par>
                        <p:par>
                          <p:cTn id="20" fill="hold">
                            <p:stCondLst>
                              <p:cond delay="1000"/>
                            </p:stCondLst>
                            <p:childTnLst>
                              <p:par>
                                <p:cTn id="21" presetID="7" presetClass="entr" presetSubtype="4" fill="hold" grpId="2" nodeType="afterEffect">
                                  <p:stCondLst>
                                    <p:cond delay="0"/>
                                  </p:stCondLst>
                                  <p:childTnLst>
                                    <p:set>
                                      <p:cBhvr>
                                        <p:cTn id="22" dur="1000"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500"/>
                            </p:stCondLst>
                            <p:childTnLst>
                              <p:par>
                                <p:cTn id="31" presetID="8" presetClass="entr" presetSubtype="16" fill="hold" grpId="2"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amond(in)">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000" fill="hold">
                                          <p:stCondLst>
                                            <p:cond delay="0"/>
                                          </p:stCondLst>
                                        </p:cTn>
                                        <p:tgtEl>
                                          <p:spTgt spid="9"/>
                                        </p:tgtEl>
                                        <p:attrNameLst>
                                          <p:attrName>style.visibility</p:attrName>
                                        </p:attrNameLst>
                                      </p:cBhvr>
                                      <p:to>
                                        <p:strVal val="visible"/>
                                      </p:to>
                                    </p:set>
                                    <p:animEffect transition="in" filter="diamond(in)">
                                      <p:cBhvr>
                                        <p:cTn id="38" dur="1000"/>
                                        <p:tgtEl>
                                          <p:spTgt spid="9"/>
                                        </p:tgtEl>
                                      </p:cBhvr>
                                    </p:animEffect>
                                  </p:childTnLst>
                                </p:cTn>
                              </p:par>
                            </p:childTnLst>
                          </p:cTn>
                        </p:par>
                        <p:par>
                          <p:cTn id="39" fill="hold">
                            <p:stCondLst>
                              <p:cond delay="1000"/>
                            </p:stCondLst>
                            <p:childTnLst>
                              <p:par>
                                <p:cTn id="40" presetID="8" presetClass="entr" presetSubtype="16" fill="hold" grpId="2" nodeType="afterEffect">
                                  <p:stCondLst>
                                    <p:cond delay="0"/>
                                  </p:stCondLst>
                                  <p:childTnLst>
                                    <p:set>
                                      <p:cBhvr>
                                        <p:cTn id="41" dur="1000" fill="hold">
                                          <p:stCondLst>
                                            <p:cond delay="0"/>
                                          </p:stCondLst>
                                        </p:cTn>
                                        <p:tgtEl>
                                          <p:spTgt spid="18"/>
                                        </p:tgtEl>
                                        <p:attrNameLst>
                                          <p:attrName>style.visibility</p:attrName>
                                        </p:attrNameLst>
                                      </p:cBhvr>
                                      <p:to>
                                        <p:strVal val="visible"/>
                                      </p:to>
                                    </p:set>
                                    <p:animEffect transition="in" filter="diamond(in)">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000" fill="hold">
                                          <p:stCondLst>
                                            <p:cond delay="0"/>
                                          </p:stCondLst>
                                        </p:cTn>
                                        <p:tgtEl>
                                          <p:spTgt spid="10"/>
                                        </p:tgtEl>
                                        <p:attrNameLst>
                                          <p:attrName>style.visibility</p:attrName>
                                        </p:attrNameLst>
                                      </p:cBhvr>
                                      <p:to>
                                        <p:strVal val="visible"/>
                                      </p:to>
                                    </p:set>
                                    <p:animEffect transition="in" filter="diamond(in)">
                                      <p:cBhvr>
                                        <p:cTn id="47" dur="1000"/>
                                        <p:tgtEl>
                                          <p:spTgt spid="10"/>
                                        </p:tgtEl>
                                      </p:cBhvr>
                                    </p:animEffect>
                                  </p:childTnLst>
                                </p:cTn>
                              </p:par>
                            </p:childTnLst>
                          </p:cTn>
                        </p:par>
                        <p:par>
                          <p:cTn id="48" fill="hold">
                            <p:stCondLst>
                              <p:cond delay="1000"/>
                            </p:stCondLst>
                            <p:childTnLst>
                              <p:par>
                                <p:cTn id="49" presetID="8" presetClass="entr" presetSubtype="16" fill="hold" grpId="2" nodeType="afterEffect">
                                  <p:stCondLst>
                                    <p:cond delay="0"/>
                                  </p:stCondLst>
                                  <p:childTnLst>
                                    <p:set>
                                      <p:cBhvr>
                                        <p:cTn id="50" dur="1000" fill="hold">
                                          <p:stCondLst>
                                            <p:cond delay="0"/>
                                          </p:stCondLst>
                                        </p:cTn>
                                        <p:tgtEl>
                                          <p:spTgt spid="26"/>
                                        </p:tgtEl>
                                        <p:attrNameLst>
                                          <p:attrName>style.visibility</p:attrName>
                                        </p:attrNameLst>
                                      </p:cBhvr>
                                      <p:to>
                                        <p:strVal val="visible"/>
                                      </p:to>
                                    </p:set>
                                    <p:animEffect transition="in" filter="diamond(in)">
                                      <p:cBhvr>
                                        <p:cTn id="5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1" grpId="1"/>
      <p:bldP spid="12" grpId="1"/>
      <p:bldP spid="18" grpId="1"/>
      <p:bldP spid="26" grpId="1"/>
      <p:bldP spid="17" grpId="1"/>
      <p:bldP spid="11" grpId="2"/>
      <p:bldP spid="12" grpId="2"/>
      <p:bldP spid="17" grpId="2"/>
      <p:bldP spid="18" grpId="2"/>
      <p:bldP spid="26"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55084"/>
          <a:stretch>
            <a:fillRect/>
          </a:stretch>
        </p:blipFill>
        <p:spPr>
          <a:xfrm>
            <a:off x="-29029" y="0"/>
            <a:ext cx="1455704" cy="885371"/>
          </a:xfrm>
          <a:prstGeom prst="rect">
            <a:avLst/>
          </a:prstGeom>
        </p:spPr>
      </p:pic>
      <p:sp>
        <p:nvSpPr>
          <p:cNvPr id="34" name="文本框 33"/>
          <p:cNvSpPr txBox="1"/>
          <p:nvPr/>
        </p:nvSpPr>
        <p:spPr>
          <a:xfrm>
            <a:off x="1695279" y="608527"/>
            <a:ext cx="3200400" cy="430530"/>
          </a:xfrm>
          <a:prstGeom prst="rect">
            <a:avLst/>
          </a:prstGeom>
          <a:noFill/>
        </p:spPr>
        <p:txBody>
          <a:bodyPr wrap="none" lIns="0" tIns="0" rIns="0" bIns="0" rtlCol="0">
            <a:spAutoFit/>
          </a:bodyPr>
          <a:lstStyle/>
          <a:p>
            <a:pPr defTabSz="964565"/>
            <a:r>
              <a:rPr lang="zh-CN" altLang="en-US" sz="2800" dirty="0">
                <a:solidFill>
                  <a:schemeClr val="accent2"/>
                </a:solidFill>
                <a:latin typeface="微软雅黑" panose="020B0503020204020204" pitchFamily="34" charset="-122"/>
                <a:ea typeface="微软雅黑" panose="020B0503020204020204" pitchFamily="34" charset="-122"/>
                <a:cs typeface="+mn-ea"/>
                <a:sym typeface="Arial" panose="020B0604020202020204" pitchFamily="34" charset="0"/>
              </a:rPr>
              <a:t>诺如病毒感染的腹泻</a:t>
            </a:r>
            <a:endParaRPr lang="zh-CN" altLang="en-US" sz="2800" dirty="0">
              <a:solidFill>
                <a:schemeClr val="accent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矩形 5"/>
          <p:cNvSpPr/>
          <p:nvPr/>
        </p:nvSpPr>
        <p:spPr>
          <a:xfrm>
            <a:off x="0" y="1752319"/>
            <a:ext cx="7941543" cy="442080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6814820" y="1068705"/>
            <a:ext cx="5812155" cy="2775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nvSpPr>
        <p:spPr>
          <a:xfrm>
            <a:off x="8085559" y="4345990"/>
            <a:ext cx="3960391" cy="498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8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预防措施</a:t>
            </a:r>
            <a:endParaRPr lang="zh-CN" altLang="en-US" sz="28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9" name="Content Placeholder 2"/>
          <p:cNvSpPr txBox="1"/>
          <p:nvPr/>
        </p:nvSpPr>
        <p:spPr>
          <a:xfrm>
            <a:off x="8085455" y="4898390"/>
            <a:ext cx="4542155" cy="221551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200000"/>
              </a:lnSpc>
            </a:pP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养成良好的饮食卫生习惯。</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不喝生水，饮用开水或选择卫生合格的桶装水，生吃瓜果要洗净，牡蛎等贝类海产品必须充分加热煮熟后再吃。</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Content Placeholder 2"/>
          <p:cNvSpPr txBox="1"/>
          <p:nvPr/>
        </p:nvSpPr>
        <p:spPr>
          <a:xfrm>
            <a:off x="7252970" y="1292860"/>
            <a:ext cx="5227955" cy="29083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50000"/>
              </a:lnSpc>
            </a:pPr>
            <a:r>
              <a:rPr lang="zh-CN" altLang="en-US" sz="2000" b="1">
                <a:solidFill>
                  <a:srgbClr val="FFFF00"/>
                </a:solidFill>
                <a:sym typeface="+mn-ea"/>
              </a:rPr>
              <a:t>诺如病毒是一种传染性很强的病原体，主要通过粪口途径传播，包括摄入污染的食物、水，接触病人排泄物或呕吐物，接触污染的手、物体或用具，摄入粪便或呕吐物产生的气溶胶等方式传播。</a:t>
            </a:r>
            <a:endParaRPr lang="zh-CN" altLang="en-US" sz="2000" b="1">
              <a:solidFill>
                <a:srgbClr val="FFFF00"/>
              </a:solidFill>
            </a:endParaRPr>
          </a:p>
          <a:p>
            <a:pPr algn="l">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55084"/>
          <a:stretch>
            <a:fillRect/>
          </a:stretch>
        </p:blipFill>
        <p:spPr>
          <a:xfrm>
            <a:off x="-29029" y="0"/>
            <a:ext cx="1455704" cy="885371"/>
          </a:xfrm>
          <a:prstGeom prst="rect">
            <a:avLst/>
          </a:prstGeom>
        </p:spPr>
      </p:pic>
      <p:sp>
        <p:nvSpPr>
          <p:cNvPr id="34" name="文本框 33"/>
          <p:cNvSpPr txBox="1"/>
          <p:nvPr/>
        </p:nvSpPr>
        <p:spPr>
          <a:xfrm>
            <a:off x="1426120" y="800297"/>
            <a:ext cx="4470400" cy="492125"/>
          </a:xfrm>
          <a:prstGeom prst="rect">
            <a:avLst/>
          </a:prstGeom>
          <a:noFill/>
        </p:spPr>
        <p:txBody>
          <a:bodyPr wrap="none" lIns="0" tIns="0" rIns="0" bIns="0" rtlCol="0">
            <a:spAutoFit/>
          </a:bodyPr>
          <a:lstStyle/>
          <a:p>
            <a:pPr defTabSz="964565"/>
            <a:r>
              <a:rPr lang="zh-CN" altLang="en-US" sz="3200" dirty="0">
                <a:solidFill>
                  <a:schemeClr val="accent2"/>
                </a:solidFill>
                <a:latin typeface="微软雅黑" panose="020B0503020204020204" pitchFamily="34" charset="-122"/>
                <a:ea typeface="微软雅黑" panose="020B0503020204020204" pitchFamily="34" charset="-122"/>
                <a:cs typeface="+mn-ea"/>
                <a:sym typeface="Arial" panose="020B0604020202020204" pitchFamily="34" charset="0"/>
              </a:rPr>
              <a:t>预防诺如病毒感染的腹泻</a:t>
            </a:r>
            <a:endParaRPr lang="zh-CN" altLang="en-US" sz="3200" dirty="0">
              <a:solidFill>
                <a:schemeClr val="accent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3" name="组合 12"/>
          <p:cNvGrpSpPr/>
          <p:nvPr/>
        </p:nvGrpSpPr>
        <p:grpSpPr>
          <a:xfrm>
            <a:off x="440847" y="1789882"/>
            <a:ext cx="2846393" cy="4035360"/>
            <a:chOff x="611624" y="1668521"/>
            <a:chExt cx="2700136" cy="3828009"/>
          </a:xfrm>
        </p:grpSpPr>
        <p:pic>
          <p:nvPicPr>
            <p:cNvPr id="14" name="图片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15" name="矩形 14"/>
            <p:cNvSpPr/>
            <p:nvPr/>
          </p:nvSpPr>
          <p:spPr>
            <a:xfrm>
              <a:off x="887545" y="2303842"/>
              <a:ext cx="2072158" cy="475873"/>
            </a:xfrm>
            <a:prstGeom prst="rect">
              <a:avLst/>
            </a:prstGeom>
          </p:spPr>
          <p:txBody>
            <a:bodyPr wrap="none">
              <a:spAutoFit/>
            </a:bodyPr>
            <a:lstStyle/>
            <a:p>
              <a:pPr algn="ctr">
                <a:spcBef>
                  <a:spcPct val="50000"/>
                </a:spcBef>
              </a:pPr>
              <a:r>
                <a:rPr lang="en-US" altLang="zh-CN" sz="2670" b="1" dirty="0">
                  <a:solidFill>
                    <a:srgbClr val="6FB0B3"/>
                  </a:solidFill>
                  <a:latin typeface="微软雅黑" panose="020B0503020204020204" pitchFamily="34" charset="-122"/>
                  <a:cs typeface="+mn-ea"/>
                  <a:sym typeface="+mn-lt"/>
                </a:rPr>
                <a:t>2.</a:t>
              </a:r>
              <a:r>
                <a:rPr lang="zh-CN" altLang="en-US" sz="2670" b="1" dirty="0">
                  <a:solidFill>
                    <a:srgbClr val="6FB0B3"/>
                  </a:solidFill>
                  <a:latin typeface="微软雅黑" panose="020B0503020204020204" pitchFamily="34" charset="-122"/>
                  <a:cs typeface="+mn-ea"/>
                  <a:sym typeface="+mn-lt"/>
                </a:rPr>
                <a:t>注意</a:t>
              </a:r>
              <a:r>
                <a:rPr lang="zh-CN" altLang="en-US" sz="2670" b="1" dirty="0">
                  <a:solidFill>
                    <a:srgbClr val="FF0000"/>
                  </a:solidFill>
                  <a:latin typeface="微软雅黑" panose="020B0503020204020204" pitchFamily="34" charset="-122"/>
                  <a:cs typeface="+mn-ea"/>
                  <a:sym typeface="+mn-lt"/>
                </a:rPr>
                <a:t>手卫生</a:t>
              </a:r>
              <a:endParaRPr lang="zh-CN" altLang="en-US" sz="2670" b="1" dirty="0">
                <a:solidFill>
                  <a:srgbClr val="FF0000"/>
                </a:solidFill>
                <a:latin typeface="微软雅黑" panose="020B0503020204020204" pitchFamily="34" charset="-122"/>
                <a:cs typeface="+mn-ea"/>
                <a:sym typeface="+mn-lt"/>
              </a:endParaRPr>
            </a:p>
          </p:txBody>
        </p:sp>
        <p:sp>
          <p:nvSpPr>
            <p:cNvPr id="16" name="矩形 15"/>
            <p:cNvSpPr/>
            <p:nvPr/>
          </p:nvSpPr>
          <p:spPr>
            <a:xfrm>
              <a:off x="946031" y="2805902"/>
              <a:ext cx="2031327" cy="1565563"/>
            </a:xfrm>
            <a:prstGeom prst="rect">
              <a:avLst/>
            </a:prstGeom>
          </p:spPr>
          <p:txBody>
            <a:bodyPr wrap="square">
              <a:spAutoFit/>
            </a:bodyPr>
            <a:lstStyle/>
            <a:p>
              <a:pPr lvl="0" algn="just" fontAlgn="t">
                <a:lnSpc>
                  <a:spcPct val="150000"/>
                </a:lnSpc>
                <a:spcBef>
                  <a:spcPct val="10000"/>
                </a:spcBef>
              </a:pPr>
              <a:r>
                <a:rPr lang="zh-CN" altLang="en-US" sz="1685" dirty="0">
                  <a:latin typeface="微软雅黑" panose="020B0503020204020204" pitchFamily="34" charset="-122"/>
                  <a:cs typeface="+mn-ea"/>
                  <a:sym typeface="+mn-lt"/>
                </a:rPr>
                <a:t>保持良好的手卫生是预防诺如病毒感染和控制诺如病毒传播最重要和最有效的措施。</a:t>
              </a:r>
              <a:endParaRPr lang="zh-CN" altLang="en-US" sz="1685" dirty="0">
                <a:latin typeface="微软雅黑" panose="020B0503020204020204" pitchFamily="34" charset="-122"/>
                <a:cs typeface="+mn-ea"/>
                <a:sym typeface="+mn-lt"/>
              </a:endParaRPr>
            </a:p>
          </p:txBody>
        </p:sp>
      </p:grpSp>
      <p:grpSp>
        <p:nvGrpSpPr>
          <p:cNvPr id="17" name="组合 16"/>
          <p:cNvGrpSpPr/>
          <p:nvPr/>
        </p:nvGrpSpPr>
        <p:grpSpPr>
          <a:xfrm>
            <a:off x="3426854" y="1789879"/>
            <a:ext cx="2846393" cy="4035359"/>
            <a:chOff x="611624" y="1668521"/>
            <a:chExt cx="2700136" cy="3828009"/>
          </a:xfrm>
        </p:grpSpPr>
        <p:pic>
          <p:nvPicPr>
            <p:cNvPr id="18" name="图片 1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19" name="矩形 18"/>
            <p:cNvSpPr/>
            <p:nvPr/>
          </p:nvSpPr>
          <p:spPr>
            <a:xfrm>
              <a:off x="726713" y="2178545"/>
              <a:ext cx="2393825" cy="671042"/>
            </a:xfrm>
            <a:prstGeom prst="rect">
              <a:avLst/>
            </a:prstGeom>
          </p:spPr>
          <p:txBody>
            <a:bodyPr wrap="none">
              <a:spAutoFit/>
            </a:bodyPr>
            <a:lstStyle/>
            <a:p>
              <a:pPr algn="just">
                <a:lnSpc>
                  <a:spcPct val="150000"/>
                </a:lnSpc>
                <a:spcBef>
                  <a:spcPct val="50000"/>
                </a:spcBef>
              </a:pPr>
              <a:r>
                <a:rPr lang="en-US" altLang="zh-CN" sz="2670" b="1" dirty="0">
                  <a:solidFill>
                    <a:srgbClr val="6FB0B3"/>
                  </a:solidFill>
                  <a:latin typeface="微软雅黑" panose="020B0503020204020204" pitchFamily="34" charset="-122"/>
                  <a:cs typeface="+mn-ea"/>
                  <a:sym typeface="+mn-lt"/>
                </a:rPr>
                <a:t>3.</a:t>
              </a:r>
              <a:r>
                <a:rPr lang="zh-CN" altLang="en-US" sz="2670" b="1" dirty="0">
                  <a:solidFill>
                    <a:srgbClr val="6FB0B3"/>
                  </a:solidFill>
                  <a:latin typeface="微软雅黑" panose="020B0503020204020204" pitchFamily="34" charset="-122"/>
                  <a:cs typeface="+mn-ea"/>
                  <a:sym typeface="+mn-lt"/>
                </a:rPr>
                <a:t>避免亲密接触</a:t>
              </a:r>
              <a:endParaRPr lang="zh-CN" altLang="en-US" sz="2670" b="1" dirty="0">
                <a:solidFill>
                  <a:srgbClr val="6FB0B3"/>
                </a:solidFill>
                <a:latin typeface="微软雅黑" panose="020B0503020204020204" pitchFamily="34" charset="-122"/>
                <a:cs typeface="+mn-ea"/>
                <a:sym typeface="+mn-lt"/>
              </a:endParaRPr>
            </a:p>
          </p:txBody>
        </p:sp>
        <p:sp>
          <p:nvSpPr>
            <p:cNvPr id="20" name="矩形 19"/>
            <p:cNvSpPr/>
            <p:nvPr/>
          </p:nvSpPr>
          <p:spPr>
            <a:xfrm>
              <a:off x="946031" y="2805901"/>
              <a:ext cx="2031324" cy="1935420"/>
            </a:xfrm>
            <a:prstGeom prst="rect">
              <a:avLst/>
            </a:prstGeom>
          </p:spPr>
          <p:txBody>
            <a:bodyPr wrap="square">
              <a:spAutoFit/>
            </a:bodyPr>
            <a:lstStyle/>
            <a:p>
              <a:pPr lvl="0" algn="just" fontAlgn="t">
                <a:lnSpc>
                  <a:spcPct val="150000"/>
                </a:lnSpc>
                <a:spcBef>
                  <a:spcPct val="10000"/>
                </a:spcBef>
              </a:pPr>
              <a:r>
                <a:rPr lang="zh-CN" altLang="en-US" sz="1685" dirty="0">
                  <a:latin typeface="微软雅黑" panose="020B0503020204020204" pitchFamily="34" charset="-122"/>
                  <a:cs typeface="+mn-ea"/>
                  <a:sym typeface="+mn-lt"/>
                </a:rPr>
                <a:t>患者应使用自己的饮食用具及生活用品，尽量不要与他人密切接触，尤其注意不要制作食物，做好消毒</a:t>
              </a:r>
              <a:endParaRPr lang="zh-CN" altLang="en-US" sz="1685" dirty="0">
                <a:latin typeface="微软雅黑" panose="020B0503020204020204" pitchFamily="34" charset="-122"/>
                <a:cs typeface="+mn-ea"/>
                <a:sym typeface="+mn-lt"/>
              </a:endParaRPr>
            </a:p>
          </p:txBody>
        </p:sp>
      </p:grpSp>
      <p:grpSp>
        <p:nvGrpSpPr>
          <p:cNvPr id="21" name="组合 20"/>
          <p:cNvGrpSpPr/>
          <p:nvPr/>
        </p:nvGrpSpPr>
        <p:grpSpPr>
          <a:xfrm>
            <a:off x="6433907" y="1789878"/>
            <a:ext cx="2846393" cy="4035360"/>
            <a:chOff x="611624" y="1668521"/>
            <a:chExt cx="2700136" cy="3828009"/>
          </a:xfrm>
        </p:grpSpPr>
        <p:pic>
          <p:nvPicPr>
            <p:cNvPr id="22" name="图片 2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23" name="矩形 22"/>
            <p:cNvSpPr/>
            <p:nvPr/>
          </p:nvSpPr>
          <p:spPr>
            <a:xfrm>
              <a:off x="1048379" y="2203466"/>
              <a:ext cx="1750492" cy="671042"/>
            </a:xfrm>
            <a:prstGeom prst="rect">
              <a:avLst/>
            </a:prstGeom>
          </p:spPr>
          <p:txBody>
            <a:bodyPr wrap="none">
              <a:spAutoFit/>
            </a:bodyPr>
            <a:lstStyle/>
            <a:p>
              <a:pPr algn="just">
                <a:lnSpc>
                  <a:spcPct val="150000"/>
                </a:lnSpc>
                <a:spcBef>
                  <a:spcPct val="50000"/>
                </a:spcBef>
              </a:pPr>
              <a:r>
                <a:rPr lang="en-US" altLang="zh-CN" sz="2670" b="1" dirty="0">
                  <a:solidFill>
                    <a:srgbClr val="6FB0B3"/>
                  </a:solidFill>
                  <a:latin typeface="微软雅黑" panose="020B0503020204020204" pitchFamily="34" charset="-122"/>
                  <a:cs typeface="+mn-ea"/>
                  <a:sym typeface="+mn-lt"/>
                </a:rPr>
                <a:t>4.</a:t>
              </a:r>
              <a:r>
                <a:rPr lang="zh-CN" altLang="en-US" sz="2670" b="1" dirty="0">
                  <a:solidFill>
                    <a:srgbClr val="6FB0B3"/>
                  </a:solidFill>
                  <a:latin typeface="微软雅黑" panose="020B0503020204020204" pitchFamily="34" charset="-122"/>
                  <a:cs typeface="+mn-ea"/>
                  <a:sym typeface="+mn-lt"/>
                </a:rPr>
                <a:t>居家隔离</a:t>
              </a:r>
              <a:endParaRPr lang="zh-CN" altLang="en-US" sz="2670" b="1" dirty="0">
                <a:solidFill>
                  <a:srgbClr val="6FB0B3"/>
                </a:solidFill>
                <a:latin typeface="微软雅黑" panose="020B0503020204020204" pitchFamily="34" charset="-122"/>
                <a:cs typeface="+mn-ea"/>
                <a:sym typeface="+mn-lt"/>
              </a:endParaRPr>
            </a:p>
          </p:txBody>
        </p:sp>
        <p:sp>
          <p:nvSpPr>
            <p:cNvPr id="24" name="矩形 23"/>
            <p:cNvSpPr/>
            <p:nvPr/>
          </p:nvSpPr>
          <p:spPr>
            <a:xfrm>
              <a:off x="1015657" y="2805901"/>
              <a:ext cx="1958939" cy="1935420"/>
            </a:xfrm>
            <a:prstGeom prst="rect">
              <a:avLst/>
            </a:prstGeom>
          </p:spPr>
          <p:txBody>
            <a:bodyPr wrap="square">
              <a:spAutoFit/>
            </a:bodyPr>
            <a:lstStyle/>
            <a:p>
              <a:pPr lvl="0" algn="just" fontAlgn="t">
                <a:lnSpc>
                  <a:spcPct val="150000"/>
                </a:lnSpc>
                <a:spcBef>
                  <a:spcPct val="10000"/>
                </a:spcBef>
              </a:pPr>
              <a:r>
                <a:rPr lang="zh-CN" altLang="en-US" sz="1685" dirty="0">
                  <a:latin typeface="微软雅黑" panose="020B0503020204020204" pitchFamily="34" charset="-122"/>
                  <a:cs typeface="+mn-ea"/>
                  <a:sym typeface="+mn-lt"/>
                </a:rPr>
                <a:t>居家隔离至症状消失后3天。居家应充分休息，清淡饮食，如吐泻症状严重需及时就医治疗。</a:t>
              </a:r>
              <a:endParaRPr lang="zh-CN" altLang="en-US" sz="1685" dirty="0">
                <a:latin typeface="微软雅黑" panose="020B0503020204020204" pitchFamily="34" charset="-122"/>
                <a:cs typeface="+mn-ea"/>
                <a:sym typeface="+mn-lt"/>
              </a:endParaRPr>
            </a:p>
          </p:txBody>
        </p:sp>
      </p:grpSp>
      <p:grpSp>
        <p:nvGrpSpPr>
          <p:cNvPr id="25" name="组合 24"/>
          <p:cNvGrpSpPr/>
          <p:nvPr/>
        </p:nvGrpSpPr>
        <p:grpSpPr>
          <a:xfrm>
            <a:off x="9438005" y="1790065"/>
            <a:ext cx="3190240" cy="4035425"/>
            <a:chOff x="611624" y="1668521"/>
            <a:chExt cx="2700136" cy="3828009"/>
          </a:xfrm>
        </p:grpSpPr>
        <p:pic>
          <p:nvPicPr>
            <p:cNvPr id="26" name="图片 2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27" name="矩形 26"/>
            <p:cNvSpPr/>
            <p:nvPr/>
          </p:nvSpPr>
          <p:spPr>
            <a:xfrm>
              <a:off x="1048379" y="2203466"/>
              <a:ext cx="1750492" cy="671031"/>
            </a:xfrm>
            <a:prstGeom prst="rect">
              <a:avLst/>
            </a:prstGeom>
          </p:spPr>
          <p:txBody>
            <a:bodyPr wrap="square">
              <a:spAutoFit/>
            </a:bodyPr>
            <a:lstStyle/>
            <a:p>
              <a:pPr algn="just">
                <a:lnSpc>
                  <a:spcPct val="150000"/>
                </a:lnSpc>
                <a:spcBef>
                  <a:spcPct val="50000"/>
                </a:spcBef>
              </a:pPr>
              <a:r>
                <a:rPr lang="en-US" altLang="zh-CN" sz="2670" b="1" dirty="0">
                  <a:solidFill>
                    <a:srgbClr val="6FB0B3"/>
                  </a:solidFill>
                  <a:latin typeface="微软雅黑" panose="020B0503020204020204" pitchFamily="34" charset="-122"/>
                  <a:cs typeface="+mn-ea"/>
                  <a:sym typeface="+mn-lt"/>
                </a:rPr>
                <a:t>5.</a:t>
              </a:r>
              <a:r>
                <a:rPr lang="zh-CN" altLang="en-US" sz="2670" b="1" dirty="0">
                  <a:solidFill>
                    <a:srgbClr val="6FB0B3"/>
                  </a:solidFill>
                  <a:latin typeface="微软雅黑" panose="020B0503020204020204" pitchFamily="34" charset="-122"/>
                  <a:cs typeface="+mn-ea"/>
                  <a:sym typeface="+mn-lt"/>
                </a:rPr>
                <a:t>做好消毒</a:t>
              </a:r>
              <a:endParaRPr lang="zh-CN" altLang="en-US" sz="2670" b="1" dirty="0">
                <a:solidFill>
                  <a:srgbClr val="6FB0B3"/>
                </a:solidFill>
                <a:latin typeface="微软雅黑" panose="020B0503020204020204" pitchFamily="34" charset="-122"/>
                <a:cs typeface="+mn-ea"/>
                <a:sym typeface="+mn-lt"/>
              </a:endParaRPr>
            </a:p>
          </p:txBody>
        </p:sp>
        <p:sp>
          <p:nvSpPr>
            <p:cNvPr id="28" name="矩形 27"/>
            <p:cNvSpPr/>
            <p:nvPr/>
          </p:nvSpPr>
          <p:spPr>
            <a:xfrm>
              <a:off x="900762" y="2805799"/>
              <a:ext cx="2232992" cy="2188380"/>
            </a:xfrm>
            <a:prstGeom prst="rect">
              <a:avLst/>
            </a:prstGeom>
          </p:spPr>
          <p:txBody>
            <a:bodyPr wrap="square">
              <a:spAutoFit/>
            </a:bodyPr>
            <a:lstStyle/>
            <a:p>
              <a:pPr lvl="0" algn="just" fontAlgn="t">
                <a:lnSpc>
                  <a:spcPct val="150000"/>
                </a:lnSpc>
                <a:spcBef>
                  <a:spcPct val="10000"/>
                </a:spcBef>
              </a:pPr>
              <a:r>
                <a:rPr lang="zh-CN" altLang="en-US" sz="1685" dirty="0">
                  <a:latin typeface="微软雅黑" panose="020B0503020204020204" pitchFamily="34" charset="-122"/>
                  <a:cs typeface="+mn-ea"/>
                  <a:sym typeface="+mn-lt"/>
                </a:rPr>
                <a:t>对患者呕吐物或粪便污染的环境和物品需要使用含氯制剂进行消毒。在清理受到呕吐物污染的物品时，应戴塑胶手套和口罩，避免直接接触污染物。</a:t>
              </a:r>
              <a:endParaRPr lang="zh-CN" altLang="en-US" sz="1685" dirty="0">
                <a:latin typeface="微软雅黑" panose="020B0503020204020204" pitchFamily="34" charset="-122"/>
                <a:cs typeface="+mn-ea"/>
                <a:sym typeface="+mn-lt"/>
              </a:endParaRPr>
            </a:p>
          </p:txBody>
        </p:sp>
      </p:grpSp>
      <p:pic>
        <p:nvPicPr>
          <p:cNvPr id="2" name="图片 1" descr="src=http___5b0988e595225.cdn.sohucs.com_q_70,c_zoom,w_640_images_20171220_d7d0773c3da84db7b4d948be25399371.jpeg&amp;refer=http___5b0988e595225.cdn.sohucs"/>
          <p:cNvPicPr>
            <a:picLocks noChangeAspect="1"/>
          </p:cNvPicPr>
          <p:nvPr/>
        </p:nvPicPr>
        <p:blipFill>
          <a:blip r:embed="rId3"/>
          <a:stretch>
            <a:fillRect/>
          </a:stretch>
        </p:blipFill>
        <p:spPr>
          <a:xfrm>
            <a:off x="5896610" y="236220"/>
            <a:ext cx="2672080" cy="1619885"/>
          </a:xfrm>
          <a:prstGeom prst="cloud">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36485" y="2345391"/>
            <a:ext cx="11186274" cy="2814955"/>
          </a:xfrm>
          <a:prstGeom prst="rect">
            <a:avLst/>
          </a:prstGeom>
          <a:noFill/>
        </p:spPr>
        <p:txBody>
          <a:bodyPr wrap="square" rtlCol="0" anchor="t">
            <a:spAutoFit/>
          </a:bodyPr>
          <a:p>
            <a:pPr algn="l">
              <a:lnSpc>
                <a:spcPct val="200000"/>
              </a:lnSpc>
            </a:pPr>
            <a:r>
              <a:rPr lang="zh-CN" altLang="en-US" sz="2950" dirty="0" smtClean="0">
                <a:latin typeface="微软雅黑" panose="020B0503020204020204" pitchFamily="34" charset="-122"/>
                <a:ea typeface="微软雅黑" panose="020B0503020204020204" pitchFamily="34" charset="-122"/>
                <a:sym typeface="+mn-ea"/>
              </a:rPr>
              <a:t>常见的手足口病、麻疹、水痘、流感、沙眼这些传染病，就是通过手、飞沫等途径来传播的。所以，</a:t>
            </a:r>
            <a:r>
              <a:rPr lang="zh-CN" altLang="en-US" sz="2950" dirty="0" smtClean="0">
                <a:solidFill>
                  <a:srgbClr val="FF0000"/>
                </a:solidFill>
                <a:latin typeface="微软雅黑" panose="020B0503020204020204" pitchFamily="34" charset="-122"/>
                <a:ea typeface="微软雅黑" panose="020B0503020204020204" pitchFamily="34" charset="-122"/>
                <a:sym typeface="+mn-ea"/>
              </a:rPr>
              <a:t>洗手其实是预防感染最经济、最简单、也是最有效的方法之一。</a:t>
            </a:r>
            <a:endParaRPr lang="zh-CN" altLang="en-US" sz="2950"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261637" y="1309293"/>
            <a:ext cx="3802380" cy="968375"/>
          </a:xfrm>
          <a:prstGeom prst="rect">
            <a:avLst/>
          </a:prstGeom>
          <a:noFill/>
          <a:ln>
            <a:noFill/>
          </a:ln>
        </p:spPr>
        <p:txBody>
          <a:bodyPr wrap="none" rtlCol="0" anchor="t">
            <a:spAutoFit/>
          </a:bodyPr>
          <a:p>
            <a:pPr algn="ctr"/>
            <a:r>
              <a:rPr lang="zh-CN" altLang="zh-CN" sz="5695" b="1">
                <a:solidFill>
                  <a:srgbClr val="92D050"/>
                </a:solidFill>
                <a:effectLst>
                  <a:outerShdw blurRad="38100" dist="19050" dir="2700000" algn="tl" rotWithShape="0">
                    <a:schemeClr val="dk1">
                      <a:alpha val="40000"/>
                    </a:schemeClr>
                  </a:outerShdw>
                </a:effectLst>
              </a:rPr>
              <a:t>特别提醒：</a:t>
            </a:r>
            <a:endParaRPr lang="zh-CN" altLang="zh-CN" sz="5695" b="1">
              <a:solidFill>
                <a:srgbClr val="92D050"/>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23998" y="2402959"/>
            <a:ext cx="7730852" cy="2184239"/>
          </a:xfrm>
          <a:prstGeom prst="rect">
            <a:avLst/>
          </a:prstGeom>
          <a:noFill/>
          <a:ln>
            <a:noFill/>
          </a:ln>
        </p:spPr>
        <p:txBody>
          <a:bodyPr wrap="square" rtlCol="0" anchor="t">
            <a:prstTxWarp prst="textStop">
              <a:avLst/>
            </a:prstTxWarp>
            <a:spAutoFit/>
            <a:scene3d>
              <a:camera prst="isometricRightUp"/>
              <a:lightRig rig="threePt" dir="t"/>
            </a:scene3d>
          </a:bodyPr>
          <a:p>
            <a:pPr algn="ctr"/>
            <a:r>
              <a:rPr lang="zh-CN" altLang="en-US" sz="8435"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洗手你会吗？</a:t>
            </a:r>
            <a:endParaRPr lang="zh-CN" altLang="en-US" sz="8435"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图片 3" descr="b7dbaf6c29f2aae3188e75f406e33b42"/>
          <p:cNvPicPr>
            <a:picLocks noChangeAspect="1"/>
          </p:cNvPicPr>
          <p:nvPr/>
        </p:nvPicPr>
        <p:blipFill>
          <a:blip r:embed="rId1"/>
          <a:stretch>
            <a:fillRect/>
          </a:stretch>
        </p:blipFill>
        <p:spPr>
          <a:xfrm>
            <a:off x="1123246" y="1916308"/>
            <a:ext cx="3612729" cy="43410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descr="C:\Users\JingG\Desktop\七步洗手法照片.jpg"/>
          <p:cNvPicPr>
            <a:picLocks noChangeAspect="1" noChangeArrowheads="1"/>
          </p:cNvPicPr>
          <p:nvPr/>
        </p:nvPicPr>
        <p:blipFill>
          <a:blip r:embed="rId1" cstate="print"/>
          <a:srcRect t="9731" r="3364" b="9251"/>
          <a:stretch>
            <a:fillRect/>
          </a:stretch>
        </p:blipFill>
        <p:spPr bwMode="auto">
          <a:xfrm>
            <a:off x="967105" y="1250950"/>
            <a:ext cx="11177270" cy="4935220"/>
          </a:xfrm>
          <a:prstGeom prst="rect">
            <a:avLst/>
          </a:prstGeom>
          <a:noFill/>
        </p:spPr>
      </p:pic>
      <p:sp>
        <p:nvSpPr>
          <p:cNvPr id="2" name="PA-102220"/>
          <p:cNvSpPr txBox="1"/>
          <p:nvPr>
            <p:custDataLst>
              <p:tags r:id="rId2"/>
            </p:custDataLst>
          </p:nvPr>
        </p:nvSpPr>
        <p:spPr>
          <a:xfrm>
            <a:off x="967341" y="324401"/>
            <a:ext cx="7609204" cy="739775"/>
          </a:xfrm>
          <a:prstGeom prst="rect">
            <a:avLst/>
          </a:prstGeom>
          <a:noFill/>
        </p:spPr>
        <p:txBody>
          <a:bodyPr wrap="square" rtlCol="0">
            <a:spAutoFit/>
            <a:scene3d>
              <a:camera prst="orthographicFront"/>
              <a:lightRig rig="threePt" dir="t"/>
            </a:scene3d>
          </a:bodyPr>
          <a:p>
            <a:r>
              <a:rPr lang="zh-CN" altLang="en-US" sz="3935" b="1" dirty="0" smtClean="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rPr>
              <a:t>如何正确洗手?</a:t>
            </a:r>
            <a:endParaRPr lang="zh-CN" altLang="en-US" sz="3935" b="1" dirty="0" smtClean="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73624" y="878302"/>
            <a:ext cx="10584121" cy="1069057"/>
          </a:xfrm>
          <a:prstGeom prst="rect">
            <a:avLst/>
          </a:prstGeom>
        </p:spPr>
        <p:txBody>
          <a:bodyPr vert="horz" wrap="square" lIns="96393" tIns="48196" rIns="96393" bIns="48196" rtlCol="0" anchor="ctr">
            <a:normAutofit/>
            <a:scene3d>
              <a:camera prst="orthographicFront"/>
              <a:lightRig rig="soft" dir="t">
                <a:rot lat="0" lon="0" rev="15600000"/>
              </a:lightRig>
            </a:scene3d>
            <a:sp3d extrusionH="57150" prstMaterial="softEdge">
              <a:bevelT w="25400" h="38100"/>
            </a:sp3d>
          </a:bodyPr>
          <a:lstStyle>
            <a:lvl1pPr>
              <a:lnSpc>
                <a:spcPct val="90000"/>
              </a:lnSpc>
              <a:spcBef>
                <a:spcPct val="0"/>
              </a:spcBef>
              <a:buNone/>
              <a:defRPr sz="4000">
                <a:solidFill>
                  <a:srgbClr val="00B0F0"/>
                </a:solidFill>
                <a:latin typeface="+mj-lt"/>
                <a:ea typeface="+mj-ea"/>
                <a:cs typeface="+mj-cs"/>
              </a:defRPr>
            </a:lvl1pPr>
          </a:lstStyle>
          <a:p>
            <a:pPr algn="l">
              <a:lnSpc>
                <a:spcPct val="120000"/>
              </a:lnSpc>
            </a:pPr>
            <a:r>
              <a:rPr lang="zh-CN" altLang="en-US" sz="2950" b="1" dirty="0">
                <a:solidFill>
                  <a:schemeClr val="accent4"/>
                </a:solidFill>
                <a:effectLst/>
                <a:latin typeface="微软雅黑" panose="020B0503020204020204" pitchFamily="34" charset="-122"/>
                <a:ea typeface="微软雅黑" panose="020B0503020204020204" pitchFamily="34" charset="-122"/>
                <a:sym typeface="+mn-lt"/>
              </a:rPr>
              <a:t>正确洗手注意事项：</a:t>
            </a:r>
            <a:endParaRPr lang="zh-CN" altLang="en-US" sz="2950" b="1" dirty="0">
              <a:solidFill>
                <a:schemeClr val="accent4"/>
              </a:solidFill>
              <a:effectLst/>
              <a:latin typeface="微软雅黑" panose="020B0503020204020204" pitchFamily="34" charset="-122"/>
              <a:ea typeface="微软雅黑" panose="020B0503020204020204" pitchFamily="34" charset="-122"/>
              <a:sym typeface="+mn-lt"/>
            </a:endParaRPr>
          </a:p>
        </p:txBody>
      </p:sp>
      <p:sp>
        <p:nvSpPr>
          <p:cNvPr id="6" name="文本框 5"/>
          <p:cNvSpPr txBox="1"/>
          <p:nvPr/>
        </p:nvSpPr>
        <p:spPr>
          <a:xfrm>
            <a:off x="573625" y="2156722"/>
            <a:ext cx="5336424" cy="3723005"/>
          </a:xfrm>
          <a:prstGeom prst="rect">
            <a:avLst/>
          </a:prstGeom>
          <a:noFill/>
        </p:spPr>
        <p:txBody>
          <a:bodyPr wrap="square" rtlCol="0">
            <a:spAutoFit/>
          </a:bodyPr>
          <a:p>
            <a:pPr algn="just" fontAlgn="auto">
              <a:lnSpc>
                <a:spcPct val="200000"/>
              </a:lnSpc>
            </a:pPr>
            <a:r>
              <a:rPr lang="en-US" altLang="zh-CN" sz="2110" b="1">
                <a:latin typeface="微软雅黑" panose="020B0503020204020204" pitchFamily="34" charset="-122"/>
                <a:ea typeface="微软雅黑" panose="020B0503020204020204" pitchFamily="34" charset="-122"/>
              </a:rPr>
              <a:t>   </a:t>
            </a:r>
            <a:r>
              <a:rPr lang="en-US" altLang="zh-CN" sz="2950">
                <a:latin typeface="微软雅黑" panose="020B0503020204020204" pitchFamily="34" charset="-122"/>
                <a:ea typeface="微软雅黑" panose="020B0503020204020204" pitchFamily="34" charset="-122"/>
              </a:rPr>
              <a:t> </a:t>
            </a:r>
            <a:r>
              <a:rPr lang="en-US" altLang="zh-CN" sz="2950" b="1">
                <a:latin typeface="微软雅黑" panose="020B0503020204020204" pitchFamily="34" charset="-122"/>
                <a:ea typeface="微软雅黑" panose="020B0503020204020204" pitchFamily="34" charset="-122"/>
              </a:rPr>
              <a:t>1</a:t>
            </a:r>
            <a:r>
              <a:rPr lang="zh-CN" altLang="en-US" sz="2950" b="1">
                <a:latin typeface="微软雅黑" panose="020B0503020204020204" pitchFamily="34" charset="-122"/>
                <a:ea typeface="微软雅黑" panose="020B0503020204020204" pitchFamily="34" charset="-122"/>
              </a:rPr>
              <a:t>、洗手时要用流动水要用肥皂洗手，</a:t>
            </a:r>
            <a:r>
              <a:rPr lang="zh-CN" altLang="en-US" sz="2950">
                <a:latin typeface="宋体" panose="02010600030101010101" pitchFamily="2" charset="-122"/>
                <a:ea typeface="宋体" panose="02010600030101010101" pitchFamily="2" charset="-122"/>
              </a:rPr>
              <a:t>而不是几个人挤在一个脸盆中洗手，这样的洗手价值不大。</a:t>
            </a:r>
            <a:endParaRPr lang="zh-CN" altLang="en-US" sz="295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2"/>
          <a:stretch>
            <a:fillRect/>
          </a:stretch>
        </p:blipFill>
        <p:spPr>
          <a:xfrm>
            <a:off x="5993101" y="1876145"/>
            <a:ext cx="6681909" cy="4609460"/>
          </a:xfrm>
          <a:prstGeom prst="round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14765" y="1910284"/>
            <a:ext cx="5336424" cy="2814955"/>
          </a:xfrm>
          <a:prstGeom prst="rect">
            <a:avLst/>
          </a:prstGeom>
          <a:noFill/>
        </p:spPr>
        <p:txBody>
          <a:bodyPr wrap="square" rtlCol="0">
            <a:spAutoFit/>
          </a:bodyPr>
          <a:p>
            <a:pPr algn="just" fontAlgn="auto">
              <a:lnSpc>
                <a:spcPct val="200000"/>
              </a:lnSpc>
            </a:pPr>
            <a:r>
              <a:rPr lang="en-US" altLang="zh-CN" sz="2110" b="1">
                <a:latin typeface="微软雅黑" panose="020B0503020204020204" pitchFamily="34" charset="-122"/>
                <a:ea typeface="微软雅黑" panose="020B0503020204020204" pitchFamily="34" charset="-122"/>
              </a:rPr>
              <a:t>   </a:t>
            </a:r>
            <a:r>
              <a:rPr lang="en-US" altLang="zh-CN" sz="2950" b="1">
                <a:latin typeface="宋体" panose="02010600030101010101" pitchFamily="2" charset="-122"/>
                <a:ea typeface="宋体" panose="02010600030101010101" pitchFamily="2" charset="-122"/>
              </a:rPr>
              <a:t> </a:t>
            </a:r>
            <a:r>
              <a:rPr lang="en-US" altLang="zh-CN" sz="2950" b="1">
                <a:latin typeface="微软雅黑" panose="020B0503020204020204" pitchFamily="34" charset="-122"/>
                <a:ea typeface="微软雅黑" panose="020B0503020204020204" pitchFamily="34" charset="-122"/>
              </a:rPr>
              <a:t>2</a:t>
            </a:r>
            <a:r>
              <a:rPr lang="zh-CN" altLang="en-US" sz="2950" b="1">
                <a:latin typeface="微软雅黑" panose="020B0503020204020204" pitchFamily="34" charset="-122"/>
                <a:ea typeface="微软雅黑" panose="020B0503020204020204" pitchFamily="34" charset="-122"/>
              </a:rPr>
              <a:t>、洗手时间必须要达到十秒钟</a:t>
            </a:r>
            <a:r>
              <a:rPr lang="zh-CN" altLang="en-US" sz="2950">
                <a:latin typeface="微软雅黑" panose="020B0503020204020204" pitchFamily="34" charset="-122"/>
                <a:ea typeface="微软雅黑" panose="020B0503020204020204" pitchFamily="34" charset="-122"/>
              </a:rPr>
              <a:t>，</a:t>
            </a:r>
            <a:r>
              <a:rPr lang="zh-CN" altLang="en-US" sz="2950">
                <a:latin typeface="宋体" panose="02010600030101010101" pitchFamily="2" charset="-122"/>
                <a:ea typeface="宋体" panose="02010600030101010101" pitchFamily="2" charset="-122"/>
              </a:rPr>
              <a:t>时间太短不足以把病菌清洗干净。</a:t>
            </a:r>
            <a:endParaRPr lang="zh-CN" altLang="en-US" sz="295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6045314" y="1261639"/>
            <a:ext cx="6662497" cy="4713216"/>
          </a:xfrm>
          <a:prstGeom prst="round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66309" y="1752976"/>
            <a:ext cx="5336424" cy="3723005"/>
          </a:xfrm>
          <a:prstGeom prst="rect">
            <a:avLst/>
          </a:prstGeom>
          <a:noFill/>
        </p:spPr>
        <p:txBody>
          <a:bodyPr wrap="square" rtlCol="0">
            <a:spAutoFit/>
          </a:bodyPr>
          <a:p>
            <a:pPr algn="just" fontAlgn="auto">
              <a:lnSpc>
                <a:spcPct val="200000"/>
              </a:lnSpc>
            </a:pPr>
            <a:r>
              <a:rPr lang="en-US" altLang="zh-CN" sz="2110" b="1">
                <a:latin typeface="微软雅黑" panose="020B0503020204020204" pitchFamily="34" charset="-122"/>
                <a:ea typeface="微软雅黑" panose="020B0503020204020204" pitchFamily="34" charset="-122"/>
              </a:rPr>
              <a:t> </a:t>
            </a:r>
            <a:r>
              <a:rPr lang="en-US" altLang="zh-CN" sz="2110" b="1">
                <a:latin typeface="宋体" panose="02010600030101010101" pitchFamily="2" charset="-122"/>
                <a:ea typeface="宋体" panose="02010600030101010101" pitchFamily="2" charset="-122"/>
              </a:rPr>
              <a:t>  </a:t>
            </a:r>
            <a:r>
              <a:rPr lang="en-US" altLang="zh-CN" sz="2950">
                <a:latin typeface="宋体" panose="02010600030101010101" pitchFamily="2" charset="-122"/>
                <a:ea typeface="宋体" panose="02010600030101010101" pitchFamily="2" charset="-122"/>
              </a:rPr>
              <a:t> 3</a:t>
            </a:r>
            <a:r>
              <a:rPr lang="zh-CN" altLang="en-US" sz="2950">
                <a:latin typeface="宋体" panose="02010600030101010101" pitchFamily="2" charset="-122"/>
                <a:ea typeface="宋体" panose="02010600030101010101" pitchFamily="2" charset="-122"/>
              </a:rPr>
              <a:t>、在洗手的过程中，不仅仅要注重手心和手背大面积位置清洗，还要注重指甲缝和指缝不太容易洗干净的地方清洗。</a:t>
            </a:r>
            <a:endParaRPr lang="zh-CN" altLang="en-US" sz="295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6870009" y="1045424"/>
            <a:ext cx="5693212" cy="5693212"/>
          </a:xfrm>
          <a:prstGeom prst="round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66309" y="1752976"/>
            <a:ext cx="5336424" cy="4631055"/>
          </a:xfrm>
          <a:prstGeom prst="rect">
            <a:avLst/>
          </a:prstGeom>
          <a:noFill/>
        </p:spPr>
        <p:txBody>
          <a:bodyPr wrap="square" rtlCol="0">
            <a:spAutoFit/>
          </a:bodyPr>
          <a:p>
            <a:pPr algn="just" fontAlgn="auto">
              <a:lnSpc>
                <a:spcPct val="200000"/>
              </a:lnSpc>
            </a:pPr>
            <a:r>
              <a:rPr lang="en-US" altLang="zh-CN" sz="2110" b="1">
                <a:latin typeface="微软雅黑" panose="020B0503020204020204" pitchFamily="34" charset="-122"/>
                <a:ea typeface="微软雅黑" panose="020B0503020204020204" pitchFamily="34" charset="-122"/>
              </a:rPr>
              <a:t> </a:t>
            </a:r>
            <a:r>
              <a:rPr lang="en-US" altLang="zh-CN" sz="2110" b="1">
                <a:latin typeface="宋体" panose="02010600030101010101" pitchFamily="2" charset="-122"/>
                <a:ea typeface="宋体" panose="02010600030101010101" pitchFamily="2" charset="-122"/>
              </a:rPr>
              <a:t>  </a:t>
            </a:r>
            <a:r>
              <a:rPr lang="en-US" altLang="zh-CN" sz="2950">
                <a:latin typeface="宋体" panose="02010600030101010101" pitchFamily="2" charset="-122"/>
                <a:ea typeface="宋体" panose="02010600030101010101" pitchFamily="2" charset="-122"/>
              </a:rPr>
              <a:t> 4</a:t>
            </a:r>
            <a:r>
              <a:rPr lang="zh-CN" altLang="en-US" sz="2950">
                <a:latin typeface="宋体" panose="02010600030101010101" pitchFamily="2" charset="-122"/>
                <a:ea typeface="宋体" panose="02010600030101010101" pitchFamily="2" charset="-122"/>
              </a:rPr>
              <a:t>、因为生活环境影响，有的地方没有自来水，可以请人帮忙用水壶装水边倒边洗手，这样就可以很好的实现流动水洗手。</a:t>
            </a:r>
            <a:endParaRPr lang="zh-CN" altLang="en-US" sz="295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6144384" y="1752976"/>
            <a:ext cx="6525940" cy="4326975"/>
          </a:xfrm>
          <a:prstGeom prst="round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102242"/>
          <p:cNvSpPr/>
          <p:nvPr>
            <p:custDataLst>
              <p:tags r:id="rId1"/>
            </p:custDataLst>
          </p:nvPr>
        </p:nvSpPr>
        <p:spPr>
          <a:xfrm>
            <a:off x="905510" y="5219945"/>
            <a:ext cx="10749280" cy="1356995"/>
          </a:xfrm>
          <a:prstGeom prst="rect">
            <a:avLst/>
          </a:prstGeom>
        </p:spPr>
        <p:txBody>
          <a:bodyPr wrap="square">
            <a:spAutoFit/>
          </a:bodyPr>
          <a:lstStyle/>
          <a:p>
            <a:pPr marL="539750" indent="-539750" algn="just">
              <a:lnSpc>
                <a:spcPct val="130000"/>
              </a:lnSpc>
              <a:buFont typeface="Wingdings" panose="05000000000000000000" pitchFamily="2" charset="2"/>
              <a:buChar char="u"/>
            </a:pPr>
            <a:r>
              <a:rPr lang="zh-CN" altLang="en-US" sz="2110" dirty="0" smtClean="0">
                <a:solidFill>
                  <a:srgbClr val="595959"/>
                </a:solidFill>
                <a:latin typeface="微软雅黑" panose="020B0503020204020204" pitchFamily="34" charset="-122"/>
                <a:ea typeface="微软雅黑" panose="020B0503020204020204" pitchFamily="34" charset="-122"/>
              </a:rPr>
              <a:t>外出回来、餐前、便前、便后、接触动物之后、接触口眼鼻前、咳嗽或打喷嚏后、佩戴和摘脱口罩前后、接触高频接触公共物品（体育器材、学校电脑、电梯按钮、扶手、打卡机等）后、接触污染物之后、感觉手脏时等都应洗手。</a:t>
            </a:r>
            <a:endParaRPr lang="zh-CN" altLang="en-US" sz="2110" dirty="0" smtClean="0">
              <a:solidFill>
                <a:srgbClr val="595959"/>
              </a:solidFill>
              <a:latin typeface="微软雅黑" panose="020B0503020204020204" pitchFamily="34" charset="-122"/>
              <a:ea typeface="微软雅黑" panose="020B0503020204020204" pitchFamily="34" charset="-122"/>
            </a:endParaRPr>
          </a:p>
        </p:txBody>
      </p:sp>
      <p:pic>
        <p:nvPicPr>
          <p:cNvPr id="48135" name="Picture 7"/>
          <p:cNvPicPr>
            <a:picLocks noChangeAspect="1" noChangeArrowheads="1"/>
          </p:cNvPicPr>
          <p:nvPr/>
        </p:nvPicPr>
        <p:blipFill>
          <a:blip r:embed="rId2" cstate="print"/>
          <a:srcRect/>
          <a:stretch>
            <a:fillRect/>
          </a:stretch>
        </p:blipFill>
        <p:spPr bwMode="auto">
          <a:xfrm>
            <a:off x="7629288" y="3016675"/>
            <a:ext cx="2851626" cy="2195618"/>
          </a:xfrm>
          <a:prstGeom prst="rect">
            <a:avLst/>
          </a:prstGeom>
          <a:noFill/>
          <a:ln w="9525">
            <a:noFill/>
            <a:miter lim="800000"/>
            <a:headEnd/>
            <a:tailEnd/>
          </a:ln>
        </p:spPr>
      </p:pic>
      <p:pic>
        <p:nvPicPr>
          <p:cNvPr id="48136" name="Picture 8"/>
          <p:cNvPicPr>
            <a:picLocks noChangeAspect="1" noChangeArrowheads="1"/>
          </p:cNvPicPr>
          <p:nvPr/>
        </p:nvPicPr>
        <p:blipFill>
          <a:blip r:embed="rId3" cstate="print"/>
          <a:srcRect/>
          <a:stretch>
            <a:fillRect/>
          </a:stretch>
        </p:blipFill>
        <p:spPr bwMode="auto">
          <a:xfrm>
            <a:off x="6380561" y="715167"/>
            <a:ext cx="2369661" cy="2329498"/>
          </a:xfrm>
          <a:prstGeom prst="rect">
            <a:avLst/>
          </a:prstGeom>
          <a:noFill/>
          <a:ln w="9525">
            <a:noFill/>
            <a:miter lim="800000"/>
            <a:headEnd/>
            <a:tailEnd/>
          </a:ln>
        </p:spPr>
      </p:pic>
      <p:pic>
        <p:nvPicPr>
          <p:cNvPr id="48139" name="Picture 11"/>
          <p:cNvPicPr>
            <a:picLocks noChangeAspect="1" noChangeArrowheads="1"/>
          </p:cNvPicPr>
          <p:nvPr/>
        </p:nvPicPr>
        <p:blipFill>
          <a:blip r:embed="rId4" cstate="print"/>
          <a:srcRect/>
          <a:stretch>
            <a:fillRect/>
          </a:stretch>
        </p:blipFill>
        <p:spPr bwMode="auto">
          <a:xfrm>
            <a:off x="10198490" y="2982290"/>
            <a:ext cx="1958096" cy="1752905"/>
          </a:xfrm>
          <a:prstGeom prst="rect">
            <a:avLst/>
          </a:prstGeom>
          <a:noFill/>
          <a:ln w="9525">
            <a:noFill/>
            <a:miter lim="800000"/>
            <a:headEnd/>
            <a:tailEnd/>
          </a:ln>
        </p:spPr>
      </p:pic>
      <p:pic>
        <p:nvPicPr>
          <p:cNvPr id="48140" name="Picture 12"/>
          <p:cNvPicPr>
            <a:picLocks noChangeAspect="1" noChangeArrowheads="1"/>
          </p:cNvPicPr>
          <p:nvPr/>
        </p:nvPicPr>
        <p:blipFill>
          <a:blip r:embed="rId5" cstate="print"/>
          <a:srcRect/>
          <a:stretch>
            <a:fillRect/>
          </a:stretch>
        </p:blipFill>
        <p:spPr bwMode="auto">
          <a:xfrm>
            <a:off x="8743529" y="712429"/>
            <a:ext cx="2463377" cy="2188924"/>
          </a:xfrm>
          <a:prstGeom prst="rect">
            <a:avLst/>
          </a:prstGeom>
          <a:noFill/>
          <a:ln w="9525">
            <a:noFill/>
            <a:miter lim="800000"/>
            <a:headEnd/>
            <a:tailEnd/>
          </a:ln>
        </p:spPr>
      </p:pic>
      <p:pic>
        <p:nvPicPr>
          <p:cNvPr id="48141" name="Picture 13"/>
          <p:cNvPicPr>
            <a:picLocks noChangeAspect="1" noChangeArrowheads="1"/>
          </p:cNvPicPr>
          <p:nvPr/>
        </p:nvPicPr>
        <p:blipFill>
          <a:blip r:embed="rId6" cstate="print"/>
          <a:srcRect/>
          <a:stretch>
            <a:fillRect/>
          </a:stretch>
        </p:blipFill>
        <p:spPr bwMode="auto">
          <a:xfrm>
            <a:off x="881777" y="1999191"/>
            <a:ext cx="3265237" cy="2151804"/>
          </a:xfrm>
          <a:prstGeom prst="rect">
            <a:avLst/>
          </a:prstGeom>
          <a:noFill/>
          <a:ln w="9525">
            <a:noFill/>
            <a:miter lim="800000"/>
            <a:headEnd/>
            <a:tailEnd/>
          </a:ln>
        </p:spPr>
      </p:pic>
      <p:pic>
        <p:nvPicPr>
          <p:cNvPr id="48138" name="Picture 10"/>
          <p:cNvPicPr>
            <a:picLocks noChangeAspect="1" noChangeArrowheads="1"/>
          </p:cNvPicPr>
          <p:nvPr/>
        </p:nvPicPr>
        <p:blipFill>
          <a:blip r:embed="rId7" cstate="print"/>
          <a:srcRect/>
          <a:stretch>
            <a:fillRect/>
          </a:stretch>
        </p:blipFill>
        <p:spPr bwMode="auto">
          <a:xfrm>
            <a:off x="2747262" y="3354718"/>
            <a:ext cx="2306069" cy="1796512"/>
          </a:xfrm>
          <a:prstGeom prst="rect">
            <a:avLst/>
          </a:prstGeom>
          <a:noFill/>
          <a:ln w="9525">
            <a:noFill/>
            <a:miter lim="800000"/>
            <a:headEnd/>
            <a:tailEnd/>
          </a:ln>
        </p:spPr>
      </p:pic>
      <p:pic>
        <p:nvPicPr>
          <p:cNvPr id="48137" name="Picture 9"/>
          <p:cNvPicPr>
            <a:picLocks noChangeAspect="1" noChangeArrowheads="1"/>
          </p:cNvPicPr>
          <p:nvPr/>
        </p:nvPicPr>
        <p:blipFill>
          <a:blip r:embed="rId8" cstate="print"/>
          <a:srcRect/>
          <a:stretch>
            <a:fillRect/>
          </a:stretch>
        </p:blipFill>
        <p:spPr bwMode="auto">
          <a:xfrm>
            <a:off x="4112524" y="1520573"/>
            <a:ext cx="2115291" cy="1653408"/>
          </a:xfrm>
          <a:prstGeom prst="rect">
            <a:avLst/>
          </a:prstGeom>
          <a:noFill/>
          <a:ln w="9525">
            <a:noFill/>
            <a:miter lim="800000"/>
            <a:headEnd/>
            <a:tailEnd/>
          </a:ln>
        </p:spPr>
      </p:pic>
      <p:pic>
        <p:nvPicPr>
          <p:cNvPr id="48134" name="Picture 6"/>
          <p:cNvPicPr>
            <a:picLocks noChangeAspect="1" noChangeArrowheads="1"/>
          </p:cNvPicPr>
          <p:nvPr/>
        </p:nvPicPr>
        <p:blipFill>
          <a:blip r:embed="rId9" cstate="print"/>
          <a:srcRect/>
          <a:stretch>
            <a:fillRect/>
          </a:stretch>
        </p:blipFill>
        <p:spPr bwMode="auto">
          <a:xfrm>
            <a:off x="5068239" y="3026715"/>
            <a:ext cx="2939232" cy="214663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1946" t="1615" r="11859" b="1615"/>
          <a:stretch>
            <a:fillRect/>
          </a:stretch>
        </p:blipFill>
        <p:spPr>
          <a:xfrm>
            <a:off x="-29046" y="3175"/>
            <a:ext cx="12881445" cy="7229475"/>
          </a:xfrm>
          <a:prstGeom prst="rect">
            <a:avLst/>
          </a:prstGeom>
        </p:spPr>
      </p:pic>
      <p:sp>
        <p:nvSpPr>
          <p:cNvPr id="32770" name="内容占位符 2"/>
          <p:cNvSpPr>
            <a:spLocks noGrp="1" noRot="1"/>
          </p:cNvSpPr>
          <p:nvPr>
            <p:ph idx="4294967295"/>
          </p:nvPr>
        </p:nvSpPr>
        <p:spPr>
          <a:xfrm>
            <a:off x="788670" y="1400175"/>
            <a:ext cx="11410315" cy="4131945"/>
          </a:xfrm>
        </p:spPr>
        <p:txBody>
          <a:bodyPr wrap="square" lIns="91440" tIns="45720" rIns="91440" bIns="45720" anchor="t">
            <a:normAutofit/>
          </a:bodyPr>
          <a:p>
            <a:pPr marL="0" indent="0">
              <a:lnSpc>
                <a:spcPct val="150000"/>
              </a:lnSpc>
              <a:buClr>
                <a:srgbClr val="0000FF"/>
              </a:buClr>
              <a:buNone/>
            </a:pPr>
            <a:r>
              <a:rPr lang="en-US" altLang="zh-CN" sz="2800"/>
              <a:t>        </a:t>
            </a:r>
            <a:r>
              <a:rPr lang="zh-CN" altLang="en-US" sz="2800"/>
              <a:t>传染病是指由病原微生物引起的、能在人与人之间、动物与动物之间以及动物与人之间传播流行的一类疾病。</a:t>
            </a:r>
            <a:endParaRPr lang="zh-CN" altLang="en-US" sz="2800" dirty="0">
              <a:solidFill>
                <a:srgbClr val="1C1C1C"/>
              </a:solidFill>
              <a:latin typeface="宋体" panose="02010600030101010101" pitchFamily="2" charset="-122"/>
            </a:endParaRPr>
          </a:p>
          <a:p>
            <a:pPr marL="0" indent="0">
              <a:lnSpc>
                <a:spcPct val="150000"/>
              </a:lnSpc>
              <a:buClr>
                <a:srgbClr val="0000FF"/>
              </a:buClr>
              <a:buNone/>
            </a:pPr>
            <a:r>
              <a:rPr lang="zh-CN" altLang="en-US" sz="2800" dirty="0">
                <a:solidFill>
                  <a:srgbClr val="1C1C1C"/>
                </a:solidFill>
                <a:latin typeface="宋体" panose="02010600030101010101" pitchFamily="2" charset="-122"/>
              </a:rPr>
              <a:t>     人</a:t>
            </a:r>
            <a:r>
              <a:rPr lang="en-US" altLang="zh-CN" sz="2800">
                <a:solidFill>
                  <a:srgbClr val="1C1C1C"/>
                </a:solidFill>
                <a:latin typeface="宋体" panose="02010600030101010101" pitchFamily="2" charset="-122"/>
              </a:rPr>
              <a:t>---</a:t>
            </a:r>
            <a:r>
              <a:rPr lang="zh-CN" altLang="en-US" sz="2800" dirty="0">
                <a:solidFill>
                  <a:srgbClr val="1C1C1C"/>
                </a:solidFill>
                <a:latin typeface="宋体" panose="02010600030101010101" pitchFamily="2" charset="-122"/>
              </a:rPr>
              <a:t>人  新冠肺炎  手足口  流感  流腮  感染性腹泻等</a:t>
            </a:r>
            <a:endParaRPr lang="zh-CN" altLang="en-US" sz="2800" dirty="0">
              <a:solidFill>
                <a:srgbClr val="1C1C1C"/>
              </a:solidFill>
              <a:latin typeface="宋体" panose="02010600030101010101" pitchFamily="2" charset="-122"/>
            </a:endParaRPr>
          </a:p>
          <a:p>
            <a:pPr marL="0" indent="0">
              <a:lnSpc>
                <a:spcPct val="150000"/>
              </a:lnSpc>
              <a:buClr>
                <a:srgbClr val="0000FF"/>
              </a:buClr>
              <a:buNone/>
            </a:pPr>
            <a:r>
              <a:rPr lang="zh-CN" altLang="en-US" sz="2800" dirty="0">
                <a:solidFill>
                  <a:srgbClr val="1C1C1C"/>
                </a:solidFill>
                <a:latin typeface="宋体" panose="02010600030101010101" pitchFamily="2" charset="-122"/>
              </a:rPr>
              <a:t>     动物</a:t>
            </a:r>
            <a:r>
              <a:rPr lang="en-US" altLang="zh-CN" sz="2800">
                <a:solidFill>
                  <a:srgbClr val="1C1C1C"/>
                </a:solidFill>
                <a:latin typeface="宋体" panose="02010600030101010101" pitchFamily="2" charset="-122"/>
              </a:rPr>
              <a:t>---</a:t>
            </a:r>
            <a:r>
              <a:rPr lang="zh-CN" altLang="en-US" sz="2800">
                <a:solidFill>
                  <a:srgbClr val="1C1C1C"/>
                </a:solidFill>
                <a:latin typeface="宋体" panose="02010600030101010101" pitchFamily="2" charset="-122"/>
              </a:rPr>
              <a:t>人</a:t>
            </a:r>
            <a:r>
              <a:rPr lang="zh-CN" altLang="en-US" sz="2800" dirty="0">
                <a:solidFill>
                  <a:srgbClr val="1C1C1C"/>
                </a:solidFill>
                <a:latin typeface="宋体" panose="02010600030101010101" pitchFamily="2" charset="-122"/>
              </a:rPr>
              <a:t>   人禽流感  狂犬病 </a:t>
            </a:r>
            <a:endParaRPr lang="zh-CN" altLang="en-US" sz="2800" dirty="0">
              <a:solidFill>
                <a:srgbClr val="1C1C1C"/>
              </a:solidFill>
              <a:latin typeface="宋体" panose="02010600030101010101" pitchFamily="2" charset="-122"/>
            </a:endParaRPr>
          </a:p>
          <a:p>
            <a:pPr marL="0" indent="0">
              <a:lnSpc>
                <a:spcPct val="150000"/>
              </a:lnSpc>
              <a:buClr>
                <a:srgbClr val="0000FF"/>
              </a:buClr>
              <a:buNone/>
            </a:pPr>
            <a:r>
              <a:rPr lang="zh-CN" altLang="en-US" sz="2800" dirty="0">
                <a:solidFill>
                  <a:srgbClr val="1C1C1C"/>
                </a:solidFill>
                <a:latin typeface="宋体" panose="02010600030101010101" pitchFamily="2" charset="-122"/>
              </a:rPr>
              <a:t>     动物</a:t>
            </a:r>
            <a:r>
              <a:rPr lang="en-US" altLang="zh-CN" sz="2800">
                <a:solidFill>
                  <a:srgbClr val="1C1C1C"/>
                </a:solidFill>
                <a:latin typeface="宋体" panose="02010600030101010101" pitchFamily="2" charset="-122"/>
                <a:sym typeface="+mn-ea"/>
              </a:rPr>
              <a:t>---</a:t>
            </a:r>
            <a:r>
              <a:rPr lang="zh-CN" altLang="en-US" sz="2800">
                <a:solidFill>
                  <a:srgbClr val="1C1C1C"/>
                </a:solidFill>
                <a:latin typeface="宋体" panose="02010600030101010101" pitchFamily="2" charset="-122"/>
                <a:sym typeface="+mn-ea"/>
              </a:rPr>
              <a:t>动物   非洲猪瘟 </a:t>
            </a:r>
            <a:endParaRPr lang="en-US" altLang="zh-CN" sz="2800">
              <a:solidFill>
                <a:srgbClr val="1C1C1C"/>
              </a:solidFill>
              <a:latin typeface="宋体" panose="02010600030101010101" pitchFamily="2" charset="-122"/>
            </a:endParaRPr>
          </a:p>
          <a:p>
            <a:pPr marL="0" indent="0"/>
            <a:endParaRPr lang="zh-CN" altLang="en-US" sz="2800" dirty="0">
              <a:solidFill>
                <a:srgbClr val="1C1C1C"/>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10945495" y="4751705"/>
            <a:ext cx="1787525" cy="2250440"/>
          </a:xfrm>
          <a:prstGeom prst="roundRect">
            <a:avLst/>
          </a:prstGeom>
        </p:spPr>
      </p:pic>
      <p:sp>
        <p:nvSpPr>
          <p:cNvPr id="4" name="流程图: 顺序访问存储器 3"/>
          <p:cNvSpPr/>
          <p:nvPr/>
        </p:nvSpPr>
        <p:spPr>
          <a:xfrm>
            <a:off x="320675" y="8255"/>
            <a:ext cx="10681970" cy="640524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内容占位符 2"/>
          <p:cNvSpPr>
            <a:spLocks noGrp="1"/>
          </p:cNvSpPr>
          <p:nvPr/>
        </p:nvSpPr>
        <p:spPr>
          <a:xfrm>
            <a:off x="808990" y="992505"/>
            <a:ext cx="9426575" cy="4436745"/>
          </a:xfrm>
          <a:prstGeom prst="rect">
            <a:avLst/>
          </a:prstGeom>
        </p:spPr>
        <p:txBody>
          <a:bodyPr vert="horz" lIns="91440" tIns="45720" rIns="91440" bIns="45720" rtlCol="0">
            <a:normAutofit fontScale="90000"/>
          </a:bodyPr>
          <a:lstStyle>
            <a:lvl1pPr marL="241300" indent="-241300" algn="l" defTabSz="963930" rtl="0" eaLnBrk="1" latinLnBrk="0" hangingPunct="1">
              <a:lnSpc>
                <a:spcPct val="90000"/>
              </a:lnSpc>
              <a:spcBef>
                <a:spcPts val="1055"/>
              </a:spcBef>
              <a:buFont typeface="Arial" panose="020B0604020202020204" pitchFamily="34" charset="0"/>
              <a:buChar char="•"/>
              <a:defRPr sz="2950" kern="1200">
                <a:solidFill>
                  <a:schemeClr val="tx1"/>
                </a:solidFill>
                <a:latin typeface="微软雅黑" panose="020B0503020204020204" pitchFamily="34" charset="-122"/>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微软雅黑" panose="020B0503020204020204" pitchFamily="34" charset="-122"/>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微软雅黑" panose="020B0503020204020204" pitchFamily="34" charset="-122"/>
                <a:ea typeface="+mn-ea"/>
                <a:cs typeface="+mn-cs"/>
              </a:defRPr>
            </a:lvl3pPr>
            <a:lvl4pPr marL="16871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微软雅黑" panose="020B0503020204020204" pitchFamily="34" charset="-122"/>
                <a:ea typeface="+mn-ea"/>
                <a:cs typeface="+mn-cs"/>
              </a:defRPr>
            </a:lvl4pPr>
            <a:lvl5pPr marL="21691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微软雅黑" panose="020B0503020204020204" pitchFamily="34" charset="-122"/>
                <a:ea typeface="+mn-ea"/>
                <a:cs typeface="+mn-cs"/>
              </a:defRPr>
            </a:lvl5pPr>
            <a:lvl6pPr marL="26511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30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505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702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marL="457200" lvl="1" indent="0">
              <a:lnSpc>
                <a:spcPct val="200000"/>
              </a:lnSpc>
              <a:buNone/>
            </a:pPr>
            <a:r>
              <a:rPr lang="en-US" altLang="zh-CN" sz="2400" b="1">
                <a:solidFill>
                  <a:srgbClr val="FFFF00"/>
                </a:solidFill>
              </a:rPr>
              <a:t>    </a:t>
            </a:r>
            <a:r>
              <a:rPr lang="zh-CN" altLang="en-US" sz="2400" b="1">
                <a:solidFill>
                  <a:srgbClr val="FFFF00"/>
                </a:solidFill>
              </a:rPr>
              <a:t>保持良好的个人卫生习惯是预防流感等传染病的重要手段，我们只要保持良好的日常卫生习惯，增强体质和免疫力；勤洗手；保持环境清洁和通风；尽量减少到人群密集场所活动，避免接触患者；保持良好的呼吸道卫生习惯，咳嗽或打喷嚏时，用纸巾、毛巾等遮住口鼻，咳嗽或打喷嚏后洗手，尽量避免触摸眼睛、鼻或口；出现呼吸道感染症状应居家休息，及早就医，就可以以不变应万变，防止各种传染病“袭击”我们。</a:t>
            </a:r>
            <a:endParaRPr lang="zh-CN" altLang="en-US" sz="2400" b="1">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1946" t="1615" r="11859" b="1615"/>
          <a:stretch>
            <a:fillRect/>
          </a:stretch>
        </p:blipFill>
        <p:spPr>
          <a:xfrm>
            <a:off x="-14441" y="3175"/>
            <a:ext cx="12881445" cy="7229475"/>
          </a:xfrm>
          <a:prstGeom prst="rect">
            <a:avLst/>
          </a:prstGeom>
        </p:spPr>
      </p:pic>
      <p:sp>
        <p:nvSpPr>
          <p:cNvPr id="18" name="矩形 259"/>
          <p:cNvSpPr>
            <a:spLocks noChangeArrowheads="1"/>
          </p:cNvSpPr>
          <p:nvPr/>
        </p:nvSpPr>
        <p:spPr bwMode="auto">
          <a:xfrm>
            <a:off x="3912996" y="3367087"/>
            <a:ext cx="5026538" cy="167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b="1" cap="all" spc="422" dirty="0">
                <a:solidFill>
                  <a:srgbClr val="00B050"/>
                </a:solidFill>
                <a:effectLst>
                  <a:outerShdw blurRad="38100" dist="38100" dir="2700000" algn="tl">
                    <a:srgbClr val="000000">
                      <a:alpha val="43137"/>
                    </a:srgbClr>
                  </a:outerShdw>
                </a:effectLst>
                <a:latin typeface="+mn-ea"/>
                <a:ea typeface="+mn-ea"/>
                <a:cs typeface="+mn-ea"/>
                <a:sym typeface="+mn-lt"/>
              </a:rPr>
              <a:t>祝大家在新的学期</a:t>
            </a:r>
            <a:endParaRPr lang="zh-CN" altLang="en-US" b="1" cap="all" spc="422" dirty="0">
              <a:solidFill>
                <a:srgbClr val="00B050"/>
              </a:solidFill>
              <a:effectLst>
                <a:outerShdw blurRad="38100" dist="38100" dir="2700000" algn="tl">
                  <a:srgbClr val="000000">
                    <a:alpha val="43137"/>
                  </a:srgbClr>
                </a:outerShdw>
              </a:effectLst>
              <a:latin typeface="+mn-ea"/>
              <a:ea typeface="+mn-ea"/>
              <a:cs typeface="+mn-ea"/>
              <a:sym typeface="+mn-lt"/>
            </a:endParaRPr>
          </a:p>
          <a:p>
            <a:pPr algn="ctr">
              <a:buNone/>
            </a:pPr>
            <a:r>
              <a:rPr lang="zh-CN" altLang="en-US" b="1" cap="all" spc="422" dirty="0">
                <a:solidFill>
                  <a:srgbClr val="00B050"/>
                </a:solidFill>
                <a:effectLst>
                  <a:outerShdw blurRad="38100" dist="38100" dir="2700000" algn="tl">
                    <a:srgbClr val="000000">
                      <a:alpha val="43137"/>
                    </a:srgbClr>
                  </a:outerShdw>
                </a:effectLst>
                <a:latin typeface="+mn-ea"/>
                <a:ea typeface="+mn-ea"/>
                <a:cs typeface="+mn-ea"/>
                <a:sym typeface="+mn-lt"/>
              </a:rPr>
              <a:t>健康成长</a:t>
            </a:r>
            <a:endParaRPr lang="zh-CN" altLang="en-US" b="1" cap="all" spc="422" dirty="0">
              <a:solidFill>
                <a:srgbClr val="00B050"/>
              </a:solidFill>
              <a:effectLst>
                <a:outerShdw blurRad="38100" dist="38100" dir="2700000" algn="tl">
                  <a:srgbClr val="000000">
                    <a:alpha val="43137"/>
                  </a:srgbClr>
                </a:outerShdw>
              </a:effectLst>
              <a:latin typeface="+mn-ea"/>
              <a:ea typeface="+mn-ea"/>
              <a:cs typeface="+mn-ea"/>
              <a:sym typeface="+mn-lt"/>
            </a:endParaRPr>
          </a:p>
          <a:p>
            <a:pPr algn="ctr">
              <a:buNone/>
            </a:pPr>
            <a:r>
              <a:rPr lang="zh-CN" altLang="en-US" b="1" cap="all" spc="422" dirty="0">
                <a:solidFill>
                  <a:srgbClr val="00B050"/>
                </a:solidFill>
                <a:effectLst>
                  <a:outerShdw blurRad="38100" dist="38100" dir="2700000" algn="tl">
                    <a:srgbClr val="000000">
                      <a:alpha val="43137"/>
                    </a:srgbClr>
                  </a:outerShdw>
                </a:effectLst>
                <a:latin typeface="+mn-ea"/>
                <a:ea typeface="+mn-ea"/>
                <a:cs typeface="+mn-ea"/>
                <a:sym typeface="+mn-lt"/>
              </a:rPr>
              <a:t>学业进步</a:t>
            </a:r>
            <a:endParaRPr lang="zh-CN" altLang="en-US" b="1" cap="all" spc="422" dirty="0">
              <a:solidFill>
                <a:srgbClr val="00B050"/>
              </a:solidFill>
              <a:effectLst>
                <a:outerShdw blurRad="38100" dist="38100" dir="2700000" algn="tl">
                  <a:srgbClr val="000000">
                    <a:alpha val="43137"/>
                  </a:srgbClr>
                </a:outerShdw>
              </a:effectLst>
              <a:latin typeface="+mn-ea"/>
              <a:ea typeface="+mn-ea"/>
              <a:cs typeface="+mn-ea"/>
              <a:sym typeface="+mn-lt"/>
            </a:endParaRPr>
          </a:p>
        </p:txBody>
      </p:sp>
      <p:sp>
        <p:nvSpPr>
          <p:cNvPr id="6" name="TextBox 10"/>
          <p:cNvSpPr txBox="1"/>
          <p:nvPr/>
        </p:nvSpPr>
        <p:spPr>
          <a:xfrm>
            <a:off x="2859495" y="1692118"/>
            <a:ext cx="7452360" cy="1176020"/>
          </a:xfrm>
          <a:prstGeom prst="rect">
            <a:avLst/>
          </a:prstGeom>
          <a:noFill/>
        </p:spPr>
        <p:txBody>
          <a:bodyPr wrap="none" lIns="68580" tIns="34290" rIns="68580" bIns="34290">
            <a:spAutoFit/>
          </a:bodyPr>
          <a:lstStyle/>
          <a:p>
            <a:pPr algn="ctr">
              <a:buNone/>
            </a:pPr>
            <a:r>
              <a:rPr lang="zh-CN" altLang="en-US" sz="7200" b="1" dirty="0">
                <a:gradFill>
                  <a:gsLst>
                    <a:gs pos="0">
                      <a:srgbClr val="14CD68"/>
                    </a:gs>
                    <a:gs pos="100000">
                      <a:srgbClr val="0B6E38"/>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你们是祖国的未来</a:t>
            </a:r>
            <a:endParaRPr lang="zh-CN" altLang="en-US" sz="7200" b="1" dirty="0">
              <a:gradFill>
                <a:gsLst>
                  <a:gs pos="0">
                    <a:srgbClr val="14CD68"/>
                  </a:gs>
                  <a:gs pos="100000">
                    <a:srgbClr val="0B6E38"/>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850"/>
                            </p:stCondLst>
                            <p:childTnLst>
                              <p:par>
                                <p:cTn id="11" presetID="2" presetClass="entr" presetSubtype="4" fill="hold" grpId="1" nodeType="afterEffect">
                                  <p:stCondLst>
                                    <p:cond delay="0"/>
                                  </p:stCondLst>
                                  <p:iterate type="lt">
                                    <p:tmPct val="0"/>
                                  </p:iterate>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图片 245763" descr="如何传播"/>
          <p:cNvPicPr>
            <a:picLocks noChangeAspect="1"/>
          </p:cNvPicPr>
          <p:nvPr/>
        </p:nvPicPr>
        <p:blipFill>
          <a:blip r:embed="rId1"/>
          <a:stretch>
            <a:fillRect/>
          </a:stretch>
        </p:blipFill>
        <p:spPr>
          <a:xfrm>
            <a:off x="957606" y="738434"/>
            <a:ext cx="10937259" cy="5518499"/>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p:nvPr/>
        </p:nvSpPr>
        <p:spPr>
          <a:xfrm>
            <a:off x="5034848" y="713191"/>
            <a:ext cx="6232514" cy="533376"/>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3935" b="1" dirty="0" smtClean="0">
                <a:latin typeface="微软雅黑" panose="020B0503020204020204" pitchFamily="34" charset="-122"/>
                <a:ea typeface="微软雅黑" panose="020B0503020204020204" pitchFamily="34" charset="-122"/>
              </a:rPr>
              <a:t>传染病流行的三个环节</a:t>
            </a:r>
            <a:endParaRPr lang="en-GB" altLang="zh-CN" sz="3935"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059815" y="1050290"/>
            <a:ext cx="6040120" cy="5539105"/>
          </a:xfrm>
          <a:prstGeom prst="rect">
            <a:avLst/>
          </a:prstGeom>
          <a:noFill/>
        </p:spPr>
        <p:txBody>
          <a:bodyPr wrap="square" rtlCol="0">
            <a:spAutoFit/>
          </a:bodyPr>
          <a:lstStyle/>
          <a:p>
            <a:pPr>
              <a:lnSpc>
                <a:spcPct val="150000"/>
              </a:lnSpc>
            </a:pPr>
            <a:r>
              <a:rPr lang="zh-CN" altLang="en-US" sz="3200" b="1" dirty="0" smtClean="0">
                <a:latin typeface="微软雅黑" panose="020B0503020204020204" pitchFamily="34" charset="-122"/>
                <a:ea typeface="微软雅黑" panose="020B0503020204020204" pitchFamily="34" charset="-122"/>
              </a:rPr>
              <a:t>传染源</a:t>
            </a:r>
            <a:endParaRPr lang="en-US" altLang="zh-CN" sz="3200" b="1" dirty="0" smtClean="0">
              <a:latin typeface="微软雅黑" panose="020B0503020204020204" pitchFamily="34" charset="-122"/>
              <a:ea typeface="微软雅黑" panose="020B0503020204020204" pitchFamily="34" charset="-122"/>
            </a:endParaRPr>
          </a:p>
          <a:p>
            <a:pPr>
              <a:lnSpc>
                <a:spcPct val="150000"/>
              </a:lnSpc>
            </a:pPr>
            <a:r>
              <a:rPr lang="zh-CN" altLang="en-US" sz="2800" b="1" dirty="0">
                <a:solidFill>
                  <a:schemeClr val="accent1"/>
                </a:solidFill>
                <a:latin typeface="微软雅黑" panose="020B0503020204020204" pitchFamily="34" charset="-122"/>
                <a:ea typeface="微软雅黑" panose="020B0503020204020204" pitchFamily="34" charset="-122"/>
              </a:rPr>
              <a:t>病人、病原携带者、受染</a:t>
            </a:r>
            <a:r>
              <a:rPr lang="zh-CN" altLang="en-US" sz="2800" b="1" dirty="0" smtClean="0">
                <a:solidFill>
                  <a:schemeClr val="accent1"/>
                </a:solidFill>
                <a:latin typeface="微软雅黑" panose="020B0503020204020204" pitchFamily="34" charset="-122"/>
                <a:ea typeface="微软雅黑" panose="020B0503020204020204" pitchFamily="34" charset="-122"/>
              </a:rPr>
              <a:t>动物</a:t>
            </a:r>
            <a:endParaRPr lang="en-US" altLang="zh-CN" sz="28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3200" b="1" dirty="0">
                <a:latin typeface="微软雅黑" panose="020B0503020204020204" pitchFamily="34" charset="-122"/>
                <a:ea typeface="微软雅黑" panose="020B0503020204020204" pitchFamily="34" charset="-122"/>
              </a:rPr>
              <a:t>传播途径</a:t>
            </a:r>
            <a:endParaRPr lang="en-US" altLang="zh-CN" sz="3200" b="1" dirty="0">
              <a:latin typeface="微软雅黑" panose="020B0503020204020204" pitchFamily="34" charset="-122"/>
              <a:ea typeface="微软雅黑" panose="020B0503020204020204" pitchFamily="34" charset="-122"/>
            </a:endParaRPr>
          </a:p>
          <a:p>
            <a:pPr>
              <a:lnSpc>
                <a:spcPct val="150000"/>
              </a:lnSpc>
            </a:pPr>
            <a:r>
              <a:rPr lang="zh-CN" altLang="en-US" sz="2800" b="1" dirty="0" smtClean="0">
                <a:solidFill>
                  <a:schemeClr val="accent1"/>
                </a:solidFill>
                <a:latin typeface="微软雅黑" panose="020B0503020204020204" pitchFamily="34" charset="-122"/>
                <a:ea typeface="微软雅黑" panose="020B0503020204020204" pitchFamily="34" charset="-122"/>
              </a:rPr>
              <a:t>空气传播、经血传播、经水传播、饮食传播、虫媒传播、接触传播、土壤传播</a:t>
            </a:r>
            <a:endParaRPr lang="en-US" altLang="zh-CN" sz="28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3200" b="1" dirty="0">
                <a:latin typeface="微软雅黑" panose="020B0503020204020204" pitchFamily="34" charset="-122"/>
                <a:ea typeface="微软雅黑" panose="020B0503020204020204" pitchFamily="34" charset="-122"/>
              </a:rPr>
              <a:t>易感人</a:t>
            </a:r>
            <a:r>
              <a:rPr lang="zh-CN" altLang="en-US" sz="3200" b="1" dirty="0" smtClean="0">
                <a:latin typeface="微软雅黑" panose="020B0503020204020204" pitchFamily="34" charset="-122"/>
                <a:ea typeface="微软雅黑" panose="020B0503020204020204" pitchFamily="34" charset="-122"/>
              </a:rPr>
              <a:t>群</a:t>
            </a:r>
            <a:endParaRPr lang="en-US" altLang="zh-CN" sz="3200" b="1" dirty="0" smtClean="0">
              <a:latin typeface="微软雅黑" panose="020B0503020204020204" pitchFamily="34" charset="-122"/>
              <a:ea typeface="微软雅黑" panose="020B0503020204020204" pitchFamily="34" charset="-122"/>
            </a:endParaRPr>
          </a:p>
          <a:p>
            <a:pPr>
              <a:lnSpc>
                <a:spcPct val="150000"/>
              </a:lnSpc>
            </a:pPr>
            <a:r>
              <a:rPr lang="zh-CN" altLang="en-US" sz="2800" b="1" dirty="0" smtClean="0">
                <a:solidFill>
                  <a:schemeClr val="accent1"/>
                </a:solidFill>
                <a:latin typeface="微软雅黑" panose="020B0503020204020204" pitchFamily="34" charset="-122"/>
                <a:ea typeface="微软雅黑" panose="020B0503020204020204" pitchFamily="34" charset="-122"/>
              </a:rPr>
              <a:t>对某种传染病缺乏特异性免疫的人群</a:t>
            </a:r>
            <a:endParaRPr lang="zh-CN" altLang="en-US" sz="2800" b="1" dirty="0" smtClean="0">
              <a:solidFill>
                <a:schemeClr val="accent1"/>
              </a:solidFill>
              <a:latin typeface="微软雅黑" panose="020B0503020204020204" pitchFamily="34" charset="-122"/>
              <a:ea typeface="微软雅黑" panose="020B0503020204020204" pitchFamily="34" charset="-122"/>
            </a:endParaRPr>
          </a:p>
        </p:txBody>
      </p:sp>
      <p:sp>
        <p:nvSpPr>
          <p:cNvPr id="13" name="Shape 558"/>
          <p:cNvSpPr/>
          <p:nvPr/>
        </p:nvSpPr>
        <p:spPr>
          <a:xfrm>
            <a:off x="652437" y="1454623"/>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sp>
        <p:nvSpPr>
          <p:cNvPr id="14" name="Shape 558"/>
          <p:cNvSpPr/>
          <p:nvPr/>
        </p:nvSpPr>
        <p:spPr>
          <a:xfrm>
            <a:off x="652437" y="2893170"/>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sp>
        <p:nvSpPr>
          <p:cNvPr id="15" name="Shape 558"/>
          <p:cNvSpPr/>
          <p:nvPr/>
        </p:nvSpPr>
        <p:spPr>
          <a:xfrm>
            <a:off x="651937" y="5469845"/>
            <a:ext cx="207910" cy="197005"/>
          </a:xfrm>
          <a:prstGeom prst="rect">
            <a:avLst/>
          </a:prstGeom>
          <a:solidFill>
            <a:schemeClr val="accent1"/>
          </a:solidFill>
          <a:ln w="12700" cap="flat">
            <a:noFill/>
            <a:miter lim="400000"/>
          </a:ln>
          <a:effectLst/>
        </p:spPr>
        <p:txBody>
          <a:bodyPr wrap="square" lIns="53551" tIns="53551" rIns="53551" bIns="53551" numCol="1" anchor="ctr">
            <a:noAutofit/>
          </a:bodyPr>
          <a:lstStyle/>
          <a:p>
            <a:pPr lvl="0" algn="l">
              <a:spcBef>
                <a:spcPts val="3375"/>
              </a:spcBef>
              <a:defRPr sz="2500">
                <a:latin typeface="Aller Light"/>
                <a:ea typeface="Aller Light"/>
                <a:cs typeface="Aller Light"/>
                <a:sym typeface="Aller Light"/>
              </a:defRPr>
            </a:pPr>
            <a:endParaRPr sz="3515" dirty="0">
              <a:latin typeface="微软雅黑" panose="020B0503020204020204" pitchFamily="34" charset="-122"/>
              <a:ea typeface="微软雅黑" panose="020B0503020204020204" pitchFamily="34" charset="-122"/>
            </a:endParaRPr>
          </a:p>
        </p:txBody>
      </p:sp>
      <p:pic>
        <p:nvPicPr>
          <p:cNvPr id="2" name="图片 1" descr="95da519835d1d4b548c1dadeb447b5a1"/>
          <p:cNvPicPr>
            <a:picLocks noChangeAspect="1"/>
          </p:cNvPicPr>
          <p:nvPr>
            <p:custDataLst>
              <p:tags r:id="rId1"/>
            </p:custDataLst>
          </p:nvPr>
        </p:nvPicPr>
        <p:blipFill>
          <a:blip r:embed="rId2"/>
          <a:stretch>
            <a:fillRect/>
          </a:stretch>
        </p:blipFill>
        <p:spPr>
          <a:xfrm>
            <a:off x="7385050" y="2463800"/>
            <a:ext cx="5161280" cy="3006090"/>
          </a:xfrm>
          <a:prstGeom prst="round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55084"/>
          <a:stretch>
            <a:fillRect/>
          </a:stretch>
        </p:blipFill>
        <p:spPr>
          <a:xfrm>
            <a:off x="-29029" y="0"/>
            <a:ext cx="1455704" cy="885371"/>
          </a:xfrm>
          <a:prstGeom prst="rect">
            <a:avLst/>
          </a:prstGeom>
        </p:spPr>
      </p:pic>
      <p:sp>
        <p:nvSpPr>
          <p:cNvPr id="34" name="文本框 33"/>
          <p:cNvSpPr txBox="1"/>
          <p:nvPr/>
        </p:nvSpPr>
        <p:spPr>
          <a:xfrm>
            <a:off x="3552654" y="648532"/>
            <a:ext cx="4267200" cy="861695"/>
          </a:xfrm>
          <a:prstGeom prst="rect">
            <a:avLst/>
          </a:prstGeom>
          <a:noFill/>
        </p:spPr>
        <p:txBody>
          <a:bodyPr wrap="none" lIns="0" tIns="0" rIns="0" bIns="0" rtlCol="0">
            <a:spAutoFit/>
          </a:bodyPr>
          <a:lstStyle/>
          <a:p>
            <a:pPr algn="l" defTabSz="964565"/>
            <a:r>
              <a:rPr lang="zh-CN" altLang="en-US" sz="3935" b="1" dirty="0" smtClean="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sym typeface="+mn-ea"/>
              </a:rPr>
              <a:t>预防控制传染病流行的原则</a:t>
            </a:r>
            <a:endParaRPr lang="zh-CN" altLang="en-US" sz="3935" b="1" dirty="0" smtClean="0">
              <a:solidFill>
                <a:schemeClr val="accent1"/>
              </a:solidFill>
              <a:latin typeface="微软雅黑" panose="020B0503020204020204" pitchFamily="34" charset="-122"/>
              <a:ea typeface="微软雅黑" panose="020B0503020204020204" pitchFamily="34" charset="-122"/>
              <a:cs typeface="Open Sans Light" panose="020B0306030504020204" pitchFamily="34" charset="0"/>
            </a:endParaRPr>
          </a:p>
          <a:p>
            <a:pPr defTabSz="964565"/>
            <a:endParaRPr lang="en-GB" altLang="zh-CN" sz="2800" b="1" dirty="0">
              <a:solidFill>
                <a:schemeClr val="accent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17"/>
          <p:cNvSpPr/>
          <p:nvPr/>
        </p:nvSpPr>
        <p:spPr>
          <a:xfrm flipV="1">
            <a:off x="5905275" y="1168053"/>
            <a:ext cx="797103" cy="2102414"/>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 name="Group 4"/>
          <p:cNvGrpSpPr>
            <a:grpSpLocks noChangeAspect="1"/>
          </p:cNvGrpSpPr>
          <p:nvPr/>
        </p:nvGrpSpPr>
        <p:grpSpPr bwMode="auto">
          <a:xfrm>
            <a:off x="5722789" y="4613048"/>
            <a:ext cx="2157665" cy="2394011"/>
            <a:chOff x="1538" y="671"/>
            <a:chExt cx="2684" cy="2978"/>
          </a:xfrm>
          <a:solidFill>
            <a:schemeClr val="accent3"/>
          </a:solidFill>
          <a:effectLst/>
        </p:grpSpPr>
        <p:sp>
          <p:nvSpPr>
            <p:cNvPr id="8" name="Freeform 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Freeform 9"/>
            <p:cNvSpPr/>
            <p:nvPr/>
          </p:nvSpPr>
          <p:spPr bwMode="auto">
            <a:xfrm>
              <a:off x="2904" y="3253"/>
              <a:ext cx="45" cy="396"/>
            </a:xfrm>
            <a:custGeom>
              <a:avLst/>
              <a:gdLst>
                <a:gd name="T0" fmla="*/ 18 w 118"/>
                <a:gd name="T1" fmla="*/ 491 h 1025"/>
                <a:gd name="T2" fmla="*/ 0 w 118"/>
                <a:gd name="T3" fmla="*/ 88 h 1025"/>
                <a:gd name="T4" fmla="*/ 36 w 118"/>
                <a:gd name="T5" fmla="*/ 0 h 1025"/>
                <a:gd name="T6" fmla="*/ 82 w 118"/>
                <a:gd name="T7" fmla="*/ 78 h 1025"/>
                <a:gd name="T8" fmla="*/ 117 w 118"/>
                <a:gd name="T9" fmla="*/ 936 h 1025"/>
                <a:gd name="T10" fmla="*/ 81 w 118"/>
                <a:gd name="T11" fmla="*/ 1025 h 1025"/>
                <a:gd name="T12" fmla="*/ 35 w 118"/>
                <a:gd name="T13" fmla="*/ 936 h 1025"/>
                <a:gd name="T14" fmla="*/ 12 w 118"/>
                <a:gd name="T15" fmla="*/ 491 h 1025"/>
                <a:gd name="T16" fmla="*/ 18 w 118"/>
                <a:gd name="T17" fmla="*/ 491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025">
                  <a:moveTo>
                    <a:pt x="18" y="491"/>
                  </a:moveTo>
                  <a:cubicBezTo>
                    <a:pt x="11" y="357"/>
                    <a:pt x="2" y="223"/>
                    <a:pt x="0" y="88"/>
                  </a:cubicBezTo>
                  <a:cubicBezTo>
                    <a:pt x="0" y="59"/>
                    <a:pt x="23" y="29"/>
                    <a:pt x="36" y="0"/>
                  </a:cubicBezTo>
                  <a:cubicBezTo>
                    <a:pt x="52" y="26"/>
                    <a:pt x="80" y="51"/>
                    <a:pt x="82" y="78"/>
                  </a:cubicBezTo>
                  <a:cubicBezTo>
                    <a:pt x="97" y="364"/>
                    <a:pt x="108" y="650"/>
                    <a:pt x="117" y="936"/>
                  </a:cubicBezTo>
                  <a:cubicBezTo>
                    <a:pt x="118" y="965"/>
                    <a:pt x="94" y="995"/>
                    <a:pt x="81" y="1025"/>
                  </a:cubicBezTo>
                  <a:cubicBezTo>
                    <a:pt x="65" y="995"/>
                    <a:pt x="37" y="967"/>
                    <a:pt x="35" y="936"/>
                  </a:cubicBezTo>
                  <a:cubicBezTo>
                    <a:pt x="23" y="788"/>
                    <a:pt x="19" y="640"/>
                    <a:pt x="12" y="491"/>
                  </a:cubicBezTo>
                  <a:cubicBezTo>
                    <a:pt x="14" y="491"/>
                    <a:pt x="16" y="491"/>
                    <a:pt x="18"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Freeform 10"/>
            <p:cNvSpPr/>
            <p:nvPr/>
          </p:nvSpPr>
          <p:spPr bwMode="auto">
            <a:xfrm>
              <a:off x="3846" y="2352"/>
              <a:ext cx="376" cy="143"/>
            </a:xfrm>
            <a:custGeom>
              <a:avLst/>
              <a:gdLst>
                <a:gd name="T0" fmla="*/ 929 w 973"/>
                <a:gd name="T1" fmla="*/ 370 h 370"/>
                <a:gd name="T2" fmla="*/ 863 w 973"/>
                <a:gd name="T3" fmla="*/ 348 h 370"/>
                <a:gd name="T4" fmla="*/ 79 w 973"/>
                <a:gd name="T5" fmla="*/ 90 h 370"/>
                <a:gd name="T6" fmla="*/ 0 w 973"/>
                <a:gd name="T7" fmla="*/ 25 h 370"/>
                <a:gd name="T8" fmla="*/ 97 w 973"/>
                <a:gd name="T9" fmla="*/ 9 h 370"/>
                <a:gd name="T10" fmla="*/ 911 w 973"/>
                <a:gd name="T11" fmla="*/ 277 h 370"/>
                <a:gd name="T12" fmla="*/ 973 w 973"/>
                <a:gd name="T13" fmla="*/ 335 h 370"/>
                <a:gd name="T14" fmla="*/ 929 w 973"/>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70">
                  <a:moveTo>
                    <a:pt x="929" y="370"/>
                  </a:moveTo>
                  <a:cubicBezTo>
                    <a:pt x="903" y="361"/>
                    <a:pt x="883" y="355"/>
                    <a:pt x="863" y="348"/>
                  </a:cubicBezTo>
                  <a:cubicBezTo>
                    <a:pt x="601" y="263"/>
                    <a:pt x="340" y="179"/>
                    <a:pt x="79" y="90"/>
                  </a:cubicBezTo>
                  <a:cubicBezTo>
                    <a:pt x="49" y="80"/>
                    <a:pt x="26" y="47"/>
                    <a:pt x="0" y="25"/>
                  </a:cubicBezTo>
                  <a:cubicBezTo>
                    <a:pt x="33" y="19"/>
                    <a:pt x="69" y="0"/>
                    <a:pt x="97" y="9"/>
                  </a:cubicBezTo>
                  <a:cubicBezTo>
                    <a:pt x="370" y="95"/>
                    <a:pt x="641" y="185"/>
                    <a:pt x="911" y="277"/>
                  </a:cubicBezTo>
                  <a:cubicBezTo>
                    <a:pt x="935" y="285"/>
                    <a:pt x="953" y="315"/>
                    <a:pt x="973" y="335"/>
                  </a:cubicBezTo>
                  <a:cubicBezTo>
                    <a:pt x="958" y="347"/>
                    <a:pt x="943" y="359"/>
                    <a:pt x="929" y="3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Freeform 11"/>
            <p:cNvSpPr/>
            <p:nvPr/>
          </p:nvSpPr>
          <p:spPr bwMode="auto">
            <a:xfrm>
              <a:off x="3737" y="1439"/>
              <a:ext cx="338" cy="216"/>
            </a:xfrm>
            <a:custGeom>
              <a:avLst/>
              <a:gdLst>
                <a:gd name="T0" fmla="*/ 833 w 875"/>
                <a:gd name="T1" fmla="*/ 0 h 559"/>
                <a:gd name="T2" fmla="*/ 868 w 875"/>
                <a:gd name="T3" fmla="*/ 19 h 559"/>
                <a:gd name="T4" fmla="*/ 866 w 875"/>
                <a:gd name="T5" fmla="*/ 67 h 559"/>
                <a:gd name="T6" fmla="*/ 807 w 875"/>
                <a:gd name="T7" fmla="*/ 110 h 559"/>
                <a:gd name="T8" fmla="*/ 101 w 875"/>
                <a:gd name="T9" fmla="*/ 541 h 559"/>
                <a:gd name="T10" fmla="*/ 0 w 875"/>
                <a:gd name="T11" fmla="*/ 559 h 559"/>
                <a:gd name="T12" fmla="*/ 52 w 875"/>
                <a:gd name="T13" fmla="*/ 475 h 559"/>
                <a:gd name="T14" fmla="*/ 774 w 875"/>
                <a:gd name="T15" fmla="*/ 30 h 559"/>
                <a:gd name="T16" fmla="*/ 833 w 875"/>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5" h="559">
                  <a:moveTo>
                    <a:pt x="833" y="0"/>
                  </a:moveTo>
                  <a:cubicBezTo>
                    <a:pt x="846" y="6"/>
                    <a:pt x="864" y="10"/>
                    <a:pt x="868" y="19"/>
                  </a:cubicBezTo>
                  <a:cubicBezTo>
                    <a:pt x="874" y="33"/>
                    <a:pt x="875" y="57"/>
                    <a:pt x="866" y="67"/>
                  </a:cubicBezTo>
                  <a:cubicBezTo>
                    <a:pt x="851" y="85"/>
                    <a:pt x="828" y="97"/>
                    <a:pt x="807" y="110"/>
                  </a:cubicBezTo>
                  <a:cubicBezTo>
                    <a:pt x="572" y="255"/>
                    <a:pt x="338" y="400"/>
                    <a:pt x="101" y="541"/>
                  </a:cubicBezTo>
                  <a:cubicBezTo>
                    <a:pt x="74" y="558"/>
                    <a:pt x="34" y="553"/>
                    <a:pt x="0" y="559"/>
                  </a:cubicBezTo>
                  <a:cubicBezTo>
                    <a:pt x="17" y="530"/>
                    <a:pt x="27" y="491"/>
                    <a:pt x="52" y="475"/>
                  </a:cubicBezTo>
                  <a:cubicBezTo>
                    <a:pt x="291" y="324"/>
                    <a:pt x="533" y="178"/>
                    <a:pt x="774" y="30"/>
                  </a:cubicBezTo>
                  <a:cubicBezTo>
                    <a:pt x="792" y="19"/>
                    <a:pt x="811" y="11"/>
                    <a:pt x="8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Freeform 12"/>
            <p:cNvSpPr/>
            <p:nvPr/>
          </p:nvSpPr>
          <p:spPr bwMode="auto">
            <a:xfrm>
              <a:off x="2009" y="2999"/>
              <a:ext cx="190" cy="356"/>
            </a:xfrm>
            <a:custGeom>
              <a:avLst/>
              <a:gdLst>
                <a:gd name="T0" fmla="*/ 484 w 494"/>
                <a:gd name="T1" fmla="*/ 4 h 920"/>
                <a:gd name="T2" fmla="*/ 483 w 494"/>
                <a:gd name="T3" fmla="*/ 86 h 920"/>
                <a:gd name="T4" fmla="*/ 296 w 494"/>
                <a:gd name="T5" fmla="*/ 454 h 920"/>
                <a:gd name="T6" fmla="*/ 82 w 494"/>
                <a:gd name="T7" fmla="*/ 868 h 920"/>
                <a:gd name="T8" fmla="*/ 15 w 494"/>
                <a:gd name="T9" fmla="*/ 920 h 920"/>
                <a:gd name="T10" fmla="*/ 11 w 494"/>
                <a:gd name="T11" fmla="*/ 829 h 920"/>
                <a:gd name="T12" fmla="*/ 405 w 494"/>
                <a:gd name="T13" fmla="*/ 55 h 920"/>
                <a:gd name="T14" fmla="*/ 448 w 494"/>
                <a:gd name="T15" fmla="*/ 0 h 920"/>
                <a:gd name="T16" fmla="*/ 484 w 494"/>
                <a:gd name="T17" fmla="*/ 4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920">
                  <a:moveTo>
                    <a:pt x="484" y="4"/>
                  </a:moveTo>
                  <a:cubicBezTo>
                    <a:pt x="484" y="31"/>
                    <a:pt x="494" y="63"/>
                    <a:pt x="483" y="86"/>
                  </a:cubicBezTo>
                  <a:cubicBezTo>
                    <a:pt x="423" y="210"/>
                    <a:pt x="359" y="332"/>
                    <a:pt x="296" y="454"/>
                  </a:cubicBezTo>
                  <a:cubicBezTo>
                    <a:pt x="225" y="592"/>
                    <a:pt x="156" y="731"/>
                    <a:pt x="82" y="868"/>
                  </a:cubicBezTo>
                  <a:cubicBezTo>
                    <a:pt x="70" y="890"/>
                    <a:pt x="38" y="902"/>
                    <a:pt x="15" y="920"/>
                  </a:cubicBezTo>
                  <a:cubicBezTo>
                    <a:pt x="13" y="889"/>
                    <a:pt x="0" y="853"/>
                    <a:pt x="11" y="829"/>
                  </a:cubicBezTo>
                  <a:cubicBezTo>
                    <a:pt x="140" y="570"/>
                    <a:pt x="272" y="313"/>
                    <a:pt x="405" y="55"/>
                  </a:cubicBezTo>
                  <a:cubicBezTo>
                    <a:pt x="415" y="35"/>
                    <a:pt x="433" y="18"/>
                    <a:pt x="448" y="0"/>
                  </a:cubicBezTo>
                  <a:cubicBezTo>
                    <a:pt x="460" y="1"/>
                    <a:pt x="472" y="2"/>
                    <a:pt x="48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Freeform 13"/>
            <p:cNvSpPr/>
            <p:nvPr/>
          </p:nvSpPr>
          <p:spPr bwMode="auto">
            <a:xfrm>
              <a:off x="3597" y="2924"/>
              <a:ext cx="255" cy="314"/>
            </a:xfrm>
            <a:custGeom>
              <a:avLst/>
              <a:gdLst>
                <a:gd name="T0" fmla="*/ 0 w 660"/>
                <a:gd name="T1" fmla="*/ 38 h 814"/>
                <a:gd name="T2" fmla="*/ 33 w 660"/>
                <a:gd name="T3" fmla="*/ 2 h 814"/>
                <a:gd name="T4" fmla="*/ 93 w 660"/>
                <a:gd name="T5" fmla="*/ 33 h 814"/>
                <a:gd name="T6" fmla="*/ 338 w 660"/>
                <a:gd name="T7" fmla="*/ 340 h 814"/>
                <a:gd name="T8" fmla="*/ 646 w 660"/>
                <a:gd name="T9" fmla="*/ 731 h 814"/>
                <a:gd name="T10" fmla="*/ 652 w 660"/>
                <a:gd name="T11" fmla="*/ 814 h 814"/>
                <a:gd name="T12" fmla="*/ 582 w 660"/>
                <a:gd name="T13" fmla="*/ 784 h 814"/>
                <a:gd name="T14" fmla="*/ 28 w 660"/>
                <a:gd name="T15" fmla="*/ 88 h 814"/>
                <a:gd name="T16" fmla="*/ 0 w 660"/>
                <a:gd name="T17" fmla="*/ 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814">
                  <a:moveTo>
                    <a:pt x="0" y="38"/>
                  </a:moveTo>
                  <a:cubicBezTo>
                    <a:pt x="12" y="25"/>
                    <a:pt x="25" y="0"/>
                    <a:pt x="33" y="2"/>
                  </a:cubicBezTo>
                  <a:cubicBezTo>
                    <a:pt x="55" y="6"/>
                    <a:pt x="80" y="17"/>
                    <a:pt x="93" y="33"/>
                  </a:cubicBezTo>
                  <a:cubicBezTo>
                    <a:pt x="176" y="134"/>
                    <a:pt x="257" y="237"/>
                    <a:pt x="338" y="340"/>
                  </a:cubicBezTo>
                  <a:cubicBezTo>
                    <a:pt x="441" y="470"/>
                    <a:pt x="546" y="599"/>
                    <a:pt x="646" y="731"/>
                  </a:cubicBezTo>
                  <a:cubicBezTo>
                    <a:pt x="660" y="750"/>
                    <a:pt x="650" y="786"/>
                    <a:pt x="652" y="814"/>
                  </a:cubicBezTo>
                  <a:cubicBezTo>
                    <a:pt x="628" y="805"/>
                    <a:pt x="596" y="802"/>
                    <a:pt x="582" y="784"/>
                  </a:cubicBezTo>
                  <a:cubicBezTo>
                    <a:pt x="395" y="554"/>
                    <a:pt x="212" y="321"/>
                    <a:pt x="28" y="88"/>
                  </a:cubicBezTo>
                  <a:cubicBezTo>
                    <a:pt x="17" y="75"/>
                    <a:pt x="11" y="58"/>
                    <a:pt x="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Freeform 14"/>
            <p:cNvSpPr/>
            <p:nvPr/>
          </p:nvSpPr>
          <p:spPr bwMode="auto">
            <a:xfrm>
              <a:off x="1765" y="1406"/>
              <a:ext cx="309" cy="263"/>
            </a:xfrm>
            <a:custGeom>
              <a:avLst/>
              <a:gdLst>
                <a:gd name="T0" fmla="*/ 780 w 800"/>
                <a:gd name="T1" fmla="*/ 680 h 680"/>
                <a:gd name="T2" fmla="*/ 698 w 800"/>
                <a:gd name="T3" fmla="*/ 623 h 680"/>
                <a:gd name="T4" fmla="*/ 46 w 800"/>
                <a:gd name="T5" fmla="*/ 83 h 680"/>
                <a:gd name="T6" fmla="*/ 0 w 800"/>
                <a:gd name="T7" fmla="*/ 0 h 680"/>
                <a:gd name="T8" fmla="*/ 98 w 800"/>
                <a:gd name="T9" fmla="*/ 19 h 680"/>
                <a:gd name="T10" fmla="*/ 760 w 800"/>
                <a:gd name="T11" fmla="*/ 563 h 680"/>
                <a:gd name="T12" fmla="*/ 797 w 800"/>
                <a:gd name="T13" fmla="*/ 632 h 680"/>
                <a:gd name="T14" fmla="*/ 780 w 800"/>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0" h="680">
                  <a:moveTo>
                    <a:pt x="780" y="680"/>
                  </a:moveTo>
                  <a:cubicBezTo>
                    <a:pt x="738" y="651"/>
                    <a:pt x="717" y="638"/>
                    <a:pt x="698" y="623"/>
                  </a:cubicBezTo>
                  <a:cubicBezTo>
                    <a:pt x="480" y="443"/>
                    <a:pt x="262" y="264"/>
                    <a:pt x="46" y="83"/>
                  </a:cubicBezTo>
                  <a:cubicBezTo>
                    <a:pt x="24" y="64"/>
                    <a:pt x="15" y="28"/>
                    <a:pt x="0" y="0"/>
                  </a:cubicBezTo>
                  <a:cubicBezTo>
                    <a:pt x="33" y="6"/>
                    <a:pt x="75" y="1"/>
                    <a:pt x="98" y="19"/>
                  </a:cubicBezTo>
                  <a:cubicBezTo>
                    <a:pt x="321" y="198"/>
                    <a:pt x="541" y="380"/>
                    <a:pt x="760" y="563"/>
                  </a:cubicBezTo>
                  <a:cubicBezTo>
                    <a:pt x="779" y="579"/>
                    <a:pt x="791" y="607"/>
                    <a:pt x="797" y="632"/>
                  </a:cubicBezTo>
                  <a:cubicBezTo>
                    <a:pt x="800" y="646"/>
                    <a:pt x="786" y="664"/>
                    <a:pt x="780" y="6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Freeform 15"/>
            <p:cNvSpPr/>
            <p:nvPr/>
          </p:nvSpPr>
          <p:spPr bwMode="auto">
            <a:xfrm>
              <a:off x="1538" y="2321"/>
              <a:ext cx="395" cy="59"/>
            </a:xfrm>
            <a:custGeom>
              <a:avLst/>
              <a:gdLst>
                <a:gd name="T0" fmla="*/ 0 w 1023"/>
                <a:gd name="T1" fmla="*/ 104 h 153"/>
                <a:gd name="T2" fmla="*/ 85 w 1023"/>
                <a:gd name="T3" fmla="*/ 68 h 153"/>
                <a:gd name="T4" fmla="*/ 930 w 1023"/>
                <a:gd name="T5" fmla="*/ 2 h 153"/>
                <a:gd name="T6" fmla="*/ 1023 w 1023"/>
                <a:gd name="T7" fmla="*/ 36 h 153"/>
                <a:gd name="T8" fmla="*/ 932 w 1023"/>
                <a:gd name="T9" fmla="*/ 83 h 153"/>
                <a:gd name="T10" fmla="*/ 119 w 1023"/>
                <a:gd name="T11" fmla="*/ 150 h 153"/>
                <a:gd name="T12" fmla="*/ 10 w 1023"/>
                <a:gd name="T13" fmla="*/ 144 h 153"/>
                <a:gd name="T14" fmla="*/ 0 w 1023"/>
                <a:gd name="T15" fmla="*/ 104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153">
                  <a:moveTo>
                    <a:pt x="0" y="104"/>
                  </a:moveTo>
                  <a:cubicBezTo>
                    <a:pt x="28" y="91"/>
                    <a:pt x="56" y="70"/>
                    <a:pt x="85" y="68"/>
                  </a:cubicBezTo>
                  <a:cubicBezTo>
                    <a:pt x="367" y="43"/>
                    <a:pt x="648" y="21"/>
                    <a:pt x="930" y="2"/>
                  </a:cubicBezTo>
                  <a:cubicBezTo>
                    <a:pt x="960" y="0"/>
                    <a:pt x="992" y="24"/>
                    <a:pt x="1023" y="36"/>
                  </a:cubicBezTo>
                  <a:cubicBezTo>
                    <a:pt x="993" y="52"/>
                    <a:pt x="964" y="80"/>
                    <a:pt x="932" y="83"/>
                  </a:cubicBezTo>
                  <a:cubicBezTo>
                    <a:pt x="661" y="108"/>
                    <a:pt x="390" y="129"/>
                    <a:pt x="119" y="150"/>
                  </a:cubicBezTo>
                  <a:cubicBezTo>
                    <a:pt x="83" y="153"/>
                    <a:pt x="46" y="146"/>
                    <a:pt x="10" y="144"/>
                  </a:cubicBezTo>
                  <a:cubicBezTo>
                    <a:pt x="7" y="131"/>
                    <a:pt x="3" y="117"/>
                    <a:pt x="0"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 name="Group 4"/>
          <p:cNvGrpSpPr>
            <a:grpSpLocks noChangeAspect="1"/>
          </p:cNvGrpSpPr>
          <p:nvPr/>
        </p:nvGrpSpPr>
        <p:grpSpPr bwMode="auto">
          <a:xfrm>
            <a:off x="6386939" y="3300125"/>
            <a:ext cx="636298" cy="992642"/>
            <a:chOff x="2191" y="671"/>
            <a:chExt cx="1416" cy="2209"/>
          </a:xfrm>
          <a:solidFill>
            <a:schemeClr val="accent1"/>
          </a:solidFill>
        </p:grpSpPr>
        <p:sp>
          <p:nvSpPr>
            <p:cNvPr id="20" name="Freeform 19"/>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4" name="Freeform 23"/>
          <p:cNvSpPr/>
          <p:nvPr/>
        </p:nvSpPr>
        <p:spPr>
          <a:xfrm>
            <a:off x="5801141" y="1132682"/>
            <a:ext cx="797103" cy="2327437"/>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Freeform 24"/>
          <p:cNvSpPr/>
          <p:nvPr/>
        </p:nvSpPr>
        <p:spPr>
          <a:xfrm flipH="1">
            <a:off x="6019793" y="1168053"/>
            <a:ext cx="797103" cy="3453720"/>
          </a:xfrm>
          <a:custGeom>
            <a:avLst/>
            <a:gdLst>
              <a:gd name="connsiteX0" fmla="*/ 0 w 870318"/>
              <a:gd name="connsiteY0" fmla="*/ 2295525 h 2295525"/>
              <a:gd name="connsiteX1" fmla="*/ 752475 w 870318"/>
              <a:gd name="connsiteY1" fmla="*/ 1295400 h 2295525"/>
              <a:gd name="connsiteX2" fmla="*/ 857250 w 870318"/>
              <a:gd name="connsiteY2" fmla="*/ 0 h 2295525"/>
            </a:gdLst>
            <a:ahLst/>
            <a:cxnLst>
              <a:cxn ang="0">
                <a:pos x="connsiteX0" y="connsiteY0"/>
              </a:cxn>
              <a:cxn ang="0">
                <a:pos x="connsiteX1" y="connsiteY1"/>
              </a:cxn>
              <a:cxn ang="0">
                <a:pos x="connsiteX2" y="connsiteY2"/>
              </a:cxn>
            </a:cxnLst>
            <a:rect l="l" t="t" r="r" b="b"/>
            <a:pathLst>
              <a:path w="870318" h="2295525">
                <a:moveTo>
                  <a:pt x="0" y="2295525"/>
                </a:moveTo>
                <a:cubicBezTo>
                  <a:pt x="304800" y="1986756"/>
                  <a:pt x="609600" y="1677987"/>
                  <a:pt x="752475" y="1295400"/>
                </a:cubicBezTo>
                <a:cubicBezTo>
                  <a:pt x="895350" y="912813"/>
                  <a:pt x="876300" y="456406"/>
                  <a:pt x="857250" y="0"/>
                </a:cubicBezTo>
              </a:path>
            </a:pathLst>
          </a:custGeom>
          <a:no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6" name="Group 4"/>
          <p:cNvGrpSpPr>
            <a:grpSpLocks noChangeAspect="1"/>
          </p:cNvGrpSpPr>
          <p:nvPr/>
        </p:nvGrpSpPr>
        <p:grpSpPr bwMode="auto">
          <a:xfrm>
            <a:off x="5417602" y="3435809"/>
            <a:ext cx="777488" cy="1212904"/>
            <a:chOff x="2191" y="671"/>
            <a:chExt cx="1416" cy="2209"/>
          </a:xfrm>
          <a:solidFill>
            <a:schemeClr val="accent2"/>
          </a:solidFill>
        </p:grpSpPr>
        <p:sp>
          <p:nvSpPr>
            <p:cNvPr id="27" name="Freeform 26"/>
            <p:cNvSpPr>
              <a:spLocks noEditPoints="1"/>
            </p:cNvSpPr>
            <p:nvPr/>
          </p:nvSpPr>
          <p:spPr bwMode="auto">
            <a:xfrm>
              <a:off x="2191" y="1042"/>
              <a:ext cx="1416" cy="1838"/>
            </a:xfrm>
            <a:custGeom>
              <a:avLst/>
              <a:gdLst>
                <a:gd name="T0" fmla="*/ 1860 w 3667"/>
                <a:gd name="T1" fmla="*/ 0 h 4758"/>
                <a:gd name="T2" fmla="*/ 2373 w 3667"/>
                <a:gd name="T3" fmla="*/ 56 h 4758"/>
                <a:gd name="T4" fmla="*/ 2532 w 3667"/>
                <a:gd name="T5" fmla="*/ 231 h 4758"/>
                <a:gd name="T6" fmla="*/ 2580 w 3667"/>
                <a:gd name="T7" fmla="*/ 802 h 4758"/>
                <a:gd name="T8" fmla="*/ 3099 w 3667"/>
                <a:gd name="T9" fmla="*/ 1905 h 4758"/>
                <a:gd name="T10" fmla="*/ 3529 w 3667"/>
                <a:gd name="T11" fmla="*/ 2674 h 4758"/>
                <a:gd name="T12" fmla="*/ 2104 w 3667"/>
                <a:gd name="T13" fmla="*/ 4696 h 4758"/>
                <a:gd name="T14" fmla="*/ 695 w 3667"/>
                <a:gd name="T15" fmla="*/ 4349 h 4758"/>
                <a:gd name="T16" fmla="*/ 169 w 3667"/>
                <a:gd name="T17" fmla="*/ 2730 h 4758"/>
                <a:gd name="T18" fmla="*/ 679 w 3667"/>
                <a:gd name="T19" fmla="*/ 1619 h 4758"/>
                <a:gd name="T20" fmla="*/ 1130 w 3667"/>
                <a:gd name="T21" fmla="*/ 247 h 4758"/>
                <a:gd name="T22" fmla="*/ 1306 w 3667"/>
                <a:gd name="T23" fmla="*/ 52 h 4758"/>
                <a:gd name="T24" fmla="*/ 1860 w 3667"/>
                <a:gd name="T25" fmla="*/ 0 h 4758"/>
                <a:gd name="T26" fmla="*/ 1864 w 3667"/>
                <a:gd name="T27" fmla="*/ 538 h 4758"/>
                <a:gd name="T28" fmla="*/ 1414 w 3667"/>
                <a:gd name="T29" fmla="*/ 575 h 4758"/>
                <a:gd name="T30" fmla="*/ 1262 w 3667"/>
                <a:gd name="T31" fmla="*/ 745 h 4758"/>
                <a:gd name="T32" fmla="*/ 930 w 3667"/>
                <a:gd name="T33" fmla="*/ 1797 h 4758"/>
                <a:gd name="T34" fmla="*/ 493 w 3667"/>
                <a:gd name="T35" fmla="*/ 2720 h 4758"/>
                <a:gd name="T36" fmla="*/ 1226 w 3667"/>
                <a:gd name="T37" fmla="*/ 4217 h 4758"/>
                <a:gd name="T38" fmla="*/ 2684 w 3667"/>
                <a:gd name="T39" fmla="*/ 4088 h 4758"/>
                <a:gd name="T40" fmla="*/ 2929 w 3667"/>
                <a:gd name="T41" fmla="*/ 2179 h 4758"/>
                <a:gd name="T42" fmla="*/ 2393 w 3667"/>
                <a:gd name="T43" fmla="*/ 728 h 4758"/>
                <a:gd name="T44" fmla="*/ 2270 w 3667"/>
                <a:gd name="T45" fmla="*/ 585 h 4758"/>
                <a:gd name="T46" fmla="*/ 1864 w 3667"/>
                <a:gd name="T47" fmla="*/ 538 h 4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7" h="4758">
                  <a:moveTo>
                    <a:pt x="1860" y="0"/>
                  </a:moveTo>
                  <a:cubicBezTo>
                    <a:pt x="2022" y="18"/>
                    <a:pt x="2197" y="39"/>
                    <a:pt x="2373" y="56"/>
                  </a:cubicBezTo>
                  <a:cubicBezTo>
                    <a:pt x="2483" y="66"/>
                    <a:pt x="2525" y="130"/>
                    <a:pt x="2532" y="231"/>
                  </a:cubicBezTo>
                  <a:cubicBezTo>
                    <a:pt x="2546" y="422"/>
                    <a:pt x="2549" y="614"/>
                    <a:pt x="2580" y="802"/>
                  </a:cubicBezTo>
                  <a:cubicBezTo>
                    <a:pt x="2650" y="1216"/>
                    <a:pt x="2871" y="1564"/>
                    <a:pt x="3099" y="1905"/>
                  </a:cubicBezTo>
                  <a:cubicBezTo>
                    <a:pt x="3263" y="2151"/>
                    <a:pt x="3476" y="2369"/>
                    <a:pt x="3529" y="2674"/>
                  </a:cubicBezTo>
                  <a:cubicBezTo>
                    <a:pt x="3667" y="3478"/>
                    <a:pt x="3304" y="4551"/>
                    <a:pt x="2104" y="4696"/>
                  </a:cubicBezTo>
                  <a:cubicBezTo>
                    <a:pt x="1592" y="4758"/>
                    <a:pt x="1118" y="4641"/>
                    <a:pt x="695" y="4349"/>
                  </a:cubicBezTo>
                  <a:cubicBezTo>
                    <a:pt x="203" y="4010"/>
                    <a:pt x="0" y="3366"/>
                    <a:pt x="169" y="2730"/>
                  </a:cubicBezTo>
                  <a:cubicBezTo>
                    <a:pt x="276" y="2330"/>
                    <a:pt x="431" y="1949"/>
                    <a:pt x="679" y="1619"/>
                  </a:cubicBezTo>
                  <a:cubicBezTo>
                    <a:pt x="988" y="1209"/>
                    <a:pt x="1136" y="757"/>
                    <a:pt x="1130" y="247"/>
                  </a:cubicBezTo>
                  <a:cubicBezTo>
                    <a:pt x="1129" y="93"/>
                    <a:pt x="1152" y="71"/>
                    <a:pt x="1306" y="52"/>
                  </a:cubicBezTo>
                  <a:cubicBezTo>
                    <a:pt x="1485" y="30"/>
                    <a:pt x="1665" y="18"/>
                    <a:pt x="1860" y="0"/>
                  </a:cubicBezTo>
                  <a:close/>
                  <a:moveTo>
                    <a:pt x="1864" y="538"/>
                  </a:moveTo>
                  <a:cubicBezTo>
                    <a:pt x="1696" y="552"/>
                    <a:pt x="1555" y="563"/>
                    <a:pt x="1414" y="575"/>
                  </a:cubicBezTo>
                  <a:cubicBezTo>
                    <a:pt x="1309" y="583"/>
                    <a:pt x="1261" y="631"/>
                    <a:pt x="1262" y="745"/>
                  </a:cubicBezTo>
                  <a:cubicBezTo>
                    <a:pt x="1263" y="1129"/>
                    <a:pt x="1167" y="1481"/>
                    <a:pt x="930" y="1797"/>
                  </a:cubicBezTo>
                  <a:cubicBezTo>
                    <a:pt x="724" y="2072"/>
                    <a:pt x="585" y="2385"/>
                    <a:pt x="493" y="2720"/>
                  </a:cubicBezTo>
                  <a:cubicBezTo>
                    <a:pt x="311" y="3380"/>
                    <a:pt x="593" y="3975"/>
                    <a:pt x="1226" y="4217"/>
                  </a:cubicBezTo>
                  <a:cubicBezTo>
                    <a:pt x="1729" y="4409"/>
                    <a:pt x="2228" y="4407"/>
                    <a:pt x="2684" y="4088"/>
                  </a:cubicBezTo>
                  <a:cubicBezTo>
                    <a:pt x="3280" y="3670"/>
                    <a:pt x="3388" y="2790"/>
                    <a:pt x="2929" y="2179"/>
                  </a:cubicBezTo>
                  <a:cubicBezTo>
                    <a:pt x="2605" y="1749"/>
                    <a:pt x="2370" y="1287"/>
                    <a:pt x="2393" y="728"/>
                  </a:cubicBezTo>
                  <a:cubicBezTo>
                    <a:pt x="2396" y="646"/>
                    <a:pt x="2356" y="595"/>
                    <a:pt x="2270" y="585"/>
                  </a:cubicBezTo>
                  <a:cubicBezTo>
                    <a:pt x="2126" y="569"/>
                    <a:pt x="1983" y="552"/>
                    <a:pt x="1864" y="5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Freeform 6"/>
            <p:cNvSpPr/>
            <p:nvPr/>
          </p:nvSpPr>
          <p:spPr bwMode="auto">
            <a:xfrm>
              <a:off x="2673" y="671"/>
              <a:ext cx="459" cy="189"/>
            </a:xfrm>
            <a:custGeom>
              <a:avLst/>
              <a:gdLst>
                <a:gd name="T0" fmla="*/ 0 w 1188"/>
                <a:gd name="T1" fmla="*/ 489 h 489"/>
                <a:gd name="T2" fmla="*/ 596 w 1188"/>
                <a:gd name="T3" fmla="*/ 1 h 489"/>
                <a:gd name="T4" fmla="*/ 1188 w 1188"/>
                <a:gd name="T5" fmla="*/ 489 h 489"/>
                <a:gd name="T6" fmla="*/ 0 w 1188"/>
                <a:gd name="T7" fmla="*/ 489 h 489"/>
              </a:gdLst>
              <a:ahLst/>
              <a:cxnLst>
                <a:cxn ang="0">
                  <a:pos x="T0" y="T1"/>
                </a:cxn>
                <a:cxn ang="0">
                  <a:pos x="T2" y="T3"/>
                </a:cxn>
                <a:cxn ang="0">
                  <a:pos x="T4" y="T5"/>
                </a:cxn>
                <a:cxn ang="0">
                  <a:pos x="T6" y="T7"/>
                </a:cxn>
              </a:cxnLst>
              <a:rect l="0" t="0" r="r" b="b"/>
              <a:pathLst>
                <a:path w="1188" h="489">
                  <a:moveTo>
                    <a:pt x="0" y="489"/>
                  </a:moveTo>
                  <a:cubicBezTo>
                    <a:pt x="44" y="214"/>
                    <a:pt x="306" y="0"/>
                    <a:pt x="596" y="1"/>
                  </a:cubicBezTo>
                  <a:cubicBezTo>
                    <a:pt x="883" y="2"/>
                    <a:pt x="1144" y="214"/>
                    <a:pt x="1188" y="489"/>
                  </a:cubicBezTo>
                  <a:cubicBezTo>
                    <a:pt x="792" y="489"/>
                    <a:pt x="396" y="489"/>
                    <a:pt x="0"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Freeform 7"/>
            <p:cNvSpPr/>
            <p:nvPr/>
          </p:nvSpPr>
          <p:spPr bwMode="auto">
            <a:xfrm>
              <a:off x="2655" y="891"/>
              <a:ext cx="496" cy="33"/>
            </a:xfrm>
            <a:custGeom>
              <a:avLst/>
              <a:gdLst>
                <a:gd name="T0" fmla="*/ 637 w 1284"/>
                <a:gd name="T1" fmla="*/ 1 h 85"/>
                <a:gd name="T2" fmla="*/ 1209 w 1284"/>
                <a:gd name="T3" fmla="*/ 3 h 85"/>
                <a:gd name="T4" fmla="*/ 1284 w 1284"/>
                <a:gd name="T5" fmla="*/ 38 h 85"/>
                <a:gd name="T6" fmla="*/ 1214 w 1284"/>
                <a:gd name="T7" fmla="*/ 82 h 85"/>
                <a:gd name="T8" fmla="*/ 69 w 1284"/>
                <a:gd name="T9" fmla="*/ 82 h 85"/>
                <a:gd name="T10" fmla="*/ 0 w 1284"/>
                <a:gd name="T11" fmla="*/ 37 h 85"/>
                <a:gd name="T12" fmla="*/ 75 w 1284"/>
                <a:gd name="T13" fmla="*/ 3 h 85"/>
                <a:gd name="T14" fmla="*/ 637 w 1284"/>
                <a:gd name="T15" fmla="*/ 1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4" h="85">
                  <a:moveTo>
                    <a:pt x="637" y="1"/>
                  </a:moveTo>
                  <a:cubicBezTo>
                    <a:pt x="828" y="1"/>
                    <a:pt x="1018" y="0"/>
                    <a:pt x="1209" y="3"/>
                  </a:cubicBezTo>
                  <a:cubicBezTo>
                    <a:pt x="1234" y="3"/>
                    <a:pt x="1259" y="26"/>
                    <a:pt x="1284" y="38"/>
                  </a:cubicBezTo>
                  <a:cubicBezTo>
                    <a:pt x="1261" y="54"/>
                    <a:pt x="1237" y="82"/>
                    <a:pt x="1214" y="82"/>
                  </a:cubicBezTo>
                  <a:cubicBezTo>
                    <a:pt x="832" y="85"/>
                    <a:pt x="451" y="85"/>
                    <a:pt x="69" y="82"/>
                  </a:cubicBezTo>
                  <a:cubicBezTo>
                    <a:pt x="46" y="82"/>
                    <a:pt x="23" y="53"/>
                    <a:pt x="0" y="37"/>
                  </a:cubicBezTo>
                  <a:cubicBezTo>
                    <a:pt x="25" y="25"/>
                    <a:pt x="50" y="3"/>
                    <a:pt x="75" y="3"/>
                  </a:cubicBezTo>
                  <a:cubicBezTo>
                    <a:pt x="263" y="0"/>
                    <a:pt x="450" y="1"/>
                    <a:pt x="63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Freeform 8"/>
            <p:cNvSpPr/>
            <p:nvPr/>
          </p:nvSpPr>
          <p:spPr bwMode="auto">
            <a:xfrm>
              <a:off x="2656" y="943"/>
              <a:ext cx="495" cy="33"/>
            </a:xfrm>
            <a:custGeom>
              <a:avLst/>
              <a:gdLst>
                <a:gd name="T0" fmla="*/ 636 w 1283"/>
                <a:gd name="T1" fmla="*/ 2 h 85"/>
                <a:gd name="T2" fmla="*/ 1199 w 1283"/>
                <a:gd name="T3" fmla="*/ 4 h 85"/>
                <a:gd name="T4" fmla="*/ 1283 w 1283"/>
                <a:gd name="T5" fmla="*/ 47 h 85"/>
                <a:gd name="T6" fmla="*/ 1197 w 1283"/>
                <a:gd name="T7" fmla="*/ 83 h 85"/>
                <a:gd name="T8" fmla="*/ 82 w 1283"/>
                <a:gd name="T9" fmla="*/ 83 h 85"/>
                <a:gd name="T10" fmla="*/ 0 w 1283"/>
                <a:gd name="T11" fmla="*/ 44 h 85"/>
                <a:gd name="T12" fmla="*/ 84 w 1283"/>
                <a:gd name="T13" fmla="*/ 4 h 85"/>
                <a:gd name="T14" fmla="*/ 636 w 1283"/>
                <a:gd name="T15" fmla="*/ 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85">
                  <a:moveTo>
                    <a:pt x="636" y="2"/>
                  </a:moveTo>
                  <a:cubicBezTo>
                    <a:pt x="824" y="2"/>
                    <a:pt x="1012" y="0"/>
                    <a:pt x="1199" y="4"/>
                  </a:cubicBezTo>
                  <a:cubicBezTo>
                    <a:pt x="1228" y="5"/>
                    <a:pt x="1255" y="32"/>
                    <a:pt x="1283" y="47"/>
                  </a:cubicBezTo>
                  <a:cubicBezTo>
                    <a:pt x="1255" y="59"/>
                    <a:pt x="1226" y="82"/>
                    <a:pt x="1197" y="83"/>
                  </a:cubicBezTo>
                  <a:cubicBezTo>
                    <a:pt x="826" y="85"/>
                    <a:pt x="454" y="85"/>
                    <a:pt x="82" y="83"/>
                  </a:cubicBezTo>
                  <a:cubicBezTo>
                    <a:pt x="55" y="82"/>
                    <a:pt x="27" y="58"/>
                    <a:pt x="0" y="44"/>
                  </a:cubicBezTo>
                  <a:cubicBezTo>
                    <a:pt x="28" y="30"/>
                    <a:pt x="56" y="5"/>
                    <a:pt x="84" y="4"/>
                  </a:cubicBezTo>
                  <a:cubicBezTo>
                    <a:pt x="268" y="0"/>
                    <a:pt x="452" y="2"/>
                    <a:pt x="6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IN" sz="1600" dirty="0">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1" name="TextBox 30"/>
          <p:cNvSpPr txBox="1"/>
          <p:nvPr/>
        </p:nvSpPr>
        <p:spPr>
          <a:xfrm>
            <a:off x="7215586" y="2819252"/>
            <a:ext cx="659130" cy="681990"/>
          </a:xfrm>
          <a:prstGeom prst="rect">
            <a:avLst/>
          </a:prstGeom>
          <a:noFill/>
        </p:spPr>
        <p:txBody>
          <a:bodyPr wrap="none" rtlCol="0">
            <a:spAutoFit/>
          </a:bodyPr>
          <a:lstStyle/>
          <a:p>
            <a:pPr>
              <a:lnSpc>
                <a:spcPct val="120000"/>
              </a:lnSpc>
            </a:pPr>
            <a:r>
              <a:rPr lang="en-US" sz="3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01</a:t>
            </a:r>
            <a:endParaRPr lang="en-US" sz="3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Rectangle 31"/>
          <p:cNvSpPr/>
          <p:nvPr/>
        </p:nvSpPr>
        <p:spPr>
          <a:xfrm>
            <a:off x="7880350" y="4053840"/>
            <a:ext cx="4275455" cy="559435"/>
          </a:xfrm>
          <a:prstGeom prst="rect">
            <a:avLst/>
          </a:prstGeom>
        </p:spPr>
        <p:txBody>
          <a:bodyPr wrap="square" lIns="0" tIns="0" rIns="0" bIns="0">
            <a:spAutoFit/>
          </a:bodyPr>
          <a:lstStyle/>
          <a:p>
            <a:pPr>
              <a:lnSpc>
                <a:spcPct val="130000"/>
              </a:lnSpc>
            </a:pPr>
            <a:r>
              <a:rPr lang="zh-CN" altLang="en-US" sz="2800" b="1" dirty="0" smtClean="0">
                <a:solidFill>
                  <a:schemeClr val="accent1"/>
                </a:solidFill>
                <a:latin typeface="微软雅黑" panose="020B0503020204020204" pitchFamily="34" charset="-122"/>
                <a:ea typeface="微软雅黑" panose="020B0503020204020204" pitchFamily="34" charset="-122"/>
                <a:sym typeface="+mn-ea"/>
              </a:rPr>
              <a:t>隔离病人、管理病原携带者</a:t>
            </a:r>
            <a:endParaRPr lang="zh-CN" altLang="en-US" sz="2800" b="1" dirty="0" smtClean="0">
              <a:solidFill>
                <a:schemeClr val="accent1"/>
              </a:solidFill>
              <a:latin typeface="微软雅黑" panose="020B0503020204020204" pitchFamily="34" charset="-122"/>
              <a:ea typeface="微软雅黑" panose="020B0503020204020204" pitchFamily="34" charset="-122"/>
              <a:sym typeface="+mn-ea"/>
            </a:endParaRPr>
          </a:p>
        </p:txBody>
      </p:sp>
      <p:sp>
        <p:nvSpPr>
          <p:cNvPr id="36" name="TextBox 32"/>
          <p:cNvSpPr txBox="1"/>
          <p:nvPr/>
        </p:nvSpPr>
        <p:spPr>
          <a:xfrm>
            <a:off x="7880350" y="2629535"/>
            <a:ext cx="2672715" cy="830580"/>
          </a:xfrm>
          <a:prstGeom prst="rect">
            <a:avLst/>
          </a:prstGeom>
          <a:noFill/>
        </p:spPr>
        <p:txBody>
          <a:bodyPr wrap="square" lIns="0" tIns="0" rIns="0" bIns="0" rtlCol="0">
            <a:spAutoFit/>
          </a:bodyPr>
          <a:lstStyle/>
          <a:p>
            <a:pPr algn="l">
              <a:lnSpc>
                <a:spcPct val="150000"/>
              </a:lnSpc>
            </a:pPr>
            <a:r>
              <a:rPr lang="zh-CN" altLang="en-US" sz="3600" b="1" dirty="0" smtClean="0">
                <a:latin typeface="微软雅黑" panose="020B0503020204020204" pitchFamily="34" charset="-122"/>
                <a:ea typeface="微软雅黑" panose="020B0503020204020204" pitchFamily="34" charset="-122"/>
                <a:sym typeface="+mn-ea"/>
              </a:rPr>
              <a:t>管理传染源</a:t>
            </a:r>
            <a:endParaRPr lang="zh-CN" altLang="en-US" sz="3600" b="1" dirty="0" smtClean="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37" name="TextBox 33"/>
          <p:cNvSpPr txBox="1"/>
          <p:nvPr/>
        </p:nvSpPr>
        <p:spPr>
          <a:xfrm>
            <a:off x="1705249" y="2165517"/>
            <a:ext cx="659130" cy="681990"/>
          </a:xfrm>
          <a:prstGeom prst="rect">
            <a:avLst/>
          </a:prstGeom>
          <a:noFill/>
        </p:spPr>
        <p:txBody>
          <a:bodyPr wrap="none" rtlCol="0">
            <a:spAutoFit/>
          </a:bodyPr>
          <a:lstStyle/>
          <a:p>
            <a:pPr>
              <a:lnSpc>
                <a:spcPct val="120000"/>
              </a:lnSpc>
            </a:pPr>
            <a:r>
              <a:rPr lang="en-US" sz="3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02</a:t>
            </a:r>
            <a:endParaRPr lang="en-US" sz="3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Rectangle 34"/>
          <p:cNvSpPr/>
          <p:nvPr/>
        </p:nvSpPr>
        <p:spPr>
          <a:xfrm>
            <a:off x="1537335" y="3034665"/>
            <a:ext cx="3581400" cy="1119505"/>
          </a:xfrm>
          <a:prstGeom prst="rect">
            <a:avLst/>
          </a:prstGeom>
        </p:spPr>
        <p:txBody>
          <a:bodyPr wrap="square" lIns="0" tIns="0" rIns="0" bIns="0">
            <a:spAutoFit/>
          </a:bodyPr>
          <a:lstStyle/>
          <a:p>
            <a:pPr>
              <a:lnSpc>
                <a:spcPct val="130000"/>
              </a:lnSpc>
            </a:pPr>
            <a:r>
              <a:rPr lang="zh-CN" altLang="en-US" sz="2800" b="1" dirty="0" smtClean="0">
                <a:solidFill>
                  <a:schemeClr val="accent1"/>
                </a:solidFill>
                <a:latin typeface="微软雅黑" panose="020B0503020204020204" pitchFamily="34" charset="-122"/>
                <a:ea typeface="微软雅黑" panose="020B0503020204020204" pitchFamily="34" charset="-122"/>
                <a:sym typeface="+mn-ea"/>
              </a:rPr>
              <a:t>消灭传播媒介、消灭污染环境的病原体</a:t>
            </a:r>
            <a:endParaRPr lang="zh-CN" altLang="en-US" sz="2800" b="1" dirty="0" smtClean="0">
              <a:solidFill>
                <a:schemeClr val="accent1"/>
              </a:solidFill>
              <a:latin typeface="微软雅黑" panose="020B0503020204020204" pitchFamily="34" charset="-122"/>
              <a:ea typeface="微软雅黑" panose="020B0503020204020204" pitchFamily="34" charset="-122"/>
              <a:sym typeface="+mn-ea"/>
            </a:endParaRPr>
          </a:p>
        </p:txBody>
      </p:sp>
      <p:sp>
        <p:nvSpPr>
          <p:cNvPr id="39" name="TextBox 35"/>
          <p:cNvSpPr txBox="1"/>
          <p:nvPr/>
        </p:nvSpPr>
        <p:spPr>
          <a:xfrm>
            <a:off x="2576205" y="2091336"/>
            <a:ext cx="2743200" cy="830580"/>
          </a:xfrm>
          <a:prstGeom prst="rect">
            <a:avLst/>
          </a:prstGeom>
          <a:noFill/>
        </p:spPr>
        <p:txBody>
          <a:bodyPr wrap="none" lIns="0" tIns="0" rIns="0" bIns="0" rtlCol="0">
            <a:spAutoFit/>
          </a:bodyPr>
          <a:lstStyle/>
          <a:p>
            <a:pPr algn="l">
              <a:lnSpc>
                <a:spcPct val="150000"/>
              </a:lnSpc>
            </a:pPr>
            <a:r>
              <a:rPr lang="zh-CN" altLang="en-US" sz="3600" b="1" dirty="0" smtClean="0">
                <a:latin typeface="微软雅黑" panose="020B0503020204020204" pitchFamily="34" charset="-122"/>
                <a:ea typeface="微软雅黑" panose="020B0503020204020204" pitchFamily="34" charset="-122"/>
                <a:sym typeface="+mn-ea"/>
              </a:rPr>
              <a:t>切断传播途径</a:t>
            </a:r>
            <a:endParaRPr lang="zh-CN" altLang="en-US" sz="3600" b="1" dirty="0" smtClean="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40" name="TextBox 36"/>
          <p:cNvSpPr txBox="1"/>
          <p:nvPr/>
        </p:nvSpPr>
        <p:spPr>
          <a:xfrm>
            <a:off x="1704751" y="5026467"/>
            <a:ext cx="604653" cy="565604"/>
          </a:xfrm>
          <a:prstGeom prst="rect">
            <a:avLst/>
          </a:prstGeom>
          <a:noFill/>
        </p:spPr>
        <p:txBody>
          <a:bodyPr wrap="none" rtlCol="0">
            <a:spAutoFit/>
          </a:bodyPr>
          <a:lstStyle/>
          <a:p>
            <a:pPr>
              <a:lnSpc>
                <a:spcPct val="120000"/>
              </a:lnSpc>
            </a:pPr>
            <a:r>
              <a:rPr lang="en-US" sz="2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03</a:t>
            </a:r>
            <a:endParaRPr lang="en-US" sz="2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Rectangle 37"/>
          <p:cNvSpPr/>
          <p:nvPr/>
        </p:nvSpPr>
        <p:spPr>
          <a:xfrm>
            <a:off x="1537335" y="5987415"/>
            <a:ext cx="4097655" cy="553720"/>
          </a:xfrm>
          <a:prstGeom prst="rect">
            <a:avLst/>
          </a:prstGeom>
        </p:spPr>
        <p:txBody>
          <a:bodyPr wrap="square" lIns="0" tIns="0" rIns="0" bIns="0">
            <a:spAutoFit/>
          </a:bodyPr>
          <a:lstStyle/>
          <a:p>
            <a:pPr>
              <a:lnSpc>
                <a:spcPct val="150000"/>
              </a:lnSpc>
            </a:pPr>
            <a:r>
              <a:rPr lang="zh-CN" altLang="en-US" sz="2400" b="1" dirty="0" smtClean="0">
                <a:solidFill>
                  <a:schemeClr val="accent1"/>
                </a:solidFill>
                <a:latin typeface="微软雅黑" panose="020B0503020204020204" pitchFamily="34" charset="-122"/>
                <a:ea typeface="微软雅黑" panose="020B0503020204020204" pitchFamily="34" charset="-122"/>
                <a:sym typeface="+mn-ea"/>
              </a:rPr>
              <a:t>开展预防接种、提高免疫水平</a:t>
            </a:r>
            <a:endParaRPr lang="zh-CN" altLang="en-US" sz="2400" b="1" dirty="0" smtClean="0">
              <a:solidFill>
                <a:schemeClr val="accent1"/>
              </a:solidFill>
              <a:latin typeface="微软雅黑" panose="020B0503020204020204" pitchFamily="34" charset="-122"/>
              <a:ea typeface="微软雅黑" panose="020B0503020204020204" pitchFamily="34" charset="-122"/>
              <a:sym typeface="+mn-ea"/>
            </a:endParaRPr>
          </a:p>
        </p:txBody>
      </p:sp>
      <p:sp>
        <p:nvSpPr>
          <p:cNvPr id="42" name="TextBox 38"/>
          <p:cNvSpPr txBox="1"/>
          <p:nvPr/>
        </p:nvSpPr>
        <p:spPr>
          <a:xfrm>
            <a:off x="2364105" y="4765040"/>
            <a:ext cx="2966085" cy="830580"/>
          </a:xfrm>
          <a:prstGeom prst="rect">
            <a:avLst/>
          </a:prstGeom>
          <a:noFill/>
        </p:spPr>
        <p:txBody>
          <a:bodyPr wrap="square" lIns="0" tIns="0" rIns="0" bIns="0" rtlCol="0">
            <a:spAutoFit/>
          </a:bodyPr>
          <a:lstStyle/>
          <a:p>
            <a:pPr algn="l">
              <a:lnSpc>
                <a:spcPct val="150000"/>
              </a:lnSpc>
            </a:pPr>
            <a:r>
              <a:rPr lang="zh-CN" altLang="en-US" sz="3600" b="1" dirty="0" smtClean="0">
                <a:latin typeface="微软雅黑" panose="020B0503020204020204" pitchFamily="34" charset="-122"/>
                <a:ea typeface="微软雅黑" panose="020B0503020204020204" pitchFamily="34" charset="-122"/>
                <a:sym typeface="+mn-ea"/>
              </a:rPr>
              <a:t>保护易</a:t>
            </a:r>
            <a:r>
              <a:rPr lang="zh-CN" altLang="en-US" sz="3600" b="1" dirty="0">
                <a:latin typeface="微软雅黑" panose="020B0503020204020204" pitchFamily="34" charset="-122"/>
                <a:ea typeface="微软雅黑" panose="020B0503020204020204" pitchFamily="34" charset="-122"/>
                <a:sym typeface="+mn-ea"/>
              </a:rPr>
              <a:t>感人</a:t>
            </a:r>
            <a:r>
              <a:rPr lang="zh-CN" altLang="en-US" sz="3600" b="1" dirty="0" smtClean="0">
                <a:latin typeface="微软雅黑" panose="020B0503020204020204" pitchFamily="34" charset="-122"/>
                <a:ea typeface="微软雅黑" panose="020B0503020204020204" pitchFamily="34" charset="-122"/>
                <a:sym typeface="+mn-ea"/>
              </a:rPr>
              <a:t>群</a:t>
            </a:r>
            <a:endParaRPr lang="zh-CN" altLang="en-US" sz="3600" b="1" dirty="0" smtClean="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43" name="Freeform 48"/>
          <p:cNvSpPr>
            <a:spLocks noEditPoints="1"/>
          </p:cNvSpPr>
          <p:nvPr/>
        </p:nvSpPr>
        <p:spPr bwMode="auto">
          <a:xfrm>
            <a:off x="1134625" y="2509594"/>
            <a:ext cx="402872" cy="41187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83748" tIns="41874" rIns="83748" bIns="41874" numCol="1" anchor="t" anchorCtr="0" compatLnSpc="1"/>
          <a:lstStyle/>
          <a:p>
            <a:pPr>
              <a:lnSpc>
                <a:spcPct val="120000"/>
              </a:lnSpc>
            </a:pPr>
            <a:endParaRPr lang="en-US"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Freeform 49"/>
          <p:cNvSpPr>
            <a:spLocks noEditPoints="1"/>
          </p:cNvSpPr>
          <p:nvPr/>
        </p:nvSpPr>
        <p:spPr bwMode="auto">
          <a:xfrm>
            <a:off x="1134728" y="5443602"/>
            <a:ext cx="402872" cy="41187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3"/>
          </a:solidFill>
          <a:ln>
            <a:noFill/>
          </a:ln>
        </p:spPr>
        <p:txBody>
          <a:bodyPr vert="horz" wrap="square" lIns="83748" tIns="41874" rIns="83748" bIns="41874" numCol="1" anchor="t" anchorCtr="0" compatLnSpc="1"/>
          <a:lstStyle/>
          <a:p>
            <a:pPr>
              <a:lnSpc>
                <a:spcPct val="120000"/>
              </a:lnSpc>
            </a:pPr>
            <a:endParaRPr lang="en-US"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Freeform 50"/>
          <p:cNvSpPr>
            <a:spLocks noEditPoints="1"/>
          </p:cNvSpPr>
          <p:nvPr/>
        </p:nvSpPr>
        <p:spPr bwMode="auto">
          <a:xfrm>
            <a:off x="10648727" y="3270109"/>
            <a:ext cx="402872" cy="41187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6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4" grpId="0" bldLvl="0" animBg="1"/>
      <p:bldP spid="25" grpId="0" bldLvl="0" animBg="1"/>
      <p:bldP spid="31" grpId="0"/>
      <p:bldP spid="32" grpId="0"/>
      <p:bldP spid="36" grpId="0"/>
      <p:bldP spid="37" grpId="0"/>
      <p:bldP spid="38" grpId="0"/>
      <p:bldP spid="39" grpId="0"/>
      <p:bldP spid="40" grpId="0"/>
      <p:bldP spid="41" grpId="0"/>
      <p:bldP spid="42" grpId="0"/>
      <p:bldP spid="43" grpId="0" bldLvl="0" animBg="1"/>
      <p:bldP spid="44" grpId="0" bldLvl="0" animBg="1"/>
      <p:bldP spid="4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p:nvPr/>
        </p:nvSpPr>
        <p:spPr>
          <a:xfrm>
            <a:off x="1843511" y="1527563"/>
            <a:ext cx="9056506" cy="1260475"/>
          </a:xfrm>
          <a:prstGeom prst="rect">
            <a:avLst/>
          </a:prstGeom>
          <a:noFill/>
          <a:ln w="9525">
            <a:noFill/>
          </a:ln>
        </p:spPr>
        <p:txBody>
          <a:bodyPr>
            <a:spAutoFit/>
          </a:bodyPr>
          <a:lstStyle/>
          <a:p>
            <a:r>
              <a:rPr lang="en-US" altLang="zh-CN" sz="3800" b="1" dirty="0">
                <a:latin typeface="Times New Roman" panose="02020603050405020304" charset="0"/>
                <a:ea typeface="华文细黑" panose="02010600040101010101" pitchFamily="2" charset="-122"/>
              </a:rPr>
              <a:t>     </a:t>
            </a:r>
            <a:r>
              <a:rPr lang="zh-CN" altLang="en-US" sz="3800" b="1" dirty="0">
                <a:latin typeface="Times New Roman" panose="02020603050405020304" charset="0"/>
                <a:ea typeface="楷体" panose="02010609060101010101" charset="-122"/>
              </a:rPr>
              <a:t>假如我们班有三名同学患了流感，为了防止流感扩散，现在该怎么办呢？</a:t>
            </a:r>
            <a:endParaRPr lang="zh-CN" altLang="en-US" sz="3800" b="1" dirty="0">
              <a:latin typeface="Times New Roman" panose="02020603050405020304" charset="0"/>
              <a:ea typeface="楷体" panose="02010609060101010101" charset="-122"/>
            </a:endParaRPr>
          </a:p>
        </p:txBody>
      </p:sp>
      <p:sp>
        <p:nvSpPr>
          <p:cNvPr id="30723" name="Text Box 3"/>
          <p:cNvSpPr txBox="1"/>
          <p:nvPr/>
        </p:nvSpPr>
        <p:spPr>
          <a:xfrm>
            <a:off x="997321" y="2616957"/>
            <a:ext cx="4705296" cy="1553210"/>
          </a:xfrm>
          <a:prstGeom prst="rect">
            <a:avLst/>
          </a:prstGeom>
          <a:noFill/>
          <a:ln w="9525">
            <a:noFill/>
          </a:ln>
        </p:spPr>
        <p:txBody>
          <a:bodyPr wrap="square">
            <a:spAutoFit/>
          </a:bodyPr>
          <a:lstStyle/>
          <a:p>
            <a:r>
              <a:rPr lang="en-US" altLang="zh-CN" sz="2005" b="1" dirty="0">
                <a:solidFill>
                  <a:srgbClr val="FFFF00"/>
                </a:solidFill>
                <a:latin typeface="Arial" panose="020B0604020202020204" pitchFamily="34" charset="0"/>
              </a:rPr>
              <a:t>◆</a:t>
            </a:r>
            <a:r>
              <a:rPr lang="zh-CN" altLang="en-US" sz="3165" b="1" dirty="0">
                <a:solidFill>
                  <a:srgbClr val="0000FF"/>
                </a:solidFill>
                <a:latin typeface="Times New Roman" panose="02020603050405020304" charset="0"/>
                <a:ea typeface="楷体" panose="02010609060101010101" charset="-122"/>
              </a:rPr>
              <a:t>让患者</a:t>
            </a:r>
            <a:r>
              <a:rPr lang="zh-CN" altLang="en-US" sz="3165" b="1" dirty="0">
                <a:solidFill>
                  <a:srgbClr val="0000FF"/>
                </a:solidFill>
                <a:latin typeface="Times New Roman" panose="02020603050405020304" charset="0"/>
                <a:ea typeface="楷体" panose="02010609060101010101" charset="-122"/>
                <a:sym typeface="+mn-ea"/>
              </a:rPr>
              <a:t>去校</a:t>
            </a:r>
            <a:r>
              <a:rPr lang="zh-CN" altLang="en-US" sz="3165" b="1" dirty="0">
                <a:solidFill>
                  <a:srgbClr val="0000FF"/>
                </a:solidFill>
                <a:latin typeface="Times New Roman" panose="02020603050405020304" charset="0"/>
                <a:ea typeface="楷体" panose="02010609060101010101" charset="-122"/>
              </a:rPr>
              <a:t>医院治疗、联系家长居家休息，报告老师马上隔离等</a:t>
            </a:r>
            <a:endParaRPr lang="zh-CN" altLang="en-US" sz="3165" b="1" dirty="0">
              <a:solidFill>
                <a:srgbClr val="0000FF"/>
              </a:solidFill>
              <a:latin typeface="Times New Roman" panose="02020603050405020304" charset="0"/>
              <a:ea typeface="楷体" panose="02010609060101010101" charset="-122"/>
            </a:endParaRPr>
          </a:p>
        </p:txBody>
      </p:sp>
      <p:sp>
        <p:nvSpPr>
          <p:cNvPr id="30724" name="Text Box 4"/>
          <p:cNvSpPr txBox="1"/>
          <p:nvPr/>
        </p:nvSpPr>
        <p:spPr>
          <a:xfrm>
            <a:off x="1280054" y="4179359"/>
            <a:ext cx="4583359" cy="1130935"/>
          </a:xfrm>
          <a:prstGeom prst="rect">
            <a:avLst/>
          </a:prstGeom>
          <a:noFill/>
          <a:ln w="9525">
            <a:noFill/>
          </a:ln>
        </p:spPr>
        <p:txBody>
          <a:bodyPr wrap="square">
            <a:spAutoFit/>
          </a:bodyPr>
          <a:lstStyle/>
          <a:p>
            <a:r>
              <a:rPr lang="en-US" altLang="zh-CN" sz="2005" b="1" dirty="0">
                <a:solidFill>
                  <a:srgbClr val="FFFF00"/>
                </a:solidFill>
                <a:latin typeface="Arial" panose="020B0604020202020204" pitchFamily="34" charset="0"/>
              </a:rPr>
              <a:t>◆</a:t>
            </a:r>
            <a:r>
              <a:rPr lang="zh-CN" altLang="en-US" sz="3375" b="1" dirty="0">
                <a:solidFill>
                  <a:srgbClr val="0000FF"/>
                </a:solidFill>
                <a:latin typeface="Times New Roman" panose="02020603050405020304" charset="0"/>
                <a:ea typeface="楷体" panose="02010609060101010101" charset="-122"/>
              </a:rPr>
              <a:t>教室内通风、</a:t>
            </a:r>
            <a:r>
              <a:rPr lang="zh-CN" altLang="en-US" sz="3375" b="1" dirty="0">
                <a:solidFill>
                  <a:srgbClr val="0000FF"/>
                </a:solidFill>
                <a:latin typeface="Times New Roman" panose="02020603050405020304" charset="0"/>
                <a:ea typeface="楷体" panose="02010609060101010101" charset="-122"/>
                <a:sym typeface="+mn-ea"/>
              </a:rPr>
              <a:t>戴口罩，</a:t>
            </a:r>
            <a:r>
              <a:rPr lang="zh-CN" altLang="en-US" sz="3375" b="1" dirty="0">
                <a:solidFill>
                  <a:srgbClr val="0000FF"/>
                </a:solidFill>
                <a:latin typeface="Times New Roman" panose="02020603050405020304" charset="0"/>
                <a:ea typeface="楷体" panose="02010609060101010101" charset="-122"/>
              </a:rPr>
              <a:t>病人用过的东西消毒等</a:t>
            </a:r>
            <a:endParaRPr lang="zh-CN" altLang="en-US" sz="3375" b="1" dirty="0">
              <a:solidFill>
                <a:srgbClr val="0000FF"/>
              </a:solidFill>
              <a:latin typeface="Times New Roman" panose="02020603050405020304" charset="0"/>
              <a:ea typeface="楷体" panose="02010609060101010101" charset="-122"/>
            </a:endParaRPr>
          </a:p>
        </p:txBody>
      </p:sp>
      <p:sp>
        <p:nvSpPr>
          <p:cNvPr id="30725" name="Text Box 5"/>
          <p:cNvSpPr txBox="1"/>
          <p:nvPr/>
        </p:nvSpPr>
        <p:spPr>
          <a:xfrm>
            <a:off x="1279384" y="5463718"/>
            <a:ext cx="4183379" cy="1651000"/>
          </a:xfrm>
          <a:prstGeom prst="rect">
            <a:avLst/>
          </a:prstGeom>
          <a:noFill/>
          <a:ln w="9525">
            <a:noFill/>
          </a:ln>
        </p:spPr>
        <p:txBody>
          <a:bodyPr wrap="square">
            <a:spAutoFit/>
          </a:bodyPr>
          <a:lstStyle/>
          <a:p>
            <a:r>
              <a:rPr lang="en-US" altLang="zh-CN" sz="2005" b="1" dirty="0">
                <a:solidFill>
                  <a:srgbClr val="FFFF00"/>
                </a:solidFill>
                <a:latin typeface="Arial" panose="020B0604020202020204" pitchFamily="34" charset="0"/>
              </a:rPr>
              <a:t>◆</a:t>
            </a:r>
            <a:r>
              <a:rPr lang="zh-CN" altLang="en-US" sz="3375" b="1" dirty="0">
                <a:solidFill>
                  <a:srgbClr val="0000FF"/>
                </a:solidFill>
                <a:latin typeface="Times New Roman" panose="02020603050405020304" charset="0"/>
                <a:ea typeface="楷体" panose="02010609060101010101" charset="-122"/>
              </a:rPr>
              <a:t>没生病的同学接种流感疫苗、锻炼身体等</a:t>
            </a:r>
            <a:endParaRPr lang="zh-CN" altLang="en-US" sz="3375" b="1" dirty="0">
              <a:solidFill>
                <a:srgbClr val="0000FF"/>
              </a:solidFill>
              <a:latin typeface="Times New Roman" panose="02020603050405020304" charset="0"/>
              <a:ea typeface="楷体" panose="02010609060101010101" charset="-122"/>
            </a:endParaRPr>
          </a:p>
        </p:txBody>
      </p:sp>
      <p:sp>
        <p:nvSpPr>
          <p:cNvPr id="30726" name="Line 6"/>
          <p:cNvSpPr/>
          <p:nvPr/>
        </p:nvSpPr>
        <p:spPr>
          <a:xfrm>
            <a:off x="5541821" y="3698311"/>
            <a:ext cx="1286369" cy="0"/>
          </a:xfrm>
          <a:prstGeom prst="line">
            <a:avLst/>
          </a:prstGeom>
          <a:ln w="38100" cap="flat" cmpd="sng">
            <a:solidFill>
              <a:srgbClr val="FF0000"/>
            </a:solidFill>
            <a:prstDash val="solid"/>
            <a:headEnd type="none" w="med" len="med"/>
            <a:tailEnd type="triangle" w="med" len="lg"/>
          </a:ln>
        </p:spPr>
      </p:sp>
      <p:sp>
        <p:nvSpPr>
          <p:cNvPr id="30727" name="Line 7"/>
          <p:cNvSpPr/>
          <p:nvPr/>
        </p:nvSpPr>
        <p:spPr>
          <a:xfrm>
            <a:off x="5541821" y="4984679"/>
            <a:ext cx="1286369" cy="0"/>
          </a:xfrm>
          <a:prstGeom prst="line">
            <a:avLst/>
          </a:prstGeom>
          <a:ln w="38100" cap="flat" cmpd="sng">
            <a:solidFill>
              <a:srgbClr val="FF0000"/>
            </a:solidFill>
            <a:prstDash val="solid"/>
            <a:headEnd type="none" w="med" len="med"/>
            <a:tailEnd type="triangle" w="med" len="lg"/>
          </a:ln>
        </p:spPr>
      </p:sp>
      <p:sp>
        <p:nvSpPr>
          <p:cNvPr id="30728" name="Line 8"/>
          <p:cNvSpPr/>
          <p:nvPr/>
        </p:nvSpPr>
        <p:spPr>
          <a:xfrm>
            <a:off x="5541821" y="6431844"/>
            <a:ext cx="1286369" cy="0"/>
          </a:xfrm>
          <a:prstGeom prst="line">
            <a:avLst/>
          </a:prstGeom>
          <a:ln w="38100" cap="flat" cmpd="sng">
            <a:solidFill>
              <a:srgbClr val="FF0000"/>
            </a:solidFill>
            <a:prstDash val="solid"/>
            <a:headEnd type="none" w="med" len="med"/>
            <a:tailEnd type="triangle" w="med" len="lg"/>
          </a:ln>
        </p:spPr>
      </p:sp>
      <p:sp>
        <p:nvSpPr>
          <p:cNvPr id="30729" name="Text Box 9"/>
          <p:cNvSpPr txBox="1">
            <a:spLocks noChangeArrowheads="1"/>
          </p:cNvSpPr>
          <p:nvPr/>
        </p:nvSpPr>
        <p:spPr bwMode="auto">
          <a:xfrm>
            <a:off x="6747792" y="3135524"/>
            <a:ext cx="2331544" cy="804545"/>
          </a:xfrm>
          <a:prstGeom prst="rect">
            <a:avLst/>
          </a:prstGeom>
          <a:noFill/>
          <a:ln w="9525">
            <a:noFill/>
            <a:miter lim="800000"/>
          </a:ln>
          <a:effectLst/>
        </p:spPr>
        <p:txBody>
          <a:bodyPr>
            <a:spAutoFit/>
          </a:bodyPr>
          <a:lstStyle/>
          <a:p>
            <a:pPr marR="0" defTabSz="914400">
              <a:buClrTx/>
              <a:buSzTx/>
              <a:buFontTx/>
              <a:buNone/>
              <a:defRPr/>
            </a:pPr>
            <a:r>
              <a:rPr kumimoji="0" lang="zh-CN" altLang="en-US" sz="464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楷体" panose="02010609060101010101" charset="-122"/>
                <a:cs typeface="+mn-cs"/>
              </a:rPr>
              <a:t>传染源</a:t>
            </a:r>
            <a:endParaRPr kumimoji="0" lang="zh-CN" altLang="en-US" sz="464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楷体" panose="02010609060101010101" charset="-122"/>
              <a:cs typeface="+mn-cs"/>
            </a:endParaRPr>
          </a:p>
        </p:txBody>
      </p:sp>
      <p:sp>
        <p:nvSpPr>
          <p:cNvPr id="30730" name="Text Box 10"/>
          <p:cNvSpPr txBox="1">
            <a:spLocks noChangeArrowheads="1"/>
          </p:cNvSpPr>
          <p:nvPr/>
        </p:nvSpPr>
        <p:spPr bwMode="auto">
          <a:xfrm>
            <a:off x="6747792" y="4341495"/>
            <a:ext cx="3135524" cy="804545"/>
          </a:xfrm>
          <a:prstGeom prst="rect">
            <a:avLst/>
          </a:prstGeom>
          <a:noFill/>
          <a:ln w="9525">
            <a:noFill/>
            <a:miter lim="800000"/>
          </a:ln>
          <a:effectLst/>
        </p:spPr>
        <p:txBody>
          <a:bodyPr>
            <a:spAutoFit/>
          </a:bodyPr>
          <a:lstStyle/>
          <a:p>
            <a:pPr marR="0" defTabSz="914400">
              <a:buClrTx/>
              <a:buSzTx/>
              <a:buFontTx/>
              <a:buNone/>
              <a:defRPr/>
            </a:pPr>
            <a:r>
              <a:rPr kumimoji="0" lang="zh-CN" altLang="en-US" sz="464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楷体" panose="02010609060101010101" charset="-122"/>
                <a:cs typeface="+mn-cs"/>
              </a:rPr>
              <a:t>传播途径</a:t>
            </a:r>
            <a:endParaRPr kumimoji="0" lang="zh-CN" altLang="en-US" sz="464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楷体" panose="02010609060101010101" charset="-122"/>
              <a:cs typeface="+mn-cs"/>
            </a:endParaRPr>
          </a:p>
        </p:txBody>
      </p:sp>
      <p:sp>
        <p:nvSpPr>
          <p:cNvPr id="30731" name="Text Box 11"/>
          <p:cNvSpPr txBox="1">
            <a:spLocks noChangeArrowheads="1"/>
          </p:cNvSpPr>
          <p:nvPr/>
        </p:nvSpPr>
        <p:spPr bwMode="auto">
          <a:xfrm>
            <a:off x="6747792" y="5788660"/>
            <a:ext cx="3135524" cy="804545"/>
          </a:xfrm>
          <a:prstGeom prst="rect">
            <a:avLst/>
          </a:prstGeom>
          <a:noFill/>
          <a:ln w="9525">
            <a:noFill/>
            <a:miter lim="800000"/>
          </a:ln>
          <a:effectLst/>
        </p:spPr>
        <p:txBody>
          <a:bodyPr>
            <a:spAutoFit/>
          </a:bodyPr>
          <a:lstStyle/>
          <a:p>
            <a:pPr marR="0" defTabSz="914400">
              <a:buClrTx/>
              <a:buSzTx/>
              <a:buFontTx/>
              <a:buNone/>
              <a:defRPr/>
            </a:pPr>
            <a:r>
              <a:rPr kumimoji="0" lang="zh-CN" altLang="en-US" sz="464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楷体" panose="02010609060101010101" charset="-122"/>
                <a:cs typeface="+mn-cs"/>
              </a:rPr>
              <a:t>易感人群</a:t>
            </a:r>
            <a:endParaRPr kumimoji="0" lang="zh-CN" altLang="en-US" sz="4640" b="1" kern="1200" cap="none" spc="0" normalizeH="0" baseline="0" noProof="0">
              <a:solidFill>
                <a:srgbClr val="FF0000"/>
              </a:solidFill>
              <a:effectLst>
                <a:outerShdw blurRad="38100" dist="38100" dir="2700000" algn="tl">
                  <a:srgbClr val="C0C0C0"/>
                </a:outerShdw>
              </a:effectLst>
              <a:latin typeface="Arial" panose="020B0604020202020204" pitchFamily="34" charset="0"/>
              <a:ea typeface="楷体" panose="02010609060101010101" charset="-122"/>
              <a:cs typeface="+mn-cs"/>
            </a:endParaRPr>
          </a:p>
        </p:txBody>
      </p:sp>
      <p:sp>
        <p:nvSpPr>
          <p:cNvPr id="30732" name="Text Box 12"/>
          <p:cNvSpPr txBox="1">
            <a:spLocks noChangeArrowheads="1"/>
          </p:cNvSpPr>
          <p:nvPr/>
        </p:nvSpPr>
        <p:spPr bwMode="auto">
          <a:xfrm>
            <a:off x="5622219" y="3055126"/>
            <a:ext cx="1447165" cy="675640"/>
          </a:xfrm>
          <a:prstGeom prst="rect">
            <a:avLst/>
          </a:prstGeom>
          <a:noFill/>
          <a:ln w="9525">
            <a:noFill/>
            <a:miter lim="800000"/>
          </a:ln>
          <a:effectLst/>
        </p:spPr>
        <p:txBody>
          <a:bodyPr>
            <a:spAutoFit/>
          </a:bodyPr>
          <a:lstStyle/>
          <a:p>
            <a:pPr marR="0" defTabSz="914400">
              <a:buClrTx/>
              <a:buSzTx/>
              <a:buFontTx/>
              <a:buNone/>
              <a:defRPr/>
            </a:pPr>
            <a:r>
              <a:rPr kumimoji="0" lang="zh-CN" altLang="en-US" sz="3800" b="1" kern="1200" cap="none" spc="0" normalizeH="0" baseline="0" noProof="0">
                <a:effectLst>
                  <a:outerShdw blurRad="38100" dist="38100" dir="2700000" algn="tl">
                    <a:srgbClr val="C0C0C0"/>
                  </a:outerShdw>
                </a:effectLst>
                <a:latin typeface="Arial" panose="020B0604020202020204" pitchFamily="34" charset="0"/>
                <a:ea typeface="楷体" panose="02010609060101010101" charset="-122"/>
                <a:cs typeface="+mn-cs"/>
              </a:rPr>
              <a:t>控制</a:t>
            </a:r>
            <a:endParaRPr kumimoji="0" lang="zh-CN" altLang="en-US" sz="3800" b="1" kern="1200" cap="none" spc="0" normalizeH="0" baseline="0" noProof="0">
              <a:effectLst>
                <a:outerShdw blurRad="38100" dist="38100" dir="2700000" algn="tl">
                  <a:srgbClr val="C0C0C0"/>
                </a:outerShdw>
              </a:effectLst>
              <a:latin typeface="Arial" panose="020B0604020202020204" pitchFamily="34" charset="0"/>
              <a:ea typeface="楷体" panose="02010609060101010101" charset="-122"/>
              <a:cs typeface="+mn-cs"/>
            </a:endParaRPr>
          </a:p>
        </p:txBody>
      </p:sp>
      <p:sp>
        <p:nvSpPr>
          <p:cNvPr id="30733" name="Text Box 13"/>
          <p:cNvSpPr txBox="1">
            <a:spLocks noChangeArrowheads="1"/>
          </p:cNvSpPr>
          <p:nvPr/>
        </p:nvSpPr>
        <p:spPr bwMode="auto">
          <a:xfrm>
            <a:off x="5622219" y="4341495"/>
            <a:ext cx="1447165" cy="675640"/>
          </a:xfrm>
          <a:prstGeom prst="rect">
            <a:avLst/>
          </a:prstGeom>
          <a:noFill/>
          <a:ln w="9525">
            <a:noFill/>
            <a:miter lim="800000"/>
          </a:ln>
          <a:effectLst/>
        </p:spPr>
        <p:txBody>
          <a:bodyPr>
            <a:spAutoFit/>
          </a:bodyPr>
          <a:lstStyle/>
          <a:p>
            <a:pPr marR="0" defTabSz="914400">
              <a:buClrTx/>
              <a:buSzTx/>
              <a:buFontTx/>
              <a:buNone/>
              <a:defRPr/>
            </a:pPr>
            <a:r>
              <a:rPr kumimoji="0" lang="zh-CN" altLang="en-US" sz="3800" b="1" kern="1200" cap="none" spc="0" normalizeH="0" baseline="0" noProof="0">
                <a:effectLst>
                  <a:outerShdw blurRad="38100" dist="38100" dir="2700000" algn="tl">
                    <a:srgbClr val="C0C0C0"/>
                  </a:outerShdw>
                </a:effectLst>
                <a:latin typeface="Arial" panose="020B0604020202020204" pitchFamily="34" charset="0"/>
                <a:ea typeface="楷体" panose="02010609060101010101" charset="-122"/>
                <a:cs typeface="+mn-cs"/>
              </a:rPr>
              <a:t>切断</a:t>
            </a:r>
            <a:endParaRPr kumimoji="0" lang="zh-CN" altLang="en-US" sz="3800" b="1" kern="1200" cap="none" spc="0" normalizeH="0" baseline="0" noProof="0">
              <a:effectLst>
                <a:outerShdw blurRad="38100" dist="38100" dir="2700000" algn="tl">
                  <a:srgbClr val="C0C0C0"/>
                </a:outerShdw>
              </a:effectLst>
              <a:latin typeface="Arial" panose="020B0604020202020204" pitchFamily="34" charset="0"/>
              <a:ea typeface="楷体" panose="02010609060101010101" charset="-122"/>
              <a:cs typeface="+mn-cs"/>
            </a:endParaRPr>
          </a:p>
        </p:txBody>
      </p:sp>
      <p:sp>
        <p:nvSpPr>
          <p:cNvPr id="30734" name="Text Box 14"/>
          <p:cNvSpPr txBox="1">
            <a:spLocks noChangeArrowheads="1"/>
          </p:cNvSpPr>
          <p:nvPr/>
        </p:nvSpPr>
        <p:spPr bwMode="auto">
          <a:xfrm>
            <a:off x="5541821" y="5788660"/>
            <a:ext cx="1162422" cy="675640"/>
          </a:xfrm>
          <a:prstGeom prst="rect">
            <a:avLst/>
          </a:prstGeom>
          <a:noFill/>
          <a:ln w="9525">
            <a:noFill/>
            <a:miter lim="800000"/>
          </a:ln>
          <a:effectLst/>
        </p:spPr>
        <p:txBody>
          <a:bodyPr>
            <a:spAutoFit/>
          </a:bodyPr>
          <a:lstStyle/>
          <a:p>
            <a:pPr marR="0" defTabSz="914400">
              <a:buClrTx/>
              <a:buSzTx/>
              <a:buFontTx/>
              <a:buNone/>
              <a:defRPr/>
            </a:pPr>
            <a:r>
              <a:rPr kumimoji="0" lang="zh-CN" altLang="en-US" sz="3800" b="1" kern="1200" cap="none" spc="0" normalizeH="0" baseline="0" noProof="0">
                <a:effectLst>
                  <a:outerShdw blurRad="38100" dist="38100" dir="2700000" algn="tl">
                    <a:srgbClr val="C0C0C0"/>
                  </a:outerShdw>
                </a:effectLst>
                <a:latin typeface="Arial" panose="020B0604020202020204" pitchFamily="34" charset="0"/>
                <a:ea typeface="楷体" panose="02010609060101010101" charset="-122"/>
                <a:cs typeface="+mn-cs"/>
              </a:rPr>
              <a:t>保护</a:t>
            </a:r>
            <a:endParaRPr kumimoji="0" lang="zh-CN" altLang="en-US" sz="3800" b="1" kern="1200" cap="none" spc="0" normalizeH="0" baseline="0" noProof="0">
              <a:effectLst>
                <a:outerShdw blurRad="38100" dist="38100" dir="2700000" algn="tl">
                  <a:srgbClr val="C0C0C0"/>
                </a:outerShdw>
              </a:effectLst>
              <a:latin typeface="Arial" panose="020B0604020202020204" pitchFamily="34" charset="0"/>
              <a:ea typeface="楷体" panose="02010609060101010101" charset="-122"/>
              <a:cs typeface="+mn-cs"/>
            </a:endParaRPr>
          </a:p>
        </p:txBody>
      </p:sp>
      <p:grpSp>
        <p:nvGrpSpPr>
          <p:cNvPr id="2" name="Group 15"/>
          <p:cNvGrpSpPr/>
          <p:nvPr/>
        </p:nvGrpSpPr>
        <p:grpSpPr>
          <a:xfrm>
            <a:off x="9360729" y="3466156"/>
            <a:ext cx="1891030" cy="2885291"/>
            <a:chOff x="4967" y="1661"/>
            <a:chExt cx="1129" cy="2087"/>
          </a:xfrm>
        </p:grpSpPr>
        <p:sp>
          <p:nvSpPr>
            <p:cNvPr id="39954" name="Text Box 16"/>
            <p:cNvSpPr txBox="1"/>
            <p:nvPr/>
          </p:nvSpPr>
          <p:spPr>
            <a:xfrm>
              <a:off x="5279" y="2155"/>
              <a:ext cx="817" cy="1098"/>
            </a:xfrm>
            <a:prstGeom prst="rect">
              <a:avLst/>
            </a:prstGeom>
            <a:noFill/>
            <a:ln w="9525">
              <a:noFill/>
            </a:ln>
          </p:spPr>
          <p:txBody>
            <a:bodyPr>
              <a:spAutoFit/>
            </a:bodyPr>
            <a:lstStyle/>
            <a:p>
              <a:pPr algn="ctr"/>
              <a:r>
                <a:rPr lang="zh-CN" altLang="en-US" sz="4640" b="1" dirty="0">
                  <a:latin typeface="Times New Roman" panose="02020603050405020304" charset="0"/>
                  <a:ea typeface="楷体" panose="02010609060101010101" charset="-122"/>
                </a:rPr>
                <a:t>预防措施</a:t>
              </a:r>
              <a:endParaRPr lang="zh-CN" altLang="en-US" sz="4640" b="1" dirty="0">
                <a:latin typeface="Times New Roman" panose="02020603050405020304" charset="0"/>
                <a:ea typeface="楷体" panose="02010609060101010101" charset="-122"/>
              </a:endParaRPr>
            </a:p>
          </p:txBody>
        </p:sp>
        <p:sp>
          <p:nvSpPr>
            <p:cNvPr id="39955" name="AutoShape 17"/>
            <p:cNvSpPr/>
            <p:nvPr/>
          </p:nvSpPr>
          <p:spPr>
            <a:xfrm>
              <a:off x="4967" y="1661"/>
              <a:ext cx="181" cy="2087"/>
            </a:xfrm>
            <a:prstGeom prst="rightBrace">
              <a:avLst>
                <a:gd name="adj1" fmla="val 96086"/>
                <a:gd name="adj2" fmla="val 50000"/>
              </a:avLst>
            </a:prstGeom>
            <a:noFill/>
            <a:ln w="57150" cap="flat" cmpd="sng">
              <a:solidFill>
                <a:schemeClr val="tx1"/>
              </a:solidFill>
              <a:prstDash val="solid"/>
              <a:headEnd type="none" w="med" len="med"/>
              <a:tailEnd type="none" w="med" len="med"/>
            </a:ln>
          </p:spPr>
          <p:txBody>
            <a:bodyPr wrap="none" anchor="ctr"/>
            <a:lstStyle/>
            <a:p>
              <a:endParaRPr lang="zh-CN" altLang="en-US" sz="2005" dirty="0">
                <a:latin typeface="Arial" panose="020B0604020202020204" pitchFamily="34" charset="0"/>
              </a:endParaRPr>
            </a:p>
          </p:txBody>
        </p:sp>
      </p:grpSp>
      <p:sp>
        <p:nvSpPr>
          <p:cNvPr id="39952" name="WordArt 18"/>
          <p:cNvSpPr>
            <a:spLocks noTextEdit="1"/>
          </p:cNvSpPr>
          <p:nvPr/>
        </p:nvSpPr>
        <p:spPr>
          <a:xfrm>
            <a:off x="3933860" y="160796"/>
            <a:ext cx="4502291" cy="1286369"/>
          </a:xfrm>
          <a:prstGeom prst="rect">
            <a:avLst/>
          </a:prstGeom>
        </p:spPr>
        <p:txBody>
          <a:bodyPr wrap="none" fromWordArt="1">
            <a:prstTxWarp prst="textCanUp">
              <a:avLst>
                <a:gd name="adj" fmla="val 85713"/>
              </a:avLst>
            </a:prstTxWarp>
            <a:normAutofit/>
          </a:bodyPr>
          <a:lstStyle/>
          <a:p>
            <a:pPr algn="ctr" eaLnBrk="0" hangingPunct="0"/>
            <a:r>
              <a:rPr lang="zh-CN" altLang="en-US" sz="38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楷体" panose="02010609060101010101" charset="-122"/>
                <a:ea typeface="楷体" panose="02010609060101010101" charset="-122"/>
              </a:rPr>
              <a:t>出谋划策</a:t>
            </a:r>
            <a:endParaRPr lang="zh-CN" altLang="en-US" sz="38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楷体" panose="02010609060101010101" charset="-122"/>
              <a:ea typeface="楷体" panose="02010609060101010101" charset="-122"/>
            </a:endParaRPr>
          </a:p>
        </p:txBody>
      </p:sp>
      <p:sp>
        <p:nvSpPr>
          <p:cNvPr id="19" name="日期占位符 18"/>
          <p:cNvSpPr txBox="1">
            <a:spLocks noGrp="1"/>
          </p:cNvSpPr>
          <p:nvPr>
            <p:ph type="dt" sz="half" idx="2"/>
          </p:nvPr>
        </p:nvSpPr>
        <p:spPr>
          <a:xfrm>
            <a:off x="1682715" y="6753437"/>
            <a:ext cx="3376718" cy="299818"/>
          </a:xfrm>
          <a:noFill/>
        </p:spPr>
        <p:txBody>
          <a:bodyPr rtlCol="0" anchor="b"/>
          <a:lstStyle/>
          <a:p>
            <a:pPr marL="0" marR="0" lvl="0" indent="0" algn="l" defTabSz="914400" rtl="0" eaLnBrk="1" fontAlgn="base" latinLnBrk="0" hangingPunct="1">
              <a:lnSpc>
                <a:spcPct val="100000"/>
              </a:lnSpc>
              <a:spcBef>
                <a:spcPct val="0"/>
              </a:spcBef>
              <a:spcAft>
                <a:spcPct val="0"/>
              </a:spcAft>
              <a:buClrTx/>
              <a:buSzTx/>
              <a:buFontTx/>
              <a:buNone/>
              <a:defRPr/>
            </a:pPr>
            <a:fld id="{C28A56AB-7A77-43AB-8C70-5EEB0D951DB8}" type="datetime10">
              <a:rPr kumimoji="0" lang="zh-CN" altLang="en-US" sz="116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fld>
            <a:endParaRPr kumimoji="0" lang="en-US" altLang="zh-CN" sz="116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newsflash/>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horizontal)">
                                      <p:cBhvr>
                                        <p:cTn id="7" dur="500"/>
                                        <p:tgtEl>
                                          <p:spTgt spid="30723"/>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blinds(horizontal)">
                                      <p:cBhvr>
                                        <p:cTn id="12" dur="500"/>
                                        <p:tgtEl>
                                          <p:spTgt spid="30724"/>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blinds(horizontal)">
                                      <p:cBhvr>
                                        <p:cTn id="17" dur="500"/>
                                        <p:tgtEl>
                                          <p:spTgt spid="30725"/>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wipe(left)">
                                      <p:cBhvr>
                                        <p:cTn id="22" dur="500"/>
                                        <p:tgtEl>
                                          <p:spTgt spid="30726"/>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0732"/>
                                        </p:tgtEl>
                                        <p:attrNameLst>
                                          <p:attrName>style.visibility</p:attrName>
                                        </p:attrNameLst>
                                      </p:cBhvr>
                                      <p:to>
                                        <p:strVal val="visible"/>
                                      </p:to>
                                    </p:set>
                                    <p:anim calcmode="lin" valueType="num">
                                      <p:cBhvr>
                                        <p:cTn id="27" dur="500" fill="hold"/>
                                        <p:tgtEl>
                                          <p:spTgt spid="30732"/>
                                        </p:tgtEl>
                                        <p:attrNameLst>
                                          <p:attrName>ppt_w</p:attrName>
                                        </p:attrNameLst>
                                      </p:cBhvr>
                                      <p:tavLst>
                                        <p:tav tm="0">
                                          <p:val>
                                            <p:fltVal val="0"/>
                                          </p:val>
                                        </p:tav>
                                        <p:tav tm="100000">
                                          <p:val>
                                            <p:strVal val="#ppt_w"/>
                                          </p:val>
                                        </p:tav>
                                      </p:tavLst>
                                    </p:anim>
                                    <p:anim calcmode="lin" valueType="num">
                                      <p:cBhvr>
                                        <p:cTn id="28" dur="500" fill="hold"/>
                                        <p:tgtEl>
                                          <p:spTgt spid="307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0729"/>
                                        </p:tgtEl>
                                        <p:attrNameLst>
                                          <p:attrName>style.visibility</p:attrName>
                                        </p:attrNameLst>
                                      </p:cBhvr>
                                      <p:to>
                                        <p:strVal val="visible"/>
                                      </p:to>
                                    </p:set>
                                    <p:animEffect transition="in" filter="wipe(left)">
                                      <p:cBhvr>
                                        <p:cTn id="32" dur="500"/>
                                        <p:tgtEl>
                                          <p:spTgt spid="307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727"/>
                                        </p:tgtEl>
                                        <p:attrNameLst>
                                          <p:attrName>style.visibility</p:attrName>
                                        </p:attrNameLst>
                                      </p:cBhvr>
                                      <p:to>
                                        <p:strVal val="visible"/>
                                      </p:to>
                                    </p:set>
                                    <p:animEffect transition="in" filter="wipe(left)">
                                      <p:cBhvr>
                                        <p:cTn id="37" dur="500"/>
                                        <p:tgtEl>
                                          <p:spTgt spid="30727"/>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733"/>
                                        </p:tgtEl>
                                        <p:attrNameLst>
                                          <p:attrName>style.visibility</p:attrName>
                                        </p:attrNameLst>
                                      </p:cBhvr>
                                      <p:to>
                                        <p:strVal val="visible"/>
                                      </p:to>
                                    </p:set>
                                    <p:animEffect transition="in" filter="dissolve">
                                      <p:cBhvr>
                                        <p:cTn id="42" dur="500"/>
                                        <p:tgtEl>
                                          <p:spTgt spid="30733"/>
                                        </p:tgtEl>
                                      </p:cBhvr>
                                    </p:animEffec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0730"/>
                                        </p:tgtEl>
                                        <p:attrNameLst>
                                          <p:attrName>style.visibility</p:attrName>
                                        </p:attrNameLst>
                                      </p:cBhvr>
                                      <p:to>
                                        <p:strVal val="visible"/>
                                      </p:to>
                                    </p:set>
                                    <p:animEffect transition="in" filter="wipe(left)">
                                      <p:cBhvr>
                                        <p:cTn id="46" dur="500"/>
                                        <p:tgtEl>
                                          <p:spTgt spid="307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0728"/>
                                        </p:tgtEl>
                                        <p:attrNameLst>
                                          <p:attrName>style.visibility</p:attrName>
                                        </p:attrNameLst>
                                      </p:cBhvr>
                                      <p:to>
                                        <p:strVal val="visible"/>
                                      </p:to>
                                    </p:set>
                                    <p:animEffect transition="in" filter="wipe(left)">
                                      <p:cBhvr>
                                        <p:cTn id="51" dur="500"/>
                                        <p:tgtEl>
                                          <p:spTgt spid="30728"/>
                                        </p:tgtEl>
                                      </p:cBhvr>
                                    </p:animEffect>
                                  </p:childTnLst>
                                  <p:subTnLst>
                                    <p:audio>
                                      <p:cMediaNode>
                                        <p:cTn display="0" masterRel="sameClick">
                                          <p:stCondLst>
                                            <p:cond evt="begin" delay="0">
                                              <p:tn val="49"/>
                                            </p:cond>
                                          </p:stCondLst>
                                          <p:endCondLst>
                                            <p:cond evt="onStopAudio" delay="0">
                                              <p:tgtEl>
                                                <p:sldTgt/>
                                              </p:tgtEl>
                                            </p:cond>
                                          </p:endCondLst>
                                        </p:cTn>
                                        <p:tgtEl>
                                          <p:sndTgt r:embed="rId3" name="whoosh.wav"/>
                                        </p:tgtEl>
                                      </p:cMediaNode>
                                    </p:audio>
                                  </p:sub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30734"/>
                                        </p:tgtEl>
                                        <p:attrNameLst>
                                          <p:attrName>style.visibility</p:attrName>
                                        </p:attrNameLst>
                                      </p:cBhvr>
                                      <p:to>
                                        <p:strVal val="visible"/>
                                      </p:to>
                                    </p:set>
                                    <p:animEffect transition="in" filter="barn(inHorizontal)">
                                      <p:cBhvr>
                                        <p:cTn id="56" dur="500"/>
                                        <p:tgtEl>
                                          <p:spTgt spid="30734"/>
                                        </p:tgtEl>
                                      </p:cBhvr>
                                    </p:animEffect>
                                  </p:childTnLst>
                                  <p:subTnLst>
                                    <p:audio>
                                      <p:cMediaNode>
                                        <p:cTn display="0" masterRel="sameClick">
                                          <p:stCondLst>
                                            <p:cond evt="begin" delay="0">
                                              <p:tn val="54"/>
                                            </p:cond>
                                          </p:stCondLst>
                                          <p:endCondLst>
                                            <p:cond evt="onStopAudio" delay="0">
                                              <p:tgtEl>
                                                <p:sldTgt/>
                                              </p:tgtEl>
                                            </p:cond>
                                          </p:endCondLst>
                                        </p:cTn>
                                        <p:tgtEl>
                                          <p:sndTgt r:embed="rId4" name="cashreg.wav"/>
                                        </p:tgtEl>
                                      </p:cMediaNode>
                                    </p:audio>
                                  </p:sub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0731"/>
                                        </p:tgtEl>
                                        <p:attrNameLst>
                                          <p:attrName>style.visibility</p:attrName>
                                        </p:attrNameLst>
                                      </p:cBhvr>
                                      <p:to>
                                        <p:strVal val="visible"/>
                                      </p:to>
                                    </p:set>
                                    <p:animEffect transition="in" filter="wipe(left)">
                                      <p:cBhvr>
                                        <p:cTn id="60" dur="500"/>
                                        <p:tgtEl>
                                          <p:spTgt spid="30731"/>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plus(in)">
                                      <p:cBhvr>
                                        <p:cTn id="65" dur="10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25" grpId="0"/>
      <p:bldP spid="30729" grpId="0" bldLvl="0" animBg="1"/>
      <p:bldP spid="30730" grpId="0" bldLvl="0" animBg="1"/>
      <p:bldP spid="30731" grpId="0" bldLvl="0" animBg="1"/>
      <p:bldP spid="30732" grpId="0" bldLvl="0" animBg="1"/>
      <p:bldP spid="30733" grpId="0" bldLvl="0" animBg="1"/>
      <p:bldP spid="3073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1946" t="1615" r="11859" b="1615"/>
          <a:stretch>
            <a:fillRect/>
          </a:stretch>
        </p:blipFill>
        <p:spPr>
          <a:xfrm>
            <a:off x="164" y="6350"/>
            <a:ext cx="12881445" cy="7229475"/>
          </a:xfrm>
          <a:prstGeom prst="rect">
            <a:avLst/>
          </a:prstGeom>
        </p:spPr>
      </p:pic>
      <p:sp>
        <p:nvSpPr>
          <p:cNvPr id="36" name="MH_Entry_1"/>
          <p:cNvSpPr>
            <a:spLocks noChangeArrowheads="1"/>
          </p:cNvSpPr>
          <p:nvPr>
            <p:custDataLst>
              <p:tags r:id="rId2"/>
            </p:custDataLst>
          </p:nvPr>
        </p:nvSpPr>
        <p:spPr bwMode="auto">
          <a:xfrm flipH="1">
            <a:off x="5407025" y="2955608"/>
            <a:ext cx="5155565" cy="608965"/>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indent="0" defTabSz="914400" fontAlgn="t">
              <a:buNone/>
              <a:defRPr/>
            </a:pPr>
            <a:r>
              <a:rPr lang="zh-CN" altLang="en-US" sz="4400" b="1" kern="0" dirty="0">
                <a:solidFill>
                  <a:schemeClr val="bg1"/>
                </a:solidFill>
                <a:effectLst>
                  <a:outerShdw blurRad="38100" dist="38100" dir="2700000" algn="tl">
                    <a:srgbClr val="000000">
                      <a:alpha val="43137"/>
                    </a:srgbClr>
                  </a:outerShdw>
                </a:effectLst>
                <a:latin typeface="+mn-ea"/>
                <a:ea typeface="+mn-ea"/>
                <a:sym typeface="+mn-ea"/>
              </a:rPr>
              <a:t>新冠肺炎常态化防控</a:t>
            </a:r>
            <a:r>
              <a:rPr lang="en-US" altLang="zh-CN" sz="4400" b="1" kern="0" dirty="0">
                <a:solidFill>
                  <a:schemeClr val="bg1"/>
                </a:solidFill>
                <a:effectLst>
                  <a:outerShdw blurRad="38100" dist="38100" dir="2700000" algn="tl">
                    <a:srgbClr val="000000">
                      <a:alpha val="43137"/>
                    </a:srgbClr>
                  </a:outerShdw>
                </a:effectLst>
                <a:latin typeface="+mn-ea"/>
                <a:ea typeface="+mn-ea"/>
                <a:sym typeface="+mn-ea"/>
              </a:rPr>
              <a:t> </a:t>
            </a:r>
            <a:endParaRPr lang="en-US" altLang="zh-CN" sz="4400" b="1" kern="0" dirty="0">
              <a:solidFill>
                <a:schemeClr val="bg1"/>
              </a:solidFill>
              <a:effectLst>
                <a:outerShdw blurRad="38100" dist="38100" dir="2700000" algn="tl">
                  <a:srgbClr val="000000">
                    <a:alpha val="43137"/>
                  </a:srgbClr>
                </a:outerShdw>
              </a:effectLst>
              <a:latin typeface="+mn-ea"/>
              <a:ea typeface="+mn-ea"/>
              <a:sym typeface="+mn-ea"/>
            </a:endParaRPr>
          </a:p>
        </p:txBody>
      </p:sp>
      <p:sp>
        <p:nvSpPr>
          <p:cNvPr id="37" name="MH_Entry_1"/>
          <p:cNvSpPr>
            <a:spLocks noChangeArrowheads="1"/>
          </p:cNvSpPr>
          <p:nvPr>
            <p:custDataLst>
              <p:tags r:id="rId3"/>
            </p:custDataLst>
          </p:nvPr>
        </p:nvSpPr>
        <p:spPr bwMode="auto">
          <a:xfrm flipH="1">
            <a:off x="3361422" y="2352704"/>
            <a:ext cx="1528077" cy="1622560"/>
          </a:xfrm>
          <a:prstGeom prst="rect">
            <a:avLst/>
          </a:prstGeom>
          <a:noFill/>
          <a:ln>
            <a:noFill/>
          </a:ln>
        </p:spPr>
        <p:txBody>
          <a:bodyPr wrap="square" lIns="0" tIns="0" rIns="0" bIns="0" anchor="ctr" anchorCtr="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en-US" altLang="zh-CN" sz="9600" b="1" dirty="0">
                <a:solidFill>
                  <a:schemeClr val="bg1"/>
                </a:solidFill>
                <a:effectLst>
                  <a:outerShdw blurRad="38100" dist="38100" dir="2700000" algn="tl">
                    <a:srgbClr val="000000">
                      <a:alpha val="43137"/>
                    </a:srgbClr>
                  </a:outerShdw>
                </a:effectLst>
                <a:latin typeface="+mn-ea"/>
                <a:ea typeface="+mn-ea"/>
                <a:sym typeface="Arial" panose="020B0604020202020204" pitchFamily="34" charset="0"/>
              </a:rPr>
              <a:t>02</a:t>
            </a:r>
            <a:endParaRPr lang="zh-CN" altLang="en-US" sz="9600" b="1" dirty="0">
              <a:solidFill>
                <a:schemeClr val="bg1"/>
              </a:solidFill>
              <a:effectLst>
                <a:outerShdw blurRad="38100" dist="38100" dir="2700000" algn="tl">
                  <a:srgbClr val="000000">
                    <a:alpha val="43137"/>
                  </a:srgbClr>
                </a:outerShdw>
              </a:effectLst>
              <a:latin typeface="+mn-ea"/>
              <a:ea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p:cTn id="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7"/>
                                        </p:tgtEl>
                                        <p:attrNameLst>
                                          <p:attrName>style.visibility</p:attrName>
                                        </p:attrNameLst>
                                      </p:cBhvr>
                                      <p:to>
                                        <p:strVal val="visible"/>
                                      </p:to>
                                    </p:set>
                                    <p:anim by="(-#ppt_w*2)" calcmode="lin" valueType="num">
                                      <p:cBhvr rctx="PPT">
                                        <p:cTn id="14" dur="500" autoRev="1" fill="hold">
                                          <p:stCondLst>
                                            <p:cond delay="0"/>
                                          </p:stCondLst>
                                        </p:cTn>
                                        <p:tgtEl>
                                          <p:spTgt spid="37"/>
                                        </p:tgtEl>
                                        <p:attrNameLst>
                                          <p:attrName>ppt_w</p:attrName>
                                        </p:attrNameLst>
                                      </p:cBhvr>
                                    </p:anim>
                                    <p:anim by="(#ppt_w*0.50)" calcmode="lin" valueType="num">
                                      <p:cBhvr>
                                        <p:cTn id="15" dur="500" decel="50000" autoRev="1" fill="hold">
                                          <p:stCondLst>
                                            <p:cond delay="0"/>
                                          </p:stCondLst>
                                        </p:cTn>
                                        <p:tgtEl>
                                          <p:spTgt spid="37"/>
                                        </p:tgtEl>
                                        <p:attrNameLst>
                                          <p:attrName>ppt_x</p:attrName>
                                        </p:attrNameLst>
                                      </p:cBhvr>
                                    </p:anim>
                                    <p:anim from="(-#ppt_h/2)" to="(#ppt_y)" calcmode="lin" valueType="num">
                                      <p:cBhvr>
                                        <p:cTn id="16" dur="1000" fill="hold">
                                          <p:stCondLst>
                                            <p:cond delay="0"/>
                                          </p:stCondLst>
                                        </p:cTn>
                                        <p:tgtEl>
                                          <p:spTgt spid="37"/>
                                        </p:tgtEl>
                                        <p:attrNameLst>
                                          <p:attrName>ppt_y</p:attrName>
                                        </p:attrNameLst>
                                      </p:cBhvr>
                                    </p:anim>
                                    <p:animRot by="21600000">
                                      <p:cBhvr>
                                        <p:cTn id="17" dur="1000" fill="hold">
                                          <p:stCondLst>
                                            <p:cond delay="0"/>
                                          </p:stCondLst>
                                        </p:cTn>
                                        <p:tgtEl>
                                          <p:spTgt spid="3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tags/tag1.xml><?xml version="1.0" encoding="utf-8"?>
<p:tagLst xmlns:p="http://schemas.openxmlformats.org/presentationml/2006/main">
  <p:tag name="MH" val="20160830110233"/>
  <p:tag name="MH_LIBRARY" val="CONTENTS"/>
  <p:tag name="MH_TYPE" val="ENTRY"/>
  <p:tag name="ID" val="547144"/>
  <p:tag name="MH_ORDER" val="1"/>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MH" val="20160830110233"/>
  <p:tag name="MH_LIBRARY" val="CONTENTS"/>
  <p:tag name="MH_TYPE" val="ENTRY"/>
  <p:tag name="ID" val="547144"/>
  <p:tag name="MH_ORDER" val="1"/>
</p:tagLst>
</file>

<file path=ppt/tags/tag13.xml><?xml version="1.0" encoding="utf-8"?>
<p:tagLst xmlns:p="http://schemas.openxmlformats.org/presentationml/2006/main">
  <p:tag name="MH" val="20160830110233"/>
  <p:tag name="MH_LIBRARY" val="CONTENTS"/>
  <p:tag name="MH_TYPE" val="ENTRY"/>
  <p:tag name="ID" val="547144"/>
  <p:tag name="MH_ORDER" val="1"/>
</p:tagLst>
</file>

<file path=ppt/tags/tag14.xml><?xml version="1.0" encoding="utf-8"?>
<p:tagLst xmlns:p="http://schemas.openxmlformats.org/presentationml/2006/main">
  <p:tag name="KSO_WM_UNIT_TABLE_BEAUTIFY" val="smartTable{9981560b-4bc4-4ecc-97d6-eeab8895159b}"/>
  <p:tag name="TABLE_ENDDRAG_ORIGIN_RECT" val="837*381"/>
  <p:tag name="TABLE_ENDDRAG_RECT" val="81*124*837*381"/>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KSO_WM_TEMPLATE_CATEGORY" val="custom"/>
  <p:tag name="KSO_WM_TEMPLATE_INDEX" val="2018458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1"/>
  <p:tag name="KSO_WM_UNIT_LAYERLEVEL" val="1"/>
  <p:tag name="KSO_WM_UNIT_INDEX" val="1"/>
  <p:tag name="KSO_WM_UNIT_ID" val="custom20184581_5*a*1"/>
  <p:tag name="KSO_WM_UNIT_TYPE" val="a"/>
</p:tagLst>
</file>

<file path=ppt/tags/tag17.xml><?xml version="1.0" encoding="utf-8"?>
<p:tagLst xmlns:p="http://schemas.openxmlformats.org/presentationml/2006/main">
  <p:tag name="KSO_WM_BEAUTIFY_FLAG" val="#wm#"/>
  <p:tag name="KSO_WM_TEMPLATE_CATEGORY" val="custom"/>
  <p:tag name="KSO_WM_TEMPLATE_INDEX" val="20184581"/>
</p:tagLst>
</file>

<file path=ppt/tags/tag18.xml><?xml version="1.0" encoding="utf-8"?>
<p:tagLst xmlns:p="http://schemas.openxmlformats.org/presentationml/2006/main">
  <p:tag name="KSO_WM_BEAUTIFY_FLAG" val="#wm#"/>
  <p:tag name="KSO_WM_TEMPLATE_CATEGORY" val="custom"/>
  <p:tag name="KSO_WM_TEMPLATE_INDEX" val="20184581"/>
</p:tagLst>
</file>

<file path=ppt/tags/tag19.xml><?xml version="1.0" encoding="utf-8"?>
<p:tagLst xmlns:p="http://schemas.openxmlformats.org/presentationml/2006/main">
  <p:tag name="KSO_WM_BEAUTIFY_FLAG" val="#wm#"/>
  <p:tag name="KSO_WM_TEMPLATE_CATEGORY" val="custom"/>
  <p:tag name="KSO_WM_TEMPLATE_INDEX" val="20184581"/>
</p:tagLst>
</file>

<file path=ppt/tags/tag2.xml><?xml version="1.0" encoding="utf-8"?>
<p:tagLst xmlns:p="http://schemas.openxmlformats.org/presentationml/2006/main">
  <p:tag name="MH" val="20160830110233"/>
  <p:tag name="MH_LIBRARY" val="CONTENTS"/>
  <p:tag name="MH_TYPE" val="ENTRY"/>
  <p:tag name="ID" val="547144"/>
  <p:tag name="MH_ORDER" val="1"/>
</p:tagLst>
</file>

<file path=ppt/tags/tag20.xml><?xml version="1.0" encoding="utf-8"?>
<p:tagLst xmlns:p="http://schemas.openxmlformats.org/presentationml/2006/main">
  <p:tag name="KSO_WM_BEAUTIFY_FLAG" val="#wm#"/>
  <p:tag name="KSO_WM_TEMPLATE_CATEGORY" val="custom"/>
  <p:tag name="KSO_WM_TEMPLATE_INDEX" val="20184581"/>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KSO_WM_UNIT_PLACING_PICTURE_USER_VIEWPORT" val="{&quot;height&quot;:7166,&quot;width&quot;:5693}"/>
</p:tagLst>
</file>

<file path=ppt/tags/tag23.xml><?xml version="1.0" encoding="utf-8"?>
<p:tagLst xmlns:p="http://schemas.openxmlformats.org/presentationml/2006/main">
  <p:tag name="ISPRING_PRESENTATION_TITLE" val="清新淡雅课件"/>
  <p:tag name="commondata" val="eyJoZGlkIjoiM2FmYjRiMjg5NmY4NDYzNGE4M2I0NDVkM2YyNjM5MTcifQ=="/>
</p:tagLst>
</file>

<file path=ppt/tags/tag3.xml><?xml version="1.0" encoding="utf-8"?>
<p:tagLst xmlns:p="http://schemas.openxmlformats.org/presentationml/2006/main">
  <p:tag name="KSO_WM_UNIT_PLACING_PICTURE_USER_VIEWPORT" val="{&quot;height&quot;:5185,&quot;width&quot;:8902}"/>
</p:tagLst>
</file>

<file path=ppt/tags/tag4.xml><?xml version="1.0" encoding="utf-8"?>
<p:tagLst xmlns:p="http://schemas.openxmlformats.org/presentationml/2006/main">
  <p:tag name="MH" val="20160830110233"/>
  <p:tag name="MH_LIBRARY" val="CONTENTS"/>
  <p:tag name="MH_TYPE" val="ENTRY"/>
  <p:tag name="ID" val="547144"/>
  <p:tag name="MH_ORDER" val="1"/>
</p:tagLst>
</file>

<file path=ppt/tags/tag5.xml><?xml version="1.0" encoding="utf-8"?>
<p:tagLst xmlns:p="http://schemas.openxmlformats.org/presentationml/2006/main">
  <p:tag name="MH" val="20160830110233"/>
  <p:tag name="MH_LIBRARY" val="CONTENTS"/>
  <p:tag name="MH_TYPE" val="ENTRY"/>
  <p:tag name="ID" val="547144"/>
  <p:tag name="MH_ORDER" val="1"/>
</p:tagLst>
</file>

<file path=ppt/tags/tag6.xml><?xml version="1.0" encoding="utf-8"?>
<p:tagLst xmlns:p="http://schemas.openxmlformats.org/presentationml/2006/main">
  <p:tag name="KSO_WM_UNIT_PLACING_PICTURE_USER_VIEWPORT" val="{&quot;height&quot;:2866.27874015748,&quot;width&quot;:4801.729133858267}"/>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63AAB0"/>
      </a:accent1>
      <a:accent2>
        <a:srgbClr val="4CA26C"/>
      </a:accent2>
      <a:accent3>
        <a:srgbClr val="63AAB0"/>
      </a:accent3>
      <a:accent4>
        <a:srgbClr val="4CA26C"/>
      </a:accent4>
      <a:accent5>
        <a:srgbClr val="63AAB0"/>
      </a:accent5>
      <a:accent6>
        <a:srgbClr val="4CA26C"/>
      </a:accent6>
      <a:hlink>
        <a:srgbClr val="63AAB0"/>
      </a:hlink>
      <a:folHlink>
        <a:srgbClr val="4CA26C"/>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63AAB0"/>
    </a:accent1>
    <a:accent2>
      <a:srgbClr val="4CA26C"/>
    </a:accent2>
    <a:accent3>
      <a:srgbClr val="63AAB0"/>
    </a:accent3>
    <a:accent4>
      <a:srgbClr val="4CA26C"/>
    </a:accent4>
    <a:accent5>
      <a:srgbClr val="63AAB0"/>
    </a:accent5>
    <a:accent6>
      <a:srgbClr val="4CA26C"/>
    </a:accent6>
    <a:hlink>
      <a:srgbClr val="63AAB0"/>
    </a:hlink>
    <a:folHlink>
      <a:srgbClr val="4CA26C"/>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7E6E6"/>
    </a:lt2>
    <a:accent1>
      <a:srgbClr val="63AAB0"/>
    </a:accent1>
    <a:accent2>
      <a:srgbClr val="4CA26C"/>
    </a:accent2>
    <a:accent3>
      <a:srgbClr val="63AAB0"/>
    </a:accent3>
    <a:accent4>
      <a:srgbClr val="4CA26C"/>
    </a:accent4>
    <a:accent5>
      <a:srgbClr val="63AAB0"/>
    </a:accent5>
    <a:accent6>
      <a:srgbClr val="4CA26C"/>
    </a:accent6>
    <a:hlink>
      <a:srgbClr val="63AAB0"/>
    </a:hlink>
    <a:folHlink>
      <a:srgbClr val="4CA26C"/>
    </a:folHlink>
  </a:clrScheme>
</a:themeOverride>
</file>

<file path=ppt/theme/themeOverride3.xml><?xml version="1.0" encoding="utf-8"?>
<a:themeOverride xmlns:a="http://schemas.openxmlformats.org/drawingml/2006/main">
  <a:clrScheme name="Office 主题">
    <a:dk1>
      <a:srgbClr val="000000"/>
    </a:dk1>
    <a:lt1>
      <a:srgbClr val="FFFFFF"/>
    </a:lt1>
    <a:dk2>
      <a:srgbClr val="44546A"/>
    </a:dk2>
    <a:lt2>
      <a:srgbClr val="E7E6E6"/>
    </a:lt2>
    <a:accent1>
      <a:srgbClr val="63AAB0"/>
    </a:accent1>
    <a:accent2>
      <a:srgbClr val="4CA26C"/>
    </a:accent2>
    <a:accent3>
      <a:srgbClr val="63AAB0"/>
    </a:accent3>
    <a:accent4>
      <a:srgbClr val="4CA26C"/>
    </a:accent4>
    <a:accent5>
      <a:srgbClr val="63AAB0"/>
    </a:accent5>
    <a:accent6>
      <a:srgbClr val="4CA26C"/>
    </a:accent6>
    <a:hlink>
      <a:srgbClr val="63AAB0"/>
    </a:hlink>
    <a:folHlink>
      <a:srgbClr val="4CA26C"/>
    </a:folHlink>
  </a:clrScheme>
</a:themeOverride>
</file>

<file path=ppt/theme/themeOverride4.xml><?xml version="1.0" encoding="utf-8"?>
<a:themeOverride xmlns:a="http://schemas.openxmlformats.org/drawingml/2006/main">
  <a:clrScheme name="Office 主题">
    <a:dk1>
      <a:srgbClr val="000000"/>
    </a:dk1>
    <a:lt1>
      <a:srgbClr val="FFFFFF"/>
    </a:lt1>
    <a:dk2>
      <a:srgbClr val="44546A"/>
    </a:dk2>
    <a:lt2>
      <a:srgbClr val="E7E6E6"/>
    </a:lt2>
    <a:accent1>
      <a:srgbClr val="63AAB0"/>
    </a:accent1>
    <a:accent2>
      <a:srgbClr val="4CA26C"/>
    </a:accent2>
    <a:accent3>
      <a:srgbClr val="63AAB0"/>
    </a:accent3>
    <a:accent4>
      <a:srgbClr val="4CA26C"/>
    </a:accent4>
    <a:accent5>
      <a:srgbClr val="63AAB0"/>
    </a:accent5>
    <a:accent6>
      <a:srgbClr val="4CA26C"/>
    </a:accent6>
    <a:hlink>
      <a:srgbClr val="63AAB0"/>
    </a:hlink>
    <a:folHlink>
      <a:srgbClr val="4CA26C"/>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3987</Words>
  <Application>WPS 演示</Application>
  <PresentationFormat>自定义</PresentationFormat>
  <Paragraphs>351</Paragraphs>
  <Slides>41</Slides>
  <Notes>24</Notes>
  <HiddenSlides>0</HiddenSlides>
  <MMClips>1</MMClips>
  <ScaleCrop>false</ScaleCrop>
  <HeadingPairs>
    <vt:vector size="8" baseType="variant">
      <vt:variant>
        <vt:lpstr>已用的字体</vt:lpstr>
      </vt:variant>
      <vt:variant>
        <vt:i4>24</vt:i4>
      </vt:variant>
      <vt:variant>
        <vt:lpstr>主题</vt:lpstr>
      </vt:variant>
      <vt:variant>
        <vt:i4>1</vt:i4>
      </vt:variant>
      <vt:variant>
        <vt:lpstr>幻灯片标题</vt:lpstr>
      </vt:variant>
      <vt:variant>
        <vt:i4>41</vt:i4>
      </vt:variant>
      <vt:variant>
        <vt:lpstr>自定义放映</vt:lpstr>
      </vt:variant>
      <vt:variant>
        <vt:i4>1</vt:i4>
      </vt:variant>
    </vt:vector>
  </HeadingPairs>
  <TitlesOfParts>
    <vt:vector size="67" baseType="lpstr">
      <vt:lpstr>Arial</vt:lpstr>
      <vt:lpstr>宋体</vt:lpstr>
      <vt:lpstr>Wingdings</vt:lpstr>
      <vt:lpstr>微软雅黑</vt:lpstr>
      <vt:lpstr>Calibri</vt:lpstr>
      <vt:lpstr>楷体</vt:lpstr>
      <vt:lpstr>U.S. 101</vt:lpstr>
      <vt:lpstr>Segoe Print</vt:lpstr>
      <vt:lpstr>Roboto</vt:lpstr>
      <vt:lpstr>Times New Roman</vt:lpstr>
      <vt:lpstr>Open Sans Light</vt:lpstr>
      <vt:lpstr>Aller Light</vt:lpstr>
      <vt:lpstr>华文细黑</vt:lpstr>
      <vt:lpstr>Arial Unicode MS</vt:lpstr>
      <vt:lpstr>楷体_GB2312</vt:lpstr>
      <vt:lpstr>Wingdings</vt:lpstr>
      <vt:lpstr>华康POP2体W9(P)</vt:lpstr>
      <vt:lpstr>字魂59号-创粗黑</vt:lpstr>
      <vt:lpstr>华文楷体</vt:lpstr>
      <vt:lpstr>方正少儿简体</vt:lpstr>
      <vt:lpstr>阿里巴巴普惠体</vt:lpstr>
      <vt:lpstr>黑体</vt:lpstr>
      <vt:lpstr>隶书</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1、新冠肺炎</vt:lpstr>
      <vt:lpstr>“德尔塔”变异毒株</vt:lpstr>
      <vt:lpstr>PowerPoint 演示文稿</vt:lpstr>
      <vt:lpstr>PowerPoint 演示文稿</vt:lpstr>
      <vt:lpstr>PowerPoint 演示文稿</vt:lpstr>
      <vt:lpstr>预防措施</vt:lpstr>
      <vt:lpstr>PowerPoint 演示文稿</vt:lpstr>
      <vt:lpstr>PowerPoint 演示文稿</vt:lpstr>
      <vt:lpstr>PowerPoint 演示文稿</vt:lpstr>
      <vt:lpstr>PowerPoint 演示文稿</vt:lpstr>
      <vt:lpstr>“自己是健康第一责任人”</vt:lpstr>
      <vt:lpstr>PowerPoint 演示文稿</vt:lpstr>
      <vt:lpstr>PowerPoint 演示文稿</vt:lpstr>
      <vt:lpstr>流行性感冒</vt:lpstr>
      <vt:lpstr>流行性感冒和普通感冒区别</vt:lpstr>
      <vt:lpstr>预防措施</vt:lpstr>
      <vt:lpstr>PowerPoint 演示文稿</vt:lpstr>
      <vt:lpstr>PowerPoint 演示文稿</vt:lpstr>
      <vt:lpstr>诺如病毒感染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廖梦泽</cp:lastModifiedBy>
  <cp:revision>59</cp:revision>
  <dcterms:created xsi:type="dcterms:W3CDTF">2017-02-28T06:18:00Z</dcterms:created>
  <dcterms:modified xsi:type="dcterms:W3CDTF">2024-03-25T06:48:09Z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D838CD08EAF5427B876B9ADAC9F9822B</vt:lpwstr>
  </property>
</Properties>
</file>