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3"/>
  </p:handoutMasterIdLst>
  <p:sldIdLst>
    <p:sldId id="256" r:id="rId4"/>
    <p:sldId id="258" r:id="rId6"/>
    <p:sldId id="265" r:id="rId7"/>
    <p:sldId id="278" r:id="rId8"/>
    <p:sldId id="280" r:id="rId9"/>
    <p:sldId id="262" r:id="rId10"/>
    <p:sldId id="281" r:id="rId11"/>
    <p:sldId id="259" r:id="rId12"/>
    <p:sldId id="260" r:id="rId13"/>
    <p:sldId id="257" r:id="rId14"/>
    <p:sldId id="261" r:id="rId15"/>
    <p:sldId id="267" r:id="rId16"/>
    <p:sldId id="264" r:id="rId17"/>
    <p:sldId id="282" r:id="rId18"/>
    <p:sldId id="270" r:id="rId19"/>
    <p:sldId id="266" r:id="rId20"/>
    <p:sldId id="269" r:id="rId21"/>
    <p:sldId id="283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454A"/>
    <a:srgbClr val="914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-96" y="-270"/>
      </p:cViewPr>
      <p:guideLst>
        <p:guide orient="horz" pos="20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C5BEB-CABD-4A2A-ADE8-187A7FD9A5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459-80FE-4343-A01F-4DD0397272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6055-7308-4005-90A0-E550720F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459-80FE-4343-A01F-4DD0397272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6055-7308-4005-90A0-E550720F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459-80FE-4343-A01F-4DD0397272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6055-7308-4005-90A0-E550720F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E2459-80FE-4343-A01F-4DD0397272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1D6055-7308-4005-90A0-E550720F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E2459-80FE-4343-A01F-4DD0397272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1D6055-7308-4005-90A0-E550720F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E2459-80FE-4343-A01F-4DD0397272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1D6055-7308-4005-90A0-E550720F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E2459-80FE-4343-A01F-4DD0397272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1D6055-7308-4005-90A0-E550720F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E2459-80FE-4343-A01F-4DD0397272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1D6055-7308-4005-90A0-E550720F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E2459-80FE-4343-A01F-4DD0397272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1D6055-7308-4005-90A0-E550720F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E2459-80FE-4343-A01F-4DD0397272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1D6055-7308-4005-90A0-E550720F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E2459-80FE-4343-A01F-4DD0397272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1D6055-7308-4005-90A0-E550720F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459-80FE-4343-A01F-4DD0397272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6055-7308-4005-90A0-E550720F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E2459-80FE-4343-A01F-4DD0397272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1D6055-7308-4005-90A0-E550720F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E2459-80FE-4343-A01F-4DD0397272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1D6055-7308-4005-90A0-E550720F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E2459-80FE-4343-A01F-4DD0397272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1D6055-7308-4005-90A0-E550720F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459-80FE-4343-A01F-4DD0397272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6055-7308-4005-90A0-E550720F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459-80FE-4343-A01F-4DD0397272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6055-7308-4005-90A0-E550720F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459-80FE-4343-A01F-4DD0397272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6055-7308-4005-90A0-E550720F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459-80FE-4343-A01F-4DD0397272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6055-7308-4005-90A0-E550720F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459-80FE-4343-A01F-4DD0397272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6055-7308-4005-90A0-E550720F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459-80FE-4343-A01F-4DD0397272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6055-7308-4005-90A0-E550720F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459-80FE-4343-A01F-4DD0397272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6055-7308-4005-90A0-E550720F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E2459-80FE-4343-A01F-4DD0397272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D6055-7308-4005-90A0-E550720F5D4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3.emf"/><Relationship Id="rId3" Type="http://schemas.openxmlformats.org/officeDocument/2006/relationships/tags" Target="../tags/tag5.xml"/><Relationship Id="rId2" Type="http://schemas.openxmlformats.org/officeDocument/2006/relationships/image" Target="../media/image7.emf"/><Relationship Id="rId1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6.xml"/><Relationship Id="rId2" Type="http://schemas.openxmlformats.org/officeDocument/2006/relationships/image" Target="../media/image19.emf"/><Relationship Id="rId1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7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2.emf"/><Relationship Id="rId1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3.emf"/><Relationship Id="rId2" Type="http://schemas.openxmlformats.org/officeDocument/2006/relationships/image" Target="../media/image11.emf"/><Relationship Id="rId1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emf"/><Relationship Id="rId1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emf"/><Relationship Id="rId1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7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.xml"/><Relationship Id="rId4" Type="http://schemas.openxmlformats.org/officeDocument/2006/relationships/image" Target="../media/image8.emf"/><Relationship Id="rId3" Type="http://schemas.openxmlformats.org/officeDocument/2006/relationships/tags" Target="../tags/tag1.xml"/><Relationship Id="rId2" Type="http://schemas.openxmlformats.org/officeDocument/2006/relationships/image" Target="../media/image7.emf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.emf"/><Relationship Id="rId1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4.png"/><Relationship Id="rId2" Type="http://schemas.openxmlformats.org/officeDocument/2006/relationships/image" Target="../media/image11.emf"/><Relationship Id="rId1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3.xml"/><Relationship Id="rId2" Type="http://schemas.openxmlformats.org/officeDocument/2006/relationships/image" Target="../media/image15.emf"/><Relationship Id="rId1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4.xml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任意多边形 7"/>
          <p:cNvSpPr/>
          <p:nvPr/>
        </p:nvSpPr>
        <p:spPr>
          <a:xfrm>
            <a:off x="5523186" y="644810"/>
            <a:ext cx="6497100" cy="2290086"/>
          </a:xfrm>
          <a:custGeom>
            <a:avLst/>
            <a:gdLst>
              <a:gd name="connsiteX0" fmla="*/ 2447126 w 6510581"/>
              <a:gd name="connsiteY0" fmla="*/ 255710 h 2341208"/>
              <a:gd name="connsiteX1" fmla="*/ 1236891 w 6510581"/>
              <a:gd name="connsiteY1" fmla="*/ 215369 h 2341208"/>
              <a:gd name="connsiteX2" fmla="*/ 93891 w 6510581"/>
              <a:gd name="connsiteY2" fmla="*/ 417075 h 2341208"/>
              <a:gd name="connsiteX3" fmla="*/ 309044 w 6510581"/>
              <a:gd name="connsiteY3" fmla="*/ 1586969 h 2341208"/>
              <a:gd name="connsiteX4" fmla="*/ 2231973 w 6510581"/>
              <a:gd name="connsiteY4" fmla="*/ 1950039 h 2341208"/>
              <a:gd name="connsiteX5" fmla="*/ 5324797 w 6510581"/>
              <a:gd name="connsiteY5" fmla="*/ 1909698 h 2341208"/>
              <a:gd name="connsiteX6" fmla="*/ 5069302 w 6510581"/>
              <a:gd name="connsiteY6" fmla="*/ 2340004 h 2341208"/>
              <a:gd name="connsiteX7" fmla="*/ 5795444 w 6510581"/>
              <a:gd name="connsiteY7" fmla="*/ 2003827 h 2341208"/>
              <a:gd name="connsiteX8" fmla="*/ 6494691 w 6510581"/>
              <a:gd name="connsiteY8" fmla="*/ 1062533 h 2341208"/>
              <a:gd name="connsiteX9" fmla="*/ 6024044 w 6510581"/>
              <a:gd name="connsiteY9" fmla="*/ 40557 h 2341208"/>
              <a:gd name="connsiteX10" fmla="*/ 3374973 w 6510581"/>
              <a:gd name="connsiteY10" fmla="*/ 188475 h 2341208"/>
              <a:gd name="connsiteX11" fmla="*/ 2447126 w 6510581"/>
              <a:gd name="connsiteY11" fmla="*/ 255710 h 2341208"/>
              <a:gd name="connsiteX0-1" fmla="*/ 2447126 w 6510581"/>
              <a:gd name="connsiteY0-2" fmla="*/ 255710 h 2341208"/>
              <a:gd name="connsiteX1-3" fmla="*/ 1236891 w 6510581"/>
              <a:gd name="connsiteY1-4" fmla="*/ 215369 h 2341208"/>
              <a:gd name="connsiteX2-5" fmla="*/ 93891 w 6510581"/>
              <a:gd name="connsiteY2-6" fmla="*/ 417075 h 2341208"/>
              <a:gd name="connsiteX3-7" fmla="*/ 309044 w 6510581"/>
              <a:gd name="connsiteY3-8" fmla="*/ 1586969 h 2341208"/>
              <a:gd name="connsiteX4-9" fmla="*/ 2231973 w 6510581"/>
              <a:gd name="connsiteY4-10" fmla="*/ 1950039 h 2341208"/>
              <a:gd name="connsiteX5-11" fmla="*/ 5324797 w 6510581"/>
              <a:gd name="connsiteY5-12" fmla="*/ 1909698 h 2341208"/>
              <a:gd name="connsiteX6-13" fmla="*/ 5069302 w 6510581"/>
              <a:gd name="connsiteY6-14" fmla="*/ 2340004 h 2341208"/>
              <a:gd name="connsiteX7-15" fmla="*/ 5795444 w 6510581"/>
              <a:gd name="connsiteY7-16" fmla="*/ 2003827 h 2341208"/>
              <a:gd name="connsiteX8-17" fmla="*/ 6494691 w 6510581"/>
              <a:gd name="connsiteY8-18" fmla="*/ 1062533 h 2341208"/>
              <a:gd name="connsiteX9-19" fmla="*/ 6024044 w 6510581"/>
              <a:gd name="connsiteY9-20" fmla="*/ 40557 h 2341208"/>
              <a:gd name="connsiteX10-21" fmla="*/ 3374973 w 6510581"/>
              <a:gd name="connsiteY10-22" fmla="*/ 188475 h 2341208"/>
              <a:gd name="connsiteX11-23" fmla="*/ 2447126 w 6510581"/>
              <a:gd name="connsiteY11-24" fmla="*/ 255710 h 2341208"/>
              <a:gd name="connsiteX0-25" fmla="*/ 2474983 w 6538438"/>
              <a:gd name="connsiteY0-26" fmla="*/ 255710 h 2341208"/>
              <a:gd name="connsiteX1-27" fmla="*/ 1264748 w 6538438"/>
              <a:gd name="connsiteY1-28" fmla="*/ 215369 h 2341208"/>
              <a:gd name="connsiteX2-29" fmla="*/ 121748 w 6538438"/>
              <a:gd name="connsiteY2-30" fmla="*/ 417075 h 2341208"/>
              <a:gd name="connsiteX3-31" fmla="*/ 336901 w 6538438"/>
              <a:gd name="connsiteY3-32" fmla="*/ 1586969 h 2341208"/>
              <a:gd name="connsiteX4-33" fmla="*/ 2259830 w 6538438"/>
              <a:gd name="connsiteY4-34" fmla="*/ 1950039 h 2341208"/>
              <a:gd name="connsiteX5-35" fmla="*/ 5352654 w 6538438"/>
              <a:gd name="connsiteY5-36" fmla="*/ 1909698 h 2341208"/>
              <a:gd name="connsiteX6-37" fmla="*/ 5097159 w 6538438"/>
              <a:gd name="connsiteY6-38" fmla="*/ 2340004 h 2341208"/>
              <a:gd name="connsiteX7-39" fmla="*/ 5823301 w 6538438"/>
              <a:gd name="connsiteY7-40" fmla="*/ 2003827 h 2341208"/>
              <a:gd name="connsiteX8-41" fmla="*/ 6522548 w 6538438"/>
              <a:gd name="connsiteY8-42" fmla="*/ 1062533 h 2341208"/>
              <a:gd name="connsiteX9-43" fmla="*/ 6051901 w 6538438"/>
              <a:gd name="connsiteY9-44" fmla="*/ 40557 h 2341208"/>
              <a:gd name="connsiteX10-45" fmla="*/ 3402830 w 6538438"/>
              <a:gd name="connsiteY10-46" fmla="*/ 188475 h 2341208"/>
              <a:gd name="connsiteX11-47" fmla="*/ 2474983 w 6538438"/>
              <a:gd name="connsiteY11-48" fmla="*/ 255710 h 2341208"/>
              <a:gd name="connsiteX0-49" fmla="*/ 2447127 w 6510582"/>
              <a:gd name="connsiteY0-50" fmla="*/ 255710 h 2341208"/>
              <a:gd name="connsiteX1-51" fmla="*/ 1236892 w 6510582"/>
              <a:gd name="connsiteY1-52" fmla="*/ 183619 h 2341208"/>
              <a:gd name="connsiteX2-53" fmla="*/ 93892 w 6510582"/>
              <a:gd name="connsiteY2-54" fmla="*/ 417075 h 2341208"/>
              <a:gd name="connsiteX3-55" fmla="*/ 309045 w 6510582"/>
              <a:gd name="connsiteY3-56" fmla="*/ 1586969 h 2341208"/>
              <a:gd name="connsiteX4-57" fmla="*/ 2231974 w 6510582"/>
              <a:gd name="connsiteY4-58" fmla="*/ 1950039 h 2341208"/>
              <a:gd name="connsiteX5-59" fmla="*/ 5324798 w 6510582"/>
              <a:gd name="connsiteY5-60" fmla="*/ 1909698 h 2341208"/>
              <a:gd name="connsiteX6-61" fmla="*/ 5069303 w 6510582"/>
              <a:gd name="connsiteY6-62" fmla="*/ 2340004 h 2341208"/>
              <a:gd name="connsiteX7-63" fmla="*/ 5795445 w 6510582"/>
              <a:gd name="connsiteY7-64" fmla="*/ 2003827 h 2341208"/>
              <a:gd name="connsiteX8-65" fmla="*/ 6494692 w 6510582"/>
              <a:gd name="connsiteY8-66" fmla="*/ 1062533 h 2341208"/>
              <a:gd name="connsiteX9-67" fmla="*/ 6024045 w 6510582"/>
              <a:gd name="connsiteY9-68" fmla="*/ 40557 h 2341208"/>
              <a:gd name="connsiteX10-69" fmla="*/ 3374974 w 6510582"/>
              <a:gd name="connsiteY10-70" fmla="*/ 188475 h 2341208"/>
              <a:gd name="connsiteX11-71" fmla="*/ 2447127 w 6510582"/>
              <a:gd name="connsiteY11-72" fmla="*/ 255710 h 2341208"/>
              <a:gd name="connsiteX0-73" fmla="*/ 2447127 w 6510582"/>
              <a:gd name="connsiteY0-74" fmla="*/ 255710 h 2341208"/>
              <a:gd name="connsiteX1-75" fmla="*/ 1236892 w 6510582"/>
              <a:gd name="connsiteY1-76" fmla="*/ 183619 h 2341208"/>
              <a:gd name="connsiteX2-77" fmla="*/ 93892 w 6510582"/>
              <a:gd name="connsiteY2-78" fmla="*/ 417075 h 2341208"/>
              <a:gd name="connsiteX3-79" fmla="*/ 309045 w 6510582"/>
              <a:gd name="connsiteY3-80" fmla="*/ 1586969 h 2341208"/>
              <a:gd name="connsiteX4-81" fmla="*/ 2231974 w 6510582"/>
              <a:gd name="connsiteY4-82" fmla="*/ 1950039 h 2341208"/>
              <a:gd name="connsiteX5-83" fmla="*/ 5324798 w 6510582"/>
              <a:gd name="connsiteY5-84" fmla="*/ 1909698 h 2341208"/>
              <a:gd name="connsiteX6-85" fmla="*/ 5069303 w 6510582"/>
              <a:gd name="connsiteY6-86" fmla="*/ 2340004 h 2341208"/>
              <a:gd name="connsiteX7-87" fmla="*/ 5795445 w 6510582"/>
              <a:gd name="connsiteY7-88" fmla="*/ 2003827 h 2341208"/>
              <a:gd name="connsiteX8-89" fmla="*/ 6494692 w 6510582"/>
              <a:gd name="connsiteY8-90" fmla="*/ 1062533 h 2341208"/>
              <a:gd name="connsiteX9-91" fmla="*/ 6024045 w 6510582"/>
              <a:gd name="connsiteY9-92" fmla="*/ 40557 h 2341208"/>
              <a:gd name="connsiteX10-93" fmla="*/ 3374974 w 6510582"/>
              <a:gd name="connsiteY10-94" fmla="*/ 188475 h 2341208"/>
              <a:gd name="connsiteX11-95" fmla="*/ 2447127 w 6510582"/>
              <a:gd name="connsiteY11-96" fmla="*/ 255710 h 2341208"/>
              <a:gd name="connsiteX0-97" fmla="*/ 2485227 w 6510582"/>
              <a:gd name="connsiteY0-98" fmla="*/ 198560 h 2341208"/>
              <a:gd name="connsiteX1-99" fmla="*/ 1236892 w 6510582"/>
              <a:gd name="connsiteY1-100" fmla="*/ 183619 h 2341208"/>
              <a:gd name="connsiteX2-101" fmla="*/ 93892 w 6510582"/>
              <a:gd name="connsiteY2-102" fmla="*/ 417075 h 2341208"/>
              <a:gd name="connsiteX3-103" fmla="*/ 309045 w 6510582"/>
              <a:gd name="connsiteY3-104" fmla="*/ 1586969 h 2341208"/>
              <a:gd name="connsiteX4-105" fmla="*/ 2231974 w 6510582"/>
              <a:gd name="connsiteY4-106" fmla="*/ 1950039 h 2341208"/>
              <a:gd name="connsiteX5-107" fmla="*/ 5324798 w 6510582"/>
              <a:gd name="connsiteY5-108" fmla="*/ 1909698 h 2341208"/>
              <a:gd name="connsiteX6-109" fmla="*/ 5069303 w 6510582"/>
              <a:gd name="connsiteY6-110" fmla="*/ 2340004 h 2341208"/>
              <a:gd name="connsiteX7-111" fmla="*/ 5795445 w 6510582"/>
              <a:gd name="connsiteY7-112" fmla="*/ 2003827 h 2341208"/>
              <a:gd name="connsiteX8-113" fmla="*/ 6494692 w 6510582"/>
              <a:gd name="connsiteY8-114" fmla="*/ 1062533 h 2341208"/>
              <a:gd name="connsiteX9-115" fmla="*/ 6024045 w 6510582"/>
              <a:gd name="connsiteY9-116" fmla="*/ 40557 h 2341208"/>
              <a:gd name="connsiteX10-117" fmla="*/ 3374974 w 6510582"/>
              <a:gd name="connsiteY10-118" fmla="*/ 188475 h 2341208"/>
              <a:gd name="connsiteX11-119" fmla="*/ 2485227 w 6510582"/>
              <a:gd name="connsiteY11-120" fmla="*/ 198560 h 2341208"/>
              <a:gd name="connsiteX0-121" fmla="*/ 2485227 w 6510582"/>
              <a:gd name="connsiteY0-122" fmla="*/ 198560 h 2341208"/>
              <a:gd name="connsiteX1-123" fmla="*/ 1236892 w 6510582"/>
              <a:gd name="connsiteY1-124" fmla="*/ 183619 h 2341208"/>
              <a:gd name="connsiteX2-125" fmla="*/ 93892 w 6510582"/>
              <a:gd name="connsiteY2-126" fmla="*/ 417075 h 2341208"/>
              <a:gd name="connsiteX3-127" fmla="*/ 309045 w 6510582"/>
              <a:gd name="connsiteY3-128" fmla="*/ 1586969 h 2341208"/>
              <a:gd name="connsiteX4-129" fmla="*/ 2231974 w 6510582"/>
              <a:gd name="connsiteY4-130" fmla="*/ 1950039 h 2341208"/>
              <a:gd name="connsiteX5-131" fmla="*/ 5324798 w 6510582"/>
              <a:gd name="connsiteY5-132" fmla="*/ 1909698 h 2341208"/>
              <a:gd name="connsiteX6-133" fmla="*/ 5069303 w 6510582"/>
              <a:gd name="connsiteY6-134" fmla="*/ 2340004 h 2341208"/>
              <a:gd name="connsiteX7-135" fmla="*/ 5795445 w 6510582"/>
              <a:gd name="connsiteY7-136" fmla="*/ 2003827 h 2341208"/>
              <a:gd name="connsiteX8-137" fmla="*/ 6494692 w 6510582"/>
              <a:gd name="connsiteY8-138" fmla="*/ 1062533 h 2341208"/>
              <a:gd name="connsiteX9-139" fmla="*/ 6024045 w 6510582"/>
              <a:gd name="connsiteY9-140" fmla="*/ 40557 h 2341208"/>
              <a:gd name="connsiteX10-141" fmla="*/ 3374974 w 6510582"/>
              <a:gd name="connsiteY10-142" fmla="*/ 188475 h 2341208"/>
              <a:gd name="connsiteX11-143" fmla="*/ 2485227 w 6510582"/>
              <a:gd name="connsiteY11-144" fmla="*/ 198560 h 2341208"/>
              <a:gd name="connsiteX0-145" fmla="*/ 2485227 w 6510582"/>
              <a:gd name="connsiteY0-146" fmla="*/ 199909 h 2342557"/>
              <a:gd name="connsiteX1-147" fmla="*/ 1236892 w 6510582"/>
              <a:gd name="connsiteY1-148" fmla="*/ 184968 h 2342557"/>
              <a:gd name="connsiteX2-149" fmla="*/ 93892 w 6510582"/>
              <a:gd name="connsiteY2-150" fmla="*/ 418424 h 2342557"/>
              <a:gd name="connsiteX3-151" fmla="*/ 309045 w 6510582"/>
              <a:gd name="connsiteY3-152" fmla="*/ 1588318 h 2342557"/>
              <a:gd name="connsiteX4-153" fmla="*/ 2231974 w 6510582"/>
              <a:gd name="connsiteY4-154" fmla="*/ 1951388 h 2342557"/>
              <a:gd name="connsiteX5-155" fmla="*/ 5324798 w 6510582"/>
              <a:gd name="connsiteY5-156" fmla="*/ 1911047 h 2342557"/>
              <a:gd name="connsiteX6-157" fmla="*/ 5069303 w 6510582"/>
              <a:gd name="connsiteY6-158" fmla="*/ 2341353 h 2342557"/>
              <a:gd name="connsiteX7-159" fmla="*/ 5795445 w 6510582"/>
              <a:gd name="connsiteY7-160" fmla="*/ 2005176 h 2342557"/>
              <a:gd name="connsiteX8-161" fmla="*/ 6494692 w 6510582"/>
              <a:gd name="connsiteY8-162" fmla="*/ 1063882 h 2342557"/>
              <a:gd name="connsiteX9-163" fmla="*/ 6024045 w 6510582"/>
              <a:gd name="connsiteY9-164" fmla="*/ 41906 h 2342557"/>
              <a:gd name="connsiteX10-165" fmla="*/ 3559124 w 6510582"/>
              <a:gd name="connsiteY10-166" fmla="*/ 177124 h 2342557"/>
              <a:gd name="connsiteX11-167" fmla="*/ 2485227 w 6510582"/>
              <a:gd name="connsiteY11-168" fmla="*/ 199909 h 2342557"/>
              <a:gd name="connsiteX0-169" fmla="*/ 2485227 w 6504160"/>
              <a:gd name="connsiteY0-170" fmla="*/ 177495 h 2320143"/>
              <a:gd name="connsiteX1-171" fmla="*/ 1236892 w 6504160"/>
              <a:gd name="connsiteY1-172" fmla="*/ 162554 h 2320143"/>
              <a:gd name="connsiteX2-173" fmla="*/ 93892 w 6504160"/>
              <a:gd name="connsiteY2-174" fmla="*/ 396010 h 2320143"/>
              <a:gd name="connsiteX3-175" fmla="*/ 309045 w 6504160"/>
              <a:gd name="connsiteY3-176" fmla="*/ 1565904 h 2320143"/>
              <a:gd name="connsiteX4-177" fmla="*/ 2231974 w 6504160"/>
              <a:gd name="connsiteY4-178" fmla="*/ 1928974 h 2320143"/>
              <a:gd name="connsiteX5-179" fmla="*/ 5324798 w 6504160"/>
              <a:gd name="connsiteY5-180" fmla="*/ 1888633 h 2320143"/>
              <a:gd name="connsiteX6-181" fmla="*/ 5069303 w 6504160"/>
              <a:gd name="connsiteY6-182" fmla="*/ 2318939 h 2320143"/>
              <a:gd name="connsiteX7-183" fmla="*/ 5795445 w 6504160"/>
              <a:gd name="connsiteY7-184" fmla="*/ 1982762 h 2320143"/>
              <a:gd name="connsiteX8-185" fmla="*/ 6494692 w 6504160"/>
              <a:gd name="connsiteY8-186" fmla="*/ 1041468 h 2320143"/>
              <a:gd name="connsiteX9-187" fmla="*/ 5985945 w 6504160"/>
              <a:gd name="connsiteY9-188" fmla="*/ 44892 h 2320143"/>
              <a:gd name="connsiteX10-189" fmla="*/ 3559124 w 6504160"/>
              <a:gd name="connsiteY10-190" fmla="*/ 154710 h 2320143"/>
              <a:gd name="connsiteX11-191" fmla="*/ 2485227 w 6504160"/>
              <a:gd name="connsiteY11-192" fmla="*/ 177495 h 2320143"/>
              <a:gd name="connsiteX0-193" fmla="*/ 2485227 w 6504160"/>
              <a:gd name="connsiteY0-194" fmla="*/ 148603 h 2291251"/>
              <a:gd name="connsiteX1-195" fmla="*/ 1236892 w 6504160"/>
              <a:gd name="connsiteY1-196" fmla="*/ 133662 h 2291251"/>
              <a:gd name="connsiteX2-197" fmla="*/ 93892 w 6504160"/>
              <a:gd name="connsiteY2-198" fmla="*/ 367118 h 2291251"/>
              <a:gd name="connsiteX3-199" fmla="*/ 309045 w 6504160"/>
              <a:gd name="connsiteY3-200" fmla="*/ 1537012 h 2291251"/>
              <a:gd name="connsiteX4-201" fmla="*/ 2231974 w 6504160"/>
              <a:gd name="connsiteY4-202" fmla="*/ 1900082 h 2291251"/>
              <a:gd name="connsiteX5-203" fmla="*/ 5324798 w 6504160"/>
              <a:gd name="connsiteY5-204" fmla="*/ 1859741 h 2291251"/>
              <a:gd name="connsiteX6-205" fmla="*/ 5069303 w 6504160"/>
              <a:gd name="connsiteY6-206" fmla="*/ 2290047 h 2291251"/>
              <a:gd name="connsiteX7-207" fmla="*/ 5795445 w 6504160"/>
              <a:gd name="connsiteY7-208" fmla="*/ 1953870 h 2291251"/>
              <a:gd name="connsiteX8-209" fmla="*/ 6494692 w 6504160"/>
              <a:gd name="connsiteY8-210" fmla="*/ 1012576 h 2291251"/>
              <a:gd name="connsiteX9-211" fmla="*/ 5985945 w 6504160"/>
              <a:gd name="connsiteY9-212" fmla="*/ 16000 h 2291251"/>
              <a:gd name="connsiteX10-213" fmla="*/ 3559124 w 6504160"/>
              <a:gd name="connsiteY10-214" fmla="*/ 125818 h 2291251"/>
              <a:gd name="connsiteX11-215" fmla="*/ 2485227 w 6504160"/>
              <a:gd name="connsiteY11-216" fmla="*/ 148603 h 2291251"/>
              <a:gd name="connsiteX0-217" fmla="*/ 2485227 w 6486826"/>
              <a:gd name="connsiteY0-218" fmla="*/ 148603 h 2291345"/>
              <a:gd name="connsiteX1-219" fmla="*/ 1236892 w 6486826"/>
              <a:gd name="connsiteY1-220" fmla="*/ 133662 h 2291345"/>
              <a:gd name="connsiteX2-221" fmla="*/ 93892 w 6486826"/>
              <a:gd name="connsiteY2-222" fmla="*/ 367118 h 2291345"/>
              <a:gd name="connsiteX3-223" fmla="*/ 309045 w 6486826"/>
              <a:gd name="connsiteY3-224" fmla="*/ 1537012 h 2291345"/>
              <a:gd name="connsiteX4-225" fmla="*/ 2231974 w 6486826"/>
              <a:gd name="connsiteY4-226" fmla="*/ 1900082 h 2291345"/>
              <a:gd name="connsiteX5-227" fmla="*/ 5324798 w 6486826"/>
              <a:gd name="connsiteY5-228" fmla="*/ 1859741 h 2291345"/>
              <a:gd name="connsiteX6-229" fmla="*/ 5069303 w 6486826"/>
              <a:gd name="connsiteY6-230" fmla="*/ 2290047 h 2291345"/>
              <a:gd name="connsiteX7-231" fmla="*/ 5795445 w 6486826"/>
              <a:gd name="connsiteY7-232" fmla="*/ 1953870 h 2291345"/>
              <a:gd name="connsiteX8-233" fmla="*/ 6475642 w 6486826"/>
              <a:gd name="connsiteY8-234" fmla="*/ 942726 h 2291345"/>
              <a:gd name="connsiteX9-235" fmla="*/ 5985945 w 6486826"/>
              <a:gd name="connsiteY9-236" fmla="*/ 16000 h 2291345"/>
              <a:gd name="connsiteX10-237" fmla="*/ 3559124 w 6486826"/>
              <a:gd name="connsiteY10-238" fmla="*/ 125818 h 2291345"/>
              <a:gd name="connsiteX11-239" fmla="*/ 2485227 w 6486826"/>
              <a:gd name="connsiteY11-240" fmla="*/ 148603 h 2291345"/>
              <a:gd name="connsiteX0-241" fmla="*/ 2485227 w 6478478"/>
              <a:gd name="connsiteY0-242" fmla="*/ 148603 h 2290086"/>
              <a:gd name="connsiteX1-243" fmla="*/ 1236892 w 6478478"/>
              <a:gd name="connsiteY1-244" fmla="*/ 133662 h 2290086"/>
              <a:gd name="connsiteX2-245" fmla="*/ 93892 w 6478478"/>
              <a:gd name="connsiteY2-246" fmla="*/ 367118 h 2290086"/>
              <a:gd name="connsiteX3-247" fmla="*/ 309045 w 6478478"/>
              <a:gd name="connsiteY3-248" fmla="*/ 1537012 h 2290086"/>
              <a:gd name="connsiteX4-249" fmla="*/ 2231974 w 6478478"/>
              <a:gd name="connsiteY4-250" fmla="*/ 1900082 h 2290086"/>
              <a:gd name="connsiteX5-251" fmla="*/ 5324798 w 6478478"/>
              <a:gd name="connsiteY5-252" fmla="*/ 1859741 h 2290086"/>
              <a:gd name="connsiteX6-253" fmla="*/ 5069303 w 6478478"/>
              <a:gd name="connsiteY6-254" fmla="*/ 2290047 h 2290086"/>
              <a:gd name="connsiteX7-255" fmla="*/ 5935145 w 6478478"/>
              <a:gd name="connsiteY7-256" fmla="*/ 1833220 h 2290086"/>
              <a:gd name="connsiteX8-257" fmla="*/ 6475642 w 6478478"/>
              <a:gd name="connsiteY8-258" fmla="*/ 942726 h 2290086"/>
              <a:gd name="connsiteX9-259" fmla="*/ 5985945 w 6478478"/>
              <a:gd name="connsiteY9-260" fmla="*/ 16000 h 2290086"/>
              <a:gd name="connsiteX10-261" fmla="*/ 3559124 w 6478478"/>
              <a:gd name="connsiteY10-262" fmla="*/ 125818 h 2290086"/>
              <a:gd name="connsiteX11-263" fmla="*/ 2485227 w 6478478"/>
              <a:gd name="connsiteY11-264" fmla="*/ 148603 h 2290086"/>
              <a:gd name="connsiteX0-265" fmla="*/ 2508535 w 6501786"/>
              <a:gd name="connsiteY0-266" fmla="*/ 148603 h 2290086"/>
              <a:gd name="connsiteX1-267" fmla="*/ 1260200 w 6501786"/>
              <a:gd name="connsiteY1-268" fmla="*/ 133662 h 2290086"/>
              <a:gd name="connsiteX2-269" fmla="*/ 85450 w 6501786"/>
              <a:gd name="connsiteY2-270" fmla="*/ 456018 h 2290086"/>
              <a:gd name="connsiteX3-271" fmla="*/ 332353 w 6501786"/>
              <a:gd name="connsiteY3-272" fmla="*/ 1537012 h 2290086"/>
              <a:gd name="connsiteX4-273" fmla="*/ 2255282 w 6501786"/>
              <a:gd name="connsiteY4-274" fmla="*/ 1900082 h 2290086"/>
              <a:gd name="connsiteX5-275" fmla="*/ 5348106 w 6501786"/>
              <a:gd name="connsiteY5-276" fmla="*/ 1859741 h 2290086"/>
              <a:gd name="connsiteX6-277" fmla="*/ 5092611 w 6501786"/>
              <a:gd name="connsiteY6-278" fmla="*/ 2290047 h 2290086"/>
              <a:gd name="connsiteX7-279" fmla="*/ 5958453 w 6501786"/>
              <a:gd name="connsiteY7-280" fmla="*/ 1833220 h 2290086"/>
              <a:gd name="connsiteX8-281" fmla="*/ 6498950 w 6501786"/>
              <a:gd name="connsiteY8-282" fmla="*/ 942726 h 2290086"/>
              <a:gd name="connsiteX9-283" fmla="*/ 6009253 w 6501786"/>
              <a:gd name="connsiteY9-284" fmla="*/ 16000 h 2290086"/>
              <a:gd name="connsiteX10-285" fmla="*/ 3582432 w 6501786"/>
              <a:gd name="connsiteY10-286" fmla="*/ 125818 h 2290086"/>
              <a:gd name="connsiteX11-287" fmla="*/ 2508535 w 6501786"/>
              <a:gd name="connsiteY11-288" fmla="*/ 148603 h 2290086"/>
              <a:gd name="connsiteX0-289" fmla="*/ 2503849 w 6497100"/>
              <a:gd name="connsiteY0-290" fmla="*/ 148603 h 2290086"/>
              <a:gd name="connsiteX1-291" fmla="*/ 1192014 w 6497100"/>
              <a:gd name="connsiteY1-292" fmla="*/ 101912 h 2290086"/>
              <a:gd name="connsiteX2-293" fmla="*/ 80764 w 6497100"/>
              <a:gd name="connsiteY2-294" fmla="*/ 456018 h 2290086"/>
              <a:gd name="connsiteX3-295" fmla="*/ 327667 w 6497100"/>
              <a:gd name="connsiteY3-296" fmla="*/ 1537012 h 2290086"/>
              <a:gd name="connsiteX4-297" fmla="*/ 2250596 w 6497100"/>
              <a:gd name="connsiteY4-298" fmla="*/ 1900082 h 2290086"/>
              <a:gd name="connsiteX5-299" fmla="*/ 5343420 w 6497100"/>
              <a:gd name="connsiteY5-300" fmla="*/ 1859741 h 2290086"/>
              <a:gd name="connsiteX6-301" fmla="*/ 5087925 w 6497100"/>
              <a:gd name="connsiteY6-302" fmla="*/ 2290047 h 2290086"/>
              <a:gd name="connsiteX7-303" fmla="*/ 5953767 w 6497100"/>
              <a:gd name="connsiteY7-304" fmla="*/ 1833220 h 2290086"/>
              <a:gd name="connsiteX8-305" fmla="*/ 6494264 w 6497100"/>
              <a:gd name="connsiteY8-306" fmla="*/ 942726 h 2290086"/>
              <a:gd name="connsiteX9-307" fmla="*/ 6004567 w 6497100"/>
              <a:gd name="connsiteY9-308" fmla="*/ 16000 h 2290086"/>
              <a:gd name="connsiteX10-309" fmla="*/ 3577746 w 6497100"/>
              <a:gd name="connsiteY10-310" fmla="*/ 125818 h 2290086"/>
              <a:gd name="connsiteX11-311" fmla="*/ 2503849 w 6497100"/>
              <a:gd name="connsiteY11-312" fmla="*/ 148603 h 2290086"/>
              <a:gd name="connsiteX0-313" fmla="*/ 2503849 w 6497100"/>
              <a:gd name="connsiteY0-314" fmla="*/ 148603 h 2290086"/>
              <a:gd name="connsiteX1-315" fmla="*/ 1192014 w 6497100"/>
              <a:gd name="connsiteY1-316" fmla="*/ 101912 h 2290086"/>
              <a:gd name="connsiteX2-317" fmla="*/ 80764 w 6497100"/>
              <a:gd name="connsiteY2-318" fmla="*/ 456018 h 2290086"/>
              <a:gd name="connsiteX3-319" fmla="*/ 327667 w 6497100"/>
              <a:gd name="connsiteY3-320" fmla="*/ 1537012 h 2290086"/>
              <a:gd name="connsiteX4-321" fmla="*/ 2250596 w 6497100"/>
              <a:gd name="connsiteY4-322" fmla="*/ 1900082 h 2290086"/>
              <a:gd name="connsiteX5-323" fmla="*/ 5343420 w 6497100"/>
              <a:gd name="connsiteY5-324" fmla="*/ 1859741 h 2290086"/>
              <a:gd name="connsiteX6-325" fmla="*/ 5087925 w 6497100"/>
              <a:gd name="connsiteY6-326" fmla="*/ 2290047 h 2290086"/>
              <a:gd name="connsiteX7-327" fmla="*/ 5953767 w 6497100"/>
              <a:gd name="connsiteY7-328" fmla="*/ 1833220 h 2290086"/>
              <a:gd name="connsiteX8-329" fmla="*/ 6494264 w 6497100"/>
              <a:gd name="connsiteY8-330" fmla="*/ 942726 h 2290086"/>
              <a:gd name="connsiteX9-331" fmla="*/ 6004567 w 6497100"/>
              <a:gd name="connsiteY9-332" fmla="*/ 16000 h 2290086"/>
              <a:gd name="connsiteX10-333" fmla="*/ 3577746 w 6497100"/>
              <a:gd name="connsiteY10-334" fmla="*/ 125818 h 2290086"/>
              <a:gd name="connsiteX11-335" fmla="*/ 2503849 w 6497100"/>
              <a:gd name="connsiteY11-336" fmla="*/ 148603 h 22900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6497100" h="2290086">
                <a:moveTo>
                  <a:pt x="2503849" y="148603"/>
                </a:moveTo>
                <a:cubicBezTo>
                  <a:pt x="2094834" y="114985"/>
                  <a:pt x="1710161" y="50676"/>
                  <a:pt x="1192014" y="101912"/>
                </a:cubicBezTo>
                <a:cubicBezTo>
                  <a:pt x="673867" y="153148"/>
                  <a:pt x="224822" y="216835"/>
                  <a:pt x="80764" y="456018"/>
                </a:cubicBezTo>
                <a:cubicBezTo>
                  <a:pt x="-63294" y="695201"/>
                  <a:pt x="-33972" y="1296335"/>
                  <a:pt x="327667" y="1537012"/>
                </a:cubicBezTo>
                <a:cubicBezTo>
                  <a:pt x="689306" y="1777689"/>
                  <a:pt x="1414637" y="1846294"/>
                  <a:pt x="2250596" y="1900082"/>
                </a:cubicBezTo>
                <a:cubicBezTo>
                  <a:pt x="3086555" y="1953870"/>
                  <a:pt x="4870532" y="1794747"/>
                  <a:pt x="5343420" y="1859741"/>
                </a:cubicBezTo>
                <a:cubicBezTo>
                  <a:pt x="5816308" y="1924735"/>
                  <a:pt x="4986201" y="2294467"/>
                  <a:pt x="5087925" y="2290047"/>
                </a:cubicBezTo>
                <a:cubicBezTo>
                  <a:pt x="5189649" y="2285627"/>
                  <a:pt x="5719377" y="2057774"/>
                  <a:pt x="5953767" y="1833220"/>
                </a:cubicBezTo>
                <a:cubicBezTo>
                  <a:pt x="6188157" y="1608666"/>
                  <a:pt x="6485797" y="1245596"/>
                  <a:pt x="6494264" y="942726"/>
                </a:cubicBezTo>
                <a:cubicBezTo>
                  <a:pt x="6502731" y="639856"/>
                  <a:pt x="6524520" y="161676"/>
                  <a:pt x="6004567" y="16000"/>
                </a:cubicBezTo>
                <a:cubicBezTo>
                  <a:pt x="5217914" y="-53476"/>
                  <a:pt x="3577746" y="125818"/>
                  <a:pt x="3577746" y="125818"/>
                </a:cubicBezTo>
                <a:cubicBezTo>
                  <a:pt x="3281164" y="129180"/>
                  <a:pt x="3105231" y="176991"/>
                  <a:pt x="2503849" y="148603"/>
                </a:cubicBezTo>
                <a:close/>
              </a:path>
            </a:pathLst>
          </a:custGeom>
          <a:solidFill>
            <a:srgbClr val="F4454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001870" y="1007278"/>
            <a:ext cx="446786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甲流的预防常识</a:t>
            </a:r>
            <a:endParaRPr lang="zh-CN" altLang="en-US" sz="4800" b="1" dirty="0">
              <a:solidFill>
                <a:schemeClr val="bg1"/>
              </a:solidFill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23405" y="1890395"/>
            <a:ext cx="33909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东西湖区长青街卫生院         胡霄宇</a:t>
            </a:r>
            <a:endParaRPr lang="zh-CN" altLang="en-US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1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6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3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5" grpId="0"/>
      <p:bldP spid="5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115851" y="2134967"/>
            <a:ext cx="2351250" cy="30487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90462" y="955362"/>
            <a:ext cx="1530000" cy="6525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26820" y="1754505"/>
            <a:ext cx="2236470" cy="5226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 smtClean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1. </a:t>
            </a:r>
            <a:r>
              <a:rPr lang="zh-CN" altLang="en-US" sz="2800" dirty="0" smtClean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奥司他韦</a:t>
            </a:r>
            <a:endParaRPr lang="zh-CN" altLang="en-US" sz="2800" dirty="0" smtClean="0">
              <a:solidFill>
                <a:srgbClr val="F4454A"/>
              </a:solidFill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</p:txBody>
      </p:sp>
      <p:sp>
        <p:nvSpPr>
          <p:cNvPr id="16" name="文本框 66"/>
          <p:cNvSpPr txBox="1">
            <a:spLocks noChangeArrowheads="1"/>
          </p:cNvSpPr>
          <p:nvPr/>
        </p:nvSpPr>
        <p:spPr bwMode="auto">
          <a:xfrm>
            <a:off x="1017905" y="2353945"/>
            <a:ext cx="3348355" cy="388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岁以下儿童推荐剂量：</a:t>
            </a:r>
            <a:endParaRPr lang="zh-CN" altLang="en-US" sz="16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  <a:p>
            <a:pPr>
              <a:lnSpc>
                <a:spcPct val="170000"/>
              </a:lnSpc>
            </a:pPr>
            <a:r>
              <a:rPr lang="en-US" altLang="zh-CN" sz="16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0-8</a:t>
            </a: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月龄：每次</a:t>
            </a:r>
            <a:r>
              <a:rPr lang="en-US" altLang="zh-CN" sz="16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3.0mg/kg</a:t>
            </a:r>
            <a:r>
              <a:rPr lang="en-US" altLang="zh-CN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 </a:t>
            </a: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每日</a:t>
            </a:r>
            <a:r>
              <a:rPr lang="en-US" altLang="zh-CN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次</a:t>
            </a:r>
            <a:endParaRPr lang="zh-CN" altLang="en-US" sz="16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  <a:p>
            <a:pPr>
              <a:lnSpc>
                <a:spcPct val="170000"/>
              </a:lnSpc>
            </a:pPr>
            <a:r>
              <a:rPr lang="en-US" altLang="zh-CN" sz="16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9-11</a:t>
            </a: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月龄：每次</a:t>
            </a:r>
            <a:r>
              <a:rPr lang="en-US" altLang="zh-CN" sz="16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3.5mg/kg</a:t>
            </a:r>
            <a:r>
              <a:rPr lang="en-US" altLang="zh-CN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 </a:t>
            </a: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每日</a:t>
            </a:r>
            <a:r>
              <a:rPr lang="en-US" altLang="zh-CN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次</a:t>
            </a:r>
            <a:endParaRPr lang="zh-CN" altLang="en-US" sz="16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  <a:p>
            <a:pPr>
              <a:lnSpc>
                <a:spcPct val="170000"/>
              </a:lnSpc>
            </a:pPr>
            <a:r>
              <a:rPr lang="en-US" altLang="zh-CN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岁以上年龄儿童推荐剂量：</a:t>
            </a:r>
            <a:endParaRPr lang="zh-CN" altLang="en-US" sz="16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  <a:p>
            <a:pPr>
              <a:lnSpc>
                <a:spcPct val="170000"/>
              </a:lnSpc>
            </a:pP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体重</a:t>
            </a:r>
            <a:r>
              <a:rPr lang="zh-CN" altLang="en-US" sz="16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＜</a:t>
            </a:r>
            <a:r>
              <a:rPr lang="en-US" altLang="zh-CN" sz="16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15kg</a:t>
            </a: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者</a:t>
            </a:r>
            <a:r>
              <a:rPr lang="en-US" altLang="zh-CN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 </a:t>
            </a: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每次</a:t>
            </a:r>
            <a:r>
              <a:rPr lang="en-US" altLang="zh-CN" sz="16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30mg</a:t>
            </a:r>
            <a:r>
              <a:rPr lang="en-US" altLang="zh-CN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 </a:t>
            </a:r>
            <a:r>
              <a:rPr lang="zh-CN" altLang="en-US" sz="1600" dirty="0">
                <a:uFillTx/>
                <a:ea typeface="幼圆" panose="02010509060101010101" charset="-122"/>
                <a:cs typeface="+mn-ea"/>
                <a:sym typeface="+mn-lt"/>
              </a:rPr>
              <a:t>每日</a:t>
            </a:r>
            <a:r>
              <a:rPr lang="en-US" altLang="zh-CN" sz="1600" dirty="0">
                <a:uFillTx/>
                <a:ea typeface="幼圆" panose="02010509060101010101" charset="-122"/>
                <a:cs typeface="+mn-ea"/>
                <a:sym typeface="+mn-lt"/>
              </a:rPr>
              <a:t>2</a:t>
            </a:r>
            <a:r>
              <a:rPr lang="zh-CN" altLang="en-US" sz="1600" dirty="0">
                <a:uFillTx/>
                <a:ea typeface="幼圆" panose="02010509060101010101" charset="-122"/>
                <a:cs typeface="+mn-ea"/>
                <a:sym typeface="+mn-lt"/>
              </a:rPr>
              <a:t>次</a:t>
            </a:r>
            <a:endParaRPr lang="zh-CN" altLang="en-US" sz="1600" dirty="0">
              <a:uFillTx/>
              <a:ea typeface="幼圆" panose="02010509060101010101" charset="-122"/>
              <a:cs typeface="+mn-ea"/>
              <a:sym typeface="+mn-lt"/>
            </a:endParaRPr>
          </a:p>
          <a:p>
            <a:pPr>
              <a:lnSpc>
                <a:spcPct val="170000"/>
              </a:lnSpc>
            </a:pP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体重</a:t>
            </a:r>
            <a:r>
              <a:rPr lang="en-US" altLang="zh-CN" sz="16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15-23kg</a:t>
            </a: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者</a:t>
            </a:r>
            <a:r>
              <a:rPr lang="en-US" altLang="zh-CN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 </a:t>
            </a: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每次</a:t>
            </a:r>
            <a:r>
              <a:rPr lang="en-US" altLang="zh-CN" sz="16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45mg</a:t>
            </a:r>
            <a:r>
              <a:rPr lang="en-US" altLang="zh-CN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 </a:t>
            </a:r>
            <a:r>
              <a:rPr lang="zh-CN" altLang="en-US" sz="1600" dirty="0">
                <a:uFillTx/>
                <a:ea typeface="幼圆" panose="02010509060101010101" charset="-122"/>
                <a:cs typeface="+mn-ea"/>
                <a:sym typeface="+mn-lt"/>
              </a:rPr>
              <a:t>每日</a:t>
            </a:r>
            <a:r>
              <a:rPr lang="en-US" altLang="zh-CN" sz="1600" dirty="0">
                <a:uFillTx/>
                <a:ea typeface="幼圆" panose="02010509060101010101" charset="-122"/>
                <a:cs typeface="+mn-ea"/>
                <a:sym typeface="+mn-lt"/>
              </a:rPr>
              <a:t>2</a:t>
            </a:r>
            <a:r>
              <a:rPr lang="zh-CN" altLang="en-US" sz="1600" dirty="0">
                <a:uFillTx/>
                <a:ea typeface="幼圆" panose="02010509060101010101" charset="-122"/>
                <a:cs typeface="+mn-ea"/>
                <a:sym typeface="+mn-lt"/>
              </a:rPr>
              <a:t>次</a:t>
            </a:r>
            <a:endParaRPr lang="zh-CN" altLang="en-US" sz="1600" dirty="0">
              <a:uFillTx/>
              <a:ea typeface="幼圆" panose="02010509060101010101" charset="-122"/>
              <a:cs typeface="+mn-ea"/>
              <a:sym typeface="+mn-lt"/>
            </a:endParaRPr>
          </a:p>
          <a:p>
            <a:pPr>
              <a:lnSpc>
                <a:spcPct val="170000"/>
              </a:lnSpc>
            </a:pP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体重</a:t>
            </a:r>
            <a:r>
              <a:rPr lang="en-US" altLang="zh-CN" sz="16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23-40kg</a:t>
            </a: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者</a:t>
            </a:r>
            <a:r>
              <a:rPr lang="en-US" altLang="zh-CN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 </a:t>
            </a:r>
            <a:r>
              <a:rPr lang="zh-CN" altLang="en-US" sz="1600" dirty="0">
                <a:uFillTx/>
                <a:ea typeface="幼圆" panose="02010509060101010101" charset="-122"/>
                <a:cs typeface="+mn-ea"/>
                <a:sym typeface="+mn-lt"/>
              </a:rPr>
              <a:t>每次</a:t>
            </a:r>
            <a:r>
              <a:rPr lang="en-US" altLang="zh-CN" sz="1600" b="1" dirty="0">
                <a:uFillTx/>
                <a:ea typeface="幼圆" panose="02010509060101010101" charset="-122"/>
                <a:cs typeface="+mn-ea"/>
                <a:sym typeface="+mn-lt"/>
              </a:rPr>
              <a:t>60mg</a:t>
            </a:r>
            <a:r>
              <a:rPr lang="en-US" altLang="zh-CN" sz="1600" dirty="0">
                <a:uFillTx/>
                <a:ea typeface="幼圆" panose="02010509060101010101" charset="-122"/>
                <a:cs typeface="+mn-ea"/>
                <a:sym typeface="+mn-lt"/>
              </a:rPr>
              <a:t> </a:t>
            </a:r>
            <a:r>
              <a:rPr lang="zh-CN" altLang="en-US" sz="1600" dirty="0">
                <a:uFillTx/>
                <a:ea typeface="幼圆" panose="02010509060101010101" charset="-122"/>
                <a:cs typeface="+mn-ea"/>
                <a:sym typeface="+mn-lt"/>
              </a:rPr>
              <a:t>每日</a:t>
            </a:r>
            <a:r>
              <a:rPr lang="en-US" altLang="zh-CN" sz="1600" dirty="0">
                <a:uFillTx/>
                <a:ea typeface="幼圆" panose="02010509060101010101" charset="-122"/>
                <a:cs typeface="+mn-ea"/>
                <a:sym typeface="+mn-lt"/>
              </a:rPr>
              <a:t>2</a:t>
            </a:r>
            <a:r>
              <a:rPr lang="zh-CN" altLang="en-US" sz="1600" dirty="0">
                <a:uFillTx/>
                <a:ea typeface="幼圆" panose="02010509060101010101" charset="-122"/>
                <a:cs typeface="+mn-ea"/>
                <a:sym typeface="+mn-lt"/>
              </a:rPr>
              <a:t>次</a:t>
            </a:r>
            <a:endParaRPr lang="zh-CN" altLang="en-US" sz="1600" dirty="0">
              <a:uFillTx/>
              <a:ea typeface="幼圆" panose="02010509060101010101" charset="-122"/>
              <a:cs typeface="+mn-ea"/>
              <a:sym typeface="+mn-lt"/>
            </a:endParaRPr>
          </a:p>
          <a:p>
            <a:pPr>
              <a:lnSpc>
                <a:spcPct val="170000"/>
              </a:lnSpc>
            </a:pPr>
            <a:r>
              <a:rPr lang="zh-CN" altLang="en-US" sz="1600" dirty="0">
                <a:uFillTx/>
                <a:ea typeface="幼圆" panose="02010509060101010101" charset="-122"/>
                <a:cs typeface="+mn-ea"/>
                <a:sym typeface="+mn-lt"/>
              </a:rPr>
              <a:t>体重</a:t>
            </a:r>
            <a:r>
              <a:rPr lang="zh-CN" altLang="en-US" sz="1600" b="1" dirty="0">
                <a:uFillTx/>
                <a:ea typeface="幼圆" panose="02010509060101010101" charset="-122"/>
                <a:cs typeface="+mn-ea"/>
                <a:sym typeface="+mn-lt"/>
              </a:rPr>
              <a:t>＞</a:t>
            </a:r>
            <a:r>
              <a:rPr lang="en-US" altLang="zh-CN" sz="1600" b="1" dirty="0">
                <a:uFillTx/>
                <a:ea typeface="幼圆" panose="02010509060101010101" charset="-122"/>
                <a:cs typeface="+mn-ea"/>
                <a:sym typeface="+mn-lt"/>
              </a:rPr>
              <a:t>40mg</a:t>
            </a:r>
            <a:r>
              <a:rPr lang="zh-CN" altLang="en-US" sz="1600" dirty="0">
                <a:uFillTx/>
                <a:ea typeface="幼圆" panose="02010509060101010101" charset="-122"/>
                <a:cs typeface="+mn-ea"/>
                <a:sym typeface="+mn-lt"/>
              </a:rPr>
              <a:t>者</a:t>
            </a:r>
            <a:r>
              <a:rPr lang="en-US" altLang="zh-CN" sz="1600" dirty="0">
                <a:uFillTx/>
                <a:ea typeface="幼圆" panose="02010509060101010101" charset="-122"/>
                <a:cs typeface="+mn-ea"/>
                <a:sym typeface="+mn-lt"/>
              </a:rPr>
              <a:t> </a:t>
            </a:r>
            <a:r>
              <a:rPr lang="zh-CN" altLang="en-US" sz="1600" dirty="0">
                <a:uFillTx/>
                <a:ea typeface="幼圆" panose="02010509060101010101" charset="-122"/>
                <a:cs typeface="+mn-ea"/>
                <a:sym typeface="+mn-lt"/>
              </a:rPr>
              <a:t>每次</a:t>
            </a:r>
            <a:r>
              <a:rPr lang="en-US" altLang="zh-CN" sz="1600" b="1" dirty="0">
                <a:uFillTx/>
                <a:ea typeface="幼圆" panose="02010509060101010101" charset="-122"/>
                <a:cs typeface="+mn-ea"/>
                <a:sym typeface="+mn-lt"/>
              </a:rPr>
              <a:t>75mg</a:t>
            </a:r>
            <a:r>
              <a:rPr lang="en-US" altLang="zh-CN" sz="1600" dirty="0">
                <a:uFillTx/>
                <a:ea typeface="幼圆" panose="02010509060101010101" charset="-122"/>
                <a:cs typeface="+mn-ea"/>
                <a:sym typeface="+mn-lt"/>
              </a:rPr>
              <a:t> </a:t>
            </a:r>
            <a:r>
              <a:rPr lang="zh-CN" altLang="en-US" sz="1600" dirty="0">
                <a:uFillTx/>
                <a:ea typeface="幼圆" panose="02010509060101010101" charset="-122"/>
                <a:cs typeface="+mn-ea"/>
                <a:sym typeface="+mn-lt"/>
              </a:rPr>
              <a:t>每日</a:t>
            </a:r>
            <a:r>
              <a:rPr lang="en-US" altLang="zh-CN" sz="1600" dirty="0">
                <a:uFillTx/>
                <a:ea typeface="幼圆" panose="02010509060101010101" charset="-122"/>
                <a:cs typeface="+mn-ea"/>
                <a:sym typeface="+mn-lt"/>
              </a:rPr>
              <a:t>2</a:t>
            </a:r>
            <a:r>
              <a:rPr lang="zh-CN" altLang="en-US" sz="1600" dirty="0">
                <a:uFillTx/>
                <a:ea typeface="幼圆" panose="02010509060101010101" charset="-122"/>
                <a:cs typeface="+mn-ea"/>
                <a:sym typeface="+mn-lt"/>
              </a:rPr>
              <a:t>次</a:t>
            </a:r>
            <a:endParaRPr lang="zh-CN" altLang="en-US" sz="1600" dirty="0">
              <a:uFillTx/>
              <a:ea typeface="幼圆" panose="02010509060101010101" charset="-122"/>
              <a:cs typeface="+mn-ea"/>
              <a:sym typeface="+mn-lt"/>
            </a:endParaRPr>
          </a:p>
          <a:p>
            <a:pPr>
              <a:lnSpc>
                <a:spcPct val="170000"/>
              </a:lnSpc>
            </a:pPr>
            <a:r>
              <a:rPr lang="zh-CN" altLang="en-US" sz="1600" dirty="0">
                <a:uFillTx/>
                <a:ea typeface="幼圆" panose="02010509060101010101" charset="-122"/>
                <a:cs typeface="+mn-ea"/>
                <a:sym typeface="+mn-lt"/>
              </a:rPr>
              <a:t>疗程</a:t>
            </a:r>
            <a:r>
              <a:rPr lang="en-US" altLang="zh-CN" sz="1600" dirty="0">
                <a:uFillTx/>
                <a:ea typeface="幼圆" panose="02010509060101010101" charset="-122"/>
                <a:cs typeface="+mn-ea"/>
                <a:sym typeface="+mn-lt"/>
              </a:rPr>
              <a:t>5</a:t>
            </a:r>
            <a:r>
              <a:rPr lang="zh-CN" altLang="en-US" sz="1600" dirty="0">
                <a:uFillTx/>
                <a:ea typeface="幼圆" panose="02010509060101010101" charset="-122"/>
                <a:cs typeface="+mn-ea"/>
                <a:sym typeface="+mn-lt"/>
              </a:rPr>
              <a:t>天，重症患者疗程可适当延长。</a:t>
            </a:r>
            <a:endParaRPr lang="zh-CN" altLang="en-US" sz="16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57239" y="2353777"/>
            <a:ext cx="35958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2. </a:t>
            </a:r>
            <a:r>
              <a:rPr lang="zh-CN" altLang="en-US" sz="2800" dirty="0" smtClean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玛巴洛沙韦</a:t>
            </a:r>
            <a:endParaRPr lang="zh-CN" altLang="en-US" sz="2800" dirty="0" smtClean="0">
              <a:solidFill>
                <a:srgbClr val="F4454A"/>
              </a:solidFill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</p:txBody>
      </p:sp>
      <p:sp>
        <p:nvSpPr>
          <p:cNvPr id="17" name="文本框 66"/>
          <p:cNvSpPr txBox="1">
            <a:spLocks noChangeArrowheads="1"/>
          </p:cNvSpPr>
          <p:nvPr/>
        </p:nvSpPr>
        <p:spPr bwMode="auto">
          <a:xfrm>
            <a:off x="7804785" y="2951480"/>
            <a:ext cx="3348355" cy="286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90000"/>
              </a:lnSpc>
            </a:pPr>
            <a:r>
              <a:rPr lang="zh-CN" altLang="en-US" sz="1600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lt"/>
              </a:rPr>
              <a:t>适合</a:t>
            </a:r>
            <a:r>
              <a:rPr lang="zh-CN" altLang="en-US" sz="1600" b="1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lt"/>
              </a:rPr>
              <a:t>大于</a:t>
            </a:r>
            <a:r>
              <a:rPr lang="en-US" altLang="zh-CN" sz="1600" b="1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lt"/>
              </a:rPr>
              <a:t>12</a:t>
            </a:r>
            <a:r>
              <a:rPr lang="zh-CN" altLang="en-US" sz="1600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lt"/>
              </a:rPr>
              <a:t>岁的患儿</a:t>
            </a:r>
            <a:endParaRPr lang="zh-CN" altLang="en-US" sz="1600" dirty="0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lt"/>
            </a:endParaRPr>
          </a:p>
          <a:p>
            <a:pPr>
              <a:lnSpc>
                <a:spcPct val="190000"/>
              </a:lnSpc>
            </a:pPr>
            <a:r>
              <a:rPr lang="zh-CN" altLang="en-US" sz="1600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lt"/>
              </a:rPr>
              <a:t>体重大于</a:t>
            </a:r>
            <a:r>
              <a:rPr lang="en-US" altLang="zh-CN" sz="1600" b="1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lt"/>
              </a:rPr>
              <a:t>40kg</a:t>
            </a:r>
            <a:r>
              <a:rPr lang="zh-CN" altLang="en-US" sz="1600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lt"/>
              </a:rPr>
              <a:t>小于</a:t>
            </a:r>
            <a:r>
              <a:rPr lang="en-US" altLang="zh-CN" sz="1600" b="1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lt"/>
              </a:rPr>
              <a:t>80kg</a:t>
            </a:r>
            <a:r>
              <a:rPr lang="zh-CN" altLang="en-US" sz="1600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lt"/>
              </a:rPr>
              <a:t>者，每次</a:t>
            </a:r>
            <a:r>
              <a:rPr lang="en-US" altLang="zh-CN" sz="1600" b="1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lt"/>
              </a:rPr>
              <a:t>40mg</a:t>
            </a:r>
            <a:endParaRPr lang="en-US" altLang="zh-CN" sz="1600" b="1" dirty="0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lt"/>
            </a:endParaRPr>
          </a:p>
          <a:p>
            <a:pPr>
              <a:lnSpc>
                <a:spcPct val="190000"/>
              </a:lnSpc>
            </a:pPr>
            <a:r>
              <a:rPr lang="zh-CN" altLang="en-US" sz="1600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lt"/>
              </a:rPr>
              <a:t>体重大于等于</a:t>
            </a:r>
            <a:r>
              <a:rPr lang="en-US" altLang="zh-CN" sz="1600" b="1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lt"/>
              </a:rPr>
              <a:t>80mg</a:t>
            </a:r>
            <a:r>
              <a:rPr lang="zh-CN" altLang="en-US" sz="1600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lt"/>
              </a:rPr>
              <a:t>者，每次</a:t>
            </a:r>
            <a:r>
              <a:rPr lang="en-US" altLang="zh-CN" sz="1600" b="1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lt"/>
              </a:rPr>
              <a:t>80mg</a:t>
            </a:r>
            <a:endParaRPr lang="en-US" altLang="zh-CN" sz="1600" dirty="0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lt"/>
            </a:endParaRPr>
          </a:p>
          <a:p>
            <a:pPr>
              <a:lnSpc>
                <a:spcPct val="190000"/>
              </a:lnSpc>
            </a:pPr>
            <a:r>
              <a:rPr lang="zh-CN" altLang="en-US" sz="1600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lt"/>
              </a:rPr>
              <a:t>一次病程只需使用</a:t>
            </a:r>
            <a:r>
              <a:rPr lang="en-US" altLang="zh-CN" sz="1600" b="1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lt"/>
              </a:rPr>
              <a:t>1</a:t>
            </a:r>
            <a:r>
              <a:rPr lang="zh-CN" altLang="en-US" sz="1600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lt"/>
              </a:rPr>
              <a:t>次</a:t>
            </a:r>
            <a:endParaRPr lang="zh-CN" altLang="en-US" sz="1600" dirty="0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37915" y="590550"/>
            <a:ext cx="47986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 smtClean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  <a:sym typeface="+mn-ea"/>
              </a:rPr>
              <a:t>常用的抗流感药物的用法。</a:t>
            </a:r>
            <a:endParaRPr lang="zh-CN" altLang="en-US" sz="3200" dirty="0" smtClean="0">
              <a:solidFill>
                <a:srgbClr val="F4454A"/>
              </a:solidFill>
              <a:latin typeface="汉仪娃娃篆简" panose="02010604000101010101" pitchFamily="2" charset="-122"/>
              <a:ea typeface="汉仪娃娃篆简" panose="02010604000101010101" pitchFamily="2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23900" y="200660"/>
            <a:ext cx="2739390" cy="1407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0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角圆角矩形 4"/>
          <p:cNvSpPr/>
          <p:nvPr/>
        </p:nvSpPr>
        <p:spPr>
          <a:xfrm>
            <a:off x="1918970" y="1253490"/>
            <a:ext cx="8044815" cy="4422140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F44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20820000">
            <a:off x="2046696" y="197211"/>
            <a:ext cx="2846250" cy="1462500"/>
          </a:xfrm>
          <a:prstGeom prst="rect">
            <a:avLst/>
          </a:prstGeom>
        </p:spPr>
      </p:pic>
      <p:sp>
        <p:nvSpPr>
          <p:cNvPr id="12" name="文本框 66"/>
          <p:cNvSpPr txBox="1">
            <a:spLocks noChangeArrowheads="1"/>
          </p:cNvSpPr>
          <p:nvPr/>
        </p:nvSpPr>
        <p:spPr bwMode="auto">
          <a:xfrm>
            <a:off x="4022725" y="2407285"/>
            <a:ext cx="4537710" cy="307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zh-CN" altLang="en-US" sz="1600" dirty="0">
                <a:latin typeface="幼圆" panose="02010509060101010101" charset="-122"/>
                <a:ea typeface="幼圆" panose="02010509060101010101" charset="-122"/>
                <a:cs typeface="+mn-ea"/>
                <a:sym typeface="+mn-lt"/>
              </a:rPr>
              <a:t>在流感流行季，</a:t>
            </a:r>
            <a:r>
              <a:rPr lang="en-US" altLang="zh-CN" sz="1600" dirty="0">
                <a:latin typeface="幼圆" panose="02010509060101010101" charset="-122"/>
                <a:ea typeface="幼圆" panose="02010509060101010101" charset="-122"/>
                <a:cs typeface="+mn-ea"/>
                <a:sym typeface="+mn-lt"/>
              </a:rPr>
              <a:t>5</a:t>
            </a:r>
            <a:r>
              <a:rPr lang="zh-CN" altLang="en-US" sz="1600" dirty="0">
                <a:latin typeface="幼圆" panose="02010509060101010101" charset="-122"/>
                <a:ea typeface="幼圆" panose="02010509060101010101" charset="-122"/>
                <a:cs typeface="+mn-ea"/>
                <a:sym typeface="+mn-lt"/>
              </a:rPr>
              <a:t>岁以下儿童是流感的高发人群，也是易发展为重症病例的高危人群，有症状应</a:t>
            </a:r>
            <a:r>
              <a:rPr lang="zh-CN" altLang="en-US" sz="1800" b="1" dirty="0">
                <a:latin typeface="幼圆" panose="02010509060101010101" charset="-122"/>
                <a:ea typeface="幼圆" panose="02010509060101010101" charset="-122"/>
                <a:cs typeface="+mn-ea"/>
                <a:sym typeface="+mn-lt"/>
              </a:rPr>
              <a:t>尽早</a:t>
            </a:r>
            <a:r>
              <a:rPr lang="zh-CN" altLang="en-US" sz="1600" dirty="0">
                <a:latin typeface="幼圆" panose="02010509060101010101" charset="-122"/>
                <a:ea typeface="幼圆" panose="02010509060101010101" charset="-122"/>
                <a:cs typeface="+mn-ea"/>
                <a:sym typeface="+mn-lt"/>
              </a:rPr>
              <a:t>给予抗流感病毒药物治疗，不必等病原学结果。发病</a:t>
            </a:r>
            <a:r>
              <a:rPr lang="en-US" altLang="zh-CN" sz="1800" b="1" dirty="0">
                <a:latin typeface="幼圆" panose="02010509060101010101" charset="-122"/>
                <a:ea typeface="幼圆" panose="02010509060101010101" charset="-122"/>
                <a:cs typeface="+mn-ea"/>
                <a:sym typeface="+mn-lt"/>
              </a:rPr>
              <a:t>48</a:t>
            </a:r>
            <a:r>
              <a:rPr lang="zh-CN" altLang="en-US" sz="1800" b="1" dirty="0">
                <a:latin typeface="幼圆" panose="02010509060101010101" charset="-122"/>
                <a:ea typeface="幼圆" panose="02010509060101010101" charset="-122"/>
                <a:cs typeface="+mn-ea"/>
                <a:sym typeface="+mn-lt"/>
              </a:rPr>
              <a:t>小时</a:t>
            </a:r>
            <a:r>
              <a:rPr lang="zh-CN" altLang="en-US" sz="1600" dirty="0">
                <a:latin typeface="幼圆" panose="02010509060101010101" charset="-122"/>
                <a:ea typeface="幼圆" panose="02010509060101010101" charset="-122"/>
                <a:cs typeface="+mn-ea"/>
                <a:sym typeface="+mn-lt"/>
              </a:rPr>
              <a:t>内进行抗病毒治疗可</a:t>
            </a:r>
            <a:r>
              <a:rPr lang="zh-CN" altLang="en-US" sz="1600" b="1" dirty="0">
                <a:latin typeface="幼圆" panose="02010509060101010101" charset="-122"/>
                <a:ea typeface="幼圆" panose="02010509060101010101" charset="-122"/>
                <a:cs typeface="+mn-ea"/>
                <a:sym typeface="+mn-lt"/>
              </a:rPr>
              <a:t>减少</a:t>
            </a:r>
            <a:r>
              <a:rPr lang="zh-CN" altLang="en-US" sz="1600" dirty="0">
                <a:latin typeface="幼圆" panose="02010509060101010101" charset="-122"/>
                <a:ea typeface="幼圆" panose="02010509060101010101" charset="-122"/>
                <a:cs typeface="+mn-ea"/>
                <a:sym typeface="+mn-lt"/>
              </a:rPr>
              <a:t>并发症，</a:t>
            </a:r>
            <a:r>
              <a:rPr lang="zh-CN" altLang="en-US" sz="1600" b="1" dirty="0">
                <a:latin typeface="幼圆" panose="02010509060101010101" charset="-122"/>
                <a:ea typeface="幼圆" panose="02010509060101010101" charset="-122"/>
                <a:cs typeface="+mn-ea"/>
                <a:sym typeface="+mn-lt"/>
              </a:rPr>
              <a:t>降低</a:t>
            </a:r>
            <a:r>
              <a:rPr lang="zh-CN" altLang="en-US" sz="1600" dirty="0">
                <a:latin typeface="幼圆" panose="02010509060101010101" charset="-122"/>
                <a:ea typeface="幼圆" panose="02010509060101010101" charset="-122"/>
                <a:cs typeface="+mn-ea"/>
                <a:sym typeface="+mn-lt"/>
              </a:rPr>
              <a:t>病死率，</a:t>
            </a:r>
            <a:r>
              <a:rPr lang="zh-CN" altLang="en-US" sz="1600" b="1" dirty="0">
                <a:latin typeface="幼圆" panose="02010509060101010101" charset="-122"/>
                <a:ea typeface="幼圆" panose="02010509060101010101" charset="-122"/>
                <a:cs typeface="+mn-ea"/>
                <a:sym typeface="+mn-lt"/>
              </a:rPr>
              <a:t>缩短</a:t>
            </a:r>
            <a:r>
              <a:rPr lang="zh-CN" altLang="en-US" sz="1600" dirty="0">
                <a:latin typeface="幼圆" panose="02010509060101010101" charset="-122"/>
                <a:ea typeface="幼圆" panose="02010509060101010101" charset="-122"/>
                <a:cs typeface="+mn-ea"/>
                <a:sym typeface="+mn-lt"/>
              </a:rPr>
              <a:t>住院时间；发病超过</a:t>
            </a:r>
            <a:r>
              <a:rPr lang="en-US" altLang="zh-CN" sz="2000" b="1" dirty="0">
                <a:latin typeface="幼圆" panose="02010509060101010101" charset="-122"/>
                <a:ea typeface="幼圆" panose="02010509060101010101" charset="-122"/>
                <a:cs typeface="+mn-ea"/>
                <a:sym typeface="+mn-lt"/>
              </a:rPr>
              <a:t>48</a:t>
            </a:r>
            <a:r>
              <a:rPr lang="zh-CN" altLang="en-US" sz="2000" b="1" dirty="0">
                <a:latin typeface="幼圆" panose="02010509060101010101" charset="-122"/>
                <a:ea typeface="幼圆" panose="02010509060101010101" charset="-122"/>
                <a:cs typeface="+mn-ea"/>
                <a:sym typeface="+mn-lt"/>
              </a:rPr>
              <a:t>小时</a:t>
            </a:r>
            <a:r>
              <a:rPr lang="zh-CN" altLang="en-US" sz="1600" dirty="0">
                <a:latin typeface="幼圆" panose="02010509060101010101" charset="-122"/>
                <a:ea typeface="幼圆" panose="02010509060101010101" charset="-122"/>
                <a:cs typeface="+mn-ea"/>
                <a:sym typeface="+mn-lt"/>
              </a:rPr>
              <a:t>的重症患者依然可以从抗病毒治疗中获益。</a:t>
            </a:r>
            <a:endParaRPr lang="zh-CN" altLang="en-US" sz="1600" dirty="0">
              <a:latin typeface="幼圆" panose="02010509060101010101" charset="-122"/>
              <a:ea typeface="幼圆" panose="02010509060101010101" charset="-122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8576" y="4941950"/>
            <a:ext cx="1890000" cy="167625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805555" y="1457325"/>
            <a:ext cx="5064125" cy="10941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dirty="0" smtClean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  </a:t>
            </a:r>
            <a:r>
              <a:rPr lang="zh-CN" altLang="en-US" sz="2800" dirty="0" smtClean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在什么时候使用抗流感药物最合适？</a:t>
            </a:r>
            <a:endParaRPr lang="zh-CN" altLang="en-US" sz="2800" dirty="0" smtClean="0">
              <a:solidFill>
                <a:srgbClr val="F4454A"/>
              </a:solidFill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277948" y="1094661"/>
            <a:ext cx="4503430" cy="491517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89844" y="1434705"/>
            <a:ext cx="3557509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对医院流感检查结果应该怎样看待？</a:t>
            </a:r>
            <a:endParaRPr lang="zh-CN" altLang="en-US" sz="3200" b="1" dirty="0">
              <a:solidFill>
                <a:srgbClr val="F4454A"/>
              </a:solidFill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</p:txBody>
      </p:sp>
      <p:sp>
        <p:nvSpPr>
          <p:cNvPr id="5" name="文本框 66"/>
          <p:cNvSpPr txBox="1">
            <a:spLocks noChangeArrowheads="1"/>
          </p:cNvSpPr>
          <p:nvPr/>
        </p:nvSpPr>
        <p:spPr bwMode="auto">
          <a:xfrm>
            <a:off x="1478915" y="2875915"/>
            <a:ext cx="4975225" cy="222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在流感流行季，抗原检测结果</a:t>
            </a:r>
            <a:r>
              <a:rPr lang="zh-CN" altLang="en-US" sz="24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阳性</a:t>
            </a: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，</a:t>
            </a:r>
            <a:endParaRPr lang="zh-CN" altLang="en-US" sz="20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  <a:p>
            <a:pPr>
              <a:lnSpc>
                <a:spcPct val="180000"/>
              </a:lnSpc>
            </a:pP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支持诊断，但阴性结果</a:t>
            </a:r>
            <a:r>
              <a:rPr lang="zh-CN" altLang="en-US" sz="24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不能排除</a:t>
            </a:r>
            <a:endParaRPr lang="zh-CN" altLang="en-US" sz="2400" b="1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  <a:p>
            <a:pPr>
              <a:lnSpc>
                <a:spcPct val="180000"/>
              </a:lnSpc>
            </a:pP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流感病毒感染。</a:t>
            </a:r>
            <a:endParaRPr lang="zh-CN" altLang="en-US" sz="20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092" y="2797704"/>
            <a:ext cx="919694" cy="70947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9217" y="608895"/>
            <a:ext cx="1530000" cy="6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0191419" y="533967"/>
            <a:ext cx="1245837" cy="134354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700905" y="1640840"/>
            <a:ext cx="5365115" cy="770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dirty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如何能做到有效的预防流感？</a:t>
            </a:r>
            <a:endParaRPr lang="zh-CN" altLang="en-US" sz="3200" dirty="0">
              <a:solidFill>
                <a:srgbClr val="F4454A"/>
              </a:solidFill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</p:txBody>
      </p:sp>
      <p:sp>
        <p:nvSpPr>
          <p:cNvPr id="27" name="文本框 66"/>
          <p:cNvSpPr txBox="1">
            <a:spLocks noChangeArrowheads="1"/>
          </p:cNvSpPr>
          <p:nvPr/>
        </p:nvSpPr>
        <p:spPr bwMode="auto">
          <a:xfrm>
            <a:off x="5097780" y="2716530"/>
            <a:ext cx="5146675" cy="232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en-US" sz="24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接种疫苗</a:t>
            </a:r>
            <a:r>
              <a:rPr lang="zh-CN" altLang="en-US" sz="18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示目前</a:t>
            </a:r>
            <a:r>
              <a:rPr lang="zh-CN" altLang="en-US" sz="24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最有效</a:t>
            </a:r>
            <a:r>
              <a:rPr lang="zh-CN" altLang="en-US" sz="18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的</a:t>
            </a:r>
            <a:r>
              <a:rPr lang="zh-CN" altLang="en-US" sz="24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预防措施</a:t>
            </a:r>
            <a:r>
              <a:rPr lang="zh-CN" altLang="en-US" sz="18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，可</a:t>
            </a:r>
            <a:r>
              <a:rPr lang="zh-CN" altLang="en-US" sz="24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降低</a:t>
            </a:r>
            <a:r>
              <a:rPr lang="zh-CN" altLang="en-US" sz="18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感染率及严重并发症的发生风险，</a:t>
            </a:r>
            <a:r>
              <a:rPr lang="zh-CN" altLang="en-US" sz="24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奥司他韦</a:t>
            </a:r>
            <a:r>
              <a:rPr lang="zh-CN" altLang="en-US" sz="18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示目前</a:t>
            </a:r>
            <a:r>
              <a:rPr lang="zh-CN" altLang="en-US" sz="24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最有效</a:t>
            </a:r>
            <a:r>
              <a:rPr lang="zh-CN" altLang="en-US" sz="18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也是</a:t>
            </a:r>
            <a:r>
              <a:rPr lang="zh-CN" altLang="en-US" sz="24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最常用</a:t>
            </a:r>
            <a:r>
              <a:rPr lang="zh-CN" altLang="en-US" sz="18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的预防及治疗药物之一。</a:t>
            </a:r>
            <a:endParaRPr lang="zh-CN" altLang="en-US" sz="18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385" y="904776"/>
            <a:ext cx="4479114" cy="4134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20220000">
            <a:off x="266080" y="498021"/>
            <a:ext cx="2846250" cy="14625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521054" y="2095342"/>
            <a:ext cx="5466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是否有预防甲型流感的疫苗？</a:t>
            </a:r>
            <a:endParaRPr lang="zh-CN" altLang="en-US" sz="3200" dirty="0">
              <a:solidFill>
                <a:srgbClr val="F4454A"/>
              </a:solidFill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</p:txBody>
      </p:sp>
      <p:sp>
        <p:nvSpPr>
          <p:cNvPr id="17" name="文本框 66"/>
          <p:cNvSpPr txBox="1">
            <a:spLocks noChangeArrowheads="1"/>
          </p:cNvSpPr>
          <p:nvPr/>
        </p:nvSpPr>
        <p:spPr bwMode="auto">
          <a:xfrm>
            <a:off x="2520950" y="3159125"/>
            <a:ext cx="4019550" cy="20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答案是：</a:t>
            </a:r>
            <a:r>
              <a:rPr lang="zh-CN" altLang="en-US" sz="28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有的</a:t>
            </a: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！</a:t>
            </a:r>
            <a:endParaRPr lang="zh-CN" altLang="en-US" sz="20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有疫苗预防人甲型流感。</a:t>
            </a:r>
            <a:endParaRPr lang="zh-CN" altLang="en-US" sz="20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东西湖区各个卫生院均可接种。</a:t>
            </a:r>
            <a:endParaRPr lang="zh-CN" altLang="en-US" sz="20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93019" y="1174301"/>
            <a:ext cx="853953" cy="9209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4997" y="1089595"/>
            <a:ext cx="590964" cy="63731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5145" y="442453"/>
            <a:ext cx="2407311" cy="5328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8"/>
          <p:cNvSpPr/>
          <p:nvPr/>
        </p:nvSpPr>
        <p:spPr>
          <a:xfrm>
            <a:off x="1223052" y="1770168"/>
            <a:ext cx="1167713" cy="116771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Arc 22"/>
          <p:cNvSpPr/>
          <p:nvPr/>
        </p:nvSpPr>
        <p:spPr>
          <a:xfrm>
            <a:off x="1034256" y="1591734"/>
            <a:ext cx="1545336" cy="1545336"/>
          </a:xfrm>
          <a:prstGeom prst="arc">
            <a:avLst>
              <a:gd name="adj1" fmla="val 14283035"/>
              <a:gd name="adj2" fmla="val 8268073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28"/>
          <p:cNvSpPr txBox="1"/>
          <p:nvPr/>
        </p:nvSpPr>
        <p:spPr>
          <a:xfrm>
            <a:off x="1398851" y="2123173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latin typeface="GeosansLight" panose="02000603020000020003" pitchFamily="2" charset="0"/>
              </a:rPr>
              <a:t>危险！</a:t>
            </a:r>
            <a:endParaRPr lang="zh-CN" altLang="en-US" sz="2400" dirty="0">
              <a:solidFill>
                <a:schemeClr val="bg1"/>
              </a:solidFill>
              <a:latin typeface="GeosansLight" panose="02000603020000020003" pitchFamily="2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47595" y="645795"/>
            <a:ext cx="7007225" cy="7385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3600" dirty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出现什么症状时需要到医院就诊？</a:t>
            </a:r>
            <a:endParaRPr lang="zh-CN" altLang="en-US" sz="3600" dirty="0">
              <a:solidFill>
                <a:srgbClr val="F4454A"/>
              </a:solidFill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14700" y="2091055"/>
            <a:ext cx="7456805" cy="3468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b="1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1.</a:t>
            </a:r>
            <a:r>
              <a:rPr lang="zh-CN" altLang="en-US" sz="2400" b="1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持续高热</a:t>
            </a:r>
            <a:r>
              <a:rPr lang="zh-CN" altLang="en-US" sz="2000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（体温＞</a:t>
            </a:r>
            <a:r>
              <a:rPr lang="en-US" altLang="zh-CN" sz="2000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39℃</a:t>
            </a:r>
            <a:r>
              <a:rPr lang="zh-CN" altLang="en-US" sz="2000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）</a:t>
            </a:r>
            <a:r>
              <a:rPr lang="zh-CN" altLang="en-US" sz="2400" b="1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＞</a:t>
            </a:r>
            <a:r>
              <a:rPr lang="en-US" altLang="zh-CN" sz="2400" b="1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3</a:t>
            </a:r>
            <a:r>
              <a:rPr lang="zh-CN" altLang="en-US" sz="2000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天，伴有</a:t>
            </a:r>
            <a:r>
              <a:rPr lang="zh-CN" altLang="en-US" sz="2400" b="1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剧烈</a:t>
            </a:r>
            <a:r>
              <a:rPr lang="zh-CN" altLang="en-US" sz="2000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咳嗽，咳脓痰、血痰，或胸痛、呼吸</a:t>
            </a:r>
            <a:r>
              <a:rPr lang="zh-CN" altLang="en-US" sz="2400" b="1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急促</a:t>
            </a:r>
            <a:r>
              <a:rPr lang="zh-CN" altLang="en-US" sz="2000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、呼吸</a:t>
            </a:r>
            <a:r>
              <a:rPr lang="zh-CN" altLang="en-US" sz="2400" b="1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困难</a:t>
            </a:r>
            <a:r>
              <a:rPr lang="zh-CN" altLang="en-US" sz="2000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、口唇发绀；</a:t>
            </a:r>
            <a:endParaRPr lang="zh-CN" altLang="en-US" sz="2000" dirty="0" smtClean="0">
              <a:solidFill>
                <a:srgbClr val="F4454A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2000" b="1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2</a:t>
            </a:r>
            <a:r>
              <a:rPr lang="en-US" altLang="zh-CN" sz="2000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.</a:t>
            </a:r>
            <a:r>
              <a:rPr lang="zh-CN" altLang="en-US" sz="2000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反应</a:t>
            </a:r>
            <a:r>
              <a:rPr lang="zh-CN" altLang="en-US" sz="2400" b="1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迟钝</a:t>
            </a:r>
            <a:r>
              <a:rPr lang="zh-CN" altLang="en-US" sz="2000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</a:t>
            </a:r>
            <a:r>
              <a:rPr lang="zh-CN" altLang="en-US" sz="2400" b="1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嗜睡</a:t>
            </a:r>
            <a:r>
              <a:rPr lang="zh-CN" altLang="en-US" sz="2000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</a:t>
            </a:r>
            <a:r>
              <a:rPr lang="zh-CN" altLang="en-US" sz="2400" b="1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烦躁不安</a:t>
            </a:r>
            <a:r>
              <a:rPr lang="zh-CN" altLang="en-US" sz="2000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</a:t>
            </a:r>
            <a:r>
              <a:rPr lang="zh-CN" altLang="en-US" sz="2400" b="1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精神萎靡</a:t>
            </a:r>
            <a:r>
              <a:rPr lang="zh-CN" altLang="en-US" sz="2000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等神志改变或出现惊厥；</a:t>
            </a:r>
            <a:endParaRPr lang="zh-CN" altLang="en-US" sz="2000" dirty="0" smtClean="0">
              <a:solidFill>
                <a:srgbClr val="F4454A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2400" b="1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3.</a:t>
            </a:r>
            <a:r>
              <a:rPr lang="zh-CN" altLang="en-US" sz="2400" b="1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严重</a:t>
            </a:r>
            <a:r>
              <a:rPr lang="zh-CN" altLang="en-US" sz="2000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或是</a:t>
            </a:r>
            <a:r>
              <a:rPr lang="zh-CN" altLang="en-US" sz="2400" b="1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频繁呕吐</a:t>
            </a:r>
            <a:r>
              <a:rPr lang="zh-CN" altLang="en-US" sz="2000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</a:t>
            </a:r>
            <a:r>
              <a:rPr lang="zh-CN" altLang="en-US" sz="2400" b="1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腹泻</a:t>
            </a:r>
            <a:r>
              <a:rPr lang="zh-CN" altLang="en-US" sz="2000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，出现</a:t>
            </a:r>
            <a:r>
              <a:rPr lang="zh-CN" altLang="en-US" sz="2800" b="1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脱水</a:t>
            </a:r>
            <a:r>
              <a:rPr lang="zh-CN" altLang="en-US" sz="2000" dirty="0" smtClean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表现。</a:t>
            </a:r>
            <a:endParaRPr lang="zh-CN" altLang="en-US" sz="2000" dirty="0" smtClean="0">
              <a:solidFill>
                <a:srgbClr val="F4454A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2302" y="448875"/>
            <a:ext cx="1530000" cy="6525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9644315" y="516820"/>
            <a:ext cx="1530000" cy="6525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9698" y="5086275"/>
            <a:ext cx="1201484" cy="1557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1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547745" y="959485"/>
            <a:ext cx="5189855" cy="512889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44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552308" y="1514695"/>
            <a:ext cx="1377884" cy="3803328"/>
            <a:chOff x="3473058" y="1582640"/>
            <a:chExt cx="1377884" cy="380332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20910395">
              <a:off x="3473058" y="3052454"/>
              <a:ext cx="1377884" cy="233351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388016">
              <a:off x="3594077" y="1582640"/>
              <a:ext cx="799981" cy="1563927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8516219" y="1514695"/>
            <a:ext cx="1377884" cy="3803330"/>
            <a:chOff x="7237964" y="1582640"/>
            <a:chExt cx="1377884" cy="380333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689605" flipH="1">
              <a:off x="7237964" y="3052456"/>
              <a:ext cx="1377884" cy="233351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211984" flipH="1">
              <a:off x="7789130" y="1582640"/>
              <a:ext cx="799981" cy="1563927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4772557" y="1606225"/>
            <a:ext cx="304292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</a:rPr>
              <a:t>得了甲流如何选择</a:t>
            </a:r>
            <a:endParaRPr lang="zh-CN" altLang="en-US" sz="2800" b="1" dirty="0">
              <a:solidFill>
                <a:srgbClr val="F4454A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r>
              <a:rPr lang="zh-CN" altLang="en-US" sz="2800" b="1" dirty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</a:rPr>
              <a:t>退热药物？</a:t>
            </a:r>
            <a:endParaRPr lang="zh-CN" altLang="en-US" sz="2800" b="1" dirty="0">
              <a:solidFill>
                <a:srgbClr val="F4454A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4618355" y="2559050"/>
            <a:ext cx="3380740" cy="294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合理</a:t>
            </a: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选用退热药物！</a:t>
            </a:r>
            <a:endParaRPr lang="zh-CN" altLang="en-US" sz="16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儿童建议</a:t>
            </a:r>
            <a:r>
              <a:rPr lang="zh-CN" altLang="en-US" sz="20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单独</a:t>
            </a: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使用</a:t>
            </a:r>
            <a:r>
              <a:rPr lang="zh-CN" altLang="en-US" sz="20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布洛芬制剂</a:t>
            </a: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或</a:t>
            </a:r>
            <a:r>
              <a:rPr lang="zh-CN" altLang="en-US" sz="20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对乙酰氨基酚制剂</a:t>
            </a: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，</a:t>
            </a:r>
            <a:r>
              <a:rPr lang="zh-CN" altLang="en-US" sz="24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禁用</a:t>
            </a: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阿司匹林或含阿司匹林及其它水杨酸制剂。</a:t>
            </a:r>
            <a:endParaRPr lang="zh-CN" altLang="en-US" sz="16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不可乱用退热药！</a:t>
            </a:r>
            <a:endParaRPr lang="zh-CN" altLang="en-US" sz="2400" b="1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3651003">
            <a:off x="634365" y="485140"/>
            <a:ext cx="1146810" cy="22415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409393">
            <a:off x="10405745" y="3698875"/>
            <a:ext cx="1094740" cy="2139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85185" y="1680845"/>
            <a:ext cx="4589145" cy="4956175"/>
          </a:xfrm>
          <a:prstGeom prst="rect">
            <a:avLst/>
          </a:prstGeom>
          <a:noFill/>
          <a:ln>
            <a:solidFill>
              <a:srgbClr val="F44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593468" y="37"/>
            <a:ext cx="3294670" cy="1879842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3687631" y="1990354"/>
            <a:ext cx="413901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</a:rPr>
              <a:t>那娃儿退烧是不是就康复了？</a:t>
            </a:r>
            <a:endParaRPr lang="zh-CN" altLang="en-US" sz="2400" dirty="0">
              <a:solidFill>
                <a:srgbClr val="F4454A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r>
              <a:rPr lang="zh-CN" altLang="en-US" sz="2400" dirty="0">
                <a:solidFill>
                  <a:srgbClr val="F4454A"/>
                </a:solidFill>
                <a:latin typeface="幼圆" panose="02010509060101010101" charset="-122"/>
                <a:ea typeface="幼圆" panose="02010509060101010101" charset="-122"/>
              </a:rPr>
              <a:t>流感后要满足哪些条件才能返校呢？</a:t>
            </a:r>
            <a:endParaRPr lang="zh-CN" altLang="en-US" sz="2400" dirty="0">
              <a:solidFill>
                <a:srgbClr val="F4454A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32" name="文本框 66"/>
          <p:cNvSpPr txBox="1">
            <a:spLocks noChangeArrowheads="1"/>
          </p:cNvSpPr>
          <p:nvPr/>
        </p:nvSpPr>
        <p:spPr bwMode="auto">
          <a:xfrm>
            <a:off x="3687445" y="3188970"/>
            <a:ext cx="3938905" cy="311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家长请</a:t>
            </a:r>
            <a:r>
              <a:rPr lang="zh-CN" altLang="en-US" sz="20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注意</a:t>
            </a: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：退烧</a:t>
            </a:r>
            <a:r>
              <a:rPr lang="en-US" altLang="zh-CN" sz="24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≠</a:t>
            </a: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康复</a:t>
            </a:r>
            <a:endParaRPr lang="zh-CN" altLang="en-US" sz="16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更</a:t>
            </a:r>
            <a:r>
              <a:rPr lang="zh-CN" altLang="en-US" sz="20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不建议</a:t>
            </a: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马上送孩子回学校上课。</a:t>
            </a:r>
            <a:endParaRPr lang="zh-CN" altLang="en-US" sz="16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建议患儿在流感患儿</a:t>
            </a:r>
            <a:r>
              <a:rPr lang="zh-CN" altLang="en-US" sz="20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体温恢复正常</a:t>
            </a: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，且其他</a:t>
            </a:r>
            <a:r>
              <a:rPr lang="zh-CN" altLang="en-US" sz="20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流感症状消失</a:t>
            </a:r>
            <a:r>
              <a:rPr lang="en-US" altLang="zh-CN" sz="20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48</a:t>
            </a:r>
            <a:r>
              <a:rPr lang="zh-CN" altLang="en-US" sz="20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小时后</a:t>
            </a: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，再复课。</a:t>
            </a:r>
            <a:endParaRPr lang="zh-CN" altLang="en-US" sz="16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返校后也要做好个人防护，保护自己和他人</a:t>
            </a:r>
            <a:endParaRPr lang="zh-CN" altLang="en-US" sz="16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" y="904875"/>
            <a:ext cx="1847850" cy="215201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952447">
            <a:off x="9478010" y="4244975"/>
            <a:ext cx="1723390" cy="20066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952447">
            <a:off x="7841978" y="4980188"/>
            <a:ext cx="653907" cy="760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任意多边形 7"/>
          <p:cNvSpPr/>
          <p:nvPr/>
        </p:nvSpPr>
        <p:spPr>
          <a:xfrm>
            <a:off x="5535251" y="668305"/>
            <a:ext cx="6497100" cy="2290086"/>
          </a:xfrm>
          <a:custGeom>
            <a:avLst/>
            <a:gdLst>
              <a:gd name="connsiteX0" fmla="*/ 2447126 w 6510581"/>
              <a:gd name="connsiteY0" fmla="*/ 255710 h 2341208"/>
              <a:gd name="connsiteX1" fmla="*/ 1236891 w 6510581"/>
              <a:gd name="connsiteY1" fmla="*/ 215369 h 2341208"/>
              <a:gd name="connsiteX2" fmla="*/ 93891 w 6510581"/>
              <a:gd name="connsiteY2" fmla="*/ 417075 h 2341208"/>
              <a:gd name="connsiteX3" fmla="*/ 309044 w 6510581"/>
              <a:gd name="connsiteY3" fmla="*/ 1586969 h 2341208"/>
              <a:gd name="connsiteX4" fmla="*/ 2231973 w 6510581"/>
              <a:gd name="connsiteY4" fmla="*/ 1950039 h 2341208"/>
              <a:gd name="connsiteX5" fmla="*/ 5324797 w 6510581"/>
              <a:gd name="connsiteY5" fmla="*/ 1909698 h 2341208"/>
              <a:gd name="connsiteX6" fmla="*/ 5069302 w 6510581"/>
              <a:gd name="connsiteY6" fmla="*/ 2340004 h 2341208"/>
              <a:gd name="connsiteX7" fmla="*/ 5795444 w 6510581"/>
              <a:gd name="connsiteY7" fmla="*/ 2003827 h 2341208"/>
              <a:gd name="connsiteX8" fmla="*/ 6494691 w 6510581"/>
              <a:gd name="connsiteY8" fmla="*/ 1062533 h 2341208"/>
              <a:gd name="connsiteX9" fmla="*/ 6024044 w 6510581"/>
              <a:gd name="connsiteY9" fmla="*/ 40557 h 2341208"/>
              <a:gd name="connsiteX10" fmla="*/ 3374973 w 6510581"/>
              <a:gd name="connsiteY10" fmla="*/ 188475 h 2341208"/>
              <a:gd name="connsiteX11" fmla="*/ 2447126 w 6510581"/>
              <a:gd name="connsiteY11" fmla="*/ 255710 h 2341208"/>
              <a:gd name="connsiteX0-1" fmla="*/ 2447126 w 6510581"/>
              <a:gd name="connsiteY0-2" fmla="*/ 255710 h 2341208"/>
              <a:gd name="connsiteX1-3" fmla="*/ 1236891 w 6510581"/>
              <a:gd name="connsiteY1-4" fmla="*/ 215369 h 2341208"/>
              <a:gd name="connsiteX2-5" fmla="*/ 93891 w 6510581"/>
              <a:gd name="connsiteY2-6" fmla="*/ 417075 h 2341208"/>
              <a:gd name="connsiteX3-7" fmla="*/ 309044 w 6510581"/>
              <a:gd name="connsiteY3-8" fmla="*/ 1586969 h 2341208"/>
              <a:gd name="connsiteX4-9" fmla="*/ 2231973 w 6510581"/>
              <a:gd name="connsiteY4-10" fmla="*/ 1950039 h 2341208"/>
              <a:gd name="connsiteX5-11" fmla="*/ 5324797 w 6510581"/>
              <a:gd name="connsiteY5-12" fmla="*/ 1909698 h 2341208"/>
              <a:gd name="connsiteX6-13" fmla="*/ 5069302 w 6510581"/>
              <a:gd name="connsiteY6-14" fmla="*/ 2340004 h 2341208"/>
              <a:gd name="connsiteX7-15" fmla="*/ 5795444 w 6510581"/>
              <a:gd name="connsiteY7-16" fmla="*/ 2003827 h 2341208"/>
              <a:gd name="connsiteX8-17" fmla="*/ 6494691 w 6510581"/>
              <a:gd name="connsiteY8-18" fmla="*/ 1062533 h 2341208"/>
              <a:gd name="connsiteX9-19" fmla="*/ 6024044 w 6510581"/>
              <a:gd name="connsiteY9-20" fmla="*/ 40557 h 2341208"/>
              <a:gd name="connsiteX10-21" fmla="*/ 3374973 w 6510581"/>
              <a:gd name="connsiteY10-22" fmla="*/ 188475 h 2341208"/>
              <a:gd name="connsiteX11-23" fmla="*/ 2447126 w 6510581"/>
              <a:gd name="connsiteY11-24" fmla="*/ 255710 h 2341208"/>
              <a:gd name="connsiteX0-25" fmla="*/ 2474983 w 6538438"/>
              <a:gd name="connsiteY0-26" fmla="*/ 255710 h 2341208"/>
              <a:gd name="connsiteX1-27" fmla="*/ 1264748 w 6538438"/>
              <a:gd name="connsiteY1-28" fmla="*/ 215369 h 2341208"/>
              <a:gd name="connsiteX2-29" fmla="*/ 121748 w 6538438"/>
              <a:gd name="connsiteY2-30" fmla="*/ 417075 h 2341208"/>
              <a:gd name="connsiteX3-31" fmla="*/ 336901 w 6538438"/>
              <a:gd name="connsiteY3-32" fmla="*/ 1586969 h 2341208"/>
              <a:gd name="connsiteX4-33" fmla="*/ 2259830 w 6538438"/>
              <a:gd name="connsiteY4-34" fmla="*/ 1950039 h 2341208"/>
              <a:gd name="connsiteX5-35" fmla="*/ 5352654 w 6538438"/>
              <a:gd name="connsiteY5-36" fmla="*/ 1909698 h 2341208"/>
              <a:gd name="connsiteX6-37" fmla="*/ 5097159 w 6538438"/>
              <a:gd name="connsiteY6-38" fmla="*/ 2340004 h 2341208"/>
              <a:gd name="connsiteX7-39" fmla="*/ 5823301 w 6538438"/>
              <a:gd name="connsiteY7-40" fmla="*/ 2003827 h 2341208"/>
              <a:gd name="connsiteX8-41" fmla="*/ 6522548 w 6538438"/>
              <a:gd name="connsiteY8-42" fmla="*/ 1062533 h 2341208"/>
              <a:gd name="connsiteX9-43" fmla="*/ 6051901 w 6538438"/>
              <a:gd name="connsiteY9-44" fmla="*/ 40557 h 2341208"/>
              <a:gd name="connsiteX10-45" fmla="*/ 3402830 w 6538438"/>
              <a:gd name="connsiteY10-46" fmla="*/ 188475 h 2341208"/>
              <a:gd name="connsiteX11-47" fmla="*/ 2474983 w 6538438"/>
              <a:gd name="connsiteY11-48" fmla="*/ 255710 h 2341208"/>
              <a:gd name="connsiteX0-49" fmla="*/ 2447127 w 6510582"/>
              <a:gd name="connsiteY0-50" fmla="*/ 255710 h 2341208"/>
              <a:gd name="connsiteX1-51" fmla="*/ 1236892 w 6510582"/>
              <a:gd name="connsiteY1-52" fmla="*/ 183619 h 2341208"/>
              <a:gd name="connsiteX2-53" fmla="*/ 93892 w 6510582"/>
              <a:gd name="connsiteY2-54" fmla="*/ 417075 h 2341208"/>
              <a:gd name="connsiteX3-55" fmla="*/ 309045 w 6510582"/>
              <a:gd name="connsiteY3-56" fmla="*/ 1586969 h 2341208"/>
              <a:gd name="connsiteX4-57" fmla="*/ 2231974 w 6510582"/>
              <a:gd name="connsiteY4-58" fmla="*/ 1950039 h 2341208"/>
              <a:gd name="connsiteX5-59" fmla="*/ 5324798 w 6510582"/>
              <a:gd name="connsiteY5-60" fmla="*/ 1909698 h 2341208"/>
              <a:gd name="connsiteX6-61" fmla="*/ 5069303 w 6510582"/>
              <a:gd name="connsiteY6-62" fmla="*/ 2340004 h 2341208"/>
              <a:gd name="connsiteX7-63" fmla="*/ 5795445 w 6510582"/>
              <a:gd name="connsiteY7-64" fmla="*/ 2003827 h 2341208"/>
              <a:gd name="connsiteX8-65" fmla="*/ 6494692 w 6510582"/>
              <a:gd name="connsiteY8-66" fmla="*/ 1062533 h 2341208"/>
              <a:gd name="connsiteX9-67" fmla="*/ 6024045 w 6510582"/>
              <a:gd name="connsiteY9-68" fmla="*/ 40557 h 2341208"/>
              <a:gd name="connsiteX10-69" fmla="*/ 3374974 w 6510582"/>
              <a:gd name="connsiteY10-70" fmla="*/ 188475 h 2341208"/>
              <a:gd name="connsiteX11-71" fmla="*/ 2447127 w 6510582"/>
              <a:gd name="connsiteY11-72" fmla="*/ 255710 h 2341208"/>
              <a:gd name="connsiteX0-73" fmla="*/ 2447127 w 6510582"/>
              <a:gd name="connsiteY0-74" fmla="*/ 255710 h 2341208"/>
              <a:gd name="connsiteX1-75" fmla="*/ 1236892 w 6510582"/>
              <a:gd name="connsiteY1-76" fmla="*/ 183619 h 2341208"/>
              <a:gd name="connsiteX2-77" fmla="*/ 93892 w 6510582"/>
              <a:gd name="connsiteY2-78" fmla="*/ 417075 h 2341208"/>
              <a:gd name="connsiteX3-79" fmla="*/ 309045 w 6510582"/>
              <a:gd name="connsiteY3-80" fmla="*/ 1586969 h 2341208"/>
              <a:gd name="connsiteX4-81" fmla="*/ 2231974 w 6510582"/>
              <a:gd name="connsiteY4-82" fmla="*/ 1950039 h 2341208"/>
              <a:gd name="connsiteX5-83" fmla="*/ 5324798 w 6510582"/>
              <a:gd name="connsiteY5-84" fmla="*/ 1909698 h 2341208"/>
              <a:gd name="connsiteX6-85" fmla="*/ 5069303 w 6510582"/>
              <a:gd name="connsiteY6-86" fmla="*/ 2340004 h 2341208"/>
              <a:gd name="connsiteX7-87" fmla="*/ 5795445 w 6510582"/>
              <a:gd name="connsiteY7-88" fmla="*/ 2003827 h 2341208"/>
              <a:gd name="connsiteX8-89" fmla="*/ 6494692 w 6510582"/>
              <a:gd name="connsiteY8-90" fmla="*/ 1062533 h 2341208"/>
              <a:gd name="connsiteX9-91" fmla="*/ 6024045 w 6510582"/>
              <a:gd name="connsiteY9-92" fmla="*/ 40557 h 2341208"/>
              <a:gd name="connsiteX10-93" fmla="*/ 3374974 w 6510582"/>
              <a:gd name="connsiteY10-94" fmla="*/ 188475 h 2341208"/>
              <a:gd name="connsiteX11-95" fmla="*/ 2447127 w 6510582"/>
              <a:gd name="connsiteY11-96" fmla="*/ 255710 h 2341208"/>
              <a:gd name="connsiteX0-97" fmla="*/ 2485227 w 6510582"/>
              <a:gd name="connsiteY0-98" fmla="*/ 198560 h 2341208"/>
              <a:gd name="connsiteX1-99" fmla="*/ 1236892 w 6510582"/>
              <a:gd name="connsiteY1-100" fmla="*/ 183619 h 2341208"/>
              <a:gd name="connsiteX2-101" fmla="*/ 93892 w 6510582"/>
              <a:gd name="connsiteY2-102" fmla="*/ 417075 h 2341208"/>
              <a:gd name="connsiteX3-103" fmla="*/ 309045 w 6510582"/>
              <a:gd name="connsiteY3-104" fmla="*/ 1586969 h 2341208"/>
              <a:gd name="connsiteX4-105" fmla="*/ 2231974 w 6510582"/>
              <a:gd name="connsiteY4-106" fmla="*/ 1950039 h 2341208"/>
              <a:gd name="connsiteX5-107" fmla="*/ 5324798 w 6510582"/>
              <a:gd name="connsiteY5-108" fmla="*/ 1909698 h 2341208"/>
              <a:gd name="connsiteX6-109" fmla="*/ 5069303 w 6510582"/>
              <a:gd name="connsiteY6-110" fmla="*/ 2340004 h 2341208"/>
              <a:gd name="connsiteX7-111" fmla="*/ 5795445 w 6510582"/>
              <a:gd name="connsiteY7-112" fmla="*/ 2003827 h 2341208"/>
              <a:gd name="connsiteX8-113" fmla="*/ 6494692 w 6510582"/>
              <a:gd name="connsiteY8-114" fmla="*/ 1062533 h 2341208"/>
              <a:gd name="connsiteX9-115" fmla="*/ 6024045 w 6510582"/>
              <a:gd name="connsiteY9-116" fmla="*/ 40557 h 2341208"/>
              <a:gd name="connsiteX10-117" fmla="*/ 3374974 w 6510582"/>
              <a:gd name="connsiteY10-118" fmla="*/ 188475 h 2341208"/>
              <a:gd name="connsiteX11-119" fmla="*/ 2485227 w 6510582"/>
              <a:gd name="connsiteY11-120" fmla="*/ 198560 h 2341208"/>
              <a:gd name="connsiteX0-121" fmla="*/ 2485227 w 6510582"/>
              <a:gd name="connsiteY0-122" fmla="*/ 198560 h 2341208"/>
              <a:gd name="connsiteX1-123" fmla="*/ 1236892 w 6510582"/>
              <a:gd name="connsiteY1-124" fmla="*/ 183619 h 2341208"/>
              <a:gd name="connsiteX2-125" fmla="*/ 93892 w 6510582"/>
              <a:gd name="connsiteY2-126" fmla="*/ 417075 h 2341208"/>
              <a:gd name="connsiteX3-127" fmla="*/ 309045 w 6510582"/>
              <a:gd name="connsiteY3-128" fmla="*/ 1586969 h 2341208"/>
              <a:gd name="connsiteX4-129" fmla="*/ 2231974 w 6510582"/>
              <a:gd name="connsiteY4-130" fmla="*/ 1950039 h 2341208"/>
              <a:gd name="connsiteX5-131" fmla="*/ 5324798 w 6510582"/>
              <a:gd name="connsiteY5-132" fmla="*/ 1909698 h 2341208"/>
              <a:gd name="connsiteX6-133" fmla="*/ 5069303 w 6510582"/>
              <a:gd name="connsiteY6-134" fmla="*/ 2340004 h 2341208"/>
              <a:gd name="connsiteX7-135" fmla="*/ 5795445 w 6510582"/>
              <a:gd name="connsiteY7-136" fmla="*/ 2003827 h 2341208"/>
              <a:gd name="connsiteX8-137" fmla="*/ 6494692 w 6510582"/>
              <a:gd name="connsiteY8-138" fmla="*/ 1062533 h 2341208"/>
              <a:gd name="connsiteX9-139" fmla="*/ 6024045 w 6510582"/>
              <a:gd name="connsiteY9-140" fmla="*/ 40557 h 2341208"/>
              <a:gd name="connsiteX10-141" fmla="*/ 3374974 w 6510582"/>
              <a:gd name="connsiteY10-142" fmla="*/ 188475 h 2341208"/>
              <a:gd name="connsiteX11-143" fmla="*/ 2485227 w 6510582"/>
              <a:gd name="connsiteY11-144" fmla="*/ 198560 h 2341208"/>
              <a:gd name="connsiteX0-145" fmla="*/ 2485227 w 6510582"/>
              <a:gd name="connsiteY0-146" fmla="*/ 199909 h 2342557"/>
              <a:gd name="connsiteX1-147" fmla="*/ 1236892 w 6510582"/>
              <a:gd name="connsiteY1-148" fmla="*/ 184968 h 2342557"/>
              <a:gd name="connsiteX2-149" fmla="*/ 93892 w 6510582"/>
              <a:gd name="connsiteY2-150" fmla="*/ 418424 h 2342557"/>
              <a:gd name="connsiteX3-151" fmla="*/ 309045 w 6510582"/>
              <a:gd name="connsiteY3-152" fmla="*/ 1588318 h 2342557"/>
              <a:gd name="connsiteX4-153" fmla="*/ 2231974 w 6510582"/>
              <a:gd name="connsiteY4-154" fmla="*/ 1951388 h 2342557"/>
              <a:gd name="connsiteX5-155" fmla="*/ 5324798 w 6510582"/>
              <a:gd name="connsiteY5-156" fmla="*/ 1911047 h 2342557"/>
              <a:gd name="connsiteX6-157" fmla="*/ 5069303 w 6510582"/>
              <a:gd name="connsiteY6-158" fmla="*/ 2341353 h 2342557"/>
              <a:gd name="connsiteX7-159" fmla="*/ 5795445 w 6510582"/>
              <a:gd name="connsiteY7-160" fmla="*/ 2005176 h 2342557"/>
              <a:gd name="connsiteX8-161" fmla="*/ 6494692 w 6510582"/>
              <a:gd name="connsiteY8-162" fmla="*/ 1063882 h 2342557"/>
              <a:gd name="connsiteX9-163" fmla="*/ 6024045 w 6510582"/>
              <a:gd name="connsiteY9-164" fmla="*/ 41906 h 2342557"/>
              <a:gd name="connsiteX10-165" fmla="*/ 3559124 w 6510582"/>
              <a:gd name="connsiteY10-166" fmla="*/ 177124 h 2342557"/>
              <a:gd name="connsiteX11-167" fmla="*/ 2485227 w 6510582"/>
              <a:gd name="connsiteY11-168" fmla="*/ 199909 h 2342557"/>
              <a:gd name="connsiteX0-169" fmla="*/ 2485227 w 6504160"/>
              <a:gd name="connsiteY0-170" fmla="*/ 177495 h 2320143"/>
              <a:gd name="connsiteX1-171" fmla="*/ 1236892 w 6504160"/>
              <a:gd name="connsiteY1-172" fmla="*/ 162554 h 2320143"/>
              <a:gd name="connsiteX2-173" fmla="*/ 93892 w 6504160"/>
              <a:gd name="connsiteY2-174" fmla="*/ 396010 h 2320143"/>
              <a:gd name="connsiteX3-175" fmla="*/ 309045 w 6504160"/>
              <a:gd name="connsiteY3-176" fmla="*/ 1565904 h 2320143"/>
              <a:gd name="connsiteX4-177" fmla="*/ 2231974 w 6504160"/>
              <a:gd name="connsiteY4-178" fmla="*/ 1928974 h 2320143"/>
              <a:gd name="connsiteX5-179" fmla="*/ 5324798 w 6504160"/>
              <a:gd name="connsiteY5-180" fmla="*/ 1888633 h 2320143"/>
              <a:gd name="connsiteX6-181" fmla="*/ 5069303 w 6504160"/>
              <a:gd name="connsiteY6-182" fmla="*/ 2318939 h 2320143"/>
              <a:gd name="connsiteX7-183" fmla="*/ 5795445 w 6504160"/>
              <a:gd name="connsiteY7-184" fmla="*/ 1982762 h 2320143"/>
              <a:gd name="connsiteX8-185" fmla="*/ 6494692 w 6504160"/>
              <a:gd name="connsiteY8-186" fmla="*/ 1041468 h 2320143"/>
              <a:gd name="connsiteX9-187" fmla="*/ 5985945 w 6504160"/>
              <a:gd name="connsiteY9-188" fmla="*/ 44892 h 2320143"/>
              <a:gd name="connsiteX10-189" fmla="*/ 3559124 w 6504160"/>
              <a:gd name="connsiteY10-190" fmla="*/ 154710 h 2320143"/>
              <a:gd name="connsiteX11-191" fmla="*/ 2485227 w 6504160"/>
              <a:gd name="connsiteY11-192" fmla="*/ 177495 h 2320143"/>
              <a:gd name="connsiteX0-193" fmla="*/ 2485227 w 6504160"/>
              <a:gd name="connsiteY0-194" fmla="*/ 148603 h 2291251"/>
              <a:gd name="connsiteX1-195" fmla="*/ 1236892 w 6504160"/>
              <a:gd name="connsiteY1-196" fmla="*/ 133662 h 2291251"/>
              <a:gd name="connsiteX2-197" fmla="*/ 93892 w 6504160"/>
              <a:gd name="connsiteY2-198" fmla="*/ 367118 h 2291251"/>
              <a:gd name="connsiteX3-199" fmla="*/ 309045 w 6504160"/>
              <a:gd name="connsiteY3-200" fmla="*/ 1537012 h 2291251"/>
              <a:gd name="connsiteX4-201" fmla="*/ 2231974 w 6504160"/>
              <a:gd name="connsiteY4-202" fmla="*/ 1900082 h 2291251"/>
              <a:gd name="connsiteX5-203" fmla="*/ 5324798 w 6504160"/>
              <a:gd name="connsiteY5-204" fmla="*/ 1859741 h 2291251"/>
              <a:gd name="connsiteX6-205" fmla="*/ 5069303 w 6504160"/>
              <a:gd name="connsiteY6-206" fmla="*/ 2290047 h 2291251"/>
              <a:gd name="connsiteX7-207" fmla="*/ 5795445 w 6504160"/>
              <a:gd name="connsiteY7-208" fmla="*/ 1953870 h 2291251"/>
              <a:gd name="connsiteX8-209" fmla="*/ 6494692 w 6504160"/>
              <a:gd name="connsiteY8-210" fmla="*/ 1012576 h 2291251"/>
              <a:gd name="connsiteX9-211" fmla="*/ 5985945 w 6504160"/>
              <a:gd name="connsiteY9-212" fmla="*/ 16000 h 2291251"/>
              <a:gd name="connsiteX10-213" fmla="*/ 3559124 w 6504160"/>
              <a:gd name="connsiteY10-214" fmla="*/ 125818 h 2291251"/>
              <a:gd name="connsiteX11-215" fmla="*/ 2485227 w 6504160"/>
              <a:gd name="connsiteY11-216" fmla="*/ 148603 h 2291251"/>
              <a:gd name="connsiteX0-217" fmla="*/ 2485227 w 6486826"/>
              <a:gd name="connsiteY0-218" fmla="*/ 148603 h 2291345"/>
              <a:gd name="connsiteX1-219" fmla="*/ 1236892 w 6486826"/>
              <a:gd name="connsiteY1-220" fmla="*/ 133662 h 2291345"/>
              <a:gd name="connsiteX2-221" fmla="*/ 93892 w 6486826"/>
              <a:gd name="connsiteY2-222" fmla="*/ 367118 h 2291345"/>
              <a:gd name="connsiteX3-223" fmla="*/ 309045 w 6486826"/>
              <a:gd name="connsiteY3-224" fmla="*/ 1537012 h 2291345"/>
              <a:gd name="connsiteX4-225" fmla="*/ 2231974 w 6486826"/>
              <a:gd name="connsiteY4-226" fmla="*/ 1900082 h 2291345"/>
              <a:gd name="connsiteX5-227" fmla="*/ 5324798 w 6486826"/>
              <a:gd name="connsiteY5-228" fmla="*/ 1859741 h 2291345"/>
              <a:gd name="connsiteX6-229" fmla="*/ 5069303 w 6486826"/>
              <a:gd name="connsiteY6-230" fmla="*/ 2290047 h 2291345"/>
              <a:gd name="connsiteX7-231" fmla="*/ 5795445 w 6486826"/>
              <a:gd name="connsiteY7-232" fmla="*/ 1953870 h 2291345"/>
              <a:gd name="connsiteX8-233" fmla="*/ 6475642 w 6486826"/>
              <a:gd name="connsiteY8-234" fmla="*/ 942726 h 2291345"/>
              <a:gd name="connsiteX9-235" fmla="*/ 5985945 w 6486826"/>
              <a:gd name="connsiteY9-236" fmla="*/ 16000 h 2291345"/>
              <a:gd name="connsiteX10-237" fmla="*/ 3559124 w 6486826"/>
              <a:gd name="connsiteY10-238" fmla="*/ 125818 h 2291345"/>
              <a:gd name="connsiteX11-239" fmla="*/ 2485227 w 6486826"/>
              <a:gd name="connsiteY11-240" fmla="*/ 148603 h 2291345"/>
              <a:gd name="connsiteX0-241" fmla="*/ 2485227 w 6478478"/>
              <a:gd name="connsiteY0-242" fmla="*/ 148603 h 2290086"/>
              <a:gd name="connsiteX1-243" fmla="*/ 1236892 w 6478478"/>
              <a:gd name="connsiteY1-244" fmla="*/ 133662 h 2290086"/>
              <a:gd name="connsiteX2-245" fmla="*/ 93892 w 6478478"/>
              <a:gd name="connsiteY2-246" fmla="*/ 367118 h 2290086"/>
              <a:gd name="connsiteX3-247" fmla="*/ 309045 w 6478478"/>
              <a:gd name="connsiteY3-248" fmla="*/ 1537012 h 2290086"/>
              <a:gd name="connsiteX4-249" fmla="*/ 2231974 w 6478478"/>
              <a:gd name="connsiteY4-250" fmla="*/ 1900082 h 2290086"/>
              <a:gd name="connsiteX5-251" fmla="*/ 5324798 w 6478478"/>
              <a:gd name="connsiteY5-252" fmla="*/ 1859741 h 2290086"/>
              <a:gd name="connsiteX6-253" fmla="*/ 5069303 w 6478478"/>
              <a:gd name="connsiteY6-254" fmla="*/ 2290047 h 2290086"/>
              <a:gd name="connsiteX7-255" fmla="*/ 5935145 w 6478478"/>
              <a:gd name="connsiteY7-256" fmla="*/ 1833220 h 2290086"/>
              <a:gd name="connsiteX8-257" fmla="*/ 6475642 w 6478478"/>
              <a:gd name="connsiteY8-258" fmla="*/ 942726 h 2290086"/>
              <a:gd name="connsiteX9-259" fmla="*/ 5985945 w 6478478"/>
              <a:gd name="connsiteY9-260" fmla="*/ 16000 h 2290086"/>
              <a:gd name="connsiteX10-261" fmla="*/ 3559124 w 6478478"/>
              <a:gd name="connsiteY10-262" fmla="*/ 125818 h 2290086"/>
              <a:gd name="connsiteX11-263" fmla="*/ 2485227 w 6478478"/>
              <a:gd name="connsiteY11-264" fmla="*/ 148603 h 2290086"/>
              <a:gd name="connsiteX0-265" fmla="*/ 2508535 w 6501786"/>
              <a:gd name="connsiteY0-266" fmla="*/ 148603 h 2290086"/>
              <a:gd name="connsiteX1-267" fmla="*/ 1260200 w 6501786"/>
              <a:gd name="connsiteY1-268" fmla="*/ 133662 h 2290086"/>
              <a:gd name="connsiteX2-269" fmla="*/ 85450 w 6501786"/>
              <a:gd name="connsiteY2-270" fmla="*/ 456018 h 2290086"/>
              <a:gd name="connsiteX3-271" fmla="*/ 332353 w 6501786"/>
              <a:gd name="connsiteY3-272" fmla="*/ 1537012 h 2290086"/>
              <a:gd name="connsiteX4-273" fmla="*/ 2255282 w 6501786"/>
              <a:gd name="connsiteY4-274" fmla="*/ 1900082 h 2290086"/>
              <a:gd name="connsiteX5-275" fmla="*/ 5348106 w 6501786"/>
              <a:gd name="connsiteY5-276" fmla="*/ 1859741 h 2290086"/>
              <a:gd name="connsiteX6-277" fmla="*/ 5092611 w 6501786"/>
              <a:gd name="connsiteY6-278" fmla="*/ 2290047 h 2290086"/>
              <a:gd name="connsiteX7-279" fmla="*/ 5958453 w 6501786"/>
              <a:gd name="connsiteY7-280" fmla="*/ 1833220 h 2290086"/>
              <a:gd name="connsiteX8-281" fmla="*/ 6498950 w 6501786"/>
              <a:gd name="connsiteY8-282" fmla="*/ 942726 h 2290086"/>
              <a:gd name="connsiteX9-283" fmla="*/ 6009253 w 6501786"/>
              <a:gd name="connsiteY9-284" fmla="*/ 16000 h 2290086"/>
              <a:gd name="connsiteX10-285" fmla="*/ 3582432 w 6501786"/>
              <a:gd name="connsiteY10-286" fmla="*/ 125818 h 2290086"/>
              <a:gd name="connsiteX11-287" fmla="*/ 2508535 w 6501786"/>
              <a:gd name="connsiteY11-288" fmla="*/ 148603 h 2290086"/>
              <a:gd name="connsiteX0-289" fmla="*/ 2503849 w 6497100"/>
              <a:gd name="connsiteY0-290" fmla="*/ 148603 h 2290086"/>
              <a:gd name="connsiteX1-291" fmla="*/ 1192014 w 6497100"/>
              <a:gd name="connsiteY1-292" fmla="*/ 101912 h 2290086"/>
              <a:gd name="connsiteX2-293" fmla="*/ 80764 w 6497100"/>
              <a:gd name="connsiteY2-294" fmla="*/ 456018 h 2290086"/>
              <a:gd name="connsiteX3-295" fmla="*/ 327667 w 6497100"/>
              <a:gd name="connsiteY3-296" fmla="*/ 1537012 h 2290086"/>
              <a:gd name="connsiteX4-297" fmla="*/ 2250596 w 6497100"/>
              <a:gd name="connsiteY4-298" fmla="*/ 1900082 h 2290086"/>
              <a:gd name="connsiteX5-299" fmla="*/ 5343420 w 6497100"/>
              <a:gd name="connsiteY5-300" fmla="*/ 1859741 h 2290086"/>
              <a:gd name="connsiteX6-301" fmla="*/ 5087925 w 6497100"/>
              <a:gd name="connsiteY6-302" fmla="*/ 2290047 h 2290086"/>
              <a:gd name="connsiteX7-303" fmla="*/ 5953767 w 6497100"/>
              <a:gd name="connsiteY7-304" fmla="*/ 1833220 h 2290086"/>
              <a:gd name="connsiteX8-305" fmla="*/ 6494264 w 6497100"/>
              <a:gd name="connsiteY8-306" fmla="*/ 942726 h 2290086"/>
              <a:gd name="connsiteX9-307" fmla="*/ 6004567 w 6497100"/>
              <a:gd name="connsiteY9-308" fmla="*/ 16000 h 2290086"/>
              <a:gd name="connsiteX10-309" fmla="*/ 3577746 w 6497100"/>
              <a:gd name="connsiteY10-310" fmla="*/ 125818 h 2290086"/>
              <a:gd name="connsiteX11-311" fmla="*/ 2503849 w 6497100"/>
              <a:gd name="connsiteY11-312" fmla="*/ 148603 h 2290086"/>
              <a:gd name="connsiteX0-313" fmla="*/ 2503849 w 6497100"/>
              <a:gd name="connsiteY0-314" fmla="*/ 148603 h 2290086"/>
              <a:gd name="connsiteX1-315" fmla="*/ 1192014 w 6497100"/>
              <a:gd name="connsiteY1-316" fmla="*/ 101912 h 2290086"/>
              <a:gd name="connsiteX2-317" fmla="*/ 80764 w 6497100"/>
              <a:gd name="connsiteY2-318" fmla="*/ 456018 h 2290086"/>
              <a:gd name="connsiteX3-319" fmla="*/ 327667 w 6497100"/>
              <a:gd name="connsiteY3-320" fmla="*/ 1537012 h 2290086"/>
              <a:gd name="connsiteX4-321" fmla="*/ 2250596 w 6497100"/>
              <a:gd name="connsiteY4-322" fmla="*/ 1900082 h 2290086"/>
              <a:gd name="connsiteX5-323" fmla="*/ 5343420 w 6497100"/>
              <a:gd name="connsiteY5-324" fmla="*/ 1859741 h 2290086"/>
              <a:gd name="connsiteX6-325" fmla="*/ 5087925 w 6497100"/>
              <a:gd name="connsiteY6-326" fmla="*/ 2290047 h 2290086"/>
              <a:gd name="connsiteX7-327" fmla="*/ 5953767 w 6497100"/>
              <a:gd name="connsiteY7-328" fmla="*/ 1833220 h 2290086"/>
              <a:gd name="connsiteX8-329" fmla="*/ 6494264 w 6497100"/>
              <a:gd name="connsiteY8-330" fmla="*/ 942726 h 2290086"/>
              <a:gd name="connsiteX9-331" fmla="*/ 6004567 w 6497100"/>
              <a:gd name="connsiteY9-332" fmla="*/ 16000 h 2290086"/>
              <a:gd name="connsiteX10-333" fmla="*/ 3577746 w 6497100"/>
              <a:gd name="connsiteY10-334" fmla="*/ 125818 h 2290086"/>
              <a:gd name="connsiteX11-335" fmla="*/ 2503849 w 6497100"/>
              <a:gd name="connsiteY11-336" fmla="*/ 148603 h 22900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6497100" h="2290086">
                <a:moveTo>
                  <a:pt x="2503849" y="148603"/>
                </a:moveTo>
                <a:cubicBezTo>
                  <a:pt x="2094834" y="114985"/>
                  <a:pt x="1710161" y="50676"/>
                  <a:pt x="1192014" y="101912"/>
                </a:cubicBezTo>
                <a:cubicBezTo>
                  <a:pt x="673867" y="153148"/>
                  <a:pt x="224822" y="216835"/>
                  <a:pt x="80764" y="456018"/>
                </a:cubicBezTo>
                <a:cubicBezTo>
                  <a:pt x="-63294" y="695201"/>
                  <a:pt x="-33972" y="1296335"/>
                  <a:pt x="327667" y="1537012"/>
                </a:cubicBezTo>
                <a:cubicBezTo>
                  <a:pt x="689306" y="1777689"/>
                  <a:pt x="1414637" y="1846294"/>
                  <a:pt x="2250596" y="1900082"/>
                </a:cubicBezTo>
                <a:cubicBezTo>
                  <a:pt x="3086555" y="1953870"/>
                  <a:pt x="4870532" y="1794747"/>
                  <a:pt x="5343420" y="1859741"/>
                </a:cubicBezTo>
                <a:cubicBezTo>
                  <a:pt x="5816308" y="1924735"/>
                  <a:pt x="4986201" y="2294467"/>
                  <a:pt x="5087925" y="2290047"/>
                </a:cubicBezTo>
                <a:cubicBezTo>
                  <a:pt x="5189649" y="2285627"/>
                  <a:pt x="5719377" y="2057774"/>
                  <a:pt x="5953767" y="1833220"/>
                </a:cubicBezTo>
                <a:cubicBezTo>
                  <a:pt x="6188157" y="1608666"/>
                  <a:pt x="6485797" y="1245596"/>
                  <a:pt x="6494264" y="942726"/>
                </a:cubicBezTo>
                <a:cubicBezTo>
                  <a:pt x="6502731" y="639856"/>
                  <a:pt x="6524520" y="161676"/>
                  <a:pt x="6004567" y="16000"/>
                </a:cubicBezTo>
                <a:cubicBezTo>
                  <a:pt x="5217914" y="-53476"/>
                  <a:pt x="3577746" y="125818"/>
                  <a:pt x="3577746" y="125818"/>
                </a:cubicBezTo>
                <a:cubicBezTo>
                  <a:pt x="3281164" y="129180"/>
                  <a:pt x="3105231" y="176991"/>
                  <a:pt x="2503849" y="148603"/>
                </a:cubicBezTo>
                <a:close/>
              </a:path>
            </a:pathLst>
          </a:custGeom>
          <a:solidFill>
            <a:srgbClr val="F4454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343974" y="1007278"/>
            <a:ext cx="2653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谢谢欣赏</a:t>
            </a:r>
            <a:endParaRPr lang="zh-CN" altLang="en-US" sz="4800" b="1" dirty="0">
              <a:solidFill>
                <a:schemeClr val="bg1"/>
              </a:solidFill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</p:txBody>
      </p:sp>
      <p:pic>
        <p:nvPicPr>
          <p:cNvPr id="11" name="7공주 (七公主) - 우유쏭 (牛奶颂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559391" y="-1158737"/>
            <a:ext cx="609600" cy="6096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6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25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6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2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8" grpId="0" animBg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514335" y="172266"/>
            <a:ext cx="2846250" cy="14625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069569" y="2444592"/>
            <a:ext cx="505968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甲流是由什么病菌引起的，</a:t>
            </a:r>
            <a:endParaRPr lang="zh-CN" altLang="en-US" sz="3200" dirty="0">
              <a:solidFill>
                <a:srgbClr val="F4454A"/>
              </a:solidFill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  <a:p>
            <a:r>
              <a:rPr lang="zh-CN" altLang="en-US" sz="3200" dirty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传染吗？</a:t>
            </a:r>
            <a:endParaRPr lang="zh-CN" altLang="en-US" sz="3200" dirty="0">
              <a:solidFill>
                <a:srgbClr val="F4454A"/>
              </a:solidFill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9749" y="1902427"/>
            <a:ext cx="4286250" cy="4275000"/>
          </a:xfrm>
          <a:prstGeom prst="rect">
            <a:avLst/>
          </a:prstGeom>
        </p:spPr>
      </p:pic>
      <p:sp>
        <p:nvSpPr>
          <p:cNvPr id="17" name="文本框 66"/>
          <p:cNvSpPr txBox="1">
            <a:spLocks noChangeArrowheads="1"/>
          </p:cNvSpPr>
          <p:nvPr/>
        </p:nvSpPr>
        <p:spPr bwMode="auto">
          <a:xfrm>
            <a:off x="2651125" y="3788410"/>
            <a:ext cx="3002915" cy="175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甲型流感病毒</a:t>
            </a: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引起的，容易出现人传染人现象，全人群均易感。</a:t>
            </a:r>
            <a:endParaRPr lang="zh-CN" altLang="en-US" sz="20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1537" y="1634310"/>
            <a:ext cx="489514" cy="459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772779" y="1470251"/>
            <a:ext cx="1663470" cy="4585447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768070" y="1676400"/>
            <a:ext cx="8171548" cy="4176299"/>
            <a:chOff x="2153552" y="1600200"/>
            <a:chExt cx="8171548" cy="4176299"/>
          </a:xfrm>
        </p:grpSpPr>
        <p:sp>
          <p:nvSpPr>
            <p:cNvPr id="18" name="任意多边形 17"/>
            <p:cNvSpPr/>
            <p:nvPr/>
          </p:nvSpPr>
          <p:spPr>
            <a:xfrm>
              <a:off x="2153552" y="1600200"/>
              <a:ext cx="8171548" cy="4176299"/>
            </a:xfrm>
            <a:custGeom>
              <a:avLst/>
              <a:gdLst>
                <a:gd name="connsiteX0" fmla="*/ 855991 w 7869923"/>
                <a:gd name="connsiteY0" fmla="*/ 257371 h 4038025"/>
                <a:gd name="connsiteX1" fmla="*/ 1865641 w 7869923"/>
                <a:gd name="connsiteY1" fmla="*/ 85921 h 4038025"/>
                <a:gd name="connsiteX2" fmla="*/ 3846841 w 7869923"/>
                <a:gd name="connsiteY2" fmla="*/ 238321 h 4038025"/>
                <a:gd name="connsiteX3" fmla="*/ 6551941 w 7869923"/>
                <a:gd name="connsiteY3" fmla="*/ 28771 h 4038025"/>
                <a:gd name="connsiteX4" fmla="*/ 7504441 w 7869923"/>
                <a:gd name="connsiteY4" fmla="*/ 104971 h 4038025"/>
                <a:gd name="connsiteX5" fmla="*/ 7771141 w 7869923"/>
                <a:gd name="connsiteY5" fmla="*/ 962221 h 4038025"/>
                <a:gd name="connsiteX6" fmla="*/ 7790191 w 7869923"/>
                <a:gd name="connsiteY6" fmla="*/ 2791021 h 4038025"/>
                <a:gd name="connsiteX7" fmla="*/ 7790191 w 7869923"/>
                <a:gd name="connsiteY7" fmla="*/ 3800671 h 4038025"/>
                <a:gd name="connsiteX8" fmla="*/ 6723391 w 7869923"/>
                <a:gd name="connsiteY8" fmla="*/ 3953071 h 4038025"/>
                <a:gd name="connsiteX9" fmla="*/ 3313441 w 7869923"/>
                <a:gd name="connsiteY9" fmla="*/ 3857821 h 4038025"/>
                <a:gd name="connsiteX10" fmla="*/ 932191 w 7869923"/>
                <a:gd name="connsiteY10" fmla="*/ 4029271 h 4038025"/>
                <a:gd name="connsiteX11" fmla="*/ 227341 w 7869923"/>
                <a:gd name="connsiteY11" fmla="*/ 3533971 h 4038025"/>
                <a:gd name="connsiteX12" fmla="*/ 36841 w 7869923"/>
                <a:gd name="connsiteY12" fmla="*/ 1400371 h 4038025"/>
                <a:gd name="connsiteX13" fmla="*/ 855991 w 7869923"/>
                <a:gd name="connsiteY13" fmla="*/ 257371 h 40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69923" h="4038025">
                  <a:moveTo>
                    <a:pt x="855991" y="257371"/>
                  </a:moveTo>
                  <a:cubicBezTo>
                    <a:pt x="1160791" y="38296"/>
                    <a:pt x="1367166" y="89096"/>
                    <a:pt x="1865641" y="85921"/>
                  </a:cubicBezTo>
                  <a:cubicBezTo>
                    <a:pt x="2364116" y="82746"/>
                    <a:pt x="3065791" y="247846"/>
                    <a:pt x="3846841" y="238321"/>
                  </a:cubicBezTo>
                  <a:cubicBezTo>
                    <a:pt x="4627891" y="228796"/>
                    <a:pt x="5942341" y="50996"/>
                    <a:pt x="6551941" y="28771"/>
                  </a:cubicBezTo>
                  <a:cubicBezTo>
                    <a:pt x="7161541" y="6546"/>
                    <a:pt x="7301241" y="-50604"/>
                    <a:pt x="7504441" y="104971"/>
                  </a:cubicBezTo>
                  <a:cubicBezTo>
                    <a:pt x="7707641" y="260546"/>
                    <a:pt x="7723516" y="514546"/>
                    <a:pt x="7771141" y="962221"/>
                  </a:cubicBezTo>
                  <a:cubicBezTo>
                    <a:pt x="7818766" y="1409896"/>
                    <a:pt x="7787016" y="2317946"/>
                    <a:pt x="7790191" y="2791021"/>
                  </a:cubicBezTo>
                  <a:cubicBezTo>
                    <a:pt x="7793366" y="3264096"/>
                    <a:pt x="7967991" y="3606996"/>
                    <a:pt x="7790191" y="3800671"/>
                  </a:cubicBezTo>
                  <a:cubicBezTo>
                    <a:pt x="7612391" y="3994346"/>
                    <a:pt x="7469516" y="3943546"/>
                    <a:pt x="6723391" y="3953071"/>
                  </a:cubicBezTo>
                  <a:cubicBezTo>
                    <a:pt x="5977266" y="3962596"/>
                    <a:pt x="4278641" y="3845121"/>
                    <a:pt x="3313441" y="3857821"/>
                  </a:cubicBezTo>
                  <a:cubicBezTo>
                    <a:pt x="2348241" y="3870521"/>
                    <a:pt x="1446541" y="4083246"/>
                    <a:pt x="932191" y="4029271"/>
                  </a:cubicBezTo>
                  <a:cubicBezTo>
                    <a:pt x="417841" y="3975296"/>
                    <a:pt x="376566" y="3972121"/>
                    <a:pt x="227341" y="3533971"/>
                  </a:cubicBezTo>
                  <a:cubicBezTo>
                    <a:pt x="78116" y="3095821"/>
                    <a:pt x="-71109" y="1943296"/>
                    <a:pt x="36841" y="1400371"/>
                  </a:cubicBezTo>
                  <a:cubicBezTo>
                    <a:pt x="144791" y="857446"/>
                    <a:pt x="551191" y="476446"/>
                    <a:pt x="855991" y="25737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445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2257425" y="1689581"/>
              <a:ext cx="7991475" cy="3994389"/>
            </a:xfrm>
            <a:custGeom>
              <a:avLst/>
              <a:gdLst>
                <a:gd name="connsiteX0" fmla="*/ 855991 w 7869923"/>
                <a:gd name="connsiteY0" fmla="*/ 257371 h 4038025"/>
                <a:gd name="connsiteX1" fmla="*/ 1865641 w 7869923"/>
                <a:gd name="connsiteY1" fmla="*/ 85921 h 4038025"/>
                <a:gd name="connsiteX2" fmla="*/ 3846841 w 7869923"/>
                <a:gd name="connsiteY2" fmla="*/ 238321 h 4038025"/>
                <a:gd name="connsiteX3" fmla="*/ 6551941 w 7869923"/>
                <a:gd name="connsiteY3" fmla="*/ 28771 h 4038025"/>
                <a:gd name="connsiteX4" fmla="*/ 7504441 w 7869923"/>
                <a:gd name="connsiteY4" fmla="*/ 104971 h 4038025"/>
                <a:gd name="connsiteX5" fmla="*/ 7771141 w 7869923"/>
                <a:gd name="connsiteY5" fmla="*/ 962221 h 4038025"/>
                <a:gd name="connsiteX6" fmla="*/ 7790191 w 7869923"/>
                <a:gd name="connsiteY6" fmla="*/ 2791021 h 4038025"/>
                <a:gd name="connsiteX7" fmla="*/ 7790191 w 7869923"/>
                <a:gd name="connsiteY7" fmla="*/ 3800671 h 4038025"/>
                <a:gd name="connsiteX8" fmla="*/ 6723391 w 7869923"/>
                <a:gd name="connsiteY8" fmla="*/ 3953071 h 4038025"/>
                <a:gd name="connsiteX9" fmla="*/ 3313441 w 7869923"/>
                <a:gd name="connsiteY9" fmla="*/ 3857821 h 4038025"/>
                <a:gd name="connsiteX10" fmla="*/ 932191 w 7869923"/>
                <a:gd name="connsiteY10" fmla="*/ 4029271 h 4038025"/>
                <a:gd name="connsiteX11" fmla="*/ 227341 w 7869923"/>
                <a:gd name="connsiteY11" fmla="*/ 3533971 h 4038025"/>
                <a:gd name="connsiteX12" fmla="*/ 36841 w 7869923"/>
                <a:gd name="connsiteY12" fmla="*/ 1400371 h 4038025"/>
                <a:gd name="connsiteX13" fmla="*/ 855991 w 7869923"/>
                <a:gd name="connsiteY13" fmla="*/ 257371 h 40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69923" h="4038025">
                  <a:moveTo>
                    <a:pt x="855991" y="257371"/>
                  </a:moveTo>
                  <a:cubicBezTo>
                    <a:pt x="1160791" y="38296"/>
                    <a:pt x="1367166" y="89096"/>
                    <a:pt x="1865641" y="85921"/>
                  </a:cubicBezTo>
                  <a:cubicBezTo>
                    <a:pt x="2364116" y="82746"/>
                    <a:pt x="3065791" y="247846"/>
                    <a:pt x="3846841" y="238321"/>
                  </a:cubicBezTo>
                  <a:cubicBezTo>
                    <a:pt x="4627891" y="228796"/>
                    <a:pt x="5942341" y="50996"/>
                    <a:pt x="6551941" y="28771"/>
                  </a:cubicBezTo>
                  <a:cubicBezTo>
                    <a:pt x="7161541" y="6546"/>
                    <a:pt x="7301241" y="-50604"/>
                    <a:pt x="7504441" y="104971"/>
                  </a:cubicBezTo>
                  <a:cubicBezTo>
                    <a:pt x="7707641" y="260546"/>
                    <a:pt x="7723516" y="514546"/>
                    <a:pt x="7771141" y="962221"/>
                  </a:cubicBezTo>
                  <a:cubicBezTo>
                    <a:pt x="7818766" y="1409896"/>
                    <a:pt x="7787016" y="2317946"/>
                    <a:pt x="7790191" y="2791021"/>
                  </a:cubicBezTo>
                  <a:cubicBezTo>
                    <a:pt x="7793366" y="3264096"/>
                    <a:pt x="7967991" y="3606996"/>
                    <a:pt x="7790191" y="3800671"/>
                  </a:cubicBezTo>
                  <a:cubicBezTo>
                    <a:pt x="7612391" y="3994346"/>
                    <a:pt x="7469516" y="3943546"/>
                    <a:pt x="6723391" y="3953071"/>
                  </a:cubicBezTo>
                  <a:cubicBezTo>
                    <a:pt x="5977266" y="3962596"/>
                    <a:pt x="4278641" y="3845121"/>
                    <a:pt x="3313441" y="3857821"/>
                  </a:cubicBezTo>
                  <a:cubicBezTo>
                    <a:pt x="2348241" y="3870521"/>
                    <a:pt x="1446541" y="4083246"/>
                    <a:pt x="932191" y="4029271"/>
                  </a:cubicBezTo>
                  <a:cubicBezTo>
                    <a:pt x="417841" y="3975296"/>
                    <a:pt x="376566" y="3972121"/>
                    <a:pt x="227341" y="3533971"/>
                  </a:cubicBezTo>
                  <a:cubicBezTo>
                    <a:pt x="78116" y="3095821"/>
                    <a:pt x="-71109" y="1943296"/>
                    <a:pt x="36841" y="1400371"/>
                  </a:cubicBezTo>
                  <a:cubicBezTo>
                    <a:pt x="144791" y="857446"/>
                    <a:pt x="551191" y="476446"/>
                    <a:pt x="855991" y="257371"/>
                  </a:cubicBezTo>
                  <a:close/>
                </a:path>
              </a:pathLst>
            </a:custGeom>
            <a:noFill/>
            <a:ln>
              <a:solidFill>
                <a:srgbClr val="F4454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36335" y="1470251"/>
            <a:ext cx="1663470" cy="4585447"/>
          </a:xfrm>
          <a:prstGeom prst="rect">
            <a:avLst/>
          </a:prstGeom>
        </p:spPr>
      </p:pic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4756785" y="2089150"/>
            <a:ext cx="4792980" cy="92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全人群对流感普遍易感，儿童罹患率高于成年人。</a:t>
            </a:r>
            <a:endParaRPr lang="zh-CN" altLang="en-US" sz="18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</p:txBody>
      </p:sp>
      <p:sp>
        <p:nvSpPr>
          <p:cNvPr id="32" name="文本框 66"/>
          <p:cNvSpPr txBox="1">
            <a:spLocks noChangeArrowheads="1"/>
          </p:cNvSpPr>
          <p:nvPr/>
        </p:nvSpPr>
        <p:spPr bwMode="auto">
          <a:xfrm>
            <a:off x="5010150" y="3010535"/>
            <a:ext cx="4229735" cy="242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儿童（年龄＜</a:t>
            </a:r>
            <a:r>
              <a:rPr lang="en-US" altLang="zh-CN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18</a:t>
            </a: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岁）有症状流感罹患率为</a:t>
            </a:r>
            <a:r>
              <a:rPr lang="en-US" altLang="zh-CN" sz="28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12.7%</a:t>
            </a: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。</a:t>
            </a:r>
            <a:endParaRPr lang="zh-CN" altLang="en-US" sz="20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成年人</a:t>
            </a:r>
            <a:r>
              <a:rPr lang="zh-CN" altLang="en-US" sz="2000" dirty="0">
                <a:uFillTx/>
                <a:ea typeface="幼圆" panose="02010509060101010101" charset="-122"/>
                <a:cs typeface="+mn-ea"/>
                <a:sym typeface="+mn-lt"/>
              </a:rPr>
              <a:t>有症状流感罹患率</a:t>
            </a:r>
            <a:r>
              <a:rPr lang="en-US" altLang="zh-CN" sz="28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4.4%</a:t>
            </a: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。</a:t>
            </a:r>
            <a:endParaRPr lang="en-US" altLang="zh-CN" sz="20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老年人</a:t>
            </a:r>
            <a:r>
              <a:rPr lang="zh-CN" altLang="en-US" sz="2000" dirty="0">
                <a:uFillTx/>
                <a:ea typeface="幼圆" panose="02010509060101010101" charset="-122"/>
                <a:cs typeface="+mn-ea"/>
                <a:sym typeface="+mn-lt"/>
              </a:rPr>
              <a:t>有症状流感罹患率</a:t>
            </a:r>
            <a:r>
              <a:rPr lang="en-US" altLang="zh-CN" sz="28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8.8%</a:t>
            </a: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。</a:t>
            </a:r>
            <a:endParaRPr lang="en-US" altLang="zh-CN" sz="16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033948" y="517203"/>
            <a:ext cx="4653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甲流的易感人群有哪些？</a:t>
            </a:r>
            <a:endParaRPr lang="zh-CN" altLang="en-US" sz="3200" dirty="0">
              <a:solidFill>
                <a:srgbClr val="F4454A"/>
              </a:solidFill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9217" y="608895"/>
            <a:ext cx="1530000" cy="6525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842945" y="516820"/>
            <a:ext cx="1530000" cy="652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275964" y="2521920"/>
            <a:ext cx="1758587" cy="24342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9901044" y="4423745"/>
            <a:ext cx="1758587" cy="243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6385" y="1714231"/>
            <a:ext cx="4892650" cy="298366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13357" y="1858528"/>
            <a:ext cx="374650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儿童</a:t>
            </a:r>
            <a:r>
              <a:rPr lang="zh-CN" altLang="en-US" sz="2400" dirty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是流感的</a:t>
            </a:r>
            <a:r>
              <a:rPr lang="zh-CN" altLang="en-US" sz="2800" b="1" dirty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高发</a:t>
            </a:r>
            <a:r>
              <a:rPr lang="zh-CN" altLang="en-US" sz="2400" dirty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人群及</a:t>
            </a:r>
            <a:endParaRPr lang="zh-CN" altLang="en-US" sz="2400" dirty="0">
              <a:solidFill>
                <a:srgbClr val="F4454A"/>
              </a:solidFill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  <a:p>
            <a:r>
              <a:rPr lang="zh-CN" altLang="en-US" sz="2800" b="1" dirty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重症病例</a:t>
            </a:r>
            <a:r>
              <a:rPr lang="zh-CN" altLang="en-US" sz="2400" dirty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的高危人群。</a:t>
            </a:r>
            <a:endParaRPr lang="zh-CN" altLang="en-US" sz="2400" dirty="0">
              <a:solidFill>
                <a:srgbClr val="F4454A"/>
              </a:solidFill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</p:txBody>
      </p:sp>
      <p:sp>
        <p:nvSpPr>
          <p:cNvPr id="6" name="文本框 66"/>
          <p:cNvSpPr txBox="1">
            <a:spLocks noChangeArrowheads="1"/>
          </p:cNvSpPr>
          <p:nvPr/>
        </p:nvSpPr>
        <p:spPr bwMode="auto">
          <a:xfrm>
            <a:off x="6381115" y="2967990"/>
            <a:ext cx="346456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</a:pPr>
            <a:r>
              <a:rPr lang="en-US" altLang="zh-CN" sz="1800" dirty="0">
                <a:cs typeface="+mn-ea"/>
                <a:sym typeface="+mn-lt"/>
              </a:rPr>
              <a:t> </a:t>
            </a:r>
            <a:r>
              <a:rPr lang="zh-CN" altLang="en-US" sz="2400" dirty="0">
                <a:cs typeface="+mn-ea"/>
                <a:sym typeface="+mn-lt"/>
              </a:rPr>
              <a:t>在流感</a:t>
            </a:r>
            <a:r>
              <a:rPr lang="zh-CN" altLang="en-US" sz="2800" b="1" dirty="0">
                <a:cs typeface="+mn-ea"/>
                <a:sym typeface="+mn-lt"/>
              </a:rPr>
              <a:t>爆发</a:t>
            </a:r>
            <a:r>
              <a:rPr lang="zh-CN" altLang="en-US" sz="2400" dirty="0">
                <a:cs typeface="+mn-ea"/>
                <a:sym typeface="+mn-lt"/>
              </a:rPr>
              <a:t>期时期，学校及幼托机构儿童流感发病率可达</a:t>
            </a:r>
            <a:r>
              <a:rPr lang="en-US" altLang="zh-CN" sz="2800" b="1" dirty="0">
                <a:cs typeface="+mn-ea"/>
                <a:sym typeface="+mn-lt"/>
              </a:rPr>
              <a:t>30-50%</a:t>
            </a:r>
            <a:r>
              <a:rPr lang="zh-CN" altLang="en-US" sz="2400" dirty="0">
                <a:cs typeface="+mn-ea"/>
                <a:sym typeface="+mn-lt"/>
              </a:rPr>
              <a:t>。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878373" y="517203"/>
            <a:ext cx="5059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儿童是流感的高发人群吗？</a:t>
            </a:r>
            <a:endParaRPr lang="zh-CN" altLang="en-US" sz="3200" dirty="0">
              <a:solidFill>
                <a:srgbClr val="F4454A"/>
              </a:solidFill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9217" y="608895"/>
            <a:ext cx="1530000" cy="6525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038525" y="516820"/>
            <a:ext cx="1530000" cy="6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" y="172266"/>
            <a:ext cx="2846250" cy="14625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924685" y="1634490"/>
            <a:ext cx="4836795" cy="8343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3200" dirty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甲型流感是如何传播的？</a:t>
            </a:r>
            <a:endParaRPr lang="zh-CN" altLang="en-US" sz="3200" dirty="0">
              <a:solidFill>
                <a:srgbClr val="F4454A"/>
              </a:solidFill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</p:txBody>
      </p:sp>
      <p:sp>
        <p:nvSpPr>
          <p:cNvPr id="17" name="文本框 66"/>
          <p:cNvSpPr txBox="1">
            <a:spLocks noChangeArrowheads="1"/>
          </p:cNvSpPr>
          <p:nvPr/>
        </p:nvSpPr>
        <p:spPr bwMode="auto">
          <a:xfrm>
            <a:off x="1828165" y="2468880"/>
            <a:ext cx="4600575" cy="367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主要是通过</a:t>
            </a:r>
            <a:r>
              <a:rPr lang="zh-CN" altLang="en-US" sz="24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飞沫</a:t>
            </a:r>
            <a:r>
              <a:rPr lang="zh-CN" altLang="en-US" sz="24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、</a:t>
            </a:r>
            <a:r>
              <a:rPr lang="zh-CN" altLang="en-US" sz="24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呼吸道</a:t>
            </a: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传染，也可以通过</a:t>
            </a:r>
            <a:r>
              <a:rPr lang="zh-CN" altLang="en-US" sz="24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口腔</a:t>
            </a:r>
            <a:r>
              <a:rPr lang="zh-CN" altLang="en-US" sz="24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、</a:t>
            </a:r>
            <a:r>
              <a:rPr lang="zh-CN" altLang="en-US" sz="24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鼻腔</a:t>
            </a:r>
            <a:r>
              <a:rPr lang="zh-CN" altLang="en-US" sz="24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、</a:t>
            </a:r>
            <a:r>
              <a:rPr lang="zh-CN" altLang="en-US" sz="24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眼睛</a:t>
            </a: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等处黏膜直接或间接传播，接触患者的</a:t>
            </a:r>
            <a:r>
              <a:rPr lang="zh-CN" altLang="en-US" sz="24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呼吸道分泌物</a:t>
            </a:r>
            <a:r>
              <a:rPr lang="zh-CN" altLang="en-US" sz="24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、</a:t>
            </a:r>
            <a:r>
              <a:rPr lang="zh-CN" altLang="en-US" sz="24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体液</a:t>
            </a:r>
            <a:r>
              <a:rPr lang="zh-CN" altLang="en-US" sz="24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和</a:t>
            </a:r>
            <a:r>
              <a:rPr lang="zh-CN" altLang="en-US" sz="24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被病毒污染的物品</a:t>
            </a: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也可能造成传播。故应避免在人多的</a:t>
            </a:r>
            <a:endParaRPr lang="zh-CN" altLang="en-US" sz="20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场所，咳嗽和打喷嚏的时候用纸巾掩住口鼻。</a:t>
            </a:r>
            <a:endParaRPr lang="zh-CN" altLang="en-US" sz="20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0377" y="798285"/>
            <a:ext cx="3353349" cy="57433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93019" y="1174301"/>
            <a:ext cx="853953" cy="9209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5007" y="536510"/>
            <a:ext cx="590964" cy="637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913687" y="1211504"/>
            <a:ext cx="587248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居家生活应该如何选用杀死流感</a:t>
            </a:r>
            <a:endParaRPr lang="zh-CN" altLang="en-US" sz="3200" dirty="0">
              <a:solidFill>
                <a:srgbClr val="F4454A"/>
              </a:solidFill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  <a:p>
            <a:r>
              <a:rPr lang="zh-CN" altLang="en-US" sz="3200" dirty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病毒的消毒剂？</a:t>
            </a:r>
            <a:endParaRPr lang="zh-CN" altLang="en-US" sz="3200" dirty="0">
              <a:solidFill>
                <a:srgbClr val="F4454A"/>
              </a:solidFill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</p:txBody>
      </p:sp>
      <p:sp>
        <p:nvSpPr>
          <p:cNvPr id="17" name="文本框 66"/>
          <p:cNvSpPr txBox="1">
            <a:spLocks noChangeArrowheads="1"/>
          </p:cNvSpPr>
          <p:nvPr/>
        </p:nvSpPr>
        <p:spPr bwMode="auto">
          <a:xfrm>
            <a:off x="2384890" y="2287935"/>
            <a:ext cx="4930310" cy="184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流感病毒对</a:t>
            </a:r>
            <a:r>
              <a:rPr lang="zh-CN" altLang="en-US" sz="24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乙醇</a:t>
            </a:r>
            <a:r>
              <a:rPr lang="zh-CN" altLang="en-US" sz="24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、</a:t>
            </a:r>
            <a:r>
              <a:rPr lang="zh-CN" altLang="en-US" sz="24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碘伏</a:t>
            </a:r>
            <a:r>
              <a:rPr lang="zh-CN" altLang="en-US" sz="24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、</a:t>
            </a:r>
            <a:r>
              <a:rPr lang="zh-CN" altLang="en-US" sz="24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碘酊</a:t>
            </a: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等常用消毒剂</a:t>
            </a:r>
            <a:r>
              <a:rPr lang="zh-CN" altLang="en-US" sz="24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均敏感</a:t>
            </a: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，对</a:t>
            </a:r>
            <a:r>
              <a:rPr lang="zh-CN" altLang="en-US" sz="24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紫外线</a:t>
            </a: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及</a:t>
            </a:r>
            <a:r>
              <a:rPr lang="zh-CN" altLang="en-US" sz="24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热</a:t>
            </a: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敏感，</a:t>
            </a:r>
            <a:r>
              <a:rPr lang="en-US" altLang="zh-CN" sz="24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56℃</a:t>
            </a: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的条件下</a:t>
            </a:r>
            <a:r>
              <a:rPr lang="en-US" altLang="zh-CN" sz="28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30</a:t>
            </a: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分钟即可杀死流感病毒。</a:t>
            </a:r>
            <a:endParaRPr lang="zh-CN" altLang="en-US" sz="20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</p:txBody>
      </p:sp>
      <p:sp>
        <p:nvSpPr>
          <p:cNvPr id="19" name="文本框 66"/>
          <p:cNvSpPr txBox="1">
            <a:spLocks noChangeArrowheads="1"/>
          </p:cNvSpPr>
          <p:nvPr/>
        </p:nvSpPr>
        <p:spPr bwMode="auto">
          <a:xfrm>
            <a:off x="2472520" y="4280737"/>
            <a:ext cx="4930310" cy="12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故日常中可以使用</a:t>
            </a:r>
            <a:r>
              <a:rPr lang="en-US" altLang="zh-CN" sz="28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75%</a:t>
            </a:r>
            <a:r>
              <a:rPr lang="zh-CN" altLang="en-US" sz="28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酒精手消</a:t>
            </a: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消毒，</a:t>
            </a:r>
            <a:r>
              <a:rPr lang="zh-CN" altLang="en-US" sz="24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不建议</a:t>
            </a:r>
            <a:r>
              <a:rPr lang="zh-CN" altLang="en-US" sz="20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家庭使用紫外线消毒。</a:t>
            </a:r>
            <a:endParaRPr lang="zh-CN" altLang="en-US" sz="20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178652" y="821915"/>
            <a:ext cx="2510971" cy="490715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235" y="1059078"/>
            <a:ext cx="727280" cy="701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" y="228146"/>
            <a:ext cx="2846250" cy="14625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655039" y="1278097"/>
            <a:ext cx="47548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人感染甲型流感后有什</a:t>
            </a:r>
            <a:endParaRPr lang="zh-CN" altLang="en-US" sz="3600" dirty="0">
              <a:solidFill>
                <a:srgbClr val="F4454A"/>
              </a:solidFill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  <a:p>
            <a:r>
              <a:rPr lang="zh-CN" altLang="en-US" sz="3600" dirty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么症状和表现？</a:t>
            </a:r>
            <a:endParaRPr lang="en-US" altLang="zh-CN" sz="3600" dirty="0">
              <a:solidFill>
                <a:srgbClr val="F4454A"/>
              </a:solidFill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93019" y="1174301"/>
            <a:ext cx="853953" cy="9209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037" y="640650"/>
            <a:ext cx="590964" cy="6373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612" y="-39042"/>
            <a:ext cx="4026147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46350" y="2574925"/>
            <a:ext cx="5412105" cy="3795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40000"/>
              </a:lnSpc>
            </a:pPr>
            <a:r>
              <a:rPr lang="zh-CN" altLang="en-US" sz="20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甲流的潜伏期一般为</a:t>
            </a:r>
            <a:r>
              <a:rPr lang="en-US" altLang="zh-CN" sz="20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1-7</a:t>
            </a:r>
            <a:r>
              <a:rPr lang="zh-CN" altLang="en-US" sz="20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天，早期症状与普通流感相似，包括</a:t>
            </a:r>
            <a:r>
              <a:rPr lang="zh-CN" altLang="en-US" sz="2400" b="1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发热</a:t>
            </a:r>
            <a:r>
              <a:rPr lang="zh-CN" altLang="en-US" sz="20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</a:t>
            </a:r>
            <a:r>
              <a:rPr lang="zh-CN" altLang="en-US" sz="2400" b="1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咳嗽</a:t>
            </a:r>
            <a:r>
              <a:rPr lang="zh-CN" altLang="en-US" sz="20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</a:t>
            </a:r>
            <a:r>
              <a:rPr lang="zh-CN" altLang="en-US" sz="2400" b="1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咽喉痛</a:t>
            </a:r>
            <a:r>
              <a:rPr lang="zh-CN" altLang="en-US" sz="20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</a:t>
            </a:r>
            <a:r>
              <a:rPr lang="zh-CN" altLang="en-US" sz="2400" b="1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身体疼痛</a:t>
            </a:r>
            <a:r>
              <a:rPr lang="zh-CN" altLang="en-US" sz="20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</a:t>
            </a:r>
            <a:r>
              <a:rPr lang="zh-CN" altLang="en-US" sz="2400" b="1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头痛</a:t>
            </a:r>
            <a:r>
              <a:rPr lang="zh-CN" altLang="en-US" sz="20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</a:t>
            </a:r>
            <a:r>
              <a:rPr lang="zh-CN" altLang="en-US" sz="2400" b="1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发冷</a:t>
            </a:r>
            <a:r>
              <a:rPr lang="zh-CN" altLang="en-US" sz="20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和</a:t>
            </a:r>
            <a:r>
              <a:rPr lang="zh-CN" altLang="en-US" sz="2400" b="1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疲劳</a:t>
            </a:r>
            <a:r>
              <a:rPr lang="zh-CN" altLang="en-US" sz="20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等，有些还会出现</a:t>
            </a:r>
            <a:r>
              <a:rPr lang="zh-CN" altLang="en-US" sz="2400" b="1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腹泻</a:t>
            </a:r>
            <a:r>
              <a:rPr lang="zh-CN" altLang="en-US" sz="20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或</a:t>
            </a:r>
            <a:r>
              <a:rPr lang="zh-CN" altLang="en-US" sz="2400" b="1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呕吐</a:t>
            </a:r>
            <a:r>
              <a:rPr lang="zh-CN" altLang="en-US" sz="20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</a:t>
            </a:r>
            <a:r>
              <a:rPr lang="zh-CN" altLang="en-US" sz="2400" b="1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肌肉痛</a:t>
            </a:r>
            <a:r>
              <a:rPr lang="zh-CN" altLang="en-US" sz="20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或者</a:t>
            </a:r>
            <a:r>
              <a:rPr lang="zh-CN" altLang="en-US" sz="2400" b="1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眼睛发红</a:t>
            </a:r>
            <a:r>
              <a:rPr lang="zh-CN" altLang="en-US" sz="20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等。</a:t>
            </a:r>
            <a:endParaRPr lang="zh-CN" altLang="en-US" sz="2000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0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部分患者病情可迅速发展，突然</a:t>
            </a:r>
            <a:r>
              <a:rPr lang="zh-CN" altLang="en-US" sz="2400" b="1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高热</a:t>
            </a:r>
            <a:r>
              <a:rPr lang="zh-CN" altLang="en-US" sz="20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、体温超过</a:t>
            </a:r>
            <a:r>
              <a:rPr lang="en-US" altLang="zh-CN" sz="20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39.0℃</a:t>
            </a:r>
            <a:r>
              <a:rPr lang="zh-CN" altLang="en-US" sz="20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，严重者会引起</a:t>
            </a:r>
            <a:r>
              <a:rPr lang="zh-CN" altLang="en-US" sz="2400" b="1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肺炎</a:t>
            </a:r>
            <a:r>
              <a:rPr lang="zh-CN" altLang="en-US" sz="20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或者</a:t>
            </a:r>
            <a:r>
              <a:rPr lang="zh-CN" altLang="en-US" sz="2400" b="1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呼吸衰竭</a:t>
            </a:r>
            <a:r>
              <a:rPr lang="zh-CN" altLang="en-US" sz="20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等并发症，甚至导致</a:t>
            </a:r>
            <a:r>
              <a:rPr lang="zh-CN" altLang="en-US" sz="2400" b="1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死亡</a:t>
            </a:r>
            <a:r>
              <a:rPr lang="zh-CN" altLang="en-US" sz="20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。</a:t>
            </a:r>
            <a:endParaRPr lang="zh-CN" altLang="en-US" sz="2000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726056" y="5208898"/>
            <a:ext cx="1230011" cy="11557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6153" y="1473372"/>
            <a:ext cx="845943" cy="9844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41299">
            <a:off x="3710584" y="897793"/>
            <a:ext cx="1102848" cy="12834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532833">
            <a:off x="7084439" y="1794135"/>
            <a:ext cx="845943" cy="9844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0934">
            <a:off x="9416856" y="637731"/>
            <a:ext cx="845943" cy="98446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71153" y="2458457"/>
            <a:ext cx="37964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1</a:t>
            </a:r>
            <a:endParaRPr lang="en-US" altLang="zh-CN" sz="3200" dirty="0">
              <a:solidFill>
                <a:srgbClr val="F4454A"/>
              </a:solidFill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</p:txBody>
      </p:sp>
      <p:sp>
        <p:nvSpPr>
          <p:cNvPr id="12" name="文本框 66"/>
          <p:cNvSpPr txBox="1">
            <a:spLocks noChangeArrowheads="1"/>
          </p:cNvSpPr>
          <p:nvPr/>
        </p:nvSpPr>
        <p:spPr bwMode="auto">
          <a:xfrm>
            <a:off x="1137459" y="3032866"/>
            <a:ext cx="237310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避免前往</a:t>
            </a:r>
            <a:r>
              <a:rPr lang="zh-CN" altLang="en-US" sz="20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人群密集</a:t>
            </a:r>
            <a:endParaRPr lang="zh-CN" altLang="en-US" sz="16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场所。</a:t>
            </a:r>
            <a:endParaRPr lang="zh-CN" altLang="en-US" sz="16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14206" y="1787765"/>
            <a:ext cx="37964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2</a:t>
            </a:r>
            <a:endParaRPr lang="en-US" altLang="zh-CN" sz="3200" dirty="0">
              <a:solidFill>
                <a:srgbClr val="F4454A"/>
              </a:solidFill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</p:txBody>
      </p:sp>
      <p:sp>
        <p:nvSpPr>
          <p:cNvPr id="14" name="文本框 66"/>
          <p:cNvSpPr txBox="1">
            <a:spLocks noChangeArrowheads="1"/>
          </p:cNvSpPr>
          <p:nvPr/>
        </p:nvSpPr>
        <p:spPr bwMode="auto">
          <a:xfrm>
            <a:off x="3417630" y="2362798"/>
            <a:ext cx="2373100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养成良好的个人</a:t>
            </a:r>
            <a:r>
              <a:rPr lang="zh-CN" altLang="en-US" sz="20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卫生习惯</a:t>
            </a: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，保证饮食及足够营养，</a:t>
            </a:r>
            <a:r>
              <a:rPr lang="zh-CN" altLang="en-US" sz="20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勤通风</a:t>
            </a: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、</a:t>
            </a:r>
            <a:r>
              <a:rPr lang="zh-CN" altLang="en-US" sz="20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勤洗手</a:t>
            </a: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、</a:t>
            </a:r>
            <a:r>
              <a:rPr lang="zh-CN" altLang="en-US" sz="20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勤锻炼</a:t>
            </a:r>
            <a:r>
              <a:rPr lang="zh-CN" altLang="en-US" sz="16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，提高自身免疫力。</a:t>
            </a:r>
            <a:endParaRPr lang="zh-CN" altLang="en-US" sz="16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46489" y="2924799"/>
            <a:ext cx="465194" cy="5076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3</a:t>
            </a:r>
            <a:endParaRPr lang="en-US" altLang="zh-CN" sz="3200" dirty="0">
              <a:solidFill>
                <a:srgbClr val="F4454A"/>
              </a:solidFill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</p:txBody>
      </p:sp>
      <p:sp>
        <p:nvSpPr>
          <p:cNvPr id="16" name="文本框 66"/>
          <p:cNvSpPr txBox="1">
            <a:spLocks noChangeArrowheads="1"/>
          </p:cNvSpPr>
          <p:nvPr/>
        </p:nvSpPr>
        <p:spPr bwMode="auto">
          <a:xfrm>
            <a:off x="6144895" y="3561715"/>
            <a:ext cx="2706370" cy="199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latin typeface="幼圆" panose="02010509060101010101" charset="-122"/>
                <a:ea typeface="幼圆" panose="02010509060101010101" charset="-122"/>
                <a:cs typeface="+mn-ea"/>
                <a:sym typeface="+mn-lt"/>
              </a:rPr>
              <a:t>应尽量避免接触</a:t>
            </a:r>
            <a:r>
              <a:rPr lang="zh-CN" altLang="en-US" sz="2000" b="1" dirty="0">
                <a:latin typeface="幼圆" panose="02010509060101010101" charset="-122"/>
                <a:ea typeface="幼圆" panose="02010509060101010101" charset="-122"/>
                <a:cs typeface="+mn-ea"/>
                <a:sym typeface="+mn-lt"/>
              </a:rPr>
              <a:t>流感样症状</a:t>
            </a:r>
            <a:r>
              <a:rPr lang="zh-CN" altLang="en-US" sz="1600" dirty="0">
                <a:latin typeface="幼圆" panose="02010509060101010101" charset="-122"/>
                <a:ea typeface="幼圆" panose="02010509060101010101" charset="-122"/>
                <a:cs typeface="+mn-ea"/>
                <a:sym typeface="+mn-lt"/>
              </a:rPr>
              <a:t>（发热、咳嗽、流涕等）或</a:t>
            </a:r>
            <a:r>
              <a:rPr lang="zh-CN" altLang="en-US" sz="2000" b="1" dirty="0">
                <a:latin typeface="幼圆" panose="02010509060101010101" charset="-122"/>
                <a:ea typeface="幼圆" panose="02010509060101010101" charset="-122"/>
                <a:cs typeface="+mn-ea"/>
                <a:sym typeface="+mn-lt"/>
              </a:rPr>
              <a:t>肺炎</a:t>
            </a:r>
            <a:r>
              <a:rPr lang="zh-CN" altLang="en-US" sz="1600" dirty="0">
                <a:latin typeface="幼圆" panose="02010509060101010101" charset="-122"/>
                <a:ea typeface="幼圆" panose="02010509060101010101" charset="-122"/>
                <a:cs typeface="+mn-ea"/>
                <a:sym typeface="+mn-lt"/>
              </a:rPr>
              <a:t>等</a:t>
            </a:r>
            <a:r>
              <a:rPr lang="zh-CN" altLang="en-US" sz="2000" b="1" dirty="0">
                <a:latin typeface="幼圆" panose="02010509060101010101" charset="-122"/>
                <a:ea typeface="幼圆" panose="02010509060101010101" charset="-122"/>
                <a:cs typeface="+mn-ea"/>
                <a:sym typeface="+mn-lt"/>
              </a:rPr>
              <a:t>呼吸道</a:t>
            </a:r>
            <a:r>
              <a:rPr lang="zh-CN" altLang="en-US" sz="1600" dirty="0">
                <a:latin typeface="幼圆" panose="02010509060101010101" charset="-122"/>
                <a:ea typeface="幼圆" panose="02010509060101010101" charset="-122"/>
                <a:cs typeface="+mn-ea"/>
                <a:sym typeface="+mn-lt"/>
              </a:rPr>
              <a:t>病人，可采取戴口罩的方式以降低传播和被传染的可能性。</a:t>
            </a:r>
            <a:endParaRPr lang="zh-CN" altLang="en-US" sz="1600" dirty="0">
              <a:latin typeface="幼圆" panose="02010509060101010101" charset="-122"/>
              <a:ea typeface="幼圆" panose="02010509060101010101" charset="-122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85707" y="1473461"/>
            <a:ext cx="98865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4</a:t>
            </a:r>
            <a:endParaRPr lang="zh-CN" altLang="en-US" sz="3200" dirty="0">
              <a:solidFill>
                <a:srgbClr val="F4454A"/>
              </a:solidFill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</p:txBody>
      </p:sp>
      <p:sp>
        <p:nvSpPr>
          <p:cNvPr id="18" name="文本框 66"/>
          <p:cNvSpPr txBox="1">
            <a:spLocks noChangeArrowheads="1"/>
          </p:cNvSpPr>
          <p:nvPr/>
        </p:nvSpPr>
        <p:spPr bwMode="auto">
          <a:xfrm>
            <a:off x="9224010" y="2362835"/>
            <a:ext cx="2372995" cy="29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如果出现</a:t>
            </a:r>
            <a:r>
              <a:rPr lang="zh-CN" altLang="en-US" sz="16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发烧</a:t>
            </a:r>
            <a:r>
              <a:rPr lang="zh-CN" altLang="en-US" sz="14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或</a:t>
            </a:r>
            <a:r>
              <a:rPr lang="zh-CN" altLang="en-US" sz="16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感冒</a:t>
            </a:r>
            <a:r>
              <a:rPr lang="zh-CN" altLang="en-US" sz="14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症状，应戴上</a:t>
            </a:r>
            <a:r>
              <a:rPr lang="zh-CN" altLang="en-US" sz="16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口罩</a:t>
            </a:r>
            <a:r>
              <a:rPr lang="zh-CN" altLang="en-US" sz="14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，尽早</a:t>
            </a:r>
            <a:r>
              <a:rPr lang="zh-CN" altLang="en-US" sz="16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就医</a:t>
            </a:r>
            <a:r>
              <a:rPr lang="zh-CN" altLang="en-US" sz="14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，就诊后尽量</a:t>
            </a:r>
            <a:r>
              <a:rPr lang="zh-CN" altLang="en-US" sz="16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避免外出</a:t>
            </a:r>
            <a:r>
              <a:rPr lang="zh-CN" altLang="en-US" sz="14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，在家休息，咳嗽和打喷嚏示，用纸巾</a:t>
            </a:r>
            <a:r>
              <a:rPr lang="zh-CN" altLang="en-US" sz="16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遮住</a:t>
            </a:r>
            <a:r>
              <a:rPr lang="zh-CN" altLang="en-US" sz="14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口鼻，然后将纸巾用塑料袋</a:t>
            </a:r>
            <a:r>
              <a:rPr lang="zh-CN" altLang="en-US" sz="16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封装</a:t>
            </a:r>
            <a:r>
              <a:rPr lang="zh-CN" altLang="en-US" sz="14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好丢进垃圾桶，而</a:t>
            </a:r>
            <a:r>
              <a:rPr lang="zh-CN" altLang="en-US" sz="1600" b="1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不是</a:t>
            </a:r>
            <a:r>
              <a:rPr lang="zh-CN" altLang="en-US" sz="1400" dirty="0">
                <a:solidFill>
                  <a:schemeClr val="tx1"/>
                </a:solidFill>
                <a:uFillTx/>
                <a:ea typeface="幼圆" panose="02010509060101010101" charset="-122"/>
                <a:cs typeface="+mn-ea"/>
                <a:sym typeface="+mn-lt"/>
              </a:rPr>
              <a:t>用手捂住鼻子和嘴，以免病毒经手传播。</a:t>
            </a:r>
            <a:endParaRPr lang="zh-CN" altLang="en-US" sz="1400" dirty="0">
              <a:solidFill>
                <a:schemeClr val="tx1"/>
              </a:solidFill>
              <a:uFillTx/>
              <a:ea typeface="幼圆" panose="02010509060101010101" charset="-122"/>
              <a:cs typeface="+mn-ea"/>
              <a:sym typeface="+mn-lt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4717" y="1063482"/>
            <a:ext cx="12031708" cy="2319358"/>
          </a:xfrm>
          <a:custGeom>
            <a:avLst/>
            <a:gdLst>
              <a:gd name="connsiteX0" fmla="*/ 0 w 12235543"/>
              <a:gd name="connsiteY0" fmla="*/ 1224027 h 2113334"/>
              <a:gd name="connsiteX1" fmla="*/ 1349829 w 12235543"/>
              <a:gd name="connsiteY1" fmla="*/ 904713 h 2113334"/>
              <a:gd name="connsiteX2" fmla="*/ 3120572 w 12235543"/>
              <a:gd name="connsiteY2" fmla="*/ 1383685 h 2113334"/>
              <a:gd name="connsiteX3" fmla="*/ 4484914 w 12235543"/>
              <a:gd name="connsiteY3" fmla="*/ 295113 h 2113334"/>
              <a:gd name="connsiteX4" fmla="*/ 6168572 w 12235543"/>
              <a:gd name="connsiteY4" fmla="*/ 672485 h 2113334"/>
              <a:gd name="connsiteX5" fmla="*/ 6633029 w 12235543"/>
              <a:gd name="connsiteY5" fmla="*/ 2109399 h 2113334"/>
              <a:gd name="connsiteX6" fmla="*/ 8258629 w 12235543"/>
              <a:gd name="connsiteY6" fmla="*/ 1064370 h 2113334"/>
              <a:gd name="connsiteX7" fmla="*/ 9753600 w 12235543"/>
              <a:gd name="connsiteY7" fmla="*/ 33856 h 2113334"/>
              <a:gd name="connsiteX8" fmla="*/ 12235543 w 12235543"/>
              <a:gd name="connsiteY8" fmla="*/ 251570 h 2113334"/>
              <a:gd name="connsiteX0-1" fmla="*/ 0 w 12235543"/>
              <a:gd name="connsiteY0-2" fmla="*/ 1213948 h 2100374"/>
              <a:gd name="connsiteX1-3" fmla="*/ 1349829 w 12235543"/>
              <a:gd name="connsiteY1-4" fmla="*/ 894634 h 2100374"/>
              <a:gd name="connsiteX2-5" fmla="*/ 3120572 w 12235543"/>
              <a:gd name="connsiteY2-6" fmla="*/ 1373606 h 2100374"/>
              <a:gd name="connsiteX3-7" fmla="*/ 4484914 w 12235543"/>
              <a:gd name="connsiteY3-8" fmla="*/ 285034 h 2100374"/>
              <a:gd name="connsiteX4-9" fmla="*/ 6168572 w 12235543"/>
              <a:gd name="connsiteY4-10" fmla="*/ 662406 h 2100374"/>
              <a:gd name="connsiteX5-11" fmla="*/ 6633029 w 12235543"/>
              <a:gd name="connsiteY5-12" fmla="*/ 2099320 h 2100374"/>
              <a:gd name="connsiteX6-13" fmla="*/ 8142514 w 12235543"/>
              <a:gd name="connsiteY6-14" fmla="*/ 880119 h 2100374"/>
              <a:gd name="connsiteX7-15" fmla="*/ 9753600 w 12235543"/>
              <a:gd name="connsiteY7-16" fmla="*/ 23777 h 2100374"/>
              <a:gd name="connsiteX8-17" fmla="*/ 12235543 w 12235543"/>
              <a:gd name="connsiteY8-18" fmla="*/ 241491 h 2100374"/>
              <a:gd name="connsiteX0-19" fmla="*/ 0 w 12235543"/>
              <a:gd name="connsiteY0-20" fmla="*/ 1213948 h 2100408"/>
              <a:gd name="connsiteX1-21" fmla="*/ 1349829 w 12235543"/>
              <a:gd name="connsiteY1-22" fmla="*/ 894634 h 2100408"/>
              <a:gd name="connsiteX2-23" fmla="*/ 3120572 w 12235543"/>
              <a:gd name="connsiteY2-24" fmla="*/ 1373606 h 2100408"/>
              <a:gd name="connsiteX3-25" fmla="*/ 4484914 w 12235543"/>
              <a:gd name="connsiteY3-26" fmla="*/ 285034 h 2100408"/>
              <a:gd name="connsiteX4-27" fmla="*/ 6168572 w 12235543"/>
              <a:gd name="connsiteY4-28" fmla="*/ 662406 h 2100408"/>
              <a:gd name="connsiteX5-29" fmla="*/ 6633029 w 12235543"/>
              <a:gd name="connsiteY5-30" fmla="*/ 2099320 h 2100408"/>
              <a:gd name="connsiteX6-31" fmla="*/ 8142514 w 12235543"/>
              <a:gd name="connsiteY6-32" fmla="*/ 880119 h 2100408"/>
              <a:gd name="connsiteX7-33" fmla="*/ 9753600 w 12235543"/>
              <a:gd name="connsiteY7-34" fmla="*/ 23777 h 2100408"/>
              <a:gd name="connsiteX8-35" fmla="*/ 12235543 w 12235543"/>
              <a:gd name="connsiteY8-36" fmla="*/ 241491 h 2100408"/>
              <a:gd name="connsiteX0-37" fmla="*/ 0 w 12235543"/>
              <a:gd name="connsiteY0-38" fmla="*/ 1324266 h 2210714"/>
              <a:gd name="connsiteX1-39" fmla="*/ 1349829 w 12235543"/>
              <a:gd name="connsiteY1-40" fmla="*/ 1004952 h 2210714"/>
              <a:gd name="connsiteX2-41" fmla="*/ 3120572 w 12235543"/>
              <a:gd name="connsiteY2-42" fmla="*/ 1483924 h 2210714"/>
              <a:gd name="connsiteX3-43" fmla="*/ 4484914 w 12235543"/>
              <a:gd name="connsiteY3-44" fmla="*/ 395352 h 2210714"/>
              <a:gd name="connsiteX4-45" fmla="*/ 6168572 w 12235543"/>
              <a:gd name="connsiteY4-46" fmla="*/ 772724 h 2210714"/>
              <a:gd name="connsiteX5-47" fmla="*/ 6633029 w 12235543"/>
              <a:gd name="connsiteY5-48" fmla="*/ 2209638 h 2210714"/>
              <a:gd name="connsiteX6-49" fmla="*/ 8142514 w 12235543"/>
              <a:gd name="connsiteY6-50" fmla="*/ 990437 h 2210714"/>
              <a:gd name="connsiteX7-51" fmla="*/ 9869714 w 12235543"/>
              <a:gd name="connsiteY7-52" fmla="*/ 17980 h 2210714"/>
              <a:gd name="connsiteX8-53" fmla="*/ 12235543 w 12235543"/>
              <a:gd name="connsiteY8-54" fmla="*/ 351809 h 2210714"/>
              <a:gd name="connsiteX0-55" fmla="*/ 0 w 12235543"/>
              <a:gd name="connsiteY0-56" fmla="*/ 1324266 h 2210891"/>
              <a:gd name="connsiteX1-57" fmla="*/ 1349829 w 12235543"/>
              <a:gd name="connsiteY1-58" fmla="*/ 1004952 h 2210891"/>
              <a:gd name="connsiteX2-59" fmla="*/ 3120572 w 12235543"/>
              <a:gd name="connsiteY2-60" fmla="*/ 1483924 h 2210891"/>
              <a:gd name="connsiteX3-61" fmla="*/ 4484914 w 12235543"/>
              <a:gd name="connsiteY3-62" fmla="*/ 395352 h 2210891"/>
              <a:gd name="connsiteX4-63" fmla="*/ 6168572 w 12235543"/>
              <a:gd name="connsiteY4-64" fmla="*/ 772724 h 2210891"/>
              <a:gd name="connsiteX5-65" fmla="*/ 6633029 w 12235543"/>
              <a:gd name="connsiteY5-66" fmla="*/ 2209638 h 2210891"/>
              <a:gd name="connsiteX6-67" fmla="*/ 8142514 w 12235543"/>
              <a:gd name="connsiteY6-68" fmla="*/ 990437 h 2210891"/>
              <a:gd name="connsiteX7-69" fmla="*/ 9869714 w 12235543"/>
              <a:gd name="connsiteY7-70" fmla="*/ 17980 h 2210891"/>
              <a:gd name="connsiteX8-71" fmla="*/ 12235543 w 12235543"/>
              <a:gd name="connsiteY8-72" fmla="*/ 351809 h 2210891"/>
              <a:gd name="connsiteX0-73" fmla="*/ 0 w 12235543"/>
              <a:gd name="connsiteY0-74" fmla="*/ 1324266 h 2355732"/>
              <a:gd name="connsiteX1-75" fmla="*/ 1349829 w 12235543"/>
              <a:gd name="connsiteY1-76" fmla="*/ 1004952 h 2355732"/>
              <a:gd name="connsiteX2-77" fmla="*/ 3120572 w 12235543"/>
              <a:gd name="connsiteY2-78" fmla="*/ 1483924 h 2355732"/>
              <a:gd name="connsiteX3-79" fmla="*/ 4484914 w 12235543"/>
              <a:gd name="connsiteY3-80" fmla="*/ 395352 h 2355732"/>
              <a:gd name="connsiteX4-81" fmla="*/ 6168572 w 12235543"/>
              <a:gd name="connsiteY4-82" fmla="*/ 772724 h 2355732"/>
              <a:gd name="connsiteX5-83" fmla="*/ 7068458 w 12235543"/>
              <a:gd name="connsiteY5-84" fmla="*/ 2354781 h 2355732"/>
              <a:gd name="connsiteX6-85" fmla="*/ 8142514 w 12235543"/>
              <a:gd name="connsiteY6-86" fmla="*/ 990437 h 2355732"/>
              <a:gd name="connsiteX7-87" fmla="*/ 9869714 w 12235543"/>
              <a:gd name="connsiteY7-88" fmla="*/ 17980 h 2355732"/>
              <a:gd name="connsiteX8-89" fmla="*/ 12235543 w 12235543"/>
              <a:gd name="connsiteY8-90" fmla="*/ 351809 h 2355732"/>
              <a:gd name="connsiteX0-91" fmla="*/ 0 w 12235543"/>
              <a:gd name="connsiteY0-92" fmla="*/ 1324266 h 2355885"/>
              <a:gd name="connsiteX1-93" fmla="*/ 1349829 w 12235543"/>
              <a:gd name="connsiteY1-94" fmla="*/ 1004952 h 2355885"/>
              <a:gd name="connsiteX2-95" fmla="*/ 3120572 w 12235543"/>
              <a:gd name="connsiteY2-96" fmla="*/ 1483924 h 2355885"/>
              <a:gd name="connsiteX3-97" fmla="*/ 4484914 w 12235543"/>
              <a:gd name="connsiteY3-98" fmla="*/ 395352 h 2355885"/>
              <a:gd name="connsiteX4-99" fmla="*/ 6168572 w 12235543"/>
              <a:gd name="connsiteY4-100" fmla="*/ 772724 h 2355885"/>
              <a:gd name="connsiteX5-101" fmla="*/ 7068458 w 12235543"/>
              <a:gd name="connsiteY5-102" fmla="*/ 2354781 h 2355885"/>
              <a:gd name="connsiteX6-103" fmla="*/ 8142514 w 12235543"/>
              <a:gd name="connsiteY6-104" fmla="*/ 990437 h 2355885"/>
              <a:gd name="connsiteX7-105" fmla="*/ 9869714 w 12235543"/>
              <a:gd name="connsiteY7-106" fmla="*/ 17980 h 2355885"/>
              <a:gd name="connsiteX8-107" fmla="*/ 12235543 w 12235543"/>
              <a:gd name="connsiteY8-108" fmla="*/ 351809 h 2355885"/>
              <a:gd name="connsiteX0-109" fmla="*/ 0 w 12235543"/>
              <a:gd name="connsiteY0-110" fmla="*/ 1324266 h 2358651"/>
              <a:gd name="connsiteX1-111" fmla="*/ 1349829 w 12235543"/>
              <a:gd name="connsiteY1-112" fmla="*/ 1004952 h 2358651"/>
              <a:gd name="connsiteX2-113" fmla="*/ 3120572 w 12235543"/>
              <a:gd name="connsiteY2-114" fmla="*/ 1483924 h 2358651"/>
              <a:gd name="connsiteX3-115" fmla="*/ 4484914 w 12235543"/>
              <a:gd name="connsiteY3-116" fmla="*/ 395352 h 2358651"/>
              <a:gd name="connsiteX4-117" fmla="*/ 6473372 w 12235543"/>
              <a:gd name="connsiteY4-118" fmla="*/ 569524 h 2358651"/>
              <a:gd name="connsiteX5-119" fmla="*/ 7068458 w 12235543"/>
              <a:gd name="connsiteY5-120" fmla="*/ 2354781 h 2358651"/>
              <a:gd name="connsiteX6-121" fmla="*/ 8142514 w 12235543"/>
              <a:gd name="connsiteY6-122" fmla="*/ 990437 h 2358651"/>
              <a:gd name="connsiteX7-123" fmla="*/ 9869714 w 12235543"/>
              <a:gd name="connsiteY7-124" fmla="*/ 17980 h 2358651"/>
              <a:gd name="connsiteX8-125" fmla="*/ 12235543 w 12235543"/>
              <a:gd name="connsiteY8-126" fmla="*/ 351809 h 2358651"/>
              <a:gd name="connsiteX0-127" fmla="*/ 0 w 12235543"/>
              <a:gd name="connsiteY0-128" fmla="*/ 1324266 h 2358651"/>
              <a:gd name="connsiteX1-129" fmla="*/ 1349829 w 12235543"/>
              <a:gd name="connsiteY1-130" fmla="*/ 1004952 h 2358651"/>
              <a:gd name="connsiteX2-131" fmla="*/ 3120572 w 12235543"/>
              <a:gd name="connsiteY2-132" fmla="*/ 1483924 h 2358651"/>
              <a:gd name="connsiteX3-133" fmla="*/ 4484914 w 12235543"/>
              <a:gd name="connsiteY3-134" fmla="*/ 395352 h 2358651"/>
              <a:gd name="connsiteX4-135" fmla="*/ 6473372 w 12235543"/>
              <a:gd name="connsiteY4-136" fmla="*/ 569524 h 2358651"/>
              <a:gd name="connsiteX5-137" fmla="*/ 7068458 w 12235543"/>
              <a:gd name="connsiteY5-138" fmla="*/ 2354781 h 2358651"/>
              <a:gd name="connsiteX6-139" fmla="*/ 8142514 w 12235543"/>
              <a:gd name="connsiteY6-140" fmla="*/ 990437 h 2358651"/>
              <a:gd name="connsiteX7-141" fmla="*/ 9869714 w 12235543"/>
              <a:gd name="connsiteY7-142" fmla="*/ 17980 h 2358651"/>
              <a:gd name="connsiteX8-143" fmla="*/ 12235543 w 12235543"/>
              <a:gd name="connsiteY8-144" fmla="*/ 351809 h 2358651"/>
              <a:gd name="connsiteX0-145" fmla="*/ 0 w 12235543"/>
              <a:gd name="connsiteY0-146" fmla="*/ 1324266 h 2358651"/>
              <a:gd name="connsiteX1-147" fmla="*/ 1349829 w 12235543"/>
              <a:gd name="connsiteY1-148" fmla="*/ 1004952 h 2358651"/>
              <a:gd name="connsiteX2-149" fmla="*/ 3120572 w 12235543"/>
              <a:gd name="connsiteY2-150" fmla="*/ 1483924 h 2358651"/>
              <a:gd name="connsiteX3-151" fmla="*/ 4484914 w 12235543"/>
              <a:gd name="connsiteY3-152" fmla="*/ 395352 h 2358651"/>
              <a:gd name="connsiteX4-153" fmla="*/ 6473372 w 12235543"/>
              <a:gd name="connsiteY4-154" fmla="*/ 569524 h 2358651"/>
              <a:gd name="connsiteX5-155" fmla="*/ 7068458 w 12235543"/>
              <a:gd name="connsiteY5-156" fmla="*/ 2354781 h 2358651"/>
              <a:gd name="connsiteX6-157" fmla="*/ 8142514 w 12235543"/>
              <a:gd name="connsiteY6-158" fmla="*/ 990437 h 2358651"/>
              <a:gd name="connsiteX7-159" fmla="*/ 9869714 w 12235543"/>
              <a:gd name="connsiteY7-160" fmla="*/ 17980 h 2358651"/>
              <a:gd name="connsiteX8-161" fmla="*/ 12235543 w 12235543"/>
              <a:gd name="connsiteY8-162" fmla="*/ 351809 h 2358651"/>
              <a:gd name="connsiteX0-163" fmla="*/ 0 w 12235543"/>
              <a:gd name="connsiteY0-164" fmla="*/ 1324266 h 2358651"/>
              <a:gd name="connsiteX1-165" fmla="*/ 1349829 w 12235543"/>
              <a:gd name="connsiteY1-166" fmla="*/ 1004952 h 2358651"/>
              <a:gd name="connsiteX2-167" fmla="*/ 3120572 w 12235543"/>
              <a:gd name="connsiteY2-168" fmla="*/ 1483924 h 2358651"/>
              <a:gd name="connsiteX3-169" fmla="*/ 4484914 w 12235543"/>
              <a:gd name="connsiteY3-170" fmla="*/ 395352 h 2358651"/>
              <a:gd name="connsiteX4-171" fmla="*/ 6473372 w 12235543"/>
              <a:gd name="connsiteY4-172" fmla="*/ 569524 h 2358651"/>
              <a:gd name="connsiteX5-173" fmla="*/ 7068458 w 12235543"/>
              <a:gd name="connsiteY5-174" fmla="*/ 2354781 h 2358651"/>
              <a:gd name="connsiteX6-175" fmla="*/ 8142514 w 12235543"/>
              <a:gd name="connsiteY6-176" fmla="*/ 990437 h 2358651"/>
              <a:gd name="connsiteX7-177" fmla="*/ 9869714 w 12235543"/>
              <a:gd name="connsiteY7-178" fmla="*/ 17980 h 2358651"/>
              <a:gd name="connsiteX8-179" fmla="*/ 12235543 w 12235543"/>
              <a:gd name="connsiteY8-180" fmla="*/ 351809 h 2358651"/>
              <a:gd name="connsiteX0-181" fmla="*/ 0 w 12235543"/>
              <a:gd name="connsiteY0-182" fmla="*/ 1324266 h 2358651"/>
              <a:gd name="connsiteX1-183" fmla="*/ 1349829 w 12235543"/>
              <a:gd name="connsiteY1-184" fmla="*/ 1004952 h 2358651"/>
              <a:gd name="connsiteX2-185" fmla="*/ 3120572 w 12235543"/>
              <a:gd name="connsiteY2-186" fmla="*/ 1483924 h 2358651"/>
              <a:gd name="connsiteX3-187" fmla="*/ 4484914 w 12235543"/>
              <a:gd name="connsiteY3-188" fmla="*/ 395352 h 2358651"/>
              <a:gd name="connsiteX4-189" fmla="*/ 6473372 w 12235543"/>
              <a:gd name="connsiteY4-190" fmla="*/ 569524 h 2358651"/>
              <a:gd name="connsiteX5-191" fmla="*/ 7068458 w 12235543"/>
              <a:gd name="connsiteY5-192" fmla="*/ 2354781 h 2358651"/>
              <a:gd name="connsiteX6-193" fmla="*/ 8142514 w 12235543"/>
              <a:gd name="connsiteY6-194" fmla="*/ 990437 h 2358651"/>
              <a:gd name="connsiteX7-195" fmla="*/ 9869714 w 12235543"/>
              <a:gd name="connsiteY7-196" fmla="*/ 17980 h 2358651"/>
              <a:gd name="connsiteX8-197" fmla="*/ 12235543 w 12235543"/>
              <a:gd name="connsiteY8-198" fmla="*/ 351809 h 23586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2235543" h="2358651">
                <a:moveTo>
                  <a:pt x="0" y="1324266"/>
                </a:moveTo>
                <a:cubicBezTo>
                  <a:pt x="414867" y="1151304"/>
                  <a:pt x="829734" y="978342"/>
                  <a:pt x="1349829" y="1004952"/>
                </a:cubicBezTo>
                <a:cubicBezTo>
                  <a:pt x="1869924" y="1031562"/>
                  <a:pt x="2598058" y="1585524"/>
                  <a:pt x="3120572" y="1483924"/>
                </a:cubicBezTo>
                <a:cubicBezTo>
                  <a:pt x="3643086" y="1382324"/>
                  <a:pt x="4085772" y="591295"/>
                  <a:pt x="4484914" y="395352"/>
                </a:cubicBezTo>
                <a:cubicBezTo>
                  <a:pt x="4884056" y="199409"/>
                  <a:pt x="5723467" y="-3790"/>
                  <a:pt x="6473372" y="569524"/>
                </a:cubicBezTo>
                <a:cubicBezTo>
                  <a:pt x="7223277" y="1142838"/>
                  <a:pt x="6790268" y="2284629"/>
                  <a:pt x="7068458" y="2354781"/>
                </a:cubicBezTo>
                <a:cubicBezTo>
                  <a:pt x="7346648" y="2424933"/>
                  <a:pt x="7632095" y="1525046"/>
                  <a:pt x="8142514" y="990437"/>
                </a:cubicBezTo>
                <a:cubicBezTo>
                  <a:pt x="8652933" y="455828"/>
                  <a:pt x="9187543" y="124418"/>
                  <a:pt x="9869714" y="17980"/>
                </a:cubicBezTo>
                <a:cubicBezTo>
                  <a:pt x="10551886" y="-88458"/>
                  <a:pt x="11817048" y="310685"/>
                  <a:pt x="12235543" y="351809"/>
                </a:cubicBezTo>
              </a:path>
            </a:pathLst>
          </a:custGeom>
          <a:noFill/>
          <a:ln>
            <a:solidFill>
              <a:srgbClr val="F44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824605" y="234315"/>
            <a:ext cx="4836795" cy="83439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zh-CN" altLang="en-US" sz="3600" dirty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应怎样加强预防？</a:t>
            </a:r>
            <a:endParaRPr lang="zh-CN" altLang="en-US" sz="3600" dirty="0">
              <a:solidFill>
                <a:srgbClr val="F4454A"/>
              </a:solidFill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bldLvl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406400" y="1959429"/>
            <a:ext cx="11234057" cy="2743200"/>
          </a:xfrm>
          <a:prstGeom prst="roundRect">
            <a:avLst/>
          </a:prstGeom>
          <a:noFill/>
          <a:ln w="28575">
            <a:solidFill>
              <a:srgbClr val="F44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5708415">
            <a:off x="8289449" y="2005033"/>
            <a:ext cx="3188870" cy="16433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3098" y="795556"/>
            <a:ext cx="2951181" cy="4226808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824605" y="592455"/>
            <a:ext cx="5835015" cy="83439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zh-CN" altLang="en-US" sz="3600" dirty="0">
                <a:solidFill>
                  <a:srgbClr val="F4454A"/>
                </a:solidFill>
                <a:latin typeface="汉仪娃娃篆简" panose="02010604000101010101" pitchFamily="2" charset="-122"/>
                <a:ea typeface="汉仪娃娃篆简" panose="02010604000101010101" pitchFamily="2" charset="-122"/>
              </a:rPr>
              <a:t>抗流感的药物主要有哪些？</a:t>
            </a:r>
            <a:endParaRPr lang="zh-CN" altLang="en-US" sz="3600" dirty="0">
              <a:solidFill>
                <a:srgbClr val="F4454A"/>
              </a:solidFill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28490" y="2250440"/>
            <a:ext cx="5294630" cy="2238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10000"/>
              </a:lnSpc>
            </a:pPr>
            <a:r>
              <a:rPr lang="zh-CN" altLang="en-US" sz="2400">
                <a:latin typeface="幼圆" panose="02010509060101010101" charset="-122"/>
                <a:ea typeface="幼圆" panose="02010509060101010101" charset="-122"/>
              </a:rPr>
              <a:t>最常用的药有</a:t>
            </a:r>
            <a:r>
              <a:rPr lang="zh-CN" altLang="en-US" sz="2000"/>
              <a:t>：</a:t>
            </a:r>
            <a:endParaRPr lang="zh-CN" altLang="en-US" sz="2000"/>
          </a:p>
          <a:p>
            <a:pPr>
              <a:lnSpc>
                <a:spcPct val="110000"/>
              </a:lnSpc>
            </a:pPr>
            <a:r>
              <a:rPr lang="zh-CN" altLang="en-US" sz="2400"/>
              <a:t>口服类：奥司他韦</a:t>
            </a:r>
            <a:r>
              <a:rPr lang="en-US" altLang="zh-CN" sz="2400"/>
              <a:t> </a:t>
            </a:r>
            <a:endParaRPr lang="en-US" altLang="zh-CN" sz="2400"/>
          </a:p>
          <a:p>
            <a:pPr>
              <a:lnSpc>
                <a:spcPct val="110000"/>
              </a:lnSpc>
            </a:pPr>
            <a:r>
              <a:rPr lang="zh-CN" altLang="en-US" sz="2400"/>
              <a:t>吸入类：扎那米韦</a:t>
            </a:r>
            <a:r>
              <a:rPr lang="en-US" altLang="zh-CN" sz="2400"/>
              <a:t> </a:t>
            </a:r>
            <a:endParaRPr lang="en-US" altLang="zh-CN" sz="2400"/>
          </a:p>
          <a:p>
            <a:pPr>
              <a:lnSpc>
                <a:spcPct val="110000"/>
              </a:lnSpc>
            </a:pPr>
            <a:r>
              <a:rPr lang="zh-CN" altLang="en-US" sz="2400"/>
              <a:t>针剂类：帕拉米韦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新药：玛巴洛沙韦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1750</Words>
  <Application>WPS 演示</Application>
  <PresentationFormat>自定义</PresentationFormat>
  <Paragraphs>141</Paragraphs>
  <Slides>18</Slides>
  <Notes>23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汉仪娃娃篆简</vt:lpstr>
      <vt:lpstr>微软雅黑</vt:lpstr>
      <vt:lpstr>Calibri</vt:lpstr>
      <vt:lpstr>幼圆</vt:lpstr>
      <vt:lpstr>GeosansLight</vt:lpstr>
      <vt:lpstr>Segoe Print</vt:lpstr>
      <vt:lpstr>Arial Unicode MS</vt:lpstr>
      <vt:lpstr>Calibri Light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卡通风格儿童教育家长会展示</dc:title>
  <dc:creator>user</dc:creator>
  <cp:lastModifiedBy>admin</cp:lastModifiedBy>
  <cp:revision>116</cp:revision>
  <dcterms:created xsi:type="dcterms:W3CDTF">2016-11-10T14:46:00Z</dcterms:created>
  <dcterms:modified xsi:type="dcterms:W3CDTF">2024-03-18T07:36:44Z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BEA9039627B04D368504AB1619EC614A_12</vt:lpwstr>
  </property>
  <property fmtid="{D5CDD505-2E9C-101B-9397-08002B2CF9AE}" pid="3" name="KSOProductBuildVer">
    <vt:lpwstr>2052-11.8.2.8959</vt:lpwstr>
  </property>
</Properties>
</file>