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1.svg" ContentType="image/svg+xml"/>
  <Override PartName="/ppt/media/image38.svg" ContentType="image/svg+xml"/>
  <Override PartName="/ppt/media/image40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88.svg" ContentType="image/svg+xml"/>
  <Override PartName="/ppt/media/image93.svg" ContentType="image/svg+xml"/>
  <Override PartName="/ppt/media/image9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257" r:id="rId3"/>
    <p:sldId id="258" r:id="rId5"/>
    <p:sldId id="270" r:id="rId6"/>
    <p:sldId id="259" r:id="rId7"/>
    <p:sldId id="271" r:id="rId8"/>
    <p:sldId id="276" r:id="rId9"/>
    <p:sldId id="261" r:id="rId10"/>
    <p:sldId id="279" r:id="rId11"/>
    <p:sldId id="280" r:id="rId12"/>
    <p:sldId id="272" r:id="rId13"/>
    <p:sldId id="306" r:id="rId14"/>
    <p:sldId id="292" r:id="rId15"/>
    <p:sldId id="294" r:id="rId16"/>
    <p:sldId id="299" r:id="rId17"/>
    <p:sldId id="303" r:id="rId18"/>
    <p:sldId id="296" r:id="rId19"/>
    <p:sldId id="309" r:id="rId20"/>
    <p:sldId id="311" r:id="rId21"/>
    <p:sldId id="305" r:id="rId22"/>
    <p:sldId id="300" r:id="rId23"/>
    <p:sldId id="273" r:id="rId24"/>
    <p:sldId id="265" r:id="rId25"/>
    <p:sldId id="274" r:id="rId26"/>
  </p:sldIdLst>
  <p:sldSz cx="12192000" cy="6858000"/>
  <p:notesSz cx="6858000" cy="9144000"/>
  <p:embeddedFontLst>
    <p:embeddedFont>
      <p:font typeface="思源黑体 CN Regular" panose="020B0500000000000000" charset="-122"/>
      <p:regular r:id="rId31"/>
    </p:embeddedFont>
    <p:embeddedFont>
      <p:font typeface="仓耳渔阳体 W05" panose="02020400000000000000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45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pos="381" userDrawn="1">
          <p15:clr>
            <a:srgbClr val="A4A3A4"/>
          </p15:clr>
        </p15:guide>
        <p15:guide id="6" pos="7298" userDrawn="1">
          <p15:clr>
            <a:srgbClr val="A4A3A4"/>
          </p15:clr>
        </p15:guide>
        <p15:guide id="7" orient="horz" pos="10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5D50"/>
    <a:srgbClr val="000000"/>
    <a:srgbClr val="D5FFF9"/>
    <a:srgbClr val="FCF6E4"/>
    <a:srgbClr val="B9FFF5"/>
    <a:srgbClr val="FCB200"/>
    <a:srgbClr val="FF4F4F"/>
    <a:srgbClr val="E8656B"/>
    <a:srgbClr val="FFD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  <p:guide orient="horz" pos="345"/>
        <p:guide orient="horz" pos="3952"/>
        <p:guide pos="381"/>
        <p:guide pos="7298"/>
        <p:guide orient="horz" pos="109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252.xml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</a:fld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</a:fld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思源黑体 CN Regular" panose="020B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思源黑体 CN Regular" panose="020B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思源黑体 CN Regular" panose="020B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思源黑体 CN Regular" panose="020B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思源黑体 CN Regular" panose="020B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5.xml"/><Relationship Id="rId7" Type="http://schemas.openxmlformats.org/officeDocument/2006/relationships/image" Target="../media/image2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0" Type="http://schemas.openxmlformats.org/officeDocument/2006/relationships/image" Target="../media/image11.png"/><Relationship Id="rId4" Type="http://schemas.openxmlformats.org/officeDocument/2006/relationships/image" Target="../media/image1.png"/><Relationship Id="rId39" Type="http://schemas.openxmlformats.org/officeDocument/2006/relationships/tags" Target="../tags/tag28.xml"/><Relationship Id="rId38" Type="http://schemas.openxmlformats.org/officeDocument/2006/relationships/tags" Target="../tags/tag27.xml"/><Relationship Id="rId37" Type="http://schemas.openxmlformats.org/officeDocument/2006/relationships/tags" Target="../tags/tag26.xml"/><Relationship Id="rId36" Type="http://schemas.openxmlformats.org/officeDocument/2006/relationships/tags" Target="../tags/tag25.xml"/><Relationship Id="rId35" Type="http://schemas.openxmlformats.org/officeDocument/2006/relationships/tags" Target="../tags/tag24.xml"/><Relationship Id="rId34" Type="http://schemas.openxmlformats.org/officeDocument/2006/relationships/tags" Target="../tags/tag23.xml"/><Relationship Id="rId33" Type="http://schemas.openxmlformats.org/officeDocument/2006/relationships/tags" Target="../tags/tag22.xml"/><Relationship Id="rId32" Type="http://schemas.openxmlformats.org/officeDocument/2006/relationships/tags" Target="../tags/tag21.xml"/><Relationship Id="rId31" Type="http://schemas.openxmlformats.org/officeDocument/2006/relationships/tags" Target="../tags/tag20.xml"/><Relationship Id="rId30" Type="http://schemas.openxmlformats.org/officeDocument/2006/relationships/tags" Target="../tags/tag19.xml"/><Relationship Id="rId3" Type="http://schemas.openxmlformats.org/officeDocument/2006/relationships/tags" Target="../tags/tag2.xml"/><Relationship Id="rId29" Type="http://schemas.openxmlformats.org/officeDocument/2006/relationships/tags" Target="../tags/tag18.xml"/><Relationship Id="rId28" Type="http://schemas.openxmlformats.org/officeDocument/2006/relationships/tags" Target="../tags/tag17.xml"/><Relationship Id="rId27" Type="http://schemas.openxmlformats.org/officeDocument/2006/relationships/tags" Target="../tags/tag16.xml"/><Relationship Id="rId26" Type="http://schemas.openxmlformats.org/officeDocument/2006/relationships/tags" Target="../tags/tag15.xml"/><Relationship Id="rId25" Type="http://schemas.openxmlformats.org/officeDocument/2006/relationships/image" Target="../media/image10.png"/><Relationship Id="rId24" Type="http://schemas.openxmlformats.org/officeDocument/2006/relationships/tags" Target="../tags/tag14.xml"/><Relationship Id="rId23" Type="http://schemas.openxmlformats.org/officeDocument/2006/relationships/tags" Target="../tags/tag13.xml"/><Relationship Id="rId22" Type="http://schemas.openxmlformats.org/officeDocument/2006/relationships/image" Target="../media/image9.png"/><Relationship Id="rId21" Type="http://schemas.openxmlformats.org/officeDocument/2006/relationships/tags" Target="../tags/tag12.xml"/><Relationship Id="rId20" Type="http://schemas.openxmlformats.org/officeDocument/2006/relationships/tags" Target="../tags/tag11.xml"/><Relationship Id="rId2" Type="http://schemas.openxmlformats.org/officeDocument/2006/relationships/tags" Target="../tags/tag1.xml"/><Relationship Id="rId19" Type="http://schemas.openxmlformats.org/officeDocument/2006/relationships/image" Target="../media/image8.png"/><Relationship Id="rId18" Type="http://schemas.openxmlformats.org/officeDocument/2006/relationships/tags" Target="../tags/tag10.xml"/><Relationship Id="rId17" Type="http://schemas.openxmlformats.org/officeDocument/2006/relationships/image" Target="../media/image7.png"/><Relationship Id="rId16" Type="http://schemas.openxmlformats.org/officeDocument/2006/relationships/tags" Target="../tags/tag9.xml"/><Relationship Id="rId15" Type="http://schemas.openxmlformats.org/officeDocument/2006/relationships/image" Target="../media/image6.png"/><Relationship Id="rId14" Type="http://schemas.openxmlformats.org/officeDocument/2006/relationships/tags" Target="../tags/tag8.xml"/><Relationship Id="rId13" Type="http://schemas.openxmlformats.org/officeDocument/2006/relationships/image" Target="../media/image5.png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image" Target="../media/image1.png"/><Relationship Id="rId3" Type="http://schemas.openxmlformats.org/officeDocument/2006/relationships/tags" Target="../tags/tag31.xml"/><Relationship Id="rId22" Type="http://schemas.openxmlformats.org/officeDocument/2006/relationships/tags" Target="../tags/tag47.xml"/><Relationship Id="rId21" Type="http://schemas.openxmlformats.org/officeDocument/2006/relationships/image" Target="../media/image9.png"/><Relationship Id="rId20" Type="http://schemas.openxmlformats.org/officeDocument/2006/relationships/tags" Target="../tags/tag46.xml"/><Relationship Id="rId2" Type="http://schemas.openxmlformats.org/officeDocument/2006/relationships/tags" Target="../tags/tag30.xml"/><Relationship Id="rId19" Type="http://schemas.openxmlformats.org/officeDocument/2006/relationships/image" Target="../media/image6.png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pic>
        <p:nvPicPr>
          <p:cNvPr id="9" name="图片 8" descr="1-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矩形 3"/>
          <p:cNvSpPr/>
          <p:nvPr userDrawn="1">
            <p:custDataLst>
              <p:tags r:id="rId5"/>
            </p:custDataLst>
          </p:nvPr>
        </p:nvSpPr>
        <p:spPr>
          <a:xfrm>
            <a:off x="1744980" y="5673090"/>
            <a:ext cx="8961120" cy="1184910"/>
          </a:xfrm>
          <a:prstGeom prst="rect">
            <a:avLst/>
          </a:prstGeom>
          <a:solidFill>
            <a:srgbClr val="FCF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pic>
        <p:nvPicPr>
          <p:cNvPr id="5" name="图片 4" descr="1-2-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756650" y="5993130"/>
            <a:ext cx="1950085" cy="864870"/>
          </a:xfrm>
          <a:prstGeom prst="rect">
            <a:avLst/>
          </a:prstGeom>
        </p:spPr>
      </p:pic>
      <p:pic>
        <p:nvPicPr>
          <p:cNvPr id="6" name="图片 5" descr="1-1-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08990" y="1729740"/>
            <a:ext cx="763905" cy="725170"/>
          </a:xfrm>
          <a:prstGeom prst="rect">
            <a:avLst/>
          </a:prstGeom>
        </p:spPr>
      </p:pic>
      <p:pic>
        <p:nvPicPr>
          <p:cNvPr id="19" name="图片 18" descr="1-1-3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12315" y="5110480"/>
            <a:ext cx="772160" cy="667385"/>
          </a:xfrm>
          <a:prstGeom prst="rect">
            <a:avLst/>
          </a:prstGeom>
        </p:spPr>
      </p:pic>
      <p:pic>
        <p:nvPicPr>
          <p:cNvPr id="23" name="图片 22" descr="1-1-2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18540" y="3428365"/>
            <a:ext cx="1145540" cy="1118870"/>
          </a:xfrm>
          <a:prstGeom prst="rect">
            <a:avLst/>
          </a:prstGeom>
        </p:spPr>
      </p:pic>
      <p:pic>
        <p:nvPicPr>
          <p:cNvPr id="24" name="图片 23" descr="1-1-8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115040" y="3150235"/>
            <a:ext cx="760730" cy="963930"/>
          </a:xfrm>
          <a:prstGeom prst="rect">
            <a:avLst/>
          </a:prstGeom>
        </p:spPr>
      </p:pic>
      <p:pic>
        <p:nvPicPr>
          <p:cNvPr id="26" name="图片 25" descr="1-1-4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873750" y="835660"/>
            <a:ext cx="444500" cy="497205"/>
          </a:xfrm>
          <a:prstGeom prst="rect">
            <a:avLst/>
          </a:prstGeom>
        </p:spPr>
      </p:pic>
      <p:pic>
        <p:nvPicPr>
          <p:cNvPr id="27" name="图片 26" descr="1-1-7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216515" y="4926965"/>
            <a:ext cx="784225" cy="794385"/>
          </a:xfrm>
          <a:prstGeom prst="rect">
            <a:avLst/>
          </a:prstGeom>
        </p:spPr>
      </p:pic>
      <p:pic>
        <p:nvPicPr>
          <p:cNvPr id="28" name="图片 27" descr="1-2-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04290" y="5993130"/>
            <a:ext cx="1950085" cy="864870"/>
          </a:xfrm>
          <a:prstGeom prst="rect">
            <a:avLst/>
          </a:prstGeom>
        </p:spPr>
      </p:pic>
      <p:pic>
        <p:nvPicPr>
          <p:cNvPr id="47" name="图片 46" descr="7220823 叶子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>
            <a:lum bright="6000" contrast="18000"/>
          </a:blip>
          <a:srcRect l="27973" b="36211"/>
          <a:stretch>
            <a:fillRect/>
          </a:stretch>
        </p:blipFill>
        <p:spPr>
          <a:xfrm rot="1440000" flipV="1">
            <a:off x="2334260" y="-88265"/>
            <a:ext cx="777240" cy="4191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24" h="660">
                <a:moveTo>
                  <a:pt x="0" y="0"/>
                </a:moveTo>
                <a:lnTo>
                  <a:pt x="1224" y="0"/>
                </a:lnTo>
                <a:lnTo>
                  <a:pt x="1224" y="660"/>
                </a:lnTo>
                <a:lnTo>
                  <a:pt x="866" y="660"/>
                </a:lnTo>
                <a:lnTo>
                  <a:pt x="0" y="27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3" name="图片 52" descr="7220823 叶子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2">
            <a:lum bright="6000" contrast="18000"/>
          </a:blip>
          <a:srcRect l="27973" b="36211"/>
          <a:stretch>
            <a:fillRect/>
          </a:stretch>
        </p:blipFill>
        <p:spPr>
          <a:xfrm rot="20160000" flipH="1" flipV="1">
            <a:off x="9080500" y="-88265"/>
            <a:ext cx="777240" cy="4191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24" h="660">
                <a:moveTo>
                  <a:pt x="0" y="0"/>
                </a:moveTo>
                <a:lnTo>
                  <a:pt x="1224" y="0"/>
                </a:lnTo>
                <a:lnTo>
                  <a:pt x="1224" y="660"/>
                </a:lnTo>
                <a:lnTo>
                  <a:pt x="866" y="660"/>
                </a:lnTo>
                <a:lnTo>
                  <a:pt x="0" y="27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组合 6"/>
          <p:cNvGrpSpPr/>
          <p:nvPr userDrawn="1"/>
        </p:nvGrpSpPr>
        <p:grpSpPr>
          <a:xfrm>
            <a:off x="3874770" y="4250690"/>
            <a:ext cx="4442460" cy="2607310"/>
            <a:chOff x="6102" y="6694"/>
            <a:chExt cx="6996" cy="4106"/>
          </a:xfrm>
        </p:grpSpPr>
        <p:pic>
          <p:nvPicPr>
            <p:cNvPr id="15" name="图片 14" descr="4260469 2 改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rcRect b="21380"/>
            <a:stretch>
              <a:fillRect/>
            </a:stretch>
          </p:blipFill>
          <p:spPr>
            <a:xfrm>
              <a:off x="6102" y="6694"/>
              <a:ext cx="6997" cy="4106"/>
            </a:xfrm>
            <a:prstGeom prst="rect">
              <a:avLst/>
            </a:prstGeom>
          </p:spPr>
        </p:pic>
        <p:sp>
          <p:nvSpPr>
            <p:cNvPr id="32" name="任意多边形 31"/>
            <p:cNvSpPr/>
            <p:nvPr>
              <p:custDataLst>
                <p:tags r:id="rId26"/>
              </p:custDataLst>
            </p:nvPr>
          </p:nvSpPr>
          <p:spPr>
            <a:xfrm>
              <a:off x="10414" y="9427"/>
              <a:ext cx="327" cy="119"/>
            </a:xfrm>
            <a:custGeom>
              <a:avLst/>
              <a:gdLst>
                <a:gd name="connisteX0" fmla="*/ 12700 w 207645"/>
                <a:gd name="connsiteY0" fmla="*/ 0 h 69215"/>
                <a:gd name="connisteX1" fmla="*/ 0 w 207645"/>
                <a:gd name="connsiteY1" fmla="*/ 47625 h 69215"/>
                <a:gd name="connisteX2" fmla="*/ 86360 w 207645"/>
                <a:gd name="connsiteY2" fmla="*/ 69215 h 69215"/>
                <a:gd name="connisteX3" fmla="*/ 190500 w 207645"/>
                <a:gd name="connsiteY3" fmla="*/ 69215 h 69215"/>
                <a:gd name="connisteX4" fmla="*/ 207645 w 207645"/>
                <a:gd name="connsiteY4" fmla="*/ 43180 h 69215"/>
                <a:gd name="connisteX5" fmla="*/ 194945 w 207645"/>
                <a:gd name="connsiteY5" fmla="*/ 8255 h 69215"/>
                <a:gd name="connisteX6" fmla="*/ 125730 w 207645"/>
                <a:gd name="connsiteY6" fmla="*/ 3810 h 69215"/>
                <a:gd name="connisteX7" fmla="*/ 78105 w 207645"/>
                <a:gd name="connsiteY7" fmla="*/ 3810 h 69215"/>
                <a:gd name="connisteX8" fmla="*/ 12700 w 207645"/>
                <a:gd name="connsiteY8" fmla="*/ 0 h 692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207645" h="69215">
                  <a:moveTo>
                    <a:pt x="12700" y="0"/>
                  </a:moveTo>
                  <a:lnTo>
                    <a:pt x="0" y="47625"/>
                  </a:lnTo>
                  <a:lnTo>
                    <a:pt x="86360" y="69215"/>
                  </a:lnTo>
                  <a:lnTo>
                    <a:pt x="190500" y="69215"/>
                  </a:lnTo>
                  <a:lnTo>
                    <a:pt x="207645" y="43180"/>
                  </a:lnTo>
                  <a:lnTo>
                    <a:pt x="194945" y="8255"/>
                  </a:lnTo>
                  <a:lnTo>
                    <a:pt x="125730" y="3810"/>
                  </a:lnTo>
                  <a:lnTo>
                    <a:pt x="78105" y="3810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3D5F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37" name="椭圆 36"/>
            <p:cNvSpPr/>
            <p:nvPr>
              <p:custDataLst>
                <p:tags r:id="rId27"/>
              </p:custDataLst>
            </p:nvPr>
          </p:nvSpPr>
          <p:spPr>
            <a:xfrm>
              <a:off x="7342" y="7595"/>
              <a:ext cx="300" cy="300"/>
            </a:xfrm>
            <a:prstGeom prst="ellipse">
              <a:avLst/>
            </a:prstGeom>
            <a:solidFill>
              <a:srgbClr val="FFD3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38" name="椭圆 37"/>
            <p:cNvSpPr/>
            <p:nvPr>
              <p:custDataLst>
                <p:tags r:id="rId28"/>
              </p:custDataLst>
            </p:nvPr>
          </p:nvSpPr>
          <p:spPr>
            <a:xfrm>
              <a:off x="7987" y="7595"/>
              <a:ext cx="300" cy="300"/>
            </a:xfrm>
            <a:prstGeom prst="ellipse">
              <a:avLst/>
            </a:prstGeom>
            <a:solidFill>
              <a:srgbClr val="FFD3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39" name="椭圆 38"/>
            <p:cNvSpPr/>
            <p:nvPr>
              <p:custDataLst>
                <p:tags r:id="rId29"/>
              </p:custDataLst>
            </p:nvPr>
          </p:nvSpPr>
          <p:spPr>
            <a:xfrm>
              <a:off x="7447" y="7640"/>
              <a:ext cx="119" cy="1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40" name="椭圆 39"/>
            <p:cNvSpPr/>
            <p:nvPr>
              <p:custDataLst>
                <p:tags r:id="rId30"/>
              </p:custDataLst>
            </p:nvPr>
          </p:nvSpPr>
          <p:spPr>
            <a:xfrm>
              <a:off x="8077" y="7640"/>
              <a:ext cx="119" cy="1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31"/>
              </p:custDataLst>
            </p:nvPr>
          </p:nvSpPr>
          <p:spPr>
            <a:xfrm>
              <a:off x="10882" y="7595"/>
              <a:ext cx="300" cy="300"/>
            </a:xfrm>
            <a:prstGeom prst="ellipse">
              <a:avLst/>
            </a:prstGeom>
            <a:solidFill>
              <a:srgbClr val="FFD3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42" name="椭圆 41"/>
            <p:cNvSpPr/>
            <p:nvPr>
              <p:custDataLst>
                <p:tags r:id="rId32"/>
              </p:custDataLst>
            </p:nvPr>
          </p:nvSpPr>
          <p:spPr>
            <a:xfrm>
              <a:off x="11527" y="7595"/>
              <a:ext cx="300" cy="300"/>
            </a:xfrm>
            <a:prstGeom prst="ellipse">
              <a:avLst/>
            </a:prstGeom>
            <a:solidFill>
              <a:srgbClr val="FFD3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33"/>
              </p:custDataLst>
            </p:nvPr>
          </p:nvSpPr>
          <p:spPr>
            <a:xfrm>
              <a:off x="10987" y="7640"/>
              <a:ext cx="119" cy="1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44" name="椭圆 43"/>
            <p:cNvSpPr/>
            <p:nvPr>
              <p:custDataLst>
                <p:tags r:id="rId34"/>
              </p:custDataLst>
            </p:nvPr>
          </p:nvSpPr>
          <p:spPr>
            <a:xfrm>
              <a:off x="11617" y="7640"/>
              <a:ext cx="119" cy="1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56" name="椭圆 55"/>
            <p:cNvSpPr/>
            <p:nvPr>
              <p:custDataLst>
                <p:tags r:id="rId35"/>
              </p:custDataLst>
            </p:nvPr>
          </p:nvSpPr>
          <p:spPr>
            <a:xfrm>
              <a:off x="7522" y="7893"/>
              <a:ext cx="585" cy="225"/>
            </a:xfrm>
            <a:prstGeom prst="ellipse">
              <a:avLst/>
            </a:prstGeom>
            <a:solidFill>
              <a:srgbClr val="FFD3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57" name="弧形 56"/>
            <p:cNvSpPr/>
            <p:nvPr>
              <p:custDataLst>
                <p:tags r:id="rId36"/>
              </p:custDataLst>
            </p:nvPr>
          </p:nvSpPr>
          <p:spPr>
            <a:xfrm>
              <a:off x="7687" y="7923"/>
              <a:ext cx="270" cy="120"/>
            </a:xfrm>
            <a:prstGeom prst="arc">
              <a:avLst>
                <a:gd name="adj1" fmla="val 1532246"/>
                <a:gd name="adj2" fmla="val 9019290"/>
              </a:avLst>
            </a:prstGeom>
            <a:noFill/>
            <a:ln w="19050">
              <a:solidFill>
                <a:srgbClr val="E8656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58" name="椭圆 57"/>
            <p:cNvSpPr/>
            <p:nvPr>
              <p:custDataLst>
                <p:tags r:id="rId37"/>
              </p:custDataLst>
            </p:nvPr>
          </p:nvSpPr>
          <p:spPr>
            <a:xfrm>
              <a:off x="11032" y="7893"/>
              <a:ext cx="585" cy="225"/>
            </a:xfrm>
            <a:prstGeom prst="ellipse">
              <a:avLst/>
            </a:prstGeom>
            <a:solidFill>
              <a:srgbClr val="FFD3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59" name="弧形 58"/>
            <p:cNvSpPr/>
            <p:nvPr>
              <p:custDataLst>
                <p:tags r:id="rId38"/>
              </p:custDataLst>
            </p:nvPr>
          </p:nvSpPr>
          <p:spPr>
            <a:xfrm>
              <a:off x="11227" y="7923"/>
              <a:ext cx="270" cy="120"/>
            </a:xfrm>
            <a:prstGeom prst="arc">
              <a:avLst>
                <a:gd name="adj1" fmla="val 1532246"/>
                <a:gd name="adj2" fmla="val 9019290"/>
              </a:avLst>
            </a:prstGeom>
            <a:noFill/>
            <a:ln w="19050">
              <a:solidFill>
                <a:srgbClr val="E8656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</p:grpSp>
      <p:pic>
        <p:nvPicPr>
          <p:cNvPr id="64" name="图片 63" descr="1-1-5"/>
          <p:cNvPicPr>
            <a:picLocks noChangeAspect="1"/>
          </p:cNvPicPr>
          <p:nvPr userDrawn="1"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 rot="16200000" flipV="1">
            <a:off x="10716260" y="1040765"/>
            <a:ext cx="687070" cy="7080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pic>
        <p:nvPicPr>
          <p:cNvPr id="40" name="图片 39" descr="1-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 l="87568" t="100000" b="-9"/>
          <a:stretch>
            <a:fillRect/>
          </a:stretch>
        </p:blipFill>
        <p:spPr>
          <a:xfrm>
            <a:off x="10676255" y="6858635"/>
            <a:ext cx="1515745" cy="6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87" h="1">
                <a:moveTo>
                  <a:pt x="0" y="0"/>
                </a:moveTo>
                <a:lnTo>
                  <a:pt x="2387" y="0"/>
                </a:lnTo>
                <a:lnTo>
                  <a:pt x="2387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图片 40" descr="1-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rcRect l="66484" t="100000" r="12974" b="-9"/>
          <a:stretch>
            <a:fillRect/>
          </a:stretch>
        </p:blipFill>
        <p:spPr>
          <a:xfrm>
            <a:off x="8105775" y="6858635"/>
            <a:ext cx="2504440" cy="6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44" h="1">
                <a:moveTo>
                  <a:pt x="0" y="0"/>
                </a:moveTo>
                <a:lnTo>
                  <a:pt x="3944" y="0"/>
                </a:lnTo>
                <a:lnTo>
                  <a:pt x="394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 descr="1-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4"/>
          <a:srcRect l="28943" t="100000" r="57396" b="-9"/>
          <a:stretch>
            <a:fillRect/>
          </a:stretch>
        </p:blipFill>
        <p:spPr>
          <a:xfrm>
            <a:off x="3528695" y="6858635"/>
            <a:ext cx="1665605" cy="6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23" h="1">
                <a:moveTo>
                  <a:pt x="0" y="0"/>
                </a:moveTo>
                <a:lnTo>
                  <a:pt x="2623" y="0"/>
                </a:lnTo>
                <a:lnTo>
                  <a:pt x="2623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图片 42" descr="1-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4"/>
          <a:srcRect l="16208" t="100000" r="74578" b="-9"/>
          <a:stretch>
            <a:fillRect/>
          </a:stretch>
        </p:blipFill>
        <p:spPr>
          <a:xfrm>
            <a:off x="1976120" y="6858635"/>
            <a:ext cx="1123315" cy="6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69" h="1">
                <a:moveTo>
                  <a:pt x="0" y="0"/>
                </a:moveTo>
                <a:lnTo>
                  <a:pt x="1769" y="0"/>
                </a:lnTo>
                <a:lnTo>
                  <a:pt x="1769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 descr="1-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4"/>
          <a:srcRect t="100000" r="85234" b="-9"/>
          <a:stretch>
            <a:fillRect/>
          </a:stretch>
        </p:blipFill>
        <p:spPr>
          <a:xfrm>
            <a:off x="0" y="6858635"/>
            <a:ext cx="1800225" cy="6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35" h="1">
                <a:moveTo>
                  <a:pt x="0" y="0"/>
                </a:moveTo>
                <a:lnTo>
                  <a:pt x="2835" y="0"/>
                </a:lnTo>
                <a:lnTo>
                  <a:pt x="283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图片 44" descr="1-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4"/>
          <a:srcRect r="85776" b="71595"/>
          <a:stretch>
            <a:fillRect/>
          </a:stretch>
        </p:blipFill>
        <p:spPr>
          <a:xfrm>
            <a:off x="0" y="0"/>
            <a:ext cx="1248410" cy="14027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731" h="3068">
                <a:moveTo>
                  <a:pt x="0" y="0"/>
                </a:moveTo>
                <a:lnTo>
                  <a:pt x="2731" y="0"/>
                </a:lnTo>
                <a:lnTo>
                  <a:pt x="2731" y="3068"/>
                </a:lnTo>
                <a:lnTo>
                  <a:pt x="0" y="30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 descr="1-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4"/>
          <a:srcRect t="33052" r="89760" b="38543"/>
          <a:stretch>
            <a:fillRect/>
          </a:stretch>
        </p:blipFill>
        <p:spPr>
          <a:xfrm>
            <a:off x="-19050" y="1981200"/>
            <a:ext cx="985520" cy="15386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66" h="3068">
                <a:moveTo>
                  <a:pt x="0" y="0"/>
                </a:moveTo>
                <a:lnTo>
                  <a:pt x="1966" y="0"/>
                </a:lnTo>
                <a:lnTo>
                  <a:pt x="1966" y="3068"/>
                </a:lnTo>
                <a:lnTo>
                  <a:pt x="0" y="30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2" descr="1-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4"/>
          <a:srcRect t="64716" r="85234"/>
          <a:stretch>
            <a:fillRect/>
          </a:stretch>
        </p:blipFill>
        <p:spPr>
          <a:xfrm>
            <a:off x="0" y="5124450"/>
            <a:ext cx="1289685" cy="17341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35" h="3811">
                <a:moveTo>
                  <a:pt x="0" y="0"/>
                </a:moveTo>
                <a:lnTo>
                  <a:pt x="2835" y="0"/>
                </a:lnTo>
                <a:lnTo>
                  <a:pt x="2835" y="3811"/>
                </a:lnTo>
                <a:lnTo>
                  <a:pt x="0" y="3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 descr="1-2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4"/>
          <a:srcRect l="16208" t="83048" r="74578"/>
          <a:stretch>
            <a:fillRect/>
          </a:stretch>
        </p:blipFill>
        <p:spPr>
          <a:xfrm>
            <a:off x="1976120" y="5695950"/>
            <a:ext cx="1123315" cy="11626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69" h="1831">
                <a:moveTo>
                  <a:pt x="0" y="0"/>
                </a:moveTo>
                <a:lnTo>
                  <a:pt x="1769" y="0"/>
                </a:lnTo>
                <a:lnTo>
                  <a:pt x="1769" y="1831"/>
                </a:lnTo>
                <a:lnTo>
                  <a:pt x="0" y="18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图片 48" descr="1-2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4"/>
          <a:srcRect l="28943" t="87760" r="57396"/>
          <a:stretch>
            <a:fillRect/>
          </a:stretch>
        </p:blipFill>
        <p:spPr>
          <a:xfrm>
            <a:off x="3528695" y="6019165"/>
            <a:ext cx="1665605" cy="8394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23" h="1322">
                <a:moveTo>
                  <a:pt x="0" y="0"/>
                </a:moveTo>
                <a:lnTo>
                  <a:pt x="2623" y="0"/>
                </a:lnTo>
                <a:lnTo>
                  <a:pt x="2623" y="1322"/>
                </a:lnTo>
                <a:lnTo>
                  <a:pt x="0" y="132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 descr="1-2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4"/>
          <a:srcRect l="46833" t="82992" r="38563" b="46"/>
          <a:stretch>
            <a:fillRect/>
          </a:stretch>
        </p:blipFill>
        <p:spPr>
          <a:xfrm>
            <a:off x="5709920" y="5701665"/>
            <a:ext cx="1780540" cy="11633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04" h="1832">
                <a:moveTo>
                  <a:pt x="0" y="0"/>
                </a:moveTo>
                <a:lnTo>
                  <a:pt x="2804" y="0"/>
                </a:lnTo>
                <a:lnTo>
                  <a:pt x="2804" y="1832"/>
                </a:lnTo>
                <a:lnTo>
                  <a:pt x="0" y="183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 descr="1-2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4"/>
          <a:srcRect l="66484" t="83048" r="12974"/>
          <a:stretch>
            <a:fillRect/>
          </a:stretch>
        </p:blipFill>
        <p:spPr>
          <a:xfrm>
            <a:off x="8105775" y="5695950"/>
            <a:ext cx="2504440" cy="11626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44" h="1831">
                <a:moveTo>
                  <a:pt x="0" y="0"/>
                </a:moveTo>
                <a:lnTo>
                  <a:pt x="3944" y="0"/>
                </a:lnTo>
                <a:lnTo>
                  <a:pt x="3944" y="1831"/>
                </a:lnTo>
                <a:lnTo>
                  <a:pt x="0" y="18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 descr="1-2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4"/>
          <a:srcRect l="87568" t="55504"/>
          <a:stretch>
            <a:fillRect/>
          </a:stretch>
        </p:blipFill>
        <p:spPr>
          <a:xfrm>
            <a:off x="11225530" y="4911725"/>
            <a:ext cx="966470" cy="19469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87" h="4806">
                <a:moveTo>
                  <a:pt x="0" y="0"/>
                </a:moveTo>
                <a:lnTo>
                  <a:pt x="2387" y="0"/>
                </a:lnTo>
                <a:lnTo>
                  <a:pt x="2387" y="4806"/>
                </a:lnTo>
                <a:lnTo>
                  <a:pt x="0" y="48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 descr="1-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4"/>
          <a:srcRect l="85776" b="55495"/>
          <a:stretch>
            <a:fillRect/>
          </a:stretch>
        </p:blipFill>
        <p:spPr>
          <a:xfrm>
            <a:off x="10943590" y="0"/>
            <a:ext cx="1248410" cy="21971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731" h="4807">
                <a:moveTo>
                  <a:pt x="0" y="0"/>
                </a:moveTo>
                <a:lnTo>
                  <a:pt x="2731" y="0"/>
                </a:lnTo>
                <a:lnTo>
                  <a:pt x="2731" y="4807"/>
                </a:lnTo>
                <a:lnTo>
                  <a:pt x="0" y="480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图片 53" descr="1-1-8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1391265" y="3427730"/>
            <a:ext cx="760730" cy="963930"/>
          </a:xfrm>
          <a:prstGeom prst="rect">
            <a:avLst/>
          </a:prstGeom>
        </p:spPr>
      </p:pic>
      <p:pic>
        <p:nvPicPr>
          <p:cNvPr id="55" name="图片 54" descr="7220823 叶子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lum bright="6000" contrast="18000"/>
          </a:blip>
          <a:srcRect l="27973" b="36211"/>
          <a:stretch>
            <a:fillRect/>
          </a:stretch>
        </p:blipFill>
        <p:spPr>
          <a:xfrm rot="1440000" flipV="1">
            <a:off x="2334260" y="-88265"/>
            <a:ext cx="777240" cy="4191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24" h="660">
                <a:moveTo>
                  <a:pt x="0" y="0"/>
                </a:moveTo>
                <a:lnTo>
                  <a:pt x="1224" y="0"/>
                </a:lnTo>
                <a:lnTo>
                  <a:pt x="1224" y="660"/>
                </a:lnTo>
                <a:lnTo>
                  <a:pt x="866" y="660"/>
                </a:lnTo>
                <a:lnTo>
                  <a:pt x="0" y="27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 descr="7220823 叶子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1">
            <a:lum bright="6000" contrast="18000"/>
          </a:blip>
          <a:srcRect l="27973" b="36211"/>
          <a:stretch>
            <a:fillRect/>
          </a:stretch>
        </p:blipFill>
        <p:spPr>
          <a:xfrm rot="20160000" flipH="1" flipV="1">
            <a:off x="9080500" y="-88265"/>
            <a:ext cx="777240" cy="4191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24" h="660">
                <a:moveTo>
                  <a:pt x="0" y="0"/>
                </a:moveTo>
                <a:lnTo>
                  <a:pt x="1224" y="0"/>
                </a:lnTo>
                <a:lnTo>
                  <a:pt x="1224" y="660"/>
                </a:lnTo>
                <a:lnTo>
                  <a:pt x="866" y="660"/>
                </a:lnTo>
                <a:lnTo>
                  <a:pt x="0" y="274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tags" Target="../tags/tag134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149.xml"/><Relationship Id="rId3" Type="http://schemas.openxmlformats.org/officeDocument/2006/relationships/tags" Target="../tags/tag133.xml"/><Relationship Id="rId29" Type="http://schemas.openxmlformats.org/officeDocument/2006/relationships/image" Target="../media/image47.svg"/><Relationship Id="rId28" Type="http://schemas.openxmlformats.org/officeDocument/2006/relationships/image" Target="../media/image46.png"/><Relationship Id="rId27" Type="http://schemas.openxmlformats.org/officeDocument/2006/relationships/tags" Target="../tags/tag148.xml"/><Relationship Id="rId26" Type="http://schemas.openxmlformats.org/officeDocument/2006/relationships/tags" Target="../tags/tag147.xml"/><Relationship Id="rId25" Type="http://schemas.openxmlformats.org/officeDocument/2006/relationships/tags" Target="../tags/tag146.xml"/><Relationship Id="rId24" Type="http://schemas.openxmlformats.org/officeDocument/2006/relationships/tags" Target="../tags/tag145.xml"/><Relationship Id="rId23" Type="http://schemas.openxmlformats.org/officeDocument/2006/relationships/image" Target="../media/image45.svg"/><Relationship Id="rId22" Type="http://schemas.openxmlformats.org/officeDocument/2006/relationships/image" Target="../media/image44.png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tags" Target="../tags/tag132.xml"/><Relationship Id="rId19" Type="http://schemas.openxmlformats.org/officeDocument/2006/relationships/tags" Target="../tags/tag142.xml"/><Relationship Id="rId18" Type="http://schemas.openxmlformats.org/officeDocument/2006/relationships/tags" Target="../tags/tag141.xml"/><Relationship Id="rId17" Type="http://schemas.openxmlformats.org/officeDocument/2006/relationships/image" Target="../media/image43.svg"/><Relationship Id="rId16" Type="http://schemas.openxmlformats.org/officeDocument/2006/relationships/image" Target="../media/image42.png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image" Target="../media/image41.png"/><Relationship Id="rId10" Type="http://schemas.openxmlformats.org/officeDocument/2006/relationships/image" Target="../media/image40.sv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svg"/><Relationship Id="rId8" Type="http://schemas.openxmlformats.org/officeDocument/2006/relationships/image" Target="../media/image54.png"/><Relationship Id="rId7" Type="http://schemas.openxmlformats.org/officeDocument/2006/relationships/image" Target="../media/image53.svg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image" Target="../media/image58.png"/><Relationship Id="rId11" Type="http://schemas.openxmlformats.org/officeDocument/2006/relationships/image" Target="../media/image57.svg"/><Relationship Id="rId10" Type="http://schemas.openxmlformats.org/officeDocument/2006/relationships/image" Target="../media/image56.png"/><Relationship Id="rId1" Type="http://schemas.openxmlformats.org/officeDocument/2006/relationships/tags" Target="../tags/tag15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svg"/><Relationship Id="rId7" Type="http://schemas.openxmlformats.org/officeDocument/2006/relationships/image" Target="../media/image63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57.xml"/><Relationship Id="rId24" Type="http://schemas.openxmlformats.org/officeDocument/2006/relationships/image" Target="../media/image80.svg"/><Relationship Id="rId23" Type="http://schemas.openxmlformats.org/officeDocument/2006/relationships/image" Target="../media/image79.png"/><Relationship Id="rId22" Type="http://schemas.openxmlformats.org/officeDocument/2006/relationships/image" Target="../media/image78.svg"/><Relationship Id="rId21" Type="http://schemas.openxmlformats.org/officeDocument/2006/relationships/image" Target="../media/image77.png"/><Relationship Id="rId20" Type="http://schemas.openxmlformats.org/officeDocument/2006/relationships/image" Target="../media/image76.svg"/><Relationship Id="rId2" Type="http://schemas.openxmlformats.org/officeDocument/2006/relationships/tags" Target="../tags/tag156.xml"/><Relationship Id="rId19" Type="http://schemas.openxmlformats.org/officeDocument/2006/relationships/image" Target="../media/image75.png"/><Relationship Id="rId18" Type="http://schemas.openxmlformats.org/officeDocument/2006/relationships/image" Target="../media/image74.svg"/><Relationship Id="rId17" Type="http://schemas.openxmlformats.org/officeDocument/2006/relationships/image" Target="../media/image73.png"/><Relationship Id="rId16" Type="http://schemas.openxmlformats.org/officeDocument/2006/relationships/image" Target="../media/image72.svg"/><Relationship Id="rId15" Type="http://schemas.openxmlformats.org/officeDocument/2006/relationships/image" Target="../media/image71.png"/><Relationship Id="rId14" Type="http://schemas.openxmlformats.org/officeDocument/2006/relationships/image" Target="../media/image70.svg"/><Relationship Id="rId13" Type="http://schemas.openxmlformats.org/officeDocument/2006/relationships/image" Target="../media/image69.png"/><Relationship Id="rId12" Type="http://schemas.openxmlformats.org/officeDocument/2006/relationships/image" Target="../media/image68.svg"/><Relationship Id="rId11" Type="http://schemas.openxmlformats.org/officeDocument/2006/relationships/image" Target="../media/image67.png"/><Relationship Id="rId10" Type="http://schemas.openxmlformats.org/officeDocument/2006/relationships/image" Target="../media/image66.svg"/><Relationship Id="rId1" Type="http://schemas.openxmlformats.org/officeDocument/2006/relationships/tags" Target="../tags/tag15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image" Target="../media/image59.png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4" Type="http://schemas.openxmlformats.org/officeDocument/2006/relationships/slideLayout" Target="../slideLayouts/slideLayout2.xml"/><Relationship Id="rId53" Type="http://schemas.openxmlformats.org/officeDocument/2006/relationships/tags" Target="../tags/tag188.xml"/><Relationship Id="rId52" Type="http://schemas.openxmlformats.org/officeDocument/2006/relationships/image" Target="../media/image68.svg"/><Relationship Id="rId51" Type="http://schemas.openxmlformats.org/officeDocument/2006/relationships/image" Target="../media/image67.png"/><Relationship Id="rId50" Type="http://schemas.openxmlformats.org/officeDocument/2006/relationships/tags" Target="../tags/tag187.xml"/><Relationship Id="rId5" Type="http://schemas.openxmlformats.org/officeDocument/2006/relationships/tags" Target="../tags/tag162.xml"/><Relationship Id="rId49" Type="http://schemas.openxmlformats.org/officeDocument/2006/relationships/image" Target="../media/image66.svg"/><Relationship Id="rId48" Type="http://schemas.openxmlformats.org/officeDocument/2006/relationships/image" Target="../media/image65.png"/><Relationship Id="rId47" Type="http://schemas.openxmlformats.org/officeDocument/2006/relationships/tags" Target="../tags/tag186.xml"/><Relationship Id="rId46" Type="http://schemas.openxmlformats.org/officeDocument/2006/relationships/image" Target="../media/image64.svg"/><Relationship Id="rId45" Type="http://schemas.openxmlformats.org/officeDocument/2006/relationships/image" Target="../media/image63.png"/><Relationship Id="rId44" Type="http://schemas.openxmlformats.org/officeDocument/2006/relationships/tags" Target="../tags/tag185.xml"/><Relationship Id="rId43" Type="http://schemas.openxmlformats.org/officeDocument/2006/relationships/tags" Target="../tags/tag184.xml"/><Relationship Id="rId42" Type="http://schemas.openxmlformats.org/officeDocument/2006/relationships/tags" Target="../tags/tag183.xml"/><Relationship Id="rId41" Type="http://schemas.openxmlformats.org/officeDocument/2006/relationships/tags" Target="../tags/tag182.xml"/><Relationship Id="rId40" Type="http://schemas.openxmlformats.org/officeDocument/2006/relationships/image" Target="../media/image80.svg"/><Relationship Id="rId4" Type="http://schemas.openxmlformats.org/officeDocument/2006/relationships/tags" Target="../tags/tag161.xml"/><Relationship Id="rId39" Type="http://schemas.openxmlformats.org/officeDocument/2006/relationships/image" Target="../media/image79.png"/><Relationship Id="rId38" Type="http://schemas.openxmlformats.org/officeDocument/2006/relationships/tags" Target="../tags/tag181.xml"/><Relationship Id="rId37" Type="http://schemas.openxmlformats.org/officeDocument/2006/relationships/image" Target="../media/image78.svg"/><Relationship Id="rId36" Type="http://schemas.openxmlformats.org/officeDocument/2006/relationships/image" Target="../media/image77.png"/><Relationship Id="rId35" Type="http://schemas.openxmlformats.org/officeDocument/2006/relationships/tags" Target="../tags/tag180.xml"/><Relationship Id="rId34" Type="http://schemas.openxmlformats.org/officeDocument/2006/relationships/image" Target="../media/image76.svg"/><Relationship Id="rId33" Type="http://schemas.openxmlformats.org/officeDocument/2006/relationships/image" Target="../media/image75.png"/><Relationship Id="rId32" Type="http://schemas.openxmlformats.org/officeDocument/2006/relationships/tags" Target="../tags/tag179.xml"/><Relationship Id="rId31" Type="http://schemas.openxmlformats.org/officeDocument/2006/relationships/tags" Target="../tags/tag178.xml"/><Relationship Id="rId30" Type="http://schemas.openxmlformats.org/officeDocument/2006/relationships/tags" Target="../tags/tag177.xml"/><Relationship Id="rId3" Type="http://schemas.openxmlformats.org/officeDocument/2006/relationships/tags" Target="../tags/tag160.xml"/><Relationship Id="rId29" Type="http://schemas.openxmlformats.org/officeDocument/2006/relationships/tags" Target="../tags/tag176.xml"/><Relationship Id="rId28" Type="http://schemas.openxmlformats.org/officeDocument/2006/relationships/image" Target="../media/image74.svg"/><Relationship Id="rId27" Type="http://schemas.openxmlformats.org/officeDocument/2006/relationships/image" Target="../media/image73.png"/><Relationship Id="rId26" Type="http://schemas.openxmlformats.org/officeDocument/2006/relationships/tags" Target="../tags/tag175.xml"/><Relationship Id="rId25" Type="http://schemas.openxmlformats.org/officeDocument/2006/relationships/image" Target="../media/image72.svg"/><Relationship Id="rId24" Type="http://schemas.openxmlformats.org/officeDocument/2006/relationships/image" Target="../media/image71.png"/><Relationship Id="rId23" Type="http://schemas.openxmlformats.org/officeDocument/2006/relationships/tags" Target="../tags/tag174.xml"/><Relationship Id="rId22" Type="http://schemas.openxmlformats.org/officeDocument/2006/relationships/image" Target="../media/image70.svg"/><Relationship Id="rId21" Type="http://schemas.openxmlformats.org/officeDocument/2006/relationships/image" Target="../media/image69.png"/><Relationship Id="rId20" Type="http://schemas.openxmlformats.org/officeDocument/2006/relationships/tags" Target="../tags/tag173.xml"/><Relationship Id="rId2" Type="http://schemas.openxmlformats.org/officeDocument/2006/relationships/tags" Target="../tags/tag159.xml"/><Relationship Id="rId19" Type="http://schemas.openxmlformats.org/officeDocument/2006/relationships/tags" Target="../tags/tag172.xml"/><Relationship Id="rId18" Type="http://schemas.openxmlformats.org/officeDocument/2006/relationships/tags" Target="../tags/tag171.xml"/><Relationship Id="rId17" Type="http://schemas.openxmlformats.org/officeDocument/2006/relationships/tags" Target="../tags/tag170.xml"/><Relationship Id="rId16" Type="http://schemas.openxmlformats.org/officeDocument/2006/relationships/tags" Target="../tags/tag169.xml"/><Relationship Id="rId15" Type="http://schemas.openxmlformats.org/officeDocument/2006/relationships/tags" Target="../tags/tag168.xml"/><Relationship Id="rId14" Type="http://schemas.openxmlformats.org/officeDocument/2006/relationships/tags" Target="../tags/tag167.xml"/><Relationship Id="rId13" Type="http://schemas.openxmlformats.org/officeDocument/2006/relationships/image" Target="../media/image62.svg"/><Relationship Id="rId12" Type="http://schemas.openxmlformats.org/officeDocument/2006/relationships/image" Target="../media/image61.png"/><Relationship Id="rId11" Type="http://schemas.openxmlformats.org/officeDocument/2006/relationships/tags" Target="../tags/tag166.xml"/><Relationship Id="rId10" Type="http://schemas.openxmlformats.org/officeDocument/2006/relationships/image" Target="../media/image60.png"/><Relationship Id="rId1" Type="http://schemas.openxmlformats.org/officeDocument/2006/relationships/tags" Target="../tags/tag15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image" Target="../media/image59.png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4" Type="http://schemas.openxmlformats.org/officeDocument/2006/relationships/slideLayout" Target="../slideLayouts/slideLayout2.xml"/><Relationship Id="rId53" Type="http://schemas.openxmlformats.org/officeDocument/2006/relationships/tags" Target="../tags/tag219.xml"/><Relationship Id="rId52" Type="http://schemas.openxmlformats.org/officeDocument/2006/relationships/tags" Target="../tags/tag218.xml"/><Relationship Id="rId51" Type="http://schemas.openxmlformats.org/officeDocument/2006/relationships/tags" Target="../tags/tag217.xml"/><Relationship Id="rId50" Type="http://schemas.openxmlformats.org/officeDocument/2006/relationships/tags" Target="../tags/tag216.xml"/><Relationship Id="rId5" Type="http://schemas.openxmlformats.org/officeDocument/2006/relationships/tags" Target="../tags/tag193.xml"/><Relationship Id="rId49" Type="http://schemas.openxmlformats.org/officeDocument/2006/relationships/image" Target="../media/image80.svg"/><Relationship Id="rId48" Type="http://schemas.openxmlformats.org/officeDocument/2006/relationships/image" Target="../media/image79.png"/><Relationship Id="rId47" Type="http://schemas.openxmlformats.org/officeDocument/2006/relationships/tags" Target="../tags/tag215.xml"/><Relationship Id="rId46" Type="http://schemas.openxmlformats.org/officeDocument/2006/relationships/image" Target="../media/image78.svg"/><Relationship Id="rId45" Type="http://schemas.openxmlformats.org/officeDocument/2006/relationships/image" Target="../media/image77.png"/><Relationship Id="rId44" Type="http://schemas.openxmlformats.org/officeDocument/2006/relationships/tags" Target="../tags/tag214.xml"/><Relationship Id="rId43" Type="http://schemas.openxmlformats.org/officeDocument/2006/relationships/image" Target="../media/image76.svg"/><Relationship Id="rId42" Type="http://schemas.openxmlformats.org/officeDocument/2006/relationships/image" Target="../media/image75.png"/><Relationship Id="rId41" Type="http://schemas.openxmlformats.org/officeDocument/2006/relationships/tags" Target="../tags/tag213.xml"/><Relationship Id="rId40" Type="http://schemas.openxmlformats.org/officeDocument/2006/relationships/tags" Target="../tags/tag212.xml"/><Relationship Id="rId4" Type="http://schemas.openxmlformats.org/officeDocument/2006/relationships/tags" Target="../tags/tag192.xml"/><Relationship Id="rId39" Type="http://schemas.openxmlformats.org/officeDocument/2006/relationships/tags" Target="../tags/tag211.xml"/><Relationship Id="rId38" Type="http://schemas.openxmlformats.org/officeDocument/2006/relationships/tags" Target="../tags/tag210.xml"/><Relationship Id="rId37" Type="http://schemas.openxmlformats.org/officeDocument/2006/relationships/image" Target="../media/image74.svg"/><Relationship Id="rId36" Type="http://schemas.openxmlformats.org/officeDocument/2006/relationships/image" Target="../media/image73.png"/><Relationship Id="rId35" Type="http://schemas.openxmlformats.org/officeDocument/2006/relationships/tags" Target="../tags/tag209.xml"/><Relationship Id="rId34" Type="http://schemas.openxmlformats.org/officeDocument/2006/relationships/image" Target="../media/image72.svg"/><Relationship Id="rId33" Type="http://schemas.openxmlformats.org/officeDocument/2006/relationships/image" Target="../media/image71.png"/><Relationship Id="rId32" Type="http://schemas.openxmlformats.org/officeDocument/2006/relationships/tags" Target="../tags/tag208.xml"/><Relationship Id="rId31" Type="http://schemas.openxmlformats.org/officeDocument/2006/relationships/image" Target="../media/image82.svg"/><Relationship Id="rId30" Type="http://schemas.openxmlformats.org/officeDocument/2006/relationships/image" Target="../media/image81.png"/><Relationship Id="rId3" Type="http://schemas.openxmlformats.org/officeDocument/2006/relationships/tags" Target="../tags/tag191.xml"/><Relationship Id="rId29" Type="http://schemas.openxmlformats.org/officeDocument/2006/relationships/tags" Target="../tags/tag207.xml"/><Relationship Id="rId28" Type="http://schemas.openxmlformats.org/officeDocument/2006/relationships/tags" Target="../tags/tag206.xml"/><Relationship Id="rId27" Type="http://schemas.openxmlformats.org/officeDocument/2006/relationships/tags" Target="../tags/tag205.xml"/><Relationship Id="rId26" Type="http://schemas.openxmlformats.org/officeDocument/2006/relationships/tags" Target="../tags/tag204.xml"/><Relationship Id="rId25" Type="http://schemas.openxmlformats.org/officeDocument/2006/relationships/image" Target="../media/image68.svg"/><Relationship Id="rId24" Type="http://schemas.openxmlformats.org/officeDocument/2006/relationships/image" Target="../media/image67.png"/><Relationship Id="rId23" Type="http://schemas.openxmlformats.org/officeDocument/2006/relationships/tags" Target="../tags/tag203.xml"/><Relationship Id="rId22" Type="http://schemas.openxmlformats.org/officeDocument/2006/relationships/image" Target="../media/image66.svg"/><Relationship Id="rId21" Type="http://schemas.openxmlformats.org/officeDocument/2006/relationships/image" Target="../media/image65.png"/><Relationship Id="rId20" Type="http://schemas.openxmlformats.org/officeDocument/2006/relationships/tags" Target="../tags/tag202.xml"/><Relationship Id="rId2" Type="http://schemas.openxmlformats.org/officeDocument/2006/relationships/tags" Target="../tags/tag190.xml"/><Relationship Id="rId19" Type="http://schemas.openxmlformats.org/officeDocument/2006/relationships/image" Target="../media/image64.svg"/><Relationship Id="rId18" Type="http://schemas.openxmlformats.org/officeDocument/2006/relationships/image" Target="../media/image63.png"/><Relationship Id="rId17" Type="http://schemas.openxmlformats.org/officeDocument/2006/relationships/tags" Target="../tags/tag201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image" Target="../media/image62.svg"/><Relationship Id="rId12" Type="http://schemas.openxmlformats.org/officeDocument/2006/relationships/image" Target="../media/image61.png"/><Relationship Id="rId11" Type="http://schemas.openxmlformats.org/officeDocument/2006/relationships/tags" Target="../tags/tag197.xml"/><Relationship Id="rId10" Type="http://schemas.openxmlformats.org/officeDocument/2006/relationships/image" Target="../media/image60.png"/><Relationship Id="rId1" Type="http://schemas.openxmlformats.org/officeDocument/2006/relationships/tags" Target="../tags/tag18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1.xml"/><Relationship Id="rId2" Type="http://schemas.openxmlformats.org/officeDocument/2006/relationships/image" Target="../media/image83.png"/><Relationship Id="rId1" Type="http://schemas.openxmlformats.org/officeDocument/2006/relationships/tags" Target="../tags/tag22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84.png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29.xml"/><Relationship Id="rId14" Type="http://schemas.openxmlformats.org/officeDocument/2006/relationships/image" Target="../media/image90.png"/><Relationship Id="rId13" Type="http://schemas.openxmlformats.org/officeDocument/2006/relationships/image" Target="../media/image89.png"/><Relationship Id="rId12" Type="http://schemas.openxmlformats.org/officeDocument/2006/relationships/image" Target="../media/image88.svg"/><Relationship Id="rId11" Type="http://schemas.openxmlformats.org/officeDocument/2006/relationships/image" Target="../media/image87.png"/><Relationship Id="rId10" Type="http://schemas.openxmlformats.org/officeDocument/2006/relationships/image" Target="../media/image86.png"/><Relationship Id="rId1" Type="http://schemas.openxmlformats.org/officeDocument/2006/relationships/tags" Target="../tags/tag22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34.xml"/><Relationship Id="rId7" Type="http://schemas.openxmlformats.org/officeDocument/2006/relationships/image" Target="../media/image93.svg"/><Relationship Id="rId6" Type="http://schemas.openxmlformats.org/officeDocument/2006/relationships/image" Target="../media/image92.png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image" Target="../media/image96.svg"/><Relationship Id="rId7" Type="http://schemas.openxmlformats.org/officeDocument/2006/relationships/image" Target="../media/image95.png"/><Relationship Id="rId6" Type="http://schemas.openxmlformats.org/officeDocument/2006/relationships/image" Target="../media/image94.jpeg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image" Target="../media/image10.png"/><Relationship Id="rId2" Type="http://schemas.openxmlformats.org/officeDocument/2006/relationships/tags" Target="../tags/tag24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50.xml"/><Relationship Id="rId1" Type="http://schemas.openxmlformats.org/officeDocument/2006/relationships/tags" Target="../tags/tag2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svg"/><Relationship Id="rId8" Type="http://schemas.openxmlformats.org/officeDocument/2006/relationships/image" Target="../media/image25.png"/><Relationship Id="rId7" Type="http://schemas.openxmlformats.org/officeDocument/2006/relationships/image" Target="../media/image24.svg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03.xml"/><Relationship Id="rId14" Type="http://schemas.openxmlformats.org/officeDocument/2006/relationships/image" Target="../media/image31.sv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svg"/><Relationship Id="rId10" Type="http://schemas.openxmlformats.org/officeDocument/2006/relationships/image" Target="../media/image27.png"/><Relationship Id="rId1" Type="http://schemas.openxmlformats.org/officeDocument/2006/relationships/tags" Target="../tags/tag10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Relationship Id="rId3" Type="http://schemas.openxmlformats.org/officeDocument/2006/relationships/image" Target="../media/image3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image" Target="../media/image33.png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tags" Target="../tags/tag10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7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/>
          <p:cNvSpPr txBox="1"/>
          <p:nvPr/>
        </p:nvSpPr>
        <p:spPr>
          <a:xfrm>
            <a:off x="2395855" y="2345055"/>
            <a:ext cx="75133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全国学生营养日</a:t>
            </a:r>
            <a:endParaRPr lang="zh-CN" altLang="en-US" sz="8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057525" y="1859280"/>
            <a:ext cx="60769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科学食养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助力儿童健康成长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·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全国学生营养日主题教育</a:t>
            </a:r>
            <a:endParaRPr lang="zh-CN" altLang="en-US" sz="1600">
              <a:solidFill>
                <a:srgbClr val="005D5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39915" y="3815715"/>
            <a:ext cx="3188335" cy="445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chemeClr val="accent3">
                    <a:lumMod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辛安渡街卫生院</a:t>
            </a:r>
            <a:r>
              <a:rPr lang="en-US" altLang="zh-CN" sz="2000" b="1">
                <a:solidFill>
                  <a:schemeClr val="accent3">
                    <a:lumMod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  </a:t>
            </a:r>
            <a:r>
              <a:rPr lang="zh-CN" altLang="en-US" sz="2000" b="1">
                <a:solidFill>
                  <a:schemeClr val="accent3">
                    <a:lumMod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戴艳芳</a:t>
            </a:r>
            <a:endParaRPr lang="zh-CN" altLang="en-US" sz="2000" b="1">
              <a:solidFill>
                <a:schemeClr val="accent3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/>
          <p:cNvSpPr txBox="1"/>
          <p:nvPr/>
        </p:nvSpPr>
        <p:spPr>
          <a:xfrm>
            <a:off x="1882458" y="2354580"/>
            <a:ext cx="84270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8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057525" y="1859280"/>
            <a:ext cx="60769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科学食养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助力儿童健康成长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·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全国学生营养日主题教育</a:t>
            </a:r>
            <a:endParaRPr lang="zh-CN" altLang="en-US" sz="1600">
              <a:solidFill>
                <a:srgbClr val="005D5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52525" y="2498884"/>
            <a:ext cx="3226435" cy="1678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 b="1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男孩每天所需热量如下：</a:t>
            </a:r>
            <a:endParaRPr lang="zh-CN" altLang="en-US" sz="1600" b="1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6岁~8岁：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   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1400千卡~1650千卡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9岁~11岁：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 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1750千卡~2050千卡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12岁~17岁：2050千卡~2500千卡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62570" y="2498725"/>
            <a:ext cx="3273425" cy="1678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 b="1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女孩每天所需热量如下：</a:t>
            </a:r>
            <a:endParaRPr lang="zh-CN" altLang="en-US" sz="1600" b="1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6岁~8岁： 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   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1250千卡~1450千卡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9岁~11岁： 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 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1550千卡~1800千卡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12岁~17岁： 1800千卡~2500千卡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7267893" y="2181066"/>
            <a:ext cx="4281170" cy="2314575"/>
          </a:xfrm>
          <a:custGeom>
            <a:avLst/>
            <a:gdLst>
              <a:gd name="adj" fmla="val 4754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43" h="3645">
                <a:moveTo>
                  <a:pt x="0" y="0"/>
                </a:moveTo>
                <a:lnTo>
                  <a:pt x="5010" y="0"/>
                </a:lnTo>
                <a:cubicBezTo>
                  <a:pt x="5967" y="0"/>
                  <a:pt x="6743" y="776"/>
                  <a:pt x="6743" y="1733"/>
                </a:cubicBezTo>
                <a:lnTo>
                  <a:pt x="6743" y="1912"/>
                </a:lnTo>
                <a:cubicBezTo>
                  <a:pt x="6743" y="2869"/>
                  <a:pt x="5967" y="3645"/>
                  <a:pt x="5010" y="3645"/>
                </a:cubicBezTo>
                <a:lnTo>
                  <a:pt x="0" y="364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5010468" y="2181066"/>
            <a:ext cx="2133600" cy="2314575"/>
          </a:xfrm>
          <a:custGeom>
            <a:avLst/>
            <a:gdLst>
              <a:gd name="adj" fmla="val 4754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49" h="3645">
                <a:moveTo>
                  <a:pt x="0" y="0"/>
                </a:moveTo>
                <a:lnTo>
                  <a:pt x="3749" y="0"/>
                </a:lnTo>
                <a:lnTo>
                  <a:pt x="3749" y="3645"/>
                </a:lnTo>
                <a:lnTo>
                  <a:pt x="0" y="3645"/>
                </a:lnTo>
                <a:lnTo>
                  <a:pt x="0" y="0"/>
                </a:lnTo>
                <a:close/>
              </a:path>
            </a:pathLst>
          </a:custGeom>
          <a:solidFill>
            <a:srgbClr val="00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605155" y="2181066"/>
            <a:ext cx="4281488" cy="2314575"/>
          </a:xfrm>
          <a:custGeom>
            <a:avLst/>
            <a:gdLst>
              <a:gd name="adj" fmla="val 4754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43" h="3645">
                <a:moveTo>
                  <a:pt x="1733" y="0"/>
                </a:moveTo>
                <a:lnTo>
                  <a:pt x="6743" y="0"/>
                </a:lnTo>
                <a:lnTo>
                  <a:pt x="6743" y="3645"/>
                </a:lnTo>
                <a:lnTo>
                  <a:pt x="1733" y="3645"/>
                </a:lnTo>
                <a:cubicBezTo>
                  <a:pt x="776" y="3645"/>
                  <a:pt x="0" y="2869"/>
                  <a:pt x="0" y="1912"/>
                </a:cubicBezTo>
                <a:lnTo>
                  <a:pt x="0" y="1733"/>
                </a:lnTo>
                <a:cubicBezTo>
                  <a:pt x="0" y="776"/>
                  <a:pt x="776" y="0"/>
                  <a:pt x="1733" y="0"/>
                </a:cubicBezTo>
                <a:close/>
              </a:path>
            </a:pathLst>
          </a:cu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36210" y="2652871"/>
            <a:ext cx="1682115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不同年龄段每天所需的热量是不一样的，男孩女孩也有一定差别。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3888" y="4785995"/>
            <a:ext cx="10944225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早餐、午餐、晚餐提供的能量和营养素应分别占全天总量的25%～30%、35%～40%、30%～35%。如果按食量来分配，那么三顿饭的比例以3∶4∶3为宜。从进餐时间来说，早餐最好在6:30~8:30搞定，午餐以11:30~13:30为宜，晚餐则要在17:30~19:30结束战斗。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605155" y="2022475"/>
            <a:ext cx="403034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学龄前儿童的五条膳食准则：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05155" y="3222625"/>
            <a:ext cx="3787289" cy="878205"/>
            <a:chOff x="970" y="4519"/>
            <a:chExt cx="5964" cy="1383"/>
          </a:xfrm>
        </p:grpSpPr>
        <p:grpSp>
          <p:nvGrpSpPr>
            <p:cNvPr id="44" name="组合 43"/>
            <p:cNvGrpSpPr/>
            <p:nvPr/>
          </p:nvGrpSpPr>
          <p:grpSpPr>
            <a:xfrm rot="0">
              <a:off x="970" y="4519"/>
              <a:ext cx="5964" cy="1383"/>
              <a:chOff x="953" y="4603"/>
              <a:chExt cx="7483" cy="1735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953" y="4603"/>
                <a:ext cx="7483" cy="173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005D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思源黑体 CN Regular" panose="020B0500000000000000" charset="-122"/>
                </a:endParaRPr>
              </a:p>
            </p:txBody>
          </p:sp>
          <p:sp>
            <p:nvSpPr>
              <p:cNvPr id="43" name="圆角矩形 42"/>
              <p:cNvSpPr/>
              <p:nvPr>
                <p:custDataLst>
                  <p:tags r:id="rId3"/>
                </p:custDataLst>
              </p:nvPr>
            </p:nvSpPr>
            <p:spPr>
              <a:xfrm>
                <a:off x="953" y="4603"/>
                <a:ext cx="1736" cy="1735"/>
              </a:xfrm>
              <a:prstGeom prst="roundRect">
                <a:avLst>
                  <a:gd name="adj" fmla="val 50000"/>
                </a:avLst>
              </a:prstGeom>
              <a:solidFill>
                <a:srgbClr val="FCF6E4"/>
              </a:solidFill>
              <a:ln>
                <a:solidFill>
                  <a:srgbClr val="005D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思源黑体 CN Regular" panose="020B0500000000000000" charset="-122"/>
                </a:endParaRPr>
              </a:p>
            </p:txBody>
          </p:sp>
        </p:grpSp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2622" y="4635"/>
              <a:ext cx="3981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zh-CN" altLang="en-US" sz="16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主动参与食物选择和制作，提高营养素养；</a:t>
              </a:r>
              <a:endPara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pic>
          <p:nvPicPr>
            <p:cNvPr id="104" name="图片 103" descr="32303138313337303b32303139323030373b83e0841d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3" y="4761"/>
              <a:ext cx="899" cy="89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959485" y="4764405"/>
            <a:ext cx="3222460" cy="878205"/>
            <a:chOff x="970" y="7309"/>
            <a:chExt cx="5075" cy="1383"/>
          </a:xfrm>
        </p:grpSpPr>
        <p:grpSp>
          <p:nvGrpSpPr>
            <p:cNvPr id="86" name="组合 85"/>
            <p:cNvGrpSpPr/>
            <p:nvPr/>
          </p:nvGrpSpPr>
          <p:grpSpPr>
            <a:xfrm rot="0">
              <a:off x="970" y="7309"/>
              <a:ext cx="5075" cy="1383"/>
              <a:chOff x="953" y="4603"/>
              <a:chExt cx="6367" cy="1735"/>
            </a:xfrm>
          </p:grpSpPr>
          <p:sp>
            <p:nvSpPr>
              <p:cNvPr id="87" name="圆角矩形 86"/>
              <p:cNvSpPr/>
              <p:nvPr/>
            </p:nvSpPr>
            <p:spPr>
              <a:xfrm>
                <a:off x="953" y="4603"/>
                <a:ext cx="6367" cy="173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005D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思源黑体 CN Regular" panose="020B0500000000000000" charset="-122"/>
                </a:endParaRPr>
              </a:p>
            </p:txBody>
          </p:sp>
          <p:sp>
            <p:nvSpPr>
              <p:cNvPr id="88" name="圆角矩形 87"/>
              <p:cNvSpPr/>
              <p:nvPr>
                <p:custDataLst>
                  <p:tags r:id="rId7"/>
                </p:custDataLst>
              </p:nvPr>
            </p:nvSpPr>
            <p:spPr>
              <a:xfrm>
                <a:off x="953" y="4603"/>
                <a:ext cx="1736" cy="1735"/>
              </a:xfrm>
              <a:prstGeom prst="roundRect">
                <a:avLst>
                  <a:gd name="adj" fmla="val 50000"/>
                </a:avLst>
              </a:prstGeom>
              <a:solidFill>
                <a:srgbClr val="FCF6E4"/>
              </a:solidFill>
              <a:ln>
                <a:solidFill>
                  <a:srgbClr val="005D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思源黑体 CN Regular" panose="020B0500000000000000" charset="-122"/>
                </a:endParaRPr>
              </a:p>
            </p:txBody>
          </p:sp>
        </p:grpSp>
        <p:sp>
          <p:nvSpPr>
            <p:cNvPr id="101" name="文本框 100"/>
            <p:cNvSpPr txBox="1"/>
            <p:nvPr>
              <p:custDataLst>
                <p:tags r:id="rId8"/>
              </p:custDataLst>
            </p:nvPr>
          </p:nvSpPr>
          <p:spPr>
            <a:xfrm>
              <a:off x="2562" y="7425"/>
              <a:ext cx="3115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zh-CN" altLang="en-US" sz="16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定期检测体格发育，保持体重适宜增长。</a:t>
              </a:r>
              <a:endPara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pic>
          <p:nvPicPr>
            <p:cNvPr id="107" name="图片 106" descr="32303138313337303b32303139323030313b77f369b4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3" y="7550"/>
              <a:ext cx="901" cy="901"/>
            </a:xfrm>
            <a:prstGeom prst="rect">
              <a:avLst/>
            </a:prstGeom>
          </p:spPr>
        </p:pic>
      </p:grpSp>
      <p:pic>
        <p:nvPicPr>
          <p:cNvPr id="111" name="图片 110" descr="2-1-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247515" y="2498090"/>
            <a:ext cx="2618740" cy="3325495"/>
          </a:xfrm>
          <a:prstGeom prst="rect">
            <a:avLst/>
          </a:prstGeom>
        </p:spPr>
      </p:pic>
      <p:grpSp>
        <p:nvGrpSpPr>
          <p:cNvPr id="114" name="组合 113"/>
          <p:cNvGrpSpPr/>
          <p:nvPr/>
        </p:nvGrpSpPr>
        <p:grpSpPr>
          <a:xfrm>
            <a:off x="7290435" y="2497455"/>
            <a:ext cx="3669174" cy="878205"/>
            <a:chOff x="6964" y="4519"/>
            <a:chExt cx="5778" cy="1383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6964" y="4519"/>
              <a:ext cx="5778" cy="1383"/>
              <a:chOff x="953" y="4603"/>
              <a:chExt cx="7251" cy="1735"/>
            </a:xfrm>
          </p:grpSpPr>
          <p:sp>
            <p:nvSpPr>
              <p:cNvPr id="4" name="圆角矩形 3"/>
              <p:cNvSpPr/>
              <p:nvPr>
                <p:custDataLst>
                  <p:tags r:id="rId12"/>
                </p:custDataLst>
              </p:nvPr>
            </p:nvSpPr>
            <p:spPr>
              <a:xfrm>
                <a:off x="953" y="4603"/>
                <a:ext cx="7251" cy="173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005D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思源黑体 CN Regular" panose="020B0500000000000000" charset="-122"/>
                </a:endParaRPr>
              </a:p>
            </p:txBody>
          </p:sp>
          <p:sp>
            <p:nvSpPr>
              <p:cNvPr id="5" name="圆角矩形 4"/>
              <p:cNvSpPr/>
              <p:nvPr>
                <p:custDataLst>
                  <p:tags r:id="rId13"/>
                </p:custDataLst>
              </p:nvPr>
            </p:nvSpPr>
            <p:spPr>
              <a:xfrm>
                <a:off x="953" y="4603"/>
                <a:ext cx="1736" cy="1735"/>
              </a:xfrm>
              <a:prstGeom prst="roundRect">
                <a:avLst>
                  <a:gd name="adj" fmla="val 50000"/>
                </a:avLst>
              </a:prstGeom>
              <a:solidFill>
                <a:srgbClr val="FCF6E4"/>
              </a:solidFill>
              <a:ln>
                <a:solidFill>
                  <a:srgbClr val="005D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思源黑体 CN Regular" panose="020B0500000000000000" charset="-122"/>
                </a:endParaRPr>
              </a:p>
            </p:txBody>
          </p:sp>
        </p:grpSp>
        <p:sp>
          <p:nvSpPr>
            <p:cNvPr id="7" name="文本框 6"/>
            <p:cNvSpPr txBox="1"/>
            <p:nvPr>
              <p:custDataLst>
                <p:tags r:id="rId14"/>
              </p:custDataLst>
            </p:nvPr>
          </p:nvSpPr>
          <p:spPr>
            <a:xfrm>
              <a:off x="8517" y="4635"/>
              <a:ext cx="3895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zh-CN" altLang="en-US" sz="16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吃好早餐，合理选择零食，培养健康饮食行为；</a:t>
              </a:r>
              <a:endPara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pic>
          <p:nvPicPr>
            <p:cNvPr id="8" name="图片 7" descr="32303138313337303b32303139313939353b6a585b5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190" y="4759"/>
              <a:ext cx="901" cy="901"/>
            </a:xfrm>
            <a:prstGeom prst="rect">
              <a:avLst/>
            </a:prstGeom>
          </p:spPr>
        </p:pic>
      </p:grpSp>
      <p:grpSp>
        <p:nvGrpSpPr>
          <p:cNvPr id="115" name="组合 114"/>
          <p:cNvGrpSpPr/>
          <p:nvPr/>
        </p:nvGrpSpPr>
        <p:grpSpPr>
          <a:xfrm>
            <a:off x="7590155" y="3796030"/>
            <a:ext cx="3985944" cy="878205"/>
            <a:chOff x="12958" y="4519"/>
            <a:chExt cx="6277" cy="1383"/>
          </a:xfrm>
        </p:grpSpPr>
        <p:grpSp>
          <p:nvGrpSpPr>
            <p:cNvPr id="10" name="组合 9"/>
            <p:cNvGrpSpPr/>
            <p:nvPr/>
          </p:nvGrpSpPr>
          <p:grpSpPr>
            <a:xfrm rot="0">
              <a:off x="12958" y="4519"/>
              <a:ext cx="6277" cy="1383"/>
              <a:chOff x="953" y="4603"/>
              <a:chExt cx="7877" cy="1735"/>
            </a:xfrm>
          </p:grpSpPr>
          <p:sp>
            <p:nvSpPr>
              <p:cNvPr id="11" name="圆角矩形 10"/>
              <p:cNvSpPr/>
              <p:nvPr>
                <p:custDataLst>
                  <p:tags r:id="rId18"/>
                </p:custDataLst>
              </p:nvPr>
            </p:nvSpPr>
            <p:spPr>
              <a:xfrm>
                <a:off x="953" y="4603"/>
                <a:ext cx="7877" cy="173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005D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思源黑体 CN Regular" panose="020B0500000000000000" charset="-122"/>
                </a:endParaRPr>
              </a:p>
            </p:txBody>
          </p:sp>
          <p:sp>
            <p:nvSpPr>
              <p:cNvPr id="12" name="圆角矩形 11"/>
              <p:cNvSpPr/>
              <p:nvPr>
                <p:custDataLst>
                  <p:tags r:id="rId19"/>
                </p:custDataLst>
              </p:nvPr>
            </p:nvSpPr>
            <p:spPr>
              <a:xfrm>
                <a:off x="953" y="4603"/>
                <a:ext cx="1736" cy="1735"/>
              </a:xfrm>
              <a:prstGeom prst="roundRect">
                <a:avLst>
                  <a:gd name="adj" fmla="val 50000"/>
                </a:avLst>
              </a:prstGeom>
              <a:solidFill>
                <a:srgbClr val="FCF6E4"/>
              </a:solidFill>
              <a:ln>
                <a:solidFill>
                  <a:srgbClr val="005D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思源黑体 CN Regular" panose="020B0500000000000000" charset="-122"/>
                </a:endParaRP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20"/>
              </p:custDataLst>
            </p:nvPr>
          </p:nvSpPr>
          <p:spPr>
            <a:xfrm>
              <a:off x="14568" y="4635"/>
              <a:ext cx="4194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zh-CN" altLang="en-US" sz="16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天天喝奶，足量饮水，不喝含糖饮料，禁止烟酒；</a:t>
              </a:r>
              <a:endPara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pic>
          <p:nvPicPr>
            <p:cNvPr id="14" name="图片 13" descr="32303138313337303b32303139313939323b69b483b2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3199" y="4759"/>
              <a:ext cx="901" cy="901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7044690" y="5094605"/>
            <a:ext cx="4531360" cy="877570"/>
            <a:chOff x="11095" y="7309"/>
            <a:chExt cx="7136" cy="1382"/>
          </a:xfrm>
        </p:grpSpPr>
        <p:grpSp>
          <p:nvGrpSpPr>
            <p:cNvPr id="16" name="组合 15"/>
            <p:cNvGrpSpPr/>
            <p:nvPr/>
          </p:nvGrpSpPr>
          <p:grpSpPr>
            <a:xfrm rot="0">
              <a:off x="11095" y="7309"/>
              <a:ext cx="7136" cy="1383"/>
              <a:chOff x="953" y="4603"/>
              <a:chExt cx="8955" cy="1735"/>
            </a:xfrm>
          </p:grpSpPr>
          <p:sp>
            <p:nvSpPr>
              <p:cNvPr id="18" name="圆角矩形 17"/>
              <p:cNvSpPr/>
              <p:nvPr>
                <p:custDataLst>
                  <p:tags r:id="rId24"/>
                </p:custDataLst>
              </p:nvPr>
            </p:nvSpPr>
            <p:spPr>
              <a:xfrm>
                <a:off x="953" y="4603"/>
                <a:ext cx="8955" cy="173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005D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思源黑体 CN Regular" panose="020B0500000000000000" charset="-122"/>
                </a:endParaRPr>
              </a:p>
            </p:txBody>
          </p:sp>
          <p:sp>
            <p:nvSpPr>
              <p:cNvPr id="19" name="圆角矩形 18"/>
              <p:cNvSpPr/>
              <p:nvPr>
                <p:custDataLst>
                  <p:tags r:id="rId25"/>
                </p:custDataLst>
              </p:nvPr>
            </p:nvSpPr>
            <p:spPr>
              <a:xfrm>
                <a:off x="953" y="4603"/>
                <a:ext cx="1736" cy="1735"/>
              </a:xfrm>
              <a:prstGeom prst="roundRect">
                <a:avLst>
                  <a:gd name="adj" fmla="val 50000"/>
                </a:avLst>
              </a:prstGeom>
              <a:solidFill>
                <a:srgbClr val="FCF6E4"/>
              </a:solidFill>
              <a:ln>
                <a:solidFill>
                  <a:srgbClr val="005D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思源黑体 CN Regular" panose="020B0500000000000000" charset="-122"/>
                </a:endParaRPr>
              </a:p>
            </p:txBody>
          </p:sp>
        </p:grpSp>
        <p:sp>
          <p:nvSpPr>
            <p:cNvPr id="20" name="文本框 19"/>
            <p:cNvSpPr txBox="1"/>
            <p:nvPr>
              <p:custDataLst>
                <p:tags r:id="rId26"/>
              </p:custDataLst>
            </p:nvPr>
          </p:nvSpPr>
          <p:spPr>
            <a:xfrm>
              <a:off x="12918" y="7423"/>
              <a:ext cx="5074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zh-CN" altLang="en-US" sz="16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多户外活动，少视屏时间，每天60分钟以上的中高强度身体活动；</a:t>
              </a:r>
              <a:endPara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pic>
          <p:nvPicPr>
            <p:cNvPr id="21" name="图片 20" descr="32303138313337303b32303139313939363b706b9f99679c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1336" y="7550"/>
              <a:ext cx="901" cy="901"/>
            </a:xfrm>
            <a:prstGeom prst="rect">
              <a:avLst/>
            </a:prstGeom>
          </p:spPr>
        </p:pic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0">
            <a:off x="1347470" y="3423920"/>
            <a:ext cx="9982200" cy="607695"/>
            <a:chOff x="1127" y="4106"/>
            <a:chExt cx="17120" cy="957"/>
          </a:xfrm>
        </p:grpSpPr>
        <p:sp>
          <p:nvSpPr>
            <p:cNvPr id="2" name="任意多边形 1"/>
            <p:cNvSpPr/>
            <p:nvPr/>
          </p:nvSpPr>
          <p:spPr>
            <a:xfrm flipH="1" flipV="1">
              <a:off x="1127" y="4144"/>
              <a:ext cx="3965" cy="814"/>
            </a:xfrm>
            <a:custGeom>
              <a:avLst/>
              <a:gdLst>
                <a:gd name="connsiteX0" fmla="*/ 3930 w 3930"/>
                <a:gd name="connsiteY0" fmla="*/ 0 h 716"/>
                <a:gd name="connsiteX1" fmla="*/ 0 w 3930"/>
                <a:gd name="connsiteY1" fmla="*/ 510 h 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" h="717">
                  <a:moveTo>
                    <a:pt x="3930" y="0"/>
                  </a:moveTo>
                  <a:cubicBezTo>
                    <a:pt x="1965" y="0"/>
                    <a:pt x="1965" y="1182"/>
                    <a:pt x="0" y="510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05D50"/>
                  </a:gs>
                  <a:gs pos="65000">
                    <a:srgbClr val="005D50">
                      <a:alpha val="0"/>
                    </a:srgbClr>
                  </a:gs>
                </a:gsLst>
                <a:lin ang="0" scaled="1"/>
              </a:gradFill>
              <a:prstDash val="dash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 flipH="1">
              <a:off x="4549" y="4346"/>
              <a:ext cx="3930" cy="717"/>
            </a:xfrm>
            <a:custGeom>
              <a:avLst/>
              <a:gdLst>
                <a:gd name="connsiteX0" fmla="*/ 3930 w 3930"/>
                <a:gd name="connsiteY0" fmla="*/ 0 h 716"/>
                <a:gd name="connsiteX1" fmla="*/ 0 w 3930"/>
                <a:gd name="connsiteY1" fmla="*/ 510 h 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" h="717">
                  <a:moveTo>
                    <a:pt x="3930" y="0"/>
                  </a:moveTo>
                  <a:cubicBezTo>
                    <a:pt x="1965" y="0"/>
                    <a:pt x="1965" y="1182"/>
                    <a:pt x="0" y="510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05D50"/>
                  </a:gs>
                  <a:gs pos="91000">
                    <a:srgbClr val="005D50">
                      <a:alpha val="0"/>
                    </a:srgbClr>
                  </a:gs>
                </a:gsLst>
                <a:lin ang="0" scaled="1"/>
              </a:gradFill>
              <a:prstDash val="dash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 flipH="1" flipV="1">
              <a:off x="8055" y="4166"/>
              <a:ext cx="3930" cy="717"/>
            </a:xfrm>
            <a:custGeom>
              <a:avLst/>
              <a:gdLst>
                <a:gd name="connsiteX0" fmla="*/ 3930 w 3930"/>
                <a:gd name="connsiteY0" fmla="*/ 0 h 716"/>
                <a:gd name="connsiteX1" fmla="*/ 0 w 3930"/>
                <a:gd name="connsiteY1" fmla="*/ 510 h 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" h="717">
                  <a:moveTo>
                    <a:pt x="3930" y="0"/>
                  </a:moveTo>
                  <a:cubicBezTo>
                    <a:pt x="1965" y="0"/>
                    <a:pt x="1965" y="1182"/>
                    <a:pt x="0" y="510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05D50"/>
                  </a:gs>
                  <a:gs pos="91000">
                    <a:srgbClr val="005D50">
                      <a:alpha val="0"/>
                    </a:srgbClr>
                  </a:gs>
                </a:gsLst>
                <a:lin ang="0" scaled="1"/>
              </a:gradFill>
              <a:prstDash val="dash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10976" y="4241"/>
              <a:ext cx="3930" cy="717"/>
            </a:xfrm>
            <a:custGeom>
              <a:avLst/>
              <a:gdLst>
                <a:gd name="connsiteX0" fmla="*/ 3930 w 3930"/>
                <a:gd name="connsiteY0" fmla="*/ 0 h 716"/>
                <a:gd name="connsiteX1" fmla="*/ 0 w 3930"/>
                <a:gd name="connsiteY1" fmla="*/ 510 h 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" h="717">
                  <a:moveTo>
                    <a:pt x="3930" y="0"/>
                  </a:moveTo>
                  <a:cubicBezTo>
                    <a:pt x="1965" y="0"/>
                    <a:pt x="1965" y="1182"/>
                    <a:pt x="0" y="510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05D50"/>
                  </a:gs>
                  <a:gs pos="91000">
                    <a:srgbClr val="005D50">
                      <a:alpha val="0"/>
                    </a:srgbClr>
                  </a:gs>
                </a:gsLst>
                <a:lin ang="0" scaled="1"/>
              </a:gradFill>
              <a:prstDash val="dash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 flipH="1" flipV="1">
              <a:off x="14317" y="4106"/>
              <a:ext cx="3930" cy="717"/>
            </a:xfrm>
            <a:custGeom>
              <a:avLst/>
              <a:gdLst>
                <a:gd name="connsiteX0" fmla="*/ 3930 w 3930"/>
                <a:gd name="connsiteY0" fmla="*/ 0 h 716"/>
                <a:gd name="connsiteX1" fmla="*/ 0 w 3930"/>
                <a:gd name="connsiteY1" fmla="*/ 510 h 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" h="717">
                  <a:moveTo>
                    <a:pt x="3930" y="0"/>
                  </a:moveTo>
                  <a:cubicBezTo>
                    <a:pt x="1965" y="0"/>
                    <a:pt x="1965" y="1182"/>
                    <a:pt x="0" y="510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05D50"/>
                  </a:gs>
                  <a:gs pos="91000">
                    <a:srgbClr val="005D50">
                      <a:alpha val="0"/>
                    </a:srgbClr>
                  </a:gs>
                </a:gsLst>
                <a:lin ang="0" scaled="1"/>
              </a:gradFill>
              <a:prstDash val="dash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</p:grpSp>
      <p:pic>
        <p:nvPicPr>
          <p:cNvPr id="10" name="图片 9" descr="32303138313337303b32303139313938393b68a85b5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2765" y="3536950"/>
            <a:ext cx="342265" cy="342265"/>
          </a:xfrm>
          <a:prstGeom prst="rect">
            <a:avLst/>
          </a:prstGeom>
        </p:spPr>
      </p:pic>
      <p:pic>
        <p:nvPicPr>
          <p:cNvPr id="12" name="图片 11" descr="32303138313337303b32303139323030363b8349839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0590" y="3509645"/>
            <a:ext cx="342265" cy="342265"/>
          </a:xfrm>
          <a:prstGeom prst="rect">
            <a:avLst/>
          </a:prstGeom>
        </p:spPr>
      </p:pic>
      <p:pic>
        <p:nvPicPr>
          <p:cNvPr id="13" name="图片 12" descr="32303138313337303b32303139323030393b8461840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0205" y="3536950"/>
            <a:ext cx="342265" cy="342265"/>
          </a:xfrm>
          <a:prstGeom prst="rect">
            <a:avLst/>
          </a:prstGeom>
        </p:spPr>
      </p:pic>
      <p:pic>
        <p:nvPicPr>
          <p:cNvPr id="14" name="图片 13" descr="32303138313337303b32303139313938373b68435b5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76855" y="3622675"/>
            <a:ext cx="342265" cy="342265"/>
          </a:xfrm>
          <a:prstGeom prst="rect">
            <a:avLst/>
          </a:prstGeom>
        </p:spPr>
      </p:pic>
      <p:pic>
        <p:nvPicPr>
          <p:cNvPr id="15" name="图片 14" descr="32303138313337303b32303139323030303b73157334684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67910" y="3576320"/>
            <a:ext cx="342265" cy="3422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10690" y="4500245"/>
            <a:ext cx="249301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1、清淡饮食，不挑食偏食、不暴饮暴食，养成健康饮食行为；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81170" y="2148205"/>
            <a:ext cx="239776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、做到一日三餐，定时定量、饮食规律；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282565" y="4500245"/>
            <a:ext cx="305435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、早餐食物应包含谷薯类、蔬菜水果、动物性食物以及奶类、大豆和坚果等四类食物中的三类及以上；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910830" y="2148205"/>
            <a:ext cx="277812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4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、可在两餐之间吃少量零食，少吃高油高盐高脂肪的食物；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139555" y="4500245"/>
            <a:ext cx="2456815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、每天要喝300毫升及以上液体奶或者是相当量的奶制品；不喝含酒精的饮料。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22" name="图片 21" descr="2-1-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250" y="2299970"/>
            <a:ext cx="1742440" cy="212979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 rot="0">
            <a:off x="2799080" y="2078990"/>
            <a:ext cx="495300" cy="1035050"/>
            <a:chOff x="5051" y="3419"/>
            <a:chExt cx="1170" cy="3000"/>
          </a:xfrm>
        </p:grpSpPr>
        <p:sp>
          <p:nvSpPr>
            <p:cNvPr id="25" name="缺角矩形 24"/>
            <p:cNvSpPr/>
            <p:nvPr>
              <p:custDataLst>
                <p:tags r:id="rId13"/>
              </p:custDataLst>
            </p:nvPr>
          </p:nvSpPr>
          <p:spPr>
            <a:xfrm>
              <a:off x="5051" y="3419"/>
              <a:ext cx="1170" cy="3000"/>
            </a:xfrm>
            <a:prstGeom prst="plaque">
              <a:avLst>
                <a:gd name="adj" fmla="val 6410"/>
              </a:avLst>
            </a:prstGeom>
            <a:solidFill>
              <a:srgbClr val="005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26" name="缺角矩形 25"/>
            <p:cNvSpPr/>
            <p:nvPr>
              <p:custDataLst>
                <p:tags r:id="rId14"/>
              </p:custDataLst>
            </p:nvPr>
          </p:nvSpPr>
          <p:spPr>
            <a:xfrm>
              <a:off x="5162" y="3548"/>
              <a:ext cx="948" cy="2742"/>
            </a:xfrm>
            <a:prstGeom prst="plaque">
              <a:avLst>
                <a:gd name="adj" fmla="val 6410"/>
              </a:avLst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CB2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2815590" y="2158365"/>
            <a:ext cx="462280" cy="838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一日三餐</a:t>
            </a:r>
            <a:endParaRPr lang="zh-CN" altLang="en-US" sz="14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" name="圆角矩形 33"/>
          <p:cNvSpPr/>
          <p:nvPr/>
        </p:nvSpPr>
        <p:spPr>
          <a:xfrm>
            <a:off x="605155" y="2661920"/>
            <a:ext cx="2400300" cy="3439160"/>
          </a:xfrm>
          <a:prstGeom prst="roundRect">
            <a:avLst>
              <a:gd name="adj" fmla="val 6450"/>
            </a:avLst>
          </a:prstGeom>
          <a:solidFill>
            <a:srgbClr val="005D50"/>
          </a:solidFill>
          <a:ln>
            <a:solidFill>
              <a:srgbClr val="005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3285490" y="2661920"/>
            <a:ext cx="2400300" cy="3439160"/>
          </a:xfrm>
          <a:prstGeom prst="roundRect">
            <a:avLst>
              <a:gd name="adj" fmla="val 6450"/>
            </a:avLst>
          </a:pr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5965825" y="2661920"/>
            <a:ext cx="2400300" cy="3439160"/>
          </a:xfrm>
          <a:prstGeom prst="roundRect">
            <a:avLst>
              <a:gd name="adj" fmla="val 6450"/>
            </a:avLst>
          </a:pr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8646160" y="2661920"/>
            <a:ext cx="2904490" cy="3439160"/>
          </a:xfrm>
          <a:prstGeom prst="roundRect">
            <a:avLst>
              <a:gd name="adj" fmla="val 6450"/>
            </a:avLst>
          </a:pr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605155" y="1831975"/>
            <a:ext cx="1050544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6-10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岁的孩子应该怎么吃：（每天要记得喝水哦</a:t>
            </a:r>
            <a:r>
              <a:rPr lang="en-US" altLang="zh-CN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~ 800-1000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毫升）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pic>
        <p:nvPicPr>
          <p:cNvPr id="16" name="图片 15" descr="set-bottles-with-vegetable-oils_105738-837(1) 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5" y="2969260"/>
            <a:ext cx="365760" cy="748665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salt-sugar-salt-shakers-vector-cartoon-illustration_508021-538(1) 1"/>
          <p:cNvPicPr>
            <a:picLocks noChangeAspect="1"/>
          </p:cNvPicPr>
          <p:nvPr/>
        </p:nvPicPr>
        <p:blipFill>
          <a:blip r:embed="rId4">
            <a:lum bright="-6000" contrast="12000"/>
          </a:blip>
          <a:srcRect l="51833" t="40000" r="19981" b="14028"/>
          <a:stretch>
            <a:fillRect/>
          </a:stretch>
        </p:blipFill>
        <p:spPr>
          <a:xfrm>
            <a:off x="902335" y="4101465"/>
            <a:ext cx="360680" cy="58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44" h="4965">
                <a:moveTo>
                  <a:pt x="0" y="0"/>
                </a:moveTo>
                <a:lnTo>
                  <a:pt x="3044" y="0"/>
                </a:lnTo>
                <a:lnTo>
                  <a:pt x="3044" y="4965"/>
                </a:lnTo>
                <a:lnTo>
                  <a:pt x="0" y="4965"/>
                </a:lnTo>
                <a:lnTo>
                  <a:pt x="0" y="0"/>
                </a:lnTo>
                <a:close/>
              </a:path>
            </a:pathLst>
          </a:cu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 descr="32313535353232333b32313535353231303b725b597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625" y="5207000"/>
            <a:ext cx="546100" cy="54610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1374775" y="2947035"/>
            <a:ext cx="142684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油：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每天20-25克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74775" y="4003675"/>
            <a:ext cx="142684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盐：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每天少于4克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4775" y="5076190"/>
            <a:ext cx="131191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奶及奶制品：每天300克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23" name="图片 22" descr="32313539313530383b32313539313438383b549655618c4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2190" y="3118485"/>
            <a:ext cx="465455" cy="465455"/>
          </a:xfrm>
          <a:prstGeom prst="rect">
            <a:avLst/>
          </a:prstGeom>
        </p:spPr>
      </p:pic>
      <p:pic>
        <p:nvPicPr>
          <p:cNvPr id="24" name="图片 23" descr="32313535303332373b32313535303334313b699b679c575a679c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52190" y="4120515"/>
            <a:ext cx="464820" cy="464820"/>
          </a:xfrm>
          <a:prstGeom prst="rect">
            <a:avLst/>
          </a:prstGeom>
        </p:spPr>
      </p:pic>
      <p:pic>
        <p:nvPicPr>
          <p:cNvPr id="25" name="图片 24" descr="32313539323232343b32313539323231343b8089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52190" y="5245735"/>
            <a:ext cx="464820" cy="4648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72255" y="2947035"/>
            <a:ext cx="13462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大豆：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每周105克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72255" y="4003675"/>
            <a:ext cx="13462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坚果：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每周50克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72255" y="5076190"/>
            <a:ext cx="13462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禽畜肉：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每天40克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28" name="图片 27" descr="3b32313537333938343b9c7c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77280" y="2999740"/>
            <a:ext cx="580390" cy="580390"/>
          </a:xfrm>
          <a:prstGeom prst="rect">
            <a:avLst/>
          </a:prstGeom>
        </p:spPr>
      </p:pic>
      <p:pic>
        <p:nvPicPr>
          <p:cNvPr id="29" name="图片 28" descr="32313539313433383b32313539303935333b9e2186cb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06490" y="4110355"/>
            <a:ext cx="522605" cy="52260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50000"/>
                <a:alpha val="40000"/>
              </a:schemeClr>
            </a:outerShdw>
          </a:effectLst>
        </p:spPr>
      </p:pic>
      <p:pic>
        <p:nvPicPr>
          <p:cNvPr id="30" name="图片 29" descr="32313534343338363b32313534343337353b7bee5b50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26810" y="5220335"/>
            <a:ext cx="481965" cy="4819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846570" y="2947035"/>
            <a:ext cx="119443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水产品：每天40克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46570" y="4003675"/>
            <a:ext cx="146304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蛋类：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每天25-40克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46570" y="5076190"/>
            <a:ext cx="119443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蔬菜类：每天300克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31" name="图片 30" descr="32313537353334323b32313537353334393b6c34679c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899525" y="3037205"/>
            <a:ext cx="494030" cy="494030"/>
          </a:xfrm>
          <a:prstGeom prst="rect">
            <a:avLst/>
          </a:prstGeom>
        </p:spPr>
      </p:pic>
      <p:pic>
        <p:nvPicPr>
          <p:cNvPr id="32" name="图片 31" descr="32313537353230383b32313537353231343b7c73996d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914130" y="4142105"/>
            <a:ext cx="464820" cy="464820"/>
          </a:xfrm>
          <a:prstGeom prst="rect">
            <a:avLst/>
          </a:prstGeom>
        </p:spPr>
      </p:pic>
      <p:pic>
        <p:nvPicPr>
          <p:cNvPr id="33" name="图片 32" descr="32313539323237363b32313539323236333b7ea285af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20546"/>
          <a:stretch>
            <a:fillRect/>
          </a:stretch>
        </p:blipFill>
        <p:spPr>
          <a:xfrm>
            <a:off x="8862695" y="5255895"/>
            <a:ext cx="567055" cy="4508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45" h="2419">
                <a:moveTo>
                  <a:pt x="0" y="1468"/>
                </a:moveTo>
                <a:lnTo>
                  <a:pt x="15" y="1532"/>
                </a:lnTo>
                <a:lnTo>
                  <a:pt x="0" y="1622"/>
                </a:lnTo>
                <a:lnTo>
                  <a:pt x="0" y="1468"/>
                </a:lnTo>
                <a:close/>
                <a:moveTo>
                  <a:pt x="3045" y="0"/>
                </a:moveTo>
                <a:lnTo>
                  <a:pt x="3045" y="2419"/>
                </a:lnTo>
                <a:lnTo>
                  <a:pt x="0" y="2419"/>
                </a:lnTo>
                <a:lnTo>
                  <a:pt x="0" y="2037"/>
                </a:lnTo>
                <a:lnTo>
                  <a:pt x="405" y="2402"/>
                </a:lnTo>
                <a:lnTo>
                  <a:pt x="1155" y="2402"/>
                </a:lnTo>
                <a:lnTo>
                  <a:pt x="1185" y="1817"/>
                </a:lnTo>
                <a:lnTo>
                  <a:pt x="510" y="1607"/>
                </a:lnTo>
                <a:lnTo>
                  <a:pt x="0" y="1199"/>
                </a:lnTo>
                <a:lnTo>
                  <a:pt x="0" y="1035"/>
                </a:lnTo>
                <a:lnTo>
                  <a:pt x="420" y="812"/>
                </a:lnTo>
                <a:lnTo>
                  <a:pt x="885" y="617"/>
                </a:lnTo>
                <a:lnTo>
                  <a:pt x="1545" y="242"/>
                </a:lnTo>
                <a:lnTo>
                  <a:pt x="2160" y="257"/>
                </a:lnTo>
                <a:lnTo>
                  <a:pt x="2805" y="467"/>
                </a:lnTo>
                <a:lnTo>
                  <a:pt x="3045" y="0"/>
                </a:lnTo>
                <a:close/>
              </a:path>
            </a:pathLst>
          </a:custGeom>
        </p:spPr>
      </p:pic>
      <p:sp>
        <p:nvSpPr>
          <p:cNvPr id="19" name="文本框 18"/>
          <p:cNvSpPr txBox="1"/>
          <p:nvPr/>
        </p:nvSpPr>
        <p:spPr>
          <a:xfrm>
            <a:off x="9429115" y="2919095"/>
            <a:ext cx="199136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水果类：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每天150-200克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429115" y="3985260"/>
            <a:ext cx="198818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谷类</a:t>
            </a:r>
            <a:r>
              <a:rPr lang="en-US" alt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(</a:t>
            </a: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含全谷物杂豆薯</a:t>
            </a:r>
            <a:r>
              <a:rPr lang="en-US" alt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)</a:t>
            </a: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：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每天150-200克</a:t>
            </a:r>
            <a:endParaRPr lang="zh-CN" altLang="en-US" sz="15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429750" y="5103495"/>
            <a:ext cx="198755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全谷物30-70克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杂豆薯类25-50克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605155" y="1822450"/>
            <a:ext cx="1052512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11-13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岁的孩子应该怎么吃：（每天要记得喝水哦~ </a:t>
            </a:r>
            <a:r>
              <a:rPr lang="en-US" altLang="zh-CN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11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00-1</a:t>
            </a:r>
            <a:r>
              <a:rPr lang="en-US" altLang="zh-CN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3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00毫升）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2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34" name="圆角矩形 33"/>
          <p:cNvSpPr/>
          <p:nvPr>
            <p:custDataLst>
              <p:tags r:id="rId3"/>
            </p:custDataLst>
          </p:nvPr>
        </p:nvSpPr>
        <p:spPr>
          <a:xfrm>
            <a:off x="605155" y="2690495"/>
            <a:ext cx="2400300" cy="3390900"/>
          </a:xfrm>
          <a:prstGeom prst="roundRect">
            <a:avLst>
              <a:gd name="adj" fmla="val 6450"/>
            </a:avLst>
          </a:pr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5D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5" name="圆角矩形 34"/>
          <p:cNvSpPr/>
          <p:nvPr>
            <p:custDataLst>
              <p:tags r:id="rId4"/>
            </p:custDataLst>
          </p:nvPr>
        </p:nvSpPr>
        <p:spPr>
          <a:xfrm>
            <a:off x="3285490" y="2690495"/>
            <a:ext cx="2400300" cy="3390900"/>
          </a:xfrm>
          <a:prstGeom prst="roundRect">
            <a:avLst>
              <a:gd name="adj" fmla="val 6450"/>
            </a:avLst>
          </a:prstGeom>
          <a:solidFill>
            <a:srgbClr val="005D50"/>
          </a:solidFill>
          <a:ln>
            <a:solidFill>
              <a:srgbClr val="005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6" name="圆角矩形 35"/>
          <p:cNvSpPr/>
          <p:nvPr>
            <p:custDataLst>
              <p:tags r:id="rId5"/>
            </p:custDataLst>
          </p:nvPr>
        </p:nvSpPr>
        <p:spPr>
          <a:xfrm>
            <a:off x="5965825" y="2690495"/>
            <a:ext cx="2400300" cy="3390900"/>
          </a:xfrm>
          <a:prstGeom prst="roundRect">
            <a:avLst>
              <a:gd name="adj" fmla="val 6450"/>
            </a:avLst>
          </a:pr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7" name="圆角矩形 36"/>
          <p:cNvSpPr/>
          <p:nvPr>
            <p:custDataLst>
              <p:tags r:id="rId6"/>
            </p:custDataLst>
          </p:nvPr>
        </p:nvSpPr>
        <p:spPr>
          <a:xfrm>
            <a:off x="8646160" y="2690495"/>
            <a:ext cx="2904490" cy="3390900"/>
          </a:xfrm>
          <a:prstGeom prst="roundRect">
            <a:avLst>
              <a:gd name="adj" fmla="val 6450"/>
            </a:avLst>
          </a:pr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pic>
        <p:nvPicPr>
          <p:cNvPr id="16" name="图片 15" descr="set-bottles-with-vegetable-oils_105738-837(1) -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9795" y="2978785"/>
            <a:ext cx="365760" cy="748665"/>
          </a:xfrm>
          <a:prstGeom prst="rect">
            <a:avLst/>
          </a:prstGeom>
        </p:spPr>
      </p:pic>
      <p:pic>
        <p:nvPicPr>
          <p:cNvPr id="18" name="图片 17" descr="salt-sugar-salt-shakers-vector-cartoon-illustration_508021-538(1)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-6000" contrast="12000"/>
          </a:blip>
          <a:srcRect l="51833" t="40000" r="19981" b="14028"/>
          <a:stretch>
            <a:fillRect/>
          </a:stretch>
        </p:blipFill>
        <p:spPr>
          <a:xfrm>
            <a:off x="902335" y="4110990"/>
            <a:ext cx="360680" cy="58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44" h="4965">
                <a:moveTo>
                  <a:pt x="0" y="0"/>
                </a:moveTo>
                <a:lnTo>
                  <a:pt x="3044" y="0"/>
                </a:lnTo>
                <a:lnTo>
                  <a:pt x="3044" y="4965"/>
                </a:lnTo>
                <a:lnTo>
                  <a:pt x="0" y="496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21" descr="32313535353232333b32313535353231303b725b597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9625" y="5216525"/>
            <a:ext cx="546100" cy="5461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1374775" y="2956560"/>
            <a:ext cx="142684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油：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每天2</a:t>
            </a:r>
            <a:r>
              <a:rPr lang="en-US" altLang="zh-CN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-</a:t>
            </a:r>
            <a:r>
              <a:rPr lang="en-US" altLang="zh-CN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</a:t>
            </a: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克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1374775" y="4013200"/>
            <a:ext cx="142684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盐：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每天少于</a:t>
            </a:r>
            <a:r>
              <a:rPr lang="en-US" altLang="zh-CN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克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6"/>
            </p:custDataLst>
          </p:nvPr>
        </p:nvSpPr>
        <p:spPr>
          <a:xfrm>
            <a:off x="1374775" y="5085715"/>
            <a:ext cx="131191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奶及奶制品：每天300克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7"/>
            </p:custDataLst>
          </p:nvPr>
        </p:nvSpPr>
        <p:spPr>
          <a:xfrm>
            <a:off x="4167505" y="2956560"/>
            <a:ext cx="13462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大豆：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每周105克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8"/>
            </p:custDataLst>
          </p:nvPr>
        </p:nvSpPr>
        <p:spPr>
          <a:xfrm>
            <a:off x="4167505" y="4013200"/>
            <a:ext cx="13462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坚果：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每周50</a:t>
            </a:r>
            <a:r>
              <a:rPr lang="en-US" altLang="zh-CN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-70</a:t>
            </a: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克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9"/>
            </p:custDataLst>
          </p:nvPr>
        </p:nvSpPr>
        <p:spPr>
          <a:xfrm>
            <a:off x="4167505" y="5085715"/>
            <a:ext cx="13462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禽畜肉：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</a:t>
            </a:r>
            <a:r>
              <a:rPr lang="en-US" altLang="zh-CN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0克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28" name="图片 27" descr="3b32313537333938343b9c7c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177280" y="3009265"/>
            <a:ext cx="580390" cy="580390"/>
          </a:xfrm>
          <a:prstGeom prst="rect">
            <a:avLst/>
          </a:prstGeom>
        </p:spPr>
      </p:pic>
      <p:pic>
        <p:nvPicPr>
          <p:cNvPr id="29" name="图片 28" descr="32313539313433383b32313539303935333b9e2186cb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06490" y="4119880"/>
            <a:ext cx="522605" cy="52260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50000"/>
                <a:alpha val="40000"/>
              </a:schemeClr>
            </a:outerShdw>
          </a:effectLst>
        </p:spPr>
      </p:pic>
      <p:pic>
        <p:nvPicPr>
          <p:cNvPr id="30" name="图片 29" descr="32313534343338363b32313534343337353b7bee5b50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226810" y="5229860"/>
            <a:ext cx="481965" cy="48196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29"/>
            </p:custDataLst>
          </p:nvPr>
        </p:nvSpPr>
        <p:spPr>
          <a:xfrm>
            <a:off x="6798945" y="2956560"/>
            <a:ext cx="119443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水产品：每天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30"/>
            </p:custDataLst>
          </p:nvPr>
        </p:nvSpPr>
        <p:spPr>
          <a:xfrm>
            <a:off x="6798945" y="4013200"/>
            <a:ext cx="146304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蛋类：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40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-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1"/>
            </p:custDataLst>
          </p:nvPr>
        </p:nvSpPr>
        <p:spPr>
          <a:xfrm>
            <a:off x="6798310" y="5069840"/>
            <a:ext cx="155765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蔬菜类：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400-450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31" name="图片 30" descr="32313537353334323b32313537353334393b6c34679c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899525" y="3046730"/>
            <a:ext cx="494030" cy="494030"/>
          </a:xfrm>
          <a:prstGeom prst="rect">
            <a:avLst/>
          </a:prstGeom>
        </p:spPr>
      </p:pic>
      <p:pic>
        <p:nvPicPr>
          <p:cNvPr id="32" name="图片 31" descr="32313537353230383b32313537353231343b7c73996d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914130" y="4151630"/>
            <a:ext cx="464820" cy="464820"/>
          </a:xfrm>
          <a:prstGeom prst="rect">
            <a:avLst/>
          </a:prstGeom>
        </p:spPr>
      </p:pic>
      <p:pic>
        <p:nvPicPr>
          <p:cNvPr id="33" name="图片 32" descr="32313539323237363b32313539323236333b7ea285af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rcRect t="20546"/>
          <a:stretch>
            <a:fillRect/>
          </a:stretch>
        </p:blipFill>
        <p:spPr>
          <a:xfrm>
            <a:off x="8862695" y="5265420"/>
            <a:ext cx="567055" cy="4508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45" h="2419">
                <a:moveTo>
                  <a:pt x="0" y="1468"/>
                </a:moveTo>
                <a:lnTo>
                  <a:pt x="15" y="1532"/>
                </a:lnTo>
                <a:lnTo>
                  <a:pt x="0" y="1622"/>
                </a:lnTo>
                <a:lnTo>
                  <a:pt x="0" y="1468"/>
                </a:lnTo>
                <a:close/>
                <a:moveTo>
                  <a:pt x="3045" y="0"/>
                </a:moveTo>
                <a:lnTo>
                  <a:pt x="3045" y="2419"/>
                </a:lnTo>
                <a:lnTo>
                  <a:pt x="0" y="2419"/>
                </a:lnTo>
                <a:lnTo>
                  <a:pt x="0" y="2037"/>
                </a:lnTo>
                <a:lnTo>
                  <a:pt x="405" y="2402"/>
                </a:lnTo>
                <a:lnTo>
                  <a:pt x="1155" y="2402"/>
                </a:lnTo>
                <a:lnTo>
                  <a:pt x="1185" y="1817"/>
                </a:lnTo>
                <a:lnTo>
                  <a:pt x="510" y="1607"/>
                </a:lnTo>
                <a:lnTo>
                  <a:pt x="0" y="1199"/>
                </a:lnTo>
                <a:lnTo>
                  <a:pt x="0" y="1035"/>
                </a:lnTo>
                <a:lnTo>
                  <a:pt x="420" y="812"/>
                </a:lnTo>
                <a:lnTo>
                  <a:pt x="885" y="617"/>
                </a:lnTo>
                <a:lnTo>
                  <a:pt x="1545" y="242"/>
                </a:lnTo>
                <a:lnTo>
                  <a:pt x="2160" y="257"/>
                </a:lnTo>
                <a:lnTo>
                  <a:pt x="2805" y="467"/>
                </a:lnTo>
                <a:lnTo>
                  <a:pt x="3045" y="0"/>
                </a:lnTo>
                <a:close/>
              </a:path>
            </a:pathLst>
          </a:custGeom>
        </p:spPr>
      </p:pic>
      <p:sp>
        <p:nvSpPr>
          <p:cNvPr id="19" name="文本框 18"/>
          <p:cNvSpPr txBox="1"/>
          <p:nvPr>
            <p:custDataLst>
              <p:tags r:id="rId41"/>
            </p:custDataLst>
          </p:nvPr>
        </p:nvSpPr>
        <p:spPr>
          <a:xfrm>
            <a:off x="9429115" y="2928620"/>
            <a:ext cx="199136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水果类：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20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0-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42"/>
            </p:custDataLst>
          </p:nvPr>
        </p:nvSpPr>
        <p:spPr>
          <a:xfrm>
            <a:off x="9429115" y="3994785"/>
            <a:ext cx="198818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谷类</a:t>
            </a:r>
            <a:r>
              <a:rPr lang="en-US" alt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(</a:t>
            </a: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含全谷物杂豆薯</a:t>
            </a:r>
            <a:r>
              <a:rPr lang="en-US" alt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)</a:t>
            </a: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：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225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-2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0克</a:t>
            </a:r>
            <a:endParaRPr lang="zh-CN" altLang="en-US" sz="15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43"/>
            </p:custDataLst>
          </p:nvPr>
        </p:nvSpPr>
        <p:spPr>
          <a:xfrm>
            <a:off x="9429750" y="5113020"/>
            <a:ext cx="198755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全谷物30-70克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杂豆薯类25-50克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23" name="图片 22" descr="32313539313530383b32313539313438383b549655618c46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3552190" y="3118485"/>
            <a:ext cx="465455" cy="465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32313535303332373b32313535303334313b699b679c575a679c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552190" y="4130040"/>
            <a:ext cx="464820" cy="464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 descr="32313539323232343b32313539323231343b8089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3552190" y="5226685"/>
            <a:ext cx="464820" cy="464820"/>
          </a:xfrm>
          <a:prstGeom prst="rect">
            <a:avLst/>
          </a:prstGeom>
        </p:spPr>
      </p:pic>
    </p:spTree>
    <p:custDataLst>
      <p:tags r:id="rId5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605155" y="1822450"/>
            <a:ext cx="1015301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14-17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岁的孩子应该怎么吃：（每天要记得喝水哦~ 1</a:t>
            </a:r>
            <a:r>
              <a:rPr lang="en-US" altLang="zh-CN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2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00-1</a:t>
            </a:r>
            <a:r>
              <a:rPr lang="en-US" altLang="zh-CN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4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00毫升）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34" name="圆角矩形 33"/>
          <p:cNvSpPr/>
          <p:nvPr>
            <p:custDataLst>
              <p:tags r:id="rId3"/>
            </p:custDataLst>
          </p:nvPr>
        </p:nvSpPr>
        <p:spPr>
          <a:xfrm>
            <a:off x="605155" y="2652395"/>
            <a:ext cx="2400300" cy="3505835"/>
          </a:xfrm>
          <a:prstGeom prst="roundRect">
            <a:avLst>
              <a:gd name="adj" fmla="val 6450"/>
            </a:avLst>
          </a:pr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5" name="圆角矩形 34"/>
          <p:cNvSpPr/>
          <p:nvPr>
            <p:custDataLst>
              <p:tags r:id="rId4"/>
            </p:custDataLst>
          </p:nvPr>
        </p:nvSpPr>
        <p:spPr>
          <a:xfrm>
            <a:off x="3285490" y="2652395"/>
            <a:ext cx="2400300" cy="3505835"/>
          </a:xfrm>
          <a:prstGeom prst="roundRect">
            <a:avLst>
              <a:gd name="adj" fmla="val 6450"/>
            </a:avLst>
          </a:pr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6" name="圆角矩形 35"/>
          <p:cNvSpPr/>
          <p:nvPr>
            <p:custDataLst>
              <p:tags r:id="rId5"/>
            </p:custDataLst>
          </p:nvPr>
        </p:nvSpPr>
        <p:spPr>
          <a:xfrm>
            <a:off x="5965825" y="2652395"/>
            <a:ext cx="2400300" cy="3505835"/>
          </a:xfrm>
          <a:prstGeom prst="roundRect">
            <a:avLst>
              <a:gd name="adj" fmla="val 6450"/>
            </a:avLst>
          </a:prstGeom>
          <a:solidFill>
            <a:srgbClr val="005D50"/>
          </a:solidFill>
          <a:ln>
            <a:solidFill>
              <a:srgbClr val="005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7" name="圆角矩形 36"/>
          <p:cNvSpPr/>
          <p:nvPr>
            <p:custDataLst>
              <p:tags r:id="rId6"/>
            </p:custDataLst>
          </p:nvPr>
        </p:nvSpPr>
        <p:spPr>
          <a:xfrm>
            <a:off x="8646160" y="2652395"/>
            <a:ext cx="2904490" cy="3505835"/>
          </a:xfrm>
          <a:prstGeom prst="roundRect">
            <a:avLst>
              <a:gd name="adj" fmla="val 6450"/>
            </a:avLst>
          </a:pr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pic>
        <p:nvPicPr>
          <p:cNvPr id="16" name="图片 15" descr="set-bottles-with-vegetable-oils_105738-837(1) -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9795" y="2978785"/>
            <a:ext cx="365760" cy="748665"/>
          </a:xfrm>
          <a:prstGeom prst="rect">
            <a:avLst/>
          </a:prstGeom>
        </p:spPr>
      </p:pic>
      <p:pic>
        <p:nvPicPr>
          <p:cNvPr id="18" name="图片 17" descr="salt-sugar-salt-shakers-vector-cartoon-illustration_508021-538(1)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-6000" contrast="12000"/>
          </a:blip>
          <a:srcRect l="51833" t="40000" r="19981" b="14028"/>
          <a:stretch>
            <a:fillRect/>
          </a:stretch>
        </p:blipFill>
        <p:spPr>
          <a:xfrm>
            <a:off x="902335" y="4110990"/>
            <a:ext cx="360680" cy="58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44" h="4965">
                <a:moveTo>
                  <a:pt x="0" y="0"/>
                </a:moveTo>
                <a:lnTo>
                  <a:pt x="3044" y="0"/>
                </a:lnTo>
                <a:lnTo>
                  <a:pt x="3044" y="4965"/>
                </a:lnTo>
                <a:lnTo>
                  <a:pt x="0" y="496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21" descr="32313535353232333b32313535353231303b725b597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9625" y="5216525"/>
            <a:ext cx="546100" cy="5461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1374775" y="2956560"/>
            <a:ext cx="142684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油：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每天2</a:t>
            </a:r>
            <a:r>
              <a:rPr lang="en-US" altLang="zh-CN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-</a:t>
            </a:r>
            <a:r>
              <a:rPr lang="en-US" altLang="zh-CN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</a:t>
            </a: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克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1374775" y="4013200"/>
            <a:ext cx="142684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盐：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每天少于</a:t>
            </a:r>
            <a:r>
              <a:rPr lang="en-US" altLang="zh-CN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克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6"/>
            </p:custDataLst>
          </p:nvPr>
        </p:nvSpPr>
        <p:spPr>
          <a:xfrm>
            <a:off x="1374775" y="5085715"/>
            <a:ext cx="131191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奶及奶制品：每天300克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23" name="图片 22" descr="32313539313530383b32313539313438383b549655618c4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552190" y="3128010"/>
            <a:ext cx="465455" cy="465455"/>
          </a:xfrm>
          <a:prstGeom prst="rect">
            <a:avLst/>
          </a:prstGeom>
        </p:spPr>
      </p:pic>
      <p:pic>
        <p:nvPicPr>
          <p:cNvPr id="24" name="图片 23" descr="32313535303332373b32313535303334313b699b679c575a679c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52190" y="4130040"/>
            <a:ext cx="464820" cy="464820"/>
          </a:xfrm>
          <a:prstGeom prst="rect">
            <a:avLst/>
          </a:prstGeom>
        </p:spPr>
      </p:pic>
      <p:pic>
        <p:nvPicPr>
          <p:cNvPr id="25" name="图片 24" descr="32313539323232343b32313539323231343b8089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52190" y="5255260"/>
            <a:ext cx="464820" cy="46482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6"/>
            </p:custDataLst>
          </p:nvPr>
        </p:nvSpPr>
        <p:spPr>
          <a:xfrm>
            <a:off x="4072255" y="2956560"/>
            <a:ext cx="161353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大豆：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每周105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-175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7"/>
            </p:custDataLst>
          </p:nvPr>
        </p:nvSpPr>
        <p:spPr>
          <a:xfrm>
            <a:off x="4072255" y="4013200"/>
            <a:ext cx="13462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坚果：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每周50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-70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8"/>
            </p:custDataLst>
          </p:nvPr>
        </p:nvSpPr>
        <p:spPr>
          <a:xfrm>
            <a:off x="4072255" y="5085715"/>
            <a:ext cx="13462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禽畜肉：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50-75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28" name="图片 27" descr="3b32313537333938343b9c7c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58230" y="3009265"/>
            <a:ext cx="580390" cy="58039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 descr="32313539313433383b32313539303935333b9e2186cb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187440" y="4119880"/>
            <a:ext cx="522605" cy="52260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 descr="32313534343338363b32313534343337353b7bee5b50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207760" y="5229860"/>
            <a:ext cx="481965" cy="48196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2"/>
          <p:cNvSpPr txBox="1"/>
          <p:nvPr>
            <p:custDataLst>
              <p:tags r:id="rId38"/>
            </p:custDataLst>
          </p:nvPr>
        </p:nvSpPr>
        <p:spPr>
          <a:xfrm>
            <a:off x="6751320" y="2956560"/>
            <a:ext cx="139255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水产品：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</a:t>
            </a:r>
            <a:r>
              <a:rPr lang="en-US" altLang="zh-CN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50-75</a:t>
            </a: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克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39"/>
            </p:custDataLst>
          </p:nvPr>
        </p:nvSpPr>
        <p:spPr>
          <a:xfrm>
            <a:off x="6751320" y="4013200"/>
            <a:ext cx="146304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蛋类：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</a:t>
            </a:r>
            <a:r>
              <a:rPr lang="en-US" altLang="zh-CN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0克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0"/>
            </p:custDataLst>
          </p:nvPr>
        </p:nvSpPr>
        <p:spPr>
          <a:xfrm>
            <a:off x="6722745" y="5085715"/>
            <a:ext cx="155130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蔬菜类：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</a:t>
            </a:r>
            <a:r>
              <a:rPr lang="en-US" altLang="zh-CN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450-500</a:t>
            </a:r>
            <a:r>
              <a:rPr lang="zh-CN" altLang="en-US" sz="1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克</a:t>
            </a:r>
            <a:endParaRPr lang="zh-CN" altLang="en-US" sz="1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31" name="图片 30" descr="32313537353334323b32313537353334393b6c34679c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899525" y="3046730"/>
            <a:ext cx="494030" cy="494030"/>
          </a:xfrm>
          <a:prstGeom prst="rect">
            <a:avLst/>
          </a:prstGeom>
        </p:spPr>
      </p:pic>
      <p:pic>
        <p:nvPicPr>
          <p:cNvPr id="32" name="图片 31" descr="32313537353230383b32313537353231343b7c73996d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8914130" y="4151630"/>
            <a:ext cx="464820" cy="464820"/>
          </a:xfrm>
          <a:prstGeom prst="rect">
            <a:avLst/>
          </a:prstGeom>
        </p:spPr>
      </p:pic>
      <p:pic>
        <p:nvPicPr>
          <p:cNvPr id="33" name="图片 32" descr="32313539323237363b32313539323236333b7ea285af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20546"/>
          <a:stretch>
            <a:fillRect/>
          </a:stretch>
        </p:blipFill>
        <p:spPr>
          <a:xfrm>
            <a:off x="8862695" y="5265420"/>
            <a:ext cx="567055" cy="4508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45" h="2419">
                <a:moveTo>
                  <a:pt x="0" y="1468"/>
                </a:moveTo>
                <a:lnTo>
                  <a:pt x="15" y="1532"/>
                </a:lnTo>
                <a:lnTo>
                  <a:pt x="0" y="1622"/>
                </a:lnTo>
                <a:lnTo>
                  <a:pt x="0" y="1468"/>
                </a:lnTo>
                <a:close/>
                <a:moveTo>
                  <a:pt x="3045" y="0"/>
                </a:moveTo>
                <a:lnTo>
                  <a:pt x="3045" y="2419"/>
                </a:lnTo>
                <a:lnTo>
                  <a:pt x="0" y="2419"/>
                </a:lnTo>
                <a:lnTo>
                  <a:pt x="0" y="2037"/>
                </a:lnTo>
                <a:lnTo>
                  <a:pt x="405" y="2402"/>
                </a:lnTo>
                <a:lnTo>
                  <a:pt x="1155" y="2402"/>
                </a:lnTo>
                <a:lnTo>
                  <a:pt x="1185" y="1817"/>
                </a:lnTo>
                <a:lnTo>
                  <a:pt x="510" y="1607"/>
                </a:lnTo>
                <a:lnTo>
                  <a:pt x="0" y="1199"/>
                </a:lnTo>
                <a:lnTo>
                  <a:pt x="0" y="1035"/>
                </a:lnTo>
                <a:lnTo>
                  <a:pt x="420" y="812"/>
                </a:lnTo>
                <a:lnTo>
                  <a:pt x="885" y="617"/>
                </a:lnTo>
                <a:lnTo>
                  <a:pt x="1545" y="242"/>
                </a:lnTo>
                <a:lnTo>
                  <a:pt x="2160" y="257"/>
                </a:lnTo>
                <a:lnTo>
                  <a:pt x="2805" y="467"/>
                </a:lnTo>
                <a:lnTo>
                  <a:pt x="3045" y="0"/>
                </a:lnTo>
                <a:close/>
              </a:path>
            </a:pathLst>
          </a:custGeom>
        </p:spPr>
      </p:pic>
      <p:sp>
        <p:nvSpPr>
          <p:cNvPr id="19" name="文本框 18"/>
          <p:cNvSpPr txBox="1"/>
          <p:nvPr>
            <p:custDataLst>
              <p:tags r:id="rId50"/>
            </p:custDataLst>
          </p:nvPr>
        </p:nvSpPr>
        <p:spPr>
          <a:xfrm>
            <a:off x="9429115" y="2928620"/>
            <a:ext cx="199136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水果类：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0-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35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51"/>
            </p:custDataLst>
          </p:nvPr>
        </p:nvSpPr>
        <p:spPr>
          <a:xfrm>
            <a:off x="9429115" y="3994785"/>
            <a:ext cx="198818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谷类</a:t>
            </a:r>
            <a:r>
              <a:rPr lang="en-US" alt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(</a:t>
            </a: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含全谷物杂豆薯</a:t>
            </a:r>
            <a:r>
              <a:rPr lang="en-US" alt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)</a:t>
            </a: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：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每天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50-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00克</a:t>
            </a:r>
            <a:endParaRPr lang="zh-CN" altLang="en-US" sz="15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52"/>
            </p:custDataLst>
          </p:nvPr>
        </p:nvSpPr>
        <p:spPr>
          <a:xfrm>
            <a:off x="9429750" y="5113020"/>
            <a:ext cx="198755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全谷物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0-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10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杂豆薯类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50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-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10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0克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5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4680" y="2633980"/>
            <a:ext cx="5939155" cy="1473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谷薯类包括米、面、杂粮和薯类等，可用杂粮或薯类部分替代米或面。避免长期进食同一种主食。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平时上课时间长，建议选择消化较慢的主食，如：馒头、花卷、面包、面条、玉米、杂粮豆粥、红薯等。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4680" y="1948180"/>
            <a:ext cx="317754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仓耳渔阳体 W05" panose="02020400000000000000" charset="-122"/>
              </a:rPr>
              <a:t>谷薯类包含哪些食物： 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仓耳渔阳体 W05" panose="02020400000000000000" charset="-122"/>
            </a:endParaRPr>
          </a:p>
        </p:txBody>
      </p:sp>
      <p:pic>
        <p:nvPicPr>
          <p:cNvPr id="13" name="图片 12" descr="17181 [转换]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835" y="2143125"/>
            <a:ext cx="5059680" cy="3959860"/>
          </a:xfrm>
          <a:prstGeom prst="rect">
            <a:avLst/>
          </a:prstGeom>
        </p:spPr>
      </p:pic>
      <p:sp>
        <p:nvSpPr>
          <p:cNvPr id="17" name="任意多边形 16"/>
          <p:cNvSpPr/>
          <p:nvPr/>
        </p:nvSpPr>
        <p:spPr>
          <a:xfrm rot="5400000">
            <a:off x="614680" y="4395470"/>
            <a:ext cx="1358900" cy="13589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36" h="2536">
                <a:moveTo>
                  <a:pt x="1268" y="0"/>
                </a:moveTo>
                <a:cubicBezTo>
                  <a:pt x="1607" y="0"/>
                  <a:pt x="1892" y="232"/>
                  <a:pt x="1973" y="546"/>
                </a:cubicBezTo>
                <a:lnTo>
                  <a:pt x="1976" y="560"/>
                </a:lnTo>
                <a:lnTo>
                  <a:pt x="1990" y="563"/>
                </a:lnTo>
                <a:cubicBezTo>
                  <a:pt x="2304" y="644"/>
                  <a:pt x="2536" y="929"/>
                  <a:pt x="2536" y="1268"/>
                </a:cubicBezTo>
                <a:cubicBezTo>
                  <a:pt x="2536" y="1607"/>
                  <a:pt x="2304" y="1892"/>
                  <a:pt x="1990" y="1973"/>
                </a:cubicBezTo>
                <a:lnTo>
                  <a:pt x="1976" y="1976"/>
                </a:lnTo>
                <a:lnTo>
                  <a:pt x="1973" y="1990"/>
                </a:lnTo>
                <a:cubicBezTo>
                  <a:pt x="1892" y="2304"/>
                  <a:pt x="1607" y="2536"/>
                  <a:pt x="1268" y="2536"/>
                </a:cubicBezTo>
                <a:cubicBezTo>
                  <a:pt x="929" y="2536"/>
                  <a:pt x="644" y="2304"/>
                  <a:pt x="563" y="1990"/>
                </a:cubicBezTo>
                <a:lnTo>
                  <a:pt x="560" y="1976"/>
                </a:lnTo>
                <a:lnTo>
                  <a:pt x="546" y="1973"/>
                </a:lnTo>
                <a:cubicBezTo>
                  <a:pt x="232" y="1892"/>
                  <a:pt x="0" y="1607"/>
                  <a:pt x="0" y="1268"/>
                </a:cubicBezTo>
                <a:cubicBezTo>
                  <a:pt x="0" y="929"/>
                  <a:pt x="232" y="644"/>
                  <a:pt x="546" y="563"/>
                </a:cubicBezTo>
                <a:lnTo>
                  <a:pt x="560" y="560"/>
                </a:lnTo>
                <a:lnTo>
                  <a:pt x="563" y="546"/>
                </a:lnTo>
                <a:cubicBezTo>
                  <a:pt x="644" y="232"/>
                  <a:pt x="929" y="0"/>
                  <a:pt x="1268" y="0"/>
                </a:cubicBezTo>
                <a:close/>
              </a:path>
            </a:pathLst>
          </a:cu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 rot="5400000">
            <a:off x="2043430" y="4395470"/>
            <a:ext cx="1358900" cy="13589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36" h="2536">
                <a:moveTo>
                  <a:pt x="1268" y="0"/>
                </a:moveTo>
                <a:cubicBezTo>
                  <a:pt x="1607" y="0"/>
                  <a:pt x="1892" y="232"/>
                  <a:pt x="1973" y="546"/>
                </a:cubicBezTo>
                <a:lnTo>
                  <a:pt x="1976" y="560"/>
                </a:lnTo>
                <a:lnTo>
                  <a:pt x="1990" y="563"/>
                </a:lnTo>
                <a:cubicBezTo>
                  <a:pt x="2304" y="644"/>
                  <a:pt x="2536" y="929"/>
                  <a:pt x="2536" y="1268"/>
                </a:cubicBezTo>
                <a:cubicBezTo>
                  <a:pt x="2536" y="1607"/>
                  <a:pt x="2304" y="1892"/>
                  <a:pt x="1990" y="1973"/>
                </a:cubicBezTo>
                <a:lnTo>
                  <a:pt x="1976" y="1976"/>
                </a:lnTo>
                <a:lnTo>
                  <a:pt x="1973" y="1990"/>
                </a:lnTo>
                <a:cubicBezTo>
                  <a:pt x="1892" y="2304"/>
                  <a:pt x="1607" y="2536"/>
                  <a:pt x="1268" y="2536"/>
                </a:cubicBezTo>
                <a:cubicBezTo>
                  <a:pt x="929" y="2536"/>
                  <a:pt x="644" y="2304"/>
                  <a:pt x="563" y="1990"/>
                </a:cubicBezTo>
                <a:lnTo>
                  <a:pt x="560" y="1976"/>
                </a:lnTo>
                <a:lnTo>
                  <a:pt x="546" y="1973"/>
                </a:lnTo>
                <a:cubicBezTo>
                  <a:pt x="232" y="1892"/>
                  <a:pt x="0" y="1607"/>
                  <a:pt x="0" y="1268"/>
                </a:cubicBezTo>
                <a:cubicBezTo>
                  <a:pt x="0" y="929"/>
                  <a:pt x="232" y="644"/>
                  <a:pt x="546" y="563"/>
                </a:cubicBezTo>
                <a:lnTo>
                  <a:pt x="560" y="560"/>
                </a:lnTo>
                <a:lnTo>
                  <a:pt x="563" y="546"/>
                </a:lnTo>
                <a:cubicBezTo>
                  <a:pt x="644" y="232"/>
                  <a:pt x="929" y="0"/>
                  <a:pt x="1268" y="0"/>
                </a:cubicBezTo>
                <a:close/>
              </a:path>
            </a:pathLst>
          </a:cu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 rot="5400000">
            <a:off x="3472180" y="4395470"/>
            <a:ext cx="1358900" cy="13589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36" h="2536">
                <a:moveTo>
                  <a:pt x="1268" y="0"/>
                </a:moveTo>
                <a:cubicBezTo>
                  <a:pt x="1607" y="0"/>
                  <a:pt x="1892" y="232"/>
                  <a:pt x="1973" y="546"/>
                </a:cubicBezTo>
                <a:lnTo>
                  <a:pt x="1976" y="560"/>
                </a:lnTo>
                <a:lnTo>
                  <a:pt x="1990" y="563"/>
                </a:lnTo>
                <a:cubicBezTo>
                  <a:pt x="2304" y="644"/>
                  <a:pt x="2536" y="929"/>
                  <a:pt x="2536" y="1268"/>
                </a:cubicBezTo>
                <a:cubicBezTo>
                  <a:pt x="2536" y="1607"/>
                  <a:pt x="2304" y="1892"/>
                  <a:pt x="1990" y="1973"/>
                </a:cubicBezTo>
                <a:lnTo>
                  <a:pt x="1976" y="1976"/>
                </a:lnTo>
                <a:lnTo>
                  <a:pt x="1973" y="1990"/>
                </a:lnTo>
                <a:cubicBezTo>
                  <a:pt x="1892" y="2304"/>
                  <a:pt x="1607" y="2536"/>
                  <a:pt x="1268" y="2536"/>
                </a:cubicBezTo>
                <a:cubicBezTo>
                  <a:pt x="929" y="2536"/>
                  <a:pt x="644" y="2304"/>
                  <a:pt x="563" y="1990"/>
                </a:cubicBezTo>
                <a:lnTo>
                  <a:pt x="560" y="1976"/>
                </a:lnTo>
                <a:lnTo>
                  <a:pt x="546" y="1973"/>
                </a:lnTo>
                <a:cubicBezTo>
                  <a:pt x="232" y="1892"/>
                  <a:pt x="0" y="1607"/>
                  <a:pt x="0" y="1268"/>
                </a:cubicBezTo>
                <a:cubicBezTo>
                  <a:pt x="0" y="929"/>
                  <a:pt x="232" y="644"/>
                  <a:pt x="546" y="563"/>
                </a:cubicBezTo>
                <a:lnTo>
                  <a:pt x="560" y="560"/>
                </a:lnTo>
                <a:lnTo>
                  <a:pt x="563" y="546"/>
                </a:lnTo>
                <a:cubicBezTo>
                  <a:pt x="644" y="232"/>
                  <a:pt x="929" y="0"/>
                  <a:pt x="1268" y="0"/>
                </a:cubicBezTo>
                <a:close/>
              </a:path>
            </a:pathLst>
          </a:cu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 rot="5400000">
            <a:off x="4900930" y="4395470"/>
            <a:ext cx="1358900" cy="13589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36" h="2536">
                <a:moveTo>
                  <a:pt x="1268" y="0"/>
                </a:moveTo>
                <a:cubicBezTo>
                  <a:pt x="1607" y="0"/>
                  <a:pt x="1892" y="232"/>
                  <a:pt x="1973" y="546"/>
                </a:cubicBezTo>
                <a:lnTo>
                  <a:pt x="1976" y="560"/>
                </a:lnTo>
                <a:lnTo>
                  <a:pt x="1990" y="563"/>
                </a:lnTo>
                <a:cubicBezTo>
                  <a:pt x="2304" y="644"/>
                  <a:pt x="2536" y="929"/>
                  <a:pt x="2536" y="1268"/>
                </a:cubicBezTo>
                <a:cubicBezTo>
                  <a:pt x="2536" y="1607"/>
                  <a:pt x="2304" y="1892"/>
                  <a:pt x="1990" y="1973"/>
                </a:cubicBezTo>
                <a:lnTo>
                  <a:pt x="1976" y="1976"/>
                </a:lnTo>
                <a:lnTo>
                  <a:pt x="1973" y="1990"/>
                </a:lnTo>
                <a:cubicBezTo>
                  <a:pt x="1892" y="2304"/>
                  <a:pt x="1607" y="2536"/>
                  <a:pt x="1268" y="2536"/>
                </a:cubicBezTo>
                <a:cubicBezTo>
                  <a:pt x="929" y="2536"/>
                  <a:pt x="644" y="2304"/>
                  <a:pt x="563" y="1990"/>
                </a:cubicBezTo>
                <a:lnTo>
                  <a:pt x="560" y="1976"/>
                </a:lnTo>
                <a:lnTo>
                  <a:pt x="546" y="1973"/>
                </a:lnTo>
                <a:cubicBezTo>
                  <a:pt x="232" y="1892"/>
                  <a:pt x="0" y="1607"/>
                  <a:pt x="0" y="1268"/>
                </a:cubicBezTo>
                <a:cubicBezTo>
                  <a:pt x="0" y="929"/>
                  <a:pt x="232" y="644"/>
                  <a:pt x="546" y="563"/>
                </a:cubicBezTo>
                <a:lnTo>
                  <a:pt x="560" y="560"/>
                </a:lnTo>
                <a:lnTo>
                  <a:pt x="563" y="546"/>
                </a:lnTo>
                <a:cubicBezTo>
                  <a:pt x="644" y="232"/>
                  <a:pt x="929" y="0"/>
                  <a:pt x="1268" y="0"/>
                </a:cubicBezTo>
                <a:close/>
              </a:path>
            </a:pathLst>
          </a:cu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62025" y="4669790"/>
            <a:ext cx="6642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馒头花卷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90775" y="4669790"/>
            <a:ext cx="6642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面包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面条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819525" y="4669790"/>
            <a:ext cx="6642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玉米红薯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48275" y="4669790"/>
            <a:ext cx="6642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杂粮豆粥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390255" y="2016125"/>
            <a:ext cx="306768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富含钙的食物：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4008120" y="2110740"/>
            <a:ext cx="2038350" cy="401828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622" h="7140">
                <a:moveTo>
                  <a:pt x="3570" y="0"/>
                </a:moveTo>
                <a:cubicBezTo>
                  <a:pt x="3585" y="0"/>
                  <a:pt x="3601" y="0"/>
                  <a:pt x="3616" y="0"/>
                </a:cubicBezTo>
                <a:lnTo>
                  <a:pt x="3622" y="0"/>
                </a:lnTo>
                <a:lnTo>
                  <a:pt x="3622" y="7140"/>
                </a:lnTo>
                <a:lnTo>
                  <a:pt x="3616" y="7140"/>
                </a:lnTo>
                <a:cubicBezTo>
                  <a:pt x="3601" y="7140"/>
                  <a:pt x="3585" y="7140"/>
                  <a:pt x="3570" y="7140"/>
                </a:cubicBezTo>
                <a:cubicBezTo>
                  <a:pt x="1598" y="7140"/>
                  <a:pt x="0" y="5542"/>
                  <a:pt x="0" y="3570"/>
                </a:cubicBezTo>
                <a:cubicBezTo>
                  <a:pt x="0" y="1598"/>
                  <a:pt x="1598" y="0"/>
                  <a:pt x="3570" y="0"/>
                </a:cubicBezTo>
                <a:close/>
              </a:path>
            </a:pathLst>
          </a:cu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5D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6206490" y="4216400"/>
            <a:ext cx="1977390" cy="191262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14" h="3398">
                <a:moveTo>
                  <a:pt x="0" y="0"/>
                </a:moveTo>
                <a:lnTo>
                  <a:pt x="3514" y="0"/>
                </a:lnTo>
                <a:lnTo>
                  <a:pt x="3514" y="8"/>
                </a:lnTo>
                <a:cubicBezTo>
                  <a:pt x="3421" y="1866"/>
                  <a:pt x="1909" y="3350"/>
                  <a:pt x="40" y="3397"/>
                </a:cubicBezTo>
                <a:lnTo>
                  <a:pt x="0" y="3398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6206490" y="2110740"/>
            <a:ext cx="1977390" cy="19138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14" h="3401">
                <a:moveTo>
                  <a:pt x="0" y="0"/>
                </a:moveTo>
                <a:lnTo>
                  <a:pt x="40" y="1"/>
                </a:lnTo>
                <a:cubicBezTo>
                  <a:pt x="1909" y="48"/>
                  <a:pt x="3421" y="1532"/>
                  <a:pt x="3513" y="3389"/>
                </a:cubicBezTo>
                <a:lnTo>
                  <a:pt x="3514" y="3401"/>
                </a:lnTo>
                <a:lnTo>
                  <a:pt x="0" y="3401"/>
                </a:lnTo>
                <a:lnTo>
                  <a:pt x="0" y="0"/>
                </a:lnTo>
                <a:close/>
              </a:path>
            </a:pathLst>
          </a:custGeom>
          <a:solidFill>
            <a:srgbClr val="005D50"/>
          </a:solidFill>
          <a:ln>
            <a:solidFill>
              <a:srgbClr val="005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05155" y="3168650"/>
            <a:ext cx="2839720" cy="20275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富含铁的食物有动物肝脏、瘦肉、动物血、木耳等，同时搭配富含维生素C的食物（如深绿色的蔬菜和水果）可促进铁的吸收。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3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8396605" y="2586990"/>
            <a:ext cx="3155950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富含钙的食物有奶及奶制品、豆类、虾皮、海带、芝麻酱等；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8390255" y="4025900"/>
            <a:ext cx="306768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富含维</a:t>
            </a:r>
            <a:r>
              <a:rPr lang="en-US" altLang="zh-CN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A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的食物：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8396605" y="4596765"/>
            <a:ext cx="3155950" cy="1640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富含维生素A的食物，可以帮助孩子保护视力，包括动物肝脏、海产品、蛋类、深色蔬菜和水果等。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605155" y="2530475"/>
            <a:ext cx="322326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富含铁的食物：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28" name="图片 27" descr="fungus-g46b6e6ead_12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905" y="3514725"/>
            <a:ext cx="767080" cy="855980"/>
          </a:xfrm>
          <a:prstGeom prst="rect">
            <a:avLst/>
          </a:prstGeom>
        </p:spPr>
      </p:pic>
      <p:pic>
        <p:nvPicPr>
          <p:cNvPr id="29" name="图片 28" descr="meat-gda15ff3cd_12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930" y="2778760"/>
            <a:ext cx="803910" cy="482600"/>
          </a:xfrm>
          <a:prstGeom prst="rect">
            <a:avLst/>
          </a:prstGeom>
        </p:spPr>
      </p:pic>
      <p:pic>
        <p:nvPicPr>
          <p:cNvPr id="30" name="图片 29" descr="broccoli-gdabea619b_128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905" y="4458970"/>
            <a:ext cx="717550" cy="737235"/>
          </a:xfrm>
          <a:prstGeom prst="rect">
            <a:avLst/>
          </a:prstGeom>
        </p:spPr>
      </p:pic>
      <p:sp>
        <p:nvSpPr>
          <p:cNvPr id="31" name="等腰三角形 30"/>
          <p:cNvSpPr/>
          <p:nvPr/>
        </p:nvSpPr>
        <p:spPr>
          <a:xfrm rot="16200000">
            <a:off x="3657845" y="3942470"/>
            <a:ext cx="219075" cy="144000"/>
          </a:xfrm>
          <a:prstGeom prst="triangle">
            <a:avLst/>
          </a:prstGeom>
          <a:solidFill>
            <a:srgbClr val="FC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pic>
        <p:nvPicPr>
          <p:cNvPr id="32" name="图片 31" descr="32313534303834323b32313534303833333b725b5976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12560" y="2778760"/>
            <a:ext cx="1076960" cy="1076960"/>
          </a:xfrm>
          <a:prstGeom prst="rect">
            <a:avLst/>
          </a:prstGeom>
        </p:spPr>
      </p:pic>
      <p:pic>
        <p:nvPicPr>
          <p:cNvPr id="33" name="图片 32" descr="cabbage-gc25cf7f62_128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9145" y="4525010"/>
            <a:ext cx="1229995" cy="770255"/>
          </a:xfrm>
          <a:prstGeom prst="rect">
            <a:avLst/>
          </a:prstGeom>
        </p:spPr>
      </p:pic>
      <p:pic>
        <p:nvPicPr>
          <p:cNvPr id="35" name="图片 34" descr="liver-g5565c5d78_128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6283960" y="4995545"/>
            <a:ext cx="724535" cy="492760"/>
          </a:xfrm>
          <a:prstGeom prst="rect">
            <a:avLst/>
          </a:prstGeom>
        </p:spPr>
      </p:pic>
      <p:sp>
        <p:nvSpPr>
          <p:cNvPr id="36" name="等腰三角形 35"/>
          <p:cNvSpPr/>
          <p:nvPr/>
        </p:nvSpPr>
        <p:spPr>
          <a:xfrm rot="5400000">
            <a:off x="7819635" y="5422655"/>
            <a:ext cx="219075" cy="144000"/>
          </a:xfrm>
          <a:prstGeom prst="triangle">
            <a:avLst/>
          </a:prstGeom>
          <a:solidFill>
            <a:srgbClr val="FC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7" name="等腰三角形 36"/>
          <p:cNvSpPr/>
          <p:nvPr/>
        </p:nvSpPr>
        <p:spPr>
          <a:xfrm rot="5400000">
            <a:off x="7883135" y="2663580"/>
            <a:ext cx="219075" cy="144000"/>
          </a:xfrm>
          <a:prstGeom prst="triangle">
            <a:avLst/>
          </a:prstGeom>
          <a:solidFill>
            <a:srgbClr val="FC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8" name="任意多边形 37"/>
          <p:cNvSpPr/>
          <p:nvPr/>
        </p:nvSpPr>
        <p:spPr>
          <a:xfrm>
            <a:off x="6948170" y="2966720"/>
            <a:ext cx="438150" cy="294005"/>
          </a:xfrm>
          <a:custGeom>
            <a:avLst/>
            <a:gdLst>
              <a:gd name="connsiteX0" fmla="*/ 390 w 690"/>
              <a:gd name="connsiteY0" fmla="*/ 15 h 360"/>
              <a:gd name="connsiteX1" fmla="*/ 0 w 690"/>
              <a:gd name="connsiteY1" fmla="*/ 165 h 360"/>
              <a:gd name="connsiteX2" fmla="*/ 225 w 690"/>
              <a:gd name="connsiteY2" fmla="*/ 360 h 360"/>
              <a:gd name="connsiteX3" fmla="*/ 330 w 690"/>
              <a:gd name="connsiteY3" fmla="*/ 360 h 360"/>
              <a:gd name="connsiteX4" fmla="*/ 660 w 690"/>
              <a:gd name="connsiteY4" fmla="*/ 240 h 360"/>
              <a:gd name="connsiteX5" fmla="*/ 690 w 690"/>
              <a:gd name="connsiteY5" fmla="*/ 180 h 360"/>
              <a:gd name="connsiteX6" fmla="*/ 510 w 690"/>
              <a:gd name="connsiteY6" fmla="*/ 0 h 360"/>
              <a:gd name="connsiteX7" fmla="*/ 390 w 690"/>
              <a:gd name="connsiteY7" fmla="*/ 15 h 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0" h="360">
                <a:moveTo>
                  <a:pt x="390" y="15"/>
                </a:moveTo>
                <a:lnTo>
                  <a:pt x="0" y="165"/>
                </a:lnTo>
                <a:lnTo>
                  <a:pt x="225" y="360"/>
                </a:lnTo>
                <a:lnTo>
                  <a:pt x="330" y="360"/>
                </a:lnTo>
                <a:lnTo>
                  <a:pt x="660" y="240"/>
                </a:lnTo>
                <a:lnTo>
                  <a:pt x="690" y="180"/>
                </a:lnTo>
                <a:lnTo>
                  <a:pt x="510" y="0"/>
                </a:lnTo>
                <a:lnTo>
                  <a:pt x="390" y="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happy-asian-family-making-preparation-dough-bake-cookies-kitchen-home-enjoy-family_74952-2476(1)"/>
          <p:cNvPicPr>
            <a:picLocks noChangeAspect="1"/>
          </p:cNvPicPr>
          <p:nvPr/>
        </p:nvPicPr>
        <p:blipFill>
          <a:blip r:embed="rId1"/>
          <a:srcRect l="37116" t="7659" r="6947"/>
          <a:stretch>
            <a:fillRect/>
          </a:stretch>
        </p:blipFill>
        <p:spPr>
          <a:xfrm>
            <a:off x="605155" y="2562225"/>
            <a:ext cx="2985770" cy="29857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02" h="4702">
                <a:moveTo>
                  <a:pt x="2351" y="0"/>
                </a:moveTo>
                <a:cubicBezTo>
                  <a:pt x="3649" y="0"/>
                  <a:pt x="4702" y="1053"/>
                  <a:pt x="4702" y="2351"/>
                </a:cubicBezTo>
                <a:cubicBezTo>
                  <a:pt x="4702" y="3649"/>
                  <a:pt x="3649" y="4702"/>
                  <a:pt x="2351" y="4702"/>
                </a:cubicBezTo>
                <a:cubicBezTo>
                  <a:pt x="1053" y="4702"/>
                  <a:pt x="0" y="3649"/>
                  <a:pt x="0" y="2351"/>
                </a:cubicBezTo>
                <a:cubicBezTo>
                  <a:pt x="0" y="1053"/>
                  <a:pt x="1053" y="0"/>
                  <a:pt x="2351" y="0"/>
                </a:cubicBezTo>
                <a:close/>
              </a:path>
            </a:pathLst>
          </a:custGeom>
        </p:spPr>
      </p:pic>
      <p:sp>
        <p:nvSpPr>
          <p:cNvPr id="4" name="椭圆 3"/>
          <p:cNvSpPr/>
          <p:nvPr/>
        </p:nvSpPr>
        <p:spPr>
          <a:xfrm>
            <a:off x="3081338" y="2541588"/>
            <a:ext cx="2985770" cy="2985770"/>
          </a:xfrm>
          <a:prstGeom prst="ellipse">
            <a:avLst/>
          </a:prstGeom>
          <a:solidFill>
            <a:srgbClr val="00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2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42995" y="3725545"/>
            <a:ext cx="186309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营养健康</a:t>
            </a:r>
            <a:endParaRPr lang="zh-CN" altLang="en-US" sz="24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关键词</a:t>
            </a:r>
            <a:endParaRPr lang="zh-CN" altLang="en-US" sz="24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6767195" y="2060575"/>
            <a:ext cx="144526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一个保持：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67195" y="2564765"/>
            <a:ext cx="471106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在食物多样化的基础上，保持谷类食物仍然作为能量来源的主体，即不低于50%。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767195" y="3399155"/>
            <a:ext cx="144526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一个适当：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7195" y="3949065"/>
            <a:ext cx="471106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适当摄入肉类食物，并且尽可能多地吃鱼虾水产品。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6767195" y="4518660"/>
            <a:ext cx="144526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三个增加：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67195" y="5089525"/>
            <a:ext cx="471106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增加谷类的摄入、增加肉禽类的摄入，增加蔬菜水果的摄入，做到餐餐有蔬菜，天天吃水果。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5" name="弧形 24"/>
          <p:cNvSpPr/>
          <p:nvPr/>
        </p:nvSpPr>
        <p:spPr>
          <a:xfrm>
            <a:off x="2743200" y="2203450"/>
            <a:ext cx="3662045" cy="3662045"/>
          </a:xfrm>
          <a:prstGeom prst="arc">
            <a:avLst>
              <a:gd name="adj1" fmla="val 16200000"/>
              <a:gd name="adj2" fmla="val 4280518"/>
            </a:avLst>
          </a:prstGeom>
          <a:noFill/>
          <a:ln>
            <a:gradFill>
              <a:gsLst>
                <a:gs pos="0">
                  <a:srgbClr val="005D50">
                    <a:alpha val="0"/>
                  </a:srgbClr>
                </a:gs>
                <a:gs pos="57000">
                  <a:srgbClr val="005D50"/>
                </a:gs>
                <a:gs pos="100000">
                  <a:srgbClr val="005D50">
                    <a:alpha val="0"/>
                  </a:srgbClr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005D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848350" y="2707640"/>
            <a:ext cx="171450" cy="171450"/>
          </a:xfrm>
          <a:prstGeom prst="ellipse">
            <a:avLst/>
          </a:prstGeom>
          <a:gradFill>
            <a:gsLst>
              <a:gs pos="0">
                <a:srgbClr val="005D50">
                  <a:alpha val="100000"/>
                </a:srgbClr>
              </a:gs>
              <a:gs pos="100000">
                <a:srgbClr val="005D50">
                  <a:alpha val="100000"/>
                  <a:lumMod val="86000"/>
                  <a:lumOff val="14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312535" y="3784600"/>
            <a:ext cx="171450" cy="171450"/>
          </a:xfrm>
          <a:prstGeom prst="ellipse">
            <a:avLst/>
          </a:prstGeom>
          <a:gradFill>
            <a:gsLst>
              <a:gs pos="0">
                <a:srgbClr val="005D50">
                  <a:alpha val="100000"/>
                </a:srgbClr>
              </a:gs>
              <a:gs pos="100000">
                <a:srgbClr val="005D50">
                  <a:alpha val="100000"/>
                  <a:lumMod val="86000"/>
                  <a:lumOff val="14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076950" y="4861560"/>
            <a:ext cx="171450" cy="171450"/>
          </a:xfrm>
          <a:prstGeom prst="ellipse">
            <a:avLst/>
          </a:prstGeom>
          <a:gradFill>
            <a:gsLst>
              <a:gs pos="0">
                <a:srgbClr val="005D50">
                  <a:alpha val="100000"/>
                </a:srgbClr>
              </a:gs>
              <a:gs pos="100000">
                <a:srgbClr val="005D50">
                  <a:alpha val="100000"/>
                  <a:lumMod val="86000"/>
                  <a:lumOff val="14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pic>
        <p:nvPicPr>
          <p:cNvPr id="30" name="图片 29" descr="32313534373937373b32313534373936363b5b66751f753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8630" y="3048635"/>
            <a:ext cx="591185" cy="59118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4429760" y="763905"/>
            <a:ext cx="33324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目录</a:t>
            </a:r>
            <a:endParaRPr lang="zh-CN" altLang="en-US" sz="8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0">
            <a:off x="1398270" y="2666365"/>
            <a:ext cx="4332605" cy="685800"/>
            <a:chOff x="1987" y="4199"/>
            <a:chExt cx="6823" cy="1080"/>
          </a:xfrm>
        </p:grpSpPr>
        <p:sp>
          <p:nvSpPr>
            <p:cNvPr id="2" name="圆角矩形 1"/>
            <p:cNvSpPr/>
            <p:nvPr/>
          </p:nvSpPr>
          <p:spPr>
            <a:xfrm>
              <a:off x="3442" y="4199"/>
              <a:ext cx="5369" cy="1080"/>
            </a:xfrm>
            <a:prstGeom prst="roundRect">
              <a:avLst/>
            </a:prstGeom>
            <a:noFill/>
            <a:ln>
              <a:solidFill>
                <a:srgbClr val="005D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4F4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1987" y="4199"/>
              <a:ext cx="1276" cy="1080"/>
            </a:xfrm>
            <a:prstGeom prst="roundRect">
              <a:avLst/>
            </a:prstGeom>
            <a:solidFill>
              <a:srgbClr val="005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0">
            <a:off x="6462395" y="2666365"/>
            <a:ext cx="4332605" cy="685800"/>
            <a:chOff x="1987" y="4199"/>
            <a:chExt cx="6823" cy="1080"/>
          </a:xfrm>
        </p:grpSpPr>
        <p:sp>
          <p:nvSpPr>
            <p:cNvPr id="6" name="圆角矩形 5"/>
            <p:cNvSpPr/>
            <p:nvPr/>
          </p:nvSpPr>
          <p:spPr>
            <a:xfrm>
              <a:off x="3442" y="4199"/>
              <a:ext cx="5369" cy="1080"/>
            </a:xfrm>
            <a:prstGeom prst="roundRect">
              <a:avLst/>
            </a:prstGeom>
            <a:noFill/>
            <a:ln>
              <a:solidFill>
                <a:srgbClr val="005D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4F4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987" y="4199"/>
              <a:ext cx="1276" cy="1080"/>
            </a:xfrm>
            <a:prstGeom prst="roundRect">
              <a:avLst/>
            </a:prstGeom>
            <a:solidFill>
              <a:srgbClr val="005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0">
            <a:off x="1398270" y="3856990"/>
            <a:ext cx="4332605" cy="685800"/>
            <a:chOff x="1987" y="4199"/>
            <a:chExt cx="6823" cy="1080"/>
          </a:xfrm>
        </p:grpSpPr>
        <p:sp>
          <p:nvSpPr>
            <p:cNvPr id="9" name="圆角矩形 8"/>
            <p:cNvSpPr/>
            <p:nvPr/>
          </p:nvSpPr>
          <p:spPr>
            <a:xfrm>
              <a:off x="3442" y="4199"/>
              <a:ext cx="5369" cy="1080"/>
            </a:xfrm>
            <a:prstGeom prst="roundRect">
              <a:avLst/>
            </a:prstGeom>
            <a:noFill/>
            <a:ln>
              <a:solidFill>
                <a:srgbClr val="005D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4F4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987" y="4199"/>
              <a:ext cx="1276" cy="1080"/>
            </a:xfrm>
            <a:prstGeom prst="roundRect">
              <a:avLst/>
            </a:prstGeom>
            <a:solidFill>
              <a:srgbClr val="005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rot="0">
            <a:off x="6462395" y="3856990"/>
            <a:ext cx="4332605" cy="685800"/>
            <a:chOff x="1987" y="4199"/>
            <a:chExt cx="6823" cy="1080"/>
          </a:xfrm>
        </p:grpSpPr>
        <p:sp>
          <p:nvSpPr>
            <p:cNvPr id="12" name="圆角矩形 11"/>
            <p:cNvSpPr/>
            <p:nvPr/>
          </p:nvSpPr>
          <p:spPr>
            <a:xfrm>
              <a:off x="3442" y="4199"/>
              <a:ext cx="5369" cy="1080"/>
            </a:xfrm>
            <a:prstGeom prst="roundRect">
              <a:avLst/>
            </a:prstGeom>
            <a:noFill/>
            <a:ln>
              <a:solidFill>
                <a:srgbClr val="005D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4F4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1987" y="4199"/>
              <a:ext cx="1276" cy="1080"/>
            </a:xfrm>
            <a:prstGeom prst="roundRect">
              <a:avLst/>
            </a:prstGeom>
            <a:solidFill>
              <a:srgbClr val="005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550670" y="2783205"/>
            <a:ext cx="495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一</a:t>
            </a:r>
            <a:endParaRPr lang="zh-CN" altLang="en-US" sz="24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619875" y="2783205"/>
            <a:ext cx="495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二</a:t>
            </a:r>
            <a:endParaRPr lang="zh-CN" altLang="en-US" sz="24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50670" y="3970020"/>
            <a:ext cx="495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三</a:t>
            </a:r>
            <a:endParaRPr lang="zh-CN" altLang="en-US" sz="24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19875" y="3970020"/>
            <a:ext cx="495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四</a:t>
            </a:r>
            <a:endParaRPr lang="zh-CN" altLang="en-US" sz="24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88895" y="2783205"/>
            <a:ext cx="275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学生营养日介绍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14615" y="2783205"/>
            <a:ext cx="275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学生营养现状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88895" y="3973830"/>
            <a:ext cx="275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14615" y="3973830"/>
            <a:ext cx="275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一起健康成长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学生营养膳食准则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19125" y="2450465"/>
            <a:ext cx="5507990" cy="1896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1、减盐。“盐”值过高，危害不少，提倡每人每天控制在5克以下。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2、减油。目前家庭烹调用油摄入量普遍过高，需减少用油量，每天控制在25克~30克为宜。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3、减糖。尤其要减少含糖饮料的摄入。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19125" y="1946275"/>
            <a:ext cx="179260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三个减少：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619125" y="4509135"/>
            <a:ext cx="179260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记得喝水：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19125" y="5080000"/>
            <a:ext cx="550799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白开水最健康，饮水时应做到少量多次，不要等感到口渴时再喝。可以在每个课间喝100毫升~200毫升水。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8" name="图片 7" descr="ketogenic-low-carbs-diet-food-selection-white-wall_155003-27728(1)"/>
          <p:cNvPicPr>
            <a:picLocks noChangeAspect="1"/>
          </p:cNvPicPr>
          <p:nvPr/>
        </p:nvPicPr>
        <p:blipFill>
          <a:blip r:embed="rId6"/>
          <a:srcRect l="16744" t="6351" r="59975" b="1619"/>
          <a:stretch>
            <a:fillRect/>
          </a:stretch>
        </p:blipFill>
        <p:spPr>
          <a:xfrm>
            <a:off x="6591300" y="2127250"/>
            <a:ext cx="1438275" cy="3790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65" h="5970">
                <a:moveTo>
                  <a:pt x="1133" y="0"/>
                </a:moveTo>
                <a:cubicBezTo>
                  <a:pt x="1758" y="0"/>
                  <a:pt x="2265" y="507"/>
                  <a:pt x="2265" y="1133"/>
                </a:cubicBezTo>
                <a:lnTo>
                  <a:pt x="2265" y="4838"/>
                </a:lnTo>
                <a:cubicBezTo>
                  <a:pt x="2265" y="5463"/>
                  <a:pt x="1758" y="5970"/>
                  <a:pt x="1133" y="5970"/>
                </a:cubicBezTo>
                <a:cubicBezTo>
                  <a:pt x="507" y="5970"/>
                  <a:pt x="0" y="5463"/>
                  <a:pt x="0" y="4838"/>
                </a:cubicBezTo>
                <a:lnTo>
                  <a:pt x="0" y="1133"/>
                </a:lnTo>
                <a:cubicBezTo>
                  <a:pt x="0" y="507"/>
                  <a:pt x="507" y="0"/>
                  <a:pt x="1133" y="0"/>
                </a:cubicBezTo>
                <a:close/>
              </a:path>
            </a:pathLst>
          </a:custGeom>
        </p:spPr>
      </p:pic>
      <p:pic>
        <p:nvPicPr>
          <p:cNvPr id="9" name="图片 8" descr="ketogenic-low-carbs-diet-food-selection-white-wall_155003-27728(1)"/>
          <p:cNvPicPr>
            <a:picLocks noChangeAspect="1"/>
          </p:cNvPicPr>
          <p:nvPr/>
        </p:nvPicPr>
        <p:blipFill>
          <a:blip r:embed="rId6"/>
          <a:srcRect l="45883" t="6351" r="30836" b="1619"/>
          <a:stretch>
            <a:fillRect/>
          </a:stretch>
        </p:blipFill>
        <p:spPr>
          <a:xfrm>
            <a:off x="10140315" y="2127250"/>
            <a:ext cx="1438275" cy="3790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65" h="5970">
                <a:moveTo>
                  <a:pt x="1133" y="0"/>
                </a:moveTo>
                <a:cubicBezTo>
                  <a:pt x="1758" y="0"/>
                  <a:pt x="2265" y="507"/>
                  <a:pt x="2265" y="1133"/>
                </a:cubicBezTo>
                <a:lnTo>
                  <a:pt x="2265" y="4838"/>
                </a:lnTo>
                <a:cubicBezTo>
                  <a:pt x="2265" y="5463"/>
                  <a:pt x="1758" y="5970"/>
                  <a:pt x="1133" y="5970"/>
                </a:cubicBezTo>
                <a:cubicBezTo>
                  <a:pt x="507" y="5970"/>
                  <a:pt x="0" y="5463"/>
                  <a:pt x="0" y="4838"/>
                </a:cubicBezTo>
                <a:lnTo>
                  <a:pt x="0" y="1133"/>
                </a:lnTo>
                <a:cubicBezTo>
                  <a:pt x="0" y="507"/>
                  <a:pt x="507" y="0"/>
                  <a:pt x="1133" y="0"/>
                </a:cubicBezTo>
                <a:close/>
              </a:path>
            </a:pathLst>
          </a:custGeom>
        </p:spPr>
      </p:pic>
      <p:sp>
        <p:nvSpPr>
          <p:cNvPr id="14" name="圆角矩形 13"/>
          <p:cNvSpPr/>
          <p:nvPr/>
        </p:nvSpPr>
        <p:spPr>
          <a:xfrm>
            <a:off x="8361045" y="2127250"/>
            <a:ext cx="1447800" cy="3790950"/>
          </a:xfrm>
          <a:prstGeom prst="roundRect">
            <a:avLst>
              <a:gd name="adj" fmla="val 50000"/>
            </a:avLst>
          </a:prstGeom>
          <a:solidFill>
            <a:srgbClr val="00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67725" y="3691255"/>
            <a:ext cx="123444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饮料不能代替水</a:t>
            </a:r>
            <a:endParaRPr lang="zh-CN" altLang="en-US" sz="2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16" name="图片 15" descr="343435383234373b333638303939303b73897c7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2215" y="2938145"/>
            <a:ext cx="505460" cy="50546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/>
          <p:cNvSpPr txBox="1"/>
          <p:nvPr/>
        </p:nvSpPr>
        <p:spPr>
          <a:xfrm>
            <a:off x="2395855" y="2345055"/>
            <a:ext cx="75133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一起健康成长</a:t>
            </a:r>
            <a:endParaRPr lang="zh-CN" altLang="en-US" sz="8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057525" y="1859280"/>
            <a:ext cx="60769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科学食养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助力儿童健康成长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·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全国学生营养日主题教育</a:t>
            </a:r>
            <a:endParaRPr lang="zh-CN" altLang="en-US" sz="1600">
              <a:solidFill>
                <a:srgbClr val="005D5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一起健康成长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5155" y="2547620"/>
            <a:ext cx="2903220" cy="3070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早餐要合理，课间可加餐；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午餐要丰富，晚餐要适量；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常吃粗杂粮，蔬果要多样；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蛋奶每天吃，豆类不可少；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饮水需足量，少喝甜饮料；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少吃洋快餐，饮食要清淡；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吃动两平衡，健康一辈子。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5155" y="1890395"/>
            <a:ext cx="245427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健康口诀：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674110" y="1990725"/>
            <a:ext cx="2609850" cy="4057015"/>
            <a:chOff x="5720" y="4047"/>
            <a:chExt cx="3496" cy="5222"/>
          </a:xfrm>
        </p:grpSpPr>
        <p:pic>
          <p:nvPicPr>
            <p:cNvPr id="15" name="图片 14" descr="4260469 2 改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r="50021"/>
            <a:stretch>
              <a:fillRect/>
            </a:stretch>
          </p:blipFill>
          <p:spPr>
            <a:xfrm>
              <a:off x="5720" y="4047"/>
              <a:ext cx="3497" cy="522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97" h="5223">
                  <a:moveTo>
                    <a:pt x="0" y="0"/>
                  </a:moveTo>
                  <a:lnTo>
                    <a:pt x="3497" y="0"/>
                  </a:lnTo>
                  <a:lnTo>
                    <a:pt x="3497" y="5223"/>
                  </a:lnTo>
                  <a:lnTo>
                    <a:pt x="0" y="522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37" name="椭圆 36"/>
            <p:cNvSpPr/>
            <p:nvPr>
              <p:custDataLst>
                <p:tags r:id="rId4"/>
              </p:custDataLst>
            </p:nvPr>
          </p:nvSpPr>
          <p:spPr>
            <a:xfrm>
              <a:off x="6960" y="4948"/>
              <a:ext cx="300" cy="300"/>
            </a:xfrm>
            <a:prstGeom prst="ellipse">
              <a:avLst/>
            </a:prstGeom>
            <a:solidFill>
              <a:srgbClr val="FFD3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38" name="椭圆 37"/>
            <p:cNvSpPr/>
            <p:nvPr>
              <p:custDataLst>
                <p:tags r:id="rId5"/>
              </p:custDataLst>
            </p:nvPr>
          </p:nvSpPr>
          <p:spPr>
            <a:xfrm>
              <a:off x="7605" y="4948"/>
              <a:ext cx="300" cy="300"/>
            </a:xfrm>
            <a:prstGeom prst="ellipse">
              <a:avLst/>
            </a:prstGeom>
            <a:solidFill>
              <a:srgbClr val="FFD3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39" name="椭圆 38"/>
            <p:cNvSpPr/>
            <p:nvPr>
              <p:custDataLst>
                <p:tags r:id="rId6"/>
              </p:custDataLst>
            </p:nvPr>
          </p:nvSpPr>
          <p:spPr>
            <a:xfrm>
              <a:off x="7065" y="4993"/>
              <a:ext cx="119" cy="1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40" name="椭圆 39"/>
            <p:cNvSpPr/>
            <p:nvPr>
              <p:custDataLst>
                <p:tags r:id="rId7"/>
              </p:custDataLst>
            </p:nvPr>
          </p:nvSpPr>
          <p:spPr>
            <a:xfrm>
              <a:off x="7695" y="4993"/>
              <a:ext cx="119" cy="1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56" name="椭圆 55"/>
            <p:cNvSpPr/>
            <p:nvPr>
              <p:custDataLst>
                <p:tags r:id="rId8"/>
              </p:custDataLst>
            </p:nvPr>
          </p:nvSpPr>
          <p:spPr>
            <a:xfrm>
              <a:off x="7140" y="5246"/>
              <a:ext cx="585" cy="225"/>
            </a:xfrm>
            <a:prstGeom prst="ellipse">
              <a:avLst/>
            </a:prstGeom>
            <a:solidFill>
              <a:srgbClr val="FFD3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57" name="弧形 56"/>
            <p:cNvSpPr/>
            <p:nvPr>
              <p:custDataLst>
                <p:tags r:id="rId9"/>
              </p:custDataLst>
            </p:nvPr>
          </p:nvSpPr>
          <p:spPr>
            <a:xfrm>
              <a:off x="7305" y="5276"/>
              <a:ext cx="270" cy="120"/>
            </a:xfrm>
            <a:prstGeom prst="arc">
              <a:avLst>
                <a:gd name="adj1" fmla="val 1532246"/>
                <a:gd name="adj2" fmla="val 9019290"/>
              </a:avLst>
            </a:prstGeom>
            <a:noFill/>
            <a:ln w="19050">
              <a:solidFill>
                <a:srgbClr val="E8656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573520" y="1890395"/>
            <a:ext cx="485203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举个例子</a:t>
            </a:r>
            <a:r>
              <a:rPr lang="en-US" altLang="zh-CN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——9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岁小明的一日三餐：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76695" y="2547620"/>
            <a:ext cx="5013325" cy="2484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早餐：牛奶200毫升，煮鸡蛋1个，玉米馒头1个，苹果半个。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中餐：米饭（大米100克），胡萝卜土豆烧牛肉，韭菜豆腐干，蒜蓉空心菜，丝瓜菌菇汤。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晚餐：红豆饭（大米75克，红豆20克），清蒸鲈鱼，荷塘小炒（荷兰豆、莲藕、水发木耳、甜椒），清炒小白菜，紫菜虾皮汤。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1" name="平行四边形 10"/>
          <p:cNvSpPr/>
          <p:nvPr/>
        </p:nvSpPr>
        <p:spPr>
          <a:xfrm>
            <a:off x="6573520" y="5194300"/>
            <a:ext cx="5012055" cy="801370"/>
          </a:xfrm>
          <a:prstGeom prst="parallelogram">
            <a:avLst>
              <a:gd name="adj" fmla="val 10245"/>
            </a:avLst>
          </a:prstGeom>
          <a:gradFill>
            <a:gsLst>
              <a:gs pos="46000">
                <a:srgbClr val="005D50"/>
              </a:gs>
              <a:gs pos="100000">
                <a:srgbClr val="005D5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52920" y="5269865"/>
            <a:ext cx="3159760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健康零食包括：原味酸奶、无盐坚果、干果、新鲜水果、全麦面包。</a:t>
            </a:r>
            <a:endParaRPr lang="zh-CN" altLang="en-US" sz="14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/>
          <p:cNvSpPr txBox="1"/>
          <p:nvPr/>
        </p:nvSpPr>
        <p:spPr>
          <a:xfrm>
            <a:off x="2395855" y="2345055"/>
            <a:ext cx="75133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营养健康身体棒</a:t>
            </a:r>
            <a:endParaRPr lang="zh-CN" altLang="en-US" sz="8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057525" y="1859280"/>
            <a:ext cx="60769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科学食养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助力儿童健康成长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·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全国学生营养日主题教育</a:t>
            </a:r>
            <a:endParaRPr lang="zh-CN" altLang="en-US" sz="1600">
              <a:solidFill>
                <a:srgbClr val="005D5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/>
          <p:cNvSpPr txBox="1"/>
          <p:nvPr/>
        </p:nvSpPr>
        <p:spPr>
          <a:xfrm>
            <a:off x="2395855" y="2345055"/>
            <a:ext cx="75133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学生营养日介绍</a:t>
            </a:r>
            <a:endParaRPr lang="zh-CN" altLang="en-US" sz="8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057525" y="1859280"/>
            <a:ext cx="60769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科学食养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助力儿童健康成长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·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全国学生营养日主题教育</a:t>
            </a:r>
            <a:endParaRPr lang="zh-CN" altLang="en-US" sz="1600">
              <a:solidFill>
                <a:srgbClr val="005D5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学生营养日介绍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5155" y="2633345"/>
            <a:ext cx="3502660" cy="2249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中小学时期是儿童生长发育的关键时期，获得合理的膳食营养不仅为智力和体格正常发育提供物质基础，也为一生健康提供保障，逐步培养健康的饮食行为和生活方式将使他们受益终身。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5155" y="2071370"/>
            <a:ext cx="350202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学生营养日设立的原因：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pic>
        <p:nvPicPr>
          <p:cNvPr id="7" name="图片 6" descr="1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135" y="2042795"/>
            <a:ext cx="3665855" cy="38322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96225" y="2689860"/>
            <a:ext cx="3682365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为广泛、深入宣传学生时期营养的重要性，大力普及营养知识，设立每年5月20日为中国学生营养日。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96225" y="2071370"/>
            <a:ext cx="368236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学生营养日的宗旨：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96225" y="4074160"/>
            <a:ext cx="368236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学生营养日的主题：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96225" y="4679950"/>
            <a:ext cx="3682365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2023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年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月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20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日是第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34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个学生营养日，主题是：科学食养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助力儿童健康成长。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80720" y="5071745"/>
            <a:ext cx="390525" cy="390525"/>
          </a:xfrm>
          <a:prstGeom prst="roundRect">
            <a:avLst/>
          </a:prstGeom>
          <a:solidFill>
            <a:srgbClr val="005D5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233170" y="5071745"/>
            <a:ext cx="390525" cy="390525"/>
          </a:xfrm>
          <a:prstGeom prst="roundRect">
            <a:avLst/>
          </a:prstGeom>
          <a:solidFill>
            <a:srgbClr val="005D5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785620" y="5071745"/>
            <a:ext cx="390525" cy="390525"/>
          </a:xfrm>
          <a:prstGeom prst="roundRect">
            <a:avLst/>
          </a:prstGeom>
          <a:solidFill>
            <a:srgbClr val="005D5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pic>
        <p:nvPicPr>
          <p:cNvPr id="6" name="图片 5" descr="32313538313633383b32313538313634353b852c83dc6c34679c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505" y="5127625"/>
            <a:ext cx="265430" cy="265430"/>
          </a:xfrm>
          <a:prstGeom prst="rect">
            <a:avLst/>
          </a:prstGeom>
        </p:spPr>
      </p:pic>
      <p:pic>
        <p:nvPicPr>
          <p:cNvPr id="10" name="图片 9" descr="32313538313633383b32313538313635313b94f25b5073a9517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5400" y="5127625"/>
            <a:ext cx="265430" cy="265430"/>
          </a:xfrm>
          <a:prstGeom prst="rect">
            <a:avLst/>
          </a:prstGeom>
        </p:spPr>
      </p:pic>
      <p:pic>
        <p:nvPicPr>
          <p:cNvPr id="14" name="图片 13" descr="32313538313633383b32313538313633373b5a74513f98df54c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53565" y="5118735"/>
            <a:ext cx="252000" cy="2520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/>
          <p:cNvSpPr txBox="1"/>
          <p:nvPr/>
        </p:nvSpPr>
        <p:spPr>
          <a:xfrm>
            <a:off x="2395855" y="2345055"/>
            <a:ext cx="75133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学生营养现状</a:t>
            </a:r>
            <a:endParaRPr lang="zh-CN" altLang="en-US" sz="8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057525" y="1859280"/>
            <a:ext cx="60769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科学食养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助力儿童健康成长</a:t>
            </a:r>
            <a:r>
              <a:rPr lang="en-US" altLang="zh-CN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· </a:t>
            </a:r>
            <a:r>
              <a:rPr lang="zh-CN" altLang="en-US" sz="1600">
                <a:solidFill>
                  <a:srgbClr val="005D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全国学生营养日主题教育</a:t>
            </a:r>
            <a:endParaRPr lang="zh-CN" altLang="en-US" sz="1600">
              <a:solidFill>
                <a:srgbClr val="005D5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635" y="1898650"/>
            <a:ext cx="12191365" cy="1186815"/>
          </a:xfrm>
          <a:prstGeom prst="rect">
            <a:avLst/>
          </a:prstGeom>
          <a:solidFill>
            <a:srgbClr val="00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学生营养现状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7218" y="2181225"/>
            <a:ext cx="109975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中国学生营养状况不容乐观，虽然膳食热量供给基本达到标准，但仍存在如下问题：</a:t>
            </a:r>
            <a:endParaRPr lang="zh-CN" altLang="en-US" sz="2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9835" y="3665220"/>
            <a:ext cx="360362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蛋白质供给量偏低，优质蛋白比例小；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19835" y="5267960"/>
            <a:ext cx="341249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钙、锌、铁、维生素A等营养素明显摄入不足；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10" name="图片 9" descr="32313534313338313b32313534313336323b8349839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780" y="3571875"/>
            <a:ext cx="504000" cy="504000"/>
          </a:xfrm>
          <a:prstGeom prst="rect">
            <a:avLst/>
          </a:prstGeom>
        </p:spPr>
      </p:pic>
      <p:pic>
        <p:nvPicPr>
          <p:cNvPr id="11" name="图片 10" descr="32313534313338313b32313534313336383b69b483b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780" y="4476560"/>
            <a:ext cx="504000" cy="503555"/>
          </a:xfrm>
          <a:prstGeom prst="rect">
            <a:avLst/>
          </a:prstGeom>
        </p:spPr>
      </p:pic>
      <p:pic>
        <p:nvPicPr>
          <p:cNvPr id="12" name="图片 11" descr="32313534313338313b32313534313336393b8292679c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780" y="5380800"/>
            <a:ext cx="504000" cy="5035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219835" y="4523105"/>
            <a:ext cx="335089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缺铁性贫血患病率为6-29%；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14" name="图片 13" descr="32313534313338313b32313534313336363b68a85b5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02220" y="3663315"/>
            <a:ext cx="504000" cy="504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169275" y="3665220"/>
            <a:ext cx="345440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膳食中铁的质量差、吸收少</a:t>
            </a:r>
            <a:r>
              <a:rPr lang="en-US" altLang="zh-CN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;</a:t>
            </a:r>
            <a:endParaRPr lang="en-US" altLang="zh-CN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16" name="图片 15" descr="32313534313338313b32313534313336353b6a585b5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02220" y="4476115"/>
            <a:ext cx="504000" cy="5040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169275" y="4523105"/>
            <a:ext cx="360807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钙摄入不足，仅为有关标准的40.6%</a:t>
            </a:r>
            <a:r>
              <a:rPr 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;</a:t>
            </a:r>
            <a:endParaRPr 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5" name="图片 4" descr="1-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4570" y="3382645"/>
            <a:ext cx="2410460" cy="28536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54365" y="5267960"/>
            <a:ext cx="333184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中学生饮食不重视，导致营养状况不如小学生，影响发育和学习。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9" name="图片 8" descr="32313534313338313b32313534313336373b8354679d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02220" y="5380800"/>
            <a:ext cx="504000" cy="50400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学生营养现状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605790" y="1813560"/>
            <a:ext cx="435927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学生营养状况的城乡差异：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71195" y="2661920"/>
            <a:ext cx="781685" cy="3432810"/>
          </a:xfrm>
          <a:prstGeom prst="roundRect">
            <a:avLst>
              <a:gd name="adj" fmla="val 6666"/>
            </a:avLst>
          </a:prstGeom>
          <a:solidFill>
            <a:srgbClr val="00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0893" y="3430905"/>
            <a:ext cx="542290" cy="19665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城市学生状况</a:t>
            </a:r>
            <a:endParaRPr lang="zh-CN" altLang="en-US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1495425" y="2802255"/>
            <a:ext cx="362585" cy="3152140"/>
          </a:xfrm>
          <a:prstGeom prst="leftBrace">
            <a:avLst>
              <a:gd name="adj1" fmla="val 80285"/>
              <a:gd name="adj2" fmla="val 50000"/>
            </a:avLst>
          </a:prstGeom>
          <a:ln w="19050">
            <a:solidFill>
              <a:srgbClr val="005D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67535" y="2661920"/>
            <a:ext cx="2066925" cy="466725"/>
          </a:xfrm>
          <a:prstGeom prst="roundRect">
            <a:avLst/>
          </a:prstGeom>
          <a:solidFill>
            <a:srgbClr val="FCF6E4"/>
          </a:solidFill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64080" y="2689860"/>
            <a:ext cx="147447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生活水平高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867535" y="3650615"/>
            <a:ext cx="2066925" cy="466725"/>
          </a:xfrm>
          <a:prstGeom prst="roundRect">
            <a:avLst/>
          </a:prstGeom>
          <a:solidFill>
            <a:srgbClr val="FCF6E4"/>
          </a:solidFill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64080" y="3678555"/>
            <a:ext cx="147447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学生偏食严重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867535" y="4639310"/>
            <a:ext cx="2066925" cy="466725"/>
          </a:xfrm>
          <a:prstGeom prst="roundRect">
            <a:avLst/>
          </a:prstGeom>
          <a:solidFill>
            <a:srgbClr val="FCF6E4"/>
          </a:solidFill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12315" y="4667250"/>
            <a:ext cx="176847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多吃高热量食物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867535" y="5628005"/>
            <a:ext cx="2066925" cy="466725"/>
          </a:xfrm>
          <a:prstGeom prst="roundRect">
            <a:avLst/>
          </a:prstGeom>
          <a:solidFill>
            <a:srgbClr val="FCF6E4"/>
          </a:solidFill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12315" y="5655945"/>
            <a:ext cx="176847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缺乏体育锻炼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566920" y="2661920"/>
            <a:ext cx="781685" cy="3432810"/>
          </a:xfrm>
          <a:prstGeom prst="roundRect">
            <a:avLst>
              <a:gd name="adj" fmla="val 6666"/>
            </a:avLst>
          </a:prstGeom>
          <a:solidFill>
            <a:srgbClr val="00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686618" y="3430905"/>
            <a:ext cx="542290" cy="19665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农村学生状况</a:t>
            </a:r>
            <a:endParaRPr lang="zh-CN" altLang="en-US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6" name="左大括号 25"/>
          <p:cNvSpPr/>
          <p:nvPr/>
        </p:nvSpPr>
        <p:spPr>
          <a:xfrm>
            <a:off x="5391150" y="2802255"/>
            <a:ext cx="362585" cy="3152140"/>
          </a:xfrm>
          <a:prstGeom prst="leftBrace">
            <a:avLst>
              <a:gd name="adj1" fmla="val 80285"/>
              <a:gd name="adj2" fmla="val 50000"/>
            </a:avLst>
          </a:prstGeom>
          <a:ln w="19050">
            <a:solidFill>
              <a:srgbClr val="005D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5763260" y="2661920"/>
            <a:ext cx="2066925" cy="466725"/>
          </a:xfrm>
          <a:prstGeom prst="roundRect">
            <a:avLst/>
          </a:prstGeom>
          <a:solidFill>
            <a:srgbClr val="FCF6E4"/>
          </a:solidFill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04230" y="2689860"/>
            <a:ext cx="184975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生活水平相对低些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763260" y="3650615"/>
            <a:ext cx="2066925" cy="466725"/>
          </a:xfrm>
          <a:prstGeom prst="roundRect">
            <a:avLst/>
          </a:prstGeom>
          <a:solidFill>
            <a:srgbClr val="FCF6E4"/>
          </a:solidFill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059805" y="3678555"/>
            <a:ext cx="147447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不偏食不挑食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5763260" y="4639310"/>
            <a:ext cx="2066925" cy="466725"/>
          </a:xfrm>
          <a:prstGeom prst="roundRect">
            <a:avLst/>
          </a:prstGeom>
          <a:solidFill>
            <a:srgbClr val="FCF6E4"/>
          </a:solidFill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058535" y="4667250"/>
            <a:ext cx="161798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活动量较大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5763260" y="5628005"/>
            <a:ext cx="2066925" cy="466725"/>
          </a:xfrm>
          <a:prstGeom prst="roundRect">
            <a:avLst/>
          </a:prstGeom>
          <a:solidFill>
            <a:srgbClr val="FCF6E4"/>
          </a:solidFill>
          <a:ln>
            <a:solidFill>
              <a:srgbClr val="005D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908040" y="5655945"/>
            <a:ext cx="176847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营养状况相对好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40" name="图片 39" descr="1-3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300" y="1993265"/>
            <a:ext cx="2546350" cy="2912745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8524875" y="5090795"/>
            <a:ext cx="299720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城市孩子普遍营养状况不如农村孩子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42" name="等腰三角形 41"/>
          <p:cNvSpPr/>
          <p:nvPr/>
        </p:nvSpPr>
        <p:spPr>
          <a:xfrm>
            <a:off x="9872345" y="5005070"/>
            <a:ext cx="247650" cy="114300"/>
          </a:xfrm>
          <a:prstGeom prst="triangle">
            <a:avLst/>
          </a:prstGeom>
          <a:solidFill>
            <a:srgbClr val="FC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学生营养现状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643120" y="2378075"/>
            <a:ext cx="3168015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城市中小学学生一日三餐普遍是早餐马虎、中餐凑合、晚餐丰富，而实际上应该早餐丰富才对。</a:t>
            </a:r>
            <a:endParaRPr lang="zh-CN" altLang="en-US" sz="1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643120" y="3911600"/>
            <a:ext cx="3168015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学生片面地摄入高脂肪、高蛋白食物，运动量不足，青少年肥胖症发生率逐年升高，有的高达15.3%。</a:t>
            </a:r>
            <a:endParaRPr lang="zh-CN" altLang="en-US" sz="1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643120" y="5473700"/>
            <a:ext cx="316801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5岁以下的农村儿童的低体重率和生长迟缓率分别达到23.9%和29.5%。</a:t>
            </a:r>
            <a:endParaRPr lang="zh-CN" altLang="en-US" sz="1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4643755" y="1899285"/>
            <a:ext cx="207454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三餐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不均衡：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4643755" y="3409950"/>
            <a:ext cx="207454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运动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量不足：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4643755" y="4946015"/>
            <a:ext cx="259778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农村儿童发育</a:t>
            </a: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迟：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8371205" y="2378075"/>
            <a:ext cx="3168015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有数据表明我国11岁—14岁的青少年平均身高比日本同龄人矮2—3厘米，主要原因是膳食不平衡。</a:t>
            </a:r>
            <a:endParaRPr lang="zh-CN" altLang="en-US" sz="1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8371205" y="3911600"/>
            <a:ext cx="3168015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西部地区儿童营养不良较东部严重，身高体重不达标的比例为20%，生长迟缓的比例则高达30%。</a:t>
            </a:r>
            <a:endParaRPr lang="zh-CN" altLang="en-US" sz="1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8371205" y="5473700"/>
            <a:ext cx="316801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城市中小学生肥胖率上升较快，肥胖已成为突出问题。</a:t>
            </a:r>
            <a:endParaRPr lang="zh-CN" altLang="en-US" sz="1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8371205" y="1899285"/>
            <a:ext cx="196088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平均身高矮：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8371205" y="3409950"/>
            <a:ext cx="225552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西部营养不良：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8371205" y="4946015"/>
            <a:ext cx="245554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肥胖人数多：</a:t>
            </a:r>
            <a:endParaRPr lang="zh-CN" altLang="en-US" sz="24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pic>
        <p:nvPicPr>
          <p:cNvPr id="3" name="图片 2" descr="2-1-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5643" r="7454"/>
          <a:stretch>
            <a:fillRect/>
          </a:stretch>
        </p:blipFill>
        <p:spPr>
          <a:xfrm>
            <a:off x="461010" y="2085975"/>
            <a:ext cx="3030855" cy="403796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07385" y="2075815"/>
            <a:ext cx="742950" cy="1905000"/>
            <a:chOff x="5051" y="3419"/>
            <a:chExt cx="1170" cy="3000"/>
          </a:xfrm>
        </p:grpSpPr>
        <p:sp>
          <p:nvSpPr>
            <p:cNvPr id="4" name="缺角矩形 3"/>
            <p:cNvSpPr/>
            <p:nvPr/>
          </p:nvSpPr>
          <p:spPr>
            <a:xfrm>
              <a:off x="5051" y="3419"/>
              <a:ext cx="1170" cy="3000"/>
            </a:xfrm>
            <a:prstGeom prst="plaque">
              <a:avLst>
                <a:gd name="adj" fmla="val 6410"/>
              </a:avLst>
            </a:prstGeom>
            <a:solidFill>
              <a:srgbClr val="005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  <p:sp>
          <p:nvSpPr>
            <p:cNvPr id="6" name="缺角矩形 5"/>
            <p:cNvSpPr/>
            <p:nvPr>
              <p:custDataLst>
                <p:tags r:id="rId16"/>
              </p:custDataLst>
            </p:nvPr>
          </p:nvSpPr>
          <p:spPr>
            <a:xfrm>
              <a:off x="5162" y="3548"/>
              <a:ext cx="948" cy="2742"/>
            </a:xfrm>
            <a:prstGeom prst="plaque">
              <a:avLst>
                <a:gd name="adj" fmla="val 6410"/>
              </a:avLst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CB2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307715" y="2452053"/>
            <a:ext cx="542290" cy="1152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现状分析</a:t>
            </a:r>
            <a:endParaRPr lang="zh-CN" altLang="en-US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3953193" y="548640"/>
            <a:ext cx="4285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solidFill>
                  <a:srgbClr val="005D50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Regular" panose="020B0500000000000000" charset="-122"/>
              </a:rPr>
              <a:t>突出的三个问题</a:t>
            </a:r>
            <a:endParaRPr lang="zh-CN" altLang="en-US" sz="4000">
              <a:solidFill>
                <a:srgbClr val="005D50"/>
              </a:solidFill>
              <a:latin typeface="仓耳渔阳体 W05" panose="02020400000000000000" charset="-122"/>
              <a:ea typeface="仓耳渔阳体 W05" panose="02020400000000000000" charset="-122"/>
              <a:cs typeface="思源黑体 CN Regular" panose="020B05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05155" y="5012690"/>
            <a:ext cx="328295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每7个女生中就有1个女生超重或肥胖，每8个男生中就有2个男生超重或肥胖，男生肥胖率高于女生。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451985" y="5012690"/>
            <a:ext cx="328295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学生视力不良中，近视占绝大多数。城市学生视力不良检出率接近70%，乡村则接近60%。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298815" y="5012690"/>
            <a:ext cx="328295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城市、农村14岁学生恒牙龋齿检出率分别为21.9%和22.5%，这意味着5个孩子中就有1个存在龋齿。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4" name="图片 3" descr="little-girl-drinking-milk_1308-8985(1)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475" y="1830705"/>
            <a:ext cx="1676400" cy="260477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05790" y="4326890"/>
            <a:ext cx="3132455" cy="592455"/>
          </a:xfrm>
          <a:prstGeom prst="roundRect">
            <a:avLst/>
          </a:prstGeom>
          <a:solidFill>
            <a:srgbClr val="00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451985" y="4326890"/>
            <a:ext cx="3132455" cy="592455"/>
          </a:xfrm>
          <a:prstGeom prst="roundRect">
            <a:avLst/>
          </a:prstGeom>
          <a:solidFill>
            <a:srgbClr val="00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382635" y="4326890"/>
            <a:ext cx="3132455" cy="592455"/>
          </a:xfrm>
          <a:prstGeom prst="roundRect">
            <a:avLst/>
          </a:prstGeom>
          <a:solidFill>
            <a:srgbClr val="00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37603" y="4377373"/>
            <a:ext cx="20688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问题一：肥胖</a:t>
            </a:r>
            <a:endParaRPr lang="zh-CN" altLang="en-US" sz="2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83163" y="4377373"/>
            <a:ext cx="20688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问题二：近视</a:t>
            </a:r>
            <a:endParaRPr lang="zh-CN" altLang="en-US" sz="2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05558" y="4376738"/>
            <a:ext cx="20688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问题三：龋齿</a:t>
            </a:r>
            <a:endParaRPr lang="zh-CN" altLang="en-US" sz="2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12" name="图片 11" descr="cute-boy-cartoon-character-white-background_1308-109738(1)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325" y="1931035"/>
            <a:ext cx="1537335" cy="2395855"/>
          </a:xfrm>
          <a:prstGeom prst="rect">
            <a:avLst/>
          </a:prstGeom>
        </p:spPr>
      </p:pic>
      <p:pic>
        <p:nvPicPr>
          <p:cNvPr id="13" name="图片 12" descr="cartoon-little-boy-crying-white-background_70172-2091(1)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1765" y="2043430"/>
            <a:ext cx="1980565" cy="21894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2.xml><?xml version="1.0" encoding="utf-8"?>
<p:tagLst xmlns:p="http://schemas.openxmlformats.org/presentationml/2006/main">
  <p:tag name="COMMONDATA" val="eyJoZGlkIjoiMGVmOGUyMWZjODhjZTJlZjIzZGY0ZmZjMDg0YmUwNjIifQ=="/>
  <p:tag name="KSO_WPP_MARK_KEY" val="dbffd993-5a5c-4c01-81cf-2acb0a190c15"/>
  <p:tag name="commondata" val="eyJjb3VudCI6MSwiaGRpZCI6IjdkYmI1Y2FkZWVmZTJlNWJiODVlZDY1NGIwYTFhMzc0IiwidXNlckNvdW50IjoxfQ==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9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思源黑体 CN Regular"/>
        <a:ea typeface="思源黑体 CN Regular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0"/>
          </a:spcBef>
          <a:spcAft>
            <a:spcPts val="0"/>
          </a:spcAft>
          <a:defRPr lang="zh-CN" altLang="en-US" sz="1600">
            <a:latin typeface="思源黑体 CN Regular" panose="020B0500000000000000" charset="-122"/>
            <a:ea typeface="思源黑体 CN Regular" panose="020B0500000000000000" charset="-122"/>
            <a:cs typeface="思源黑体 CN Regular" panose="020B0500000000000000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Regular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思源黑体 CN Regular"/>
        <a:font script="Hebr" typeface="思源黑体 CN Regular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Regular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Regular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思源黑体 CN Regular"/>
        <a:font script="Hebr" typeface="思源黑体 CN Regular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Regular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3220</Words>
  <Application>WPS 演示</Application>
  <PresentationFormat>宽屏</PresentationFormat>
  <Paragraphs>378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Arial</vt:lpstr>
      <vt:lpstr>宋体</vt:lpstr>
      <vt:lpstr>Wingdings</vt:lpstr>
      <vt:lpstr>思源黑体 CN Regular</vt:lpstr>
      <vt:lpstr>Wingdings</vt:lpstr>
      <vt:lpstr>仓耳渔阳体 W05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lenovo</cp:lastModifiedBy>
  <cp:revision>3</cp:revision>
  <dcterms:created xsi:type="dcterms:W3CDTF">2023-05-15T08:49:00Z</dcterms:created>
  <dcterms:modified xsi:type="dcterms:W3CDTF">2024-03-25T01:15:01Z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629CD88CF9834B39BBFE5CA9F8686A1B_11</vt:lpwstr>
  </property>
  <property fmtid="{D5CDD505-2E9C-101B-9397-08002B2CF9AE}" pid="4" name="KSOTemplateUUID">
    <vt:lpwstr>v1.0_mb_pUc8iJMYvEgsf/CEhd4DWQ==</vt:lpwstr>
  </property>
</Properties>
</file>