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5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3"/>
    <p:sldId id="279" r:id="rId4"/>
    <p:sldId id="281" r:id="rId5"/>
    <p:sldId id="258" r:id="rId6"/>
    <p:sldId id="259" r:id="rId7"/>
    <p:sldId id="280" r:id="rId8"/>
    <p:sldId id="310" r:id="rId9"/>
    <p:sldId id="262" r:id="rId10"/>
    <p:sldId id="263" r:id="rId11"/>
    <p:sldId id="311" r:id="rId12"/>
    <p:sldId id="269" r:id="rId13"/>
    <p:sldId id="270" r:id="rId14"/>
    <p:sldId id="278" r:id="rId15"/>
    <p:sldId id="271" r:id="rId16"/>
    <p:sldId id="272" r:id="rId17"/>
    <p:sldId id="273" r:id="rId18"/>
    <p:sldId id="275" r:id="rId19"/>
    <p:sldId id="276" r:id="rId20"/>
  </p:sldIdLst>
  <p:sldSz cx="9144000" cy="6858000" type="screen4x3"/>
  <p:notesSz cx="6858000" cy="9144000"/>
  <p:embeddedFontLst>
    <p:embeddedFont>
      <p:font typeface="Broadway" panose="04040905080B02020502" pitchFamily="82" charset="0"/>
      <p:regular r:id="rId25"/>
    </p:embeddedFont>
    <p:embeddedFont>
      <p:font typeface="微软雅黑" panose="020B0503020204020204" pitchFamily="34" charset="-122"/>
      <p:regular r:id="rId26"/>
    </p:embeddedFont>
    <p:embeddedFont>
      <p:font typeface="方正粗黑宋简体" panose="02000000000000000000" charset="-122"/>
      <p:regular r:id="rId27"/>
    </p:embeddedFont>
    <p:embeddedFont>
      <p:font typeface="方正光辉特粗简体" panose="03000509000000000000" pitchFamily="65" charset="-122"/>
      <p:regular r:id="rId28"/>
    </p:embeddedFont>
    <p:embeddedFont>
      <p:font typeface="Britannic Bold" panose="020B0903060703020204" pitchFamily="34" charset="0"/>
      <p:regular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" userDrawn="1">
          <p15:clr>
            <a:srgbClr val="A4A3A4"/>
          </p15:clr>
        </p15:guide>
        <p15:guide id="2" pos="28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7C9B"/>
    <a:srgbClr val="A6A6A6"/>
    <a:srgbClr val="E1394C"/>
    <a:srgbClr val="D65261"/>
    <a:srgbClr val="909090"/>
    <a:srgbClr val="E44E60"/>
    <a:srgbClr val="0A8EB2"/>
    <a:srgbClr val="3D9AB3"/>
    <a:srgbClr val="B0B0B0"/>
    <a:srgbClr val="0B9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78"/>
      </p:cViewPr>
      <p:guideLst>
        <p:guide orient="horz" pos="124"/>
        <p:guide pos="28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8.xml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6C7AA-740F-48BC-8ADB-1A2B0ED104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37C3B-002A-431E-9220-A8FB8612850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.xml"/><Relationship Id="rId2" Type="http://schemas.openxmlformats.org/officeDocument/2006/relationships/image" Target="../media/image2.jpe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4077072"/>
          </a:xfrm>
          <a:prstGeom prst="rect">
            <a:avLst/>
          </a:prstGeom>
          <a:gradFill flip="none" rotWithShape="1">
            <a:gsLst>
              <a:gs pos="0">
                <a:srgbClr val="0A8EB2"/>
              </a:gs>
              <a:gs pos="57892">
                <a:schemeClr val="bg1">
                  <a:lumMod val="75000"/>
                </a:schemeClr>
              </a:gs>
              <a:gs pos="34000">
                <a:schemeClr val="bg1">
                  <a:lumMod val="75000"/>
                </a:schemeClr>
              </a:gs>
              <a:gs pos="100000">
                <a:srgbClr val="E1394C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115616" y="3397111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mtClean="0">
                <a:solidFill>
                  <a:schemeClr val="bg1"/>
                </a:solidFill>
                <a:latin typeface="Broadway" panose="04040905080B02020502" pitchFamily="82" charset="0"/>
              </a:rPr>
              <a:t>Nonviolent  Communication</a:t>
            </a:r>
            <a:endParaRPr lang="zh-CN" altLang="en-US" sz="360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5085642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当我们褪去隐蔽的精神暴力，爱将自然流露</a:t>
            </a:r>
            <a:r>
              <a:rPr lang="zh-CN" altLang="en-US" sz="2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。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3851920" y="5877272"/>
            <a:ext cx="1440160" cy="0"/>
          </a:xfrm>
          <a:prstGeom prst="line">
            <a:avLst/>
          </a:prstGeom>
          <a:ln w="41275" cmpd="dbl">
            <a:solidFill>
              <a:srgbClr val="E13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851920" y="6257300"/>
            <a:ext cx="1440160" cy="0"/>
          </a:xfrm>
          <a:prstGeom prst="line">
            <a:avLst/>
          </a:prstGeom>
          <a:ln w="38100" cmpd="dbl">
            <a:solidFill>
              <a:srgbClr val="E13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00020" y="5888990"/>
            <a:ext cx="3530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江夏区精神卫生中心</a:t>
            </a:r>
            <a:r>
              <a:rPr lang="en-US" altLang="zh-CN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高妮</a:t>
            </a:r>
            <a:endParaRPr lang="zh-CN" altLang="en-US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3688" y="4043442"/>
            <a:ext cx="5901439" cy="151803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表格 3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55650" y="2636912"/>
          <a:ext cx="7560945" cy="38163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63365"/>
                <a:gridCol w="3497475"/>
              </a:tblGrid>
              <a:tr h="64897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b="1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我觉得你不爱</a:t>
                      </a:r>
                      <a:r>
                        <a:rPr lang="zh-CN" altLang="en-US" sz="1400" b="1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</a:t>
                      </a:r>
                      <a:endParaRPr lang="zh-CN" altLang="en-US" sz="1400" b="1" smtClean="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</a:t>
                      </a:r>
                      <a:endParaRPr lang="en-US" altLang="zh-CN" sz="1400" b="1" smtClean="0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337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你要离开，我很</a:t>
                      </a:r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难过</a:t>
                      </a:r>
                      <a:endParaRPr lang="zh-CN" altLang="en-US" sz="1400" b="1" kern="1200" smtClean="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400" b="1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</a:tr>
              <a:tr h="6335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当你说出那句话时，我感到</a:t>
                      </a:r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害怕</a:t>
                      </a:r>
                      <a:endParaRPr lang="zh-CN" altLang="en-US" sz="1400" b="1" kern="1200" smtClean="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400" b="1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3309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你真的</a:t>
                      </a:r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很可恶</a:t>
                      </a:r>
                      <a:endParaRPr lang="zh-CN" altLang="en-US" sz="1400" b="1" kern="1200" smtClean="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400" b="1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</a:tr>
              <a:tr h="6335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我觉得我被人误解</a:t>
                      </a:r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了</a:t>
                      </a:r>
                      <a:endParaRPr lang="zh-CN" altLang="en-US" sz="1400" b="1" kern="1200" smtClean="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400" b="1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335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b="1" kern="120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你能帮我的忙，我很</a:t>
                      </a:r>
                      <a:r>
                        <a:rPr lang="zh-CN" altLang="en-US" sz="1400" b="1" kern="120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开心</a:t>
                      </a:r>
                      <a:endParaRPr lang="zh-CN" altLang="en-US" sz="1400" b="1" kern="120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400" b="1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1365242" y="2080814"/>
            <a:ext cx="259228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感受还是</a:t>
            </a:r>
            <a:r>
              <a:rPr lang="zh-CN" altLang="en-US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想法？？</a:t>
            </a:r>
            <a:endParaRPr lang="zh-CN" altLang="en-US" b="1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466565" y="2087168"/>
            <a:ext cx="259228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是不是</a:t>
            </a:r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感受呢？</a:t>
            </a:r>
            <a:endParaRPr lang="zh-CN" altLang="en-US" b="1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0" y="332656"/>
            <a:ext cx="9144000" cy="360040"/>
            <a:chOff x="0" y="404664"/>
            <a:chExt cx="8719311" cy="216024"/>
          </a:xfrm>
        </p:grpSpPr>
        <p:sp>
          <p:nvSpPr>
            <p:cNvPr id="54" name="矩形 53"/>
            <p:cNvSpPr/>
            <p:nvPr/>
          </p:nvSpPr>
          <p:spPr>
            <a:xfrm>
              <a:off x="0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968464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1936928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2905392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3873856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4842320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5810784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6779248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7747711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3" name="矩形 62"/>
          <p:cNvSpPr/>
          <p:nvPr/>
        </p:nvSpPr>
        <p:spPr>
          <a:xfrm>
            <a:off x="755650" y="197481"/>
            <a:ext cx="3096345" cy="720080"/>
          </a:xfrm>
          <a:prstGeom prst="rect">
            <a:avLst/>
          </a:prstGeom>
          <a:solidFill>
            <a:schemeClr val="bg1"/>
          </a:solidFill>
          <a:ln>
            <a:solidFill>
              <a:srgbClr val="A6A6A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如何做到</a:t>
            </a:r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非暴力沟通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48"/>
          <p:cNvSpPr txBox="1"/>
          <p:nvPr/>
        </p:nvSpPr>
        <p:spPr>
          <a:xfrm>
            <a:off x="1506125" y="1410415"/>
            <a:ext cx="39604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区分感受</a:t>
            </a:r>
            <a:r>
              <a:rPr lang="zh-CN" altLang="en-US" sz="2400" b="1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与</a:t>
            </a:r>
            <a:r>
              <a:rPr lang="zh-CN" altLang="en-US" sz="2400" b="1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想法的</a:t>
            </a:r>
            <a:r>
              <a:rPr lang="zh-CN" altLang="en-US" sz="2400" b="1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练习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光辉特粗简体" panose="03000509000000000000" pitchFamily="65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66027" y="1271243"/>
            <a:ext cx="699215" cy="671939"/>
            <a:chOff x="920288" y="1590279"/>
            <a:chExt cx="699215" cy="671939"/>
          </a:xfrm>
        </p:grpSpPr>
        <p:sp>
          <p:nvSpPr>
            <p:cNvPr id="29" name="椭圆 28"/>
            <p:cNvSpPr/>
            <p:nvPr/>
          </p:nvSpPr>
          <p:spPr>
            <a:xfrm>
              <a:off x="920288" y="1590279"/>
              <a:ext cx="335209" cy="335209"/>
            </a:xfrm>
            <a:prstGeom prst="ellipse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015635" y="1658350"/>
              <a:ext cx="603868" cy="603868"/>
            </a:xfrm>
            <a:prstGeom prst="ellipse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latin typeface="Britannic Bold" panose="020B0903060703020204" pitchFamily="34" charset="0"/>
                  <a:ea typeface="微软雅黑" panose="020B0503020204020204" pitchFamily="34" charset="-122"/>
                </a:rPr>
                <a:t>2</a:t>
              </a:r>
              <a:endParaRPr lang="en-US" altLang="zh-CN" sz="2400">
                <a:solidFill>
                  <a:schemeClr val="bg1"/>
                </a:solidFill>
                <a:latin typeface="Britannic Bold" panose="020B090306070302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 descr="3b32313536363634353b7eff52f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270" y="3357245"/>
            <a:ext cx="468630" cy="468630"/>
          </a:xfrm>
          <a:prstGeom prst="rect">
            <a:avLst/>
          </a:prstGeom>
        </p:spPr>
      </p:pic>
      <p:pic>
        <p:nvPicPr>
          <p:cNvPr id="3" name="图片 2" descr="32313537313638393b32313537313637343b95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095" y="2716530"/>
            <a:ext cx="453390" cy="453390"/>
          </a:xfrm>
          <a:prstGeom prst="rect">
            <a:avLst/>
          </a:prstGeom>
        </p:spPr>
      </p:pic>
      <p:pic>
        <p:nvPicPr>
          <p:cNvPr id="4" name="图片 3" descr="3b32313536363634353b7eff52f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270" y="4024630"/>
            <a:ext cx="468630" cy="468630"/>
          </a:xfrm>
          <a:prstGeom prst="rect">
            <a:avLst/>
          </a:prstGeom>
        </p:spPr>
      </p:pic>
      <p:pic>
        <p:nvPicPr>
          <p:cNvPr id="5" name="图片 4" descr="32313537313638393b32313537313637343b95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70" y="4653280"/>
            <a:ext cx="453390" cy="453390"/>
          </a:xfrm>
          <a:prstGeom prst="rect">
            <a:avLst/>
          </a:prstGeom>
        </p:spPr>
      </p:pic>
      <p:pic>
        <p:nvPicPr>
          <p:cNvPr id="6" name="图片 5" descr="32313537313638393b32313537313637343b95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935" y="5266690"/>
            <a:ext cx="453390" cy="453390"/>
          </a:xfrm>
          <a:prstGeom prst="rect">
            <a:avLst/>
          </a:prstGeom>
        </p:spPr>
      </p:pic>
      <p:pic>
        <p:nvPicPr>
          <p:cNvPr id="7" name="图片 6" descr="3b32313536363634353b7eff52f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270" y="5934075"/>
            <a:ext cx="468630" cy="4686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0" y="332656"/>
            <a:ext cx="9144000" cy="360040"/>
            <a:chOff x="0" y="404664"/>
            <a:chExt cx="8719311" cy="216024"/>
          </a:xfrm>
        </p:grpSpPr>
        <p:sp>
          <p:nvSpPr>
            <p:cNvPr id="37" name="矩形 36"/>
            <p:cNvSpPr/>
            <p:nvPr/>
          </p:nvSpPr>
          <p:spPr>
            <a:xfrm>
              <a:off x="0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968464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1936928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2905392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3873856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4842320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5810784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6779248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7747711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矩形 46"/>
          <p:cNvSpPr/>
          <p:nvPr/>
        </p:nvSpPr>
        <p:spPr>
          <a:xfrm>
            <a:off x="755650" y="197481"/>
            <a:ext cx="3096345" cy="720080"/>
          </a:xfrm>
          <a:prstGeom prst="rect">
            <a:avLst/>
          </a:prstGeom>
          <a:solidFill>
            <a:schemeClr val="bg1"/>
          </a:solidFill>
          <a:ln>
            <a:solidFill>
              <a:srgbClr val="A6A6A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如何做到</a:t>
            </a:r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非暴力沟通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525096" y="1344193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感受</a:t>
            </a:r>
            <a:r>
              <a:rPr lang="zh-CN" altLang="en-US" sz="2400" b="1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的根源</a:t>
            </a:r>
            <a:endParaRPr lang="zh-CN" altLang="en-US" sz="2400" b="1" smtClean="0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光辉特粗简体" panose="03000509000000000000" pitchFamily="65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03822" y="1774829"/>
            <a:ext cx="5355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自身</a:t>
            </a:r>
            <a:r>
              <a:rPr lang="zh-CN" altLang="en-US" sz="2000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的需要和期待以及对他人言行的看法</a:t>
            </a:r>
            <a:endParaRPr lang="zh-CN" altLang="en-US" sz="2000" b="1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72795" y="2708910"/>
          <a:ext cx="7505700" cy="3212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5700"/>
              </a:tblGrid>
              <a:tr h="118872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E1394C"/>
                        </a:buClr>
                        <a:buFont typeface="Wingdings" panose="05000000000000000000" charset="0"/>
                        <a:buChar char="n"/>
                      </a:pPr>
                      <a:r>
                        <a:rPr lang="zh-CN" altLang="en-US" sz="16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对他人的批评、指责、评论以及分析反映了我们的需要和价值观。如果我们通过批评来提出主张，人们的反应常常是</a:t>
                      </a:r>
                      <a:r>
                        <a:rPr lang="zh-CN" altLang="en-US" sz="16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申辩或反击</a:t>
                      </a:r>
                      <a:r>
                        <a:rPr lang="zh-CN" altLang="en-US" sz="16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。反之，如果我们直接说出需要，其他人较有可能作出</a:t>
                      </a:r>
                      <a:r>
                        <a:rPr lang="zh-CN" altLang="en-US" sz="1600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积极回应</a:t>
                      </a:r>
                      <a:r>
                        <a:rPr lang="zh-CN" altLang="en-US" sz="16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。</a:t>
                      </a:r>
                      <a:endParaRPr lang="zh-CN" altLang="en-US" sz="160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>
                        <a:lnSpc>
                          <a:spcPct val="150000"/>
                        </a:lnSpc>
                        <a:buClr>
                          <a:srgbClr val="E1394C"/>
                        </a:buClr>
                        <a:buFont typeface="Wingdings" panose="05000000000000000000" charset="0"/>
                        <a:buNone/>
                      </a:pPr>
                      <a:endParaRPr lang="zh-CN" altLang="en-US" sz="16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1219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E1394C"/>
                        </a:buClr>
                        <a:buFont typeface="Wingdings" panose="05000000000000000000" charset="0"/>
                        <a:buChar char="n"/>
                      </a:pPr>
                      <a:r>
                        <a:rPr lang="zh-CN" altLang="en-US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听到不中听的话时的四种选择：</a:t>
                      </a:r>
                      <a:r>
                        <a:rPr lang="en-US" altLang="zh-CN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1.</a:t>
                      </a:r>
                      <a:r>
                        <a:rPr lang="zh-CN" altLang="en-US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责备自己；</a:t>
                      </a:r>
                      <a:r>
                        <a:rPr lang="en-US" altLang="zh-CN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2.</a:t>
                      </a:r>
                      <a:r>
                        <a:rPr lang="zh-CN" altLang="en-US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指责他人；</a:t>
                      </a:r>
                      <a:r>
                        <a:rPr lang="en-US" altLang="zh-CN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3.</a:t>
                      </a:r>
                      <a:r>
                        <a:rPr lang="zh-CN" altLang="en-US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体会</a:t>
                      </a:r>
                      <a:r>
                        <a:rPr lang="zh-CN" altLang="en-US" sz="1600" b="1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自己</a:t>
                      </a:r>
                      <a:r>
                        <a:rPr lang="zh-CN" altLang="en-US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的感受和需要；</a:t>
                      </a:r>
                      <a:r>
                        <a:rPr lang="en-US" altLang="zh-CN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4.</a:t>
                      </a:r>
                      <a:r>
                        <a:rPr lang="zh-CN" altLang="en-US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体会</a:t>
                      </a:r>
                      <a:r>
                        <a:rPr lang="zh-CN" altLang="en-US" sz="1600" b="1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他人</a:t>
                      </a:r>
                      <a:r>
                        <a:rPr lang="zh-CN" altLang="en-US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的感受和需要</a:t>
                      </a:r>
                      <a:endParaRPr lang="zh-CN" altLang="en-US" sz="16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E1394C"/>
                        </a:buClr>
                        <a:buFont typeface="Wingdings" panose="05000000000000000000" charset="0"/>
                        <a:buChar char="n"/>
                      </a:pPr>
                      <a:endParaRPr lang="zh-CN" altLang="en-US" sz="1600" b="1" kern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E1394C"/>
                        </a:buClr>
                        <a:buFont typeface="Wingdings" panose="05000000000000000000" charset="0"/>
                        <a:buChar char="n"/>
                      </a:pPr>
                      <a:r>
                        <a:rPr lang="zh-CN" altLang="en-US" sz="16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表达</a:t>
                      </a:r>
                      <a:r>
                        <a:rPr lang="zh-CN" altLang="en-US" sz="1600" b="1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需要</a:t>
                      </a:r>
                      <a:endParaRPr lang="zh-CN" altLang="en-US" sz="1600" b="1" kern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11555"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Clr>
                          <a:srgbClr val="E1394C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6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1" name="组合 50"/>
          <p:cNvGrpSpPr/>
          <p:nvPr/>
        </p:nvGrpSpPr>
        <p:grpSpPr>
          <a:xfrm>
            <a:off x="825881" y="1220159"/>
            <a:ext cx="699215" cy="671939"/>
            <a:chOff x="920288" y="1590279"/>
            <a:chExt cx="699215" cy="671939"/>
          </a:xfrm>
        </p:grpSpPr>
        <p:sp>
          <p:nvSpPr>
            <p:cNvPr id="49" name="椭圆 48"/>
            <p:cNvSpPr/>
            <p:nvPr/>
          </p:nvSpPr>
          <p:spPr>
            <a:xfrm>
              <a:off x="920288" y="1590279"/>
              <a:ext cx="335209" cy="335209"/>
            </a:xfrm>
            <a:prstGeom prst="ellipse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015635" y="1658350"/>
              <a:ext cx="603868" cy="603868"/>
            </a:xfrm>
            <a:prstGeom prst="ellipse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smtClean="0">
                  <a:solidFill>
                    <a:schemeClr val="bg1"/>
                  </a:solidFill>
                  <a:latin typeface="Britannic Bold" panose="020B0903060703020204" pitchFamily="34" charset="0"/>
                  <a:ea typeface="微软雅黑" panose="020B0503020204020204" pitchFamily="34" charset="-122"/>
                </a:rPr>
                <a:t>3</a:t>
              </a:r>
              <a:endParaRPr lang="zh-CN" altLang="en-US" sz="2400">
                <a:solidFill>
                  <a:schemeClr val="bg1"/>
                </a:solidFill>
                <a:latin typeface="Britannic Bold" panose="020B0903060703020204" pitchFamily="34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485233" y="3768150"/>
            <a:ext cx="216024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非暴力沟通的目的：</a:t>
            </a:r>
            <a:r>
              <a:rPr lang="zh-CN" altLang="en-US" sz="20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与人联系</a:t>
            </a:r>
            <a:endParaRPr lang="zh-CN" altLang="en-US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5112721" y="2467967"/>
            <a:ext cx="1962173" cy="1068903"/>
            <a:chOff x="4147447" y="31795"/>
            <a:chExt cx="1235365" cy="1068903"/>
          </a:xfrm>
        </p:grpSpPr>
        <p:sp>
          <p:nvSpPr>
            <p:cNvPr id="57" name="矩形 56"/>
            <p:cNvSpPr/>
            <p:nvPr/>
          </p:nvSpPr>
          <p:spPr>
            <a:xfrm>
              <a:off x="4313909" y="31795"/>
              <a:ext cx="1068903" cy="106890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/>
          </p:txBody>
        </p:sp>
        <p:sp>
          <p:nvSpPr>
            <p:cNvPr id="58" name="矩形 57"/>
            <p:cNvSpPr/>
            <p:nvPr/>
          </p:nvSpPr>
          <p:spPr>
            <a:xfrm>
              <a:off x="4147447" y="31795"/>
              <a:ext cx="1068903" cy="10689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kern="120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提出具体的请求</a:t>
              </a:r>
              <a:endParaRPr lang="en-US" altLang="en-US" b="1" kern="120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环形箭头 39"/>
          <p:cNvSpPr/>
          <p:nvPr/>
        </p:nvSpPr>
        <p:spPr>
          <a:xfrm>
            <a:off x="2483768" y="2276872"/>
            <a:ext cx="4009019" cy="4009019"/>
          </a:xfrm>
          <a:prstGeom prst="circularArrow">
            <a:avLst>
              <a:gd name="adj1" fmla="val 5199"/>
              <a:gd name="adj2" fmla="val 335842"/>
              <a:gd name="adj3" fmla="val 21293531"/>
              <a:gd name="adj4" fmla="val 19765985"/>
              <a:gd name="adj5" fmla="val 6066"/>
            </a:avLst>
          </a:prstGeom>
          <a:solidFill>
            <a:srgbClr val="0A8EB2"/>
          </a:solidFill>
          <a:ln>
            <a:solidFill>
              <a:srgbClr val="0A8EB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/>
        </p:txBody>
      </p:sp>
      <p:grpSp>
        <p:nvGrpSpPr>
          <p:cNvPr id="41" name="组合 40"/>
          <p:cNvGrpSpPr/>
          <p:nvPr/>
        </p:nvGrpSpPr>
        <p:grpSpPr>
          <a:xfrm>
            <a:off x="5595820" y="4281381"/>
            <a:ext cx="1745355" cy="1068903"/>
            <a:chOff x="4793599" y="2020446"/>
            <a:chExt cx="1068903" cy="1068903"/>
          </a:xfrm>
        </p:grpSpPr>
        <p:sp>
          <p:nvSpPr>
            <p:cNvPr id="55" name="矩形 54"/>
            <p:cNvSpPr/>
            <p:nvPr/>
          </p:nvSpPr>
          <p:spPr>
            <a:xfrm>
              <a:off x="4793599" y="2020446"/>
              <a:ext cx="1068903" cy="106890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/>
          </p:txBody>
        </p:sp>
        <p:sp>
          <p:nvSpPr>
            <p:cNvPr id="56" name="矩形 55"/>
            <p:cNvSpPr/>
            <p:nvPr/>
          </p:nvSpPr>
          <p:spPr>
            <a:xfrm>
              <a:off x="4793599" y="2020446"/>
              <a:ext cx="1068903" cy="10689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kern="120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明确谈话的目的</a:t>
              </a:r>
              <a:endParaRPr lang="en-US" altLang="en-US" b="1" kern="120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环形箭头 41"/>
          <p:cNvSpPr/>
          <p:nvPr/>
        </p:nvSpPr>
        <p:spPr>
          <a:xfrm>
            <a:off x="2579205" y="2206368"/>
            <a:ext cx="4009019" cy="4009019"/>
          </a:xfrm>
          <a:prstGeom prst="circularArrow">
            <a:avLst>
              <a:gd name="adj1" fmla="val 5199"/>
              <a:gd name="adj2" fmla="val 335842"/>
              <a:gd name="adj3" fmla="val 4014998"/>
              <a:gd name="adj4" fmla="val 2253157"/>
              <a:gd name="adj5" fmla="val 6066"/>
            </a:avLst>
          </a:prstGeom>
          <a:solidFill>
            <a:srgbClr val="D65261"/>
          </a:solidFill>
          <a:ln>
            <a:solidFill>
              <a:srgbClr val="D652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/>
        </p:txBody>
      </p:sp>
      <p:grpSp>
        <p:nvGrpSpPr>
          <p:cNvPr id="43" name="组合 42"/>
          <p:cNvGrpSpPr/>
          <p:nvPr/>
        </p:nvGrpSpPr>
        <p:grpSpPr>
          <a:xfrm>
            <a:off x="4043818" y="5567318"/>
            <a:ext cx="1068903" cy="1068903"/>
            <a:chOff x="3101952" y="3249500"/>
            <a:chExt cx="1068903" cy="1068903"/>
          </a:xfrm>
        </p:grpSpPr>
        <p:sp>
          <p:nvSpPr>
            <p:cNvPr id="53" name="矩形 52"/>
            <p:cNvSpPr/>
            <p:nvPr/>
          </p:nvSpPr>
          <p:spPr>
            <a:xfrm>
              <a:off x="3101952" y="3249500"/>
              <a:ext cx="1068903" cy="106890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/>
          </p:txBody>
        </p:sp>
        <p:sp>
          <p:nvSpPr>
            <p:cNvPr id="54" name="矩形 53"/>
            <p:cNvSpPr/>
            <p:nvPr/>
          </p:nvSpPr>
          <p:spPr>
            <a:xfrm>
              <a:off x="3101952" y="3249500"/>
              <a:ext cx="1068903" cy="10689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kern="120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请求反馈</a:t>
              </a:r>
              <a:endParaRPr lang="en-US" altLang="en-US" b="1" kern="120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4" name="环形箭头 43"/>
          <p:cNvSpPr/>
          <p:nvPr/>
        </p:nvSpPr>
        <p:spPr>
          <a:xfrm>
            <a:off x="2411760" y="2254947"/>
            <a:ext cx="4009019" cy="4009019"/>
          </a:xfrm>
          <a:prstGeom prst="circularArrow">
            <a:avLst>
              <a:gd name="adj1" fmla="val 5199"/>
              <a:gd name="adj2" fmla="val 335842"/>
              <a:gd name="adj3" fmla="val 8211001"/>
              <a:gd name="adj4" fmla="val 6449160"/>
              <a:gd name="adj5" fmla="val 6066"/>
            </a:avLst>
          </a:prstGeom>
          <a:solidFill>
            <a:srgbClr val="0A8EB2"/>
          </a:solidFill>
          <a:ln>
            <a:solidFill>
              <a:srgbClr val="0A8EB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/>
        </p:txBody>
      </p:sp>
      <p:grpSp>
        <p:nvGrpSpPr>
          <p:cNvPr id="45" name="组合 44"/>
          <p:cNvGrpSpPr/>
          <p:nvPr/>
        </p:nvGrpSpPr>
        <p:grpSpPr>
          <a:xfrm>
            <a:off x="1617121" y="4287480"/>
            <a:ext cx="1800361" cy="1068903"/>
            <a:chOff x="1410304" y="2020446"/>
            <a:chExt cx="1068903" cy="1068903"/>
          </a:xfrm>
        </p:grpSpPr>
        <p:sp>
          <p:nvSpPr>
            <p:cNvPr id="51" name="矩形 50"/>
            <p:cNvSpPr/>
            <p:nvPr/>
          </p:nvSpPr>
          <p:spPr>
            <a:xfrm>
              <a:off x="1410304" y="2020446"/>
              <a:ext cx="1068903" cy="106890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/>
          </p:txBody>
        </p:sp>
        <p:sp>
          <p:nvSpPr>
            <p:cNvPr id="52" name="矩形 51"/>
            <p:cNvSpPr/>
            <p:nvPr/>
          </p:nvSpPr>
          <p:spPr>
            <a:xfrm>
              <a:off x="1410304" y="2020446"/>
              <a:ext cx="1068903" cy="10689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kern="120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了解他人的反应</a:t>
              </a:r>
              <a:endParaRPr lang="en-US" altLang="en-US" b="1" kern="120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6" name="环形箭头 45"/>
          <p:cNvSpPr/>
          <p:nvPr/>
        </p:nvSpPr>
        <p:spPr>
          <a:xfrm>
            <a:off x="2483768" y="2276872"/>
            <a:ext cx="4009019" cy="4009019"/>
          </a:xfrm>
          <a:prstGeom prst="circularArrow">
            <a:avLst>
              <a:gd name="adj1" fmla="val 5199"/>
              <a:gd name="adj2" fmla="val 335842"/>
              <a:gd name="adj3" fmla="val 12298173"/>
              <a:gd name="adj4" fmla="val 10770627"/>
              <a:gd name="adj5" fmla="val 6066"/>
            </a:avLst>
          </a:prstGeom>
          <a:solidFill>
            <a:srgbClr val="E1394C">
              <a:alpha val="78000"/>
            </a:srgbClr>
          </a:solidFill>
          <a:ln>
            <a:solidFill>
              <a:srgbClr val="D652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/>
        </p:txBody>
      </p:sp>
      <p:grpSp>
        <p:nvGrpSpPr>
          <p:cNvPr id="47" name="组合 46"/>
          <p:cNvGrpSpPr/>
          <p:nvPr/>
        </p:nvGrpSpPr>
        <p:grpSpPr>
          <a:xfrm>
            <a:off x="2022713" y="2460214"/>
            <a:ext cx="2315266" cy="1080638"/>
            <a:chOff x="1822356" y="20060"/>
            <a:chExt cx="1303003" cy="1080638"/>
          </a:xfrm>
        </p:grpSpPr>
        <p:sp>
          <p:nvSpPr>
            <p:cNvPr id="49" name="矩形 48"/>
            <p:cNvSpPr/>
            <p:nvPr/>
          </p:nvSpPr>
          <p:spPr>
            <a:xfrm>
              <a:off x="2056456" y="31795"/>
              <a:ext cx="1068903" cy="106890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/>
          </p:txBody>
        </p:sp>
        <p:sp>
          <p:nvSpPr>
            <p:cNvPr id="50" name="矩形 49"/>
            <p:cNvSpPr/>
            <p:nvPr/>
          </p:nvSpPr>
          <p:spPr>
            <a:xfrm>
              <a:off x="1822356" y="20060"/>
              <a:ext cx="1068903" cy="10689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kern="120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区分请求与命令</a:t>
              </a:r>
              <a:endParaRPr lang="zh-CN" altLang="en-US" b="1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环形箭头 47"/>
          <p:cNvSpPr/>
          <p:nvPr/>
        </p:nvSpPr>
        <p:spPr>
          <a:xfrm>
            <a:off x="2483768" y="2276872"/>
            <a:ext cx="4009019" cy="4009019"/>
          </a:xfrm>
          <a:prstGeom prst="circularArrow">
            <a:avLst>
              <a:gd name="adj1" fmla="val 5199"/>
              <a:gd name="adj2" fmla="val 335842"/>
              <a:gd name="adj3" fmla="val 16865986"/>
              <a:gd name="adj4" fmla="val 15198172"/>
              <a:gd name="adj5" fmla="val 6066"/>
            </a:avLst>
          </a:prstGeom>
          <a:solidFill>
            <a:srgbClr val="909090"/>
          </a:solidFill>
          <a:ln>
            <a:solidFill>
              <a:srgbClr val="9090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59" name="TextBox 48"/>
          <p:cNvSpPr txBox="1"/>
          <p:nvPr/>
        </p:nvSpPr>
        <p:spPr>
          <a:xfrm>
            <a:off x="1599202" y="1348729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请求</a:t>
            </a:r>
            <a:r>
              <a:rPr lang="zh-CN" altLang="en-US" sz="2400" b="1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帮助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光辉特粗简体" panose="03000509000000000000" pitchFamily="65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0" y="332656"/>
            <a:ext cx="9144000" cy="360040"/>
            <a:chOff x="0" y="404664"/>
            <a:chExt cx="8719311" cy="216024"/>
          </a:xfrm>
        </p:grpSpPr>
        <p:sp>
          <p:nvSpPr>
            <p:cNvPr id="61" name="矩形 60"/>
            <p:cNvSpPr/>
            <p:nvPr/>
          </p:nvSpPr>
          <p:spPr>
            <a:xfrm>
              <a:off x="0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968464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1936928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2905392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3873856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4842320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5810784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/>
            <p:cNvSpPr/>
            <p:nvPr/>
          </p:nvSpPr>
          <p:spPr>
            <a:xfrm>
              <a:off x="6779248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/>
            <p:cNvSpPr/>
            <p:nvPr/>
          </p:nvSpPr>
          <p:spPr>
            <a:xfrm>
              <a:off x="7747711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0" name="矩形 69"/>
          <p:cNvSpPr/>
          <p:nvPr/>
        </p:nvSpPr>
        <p:spPr>
          <a:xfrm>
            <a:off x="755650" y="197481"/>
            <a:ext cx="3096345" cy="720080"/>
          </a:xfrm>
          <a:prstGeom prst="rect">
            <a:avLst/>
          </a:prstGeom>
          <a:solidFill>
            <a:schemeClr val="bg1"/>
          </a:solidFill>
          <a:ln>
            <a:solidFill>
              <a:srgbClr val="A6A6A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如何做到</a:t>
            </a:r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非暴力沟通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825881" y="1220159"/>
            <a:ext cx="699215" cy="671939"/>
            <a:chOff x="920288" y="1590279"/>
            <a:chExt cx="699215" cy="671939"/>
          </a:xfrm>
        </p:grpSpPr>
        <p:sp>
          <p:nvSpPr>
            <p:cNvPr id="72" name="椭圆 71"/>
            <p:cNvSpPr/>
            <p:nvPr/>
          </p:nvSpPr>
          <p:spPr>
            <a:xfrm>
              <a:off x="920288" y="1590279"/>
              <a:ext cx="335209" cy="335209"/>
            </a:xfrm>
            <a:prstGeom prst="ellipse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1015635" y="1658350"/>
              <a:ext cx="603868" cy="603868"/>
            </a:xfrm>
            <a:prstGeom prst="ellipse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smtClean="0">
                  <a:solidFill>
                    <a:schemeClr val="bg1"/>
                  </a:solidFill>
                  <a:latin typeface="Britannic Bold" panose="020B0903060703020204" pitchFamily="34" charset="0"/>
                  <a:ea typeface="微软雅黑" panose="020B0503020204020204" pitchFamily="34" charset="-122"/>
                </a:rPr>
                <a:t>4</a:t>
              </a:r>
              <a:endParaRPr lang="zh-CN" altLang="en-US" sz="2400">
                <a:solidFill>
                  <a:schemeClr val="bg1"/>
                </a:solidFill>
                <a:latin typeface="Britannic Bold" panose="020B0903060703020204" pitchFamily="34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组合 102"/>
          <p:cNvGrpSpPr/>
          <p:nvPr/>
        </p:nvGrpSpPr>
        <p:grpSpPr>
          <a:xfrm>
            <a:off x="1401855" y="1249648"/>
            <a:ext cx="5400600" cy="474453"/>
            <a:chOff x="676578" y="1106772"/>
            <a:chExt cx="5400600" cy="474453"/>
          </a:xfrm>
        </p:grpSpPr>
        <p:sp>
          <p:nvSpPr>
            <p:cNvPr id="57" name="圆角矩形 56"/>
            <p:cNvSpPr/>
            <p:nvPr/>
          </p:nvSpPr>
          <p:spPr>
            <a:xfrm>
              <a:off x="4862358" y="1106772"/>
              <a:ext cx="1142820" cy="47445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E139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76578" y="1161498"/>
              <a:ext cx="5400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mtClean="0">
                  <a:solidFill>
                    <a:srgbClr val="086E8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应用实例：如何运用非暴力沟通应对</a:t>
              </a:r>
              <a:r>
                <a:rPr lang="zh-CN" altLang="en-US" b="1" smtClean="0">
                  <a:solidFill>
                    <a:srgbClr val="086E8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2000" b="1" smtClean="0">
                  <a:solidFill>
                    <a:srgbClr val="E1394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父母</a:t>
              </a:r>
              <a:r>
                <a:rPr lang="zh-CN" altLang="en-US" sz="2000" b="1">
                  <a:solidFill>
                    <a:srgbClr val="E1394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催婚</a:t>
              </a:r>
              <a:endParaRPr lang="zh-CN" altLang="en-US" sz="2000" b="1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219568" y="5514061"/>
            <a:ext cx="2798672" cy="932409"/>
            <a:chOff x="6093808" y="4798999"/>
            <a:chExt cx="2798672" cy="932409"/>
          </a:xfrm>
        </p:grpSpPr>
        <p:sp>
          <p:nvSpPr>
            <p:cNvPr id="46" name="圆角矩形标注 45"/>
            <p:cNvSpPr/>
            <p:nvPr/>
          </p:nvSpPr>
          <p:spPr>
            <a:xfrm flipV="1">
              <a:off x="6093808" y="4798999"/>
              <a:ext cx="2798672" cy="932409"/>
            </a:xfrm>
            <a:prstGeom prst="wedgeRoundRectCallout">
              <a:avLst>
                <a:gd name="adj1" fmla="val -38710"/>
                <a:gd name="adj2" fmla="val 69994"/>
                <a:gd name="adj3" fmla="val 16667"/>
              </a:avLst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6249195" y="4895871"/>
              <a:ext cx="26234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思考：</a:t>
              </a:r>
              <a:r>
                <a:rPr lang="zh-CN" altLang="en-US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你的沟通模式如何，可以怎样改进？</a:t>
              </a:r>
              <a:endPara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683568" y="2127388"/>
            <a:ext cx="7776864" cy="4104244"/>
            <a:chOff x="676578" y="1844824"/>
            <a:chExt cx="7776864" cy="4104244"/>
          </a:xfrm>
        </p:grpSpPr>
        <p:sp>
          <p:nvSpPr>
            <p:cNvPr id="29" name="燕尾形箭头 28"/>
            <p:cNvSpPr/>
            <p:nvPr/>
          </p:nvSpPr>
          <p:spPr>
            <a:xfrm>
              <a:off x="676578" y="3456878"/>
              <a:ext cx="7776864" cy="614507"/>
            </a:xfrm>
            <a:prstGeom prst="notchedRightArrow">
              <a:avLst/>
            </a:prstGeom>
            <a:solidFill>
              <a:schemeClr val="bg1">
                <a:lumMod val="50000"/>
                <a:alpha val="57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/>
          </p:txBody>
        </p:sp>
        <p:grpSp>
          <p:nvGrpSpPr>
            <p:cNvPr id="26" name="组合 25"/>
            <p:cNvGrpSpPr/>
            <p:nvPr/>
          </p:nvGrpSpPr>
          <p:grpSpPr>
            <a:xfrm>
              <a:off x="1121443" y="3162027"/>
              <a:ext cx="765586" cy="410356"/>
              <a:chOff x="1056426" y="3018965"/>
              <a:chExt cx="765586" cy="410356"/>
            </a:xfrm>
          </p:grpSpPr>
          <p:sp>
            <p:nvSpPr>
              <p:cNvPr id="48" name="矩形 47"/>
              <p:cNvSpPr/>
              <p:nvPr/>
            </p:nvSpPr>
            <p:spPr>
              <a:xfrm>
                <a:off x="1056426" y="3018965"/>
                <a:ext cx="740606" cy="32970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A8EB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任意多边形 29"/>
              <p:cNvSpPr/>
              <p:nvPr/>
            </p:nvSpPr>
            <p:spPr>
              <a:xfrm>
                <a:off x="1085938" y="3025065"/>
                <a:ext cx="736074" cy="404256"/>
              </a:xfrm>
              <a:custGeom>
                <a:avLst/>
                <a:gdLst>
                  <a:gd name="connsiteX0" fmla="*/ 0 w 1216843"/>
                  <a:gd name="connsiteY0" fmla="*/ 0 h 614507"/>
                  <a:gd name="connsiteX1" fmla="*/ 1216843 w 1216843"/>
                  <a:gd name="connsiteY1" fmla="*/ 0 h 614507"/>
                  <a:gd name="connsiteX2" fmla="*/ 1216843 w 1216843"/>
                  <a:gd name="connsiteY2" fmla="*/ 614507 h 614507"/>
                  <a:gd name="connsiteX3" fmla="*/ 0 w 1216843"/>
                  <a:gd name="connsiteY3" fmla="*/ 614507 h 614507"/>
                  <a:gd name="connsiteX4" fmla="*/ 0 w 1216843"/>
                  <a:gd name="connsiteY4" fmla="*/ 0 h 61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6843" h="614507">
                    <a:moveTo>
                      <a:pt x="0" y="0"/>
                    </a:moveTo>
                    <a:lnTo>
                      <a:pt x="1216843" y="0"/>
                    </a:lnTo>
                    <a:lnTo>
                      <a:pt x="1216843" y="614507"/>
                    </a:lnTo>
                    <a:lnTo>
                      <a:pt x="0" y="61450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28016" bIns="128016" numCol="1" spcCol="1270" anchor="b" anchorCtr="0">
                <a:noAutofit/>
              </a:bodyPr>
              <a:lstStyle/>
              <a:p>
                <a:pPr lvl="0" algn="ctr" defTabSz="8001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sz="1600" kern="1200" smtClean="0">
                    <a:solidFill>
                      <a:srgbClr val="086E8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观察</a:t>
                </a:r>
                <a:endParaRPr lang="zh-CN" sz="1600" kern="1200">
                  <a:solidFill>
                    <a:srgbClr val="086E8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1" name="椭圆 30"/>
            <p:cNvSpPr/>
            <p:nvPr/>
          </p:nvSpPr>
          <p:spPr>
            <a:xfrm>
              <a:off x="1416154" y="3687319"/>
              <a:ext cx="144000" cy="144117"/>
            </a:xfrm>
            <a:prstGeom prst="ellipse">
              <a:avLst/>
            </a:prstGeom>
            <a:solidFill>
              <a:srgbClr val="E1394C">
                <a:alpha val="74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33" name="椭圆 32"/>
            <p:cNvSpPr/>
            <p:nvPr/>
          </p:nvSpPr>
          <p:spPr>
            <a:xfrm>
              <a:off x="3185257" y="3687319"/>
              <a:ext cx="144000" cy="144117"/>
            </a:xfrm>
            <a:prstGeom prst="ellipse">
              <a:avLst/>
            </a:prstGeom>
            <a:solidFill>
              <a:srgbClr val="E1394C">
                <a:alpha val="74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35" name="椭圆 34"/>
            <p:cNvSpPr/>
            <p:nvPr/>
          </p:nvSpPr>
          <p:spPr>
            <a:xfrm>
              <a:off x="4954361" y="3687319"/>
              <a:ext cx="144000" cy="144117"/>
            </a:xfrm>
            <a:prstGeom prst="ellipse">
              <a:avLst/>
            </a:prstGeom>
            <a:solidFill>
              <a:srgbClr val="E1394C">
                <a:alpha val="74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37" name="椭圆 36"/>
            <p:cNvSpPr/>
            <p:nvPr/>
          </p:nvSpPr>
          <p:spPr>
            <a:xfrm>
              <a:off x="6723465" y="3687319"/>
              <a:ext cx="144000" cy="144117"/>
            </a:xfrm>
            <a:prstGeom prst="ellipse">
              <a:avLst/>
            </a:prstGeom>
            <a:solidFill>
              <a:srgbClr val="E1394C">
                <a:alpha val="74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grpSp>
          <p:nvGrpSpPr>
            <p:cNvPr id="27" name="组合 26"/>
            <p:cNvGrpSpPr/>
            <p:nvPr/>
          </p:nvGrpSpPr>
          <p:grpSpPr>
            <a:xfrm>
              <a:off x="690044" y="4024806"/>
              <a:ext cx="1596220" cy="1920102"/>
              <a:chOff x="750856" y="3885904"/>
              <a:chExt cx="1596220" cy="1920102"/>
            </a:xfrm>
          </p:grpSpPr>
          <p:sp>
            <p:nvSpPr>
              <p:cNvPr id="38" name="文本框 37"/>
              <p:cNvSpPr txBox="1"/>
              <p:nvPr/>
            </p:nvSpPr>
            <p:spPr>
              <a:xfrm>
                <a:off x="750856" y="3914950"/>
                <a:ext cx="159622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zh-CN" altLang="en-US" sz="12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“妈妈我这两年回家过年都为我安排相亲，我感到你为我</a:t>
                </a:r>
                <a:r>
                  <a:rPr lang="zh-CN" altLang="en-US" sz="1200" b="1" smtClean="0">
                    <a:solidFill>
                      <a:srgbClr val="086E8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焦虑</a:t>
                </a:r>
                <a:r>
                  <a:rPr lang="zh-CN" altLang="en-US" sz="12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”</a:t>
                </a:r>
                <a:endParaRPr lang="en-US" altLang="zh-CN" sz="1200" b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ts val="1800"/>
                  </a:lnSpc>
                </a:pPr>
                <a:r>
                  <a:rPr lang="zh-CN" altLang="en-US" sz="12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“我们每次打电话时妈妈都会问我</a:t>
                </a:r>
                <a:r>
                  <a:rPr lang="zh-CN" altLang="en-US" sz="1200" b="1" smtClean="0">
                    <a:solidFill>
                      <a:srgbClr val="086E8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找对象的事儿</a:t>
                </a:r>
                <a:r>
                  <a:rPr lang="zh-CN" altLang="en-US" sz="12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”</a:t>
                </a:r>
                <a:endParaRPr lang="en-US" altLang="zh-CN" sz="1200" b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791028" y="5390632"/>
                <a:ext cx="1556046" cy="41537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smtClean="0">
                    <a:solidFill>
                      <a:srgbClr val="E1394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区分观察与评论</a:t>
                </a:r>
                <a:endParaRPr lang="zh-CN" altLang="en-US" sz="1400" b="1">
                  <a:solidFill>
                    <a:srgbClr val="E1394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791028" y="3885904"/>
                <a:ext cx="1556047" cy="1504728"/>
              </a:xfrm>
              <a:prstGeom prst="rect">
                <a:avLst/>
              </a:prstGeom>
              <a:noFill/>
              <a:ln w="190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solidFill>
                    <a:srgbClr val="E1394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8" name="组合 77"/>
            <p:cNvGrpSpPr/>
            <p:nvPr/>
          </p:nvGrpSpPr>
          <p:grpSpPr>
            <a:xfrm>
              <a:off x="4655432" y="3133248"/>
              <a:ext cx="741858" cy="404256"/>
              <a:chOff x="1085938" y="3045922"/>
              <a:chExt cx="741858" cy="404256"/>
            </a:xfrm>
          </p:grpSpPr>
          <p:sp>
            <p:nvSpPr>
              <p:cNvPr id="79" name="矩形 78"/>
              <p:cNvSpPr/>
              <p:nvPr/>
            </p:nvSpPr>
            <p:spPr>
              <a:xfrm>
                <a:off x="1087190" y="3045922"/>
                <a:ext cx="740606" cy="32970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A8EB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任意多边形 79"/>
              <p:cNvSpPr/>
              <p:nvPr/>
            </p:nvSpPr>
            <p:spPr>
              <a:xfrm>
                <a:off x="1085938" y="3045922"/>
                <a:ext cx="736074" cy="404256"/>
              </a:xfrm>
              <a:custGeom>
                <a:avLst/>
                <a:gdLst>
                  <a:gd name="connsiteX0" fmla="*/ 0 w 1216843"/>
                  <a:gd name="connsiteY0" fmla="*/ 0 h 614507"/>
                  <a:gd name="connsiteX1" fmla="*/ 1216843 w 1216843"/>
                  <a:gd name="connsiteY1" fmla="*/ 0 h 614507"/>
                  <a:gd name="connsiteX2" fmla="*/ 1216843 w 1216843"/>
                  <a:gd name="connsiteY2" fmla="*/ 614507 h 614507"/>
                  <a:gd name="connsiteX3" fmla="*/ 0 w 1216843"/>
                  <a:gd name="connsiteY3" fmla="*/ 614507 h 614507"/>
                  <a:gd name="connsiteX4" fmla="*/ 0 w 1216843"/>
                  <a:gd name="connsiteY4" fmla="*/ 0 h 61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6843" h="614507">
                    <a:moveTo>
                      <a:pt x="0" y="0"/>
                    </a:moveTo>
                    <a:lnTo>
                      <a:pt x="1216843" y="0"/>
                    </a:lnTo>
                    <a:lnTo>
                      <a:pt x="1216843" y="614507"/>
                    </a:lnTo>
                    <a:lnTo>
                      <a:pt x="0" y="61450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28016" bIns="128016" numCol="1" spcCol="1270" anchor="b" anchorCtr="0">
                <a:noAutofit/>
              </a:bodyPr>
              <a:lstStyle/>
              <a:p>
                <a:pPr lvl="0" algn="ctr" defTabSz="8001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1600">
                    <a:solidFill>
                      <a:srgbClr val="086E8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需求</a:t>
                </a:r>
                <a:endParaRPr lang="zh-CN" sz="1600" kern="1200">
                  <a:solidFill>
                    <a:srgbClr val="086E8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>
              <a:off x="2879524" y="4028966"/>
              <a:ext cx="741858" cy="404256"/>
              <a:chOff x="1085938" y="3045922"/>
              <a:chExt cx="741858" cy="404256"/>
            </a:xfrm>
          </p:grpSpPr>
          <p:sp>
            <p:nvSpPr>
              <p:cNvPr id="82" name="矩形 81"/>
              <p:cNvSpPr/>
              <p:nvPr/>
            </p:nvSpPr>
            <p:spPr>
              <a:xfrm>
                <a:off x="1087190" y="3045922"/>
                <a:ext cx="740606" cy="32970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A8EB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任意多边形 82"/>
              <p:cNvSpPr/>
              <p:nvPr/>
            </p:nvSpPr>
            <p:spPr>
              <a:xfrm>
                <a:off x="1085938" y="3045922"/>
                <a:ext cx="736074" cy="404256"/>
              </a:xfrm>
              <a:custGeom>
                <a:avLst/>
                <a:gdLst>
                  <a:gd name="connsiteX0" fmla="*/ 0 w 1216843"/>
                  <a:gd name="connsiteY0" fmla="*/ 0 h 614507"/>
                  <a:gd name="connsiteX1" fmla="*/ 1216843 w 1216843"/>
                  <a:gd name="connsiteY1" fmla="*/ 0 h 614507"/>
                  <a:gd name="connsiteX2" fmla="*/ 1216843 w 1216843"/>
                  <a:gd name="connsiteY2" fmla="*/ 614507 h 614507"/>
                  <a:gd name="connsiteX3" fmla="*/ 0 w 1216843"/>
                  <a:gd name="connsiteY3" fmla="*/ 614507 h 614507"/>
                  <a:gd name="connsiteX4" fmla="*/ 0 w 1216843"/>
                  <a:gd name="connsiteY4" fmla="*/ 0 h 61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6843" h="614507">
                    <a:moveTo>
                      <a:pt x="0" y="0"/>
                    </a:moveTo>
                    <a:lnTo>
                      <a:pt x="1216843" y="0"/>
                    </a:lnTo>
                    <a:lnTo>
                      <a:pt x="1216843" y="614507"/>
                    </a:lnTo>
                    <a:lnTo>
                      <a:pt x="0" y="61450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28016" bIns="128016" numCol="1" spcCol="1270" anchor="b" anchorCtr="0">
                <a:noAutofit/>
              </a:bodyPr>
              <a:lstStyle/>
              <a:p>
                <a:pPr lvl="0" algn="ctr" defTabSz="8001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1600" kern="1200" smtClean="0">
                    <a:solidFill>
                      <a:srgbClr val="086E8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感受</a:t>
                </a:r>
                <a:endParaRPr lang="zh-CN" sz="1600" kern="1200">
                  <a:solidFill>
                    <a:srgbClr val="086E8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4" name="组合 83"/>
            <p:cNvGrpSpPr/>
            <p:nvPr/>
          </p:nvGrpSpPr>
          <p:grpSpPr>
            <a:xfrm>
              <a:off x="6222753" y="4044808"/>
              <a:ext cx="1171094" cy="404256"/>
              <a:chOff x="1085938" y="3045922"/>
              <a:chExt cx="1171094" cy="404256"/>
            </a:xfrm>
          </p:grpSpPr>
          <p:sp>
            <p:nvSpPr>
              <p:cNvPr id="85" name="矩形 84"/>
              <p:cNvSpPr/>
              <p:nvPr/>
            </p:nvSpPr>
            <p:spPr>
              <a:xfrm>
                <a:off x="1087189" y="3045922"/>
                <a:ext cx="1169843" cy="32970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A8EB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任意多边形 85"/>
              <p:cNvSpPr/>
              <p:nvPr/>
            </p:nvSpPr>
            <p:spPr>
              <a:xfrm>
                <a:off x="1085938" y="3045922"/>
                <a:ext cx="1171094" cy="404256"/>
              </a:xfrm>
              <a:custGeom>
                <a:avLst/>
                <a:gdLst>
                  <a:gd name="connsiteX0" fmla="*/ 0 w 1216843"/>
                  <a:gd name="connsiteY0" fmla="*/ 0 h 614507"/>
                  <a:gd name="connsiteX1" fmla="*/ 1216843 w 1216843"/>
                  <a:gd name="connsiteY1" fmla="*/ 0 h 614507"/>
                  <a:gd name="connsiteX2" fmla="*/ 1216843 w 1216843"/>
                  <a:gd name="connsiteY2" fmla="*/ 614507 h 614507"/>
                  <a:gd name="connsiteX3" fmla="*/ 0 w 1216843"/>
                  <a:gd name="connsiteY3" fmla="*/ 614507 h 614507"/>
                  <a:gd name="connsiteX4" fmla="*/ 0 w 1216843"/>
                  <a:gd name="connsiteY4" fmla="*/ 0 h 61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6843" h="614507">
                    <a:moveTo>
                      <a:pt x="0" y="0"/>
                    </a:moveTo>
                    <a:lnTo>
                      <a:pt x="1216843" y="0"/>
                    </a:lnTo>
                    <a:lnTo>
                      <a:pt x="1216843" y="614507"/>
                    </a:lnTo>
                    <a:lnTo>
                      <a:pt x="0" y="61450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28016" bIns="128016" numCol="1" spcCol="1270" anchor="b" anchorCtr="0">
                <a:noAutofit/>
              </a:bodyPr>
              <a:lstStyle/>
              <a:p>
                <a:pPr lvl="0" algn="ctr" defTabSz="8001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1600" kern="1200" smtClean="0">
                    <a:solidFill>
                      <a:srgbClr val="086E8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请求帮助</a:t>
                </a:r>
                <a:endParaRPr lang="zh-CN" sz="1600" kern="1200">
                  <a:solidFill>
                    <a:srgbClr val="086E8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4225359" y="4028966"/>
              <a:ext cx="1596220" cy="1920102"/>
              <a:chOff x="750856" y="3885904"/>
              <a:chExt cx="1596220" cy="1920102"/>
            </a:xfrm>
          </p:grpSpPr>
          <p:sp>
            <p:nvSpPr>
              <p:cNvPr id="88" name="文本框 87"/>
              <p:cNvSpPr txBox="1"/>
              <p:nvPr/>
            </p:nvSpPr>
            <p:spPr>
              <a:xfrm>
                <a:off x="750856" y="3914950"/>
                <a:ext cx="1596220" cy="1476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zh-CN" altLang="en-US" sz="12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理解父母有</a:t>
                </a:r>
                <a:r>
                  <a:rPr lang="zh-CN" altLang="en-US" sz="1200" b="1">
                    <a:solidFill>
                      <a:srgbClr val="086E8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什么需求</a:t>
                </a:r>
                <a:r>
                  <a:rPr lang="zh-CN" altLang="en-US" sz="12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未被</a:t>
                </a:r>
                <a:r>
                  <a:rPr lang="zh-CN" altLang="en-US" sz="12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满足</a:t>
                </a:r>
                <a:r>
                  <a:rPr lang="zh-CN" altLang="en-US" sz="12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zh-CN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ts val="1800"/>
                  </a:lnSpc>
                </a:pPr>
                <a:r>
                  <a:rPr lang="zh-CN" altLang="en-US" sz="12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“面对父母催婚，我的需求是：被</a:t>
                </a:r>
                <a:r>
                  <a:rPr lang="zh-CN" altLang="en-US" sz="1200" b="1">
                    <a:solidFill>
                      <a:srgbClr val="086E8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理解和尊重</a:t>
                </a:r>
                <a:r>
                  <a:rPr lang="zh-CN" altLang="en-US" sz="12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、给予</a:t>
                </a:r>
                <a:r>
                  <a:rPr lang="zh-CN" altLang="en-US" sz="1200" b="1">
                    <a:solidFill>
                      <a:srgbClr val="086E8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时间和空间</a:t>
                </a:r>
                <a:r>
                  <a:rPr lang="zh-CN" altLang="en-US" sz="12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”</a:t>
                </a:r>
                <a:endParaRPr lang="zh-CN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矩形 88"/>
              <p:cNvSpPr/>
              <p:nvPr/>
            </p:nvSpPr>
            <p:spPr>
              <a:xfrm>
                <a:off x="791028" y="5390632"/>
                <a:ext cx="1556046" cy="41537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smtClean="0">
                    <a:solidFill>
                      <a:srgbClr val="E1394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区分观察与评论</a:t>
                </a:r>
                <a:endParaRPr lang="zh-CN" altLang="en-US" sz="1400" b="1">
                  <a:solidFill>
                    <a:srgbClr val="E1394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矩形 89"/>
              <p:cNvSpPr/>
              <p:nvPr/>
            </p:nvSpPr>
            <p:spPr>
              <a:xfrm>
                <a:off x="791028" y="3885904"/>
                <a:ext cx="1556047" cy="1504728"/>
              </a:xfrm>
              <a:prstGeom prst="rect">
                <a:avLst/>
              </a:prstGeom>
              <a:noFill/>
              <a:ln w="190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solidFill>
                    <a:srgbClr val="E1394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1" name="组合 90"/>
            <p:cNvGrpSpPr/>
            <p:nvPr/>
          </p:nvGrpSpPr>
          <p:grpSpPr>
            <a:xfrm>
              <a:off x="2466320" y="1872838"/>
              <a:ext cx="1598846" cy="1622332"/>
              <a:chOff x="688466" y="3770630"/>
              <a:chExt cx="1598846" cy="1622332"/>
            </a:xfrm>
          </p:grpSpPr>
          <p:sp>
            <p:nvSpPr>
              <p:cNvPr id="92" name="文本框 91"/>
              <p:cNvSpPr txBox="1"/>
              <p:nvPr/>
            </p:nvSpPr>
            <p:spPr>
              <a:xfrm>
                <a:off x="688466" y="4149615"/>
                <a:ext cx="1596390" cy="12006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zh-CN" altLang="en-US" sz="12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“妈妈是不是</a:t>
                </a:r>
                <a:r>
                  <a:rPr lang="zh-CN" altLang="en-US" sz="1200" b="1">
                    <a:solidFill>
                      <a:srgbClr val="086E8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担心</a:t>
                </a:r>
                <a:r>
                  <a:rPr lang="zh-CN" altLang="en-US" sz="12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我找不到</a:t>
                </a:r>
                <a:r>
                  <a:rPr lang="zh-CN" altLang="en-US" sz="12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对象”</a:t>
                </a:r>
                <a:endParaRPr lang="zh-CN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ts val="1800"/>
                  </a:lnSpc>
                </a:pPr>
                <a:r>
                  <a:rPr lang="zh-CN" altLang="en-US" sz="12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“爸妈每次打电话都会提到</a:t>
                </a:r>
                <a:r>
                  <a:rPr lang="zh-CN" altLang="en-US" sz="12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找对象，我会很</a:t>
                </a:r>
                <a:r>
                  <a:rPr lang="zh-CN" altLang="en-US" sz="1200" b="1">
                    <a:solidFill>
                      <a:srgbClr val="086E8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烦恼</a:t>
                </a:r>
                <a:r>
                  <a:rPr lang="zh-CN" altLang="en-US" sz="12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”</a:t>
                </a:r>
                <a:endParaRPr lang="zh-CN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矩形 92"/>
              <p:cNvSpPr/>
              <p:nvPr/>
            </p:nvSpPr>
            <p:spPr>
              <a:xfrm>
                <a:off x="731266" y="3770630"/>
                <a:ext cx="1556046" cy="41537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>
                    <a:solidFill>
                      <a:srgbClr val="E1394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体会并说出感受</a:t>
                </a:r>
                <a:endParaRPr lang="zh-CN" altLang="en-US" sz="1400" b="1">
                  <a:solidFill>
                    <a:srgbClr val="E1394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矩形 93"/>
              <p:cNvSpPr/>
              <p:nvPr/>
            </p:nvSpPr>
            <p:spPr>
              <a:xfrm>
                <a:off x="728638" y="4184625"/>
                <a:ext cx="1556047" cy="1208337"/>
              </a:xfrm>
              <a:prstGeom prst="rect">
                <a:avLst/>
              </a:prstGeom>
              <a:noFill/>
              <a:ln w="190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solidFill>
                    <a:srgbClr val="E1394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5" name="组合 94"/>
            <p:cNvGrpSpPr/>
            <p:nvPr/>
          </p:nvGrpSpPr>
          <p:grpSpPr>
            <a:xfrm>
              <a:off x="5946487" y="1844824"/>
              <a:ext cx="1598846" cy="1642881"/>
              <a:chOff x="688466" y="3770630"/>
              <a:chExt cx="1598846" cy="1642881"/>
            </a:xfrm>
          </p:grpSpPr>
          <p:sp>
            <p:nvSpPr>
              <p:cNvPr id="96" name="文本框 95"/>
              <p:cNvSpPr txBox="1"/>
              <p:nvPr/>
            </p:nvSpPr>
            <p:spPr>
              <a:xfrm>
                <a:off x="688466" y="4213671"/>
                <a:ext cx="159622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zh-CN" altLang="en-US" sz="12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肯定和倾听父母的</a:t>
                </a:r>
                <a:r>
                  <a:rPr lang="zh-CN" altLang="en-US" sz="1200" b="1">
                    <a:solidFill>
                      <a:srgbClr val="086E8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需求</a:t>
                </a:r>
                <a:r>
                  <a:rPr lang="zh-CN" altLang="en-US" sz="12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和</a:t>
                </a:r>
                <a:r>
                  <a:rPr lang="zh-CN" altLang="en-US" sz="1200" b="1">
                    <a:solidFill>
                      <a:srgbClr val="086E8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感受</a:t>
                </a:r>
                <a:r>
                  <a:rPr lang="zh-CN" altLang="en-US" sz="12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，提出自己的</a:t>
                </a:r>
                <a:r>
                  <a:rPr lang="zh-CN" altLang="en-US" sz="1200" b="1">
                    <a:solidFill>
                      <a:srgbClr val="086E8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请求</a:t>
                </a:r>
                <a:r>
                  <a:rPr lang="zh-CN" altLang="en-US" sz="12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zh-CN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矩形 96"/>
              <p:cNvSpPr/>
              <p:nvPr/>
            </p:nvSpPr>
            <p:spPr>
              <a:xfrm>
                <a:off x="731266" y="3770630"/>
                <a:ext cx="1556046" cy="41537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>
                    <a:solidFill>
                      <a:srgbClr val="E1394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提出请求</a:t>
                </a:r>
                <a:endParaRPr lang="zh-CN" altLang="en-US" sz="1400" b="1">
                  <a:solidFill>
                    <a:srgbClr val="E1394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矩形 97"/>
              <p:cNvSpPr/>
              <p:nvPr/>
            </p:nvSpPr>
            <p:spPr>
              <a:xfrm>
                <a:off x="728638" y="4184625"/>
                <a:ext cx="1556047" cy="1228886"/>
              </a:xfrm>
              <a:prstGeom prst="rect">
                <a:avLst/>
              </a:prstGeom>
              <a:noFill/>
              <a:ln w="190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solidFill>
                    <a:srgbClr val="E1394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0" name="组合 99"/>
          <p:cNvGrpSpPr/>
          <p:nvPr/>
        </p:nvGrpSpPr>
        <p:grpSpPr>
          <a:xfrm>
            <a:off x="662460" y="1103664"/>
            <a:ext cx="699215" cy="671939"/>
            <a:chOff x="920288" y="1590279"/>
            <a:chExt cx="699215" cy="671939"/>
          </a:xfrm>
        </p:grpSpPr>
        <p:sp>
          <p:nvSpPr>
            <p:cNvPr id="101" name="椭圆 100"/>
            <p:cNvSpPr/>
            <p:nvPr/>
          </p:nvSpPr>
          <p:spPr>
            <a:xfrm>
              <a:off x="920288" y="1590279"/>
              <a:ext cx="335209" cy="335209"/>
            </a:xfrm>
            <a:prstGeom prst="ellipse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>
            <a:xfrm>
              <a:off x="1015635" y="1658350"/>
              <a:ext cx="603868" cy="603868"/>
            </a:xfrm>
            <a:prstGeom prst="ellipse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2">
                    <a:lumMod val="10000"/>
                  </a:schemeClr>
                </a:solidFill>
                <a:latin typeface="Britannic Bold" panose="020B0903060703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0" y="332656"/>
            <a:ext cx="9144000" cy="360040"/>
            <a:chOff x="0" y="404664"/>
            <a:chExt cx="8719311" cy="216024"/>
          </a:xfrm>
        </p:grpSpPr>
        <p:sp>
          <p:nvSpPr>
            <p:cNvPr id="105" name="矩形 104"/>
            <p:cNvSpPr/>
            <p:nvPr/>
          </p:nvSpPr>
          <p:spPr>
            <a:xfrm>
              <a:off x="0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矩形 105"/>
            <p:cNvSpPr/>
            <p:nvPr/>
          </p:nvSpPr>
          <p:spPr>
            <a:xfrm>
              <a:off x="968464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矩形 106"/>
            <p:cNvSpPr/>
            <p:nvPr/>
          </p:nvSpPr>
          <p:spPr>
            <a:xfrm>
              <a:off x="1936928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矩形 107"/>
            <p:cNvSpPr/>
            <p:nvPr/>
          </p:nvSpPr>
          <p:spPr>
            <a:xfrm>
              <a:off x="2905392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矩形 108"/>
            <p:cNvSpPr/>
            <p:nvPr/>
          </p:nvSpPr>
          <p:spPr>
            <a:xfrm>
              <a:off x="3873856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矩形 109"/>
            <p:cNvSpPr/>
            <p:nvPr/>
          </p:nvSpPr>
          <p:spPr>
            <a:xfrm>
              <a:off x="4842320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矩形 110"/>
            <p:cNvSpPr/>
            <p:nvPr/>
          </p:nvSpPr>
          <p:spPr>
            <a:xfrm>
              <a:off x="5810784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矩形 111"/>
            <p:cNvSpPr/>
            <p:nvPr/>
          </p:nvSpPr>
          <p:spPr>
            <a:xfrm>
              <a:off x="6779248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矩形 112"/>
            <p:cNvSpPr/>
            <p:nvPr/>
          </p:nvSpPr>
          <p:spPr>
            <a:xfrm>
              <a:off x="7747711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4" name="矩形 113"/>
          <p:cNvSpPr/>
          <p:nvPr/>
        </p:nvSpPr>
        <p:spPr>
          <a:xfrm>
            <a:off x="755650" y="197481"/>
            <a:ext cx="3096345" cy="720080"/>
          </a:xfrm>
          <a:prstGeom prst="rect">
            <a:avLst/>
          </a:prstGeom>
          <a:solidFill>
            <a:schemeClr val="bg1"/>
          </a:solidFill>
          <a:ln>
            <a:solidFill>
              <a:srgbClr val="A6A6A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如何做到</a:t>
            </a:r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非暴力沟通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直接连接符 68"/>
          <p:cNvCxnSpPr/>
          <p:nvPr/>
        </p:nvCxnSpPr>
        <p:spPr>
          <a:xfrm>
            <a:off x="646011" y="2305323"/>
            <a:ext cx="7920806" cy="0"/>
          </a:xfrm>
          <a:prstGeom prst="line">
            <a:avLst/>
          </a:prstGeom>
          <a:ln w="57150" cmpd="thickThin">
            <a:solidFill>
              <a:srgbClr val="E1394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655066" y="2420888"/>
          <a:ext cx="7947247" cy="367240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943199"/>
                <a:gridCol w="4316510"/>
                <a:gridCol w="687538"/>
              </a:tblGrid>
              <a:tr h="565704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en-US" sz="1400" b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我真受不了自己，现在变得这么胖！</a:t>
                      </a:r>
                      <a:endParaRPr lang="zh-CN" altLang="en-US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CN" altLang="en-US" sz="1400" b="1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慢跑或许会有帮助</a:t>
                      </a:r>
                      <a:endParaRPr lang="zh-CN" altLang="en-US" sz="1400" b="1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400" b="1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endParaRPr lang="zh-CN" altLang="en-US" sz="1400" b="1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1423">
                <a:tc vMerge="1"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CN" altLang="en-US" sz="1400" b="1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你对自己好像有些不耐烦，你很重视健康，对吗？</a:t>
                      </a:r>
                      <a:endParaRPr lang="zh-CN" altLang="en-US" sz="1400" b="1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CN" altLang="en-US" sz="1400" b="1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zh-CN" altLang="en-US" sz="1400" b="1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1423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en-US" sz="1400" b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我真是个糟糕的吉他手！</a:t>
                      </a:r>
                      <a:endParaRPr lang="zh-CN" altLang="en-US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CN" altLang="en-US" sz="1400" b="1" kern="1200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只要多多练习你一定会很棒的！</a:t>
                      </a:r>
                      <a:endParaRPr lang="zh-CN" altLang="en-US" sz="1400" b="1" kern="1200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400" b="1" kern="1200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×</a:t>
                      </a:r>
                      <a:endParaRPr lang="zh-CN" altLang="en-US" sz="1400" b="1" kern="1200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1423">
                <a:tc vMerge="1"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你好像最近有些沮丧，是吗？</a:t>
                      </a:r>
                      <a:endParaRPr lang="zh-CN" altLang="en-US" sz="1400" b="1" kern="120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  <a:endParaRPr lang="zh-CN" altLang="en-US" sz="1400" b="1" kern="120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6774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en-US" sz="1400" b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不论我说什么，我的孩子都不听！</a:t>
                      </a:r>
                      <a:endParaRPr lang="zh-CN" altLang="en-US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zh-CN" altLang="en-US" sz="1400" b="1" kern="1200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这个年纪的孩子都会这样的！</a:t>
                      </a:r>
                      <a:endParaRPr lang="zh-CN" altLang="en-US" sz="1400" b="1" kern="1200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400" b="1" kern="1200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×</a:t>
                      </a:r>
                      <a:endParaRPr lang="zh-CN" altLang="en-US" sz="1400" b="1" kern="1200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2814">
                <a:tc vMerge="1"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听起来，你很伤心，希望找到和孩子沟通的办法，</a:t>
                      </a:r>
                      <a:endParaRPr lang="zh-CN" altLang="en-US" sz="1400" b="1" kern="120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  <a:endParaRPr lang="zh-CN" altLang="en-US" sz="1400" b="1" kern="120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1423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en-US" sz="1400" b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你从不好好听我说话！</a:t>
                      </a:r>
                      <a:endParaRPr lang="zh-CN" altLang="en-US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zh-CN" altLang="en-US" sz="1400" b="1" kern="1200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我没有啊</a:t>
                      </a:r>
                      <a:r>
                        <a:rPr lang="en-US" altLang="zh-CN" sz="1400" b="1" kern="1200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~</a:t>
                      </a:r>
                      <a:endParaRPr lang="zh-CN" altLang="en-US" sz="1400" b="1" kern="1200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400" b="1" kern="1200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×</a:t>
                      </a:r>
                      <a:endParaRPr lang="zh-CN" altLang="en-US" sz="1400" b="1" kern="1200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1423">
                <a:tc vMerge="1"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听起来，你很失望，你需要体贴和理解是吗？</a:t>
                      </a:r>
                      <a:endParaRPr lang="zh-CN" altLang="en-US" sz="1400" b="1" kern="120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√</a:t>
                      </a:r>
                      <a:endParaRPr lang="zh-CN" altLang="en-US" sz="1400" b="1" kern="120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43506" y="1772816"/>
            <a:ext cx="3372551" cy="727512"/>
            <a:chOff x="559505" y="1203406"/>
            <a:chExt cx="3372551" cy="727512"/>
          </a:xfrm>
        </p:grpSpPr>
        <p:sp>
          <p:nvSpPr>
            <p:cNvPr id="68" name="矩形 67"/>
            <p:cNvSpPr/>
            <p:nvPr/>
          </p:nvSpPr>
          <p:spPr>
            <a:xfrm>
              <a:off x="1144698" y="1203406"/>
              <a:ext cx="2151112" cy="488378"/>
            </a:xfrm>
            <a:prstGeom prst="rect">
              <a:avLst/>
            </a:prstGeom>
            <a:solidFill>
              <a:srgbClr val="E1394C"/>
            </a:solidFill>
            <a:ln>
              <a:solidFill>
                <a:srgbClr val="E139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59505" y="1253810"/>
              <a:ext cx="337255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认真倾听并反馈</a:t>
              </a:r>
              <a:endPara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14"/>
          <p:cNvGrpSpPr/>
          <p:nvPr/>
        </p:nvGrpSpPr>
        <p:grpSpPr>
          <a:xfrm>
            <a:off x="0" y="332656"/>
            <a:ext cx="9144000" cy="360040"/>
            <a:chOff x="0" y="404664"/>
            <a:chExt cx="8719311" cy="216024"/>
          </a:xfrm>
        </p:grpSpPr>
        <p:sp>
          <p:nvSpPr>
            <p:cNvPr id="27" name="矩形 26"/>
            <p:cNvSpPr/>
            <p:nvPr/>
          </p:nvSpPr>
          <p:spPr>
            <a:xfrm>
              <a:off x="0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968464" y="404664"/>
              <a:ext cx="971600" cy="216024"/>
            </a:xfrm>
            <a:prstGeom prst="rect">
              <a:avLst/>
            </a:prstGeom>
            <a:solidFill>
              <a:srgbClr val="E44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1936928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2905392" y="404664"/>
              <a:ext cx="971600" cy="216024"/>
            </a:xfrm>
            <a:prstGeom prst="rect">
              <a:avLst/>
            </a:prstGeom>
            <a:solidFill>
              <a:srgbClr val="E44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3873856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4842320" y="404664"/>
              <a:ext cx="971600" cy="216024"/>
            </a:xfrm>
            <a:prstGeom prst="rect">
              <a:avLst/>
            </a:prstGeom>
            <a:solidFill>
              <a:srgbClr val="E44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>
              <a:off x="5810784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6779248" y="404664"/>
              <a:ext cx="971600" cy="216024"/>
            </a:xfrm>
            <a:prstGeom prst="rect">
              <a:avLst/>
            </a:prstGeom>
            <a:solidFill>
              <a:srgbClr val="E44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7747711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" name="矩形 56"/>
          <p:cNvSpPr/>
          <p:nvPr/>
        </p:nvSpPr>
        <p:spPr>
          <a:xfrm>
            <a:off x="755650" y="188913"/>
            <a:ext cx="3096345" cy="720080"/>
          </a:xfrm>
          <a:prstGeom prst="rect">
            <a:avLst/>
          </a:prstGeom>
          <a:solidFill>
            <a:schemeClr val="bg1"/>
          </a:solidFill>
          <a:ln>
            <a:solidFill>
              <a:srgbClr val="E1394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非暴力沟通</a:t>
            </a:r>
            <a:r>
              <a:rPr lang="zh-CN" altLang="en-US" sz="24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如何运用</a:t>
            </a:r>
            <a:endParaRPr lang="zh-CN" altLang="en-US" sz="2400" b="1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表格 2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015635" y="2204864"/>
          <a:ext cx="7649953" cy="41082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12149"/>
                <a:gridCol w="3301804"/>
                <a:gridCol w="2736000"/>
              </a:tblGrid>
              <a:tr h="194421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zh-CN" altLang="en-US" sz="18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当我们表现</a:t>
                      </a:r>
                      <a:endParaRPr lang="en-US" altLang="zh-CN" sz="1800" b="1" kern="1200" smtClean="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zh-CN" altLang="en-US" sz="18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得不完美</a:t>
                      </a:r>
                      <a:endParaRPr lang="zh-CN" altLang="en-US" sz="1600" b="1" kern="120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“笨蛋！”</a:t>
                      </a:r>
                      <a:endParaRPr lang="en-US" altLang="zh-CN" sz="16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“这种蠢事你也做得出！”</a:t>
                      </a:r>
                      <a:endParaRPr lang="en-US" altLang="zh-CN" sz="16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“你总是把事情搞得一团糟”</a:t>
                      </a:r>
                      <a:endParaRPr lang="en-US" altLang="zh-CN" sz="16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“我真的应该戒烟了”</a:t>
                      </a:r>
                      <a:endParaRPr lang="en-US" altLang="zh-CN" sz="16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</a:t>
                      </a:r>
                      <a:r>
                        <a:rPr lang="zh-CN" altLang="en-US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应该加强锻炼”</a:t>
                      </a:r>
                      <a:endParaRPr lang="zh-CN" altLang="en-US" sz="16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en-US" sz="1400" b="1" baseline="0" smtClean="0">
                          <a:solidFill>
                            <a:srgbClr val="E1394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r>
                        <a:rPr lang="zh-CN" altLang="en-US" sz="1600" b="1" smtClean="0">
                          <a:solidFill>
                            <a:srgbClr val="E1394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我选择做</a:t>
                      </a:r>
                      <a:r>
                        <a:rPr lang="en-US" altLang="zh-CN" sz="1600" b="1" smtClean="0">
                          <a:solidFill>
                            <a:srgbClr val="E1394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_________</a:t>
                      </a:r>
                      <a:r>
                        <a:rPr lang="zh-CN" altLang="en-US" sz="1600" b="1" smtClean="0">
                          <a:solidFill>
                            <a:srgbClr val="E1394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。</a:t>
                      </a:r>
                      <a:endParaRPr lang="en-US" altLang="zh-CN" sz="1600" b="1" kern="1200" smtClean="0">
                        <a:solidFill>
                          <a:srgbClr val="E1394C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600" b="1" smtClean="0">
                          <a:solidFill>
                            <a:srgbClr val="E1394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       是因为我想</a:t>
                      </a:r>
                      <a:r>
                        <a:rPr lang="en-US" altLang="zh-CN" sz="1600" b="1" smtClean="0">
                          <a:solidFill>
                            <a:srgbClr val="E1394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_______</a:t>
                      </a:r>
                      <a:r>
                        <a:rPr lang="zh-CN" altLang="en-US" sz="1600" b="1" smtClean="0">
                          <a:solidFill>
                            <a:srgbClr val="E1394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。</a:t>
                      </a:r>
                      <a:endParaRPr lang="zh-CN" altLang="en-US" sz="1600" b="1">
                        <a:solidFill>
                          <a:srgbClr val="E1394C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404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zh-CN" altLang="en-US" sz="18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当我们试图</a:t>
                      </a:r>
                      <a:endParaRPr lang="en-US" altLang="zh-CN" sz="1800" b="1" kern="1200" smtClean="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zh-CN" altLang="en-US" sz="18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回避责任</a:t>
                      </a:r>
                      <a:endParaRPr lang="zh-CN" altLang="en-US" sz="1800" b="1" kern="120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“我不得不打扫房间”</a:t>
                      </a:r>
                      <a:endParaRPr lang="en-US" altLang="zh-CN" sz="16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“我必须做我讨厌的工作因为我</a:t>
                      </a:r>
                      <a:endParaRPr lang="en-US" altLang="zh-CN" sz="16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的领导要求我做</a:t>
                      </a:r>
                      <a:r>
                        <a:rPr lang="zh-CN" altLang="en-US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的”</a:t>
                      </a:r>
                      <a:endParaRPr lang="en-US" altLang="zh-CN" sz="16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“我不得不学习枯燥的课程因为</a:t>
                      </a:r>
                      <a:endParaRPr lang="en-US" altLang="zh-CN" sz="16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6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我要毕业”</a:t>
                      </a:r>
                      <a:endParaRPr lang="en-US" altLang="zh-CN" sz="16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en-US" sz="1600" b="1" kern="1200" smtClean="0">
                          <a:solidFill>
                            <a:srgbClr val="E1394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      </a:t>
                      </a:r>
                      <a:r>
                        <a:rPr lang="zh-CN" altLang="en-US" sz="1600" b="1" kern="1200" smtClean="0">
                          <a:solidFill>
                            <a:srgbClr val="E1394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我选择做</a:t>
                      </a:r>
                      <a:r>
                        <a:rPr lang="en-US" altLang="zh-CN" sz="1600" b="1" kern="1200" smtClean="0">
                          <a:solidFill>
                            <a:srgbClr val="E1394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_________</a:t>
                      </a:r>
                      <a:r>
                        <a:rPr lang="zh-CN" altLang="en-US" sz="1600" b="1" kern="1200" smtClean="0">
                          <a:solidFill>
                            <a:srgbClr val="E1394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。</a:t>
                      </a:r>
                      <a:endParaRPr lang="en-US" altLang="zh-CN" sz="1600" b="1" kern="1200" smtClean="0">
                        <a:solidFill>
                          <a:srgbClr val="E1394C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600" b="1" kern="1200" smtClean="0">
                          <a:solidFill>
                            <a:srgbClr val="E1394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      是因为我想</a:t>
                      </a:r>
                      <a:r>
                        <a:rPr lang="en-US" altLang="zh-CN" sz="1600" b="1" kern="1200" smtClean="0">
                          <a:solidFill>
                            <a:srgbClr val="E1394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_______</a:t>
                      </a:r>
                      <a:r>
                        <a:rPr lang="zh-CN" altLang="en-US" sz="1600" b="1" kern="1200" smtClean="0">
                          <a:solidFill>
                            <a:srgbClr val="E1394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。</a:t>
                      </a:r>
                      <a:endParaRPr lang="zh-CN" altLang="en-US" sz="1600" b="1" kern="1200">
                        <a:solidFill>
                          <a:srgbClr val="E1394C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0" name="组合 14"/>
          <p:cNvGrpSpPr/>
          <p:nvPr/>
        </p:nvGrpSpPr>
        <p:grpSpPr>
          <a:xfrm>
            <a:off x="0" y="332656"/>
            <a:ext cx="9144000" cy="360040"/>
            <a:chOff x="0" y="404664"/>
            <a:chExt cx="8719311" cy="216024"/>
          </a:xfrm>
        </p:grpSpPr>
        <p:sp>
          <p:nvSpPr>
            <p:cNvPr id="31" name="矩形 30"/>
            <p:cNvSpPr/>
            <p:nvPr/>
          </p:nvSpPr>
          <p:spPr>
            <a:xfrm>
              <a:off x="0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968464" y="404664"/>
              <a:ext cx="971600" cy="216024"/>
            </a:xfrm>
            <a:prstGeom prst="rect">
              <a:avLst/>
            </a:prstGeom>
            <a:solidFill>
              <a:srgbClr val="E44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1936928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2905392" y="404664"/>
              <a:ext cx="971600" cy="216024"/>
            </a:xfrm>
            <a:prstGeom prst="rect">
              <a:avLst/>
            </a:prstGeom>
            <a:solidFill>
              <a:srgbClr val="E44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3873856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4842320" y="404664"/>
              <a:ext cx="971600" cy="216024"/>
            </a:xfrm>
            <a:prstGeom prst="rect">
              <a:avLst/>
            </a:prstGeom>
            <a:solidFill>
              <a:srgbClr val="E44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5810784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6779248" y="404664"/>
              <a:ext cx="971600" cy="216024"/>
            </a:xfrm>
            <a:prstGeom prst="rect">
              <a:avLst/>
            </a:prstGeom>
            <a:solidFill>
              <a:srgbClr val="E44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7747711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0" name="矩形 39"/>
          <p:cNvSpPr/>
          <p:nvPr/>
        </p:nvSpPr>
        <p:spPr>
          <a:xfrm>
            <a:off x="755650" y="188913"/>
            <a:ext cx="3096345" cy="720080"/>
          </a:xfrm>
          <a:prstGeom prst="rect">
            <a:avLst/>
          </a:prstGeom>
          <a:solidFill>
            <a:schemeClr val="bg1"/>
          </a:solidFill>
          <a:ln>
            <a:solidFill>
              <a:srgbClr val="E1394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非暴力沟通</a:t>
            </a:r>
            <a:r>
              <a:rPr lang="zh-CN" altLang="en-US" sz="24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如何运用</a:t>
            </a:r>
            <a:endParaRPr lang="zh-CN" altLang="en-US" sz="2400" b="1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947498" y="2161307"/>
            <a:ext cx="7728958" cy="43557"/>
          </a:xfrm>
          <a:prstGeom prst="line">
            <a:avLst/>
          </a:prstGeom>
          <a:ln w="57150" cmpd="thickThin">
            <a:solidFill>
              <a:srgbClr val="E1394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344993" y="1644478"/>
            <a:ext cx="3372551" cy="711834"/>
            <a:chOff x="559505" y="1219084"/>
            <a:chExt cx="3372551" cy="711834"/>
          </a:xfrm>
        </p:grpSpPr>
        <p:sp>
          <p:nvSpPr>
            <p:cNvPr id="52" name="矩形 51"/>
            <p:cNvSpPr/>
            <p:nvPr/>
          </p:nvSpPr>
          <p:spPr>
            <a:xfrm>
              <a:off x="1144698" y="1219084"/>
              <a:ext cx="2151112" cy="488378"/>
            </a:xfrm>
            <a:prstGeom prst="rect">
              <a:avLst/>
            </a:prstGeom>
            <a:solidFill>
              <a:srgbClr val="E1394C"/>
            </a:solidFill>
            <a:ln>
              <a:solidFill>
                <a:srgbClr val="E139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559505" y="1253810"/>
              <a:ext cx="337255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如 何 爱 自 己</a:t>
              </a:r>
              <a:endPara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右箭头 2"/>
          <p:cNvSpPr/>
          <p:nvPr/>
        </p:nvSpPr>
        <p:spPr>
          <a:xfrm>
            <a:off x="5580112" y="2982400"/>
            <a:ext cx="648072" cy="504056"/>
          </a:xfrm>
          <a:prstGeom prst="rightArrow">
            <a:avLst/>
          </a:prstGeom>
          <a:solidFill>
            <a:srgbClr val="E1394C">
              <a:alpha val="88000"/>
            </a:srgbClr>
          </a:solidFill>
          <a:ln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右箭头 53"/>
          <p:cNvSpPr/>
          <p:nvPr/>
        </p:nvSpPr>
        <p:spPr>
          <a:xfrm>
            <a:off x="5580112" y="5013176"/>
            <a:ext cx="648072" cy="504056"/>
          </a:xfrm>
          <a:prstGeom prst="rightArrow">
            <a:avLst/>
          </a:prstGeom>
          <a:solidFill>
            <a:srgbClr val="E1394C">
              <a:alpha val="88000"/>
            </a:srgbClr>
          </a:solidFill>
          <a:ln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7090" y="1995290"/>
            <a:ext cx="1656109" cy="576633"/>
          </a:xfrm>
          <a:prstGeom prst="rect">
            <a:avLst/>
          </a:prstGeom>
          <a:solidFill>
            <a:srgbClr val="E1394C"/>
          </a:solidFill>
          <a:ln>
            <a:solidFill>
              <a:srgbClr val="E13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C:\Users\Administrator\Desktop\2302-12020915392232_副本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948" b="100000" l="16400" r="69700"/>
                    </a14:imgEffect>
                  </a14:imgLayer>
                </a14:imgProps>
              </a:ext>
            </a:extLst>
          </a:blip>
          <a:srcRect l="24463" r="25172"/>
          <a:stretch>
            <a:fillRect/>
          </a:stretch>
        </p:blipFill>
        <p:spPr bwMode="auto">
          <a:xfrm>
            <a:off x="5664255" y="1836593"/>
            <a:ext cx="2987824" cy="4257649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539552" y="2031591"/>
            <a:ext cx="4777582" cy="447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 表达愤怒</a:t>
            </a:r>
            <a:endParaRPr lang="en-US" altLang="zh-CN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光辉特粗简体" panose="03000509000000000000" pitchFamily="65" charset="-122"/>
            </a:endParaRPr>
          </a:p>
          <a:p>
            <a:r>
              <a:rPr lang="en-US" altLang="zh-CN" sz="1400" b="1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 </a:t>
            </a:r>
            <a:endParaRPr lang="en-US" altLang="zh-CN" sz="1400" b="1" smtClean="0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光辉特粗简体" panose="03000509000000000000" pitchFamily="65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如果想充分表达愤怒，我们就不能归咎他人，而把注意力放在自己的</a:t>
            </a:r>
            <a:r>
              <a:rPr lang="zh-CN" altLang="en-US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感受和需要</a:t>
            </a:r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上。</a:t>
            </a:r>
            <a:endParaRPr lang="en-US" altLang="zh-CN" b="1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zh-CN" b="1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表达愤怒的</a:t>
            </a:r>
            <a:r>
              <a:rPr lang="zh-CN" altLang="en-US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四个步骤</a:t>
            </a:r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endParaRPr lang="en-US" altLang="zh-CN" b="1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1.</a:t>
            </a:r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停下来，除了呼吸，什么都别做；</a:t>
            </a:r>
            <a:endParaRPr lang="en-US" altLang="zh-CN" b="1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2.</a:t>
            </a:r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想一想是什么想法是我们生气了；</a:t>
            </a:r>
            <a:endParaRPr lang="en-US" altLang="zh-CN" b="1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3.</a:t>
            </a:r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体会自己的需要；</a:t>
            </a:r>
            <a:endParaRPr lang="en-US" altLang="zh-CN" b="1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4.</a:t>
            </a:r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表达感受和尚未满足的需要。而不是指责</a:t>
            </a:r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他人。</a:t>
            </a:r>
            <a:endParaRPr lang="zh-CN" altLang="en-US" b="1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628036" y="2607655"/>
            <a:ext cx="4680520" cy="0"/>
          </a:xfrm>
          <a:prstGeom prst="line">
            <a:avLst/>
          </a:prstGeom>
          <a:ln w="57150" cmpd="thickThin">
            <a:solidFill>
              <a:srgbClr val="E1394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组合 14"/>
          <p:cNvGrpSpPr/>
          <p:nvPr/>
        </p:nvGrpSpPr>
        <p:grpSpPr>
          <a:xfrm>
            <a:off x="0" y="332656"/>
            <a:ext cx="9144000" cy="360040"/>
            <a:chOff x="0" y="404664"/>
            <a:chExt cx="8719311" cy="216024"/>
          </a:xfrm>
        </p:grpSpPr>
        <p:sp>
          <p:nvSpPr>
            <p:cNvPr id="50" name="矩形 49"/>
            <p:cNvSpPr/>
            <p:nvPr/>
          </p:nvSpPr>
          <p:spPr>
            <a:xfrm>
              <a:off x="0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968464" y="404664"/>
              <a:ext cx="971600" cy="216024"/>
            </a:xfrm>
            <a:prstGeom prst="rect">
              <a:avLst/>
            </a:prstGeom>
            <a:solidFill>
              <a:srgbClr val="E44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1936928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2905392" y="404664"/>
              <a:ext cx="971600" cy="216024"/>
            </a:xfrm>
            <a:prstGeom prst="rect">
              <a:avLst/>
            </a:prstGeom>
            <a:solidFill>
              <a:srgbClr val="E44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>
              <a:off x="3873856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4842320" y="404664"/>
              <a:ext cx="971600" cy="216024"/>
            </a:xfrm>
            <a:prstGeom prst="rect">
              <a:avLst/>
            </a:prstGeom>
            <a:solidFill>
              <a:srgbClr val="E44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5810784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6779248" y="404664"/>
              <a:ext cx="971600" cy="216024"/>
            </a:xfrm>
            <a:prstGeom prst="rect">
              <a:avLst/>
            </a:prstGeom>
            <a:solidFill>
              <a:srgbClr val="E44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7747711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9" name="矩形 58"/>
          <p:cNvSpPr/>
          <p:nvPr/>
        </p:nvSpPr>
        <p:spPr>
          <a:xfrm>
            <a:off x="755650" y="188913"/>
            <a:ext cx="3096345" cy="720080"/>
          </a:xfrm>
          <a:prstGeom prst="rect">
            <a:avLst/>
          </a:prstGeom>
          <a:solidFill>
            <a:schemeClr val="bg1"/>
          </a:solidFill>
          <a:ln>
            <a:solidFill>
              <a:srgbClr val="E1394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非暴力沟通</a:t>
            </a:r>
            <a:r>
              <a:rPr lang="zh-CN" altLang="en-US" sz="24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如何运用</a:t>
            </a:r>
            <a:endParaRPr lang="zh-CN" altLang="en-US" sz="2400" b="1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206685" y="2139723"/>
            <a:ext cx="1656109" cy="576633"/>
          </a:xfrm>
          <a:prstGeom prst="rect">
            <a:avLst/>
          </a:prstGeom>
          <a:solidFill>
            <a:srgbClr val="E1394C"/>
          </a:solidFill>
          <a:ln>
            <a:solidFill>
              <a:srgbClr val="E13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Picture 4" descr="C:\Users\Administrator\Desktop\IMG_0776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9600" l="10000" r="100000"/>
                    </a14:imgEffect>
                  </a14:imgLayer>
                </a14:imgProps>
              </a:ext>
            </a:extLst>
          </a:blip>
          <a:srcRect l="10332" t="65137" r="57159" b="10448"/>
          <a:stretch>
            <a:fillRect/>
          </a:stretch>
        </p:blipFill>
        <p:spPr bwMode="auto">
          <a:xfrm flipH="1">
            <a:off x="0" y="5445224"/>
            <a:ext cx="2555776" cy="1412776"/>
          </a:xfrm>
          <a:prstGeom prst="rect">
            <a:avLst/>
          </a:prstGeom>
          <a:noFill/>
        </p:spPr>
      </p:pic>
      <p:pic>
        <p:nvPicPr>
          <p:cNvPr id="3076" name="Picture 4" descr="C:\Users\Administrator\Desktop\IMG_0776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9600" l="10000" r="100000"/>
                    </a14:imgEffect>
                  </a14:imgLayer>
                </a14:imgProps>
              </a:ext>
            </a:extLst>
          </a:blip>
          <a:srcRect l="10332" t="13433" b="10448"/>
          <a:stretch>
            <a:fillRect/>
          </a:stretch>
        </p:blipFill>
        <p:spPr bwMode="auto">
          <a:xfrm>
            <a:off x="2465584" y="2502062"/>
            <a:ext cx="6678416" cy="4355938"/>
          </a:xfrm>
          <a:prstGeom prst="rect">
            <a:avLst/>
          </a:prstGeom>
          <a:noFill/>
        </p:spPr>
      </p:pic>
      <p:sp>
        <p:nvSpPr>
          <p:cNvPr id="48" name="矩形 47"/>
          <p:cNvSpPr/>
          <p:nvPr/>
        </p:nvSpPr>
        <p:spPr>
          <a:xfrm>
            <a:off x="124868" y="2159410"/>
            <a:ext cx="5445736" cy="2376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 表达感激</a:t>
            </a:r>
            <a:endParaRPr lang="en-US" altLang="zh-CN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光辉特粗简体" panose="03000509000000000000" pitchFamily="65" charset="-122"/>
            </a:endParaRPr>
          </a:p>
          <a:p>
            <a:r>
              <a:rPr lang="en-US" altLang="zh-CN" sz="1400" b="1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 </a:t>
            </a:r>
            <a:endParaRPr lang="en-US" altLang="zh-CN" sz="1400" b="1" smtClean="0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光辉特粗简体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表达感激时，我们应放下放下裁判的态度请说出：</a:t>
            </a:r>
            <a:endParaRPr lang="en-US" altLang="zh-CN" b="1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对我们有益的行为；</a:t>
            </a:r>
            <a:endParaRPr lang="en-US" altLang="zh-CN" b="1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我们的哪些需要得到了满足；</a:t>
            </a:r>
            <a:endParaRPr lang="en-US" altLang="zh-CN" b="1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需要得到满足后，我们是什么样的心情。</a:t>
            </a:r>
            <a:endParaRPr lang="en-US" altLang="zh-CN" b="1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9" name="组合 14"/>
          <p:cNvGrpSpPr/>
          <p:nvPr/>
        </p:nvGrpSpPr>
        <p:grpSpPr>
          <a:xfrm>
            <a:off x="0" y="332656"/>
            <a:ext cx="9144000" cy="360040"/>
            <a:chOff x="0" y="404664"/>
            <a:chExt cx="8719311" cy="216024"/>
          </a:xfrm>
        </p:grpSpPr>
        <p:sp>
          <p:nvSpPr>
            <p:cNvPr id="50" name="矩形 49"/>
            <p:cNvSpPr/>
            <p:nvPr/>
          </p:nvSpPr>
          <p:spPr>
            <a:xfrm>
              <a:off x="0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968464" y="404664"/>
              <a:ext cx="971600" cy="216024"/>
            </a:xfrm>
            <a:prstGeom prst="rect">
              <a:avLst/>
            </a:prstGeom>
            <a:solidFill>
              <a:srgbClr val="E44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1936928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2905392" y="404664"/>
              <a:ext cx="971600" cy="216024"/>
            </a:xfrm>
            <a:prstGeom prst="rect">
              <a:avLst/>
            </a:prstGeom>
            <a:solidFill>
              <a:srgbClr val="E44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>
              <a:off x="3873856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4842320" y="404664"/>
              <a:ext cx="971600" cy="216024"/>
            </a:xfrm>
            <a:prstGeom prst="rect">
              <a:avLst/>
            </a:prstGeom>
            <a:solidFill>
              <a:srgbClr val="E44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5810784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6779248" y="404664"/>
              <a:ext cx="971600" cy="216024"/>
            </a:xfrm>
            <a:prstGeom prst="rect">
              <a:avLst/>
            </a:prstGeom>
            <a:solidFill>
              <a:srgbClr val="E44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7747711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9" name="矩形 58"/>
          <p:cNvSpPr/>
          <p:nvPr/>
        </p:nvSpPr>
        <p:spPr>
          <a:xfrm>
            <a:off x="755650" y="188913"/>
            <a:ext cx="3096345" cy="720080"/>
          </a:xfrm>
          <a:prstGeom prst="rect">
            <a:avLst/>
          </a:prstGeom>
          <a:solidFill>
            <a:schemeClr val="bg1"/>
          </a:solidFill>
          <a:ln>
            <a:solidFill>
              <a:srgbClr val="E1394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非暴力沟通</a:t>
            </a:r>
            <a:r>
              <a:rPr lang="zh-CN" altLang="en-US" sz="24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如何运用</a:t>
            </a:r>
            <a:endParaRPr lang="zh-CN" altLang="en-US" sz="2400" b="1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1" name="直接连接符 70"/>
          <p:cNvCxnSpPr/>
          <p:nvPr/>
        </p:nvCxnSpPr>
        <p:spPr>
          <a:xfrm>
            <a:off x="206685" y="2716356"/>
            <a:ext cx="4680520" cy="0"/>
          </a:xfrm>
          <a:prstGeom prst="line">
            <a:avLst/>
          </a:prstGeom>
          <a:ln w="57150" cmpd="thickThin">
            <a:solidFill>
              <a:srgbClr val="E1394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636912"/>
            <a:ext cx="9144000" cy="4221088"/>
          </a:xfrm>
          <a:prstGeom prst="rect">
            <a:avLst/>
          </a:prstGeom>
          <a:gradFill flip="none" rotWithShape="1">
            <a:gsLst>
              <a:gs pos="0">
                <a:srgbClr val="0A8EB2"/>
              </a:gs>
              <a:gs pos="57892">
                <a:schemeClr val="bg1">
                  <a:lumMod val="75000"/>
                </a:schemeClr>
              </a:gs>
              <a:gs pos="34000">
                <a:schemeClr val="bg1">
                  <a:lumMod val="75000"/>
                </a:schemeClr>
              </a:gs>
              <a:gs pos="100000">
                <a:srgbClr val="E1394C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275856" y="1556792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smtClean="0">
                <a:ln>
                  <a:solidFill>
                    <a:schemeClr val="bg1"/>
                  </a:solidFill>
                </a:ln>
                <a:blipFill>
                  <a:blip r:embed="rId1"/>
                  <a:stretch>
                    <a:fillRect/>
                  </a:stretch>
                </a:blip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方正光辉特粗简体" panose="03000509000000000000" pitchFamily="65" charset="-122"/>
                <a:ea typeface="方正光辉特粗简体" panose="03000509000000000000" pitchFamily="65" charset="-122"/>
                <a:cs typeface="方正光辉特粗简体" panose="03000509000000000000" pitchFamily="65" charset="-122"/>
              </a:rPr>
              <a:t>谢谢</a:t>
            </a:r>
            <a:endParaRPr lang="zh-CN" altLang="en-US" sz="8000">
              <a:ln>
                <a:solidFill>
                  <a:schemeClr val="bg1"/>
                </a:solidFill>
              </a:ln>
              <a:blipFill>
                <a:blip r:embed="rId1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方正光辉特粗简体" panose="03000509000000000000" pitchFamily="65" charset="-122"/>
              <a:ea typeface="方正光辉特粗简体" panose="03000509000000000000" pitchFamily="65" charset="-122"/>
              <a:cs typeface="方正光辉特粗简体" panose="03000509000000000000" pitchFamily="65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6093296"/>
            <a:ext cx="9144000" cy="360040"/>
            <a:chOff x="0" y="404664"/>
            <a:chExt cx="8719311" cy="216024"/>
          </a:xfrm>
        </p:grpSpPr>
        <p:sp>
          <p:nvSpPr>
            <p:cNvPr id="2" name="矩形 1"/>
            <p:cNvSpPr/>
            <p:nvPr/>
          </p:nvSpPr>
          <p:spPr>
            <a:xfrm>
              <a:off x="0" y="404664"/>
              <a:ext cx="971600" cy="216024"/>
            </a:xfrm>
            <a:prstGeom prst="rect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968464" y="404664"/>
              <a:ext cx="971600" cy="2160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936928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2905392" y="404664"/>
              <a:ext cx="971600" cy="216024"/>
            </a:xfrm>
            <a:prstGeom prst="rect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873856" y="404664"/>
              <a:ext cx="971600" cy="2160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842320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5810784" y="404664"/>
              <a:ext cx="971600" cy="216024"/>
            </a:xfrm>
            <a:prstGeom prst="rect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779248" y="404664"/>
              <a:ext cx="971600" cy="2160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747711" y="404664"/>
              <a:ext cx="971600" cy="216024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0" y="332656"/>
            <a:ext cx="9144000" cy="360040"/>
            <a:chOff x="0" y="332656"/>
            <a:chExt cx="9144000" cy="360040"/>
          </a:xfrm>
        </p:grpSpPr>
        <p:sp>
          <p:nvSpPr>
            <p:cNvPr id="13" name="矩形 12"/>
            <p:cNvSpPr/>
            <p:nvPr/>
          </p:nvSpPr>
          <p:spPr>
            <a:xfrm>
              <a:off x="0" y="332656"/>
              <a:ext cx="1018923" cy="360040"/>
            </a:xfrm>
            <a:prstGeom prst="rect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015635" y="332656"/>
              <a:ext cx="1018923" cy="3600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2031269" y="332656"/>
              <a:ext cx="1018923" cy="360040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046904" y="332656"/>
              <a:ext cx="1018923" cy="360040"/>
            </a:xfrm>
            <a:prstGeom prst="rect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062539" y="332656"/>
              <a:ext cx="1018923" cy="3600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5078174" y="332656"/>
              <a:ext cx="1018923" cy="360040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6093808" y="332656"/>
              <a:ext cx="1018923" cy="360040"/>
            </a:xfrm>
            <a:prstGeom prst="rect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7109443" y="332656"/>
              <a:ext cx="1018923" cy="3600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8125077" y="332656"/>
              <a:ext cx="1018923" cy="360040"/>
            </a:xfrm>
            <a:prstGeom prst="rect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86878" y="1364272"/>
            <a:ext cx="3280771" cy="2650635"/>
            <a:chOff x="1547070" y="1349569"/>
            <a:chExt cx="3280771" cy="2650635"/>
          </a:xfrm>
        </p:grpSpPr>
        <p:sp>
          <p:nvSpPr>
            <p:cNvPr id="36" name="椭圆 35"/>
            <p:cNvSpPr/>
            <p:nvPr/>
          </p:nvSpPr>
          <p:spPr>
            <a:xfrm>
              <a:off x="1547070" y="1642441"/>
              <a:ext cx="2199557" cy="2199557"/>
            </a:xfrm>
            <a:prstGeom prst="ellipse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3708592" y="2941288"/>
              <a:ext cx="1058916" cy="1058916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2108617" y="1349569"/>
              <a:ext cx="2272810" cy="2272810"/>
            </a:xfrm>
            <a:prstGeom prst="ellipse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 rot="14795474">
              <a:off x="1604267" y="2522559"/>
              <a:ext cx="1534492" cy="6796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505083"/>
                </a:avLst>
              </a:prstTxWarp>
              <a:spAutoFit/>
            </a:bodyPr>
            <a:lstStyle/>
            <a:p>
              <a:r>
                <a:rPr lang="en-US" altLang="zh-CN" sz="166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 O N T E N T</a:t>
              </a:r>
              <a:endParaRPr lang="zh-CN" altLang="en-US" sz="13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867515" y="3270523"/>
              <a:ext cx="9603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4572001" y="3470470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A8EB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|</a:t>
            </a:r>
            <a:r>
              <a:rPr lang="en-US" altLang="zh-CN" sz="24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solidFill>
                  <a:srgbClr val="E1394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2400" b="1" dirty="0" smtClean="0">
                <a:solidFill>
                  <a:srgbClr val="5FF3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solidFill>
                  <a:srgbClr val="0A8EB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|  </a:t>
            </a:r>
            <a:r>
              <a:rPr lang="zh-CN" altLang="en-US" sz="2400" b="1" dirty="0" smtClean="0">
                <a:solidFill>
                  <a:srgbClr val="E139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什么是非暴力沟通</a:t>
            </a:r>
            <a:endParaRPr lang="zh-CN" altLang="en-US" sz="2400" b="1" dirty="0">
              <a:solidFill>
                <a:srgbClr val="E139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572001" y="4169815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A8EB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en-US" altLang="zh-CN" sz="2400" b="1" dirty="0" smtClean="0">
                <a:solidFill>
                  <a:srgbClr val="E1394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en-US" altLang="zh-CN" sz="2400" b="1" dirty="0" smtClean="0">
                <a:solidFill>
                  <a:srgbClr val="0A8EB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|  </a:t>
            </a:r>
            <a:r>
              <a:rPr lang="zh-CN" altLang="en-US" sz="2400" b="1" dirty="0" smtClean="0">
                <a:solidFill>
                  <a:srgbClr val="E139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如何</a:t>
            </a:r>
            <a:r>
              <a:rPr lang="zh-CN" altLang="en-US" sz="2400" b="1" dirty="0">
                <a:solidFill>
                  <a:srgbClr val="E139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做到非暴力沟通</a:t>
            </a:r>
            <a:endParaRPr lang="zh-CN" altLang="en-US" sz="2400" b="1" dirty="0">
              <a:solidFill>
                <a:srgbClr val="E139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572001" y="4869160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mtClean="0">
                <a:solidFill>
                  <a:srgbClr val="0A8EB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en-US" altLang="zh-CN" sz="2400" b="1" smtClean="0">
                <a:solidFill>
                  <a:srgbClr val="E1394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400" b="1" smtClean="0">
                <a:solidFill>
                  <a:srgbClr val="0A8EB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|  </a:t>
            </a:r>
            <a:r>
              <a:rPr lang="zh-CN" altLang="en-US" sz="2400" b="1" smtClean="0">
                <a:solidFill>
                  <a:srgbClr val="E139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非暴力</a:t>
            </a:r>
            <a:r>
              <a:rPr lang="zh-CN" altLang="en-US" sz="2400" b="1">
                <a:solidFill>
                  <a:srgbClr val="E139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沟通如何运用</a:t>
            </a:r>
            <a:endParaRPr lang="zh-CN" altLang="en-US" sz="2400" b="1">
              <a:solidFill>
                <a:srgbClr val="E139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rgbClr val="E139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4421399" y="4048719"/>
            <a:ext cx="3960000" cy="13056"/>
            <a:chOff x="5092700" y="3061594"/>
            <a:chExt cx="5778500" cy="13056"/>
          </a:xfrm>
        </p:grpSpPr>
        <p:cxnSp>
          <p:nvCxnSpPr>
            <p:cNvPr id="48" name="直接连接符 47"/>
            <p:cNvCxnSpPr/>
            <p:nvPr/>
          </p:nvCxnSpPr>
          <p:spPr>
            <a:xfrm>
              <a:off x="5092700" y="3074650"/>
              <a:ext cx="5778500" cy="0"/>
            </a:xfrm>
            <a:prstGeom prst="line">
              <a:avLst/>
            </a:prstGeom>
            <a:ln w="6350" cmpd="sng">
              <a:solidFill>
                <a:srgbClr val="0A8E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5092700" y="3061594"/>
              <a:ext cx="5778500" cy="0"/>
            </a:xfrm>
            <a:prstGeom prst="line">
              <a:avLst/>
            </a:prstGeom>
            <a:ln w="6350" cmpd="sng">
              <a:solidFill>
                <a:srgbClr val="0A8E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49"/>
          <p:cNvGrpSpPr/>
          <p:nvPr/>
        </p:nvGrpSpPr>
        <p:grpSpPr>
          <a:xfrm>
            <a:off x="4421399" y="4748064"/>
            <a:ext cx="3960000" cy="13056"/>
            <a:chOff x="5092700" y="3061594"/>
            <a:chExt cx="5778500" cy="13056"/>
          </a:xfrm>
        </p:grpSpPr>
        <p:cxnSp>
          <p:nvCxnSpPr>
            <p:cNvPr id="51" name="直接连接符 50"/>
            <p:cNvCxnSpPr/>
            <p:nvPr/>
          </p:nvCxnSpPr>
          <p:spPr>
            <a:xfrm>
              <a:off x="5092700" y="3074650"/>
              <a:ext cx="5778500" cy="0"/>
            </a:xfrm>
            <a:prstGeom prst="line">
              <a:avLst/>
            </a:prstGeom>
            <a:ln w="6350" cmpd="sng">
              <a:solidFill>
                <a:srgbClr val="0A8E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5092700" y="3061594"/>
              <a:ext cx="5778500" cy="0"/>
            </a:xfrm>
            <a:prstGeom prst="line">
              <a:avLst/>
            </a:prstGeom>
            <a:ln w="6350" cmpd="sng">
              <a:solidFill>
                <a:srgbClr val="0A8E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>
            <a:off x="4427984" y="5445224"/>
            <a:ext cx="3960000" cy="13056"/>
            <a:chOff x="5092700" y="3061594"/>
            <a:chExt cx="5778500" cy="13056"/>
          </a:xfrm>
        </p:grpSpPr>
        <p:cxnSp>
          <p:nvCxnSpPr>
            <p:cNvPr id="46" name="直接连接符 45"/>
            <p:cNvCxnSpPr/>
            <p:nvPr/>
          </p:nvCxnSpPr>
          <p:spPr>
            <a:xfrm>
              <a:off x="5092700" y="3074650"/>
              <a:ext cx="5778500" cy="0"/>
            </a:xfrm>
            <a:prstGeom prst="line">
              <a:avLst/>
            </a:prstGeom>
            <a:ln w="6350" cmpd="sng">
              <a:solidFill>
                <a:srgbClr val="0A8E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5092700" y="3061594"/>
              <a:ext cx="5778500" cy="0"/>
            </a:xfrm>
            <a:prstGeom prst="line">
              <a:avLst/>
            </a:prstGeom>
            <a:ln w="6350" cmpd="sng">
              <a:solidFill>
                <a:srgbClr val="0A8E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>
            <a:off x="0" y="332656"/>
            <a:ext cx="9144000" cy="360040"/>
            <a:chOff x="0" y="404664"/>
            <a:chExt cx="8719311" cy="216024"/>
          </a:xfrm>
        </p:grpSpPr>
        <p:sp>
          <p:nvSpPr>
            <p:cNvPr id="17" name="矩形 16"/>
            <p:cNvSpPr/>
            <p:nvPr/>
          </p:nvSpPr>
          <p:spPr>
            <a:xfrm>
              <a:off x="0" y="404664"/>
              <a:ext cx="971600" cy="216024"/>
            </a:xfrm>
            <a:prstGeom prst="rect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968464" y="404664"/>
              <a:ext cx="971600" cy="216024"/>
            </a:xfrm>
            <a:prstGeom prst="rect">
              <a:avLst/>
            </a:prstGeom>
            <a:solidFill>
              <a:srgbClr val="0B9F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936928" y="404664"/>
              <a:ext cx="971600" cy="216024"/>
            </a:xfrm>
            <a:prstGeom prst="rect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2905392" y="404664"/>
              <a:ext cx="971600" cy="216024"/>
            </a:xfrm>
            <a:prstGeom prst="rect">
              <a:avLst/>
            </a:prstGeom>
            <a:solidFill>
              <a:srgbClr val="0B9F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3873856" y="404664"/>
              <a:ext cx="971600" cy="216024"/>
            </a:xfrm>
            <a:prstGeom prst="rect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4842320" y="404664"/>
              <a:ext cx="971600" cy="216024"/>
            </a:xfrm>
            <a:prstGeom prst="rect">
              <a:avLst/>
            </a:prstGeom>
            <a:solidFill>
              <a:srgbClr val="0B9F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5810784" y="404664"/>
              <a:ext cx="971600" cy="216024"/>
            </a:xfrm>
            <a:prstGeom prst="rect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6779248" y="404664"/>
              <a:ext cx="971600" cy="216024"/>
            </a:xfrm>
            <a:prstGeom prst="rect">
              <a:avLst/>
            </a:prstGeom>
            <a:solidFill>
              <a:srgbClr val="0B9F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7747711" y="404664"/>
              <a:ext cx="971600" cy="216024"/>
            </a:xfrm>
            <a:prstGeom prst="rect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741754" y="188913"/>
            <a:ext cx="3044427" cy="720080"/>
          </a:xfrm>
          <a:prstGeom prst="rect">
            <a:avLst/>
          </a:prstGeom>
          <a:solidFill>
            <a:schemeClr val="bg1"/>
          </a:solidFill>
          <a:ln>
            <a:solidFill>
              <a:srgbClr val="0A8EB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暴力</a:t>
            </a:r>
            <a:r>
              <a:rPr lang="zh-CN" alt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的种类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5984" y="2428868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插入一个树，身体的暴力和隐蔽的暴力</a:t>
            </a:r>
            <a:endParaRPr lang="zh-CN" altLang="en-US" dirty="0"/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47215" y="1125220"/>
            <a:ext cx="5116830" cy="5260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203575" y="2007870"/>
            <a:ext cx="675005" cy="22853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身体的暴力</a:t>
            </a:r>
            <a:endParaRPr lang="zh-CN" altLang="en-US" sz="3200" b="1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787900" y="2007870"/>
            <a:ext cx="675005" cy="22853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隐蔽的暴力</a:t>
            </a:r>
            <a:endParaRPr lang="zh-CN" altLang="en-US" sz="3200" b="1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327525" y="1330960"/>
            <a:ext cx="28575" cy="4618355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haoYue\Desktop\730C6FE9BF664A58B066E97E06D2FAD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8709" y="2018042"/>
            <a:ext cx="2775829" cy="3808111"/>
          </a:xfrm>
          <a:prstGeom prst="rect">
            <a:avLst/>
          </a:prstGeom>
          <a:ln w="127000" cap="sq">
            <a:solidFill>
              <a:srgbClr val="0A8EB2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0" y="332656"/>
            <a:ext cx="9144000" cy="360040"/>
            <a:chOff x="0" y="404664"/>
            <a:chExt cx="8719311" cy="216024"/>
          </a:xfrm>
        </p:grpSpPr>
        <p:sp>
          <p:nvSpPr>
            <p:cNvPr id="17" name="矩形 16"/>
            <p:cNvSpPr/>
            <p:nvPr/>
          </p:nvSpPr>
          <p:spPr>
            <a:xfrm>
              <a:off x="0" y="404664"/>
              <a:ext cx="971600" cy="216024"/>
            </a:xfrm>
            <a:prstGeom prst="rect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968464" y="404664"/>
              <a:ext cx="971600" cy="216024"/>
            </a:xfrm>
            <a:prstGeom prst="rect">
              <a:avLst/>
            </a:prstGeom>
            <a:solidFill>
              <a:srgbClr val="0B9F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936928" y="404664"/>
              <a:ext cx="971600" cy="216024"/>
            </a:xfrm>
            <a:prstGeom prst="rect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2905392" y="404664"/>
              <a:ext cx="971600" cy="216024"/>
            </a:xfrm>
            <a:prstGeom prst="rect">
              <a:avLst/>
            </a:prstGeom>
            <a:solidFill>
              <a:srgbClr val="0B9F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3873856" y="404664"/>
              <a:ext cx="971600" cy="216024"/>
            </a:xfrm>
            <a:prstGeom prst="rect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4842320" y="404664"/>
              <a:ext cx="971600" cy="216024"/>
            </a:xfrm>
            <a:prstGeom prst="rect">
              <a:avLst/>
            </a:prstGeom>
            <a:solidFill>
              <a:srgbClr val="0B9F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5810784" y="404664"/>
              <a:ext cx="971600" cy="216024"/>
            </a:xfrm>
            <a:prstGeom prst="rect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6779248" y="404664"/>
              <a:ext cx="971600" cy="216024"/>
            </a:xfrm>
            <a:prstGeom prst="rect">
              <a:avLst/>
            </a:prstGeom>
            <a:solidFill>
              <a:srgbClr val="0B9F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7747711" y="404664"/>
              <a:ext cx="971600" cy="216024"/>
            </a:xfrm>
            <a:prstGeom prst="rect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42842" y="1787411"/>
            <a:ext cx="5408123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smtClean="0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000" b="1" smtClean="0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道德评判</a:t>
            </a:r>
            <a:r>
              <a:rPr lang="en-US" altLang="zh-CN" sz="2000" b="1" smtClean="0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en-US" altLang="zh-CN" sz="2000" b="1" smtClean="0">
              <a:solidFill>
                <a:srgbClr val="0A8E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n"/>
            </a:pPr>
            <a:r>
              <a:rPr lang="zh-CN" altLang="en-US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</a:t>
            </a:r>
            <a:r>
              <a: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一个人的行为不符合我们的价值观，那他就被看成不道德的或邪恶的</a:t>
            </a:r>
            <a:r>
              <a:rPr lang="zh-CN" altLang="en-US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CN" sz="2000" b="1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000" b="1" smtClean="0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进行比较</a:t>
            </a:r>
            <a:r>
              <a:rPr lang="en-US" altLang="zh-CN" sz="2000" b="1" smtClean="0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en-US" altLang="zh-CN" sz="2000" b="1">
              <a:solidFill>
                <a:srgbClr val="0A8E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n"/>
            </a:pPr>
            <a:r>
              <a: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比较也是评判的一种方式。</a:t>
            </a:r>
            <a:endParaRPr lang="en-US" altLang="zh-CN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CN" sz="2000" b="1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000" b="1" smtClean="0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回避责任</a:t>
            </a:r>
            <a:r>
              <a:rPr lang="en-US" altLang="zh-CN" sz="2000" b="1" smtClean="0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en-US" altLang="zh-CN" sz="2000" b="1">
              <a:solidFill>
                <a:srgbClr val="0A8E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n"/>
            </a:pPr>
            <a:r>
              <a:rPr lang="en-US" altLang="zh-CN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不得不</a:t>
            </a:r>
            <a:r>
              <a: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”是淡化自我责任的最常见表达。</a:t>
            </a:r>
            <a:endParaRPr lang="en-US" altLang="zh-CN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CN" sz="2000" b="1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000" b="1" smtClean="0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强人所难</a:t>
            </a:r>
            <a:r>
              <a:rPr lang="en-US" altLang="zh-CN" sz="2000" b="1" smtClean="0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en-US" altLang="zh-CN" sz="2000" b="1">
              <a:solidFill>
                <a:srgbClr val="0A8E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n"/>
            </a:pPr>
            <a:r>
              <a: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常常把请求变成命令。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41680" y="189230"/>
            <a:ext cx="3760470" cy="720090"/>
          </a:xfrm>
          <a:prstGeom prst="rect">
            <a:avLst/>
          </a:prstGeom>
          <a:solidFill>
            <a:schemeClr val="bg1"/>
          </a:solidFill>
          <a:ln>
            <a:solidFill>
              <a:srgbClr val="0A8EB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什么是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暴力</a:t>
            </a:r>
            <a:r>
              <a:rPr lang="zh-CN" alt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的表达方式</a:t>
            </a:r>
            <a:endParaRPr lang="zh-CN" altLang="en-U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0" y="332656"/>
            <a:ext cx="9144000" cy="360040"/>
            <a:chOff x="0" y="404664"/>
            <a:chExt cx="8719311" cy="216024"/>
          </a:xfrm>
        </p:grpSpPr>
        <p:sp>
          <p:nvSpPr>
            <p:cNvPr id="16" name="矩形 15"/>
            <p:cNvSpPr/>
            <p:nvPr/>
          </p:nvSpPr>
          <p:spPr>
            <a:xfrm>
              <a:off x="0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968464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936928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2905392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3873856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4842320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5810784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6779248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7747711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755650" y="197481"/>
            <a:ext cx="3096345" cy="720080"/>
          </a:xfrm>
          <a:prstGeom prst="rect">
            <a:avLst/>
          </a:prstGeom>
          <a:solidFill>
            <a:schemeClr val="bg1"/>
          </a:solidFill>
          <a:ln>
            <a:solidFill>
              <a:srgbClr val="A6A6A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如何做到</a:t>
            </a:r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非暴力沟通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2686677" y="2060848"/>
            <a:ext cx="3407131" cy="3312368"/>
            <a:chOff x="2489968" y="1484784"/>
            <a:chExt cx="3407131" cy="3312368"/>
          </a:xfrm>
        </p:grpSpPr>
        <p:sp>
          <p:nvSpPr>
            <p:cNvPr id="2" name="泪滴形 1"/>
            <p:cNvSpPr/>
            <p:nvPr/>
          </p:nvSpPr>
          <p:spPr>
            <a:xfrm>
              <a:off x="2489968" y="3212976"/>
              <a:ext cx="1584176" cy="1584176"/>
            </a:xfrm>
            <a:prstGeom prst="teardrop">
              <a:avLst/>
            </a:prstGeom>
            <a:solidFill>
              <a:srgbClr val="E1394C"/>
            </a:solidFill>
            <a:ln>
              <a:solidFill>
                <a:srgbClr val="E139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4.</a:t>
              </a:r>
              <a:r>
                <a: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请求</a:t>
              </a: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泪滴形 26"/>
            <p:cNvSpPr/>
            <p:nvPr/>
          </p:nvSpPr>
          <p:spPr>
            <a:xfrm rot="5400000">
              <a:off x="2502229" y="1484784"/>
              <a:ext cx="1584176" cy="1584176"/>
            </a:xfrm>
            <a:prstGeom prst="teardrop">
              <a:avLst/>
            </a:prstGeom>
            <a:solidFill>
              <a:srgbClr val="0A8EB2"/>
            </a:solidFill>
            <a:ln>
              <a:solidFill>
                <a:srgbClr val="0A8EB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altLang="zh-CN" sz="24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24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观察</a:t>
              </a: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泪滴形 27"/>
            <p:cNvSpPr/>
            <p:nvPr/>
          </p:nvSpPr>
          <p:spPr>
            <a:xfrm rot="16200000">
              <a:off x="4286086" y="3212976"/>
              <a:ext cx="1584176" cy="1584176"/>
            </a:xfrm>
            <a:prstGeom prst="teardrop">
              <a:avLst/>
            </a:prstGeom>
            <a:solidFill>
              <a:srgbClr val="E1394C"/>
            </a:solidFill>
            <a:ln>
              <a:solidFill>
                <a:srgbClr val="E139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3.</a:t>
              </a:r>
              <a:r>
                <a: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需要</a:t>
              </a: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泪滴形 28"/>
            <p:cNvSpPr/>
            <p:nvPr/>
          </p:nvSpPr>
          <p:spPr>
            <a:xfrm rot="16200000" flipH="1">
              <a:off x="4312923" y="1484784"/>
              <a:ext cx="1584176" cy="1584176"/>
            </a:xfrm>
            <a:prstGeom prst="teardrop">
              <a:avLst/>
            </a:prstGeom>
            <a:solidFill>
              <a:srgbClr val="0A8EB2"/>
            </a:solidFill>
            <a:ln>
              <a:solidFill>
                <a:srgbClr val="0A8EB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感受</a:t>
              </a: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025" name="直接连接符 1024"/>
          <p:cNvCxnSpPr/>
          <p:nvPr/>
        </p:nvCxnSpPr>
        <p:spPr>
          <a:xfrm flipH="1">
            <a:off x="564766" y="3645870"/>
            <a:ext cx="3200522" cy="15973"/>
          </a:xfrm>
          <a:prstGeom prst="line">
            <a:avLst/>
          </a:prstGeom>
          <a:solidFill>
            <a:schemeClr val="bg1">
              <a:lumMod val="75000"/>
            </a:schemeClr>
          </a:solidFill>
          <a:ln>
            <a:solidFill>
              <a:srgbClr val="0A8EB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27" name="TextBox 1026"/>
          <p:cNvSpPr txBox="1"/>
          <p:nvPr/>
        </p:nvSpPr>
        <p:spPr>
          <a:xfrm>
            <a:off x="573893" y="2872342"/>
            <a:ext cx="218506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留意发生的</a:t>
            </a:r>
            <a:r>
              <a:rPr lang="zh-CN" altLang="en-US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事情，区分观察与评论。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32425" y="4590906"/>
            <a:ext cx="253744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说出哪些需要，</a:t>
            </a:r>
            <a:endParaRPr lang="en-US" altLang="zh-CN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导致那样的感受。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32425" y="2869876"/>
            <a:ext cx="1995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我的感受如何，体会和表达感受。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2863" y="4602786"/>
            <a:ext cx="1997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为了改善生活，我的请求是什么？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8" name="直接连接符 37"/>
          <p:cNvCxnSpPr>
            <a:stCxn id="2" idx="2"/>
          </p:cNvCxnSpPr>
          <p:nvPr/>
        </p:nvCxnSpPr>
        <p:spPr>
          <a:xfrm flipH="1">
            <a:off x="573894" y="5373216"/>
            <a:ext cx="2904871" cy="15973"/>
          </a:xfrm>
          <a:prstGeom prst="line">
            <a:avLst/>
          </a:prstGeom>
          <a:solidFill>
            <a:schemeClr val="bg1">
              <a:lumMod val="75000"/>
            </a:schemeClr>
          </a:solidFill>
          <a:ln>
            <a:solidFill>
              <a:srgbClr val="E13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直接连接符 41"/>
          <p:cNvCxnSpPr/>
          <p:nvPr/>
        </p:nvCxnSpPr>
        <p:spPr>
          <a:xfrm flipH="1">
            <a:off x="5274883" y="5357243"/>
            <a:ext cx="2904871" cy="15973"/>
          </a:xfrm>
          <a:prstGeom prst="line">
            <a:avLst/>
          </a:prstGeom>
          <a:solidFill>
            <a:schemeClr val="bg1">
              <a:lumMod val="75000"/>
            </a:schemeClr>
          </a:solidFill>
          <a:ln>
            <a:solidFill>
              <a:srgbClr val="E139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3" name="直接连接符 42"/>
          <p:cNvCxnSpPr/>
          <p:nvPr/>
        </p:nvCxnSpPr>
        <p:spPr>
          <a:xfrm flipH="1">
            <a:off x="4979232" y="3631580"/>
            <a:ext cx="3200522" cy="15973"/>
          </a:xfrm>
          <a:prstGeom prst="line">
            <a:avLst/>
          </a:prstGeom>
          <a:solidFill>
            <a:schemeClr val="bg1">
              <a:lumMod val="75000"/>
            </a:schemeClr>
          </a:solidFill>
          <a:ln>
            <a:solidFill>
              <a:srgbClr val="0A8EB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表格 3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55650" y="2636912"/>
          <a:ext cx="7560840" cy="368568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608929"/>
                <a:gridCol w="3951911"/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b="1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你太大方了</a:t>
                      </a:r>
                      <a:endParaRPr lang="en-US" altLang="zh-CN" sz="1400" b="1" smtClean="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当我看到你把吃午饭的钱都给了别人，我认为你太大方了</a:t>
                      </a:r>
                      <a:endParaRPr lang="en-US" altLang="zh-CN" sz="1400" b="1" smtClean="0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335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她无法完成工作</a:t>
                      </a:r>
                      <a:endParaRPr lang="zh-CN" altLang="en-US" sz="1400" b="1" kern="120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b="1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我不认为她能完成工作。或她说：“我无法完成工作。”</a:t>
                      </a:r>
                      <a:endParaRPr lang="zh-CN" altLang="en-US" sz="1400" b="1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</a:tr>
              <a:tr h="6335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你的饮食有问题</a:t>
                      </a:r>
                      <a:endParaRPr lang="zh-CN" altLang="en-US" sz="1400" b="1" kern="1200" smtClean="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b="1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如果你饮食不均衡，我担心你的健康就会出问题</a:t>
                      </a:r>
                      <a:endParaRPr lang="zh-CN" altLang="en-US" sz="1400" b="1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335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小明花钱大手大脚</a:t>
                      </a:r>
                      <a:endParaRPr lang="zh-CN" altLang="en-US" sz="1400" b="1" kern="120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b="1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小明上周买书花了一千元。</a:t>
                      </a:r>
                      <a:endParaRPr lang="zh-CN" altLang="en-US" sz="1400" b="1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</a:tr>
              <a:tr h="6335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李文是个差劲的前锋</a:t>
                      </a:r>
                      <a:endParaRPr lang="zh-CN" altLang="en-US" sz="1400" b="1" kern="120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b="1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在过去的</a:t>
                      </a:r>
                      <a:r>
                        <a:rPr lang="en-US" altLang="zh-CN" sz="1400" b="1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400" b="1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场比赛中，</a:t>
                      </a:r>
                      <a:r>
                        <a:rPr lang="zh-CN" altLang="en-US" sz="1400" b="1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李文没有进一个球。</a:t>
                      </a:r>
                      <a:endParaRPr lang="zh-CN" altLang="en-US" sz="1400" b="1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335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张梅长得很丑</a:t>
                      </a:r>
                      <a:endParaRPr lang="zh-CN" altLang="en-US" sz="1400" b="1" kern="120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b="1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张梅对我没有什么吸引力。</a:t>
                      </a:r>
                      <a:endParaRPr lang="zh-CN" altLang="en-US" sz="1400" b="1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1365242" y="2080814"/>
            <a:ext cx="259228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观察与</a:t>
            </a:r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评论混为一谈</a:t>
            </a:r>
            <a:endParaRPr lang="zh-CN" altLang="en-US" b="1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466565" y="2087168"/>
            <a:ext cx="259228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区分观察与</a:t>
            </a:r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评论</a:t>
            </a:r>
            <a:endParaRPr lang="zh-CN" altLang="en-US" b="1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0" y="332656"/>
            <a:ext cx="9144000" cy="360040"/>
            <a:chOff x="0" y="404664"/>
            <a:chExt cx="8719311" cy="216024"/>
          </a:xfrm>
        </p:grpSpPr>
        <p:sp>
          <p:nvSpPr>
            <p:cNvPr id="54" name="矩形 53"/>
            <p:cNvSpPr/>
            <p:nvPr/>
          </p:nvSpPr>
          <p:spPr>
            <a:xfrm>
              <a:off x="0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968464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1936928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2905392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3873856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4842320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5810784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6779248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7747711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3" name="矩形 62"/>
          <p:cNvSpPr/>
          <p:nvPr/>
        </p:nvSpPr>
        <p:spPr>
          <a:xfrm>
            <a:off x="755650" y="197481"/>
            <a:ext cx="3096345" cy="720080"/>
          </a:xfrm>
          <a:prstGeom prst="rect">
            <a:avLst/>
          </a:prstGeom>
          <a:solidFill>
            <a:schemeClr val="bg1"/>
          </a:solidFill>
          <a:ln>
            <a:solidFill>
              <a:srgbClr val="A6A6A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如何做到</a:t>
            </a:r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非暴力沟通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48"/>
          <p:cNvSpPr txBox="1"/>
          <p:nvPr/>
        </p:nvSpPr>
        <p:spPr>
          <a:xfrm>
            <a:off x="1506125" y="1410415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区分</a:t>
            </a:r>
            <a:r>
              <a:rPr lang="zh-CN" altLang="en-US" sz="2400" b="1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观察与评论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光辉特粗简体" panose="03000509000000000000" pitchFamily="65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66027" y="1271243"/>
            <a:ext cx="699215" cy="671939"/>
            <a:chOff x="920288" y="1590279"/>
            <a:chExt cx="699215" cy="671939"/>
          </a:xfrm>
        </p:grpSpPr>
        <p:sp>
          <p:nvSpPr>
            <p:cNvPr id="29" name="椭圆 28"/>
            <p:cNvSpPr/>
            <p:nvPr/>
          </p:nvSpPr>
          <p:spPr>
            <a:xfrm>
              <a:off x="920288" y="1590279"/>
              <a:ext cx="335209" cy="335209"/>
            </a:xfrm>
            <a:prstGeom prst="ellipse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015635" y="1658350"/>
              <a:ext cx="603868" cy="603868"/>
            </a:xfrm>
            <a:prstGeom prst="ellipse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smtClean="0">
                  <a:solidFill>
                    <a:schemeClr val="bg1"/>
                  </a:solidFill>
                  <a:latin typeface="Britannic Bold" panose="020B0903060703020204" pitchFamily="34" charset="0"/>
                  <a:ea typeface="微软雅黑" panose="020B0503020204020204" pitchFamily="34" charset="-122"/>
                </a:rPr>
                <a:t>1</a:t>
              </a:r>
              <a:endParaRPr lang="zh-CN" altLang="en-US" sz="2400">
                <a:solidFill>
                  <a:schemeClr val="bg1"/>
                </a:solidFill>
                <a:latin typeface="Britannic Bold" panose="020B0903060703020204" pitchFamily="34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表格 3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55650" y="2636912"/>
          <a:ext cx="7560945" cy="38163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63365"/>
                <a:gridCol w="3497580"/>
              </a:tblGrid>
              <a:tr h="64897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b="1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哥哥昨天无缘无故对我</a:t>
                      </a:r>
                      <a:r>
                        <a:rPr lang="zh-CN" altLang="en-US" sz="1400" b="1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发脾气</a:t>
                      </a:r>
                      <a:endParaRPr lang="zh-CN" altLang="en-US" sz="1400" b="1" smtClean="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smtClean="0">
                          <a:solidFill>
                            <a:srgbClr val="E1394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</a:t>
                      </a:r>
                      <a:endParaRPr lang="en-US" altLang="zh-CN" sz="1400" b="1" smtClean="0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337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昨晚妹妹在看电视时</a:t>
                      </a:r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啃指甲</a:t>
                      </a:r>
                      <a:endParaRPr lang="zh-CN" altLang="en-US" sz="1400" b="1" kern="1200" smtClean="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400" b="1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</a:tr>
              <a:tr h="6335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开会时，书记没有问我的</a:t>
                      </a:r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意见</a:t>
                      </a:r>
                      <a:endParaRPr lang="zh-CN" altLang="en-US" sz="1400" b="1" kern="1200" smtClean="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400" b="1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3309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我的父亲是个</a:t>
                      </a:r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好人</a:t>
                      </a:r>
                      <a:endParaRPr lang="zh-CN" altLang="en-US" sz="1400" b="1" kern="1200" smtClean="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400" b="1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</a:tr>
              <a:tr h="6335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我儿子经常</a:t>
                      </a:r>
                      <a:r>
                        <a:rPr lang="zh-CN" altLang="en-US" sz="1400" b="1" kern="1200" smtClean="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不刷牙</a:t>
                      </a:r>
                      <a:endParaRPr lang="zh-CN" altLang="en-US" sz="1400" b="1" kern="1200" smtClean="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400" b="1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335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b="1" kern="120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同事告诉我，我穿浅色的衣服</a:t>
                      </a:r>
                      <a:r>
                        <a:rPr lang="zh-CN" altLang="en-US" sz="1400" b="1" kern="1200">
                          <a:solidFill>
                            <a:srgbClr val="0A8EB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不好看</a:t>
                      </a:r>
                      <a:endParaRPr lang="zh-CN" altLang="en-US" sz="1400" b="1" kern="1200">
                        <a:solidFill>
                          <a:srgbClr val="0A8EB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400" b="1">
                        <a:solidFill>
                          <a:srgbClr val="E1394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1365242" y="2080814"/>
            <a:ext cx="259228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观察还是</a:t>
            </a:r>
            <a:r>
              <a:rPr lang="zh-CN" altLang="en-US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评论？？</a:t>
            </a:r>
            <a:endParaRPr lang="zh-CN" altLang="en-US" b="1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466565" y="2087168"/>
            <a:ext cx="259228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是不是观察</a:t>
            </a:r>
            <a:r>
              <a:rPr lang="zh-CN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呢？</a:t>
            </a:r>
            <a:endParaRPr lang="zh-CN" altLang="en-US" b="1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0" y="332656"/>
            <a:ext cx="9144000" cy="360040"/>
            <a:chOff x="0" y="404664"/>
            <a:chExt cx="8719311" cy="216024"/>
          </a:xfrm>
        </p:grpSpPr>
        <p:sp>
          <p:nvSpPr>
            <p:cNvPr id="54" name="矩形 53"/>
            <p:cNvSpPr/>
            <p:nvPr/>
          </p:nvSpPr>
          <p:spPr>
            <a:xfrm>
              <a:off x="0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968464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1936928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2905392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3873856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4842320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5810784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6779248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7747711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3" name="矩形 62"/>
          <p:cNvSpPr/>
          <p:nvPr/>
        </p:nvSpPr>
        <p:spPr>
          <a:xfrm>
            <a:off x="755650" y="197481"/>
            <a:ext cx="3096345" cy="720080"/>
          </a:xfrm>
          <a:prstGeom prst="rect">
            <a:avLst/>
          </a:prstGeom>
          <a:solidFill>
            <a:schemeClr val="bg1"/>
          </a:solidFill>
          <a:ln>
            <a:solidFill>
              <a:srgbClr val="A6A6A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如何做到</a:t>
            </a:r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非暴力沟通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48"/>
          <p:cNvSpPr txBox="1"/>
          <p:nvPr/>
        </p:nvSpPr>
        <p:spPr>
          <a:xfrm>
            <a:off x="1506125" y="1410415"/>
            <a:ext cx="39604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区分</a:t>
            </a:r>
            <a:r>
              <a:rPr lang="zh-CN" altLang="en-US" sz="2400" b="1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观察与评论的</a:t>
            </a:r>
            <a:r>
              <a:rPr lang="zh-CN" altLang="en-US" sz="2400" b="1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练习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光辉特粗简体" panose="03000509000000000000" pitchFamily="65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66027" y="1271243"/>
            <a:ext cx="699215" cy="671939"/>
            <a:chOff x="920288" y="1590279"/>
            <a:chExt cx="699215" cy="671939"/>
          </a:xfrm>
        </p:grpSpPr>
        <p:sp>
          <p:nvSpPr>
            <p:cNvPr id="29" name="椭圆 28"/>
            <p:cNvSpPr/>
            <p:nvPr/>
          </p:nvSpPr>
          <p:spPr>
            <a:xfrm>
              <a:off x="920288" y="1590279"/>
              <a:ext cx="335209" cy="335209"/>
            </a:xfrm>
            <a:prstGeom prst="ellipse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015635" y="1658350"/>
              <a:ext cx="603868" cy="603868"/>
            </a:xfrm>
            <a:prstGeom prst="ellipse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smtClean="0">
                  <a:solidFill>
                    <a:schemeClr val="bg1"/>
                  </a:solidFill>
                  <a:latin typeface="Britannic Bold" panose="020B0903060703020204" pitchFamily="34" charset="0"/>
                  <a:ea typeface="微软雅黑" panose="020B0503020204020204" pitchFamily="34" charset="-122"/>
                </a:rPr>
                <a:t>1</a:t>
              </a:r>
              <a:endParaRPr lang="zh-CN" altLang="en-US" sz="2400">
                <a:solidFill>
                  <a:schemeClr val="bg1"/>
                </a:solidFill>
                <a:latin typeface="Britannic Bold" panose="020B090306070302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 descr="3b32313536363634353b7eff52fe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7270" y="3357245"/>
            <a:ext cx="468630" cy="468630"/>
          </a:xfrm>
          <a:prstGeom prst="rect">
            <a:avLst/>
          </a:prstGeom>
        </p:spPr>
      </p:pic>
      <p:pic>
        <p:nvPicPr>
          <p:cNvPr id="3" name="图片 2" descr="32313537313638393b32313537313637343b951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4095" y="2716530"/>
            <a:ext cx="453390" cy="453390"/>
          </a:xfrm>
          <a:prstGeom prst="rect">
            <a:avLst/>
          </a:prstGeom>
        </p:spPr>
      </p:pic>
      <p:pic>
        <p:nvPicPr>
          <p:cNvPr id="4" name="图片 3" descr="3b32313536363634353b7eff52fe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7270" y="4024630"/>
            <a:ext cx="468630" cy="468630"/>
          </a:xfrm>
          <a:prstGeom prst="rect">
            <a:avLst/>
          </a:prstGeom>
        </p:spPr>
      </p:pic>
      <p:pic>
        <p:nvPicPr>
          <p:cNvPr id="5" name="图片 4" descr="32313537313638393b32313537313637343b951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7270" y="4653280"/>
            <a:ext cx="453390" cy="453390"/>
          </a:xfrm>
          <a:prstGeom prst="rect">
            <a:avLst/>
          </a:prstGeom>
        </p:spPr>
      </p:pic>
      <p:pic>
        <p:nvPicPr>
          <p:cNvPr id="6" name="图片 5" descr="32313537313638393b32313537313637343b951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3935" y="5266690"/>
            <a:ext cx="453390" cy="453390"/>
          </a:xfrm>
          <a:prstGeom prst="rect">
            <a:avLst/>
          </a:prstGeom>
        </p:spPr>
      </p:pic>
      <p:pic>
        <p:nvPicPr>
          <p:cNvPr id="7" name="图片 6" descr="3b32313536363634353b7eff52fe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7270" y="5934075"/>
            <a:ext cx="468630" cy="4686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1005314" y="2397807"/>
            <a:ext cx="1800200" cy="3443655"/>
            <a:chOff x="179512" y="980728"/>
            <a:chExt cx="2213113" cy="4321311"/>
          </a:xfrm>
          <a:solidFill>
            <a:srgbClr val="0B9FC7"/>
          </a:solidFill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grpSpPr>
        <p:sp>
          <p:nvSpPr>
            <p:cNvPr id="37" name="矩形 36"/>
            <p:cNvSpPr/>
            <p:nvPr/>
          </p:nvSpPr>
          <p:spPr>
            <a:xfrm>
              <a:off x="179512" y="980728"/>
              <a:ext cx="2213113" cy="43213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文本框 10"/>
            <p:cNvSpPr txBox="1"/>
            <p:nvPr/>
          </p:nvSpPr>
          <p:spPr>
            <a:xfrm>
              <a:off x="280703" y="1968531"/>
              <a:ext cx="2035941" cy="28966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人们认为感受是无关紧要的，重要的是权威的“正确思想”，表达内心的感受不被鼓励 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345674" y="2397808"/>
            <a:ext cx="1800000" cy="3443654"/>
            <a:chOff x="3347864" y="1628801"/>
            <a:chExt cx="1800000" cy="3443654"/>
          </a:xfrm>
          <a:solidFill>
            <a:srgbClr val="B0B0B0"/>
          </a:solidFill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grpSpPr>
        <p:sp>
          <p:nvSpPr>
            <p:cNvPr id="43" name="矩形 42"/>
            <p:cNvSpPr/>
            <p:nvPr/>
          </p:nvSpPr>
          <p:spPr>
            <a:xfrm>
              <a:off x="3347864" y="1628801"/>
              <a:ext cx="1800000" cy="34436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文本框 11"/>
            <p:cNvSpPr txBox="1"/>
            <p:nvPr/>
          </p:nvSpPr>
          <p:spPr>
            <a:xfrm>
              <a:off x="3468918" y="2415981"/>
              <a:ext cx="1557891" cy="19380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“我觉得我演讲</a:t>
              </a:r>
              <a:r>
                <a:rPr lang="zh-CN" altLang="en-US" sz="16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得不好”</a:t>
              </a:r>
              <a:endParaRPr lang="zh-CN" altLang="en-US" sz="16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6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“作为</a:t>
              </a:r>
              <a:r>
                <a:rPr lang="zh-CN" altLang="en-US" sz="16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演讲者，我有些失落”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685834" y="2397807"/>
            <a:ext cx="1800000" cy="3443655"/>
            <a:chOff x="5796136" y="1628800"/>
            <a:chExt cx="1800000" cy="3443655"/>
          </a:xfrm>
          <a:solidFill>
            <a:srgbClr val="E44E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9" name="矩形 38"/>
            <p:cNvSpPr/>
            <p:nvPr/>
          </p:nvSpPr>
          <p:spPr>
            <a:xfrm>
              <a:off x="5796136" y="1628800"/>
              <a:ext cx="1800000" cy="34436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文本框 12"/>
            <p:cNvSpPr txBox="1"/>
            <p:nvPr/>
          </p:nvSpPr>
          <p:spPr>
            <a:xfrm>
              <a:off x="5885996" y="2415981"/>
              <a:ext cx="1620280" cy="230832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清楚地表达感受需要丰富的词汇。例如“我很好”可以是“我很高兴、轻松、欣慰等”</a:t>
              </a:r>
              <a:endPara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525096" y="1426851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体会和表达感受</a:t>
            </a:r>
            <a:endParaRPr lang="zh-CN" altLang="en-US" sz="2400" b="1" smtClean="0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光辉特粗简体" panose="03000509000000000000" pitchFamily="65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0" y="332656"/>
            <a:ext cx="9144000" cy="360040"/>
            <a:chOff x="0" y="404664"/>
            <a:chExt cx="8719311" cy="216024"/>
          </a:xfrm>
        </p:grpSpPr>
        <p:sp>
          <p:nvSpPr>
            <p:cNvPr id="63" name="矩形 62"/>
            <p:cNvSpPr/>
            <p:nvPr/>
          </p:nvSpPr>
          <p:spPr>
            <a:xfrm>
              <a:off x="0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968464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936928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2905392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3873856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/>
            <p:cNvSpPr/>
            <p:nvPr/>
          </p:nvSpPr>
          <p:spPr>
            <a:xfrm>
              <a:off x="4842320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/>
            <p:cNvSpPr/>
            <p:nvPr/>
          </p:nvSpPr>
          <p:spPr>
            <a:xfrm>
              <a:off x="5810784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6779248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/>
            <p:cNvSpPr/>
            <p:nvPr/>
          </p:nvSpPr>
          <p:spPr>
            <a:xfrm>
              <a:off x="7747711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2" name="矩形 71"/>
          <p:cNvSpPr/>
          <p:nvPr/>
        </p:nvSpPr>
        <p:spPr>
          <a:xfrm>
            <a:off x="755650" y="197481"/>
            <a:ext cx="3096345" cy="720080"/>
          </a:xfrm>
          <a:prstGeom prst="rect">
            <a:avLst/>
          </a:prstGeom>
          <a:solidFill>
            <a:schemeClr val="bg1"/>
          </a:solidFill>
          <a:ln>
            <a:solidFill>
              <a:srgbClr val="A6A6A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如何做到</a:t>
            </a:r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非暴力沟通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05314" y="2397807"/>
            <a:ext cx="1800200" cy="635343"/>
          </a:xfrm>
          <a:prstGeom prst="rect">
            <a:avLst/>
          </a:prstGeom>
          <a:solidFill>
            <a:srgbClr val="0A8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/>
        </p:nvSpPr>
        <p:spPr>
          <a:xfrm>
            <a:off x="3345574" y="2397806"/>
            <a:ext cx="1800200" cy="635343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>
            <a:off x="5685834" y="2397805"/>
            <a:ext cx="1800200" cy="635343"/>
          </a:xfrm>
          <a:prstGeom prst="rect">
            <a:avLst/>
          </a:prstGeom>
          <a:solidFill>
            <a:srgbClr val="E13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25920" y="2529604"/>
            <a:ext cx="1779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压抑的</a:t>
            </a:r>
            <a:r>
              <a:rPr lang="zh-CN" altLang="en-US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心灵</a:t>
            </a:r>
            <a:endParaRPr lang="en-US" altLang="zh-CN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52906" y="2529604"/>
            <a:ext cx="179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区分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感受和</a:t>
            </a:r>
            <a:r>
              <a:rPr lang="zh-CN" altLang="en-US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想法</a:t>
            </a:r>
            <a:endParaRPr lang="en-US" altLang="zh-CN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685634" y="2529604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建立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</a:t>
            </a:r>
            <a:r>
              <a:rPr lang="zh-CN" altLang="en-US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词汇表</a:t>
            </a:r>
            <a:endParaRPr lang="en-US" altLang="zh-CN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666027" y="1271243"/>
            <a:ext cx="699215" cy="671939"/>
            <a:chOff x="920288" y="1590279"/>
            <a:chExt cx="699215" cy="671939"/>
          </a:xfrm>
        </p:grpSpPr>
        <p:sp>
          <p:nvSpPr>
            <p:cNvPr id="41" name="椭圆 40"/>
            <p:cNvSpPr/>
            <p:nvPr/>
          </p:nvSpPr>
          <p:spPr>
            <a:xfrm>
              <a:off x="920288" y="1590279"/>
              <a:ext cx="335209" cy="335209"/>
            </a:xfrm>
            <a:prstGeom prst="ellipse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1015635" y="1658350"/>
              <a:ext cx="603868" cy="603868"/>
            </a:xfrm>
            <a:prstGeom prst="ellipse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smtClean="0">
                  <a:solidFill>
                    <a:schemeClr val="bg1"/>
                  </a:solidFill>
                  <a:latin typeface="Britannic Bold" panose="020B0903060703020204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2400">
                <a:solidFill>
                  <a:schemeClr val="bg1"/>
                </a:solidFill>
                <a:latin typeface="Britannic Bold" panose="020B0903060703020204" pitchFamily="34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文本框 13"/>
          <p:cNvSpPr txBox="1"/>
          <p:nvPr/>
        </p:nvSpPr>
        <p:spPr>
          <a:xfrm>
            <a:off x="776869" y="4163960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厌烦</a:t>
            </a:r>
            <a:endParaRPr lang="zh-CN" altLang="en-US" sz="2400" b="1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光辉特粗简体" panose="03000509000000000000" pitchFamily="65" charset="-122"/>
            </a:endParaRPr>
          </a:p>
        </p:txBody>
      </p:sp>
      <p:sp>
        <p:nvSpPr>
          <p:cNvPr id="26" name="文本框 1"/>
          <p:cNvSpPr txBox="1"/>
          <p:nvPr/>
        </p:nvSpPr>
        <p:spPr>
          <a:xfrm>
            <a:off x="6448715" y="2855972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兴奋</a:t>
            </a:r>
            <a:endParaRPr lang="zh-CN" altLang="en-US" sz="2400" b="1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"/>
          <p:cNvSpPr txBox="1"/>
          <p:nvPr/>
        </p:nvSpPr>
        <p:spPr>
          <a:xfrm>
            <a:off x="7312811" y="3720068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满足</a:t>
            </a:r>
            <a:endParaRPr lang="zh-CN" altLang="en-US" sz="2400" b="1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3"/>
          <p:cNvSpPr txBox="1"/>
          <p:nvPr/>
        </p:nvSpPr>
        <p:spPr>
          <a:xfrm>
            <a:off x="6304699" y="3864084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75000"/>
                    <a:alpha val="67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感动</a:t>
            </a:r>
            <a:endParaRPr lang="zh-CN" altLang="en-US" sz="2400" b="1">
              <a:solidFill>
                <a:schemeClr val="bg1">
                  <a:lumMod val="75000"/>
                  <a:alpha val="67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4"/>
          <p:cNvSpPr txBox="1"/>
          <p:nvPr/>
        </p:nvSpPr>
        <p:spPr>
          <a:xfrm>
            <a:off x="6088675" y="4800188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心旷神怡</a:t>
            </a:r>
            <a:endParaRPr lang="zh-CN" altLang="en-US" sz="2400" b="1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5"/>
          <p:cNvSpPr txBox="1"/>
          <p:nvPr/>
        </p:nvSpPr>
        <p:spPr>
          <a:xfrm>
            <a:off x="5584619" y="3288020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65000"/>
                    <a:alpha val="57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平静</a:t>
            </a:r>
            <a:endParaRPr lang="zh-CN" altLang="en-US" sz="2400" b="1">
              <a:solidFill>
                <a:schemeClr val="bg1">
                  <a:lumMod val="65000"/>
                  <a:alpha val="57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6"/>
          <p:cNvSpPr txBox="1"/>
          <p:nvPr/>
        </p:nvSpPr>
        <p:spPr>
          <a:xfrm>
            <a:off x="7917882" y="2793266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65000"/>
                    <a:alpha val="56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自在</a:t>
            </a:r>
            <a:endParaRPr lang="zh-CN" altLang="en-US" sz="2400" b="1">
              <a:solidFill>
                <a:schemeClr val="bg1">
                  <a:lumMod val="65000"/>
                  <a:alpha val="56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7"/>
          <p:cNvSpPr txBox="1"/>
          <p:nvPr/>
        </p:nvSpPr>
        <p:spPr>
          <a:xfrm>
            <a:off x="4870189" y="4607555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踏实</a:t>
            </a:r>
            <a:endParaRPr lang="zh-CN" altLang="en-US" sz="2400" b="1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8"/>
          <p:cNvSpPr txBox="1"/>
          <p:nvPr/>
        </p:nvSpPr>
        <p:spPr>
          <a:xfrm>
            <a:off x="7595925" y="4556940"/>
            <a:ext cx="148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无忧无虑</a:t>
            </a:r>
            <a:endParaRPr lang="zh-CN" altLang="en-US" sz="2400" b="1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9"/>
          <p:cNvSpPr txBox="1"/>
          <p:nvPr/>
        </p:nvSpPr>
        <p:spPr>
          <a:xfrm>
            <a:off x="7672851" y="1991876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喜悦</a:t>
            </a:r>
            <a:endParaRPr lang="zh-CN" altLang="en-US" sz="2400" b="1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10"/>
          <p:cNvSpPr txBox="1"/>
          <p:nvPr/>
        </p:nvSpPr>
        <p:spPr>
          <a:xfrm>
            <a:off x="6016667" y="2207900"/>
            <a:ext cx="148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精力充沛</a:t>
            </a:r>
            <a:endParaRPr lang="zh-CN" altLang="en-US" sz="2400" b="1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11"/>
          <p:cNvSpPr txBox="1"/>
          <p:nvPr/>
        </p:nvSpPr>
        <p:spPr>
          <a:xfrm>
            <a:off x="4819603" y="3740431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乐观</a:t>
            </a:r>
            <a:endParaRPr lang="zh-CN" altLang="en-US" sz="2400" b="1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12"/>
          <p:cNvSpPr txBox="1"/>
          <p:nvPr/>
        </p:nvSpPr>
        <p:spPr>
          <a:xfrm>
            <a:off x="4720523" y="2495932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陶醉</a:t>
            </a:r>
            <a:endParaRPr lang="zh-CN" altLang="en-US" sz="2400" b="1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13"/>
          <p:cNvSpPr txBox="1"/>
          <p:nvPr/>
        </p:nvSpPr>
        <p:spPr>
          <a:xfrm>
            <a:off x="666537" y="4252772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厌烦</a:t>
            </a:r>
            <a:endParaRPr lang="zh-CN" altLang="en-US" sz="2400" b="1">
              <a:solidFill>
                <a:srgbClr val="0A8EB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光辉特粗简体" panose="03000509000000000000" pitchFamily="65" charset="-122"/>
            </a:endParaRPr>
          </a:p>
        </p:txBody>
      </p:sp>
      <p:sp>
        <p:nvSpPr>
          <p:cNvPr id="39" name="文本框 14"/>
          <p:cNvSpPr txBox="1"/>
          <p:nvPr/>
        </p:nvSpPr>
        <p:spPr>
          <a:xfrm>
            <a:off x="1586826" y="4091231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灰心</a:t>
            </a:r>
            <a:endParaRPr lang="zh-CN" altLang="en-US" sz="2400" b="1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15"/>
          <p:cNvSpPr txBox="1"/>
          <p:nvPr/>
        </p:nvSpPr>
        <p:spPr>
          <a:xfrm>
            <a:off x="902913" y="4938796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担心</a:t>
            </a:r>
            <a:endParaRPr lang="zh-CN" altLang="en-US" sz="2400" b="1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16"/>
          <p:cNvSpPr txBox="1"/>
          <p:nvPr/>
        </p:nvSpPr>
        <p:spPr>
          <a:xfrm>
            <a:off x="461966" y="2408875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忧伤</a:t>
            </a:r>
            <a:endParaRPr lang="zh-CN" altLang="en-US" sz="2400" b="1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17"/>
          <p:cNvSpPr txBox="1"/>
          <p:nvPr/>
        </p:nvSpPr>
        <p:spPr>
          <a:xfrm>
            <a:off x="2582343" y="2266565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生气</a:t>
            </a:r>
            <a:endParaRPr lang="zh-CN" altLang="en-US" sz="2400" b="1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光辉特粗简体" panose="03000509000000000000" pitchFamily="65" charset="-122"/>
            </a:endParaRPr>
          </a:p>
        </p:txBody>
      </p:sp>
      <p:sp>
        <p:nvSpPr>
          <p:cNvPr id="43" name="文本框 18"/>
          <p:cNvSpPr txBox="1"/>
          <p:nvPr/>
        </p:nvSpPr>
        <p:spPr>
          <a:xfrm>
            <a:off x="982039" y="297515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筋疲力尽</a:t>
            </a:r>
            <a:endParaRPr lang="zh-CN" altLang="en-US" sz="2400" b="1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19"/>
          <p:cNvSpPr txBox="1"/>
          <p:nvPr/>
        </p:nvSpPr>
        <p:spPr>
          <a:xfrm>
            <a:off x="1571839" y="2051604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绝望</a:t>
            </a:r>
            <a:endParaRPr lang="zh-CN" altLang="en-US" sz="2400" b="1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22"/>
          <p:cNvSpPr txBox="1"/>
          <p:nvPr/>
        </p:nvSpPr>
        <p:spPr>
          <a:xfrm>
            <a:off x="2667082" y="3121828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恼怒</a:t>
            </a:r>
            <a:endParaRPr lang="zh-CN" altLang="en-US" sz="2400" b="1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23"/>
          <p:cNvSpPr txBox="1"/>
          <p:nvPr/>
        </p:nvSpPr>
        <p:spPr>
          <a:xfrm>
            <a:off x="272294" y="3532818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害怕</a:t>
            </a:r>
            <a:endParaRPr lang="zh-CN" altLang="en-US" sz="2400" b="1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24"/>
          <p:cNvSpPr txBox="1"/>
          <p:nvPr/>
        </p:nvSpPr>
        <p:spPr>
          <a:xfrm>
            <a:off x="2206865" y="4938796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悲伤</a:t>
            </a:r>
            <a:endParaRPr lang="zh-CN" altLang="en-US" sz="2400" b="1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6"/>
          <p:cNvSpPr txBox="1"/>
          <p:nvPr/>
        </p:nvSpPr>
        <p:spPr>
          <a:xfrm>
            <a:off x="7797970" y="2923799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自在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3"/>
          <p:cNvSpPr txBox="1"/>
          <p:nvPr/>
        </p:nvSpPr>
        <p:spPr>
          <a:xfrm>
            <a:off x="6457099" y="4016484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感动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5"/>
          <p:cNvSpPr txBox="1"/>
          <p:nvPr/>
        </p:nvSpPr>
        <p:spPr>
          <a:xfrm>
            <a:off x="5682324" y="3368486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平静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10"/>
          <p:cNvSpPr txBox="1"/>
          <p:nvPr/>
        </p:nvSpPr>
        <p:spPr>
          <a:xfrm>
            <a:off x="6149942" y="2296911"/>
            <a:ext cx="148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精力充沛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4"/>
          <p:cNvSpPr txBox="1"/>
          <p:nvPr/>
        </p:nvSpPr>
        <p:spPr>
          <a:xfrm>
            <a:off x="6195908" y="4865771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心旷神怡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2"/>
          <p:cNvSpPr txBox="1"/>
          <p:nvPr/>
        </p:nvSpPr>
        <p:spPr>
          <a:xfrm>
            <a:off x="7312811" y="3864084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满足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12"/>
          <p:cNvSpPr txBox="1"/>
          <p:nvPr/>
        </p:nvSpPr>
        <p:spPr>
          <a:xfrm>
            <a:off x="4844453" y="2593328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陶醉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1"/>
          <p:cNvSpPr txBox="1"/>
          <p:nvPr/>
        </p:nvSpPr>
        <p:spPr>
          <a:xfrm>
            <a:off x="6546640" y="2927980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兴奋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9"/>
          <p:cNvSpPr txBox="1"/>
          <p:nvPr/>
        </p:nvSpPr>
        <p:spPr>
          <a:xfrm>
            <a:off x="7824996" y="2087994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喜悦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11"/>
          <p:cNvSpPr txBox="1"/>
          <p:nvPr/>
        </p:nvSpPr>
        <p:spPr>
          <a:xfrm>
            <a:off x="4844453" y="3889094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乐观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7"/>
          <p:cNvSpPr txBox="1"/>
          <p:nvPr/>
        </p:nvSpPr>
        <p:spPr>
          <a:xfrm>
            <a:off x="4933638" y="4749742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踏实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文本框 8"/>
          <p:cNvSpPr txBox="1"/>
          <p:nvPr/>
        </p:nvSpPr>
        <p:spPr>
          <a:xfrm>
            <a:off x="7651703" y="4653059"/>
            <a:ext cx="148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无忧无虑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文本框 14"/>
          <p:cNvSpPr txBox="1"/>
          <p:nvPr/>
        </p:nvSpPr>
        <p:spPr>
          <a:xfrm>
            <a:off x="1696900" y="4195312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灰心</a:t>
            </a:r>
            <a:endParaRPr lang="zh-CN" altLang="en-US" sz="2400" b="1">
              <a:solidFill>
                <a:srgbClr val="0A8E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文本框 15"/>
          <p:cNvSpPr txBox="1"/>
          <p:nvPr/>
        </p:nvSpPr>
        <p:spPr>
          <a:xfrm>
            <a:off x="993248" y="5020242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担心</a:t>
            </a:r>
            <a:endParaRPr lang="zh-CN" altLang="en-US" sz="2400" b="1">
              <a:solidFill>
                <a:srgbClr val="0A8E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文本框 16"/>
          <p:cNvSpPr txBox="1"/>
          <p:nvPr/>
        </p:nvSpPr>
        <p:spPr>
          <a:xfrm>
            <a:off x="561334" y="2527744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忧伤</a:t>
            </a:r>
            <a:endParaRPr lang="zh-CN" altLang="en-US" sz="2400" b="1">
              <a:solidFill>
                <a:srgbClr val="0A8E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文本框 17"/>
          <p:cNvSpPr txBox="1"/>
          <p:nvPr/>
        </p:nvSpPr>
        <p:spPr>
          <a:xfrm>
            <a:off x="2690917" y="2330189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生气</a:t>
            </a:r>
            <a:endParaRPr lang="zh-CN" altLang="en-US" sz="2400" b="1">
              <a:solidFill>
                <a:srgbClr val="0A8EB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光辉特粗简体" panose="03000509000000000000" pitchFamily="65" charset="-122"/>
            </a:endParaRPr>
          </a:p>
        </p:txBody>
      </p:sp>
      <p:sp>
        <p:nvSpPr>
          <p:cNvPr id="71" name="文本框 18"/>
          <p:cNvSpPr txBox="1"/>
          <p:nvPr/>
        </p:nvSpPr>
        <p:spPr>
          <a:xfrm>
            <a:off x="1090950" y="3066588"/>
            <a:ext cx="1719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筋疲力尽</a:t>
            </a:r>
            <a:endParaRPr lang="zh-CN" altLang="en-US" sz="2400" b="1">
              <a:solidFill>
                <a:srgbClr val="0A8E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文本框 20"/>
          <p:cNvSpPr txBox="1"/>
          <p:nvPr/>
        </p:nvSpPr>
        <p:spPr>
          <a:xfrm>
            <a:off x="2654190" y="4102117"/>
            <a:ext cx="1414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心神不宁</a:t>
            </a:r>
            <a:endParaRPr lang="zh-CN" altLang="en-US" sz="2400" b="1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文本框 22"/>
          <p:cNvSpPr txBox="1"/>
          <p:nvPr/>
        </p:nvSpPr>
        <p:spPr>
          <a:xfrm>
            <a:off x="2747134" y="3210604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恼怒</a:t>
            </a:r>
            <a:endParaRPr lang="zh-CN" altLang="en-US" sz="2400" b="1">
              <a:solidFill>
                <a:srgbClr val="0A8E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文本框 23"/>
          <p:cNvSpPr txBox="1"/>
          <p:nvPr/>
        </p:nvSpPr>
        <p:spPr>
          <a:xfrm>
            <a:off x="364316" y="3594709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害怕</a:t>
            </a:r>
            <a:endParaRPr lang="zh-CN" altLang="en-US" sz="2400" b="1">
              <a:solidFill>
                <a:srgbClr val="0A8E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文本框 24"/>
          <p:cNvSpPr txBox="1"/>
          <p:nvPr/>
        </p:nvSpPr>
        <p:spPr>
          <a:xfrm>
            <a:off x="2297200" y="5029082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悲伤</a:t>
            </a:r>
            <a:endParaRPr lang="zh-CN" altLang="en-US" sz="2400" b="1">
              <a:solidFill>
                <a:srgbClr val="0A8E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20"/>
          <p:cNvSpPr txBox="1"/>
          <p:nvPr/>
        </p:nvSpPr>
        <p:spPr>
          <a:xfrm>
            <a:off x="2761658" y="4169064"/>
            <a:ext cx="1414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心神不宁</a:t>
            </a:r>
            <a:endParaRPr lang="zh-CN" altLang="en-US" sz="2400" b="1">
              <a:solidFill>
                <a:srgbClr val="0A8E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文本框 19"/>
          <p:cNvSpPr txBox="1"/>
          <p:nvPr/>
        </p:nvSpPr>
        <p:spPr>
          <a:xfrm>
            <a:off x="1643049" y="2140080"/>
            <a:ext cx="12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绝望</a:t>
            </a:r>
            <a:endParaRPr lang="zh-CN" altLang="en-US" sz="2400" b="1">
              <a:solidFill>
                <a:srgbClr val="0A8E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257949" y="5884033"/>
            <a:ext cx="2999787" cy="40011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000" b="1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olidFill>
                  <a:srgbClr val="E1394C"/>
                </a:solidFill>
              </a:rPr>
              <a:t>表达需要得到满足的感受</a:t>
            </a:r>
            <a:endParaRPr lang="zh-CN" altLang="en-US">
              <a:solidFill>
                <a:srgbClr val="E1394C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2280" y="5896610"/>
            <a:ext cx="3693160" cy="41084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000" b="1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表达需要</a:t>
            </a:r>
            <a:r>
              <a:rPr lang="zh-CN" altLang="en-US" sz="2000" b="1">
                <a:solidFill>
                  <a:srgbClr val="0A8E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没有得到满足的感受</a:t>
            </a:r>
            <a:endParaRPr lang="zh-CN" altLang="en-US" sz="2000" b="1">
              <a:solidFill>
                <a:srgbClr val="0A8E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0" y="332656"/>
            <a:ext cx="9144000" cy="360040"/>
            <a:chOff x="0" y="404664"/>
            <a:chExt cx="8719311" cy="216024"/>
          </a:xfrm>
        </p:grpSpPr>
        <p:sp>
          <p:nvSpPr>
            <p:cNvPr id="94" name="矩形 93"/>
            <p:cNvSpPr/>
            <p:nvPr/>
          </p:nvSpPr>
          <p:spPr>
            <a:xfrm>
              <a:off x="0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矩形 94"/>
            <p:cNvSpPr/>
            <p:nvPr/>
          </p:nvSpPr>
          <p:spPr>
            <a:xfrm>
              <a:off x="968464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矩形 95"/>
            <p:cNvSpPr/>
            <p:nvPr/>
          </p:nvSpPr>
          <p:spPr>
            <a:xfrm>
              <a:off x="1936928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矩形 96"/>
            <p:cNvSpPr/>
            <p:nvPr/>
          </p:nvSpPr>
          <p:spPr>
            <a:xfrm>
              <a:off x="2905392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矩形 97"/>
            <p:cNvSpPr/>
            <p:nvPr/>
          </p:nvSpPr>
          <p:spPr>
            <a:xfrm>
              <a:off x="3873856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矩形 98"/>
            <p:cNvSpPr/>
            <p:nvPr/>
          </p:nvSpPr>
          <p:spPr>
            <a:xfrm>
              <a:off x="4842320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矩形 99"/>
            <p:cNvSpPr/>
            <p:nvPr/>
          </p:nvSpPr>
          <p:spPr>
            <a:xfrm>
              <a:off x="5810784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矩形 100"/>
            <p:cNvSpPr/>
            <p:nvPr/>
          </p:nvSpPr>
          <p:spPr>
            <a:xfrm>
              <a:off x="6779248" y="404664"/>
              <a:ext cx="971600" cy="216024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矩形 101"/>
            <p:cNvSpPr/>
            <p:nvPr/>
          </p:nvSpPr>
          <p:spPr>
            <a:xfrm>
              <a:off x="7747711" y="404664"/>
              <a:ext cx="971600" cy="21602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3" name="矩形 102"/>
          <p:cNvSpPr/>
          <p:nvPr/>
        </p:nvSpPr>
        <p:spPr>
          <a:xfrm>
            <a:off x="755650" y="197481"/>
            <a:ext cx="3096345" cy="720080"/>
          </a:xfrm>
          <a:prstGeom prst="rect">
            <a:avLst/>
          </a:prstGeom>
          <a:solidFill>
            <a:schemeClr val="bg1"/>
          </a:solidFill>
          <a:ln>
            <a:solidFill>
              <a:srgbClr val="A6A6A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如何做到</a:t>
            </a:r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非暴力沟通</a:t>
            </a:r>
            <a:endParaRPr lang="zh-CN" altLang="en-US" sz="2400" b="1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TextBox 48"/>
          <p:cNvSpPr txBox="1"/>
          <p:nvPr/>
        </p:nvSpPr>
        <p:spPr>
          <a:xfrm>
            <a:off x="1460589" y="1401253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E1394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光辉特粗简体" panose="03000509000000000000" pitchFamily="65" charset="-122"/>
              </a:rPr>
              <a:t>体会和表达感受</a:t>
            </a:r>
            <a:endParaRPr lang="zh-CN" altLang="en-US" sz="2400" b="1" smtClean="0">
              <a:solidFill>
                <a:srgbClr val="E1394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光辉特粗简体" panose="03000509000000000000" pitchFamily="65" charset="-122"/>
            </a:endParaRPr>
          </a:p>
        </p:txBody>
      </p:sp>
      <p:grpSp>
        <p:nvGrpSpPr>
          <p:cNvPr id="109" name="组合 108"/>
          <p:cNvGrpSpPr/>
          <p:nvPr/>
        </p:nvGrpSpPr>
        <p:grpSpPr>
          <a:xfrm>
            <a:off x="666027" y="1271243"/>
            <a:ext cx="699215" cy="671939"/>
            <a:chOff x="920288" y="1590279"/>
            <a:chExt cx="699215" cy="671939"/>
          </a:xfrm>
        </p:grpSpPr>
        <p:sp>
          <p:nvSpPr>
            <p:cNvPr id="110" name="椭圆 109"/>
            <p:cNvSpPr/>
            <p:nvPr/>
          </p:nvSpPr>
          <p:spPr>
            <a:xfrm>
              <a:off x="920288" y="1590279"/>
              <a:ext cx="335209" cy="335209"/>
            </a:xfrm>
            <a:prstGeom prst="ellipse">
              <a:avLst/>
            </a:prstGeom>
            <a:solidFill>
              <a:srgbClr val="0A8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>
            <a:xfrm>
              <a:off x="1015635" y="1658350"/>
              <a:ext cx="603868" cy="603868"/>
            </a:xfrm>
            <a:prstGeom prst="ellipse">
              <a:avLst/>
            </a:prstGeom>
            <a:solidFill>
              <a:srgbClr val="E13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smtClean="0">
                  <a:solidFill>
                    <a:schemeClr val="bg1"/>
                  </a:solidFill>
                  <a:latin typeface="Britannic Bold" panose="020B0903060703020204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2400">
                <a:solidFill>
                  <a:schemeClr val="bg1"/>
                </a:solidFill>
                <a:latin typeface="Britannic Bold" panose="020B0903060703020204" pitchFamily="34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TABLE_BEAUTIFY" val="smartTable{d3c61a3d-219b-4e3c-8c85-06d6aa262d0a}"/>
</p:tagLst>
</file>

<file path=ppt/tags/tag4.xml><?xml version="1.0" encoding="utf-8"?>
<p:tagLst xmlns:p="http://schemas.openxmlformats.org/presentationml/2006/main">
  <p:tag name="KSO_WM_UNIT_TABLE_BEAUTIFY" val="smartTable{d3c61a3d-219b-4e3c-8c85-06d6aa262d0a}"/>
</p:tagLst>
</file>

<file path=ppt/tags/tag5.xml><?xml version="1.0" encoding="utf-8"?>
<p:tagLst xmlns:p="http://schemas.openxmlformats.org/presentationml/2006/main">
  <p:tag name="KSO_WM_UNIT_TABLE_BEAUTIFY" val="smartTable{d3c61a3d-219b-4e3c-8c85-06d6aa262d0a}"/>
</p:tagLst>
</file>

<file path=ppt/tags/tag6.xml><?xml version="1.0" encoding="utf-8"?>
<p:tagLst xmlns:p="http://schemas.openxmlformats.org/presentationml/2006/main">
  <p:tag name="TABLE_ENDDRAG_ORIGIN_RECT" val="591*234"/>
  <p:tag name="TABLE_ENDDRAG_RECT" val="60*213*591*234"/>
</p:tagLst>
</file>

<file path=ppt/tags/tag7.xml><?xml version="1.0" encoding="utf-8"?>
<p:tagLst xmlns:p="http://schemas.openxmlformats.org/presentationml/2006/main">
  <p:tag name="KSO_WM_UNIT_TABLE_BEAUTIFY" val="smartTable{e2be15f4-2402-4b4b-9dbc-7cbb4f898395}"/>
</p:tagLst>
</file>

<file path=ppt/tags/tag8.xml><?xml version="1.0" encoding="utf-8"?>
<p:tagLst xmlns:p="http://schemas.openxmlformats.org/presentationml/2006/main">
  <p:tag name="AS_NET" val="4.0.30319.42000"/>
  <p:tag name="AS_OS" val="Microsoft Windows NT 6.2.9200.0"/>
  <p:tag name="AS_RELEASE_DATE" val="2017.06.14"/>
  <p:tag name="AS_TITLE" val="Aspose.Slides for .NET 4.0 Client Profile"/>
  <p:tag name="AS_VERSION" val="17.6"/>
  <p:tag name="KSO_WPP_MARK_KEY" val="ba21cb45-18cd-4794-890c-22bbf900d85b"/>
  <p:tag name="COMMONDATA" val="eyJoZGlkIjoiYWRkMmUwZmU4MDBmNzIyNmE4ODVhYjM1YWFmYjlhYTk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2212</Words>
  <Application>WPS 演示</Application>
  <PresentationFormat>全屏显示(4:3)</PresentationFormat>
  <Paragraphs>430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宋体</vt:lpstr>
      <vt:lpstr>Wingdings</vt:lpstr>
      <vt:lpstr>Broadway</vt:lpstr>
      <vt:lpstr>微软雅黑</vt:lpstr>
      <vt:lpstr>方正粗黑宋简体</vt:lpstr>
      <vt:lpstr>方正光辉特粗简体</vt:lpstr>
      <vt:lpstr>Britannic Bold</vt:lpstr>
      <vt:lpstr>Wingdings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ZhaoYue</dc:creator>
  <cp:lastModifiedBy>曾旭东</cp:lastModifiedBy>
  <cp:revision>154</cp:revision>
  <dcterms:created xsi:type="dcterms:W3CDTF">2014-01-22T02:25:00Z</dcterms:created>
  <dcterms:modified xsi:type="dcterms:W3CDTF">2024-03-26T02:33:12Z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7CEFBE151DA24B989AE9B9158257856A_12</vt:lpwstr>
  </property>
  <property fmtid="{D5CDD505-2E9C-101B-9397-08002B2CF9AE}" pid="3" name="KSOProductBuildVer">
    <vt:lpwstr>2052-12.1.0.16388</vt:lpwstr>
  </property>
</Properties>
</file>