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4" r:id="rId11"/>
    <p:sldId id="266" r:id="rId12"/>
    <p:sldId id="267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75"/>
  </p:normalViewPr>
  <p:slideViewPr>
    <p:cSldViewPr snapToGrid="0">
      <p:cViewPr varScale="1">
        <p:scale>
          <a:sx n="90" d="100"/>
          <a:sy n="90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4CFA-424E-FD4B-BA4F-AFA40F520A6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1317-4062-EF43-9F7C-C0017DE5176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4CFA-424E-FD4B-BA4F-AFA40F520A6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1317-4062-EF43-9F7C-C0017DE5176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4CFA-424E-FD4B-BA4F-AFA40F520A6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1317-4062-EF43-9F7C-C0017DE5176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4CFA-424E-FD4B-BA4F-AFA40F520A6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1317-4062-EF43-9F7C-C0017DE5176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4CFA-424E-FD4B-BA4F-AFA40F520A6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1317-4062-EF43-9F7C-C0017DE5176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4CFA-424E-FD4B-BA4F-AFA40F520A6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1317-4062-EF43-9F7C-C0017DE5176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4CFA-424E-FD4B-BA4F-AFA40F520A6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1317-4062-EF43-9F7C-C0017DE5176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4CFA-424E-FD4B-BA4F-AFA40F520A6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1317-4062-EF43-9F7C-C0017DE5176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4CFA-424E-FD4B-BA4F-AFA40F520A6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1317-4062-EF43-9F7C-C0017DE5176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4CFA-424E-FD4B-BA4F-AFA40F520A6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1317-4062-EF43-9F7C-C0017DE5176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4CFA-424E-FD4B-BA4F-AFA40F520A6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D1317-4062-EF43-9F7C-C0017DE5176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4CFA-424E-FD4B-BA4F-AFA40F520A6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D1317-4062-EF43-9F7C-C0017DE5176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44346" y="1248033"/>
            <a:ext cx="7117491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kumimoji="1"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武汉市新洲区邾城街卫生院</a:t>
            </a:r>
            <a:endParaRPr kumimoji="1" lang="en-US" altLang="zh-CN" sz="4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kumimoji="1"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中医药健康养生知识讲座</a:t>
            </a:r>
            <a:endParaRPr kumimoji="1"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00888" y="364062"/>
            <a:ext cx="259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effectLst/>
              </a:rPr>
              <a:t>中药养生歌</a:t>
            </a:r>
            <a:endParaRPr lang="zh-CN" altLang="en-US" sz="3600" dirty="0">
              <a:effectLst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76528" y="1597152"/>
            <a:ext cx="9838944" cy="3913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0" i="0" dirty="0">
                <a:effectLst/>
                <a:latin typeface="system-ui"/>
              </a:rPr>
              <a:t>中药养生自古传    五味提神又保肝    当归补血又通脉    白术利湿脾胃健 </a:t>
            </a:r>
            <a:endParaRPr lang="zh-CN" altLang="en-US" sz="2400" b="0" i="0" dirty="0">
              <a:effectLst/>
              <a:latin typeface="system-ui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0" i="0" dirty="0">
                <a:effectLst/>
                <a:latin typeface="system-ui"/>
              </a:rPr>
              <a:t>返老还童黄精见    泽泻能把血脂减    红枣益气脾胃健    枸杞补身还童年 </a:t>
            </a:r>
            <a:endParaRPr lang="zh-CN" altLang="en-US" sz="2400" b="0" i="0" dirty="0">
              <a:effectLst/>
              <a:latin typeface="system-ui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0" i="0" dirty="0">
                <a:effectLst/>
                <a:latin typeface="system-ui"/>
              </a:rPr>
              <a:t>健脾益气用淮山    人参扶元把气转    八仙长寿熟地黄    首乌黑发又延年 </a:t>
            </a:r>
            <a:endParaRPr lang="zh-CN" altLang="en-US" sz="2400" b="0" i="0" dirty="0">
              <a:effectLst/>
              <a:latin typeface="system-ui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0" i="0" dirty="0">
                <a:effectLst/>
                <a:latin typeface="system-ui"/>
              </a:rPr>
              <a:t>鹿茸又把精血添    蜂蜜润肺气还原    甘草益气毒气减    红花丹参淤血散 </a:t>
            </a:r>
            <a:endParaRPr lang="zh-CN" altLang="en-US" sz="2400" b="0" i="0" dirty="0">
              <a:effectLst/>
              <a:latin typeface="system-ui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0" i="0" dirty="0">
                <a:effectLst/>
                <a:latin typeface="system-ui"/>
              </a:rPr>
              <a:t>女贞能把真阴还    山楂降脂血压减    阿胶止血补血源    青木香降血压显 </a:t>
            </a:r>
            <a:endParaRPr lang="zh-CN" altLang="en-US" sz="2400" b="0" i="0" dirty="0">
              <a:effectLst/>
              <a:latin typeface="system-ui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0" i="0" dirty="0">
                <a:effectLst/>
                <a:latin typeface="system-ui"/>
              </a:rPr>
              <a:t>养生之经记心间    菊花明目治头眼    三七活血能扩冠    麦冬生津除虚烦 </a:t>
            </a:r>
            <a:endParaRPr lang="zh-CN" altLang="en-US" sz="2400" b="0" i="0" dirty="0">
              <a:effectLst/>
              <a:latin typeface="system-ui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0" i="0" dirty="0">
                <a:effectLst/>
                <a:latin typeface="system-ui"/>
              </a:rPr>
              <a:t>毛冬关心脑血栓    有刺五加扶正坚    茯苓利水治失眠    抗衰防老寿延年</a:t>
            </a:r>
            <a:endParaRPr lang="zh-CN" altLang="en-US" b="0" i="0" dirty="0">
              <a:effectLst/>
              <a:latin typeface="system-u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425009" cy="69939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r="3421" b="9266"/>
          <a:stretch>
            <a:fillRect/>
          </a:stretch>
        </p:blipFill>
        <p:spPr>
          <a:xfrm>
            <a:off x="6352540" y="1485900"/>
            <a:ext cx="5664200" cy="35502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l="5104" r="21" b="9607"/>
          <a:stretch>
            <a:fillRect/>
          </a:stretch>
        </p:blipFill>
        <p:spPr>
          <a:xfrm flipH="1">
            <a:off x="257810" y="1485900"/>
            <a:ext cx="5783580" cy="35369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013729" y="380664"/>
            <a:ext cx="4677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0" i="0" dirty="0">
                <a:effectLst/>
                <a:latin typeface="Optima-Regular" panose="02000503060000020004" pitchFamily="2" charset="0"/>
              </a:rPr>
              <a:t>中医药健康养生知识讲座</a:t>
            </a:r>
            <a:endParaRPr kumimoji="1" lang="zh-CN" altLang="en-US" sz="3200" dirty="0"/>
          </a:p>
        </p:txBody>
      </p:sp>
      <p:sp>
        <p:nvSpPr>
          <p:cNvPr id="12" name="文本框 11"/>
          <p:cNvSpPr txBox="1"/>
          <p:nvPr/>
        </p:nvSpPr>
        <p:spPr>
          <a:xfrm>
            <a:off x="958934" y="5534561"/>
            <a:ext cx="10787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0" i="0" dirty="0">
                <a:effectLst/>
                <a:latin typeface="system-ui"/>
              </a:rPr>
              <a:t>中医养生，就是通过各种方法颐养天命，增强体质，预防疾病，从而达到延年益寿的一种医事活动。所谓生，就是生命、生存、生长之意</a:t>
            </a:r>
            <a:r>
              <a:rPr lang="en-US" altLang="zh-CN" sz="2000" b="0" i="0" dirty="0">
                <a:effectLst/>
                <a:latin typeface="system-ui"/>
              </a:rPr>
              <a:t>;</a:t>
            </a:r>
            <a:r>
              <a:rPr lang="zh-CN" altLang="en-US" sz="2000" b="0" i="0" dirty="0">
                <a:effectLst/>
                <a:latin typeface="system-ui"/>
              </a:rPr>
              <a:t>所谓养，即保养、调养、补养之意。</a:t>
            </a:r>
            <a:r>
              <a:rPr lang="en-US" altLang="zh-CN" sz="2000" b="0" i="0" dirty="0">
                <a:effectLst/>
                <a:latin typeface="system-ui"/>
              </a:rPr>
              <a:t>《</a:t>
            </a:r>
            <a:r>
              <a:rPr lang="zh-CN" altLang="en-US" sz="2000" b="0" i="0" dirty="0">
                <a:effectLst/>
                <a:latin typeface="system-ui"/>
              </a:rPr>
              <a:t>素问</a:t>
            </a:r>
            <a:r>
              <a:rPr lang="en-US" altLang="zh-CN" sz="2000" b="0" i="0" dirty="0">
                <a:effectLst/>
                <a:latin typeface="system-ui"/>
              </a:rPr>
              <a:t>·</a:t>
            </a:r>
            <a:r>
              <a:rPr lang="zh-CN" altLang="en-US" sz="2000" b="0" i="0" dirty="0">
                <a:effectLst/>
                <a:latin typeface="system-ui"/>
              </a:rPr>
              <a:t>生气通天论</a:t>
            </a:r>
            <a:r>
              <a:rPr lang="en-US" altLang="zh-CN" sz="2000" b="0" i="0" dirty="0">
                <a:effectLst/>
                <a:latin typeface="system-ui"/>
              </a:rPr>
              <a:t>》</a:t>
            </a:r>
            <a:r>
              <a:rPr lang="zh-CN" altLang="en-US" sz="2000" b="0" i="0" dirty="0">
                <a:effectLst/>
                <a:latin typeface="system-ui"/>
              </a:rPr>
              <a:t>说</a:t>
            </a:r>
            <a:r>
              <a:rPr lang="en-US" altLang="zh-CN" sz="2000" b="0" i="0" dirty="0">
                <a:effectLst/>
                <a:latin typeface="system-ui"/>
              </a:rPr>
              <a:t>:“</a:t>
            </a:r>
            <a:r>
              <a:rPr lang="zh-CN" altLang="en-US" sz="2000" b="0" i="0" dirty="0">
                <a:effectLst/>
                <a:latin typeface="system-ui"/>
              </a:rPr>
              <a:t>阴平阳秘，精神乃治。阴阳离决，精气乃绝”。说明阴阳平衡是健康的保证，而阴阳失调是导致疾病的根本原因。</a:t>
            </a:r>
            <a:endParaRPr kumimoji="1" lang="zh-CN" alt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33" y="0"/>
            <a:ext cx="12187767" cy="686038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440195" y="518984"/>
            <a:ext cx="3311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i="0" dirty="0">
                <a:solidFill>
                  <a:srgbClr val="577B1B"/>
                </a:solidFill>
                <a:effectLst/>
                <a:latin typeface="system-ui"/>
              </a:rPr>
              <a:t>ꔷ </a:t>
            </a:r>
            <a:r>
              <a:rPr lang="zh-CN" altLang="en-US" sz="2400" b="1" i="0" dirty="0">
                <a:solidFill>
                  <a:srgbClr val="577B1B"/>
                </a:solidFill>
                <a:effectLst/>
                <a:latin typeface="Optima-Regular" panose="02000503060000020004" pitchFamily="2" charset="0"/>
              </a:rPr>
              <a:t>食疗药膳养生可参</a:t>
            </a:r>
            <a:r>
              <a:rPr lang="zh-CN" altLang="en-US" sz="2400" b="1" i="0" dirty="0">
                <a:solidFill>
                  <a:srgbClr val="577B1B"/>
                </a:solidFill>
                <a:effectLst/>
                <a:latin typeface="system-ui"/>
              </a:rPr>
              <a:t> ꔷ</a:t>
            </a:r>
            <a:endParaRPr kumimoji="1"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1894702" y="1516455"/>
            <a:ext cx="84025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200" dirty="0">
                <a:effectLst/>
              </a:rPr>
              <a:t>1</a:t>
            </a:r>
            <a:r>
              <a:rPr lang="zh-CN" altLang="en-US" sz="2200" dirty="0">
                <a:effectLst/>
              </a:rPr>
              <a:t>、糖尿病</a:t>
            </a:r>
            <a:br>
              <a:rPr lang="zh-CN" altLang="en-US" sz="2200" dirty="0">
                <a:effectLst/>
              </a:rPr>
            </a:br>
            <a:r>
              <a:rPr lang="zh-CN" altLang="en-US" sz="2200" dirty="0"/>
              <a:t>        </a:t>
            </a:r>
            <a:r>
              <a:rPr lang="zh-CN" altLang="en-US" sz="2200" dirty="0">
                <a:effectLst/>
              </a:rPr>
              <a:t>糖尿病中医称“消渴”，其主要病变在肺、胃、肾三脏。其以阴虚为本，燥热为标，临床上要求病人严格控制饮食。除此之外，一些简便的食疗方法可以酌情选用。</a:t>
            </a:r>
            <a:endParaRPr lang="en-US" altLang="zh-CN" sz="2200" dirty="0">
              <a:effectLst/>
            </a:endParaRPr>
          </a:p>
          <a:p>
            <a:pPr algn="l"/>
            <a:r>
              <a:rPr lang="zh-CN" altLang="en-US" sz="2200" dirty="0">
                <a:effectLst/>
              </a:rPr>
              <a:t>        枸杞葛根参茶</a:t>
            </a:r>
            <a:r>
              <a:rPr lang="en-US" altLang="zh-CN" sz="2200" dirty="0">
                <a:effectLst/>
              </a:rPr>
              <a:t>:</a:t>
            </a:r>
            <a:r>
              <a:rPr lang="zh-CN" altLang="en-US" sz="2200" dirty="0">
                <a:effectLst/>
              </a:rPr>
              <a:t>西洋参</a:t>
            </a:r>
            <a:r>
              <a:rPr lang="en-US" altLang="zh-CN" sz="2200" dirty="0">
                <a:effectLst/>
              </a:rPr>
              <a:t>5</a:t>
            </a:r>
            <a:r>
              <a:rPr lang="zh-CN" altLang="en-US" sz="2200" dirty="0">
                <a:effectLst/>
              </a:rPr>
              <a:t>克，枸杞子</a:t>
            </a:r>
            <a:r>
              <a:rPr lang="en-US" altLang="zh-CN" sz="2200" dirty="0">
                <a:effectLst/>
              </a:rPr>
              <a:t>10</a:t>
            </a:r>
            <a:r>
              <a:rPr lang="zh-CN" altLang="en-US" sz="2200" dirty="0">
                <a:effectLst/>
              </a:rPr>
              <a:t>克，生地</a:t>
            </a:r>
            <a:r>
              <a:rPr lang="en-US" altLang="zh-CN" sz="2200" dirty="0">
                <a:effectLst/>
              </a:rPr>
              <a:t>5</a:t>
            </a:r>
            <a:r>
              <a:rPr lang="zh-CN" altLang="en-US" sz="2200" dirty="0">
                <a:effectLst/>
              </a:rPr>
              <a:t>克，葛根</a:t>
            </a:r>
            <a:r>
              <a:rPr lang="en-US" altLang="zh-CN" sz="2200" dirty="0">
                <a:effectLst/>
              </a:rPr>
              <a:t>5</a:t>
            </a:r>
            <a:r>
              <a:rPr lang="zh-CN" altLang="en-US" sz="2200" dirty="0">
                <a:effectLst/>
              </a:rPr>
              <a:t>克。水煎，代茶饮。</a:t>
            </a:r>
            <a:endParaRPr lang="zh-CN" altLang="en-US" sz="2200" dirty="0">
              <a:effectLst/>
            </a:endParaRPr>
          </a:p>
          <a:p>
            <a:r>
              <a:rPr lang="zh-CN" altLang="en-US" sz="2200" dirty="0">
                <a:effectLst/>
              </a:rPr>
              <a:t>        黄芪麦子茶</a:t>
            </a:r>
            <a:r>
              <a:rPr lang="en-US" altLang="zh-CN" sz="2200" dirty="0">
                <a:effectLst/>
              </a:rPr>
              <a:t>:</a:t>
            </a:r>
            <a:r>
              <a:rPr lang="zh-CN" altLang="en-US" sz="2200" dirty="0">
                <a:effectLst/>
              </a:rPr>
              <a:t>黄芪</a:t>
            </a:r>
            <a:r>
              <a:rPr lang="en-US" altLang="zh-CN" sz="2200" dirty="0">
                <a:effectLst/>
              </a:rPr>
              <a:t>30</a:t>
            </a:r>
            <a:r>
              <a:rPr lang="zh-CN" altLang="en-US" sz="2200" dirty="0">
                <a:effectLst/>
              </a:rPr>
              <a:t>克，麦冬</a:t>
            </a:r>
            <a:r>
              <a:rPr lang="en-US" altLang="zh-CN" sz="2200" dirty="0">
                <a:effectLst/>
              </a:rPr>
              <a:t>10</a:t>
            </a:r>
            <a:r>
              <a:rPr lang="zh-CN" altLang="en-US" sz="2200" dirty="0">
                <a:effectLst/>
              </a:rPr>
              <a:t>克，五味子</a:t>
            </a:r>
            <a:r>
              <a:rPr lang="en-US" altLang="zh-CN" sz="2200" dirty="0">
                <a:effectLst/>
              </a:rPr>
              <a:t>5</a:t>
            </a:r>
            <a:r>
              <a:rPr lang="zh-CN" altLang="en-US" sz="2200" dirty="0">
                <a:effectLst/>
              </a:rPr>
              <a:t>克。水煎，代茶饮。</a:t>
            </a:r>
            <a:endParaRPr lang="en-US" altLang="zh-CN" sz="2200" dirty="0">
              <a:effectLst/>
            </a:endParaRPr>
          </a:p>
          <a:p>
            <a:r>
              <a:rPr lang="zh-CN" altLang="en-US" sz="2200" dirty="0">
                <a:effectLst/>
              </a:rPr>
              <a:t>        枸杞银耳羹</a:t>
            </a:r>
            <a:r>
              <a:rPr lang="en-US" altLang="zh-CN" sz="2200" dirty="0">
                <a:effectLst/>
              </a:rPr>
              <a:t>:</a:t>
            </a:r>
            <a:r>
              <a:rPr lang="zh-CN" altLang="en-US" sz="2200" dirty="0">
                <a:effectLst/>
              </a:rPr>
              <a:t>枸杞子</a:t>
            </a:r>
            <a:r>
              <a:rPr lang="en-US" altLang="zh-CN" sz="2200" dirty="0">
                <a:effectLst/>
              </a:rPr>
              <a:t>10</a:t>
            </a:r>
            <a:r>
              <a:rPr lang="zh-CN" altLang="en-US" sz="2200" dirty="0">
                <a:effectLst/>
              </a:rPr>
              <a:t>克，银耳</a:t>
            </a:r>
            <a:r>
              <a:rPr lang="en-US" altLang="zh-CN" sz="2200" dirty="0">
                <a:effectLst/>
              </a:rPr>
              <a:t>5</a:t>
            </a:r>
            <a:r>
              <a:rPr lang="zh-CN" altLang="en-US" sz="2200" dirty="0">
                <a:effectLst/>
              </a:rPr>
              <a:t>克。蒸三十分钟后食用。</a:t>
            </a:r>
            <a:endParaRPr lang="en-US" altLang="zh-CN" sz="2200" dirty="0">
              <a:effectLst/>
            </a:endParaRPr>
          </a:p>
          <a:p>
            <a:r>
              <a:rPr lang="zh-CN" altLang="en-US" sz="2200" dirty="0">
                <a:effectLst/>
              </a:rPr>
              <a:t>        山药黄芪生饮</a:t>
            </a:r>
            <a:r>
              <a:rPr lang="en-US" altLang="zh-CN" sz="2200" dirty="0">
                <a:effectLst/>
              </a:rPr>
              <a:t>:</a:t>
            </a:r>
            <a:r>
              <a:rPr lang="zh-CN" altLang="en-US" sz="2200" dirty="0">
                <a:effectLst/>
              </a:rPr>
              <a:t>山药</a:t>
            </a:r>
            <a:r>
              <a:rPr lang="en-US" altLang="zh-CN" sz="2200" dirty="0">
                <a:effectLst/>
              </a:rPr>
              <a:t>30</a:t>
            </a:r>
            <a:r>
              <a:rPr lang="zh-CN" altLang="en-US" sz="2200" dirty="0">
                <a:effectLst/>
              </a:rPr>
              <a:t>克，黄芪</a:t>
            </a:r>
            <a:r>
              <a:rPr lang="en-US" altLang="zh-CN" sz="2200" dirty="0">
                <a:effectLst/>
              </a:rPr>
              <a:t>30</a:t>
            </a:r>
            <a:r>
              <a:rPr lang="zh-CN" altLang="en-US" sz="2200" dirty="0">
                <a:effectLst/>
              </a:rPr>
              <a:t>克，生地</a:t>
            </a:r>
            <a:r>
              <a:rPr lang="en-US" altLang="zh-CN" sz="2200" dirty="0">
                <a:effectLst/>
              </a:rPr>
              <a:t>15</a:t>
            </a:r>
            <a:r>
              <a:rPr lang="zh-CN" altLang="en-US" sz="2200" dirty="0">
                <a:effectLst/>
              </a:rPr>
              <a:t>克，天花粉</a:t>
            </a:r>
            <a:r>
              <a:rPr lang="en-US" altLang="zh-CN" sz="2200" dirty="0">
                <a:effectLst/>
              </a:rPr>
              <a:t>10</a:t>
            </a:r>
            <a:r>
              <a:rPr lang="zh-CN" altLang="en-US" sz="2200" dirty="0">
                <a:effectLst/>
              </a:rPr>
              <a:t>克，葛根</a:t>
            </a:r>
            <a:r>
              <a:rPr lang="en-US" altLang="zh-CN" sz="2200" dirty="0">
                <a:effectLst/>
              </a:rPr>
              <a:t>10</a:t>
            </a:r>
            <a:r>
              <a:rPr lang="zh-CN" altLang="en-US" sz="2200" dirty="0">
                <a:effectLst/>
              </a:rPr>
              <a:t>克。水煎，代茶饮。</a:t>
            </a:r>
            <a:endParaRPr lang="zh-CN" altLang="en-US" sz="2200" dirty="0"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440195" y="518984"/>
            <a:ext cx="3311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i="0" dirty="0">
                <a:solidFill>
                  <a:srgbClr val="577B1B"/>
                </a:solidFill>
                <a:effectLst/>
                <a:latin typeface="system-ui"/>
              </a:rPr>
              <a:t>ꔷ </a:t>
            </a:r>
            <a:r>
              <a:rPr lang="zh-CN" altLang="en-US" sz="2400" b="1" i="0" dirty="0">
                <a:solidFill>
                  <a:srgbClr val="577B1B"/>
                </a:solidFill>
                <a:effectLst/>
                <a:latin typeface="Optima-Regular" panose="02000503060000020004" pitchFamily="2" charset="0"/>
              </a:rPr>
              <a:t>食疗药膳养生可参</a:t>
            </a:r>
            <a:r>
              <a:rPr lang="zh-CN" altLang="en-US" sz="2400" b="1" i="0" dirty="0">
                <a:solidFill>
                  <a:srgbClr val="577B1B"/>
                </a:solidFill>
                <a:effectLst/>
                <a:latin typeface="system-ui"/>
              </a:rPr>
              <a:t> ꔷ</a:t>
            </a:r>
            <a:endParaRPr kumimoji="1"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1255776" y="1103169"/>
            <a:ext cx="99364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effectLst/>
              </a:rPr>
              <a:t>2</a:t>
            </a:r>
            <a:r>
              <a:rPr lang="zh-CN" altLang="en-US" sz="2400" dirty="0">
                <a:effectLst/>
              </a:rPr>
              <a:t>、高血压病</a:t>
            </a:r>
            <a:endParaRPr lang="zh-CN" altLang="en-US" sz="2400" dirty="0">
              <a:effectLst/>
            </a:endParaRPr>
          </a:p>
          <a:p>
            <a:r>
              <a:rPr lang="zh-CN" altLang="en-US" sz="2400" dirty="0">
                <a:effectLst/>
              </a:rPr>
              <a:t>        高血压病是一种长期慢性病，需终身服药治疗，但若能配合饮食治疗可以起到减少并发证、减少药量、增加药物疗效的作用。高血压属于中医学的“眩晕”范畴，多分为肝阳上亢、肝肾阴虚、痰浊上扰等证型。</a:t>
            </a:r>
            <a:endParaRPr lang="zh-CN" altLang="en-US" sz="2400" dirty="0">
              <a:effectLst/>
            </a:endParaRPr>
          </a:p>
          <a:p>
            <a:r>
              <a:rPr lang="zh-CN" altLang="en-US" sz="2400" dirty="0">
                <a:effectLst/>
              </a:rPr>
              <a:t>        芹菜大枣汤</a:t>
            </a:r>
            <a:r>
              <a:rPr lang="en-US" altLang="zh-CN" sz="2400" dirty="0">
                <a:effectLst/>
              </a:rPr>
              <a:t>:</a:t>
            </a:r>
            <a:r>
              <a:rPr lang="zh-CN" altLang="en-US" sz="2400" dirty="0">
                <a:effectLst/>
              </a:rPr>
              <a:t>芹菜</a:t>
            </a:r>
            <a:r>
              <a:rPr lang="en-US" altLang="zh-CN" sz="2400" dirty="0">
                <a:effectLst/>
              </a:rPr>
              <a:t>200</a:t>
            </a:r>
            <a:r>
              <a:rPr lang="zh-CN" altLang="en-US" sz="2400" dirty="0">
                <a:effectLst/>
              </a:rPr>
              <a:t>克，大枣</a:t>
            </a:r>
            <a:r>
              <a:rPr lang="en-US" altLang="zh-CN" sz="2400" dirty="0">
                <a:effectLst/>
              </a:rPr>
              <a:t>30</a:t>
            </a:r>
            <a:r>
              <a:rPr lang="zh-CN" altLang="en-US" sz="2400" dirty="0">
                <a:effectLst/>
              </a:rPr>
              <a:t>枚。煎煮三十分钟，食芹菜及枣，喝汤。用于肝阳上亢之高血压。</a:t>
            </a:r>
            <a:endParaRPr lang="zh-CN" altLang="en-US" sz="2400" dirty="0">
              <a:effectLst/>
            </a:endParaRPr>
          </a:p>
          <a:p>
            <a:r>
              <a:rPr lang="zh-CN" altLang="en-US" sz="2400" dirty="0">
                <a:effectLst/>
              </a:rPr>
              <a:t>        杜仲菊花茶</a:t>
            </a:r>
            <a:r>
              <a:rPr lang="en-US" altLang="zh-CN" sz="2400" dirty="0">
                <a:effectLst/>
              </a:rPr>
              <a:t>:</a:t>
            </a:r>
            <a:r>
              <a:rPr lang="zh-CN" altLang="en-US" sz="2400" dirty="0">
                <a:effectLst/>
              </a:rPr>
              <a:t>杜仲叶</a:t>
            </a:r>
            <a:r>
              <a:rPr lang="en-US" altLang="zh-CN" sz="2400" dirty="0">
                <a:effectLst/>
              </a:rPr>
              <a:t>15</a:t>
            </a:r>
            <a:r>
              <a:rPr lang="zh-CN" altLang="en-US" sz="2400" dirty="0">
                <a:effectLst/>
              </a:rPr>
              <a:t>克，夏枯草</a:t>
            </a:r>
            <a:r>
              <a:rPr lang="en-US" altLang="zh-CN" sz="2400" dirty="0">
                <a:effectLst/>
              </a:rPr>
              <a:t>10</a:t>
            </a:r>
            <a:r>
              <a:rPr lang="zh-CN" altLang="en-US" sz="2400" dirty="0">
                <a:effectLst/>
              </a:rPr>
              <a:t>克</a:t>
            </a:r>
            <a:r>
              <a:rPr lang="en-US" altLang="zh-CN" sz="2400" dirty="0">
                <a:effectLst/>
              </a:rPr>
              <a:t>(</a:t>
            </a:r>
            <a:r>
              <a:rPr lang="zh-CN" altLang="en-US" sz="2400" dirty="0">
                <a:effectLst/>
              </a:rPr>
              <a:t>或白菊花</a:t>
            </a:r>
            <a:r>
              <a:rPr lang="en-US" altLang="zh-CN" sz="2400" dirty="0">
                <a:effectLst/>
              </a:rPr>
              <a:t>10</a:t>
            </a:r>
            <a:r>
              <a:rPr lang="zh-CN" altLang="en-US" sz="2400" dirty="0">
                <a:effectLst/>
              </a:rPr>
              <a:t>克</a:t>
            </a:r>
            <a:r>
              <a:rPr lang="en-US" altLang="zh-CN" sz="2400" dirty="0">
                <a:effectLst/>
              </a:rPr>
              <a:t>)</a:t>
            </a:r>
            <a:r>
              <a:rPr lang="zh-CN" altLang="en-US" sz="2400" dirty="0">
                <a:effectLst/>
              </a:rPr>
              <a:t>。水煎、代茶饮，或单用炒杜仲或杜仲叶水煎代茶饮都有降压功效。用于肝肾不足、肝阳上亢之高血压。</a:t>
            </a:r>
            <a:endParaRPr lang="zh-CN" altLang="en-US" sz="2400" dirty="0">
              <a:effectLst/>
            </a:endParaRPr>
          </a:p>
          <a:p>
            <a:r>
              <a:rPr lang="zh-CN" altLang="en-US" sz="2400" dirty="0">
                <a:effectLst/>
              </a:rPr>
              <a:t>        山楂银杏茶</a:t>
            </a:r>
            <a:r>
              <a:rPr lang="en-US" altLang="zh-CN" sz="2400" dirty="0">
                <a:effectLst/>
              </a:rPr>
              <a:t>:</a:t>
            </a:r>
            <a:r>
              <a:rPr lang="zh-CN" altLang="en-US" sz="2400" dirty="0">
                <a:effectLst/>
              </a:rPr>
              <a:t>杜仲叶</a:t>
            </a:r>
            <a:r>
              <a:rPr lang="en-US" altLang="zh-CN" sz="2400" dirty="0">
                <a:effectLst/>
              </a:rPr>
              <a:t>15</a:t>
            </a:r>
            <a:r>
              <a:rPr lang="zh-CN" altLang="en-US" sz="2400" dirty="0">
                <a:effectLst/>
              </a:rPr>
              <a:t>克山楂</a:t>
            </a:r>
            <a:r>
              <a:rPr lang="en-US" altLang="zh-CN" sz="2400" dirty="0">
                <a:effectLst/>
              </a:rPr>
              <a:t>5</a:t>
            </a:r>
            <a:r>
              <a:rPr lang="zh-CN" altLang="en-US" sz="2400" dirty="0">
                <a:effectLst/>
              </a:rPr>
              <a:t>克，银杏叶</a:t>
            </a:r>
            <a:r>
              <a:rPr lang="en-US" altLang="zh-CN" sz="2400" dirty="0">
                <a:effectLst/>
              </a:rPr>
              <a:t>10</a:t>
            </a:r>
            <a:r>
              <a:rPr lang="zh-CN" altLang="en-US" sz="2400" dirty="0">
                <a:effectLst/>
              </a:rPr>
              <a:t>克。水煎，代茶饮，有降血压、降血指、活血化瘀之功效。用于高血压合并高脂血证。杜仲饮</a:t>
            </a:r>
            <a:r>
              <a:rPr lang="en-US" altLang="zh-CN" sz="2400" dirty="0">
                <a:effectLst/>
              </a:rPr>
              <a:t>:</a:t>
            </a:r>
            <a:r>
              <a:rPr lang="zh-CN" altLang="en-US" sz="2400" dirty="0">
                <a:effectLst/>
              </a:rPr>
              <a:t>淫羊藿</a:t>
            </a:r>
            <a:r>
              <a:rPr lang="en-US" altLang="zh-CN" sz="2400" dirty="0">
                <a:effectLst/>
              </a:rPr>
              <a:t>10</a:t>
            </a:r>
            <a:r>
              <a:rPr lang="zh-CN" altLang="en-US" sz="2400" dirty="0">
                <a:effectLst/>
              </a:rPr>
              <a:t>克，杜仲叶</a:t>
            </a:r>
            <a:r>
              <a:rPr lang="en-US" altLang="zh-CN" sz="2400" dirty="0">
                <a:effectLst/>
              </a:rPr>
              <a:t>10</a:t>
            </a:r>
            <a:r>
              <a:rPr lang="zh-CN" altLang="en-US" sz="2400" dirty="0">
                <a:effectLst/>
              </a:rPr>
              <a:t>克，开水浸泡代茶饮，用于肝肾不足、腰膝酸软之高血压。</a:t>
            </a:r>
            <a:endParaRPr lang="zh-CN" altLang="en-US" sz="2400" dirty="0"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66" y="0"/>
            <a:ext cx="12183534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700848" y="437214"/>
            <a:ext cx="4790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effectLst/>
              </a:rPr>
              <a:t>高血压中医药预防保健</a:t>
            </a:r>
            <a:endParaRPr lang="zh-CN" altLang="en-US" sz="3600" dirty="0">
              <a:effectLst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99743" y="2036554"/>
            <a:ext cx="10192512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2400" b="0" i="0" dirty="0">
                <a:solidFill>
                  <a:srgbClr val="3E3E3E"/>
                </a:solidFill>
                <a:effectLst/>
                <a:latin typeface="system-ui"/>
              </a:rPr>
              <a:t>        高血压发病与体质、情生活失调有密切的关系。因此，预防高血压也应紧紧地抓住这几个环节。</a:t>
            </a:r>
            <a:endParaRPr lang="zh-CN" altLang="en-US" sz="2400" b="0" i="0" dirty="0">
              <a:solidFill>
                <a:srgbClr val="3E3E3E"/>
              </a:solidFill>
              <a:effectLst/>
              <a:latin typeface="system-ui"/>
            </a:endParaRPr>
          </a:p>
          <a:p>
            <a:pPr algn="just"/>
            <a:r>
              <a:rPr lang="zh-CN" altLang="en-US" sz="2400" b="0" i="0" dirty="0">
                <a:solidFill>
                  <a:srgbClr val="3E3E3E"/>
                </a:solidFill>
                <a:effectLst/>
                <a:latin typeface="system-ui"/>
              </a:rPr>
              <a:t>        首先，高血压的发病与人的体质有关，肥胖者预防高血压，应适当减肥，合理减少摄入饮食量，</a:t>
            </a:r>
            <a:r>
              <a:rPr lang="zh-CN" altLang="en-US" sz="2000" b="0" i="0" dirty="0">
                <a:solidFill>
                  <a:srgbClr val="3E3E3E"/>
                </a:solidFill>
                <a:effectLst/>
                <a:latin typeface="system-ui"/>
              </a:rPr>
              <a:t>适当</a:t>
            </a:r>
            <a:r>
              <a:rPr lang="zh-CN" altLang="en-US" sz="2400" b="0" i="0" dirty="0">
                <a:solidFill>
                  <a:srgbClr val="3E3E3E"/>
                </a:solidFill>
                <a:effectLst/>
                <a:latin typeface="system-ui"/>
              </a:rPr>
              <a:t>增加体力劳动和体育锻炼，以减轻体重，降低高血压的发病机会。有高血压家庭史者或年龄在</a:t>
            </a:r>
            <a:r>
              <a:rPr lang="en-US" altLang="zh-CN" sz="2400" b="0" i="0" dirty="0">
                <a:solidFill>
                  <a:srgbClr val="3E3E3E"/>
                </a:solidFill>
                <a:effectLst/>
                <a:latin typeface="system-ui"/>
              </a:rPr>
              <a:t>40</a:t>
            </a:r>
            <a:r>
              <a:rPr lang="zh-CN" altLang="en-US" sz="2400" b="0" i="0" dirty="0">
                <a:solidFill>
                  <a:srgbClr val="3E3E3E"/>
                </a:solidFill>
                <a:effectLst/>
                <a:latin typeface="system-ui"/>
              </a:rPr>
              <a:t>岁以上的人，更应定期进行健康体检。</a:t>
            </a:r>
            <a:endParaRPr lang="zh-CN" altLang="en-US" sz="2400" b="0" i="0" dirty="0">
              <a:solidFill>
                <a:srgbClr val="3E3E3E"/>
              </a:solidFill>
              <a:effectLst/>
              <a:latin typeface="system-ui"/>
            </a:endParaRPr>
          </a:p>
          <a:p>
            <a:pPr algn="just"/>
            <a:r>
              <a:rPr lang="zh-CN" altLang="en-US" sz="2400" b="0" i="0" dirty="0">
                <a:solidFill>
                  <a:srgbClr val="3E3E3E"/>
                </a:solidFill>
                <a:effectLst/>
                <a:latin typeface="system-ui"/>
              </a:rPr>
              <a:t>        其次，高血压的易患人群要注意调节情志，保持情绪开朗乐观，避免长时间的精神紧张。</a:t>
            </a:r>
            <a:endParaRPr lang="zh-CN" altLang="en-US" sz="2400" b="0" i="0" dirty="0">
              <a:solidFill>
                <a:srgbClr val="3E3E3E"/>
              </a:solidFill>
              <a:effectLst/>
              <a:latin typeface="system-ui"/>
            </a:endParaRPr>
          </a:p>
          <a:p>
            <a:pPr algn="just"/>
            <a:r>
              <a:rPr lang="zh-CN" altLang="en-US" sz="2400" b="0" i="0" dirty="0">
                <a:solidFill>
                  <a:srgbClr val="3E3E3E"/>
                </a:solidFill>
                <a:effectLst/>
                <a:latin typeface="system-ui"/>
              </a:rPr>
              <a:t>        预防高血压要调节好生活，尽量做到生活规律有序。要注意调节饮食，少吃肥甘厚味，适当降低食盐的摄入量，控制辛辣刺激性食物。</a:t>
            </a:r>
            <a:endParaRPr lang="zh-CN" altLang="en-US" sz="2400" b="0" i="0" dirty="0">
              <a:solidFill>
                <a:srgbClr val="3E3E3E"/>
              </a:solidFill>
              <a:effectLst/>
              <a:latin typeface="system-ui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13020" y="1145690"/>
            <a:ext cx="1965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i="0" dirty="0">
                <a:solidFill>
                  <a:srgbClr val="577B1B"/>
                </a:solidFill>
                <a:effectLst/>
                <a:latin typeface="system-ui"/>
              </a:rPr>
              <a:t>预防</a:t>
            </a:r>
            <a:endParaRPr lang="zh-CN" altLang="en-US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66" y="0"/>
            <a:ext cx="12183534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00848" y="437214"/>
            <a:ext cx="4790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effectLst/>
              </a:rPr>
              <a:t>高血压中医药预防保健</a:t>
            </a:r>
            <a:endParaRPr lang="zh-CN" altLang="en-US" sz="3600" dirty="0">
              <a:effectLst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13020" y="1145690"/>
            <a:ext cx="1965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i="0" dirty="0">
                <a:solidFill>
                  <a:srgbClr val="577B1B"/>
                </a:solidFill>
                <a:effectLst/>
                <a:latin typeface="system-ui"/>
              </a:rPr>
              <a:t>保健</a:t>
            </a:r>
            <a:endParaRPr lang="zh-CN" altLang="en-US" sz="4000" dirty="0"/>
          </a:p>
        </p:txBody>
      </p:sp>
      <p:sp>
        <p:nvSpPr>
          <p:cNvPr id="7" name="文本框 6"/>
          <p:cNvSpPr txBox="1"/>
          <p:nvPr/>
        </p:nvSpPr>
        <p:spPr>
          <a:xfrm>
            <a:off x="999743" y="2036554"/>
            <a:ext cx="101925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2400" b="0" i="0" dirty="0">
                <a:solidFill>
                  <a:srgbClr val="3E3E3E"/>
                </a:solidFill>
                <a:effectLst/>
                <a:latin typeface="system-ui"/>
              </a:rPr>
              <a:t>        </a:t>
            </a:r>
            <a:r>
              <a:rPr lang="en-US" altLang="zh-CN" sz="2400" b="0" i="0" dirty="0">
                <a:solidFill>
                  <a:srgbClr val="3E3E3E"/>
                </a:solidFill>
                <a:effectLst/>
                <a:latin typeface="system-ui"/>
              </a:rPr>
              <a:t>1</a:t>
            </a:r>
            <a:r>
              <a:rPr lang="zh-CN" altLang="en-US" sz="2400" b="0" i="0" dirty="0">
                <a:solidFill>
                  <a:srgbClr val="3E3E3E"/>
                </a:solidFill>
                <a:effectLst/>
                <a:latin typeface="system-ui"/>
              </a:rPr>
              <a:t>、自我保健，可以安排一些有益于身心健康，消除紧张因素，保持血压稳定的活动。</a:t>
            </a:r>
            <a:endParaRPr lang="zh-CN" altLang="en-US" sz="2400" b="0" i="0" dirty="0">
              <a:solidFill>
                <a:srgbClr val="3E3E3E"/>
              </a:solidFill>
              <a:effectLst/>
              <a:latin typeface="system-ui"/>
            </a:endParaRPr>
          </a:p>
          <a:p>
            <a:pPr algn="just"/>
            <a:r>
              <a:rPr lang="zh-CN" altLang="en-US" sz="2400" b="0" i="0" dirty="0">
                <a:solidFill>
                  <a:srgbClr val="3E3E3E"/>
                </a:solidFill>
                <a:effectLst/>
                <a:latin typeface="system-ui"/>
              </a:rPr>
              <a:t>        </a:t>
            </a:r>
            <a:r>
              <a:rPr lang="en-US" altLang="zh-CN" sz="2400" b="0" i="0" dirty="0">
                <a:solidFill>
                  <a:srgbClr val="3E3E3E"/>
                </a:solidFill>
                <a:effectLst/>
                <a:latin typeface="system-ui"/>
              </a:rPr>
              <a:t>2</a:t>
            </a:r>
            <a:r>
              <a:rPr lang="zh-CN" altLang="en-US" sz="2400" b="0" i="0" dirty="0">
                <a:solidFill>
                  <a:srgbClr val="3E3E3E"/>
                </a:solidFill>
                <a:effectLst/>
                <a:latin typeface="system-ui"/>
              </a:rPr>
              <a:t>、按摩保健，按摩头部，用两手食指或中指擦抹前额，再用手掌按摩头部两侧太阳穴部位，然后将手指分开，由前额向枕后反复梳理关发，每次</a:t>
            </a:r>
            <a:r>
              <a:rPr lang="en-US" altLang="zh-CN" sz="2400" b="0" i="0" dirty="0">
                <a:solidFill>
                  <a:srgbClr val="3E3E3E"/>
                </a:solidFill>
                <a:effectLst/>
                <a:latin typeface="system-ui"/>
              </a:rPr>
              <a:t>5-10</a:t>
            </a:r>
            <a:r>
              <a:rPr lang="zh-CN" altLang="en-US" sz="2400" b="0" i="0" dirty="0">
                <a:solidFill>
                  <a:srgbClr val="3E3E3E"/>
                </a:solidFill>
                <a:effectLst/>
                <a:latin typeface="system-ui"/>
              </a:rPr>
              <a:t>分钟。此外还有擦腰背、点血压点等方法。</a:t>
            </a:r>
            <a:endParaRPr lang="zh-CN" altLang="en-US" sz="2400" b="0" i="0" dirty="0">
              <a:solidFill>
                <a:srgbClr val="3E3E3E"/>
              </a:solidFill>
              <a:effectLst/>
              <a:latin typeface="system-ui"/>
            </a:endParaRPr>
          </a:p>
          <a:p>
            <a:pPr algn="just"/>
            <a:r>
              <a:rPr lang="zh-CN" altLang="en-US" sz="2400" b="0" i="0" dirty="0">
                <a:solidFill>
                  <a:srgbClr val="3E3E3E"/>
                </a:solidFill>
                <a:effectLst/>
                <a:latin typeface="system-ui"/>
              </a:rPr>
              <a:t>        </a:t>
            </a:r>
            <a:r>
              <a:rPr lang="en-US" altLang="zh-CN" sz="2400" b="0" i="0" dirty="0">
                <a:solidFill>
                  <a:srgbClr val="3E3E3E"/>
                </a:solidFill>
                <a:effectLst/>
                <a:latin typeface="system-ui"/>
              </a:rPr>
              <a:t>3</a:t>
            </a:r>
            <a:r>
              <a:rPr lang="zh-CN" altLang="en-US" sz="2400" b="0" i="0" dirty="0">
                <a:solidFill>
                  <a:srgbClr val="3E3E3E"/>
                </a:solidFill>
                <a:effectLst/>
                <a:latin typeface="system-ui"/>
              </a:rPr>
              <a:t>、洗脚敷药，晚上临睡前，用温水洗脚泡脚，洗泡过程中可以揉按脚心涌泉穴，揉搓脚趾，洗后用药粉</a:t>
            </a:r>
            <a:r>
              <a:rPr lang="en-US" altLang="zh-CN" sz="2400" b="0" i="0" dirty="0">
                <a:solidFill>
                  <a:srgbClr val="3E3E3E"/>
                </a:solidFill>
                <a:effectLst/>
                <a:latin typeface="system-ui"/>
              </a:rPr>
              <a:t>(</a:t>
            </a:r>
            <a:r>
              <a:rPr lang="zh-CN" altLang="en-US" sz="2400" b="0" i="0" dirty="0">
                <a:solidFill>
                  <a:srgbClr val="3E3E3E"/>
                </a:solidFill>
                <a:effectLst/>
                <a:latin typeface="system-ui"/>
              </a:rPr>
              <a:t>牛膝</a:t>
            </a:r>
            <a:r>
              <a:rPr lang="en-US" altLang="zh-CN" sz="2400" b="0" i="0" dirty="0">
                <a:solidFill>
                  <a:srgbClr val="3E3E3E"/>
                </a:solidFill>
                <a:effectLst/>
                <a:latin typeface="system-ui"/>
              </a:rPr>
              <a:t>30g</a:t>
            </a:r>
            <a:r>
              <a:rPr lang="zh-CN" altLang="en-US" sz="2400" b="0" i="0" dirty="0">
                <a:solidFill>
                  <a:srgbClr val="3E3E3E"/>
                </a:solidFill>
                <a:effectLst/>
                <a:latin typeface="system-ui"/>
              </a:rPr>
              <a:t>，吴茱萸</a:t>
            </a:r>
            <a:r>
              <a:rPr lang="en-US" altLang="zh-CN" sz="2400" b="0" i="0" dirty="0">
                <a:solidFill>
                  <a:srgbClr val="3E3E3E"/>
                </a:solidFill>
                <a:effectLst/>
                <a:latin typeface="system-ui"/>
              </a:rPr>
              <a:t>5g</a:t>
            </a:r>
            <a:r>
              <a:rPr lang="zh-CN" altLang="en-US" sz="2400" b="0" i="0" dirty="0">
                <a:solidFill>
                  <a:srgbClr val="3E3E3E"/>
                </a:solidFill>
                <a:effectLst/>
                <a:latin typeface="system-ui"/>
              </a:rPr>
              <a:t>，其为细末，分</a:t>
            </a:r>
            <a:r>
              <a:rPr lang="en-US" altLang="zh-CN" sz="2400" b="0" i="0" dirty="0">
                <a:solidFill>
                  <a:srgbClr val="3E3E3E"/>
                </a:solidFill>
                <a:effectLst/>
                <a:latin typeface="system-ui"/>
              </a:rPr>
              <a:t>10</a:t>
            </a:r>
            <a:r>
              <a:rPr lang="zh-CN" altLang="en-US" sz="2400" b="0" i="0" dirty="0">
                <a:solidFill>
                  <a:srgbClr val="3E3E3E"/>
                </a:solidFill>
                <a:effectLst/>
                <a:latin typeface="system-ui"/>
              </a:rPr>
              <a:t>次外用</a:t>
            </a:r>
            <a:r>
              <a:rPr lang="en-US" altLang="zh-CN" sz="2400" b="0" i="0" dirty="0">
                <a:solidFill>
                  <a:srgbClr val="3E3E3E"/>
                </a:solidFill>
                <a:effectLst/>
                <a:latin typeface="system-ui"/>
              </a:rPr>
              <a:t>)</a:t>
            </a:r>
            <a:r>
              <a:rPr lang="zh-CN" altLang="en-US" sz="2400" b="0" i="0" dirty="0">
                <a:solidFill>
                  <a:srgbClr val="3E3E3E"/>
                </a:solidFill>
                <a:effectLst/>
                <a:latin typeface="system-ui"/>
              </a:rPr>
              <a:t>，醋调后用胶布外敷于足心，第二天早晨去掉。</a:t>
            </a:r>
            <a:endParaRPr lang="zh-CN" altLang="en-US" sz="2400" b="0" i="0" dirty="0">
              <a:solidFill>
                <a:srgbClr val="3E3E3E"/>
              </a:solidFill>
              <a:effectLst/>
              <a:latin typeface="system-ui"/>
            </a:endParaRPr>
          </a:p>
          <a:p>
            <a:pPr algn="just"/>
            <a:r>
              <a:rPr lang="zh-CN" altLang="en-US" sz="2400" b="0" i="0" dirty="0">
                <a:solidFill>
                  <a:srgbClr val="3E3E3E"/>
                </a:solidFill>
                <a:effectLst/>
                <a:latin typeface="system-ui"/>
              </a:rPr>
              <a:t>        </a:t>
            </a:r>
            <a:r>
              <a:rPr lang="en-US" altLang="zh-CN" sz="2400" b="0" i="0" dirty="0">
                <a:solidFill>
                  <a:srgbClr val="3E3E3E"/>
                </a:solidFill>
                <a:effectLst/>
                <a:latin typeface="system-ui"/>
              </a:rPr>
              <a:t>4</a:t>
            </a:r>
            <a:r>
              <a:rPr lang="zh-CN" altLang="en-US" sz="2400" b="0" i="0" dirty="0">
                <a:solidFill>
                  <a:srgbClr val="3E3E3E"/>
                </a:solidFill>
                <a:effectLst/>
                <a:latin typeface="system-ui"/>
              </a:rPr>
              <a:t>、倒捏脊，俯卧位请家属或助手从大椎向腰部方向捏脊。</a:t>
            </a:r>
            <a:endParaRPr lang="zh-CN" altLang="en-US" sz="2400" b="0" i="0" dirty="0">
              <a:solidFill>
                <a:srgbClr val="3E3E3E"/>
              </a:solidFill>
              <a:effectLst/>
              <a:latin typeface="system-ui"/>
            </a:endParaRPr>
          </a:p>
          <a:p>
            <a:pPr algn="just"/>
            <a:r>
              <a:rPr lang="zh-CN" altLang="en-US" sz="2400" b="0" i="0" dirty="0">
                <a:solidFill>
                  <a:srgbClr val="3E3E3E"/>
                </a:solidFill>
                <a:effectLst/>
                <a:latin typeface="system-ui"/>
              </a:rPr>
              <a:t>        </a:t>
            </a:r>
            <a:r>
              <a:rPr lang="en-US" altLang="zh-CN" sz="2400" b="0" i="0" dirty="0">
                <a:solidFill>
                  <a:srgbClr val="3E3E3E"/>
                </a:solidFill>
                <a:effectLst/>
                <a:latin typeface="system-ui"/>
              </a:rPr>
              <a:t>5</a:t>
            </a:r>
            <a:r>
              <a:rPr lang="zh-CN" altLang="en-US" sz="2400" b="0" i="0" dirty="0">
                <a:solidFill>
                  <a:srgbClr val="3E3E3E"/>
                </a:solidFill>
                <a:effectLst/>
                <a:latin typeface="system-ui"/>
              </a:rPr>
              <a:t>、揉肚腹，病人仰卧，用两手重叠加压，按顺时针方向按揉腹部，每次</a:t>
            </a:r>
            <a:r>
              <a:rPr lang="en-US" altLang="zh-CN" sz="2400" b="0" i="0" dirty="0">
                <a:solidFill>
                  <a:srgbClr val="3E3E3E"/>
                </a:solidFill>
                <a:effectLst/>
                <a:latin typeface="system-ui"/>
              </a:rPr>
              <a:t>3-5</a:t>
            </a:r>
            <a:r>
              <a:rPr lang="zh-CN" altLang="en-US" sz="2400" b="0" i="0" dirty="0">
                <a:solidFill>
                  <a:srgbClr val="3E3E3E"/>
                </a:solidFill>
                <a:effectLst/>
                <a:latin typeface="system-ui"/>
              </a:rPr>
              <a:t>分钟。</a:t>
            </a:r>
            <a:endParaRPr lang="zh-CN" altLang="en-US" sz="2400" b="0" i="0" dirty="0">
              <a:solidFill>
                <a:srgbClr val="3E3E3E"/>
              </a:solidFill>
              <a:effectLst/>
              <a:latin typeface="system-ui"/>
            </a:endParaRPr>
          </a:p>
          <a:p>
            <a:pPr algn="just"/>
            <a:r>
              <a:rPr lang="zh-CN" altLang="en-US" sz="2400" b="0" i="0" dirty="0">
                <a:solidFill>
                  <a:srgbClr val="3E3E3E"/>
                </a:solidFill>
                <a:effectLst/>
                <a:latin typeface="system-ui"/>
              </a:rPr>
              <a:t>        此外，还可以进行日光浴、森林浴、泉水浴等自我保健活动。</a:t>
            </a:r>
            <a:endParaRPr lang="zh-CN" altLang="en-US" sz="2400" b="0" i="0" dirty="0">
              <a:solidFill>
                <a:srgbClr val="3E3E3E"/>
              </a:solidFill>
              <a:effectLst/>
              <a:latin typeface="system-u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33" y="0"/>
            <a:ext cx="12187767" cy="686038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700848" y="437214"/>
            <a:ext cx="4790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i="0" dirty="0">
                <a:solidFill>
                  <a:srgbClr val="577B1B"/>
                </a:solidFill>
                <a:effectLst/>
                <a:latin typeface="system-ui"/>
              </a:rPr>
              <a:t>老年人中医养生要点</a:t>
            </a:r>
            <a:endParaRPr lang="zh-CN" altLang="en-US" sz="3600" dirty="0">
              <a:effectLst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57391" y="2213337"/>
            <a:ext cx="3486913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zh-CN" altLang="en-US" sz="2400" b="1" dirty="0">
                <a:effectLst/>
              </a:rPr>
              <a:t>不贪精</a:t>
            </a:r>
            <a:endParaRPr lang="zh-CN" altLang="en-US" sz="2400" dirty="0">
              <a:effectLst/>
            </a:endParaRPr>
          </a:p>
          <a:p>
            <a:pPr algn="just"/>
            <a:r>
              <a:rPr lang="zh-CN" altLang="en-US" sz="2400" dirty="0">
                <a:solidFill>
                  <a:schemeClr val="accent6"/>
                </a:solidFill>
                <a:effectLst/>
              </a:rPr>
              <a:t>老年人长期讲究 食用精白的米面，摄入的纤维素少了，就会减弱胃肠的蠕动，易患便秘。</a:t>
            </a:r>
            <a:endParaRPr lang="zh-CN" altLang="en-US" sz="2400" dirty="0">
              <a:solidFill>
                <a:schemeClr val="accent6"/>
              </a:solidFill>
              <a:effectLst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93883" y="2213338"/>
            <a:ext cx="4565905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zh-CN" altLang="en-US" sz="2400" b="0" i="0" dirty="0">
                <a:solidFill>
                  <a:schemeClr val="accent6"/>
                </a:solidFill>
                <a:effectLst/>
                <a:latin typeface="system-ui"/>
              </a:rPr>
              <a:t>老年人膳食中肉类脂肪过多，会引起营养</a:t>
            </a:r>
            <a:r>
              <a:rPr lang="zh-CN" altLang="en-US" sz="2400" dirty="0">
                <a:solidFill>
                  <a:schemeClr val="accent6"/>
                </a:solidFill>
              </a:rPr>
              <a:t>平衡</a:t>
            </a:r>
            <a:r>
              <a:rPr lang="zh-CN" altLang="en-US" sz="2400" b="0" i="0" dirty="0">
                <a:solidFill>
                  <a:schemeClr val="accent6"/>
                </a:solidFill>
                <a:effectLst/>
                <a:latin typeface="system-ui"/>
              </a:rPr>
              <a:t>失调及新陈代谢紊乱，易患高胆固醇血症和高脂血症，不利于心脑血管病的防治。</a:t>
            </a:r>
            <a:endParaRPr lang="en-US" altLang="zh-CN" sz="2400" b="0" i="0" dirty="0">
              <a:solidFill>
                <a:schemeClr val="accent6"/>
              </a:solidFill>
              <a:effectLst/>
              <a:latin typeface="system-ui"/>
            </a:endParaRPr>
          </a:p>
          <a:p>
            <a:pPr algn="ctr"/>
            <a:r>
              <a:rPr lang="zh-CN" altLang="en-US" sz="2400" b="1" i="0" dirty="0">
                <a:solidFill>
                  <a:srgbClr val="000000"/>
                </a:solidFill>
                <a:effectLst/>
                <a:latin typeface="system-ui"/>
              </a:rPr>
              <a:t>不贪肉</a:t>
            </a:r>
            <a:endParaRPr lang="en-US" altLang="zh-CN" sz="2400" b="0" i="0" dirty="0">
              <a:effectLst/>
              <a:latin typeface="system-u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33" y="0"/>
            <a:ext cx="12187767" cy="686038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700848" y="437214"/>
            <a:ext cx="4790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i="0" dirty="0">
                <a:solidFill>
                  <a:srgbClr val="577B1B"/>
                </a:solidFill>
                <a:effectLst/>
                <a:latin typeface="system-ui"/>
              </a:rPr>
              <a:t>老年人中医养生要点</a:t>
            </a:r>
            <a:endParaRPr lang="zh-CN" altLang="en-US" sz="3600" dirty="0">
              <a:effectLst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11936" y="2213337"/>
            <a:ext cx="5084064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zh-CN" altLang="en-US" sz="2400" b="1" i="0" dirty="0">
                <a:solidFill>
                  <a:srgbClr val="000000"/>
                </a:solidFill>
                <a:effectLst/>
                <a:latin typeface="system-ui"/>
              </a:rPr>
              <a:t>不贪硬</a:t>
            </a:r>
            <a:endParaRPr lang="en-US" altLang="zh-CN" sz="2400" b="1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spcAft>
                <a:spcPts val="1200"/>
              </a:spcAft>
            </a:pPr>
            <a:r>
              <a:rPr lang="zh-CN" altLang="en-US" sz="2400" b="0" i="0" dirty="0">
                <a:solidFill>
                  <a:schemeClr val="accent6"/>
                </a:solidFill>
                <a:effectLst/>
                <a:latin typeface="system-ui"/>
              </a:rPr>
              <a:t>老年人的胃肠消化吸收功能减弱，如果贪吃坚硬或是煮的不熟烂的食物，久而久之易得消花不良或胃病。</a:t>
            </a:r>
            <a:endParaRPr lang="zh-CN" altLang="en-US" sz="2400" dirty="0">
              <a:solidFill>
                <a:schemeClr val="accent6"/>
              </a:solidFill>
              <a:effectLst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56832" y="2293229"/>
            <a:ext cx="4117271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zh-CN" altLang="en-US" sz="2400" b="0" i="0" dirty="0">
                <a:solidFill>
                  <a:schemeClr val="accent6"/>
                </a:solidFill>
                <a:effectLst/>
                <a:latin typeface="system-ui"/>
              </a:rPr>
              <a:t>宜早不贪迟，有利于食物消化与饭后休息，避免积食或是低血糖。</a:t>
            </a:r>
            <a:endParaRPr lang="en-US" altLang="zh-CN" sz="2400" b="0" i="0" dirty="0">
              <a:solidFill>
                <a:schemeClr val="accent6"/>
              </a:solidFill>
              <a:effectLst/>
              <a:latin typeface="system-ui"/>
            </a:endParaRPr>
          </a:p>
          <a:p>
            <a:pPr algn="ctr">
              <a:spcAft>
                <a:spcPts val="1200"/>
              </a:spcAft>
            </a:pPr>
            <a:r>
              <a:rPr lang="zh-CN" altLang="en-US" sz="2400" b="1" i="0" dirty="0">
                <a:solidFill>
                  <a:srgbClr val="000000"/>
                </a:solidFill>
                <a:effectLst/>
                <a:latin typeface="system-ui"/>
              </a:rPr>
              <a:t>不贪吃</a:t>
            </a:r>
            <a:endParaRPr lang="en-US" altLang="zh-CN" sz="2400" b="0" i="0" dirty="0">
              <a:effectLst/>
              <a:latin typeface="system-u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33" y="0"/>
            <a:ext cx="12187767" cy="68603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00848" y="437214"/>
            <a:ext cx="4790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i="0" dirty="0">
                <a:solidFill>
                  <a:srgbClr val="577B1B"/>
                </a:solidFill>
                <a:effectLst/>
                <a:latin typeface="system-ui"/>
              </a:rPr>
              <a:t>老年人中医养生要点</a:t>
            </a:r>
            <a:endParaRPr lang="zh-CN" altLang="en-US" sz="3600" dirty="0">
              <a:effectLst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11935" y="2250439"/>
            <a:ext cx="5084064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zh-CN" altLang="en-US" sz="2400" b="1" i="0" dirty="0">
                <a:solidFill>
                  <a:srgbClr val="000000"/>
                </a:solidFill>
                <a:effectLst/>
                <a:latin typeface="system-ui"/>
              </a:rPr>
              <a:t>不贪快</a:t>
            </a:r>
            <a:endParaRPr lang="en-US" altLang="zh-CN" sz="2400" b="1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spcAft>
                <a:spcPts val="1200"/>
              </a:spcAft>
            </a:pPr>
            <a:r>
              <a:rPr lang="zh-CN" altLang="en-US" sz="2400" b="0" i="0" dirty="0">
                <a:solidFill>
                  <a:schemeClr val="accent6"/>
                </a:solidFill>
                <a:effectLst/>
                <a:latin typeface="system-ui"/>
              </a:rPr>
              <a:t>老年人因牙齿脱落不全，饮食若贪快，咀嚼不烂，就会增加胃的消化负担。同时，还易发生鱼刺或是肉骨头哽喉的意外事故。</a:t>
            </a:r>
            <a:endParaRPr lang="zh-CN" altLang="en-US" sz="2400" dirty="0">
              <a:solidFill>
                <a:schemeClr val="accent6"/>
              </a:solidFill>
              <a:effectLst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76416" y="2435106"/>
            <a:ext cx="5084064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400" b="0" i="0" dirty="0">
                <a:solidFill>
                  <a:schemeClr val="accent6"/>
                </a:solidFill>
                <a:effectLst/>
                <a:latin typeface="system-ui"/>
              </a:rPr>
              <a:t>老年人长期贪杯饮酒，会使心肌变性，失去正常的弹力，加重心脏的负担。同时，老人多饮酒，还易导致肝硬化。</a:t>
            </a:r>
            <a:endParaRPr lang="en-US" altLang="zh-CN" sz="2400" b="0" i="0" dirty="0">
              <a:solidFill>
                <a:schemeClr val="accent6"/>
              </a:solidFill>
              <a:effectLst/>
              <a:latin typeface="system-ui"/>
            </a:endParaRPr>
          </a:p>
          <a:p>
            <a:pPr algn="ctr">
              <a:spcAft>
                <a:spcPts val="1200"/>
              </a:spcAft>
            </a:pPr>
            <a:r>
              <a:rPr lang="zh-CN" altLang="en-US" sz="2400" b="1" i="0" dirty="0">
                <a:solidFill>
                  <a:srgbClr val="000000"/>
                </a:solidFill>
                <a:effectLst/>
                <a:latin typeface="system-ui"/>
              </a:rPr>
              <a:t>不贪酒</a:t>
            </a:r>
            <a:endParaRPr lang="zh-CN" altLang="en-US" sz="2400" dirty="0">
              <a:solidFill>
                <a:schemeClr val="accent6"/>
              </a:solidFill>
              <a:effectLst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TRiZGQ4ZTYxYmQ1NTlhMDdiMjIyNWFlMzgzZmU5Mj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2076</Words>
  <Application>WPS 演示</Application>
  <PresentationFormat>宽屏</PresentationFormat>
  <Paragraphs>77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Optima-Regular</vt:lpstr>
      <vt:lpstr>Yu Gothic UI</vt:lpstr>
      <vt:lpstr>system-ui</vt:lpstr>
      <vt:lpstr>Segoe Print</vt:lpstr>
      <vt:lpstr>微软雅黑</vt:lpstr>
      <vt:lpstr>Arial Unicode MS</vt:lpstr>
      <vt:lpstr>等线 Light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缕 繁</dc:creator>
  <cp:lastModifiedBy> Shine</cp:lastModifiedBy>
  <cp:revision>4</cp:revision>
  <dcterms:created xsi:type="dcterms:W3CDTF">2023-09-04T11:36:00Z</dcterms:created>
  <dcterms:modified xsi:type="dcterms:W3CDTF">2024-03-19T02:51:36Z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D3F9E3A6BCED47518601E1927013BF1B_13</vt:lpwstr>
  </property>
  <property fmtid="{D5CDD505-2E9C-101B-9397-08002B2CF9AE}" pid="3" name="KSOProductBuildVer">
    <vt:lpwstr>2052-12.1.0.16399</vt:lpwstr>
  </property>
</Properties>
</file>