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p:restoredTop sz="94654"/>
  </p:normalViewPr>
  <p:slideViewPr>
    <p:cSldViewPr snapToGrid="0">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gs" Target="tags/tag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endParaRPr kumimoji="1"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endParaRPr kumimoji="1" lang="zh-CN" altLang="en-US"/>
          </a:p>
        </p:txBody>
      </p:sp>
      <p:sp>
        <p:nvSpPr>
          <p:cNvPr id="4" name="日期占位符 3"/>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竖排文字占位符 2"/>
          <p:cNvSpPr>
            <a:spLocks noGrp="1"/>
          </p:cNvSpPr>
          <p:nvPr>
            <p:ph type="body" orient="vert" idx="1"/>
          </p:nvPr>
        </p:nvSpPr>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a:t>单击此处编辑母版标题样式</a:t>
            </a:r>
            <a:endParaRPr kumimoji="1"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内容占位符 2"/>
          <p:cNvSpPr>
            <a:spLocks noGrp="1"/>
          </p:cNvSpPr>
          <p:nvPr>
            <p:ph idx="1"/>
          </p:nvPr>
        </p:nvSpPr>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endParaRPr kumimoji="1" lang="zh-CN" altLang="en-US"/>
          </a:p>
        </p:txBody>
      </p:sp>
      <p:sp>
        <p:nvSpPr>
          <p:cNvPr id="4" name="日期占位符 3"/>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内容占位符 2"/>
          <p:cNvSpPr>
            <a:spLocks noGrp="1"/>
          </p:cNvSpPr>
          <p:nvPr>
            <p:ph sz="half" idx="1"/>
          </p:nvPr>
        </p:nvSpPr>
        <p:spPr>
          <a:xfrm>
            <a:off x="838200" y="1825625"/>
            <a:ext cx="5181600" cy="435133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内容占位符 3"/>
          <p:cNvSpPr>
            <a:spLocks noGrp="1"/>
          </p:cNvSpPr>
          <p:nvPr>
            <p:ph sz="half" idx="2"/>
          </p:nvPr>
        </p:nvSpPr>
        <p:spPr>
          <a:xfrm>
            <a:off x="6172200" y="1825625"/>
            <a:ext cx="5181600" cy="435133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5" name="日期占位符 4"/>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灯片编号占位符 6"/>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endParaRPr kumimoji="1" lang="zh-CN" altLang="en-US"/>
          </a:p>
        </p:txBody>
      </p:sp>
      <p:sp>
        <p:nvSpPr>
          <p:cNvPr id="4" name="内容占位符 3"/>
          <p:cNvSpPr>
            <a:spLocks noGrp="1"/>
          </p:cNvSpPr>
          <p:nvPr>
            <p:ph sz="half" idx="2"/>
          </p:nvPr>
        </p:nvSpPr>
        <p:spPr>
          <a:xfrm>
            <a:off x="839788" y="2505075"/>
            <a:ext cx="5157787" cy="368458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endParaRPr kumimoji="1" lang="zh-CN" altLang="en-US"/>
          </a:p>
        </p:txBody>
      </p:sp>
      <p:sp>
        <p:nvSpPr>
          <p:cNvPr id="6" name="内容占位符 5"/>
          <p:cNvSpPr>
            <a:spLocks noGrp="1"/>
          </p:cNvSpPr>
          <p:nvPr>
            <p:ph sz="quarter" idx="4"/>
          </p:nvPr>
        </p:nvSpPr>
        <p:spPr>
          <a:xfrm>
            <a:off x="6172200" y="2505075"/>
            <a:ext cx="5183188" cy="3684588"/>
          </a:xfrm>
        </p:spPr>
        <p:txBody>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7" name="日期占位符 6"/>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8" name="页脚占位符 7"/>
          <p:cNvSpPr>
            <a:spLocks noGrp="1"/>
          </p:cNvSpPr>
          <p:nvPr>
            <p:ph type="ftr" sz="quarter" idx="11"/>
          </p:nvPr>
        </p:nvSpPr>
        <p:spPr/>
        <p:txBody>
          <a:bodyPr/>
          <a:lstStyle/>
          <a:p>
            <a:endParaRPr kumimoji="1" lang="zh-CN" altLang="en-US"/>
          </a:p>
        </p:txBody>
      </p:sp>
      <p:sp>
        <p:nvSpPr>
          <p:cNvPr id="9" name="灯片编号占位符 8"/>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日期占位符 2"/>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灯片编号占位符 4"/>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灯片编号占位符 3"/>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灯片编号占位符 6"/>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2AA208C3-AEA0-3242-83A0-E32B029CC912}"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灯片编号占位符 6"/>
          <p:cNvSpPr>
            <a:spLocks noGrp="1"/>
          </p:cNvSpPr>
          <p:nvPr>
            <p:ph type="sldNum" sz="quarter" idx="12"/>
          </p:nvPr>
        </p:nvSpPr>
        <p:spPr/>
        <p:txBody>
          <a:bodyPr/>
          <a:lstStyle/>
          <a:p>
            <a:fld id="{10E3A1FE-AA18-BC4F-9798-1AE4D4863747}" type="slidenum">
              <a:rPr kumimoji="1" lang="zh-CN" altLang="en-US" smtClean="0"/>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208C3-AEA0-3242-83A0-E32B029CC912}" type="datetimeFigureOut">
              <a:rPr kumimoji="1" lang="zh-CN" altLang="en-US" smtClean="0"/>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E3A1FE-AA18-BC4F-9798-1AE4D4863747}"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stretch>
            <a:fillRect/>
          </a:stretch>
        </p:blipFill>
        <p:spPr>
          <a:xfrm>
            <a:off x="-1" y="0"/>
            <a:ext cx="12192001" cy="6819440"/>
          </a:xfrm>
          <a:prstGeom prst="rect">
            <a:avLst/>
          </a:prstGeom>
        </p:spPr>
      </p:pic>
      <p:sp>
        <p:nvSpPr>
          <p:cNvPr id="6" name="文本框 5"/>
          <p:cNvSpPr txBox="1"/>
          <p:nvPr/>
        </p:nvSpPr>
        <p:spPr>
          <a:xfrm>
            <a:off x="1995805" y="469265"/>
            <a:ext cx="9004935" cy="645160"/>
          </a:xfrm>
          <a:prstGeom prst="rect">
            <a:avLst/>
          </a:prstGeom>
          <a:noFill/>
        </p:spPr>
        <p:txBody>
          <a:bodyPr wrap="square" rtlCol="0">
            <a:spAutoFit/>
          </a:bodyPr>
          <a:lstStyle/>
          <a:p>
            <a:pPr algn="ctr"/>
            <a:r>
              <a:rPr kumimoji="1" lang="zh-CN" altLang="en-US" sz="3600" dirty="0"/>
              <a:t>中医九种体质辨识与调理</a:t>
            </a:r>
            <a:r>
              <a:rPr kumimoji="1" lang="en-US" altLang="zh-CN" sz="3600" dirty="0"/>
              <a:t>——</a:t>
            </a:r>
            <a:r>
              <a:rPr kumimoji="1" lang="zh-CN" altLang="en-US" sz="3600" dirty="0"/>
              <a:t>邾城街卫生院</a:t>
            </a:r>
            <a:endParaRPr kumimoji="1" lang="zh-CN" altLang="en-US" sz="3600" dirty="0"/>
          </a:p>
        </p:txBody>
      </p:sp>
      <p:sp>
        <p:nvSpPr>
          <p:cNvPr id="7" name="文本框 6"/>
          <p:cNvSpPr txBox="1"/>
          <p:nvPr/>
        </p:nvSpPr>
        <p:spPr>
          <a:xfrm>
            <a:off x="1017372" y="1371599"/>
            <a:ext cx="10157254" cy="3539430"/>
          </a:xfrm>
          <a:prstGeom prst="rect">
            <a:avLst/>
          </a:prstGeom>
          <a:noFill/>
        </p:spPr>
        <p:txBody>
          <a:bodyPr wrap="square" rtlCol="0">
            <a:spAutoFit/>
          </a:bodyPr>
          <a:lstStyle/>
          <a:p>
            <a:pPr algn="just"/>
            <a:r>
              <a:rPr lang="zh-CN" altLang="en-US" sz="2800" b="0" i="0" dirty="0">
                <a:solidFill>
                  <a:srgbClr val="595959"/>
                </a:solidFill>
                <a:effectLst/>
                <a:latin typeface="微软雅黑" panose="020B0503020204020204" pitchFamily="34" charset="-122"/>
                <a:ea typeface="微软雅黑" panose="020B0503020204020204" pitchFamily="34" charset="-122"/>
              </a:rPr>
              <a:t>        体质是个人受先天遗传以及后天环境的交互影响，产生的具有“寒”“热”“虚”“实”特征的身体特质。不同体质者在形体、生理、心理、病理反应状态、发病倾向等方面各有特点。</a:t>
            </a:r>
            <a:endParaRPr lang="zh-CN" altLang="en-US" sz="2800" b="0" i="0" dirty="0">
              <a:effectLst/>
              <a:latin typeface="system-"/>
            </a:endParaRPr>
          </a:p>
          <a:p>
            <a:pPr algn="just"/>
            <a:endParaRPr lang="zh-CN" altLang="en-US" sz="2800" b="0" i="0" dirty="0">
              <a:effectLst/>
              <a:latin typeface="system-"/>
            </a:endParaRPr>
          </a:p>
          <a:p>
            <a:pPr algn="just"/>
            <a:r>
              <a:rPr lang="zh-CN" altLang="en-US" sz="2800" b="0" i="0" dirty="0">
                <a:solidFill>
                  <a:srgbClr val="595959"/>
                </a:solidFill>
                <a:effectLst/>
                <a:latin typeface="微软雅黑" panose="020B0503020204020204" pitchFamily="34" charset="-122"/>
                <a:ea typeface="微软雅黑" panose="020B0503020204020204" pitchFamily="34" charset="-122"/>
              </a:rPr>
              <a:t>        </a:t>
            </a:r>
            <a:r>
              <a:rPr lang="en-US" altLang="zh-CN" sz="2800" b="0" i="0" dirty="0">
                <a:solidFill>
                  <a:srgbClr val="595959"/>
                </a:solidFill>
                <a:effectLst/>
                <a:latin typeface="微软雅黑" panose="020B0503020204020204" pitchFamily="34" charset="-122"/>
                <a:ea typeface="微软雅黑" panose="020B0503020204020204" pitchFamily="34" charset="-122"/>
              </a:rPr>
              <a:t>《</a:t>
            </a:r>
            <a:r>
              <a:rPr lang="zh-CN" altLang="en-US" sz="2800" b="0" i="0" dirty="0">
                <a:solidFill>
                  <a:srgbClr val="595959"/>
                </a:solidFill>
                <a:effectLst/>
                <a:latin typeface="微软雅黑" panose="020B0503020204020204" pitchFamily="34" charset="-122"/>
                <a:ea typeface="微软雅黑" panose="020B0503020204020204" pitchFamily="34" charset="-122"/>
              </a:rPr>
              <a:t>中国公民中医养生保健素养</a:t>
            </a:r>
            <a:r>
              <a:rPr lang="en-US" altLang="zh-CN" sz="2800" b="0" i="0" dirty="0">
                <a:solidFill>
                  <a:srgbClr val="595959"/>
                </a:solidFill>
                <a:effectLst/>
                <a:latin typeface="微软雅黑" panose="020B0503020204020204" pitchFamily="34" charset="-122"/>
                <a:ea typeface="微软雅黑" panose="020B0503020204020204" pitchFamily="34" charset="-122"/>
              </a:rPr>
              <a:t>》</a:t>
            </a:r>
            <a:r>
              <a:rPr lang="zh-CN" altLang="en-US" sz="2800" b="0" i="0" dirty="0">
                <a:solidFill>
                  <a:srgbClr val="595959"/>
                </a:solidFill>
                <a:effectLst/>
                <a:latin typeface="微软雅黑" panose="020B0503020204020204" pitchFamily="34" charset="-122"/>
                <a:ea typeface="微软雅黑" panose="020B0503020204020204" pitchFamily="34" charset="-122"/>
              </a:rPr>
              <a:t>第</a:t>
            </a:r>
            <a:r>
              <a:rPr lang="en-US" altLang="zh-CN" sz="2800" b="0" i="0" dirty="0">
                <a:solidFill>
                  <a:srgbClr val="595959"/>
                </a:solidFill>
                <a:effectLst/>
                <a:latin typeface="微软雅黑" panose="020B0503020204020204" pitchFamily="34" charset="-122"/>
                <a:ea typeface="微软雅黑" panose="020B0503020204020204" pitchFamily="34" charset="-122"/>
              </a:rPr>
              <a:t>32</a:t>
            </a:r>
            <a:r>
              <a:rPr lang="zh-CN" altLang="en-US" sz="2800" b="0" i="0" dirty="0">
                <a:solidFill>
                  <a:srgbClr val="595959"/>
                </a:solidFill>
                <a:effectLst/>
                <a:latin typeface="微软雅黑" panose="020B0503020204020204" pitchFamily="34" charset="-122"/>
                <a:ea typeface="微软雅黑" panose="020B0503020204020204" pitchFamily="34" charset="-122"/>
              </a:rPr>
              <a:t>条：根据不同体质的特征制定适合自己的日常养生方法，常见的体质类型有平和质、阳虚质、阴虚质、气虚质、痰湿质、湿热质、血瘀质、气郁质、特禀质九种。</a:t>
            </a:r>
            <a:endParaRPr lang="zh-CN" altLang="en-US" sz="2800" b="0" i="0" dirty="0">
              <a:effectLst/>
              <a:latin typeface="system-"/>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4</a:t>
            </a:r>
            <a:r>
              <a:rPr lang="zh-CN" altLang="en-US" sz="2800" b="1" i="0" dirty="0">
                <a:solidFill>
                  <a:srgbClr val="7D9D0F"/>
                </a:solidFill>
                <a:effectLst/>
                <a:latin typeface="system-"/>
              </a:rPr>
              <a:t>、痰湿质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满面油光大肚汉，胸闷腹胀身不舒。</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稍动易汗眼睑肿，痰多口黏咽中堵。</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pPr algn="ctr"/>
            <a:r>
              <a:rPr lang="zh-CN" altLang="en-US" b="1" dirty="0">
                <a:effectLst/>
                <a:latin typeface="微软雅黑" panose="020B0503020204020204" pitchFamily="34" charset="-122"/>
                <a:ea typeface="微软雅黑" panose="020B0503020204020204" pitchFamily="34" charset="-122"/>
              </a:rPr>
              <a:t>祛湿化痰汤</a:t>
            </a:r>
            <a:endParaRPr lang="zh-CN" altLang="en-US" dirty="0">
              <a:effectLst/>
            </a:endParaRPr>
          </a:p>
          <a:p>
            <a:endParaRPr lang="zh-CN" altLang="en-US" dirty="0">
              <a:effectLst/>
            </a:endParaRPr>
          </a:p>
          <a:p>
            <a:r>
              <a:rPr lang="zh-CN" altLang="en-US" b="1" dirty="0">
                <a:solidFill>
                  <a:srgbClr val="595959"/>
                </a:solidFill>
                <a:effectLst/>
                <a:latin typeface="微软雅黑" panose="020B0503020204020204" pitchFamily="34" charset="-122"/>
                <a:ea typeface="微软雅黑" panose="020B0503020204020204" pitchFamily="34" charset="-122"/>
              </a:rPr>
              <a:t>适宜人群：</a:t>
            </a:r>
            <a:r>
              <a:rPr lang="zh-CN" altLang="en-US" dirty="0">
                <a:solidFill>
                  <a:srgbClr val="595959"/>
                </a:solidFill>
                <a:effectLst/>
                <a:latin typeface="微软雅黑" panose="020B0503020204020204" pitchFamily="34" charset="-122"/>
                <a:ea typeface="微软雅黑" panose="020B0503020204020204" pitchFamily="34" charset="-122"/>
              </a:rPr>
              <a:t>痰湿体质人群</a:t>
            </a:r>
            <a:br>
              <a:rPr lang="zh-CN" altLang="en-US" dirty="0">
                <a:effectLst/>
              </a:rPr>
            </a:br>
            <a:endParaRPr lang="zh-CN" altLang="en-US" dirty="0">
              <a:effectLst/>
            </a:endParaRPr>
          </a:p>
          <a:p>
            <a:pPr algn="just"/>
            <a:r>
              <a:rPr lang="zh-CN" altLang="en-US" b="1" dirty="0">
                <a:solidFill>
                  <a:srgbClr val="595959"/>
                </a:solidFill>
                <a:effectLst/>
                <a:latin typeface="微软雅黑" panose="020B0503020204020204" pitchFamily="34" charset="-122"/>
                <a:ea typeface="微软雅黑" panose="020B0503020204020204" pitchFamily="34" charset="-122"/>
              </a:rPr>
              <a:t>配料：</a:t>
            </a:r>
            <a:r>
              <a:rPr lang="zh-CN" altLang="en-US" dirty="0">
                <a:solidFill>
                  <a:srgbClr val="595959"/>
                </a:solidFill>
                <a:effectLst/>
                <a:latin typeface="微软雅黑" panose="020B0503020204020204" pitchFamily="34" charset="-122"/>
                <a:ea typeface="微软雅黑" panose="020B0503020204020204" pitchFamily="34" charset="-122"/>
              </a:rPr>
              <a:t>赤小豆</a:t>
            </a:r>
            <a:r>
              <a:rPr lang="en-US" altLang="zh-CN" dirty="0">
                <a:solidFill>
                  <a:srgbClr val="595959"/>
                </a:solidFill>
                <a:effectLst/>
                <a:latin typeface="微软雅黑" panose="020B0503020204020204" pitchFamily="34" charset="-122"/>
                <a:ea typeface="微软雅黑" panose="020B0503020204020204" pitchFamily="34" charset="-122"/>
              </a:rPr>
              <a:t>15</a:t>
            </a:r>
            <a:r>
              <a:rPr lang="zh-CN" altLang="en-US" dirty="0">
                <a:solidFill>
                  <a:srgbClr val="595959"/>
                </a:solidFill>
                <a:effectLst/>
                <a:latin typeface="微软雅黑" panose="020B0503020204020204" pitchFamily="34" charset="-122"/>
                <a:ea typeface="微软雅黑" panose="020B0503020204020204" pitchFamily="34" charset="-122"/>
              </a:rPr>
              <a:t>克、冬瓜</a:t>
            </a:r>
            <a:r>
              <a:rPr lang="en-US" altLang="zh-CN" dirty="0">
                <a:solidFill>
                  <a:srgbClr val="595959"/>
                </a:solidFill>
                <a:effectLst/>
                <a:latin typeface="微软雅黑" panose="020B0503020204020204" pitchFamily="34" charset="-122"/>
                <a:ea typeface="微软雅黑" panose="020B0503020204020204" pitchFamily="34" charset="-122"/>
              </a:rPr>
              <a:t>100</a:t>
            </a:r>
            <a:r>
              <a:rPr lang="zh-CN" altLang="en-US" dirty="0">
                <a:solidFill>
                  <a:srgbClr val="595959"/>
                </a:solidFill>
                <a:effectLst/>
                <a:latin typeface="微软雅黑" panose="020B0503020204020204" pitchFamily="34" charset="-122"/>
                <a:ea typeface="微软雅黑" panose="020B0503020204020204" pitchFamily="34" charset="-122"/>
              </a:rPr>
              <a:t>克、薏米</a:t>
            </a:r>
            <a:r>
              <a:rPr lang="en-US" altLang="zh-CN" dirty="0">
                <a:solidFill>
                  <a:srgbClr val="595959"/>
                </a:solidFill>
                <a:effectLst/>
                <a:latin typeface="微软雅黑" panose="020B0503020204020204" pitchFamily="34" charset="-122"/>
                <a:ea typeface="微软雅黑" panose="020B0503020204020204" pitchFamily="34" charset="-122"/>
              </a:rPr>
              <a:t>10</a:t>
            </a:r>
            <a:r>
              <a:rPr lang="zh-CN" altLang="en-US" dirty="0">
                <a:solidFill>
                  <a:srgbClr val="595959"/>
                </a:solidFill>
                <a:effectLst/>
                <a:latin typeface="微软雅黑" panose="020B0503020204020204" pitchFamily="34" charset="-122"/>
                <a:ea typeface="微软雅黑" panose="020B0503020204020204" pitchFamily="34" charset="-122"/>
              </a:rPr>
              <a:t>克、陈皮</a:t>
            </a:r>
            <a:r>
              <a:rPr lang="en-US" altLang="zh-CN" dirty="0">
                <a:solidFill>
                  <a:srgbClr val="595959"/>
                </a:solidFill>
                <a:effectLst/>
                <a:latin typeface="微软雅黑" panose="020B0503020204020204" pitchFamily="34" charset="-122"/>
                <a:ea typeface="微软雅黑" panose="020B0503020204020204" pitchFamily="34" charset="-122"/>
              </a:rPr>
              <a:t>1</a:t>
            </a:r>
            <a:r>
              <a:rPr lang="zh-CN" altLang="en-US" dirty="0">
                <a:solidFill>
                  <a:srgbClr val="595959"/>
                </a:solidFill>
                <a:effectLst/>
                <a:latin typeface="微软雅黑" panose="020B0503020204020204" pitchFamily="34" charset="-122"/>
                <a:ea typeface="微软雅黑" panose="020B0503020204020204" pitchFamily="34" charset="-122"/>
              </a:rPr>
              <a:t>小块、生姜</a:t>
            </a:r>
            <a:r>
              <a:rPr lang="en-US" altLang="zh-CN" dirty="0">
                <a:solidFill>
                  <a:srgbClr val="595959"/>
                </a:solidFill>
                <a:effectLst/>
                <a:latin typeface="微软雅黑" panose="020B0503020204020204" pitchFamily="34" charset="-122"/>
                <a:ea typeface="微软雅黑" panose="020B0503020204020204" pitchFamily="34" charset="-122"/>
              </a:rPr>
              <a:t>2</a:t>
            </a:r>
            <a:r>
              <a:rPr lang="zh-CN" altLang="en-US" dirty="0">
                <a:solidFill>
                  <a:srgbClr val="595959"/>
                </a:solidFill>
                <a:effectLst/>
                <a:latin typeface="微软雅黑" panose="020B0503020204020204" pitchFamily="34" charset="-122"/>
                <a:ea typeface="微软雅黑" panose="020B0503020204020204" pitchFamily="34" charset="-122"/>
              </a:rPr>
              <a:t>片、蜜枣</a:t>
            </a:r>
            <a:r>
              <a:rPr lang="en-US" altLang="zh-CN" dirty="0">
                <a:solidFill>
                  <a:srgbClr val="595959"/>
                </a:solidFill>
                <a:effectLst/>
                <a:latin typeface="微软雅黑" panose="020B0503020204020204" pitchFamily="34" charset="-122"/>
                <a:ea typeface="微软雅黑" panose="020B0503020204020204" pitchFamily="34" charset="-122"/>
              </a:rPr>
              <a:t>2</a:t>
            </a:r>
            <a:r>
              <a:rPr lang="zh-CN" altLang="en-US" dirty="0">
                <a:solidFill>
                  <a:srgbClr val="595959"/>
                </a:solidFill>
                <a:effectLst/>
                <a:latin typeface="微软雅黑" panose="020B0503020204020204" pitchFamily="34" charset="-122"/>
                <a:ea typeface="微软雅黑" panose="020B0503020204020204" pitchFamily="34" charset="-122"/>
              </a:rPr>
              <a:t>个、猪肉</a:t>
            </a:r>
            <a:r>
              <a:rPr lang="en-US" altLang="zh-CN" dirty="0">
                <a:solidFill>
                  <a:srgbClr val="595959"/>
                </a:solidFill>
                <a:effectLst/>
                <a:latin typeface="微软雅黑" panose="020B0503020204020204" pitchFamily="34" charset="-122"/>
                <a:ea typeface="微软雅黑" panose="020B0503020204020204" pitchFamily="34" charset="-122"/>
              </a:rPr>
              <a:t>100</a:t>
            </a:r>
            <a:r>
              <a:rPr lang="zh-CN" altLang="en-US" dirty="0">
                <a:solidFill>
                  <a:srgbClr val="595959"/>
                </a:solidFill>
                <a:effectLst/>
                <a:latin typeface="微软雅黑" panose="020B0503020204020204" pitchFamily="34" charset="-122"/>
                <a:ea typeface="微软雅黑" panose="020B0503020204020204" pitchFamily="34" charset="-122"/>
              </a:rPr>
              <a:t>克。</a:t>
            </a:r>
            <a:br>
              <a:rPr lang="zh-CN" altLang="en-US" dirty="0">
                <a:effectLst/>
              </a:rPr>
            </a:br>
            <a:endParaRPr lang="zh-CN" altLang="en-US" dirty="0">
              <a:effectLst/>
            </a:endParaRPr>
          </a:p>
          <a:p>
            <a:pPr algn="just"/>
            <a:r>
              <a:rPr lang="zh-CN" altLang="en-US" b="1" dirty="0">
                <a:solidFill>
                  <a:srgbClr val="595959"/>
                </a:solidFill>
                <a:effectLst/>
                <a:latin typeface="微软雅黑" panose="020B0503020204020204" pitchFamily="34" charset="-122"/>
                <a:ea typeface="微软雅黑" panose="020B0503020204020204" pitchFamily="34" charset="-122"/>
              </a:rPr>
              <a:t>功效：</a:t>
            </a:r>
            <a:r>
              <a:rPr lang="zh-CN" altLang="en-US" dirty="0">
                <a:solidFill>
                  <a:srgbClr val="595959"/>
                </a:solidFill>
                <a:effectLst/>
                <a:latin typeface="微软雅黑" panose="020B0503020204020204" pitchFamily="34" charset="-122"/>
                <a:ea typeface="微软雅黑" panose="020B0503020204020204" pitchFamily="34" charset="-122"/>
              </a:rPr>
              <a:t>赤小豆清热祛湿，冬瓜利尿祛湿，薏米健脾祛湿，陈皮行气燥湿，姜枣调和气血，猪肉平补气血，全方具有祛湿化痰的功效。</a:t>
            </a:r>
            <a:endParaRPr lang="zh-CN" altLang="en-US" dirty="0">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5</a:t>
            </a:r>
            <a:r>
              <a:rPr lang="zh-CN" altLang="en-US" sz="2800" b="1" i="0" dirty="0">
                <a:solidFill>
                  <a:srgbClr val="7D9D0F"/>
                </a:solidFill>
                <a:effectLst/>
                <a:latin typeface="system-"/>
              </a:rPr>
              <a:t>、湿热质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油光满面生痤疮，口苦口臭小便黄。</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大便黏滞解不尽，阴部潮湿白带黄。</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r>
              <a:rPr lang="zh-CN" altLang="en-US" b="0" i="0" dirty="0">
                <a:solidFill>
                  <a:srgbClr val="595959"/>
                </a:solidFill>
                <a:effectLst/>
                <a:latin typeface="微软雅黑" panose="020B0503020204020204" pitchFamily="34" charset="-122"/>
                <a:ea typeface="微软雅黑" panose="020B0503020204020204" pitchFamily="34" charset="-122"/>
              </a:rPr>
              <a:t>湿热体质的人湿热内蕴，以面垢油光、口苦、苔黄腻等湿热表现为主要特征。</a:t>
            </a:r>
            <a:br>
              <a:rPr lang="zh-CN" altLang="en-US" b="0" i="0" dirty="0">
                <a:effectLst/>
                <a:latin typeface="system-"/>
              </a:rPr>
            </a:br>
            <a:endParaRPr lang="zh-CN" altLang="en-US" b="0" i="0" dirty="0">
              <a:effectLst/>
              <a:latin typeface="system-"/>
            </a:endParaRPr>
          </a:p>
          <a:p>
            <a:r>
              <a:rPr lang="zh-CN" altLang="en-US" b="0" i="0" dirty="0">
                <a:solidFill>
                  <a:srgbClr val="595959"/>
                </a:solidFill>
                <a:effectLst/>
                <a:latin typeface="微软雅黑" panose="020B0503020204020204" pitchFamily="34" charset="-122"/>
                <a:ea typeface="微软雅黑" panose="020B0503020204020204" pitchFamily="34" charset="-122"/>
              </a:rPr>
              <a:t>这种体质的人容易生痤疮，口苦口干、大便粘腻不畅或燥结、小便短黄，性格多烦躁易怒，不善忍耐，不耐受炎热或湿热气候。</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可适当多吃清利湿热的食物：</a:t>
            </a:r>
            <a:r>
              <a:rPr lang="zh-CN" altLang="en-US" b="0" i="0" dirty="0">
                <a:solidFill>
                  <a:srgbClr val="595959"/>
                </a:solidFill>
                <a:effectLst/>
                <a:latin typeface="微软雅黑" panose="020B0503020204020204" pitchFamily="34" charset="-122"/>
                <a:ea typeface="微软雅黑" panose="020B0503020204020204" pitchFamily="34" charset="-122"/>
              </a:rPr>
              <a:t>如薏苡仁、莲子、苦瓜、赤小豆、绿豆、鲫鱼、冬瓜、丝瓜、卷心菜、莲藕、空心菜等。</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应少吃的食物：</a:t>
            </a:r>
            <a:r>
              <a:rPr lang="zh-CN" altLang="en-US" b="0" i="0" dirty="0">
                <a:solidFill>
                  <a:srgbClr val="595959"/>
                </a:solidFill>
                <a:effectLst/>
                <a:latin typeface="微软雅黑" panose="020B0503020204020204" pitchFamily="34" charset="-122"/>
                <a:ea typeface="微软雅黑" panose="020B0503020204020204" pitchFamily="34" charset="-122"/>
              </a:rPr>
              <a:t>辣椒、大蒜、大葱、韭菜、蜂蜜、酒、牛肉、狗肉、鹿肉等。</a:t>
            </a:r>
            <a:endParaRPr lang="zh-CN" altLang="en-US" b="0" i="0" dirty="0">
              <a:effectLst/>
              <a:latin typeface="system-"/>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5</a:t>
            </a:r>
            <a:r>
              <a:rPr lang="zh-CN" altLang="en-US" sz="2800" b="1" i="0" dirty="0">
                <a:solidFill>
                  <a:srgbClr val="7D9D0F"/>
                </a:solidFill>
                <a:effectLst/>
                <a:latin typeface="system-"/>
              </a:rPr>
              <a:t>、湿热质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油光满面生痤疮，口苦口臭小便黄。</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大便黏滞解不尽，阴部潮湿白带黄。</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ctr"/>
            <a:r>
              <a:rPr lang="zh-CN" altLang="en-US" b="1" i="0" dirty="0">
                <a:effectLst/>
                <a:latin typeface="微软雅黑" panose="020B0503020204020204" pitchFamily="34" charset="-122"/>
                <a:ea typeface="微软雅黑" panose="020B0503020204020204" pitchFamily="34" charset="-122"/>
              </a:rPr>
              <a:t>利湿消脂汤</a:t>
            </a:r>
            <a:endParaRPr lang="zh-CN" altLang="en-US" b="0" i="0" dirty="0">
              <a:effectLst/>
              <a:latin typeface="system-"/>
            </a:endParaRPr>
          </a:p>
          <a:p>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适宜人群：</a:t>
            </a:r>
            <a:r>
              <a:rPr lang="zh-CN" altLang="en-US" b="0" i="0" dirty="0">
                <a:solidFill>
                  <a:srgbClr val="595959"/>
                </a:solidFill>
                <a:effectLst/>
                <a:latin typeface="微软雅黑" panose="020B0503020204020204" pitchFamily="34" charset="-122"/>
                <a:ea typeface="微软雅黑" panose="020B0503020204020204" pitchFamily="34" charset="-122"/>
              </a:rPr>
              <a:t>湿热体质人群</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配料：</a:t>
            </a:r>
            <a:r>
              <a:rPr lang="zh-CN" altLang="en-US" b="0" i="0" dirty="0">
                <a:solidFill>
                  <a:srgbClr val="595959"/>
                </a:solidFill>
                <a:effectLst/>
                <a:latin typeface="微软雅黑" panose="020B0503020204020204" pitchFamily="34" charset="-122"/>
                <a:ea typeface="微软雅黑" panose="020B0503020204020204" pitchFamily="34" charset="-122"/>
              </a:rPr>
              <a:t>土茯苓</a:t>
            </a:r>
            <a:r>
              <a:rPr lang="en-US" altLang="zh-CN" b="0" i="0" dirty="0">
                <a:solidFill>
                  <a:srgbClr val="595959"/>
                </a:solidFill>
                <a:effectLst/>
                <a:latin typeface="微软雅黑" panose="020B0503020204020204" pitchFamily="34" charset="-122"/>
                <a:ea typeface="微软雅黑" panose="020B0503020204020204" pitchFamily="34" charset="-122"/>
              </a:rPr>
              <a:t>10</a:t>
            </a:r>
            <a:r>
              <a:rPr lang="zh-CN" altLang="en-US" b="0" i="0" dirty="0">
                <a:solidFill>
                  <a:srgbClr val="595959"/>
                </a:solidFill>
                <a:effectLst/>
                <a:latin typeface="微软雅黑" panose="020B0503020204020204" pitchFamily="34" charset="-122"/>
                <a:ea typeface="微软雅黑" panose="020B0503020204020204" pitchFamily="34" charset="-122"/>
              </a:rPr>
              <a:t>克、荷叶</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克、陈皮</a:t>
            </a:r>
            <a:r>
              <a:rPr lang="en-US" altLang="zh-CN" b="0" i="0" dirty="0">
                <a:solidFill>
                  <a:srgbClr val="595959"/>
                </a:solidFill>
                <a:effectLst/>
                <a:latin typeface="微软雅黑" panose="020B0503020204020204" pitchFamily="34" charset="-122"/>
                <a:ea typeface="微软雅黑" panose="020B0503020204020204" pitchFamily="34" charset="-122"/>
              </a:rPr>
              <a:t>1</a:t>
            </a:r>
            <a:r>
              <a:rPr lang="zh-CN" altLang="en-US" b="0" i="0" dirty="0">
                <a:solidFill>
                  <a:srgbClr val="595959"/>
                </a:solidFill>
                <a:effectLst/>
                <a:latin typeface="微软雅黑" panose="020B0503020204020204" pitchFamily="34" charset="-122"/>
                <a:ea typeface="微软雅黑" panose="020B0503020204020204" pitchFamily="34" charset="-122"/>
              </a:rPr>
              <a:t>小块、猪肉</a:t>
            </a:r>
            <a:r>
              <a:rPr lang="en-US" altLang="zh-CN" b="0" i="0" dirty="0">
                <a:solidFill>
                  <a:srgbClr val="595959"/>
                </a:solidFill>
                <a:effectLst/>
                <a:latin typeface="微软雅黑" panose="020B0503020204020204" pitchFamily="34" charset="-122"/>
                <a:ea typeface="微软雅黑" panose="020B0503020204020204" pitchFamily="34" charset="-122"/>
              </a:rPr>
              <a:t>100</a:t>
            </a:r>
            <a:r>
              <a:rPr lang="zh-CN" altLang="en-US" b="0" i="0" dirty="0">
                <a:solidFill>
                  <a:srgbClr val="595959"/>
                </a:solidFill>
                <a:effectLst/>
                <a:latin typeface="微软雅黑" panose="020B0503020204020204" pitchFamily="34" charset="-122"/>
                <a:ea typeface="微软雅黑" panose="020B0503020204020204" pitchFamily="34" charset="-122"/>
              </a:rPr>
              <a:t>克、生姜</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片、蜜枣</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个。</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功效：</a:t>
            </a:r>
            <a:r>
              <a:rPr lang="zh-CN" altLang="en-US" b="0" i="0" dirty="0">
                <a:solidFill>
                  <a:srgbClr val="595959"/>
                </a:solidFill>
                <a:effectLst/>
                <a:latin typeface="微软雅黑" panose="020B0503020204020204" pitchFamily="34" charset="-122"/>
                <a:ea typeface="微软雅黑" panose="020B0503020204020204" pitchFamily="34" charset="-122"/>
              </a:rPr>
              <a:t>土茯苓清热祛湿，荷叶清暑祛湿，陈皮行气开胃，猪肉平补气血，姜枣调和气血。全方具有清热利湿、消脂减肥的功效。</a:t>
            </a:r>
            <a:endParaRPr lang="zh-CN" altLang="en-US" b="0" i="0" dirty="0">
              <a:effectLst/>
              <a:latin typeface="system-"/>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6</a:t>
            </a:r>
            <a:r>
              <a:rPr lang="zh-CN" altLang="en-US" sz="2800" b="1" i="0" dirty="0">
                <a:solidFill>
                  <a:srgbClr val="7D9D0F"/>
                </a:solidFill>
                <a:effectLst/>
                <a:latin typeface="system-"/>
              </a:rPr>
              <a:t>、血瘀质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面色晦暗斑黄褐，皮下无故有瘀斑。</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唇黯健忘黑眼眶，身有疼痛常不安。</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r>
              <a:rPr lang="zh-CN" altLang="en-US" b="0" i="0" dirty="0">
                <a:solidFill>
                  <a:srgbClr val="595959"/>
                </a:solidFill>
                <a:effectLst/>
                <a:latin typeface="微软雅黑" panose="020B0503020204020204" pitchFamily="34" charset="-122"/>
                <a:ea typeface="微软雅黑" panose="020B0503020204020204" pitchFamily="34" charset="-122"/>
              </a:rPr>
              <a:t>血瘀体质人群血行不畅，以肤色晦黯、舌苔紫黯等血瘀表现为主要特征。</a:t>
            </a:r>
            <a:br>
              <a:rPr lang="zh-CN" altLang="en-US" b="0" i="0" dirty="0">
                <a:effectLst/>
                <a:latin typeface="system-"/>
              </a:rPr>
            </a:br>
            <a:endParaRPr lang="zh-CN" altLang="en-US" b="0" i="0" dirty="0">
              <a:effectLst/>
              <a:latin typeface="system-"/>
            </a:endParaRPr>
          </a:p>
          <a:p>
            <a:r>
              <a:rPr lang="zh-CN" altLang="en-US" b="0" i="0" dirty="0">
                <a:solidFill>
                  <a:srgbClr val="595959"/>
                </a:solidFill>
                <a:effectLst/>
                <a:latin typeface="微软雅黑" panose="020B0503020204020204" pitchFamily="34" charset="-122"/>
                <a:ea typeface="微软雅黑" panose="020B0503020204020204" pitchFamily="34" charset="-122"/>
              </a:rPr>
              <a:t>这种体质的人群胖瘦均见，常肤色沉着，易烦、健忘，不耐受寒冷气候。</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可适当多吃的食物：</a:t>
            </a:r>
            <a:r>
              <a:rPr lang="zh-CN" altLang="en-US" b="0" i="0" dirty="0">
                <a:solidFill>
                  <a:srgbClr val="595959"/>
                </a:solidFill>
                <a:effectLst/>
                <a:latin typeface="微软雅黑" panose="020B0503020204020204" pitchFamily="34" charset="-122"/>
                <a:ea typeface="微软雅黑" panose="020B0503020204020204" pitchFamily="34" charset="-122"/>
              </a:rPr>
              <a:t>山楂、红枣、橘子、香菜、胡萝卜、黑木耳、藕、玉米、生姜、鸡肉、牛肉等。</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应少吃的食物：</a:t>
            </a:r>
            <a:r>
              <a:rPr lang="zh-CN" altLang="en-US" b="0" i="0" dirty="0">
                <a:solidFill>
                  <a:srgbClr val="595959"/>
                </a:solidFill>
                <a:effectLst/>
                <a:latin typeface="微软雅黑" panose="020B0503020204020204" pitchFamily="34" charset="-122"/>
                <a:ea typeface="微软雅黑" panose="020B0503020204020204" pitchFamily="34" charset="-122"/>
              </a:rPr>
              <a:t>蚕豆、甘薯、栗子、柿子、花生米、乌梅、苦瓜等。此外，需控制盐的摄入。</a:t>
            </a:r>
            <a:endParaRPr lang="zh-CN" altLang="en-US" b="0" i="0" dirty="0">
              <a:effectLst/>
              <a:latin typeface="system-"/>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6</a:t>
            </a:r>
            <a:r>
              <a:rPr lang="zh-CN" altLang="en-US" sz="2800" b="1" i="0" dirty="0">
                <a:solidFill>
                  <a:srgbClr val="7D9D0F"/>
                </a:solidFill>
                <a:effectLst/>
                <a:latin typeface="system-"/>
              </a:rPr>
              <a:t>、血瘀质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面色晦暗斑黄褐，皮下无故有瘀斑。</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唇黯健忘黑眼眶，身有疼痛常不安。</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ctr"/>
            <a:r>
              <a:rPr lang="zh-CN" altLang="en-US" b="1" dirty="0">
                <a:effectLst/>
                <a:latin typeface="微软雅黑" panose="020B0503020204020204" pitchFamily="34" charset="-122"/>
                <a:ea typeface="微软雅黑" panose="020B0503020204020204" pitchFamily="34" charset="-122"/>
              </a:rPr>
              <a:t>活血化瘀汤</a:t>
            </a:r>
            <a:endParaRPr lang="zh-CN" altLang="en-US" dirty="0">
              <a:effectLst/>
            </a:endParaRPr>
          </a:p>
          <a:p>
            <a:endParaRPr lang="zh-CN" altLang="en-US" dirty="0">
              <a:effectLst/>
            </a:endParaRPr>
          </a:p>
          <a:p>
            <a:r>
              <a:rPr lang="zh-CN" altLang="en-US" b="1" dirty="0">
                <a:solidFill>
                  <a:srgbClr val="595959"/>
                </a:solidFill>
                <a:effectLst/>
                <a:latin typeface="微软雅黑" panose="020B0503020204020204" pitchFamily="34" charset="-122"/>
                <a:ea typeface="微软雅黑" panose="020B0503020204020204" pitchFamily="34" charset="-122"/>
              </a:rPr>
              <a:t>适宜人群：</a:t>
            </a:r>
            <a:r>
              <a:rPr lang="zh-CN" altLang="en-US" dirty="0">
                <a:solidFill>
                  <a:srgbClr val="595959"/>
                </a:solidFill>
                <a:effectLst/>
                <a:latin typeface="微软雅黑" panose="020B0503020204020204" pitchFamily="34" charset="-122"/>
                <a:ea typeface="微软雅黑" panose="020B0503020204020204" pitchFamily="34" charset="-122"/>
              </a:rPr>
              <a:t>血瘀体质人群</a:t>
            </a:r>
            <a:br>
              <a:rPr lang="zh-CN" altLang="en-US" dirty="0">
                <a:effectLst/>
              </a:rPr>
            </a:br>
            <a:endParaRPr lang="zh-CN" altLang="en-US" dirty="0">
              <a:effectLst/>
            </a:endParaRPr>
          </a:p>
          <a:p>
            <a:r>
              <a:rPr lang="zh-CN" altLang="en-US" b="1" dirty="0">
                <a:solidFill>
                  <a:srgbClr val="595959"/>
                </a:solidFill>
                <a:effectLst/>
                <a:latin typeface="微软雅黑" panose="020B0503020204020204" pitchFamily="34" charset="-122"/>
                <a:ea typeface="微软雅黑" panose="020B0503020204020204" pitchFamily="34" charset="-122"/>
              </a:rPr>
              <a:t>配料：</a:t>
            </a:r>
            <a:r>
              <a:rPr lang="zh-CN" altLang="en-US" dirty="0">
                <a:solidFill>
                  <a:srgbClr val="595959"/>
                </a:solidFill>
                <a:effectLst/>
                <a:latin typeface="微软雅黑" panose="020B0503020204020204" pitchFamily="34" charset="-122"/>
                <a:ea typeface="微软雅黑" panose="020B0503020204020204" pitchFamily="34" charset="-122"/>
              </a:rPr>
              <a:t>川芎</a:t>
            </a:r>
            <a:r>
              <a:rPr lang="en-US" altLang="zh-CN" dirty="0">
                <a:solidFill>
                  <a:srgbClr val="595959"/>
                </a:solidFill>
                <a:effectLst/>
                <a:latin typeface="微软雅黑" panose="020B0503020204020204" pitchFamily="34" charset="-122"/>
                <a:ea typeface="微软雅黑" panose="020B0503020204020204" pitchFamily="34" charset="-122"/>
              </a:rPr>
              <a:t>5</a:t>
            </a:r>
            <a:r>
              <a:rPr lang="zh-CN" altLang="en-US" dirty="0">
                <a:solidFill>
                  <a:srgbClr val="595959"/>
                </a:solidFill>
                <a:effectLst/>
                <a:latin typeface="微软雅黑" panose="020B0503020204020204" pitchFamily="34" charset="-122"/>
                <a:ea typeface="微软雅黑" panose="020B0503020204020204" pitchFamily="34" charset="-122"/>
              </a:rPr>
              <a:t>克、田七</a:t>
            </a:r>
            <a:r>
              <a:rPr lang="en-US" altLang="zh-CN" dirty="0">
                <a:solidFill>
                  <a:srgbClr val="595959"/>
                </a:solidFill>
                <a:effectLst/>
                <a:latin typeface="微软雅黑" panose="020B0503020204020204" pitchFamily="34" charset="-122"/>
                <a:ea typeface="微软雅黑" panose="020B0503020204020204" pitchFamily="34" charset="-122"/>
              </a:rPr>
              <a:t>5</a:t>
            </a:r>
            <a:r>
              <a:rPr lang="zh-CN" altLang="en-US" dirty="0">
                <a:solidFill>
                  <a:srgbClr val="595959"/>
                </a:solidFill>
                <a:effectLst/>
                <a:latin typeface="微软雅黑" panose="020B0503020204020204" pitchFamily="34" charset="-122"/>
                <a:ea typeface="微软雅黑" panose="020B0503020204020204" pitchFamily="34" charset="-122"/>
              </a:rPr>
              <a:t>克、山楂</a:t>
            </a:r>
            <a:r>
              <a:rPr lang="en-US" altLang="zh-CN" dirty="0">
                <a:solidFill>
                  <a:srgbClr val="595959"/>
                </a:solidFill>
                <a:effectLst/>
                <a:latin typeface="微软雅黑" panose="020B0503020204020204" pitchFamily="34" charset="-122"/>
                <a:ea typeface="微软雅黑" panose="020B0503020204020204" pitchFamily="34" charset="-122"/>
              </a:rPr>
              <a:t>2</a:t>
            </a:r>
            <a:r>
              <a:rPr lang="zh-CN" altLang="en-US" dirty="0">
                <a:solidFill>
                  <a:srgbClr val="595959"/>
                </a:solidFill>
                <a:effectLst/>
                <a:latin typeface="微软雅黑" panose="020B0503020204020204" pitchFamily="34" charset="-122"/>
                <a:ea typeface="微软雅黑" panose="020B0503020204020204" pitchFamily="34" charset="-122"/>
              </a:rPr>
              <a:t>小片、黑豆</a:t>
            </a:r>
            <a:r>
              <a:rPr lang="en-US" altLang="zh-CN" dirty="0">
                <a:solidFill>
                  <a:srgbClr val="595959"/>
                </a:solidFill>
                <a:effectLst/>
                <a:latin typeface="微软雅黑" panose="020B0503020204020204" pitchFamily="34" charset="-122"/>
                <a:ea typeface="微软雅黑" panose="020B0503020204020204" pitchFamily="34" charset="-122"/>
              </a:rPr>
              <a:t>10</a:t>
            </a:r>
            <a:r>
              <a:rPr lang="zh-CN" altLang="en-US" dirty="0">
                <a:solidFill>
                  <a:srgbClr val="595959"/>
                </a:solidFill>
                <a:effectLst/>
                <a:latin typeface="微软雅黑" panose="020B0503020204020204" pitchFamily="34" charset="-122"/>
                <a:ea typeface="微软雅黑" panose="020B0503020204020204" pitchFamily="34" charset="-122"/>
              </a:rPr>
              <a:t>克、猪展肉</a:t>
            </a:r>
            <a:r>
              <a:rPr lang="en-US" altLang="zh-CN" dirty="0">
                <a:solidFill>
                  <a:srgbClr val="595959"/>
                </a:solidFill>
                <a:effectLst/>
                <a:latin typeface="微软雅黑" panose="020B0503020204020204" pitchFamily="34" charset="-122"/>
                <a:ea typeface="微软雅黑" panose="020B0503020204020204" pitchFamily="34" charset="-122"/>
              </a:rPr>
              <a:t>100</a:t>
            </a:r>
            <a:r>
              <a:rPr lang="zh-CN" altLang="en-US" dirty="0">
                <a:solidFill>
                  <a:srgbClr val="595959"/>
                </a:solidFill>
                <a:effectLst/>
                <a:latin typeface="微软雅黑" panose="020B0503020204020204" pitchFamily="34" charset="-122"/>
                <a:ea typeface="微软雅黑" panose="020B0503020204020204" pitchFamily="34" charset="-122"/>
              </a:rPr>
              <a:t>克、生姜</a:t>
            </a:r>
            <a:r>
              <a:rPr lang="en-US" altLang="zh-CN" dirty="0">
                <a:solidFill>
                  <a:srgbClr val="595959"/>
                </a:solidFill>
                <a:effectLst/>
                <a:latin typeface="微软雅黑" panose="020B0503020204020204" pitchFamily="34" charset="-122"/>
                <a:ea typeface="微软雅黑" panose="020B0503020204020204" pitchFamily="34" charset="-122"/>
              </a:rPr>
              <a:t>2</a:t>
            </a:r>
            <a:r>
              <a:rPr lang="zh-CN" altLang="en-US" dirty="0">
                <a:solidFill>
                  <a:srgbClr val="595959"/>
                </a:solidFill>
                <a:effectLst/>
                <a:latin typeface="微软雅黑" panose="020B0503020204020204" pitchFamily="34" charset="-122"/>
                <a:ea typeface="微软雅黑" panose="020B0503020204020204" pitchFamily="34" charset="-122"/>
              </a:rPr>
              <a:t>片、蜜枣</a:t>
            </a:r>
            <a:r>
              <a:rPr lang="en-US" altLang="zh-CN" dirty="0">
                <a:solidFill>
                  <a:srgbClr val="595959"/>
                </a:solidFill>
                <a:effectLst/>
                <a:latin typeface="微软雅黑" panose="020B0503020204020204" pitchFamily="34" charset="-122"/>
                <a:ea typeface="微软雅黑" panose="020B0503020204020204" pitchFamily="34" charset="-122"/>
              </a:rPr>
              <a:t>2</a:t>
            </a:r>
            <a:r>
              <a:rPr lang="zh-CN" altLang="en-US" dirty="0">
                <a:solidFill>
                  <a:srgbClr val="595959"/>
                </a:solidFill>
                <a:effectLst/>
                <a:latin typeface="微软雅黑" panose="020B0503020204020204" pitchFamily="34" charset="-122"/>
                <a:ea typeface="微软雅黑" panose="020B0503020204020204" pitchFamily="34" charset="-122"/>
              </a:rPr>
              <a:t>个。</a:t>
            </a:r>
            <a:br>
              <a:rPr lang="zh-CN" altLang="en-US" dirty="0">
                <a:effectLst/>
              </a:rPr>
            </a:br>
            <a:endParaRPr lang="zh-CN" altLang="en-US" dirty="0">
              <a:effectLst/>
            </a:endParaRPr>
          </a:p>
          <a:p>
            <a:r>
              <a:rPr lang="zh-CN" altLang="en-US" b="1" dirty="0">
                <a:solidFill>
                  <a:srgbClr val="595959"/>
                </a:solidFill>
                <a:effectLst/>
                <a:latin typeface="微软雅黑" panose="020B0503020204020204" pitchFamily="34" charset="-122"/>
                <a:ea typeface="微软雅黑" panose="020B0503020204020204" pitchFamily="34" charset="-122"/>
              </a:rPr>
              <a:t>功效：</a:t>
            </a:r>
            <a:r>
              <a:rPr lang="zh-CN" altLang="en-US" dirty="0">
                <a:solidFill>
                  <a:srgbClr val="595959"/>
                </a:solidFill>
                <a:effectLst/>
                <a:latin typeface="微软雅黑" panose="020B0503020204020204" pitchFamily="34" charset="-122"/>
                <a:ea typeface="微软雅黑" panose="020B0503020204020204" pitchFamily="34" charset="-122"/>
              </a:rPr>
              <a:t>川芎行气活血，田七、山楂活血化瘀，黑豆养血补肾，猪展肉平补气血，姜枣调和气血，全方具有活血化瘀的功效。</a:t>
            </a:r>
            <a:endParaRPr lang="zh-CN" altLang="en-US" b="0" i="0" dirty="0">
              <a:effectLst/>
              <a:latin typeface="system-"/>
            </a:endParaRPr>
          </a:p>
        </p:txBody>
      </p:sp>
      <p:sp>
        <p:nvSpPr>
          <p:cNvPr id="2" name="Rectangle 1"/>
          <p:cNvSpPr>
            <a:spLocks noChangeArrowheads="1"/>
          </p:cNvSpPr>
          <p:nvPr/>
        </p:nvSpPr>
        <p:spPr bwMode="auto">
          <a:xfrm>
            <a:off x="0" y="0"/>
            <a:ext cx="12192000" cy="457200"/>
          </a:xfrm>
          <a:prstGeom prst="rect">
            <a:avLst/>
          </a:prstGeom>
          <a:solidFill>
            <a:srgbClr val="D6A84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100" b="1" i="0" u="none" strike="noStrike" cap="none" normalizeH="0" baseline="0">
                <a:ln>
                  <a:noFill/>
                </a:ln>
                <a:solidFill>
                  <a:srgbClr val="FFFFFF"/>
                </a:solidFill>
                <a:effectLst/>
                <a:latin typeface="Arial" panose="020B0604020202020204" pitchFamily="34" charset="0"/>
                <a:ea typeface="微软雅黑" panose="020B0503020204020204" pitchFamily="34" charset="-122"/>
              </a:rPr>
              <a:t>活血化瘀汤</a:t>
            </a:r>
            <a:endParaRPr kumimoji="0" lang="zh-CN" altLang="zh-CN"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100" b="1" i="0" u="none" strike="noStrike" cap="none" normalizeH="0" baseline="0">
                <a:ln>
                  <a:noFill/>
                </a:ln>
                <a:solidFill>
                  <a:srgbClr val="595959"/>
                </a:solidFill>
                <a:effectLst/>
                <a:latin typeface="Arial" panose="020B0604020202020204" pitchFamily="34" charset="0"/>
                <a:ea typeface="微软雅黑" panose="020B0503020204020204" pitchFamily="34" charset="-122"/>
              </a:rPr>
              <a:t>适宜人群：</a:t>
            </a:r>
            <a:r>
              <a:rPr kumimoji="0" lang="zh-CN" altLang="zh-CN" sz="1100" b="0" i="0" u="none" strike="noStrike" cap="none" normalizeH="0" baseline="0">
                <a:ln>
                  <a:noFill/>
                </a:ln>
                <a:solidFill>
                  <a:srgbClr val="595959"/>
                </a:solidFill>
                <a:effectLst/>
                <a:latin typeface="Arial" panose="020B0604020202020204" pitchFamily="34" charset="0"/>
                <a:ea typeface="微软雅黑" panose="020B0503020204020204" pitchFamily="34" charset="-122"/>
              </a:rPr>
              <a:t>血瘀体质人群</a:t>
            </a:r>
            <a:endParaRPr kumimoji="0" lang="zh-CN" altLang="zh-CN"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100" b="1" i="0" u="none" strike="noStrike" cap="none" normalizeH="0" baseline="0">
                <a:ln>
                  <a:noFill/>
                </a:ln>
                <a:solidFill>
                  <a:srgbClr val="595959"/>
                </a:solidFill>
                <a:effectLst/>
                <a:latin typeface="Arial" panose="020B0604020202020204" pitchFamily="34" charset="0"/>
                <a:ea typeface="微软雅黑" panose="020B0503020204020204" pitchFamily="34" charset="-122"/>
              </a:rPr>
              <a:t>配料：</a:t>
            </a:r>
            <a:r>
              <a:rPr kumimoji="0" lang="zh-CN" altLang="zh-CN" sz="1100" b="0" i="0" u="none" strike="noStrike" cap="none" normalizeH="0" baseline="0">
                <a:ln>
                  <a:noFill/>
                </a:ln>
                <a:solidFill>
                  <a:srgbClr val="595959"/>
                </a:solidFill>
                <a:effectLst/>
                <a:latin typeface="Arial" panose="020B0604020202020204" pitchFamily="34" charset="0"/>
                <a:ea typeface="微软雅黑" panose="020B0503020204020204" pitchFamily="34" charset="-122"/>
              </a:rPr>
              <a:t>川芎5克、田七5克、山楂2小片、黑豆10克、猪展肉100克、生姜2片、蜜枣2个。</a:t>
            </a:r>
            <a:endParaRPr kumimoji="0" lang="zh-CN" altLang="zh-CN"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100" b="1" i="0" u="none" strike="noStrike" cap="none" normalizeH="0" baseline="0">
                <a:ln>
                  <a:noFill/>
                </a:ln>
                <a:solidFill>
                  <a:srgbClr val="595959"/>
                </a:solidFill>
                <a:effectLst/>
                <a:latin typeface="Arial" panose="020B0604020202020204" pitchFamily="34" charset="0"/>
                <a:ea typeface="微软雅黑" panose="020B0503020204020204" pitchFamily="34" charset="-122"/>
              </a:rPr>
              <a:t>功效：</a:t>
            </a:r>
            <a:r>
              <a:rPr kumimoji="0" lang="zh-CN" altLang="zh-CN" sz="1100" b="0" i="0" u="none" strike="noStrike" cap="none" normalizeH="0" baseline="0">
                <a:ln>
                  <a:noFill/>
                </a:ln>
                <a:solidFill>
                  <a:srgbClr val="595959"/>
                </a:solidFill>
                <a:effectLst/>
                <a:latin typeface="Arial" panose="020B0604020202020204" pitchFamily="34" charset="0"/>
                <a:ea typeface="微软雅黑" panose="020B0503020204020204" pitchFamily="34" charset="-122"/>
              </a:rPr>
              <a:t>川芎行气活血，田七、山楂活血化瘀，黑豆养血补肾，猪展肉平补气血，姜枣调和气血，全方具有活血化瘀的功效。</a:t>
            </a:r>
            <a:endParaRPr kumimoji="0" lang="zh-CN" altLang="zh-CN" sz="1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0" i="0" u="none" strike="noStrike" cap="none" normalizeH="0" baseline="0">
                <a:ln>
                  <a:noFill/>
                </a:ln>
                <a:solidFill>
                  <a:schemeClr val="tx1"/>
                </a:solidFill>
                <a:effectLst/>
                <a:latin typeface="Arial" panose="020B0604020202020204" pitchFamily="34" charset="0"/>
              </a:rPr>
              <a:t>  </a:t>
            </a:r>
            <a:r>
              <a:rPr kumimoji="0" lang="zh-CN" altLang="zh-CN" sz="3800" b="0" i="0" u="none" strike="noStrike" cap="none" normalizeH="0" baseline="0">
                <a:ln>
                  <a:noFill/>
                </a:ln>
                <a:solidFill>
                  <a:schemeClr val="tx1"/>
                </a:solidFill>
                <a:effectLst/>
                <a:latin typeface="Arial" panose="020B0604020202020204" pitchFamily="34" charset="0"/>
              </a:rPr>
              <a:t>             </a:t>
            </a:r>
            <a:endParaRPr kumimoji="0" lang="zh-CN" altLang="zh-CN"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p:txBody>
      </p:sp>
      <p:pic>
        <p:nvPicPr>
          <p:cNvPr id="1026" name="Picture 2" descr="图片"/>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593725"/>
            <a:ext cx="1663700" cy="609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7</a:t>
            </a:r>
            <a:r>
              <a:rPr lang="zh-CN" altLang="en-US" sz="2800" b="1" i="0" dirty="0">
                <a:solidFill>
                  <a:srgbClr val="7D9D0F"/>
                </a:solidFill>
                <a:effectLst/>
                <a:latin typeface="system-"/>
              </a:rPr>
              <a:t>、气郁质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闷闷不乐疑神鬼，焦虑不安易紧张。</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多愁善感心脆弱，唉声叹气常失望。</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031325"/>
          </a:xfrm>
          <a:prstGeom prst="rect">
            <a:avLst/>
          </a:prstGeom>
          <a:noFill/>
        </p:spPr>
        <p:txBody>
          <a:bodyPr wrap="square" rtlCol="0">
            <a:spAutoFit/>
          </a:bodyPr>
          <a:lstStyle/>
          <a:p>
            <a:pPr algn="just"/>
            <a:r>
              <a:rPr lang="zh-CN" altLang="en-US" b="0" i="0" dirty="0">
                <a:solidFill>
                  <a:srgbClr val="595959"/>
                </a:solidFill>
                <a:effectLst/>
                <a:latin typeface="微软雅黑" panose="020B0503020204020204" pitchFamily="34" charset="-122"/>
                <a:ea typeface="微软雅黑" panose="020B0503020204020204" pitchFamily="34" charset="-122"/>
              </a:rPr>
              <a:t>气郁体质的人气机郁滞，以神情抑郁、忧虑脆弱等气郁表现为主要特征。</a:t>
            </a:r>
            <a:endParaRPr lang="zh-CN" altLang="en-US" b="0" i="0" dirty="0">
              <a:effectLst/>
              <a:latin typeface="system-"/>
            </a:endParaRPr>
          </a:p>
          <a:p>
            <a:endParaRPr lang="zh-CN" altLang="en-US" b="0" i="0" dirty="0">
              <a:effectLst/>
              <a:latin typeface="system-"/>
            </a:endParaRPr>
          </a:p>
          <a:p>
            <a:pPr algn="just"/>
            <a:r>
              <a:rPr lang="zh-CN" altLang="en-US" b="0" i="0" dirty="0">
                <a:solidFill>
                  <a:srgbClr val="595959"/>
                </a:solidFill>
                <a:effectLst/>
                <a:latin typeface="微软雅黑" panose="020B0503020204020204" pitchFamily="34" charset="-122"/>
                <a:ea typeface="微软雅黑" panose="020B0503020204020204" pitchFamily="34" charset="-122"/>
              </a:rPr>
              <a:t>这种体质的人多形体消瘦，性格内向、敏感多虑、多愁善感，对精神刺激适应能力较差。</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可适当多吃的食物：</a:t>
            </a:r>
            <a:r>
              <a:rPr lang="zh-CN" altLang="en-US" b="0" i="0" dirty="0">
                <a:solidFill>
                  <a:srgbClr val="595959"/>
                </a:solidFill>
                <a:effectLst/>
                <a:latin typeface="微软雅黑" panose="020B0503020204020204" pitchFamily="34" charset="-122"/>
                <a:ea typeface="微软雅黑" panose="020B0503020204020204" pitchFamily="34" charset="-122"/>
              </a:rPr>
              <a:t>橙子、韭菜、茴香、白萝卜、薄荷、牛奶、大枣等。</a:t>
            </a:r>
            <a:endParaRPr lang="zh-CN" altLang="en-US" b="0" i="0" dirty="0">
              <a:effectLst/>
              <a:latin typeface="system-"/>
            </a:endParaRPr>
          </a:p>
          <a:p>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应少吃的食物：</a:t>
            </a:r>
            <a:r>
              <a:rPr lang="zh-CN" altLang="en-US" b="0" i="0" dirty="0">
                <a:solidFill>
                  <a:srgbClr val="595959"/>
                </a:solidFill>
                <a:effectLst/>
                <a:latin typeface="微软雅黑" panose="020B0503020204020204" pitchFamily="34" charset="-122"/>
                <a:ea typeface="微软雅黑" panose="020B0503020204020204" pitchFamily="34" charset="-122"/>
              </a:rPr>
              <a:t>石榴、乌梅、柿子、奶酪、咖啡、浓茶等。</a:t>
            </a:r>
            <a:endParaRPr lang="zh-CN" altLang="en-US" b="0" i="0" dirty="0">
              <a:effectLst/>
              <a:latin typeface="system-"/>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4233" y="-23571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7</a:t>
            </a:r>
            <a:r>
              <a:rPr lang="zh-CN" altLang="en-US" sz="2800" b="1" i="0" dirty="0">
                <a:solidFill>
                  <a:srgbClr val="7D9D0F"/>
                </a:solidFill>
                <a:effectLst/>
                <a:latin typeface="system-"/>
              </a:rPr>
              <a:t>、气郁质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闷闷不乐疑神鬼，焦虑不安易紧张。</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多愁善感心脆弱，唉声叹气常失望。</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031325"/>
          </a:xfrm>
          <a:prstGeom prst="rect">
            <a:avLst/>
          </a:prstGeom>
          <a:noFill/>
        </p:spPr>
        <p:txBody>
          <a:bodyPr wrap="square" rtlCol="0">
            <a:spAutoFit/>
          </a:bodyPr>
          <a:lstStyle/>
          <a:p>
            <a:pPr algn="ctr"/>
            <a:r>
              <a:rPr lang="zh-CN" altLang="en-US" b="1" i="0" dirty="0">
                <a:effectLst/>
                <a:latin typeface="微软雅黑" panose="020B0503020204020204" pitchFamily="34" charset="-122"/>
                <a:ea typeface="微软雅黑" panose="020B0503020204020204" pitchFamily="34" charset="-122"/>
              </a:rPr>
              <a:t>疏肝解郁汤</a:t>
            </a: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适宜人群：</a:t>
            </a:r>
            <a:r>
              <a:rPr lang="zh-CN" altLang="en-US" b="0" i="0" dirty="0">
                <a:solidFill>
                  <a:srgbClr val="595959"/>
                </a:solidFill>
                <a:effectLst/>
                <a:latin typeface="微软雅黑" panose="020B0503020204020204" pitchFamily="34" charset="-122"/>
                <a:ea typeface="微软雅黑" panose="020B0503020204020204" pitchFamily="34" charset="-122"/>
              </a:rPr>
              <a:t>气郁体质人群</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配料：</a:t>
            </a:r>
            <a:r>
              <a:rPr lang="zh-CN" altLang="en-US" b="0" i="0" dirty="0">
                <a:solidFill>
                  <a:srgbClr val="595959"/>
                </a:solidFill>
                <a:effectLst/>
                <a:latin typeface="微软雅黑" panose="020B0503020204020204" pitchFamily="34" charset="-122"/>
                <a:ea typeface="微软雅黑" panose="020B0503020204020204" pitchFamily="34" charset="-122"/>
              </a:rPr>
              <a:t>黄花菜</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克、陈皮</a:t>
            </a:r>
            <a:r>
              <a:rPr lang="en-US" altLang="zh-CN" b="0" i="0" dirty="0">
                <a:solidFill>
                  <a:srgbClr val="595959"/>
                </a:solidFill>
                <a:effectLst/>
                <a:latin typeface="微软雅黑" panose="020B0503020204020204" pitchFamily="34" charset="-122"/>
                <a:ea typeface="微软雅黑" panose="020B0503020204020204" pitchFamily="34" charset="-122"/>
              </a:rPr>
              <a:t>1</a:t>
            </a:r>
            <a:r>
              <a:rPr lang="zh-CN" altLang="en-US" b="0" i="0" dirty="0">
                <a:solidFill>
                  <a:srgbClr val="595959"/>
                </a:solidFill>
                <a:effectLst/>
                <a:latin typeface="微软雅黑" panose="020B0503020204020204" pitchFamily="34" charset="-122"/>
                <a:ea typeface="微软雅黑" panose="020B0503020204020204" pitchFamily="34" charset="-122"/>
              </a:rPr>
              <a:t>小片、佛手</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克、海带</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克、生姜</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片、蜜枣</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个、排骨</a:t>
            </a:r>
            <a:r>
              <a:rPr lang="en-US" altLang="zh-CN" b="0" i="0" dirty="0">
                <a:solidFill>
                  <a:srgbClr val="595959"/>
                </a:solidFill>
                <a:effectLst/>
                <a:latin typeface="微软雅黑" panose="020B0503020204020204" pitchFamily="34" charset="-122"/>
                <a:ea typeface="微软雅黑" panose="020B0503020204020204" pitchFamily="34" charset="-122"/>
              </a:rPr>
              <a:t>100</a:t>
            </a:r>
            <a:r>
              <a:rPr lang="zh-CN" altLang="en-US" b="0" i="0" dirty="0">
                <a:solidFill>
                  <a:srgbClr val="595959"/>
                </a:solidFill>
                <a:effectLst/>
                <a:latin typeface="微软雅黑" panose="020B0503020204020204" pitchFamily="34" charset="-122"/>
                <a:ea typeface="微软雅黑" panose="020B0503020204020204" pitchFamily="34" charset="-122"/>
              </a:rPr>
              <a:t>克。</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功效：</a:t>
            </a:r>
            <a:r>
              <a:rPr lang="zh-CN" altLang="en-US" b="0" i="0" dirty="0">
                <a:solidFill>
                  <a:srgbClr val="595959"/>
                </a:solidFill>
                <a:effectLst/>
                <a:latin typeface="微软雅黑" panose="020B0503020204020204" pitchFamily="34" charset="-122"/>
                <a:ea typeface="微软雅黑" panose="020B0503020204020204" pitchFamily="34" charset="-122"/>
              </a:rPr>
              <a:t>黄花菜行气解郁，佛手、陈皮疏肝理气，海带软坚散结，姜枣调和气血，排骨平补气血，全方具有疏肝理气解郁的功效。</a:t>
            </a:r>
            <a:endParaRPr lang="zh-CN" altLang="en-US" b="0" i="0" dirty="0">
              <a:effectLst/>
              <a:latin typeface="system-"/>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8</a:t>
            </a:r>
            <a:r>
              <a:rPr lang="zh-CN" altLang="en-US" sz="2800" b="1" i="0" dirty="0">
                <a:solidFill>
                  <a:srgbClr val="7D9D0F"/>
                </a:solidFill>
                <a:effectLst/>
                <a:latin typeface="system-"/>
              </a:rPr>
              <a:t>、特禀质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冷热异味易咳喘，喷嚏流涕鼻敏感。</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皮肤划痕起风团，或见皮肤有瘀斑。</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just"/>
            <a:r>
              <a:rPr lang="zh-CN" altLang="en-US" b="0" i="0" dirty="0">
                <a:solidFill>
                  <a:srgbClr val="595959"/>
                </a:solidFill>
                <a:effectLst/>
                <a:latin typeface="微软雅黑" panose="020B0503020204020204" pitchFamily="34" charset="-122"/>
                <a:ea typeface="微软雅黑" panose="020B0503020204020204" pitchFamily="34" charset="-122"/>
              </a:rPr>
              <a:t>特禀质人群先天失常，以生理缺陷、过敏反应等为主要特征。</a:t>
            </a:r>
            <a:endParaRPr lang="zh-CN" altLang="en-US" b="0" i="0" dirty="0">
              <a:effectLst/>
              <a:latin typeface="system-"/>
            </a:endParaRPr>
          </a:p>
          <a:p>
            <a:endParaRPr lang="zh-CN" altLang="en-US" b="0" i="0" dirty="0">
              <a:effectLst/>
              <a:latin typeface="system-"/>
            </a:endParaRPr>
          </a:p>
          <a:p>
            <a:r>
              <a:rPr lang="zh-CN" altLang="en-US" b="0" i="0" dirty="0">
                <a:solidFill>
                  <a:srgbClr val="595959"/>
                </a:solidFill>
                <a:effectLst/>
                <a:latin typeface="微软雅黑" panose="020B0503020204020204" pitchFamily="34" charset="-122"/>
                <a:ea typeface="微软雅黑" panose="020B0503020204020204" pitchFamily="34" charset="-122"/>
              </a:rPr>
              <a:t>过敏体质常见哮喘、风团、咽痒、喷嚏、鼻塞等；患遗传性疾病者有垂直遗传、先天性、家族性特征；患胎传性疾病者具有母体影响胎儿个体生长发育及相关疾病特征。</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可适当多吃的食物：</a:t>
            </a:r>
            <a:r>
              <a:rPr lang="zh-CN" altLang="en-US" b="0" i="0" dirty="0">
                <a:solidFill>
                  <a:srgbClr val="595959"/>
                </a:solidFill>
                <a:effectLst/>
                <a:latin typeface="微软雅黑" panose="020B0503020204020204" pitchFamily="34" charset="-122"/>
                <a:ea typeface="微软雅黑" panose="020B0503020204020204" pitchFamily="34" charset="-122"/>
              </a:rPr>
              <a:t>山药、红薯、栗子、红枣、花生、黑芝麻、黑米等。</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应少吃的食物：</a:t>
            </a:r>
            <a:r>
              <a:rPr lang="zh-CN" altLang="en-US" b="0" i="0" dirty="0">
                <a:solidFill>
                  <a:srgbClr val="595959"/>
                </a:solidFill>
                <a:effectLst/>
                <a:latin typeface="微软雅黑" panose="020B0503020204020204" pitchFamily="34" charset="-122"/>
                <a:ea typeface="微软雅黑" panose="020B0503020204020204" pitchFamily="34" charset="-122"/>
              </a:rPr>
              <a:t>苦瓜、荸荠、海带、紫菜、香椿、虾、蟹、鲤鱼、辣椒、咖啡、生菜等。</a:t>
            </a:r>
            <a:endParaRPr lang="zh-CN" altLang="en-US" b="0" i="0" dirty="0">
              <a:effectLst/>
              <a:latin typeface="system-"/>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8</a:t>
            </a:r>
            <a:r>
              <a:rPr lang="zh-CN" altLang="en-US" sz="2800" b="1" i="0" dirty="0">
                <a:solidFill>
                  <a:srgbClr val="7D9D0F"/>
                </a:solidFill>
                <a:effectLst/>
                <a:latin typeface="system-"/>
              </a:rPr>
              <a:t>、特禀质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冷热异味易咳喘，喷嚏流涕鼻敏感。</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皮肤划痕起风团，或见皮肤有瘀斑。</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ctr"/>
            <a:r>
              <a:rPr lang="zh-CN" altLang="en-US" b="1" dirty="0">
                <a:effectLst/>
                <a:latin typeface="微软雅黑" panose="020B0503020204020204" pitchFamily="34" charset="-122"/>
                <a:ea typeface="微软雅黑" panose="020B0503020204020204" pitchFamily="34" charset="-122"/>
              </a:rPr>
              <a:t>扶正固本汤</a:t>
            </a:r>
            <a:endParaRPr lang="zh-CN" altLang="en-US" dirty="0">
              <a:effectLst/>
            </a:endParaRPr>
          </a:p>
          <a:p>
            <a:endParaRPr lang="zh-CN" altLang="en-US" dirty="0">
              <a:effectLst/>
            </a:endParaRPr>
          </a:p>
          <a:p>
            <a:r>
              <a:rPr lang="zh-CN" altLang="en-US" b="1" dirty="0">
                <a:solidFill>
                  <a:srgbClr val="595959"/>
                </a:solidFill>
                <a:effectLst/>
                <a:latin typeface="微软雅黑" panose="020B0503020204020204" pitchFamily="34" charset="-122"/>
                <a:ea typeface="微软雅黑" panose="020B0503020204020204" pitchFamily="34" charset="-122"/>
              </a:rPr>
              <a:t>适宜人群：</a:t>
            </a:r>
            <a:r>
              <a:rPr lang="zh-CN" altLang="en-US" dirty="0">
                <a:solidFill>
                  <a:srgbClr val="595959"/>
                </a:solidFill>
                <a:effectLst/>
                <a:latin typeface="微软雅黑" panose="020B0503020204020204" pitchFamily="34" charset="-122"/>
                <a:ea typeface="微软雅黑" panose="020B0503020204020204" pitchFamily="34" charset="-122"/>
              </a:rPr>
              <a:t>特禀体质人群</a:t>
            </a:r>
            <a:br>
              <a:rPr lang="zh-CN" altLang="en-US" dirty="0">
                <a:effectLst/>
              </a:rPr>
            </a:br>
            <a:endParaRPr lang="zh-CN" altLang="en-US" dirty="0">
              <a:effectLst/>
            </a:endParaRPr>
          </a:p>
          <a:p>
            <a:pPr algn="just"/>
            <a:r>
              <a:rPr lang="zh-CN" altLang="en-US" b="1" dirty="0">
                <a:solidFill>
                  <a:srgbClr val="595959"/>
                </a:solidFill>
                <a:effectLst/>
                <a:latin typeface="微软雅黑" panose="020B0503020204020204" pitchFamily="34" charset="-122"/>
                <a:ea typeface="微软雅黑" panose="020B0503020204020204" pitchFamily="34" charset="-122"/>
              </a:rPr>
              <a:t>配料：</a:t>
            </a:r>
            <a:r>
              <a:rPr lang="zh-CN" altLang="en-US" dirty="0">
                <a:solidFill>
                  <a:srgbClr val="595959"/>
                </a:solidFill>
                <a:effectLst/>
                <a:latin typeface="微软雅黑" panose="020B0503020204020204" pitchFamily="34" charset="-122"/>
                <a:ea typeface="微软雅黑" panose="020B0503020204020204" pitchFamily="34" charset="-122"/>
              </a:rPr>
              <a:t>红枣</a:t>
            </a:r>
            <a:r>
              <a:rPr lang="en-US" altLang="zh-CN" dirty="0">
                <a:solidFill>
                  <a:srgbClr val="595959"/>
                </a:solidFill>
                <a:effectLst/>
                <a:latin typeface="微软雅黑" panose="020B0503020204020204" pitchFamily="34" charset="-122"/>
                <a:ea typeface="微软雅黑" panose="020B0503020204020204" pitchFamily="34" charset="-122"/>
              </a:rPr>
              <a:t>10</a:t>
            </a:r>
            <a:r>
              <a:rPr lang="zh-CN" altLang="en-US" dirty="0">
                <a:solidFill>
                  <a:srgbClr val="595959"/>
                </a:solidFill>
                <a:effectLst/>
                <a:latin typeface="微软雅黑" panose="020B0503020204020204" pitchFamily="34" charset="-122"/>
                <a:ea typeface="微软雅黑" panose="020B0503020204020204" pitchFamily="34" charset="-122"/>
              </a:rPr>
              <a:t>克、党参</a:t>
            </a:r>
            <a:r>
              <a:rPr lang="en-US" altLang="zh-CN" dirty="0">
                <a:solidFill>
                  <a:srgbClr val="595959"/>
                </a:solidFill>
                <a:effectLst/>
                <a:latin typeface="微软雅黑" panose="020B0503020204020204" pitchFamily="34" charset="-122"/>
                <a:ea typeface="微软雅黑" panose="020B0503020204020204" pitchFamily="34" charset="-122"/>
              </a:rPr>
              <a:t>5</a:t>
            </a:r>
            <a:r>
              <a:rPr lang="zh-CN" altLang="en-US" dirty="0">
                <a:solidFill>
                  <a:srgbClr val="595959"/>
                </a:solidFill>
                <a:effectLst/>
                <a:latin typeface="微软雅黑" panose="020B0503020204020204" pitchFamily="34" charset="-122"/>
                <a:ea typeface="微软雅黑" panose="020B0503020204020204" pitchFamily="34" charset="-122"/>
              </a:rPr>
              <a:t>克、山药</a:t>
            </a:r>
            <a:r>
              <a:rPr lang="en-US" altLang="zh-CN" dirty="0">
                <a:solidFill>
                  <a:srgbClr val="595959"/>
                </a:solidFill>
                <a:effectLst/>
                <a:latin typeface="微软雅黑" panose="020B0503020204020204" pitchFamily="34" charset="-122"/>
                <a:ea typeface="微软雅黑" panose="020B0503020204020204" pitchFamily="34" charset="-122"/>
              </a:rPr>
              <a:t>10</a:t>
            </a:r>
            <a:r>
              <a:rPr lang="zh-CN" altLang="en-US" dirty="0">
                <a:solidFill>
                  <a:srgbClr val="595959"/>
                </a:solidFill>
                <a:effectLst/>
                <a:latin typeface="微软雅黑" panose="020B0503020204020204" pitchFamily="34" charset="-122"/>
                <a:ea typeface="微软雅黑" panose="020B0503020204020204" pitchFamily="34" charset="-122"/>
              </a:rPr>
              <a:t>克、白术</a:t>
            </a:r>
            <a:r>
              <a:rPr lang="en-US" altLang="zh-CN" dirty="0">
                <a:solidFill>
                  <a:srgbClr val="595959"/>
                </a:solidFill>
                <a:effectLst/>
                <a:latin typeface="微软雅黑" panose="020B0503020204020204" pitchFamily="34" charset="-122"/>
                <a:ea typeface="微软雅黑" panose="020B0503020204020204" pitchFamily="34" charset="-122"/>
              </a:rPr>
              <a:t>3</a:t>
            </a:r>
            <a:r>
              <a:rPr lang="zh-CN" altLang="en-US" dirty="0">
                <a:solidFill>
                  <a:srgbClr val="595959"/>
                </a:solidFill>
                <a:effectLst/>
                <a:latin typeface="微软雅黑" panose="020B0503020204020204" pitchFamily="34" charset="-122"/>
                <a:ea typeface="微软雅黑" panose="020B0503020204020204" pitchFamily="34" charset="-122"/>
              </a:rPr>
              <a:t>克、生姜</a:t>
            </a:r>
            <a:r>
              <a:rPr lang="en-US" altLang="zh-CN" dirty="0">
                <a:solidFill>
                  <a:srgbClr val="595959"/>
                </a:solidFill>
                <a:effectLst/>
                <a:latin typeface="微软雅黑" panose="020B0503020204020204" pitchFamily="34" charset="-122"/>
                <a:ea typeface="微软雅黑" panose="020B0503020204020204" pitchFamily="34" charset="-122"/>
              </a:rPr>
              <a:t>2</a:t>
            </a:r>
            <a:r>
              <a:rPr lang="zh-CN" altLang="en-US" dirty="0">
                <a:solidFill>
                  <a:srgbClr val="595959"/>
                </a:solidFill>
                <a:effectLst/>
                <a:latin typeface="微软雅黑" panose="020B0503020204020204" pitchFamily="34" charset="-122"/>
                <a:ea typeface="微软雅黑" panose="020B0503020204020204" pitchFamily="34" charset="-122"/>
              </a:rPr>
              <a:t>片、枸杞</a:t>
            </a:r>
            <a:r>
              <a:rPr lang="en-US" altLang="zh-CN" dirty="0">
                <a:solidFill>
                  <a:srgbClr val="595959"/>
                </a:solidFill>
                <a:effectLst/>
                <a:latin typeface="微软雅黑" panose="020B0503020204020204" pitchFamily="34" charset="-122"/>
                <a:ea typeface="微软雅黑" panose="020B0503020204020204" pitchFamily="34" charset="-122"/>
              </a:rPr>
              <a:t>3-5</a:t>
            </a:r>
            <a:r>
              <a:rPr lang="zh-CN" altLang="en-US" dirty="0">
                <a:solidFill>
                  <a:srgbClr val="595959"/>
                </a:solidFill>
                <a:effectLst/>
                <a:latin typeface="微软雅黑" panose="020B0503020204020204" pitchFamily="34" charset="-122"/>
                <a:ea typeface="微软雅黑" panose="020B0503020204020204" pitchFamily="34" charset="-122"/>
              </a:rPr>
              <a:t>粒、猪展肉</a:t>
            </a:r>
            <a:r>
              <a:rPr lang="en-US" altLang="zh-CN" dirty="0">
                <a:solidFill>
                  <a:srgbClr val="595959"/>
                </a:solidFill>
                <a:effectLst/>
                <a:latin typeface="微软雅黑" panose="020B0503020204020204" pitchFamily="34" charset="-122"/>
                <a:ea typeface="微软雅黑" panose="020B0503020204020204" pitchFamily="34" charset="-122"/>
              </a:rPr>
              <a:t>100</a:t>
            </a:r>
            <a:r>
              <a:rPr lang="zh-CN" altLang="en-US" dirty="0">
                <a:solidFill>
                  <a:srgbClr val="595959"/>
                </a:solidFill>
                <a:effectLst/>
                <a:latin typeface="微软雅黑" panose="020B0503020204020204" pitchFamily="34" charset="-122"/>
                <a:ea typeface="微软雅黑" panose="020B0503020204020204" pitchFamily="34" charset="-122"/>
              </a:rPr>
              <a:t>克。</a:t>
            </a:r>
            <a:br>
              <a:rPr lang="zh-CN" altLang="en-US" dirty="0">
                <a:effectLst/>
              </a:rPr>
            </a:br>
            <a:endParaRPr lang="zh-CN" altLang="en-US" dirty="0">
              <a:effectLst/>
            </a:endParaRPr>
          </a:p>
          <a:p>
            <a:pPr algn="just"/>
            <a:r>
              <a:rPr lang="zh-CN" altLang="en-US" b="1" dirty="0">
                <a:solidFill>
                  <a:srgbClr val="595959"/>
                </a:solidFill>
                <a:effectLst/>
                <a:latin typeface="微软雅黑" panose="020B0503020204020204" pitchFamily="34" charset="-122"/>
                <a:ea typeface="微软雅黑" panose="020B0503020204020204" pitchFamily="34" charset="-122"/>
              </a:rPr>
              <a:t>功效：</a:t>
            </a:r>
            <a:r>
              <a:rPr lang="zh-CN" altLang="en-US" dirty="0">
                <a:solidFill>
                  <a:srgbClr val="595959"/>
                </a:solidFill>
                <a:effectLst/>
                <a:latin typeface="微软雅黑" panose="020B0503020204020204" pitchFamily="34" charset="-122"/>
                <a:ea typeface="微软雅黑" panose="020B0503020204020204" pitchFamily="34" charset="-122"/>
              </a:rPr>
              <a:t>党参、白术健脾益气，山药平补肺脾肾之气阴，枸杞滋阴助阳，姜枣调和气血；全方具扶正固本、调和阴阳的功效。</a:t>
            </a:r>
            <a:endParaRPr lang="zh-CN" altLang="en-US" dirty="0">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3455"/>
          </a:xfrm>
          <a:prstGeom prst="rect">
            <a:avLst/>
          </a:prstGeom>
          <a:noFill/>
        </p:spPr>
        <p:txBody>
          <a:bodyPr wrap="square" rtlCol="0">
            <a:spAutoFit/>
          </a:bodyPr>
          <a:lstStyle/>
          <a:p>
            <a:pPr algn="ctr"/>
            <a:r>
              <a:rPr lang="en-US" altLang="zh-CN" sz="2800" b="1" i="0" dirty="0">
                <a:solidFill>
                  <a:srgbClr val="7D9D0F"/>
                </a:solidFill>
                <a:effectLst/>
                <a:latin typeface="system-"/>
              </a:rPr>
              <a:t>9</a:t>
            </a:r>
            <a:r>
              <a:rPr lang="zh-CN" altLang="en-US" sz="2800" b="1" i="0" dirty="0">
                <a:solidFill>
                  <a:srgbClr val="7D9D0F"/>
                </a:solidFill>
                <a:effectLst/>
                <a:latin typeface="system-"/>
              </a:rPr>
              <a:t>、平和质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dirty="0">
                <a:solidFill>
                  <a:srgbClr val="D6A841"/>
                </a:solidFill>
                <a:effectLst/>
                <a:latin typeface="微软雅黑" panose="020B0503020204020204" pitchFamily="34" charset="-122"/>
                <a:ea typeface="微软雅黑" panose="020B0503020204020204" pitchFamily="34" charset="-122"/>
              </a:rPr>
              <a:t>精力充沛不疲倦，睡到天亮不失眠。</a:t>
            </a:r>
            <a:endParaRPr lang="zh-CN" altLang="en-US" sz="2000" dirty="0">
              <a:effectLst/>
            </a:endParaRPr>
          </a:p>
          <a:p>
            <a:pPr algn="ctr">
              <a:lnSpc>
                <a:spcPct val="150000"/>
              </a:lnSpc>
            </a:pPr>
            <a:r>
              <a:rPr lang="zh-CN" altLang="en-US" sz="2000" dirty="0">
                <a:solidFill>
                  <a:srgbClr val="D6A841"/>
                </a:solidFill>
                <a:effectLst/>
                <a:latin typeface="微软雅黑" panose="020B0503020204020204" pitchFamily="34" charset="-122"/>
                <a:ea typeface="微软雅黑" panose="020B0503020204020204" pitchFamily="34" charset="-122"/>
              </a:rPr>
              <a:t>记忆力好不健忘，适应外界能力强。</a:t>
            </a:r>
            <a:endParaRPr lang="zh-CN" altLang="en-US" sz="2000" dirty="0">
              <a:effectLst/>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1754326"/>
          </a:xfrm>
          <a:prstGeom prst="rect">
            <a:avLst/>
          </a:prstGeom>
          <a:noFill/>
        </p:spPr>
        <p:txBody>
          <a:bodyPr wrap="square" rtlCol="0">
            <a:spAutoFit/>
          </a:bodyPr>
          <a:lstStyle/>
          <a:p>
            <a:r>
              <a:rPr lang="zh-CN" altLang="en-US" dirty="0">
                <a:solidFill>
                  <a:srgbClr val="595959"/>
                </a:solidFill>
                <a:effectLst/>
                <a:latin typeface="微软雅黑" panose="020B0503020204020204" pitchFamily="34" charset="-122"/>
                <a:ea typeface="微软雅黑" panose="020B0503020204020204" pitchFamily="34" charset="-122"/>
              </a:rPr>
              <a:t>平和体质人群阴阳气血调和，属于几种体质人群中最为健康的一种。以面色红润、精力充沛、心态平和、体态均匀适中等为主要特征。</a:t>
            </a:r>
            <a:br>
              <a:rPr lang="zh-CN" altLang="en-US" dirty="0">
                <a:effectLst/>
              </a:rPr>
            </a:br>
            <a:endParaRPr lang="zh-CN" altLang="en-US" dirty="0">
              <a:effectLst/>
            </a:endParaRPr>
          </a:p>
          <a:p>
            <a:r>
              <a:rPr lang="zh-CN" altLang="en-US" dirty="0">
                <a:solidFill>
                  <a:srgbClr val="595959"/>
                </a:solidFill>
                <a:effectLst/>
                <a:latin typeface="微软雅黑" panose="020B0503020204020204" pitchFamily="34" charset="-122"/>
                <a:ea typeface="微软雅黑" panose="020B0503020204020204" pitchFamily="34" charset="-122"/>
              </a:rPr>
              <a:t>对于平和质的人，饮食基本无特殊禁忌。只是对有偏性的食物，如偏凉或偏热，不长期食用便可。对冬季“流行”的膏方，平和体质的人可不吃或少吃，以免补过，出现长痘、便秘等“上火”症状。</a:t>
            </a:r>
            <a:endParaRPr lang="zh-CN" altLang="en-US" dirty="0">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stretch>
            <a:fillRect/>
          </a:stretch>
        </p:blipFill>
        <p:spPr>
          <a:xfrm>
            <a:off x="4232" y="0"/>
            <a:ext cx="12187767" cy="6860383"/>
          </a:xfrm>
          <a:prstGeom prst="rect">
            <a:avLst/>
          </a:prstGeom>
        </p:spPr>
      </p:pic>
      <p:pic>
        <p:nvPicPr>
          <p:cNvPr id="6" name="图片 5"/>
          <p:cNvPicPr>
            <a:picLocks noChangeAspect="1"/>
          </p:cNvPicPr>
          <p:nvPr/>
        </p:nvPicPr>
        <p:blipFill>
          <a:blip r:embed="rId1"/>
          <a:stretch>
            <a:fillRect/>
          </a:stretch>
        </p:blipFill>
        <p:spPr>
          <a:xfrm>
            <a:off x="4233" y="0"/>
            <a:ext cx="12187767" cy="6860383"/>
          </a:xfrm>
          <a:prstGeom prst="rect">
            <a:avLst/>
          </a:prstGeom>
        </p:spPr>
      </p:pic>
      <p:sp>
        <p:nvSpPr>
          <p:cNvPr id="7" name="文本框 6"/>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8" name="文本框 7"/>
          <p:cNvSpPr txBox="1"/>
          <p:nvPr/>
        </p:nvSpPr>
        <p:spPr>
          <a:xfrm>
            <a:off x="1530177" y="1902941"/>
            <a:ext cx="9131643" cy="3902350"/>
          </a:xfrm>
          <a:prstGeom prst="rect">
            <a:avLst/>
          </a:prstGeom>
          <a:noFill/>
        </p:spPr>
        <p:txBody>
          <a:bodyPr wrap="square" rtlCol="0">
            <a:spAutoFit/>
          </a:bodyPr>
          <a:lstStyle/>
          <a:p>
            <a:pPr algn="just">
              <a:lnSpc>
                <a:spcPct val="150000"/>
              </a:lnSpc>
            </a:pPr>
            <a:r>
              <a:rPr lang="zh-CN" altLang="en-US" dirty="0">
                <a:solidFill>
                  <a:srgbClr val="595959"/>
                </a:solidFill>
                <a:effectLst/>
                <a:latin typeface="微软雅黑" panose="020B0503020204020204" pitchFamily="34" charset="-122"/>
                <a:ea typeface="微软雅黑" panose="020B0503020204020204" pitchFamily="34" charset="-122"/>
              </a:rPr>
              <a:t>        </a:t>
            </a:r>
            <a:r>
              <a:rPr lang="zh-CN" altLang="en-US" sz="2800" dirty="0">
                <a:solidFill>
                  <a:srgbClr val="595959"/>
                </a:solidFill>
                <a:effectLst/>
                <a:latin typeface="微软雅黑" panose="020B0503020204020204" pitchFamily="34" charset="-122"/>
                <a:ea typeface="微软雅黑" panose="020B0503020204020204" pitchFamily="34" charset="-122"/>
              </a:rPr>
              <a:t>国医大师王琦院士经过多年潜心研究总结出的一套识别患者体质状态的有效方法。该法在中医临床诊疗过程中被广泛运用。近年来，随着“治未病”工程在全国范围内的大力推广，该法的使用也越来越普遍。</a:t>
            </a:r>
            <a:endParaRPr lang="zh-CN" altLang="en-US" sz="2800" dirty="0">
              <a:effectLst/>
            </a:endParaRPr>
          </a:p>
          <a:p>
            <a:pPr>
              <a:lnSpc>
                <a:spcPct val="150000"/>
              </a:lnSpc>
            </a:pPr>
            <a:r>
              <a:rPr lang="zh-CN" altLang="en-US" sz="2800" dirty="0">
                <a:solidFill>
                  <a:srgbClr val="595959"/>
                </a:solidFill>
                <a:latin typeface="微软雅黑" panose="020B0503020204020204" pitchFamily="34" charset="-122"/>
                <a:ea typeface="微软雅黑" panose="020B0503020204020204" pitchFamily="34" charset="-122"/>
              </a:rPr>
              <a:t>        </a:t>
            </a:r>
            <a:r>
              <a:rPr lang="zh-CN" altLang="en-US" sz="2800" dirty="0">
                <a:solidFill>
                  <a:srgbClr val="595959"/>
                </a:solidFill>
                <a:effectLst/>
                <a:latin typeface="微软雅黑" panose="020B0503020204020204" pitchFamily="34" charset="-122"/>
                <a:ea typeface="微软雅黑" panose="020B0503020204020204" pitchFamily="34" charset="-122"/>
              </a:rPr>
              <a:t>为了便于记忆，方便使用，总结出了一套“体质辨识简易歌诀”，具体如下：</a:t>
            </a:r>
            <a:endParaRPr lang="zh-CN" altLang="en-US" sz="2800" dirty="0">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3455"/>
          </a:xfrm>
          <a:prstGeom prst="rect">
            <a:avLst/>
          </a:prstGeom>
          <a:noFill/>
        </p:spPr>
        <p:txBody>
          <a:bodyPr wrap="square" rtlCol="0">
            <a:spAutoFit/>
          </a:bodyPr>
          <a:lstStyle/>
          <a:p>
            <a:pPr algn="ctr"/>
            <a:r>
              <a:rPr lang="en-US" altLang="zh-CN" sz="2800" b="1" i="0" dirty="0">
                <a:solidFill>
                  <a:srgbClr val="7D9D0F"/>
                </a:solidFill>
                <a:effectLst/>
                <a:latin typeface="system-"/>
              </a:rPr>
              <a:t>9</a:t>
            </a:r>
            <a:r>
              <a:rPr lang="zh-CN" altLang="en-US" sz="2800" b="1" i="0" dirty="0">
                <a:solidFill>
                  <a:srgbClr val="7D9D0F"/>
                </a:solidFill>
                <a:effectLst/>
                <a:latin typeface="system-"/>
              </a:rPr>
              <a:t>、平和质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dirty="0">
                <a:solidFill>
                  <a:srgbClr val="D6A841"/>
                </a:solidFill>
                <a:effectLst/>
                <a:latin typeface="微软雅黑" panose="020B0503020204020204" pitchFamily="34" charset="-122"/>
                <a:ea typeface="微软雅黑" panose="020B0503020204020204" pitchFamily="34" charset="-122"/>
              </a:rPr>
              <a:t>精力充沛不疲倦，睡到天亮不失眠。</a:t>
            </a:r>
            <a:endParaRPr lang="zh-CN" altLang="en-US" sz="2000" dirty="0">
              <a:effectLst/>
            </a:endParaRPr>
          </a:p>
          <a:p>
            <a:pPr algn="ctr">
              <a:lnSpc>
                <a:spcPct val="150000"/>
              </a:lnSpc>
            </a:pPr>
            <a:r>
              <a:rPr lang="zh-CN" altLang="en-US" sz="2000" dirty="0">
                <a:solidFill>
                  <a:srgbClr val="D6A841"/>
                </a:solidFill>
                <a:effectLst/>
                <a:latin typeface="微软雅黑" panose="020B0503020204020204" pitchFamily="34" charset="-122"/>
                <a:ea typeface="微软雅黑" panose="020B0503020204020204" pitchFamily="34" charset="-122"/>
              </a:rPr>
              <a:t>记忆力好不健忘，适应外界能力强。</a:t>
            </a:r>
            <a:endParaRPr lang="zh-CN" altLang="en-US" sz="2000" dirty="0">
              <a:effectLst/>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ctr"/>
            <a:r>
              <a:rPr lang="zh-CN" altLang="en-US" b="1" i="0" dirty="0">
                <a:effectLst/>
                <a:latin typeface="微软雅黑" panose="020B0503020204020204" pitchFamily="34" charset="-122"/>
                <a:ea typeface="微软雅黑" panose="020B0503020204020204" pitchFamily="34" charset="-122"/>
              </a:rPr>
              <a:t>调和脾胃汤</a:t>
            </a:r>
            <a:endParaRPr lang="zh-CN" altLang="en-US" b="0" i="0" dirty="0">
              <a:effectLst/>
              <a:latin typeface="system-"/>
            </a:endParaRPr>
          </a:p>
          <a:p>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适宜人群：</a:t>
            </a:r>
            <a:r>
              <a:rPr lang="zh-CN" altLang="en-US" b="0" i="0" dirty="0">
                <a:solidFill>
                  <a:srgbClr val="595959"/>
                </a:solidFill>
                <a:effectLst/>
                <a:latin typeface="微软雅黑" panose="020B0503020204020204" pitchFamily="34" charset="-122"/>
                <a:ea typeface="微软雅黑" panose="020B0503020204020204" pitchFamily="34" charset="-122"/>
              </a:rPr>
              <a:t>平和体质人群</a:t>
            </a:r>
            <a:endParaRPr lang="zh-CN" altLang="en-US" b="0" i="0" dirty="0">
              <a:effectLst/>
              <a:latin typeface="system-"/>
            </a:endParaRPr>
          </a:p>
          <a:p>
            <a:pPr algn="just"/>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配料：</a:t>
            </a:r>
            <a:r>
              <a:rPr lang="zh-CN" altLang="en-US" b="0" i="0" dirty="0">
                <a:solidFill>
                  <a:srgbClr val="595959"/>
                </a:solidFill>
                <a:effectLst/>
                <a:latin typeface="微软雅黑" panose="020B0503020204020204" pitchFamily="34" charset="-122"/>
                <a:ea typeface="微软雅黑" panose="020B0503020204020204" pitchFamily="34" charset="-122"/>
              </a:rPr>
              <a:t>山药</a:t>
            </a:r>
            <a:r>
              <a:rPr lang="en-US" altLang="zh-CN" b="0" i="0" dirty="0">
                <a:solidFill>
                  <a:srgbClr val="595959"/>
                </a:solidFill>
                <a:effectLst/>
                <a:latin typeface="微软雅黑" panose="020B0503020204020204" pitchFamily="34" charset="-122"/>
                <a:ea typeface="微软雅黑" panose="020B0503020204020204" pitchFamily="34" charset="-122"/>
              </a:rPr>
              <a:t>10</a:t>
            </a:r>
            <a:r>
              <a:rPr lang="zh-CN" altLang="en-US" b="0" i="0" dirty="0">
                <a:solidFill>
                  <a:srgbClr val="595959"/>
                </a:solidFill>
                <a:effectLst/>
                <a:latin typeface="微软雅黑" panose="020B0503020204020204" pitchFamily="34" charset="-122"/>
                <a:ea typeface="微软雅黑" panose="020B0503020204020204" pitchFamily="34" charset="-122"/>
              </a:rPr>
              <a:t>克、芡实</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克、陈皮</a:t>
            </a:r>
            <a:r>
              <a:rPr lang="en-US" altLang="zh-CN" b="0" i="0" dirty="0">
                <a:solidFill>
                  <a:srgbClr val="595959"/>
                </a:solidFill>
                <a:effectLst/>
                <a:latin typeface="微软雅黑" panose="020B0503020204020204" pitchFamily="34" charset="-122"/>
                <a:ea typeface="微软雅黑" panose="020B0503020204020204" pitchFamily="34" charset="-122"/>
              </a:rPr>
              <a:t>1</a:t>
            </a:r>
            <a:r>
              <a:rPr lang="zh-CN" altLang="en-US" b="0" i="0" dirty="0">
                <a:solidFill>
                  <a:srgbClr val="595959"/>
                </a:solidFill>
                <a:effectLst/>
                <a:latin typeface="微软雅黑" panose="020B0503020204020204" pitchFamily="34" charset="-122"/>
                <a:ea typeface="微软雅黑" panose="020B0503020204020204" pitchFamily="34" charset="-122"/>
              </a:rPr>
              <a:t>小块 、扁豆</a:t>
            </a:r>
            <a:r>
              <a:rPr lang="en-US" altLang="zh-CN" b="0" i="0" dirty="0">
                <a:solidFill>
                  <a:srgbClr val="595959"/>
                </a:solidFill>
                <a:effectLst/>
                <a:latin typeface="微软雅黑" panose="020B0503020204020204" pitchFamily="34" charset="-122"/>
                <a:ea typeface="微软雅黑" panose="020B0503020204020204" pitchFamily="34" charset="-122"/>
              </a:rPr>
              <a:t>10</a:t>
            </a:r>
            <a:r>
              <a:rPr lang="zh-CN" altLang="en-US" b="0" i="0" dirty="0">
                <a:solidFill>
                  <a:srgbClr val="595959"/>
                </a:solidFill>
                <a:effectLst/>
                <a:latin typeface="微软雅黑" panose="020B0503020204020204" pitchFamily="34" charset="-122"/>
                <a:ea typeface="微软雅黑" panose="020B0503020204020204" pitchFamily="34" charset="-122"/>
              </a:rPr>
              <a:t>克、生姜</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片、蜜枣</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个、猪肉</a:t>
            </a:r>
            <a:r>
              <a:rPr lang="en-US" altLang="zh-CN" b="0" i="0" dirty="0">
                <a:solidFill>
                  <a:srgbClr val="595959"/>
                </a:solidFill>
                <a:effectLst/>
                <a:latin typeface="微软雅黑" panose="020B0503020204020204" pitchFamily="34" charset="-122"/>
                <a:ea typeface="微软雅黑" panose="020B0503020204020204" pitchFamily="34" charset="-122"/>
              </a:rPr>
              <a:t>100</a:t>
            </a:r>
            <a:r>
              <a:rPr lang="zh-CN" altLang="en-US" b="0" i="0" dirty="0">
                <a:solidFill>
                  <a:srgbClr val="595959"/>
                </a:solidFill>
                <a:effectLst/>
                <a:latin typeface="微软雅黑" panose="020B0503020204020204" pitchFamily="34" charset="-122"/>
                <a:ea typeface="微软雅黑" panose="020B0503020204020204" pitchFamily="34" charset="-122"/>
              </a:rPr>
              <a:t>克。</a:t>
            </a:r>
            <a:endParaRPr lang="zh-CN" altLang="en-US" b="0" i="0" dirty="0">
              <a:effectLst/>
              <a:latin typeface="system-"/>
            </a:endParaRPr>
          </a:p>
          <a:p>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功效：</a:t>
            </a:r>
            <a:r>
              <a:rPr lang="zh-CN" altLang="en-US" b="0" i="0" dirty="0">
                <a:solidFill>
                  <a:srgbClr val="595959"/>
                </a:solidFill>
                <a:effectLst/>
                <a:latin typeface="微软雅黑" panose="020B0503020204020204" pitchFamily="34" charset="-122"/>
                <a:ea typeface="微软雅黑" panose="020B0503020204020204" pitchFamily="34" charset="-122"/>
              </a:rPr>
              <a:t>山药健脾补气，芡实、扁豆健脾祛湿，陈皮行气开胃，姜枣调和气血，猪肉平补气血，全方具有健脾和胃的功效。</a:t>
            </a:r>
            <a:endParaRPr lang="zh-CN" altLang="en-US" b="0" i="0" dirty="0">
              <a:effectLst/>
              <a:latin typeface="system-"/>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stretch>
            <a:fillRect/>
          </a:stretch>
        </p:blipFill>
        <p:spPr>
          <a:xfrm>
            <a:off x="0" y="14111"/>
            <a:ext cx="12192000" cy="682977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4233" y="-2383"/>
            <a:ext cx="12187767" cy="6860383"/>
          </a:xfrm>
          <a:prstGeom prst="rect">
            <a:avLst/>
          </a:prstGeom>
        </p:spPr>
      </p:pic>
      <p:sp>
        <p:nvSpPr>
          <p:cNvPr id="4" name="文本框 3"/>
          <p:cNvSpPr txBox="1"/>
          <p:nvPr/>
        </p:nvSpPr>
        <p:spPr>
          <a:xfrm>
            <a:off x="3917093" y="1581665"/>
            <a:ext cx="4744994" cy="1607556"/>
          </a:xfrm>
          <a:prstGeom prst="rect">
            <a:avLst/>
          </a:prstGeom>
          <a:noFill/>
        </p:spPr>
        <p:txBody>
          <a:bodyPr wrap="square" rtlCol="0">
            <a:spAutoFit/>
          </a:bodyPr>
          <a:lstStyle/>
          <a:p>
            <a:pPr algn="ctr"/>
            <a:r>
              <a:rPr lang="en-US" altLang="zh-CN" sz="2800" b="1" dirty="0">
                <a:solidFill>
                  <a:schemeClr val="accent6"/>
                </a:solidFill>
                <a:effectLst/>
              </a:rPr>
              <a:t>1</a:t>
            </a:r>
            <a:r>
              <a:rPr lang="zh-CN" altLang="en-US" sz="2800" b="1" dirty="0">
                <a:solidFill>
                  <a:schemeClr val="accent6"/>
                </a:solidFill>
                <a:effectLst/>
              </a:rPr>
              <a:t>、阳虚质</a:t>
            </a:r>
            <a:endParaRPr lang="en-US" altLang="zh-CN" sz="2800" b="1" dirty="0">
              <a:solidFill>
                <a:schemeClr val="accent6"/>
              </a:solidFill>
              <a:effectLst/>
            </a:endParaRPr>
          </a:p>
          <a:p>
            <a:endParaRPr kumimoji="1" lang="en-US" altLang="zh-CN" sz="1400" b="1" dirty="0"/>
          </a:p>
          <a:p>
            <a:pPr algn="ctr">
              <a:lnSpc>
                <a:spcPct val="150000"/>
              </a:lnSpc>
            </a:pPr>
            <a:r>
              <a:rPr lang="zh-CN" altLang="en-US" sz="2000" dirty="0">
                <a:solidFill>
                  <a:schemeClr val="accent6"/>
                </a:solidFill>
                <a:effectLst/>
                <a:latin typeface="微软雅黑" panose="020B0503020204020204" pitchFamily="34" charset="-122"/>
                <a:ea typeface="微软雅黑" panose="020B0503020204020204" pitchFamily="34" charset="-122"/>
              </a:rPr>
              <a:t>畏寒肢冷易感冒，怕吹冷风和空调。</a:t>
            </a:r>
            <a:endParaRPr lang="en-US" altLang="zh-CN" sz="2000" dirty="0">
              <a:solidFill>
                <a:schemeClr val="accent6"/>
              </a:solidFill>
            </a:endParaRPr>
          </a:p>
          <a:p>
            <a:pPr algn="ctr">
              <a:lnSpc>
                <a:spcPct val="150000"/>
              </a:lnSpc>
            </a:pPr>
            <a:r>
              <a:rPr lang="zh-CN" altLang="en-US" sz="2000" dirty="0">
                <a:solidFill>
                  <a:schemeClr val="accent6"/>
                </a:solidFill>
                <a:effectLst/>
                <a:latin typeface="微软雅黑" panose="020B0503020204020204" pitchFamily="34" charset="-122"/>
                <a:ea typeface="微软雅黑" panose="020B0503020204020204" pitchFamily="34" charset="-122"/>
              </a:rPr>
              <a:t>穿衣饮食皆需热，稍冷即觉吃不消。</a:t>
            </a:r>
            <a:endParaRPr lang="zh-CN" altLang="en-US" sz="2000" dirty="0">
              <a:solidFill>
                <a:schemeClr val="accent6"/>
              </a:solidFill>
              <a:effectLst/>
              <a:latin typeface="微软雅黑" panose="020B0503020204020204" pitchFamily="34" charset="-122"/>
              <a:ea typeface="微软雅黑" panose="020B0503020204020204" pitchFamily="34" charset="-122"/>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pPr algn="just"/>
            <a:r>
              <a:rPr lang="zh-CN" altLang="en-US" b="0" i="0" dirty="0">
                <a:solidFill>
                  <a:srgbClr val="595959"/>
                </a:solidFill>
                <a:effectLst/>
                <a:latin typeface="微软雅黑" panose="020B0503020204020204" pitchFamily="34" charset="-122"/>
                <a:ea typeface="微软雅黑" panose="020B0503020204020204" pitchFamily="34" charset="-122"/>
              </a:rPr>
              <a:t>阳虚体质人群阳气不足，以畏寒怕冷、手足不温等虚寒表现为主要特征。</a:t>
            </a:r>
            <a:endParaRPr lang="zh-CN" altLang="en-US" b="0" i="0" dirty="0">
              <a:effectLst/>
              <a:latin typeface="system-"/>
            </a:endParaRPr>
          </a:p>
          <a:p>
            <a:pPr algn="just"/>
            <a:endParaRPr lang="zh-CN" altLang="en-US" b="0" i="0" dirty="0">
              <a:effectLst/>
              <a:latin typeface="system-"/>
            </a:endParaRPr>
          </a:p>
          <a:p>
            <a:pPr algn="just"/>
            <a:r>
              <a:rPr lang="zh-CN" altLang="en-US" b="0" i="0" dirty="0">
                <a:solidFill>
                  <a:srgbClr val="595959"/>
                </a:solidFill>
                <a:effectLst/>
                <a:latin typeface="微软雅黑" panose="020B0503020204020204" pitchFamily="34" charset="-122"/>
                <a:ea typeface="微软雅黑" panose="020B0503020204020204" pitchFamily="34" charset="-122"/>
              </a:rPr>
              <a:t>这种体质的人形体多白胖，面色淡白而无华，喜暖怕凉，性格多沉静、内向，耐春夏不耐秋冬，易感风、寒、湿邪。</a:t>
            </a:r>
            <a:endParaRPr lang="zh-CN" altLang="en-US" b="0" i="0" dirty="0">
              <a:effectLst/>
              <a:latin typeface="system-"/>
            </a:endParaRPr>
          </a:p>
          <a:p>
            <a:pPr algn="just"/>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可适当多吃的食物：</a:t>
            </a:r>
            <a:r>
              <a:rPr lang="zh-CN" altLang="en-US" b="0" i="0" dirty="0">
                <a:solidFill>
                  <a:srgbClr val="595959"/>
                </a:solidFill>
                <a:effectLst/>
                <a:latin typeface="微软雅黑" panose="020B0503020204020204" pitchFamily="34" charset="-122"/>
                <a:ea typeface="微软雅黑" panose="020B0503020204020204" pitchFamily="34" charset="-122"/>
              </a:rPr>
              <a:t>羊肉、胡椒、荔枝、茴香、海虾、桂圆等。</a:t>
            </a:r>
            <a:endParaRPr lang="zh-CN" altLang="en-US" b="0" i="0" dirty="0">
              <a:effectLst/>
              <a:latin typeface="system-"/>
            </a:endParaRPr>
          </a:p>
          <a:p>
            <a:pPr algn="just"/>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应少吃生冷、苦寒、黏腻的食物：</a:t>
            </a:r>
            <a:r>
              <a:rPr lang="zh-CN" altLang="en-US" b="0" i="0" dirty="0">
                <a:solidFill>
                  <a:srgbClr val="595959"/>
                </a:solidFill>
                <a:effectLst/>
                <a:latin typeface="微软雅黑" panose="020B0503020204020204" pitchFamily="34" charset="-122"/>
                <a:ea typeface="微软雅黑" panose="020B0503020204020204" pitchFamily="34" charset="-122"/>
              </a:rPr>
              <a:t>如梨、西瓜、香蕉、柿子、黄瓜、苦瓜、绿豆、甲鱼、蟹肉、绿茶、冰镇饮料等。</a:t>
            </a:r>
            <a:endParaRPr lang="zh-CN" altLang="en-US" b="0" i="0" dirty="0">
              <a:effectLst/>
              <a:latin typeface="system-"/>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4233" y="-2383"/>
            <a:ext cx="12187767" cy="6860383"/>
          </a:xfrm>
          <a:prstGeom prst="rect">
            <a:avLst/>
          </a:prstGeom>
        </p:spPr>
      </p:pic>
      <p:sp>
        <p:nvSpPr>
          <p:cNvPr id="4" name="文本框 3"/>
          <p:cNvSpPr txBox="1"/>
          <p:nvPr/>
        </p:nvSpPr>
        <p:spPr>
          <a:xfrm>
            <a:off x="3917093" y="1581665"/>
            <a:ext cx="4744994" cy="1607556"/>
          </a:xfrm>
          <a:prstGeom prst="rect">
            <a:avLst/>
          </a:prstGeom>
          <a:noFill/>
        </p:spPr>
        <p:txBody>
          <a:bodyPr wrap="square" rtlCol="0">
            <a:spAutoFit/>
          </a:bodyPr>
          <a:lstStyle/>
          <a:p>
            <a:pPr algn="ctr"/>
            <a:r>
              <a:rPr lang="en-US" altLang="zh-CN" sz="2800" b="1" dirty="0">
                <a:solidFill>
                  <a:schemeClr val="accent6"/>
                </a:solidFill>
                <a:effectLst/>
              </a:rPr>
              <a:t>1</a:t>
            </a:r>
            <a:r>
              <a:rPr lang="zh-CN" altLang="en-US" sz="2800" b="1" dirty="0">
                <a:solidFill>
                  <a:schemeClr val="accent6"/>
                </a:solidFill>
                <a:effectLst/>
              </a:rPr>
              <a:t>、阳虚质</a:t>
            </a:r>
            <a:endParaRPr lang="en-US" altLang="zh-CN" sz="2800" b="1" dirty="0">
              <a:solidFill>
                <a:schemeClr val="accent6"/>
              </a:solidFill>
              <a:effectLst/>
            </a:endParaRPr>
          </a:p>
          <a:p>
            <a:endParaRPr kumimoji="1" lang="en-US" altLang="zh-CN" sz="1400" b="1" dirty="0"/>
          </a:p>
          <a:p>
            <a:pPr algn="ctr">
              <a:lnSpc>
                <a:spcPct val="150000"/>
              </a:lnSpc>
            </a:pPr>
            <a:r>
              <a:rPr lang="zh-CN" altLang="en-US" sz="2000" dirty="0">
                <a:solidFill>
                  <a:schemeClr val="accent6"/>
                </a:solidFill>
                <a:effectLst/>
                <a:latin typeface="微软雅黑" panose="020B0503020204020204" pitchFamily="34" charset="-122"/>
                <a:ea typeface="微软雅黑" panose="020B0503020204020204" pitchFamily="34" charset="-122"/>
              </a:rPr>
              <a:t>畏寒肢冷易感冒，怕吹冷风和空调。</a:t>
            </a:r>
            <a:endParaRPr lang="en-US" altLang="zh-CN" sz="2000" dirty="0">
              <a:solidFill>
                <a:schemeClr val="accent6"/>
              </a:solidFill>
            </a:endParaRPr>
          </a:p>
          <a:p>
            <a:pPr algn="ctr">
              <a:lnSpc>
                <a:spcPct val="150000"/>
              </a:lnSpc>
            </a:pPr>
            <a:r>
              <a:rPr lang="zh-CN" altLang="en-US" sz="2000" dirty="0">
                <a:solidFill>
                  <a:schemeClr val="accent6"/>
                </a:solidFill>
                <a:effectLst/>
                <a:latin typeface="微软雅黑" panose="020B0503020204020204" pitchFamily="34" charset="-122"/>
                <a:ea typeface="微软雅黑" panose="020B0503020204020204" pitchFamily="34" charset="-122"/>
              </a:rPr>
              <a:t>穿衣饮食皆需热，稍冷即觉吃不消。</a:t>
            </a:r>
            <a:endParaRPr lang="zh-CN" altLang="en-US" sz="2000" dirty="0">
              <a:solidFill>
                <a:schemeClr val="accent6"/>
              </a:solidFill>
              <a:effectLst/>
              <a:latin typeface="微软雅黑" panose="020B0503020204020204" pitchFamily="34" charset="-122"/>
              <a:ea typeface="微软雅黑" panose="020B0503020204020204" pitchFamily="34" charset="-122"/>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579602" y="3453528"/>
            <a:ext cx="9032790" cy="2862322"/>
          </a:xfrm>
          <a:prstGeom prst="rect">
            <a:avLst/>
          </a:prstGeom>
          <a:noFill/>
        </p:spPr>
        <p:txBody>
          <a:bodyPr wrap="square" rtlCol="0">
            <a:spAutoFit/>
          </a:bodyPr>
          <a:lstStyle/>
          <a:p>
            <a:pPr algn="ctr"/>
            <a:r>
              <a:rPr lang="zh-CN" altLang="en-US" b="1" i="0" dirty="0">
                <a:effectLst/>
                <a:latin typeface="微软雅黑" panose="020B0503020204020204" pitchFamily="34" charset="-122"/>
                <a:ea typeface="微软雅黑" panose="020B0503020204020204" pitchFamily="34" charset="-122"/>
              </a:rPr>
              <a:t>温阳补肾汤</a:t>
            </a:r>
            <a:endParaRPr lang="en-US" altLang="zh-CN" b="1" i="0" dirty="0">
              <a:effectLst/>
              <a:latin typeface="微软雅黑" panose="020B0503020204020204" pitchFamily="34" charset="-122"/>
              <a:ea typeface="微软雅黑" panose="020B0503020204020204" pitchFamily="34" charset="-122"/>
            </a:endParaRPr>
          </a:p>
          <a:p>
            <a:r>
              <a:rPr lang="zh-CN" altLang="en-US" b="1" i="0" dirty="0">
                <a:solidFill>
                  <a:srgbClr val="595959"/>
                </a:solidFill>
                <a:effectLst/>
                <a:latin typeface="微软雅黑" panose="020B0503020204020204" pitchFamily="34" charset="-122"/>
                <a:ea typeface="微软雅黑" panose="020B0503020204020204" pitchFamily="34" charset="-122"/>
              </a:rPr>
              <a:t>适宜人群：</a:t>
            </a:r>
            <a:r>
              <a:rPr lang="zh-CN" altLang="en-US" b="0" i="0" dirty="0">
                <a:solidFill>
                  <a:srgbClr val="595959"/>
                </a:solidFill>
                <a:effectLst/>
                <a:latin typeface="微软雅黑" panose="020B0503020204020204" pitchFamily="34" charset="-122"/>
                <a:ea typeface="微软雅黑" panose="020B0503020204020204" pitchFamily="34" charset="-122"/>
              </a:rPr>
              <a:t>阳虚体质人群</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配料：</a:t>
            </a:r>
            <a:r>
              <a:rPr lang="zh-CN" altLang="en-US" b="0" i="0" dirty="0">
                <a:solidFill>
                  <a:srgbClr val="595959"/>
                </a:solidFill>
                <a:effectLst/>
                <a:latin typeface="微软雅黑" panose="020B0503020204020204" pitchFamily="34" charset="-122"/>
                <a:ea typeface="微软雅黑" panose="020B0503020204020204" pitchFamily="34" charset="-122"/>
              </a:rPr>
              <a:t>巴戟</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克、杜仲</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克、枸杞</a:t>
            </a:r>
            <a:r>
              <a:rPr lang="en-US" altLang="zh-CN" b="0" i="0" dirty="0">
                <a:solidFill>
                  <a:srgbClr val="595959"/>
                </a:solidFill>
                <a:effectLst/>
                <a:latin typeface="微软雅黑" panose="020B0503020204020204" pitchFamily="34" charset="-122"/>
                <a:ea typeface="微软雅黑" panose="020B0503020204020204" pitchFamily="34" charset="-122"/>
              </a:rPr>
              <a:t>3-5</a:t>
            </a:r>
            <a:r>
              <a:rPr lang="zh-CN" altLang="en-US" b="0" i="0" dirty="0">
                <a:solidFill>
                  <a:srgbClr val="595959"/>
                </a:solidFill>
                <a:effectLst/>
                <a:latin typeface="微软雅黑" panose="020B0503020204020204" pitchFamily="34" charset="-122"/>
                <a:ea typeface="微软雅黑" panose="020B0503020204020204" pitchFamily="34" charset="-122"/>
              </a:rPr>
              <a:t>粒、核桃</a:t>
            </a:r>
            <a:r>
              <a:rPr lang="en-US" altLang="zh-CN" b="0" i="0" dirty="0">
                <a:solidFill>
                  <a:srgbClr val="595959"/>
                </a:solidFill>
                <a:effectLst/>
                <a:latin typeface="微软雅黑" panose="020B0503020204020204" pitchFamily="34" charset="-122"/>
                <a:ea typeface="微软雅黑" panose="020B0503020204020204" pitchFamily="34" charset="-122"/>
              </a:rPr>
              <a:t>10</a:t>
            </a:r>
            <a:r>
              <a:rPr lang="zh-CN" altLang="en-US" b="0" i="0" dirty="0">
                <a:solidFill>
                  <a:srgbClr val="595959"/>
                </a:solidFill>
                <a:effectLst/>
                <a:latin typeface="微软雅黑" panose="020B0503020204020204" pitchFamily="34" charset="-122"/>
                <a:ea typeface="微软雅黑" panose="020B0503020204020204" pitchFamily="34" charset="-122"/>
              </a:rPr>
              <a:t>克、栗子</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个、生姜</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片、鸡肉</a:t>
            </a:r>
            <a:r>
              <a:rPr lang="en-US" altLang="zh-CN" b="0" i="0" dirty="0">
                <a:solidFill>
                  <a:srgbClr val="595959"/>
                </a:solidFill>
                <a:effectLst/>
                <a:latin typeface="微软雅黑" panose="020B0503020204020204" pitchFamily="34" charset="-122"/>
                <a:ea typeface="微软雅黑" panose="020B0503020204020204" pitchFamily="34" charset="-122"/>
              </a:rPr>
              <a:t>100</a:t>
            </a:r>
            <a:r>
              <a:rPr lang="zh-CN" altLang="en-US" b="0" i="0" dirty="0">
                <a:solidFill>
                  <a:srgbClr val="595959"/>
                </a:solidFill>
                <a:effectLst/>
                <a:latin typeface="微软雅黑" panose="020B0503020204020204" pitchFamily="34" charset="-122"/>
                <a:ea typeface="微软雅黑" panose="020B0503020204020204" pitchFamily="34" charset="-122"/>
              </a:rPr>
              <a:t>克。</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功效：</a:t>
            </a:r>
            <a:r>
              <a:rPr lang="zh-CN" altLang="en-US" b="0" i="0" dirty="0">
                <a:solidFill>
                  <a:srgbClr val="595959"/>
                </a:solidFill>
                <a:effectLst/>
                <a:latin typeface="微软雅黑" panose="020B0503020204020204" pitchFamily="34" charset="-122"/>
                <a:ea typeface="微软雅黑" panose="020B0503020204020204" pitchFamily="34" charset="-122"/>
              </a:rPr>
              <a:t>巴戟、杜仲温补肾阳，核桃补肾填精，栗子健脾补肾，生姜散寒祛湿，枸杞滋阴助阳，鸡肉温补气血。全方具有温阳补肾的功效。</a:t>
            </a:r>
            <a:br>
              <a:rPr lang="zh-CN" altLang="en-US" b="0" i="0" dirty="0">
                <a:effectLst/>
                <a:latin typeface="system-"/>
              </a:rPr>
            </a:br>
            <a:endParaRPr lang="zh-CN" altLang="en-US" b="0" i="0" dirty="0">
              <a:effectLst/>
              <a:latin typeface="system-"/>
            </a:endParaRPr>
          </a:p>
          <a:p>
            <a:pPr algn="just"/>
            <a:r>
              <a:rPr lang="zh-CN" altLang="en-US" b="0" i="0" dirty="0">
                <a:solidFill>
                  <a:srgbClr val="AB1942"/>
                </a:solidFill>
                <a:effectLst/>
                <a:latin typeface="微软雅黑" panose="020B0503020204020204" pitchFamily="34" charset="-122"/>
                <a:ea typeface="微软雅黑" panose="020B0503020204020204" pitchFamily="34" charset="-122"/>
              </a:rPr>
              <a:t>注：本文所提到的药膳份量均为一人份，下同。</a:t>
            </a:r>
            <a:endParaRPr lang="zh-CN" altLang="en-US" b="0" i="0" dirty="0">
              <a:effectLst/>
              <a:latin typeface="system-"/>
            </a:endParaRPr>
          </a:p>
          <a:p>
            <a:pPr algn="ctr"/>
            <a:endParaRPr lang="zh-CN" altLang="en-US" b="0" i="0" dirty="0">
              <a:effectLst/>
              <a:latin typeface="system-"/>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2</a:t>
            </a:r>
            <a:r>
              <a:rPr lang="zh-CN" altLang="en-US" sz="2800" b="1" i="0" dirty="0">
                <a:solidFill>
                  <a:srgbClr val="7D9D0F"/>
                </a:solidFill>
                <a:effectLst/>
                <a:latin typeface="system-"/>
              </a:rPr>
              <a:t>、阴虚质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两颧潮红身烘热，手心脚心常发烫。</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口鼻眼睛皮肤燥，唇红便秘小便黄。</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r>
              <a:rPr lang="zh-CN" altLang="en-US" b="0" i="0" dirty="0">
                <a:solidFill>
                  <a:srgbClr val="595959"/>
                </a:solidFill>
                <a:effectLst/>
                <a:latin typeface="微软雅黑" panose="020B0503020204020204" pitchFamily="34" charset="-122"/>
                <a:ea typeface="微软雅黑" panose="020B0503020204020204" pitchFamily="34" charset="-122"/>
              </a:rPr>
              <a:t>阴虚体质人群阴液亏少，以口燥咽干、手足心热等虚热表现为主要特征。</a:t>
            </a:r>
            <a:br>
              <a:rPr lang="zh-CN" altLang="en-US" b="0" i="0" dirty="0">
                <a:solidFill>
                  <a:srgbClr val="595959"/>
                </a:solidFill>
                <a:effectLst/>
                <a:latin typeface="微软雅黑" panose="020B0503020204020204" pitchFamily="34" charset="-122"/>
                <a:ea typeface="微软雅黑" panose="020B0503020204020204" pitchFamily="34" charset="-122"/>
              </a:rPr>
            </a:br>
            <a:endParaRPr lang="zh-CN" altLang="en-US" b="0" i="0" dirty="0">
              <a:effectLst/>
              <a:latin typeface="system-"/>
            </a:endParaRPr>
          </a:p>
          <a:p>
            <a:r>
              <a:rPr lang="zh-CN" altLang="en-US" b="0" i="0" dirty="0">
                <a:solidFill>
                  <a:srgbClr val="595959"/>
                </a:solidFill>
                <a:effectLst/>
                <a:latin typeface="微软雅黑" panose="020B0503020204020204" pitchFamily="34" charset="-122"/>
                <a:ea typeface="微软雅黑" panose="020B0503020204020204" pitchFamily="34" charset="-122"/>
              </a:rPr>
              <a:t>这种体质的人形体多偏瘦，会形成阴虚阳亢证，常表现为手足心热、口燥咽干、鼻微干、喜冷饮、大便干燥、舌红少津、脉细数等，耐冬不耐夏。性情急躁、活泼好动。</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可适当多吃的食物：</a:t>
            </a:r>
            <a:r>
              <a:rPr lang="zh-CN" altLang="en-US" b="0" i="0" dirty="0">
                <a:solidFill>
                  <a:srgbClr val="595959"/>
                </a:solidFill>
                <a:effectLst/>
                <a:latin typeface="微软雅黑" panose="020B0503020204020204" pitchFamily="34" charset="-122"/>
                <a:ea typeface="微软雅黑" panose="020B0503020204020204" pitchFamily="34" charset="-122"/>
              </a:rPr>
              <a:t>鸭肉、猪肉、猪皮、牛奶、甲鱼、梨、桑葚、银耳、蛤蜊等。</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应少吃温热燥性之品：</a:t>
            </a:r>
            <a:r>
              <a:rPr lang="zh-CN" altLang="en-US" b="0" i="0" dirty="0">
                <a:solidFill>
                  <a:srgbClr val="595959"/>
                </a:solidFill>
                <a:effectLst/>
                <a:latin typeface="微软雅黑" panose="020B0503020204020204" pitchFamily="34" charset="-122"/>
                <a:ea typeface="微软雅黑" panose="020B0503020204020204" pitchFamily="34" charset="-122"/>
              </a:rPr>
              <a:t>如狗肉、大蒜、韭菜、胡椒、辣椒，以及各种炒制品，如炒豆子、爆米花等。最好戒烟酒。</a:t>
            </a:r>
            <a:endParaRPr lang="zh-CN" altLang="en-US" b="0" i="0" dirty="0">
              <a:effectLst/>
              <a:latin typeface="system-"/>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2</a:t>
            </a:r>
            <a:r>
              <a:rPr lang="zh-CN" altLang="en-US" sz="2800" b="1" i="0" dirty="0">
                <a:solidFill>
                  <a:srgbClr val="7D9D0F"/>
                </a:solidFill>
                <a:effectLst/>
                <a:latin typeface="system-"/>
              </a:rPr>
              <a:t>、阴虚质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两颧潮红身烘热，手心脚心常发烫。</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口鼻眼睛皮肤燥，唇红便秘小便黄。</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ctr"/>
            <a:r>
              <a:rPr lang="zh-CN" altLang="en-US" b="1" i="0" dirty="0">
                <a:effectLst/>
                <a:latin typeface="微软雅黑" panose="020B0503020204020204" pitchFamily="34" charset="-122"/>
                <a:ea typeface="微软雅黑" panose="020B0503020204020204" pitchFamily="34" charset="-122"/>
              </a:rPr>
              <a:t>滋阴益气汤</a:t>
            </a:r>
            <a:endParaRPr lang="zh-CN" altLang="en-US" b="0" i="0" dirty="0">
              <a:effectLst/>
              <a:latin typeface="system-"/>
            </a:endParaRPr>
          </a:p>
          <a:p>
            <a:pPr algn="just"/>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适宜人群：</a:t>
            </a:r>
            <a:r>
              <a:rPr lang="zh-CN" altLang="en-US" b="0" i="0" dirty="0">
                <a:solidFill>
                  <a:srgbClr val="595959"/>
                </a:solidFill>
                <a:effectLst/>
                <a:latin typeface="微软雅黑" panose="020B0503020204020204" pitchFamily="34" charset="-122"/>
                <a:ea typeface="微软雅黑" panose="020B0503020204020204" pitchFamily="34" charset="-122"/>
              </a:rPr>
              <a:t>阴虚体质人群</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配料：</a:t>
            </a:r>
            <a:r>
              <a:rPr lang="zh-CN" altLang="en-US" b="0" i="0" dirty="0">
                <a:solidFill>
                  <a:srgbClr val="595959"/>
                </a:solidFill>
                <a:effectLst/>
                <a:latin typeface="微软雅黑" panose="020B0503020204020204" pitchFamily="34" charset="-122"/>
                <a:ea typeface="微软雅黑" panose="020B0503020204020204" pitchFamily="34" charset="-122"/>
              </a:rPr>
              <a:t>百合</a:t>
            </a:r>
            <a:r>
              <a:rPr lang="en-US" altLang="zh-CN" b="0" i="0" dirty="0">
                <a:solidFill>
                  <a:srgbClr val="595959"/>
                </a:solidFill>
                <a:effectLst/>
                <a:latin typeface="微软雅黑" panose="020B0503020204020204" pitchFamily="34" charset="-122"/>
                <a:ea typeface="微软雅黑" panose="020B0503020204020204" pitchFamily="34" charset="-122"/>
              </a:rPr>
              <a:t>10</a:t>
            </a:r>
            <a:r>
              <a:rPr lang="zh-CN" altLang="en-US" b="0" i="0" dirty="0">
                <a:solidFill>
                  <a:srgbClr val="595959"/>
                </a:solidFill>
                <a:effectLst/>
                <a:latin typeface="微软雅黑" panose="020B0503020204020204" pitchFamily="34" charset="-122"/>
                <a:ea typeface="微软雅黑" panose="020B0503020204020204" pitchFamily="34" charset="-122"/>
              </a:rPr>
              <a:t>克、 沙参</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克、玉竹</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克、生姜</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片、蜜枣</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个、老鸭</a:t>
            </a:r>
            <a:r>
              <a:rPr lang="en-US" altLang="zh-CN" b="0" i="0" dirty="0">
                <a:solidFill>
                  <a:srgbClr val="595959"/>
                </a:solidFill>
                <a:effectLst/>
                <a:latin typeface="微软雅黑" panose="020B0503020204020204" pitchFamily="34" charset="-122"/>
                <a:ea typeface="微软雅黑" panose="020B0503020204020204" pitchFamily="34" charset="-122"/>
              </a:rPr>
              <a:t>100</a:t>
            </a:r>
            <a:r>
              <a:rPr lang="zh-CN" altLang="en-US" b="0" i="0" dirty="0">
                <a:solidFill>
                  <a:srgbClr val="595959"/>
                </a:solidFill>
                <a:effectLst/>
                <a:latin typeface="微软雅黑" panose="020B0503020204020204" pitchFamily="34" charset="-122"/>
                <a:ea typeface="微软雅黑" panose="020B0503020204020204" pitchFamily="34" charset="-122"/>
              </a:rPr>
              <a:t>克（去油）。</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功效：</a:t>
            </a:r>
            <a:r>
              <a:rPr lang="zh-CN" altLang="en-US" b="0" i="0" dirty="0">
                <a:solidFill>
                  <a:srgbClr val="595959"/>
                </a:solidFill>
                <a:effectLst/>
                <a:latin typeface="微软雅黑" panose="020B0503020204020204" pitchFamily="34" charset="-122"/>
                <a:ea typeface="微软雅黑" panose="020B0503020204020204" pitchFamily="34" charset="-122"/>
              </a:rPr>
              <a:t>百合养阴润肺，沙参补气养阴，玉竹养胃阴，姜枣调和气血，老鸭滋阴清火。全方具有益气滋阴的功效。</a:t>
            </a:r>
            <a:endParaRPr lang="zh-CN" altLang="en-US" b="0" i="0" dirty="0">
              <a:effectLst/>
              <a:latin typeface="system-"/>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3</a:t>
            </a:r>
            <a:r>
              <a:rPr lang="zh-CN" altLang="en-US" sz="2800" b="1" i="0" dirty="0">
                <a:solidFill>
                  <a:srgbClr val="7D9D0F"/>
                </a:solidFill>
                <a:effectLst/>
                <a:latin typeface="system-"/>
              </a:rPr>
              <a:t>、气虚质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易患感冒易疲倦，气短心慌头晕沉。</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喜静懒言身无力，稍一活动汗全身。</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r>
              <a:rPr lang="zh-CN" altLang="en-US" b="0" i="0" dirty="0">
                <a:solidFill>
                  <a:srgbClr val="595959"/>
                </a:solidFill>
                <a:effectLst/>
                <a:latin typeface="微软雅黑" panose="020B0503020204020204" pitchFamily="34" charset="-122"/>
                <a:ea typeface="微软雅黑" panose="020B0503020204020204" pitchFamily="34" charset="-122"/>
              </a:rPr>
              <a:t>气虚体质人群元气不足，以疲乏、气短、自汗等气虚表现为主要特征。</a:t>
            </a:r>
            <a:br>
              <a:rPr lang="zh-CN" altLang="en-US" b="0" i="0" dirty="0">
                <a:solidFill>
                  <a:srgbClr val="595959"/>
                </a:solidFill>
                <a:effectLst/>
                <a:latin typeface="微软雅黑" panose="020B0503020204020204" pitchFamily="34" charset="-122"/>
                <a:ea typeface="微软雅黑" panose="020B0503020204020204" pitchFamily="34" charset="-122"/>
              </a:rPr>
            </a:br>
            <a:endParaRPr lang="zh-CN" altLang="en-US" b="0" i="0" dirty="0">
              <a:effectLst/>
              <a:latin typeface="system-"/>
            </a:endParaRPr>
          </a:p>
          <a:p>
            <a:r>
              <a:rPr lang="zh-CN" altLang="en-US" b="0" i="0" dirty="0">
                <a:solidFill>
                  <a:srgbClr val="595959"/>
                </a:solidFill>
                <a:effectLst/>
                <a:latin typeface="微软雅黑" panose="020B0503020204020204" pitchFamily="34" charset="-122"/>
                <a:ea typeface="微软雅黑" panose="020B0503020204020204" pitchFamily="34" charset="-122"/>
              </a:rPr>
              <a:t>这种体质的人多肌肉松软不实，抵抗力较差，不耐受风、寒、暑、湿邪，极易感冒，内脏易下垂，病后康复较慢，性格内向。</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可适当多吃的食物：</a:t>
            </a:r>
            <a:r>
              <a:rPr lang="zh-CN" altLang="en-US" b="0" i="0" dirty="0">
                <a:solidFill>
                  <a:srgbClr val="595959"/>
                </a:solidFill>
                <a:effectLst/>
                <a:latin typeface="微软雅黑" panose="020B0503020204020204" pitchFamily="34" charset="-122"/>
                <a:ea typeface="微软雅黑" panose="020B0503020204020204" pitchFamily="34" charset="-122"/>
              </a:rPr>
              <a:t>糯米、小米、红枣、龙眼肉、莲子、鸡肉、牛肉、鲫鱼、黄鳝、虾等。</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应少吃的食物：</a:t>
            </a:r>
            <a:r>
              <a:rPr lang="zh-CN" altLang="en-US" b="0" i="0" dirty="0">
                <a:solidFill>
                  <a:srgbClr val="595959"/>
                </a:solidFill>
                <a:effectLst/>
                <a:latin typeface="微软雅黑" panose="020B0503020204020204" pitchFamily="34" charset="-122"/>
                <a:ea typeface="微软雅黑" panose="020B0503020204020204" pitchFamily="34" charset="-122"/>
              </a:rPr>
              <a:t>薄荷、胡椒、大蒜、紫苏、生萝卜、橙子、茶叶及烟酒等。</a:t>
            </a:r>
            <a:endParaRPr lang="zh-CN" altLang="en-US" b="0" i="0" dirty="0">
              <a:effectLst/>
              <a:latin typeface="system-"/>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3</a:t>
            </a:r>
            <a:r>
              <a:rPr lang="zh-CN" altLang="en-US" sz="2800" b="1" i="0" dirty="0">
                <a:solidFill>
                  <a:srgbClr val="7D9D0F"/>
                </a:solidFill>
                <a:effectLst/>
                <a:latin typeface="system-"/>
              </a:rPr>
              <a:t>、气虚质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易患感冒易疲倦，气短心慌头晕沉。</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喜静懒言身无力，稍一活动汗全身。</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308324"/>
          </a:xfrm>
          <a:prstGeom prst="rect">
            <a:avLst/>
          </a:prstGeom>
          <a:noFill/>
        </p:spPr>
        <p:txBody>
          <a:bodyPr wrap="square" rtlCol="0">
            <a:spAutoFit/>
          </a:bodyPr>
          <a:lstStyle/>
          <a:p>
            <a:pPr algn="ctr"/>
            <a:r>
              <a:rPr lang="zh-CN" altLang="en-US" b="1" i="0" dirty="0">
                <a:effectLst/>
                <a:latin typeface="微软雅黑" panose="020B0503020204020204" pitchFamily="34" charset="-122"/>
                <a:ea typeface="微软雅黑" panose="020B0503020204020204" pitchFamily="34" charset="-122"/>
              </a:rPr>
              <a:t>益气补虚汤</a:t>
            </a:r>
            <a:endParaRPr lang="zh-CN" altLang="en-US" b="0" i="0" dirty="0">
              <a:effectLst/>
              <a:latin typeface="system-"/>
            </a:endParaRPr>
          </a:p>
          <a:p>
            <a:pPr algn="just"/>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适宜人群：</a:t>
            </a:r>
            <a:r>
              <a:rPr lang="zh-CN" altLang="en-US" b="0" i="0" dirty="0">
                <a:solidFill>
                  <a:srgbClr val="595959"/>
                </a:solidFill>
                <a:effectLst/>
                <a:latin typeface="微软雅黑" panose="020B0503020204020204" pitchFamily="34" charset="-122"/>
                <a:ea typeface="微软雅黑" panose="020B0503020204020204" pitchFamily="34" charset="-122"/>
              </a:rPr>
              <a:t>气虚体质人群</a:t>
            </a:r>
            <a:br>
              <a:rPr lang="zh-CN" altLang="en-US" b="0" i="0" dirty="0">
                <a:effectLst/>
                <a:latin typeface="system-"/>
              </a:rPr>
            </a:br>
            <a:endParaRPr lang="zh-CN" altLang="en-US" b="0" i="0" dirty="0">
              <a:effectLst/>
              <a:latin typeface="system-"/>
            </a:endParaRPr>
          </a:p>
          <a:p>
            <a:r>
              <a:rPr lang="zh-CN" altLang="en-US" b="1" i="0" dirty="0">
                <a:solidFill>
                  <a:srgbClr val="595959"/>
                </a:solidFill>
                <a:effectLst/>
                <a:latin typeface="微软雅黑" panose="020B0503020204020204" pitchFamily="34" charset="-122"/>
                <a:ea typeface="微软雅黑" panose="020B0503020204020204" pitchFamily="34" charset="-122"/>
              </a:rPr>
              <a:t>配料：</a:t>
            </a:r>
            <a:r>
              <a:rPr lang="zh-CN" altLang="en-US" b="0" i="0" dirty="0">
                <a:solidFill>
                  <a:srgbClr val="595959"/>
                </a:solidFill>
                <a:effectLst/>
                <a:latin typeface="微软雅黑" panose="020B0503020204020204" pitchFamily="34" charset="-122"/>
                <a:ea typeface="微软雅黑" panose="020B0503020204020204" pitchFamily="34" charset="-122"/>
              </a:rPr>
              <a:t>五指毛桃</a:t>
            </a:r>
            <a:r>
              <a:rPr lang="en-US" altLang="zh-CN" b="0" i="0" dirty="0">
                <a:solidFill>
                  <a:srgbClr val="595959"/>
                </a:solidFill>
                <a:effectLst/>
                <a:latin typeface="微软雅黑" panose="020B0503020204020204" pitchFamily="34" charset="-122"/>
                <a:ea typeface="微软雅黑" panose="020B0503020204020204" pitchFamily="34" charset="-122"/>
              </a:rPr>
              <a:t>15</a:t>
            </a:r>
            <a:r>
              <a:rPr lang="zh-CN" altLang="en-US" b="0" i="0" dirty="0">
                <a:solidFill>
                  <a:srgbClr val="595959"/>
                </a:solidFill>
                <a:effectLst/>
                <a:latin typeface="微软雅黑" panose="020B0503020204020204" pitchFamily="34" charset="-122"/>
                <a:ea typeface="微软雅黑" panose="020B0503020204020204" pitchFamily="34" charset="-122"/>
              </a:rPr>
              <a:t>克、党参</a:t>
            </a:r>
            <a:r>
              <a:rPr lang="en-US" altLang="zh-CN" b="0" i="0" dirty="0">
                <a:solidFill>
                  <a:srgbClr val="595959"/>
                </a:solidFill>
                <a:effectLst/>
                <a:latin typeface="微软雅黑" panose="020B0503020204020204" pitchFamily="34" charset="-122"/>
                <a:ea typeface="微软雅黑" panose="020B0503020204020204" pitchFamily="34" charset="-122"/>
              </a:rPr>
              <a:t>5</a:t>
            </a:r>
            <a:r>
              <a:rPr lang="zh-CN" altLang="en-US" b="0" i="0" dirty="0">
                <a:solidFill>
                  <a:srgbClr val="595959"/>
                </a:solidFill>
                <a:effectLst/>
                <a:latin typeface="微软雅黑" panose="020B0503020204020204" pitchFamily="34" charset="-122"/>
                <a:ea typeface="微软雅黑" panose="020B0503020204020204" pitchFamily="34" charset="-122"/>
              </a:rPr>
              <a:t>克、生姜</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片、蜜枣</a:t>
            </a:r>
            <a:r>
              <a:rPr lang="en-US" altLang="zh-CN" b="0" i="0" dirty="0">
                <a:solidFill>
                  <a:srgbClr val="595959"/>
                </a:solidFill>
                <a:effectLst/>
                <a:latin typeface="微软雅黑" panose="020B0503020204020204" pitchFamily="34" charset="-122"/>
                <a:ea typeface="微软雅黑" panose="020B0503020204020204" pitchFamily="34" charset="-122"/>
              </a:rPr>
              <a:t>2</a:t>
            </a:r>
            <a:r>
              <a:rPr lang="zh-CN" altLang="en-US" b="0" i="0" dirty="0">
                <a:solidFill>
                  <a:srgbClr val="595959"/>
                </a:solidFill>
                <a:effectLst/>
                <a:latin typeface="微软雅黑" panose="020B0503020204020204" pitchFamily="34" charset="-122"/>
                <a:ea typeface="微软雅黑" panose="020B0503020204020204" pitchFamily="34" charset="-122"/>
              </a:rPr>
              <a:t>个、乌鸡</a:t>
            </a:r>
            <a:r>
              <a:rPr lang="en-US" altLang="zh-CN" b="0" i="0" dirty="0">
                <a:solidFill>
                  <a:srgbClr val="595959"/>
                </a:solidFill>
                <a:effectLst/>
                <a:latin typeface="微软雅黑" panose="020B0503020204020204" pitchFamily="34" charset="-122"/>
                <a:ea typeface="微软雅黑" panose="020B0503020204020204" pitchFamily="34" charset="-122"/>
              </a:rPr>
              <a:t>100</a:t>
            </a:r>
            <a:r>
              <a:rPr lang="zh-CN" altLang="en-US" b="0" i="0" dirty="0">
                <a:solidFill>
                  <a:srgbClr val="595959"/>
                </a:solidFill>
                <a:effectLst/>
                <a:latin typeface="微软雅黑" panose="020B0503020204020204" pitchFamily="34" charset="-122"/>
                <a:ea typeface="微软雅黑" panose="020B0503020204020204" pitchFamily="34" charset="-122"/>
              </a:rPr>
              <a:t>克。</a:t>
            </a:r>
            <a:br>
              <a:rPr lang="zh-CN" altLang="en-US" b="0" i="0" dirty="0">
                <a:effectLst/>
                <a:latin typeface="system-"/>
              </a:rPr>
            </a:br>
            <a:endParaRPr lang="zh-CN" altLang="en-US" b="0" i="0" dirty="0">
              <a:effectLst/>
              <a:latin typeface="system-"/>
            </a:endParaRPr>
          </a:p>
          <a:p>
            <a:pPr algn="just"/>
            <a:r>
              <a:rPr lang="zh-CN" altLang="en-US" b="1" i="0" dirty="0">
                <a:solidFill>
                  <a:srgbClr val="595959"/>
                </a:solidFill>
                <a:effectLst/>
                <a:latin typeface="微软雅黑" panose="020B0503020204020204" pitchFamily="34" charset="-122"/>
                <a:ea typeface="微软雅黑" panose="020B0503020204020204" pitchFamily="34" charset="-122"/>
              </a:rPr>
              <a:t>功效：</a:t>
            </a:r>
            <a:r>
              <a:rPr lang="zh-CN" altLang="en-US" b="0" i="0" dirty="0">
                <a:solidFill>
                  <a:srgbClr val="595959"/>
                </a:solidFill>
                <a:effectLst/>
                <a:latin typeface="微软雅黑" panose="020B0503020204020204" pitchFamily="34" charset="-122"/>
                <a:ea typeface="微软雅黑" panose="020B0503020204020204" pitchFamily="34" charset="-122"/>
              </a:rPr>
              <a:t>五指毛桃补气祛湿，党参补气养血，姜枣调和气血，乌鸡温阳补血。全方具有益气补虚的功效。</a:t>
            </a:r>
            <a:endParaRPr lang="zh-CN" altLang="en-US" b="0" i="0" dirty="0">
              <a:effectLst/>
              <a:latin typeface="system-"/>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0" y="-2383"/>
            <a:ext cx="12187767" cy="6860383"/>
          </a:xfrm>
          <a:prstGeom prst="rect">
            <a:avLst/>
          </a:prstGeom>
        </p:spPr>
      </p:pic>
      <p:sp>
        <p:nvSpPr>
          <p:cNvPr id="4" name="文本框 3"/>
          <p:cNvSpPr txBox="1"/>
          <p:nvPr/>
        </p:nvSpPr>
        <p:spPr>
          <a:xfrm>
            <a:off x="3917093" y="1581665"/>
            <a:ext cx="4744994" cy="1612814"/>
          </a:xfrm>
          <a:prstGeom prst="rect">
            <a:avLst/>
          </a:prstGeom>
          <a:noFill/>
        </p:spPr>
        <p:txBody>
          <a:bodyPr wrap="square" rtlCol="0">
            <a:spAutoFit/>
          </a:bodyPr>
          <a:lstStyle/>
          <a:p>
            <a:pPr algn="ctr"/>
            <a:r>
              <a:rPr lang="en-US" altLang="zh-CN" sz="2800" b="1" i="0" dirty="0">
                <a:solidFill>
                  <a:srgbClr val="7D9D0F"/>
                </a:solidFill>
                <a:effectLst/>
                <a:latin typeface="system-"/>
              </a:rPr>
              <a:t>4</a:t>
            </a:r>
            <a:r>
              <a:rPr lang="zh-CN" altLang="en-US" sz="2800" b="1" i="0" dirty="0">
                <a:solidFill>
                  <a:srgbClr val="7D9D0F"/>
                </a:solidFill>
                <a:effectLst/>
                <a:latin typeface="system-"/>
              </a:rPr>
              <a:t>、痰湿质</a:t>
            </a:r>
            <a:endParaRPr lang="en-US" altLang="zh-CN" sz="2800" b="1" i="0" dirty="0">
              <a:solidFill>
                <a:srgbClr val="7D9D0F"/>
              </a:solidFill>
              <a:effectLst/>
              <a:latin typeface="system-"/>
            </a:endParaRPr>
          </a:p>
          <a:p>
            <a:pPr algn="ctr"/>
            <a:endParaRPr kumimoji="1" lang="en-US" altLang="zh-CN" sz="1400" b="1" dirty="0"/>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满面油光大肚汉，胸闷腹胀身不舒。</a:t>
            </a:r>
            <a:endParaRPr lang="zh-CN" altLang="en-US" sz="2000" b="0" i="0" dirty="0">
              <a:effectLst/>
              <a:latin typeface="system-"/>
            </a:endParaRPr>
          </a:p>
          <a:p>
            <a:pPr algn="ctr">
              <a:lnSpc>
                <a:spcPct val="150000"/>
              </a:lnSpc>
            </a:pPr>
            <a:r>
              <a:rPr lang="zh-CN" altLang="en-US" sz="2000" b="0" i="0" dirty="0">
                <a:solidFill>
                  <a:srgbClr val="D6A841"/>
                </a:solidFill>
                <a:effectLst/>
                <a:latin typeface="微软雅黑" panose="020B0503020204020204" pitchFamily="34" charset="-122"/>
                <a:ea typeface="微软雅黑" panose="020B0503020204020204" pitchFamily="34" charset="-122"/>
              </a:rPr>
              <a:t>稍动易汗眼睑肿，痰多口黏咽中堵。</a:t>
            </a:r>
            <a:endParaRPr lang="zh-CN" altLang="en-US" sz="2000" b="0" i="0" dirty="0">
              <a:effectLst/>
              <a:latin typeface="system-"/>
            </a:endParaRPr>
          </a:p>
        </p:txBody>
      </p:sp>
      <p:sp>
        <p:nvSpPr>
          <p:cNvPr id="5" name="文本框 4"/>
          <p:cNvSpPr txBox="1"/>
          <p:nvPr/>
        </p:nvSpPr>
        <p:spPr>
          <a:xfrm>
            <a:off x="2421921" y="535972"/>
            <a:ext cx="7348153" cy="830997"/>
          </a:xfrm>
          <a:prstGeom prst="rect">
            <a:avLst/>
          </a:prstGeom>
          <a:noFill/>
        </p:spPr>
        <p:txBody>
          <a:bodyPr wrap="square" rtlCol="0">
            <a:spAutoFit/>
          </a:bodyPr>
          <a:lstStyle/>
          <a:p>
            <a:pPr algn="ctr"/>
            <a:r>
              <a:rPr kumimoji="1" lang="zh-CN" altLang="en-US" sz="4800" dirty="0"/>
              <a:t>中医九种体质辨识与调理</a:t>
            </a:r>
            <a:endParaRPr kumimoji="1" lang="zh-CN" altLang="en-US" sz="4800" dirty="0"/>
          </a:p>
        </p:txBody>
      </p:sp>
      <p:sp>
        <p:nvSpPr>
          <p:cNvPr id="7" name="文本框 6"/>
          <p:cNvSpPr txBox="1"/>
          <p:nvPr/>
        </p:nvSpPr>
        <p:spPr>
          <a:xfrm>
            <a:off x="1651686" y="3441357"/>
            <a:ext cx="9032790" cy="2585323"/>
          </a:xfrm>
          <a:prstGeom prst="rect">
            <a:avLst/>
          </a:prstGeom>
          <a:noFill/>
        </p:spPr>
        <p:txBody>
          <a:bodyPr wrap="square" rtlCol="0">
            <a:spAutoFit/>
          </a:bodyPr>
          <a:lstStyle/>
          <a:p>
            <a:pPr algn="just"/>
            <a:r>
              <a:rPr lang="zh-CN" altLang="en-US" dirty="0">
                <a:solidFill>
                  <a:srgbClr val="595959"/>
                </a:solidFill>
                <a:effectLst/>
                <a:latin typeface="微软雅黑" panose="020B0503020204020204" pitchFamily="34" charset="-122"/>
                <a:ea typeface="微软雅黑" panose="020B0503020204020204" pitchFamily="34" charset="-122"/>
              </a:rPr>
              <a:t>痰湿体质人群痰湿凝聚，以形体肥胖、腹部肥满、口黏苔腻等痰湿表现为主要特征。</a:t>
            </a:r>
            <a:endParaRPr lang="zh-CN" altLang="en-US" dirty="0">
              <a:effectLst/>
            </a:endParaRPr>
          </a:p>
          <a:p>
            <a:endParaRPr lang="zh-CN" altLang="en-US" dirty="0">
              <a:effectLst/>
            </a:endParaRPr>
          </a:p>
          <a:p>
            <a:r>
              <a:rPr lang="zh-CN" altLang="en-US" dirty="0">
                <a:solidFill>
                  <a:srgbClr val="595959"/>
                </a:solidFill>
                <a:effectLst/>
                <a:latin typeface="微软雅黑" panose="020B0503020204020204" pitchFamily="34" charset="-122"/>
                <a:ea typeface="微软雅黑" panose="020B0503020204020204" pitchFamily="34" charset="-122"/>
              </a:rPr>
              <a:t>这种体质的人皮肤油脂较多，汗多且黏、胸闷、痰多，性格偏温和，善于忍耐，易患糖尿病、中风等，对梅雨季节及潮湿环境适应能力较差。</a:t>
            </a:r>
            <a:br>
              <a:rPr lang="zh-CN" altLang="en-US" dirty="0">
                <a:effectLst/>
              </a:rPr>
            </a:br>
            <a:endParaRPr lang="zh-CN" altLang="en-US" dirty="0">
              <a:effectLst/>
            </a:endParaRPr>
          </a:p>
          <a:p>
            <a:r>
              <a:rPr lang="zh-CN" altLang="en-US" b="1" dirty="0">
                <a:solidFill>
                  <a:srgbClr val="595959"/>
                </a:solidFill>
                <a:effectLst/>
                <a:latin typeface="微软雅黑" panose="020B0503020204020204" pitchFamily="34" charset="-122"/>
                <a:ea typeface="微软雅黑" panose="020B0503020204020204" pitchFamily="34" charset="-122"/>
              </a:rPr>
              <a:t>可适当多吃健脾益气、利水祛湿的食物：</a:t>
            </a:r>
            <a:r>
              <a:rPr lang="zh-CN" altLang="en-US" dirty="0">
                <a:solidFill>
                  <a:srgbClr val="595959"/>
                </a:solidFill>
                <a:effectLst/>
                <a:latin typeface="微软雅黑" panose="020B0503020204020204" pitchFamily="34" charset="-122"/>
                <a:ea typeface="微软雅黑" panose="020B0503020204020204" pitchFamily="34" charset="-122"/>
              </a:rPr>
              <a:t>如玉米、薏苡仁、海带、冬瓜、紫菜、黑木耳、芦笋、扁豆、赤小豆、鲫鱼等。</a:t>
            </a:r>
            <a:br>
              <a:rPr lang="zh-CN" altLang="en-US" dirty="0">
                <a:effectLst/>
              </a:rPr>
            </a:br>
            <a:endParaRPr lang="zh-CN" altLang="en-US" dirty="0">
              <a:effectLst/>
            </a:endParaRPr>
          </a:p>
          <a:p>
            <a:pPr algn="just"/>
            <a:r>
              <a:rPr lang="zh-CN" altLang="en-US" b="1" dirty="0">
                <a:solidFill>
                  <a:srgbClr val="595959"/>
                </a:solidFill>
                <a:effectLst/>
                <a:latin typeface="微软雅黑" panose="020B0503020204020204" pitchFamily="34" charset="-122"/>
                <a:ea typeface="微软雅黑" panose="020B0503020204020204" pitchFamily="34" charset="-122"/>
              </a:rPr>
              <a:t>应少吃甜腻酸涩之品：</a:t>
            </a:r>
            <a:r>
              <a:rPr lang="zh-CN" altLang="en-US" dirty="0">
                <a:solidFill>
                  <a:srgbClr val="595959"/>
                </a:solidFill>
                <a:effectLst/>
                <a:latin typeface="微软雅黑" panose="020B0503020204020204" pitchFamily="34" charset="-122"/>
                <a:ea typeface="微软雅黑" panose="020B0503020204020204" pitchFamily="34" charset="-122"/>
              </a:rPr>
              <a:t>如石榴、柚子、砂糖、甲鱼等。</a:t>
            </a:r>
            <a:endParaRPr lang="zh-CN" altLang="en-US" dirty="0">
              <a:effectLst/>
            </a:endParaRPr>
          </a:p>
        </p:txBody>
      </p:sp>
    </p:spTree>
  </p:cSld>
  <p:clrMapOvr>
    <a:masterClrMapping/>
  </p:clrMapOvr>
</p:sld>
</file>

<file path=ppt/tags/tag1.xml><?xml version="1.0" encoding="utf-8"?>
<p:tagLst xmlns:p="http://schemas.openxmlformats.org/presentationml/2006/main">
  <p:tag name="commondata" val="eyJoZGlkIjoiMTRiZGQ4ZTYxYmQ1NTlhMDdiMjIyNWFlMzgzZmU5MjQ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3873</Words>
  <Application>WPS 演示</Application>
  <PresentationFormat>宽屏</PresentationFormat>
  <Paragraphs>253</Paragraphs>
  <Slides>21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21</vt:i4>
      </vt:variant>
    </vt:vector>
  </HeadingPairs>
  <TitlesOfParts>
    <vt:vector size="32" baseType="lpstr">
      <vt:lpstr>Arial</vt:lpstr>
      <vt:lpstr>宋体</vt:lpstr>
      <vt:lpstr>Wingdings</vt:lpstr>
      <vt:lpstr>微软雅黑</vt:lpstr>
      <vt:lpstr>system-</vt:lpstr>
      <vt:lpstr>Segoe Print</vt:lpstr>
      <vt:lpstr>等线</vt:lpstr>
      <vt:lpstr>Arial Unicode MS</vt:lpstr>
      <vt:lpstr>等线 Light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缕 繁</dc:creator>
  <cp:lastModifiedBy> Shine</cp:lastModifiedBy>
  <cp:revision>3</cp:revision>
  <dcterms:created xsi:type="dcterms:W3CDTF">2023-09-04T12:24:00Z</dcterms:created>
  <dcterms:modified xsi:type="dcterms:W3CDTF">2024-03-19T02:51:51Z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A0C6ADBD90714396BECE6FCCEEB81275_13</vt:lpwstr>
  </property>
  <property fmtid="{D5CDD505-2E9C-101B-9397-08002B2CF9AE}" pid="3" name="KSOProductBuildVer">
    <vt:lpwstr>2052-12.1.0.16399</vt:lpwstr>
  </property>
</Properties>
</file>