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19" r:id="rId3"/>
    <p:sldId id="420" r:id="rId4"/>
    <p:sldId id="421" r:id="rId5"/>
    <p:sldId id="396" r:id="rId6"/>
    <p:sldId id="397" r:id="rId7"/>
    <p:sldId id="432" r:id="rId8"/>
    <p:sldId id="399" r:id="rId9"/>
    <p:sldId id="400" r:id="rId10"/>
    <p:sldId id="402" r:id="rId11"/>
    <p:sldId id="403" r:id="rId12"/>
    <p:sldId id="479" r:id="rId13"/>
    <p:sldId id="458" r:id="rId14"/>
    <p:sldId id="431" r:id="rId15"/>
    <p:sldId id="447" r:id="rId16"/>
    <p:sldId id="448" r:id="rId17"/>
    <p:sldId id="449" r:id="rId18"/>
    <p:sldId id="450" r:id="rId19"/>
    <p:sldId id="429" r:id="rId20"/>
    <p:sldId id="459" r:id="rId21"/>
    <p:sldId id="466" r:id="rId22"/>
    <p:sldId id="412" r:id="rId23"/>
    <p:sldId id="457" r:id="rId24"/>
    <p:sldId id="460" r:id="rId25"/>
    <p:sldId id="462" r:id="rId26"/>
    <p:sldId id="464" r:id="rId27"/>
    <p:sldId id="463" r:id="rId28"/>
    <p:sldId id="451" r:id="rId29"/>
    <p:sldId id="461" r:id="rId30"/>
    <p:sldId id="465" r:id="rId31"/>
    <p:sldId id="414" r:id="rId32"/>
    <p:sldId id="417" r:id="rId33"/>
    <p:sldId id="418" r:id="rId34"/>
  </p:sldIdLst>
  <p:sldSz cx="12192000" cy="6858000"/>
  <p:notesSz cx="6858000" cy="9144000"/>
  <p:embeddedFontLst>
    <p:embeddedFont>
      <p:font typeface="等线" panose="02010600030101010101" charset="-122"/>
      <p:regular r:id="rId40"/>
    </p:embeddedFont>
    <p:embeddedFont>
      <p:font typeface="幼圆" panose="02010509060101010101" charset="-122"/>
      <p:regular r:id="rId41"/>
    </p:embeddedFont>
    <p:embeddedFont>
      <p:font typeface="汉仪雅酷黑简" panose="00020600040101010101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78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338"/>
    <a:srgbClr val="E5B782"/>
    <a:srgbClr val="203965"/>
    <a:srgbClr val="F99102"/>
    <a:srgbClr val="FEBF2C"/>
    <a:srgbClr val="FFC102"/>
    <a:srgbClr val="005A9A"/>
    <a:srgbClr val="A71B26"/>
    <a:srgbClr val="F2F2F2"/>
    <a:srgbClr val="C92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69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08" y="1044"/>
      </p:cViewPr>
      <p:guideLst>
        <p:guide pos="377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gs" Target="tags/tag24.xml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788F8C-32BF-46E9-A5A8-E97EBFBA5F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A5014-1F50-46E8-A36D-7DCC8DA74E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417357" y="393700"/>
            <a:ext cx="11357285" cy="6070600"/>
            <a:chOff x="1126815" y="1231900"/>
            <a:chExt cx="9938369" cy="4933950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1126815" y="1231900"/>
              <a:ext cx="9938369" cy="49339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FA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 userDrawn="1"/>
          </p:nvSpPr>
          <p:spPr>
            <a:xfrm>
              <a:off x="1300237" y="1373502"/>
              <a:ext cx="9647163" cy="467136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FAF7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6.png"/><Relationship Id="rId11" Type="http://schemas.openxmlformats.org/officeDocument/2006/relationships/image" Target="../media/image16.png"/><Relationship Id="rId10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25.png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28.png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6.png"/><Relationship Id="rId11" Type="http://schemas.openxmlformats.org/officeDocument/2006/relationships/image" Target="../media/image16.png"/><Relationship Id="rId10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9.png"/><Relationship Id="rId3" Type="http://schemas.openxmlformats.org/officeDocument/2006/relationships/tags" Target="../tags/tag2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6.png"/><Relationship Id="rId11" Type="http://schemas.openxmlformats.org/officeDocument/2006/relationships/image" Target="../media/image16.png"/><Relationship Id="rId10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tags" Target="../tags/tag1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6.png"/><Relationship Id="rId11" Type="http://schemas.openxmlformats.org/officeDocument/2006/relationships/image" Target="../media/image16.png"/><Relationship Id="rId10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10453" y="0"/>
            <a:ext cx="12202453" cy="6874092"/>
            <a:chOff x="-10453" y="0"/>
            <a:chExt cx="12202453" cy="6874092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272"/>
            <a:stretch>
              <a:fillRect/>
            </a:stretch>
          </p:blipFill>
          <p:spPr>
            <a:xfrm>
              <a:off x="-10453" y="4361208"/>
              <a:ext cx="12055066" cy="2363596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10"/>
            <a:stretch>
              <a:fillRect/>
            </a:stretch>
          </p:blipFill>
          <p:spPr>
            <a:xfrm>
              <a:off x="-2614" y="4909655"/>
              <a:ext cx="12192000" cy="1964437"/>
            </a:xfrm>
            <a:prstGeom prst="rect">
              <a:avLst/>
            </a:prstGeom>
          </p:spPr>
        </p:pic>
        <p:grpSp>
          <p:nvGrpSpPr>
            <p:cNvPr id="47" name="组合 46"/>
            <p:cNvGrpSpPr/>
            <p:nvPr/>
          </p:nvGrpSpPr>
          <p:grpSpPr>
            <a:xfrm>
              <a:off x="0" y="5872358"/>
              <a:ext cx="12192000" cy="985642"/>
              <a:chOff x="0" y="5872358"/>
              <a:chExt cx="12192000" cy="985642"/>
            </a:xfrm>
          </p:grpSpPr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72358"/>
                <a:ext cx="12192000" cy="759976"/>
              </a:xfrm>
              <a:prstGeom prst="rect">
                <a:avLst/>
              </a:prstGeom>
            </p:spPr>
          </p:pic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50904"/>
                <a:ext cx="12192000" cy="307096"/>
              </a:xfrm>
              <a:prstGeom prst="rect">
                <a:avLst/>
              </a:prstGeom>
            </p:spPr>
          </p:pic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621030"/>
            <a:ext cx="9137015" cy="582041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flipH="1">
            <a:off x="0" y="4788552"/>
            <a:ext cx="12192000" cy="2069448"/>
          </a:xfrm>
          <a:custGeom>
            <a:avLst/>
            <a:gdLst>
              <a:gd name="connsiteX0" fmla="*/ 12192000 w 12192000"/>
              <a:gd name="connsiteY0" fmla="*/ 0 h 2069448"/>
              <a:gd name="connsiteX1" fmla="*/ 0 w 12192000"/>
              <a:gd name="connsiteY1" fmla="*/ 0 h 2069448"/>
              <a:gd name="connsiteX2" fmla="*/ 0 w 12192000"/>
              <a:gd name="connsiteY2" fmla="*/ 2069448 h 2069448"/>
              <a:gd name="connsiteX3" fmla="*/ 12192000 w 12192000"/>
              <a:gd name="connsiteY3" fmla="*/ 2069448 h 20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069448">
                <a:moveTo>
                  <a:pt x="12192000" y="0"/>
                </a:moveTo>
                <a:lnTo>
                  <a:pt x="0" y="0"/>
                </a:lnTo>
                <a:lnTo>
                  <a:pt x="0" y="2069448"/>
                </a:lnTo>
                <a:lnTo>
                  <a:pt x="12192000" y="2069448"/>
                </a:lnTo>
                <a:close/>
              </a:path>
            </a:pathLst>
          </a:cu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0" y="5469782"/>
            <a:ext cx="12192000" cy="1388219"/>
          </a:xfrm>
          <a:custGeom>
            <a:avLst/>
            <a:gdLst>
              <a:gd name="connsiteX0" fmla="*/ 0 w 12192000"/>
              <a:gd name="connsiteY0" fmla="*/ 0 h 1388219"/>
              <a:gd name="connsiteX1" fmla="*/ 12192000 w 12192000"/>
              <a:gd name="connsiteY1" fmla="*/ 0 h 1388219"/>
              <a:gd name="connsiteX2" fmla="*/ 12192000 w 12192000"/>
              <a:gd name="connsiteY2" fmla="*/ 1388219 h 1388219"/>
              <a:gd name="connsiteX3" fmla="*/ 0 w 12192000"/>
              <a:gd name="connsiteY3" fmla="*/ 1388219 h 138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88219">
                <a:moveTo>
                  <a:pt x="0" y="0"/>
                </a:moveTo>
                <a:lnTo>
                  <a:pt x="12192000" y="0"/>
                </a:lnTo>
                <a:lnTo>
                  <a:pt x="12192000" y="1388219"/>
                </a:lnTo>
                <a:lnTo>
                  <a:pt x="0" y="1388219"/>
                </a:lnTo>
                <a:close/>
              </a:path>
            </a:pathLst>
          </a:custGeom>
        </p:spPr>
      </p:pic>
      <p:sp>
        <p:nvSpPr>
          <p:cNvPr id="25" name="文本框 24"/>
          <p:cNvSpPr txBox="1"/>
          <p:nvPr/>
        </p:nvSpPr>
        <p:spPr>
          <a:xfrm>
            <a:off x="3035649" y="2396124"/>
            <a:ext cx="6422479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>
              <a:defRPr/>
            </a:pPr>
            <a:r>
              <a:rPr kumimoji="0" lang="zh-CN" altLang="en-US" sz="9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ea"/>
                <a:sym typeface="+mn-lt"/>
              </a:rPr>
              <a:t>肥胖的</a:t>
            </a:r>
            <a:r>
              <a:rPr kumimoji="0" lang="zh-CN" altLang="en-US" sz="9600" b="0" i="0" u="none" strike="noStrike" kern="1200" cap="none" spc="0" normalizeH="0" baseline="0" noProof="0" smtClean="0">
                <a:ln>
                  <a:noFill/>
                </a:ln>
                <a:solidFill>
                  <a:srgbClr val="FE9E4A"/>
                </a:solidFill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ea"/>
                <a:sym typeface="+mn-lt"/>
              </a:rPr>
              <a:t>危害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E9E4A"/>
              </a:solidFill>
              <a:uLnTx/>
              <a:uFillTx/>
              <a:latin typeface="字魂64号-萌趣软糖体" panose="00000500000000000000" pitchFamily="2" charset="-122"/>
              <a:ea typeface="字魂64号-萌趣软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87750" y="4189730"/>
            <a:ext cx="587057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rPr>
              <a:t>               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rPr>
              <a:t>                --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rPr>
              <a:t>冉苏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"/>
          <a:stretch>
            <a:fillRect/>
          </a:stretch>
        </p:blipFill>
        <p:spPr>
          <a:xfrm flipV="1">
            <a:off x="0" y="0"/>
            <a:ext cx="1300237" cy="168365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4942"/>
          <a:stretch>
            <a:fillRect/>
          </a:stretch>
        </p:blipFill>
        <p:spPr>
          <a:xfrm rot="16200000" flipH="1">
            <a:off x="10716383" y="623294"/>
            <a:ext cx="1413932" cy="15663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368" y="4025038"/>
            <a:ext cx="3120364" cy="31203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4" y="2821312"/>
            <a:ext cx="3942042" cy="394204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10453" y="-720966"/>
            <a:ext cx="495300" cy="495300"/>
          </a:xfrm>
          <a:prstGeom prst="rect">
            <a:avLst/>
          </a:prstGeom>
          <a:solidFill>
            <a:srgbClr val="DFA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6dcb0dd8-379c-4f7f-8167-dd4ae2af7cd1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fade in="500.00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2965" y="22098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numSld="999" showWhenStopped="0">
                <p:cTn id="23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84580" y="732155"/>
            <a:ext cx="98272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b="1" smtClean="0">
                <a:solidFill>
                  <a:srgbClr val="E5B782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3.</a:t>
            </a:r>
            <a:r>
              <a:rPr lang="en-US" altLang="zh-CN" sz="2000" b="1" smtClean="0">
                <a:solidFill>
                  <a:srgbClr val="E5B782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+mn-ea"/>
              </a:rPr>
              <a:t>体质指数（BMI）</a:t>
            </a:r>
            <a:endParaRPr lang="en-US" altLang="zh-CN" sz="1600" b="1" smtClean="0">
              <a:solidFill>
                <a:schemeClr val="tx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78420" y="1358900"/>
            <a:ext cx="3781425" cy="3530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41490" y="994410"/>
            <a:ext cx="4438650" cy="5064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srgbClr val="00B0F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   </a:t>
            </a:r>
            <a:r>
              <a:rPr lang="zh-CN" altLang="en-US" b="1">
                <a:solidFill>
                  <a:srgbClr val="00B0F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体重指数即体质指数，又称身体质量指数（简称BMI），是用体重(</a:t>
            </a:r>
            <a:r>
              <a:rPr lang="en-US" altLang="zh-CN" b="1">
                <a:solidFill>
                  <a:srgbClr val="00B0F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KG</a:t>
            </a:r>
            <a:r>
              <a:rPr lang="zh-CN" altLang="en-US" b="1">
                <a:solidFill>
                  <a:srgbClr val="00B0F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)数除以身高（</a:t>
            </a:r>
            <a:r>
              <a:rPr lang="en-US" altLang="zh-CN" b="1">
                <a:solidFill>
                  <a:srgbClr val="00B0F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M</a:t>
            </a:r>
            <a:r>
              <a:rPr lang="zh-CN" altLang="en-US" b="1">
                <a:solidFill>
                  <a:srgbClr val="00B0F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）平方得出的数字，是目前国际上常用的衡量人体胖瘦程度的一个标准。当我们需要分析一个体重所带来的健康影响时，BMI值是一个中立而可靠的指标，也是《国家学生体质健康标准》规定的测试项目。</a:t>
            </a:r>
            <a:endParaRPr lang="zh-CN" altLang="en-US" b="1">
              <a:solidFill>
                <a:srgbClr val="00B0F0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  <p:pic>
        <p:nvPicPr>
          <p:cNvPr id="5" name="图片 4" descr="微信图片_202402260908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58900"/>
            <a:ext cx="5356225" cy="4167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1b642e5baf07d2f39aa287b6778ea07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3437255" y="-1596390"/>
            <a:ext cx="5317490" cy="984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402231633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7810" y="759460"/>
            <a:ext cx="5448300" cy="53390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1550" y="1073785"/>
            <a:ext cx="4422140" cy="3556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en-US" altLang="zh-CN"/>
              <a:t>  </a:t>
            </a:r>
            <a:r>
              <a:rPr lang="zh-CN" altLang="en-US"/>
              <a:t>随着生活水平提高和生活方式改变，我国青少年儿童肥胖的比例也在逐渐增高。</a:t>
            </a:r>
            <a:endParaRPr lang="zh-CN" altLang="en-US"/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rgbClr val="FFC000"/>
                </a:solidFill>
              </a:rPr>
              <a:t>诊断标准</a:t>
            </a:r>
            <a:r>
              <a:rPr lang="zh-CN" altLang="en-US"/>
              <a:t>：体重超出同性别、同身高正常儿童20-29%的为轻度肥胖，超过30-49%为中度肥胖，超出50%为重度肥胖。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10453" y="0"/>
            <a:ext cx="12202453" cy="6874092"/>
            <a:chOff x="-10453" y="0"/>
            <a:chExt cx="12202453" cy="6874092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272"/>
            <a:stretch>
              <a:fillRect/>
            </a:stretch>
          </p:blipFill>
          <p:spPr>
            <a:xfrm>
              <a:off x="-10453" y="4361208"/>
              <a:ext cx="12055066" cy="2363596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10"/>
            <a:stretch>
              <a:fillRect/>
            </a:stretch>
          </p:blipFill>
          <p:spPr>
            <a:xfrm>
              <a:off x="-2614" y="4909655"/>
              <a:ext cx="12192000" cy="1964437"/>
            </a:xfrm>
            <a:prstGeom prst="rect">
              <a:avLst/>
            </a:prstGeom>
          </p:spPr>
        </p:pic>
        <p:grpSp>
          <p:nvGrpSpPr>
            <p:cNvPr id="47" name="组合 46"/>
            <p:cNvGrpSpPr/>
            <p:nvPr/>
          </p:nvGrpSpPr>
          <p:grpSpPr>
            <a:xfrm>
              <a:off x="0" y="5872358"/>
              <a:ext cx="12192000" cy="985642"/>
              <a:chOff x="0" y="5872358"/>
              <a:chExt cx="12192000" cy="985642"/>
            </a:xfrm>
          </p:grpSpPr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72358"/>
                <a:ext cx="12192000" cy="759976"/>
              </a:xfrm>
              <a:prstGeom prst="rect">
                <a:avLst/>
              </a:prstGeom>
            </p:spPr>
          </p:pic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50904"/>
                <a:ext cx="12192000" cy="307096"/>
              </a:xfrm>
              <a:prstGeom prst="rect">
                <a:avLst/>
              </a:prstGeom>
            </p:spPr>
          </p:pic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0" y="4788552"/>
            <a:ext cx="12192000" cy="2069448"/>
          </a:xfrm>
          <a:custGeom>
            <a:avLst/>
            <a:gdLst>
              <a:gd name="connsiteX0" fmla="*/ 12192000 w 12192000"/>
              <a:gd name="connsiteY0" fmla="*/ 0 h 2069448"/>
              <a:gd name="connsiteX1" fmla="*/ 0 w 12192000"/>
              <a:gd name="connsiteY1" fmla="*/ 0 h 2069448"/>
              <a:gd name="connsiteX2" fmla="*/ 0 w 12192000"/>
              <a:gd name="connsiteY2" fmla="*/ 2069448 h 2069448"/>
              <a:gd name="connsiteX3" fmla="*/ 12192000 w 12192000"/>
              <a:gd name="connsiteY3" fmla="*/ 2069448 h 20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069448">
                <a:moveTo>
                  <a:pt x="12192000" y="0"/>
                </a:moveTo>
                <a:lnTo>
                  <a:pt x="0" y="0"/>
                </a:lnTo>
                <a:lnTo>
                  <a:pt x="0" y="2069448"/>
                </a:lnTo>
                <a:lnTo>
                  <a:pt x="12192000" y="2069448"/>
                </a:lnTo>
                <a:close/>
              </a:path>
            </a:pathLst>
          </a:cu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0" y="5469782"/>
            <a:ext cx="12192000" cy="1388219"/>
          </a:xfrm>
          <a:custGeom>
            <a:avLst/>
            <a:gdLst>
              <a:gd name="connsiteX0" fmla="*/ 0 w 12192000"/>
              <a:gd name="connsiteY0" fmla="*/ 0 h 1388219"/>
              <a:gd name="connsiteX1" fmla="*/ 12192000 w 12192000"/>
              <a:gd name="connsiteY1" fmla="*/ 0 h 1388219"/>
              <a:gd name="connsiteX2" fmla="*/ 12192000 w 12192000"/>
              <a:gd name="connsiteY2" fmla="*/ 1388219 h 1388219"/>
              <a:gd name="connsiteX3" fmla="*/ 0 w 12192000"/>
              <a:gd name="connsiteY3" fmla="*/ 1388219 h 138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88219">
                <a:moveTo>
                  <a:pt x="0" y="0"/>
                </a:moveTo>
                <a:lnTo>
                  <a:pt x="12192000" y="0"/>
                </a:lnTo>
                <a:lnTo>
                  <a:pt x="12192000" y="1388219"/>
                </a:lnTo>
                <a:lnTo>
                  <a:pt x="0" y="1388219"/>
                </a:ln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"/>
          <a:stretch>
            <a:fillRect/>
          </a:stretch>
        </p:blipFill>
        <p:spPr>
          <a:xfrm flipV="1">
            <a:off x="0" y="0"/>
            <a:ext cx="1300237" cy="168365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4942"/>
          <a:stretch>
            <a:fillRect/>
          </a:stretch>
        </p:blipFill>
        <p:spPr>
          <a:xfrm rot="16200000" flipH="1">
            <a:off x="10716383" y="623294"/>
            <a:ext cx="1413932" cy="15663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8" y="3982824"/>
            <a:ext cx="3120364" cy="31203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734" y="3613086"/>
            <a:ext cx="3153266" cy="31532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8713" y="1061854"/>
            <a:ext cx="6856733" cy="436782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584761" y="2334341"/>
            <a:ext cx="4850125" cy="1950385"/>
            <a:chOff x="3650949" y="2496954"/>
            <a:chExt cx="4850125" cy="1950385"/>
          </a:xfrm>
        </p:grpSpPr>
        <p:grpSp>
          <p:nvGrpSpPr>
            <p:cNvPr id="2" name="组合 1"/>
            <p:cNvGrpSpPr/>
            <p:nvPr/>
          </p:nvGrpSpPr>
          <p:grpSpPr>
            <a:xfrm>
              <a:off x="3650949" y="3361504"/>
              <a:ext cx="4850125" cy="1085835"/>
              <a:chOff x="3873664" y="3185485"/>
              <a:chExt cx="4850125" cy="1085835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3888178" y="3185485"/>
                <a:ext cx="483561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zh-CN" altLang="en-US" sz="4400">
                    <a:latin typeface="字魂131号-酷乐潮玩体" panose="00000500000000000000" pitchFamily="2" charset="-122"/>
                    <a:ea typeface="字魂131号-酷乐潮玩体" panose="00000500000000000000" pitchFamily="2" charset="-122"/>
                    <a:cs typeface="+mn-ea"/>
                    <a:sym typeface="+mn-lt"/>
                  </a:rPr>
                  <a:t>肥胖对健康的危害</a:t>
                </a:r>
                <a:endParaRPr lang="zh-CN" altLang="en-US" sz="4400" dirty="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3873664" y="3949375"/>
                <a:ext cx="4542401" cy="32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4652634" y="2496954"/>
              <a:ext cx="2728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lvl="0">
                <a:defRPr/>
              </a:pPr>
              <a:r>
                <a:rPr lang="zh-CN" altLang="en-US" sz="4800" b="0" smtClean="0">
                  <a:solidFill>
                    <a:srgbClr val="DFAF7C"/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+mn-ea"/>
                  <a:sym typeface="+mn-lt"/>
                </a:rPr>
                <a:t>第三部分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FAF7C"/>
                </a:solidFill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08" y="2569560"/>
            <a:ext cx="3830179" cy="383017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98010" y="1592580"/>
            <a:ext cx="5843905" cy="23590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90000"/>
              </a:lnSpc>
            </a:pPr>
            <a:r>
              <a:rPr lang="en-US" altLang="zh-CN"/>
              <a:t>  </a:t>
            </a:r>
            <a:r>
              <a:rPr lang="en-US" altLang="zh-CN">
                <a:solidFill>
                  <a:schemeClr val="accent5"/>
                </a:solidFill>
              </a:rPr>
              <a:t> </a:t>
            </a:r>
            <a:r>
              <a:rPr lang="zh-CN" altLang="en-US">
                <a:solidFill>
                  <a:schemeClr val="accent5"/>
                </a:solidFill>
              </a:rPr>
              <a:t>研究显示，在II型糖尿病中80%以上都是肥胖者，肥胖引起胰岛素抵抗，导致糖尿病的发生，而且发生肥胖的时间越长，患有糖尿病的几率也就越大，需要终身服用药物或胰岛素注射。</a:t>
            </a:r>
            <a:endParaRPr lang="zh-CN" altLang="en-US">
              <a:solidFill>
                <a:schemeClr val="accent5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376136" y="950991"/>
            <a:ext cx="4531360" cy="460375"/>
            <a:chOff x="1376136" y="950991"/>
            <a:chExt cx="4531360" cy="460375"/>
          </a:xfrm>
        </p:grpSpPr>
        <p:sp>
          <p:nvSpPr>
            <p:cNvPr id="32" name="文本框 31"/>
            <p:cNvSpPr txBox="1"/>
            <p:nvPr>
              <p:custDataLst>
                <p:tags r:id="rId3"/>
              </p:custDataLst>
            </p:nvPr>
          </p:nvSpPr>
          <p:spPr>
            <a:xfrm>
              <a:off x="1636486" y="950991"/>
              <a:ext cx="427101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>
                <a:defRPr/>
              </a:pPr>
              <a:r>
                <a:rPr lang="zh-CN" altLang="en-US" sz="240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肥胖显著增加糖尿病患病率</a:t>
              </a:r>
              <a:endParaRPr lang="zh-CN" altLang="en-US" sz="24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4"/>
              </p:custDataLst>
            </p:nvPr>
          </p:nvSpPr>
          <p:spPr>
            <a:xfrm>
              <a:off x="1376136" y="1061173"/>
              <a:ext cx="241300" cy="241300"/>
            </a:xfrm>
            <a:prstGeom prst="ellipse">
              <a:avLst/>
            </a:prstGeom>
            <a:solidFill>
              <a:srgbClr val="E5B7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</p:grpSp>
      <p:sp>
        <p:nvSpPr>
          <p:cNvPr id="6" name="Freeform 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3114978" y="1794066"/>
            <a:ext cx="762121" cy="776682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E5B782"/>
          </a:solidFill>
          <a:ln>
            <a:noFill/>
          </a:ln>
        </p:spPr>
        <p:txBody>
          <a:bodyPr/>
          <a:p>
            <a:pPr algn="ctr"/>
            <a:endParaRPr lang="zh-CN" altLang="en-US" sz="1400" dirty="0"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195623" y="1954199"/>
            <a:ext cx="601345" cy="48831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noAutofit/>
          </a:bodyPr>
          <a:p>
            <a:pPr algn="ctr"/>
            <a:r>
              <a:rPr lang="en-US" altLang="zh-CN" sz="2800" b="1" dirty="0"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01</a:t>
            </a:r>
            <a:endParaRPr lang="en-US" altLang="zh-CN" sz="2000" b="1" dirty="0"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Freeform 5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1115998" y="1933585"/>
            <a:ext cx="762121" cy="776682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E5B782"/>
          </a:solidFill>
          <a:ln>
            <a:noFill/>
          </a:ln>
        </p:spPr>
        <p:txBody>
          <a:bodyPr/>
          <a:p>
            <a:pPr algn="ctr"/>
            <a:endParaRPr lang="zh-CN" altLang="en-US" sz="1400" dirty="0"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376136" y="950991"/>
            <a:ext cx="5027930" cy="564515"/>
            <a:chOff x="1376136" y="950991"/>
            <a:chExt cx="5027930" cy="564515"/>
          </a:xfrm>
        </p:grpSpPr>
        <p:sp>
          <p:nvSpPr>
            <p:cNvPr id="32" name="文本框 31"/>
            <p:cNvSpPr txBox="1"/>
            <p:nvPr>
              <p:custDataLst>
                <p:tags r:id="rId2"/>
              </p:custDataLst>
            </p:nvPr>
          </p:nvSpPr>
          <p:spPr>
            <a:xfrm>
              <a:off x="1636486" y="950991"/>
              <a:ext cx="4767580" cy="5645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>
                <a:defRPr/>
              </a:pPr>
              <a:r>
                <a:rPr lang="zh-CN" altLang="en-US" sz="2400">
                  <a:solidFill>
                    <a:schemeClr val="accent5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肥胖人群容易发生大动脉粥样硬化</a:t>
              </a:r>
              <a:endParaRPr lang="zh-CN" altLang="en-US" sz="2400" dirty="0">
                <a:solidFill>
                  <a:schemeClr val="accent5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3"/>
              </p:custDataLst>
            </p:nvPr>
          </p:nvSpPr>
          <p:spPr>
            <a:xfrm>
              <a:off x="1376136" y="1061173"/>
              <a:ext cx="241300" cy="241300"/>
            </a:xfrm>
            <a:prstGeom prst="ellipse">
              <a:avLst/>
            </a:prstGeom>
            <a:solidFill>
              <a:srgbClr val="E5B7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</p:grpSp>
      <p:sp>
        <p:nvSpPr>
          <p:cNvPr id="24" name="文本框 23"/>
          <p:cNvSpPr txBox="1"/>
          <p:nvPr>
            <p:custDataLst>
              <p:tags r:id="rId4"/>
            </p:custDataLst>
          </p:nvPr>
        </p:nvSpPr>
        <p:spPr>
          <a:xfrm>
            <a:off x="1196618" y="2069785"/>
            <a:ext cx="60144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p>
            <a:pPr algn="ctr"/>
            <a:r>
              <a:rPr lang="en-US" altLang="zh-CN" sz="2800" b="1" dirty="0"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02</a:t>
            </a:r>
            <a:endParaRPr lang="en-US" altLang="zh-CN" sz="2000" b="1" dirty="0"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78330" y="3525520"/>
            <a:ext cx="8521700" cy="2684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/>
              <a:t>    </a:t>
            </a:r>
            <a:r>
              <a:rPr lang="zh-CN" altLang="en-US"/>
              <a:t>肥胖患者血脂升高、动脉硬化后导致血管又硬又脆，容易在高血压的作用下发生破裂，引起脑出血等，甚至危及生命。其次，肥胖者血液中的组织纤溶激活抑制因子也比普通人高，这种因子导致血栓一旦生成就难以溶解,所以肥胖者容易发生脑梗死。而过多的脂质沉积在冠状动脉壁内，致使管腔狭窄、硬化，容易发生冠心病、心绞痛。</a:t>
            </a:r>
            <a:endParaRPr lang="zh-CN" altLang="en-US"/>
          </a:p>
        </p:txBody>
      </p:sp>
      <p:pic>
        <p:nvPicPr>
          <p:cNvPr id="5" name="图片 4" descr="微信图片_202401191518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860" y="1515745"/>
            <a:ext cx="7669530" cy="212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微信图片_202401191526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7105" y="819785"/>
            <a:ext cx="5360670" cy="470662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1790156" y="709691"/>
            <a:ext cx="5782310" cy="398780"/>
            <a:chOff x="1376136" y="950991"/>
            <a:chExt cx="5782310" cy="398780"/>
          </a:xfrm>
        </p:grpSpPr>
        <p:sp>
          <p:nvSpPr>
            <p:cNvPr id="32" name="文本框 31"/>
            <p:cNvSpPr txBox="1"/>
            <p:nvPr>
              <p:custDataLst>
                <p:tags r:id="rId2"/>
              </p:custDataLst>
            </p:nvPr>
          </p:nvSpPr>
          <p:spPr>
            <a:xfrm>
              <a:off x="1636486" y="950991"/>
              <a:ext cx="552196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>
                <a:defRPr/>
              </a:pPr>
              <a:r>
                <a:rPr lang="zh-CN" altLang="en-US" sz="2000" b="1">
                  <a:solidFill>
                    <a:schemeClr val="accent5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肥胖增加脂肪肝、胆石症、痛风发病率</a:t>
              </a:r>
              <a:endParaRPr lang="zh-CN" altLang="en-US" sz="2000" b="1" dirty="0">
                <a:solidFill>
                  <a:schemeClr val="accent5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3"/>
              </p:custDataLst>
            </p:nvPr>
          </p:nvSpPr>
          <p:spPr>
            <a:xfrm>
              <a:off x="1376136" y="1061173"/>
              <a:ext cx="241300" cy="241300"/>
            </a:xfrm>
            <a:prstGeom prst="ellipse">
              <a:avLst/>
            </a:prstGeom>
            <a:solidFill>
              <a:srgbClr val="E5B7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</p:grpSp>
      <p:sp>
        <p:nvSpPr>
          <p:cNvPr id="26" name="Freeform 5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774731" y="1302122"/>
            <a:ext cx="762121" cy="776682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E5B782"/>
          </a:solidFill>
          <a:ln>
            <a:noFill/>
          </a:ln>
        </p:spPr>
        <p:txBody>
          <a:bodyPr/>
          <a:p>
            <a:pPr algn="ctr"/>
            <a:endParaRPr lang="zh-CN" altLang="en-US" sz="1400" dirty="0"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855351" y="1428797"/>
            <a:ext cx="60144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p>
            <a:pPr algn="ctr"/>
            <a:r>
              <a:rPr lang="en-US" altLang="zh-CN" sz="2800" b="1" dirty="0"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03</a:t>
            </a:r>
            <a:endParaRPr lang="en-US" altLang="zh-CN" sz="2000" b="1" dirty="0"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6690" y="1108710"/>
            <a:ext cx="4529455" cy="451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80000"/>
              </a:lnSpc>
            </a:pPr>
            <a:r>
              <a:rPr lang="en-US" altLang="zh-CN"/>
              <a:t>   </a:t>
            </a:r>
            <a:r>
              <a:rPr lang="zh-CN" altLang="en-US"/>
              <a:t>肥胖者中脂肪肝的患病率高达50%以上，远远高于非肥胖者脂肪肝的发病率。肥胖者与正常人相比，胆汁酸中的胆固醇含量增多，超过了胆汁中的溶解度，因此肥胖者容易并发胆固醇结石。另外，肥胖跟痛风本身没有直接关系，痛风主要是跟高尿酸有关，而高尿酸跟肥胖关系很密切，肥胖的人往往都是高尿酸人群，加上日常进食动物内脏等含嘌呤的食物就会引发痛风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485" y="0"/>
            <a:ext cx="4526280" cy="4360545"/>
          </a:xfrm>
          <a:prstGeom prst="rect">
            <a:avLst/>
          </a:prstGeom>
        </p:spPr>
      </p:pic>
      <p:sp>
        <p:nvSpPr>
          <p:cNvPr id="26" name="Freeform 5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862361" y="1108447"/>
            <a:ext cx="762121" cy="776682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E5B782"/>
          </a:solidFill>
          <a:ln>
            <a:noFill/>
          </a:ln>
        </p:spPr>
        <p:txBody>
          <a:bodyPr/>
          <a:p>
            <a:pPr algn="ctr"/>
            <a:endParaRPr lang="zh-CN" altLang="en-US" sz="1400" dirty="0"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790156" y="709691"/>
            <a:ext cx="5782310" cy="398780"/>
            <a:chOff x="1376136" y="950991"/>
            <a:chExt cx="5782310" cy="398780"/>
          </a:xfrm>
        </p:grpSpPr>
        <p:sp>
          <p:nvSpPr>
            <p:cNvPr id="32" name="文本框 31"/>
            <p:cNvSpPr txBox="1"/>
            <p:nvPr>
              <p:custDataLst>
                <p:tags r:id="rId4"/>
              </p:custDataLst>
            </p:nvPr>
          </p:nvSpPr>
          <p:spPr>
            <a:xfrm>
              <a:off x="1636486" y="950991"/>
              <a:ext cx="552196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>
                <a:defRPr/>
              </a:pPr>
              <a:r>
                <a:rPr lang="zh-CN" altLang="en-US" sz="2000" b="1">
                  <a:solidFill>
                    <a:schemeClr val="tx1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肥胖增加呼吸系统疾病发病率</a:t>
              </a:r>
              <a:endParaRPr lang="zh-CN" altLang="en-US" sz="2000" b="1" dirty="0">
                <a:solidFill>
                  <a:schemeClr val="tx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5"/>
              </p:custDataLst>
            </p:nvPr>
          </p:nvSpPr>
          <p:spPr>
            <a:xfrm>
              <a:off x="1376136" y="1061173"/>
              <a:ext cx="241300" cy="241300"/>
            </a:xfrm>
            <a:prstGeom prst="ellipse">
              <a:avLst/>
            </a:prstGeom>
            <a:solidFill>
              <a:srgbClr val="E5B7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942981" y="1278756"/>
            <a:ext cx="60144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p>
            <a:pPr algn="ctr"/>
            <a:r>
              <a:rPr lang="en-US" altLang="zh-CN" sz="2800" b="1" dirty="0"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04</a:t>
            </a:r>
            <a:endParaRPr lang="en-US" altLang="zh-CN" sz="2000" b="1" dirty="0"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40815" y="1361440"/>
            <a:ext cx="6579870" cy="4691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50000"/>
              </a:lnSpc>
            </a:pPr>
            <a:r>
              <a:rPr lang="en-US" altLang="zh-CN"/>
              <a:t>    </a:t>
            </a:r>
            <a:r>
              <a:rPr lang="zh-CN" altLang="en-US">
                <a:solidFill>
                  <a:schemeClr val="accent5"/>
                </a:solidFill>
              </a:rPr>
              <a:t>肥胖会造成胸壁与腹腔脂肪增厚，使肺容量下降、肺活量减少而影响肺部正常换气的功能。换气不足，可能引起红细胞增多症，造成血管栓塞。严重者可能发生肺性高血压、心脏扩大及梗塞性心衰竭。同时脂肪的堆积，亦可影响气管内纤毛的活动，使其无法发挥正常功能，进而增加呼吸系统疾病发病率。</a:t>
            </a:r>
            <a:endParaRPr lang="zh-CN" altLang="en-US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10453" y="0"/>
            <a:ext cx="12202453" cy="6874092"/>
            <a:chOff x="-10453" y="0"/>
            <a:chExt cx="12202453" cy="6874092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272"/>
            <a:stretch>
              <a:fillRect/>
            </a:stretch>
          </p:blipFill>
          <p:spPr>
            <a:xfrm>
              <a:off x="-10453" y="4361208"/>
              <a:ext cx="12055066" cy="2363596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10"/>
            <a:stretch>
              <a:fillRect/>
            </a:stretch>
          </p:blipFill>
          <p:spPr>
            <a:xfrm>
              <a:off x="-2614" y="4909655"/>
              <a:ext cx="12192000" cy="1964437"/>
            </a:xfrm>
            <a:prstGeom prst="rect">
              <a:avLst/>
            </a:prstGeom>
          </p:spPr>
        </p:pic>
        <p:grpSp>
          <p:nvGrpSpPr>
            <p:cNvPr id="47" name="组合 46"/>
            <p:cNvGrpSpPr/>
            <p:nvPr/>
          </p:nvGrpSpPr>
          <p:grpSpPr>
            <a:xfrm>
              <a:off x="0" y="5872358"/>
              <a:ext cx="12192000" cy="985642"/>
              <a:chOff x="0" y="5872358"/>
              <a:chExt cx="12192000" cy="985642"/>
            </a:xfrm>
          </p:grpSpPr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72358"/>
                <a:ext cx="12192000" cy="759976"/>
              </a:xfrm>
              <a:prstGeom prst="rect">
                <a:avLst/>
              </a:prstGeom>
            </p:spPr>
          </p:pic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50904"/>
                <a:ext cx="12192000" cy="307096"/>
              </a:xfrm>
              <a:prstGeom prst="rect">
                <a:avLst/>
              </a:prstGeom>
            </p:spPr>
          </p:pic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0" y="4788552"/>
            <a:ext cx="12192000" cy="2069448"/>
          </a:xfrm>
          <a:custGeom>
            <a:avLst/>
            <a:gdLst>
              <a:gd name="connsiteX0" fmla="*/ 12192000 w 12192000"/>
              <a:gd name="connsiteY0" fmla="*/ 0 h 2069448"/>
              <a:gd name="connsiteX1" fmla="*/ 0 w 12192000"/>
              <a:gd name="connsiteY1" fmla="*/ 0 h 2069448"/>
              <a:gd name="connsiteX2" fmla="*/ 0 w 12192000"/>
              <a:gd name="connsiteY2" fmla="*/ 2069448 h 2069448"/>
              <a:gd name="connsiteX3" fmla="*/ 12192000 w 12192000"/>
              <a:gd name="connsiteY3" fmla="*/ 2069448 h 20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069448">
                <a:moveTo>
                  <a:pt x="12192000" y="0"/>
                </a:moveTo>
                <a:lnTo>
                  <a:pt x="0" y="0"/>
                </a:lnTo>
                <a:lnTo>
                  <a:pt x="0" y="2069448"/>
                </a:lnTo>
                <a:lnTo>
                  <a:pt x="12192000" y="2069448"/>
                </a:lnTo>
                <a:close/>
              </a:path>
            </a:pathLst>
          </a:cu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0" y="5469782"/>
            <a:ext cx="12192000" cy="1388219"/>
          </a:xfrm>
          <a:custGeom>
            <a:avLst/>
            <a:gdLst>
              <a:gd name="connsiteX0" fmla="*/ 0 w 12192000"/>
              <a:gd name="connsiteY0" fmla="*/ 0 h 1388219"/>
              <a:gd name="connsiteX1" fmla="*/ 12192000 w 12192000"/>
              <a:gd name="connsiteY1" fmla="*/ 0 h 1388219"/>
              <a:gd name="connsiteX2" fmla="*/ 12192000 w 12192000"/>
              <a:gd name="connsiteY2" fmla="*/ 1388219 h 1388219"/>
              <a:gd name="connsiteX3" fmla="*/ 0 w 12192000"/>
              <a:gd name="connsiteY3" fmla="*/ 1388219 h 138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88219">
                <a:moveTo>
                  <a:pt x="0" y="0"/>
                </a:moveTo>
                <a:lnTo>
                  <a:pt x="12192000" y="0"/>
                </a:lnTo>
                <a:lnTo>
                  <a:pt x="12192000" y="1388219"/>
                </a:lnTo>
                <a:lnTo>
                  <a:pt x="0" y="1388219"/>
                </a:ln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"/>
          <a:stretch>
            <a:fillRect/>
          </a:stretch>
        </p:blipFill>
        <p:spPr>
          <a:xfrm flipV="1">
            <a:off x="0" y="0"/>
            <a:ext cx="1300237" cy="168365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4942"/>
          <a:stretch>
            <a:fillRect/>
          </a:stretch>
        </p:blipFill>
        <p:spPr>
          <a:xfrm rot="16200000" flipH="1">
            <a:off x="10716383" y="623294"/>
            <a:ext cx="1413932" cy="15663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8" y="3982824"/>
            <a:ext cx="3120364" cy="31203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734" y="3613086"/>
            <a:ext cx="3153266" cy="31532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8713" y="1061854"/>
            <a:ext cx="6856733" cy="436782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599275" y="2334341"/>
            <a:ext cx="4835611" cy="1632900"/>
            <a:chOff x="3665463" y="2496954"/>
            <a:chExt cx="4835611" cy="1632900"/>
          </a:xfrm>
        </p:grpSpPr>
        <p:sp>
          <p:nvSpPr>
            <p:cNvPr id="16" name="文本框 15"/>
            <p:cNvSpPr txBox="1"/>
            <p:nvPr/>
          </p:nvSpPr>
          <p:spPr>
            <a:xfrm>
              <a:off x="3665463" y="3361504"/>
              <a:ext cx="4835611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440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肥胖的预防和治疗</a:t>
              </a:r>
              <a:endParaRPr lang="en-US" altLang="zh-CN" sz="44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652634" y="2496954"/>
              <a:ext cx="2728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lvl="0">
                <a:defRPr/>
              </a:pPr>
              <a:r>
                <a:rPr lang="zh-CN" altLang="en-US" sz="4800" b="0" smtClean="0">
                  <a:solidFill>
                    <a:srgbClr val="DFAF7C"/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+mn-ea"/>
                  <a:sym typeface="+mn-lt"/>
                </a:rPr>
                <a:t>第四部分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FAF7C"/>
                </a:solidFill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43635" y="1329055"/>
            <a:ext cx="9535795" cy="3651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/>
              <a:t>  </a:t>
            </a:r>
            <a:r>
              <a:rPr lang="zh-CN" altLang="en-US"/>
              <a:t>很多人误解了科学的饮食这一概念，以为少吃、不吃、节食就能减肥。减肥一定是有益身体健康的。否则，不仅减不下来还会有损身体健康。</a:t>
            </a:r>
            <a:endParaRPr lang="zh-CN" altLang="en-US"/>
          </a:p>
          <a:p>
            <a:pPr>
              <a:lnSpc>
                <a:spcPct val="200000"/>
              </a:lnSpc>
            </a:pPr>
            <a:r>
              <a:rPr lang="en-US" altLang="zh-CN"/>
              <a:t>  </a:t>
            </a:r>
            <a:r>
              <a:rPr lang="zh-CN" altLang="en-US" sz="2000">
                <a:solidFill>
                  <a:srgbClr val="FFC000"/>
                </a:solidFill>
                <a:sym typeface="+mn-ea"/>
              </a:rPr>
              <a:t>普通人大概1天需要摄取1200-1800的卡路里才能满足身体的生理需要。</a:t>
            </a:r>
            <a:endParaRPr lang="zh-CN" altLang="en-US" sz="2000">
              <a:solidFill>
                <a:srgbClr val="FFC000"/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800">
                <a:sym typeface="+mn-ea"/>
              </a:rPr>
              <a:t>卡路里简称卡，是热量计算单位，</a:t>
            </a:r>
            <a:r>
              <a:rPr lang="zh-CN" altLang="en-US"/>
              <a:t>常用1000卡作为热量的单位，叫做千卡或大卡。摄入过少时达不到身体所需要，会出现肌肉萎缩、肝糖原的释放。摄入卡路里过多，会导致脂肪的堆积，热量过剩，引起肥胖。</a:t>
            </a:r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1"/>
            </p:custDataLst>
          </p:nvPr>
        </p:nvSpPr>
        <p:spPr>
          <a:xfrm>
            <a:off x="1091656" y="1510118"/>
            <a:ext cx="241300" cy="241300"/>
          </a:xfrm>
          <a:prstGeom prst="ellipse">
            <a:avLst/>
          </a:prstGeom>
          <a:solidFill>
            <a:srgbClr val="E5B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1143726" y="2479763"/>
            <a:ext cx="241300" cy="241300"/>
          </a:xfrm>
          <a:prstGeom prst="ellipse">
            <a:avLst/>
          </a:prstGeom>
          <a:solidFill>
            <a:srgbClr val="E5B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32865" y="72326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00B0F0"/>
                </a:solidFill>
                <a:latin typeface="幼圆" panose="02010509060101010101" charset="-122"/>
                <a:ea typeface="幼圆" panose="02010509060101010101" charset="-122"/>
              </a:rPr>
              <a:t>1.</a:t>
            </a:r>
            <a:r>
              <a:rPr lang="zh-CN" altLang="en-US" sz="2400" b="1">
                <a:solidFill>
                  <a:srgbClr val="00B0F0"/>
                </a:solidFill>
                <a:latin typeface="幼圆" panose="02010509060101010101" charset="-122"/>
                <a:ea typeface="幼圆" panose="02010509060101010101" charset="-122"/>
              </a:rPr>
              <a:t>科学饮食，合理减肥</a:t>
            </a:r>
            <a:endParaRPr lang="zh-CN" altLang="en-US" sz="2400" b="1">
              <a:solidFill>
                <a:srgbClr val="00B0F0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126815" y="1231900"/>
            <a:ext cx="9938369" cy="4933950"/>
          </a:xfrm>
          <a:prstGeom prst="roundRect">
            <a:avLst/>
          </a:prstGeom>
          <a:solidFill>
            <a:schemeClr val="bg1"/>
          </a:solidFill>
          <a:ln>
            <a:solidFill>
              <a:srgbClr val="DFA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/>
        </p:nvSpPr>
        <p:spPr>
          <a:xfrm>
            <a:off x="1300237" y="1373502"/>
            <a:ext cx="9647163" cy="46713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DFAF7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72"/>
          <a:stretch>
            <a:fillRect/>
          </a:stretch>
        </p:blipFill>
        <p:spPr>
          <a:xfrm>
            <a:off x="-10453" y="4361208"/>
            <a:ext cx="12055066" cy="236359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"/>
          <a:stretch>
            <a:fillRect/>
          </a:stretch>
        </p:blipFill>
        <p:spPr>
          <a:xfrm flipV="1">
            <a:off x="0" y="0"/>
            <a:ext cx="1300237" cy="168365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4942"/>
          <a:stretch>
            <a:fillRect/>
          </a:stretch>
        </p:blipFill>
        <p:spPr>
          <a:xfrm rot="16200000" flipH="1">
            <a:off x="10716383" y="623294"/>
            <a:ext cx="1413932" cy="15663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223081" y="1654814"/>
            <a:ext cx="2739344" cy="1964356"/>
            <a:chOff x="2229507" y="2103952"/>
            <a:chExt cx="2739344" cy="1964356"/>
          </a:xfrm>
        </p:grpSpPr>
        <p:sp>
          <p:nvSpPr>
            <p:cNvPr id="45" name="文本框 44"/>
            <p:cNvSpPr txBox="1"/>
            <p:nvPr/>
          </p:nvSpPr>
          <p:spPr>
            <a:xfrm>
              <a:off x="2229507" y="2103952"/>
              <a:ext cx="27288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lvl="0">
                <a:defRPr/>
              </a:pPr>
              <a:r>
                <a:rPr kumimoji="0" lang="zh-CN" altLang="en-US" sz="8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+mn-ea"/>
                  <a:sym typeface="+mn-lt"/>
                </a:rPr>
                <a:t>目录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239960" y="3237311"/>
              <a:ext cx="2728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lvl="0">
                <a:defRPr/>
              </a:pPr>
              <a:r>
                <a:rPr kumimoji="0" lang="en-US" altLang="zh-CN" sz="4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DFAF7C"/>
                  </a:solidFill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+mn-ea"/>
                  <a:sym typeface="+mn-lt"/>
                </a:rPr>
                <a:t>contents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FAF7C"/>
                </a:solidFill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0" y="4788552"/>
            <a:ext cx="12192000" cy="2069449"/>
            <a:chOff x="0" y="4788552"/>
            <a:chExt cx="12192000" cy="2069449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 flipH="1">
              <a:off x="0" y="4788552"/>
              <a:ext cx="12192000" cy="2069448"/>
            </a:xfrm>
            <a:custGeom>
              <a:avLst/>
              <a:gdLst>
                <a:gd name="connsiteX0" fmla="*/ 12192000 w 12192000"/>
                <a:gd name="connsiteY0" fmla="*/ 0 h 2069448"/>
                <a:gd name="connsiteX1" fmla="*/ 0 w 12192000"/>
                <a:gd name="connsiteY1" fmla="*/ 0 h 2069448"/>
                <a:gd name="connsiteX2" fmla="*/ 0 w 12192000"/>
                <a:gd name="connsiteY2" fmla="*/ 2069448 h 2069448"/>
                <a:gd name="connsiteX3" fmla="*/ 12192000 w 12192000"/>
                <a:gd name="connsiteY3" fmla="*/ 2069448 h 206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2069448">
                  <a:moveTo>
                    <a:pt x="12192000" y="0"/>
                  </a:moveTo>
                  <a:lnTo>
                    <a:pt x="0" y="0"/>
                  </a:lnTo>
                  <a:lnTo>
                    <a:pt x="0" y="2069448"/>
                  </a:lnTo>
                  <a:lnTo>
                    <a:pt x="12192000" y="2069448"/>
                  </a:lnTo>
                  <a:close/>
                </a:path>
              </a:pathLst>
            </a:cu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0" y="5469782"/>
              <a:ext cx="12192000" cy="1388219"/>
            </a:xfrm>
            <a:custGeom>
              <a:avLst/>
              <a:gdLst>
                <a:gd name="connsiteX0" fmla="*/ 0 w 12192000"/>
                <a:gd name="connsiteY0" fmla="*/ 0 h 1388219"/>
                <a:gd name="connsiteX1" fmla="*/ 12192000 w 12192000"/>
                <a:gd name="connsiteY1" fmla="*/ 0 h 1388219"/>
                <a:gd name="connsiteX2" fmla="*/ 12192000 w 12192000"/>
                <a:gd name="connsiteY2" fmla="*/ 1388219 h 1388219"/>
                <a:gd name="connsiteX3" fmla="*/ 0 w 12192000"/>
                <a:gd name="connsiteY3" fmla="*/ 1388219 h 138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388219">
                  <a:moveTo>
                    <a:pt x="0" y="0"/>
                  </a:moveTo>
                  <a:lnTo>
                    <a:pt x="12192000" y="0"/>
                  </a:lnTo>
                  <a:lnTo>
                    <a:pt x="12192000" y="1388219"/>
                  </a:lnTo>
                  <a:lnTo>
                    <a:pt x="0" y="1388219"/>
                  </a:lnTo>
                  <a:close/>
                </a:path>
              </a:pathLst>
            </a:cu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4"/>
          <a:stretch>
            <a:fillRect/>
          </a:stretch>
        </p:blipFill>
        <p:spPr>
          <a:xfrm>
            <a:off x="1501623" y="3699239"/>
            <a:ext cx="3807153" cy="308441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095999" y="1918192"/>
            <a:ext cx="3783402" cy="3307806"/>
            <a:chOff x="5723022" y="2083353"/>
            <a:chExt cx="4335990" cy="379093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022" y="2083353"/>
              <a:ext cx="769309" cy="769309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6527083" y="2178253"/>
              <a:ext cx="3531929" cy="529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 dirty="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肥胖是怎么造成的</a:t>
              </a:r>
              <a:endParaRPr lang="zh-CN" altLang="en-US" sz="24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585140" y="3213605"/>
              <a:ext cx="3473872" cy="529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 dirty="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判定</a:t>
              </a:r>
              <a:r>
                <a:rPr lang="zh-CN" altLang="en-US" sz="240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肥胖</a:t>
              </a:r>
              <a:r>
                <a:rPr lang="zh-CN" altLang="en-US" sz="2400" smtClean="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的方法标准</a:t>
              </a:r>
              <a:endParaRPr lang="zh-CN" altLang="en-US" sz="24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527083" y="4248957"/>
              <a:ext cx="3287264" cy="529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 dirty="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肥胖对健康的危害</a:t>
              </a:r>
              <a:endParaRPr lang="zh-CN" altLang="en-US" sz="24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585140" y="5284310"/>
              <a:ext cx="3287264" cy="5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 dirty="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肥胖的预防和治疗</a:t>
              </a:r>
              <a:endParaRPr lang="zh-CN" altLang="en-US" sz="24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022" y="3090560"/>
              <a:ext cx="769309" cy="76930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022" y="4097767"/>
              <a:ext cx="769309" cy="76930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022" y="5104974"/>
              <a:ext cx="769309" cy="769309"/>
            </a:xfrm>
            <a:prstGeom prst="rect">
              <a:avLst/>
            </a:prstGeom>
          </p:spPr>
        </p:pic>
        <p:cxnSp>
          <p:nvCxnSpPr>
            <p:cNvPr id="4" name="直接连接符 3"/>
            <p:cNvCxnSpPr/>
            <p:nvPr/>
          </p:nvCxnSpPr>
          <p:spPr>
            <a:xfrm>
              <a:off x="6648091" y="2852662"/>
              <a:ext cx="3045247" cy="0"/>
            </a:xfrm>
            <a:prstGeom prst="line">
              <a:avLst/>
            </a:prstGeom>
            <a:ln>
              <a:solidFill>
                <a:srgbClr val="DFAF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648091" y="3905831"/>
              <a:ext cx="3045247" cy="0"/>
            </a:xfrm>
            <a:prstGeom prst="line">
              <a:avLst/>
            </a:prstGeom>
            <a:ln>
              <a:solidFill>
                <a:srgbClr val="DFAF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6648091" y="4959000"/>
              <a:ext cx="3045247" cy="0"/>
            </a:xfrm>
            <a:prstGeom prst="line">
              <a:avLst/>
            </a:prstGeom>
            <a:ln>
              <a:solidFill>
                <a:srgbClr val="DFAF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WeChat_2024022318044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42085" y="838835"/>
            <a:ext cx="9428480" cy="518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showWhenStopped="1"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微信图片_202401191543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0755" y="1031875"/>
            <a:ext cx="4185285" cy="42519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17600" y="709295"/>
            <a:ext cx="6550025" cy="5439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rgbClr val="FFC000"/>
                </a:solidFill>
              </a:rPr>
              <a:t>肥胖者健康膳食的原则：</a:t>
            </a:r>
            <a:endParaRPr lang="zh-CN" altLang="en-US"/>
          </a:p>
          <a:p>
            <a:pPr>
              <a:lnSpc>
                <a:spcPct val="200000"/>
              </a:lnSpc>
            </a:pPr>
            <a:r>
              <a:rPr lang="zh-CN" altLang="en-US"/>
              <a:t>肥胖男性能量摄入建议为 1500 </a:t>
            </a:r>
            <a:r>
              <a:rPr lang="en-US" altLang="zh-CN"/>
              <a:t>-</a:t>
            </a:r>
            <a:r>
              <a:rPr lang="zh-CN" altLang="en-US"/>
              <a:t>1800 kcal/d，肥胖女性建议为 1200 </a:t>
            </a:r>
            <a:r>
              <a:rPr lang="en-US" altLang="zh-CN"/>
              <a:t>-</a:t>
            </a:r>
            <a:r>
              <a:rPr lang="zh-CN" altLang="en-US"/>
              <a:t>1500 kcal/d，或在目前能量摄入水平基础上减少 500 </a:t>
            </a:r>
            <a:r>
              <a:rPr lang="en-US" altLang="zh-CN"/>
              <a:t>-</a:t>
            </a:r>
            <a:r>
              <a:rPr lang="zh-CN" altLang="en-US"/>
              <a:t>700 kcal/d。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幼圆" panose="02010509060101010101" charset="-122"/>
                <a:ea typeface="幼圆" panose="02010509060101010101" charset="-122"/>
              </a:rPr>
              <a:t>多食：</a:t>
            </a:r>
            <a:r>
              <a:rPr lang="zh-CN" altLang="en-US"/>
              <a:t>全谷物、蔬菜、水果、大豆及其制品、奶类及其制品、鱼肉、坚果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幼圆" panose="02010509060101010101" charset="-122"/>
                <a:ea typeface="幼圆" panose="02010509060101010101" charset="-122"/>
              </a:rPr>
              <a:t>少食：</a:t>
            </a:r>
            <a:r>
              <a:rPr lang="zh-CN" altLang="en-US"/>
              <a:t>①咸、腌、烟熏食品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en-US" altLang="zh-CN"/>
              <a:t>      </a:t>
            </a:r>
            <a:r>
              <a:rPr lang="zh-CN" altLang="en-US"/>
              <a:t>②高盐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en-US" altLang="zh-CN"/>
              <a:t>      </a:t>
            </a:r>
            <a:r>
              <a:rPr lang="zh-CN" altLang="en-US"/>
              <a:t>③高糖及加糖食品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en-US" altLang="zh-CN"/>
              <a:t>      </a:t>
            </a:r>
            <a:r>
              <a:rPr lang="zh-CN" altLang="en-US"/>
              <a:t>④高脂及油炸食品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en-US" altLang="zh-CN"/>
              <a:t>      </a:t>
            </a:r>
            <a:r>
              <a:rPr lang="zh-CN" altLang="en-US"/>
              <a:t>⑤畜肉</a:t>
            </a:r>
            <a:r>
              <a:rPr lang="zh-CN" altLang="en-US">
                <a:sym typeface="+mn-ea"/>
              </a:rPr>
              <a:t>饮酒、含糖饮料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en-US" altLang="zh-CN"/>
              <a:t>    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0835" y="2052955"/>
            <a:ext cx="5112385" cy="2218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5" name="图片 4" descr="微信图片_202402231655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4420" y="484505"/>
            <a:ext cx="4715510" cy="5749290"/>
          </a:xfrm>
          <a:prstGeom prst="rect">
            <a:avLst/>
          </a:prstGeom>
        </p:spPr>
      </p:pic>
      <p:pic>
        <p:nvPicPr>
          <p:cNvPr id="6" name="图片 5" descr="微信图片_202402231655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5" y="484505"/>
            <a:ext cx="4738370" cy="5749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微信图片_202402231655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520" y="480695"/>
            <a:ext cx="5143500" cy="5774690"/>
          </a:xfrm>
          <a:prstGeom prst="rect">
            <a:avLst/>
          </a:prstGeom>
        </p:spPr>
      </p:pic>
      <p:pic>
        <p:nvPicPr>
          <p:cNvPr id="3" name="图片 2" descr="微信图片_202402231655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780" y="480695"/>
            <a:ext cx="5082540" cy="5774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379855" y="1798955"/>
            <a:ext cx="9747250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200" b="1">
                <a:ln w="63500">
                  <a:solidFill>
                    <a:srgbClr val="F9735D"/>
                  </a:solidFill>
                </a:ln>
                <a:solidFill>
                  <a:srgbClr val="F9FBFA"/>
                </a:solidFill>
                <a:effectLst>
                  <a:glow rad="25400">
                    <a:schemeClr val="bg1"/>
                  </a:glow>
                  <a:outerShdw dist="88900" dir="5400000" algn="t" rotWithShape="0">
                    <a:srgbClr val="FECB3C">
                      <a:alpha val="10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</a:rPr>
              <a:t>生活中隐藏的</a:t>
            </a:r>
            <a:endParaRPr lang="zh-CN" altLang="en-US" sz="8200" b="1">
              <a:ln w="63500">
                <a:solidFill>
                  <a:srgbClr val="F9735D"/>
                </a:solidFill>
              </a:ln>
              <a:solidFill>
                <a:srgbClr val="F9FBFA"/>
              </a:solidFill>
              <a:effectLst>
                <a:glow rad="25400">
                  <a:schemeClr val="bg1"/>
                </a:glow>
                <a:outerShdw dist="88900" dir="5400000" algn="t" rotWithShape="0">
                  <a:srgbClr val="FECB3C">
                    <a:alpha val="10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</a:endParaRPr>
          </a:p>
          <a:p>
            <a:pPr algn="ctr"/>
            <a:r>
              <a:rPr lang="zh-CN" altLang="en-US" sz="8200" b="1">
                <a:ln w="63500">
                  <a:solidFill>
                    <a:srgbClr val="F9735D"/>
                  </a:solidFill>
                </a:ln>
                <a:solidFill>
                  <a:srgbClr val="F9FBFA"/>
                </a:solidFill>
                <a:effectLst>
                  <a:glow rad="25400">
                    <a:schemeClr val="bg1"/>
                  </a:glow>
                  <a:outerShdw dist="88900" dir="5400000" algn="t" rotWithShape="0">
                    <a:srgbClr val="FECB3C">
                      <a:alpha val="10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</a:rPr>
              <a:t>热量刺客！</a:t>
            </a:r>
            <a:endParaRPr lang="zh-CN" altLang="en-US" sz="8200" b="1">
              <a:ln w="63500">
                <a:solidFill>
                  <a:srgbClr val="F9735D"/>
                </a:solidFill>
              </a:ln>
              <a:solidFill>
                <a:srgbClr val="F9FBFA"/>
              </a:solidFill>
              <a:effectLst>
                <a:glow rad="25400">
                  <a:schemeClr val="bg1"/>
                </a:glow>
                <a:outerShdw dist="88900" dir="5400000" algn="t" rotWithShape="0">
                  <a:srgbClr val="FECB3C">
                    <a:alpha val="10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from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402231655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060" y="589915"/>
            <a:ext cx="4980940" cy="5494655"/>
          </a:xfrm>
          <a:prstGeom prst="rect">
            <a:avLst/>
          </a:prstGeom>
        </p:spPr>
      </p:pic>
      <p:pic>
        <p:nvPicPr>
          <p:cNvPr id="4" name="图片 3" descr="微信图片_202402231655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915" y="589280"/>
            <a:ext cx="4993640" cy="5442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微信图片_202402231655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4280" y="768350"/>
            <a:ext cx="4819650" cy="5355590"/>
          </a:xfrm>
          <a:prstGeom prst="rect">
            <a:avLst/>
          </a:prstGeom>
        </p:spPr>
      </p:pic>
      <p:pic>
        <p:nvPicPr>
          <p:cNvPr id="3" name="图片 2" descr="微信图片_202402231655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930" y="788670"/>
            <a:ext cx="5257165" cy="5335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402231743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010" y="2595245"/>
            <a:ext cx="3794125" cy="32664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14975" y="1153160"/>
            <a:ext cx="5667375" cy="3817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zh-CN" altLang="en-US"/>
              <a:t> </a:t>
            </a:r>
            <a:r>
              <a:rPr lang="en-US" altLang="zh-CN"/>
              <a:t>  </a:t>
            </a:r>
            <a:r>
              <a:rPr lang="zh-CN" altLang="en-US">
                <a:solidFill>
                  <a:schemeClr val="accent3"/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合理膳食是体重管理的关键，需要以食物摄入多样化和平衡膳食为核心，不同人群应按照每天的能量需要量，在控制总能量摄入的前提下设计平衡膳食。同时，适量的身体活动是体重管理的重要部分，应坚持日常身体活动，减少久坐时间。</a:t>
            </a:r>
            <a:endParaRPr lang="zh-CN" altLang="en-US">
              <a:solidFill>
                <a:schemeClr val="accent3"/>
              </a:solidFill>
              <a:latin typeface="幼圆" panose="02010509060101010101" charset="-122"/>
              <a:ea typeface="幼圆" panose="02010509060101010101" charset="-122"/>
            </a:endParaRPr>
          </a:p>
          <a:p>
            <a:pPr>
              <a:lnSpc>
                <a:spcPct val="200000"/>
              </a:lnSpc>
            </a:pPr>
            <a:endParaRPr lang="zh-CN" altLang="en-US">
              <a:solidFill>
                <a:schemeClr val="accent5"/>
              </a:solidFill>
              <a:highlight>
                <a:srgbClr val="FFFF00"/>
              </a:highlight>
              <a:latin typeface="幼圆" panose="02010509060101010101" charset="-122"/>
              <a:ea typeface="幼圆" panose="02010509060101010101" charset="-122"/>
            </a:endParaRPr>
          </a:p>
          <a:p>
            <a:pPr>
              <a:lnSpc>
                <a:spcPct val="200000"/>
              </a:lnSpc>
            </a:pPr>
            <a:endParaRPr lang="zh-CN" altLang="en-US">
              <a:solidFill>
                <a:schemeClr val="accent5"/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72870" y="76835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00B0F0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2.</a:t>
            </a:r>
            <a:r>
              <a:rPr lang="zh-CN" altLang="en-US" sz="2800">
                <a:solidFill>
                  <a:srgbClr val="00B0F0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运动干预</a:t>
            </a:r>
            <a:endParaRPr lang="zh-CN" altLang="en-US" sz="2800">
              <a:solidFill>
                <a:srgbClr val="00B0F0"/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微信图片_202401191551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7570" y="1438275"/>
            <a:ext cx="6805930" cy="45935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18210" y="793115"/>
            <a:ext cx="5760720" cy="4594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zh-CN" altLang="en-US">
                <a:solidFill>
                  <a:srgbClr val="FFC000"/>
                </a:solidFill>
                <a:sym typeface="+mn-ea"/>
              </a:rPr>
              <a:t>有氧运动</a:t>
            </a:r>
            <a:r>
              <a:rPr lang="zh-CN" altLang="en-US">
                <a:solidFill>
                  <a:schemeClr val="accent5"/>
                </a:solidFill>
                <a:sym typeface="+mn-ea"/>
              </a:rPr>
              <a:t>：可选择跑步机、跳绳、原地高抬腿、开合跳、仰卧位模仿在空中蹬车、家务劳动等；</a:t>
            </a:r>
            <a:r>
              <a:rPr lang="en-US" altLang="zh-CN">
                <a:solidFill>
                  <a:schemeClr val="accent5"/>
                </a:solidFill>
                <a:sym typeface="+mn-ea"/>
              </a:rPr>
              <a:t>       </a:t>
            </a:r>
            <a:endParaRPr lang="en-US" altLang="zh-CN">
              <a:solidFill>
                <a:schemeClr val="accent5"/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rgbClr val="FFC000"/>
                </a:solidFill>
                <a:sym typeface="+mn-ea"/>
              </a:rPr>
              <a:t>抗阻训练</a:t>
            </a:r>
            <a:r>
              <a:rPr lang="zh-CN" altLang="en-US">
                <a:solidFill>
                  <a:schemeClr val="accent5"/>
                </a:solidFill>
                <a:sym typeface="+mn-ea"/>
              </a:rPr>
              <a:t>：可选择俯卧撑、深蹲、坐姿起站立、平板支撑、仰卧起坐、抗衡运动以及借助哑铃、弹力带或者家中常见的油桶、米袋、矿泉水瓶等进行力量练习。</a:t>
            </a:r>
            <a:endParaRPr lang="zh-CN" altLang="en-US">
              <a:solidFill>
                <a:schemeClr val="accent5"/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rgbClr val="FFC000"/>
                </a:solidFill>
                <a:sym typeface="+mn-ea"/>
              </a:rPr>
              <a:t>其它</a:t>
            </a:r>
            <a:r>
              <a:rPr lang="zh-CN" altLang="en-US">
                <a:solidFill>
                  <a:schemeClr val="accent5"/>
                </a:solidFill>
                <a:sym typeface="+mn-ea"/>
              </a:rPr>
              <a:t>：太极拳、八段锦、五禽戏等中国传统健身功法，对心肺及呼吸功能均有益，也是不错的选择。</a:t>
            </a:r>
            <a:endParaRPr lang="zh-CN" altLang="en-US">
              <a:solidFill>
                <a:schemeClr val="accent5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微信图片_202402231724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5655" y="409575"/>
            <a:ext cx="7300595" cy="591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10453" y="0"/>
            <a:ext cx="12202453" cy="6874092"/>
            <a:chOff x="-10453" y="0"/>
            <a:chExt cx="12202453" cy="6874092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272"/>
            <a:stretch>
              <a:fillRect/>
            </a:stretch>
          </p:blipFill>
          <p:spPr>
            <a:xfrm>
              <a:off x="-10453" y="4361208"/>
              <a:ext cx="12055066" cy="2363596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10"/>
            <a:stretch>
              <a:fillRect/>
            </a:stretch>
          </p:blipFill>
          <p:spPr>
            <a:xfrm>
              <a:off x="-2614" y="4909655"/>
              <a:ext cx="12192000" cy="1964437"/>
            </a:xfrm>
            <a:prstGeom prst="rect">
              <a:avLst/>
            </a:prstGeom>
          </p:spPr>
        </p:pic>
        <p:grpSp>
          <p:nvGrpSpPr>
            <p:cNvPr id="47" name="组合 46"/>
            <p:cNvGrpSpPr/>
            <p:nvPr/>
          </p:nvGrpSpPr>
          <p:grpSpPr>
            <a:xfrm>
              <a:off x="0" y="5872358"/>
              <a:ext cx="12192000" cy="985642"/>
              <a:chOff x="0" y="5872358"/>
              <a:chExt cx="12192000" cy="985642"/>
            </a:xfrm>
          </p:grpSpPr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72358"/>
                <a:ext cx="12192000" cy="759976"/>
              </a:xfrm>
              <a:prstGeom prst="rect">
                <a:avLst/>
              </a:prstGeom>
            </p:spPr>
          </p:pic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50904"/>
                <a:ext cx="12192000" cy="307096"/>
              </a:xfrm>
              <a:prstGeom prst="rect">
                <a:avLst/>
              </a:prstGeom>
            </p:spPr>
          </p:pic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0" y="4788552"/>
            <a:ext cx="12192000" cy="2069448"/>
          </a:xfrm>
          <a:custGeom>
            <a:avLst/>
            <a:gdLst>
              <a:gd name="connsiteX0" fmla="*/ 12192000 w 12192000"/>
              <a:gd name="connsiteY0" fmla="*/ 0 h 2069448"/>
              <a:gd name="connsiteX1" fmla="*/ 0 w 12192000"/>
              <a:gd name="connsiteY1" fmla="*/ 0 h 2069448"/>
              <a:gd name="connsiteX2" fmla="*/ 0 w 12192000"/>
              <a:gd name="connsiteY2" fmla="*/ 2069448 h 2069448"/>
              <a:gd name="connsiteX3" fmla="*/ 12192000 w 12192000"/>
              <a:gd name="connsiteY3" fmla="*/ 2069448 h 20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069448">
                <a:moveTo>
                  <a:pt x="12192000" y="0"/>
                </a:moveTo>
                <a:lnTo>
                  <a:pt x="0" y="0"/>
                </a:lnTo>
                <a:lnTo>
                  <a:pt x="0" y="2069448"/>
                </a:lnTo>
                <a:lnTo>
                  <a:pt x="12192000" y="2069448"/>
                </a:lnTo>
                <a:close/>
              </a:path>
            </a:pathLst>
          </a:cu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0" y="5469782"/>
            <a:ext cx="12192000" cy="1388219"/>
          </a:xfrm>
          <a:custGeom>
            <a:avLst/>
            <a:gdLst>
              <a:gd name="connsiteX0" fmla="*/ 0 w 12192000"/>
              <a:gd name="connsiteY0" fmla="*/ 0 h 1388219"/>
              <a:gd name="connsiteX1" fmla="*/ 12192000 w 12192000"/>
              <a:gd name="connsiteY1" fmla="*/ 0 h 1388219"/>
              <a:gd name="connsiteX2" fmla="*/ 12192000 w 12192000"/>
              <a:gd name="connsiteY2" fmla="*/ 1388219 h 1388219"/>
              <a:gd name="connsiteX3" fmla="*/ 0 w 12192000"/>
              <a:gd name="connsiteY3" fmla="*/ 1388219 h 138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88219">
                <a:moveTo>
                  <a:pt x="0" y="0"/>
                </a:moveTo>
                <a:lnTo>
                  <a:pt x="12192000" y="0"/>
                </a:lnTo>
                <a:lnTo>
                  <a:pt x="12192000" y="1388219"/>
                </a:lnTo>
                <a:lnTo>
                  <a:pt x="0" y="1388219"/>
                </a:ln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"/>
          <a:stretch>
            <a:fillRect/>
          </a:stretch>
        </p:blipFill>
        <p:spPr>
          <a:xfrm flipV="1">
            <a:off x="0" y="0"/>
            <a:ext cx="1300237" cy="168365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4942"/>
          <a:stretch>
            <a:fillRect/>
          </a:stretch>
        </p:blipFill>
        <p:spPr>
          <a:xfrm rot="16200000" flipH="1">
            <a:off x="10716383" y="623294"/>
            <a:ext cx="1413932" cy="15663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8" y="3982824"/>
            <a:ext cx="3120364" cy="31203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734" y="3613086"/>
            <a:ext cx="3153266" cy="31532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8713" y="1061854"/>
            <a:ext cx="6856733" cy="436782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599275" y="2334341"/>
            <a:ext cx="4835611" cy="1633991"/>
            <a:chOff x="3665463" y="2496954"/>
            <a:chExt cx="4835611" cy="1633991"/>
          </a:xfrm>
        </p:grpSpPr>
        <p:sp>
          <p:nvSpPr>
            <p:cNvPr id="16" name="文本框 15"/>
            <p:cNvSpPr txBox="1"/>
            <p:nvPr/>
          </p:nvSpPr>
          <p:spPr>
            <a:xfrm>
              <a:off x="3665463" y="3361504"/>
              <a:ext cx="48356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4400" dirty="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肥胖是怎么造成的</a:t>
              </a:r>
              <a:endParaRPr lang="zh-CN" altLang="en-US" sz="44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652634" y="2496954"/>
              <a:ext cx="2728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lvl="0">
                <a:defRPr/>
              </a:pPr>
              <a:r>
                <a:rPr lang="zh-CN" altLang="en-US" sz="4800" b="0">
                  <a:solidFill>
                    <a:srgbClr val="DFAF7C"/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+mn-ea"/>
                  <a:sym typeface="+mn-lt"/>
                </a:rPr>
                <a:t>第一部分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FAF7C"/>
                </a:solidFill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图片_202401191552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8985" y="3323590"/>
            <a:ext cx="7065010" cy="26149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73785" y="815975"/>
            <a:ext cx="8644890" cy="3307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 sz="2000" b="1">
                <a:solidFill>
                  <a:srgbClr val="00B0F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3.</a:t>
            </a:r>
            <a:r>
              <a:rPr lang="zh-CN" altLang="en-US" sz="2000" b="1">
                <a:solidFill>
                  <a:srgbClr val="00B0F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认知和行为干预</a:t>
            </a:r>
            <a:endParaRPr lang="zh-CN" altLang="en-US" sz="2000" b="1">
              <a:solidFill>
                <a:srgbClr val="00B0F0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/>
              <a:t>   </a:t>
            </a:r>
            <a:r>
              <a:rPr lang="zh-CN" altLang="en-US"/>
              <a:t>改变对肥胖和体质量控制的观点和知识，建立信念，采取有效减轻并维持健康体质量的行为措施，需在专业人士的指导下，可采取饮食日记、营养教育APP或小程序等自我管理方式，逐步学会识别食物的特性、选择健康的食物、进行科学的饮食搭配、强化认知技巧、控制进餐过程等。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accent5"/>
                </a:solidFill>
              </a:rPr>
              <a:t>  </a:t>
            </a:r>
            <a:endParaRPr lang="zh-CN" altLang="en-US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2421890" y="1037590"/>
            <a:ext cx="3294380" cy="416560"/>
          </a:xfrm>
          <a:prstGeom prst="roundRect">
            <a:avLst/>
          </a:prstGeom>
          <a:solidFill>
            <a:srgbClr val="E12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E12338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57425" y="1454150"/>
            <a:ext cx="6096000" cy="36874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80000"/>
              </a:lnSpc>
            </a:pPr>
            <a:r>
              <a:rPr lang="zh-CN" altLang="en-US">
                <a:solidFill>
                  <a:schemeClr val="accent5"/>
                </a:solidFill>
                <a:sym typeface="+mn-ea"/>
              </a:rPr>
              <a:t>✔ </a:t>
            </a:r>
            <a:r>
              <a:rPr lang="zh-CN" altLang="en-US">
                <a:solidFill>
                  <a:schemeClr val="accent5"/>
                </a:solidFill>
              </a:rPr>
              <a:t>食欲旺盛，餐前饥饿难忍，每餐进食量较多；</a:t>
            </a:r>
            <a:endParaRPr lang="zh-CN" altLang="en-US">
              <a:solidFill>
                <a:schemeClr val="accent5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>
                <a:solidFill>
                  <a:schemeClr val="accent5"/>
                </a:solidFill>
              </a:rPr>
              <a:t>✔ 合并高血糖、高血压、血脂异常和脂肪肝；</a:t>
            </a:r>
            <a:endParaRPr lang="zh-CN" altLang="en-US">
              <a:solidFill>
                <a:schemeClr val="accent5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>
                <a:solidFill>
                  <a:schemeClr val="accent5"/>
                </a:solidFill>
              </a:rPr>
              <a:t>✔ 合并负重关节疼痛；</a:t>
            </a:r>
            <a:endParaRPr lang="zh-CN" altLang="en-US">
              <a:solidFill>
                <a:schemeClr val="accent5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>
                <a:solidFill>
                  <a:schemeClr val="accent5"/>
                </a:solidFill>
              </a:rPr>
              <a:t>✔ 肥胖引起呼吸困难，或有阻塞性睡眠呼吸暂停综合征；✔ BMI ≥ 24 kg/m2且有并发症；或BMI ≥ 28 kg/m2，不论是否有并发症；经过 3 个月的单纯饮食方式改善和增加活动量处理，仍不能减重 5%，甚至体重仍有上升趋势者。</a:t>
            </a:r>
            <a:endParaRPr lang="zh-CN" altLang="en-US">
              <a:solidFill>
                <a:schemeClr val="accent5"/>
              </a:solidFill>
            </a:endParaRPr>
          </a:p>
        </p:txBody>
      </p:sp>
      <p:pic>
        <p:nvPicPr>
          <p:cNvPr id="6" name="图片 5" descr="微信图片_202401191558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0145" y="822960"/>
            <a:ext cx="1097280" cy="15386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21890" y="1085850"/>
            <a:ext cx="3977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出现以下情况请及时就医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0" y="1302473"/>
            <a:ext cx="4648200" cy="4648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09345" y="1302385"/>
            <a:ext cx="5991860" cy="2988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90000"/>
              </a:lnSpc>
            </a:pPr>
            <a:r>
              <a:rPr lang="zh-CN" altLang="en-US"/>
              <a:t>最后也要提醒大家：一定要健康合理减重，</a:t>
            </a:r>
            <a:r>
              <a:rPr lang="zh-CN" altLang="en-US">
                <a:solidFill>
                  <a:schemeClr val="tx1"/>
                </a:solidFill>
              </a:rPr>
              <a:t>切勿节食减肥。防治肥胖要选择正确的减肥方法，切不可“求瘦心切”，盲目尝试吸脂手术、针灸减肥、内毒素局部瘦身针、瘦身贴、瘦身药等减肥方式，以免对身体造成损害。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/>
          <p:nvPr/>
        </p:nvSpPr>
        <p:spPr>
          <a:xfrm flipH="1">
            <a:off x="1045845" y="946785"/>
            <a:ext cx="6368415" cy="526161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86694" tIns="0" rIns="86694" bIns="0" rtlCol="0" anchor="t"/>
          <a:lstStyle/>
          <a:p>
            <a:pPr>
              <a:lnSpc>
                <a:spcPct val="250000"/>
              </a:lnSpc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zh-CN" sz="2000" dirty="0">
                <a:latin typeface="思源黑体 CN" panose="020B0500000000000000" pitchFamily="34" charset="-122"/>
                <a:ea typeface="思源黑体 CN" panose="020B0500000000000000" pitchFamily="34" charset="-122"/>
                <a:cs typeface="思源黑体 Light" panose="020B0300000000000000" charset="-122"/>
                <a:sym typeface="思源黑体 CN" panose="020B0500000000000000" pitchFamily="34" charset="-122"/>
              </a:rPr>
              <a:t>   </a:t>
            </a:r>
            <a:r>
              <a:rPr lang="zh-CN" altLang="en-US" sz="1600" dirty="0">
                <a:latin typeface="思源黑体 CN" panose="020B0500000000000000" pitchFamily="34" charset="-122"/>
                <a:ea typeface="思源黑体 CN" panose="020B0500000000000000" pitchFamily="34" charset="-122"/>
                <a:cs typeface="思源黑体 Light" panose="020B0300000000000000" charset="-122"/>
                <a:sym typeface="思源黑体 CN" panose="020B0500000000000000" pitchFamily="34" charset="-122"/>
              </a:rPr>
              <a:t>随着人们生活水平的提高和生活方式的改变，肥胖的发病率正在逐年增加，我国体重超重人数约有2.66亿，肥胖人群超过9300万，也就是每15人中就有1个是“胖人”，已经超越美国成为“全球第一肥胖大国”，而青少年肥胖的增长速度远超成年人肥胖的增速。全国最新调查显示，20岁以下肥胖患者增长率为20%，“减肥”已经刻不容缓！肥胖已成为世界性问题，它是世界卫生组织确定的十大慢性疾病之一。</a:t>
            </a:r>
            <a:endParaRPr lang="zh-CN" altLang="en-US" sz="1600" dirty="0">
              <a:latin typeface="思源黑体 CN" panose="020B0500000000000000" pitchFamily="34" charset="-122"/>
              <a:ea typeface="思源黑体 CN" panose="020B0500000000000000" pitchFamily="34" charset="-122"/>
              <a:cs typeface="思源黑体 Light" panose="020B0300000000000000" charset="-122"/>
              <a:sym typeface="思源黑体 CN" panose="020B0500000000000000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141095" y="1376680"/>
            <a:ext cx="241300" cy="241300"/>
          </a:xfrm>
          <a:prstGeom prst="ellipse">
            <a:avLst/>
          </a:prstGeom>
          <a:solidFill>
            <a:srgbClr val="E5B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28" y="1061173"/>
            <a:ext cx="4439373" cy="4439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35270" y="1061085"/>
            <a:ext cx="6026785" cy="4399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  5月11日是由世界卫生组织确定的世界防治肥胖日，旨在提醒大家，肥胖是一种病，健康的生活习惯和饮食，有助于预防肥胖。关注肥胖，控制肥胖，应引起我们每个人的关注。 </a:t>
            </a:r>
            <a:r>
              <a:rPr lang="zh-CN" altLang="en-US" sz="2000" dirty="0"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肥胖是由于人体摄入过量能量在体内转变为脂质，脂质在体内蓄意堆积的结果，也是一种与生活密切相关的慢性代谢性疾病，因此肥胖又称为代谢综合征。 </a:t>
            </a:r>
            <a:endParaRPr lang="zh-CN" altLang="en-US" sz="2000" dirty="0"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76136" y="950991"/>
            <a:ext cx="2929165" cy="461665"/>
            <a:chOff x="1376136" y="950991"/>
            <a:chExt cx="2929165" cy="461665"/>
          </a:xfrm>
        </p:grpSpPr>
        <p:sp>
          <p:nvSpPr>
            <p:cNvPr id="8" name="文本框 7"/>
            <p:cNvSpPr txBox="1"/>
            <p:nvPr/>
          </p:nvSpPr>
          <p:spPr>
            <a:xfrm>
              <a:off x="1636487" y="950991"/>
              <a:ext cx="2668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 dirty="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肥胖是怎么造成的</a:t>
              </a:r>
              <a:endParaRPr lang="zh-CN" altLang="en-US" sz="24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376136" y="1061173"/>
              <a:ext cx="241300" cy="241300"/>
            </a:xfrm>
            <a:prstGeom prst="ellipse">
              <a:avLst/>
            </a:prstGeom>
            <a:solidFill>
              <a:srgbClr val="E5B7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787" y="1806991"/>
            <a:ext cx="4212815" cy="4212815"/>
          </a:xfrm>
          <a:prstGeom prst="rect">
            <a:avLst/>
          </a:prstGeom>
        </p:spPr>
      </p:pic>
      <p:sp>
        <p:nvSpPr>
          <p:cNvPr id="3" name="PA_文本框 6"/>
          <p:cNvSpPr txBox="1"/>
          <p:nvPr>
            <p:custDataLst>
              <p:tags r:id="rId2"/>
            </p:custDataLst>
          </p:nvPr>
        </p:nvSpPr>
        <p:spPr>
          <a:xfrm>
            <a:off x="-25417" y="4716863"/>
            <a:ext cx="6319222" cy="260588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-1200" normalizeH="0" baseline="0">
                <a:ln>
                  <a:noFill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__________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entr" presetSubtype="0" fill="hold" grpId="0" nodeType="withEffect">
                                  <p:stCondLst>
                                    <p:cond delay="27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16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10453" y="0"/>
            <a:ext cx="12202453" cy="6874092"/>
            <a:chOff x="-10453" y="0"/>
            <a:chExt cx="12202453" cy="6874092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272"/>
            <a:stretch>
              <a:fillRect/>
            </a:stretch>
          </p:blipFill>
          <p:spPr>
            <a:xfrm>
              <a:off x="-10453" y="4361208"/>
              <a:ext cx="12055066" cy="2363596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10"/>
            <a:stretch>
              <a:fillRect/>
            </a:stretch>
          </p:blipFill>
          <p:spPr>
            <a:xfrm>
              <a:off x="-2614" y="4909655"/>
              <a:ext cx="12192000" cy="1964437"/>
            </a:xfrm>
            <a:prstGeom prst="rect">
              <a:avLst/>
            </a:prstGeom>
          </p:spPr>
        </p:pic>
        <p:grpSp>
          <p:nvGrpSpPr>
            <p:cNvPr id="47" name="组合 46"/>
            <p:cNvGrpSpPr/>
            <p:nvPr/>
          </p:nvGrpSpPr>
          <p:grpSpPr>
            <a:xfrm>
              <a:off x="0" y="5872358"/>
              <a:ext cx="12192000" cy="985642"/>
              <a:chOff x="0" y="5872358"/>
              <a:chExt cx="12192000" cy="985642"/>
            </a:xfrm>
          </p:grpSpPr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72358"/>
                <a:ext cx="12192000" cy="759976"/>
              </a:xfrm>
              <a:prstGeom prst="rect">
                <a:avLst/>
              </a:prstGeom>
            </p:spPr>
          </p:pic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50904"/>
                <a:ext cx="12192000" cy="307096"/>
              </a:xfrm>
              <a:prstGeom prst="rect">
                <a:avLst/>
              </a:prstGeom>
            </p:spPr>
          </p:pic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0" y="4788552"/>
            <a:ext cx="12192000" cy="2069448"/>
          </a:xfrm>
          <a:custGeom>
            <a:avLst/>
            <a:gdLst>
              <a:gd name="connsiteX0" fmla="*/ 12192000 w 12192000"/>
              <a:gd name="connsiteY0" fmla="*/ 0 h 2069448"/>
              <a:gd name="connsiteX1" fmla="*/ 0 w 12192000"/>
              <a:gd name="connsiteY1" fmla="*/ 0 h 2069448"/>
              <a:gd name="connsiteX2" fmla="*/ 0 w 12192000"/>
              <a:gd name="connsiteY2" fmla="*/ 2069448 h 2069448"/>
              <a:gd name="connsiteX3" fmla="*/ 12192000 w 12192000"/>
              <a:gd name="connsiteY3" fmla="*/ 2069448 h 20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069448">
                <a:moveTo>
                  <a:pt x="12192000" y="0"/>
                </a:moveTo>
                <a:lnTo>
                  <a:pt x="0" y="0"/>
                </a:lnTo>
                <a:lnTo>
                  <a:pt x="0" y="2069448"/>
                </a:lnTo>
                <a:lnTo>
                  <a:pt x="12192000" y="2069448"/>
                </a:lnTo>
                <a:close/>
              </a:path>
            </a:pathLst>
          </a:cu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0" y="5469782"/>
            <a:ext cx="12192000" cy="1388219"/>
          </a:xfrm>
          <a:custGeom>
            <a:avLst/>
            <a:gdLst>
              <a:gd name="connsiteX0" fmla="*/ 0 w 12192000"/>
              <a:gd name="connsiteY0" fmla="*/ 0 h 1388219"/>
              <a:gd name="connsiteX1" fmla="*/ 12192000 w 12192000"/>
              <a:gd name="connsiteY1" fmla="*/ 0 h 1388219"/>
              <a:gd name="connsiteX2" fmla="*/ 12192000 w 12192000"/>
              <a:gd name="connsiteY2" fmla="*/ 1388219 h 1388219"/>
              <a:gd name="connsiteX3" fmla="*/ 0 w 12192000"/>
              <a:gd name="connsiteY3" fmla="*/ 1388219 h 138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88219">
                <a:moveTo>
                  <a:pt x="0" y="0"/>
                </a:moveTo>
                <a:lnTo>
                  <a:pt x="12192000" y="0"/>
                </a:lnTo>
                <a:lnTo>
                  <a:pt x="12192000" y="1388219"/>
                </a:lnTo>
                <a:lnTo>
                  <a:pt x="0" y="1388219"/>
                </a:ln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"/>
          <a:stretch>
            <a:fillRect/>
          </a:stretch>
        </p:blipFill>
        <p:spPr>
          <a:xfrm flipV="1">
            <a:off x="0" y="0"/>
            <a:ext cx="1300237" cy="168365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-3401" b="14942"/>
          <a:stretch>
            <a:fillRect/>
          </a:stretch>
        </p:blipFill>
        <p:spPr>
          <a:xfrm rot="16200000" flipH="1">
            <a:off x="10716383" y="623294"/>
            <a:ext cx="1413932" cy="15663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8" y="3982824"/>
            <a:ext cx="3120364" cy="31203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734" y="3613086"/>
            <a:ext cx="3153266" cy="31532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8713" y="1061854"/>
            <a:ext cx="6856733" cy="436782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48656" y="2334341"/>
            <a:ext cx="5289459" cy="1622096"/>
            <a:chOff x="3514844" y="2496954"/>
            <a:chExt cx="5289459" cy="1622096"/>
          </a:xfrm>
        </p:grpSpPr>
        <p:sp>
          <p:nvSpPr>
            <p:cNvPr id="16" name="文本框 15"/>
            <p:cNvSpPr txBox="1"/>
            <p:nvPr/>
          </p:nvSpPr>
          <p:spPr>
            <a:xfrm>
              <a:off x="3514844" y="3349609"/>
              <a:ext cx="52894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440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判定肥胖的方法标准</a:t>
              </a:r>
              <a:endParaRPr lang="zh-CN" altLang="en-US" sz="44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652634" y="2496954"/>
              <a:ext cx="2728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lvl="0">
                <a:defRPr/>
              </a:pPr>
              <a:r>
                <a:rPr lang="zh-CN" altLang="en-US" sz="4800" b="0" smtClean="0">
                  <a:solidFill>
                    <a:srgbClr val="DFAF7C"/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+mn-ea"/>
                  <a:sym typeface="+mn-lt"/>
                </a:rPr>
                <a:t>第二部分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FAF7C"/>
                </a:solidFill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73481" y="871510"/>
            <a:ext cx="4359278" cy="4060687"/>
            <a:chOff x="1014935" y="1613760"/>
            <a:chExt cx="4359359" cy="2354182"/>
          </a:xfrm>
        </p:grpSpPr>
        <p:sp>
          <p:nvSpPr>
            <p:cNvPr id="6" name="矩形 5"/>
            <p:cNvSpPr/>
            <p:nvPr/>
          </p:nvSpPr>
          <p:spPr>
            <a:xfrm>
              <a:off x="1014935" y="2100275"/>
              <a:ext cx="4359359" cy="365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2800" b="1" smtClean="0">
                  <a:solidFill>
                    <a:srgbClr val="E5B782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  <a:cs typeface="+mn-ea"/>
                  <a:sym typeface="思源黑体 CN" panose="020B0500000000000000" pitchFamily="34" charset="-122"/>
                </a:rPr>
                <a:t>到底</a:t>
              </a:r>
              <a:r>
                <a:rPr lang="zh-CN" altLang="en-US" sz="2800" b="1" dirty="0">
                  <a:solidFill>
                    <a:srgbClr val="E5B782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  <a:cs typeface="+mn-ea"/>
                  <a:sym typeface="思源黑体 CN" panose="020B0500000000000000" pitchFamily="34" charset="-122"/>
                </a:rPr>
                <a:t>多重算是肥胖？</a:t>
              </a:r>
              <a:endParaRPr lang="zh-CN" altLang="en-US" sz="2800" b="1" dirty="0">
                <a:solidFill>
                  <a:srgbClr val="E5B782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414388" y="1613760"/>
              <a:ext cx="3959905" cy="2354182"/>
              <a:chOff x="1285490" y="2261257"/>
              <a:chExt cx="3866287" cy="1737287"/>
            </a:xfrm>
          </p:grpSpPr>
          <p:sp>
            <p:nvSpPr>
              <p:cNvPr id="8" name="文本框 9"/>
              <p:cNvSpPr txBox="1"/>
              <p:nvPr/>
            </p:nvSpPr>
            <p:spPr>
              <a:xfrm>
                <a:off x="1285490" y="2261257"/>
                <a:ext cx="3866287" cy="170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5000"/>
                  </a:lnSpc>
                  <a:defRPr sz="2400" b="1">
                    <a:solidFill>
                      <a:schemeClr val="bg1"/>
                    </a:solidFill>
                    <a:cs typeface="+mn-ea"/>
                  </a:defRPr>
                </a:lvl1pPr>
              </a:lstStyle>
              <a:p>
                <a:pPr marL="0" lvl="1" algn="dist"/>
                <a:r>
                  <a: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rPr>
                  <a:t>判定肥胖的方法和标准</a:t>
                </a:r>
                <a:endParaRPr lang="en-US" altLang="zh-CN" sz="2000" dirty="0">
                  <a:latin typeface="思源黑体 CN" panose="020B0500000000000000" pitchFamily="34" charset="-122"/>
                  <a:ea typeface="思源黑体 CN" panose="020B0500000000000000" pitchFamily="34" charset="-122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9" name="TextBox 12"/>
              <p:cNvSpPr txBox="1"/>
              <p:nvPr/>
            </p:nvSpPr>
            <p:spPr>
              <a:xfrm>
                <a:off x="1443913" y="3127715"/>
                <a:ext cx="2160000" cy="196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cs typeface="阿里巴巴普惠体" panose="00020600040101010101" pitchFamily="18" charset="-122"/>
                    <a:sym typeface="思源黑体 CN" panose="020B0500000000000000" pitchFamily="34" charset="-122"/>
                  </a:rPr>
                  <a:t>身高推断法</a:t>
                </a:r>
                <a:endParaRPr lang="en-GB" sz="2000" dirty="0">
                  <a:latin typeface="思源黑体 CN" panose="020B0500000000000000" pitchFamily="34" charset="-122"/>
                  <a:ea typeface="思源黑体 CN" panose="020B0500000000000000" pitchFamily="34" charset="-122"/>
                  <a:cs typeface="阿里巴巴普惠体" panose="00020600040101010101" pitchFamily="18" charset="-122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0" name="TextBox 12"/>
              <p:cNvSpPr txBox="1"/>
              <p:nvPr/>
            </p:nvSpPr>
            <p:spPr>
              <a:xfrm>
                <a:off x="1443912" y="3801581"/>
                <a:ext cx="2160000" cy="196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cs typeface="阿里巴巴普惠体" panose="00020600040101010101" pitchFamily="18" charset="-122"/>
                    <a:sym typeface="思源黑体 CN" panose="020B0500000000000000" pitchFamily="34" charset="-122"/>
                  </a:rPr>
                  <a:t>体质指数（</a:t>
                </a:r>
                <a:r>
                  <a:rPr lang="en-US" altLang="zh-CN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cs typeface="阿里巴巴普惠体" panose="00020600040101010101" pitchFamily="18" charset="-122"/>
                    <a:sym typeface="思源黑体 CN" panose="020B0500000000000000" pitchFamily="34" charset="-122"/>
                  </a:rPr>
                  <a:t>BMI</a:t>
                </a:r>
                <a:r>
                  <a: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cs typeface="阿里巴巴普惠体" panose="00020600040101010101" pitchFamily="18" charset="-122"/>
                    <a:sym typeface="思源黑体 CN" panose="020B0500000000000000" pitchFamily="34" charset="-122"/>
                  </a:rPr>
                  <a:t>）</a:t>
                </a:r>
                <a:endParaRPr lang="zh-CN" altLang="en-US" sz="2000" dirty="0">
                  <a:latin typeface="思源黑体 CN" panose="020B0500000000000000" pitchFamily="34" charset="-122"/>
                  <a:ea typeface="思源黑体 CN" panose="020B0500000000000000" pitchFamily="34" charset="-122"/>
                  <a:cs typeface="阿里巴巴普惠体" panose="00020600040101010101" pitchFamily="18" charset="-122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12"/>
              <p:cNvSpPr txBox="1"/>
              <p:nvPr/>
            </p:nvSpPr>
            <p:spPr>
              <a:xfrm>
                <a:off x="1443048" y="3464510"/>
                <a:ext cx="2160000" cy="196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cs typeface="阿里巴巴普惠体" panose="00020600040101010101" pitchFamily="18" charset="-122"/>
                    <a:sym typeface="思源黑体 CN" panose="020B0500000000000000" pitchFamily="34" charset="-122"/>
                  </a:rPr>
                  <a:t>腰围</a:t>
                </a:r>
                <a:endParaRPr lang="en-GB" sz="2000" dirty="0">
                  <a:latin typeface="思源黑体 CN" panose="020B0500000000000000" pitchFamily="34" charset="-122"/>
                  <a:ea typeface="思源黑体 CN" panose="020B0500000000000000" pitchFamily="34" charset="-122"/>
                  <a:cs typeface="阿里巴巴普惠体" panose="00020600040101010101" pitchFamily="18" charset="-122"/>
                  <a:sym typeface="思源黑体 CN" panose="020B0500000000000000" pitchFamily="34" charset="-122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53" y="1300456"/>
            <a:ext cx="4419600" cy="4419600"/>
          </a:xfrm>
          <a:prstGeom prst="rect">
            <a:avLst/>
          </a:prstGeom>
        </p:spPr>
      </p:pic>
      <p:sp>
        <p:nvSpPr>
          <p:cNvPr id="35" name="椭圆 34"/>
          <p:cNvSpPr/>
          <p:nvPr/>
        </p:nvSpPr>
        <p:spPr>
          <a:xfrm>
            <a:off x="1173571" y="941793"/>
            <a:ext cx="241300" cy="241300"/>
          </a:xfrm>
          <a:prstGeom prst="ellipse">
            <a:avLst/>
          </a:prstGeom>
          <a:solidFill>
            <a:srgbClr val="E5B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38193" y="1489710"/>
            <a:ext cx="8642589" cy="3608304"/>
            <a:chOff x="1146402" y="1499751"/>
            <a:chExt cx="9826172" cy="4102453"/>
          </a:xfrm>
        </p:grpSpPr>
        <p:grpSp>
          <p:nvGrpSpPr>
            <p:cNvPr id="4" name="组合 3"/>
            <p:cNvGrpSpPr/>
            <p:nvPr/>
          </p:nvGrpSpPr>
          <p:grpSpPr>
            <a:xfrm>
              <a:off x="1146402" y="1761361"/>
              <a:ext cx="9826172" cy="3840843"/>
              <a:chOff x="1088571" y="2293257"/>
              <a:chExt cx="9826172" cy="3840843"/>
            </a:xfrm>
          </p:grpSpPr>
          <p:sp>
            <p:nvSpPr>
              <p:cNvPr id="13" name="文本框 9"/>
              <p:cNvSpPr txBox="1"/>
              <p:nvPr/>
            </p:nvSpPr>
            <p:spPr>
              <a:xfrm>
                <a:off x="1679366" y="2731359"/>
                <a:ext cx="705041" cy="703259"/>
              </a:xfrm>
              <a:prstGeom prst="ellipse">
                <a:avLst/>
              </a:prstGeom>
              <a:solidFill>
                <a:srgbClr val="E5B782"/>
              </a:solidFill>
            </p:spPr>
            <p:txBody>
              <a:bodyPr wrap="square" lIns="68559" tIns="34280" rIns="68559" bIns="34280" rtlCol="0">
                <a:spAutoFit/>
              </a:bodyPr>
              <a:lstStyle/>
              <a:p>
                <a:pPr marL="0" lvl="1" algn="ctr" defTabSz="914400"/>
                <a:r>
                  <a:rPr lang="zh-CN" altLang="en-US" sz="24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rPr>
                  <a:t>男</a:t>
                </a:r>
                <a:endParaRPr lang="en-US" altLang="zh-CN" sz="2400" dirty="0">
                  <a:latin typeface="思源黑体 CN" panose="020B0500000000000000" pitchFamily="34" charset="-122"/>
                  <a:ea typeface="思源黑体 CN" panose="020B0500000000000000" pitchFamily="34" charset="-122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9" name="文本框 9"/>
              <p:cNvSpPr txBox="1"/>
              <p:nvPr/>
            </p:nvSpPr>
            <p:spPr>
              <a:xfrm>
                <a:off x="1675787" y="3861664"/>
                <a:ext cx="705041" cy="703259"/>
              </a:xfrm>
              <a:prstGeom prst="ellipse">
                <a:avLst/>
              </a:prstGeom>
              <a:solidFill>
                <a:srgbClr val="E5B782"/>
              </a:solidFill>
            </p:spPr>
            <p:txBody>
              <a:bodyPr wrap="square" lIns="68559" tIns="34280" rIns="68559" bIns="34280" rtlCol="0">
                <a:spAutoFit/>
              </a:bodyPr>
              <a:lstStyle/>
              <a:p>
                <a:pPr marL="0" lvl="1" algn="ctr" defTabSz="914400"/>
                <a:r>
                  <a:rPr lang="zh-CN" altLang="en-US" sz="24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rPr>
                  <a:t>女</a:t>
                </a:r>
                <a:endParaRPr lang="en-US" altLang="zh-CN" sz="2400" dirty="0">
                  <a:latin typeface="思源黑体 CN" panose="020B0500000000000000" pitchFamily="34" charset="-122"/>
                  <a:ea typeface="思源黑体 CN" panose="020B0500000000000000" pitchFamily="34" charset="-122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文本框 9"/>
              <p:cNvSpPr txBox="1"/>
              <p:nvPr/>
            </p:nvSpPr>
            <p:spPr>
              <a:xfrm>
                <a:off x="1459543" y="5039308"/>
                <a:ext cx="1178128" cy="553321"/>
              </a:xfrm>
              <a:prstGeom prst="roundRect">
                <a:avLst/>
              </a:prstGeom>
              <a:solidFill>
                <a:srgbClr val="E5B782"/>
              </a:solidFill>
            </p:spPr>
            <p:txBody>
              <a:bodyPr wrap="square" lIns="68559" tIns="34280" rIns="68559" bIns="34280" rtlCol="0">
                <a:spAutoFit/>
              </a:bodyPr>
              <a:lstStyle/>
              <a:p>
                <a:pPr marL="0" lvl="1" algn="ctr" defTabSz="914400"/>
                <a:r>
                  <a:rPr lang="zh-CN" altLang="en-US" sz="24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rPr>
                  <a:t>肥胖</a:t>
                </a:r>
                <a:endParaRPr lang="en-US" altLang="zh-CN" sz="2400" dirty="0">
                  <a:latin typeface="思源黑体 CN" panose="020B0500000000000000" pitchFamily="34" charset="-122"/>
                  <a:ea typeface="思源黑体 CN" panose="020B0500000000000000" pitchFamily="34" charset="-122"/>
                  <a:sym typeface="思源黑体 CN" panose="020B0500000000000000" pitchFamily="34" charset="-122"/>
                </a:endParaRPr>
              </a:p>
            </p:txBody>
          </p:sp>
          <p:grpSp>
            <p:nvGrpSpPr>
              <p:cNvPr id="2" name="组合 1"/>
              <p:cNvGrpSpPr/>
              <p:nvPr/>
            </p:nvGrpSpPr>
            <p:grpSpPr>
              <a:xfrm>
                <a:off x="2819810" y="2732917"/>
                <a:ext cx="7808759" cy="2949704"/>
                <a:chOff x="2819810" y="2732917"/>
                <a:chExt cx="7808759" cy="2949704"/>
              </a:xfrm>
            </p:grpSpPr>
            <p:sp>
              <p:nvSpPr>
                <p:cNvPr id="14" name="文本框 13"/>
                <p:cNvSpPr txBox="1"/>
                <p:nvPr/>
              </p:nvSpPr>
              <p:spPr>
                <a:xfrm>
                  <a:off x="2937490" y="2844821"/>
                  <a:ext cx="1538501" cy="453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身高</a:t>
                  </a:r>
                  <a:r>
                    <a:rPr lang="en-US" altLang="zh-CN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(CM)</a:t>
                  </a:r>
                  <a:endParaRPr lang="en-US" altLang="zh-CN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4625885" y="2897876"/>
                  <a:ext cx="44755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一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16" name="文本框 15"/>
                <p:cNvSpPr txBox="1"/>
                <p:nvPr/>
              </p:nvSpPr>
              <p:spPr>
                <a:xfrm>
                  <a:off x="5514171" y="2862148"/>
                  <a:ext cx="977536" cy="453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105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6931548" y="2732917"/>
                  <a:ext cx="65915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36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＝</a:t>
                  </a:r>
                  <a:endParaRPr lang="zh-CN" altLang="en-US" sz="36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8124785" y="2910520"/>
                  <a:ext cx="2089357" cy="453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标准体重（</a:t>
                  </a:r>
                  <a:r>
                    <a:rPr lang="en-US" altLang="zh-CN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KG</a:t>
                  </a:r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）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2886952" y="4029561"/>
                  <a:ext cx="1233833" cy="453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身高</a:t>
                  </a:r>
                  <a:r>
                    <a:rPr lang="en-US" altLang="zh-CN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(CM)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4625886" y="4052933"/>
                  <a:ext cx="44755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一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5514259" y="4094651"/>
                  <a:ext cx="63671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110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6931548" y="3884604"/>
                  <a:ext cx="65915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36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＝</a:t>
                  </a:r>
                  <a:endParaRPr lang="zh-CN" altLang="en-US" sz="36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24" name="文本框 23"/>
                <p:cNvSpPr txBox="1"/>
                <p:nvPr/>
              </p:nvSpPr>
              <p:spPr>
                <a:xfrm>
                  <a:off x="8088687" y="4046887"/>
                  <a:ext cx="2202705" cy="453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标准体重</a:t>
                  </a:r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（</a:t>
                  </a:r>
                  <a:r>
                    <a:rPr lang="en-US" altLang="zh-CN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KG</a:t>
                  </a:r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）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2819810" y="5153008"/>
                  <a:ext cx="12362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实际体重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4625885" y="5164673"/>
                  <a:ext cx="44755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一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28" name="文本框 27"/>
                <p:cNvSpPr txBox="1"/>
                <p:nvPr/>
              </p:nvSpPr>
              <p:spPr>
                <a:xfrm>
                  <a:off x="5385028" y="5151564"/>
                  <a:ext cx="12362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标准体重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29" name="文本框 28"/>
                <p:cNvSpPr txBox="1"/>
                <p:nvPr/>
              </p:nvSpPr>
              <p:spPr>
                <a:xfrm>
                  <a:off x="6931548" y="5036290"/>
                  <a:ext cx="65915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36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＞</a:t>
                  </a:r>
                  <a:endParaRPr lang="zh-CN" altLang="en-US" sz="36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30" name="文本框 29"/>
                <p:cNvSpPr txBox="1"/>
                <p:nvPr/>
              </p:nvSpPr>
              <p:spPr>
                <a:xfrm>
                  <a:off x="7868787" y="5183062"/>
                  <a:ext cx="12362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标准体重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31" name="文本框 30"/>
                <p:cNvSpPr txBox="1"/>
                <p:nvPr/>
              </p:nvSpPr>
              <p:spPr>
                <a:xfrm>
                  <a:off x="9269288" y="5034410"/>
                  <a:ext cx="46198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36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X</a:t>
                  </a:r>
                  <a:endParaRPr lang="zh-CN" altLang="en-US" sz="36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9895676" y="5181905"/>
                  <a:ext cx="73289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dirty="0">
                      <a:latin typeface="思源黑体 CN" panose="020B0500000000000000" pitchFamily="34" charset="-122"/>
                      <a:ea typeface="思源黑体 CN" panose="020B0500000000000000" pitchFamily="34" charset="-122"/>
                      <a:sym typeface="思源黑体 CN" panose="020B0500000000000000" pitchFamily="34" charset="-122"/>
                    </a:rPr>
                    <a:t>20%</a:t>
                  </a:r>
                  <a:endParaRPr lang="zh-CN" altLang="en-US" sz="2000" dirty="0">
                    <a:latin typeface="思源黑体 CN" panose="020B0500000000000000" pitchFamily="34" charset="-122"/>
                    <a:ea typeface="思源黑体 CN" panose="020B0500000000000000" pitchFamily="34" charset="-122"/>
                    <a:sym typeface="思源黑体 CN" panose="020B0500000000000000" pitchFamily="34" charset="-122"/>
                  </a:endParaRPr>
                </a:p>
              </p:txBody>
            </p:sp>
          </p:grpSp>
          <p:sp>
            <p:nvSpPr>
              <p:cNvPr id="3" name="矩形 2"/>
              <p:cNvSpPr/>
              <p:nvPr/>
            </p:nvSpPr>
            <p:spPr>
              <a:xfrm>
                <a:off x="1088571" y="2293257"/>
                <a:ext cx="9826172" cy="3840843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4717681" y="1499751"/>
              <a:ext cx="2873022" cy="523220"/>
            </a:xfrm>
            <a:prstGeom prst="rect">
              <a:avLst/>
            </a:prstGeom>
            <a:solidFill>
              <a:srgbClr val="E5B78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  <a:cs typeface="+mn-ea"/>
                  <a:sym typeface="思源黑体 CN" panose="020B0500000000000000" pitchFamily="34" charset="-122"/>
                </a:rPr>
                <a:t>1.</a:t>
              </a:r>
              <a:r>
                <a:rPr lang="zh-CN" altLang="en-US" sz="28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  <a:cs typeface="+mn-ea"/>
                  <a:sym typeface="思源黑体 CN" panose="020B0500000000000000" pitchFamily="34" charset="-122"/>
                </a:rPr>
                <a:t>身高推断法</a:t>
              </a:r>
              <a:endParaRPr lang="zh-CN" altLang="en-US" sz="28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376136" y="950991"/>
            <a:ext cx="3341545" cy="461665"/>
            <a:chOff x="1376136" y="950991"/>
            <a:chExt cx="3341545" cy="461665"/>
          </a:xfrm>
        </p:grpSpPr>
        <p:sp>
          <p:nvSpPr>
            <p:cNvPr id="34" name="文本框 33"/>
            <p:cNvSpPr txBox="1"/>
            <p:nvPr/>
          </p:nvSpPr>
          <p:spPr>
            <a:xfrm>
              <a:off x="1636487" y="950991"/>
              <a:ext cx="30811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+mn-lt"/>
                </a:rPr>
                <a:t>判定肥胖的方法标准</a:t>
              </a:r>
              <a:endParaRPr lang="zh-CN" altLang="en-US" sz="24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376136" y="1061173"/>
              <a:ext cx="241300" cy="241300"/>
            </a:xfrm>
            <a:prstGeom prst="ellipse">
              <a:avLst/>
            </a:prstGeom>
            <a:solidFill>
              <a:srgbClr val="E5B7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57605" y="909955"/>
            <a:ext cx="10151110" cy="1216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b="1" smtClean="0">
                <a:solidFill>
                  <a:srgbClr val="E5B782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2.</a:t>
            </a:r>
            <a:r>
              <a:rPr lang="zh-CN" altLang="en-US" sz="2000" b="1" smtClean="0">
                <a:solidFill>
                  <a:srgbClr val="E5B782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腰围</a:t>
            </a:r>
            <a:r>
              <a:rPr lang="zh-CN" altLang="en-US" sz="2000" b="1" dirty="0">
                <a:solidFill>
                  <a:srgbClr val="E5B782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：用于估测腹部或中心性肥胖</a:t>
            </a:r>
            <a:endParaRPr lang="zh-CN" altLang="en-US" sz="2000" b="1" dirty="0">
              <a:solidFill>
                <a:srgbClr val="E5B782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WHO推荐采用最低肋骨下缘与髂嵴最高点连线的中点作为测量点，被测者取直立位在平静呼气状态下，用软尺水平环绕于测量部位，松紧适度，测量过程中避免吸气，并保持软</a:t>
            </a:r>
            <a:r>
              <a:rPr lang="en-US" altLang="zh-CN" b="1" smtClean="0">
                <a:solidFill>
                  <a:schemeClr val="tx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尺各部分处于水平位置｡</a:t>
            </a:r>
            <a:endParaRPr lang="en-US" altLang="zh-CN" b="1" dirty="0" smtClean="0">
              <a:solidFill>
                <a:schemeClr val="tx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13" name="Shape 370"/>
          <p:cNvSpPr txBox="1"/>
          <p:nvPr/>
        </p:nvSpPr>
        <p:spPr>
          <a:xfrm>
            <a:off x="1459230" y="3234690"/>
            <a:ext cx="2362200" cy="2061210"/>
          </a:xfrm>
          <a:prstGeom prst="ellipse">
            <a:avLst/>
          </a:prstGeom>
          <a:solidFill>
            <a:srgbClr val="E5B782"/>
          </a:solidFill>
          <a:ln>
            <a:noFill/>
          </a:ln>
        </p:spPr>
        <p:txBody>
          <a:bodyPr lIns="60941" tIns="30463" rIns="60941" bIns="30463" anchor="t" anchorCtr="0">
            <a:noAutofit/>
          </a:bodyPr>
          <a:lstStyle/>
          <a:p>
            <a:pPr algn="ctr" defTabSz="1219200">
              <a:buSzPct val="25000"/>
            </a:pPr>
            <a:endParaRPr lang="en-US" altLang="zh-CN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  <a:p>
            <a:pPr algn="ctr" defTabSz="1219200">
              <a:buSzPct val="25000"/>
            </a:pPr>
            <a:r>
              <a:rPr lang="zh-CN" altLang="en-US" sz="28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男性腰围</a:t>
            </a:r>
            <a:r>
              <a:rPr lang="en-US" altLang="zh-CN" sz="28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≥85</a:t>
            </a:r>
            <a:r>
              <a:rPr lang="en-US" altLang="zh-CN" sz="32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CM</a:t>
            </a:r>
            <a:endParaRPr lang="en-US" sz="3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14" name="Shape 372"/>
          <p:cNvSpPr txBox="1"/>
          <p:nvPr/>
        </p:nvSpPr>
        <p:spPr>
          <a:xfrm>
            <a:off x="8465811" y="3234872"/>
            <a:ext cx="2202189" cy="2061029"/>
          </a:xfrm>
          <a:prstGeom prst="ellipse">
            <a:avLst/>
          </a:prstGeom>
          <a:solidFill>
            <a:srgbClr val="E5B782"/>
          </a:solidFill>
          <a:ln>
            <a:noFill/>
          </a:ln>
        </p:spPr>
        <p:txBody>
          <a:bodyPr lIns="60941" tIns="30463" rIns="60941" bIns="30463" anchor="t" anchorCtr="0">
            <a:noAutofit/>
          </a:bodyPr>
          <a:lstStyle/>
          <a:p>
            <a:pPr algn="ctr" defTabSz="1219200">
              <a:buSzPct val="25000"/>
            </a:pPr>
            <a:endParaRPr lang="en-US" altLang="zh-CN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  <a:p>
            <a:pPr algn="ctr" defTabSz="1219200">
              <a:buSzPct val="25000"/>
            </a:pPr>
            <a:r>
              <a:rPr lang="zh-CN" altLang="en-US" sz="28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女性腰围</a:t>
            </a:r>
            <a:r>
              <a:rPr lang="en-US" altLang="zh-CN" sz="28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≥80</a:t>
            </a:r>
            <a:r>
              <a:rPr lang="en-US" altLang="zh-CN" sz="32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CM</a:t>
            </a:r>
            <a:endParaRPr lang="en-US" sz="3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4" y="2616151"/>
            <a:ext cx="3503615" cy="3503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bldLvl="0" animBg="1"/>
      <p:bldP spid="14" grpId="0" animBg="1"/>
    </p:bldLst>
  </p:timing>
</p:sld>
</file>

<file path=ppt/tags/tag1.xml><?xml version="1.0" encoding="utf-8"?>
<p:tagLst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200373_1*i*2"/>
  <p:tag name="KSO_WM_TEMPLATE_CATEGORY" val="mixed"/>
  <p:tag name="KSO_WM_TEMPLATE_INDEX" val="20200373"/>
  <p:tag name="KSO_WM_UNIT_LAYERLEVEL" val="1"/>
  <p:tag name="KSO_WM_TAG_VERSION" val="1.0"/>
  <p:tag name="KSO_WM_BEAUTIFY_FLAG" val="#wm#"/>
  <p:tag name="KSO_WM_UNIT_TYPE" val="i"/>
  <p:tag name="KSO_WM_UNIT_INDEX" val="2"/>
  <p:tag name="PA" val="v5.2.3"/>
  <p:tag name="KSO_WM_DECORATE_TAGETSHAPES_IDS" val="2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957*7520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4.xml><?xml version="1.0" encoding="utf-8"?>
<p:tagLst xmlns:p="http://schemas.openxmlformats.org/presentationml/2006/main">
  <p:tag name="commondata" val="eyJoZGlkIjoiMjVhMWNhOGFlZTcyNWE2YjRmZjY4OTE5NGQ3ZWM3OGQ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5B78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2699</Words>
  <Application>WPS 演示</Application>
  <PresentationFormat>宽屏</PresentationFormat>
  <Paragraphs>174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2" baseType="lpstr">
      <vt:lpstr>Arial</vt:lpstr>
      <vt:lpstr>宋体</vt:lpstr>
      <vt:lpstr>Wingdings</vt:lpstr>
      <vt:lpstr>Century Gothic</vt:lpstr>
      <vt:lpstr>字魂64号-萌趣软糖体</vt:lpstr>
      <vt:lpstr>字魂131号-酷乐潮玩体</vt:lpstr>
      <vt:lpstr>思源黑体 CN</vt:lpstr>
      <vt:lpstr>黑体</vt:lpstr>
      <vt:lpstr>思源黑体 Light</vt:lpstr>
      <vt:lpstr>等线</vt:lpstr>
      <vt:lpstr>阿里巴巴普惠体</vt:lpstr>
      <vt:lpstr>微软雅黑</vt:lpstr>
      <vt:lpstr>Arial Unicode MS</vt:lpstr>
      <vt:lpstr>思源黑体 CN Normal</vt:lpstr>
      <vt:lpstr>幼圆</vt:lpstr>
      <vt:lpstr>汉仪雅酷黑简</vt:lpstr>
      <vt:lpstr>思源黑体 CN Bold</vt:lpstr>
      <vt:lpstr>Calibri</vt:lpstr>
      <vt:lpstr>思源黑体 CN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Rsss</cp:lastModifiedBy>
  <cp:revision>32</cp:revision>
  <dcterms:created xsi:type="dcterms:W3CDTF">2023-04-27T07:27:00Z</dcterms:created>
  <dcterms:modified xsi:type="dcterms:W3CDTF">2024-02-26T01:48:04Z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148A81A9E67E2880CB234A642B0490BD</vt:lpwstr>
  </property>
  <property fmtid="{D5CDD505-2E9C-101B-9397-08002B2CF9AE}" pid="3" name="KSOProductBuildVer">
    <vt:lpwstr>2052-12.1.0.16388</vt:lpwstr>
  </property>
</Properties>
</file>