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350" r:id="rId3"/>
    <p:sldId id="405" r:id="rId5"/>
    <p:sldId id="407" r:id="rId6"/>
    <p:sldId id="408" r:id="rId7"/>
    <p:sldId id="460" r:id="rId8"/>
    <p:sldId id="409" r:id="rId9"/>
    <p:sldId id="410" r:id="rId10"/>
    <p:sldId id="412" r:id="rId11"/>
    <p:sldId id="414" r:id="rId12"/>
    <p:sldId id="415" r:id="rId13"/>
    <p:sldId id="416" r:id="rId14"/>
    <p:sldId id="462" r:id="rId15"/>
    <p:sldId id="418" r:id="rId16"/>
    <p:sldId id="419" r:id="rId17"/>
    <p:sldId id="420" r:id="rId18"/>
    <p:sldId id="421" r:id="rId19"/>
    <p:sldId id="422" r:id="rId20"/>
    <p:sldId id="423" r:id="rId21"/>
    <p:sldId id="425" r:id="rId22"/>
    <p:sldId id="426" r:id="rId23"/>
    <p:sldId id="465" r:id="rId24"/>
    <p:sldId id="466" r:id="rId25"/>
    <p:sldId id="467" r:id="rId26"/>
    <p:sldId id="468" r:id="rId27"/>
    <p:sldId id="435" r:id="rId28"/>
    <p:sldId id="463" r:id="rId29"/>
    <p:sldId id="457" r:id="rId30"/>
    <p:sldId id="459" r:id="rId31"/>
  </p:sldIdLst>
  <p:sldSz cx="12192000" cy="6858000"/>
  <p:notesSz cx="6858000" cy="9144000"/>
  <p:embeddedFontLst>
    <p:embeddedFont>
      <p:font typeface="GenRyuMin TW TTF Heavy" panose="02020900000000000000" charset="-120"/>
      <p:bold r:id="rId36"/>
    </p:embeddedFont>
    <p:embeddedFont>
      <p:font typeface="GenRyuMin TW TTF Light" panose="02020300000000000000" charset="-120"/>
      <p:regular r:id="rId37"/>
    </p:embeddedFont>
    <p:embeddedFont>
      <p:font typeface="微软雅黑" panose="020B0503020204020204" charset="-122"/>
      <p:regular r:id="rId38"/>
    </p:embeddedFont>
    <p:embeddedFont>
      <p:font typeface="GenRyuMin TW TTF Regular" panose="02020400000000000000" charset="-120"/>
      <p:regular r:id="rId39"/>
    </p:embeddedFont>
    <p:embeddedFont>
      <p:font typeface="GenRyuMin TW TTF Medium" panose="02020500000000000000" charset="-120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50E"/>
    <a:srgbClr val="303131"/>
    <a:srgbClr val="02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23日上午，正在福建考察调研的习近平总书记，来到三明市沙县总医院实地了解医改惠民情况。他指出，健康是幸福生活最重要的指标，健康是1，其他是后面的0，没有1，再多的0也没有意义。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健康就需要我们平时进行合理的饮食，合理的膳食可以帮助我们摄取各种营养素，增强我们抵抗力，保证我们身体的健康。中国居民膳食指南（2022）对我们饮食的建议。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《7色蔬果健康养生法》 ，由日本的一位营养学家提出。日本临床营养学会理事、日本营养士会（公司）会长等职，(日本)中村丁次 </a:t>
            </a:r>
            <a:endParaRPr lang="zh-CN" altLang="en-US">
              <a:solidFill>
                <a:srgbClr val="303131"/>
              </a:solidFill>
              <a:latin typeface="GenRyuMin TW TTF Regular" panose="02020400000000000000" charset="-120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《7色蔬果健康养生法》 ，由日本的一位营养学家提出。日本临床营养学会理事、日本营养士会（公司）会长等职，(日本)中村丁次 </a:t>
            </a:r>
            <a:endParaRPr lang="zh-CN" altLang="en-US">
              <a:solidFill>
                <a:srgbClr val="303131"/>
              </a:solidFill>
              <a:latin typeface="GenRyuMin TW TTF Regular" panose="02020400000000000000" charset="-120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108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9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FE804-0699-4B97-BF5B-F5E80782B56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矩形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95" y="658495"/>
            <a:ext cx="3204210" cy="5063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25210" y="1790065"/>
            <a:ext cx="12293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健康</a:t>
            </a:r>
            <a:endParaRPr lang="zh-CN" altLang="en-US" sz="88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97450" y="1419860"/>
            <a:ext cx="122936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303131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饮食讲座</a:t>
            </a:r>
            <a:endParaRPr lang="zh-CN" altLang="en-US" sz="6600">
              <a:solidFill>
                <a:srgbClr val="303131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6379210" y="28448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573780" y="469455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376545" y="3228340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82035" y="3065145"/>
            <a:ext cx="551815" cy="1878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 kern="200" spc="300">
                <a:solidFill>
                  <a:srgbClr val="303131"/>
                </a:solidFill>
                <a:uFillTx/>
                <a:latin typeface="GenRyuMin TW TTF Heavy" charset="0"/>
                <a:ea typeface="GenRyuMin TW TTF Heavy" panose="02020900000000000000" charset="-120"/>
              </a:rPr>
              <a:t>汇报人：柳学坤</a:t>
            </a:r>
            <a:endParaRPr lang="zh-CN" altLang="en-US" sz="1600" kern="200" spc="300">
              <a:solidFill>
                <a:srgbClr val="303131"/>
              </a:solidFill>
              <a:uFillTx/>
              <a:latin typeface="GenRyuMin TW TTF Heavy" charset="0"/>
              <a:ea typeface="GenRyuMin TW TTF Heavy" panose="02020900000000000000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53540" y="3005455"/>
            <a:ext cx="1567815" cy="1938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GenRyuMin TW TTF Light" panose="02020300000000000000" charset="-120"/>
                <a:ea typeface="GenRyuMin TW TTF Light" panose="02020300000000000000" charset="-120"/>
              </a:rPr>
              <a:t>均衡饮食和适量运动对于人们十分重要。均衡饮食是指选择多种类和适当分量的食物，以便能提供各种营养素和恰当热量去维持身体组织的生长，增强抵抗力和达致适中的体重。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  <a:latin typeface="GenRyuMin TW TTF Light" panose="02020300000000000000" charset="-120"/>
              <a:ea typeface="GenRyuMin TW TTF Light" panose="02020300000000000000" charset="-12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6379210" y="26479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573780" y="467487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376545" y="3208655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314325" y="271780"/>
            <a:ext cx="11563350" cy="613664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mpd="sng">
            <a:solidFill>
              <a:srgbClr val="3031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二、蔬菜的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红、黄、绿、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紫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白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65835" y="2980690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紫色食品有优势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1700" y="3361055"/>
            <a:ext cx="10337165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紫色食物含有大量</a:t>
            </a:r>
            <a:r>
              <a:rPr sz="1500" b="1">
                <a:solidFill>
                  <a:srgbClr val="FF0000"/>
                </a:solidFill>
                <a:latin typeface="GenRyuMin TW TTF Regular" panose="02020400000000000000" charset="-120"/>
              </a:rPr>
              <a:t>花青素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，是最理想的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抗自由基物质。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自由基是人体在其生理代谢过程中会产生的清除剂，它是一种很容易对细胞DNA或组织造成伤害。营养学家提出，人们常吃带有紫色的蔬菜会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减缓衰老</a:t>
            </a:r>
            <a:r>
              <a:rPr lang="zh-CN" sz="1500" b="1">
                <a:solidFill>
                  <a:srgbClr val="303131"/>
                </a:solidFill>
                <a:latin typeface="GenRyuMin TW TTF Regular" panose="02020400000000000000" charset="-120"/>
              </a:rPr>
              <a:t>。</a:t>
            </a: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同时，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紫色类食品所含的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花青素</a:t>
            </a: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也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是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最佳天然“护目食品”，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促进视网膜细胞中视紫红质的生成，保护眼睛。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5835" y="4699635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白色食品有特点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1700" y="5288915"/>
            <a:ext cx="1033716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如冬瓜、甜瓜、花菜等，这些食品给人一种质洁鲜嫩的感觉，常食之对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调节视觉和安定情绪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有一定作用。对预防高血压、心脏病也大有益处。</a:t>
            </a:r>
            <a:endParaRPr lang="zh-CN" sz="15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65835" y="1499870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绿色果蔬护心补钙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7100" y="1999615"/>
            <a:ext cx="1033716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绿色蔬菜中含有大量</a:t>
            </a:r>
            <a:r>
              <a:rPr lang="zh-CN" sz="1500">
                <a:solidFill>
                  <a:schemeClr val="tx1"/>
                </a:solidFill>
                <a:latin typeface="GenRyuMin TW TTF Regular" panose="02020400000000000000" charset="-120"/>
              </a:rPr>
              <a:t>叶绿素、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胡萝卜素</a:t>
            </a: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、</a:t>
            </a:r>
            <a:r>
              <a:rPr lang="zh-CN" sz="1500">
                <a:solidFill>
                  <a:schemeClr val="tx1"/>
                </a:solidFill>
                <a:latin typeface="GenRyuMin TW TTF Regular" panose="02020400000000000000" charset="-120"/>
              </a:rPr>
              <a:t>叶酸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和维生素</a:t>
            </a:r>
            <a:r>
              <a:rPr lang="en-US" sz="1500">
                <a:solidFill>
                  <a:srgbClr val="303131"/>
                </a:solidFill>
                <a:latin typeface="GenRyuMin TW TTF Regular" panose="02020400000000000000" charset="-120"/>
              </a:rPr>
              <a:t>A</a:t>
            </a:r>
            <a:r>
              <a:rPr lang="zh-CN" altLang="en-US" sz="1500">
                <a:solidFill>
                  <a:srgbClr val="303131"/>
                </a:solidFill>
                <a:latin typeface="GenRyuMin TW TTF Regular" panose="02020400000000000000" charset="-120"/>
              </a:rPr>
              <a:t>、</a:t>
            </a:r>
            <a:r>
              <a:rPr lang="en-US" sz="1500">
                <a:solidFill>
                  <a:srgbClr val="303131"/>
                </a:solidFill>
                <a:latin typeface="GenRyuMin TW TTF Regular" panose="02020400000000000000" charset="-120"/>
              </a:rPr>
              <a:t>C</a:t>
            </a:r>
            <a:r>
              <a:rPr lang="zh-CN" altLang="en-US" sz="1500">
                <a:solidFill>
                  <a:srgbClr val="303131"/>
                </a:solidFill>
                <a:latin typeface="GenRyuMin TW TTF Regular" panose="02020400000000000000" charset="-120"/>
              </a:rPr>
              <a:t>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还富含纤维素，有利于维持人体的酸碱平衡，使得大便通顺，能够改善消化状况，同时还有防紫外线的功效。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9" grpId="0"/>
      <p:bldP spid="19" grpId="0" animBg="1"/>
      <p:bldP spid="25" grpId="0"/>
      <p:bldP spid="26" grpId="0" animBg="1"/>
      <p:bldP spid="27" grpId="0"/>
      <p:bldP spid="17" grpId="1"/>
      <p:bldP spid="28" grpId="1" animBg="1"/>
      <p:bldP spid="29" grpId="1"/>
      <p:bldP spid="19" grpId="1" animBg="1"/>
      <p:bldP spid="25" grpId="1"/>
      <p:bldP spid="26" grpId="1" animBg="1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二、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每天吃奶类、豆类或其制品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C:\Users\WITHJS\Desktop\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1588" y="2030095"/>
            <a:ext cx="3625215" cy="27990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9935" y="2030095"/>
            <a:ext cx="65297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奶类除含丰富的优质蛋白质和维生素外，含钙量较高，且利用率也很高，是</a:t>
            </a:r>
            <a:r>
              <a:rPr b="1">
                <a:solidFill>
                  <a:srgbClr val="FF0000"/>
                </a:solidFill>
                <a:latin typeface="GenRyuMin TW TTF Regular" panose="02020400000000000000" charset="-120"/>
              </a:rPr>
              <a:t>天然钙质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的极好来源</a:t>
            </a: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。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我国居民膳食提供的钙质普遍偏低，平均只达到推荐供给量的一半左右。我国婴幼儿佝偻病的患者也较多，这和膳食钙不足可能有一定的联系。大量的研究工作表明，给儿童、青少年补钙可以提高其骨密度，从而延缓其发生骨质丢失的速度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2165" y="5008880"/>
            <a:ext cx="1063942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建议每人每天饮奶300g，摄入30-50g大豆或相当量的豆制品。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55270" y="254000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二、多吃蔬果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薯类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和牛奶（提示）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3" name="图片 2" descr="u=3064097629,3305899869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5" y="1832610"/>
            <a:ext cx="4274820" cy="337312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5829935" y="2471420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102350" y="2337435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餐餐有蔬菜，保证每天摄入不少于 300g 的新鲜蔬菜，深色蔬菜应占1/2。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829935" y="3027680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02350" y="2953385"/>
            <a:ext cx="5822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天天吃水果，保证每天摄入 200—350g 的新鲜水果，果汁不能代替鲜果。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829935" y="3643630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102350" y="3569335"/>
            <a:ext cx="561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吃各种各样的奶制品，摄入量相当于每天 300ml 以上液态奶。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829935" y="4112260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102350" y="3938905"/>
            <a:ext cx="561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经常吃全谷物、大豆制品，适量吃坚果。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4" grpId="0"/>
      <p:bldP spid="11" grpId="0" animBg="1"/>
      <p:bldP spid="12" grpId="0"/>
      <p:bldP spid="21" grpId="0"/>
      <p:bldP spid="20" grpId="0" animBg="1"/>
      <p:bldP spid="22" grpId="0" animBg="1"/>
      <p:bldP spid="23" grpId="0"/>
      <p:bldP spid="5" grpId="0"/>
      <p:bldP spid="18" grpId="1" animBg="1"/>
      <p:bldP spid="4" grpId="1"/>
      <p:bldP spid="11" grpId="1" animBg="1"/>
      <p:bldP spid="12" grpId="1"/>
      <p:bldP spid="21" grpId="1"/>
      <p:bldP spid="20" grpId="1" animBg="1"/>
      <p:bldP spid="22" grpId="1" animBg="1"/>
      <p:bldP spid="23" grpId="1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三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适量</a:t>
            </a:r>
            <a:r>
              <a:rPr lang="zh-CN" altLang="en-US" sz="2500">
                <a:solidFill>
                  <a:srgbClr val="303131"/>
                </a:solidFill>
                <a:ea typeface="宋体" charset="0"/>
                <a:sym typeface="+mn-ea"/>
              </a:rPr>
              <a:t>吃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鱼、禽、蛋和瘦肉</a:t>
            </a:r>
            <a:endParaRPr lang="en-US" altLang="zh-CN" sz="2500">
              <a:solidFill>
                <a:srgbClr val="303131"/>
              </a:solidFill>
              <a:ea typeface="+mn-lt"/>
              <a:sym typeface="+mn-ea"/>
            </a:endParaRPr>
          </a:p>
          <a:p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21885" y="2030095"/>
            <a:ext cx="65297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鱼、禽、蛋、瘦肉等动物性食物是</a:t>
            </a:r>
            <a:r>
              <a:rPr b="1">
                <a:solidFill>
                  <a:srgbClr val="FF0000"/>
                </a:solidFill>
                <a:latin typeface="GenRyuMin TW TTF Regular" panose="02020400000000000000" charset="-120"/>
              </a:rPr>
              <a:t>优质蛋白质、脂类、脂溶性维生素和矿物质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的良好来源，是平衡膳食的重要组成部分。动物性蛋白质的氨基酸组成更适合人体需要，且</a:t>
            </a:r>
            <a:r>
              <a:rPr b="1">
                <a:solidFill>
                  <a:srgbClr val="FF0000"/>
                </a:solidFill>
                <a:latin typeface="GenRyuMin TW TTF Regular" panose="02020400000000000000" charset="-120"/>
              </a:rPr>
              <a:t>赖氨酸和蛋氨酸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含量较高，与谷类或豆类食物搭配使用，有利于补充植物蛋白质中赖氨酸的中足。动物肝脏含维生素A极为丰富，还富含维生素B12、叶酸等。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pic>
        <p:nvPicPr>
          <p:cNvPr id="8" name="图片 7" descr="C:\Users\WITHJS\Desktop\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1873" y="1718945"/>
            <a:ext cx="3488055" cy="32067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2165" y="5008880"/>
            <a:ext cx="1063942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推荐成人每日摄入量：鱼虾类50-100g,畜禽肉类50-75g,蛋类25-50g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三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适量</a:t>
            </a:r>
            <a:r>
              <a:rPr lang="zh-CN" altLang="en-US" sz="2500">
                <a:solidFill>
                  <a:srgbClr val="303131"/>
                </a:solidFill>
                <a:ea typeface="宋体" charset="0"/>
                <a:sym typeface="+mn-ea"/>
              </a:rPr>
              <a:t>吃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鱼、禽、蛋和瘦肉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6605" y="1823720"/>
            <a:ext cx="1063942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推荐成人每日摄入量：鱼虾类50-100g，畜禽肉类：50-75g，蛋类25-50g 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6605" y="2590800"/>
            <a:ext cx="1052830" cy="333375"/>
          </a:xfrm>
          <a:prstGeom prst="rect">
            <a:avLst/>
          </a:prstGeom>
          <a:solidFill>
            <a:schemeClr val="bg1"/>
          </a:solidFill>
          <a:ln w="19050">
            <a:solidFill>
              <a:srgbClr val="12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鱼</a:t>
            </a:r>
            <a:endParaRPr lang="zh-CN" altLang="en-US" b="1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0565" y="3048635"/>
            <a:ext cx="52666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脂肪含量一般较低，且含有较多的多不饱和脂肪酸，有些海产鱼类富含</a:t>
            </a:r>
            <a:r>
              <a:rPr sz="1600" b="1">
                <a:solidFill>
                  <a:srgbClr val="FF0000"/>
                </a:solidFill>
                <a:latin typeface="GenRyuMin TW TTF Regular" panose="02020400000000000000" charset="-120"/>
              </a:rPr>
              <a:t>EPA和DHA</a:t>
            </a:r>
            <a:r>
              <a:rPr sz="1600" b="1">
                <a:solidFill>
                  <a:srgbClr val="303131"/>
                </a:solidFill>
                <a:latin typeface="GenRyuMin TW TTF Regular" panose="02020400000000000000" charset="-120"/>
              </a:rPr>
              <a:t>，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对预防血脂异常和心脑血管疾病等有一定的作用。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47130" y="2590800"/>
            <a:ext cx="1052830" cy="333375"/>
          </a:xfrm>
          <a:prstGeom prst="rect">
            <a:avLst/>
          </a:prstGeom>
          <a:solidFill>
            <a:schemeClr val="bg1"/>
          </a:solidFill>
          <a:ln w="19050">
            <a:solidFill>
              <a:srgbClr val="12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畜肉</a:t>
            </a:r>
            <a:endParaRPr lang="zh-CN" altLang="en-US" b="1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81090" y="3048635"/>
            <a:ext cx="52666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脂肪高，能量高，但瘦肉</a:t>
            </a:r>
            <a:r>
              <a:rPr sz="1600" b="1">
                <a:solidFill>
                  <a:srgbClr val="FF0000"/>
                </a:solidFill>
                <a:latin typeface="GenRyuMin TW TTF Regular" panose="02020400000000000000" charset="-120"/>
              </a:rPr>
              <a:t>脂肪含量较低，铁含量高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且利用率好。但是肥肉和荤油高能量高脂肪，摄入多会引起肥胖，并且是某些慢性病的危险因素，应当少吃。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6605" y="4475480"/>
            <a:ext cx="1052830" cy="333375"/>
          </a:xfrm>
          <a:prstGeom prst="rect">
            <a:avLst/>
          </a:prstGeom>
          <a:solidFill>
            <a:schemeClr val="bg1"/>
          </a:solidFill>
          <a:ln w="19050">
            <a:solidFill>
              <a:srgbClr val="12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禽类</a:t>
            </a:r>
            <a:endParaRPr lang="zh-CN" altLang="en-US" b="1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0565" y="4933315"/>
            <a:ext cx="5266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脂肪也比较 低，其脂肪酸组成也优于畜类脂肪</a:t>
            </a:r>
            <a:r>
              <a:rPr lang="zh-CN" sz="1600">
                <a:solidFill>
                  <a:srgbClr val="303131"/>
                </a:solidFill>
                <a:latin typeface="GenRyuMin TW TTF Regular" panose="02020400000000000000" charset="-120"/>
              </a:rPr>
              <a:t>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47130" y="4475480"/>
            <a:ext cx="1052830" cy="333375"/>
          </a:xfrm>
          <a:prstGeom prst="rect">
            <a:avLst/>
          </a:prstGeom>
          <a:solidFill>
            <a:schemeClr val="bg1"/>
          </a:solidFill>
          <a:ln w="19050">
            <a:solidFill>
              <a:srgbClr val="12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蛋类</a:t>
            </a:r>
            <a:endParaRPr lang="zh-CN" altLang="en-US" b="1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81090" y="4933315"/>
            <a:ext cx="5266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富含</a:t>
            </a:r>
            <a:r>
              <a:rPr sz="1600" b="1">
                <a:solidFill>
                  <a:srgbClr val="303131"/>
                </a:solidFill>
                <a:latin typeface="GenRyuMin TW TTF Regular" panose="02020400000000000000" charset="-120"/>
              </a:rPr>
              <a:t>优质蛋白质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，经济的优质蛋白质来源。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bldLvl="0" animBg="1"/>
      <p:bldP spid="3" grpId="0" bldLvl="0" animBg="1"/>
      <p:bldP spid="2" grpId="0"/>
      <p:bldP spid="7" grpId="0" bldLvl="0" animBg="1"/>
      <p:bldP spid="9" grpId="0"/>
      <p:bldP spid="11" grpId="0" bldLvl="0" animBg="1"/>
      <p:bldP spid="12" grpId="0"/>
      <p:bldP spid="18" grpId="0" bldLvl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12509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pic>
        <p:nvPicPr>
          <p:cNvPr id="8" name="图片 7" descr="C:\Users\WITHJS\Desktop\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970" y="1631315"/>
            <a:ext cx="3768090" cy="33381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三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适量</a:t>
            </a:r>
            <a:r>
              <a:rPr lang="zh-CN" altLang="en-US" sz="2500">
                <a:solidFill>
                  <a:srgbClr val="303131"/>
                </a:solidFill>
                <a:ea typeface="宋体" charset="0"/>
                <a:sym typeface="+mn-ea"/>
              </a:rPr>
              <a:t>吃</a:t>
            </a:r>
            <a:r>
              <a:rPr lang="en-US" altLang="zh-CN" sz="2500">
                <a:solidFill>
                  <a:srgbClr val="303131"/>
                </a:solidFill>
                <a:ea typeface="+mn-lt"/>
                <a:sym typeface="+mn-ea"/>
              </a:rPr>
              <a:t>鱼、禽、蛋和瘦肉</a:t>
            </a:r>
            <a:r>
              <a:rPr lang="zh-CN" altLang="en-US" sz="2500">
                <a:solidFill>
                  <a:srgbClr val="303131"/>
                </a:solidFill>
                <a:ea typeface="宋体" charset="0"/>
                <a:sym typeface="+mn-ea"/>
              </a:rPr>
              <a:t>（建议）</a:t>
            </a:r>
            <a:endParaRPr lang="zh-CN" altLang="en-US" sz="2500">
              <a:solidFill>
                <a:srgbClr val="303131"/>
              </a:solidFill>
              <a:latin typeface="GenRyuMin TW TTF Heavy" panose="02020900000000000000" charset="-120"/>
              <a:ea typeface="宋体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82970" y="2386965"/>
            <a:ext cx="561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鱼、禽、蛋类和瘦肉摄入要适量，平均每天 120~200g。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82970" y="2804160"/>
            <a:ext cx="5822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每周最好吃鱼 2 次或 300~500g，蛋类 300~350g，畜禽肉 300~500g。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710555" y="350583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982970" y="3431540"/>
            <a:ext cx="561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少吃深加工肉制品。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10555" y="394779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982970" y="3812540"/>
            <a:ext cx="561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鸡蛋营养丰富，吃鸡蛋不弃蛋黄。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10555" y="434784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982970" y="4181475"/>
            <a:ext cx="561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优先选择鱼，少吃肥肉、烟熏和腌制肉制品。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710555" y="244157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5710555" y="297370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 bldLvl="0" animBg="1"/>
      <p:bldP spid="9" grpId="0"/>
      <p:bldP spid="44" grpId="0" bldLvl="0" animBg="1"/>
      <p:bldP spid="12" grpId="0"/>
      <p:bldP spid="20" grpId="0" animBg="1"/>
      <p:bldP spid="21" grpId="0"/>
      <p:bldP spid="22" grpId="0" animBg="1"/>
      <p:bldP spid="23" grpId="0"/>
      <p:bldP spid="10" grpId="0" animBg="1"/>
      <p:bldP spid="24" grpId="0"/>
      <p:bldP spid="39" grpId="0"/>
      <p:bldP spid="42" grpId="1" animBg="1"/>
      <p:bldP spid="9" grpId="1"/>
      <p:bldP spid="44" grpId="1" animBg="1"/>
      <p:bldP spid="12" grpId="1"/>
      <p:bldP spid="20" grpId="1" animBg="1"/>
      <p:bldP spid="21" grpId="1"/>
      <p:bldP spid="22" grpId="1" animBg="1"/>
      <p:bldP spid="23" grpId="1"/>
      <p:bldP spid="10" grpId="1" animBg="1"/>
      <p:bldP spid="24" grpId="1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四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、少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盐少油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，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控糖限酒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F:/picturecompress_20230601161617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5433" y="1597660"/>
            <a:ext cx="3257550" cy="32575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1045" y="2404110"/>
            <a:ext cx="67036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b="1">
                <a:solidFill>
                  <a:srgbClr val="FF0000"/>
                </a:solidFill>
                <a:latin typeface="GenRyuMin TW TTF Regular" panose="02020400000000000000" charset="-120"/>
              </a:rPr>
              <a:t>脂肪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的摄入过多是引起</a:t>
            </a: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肥胖、高血脂、动脉粥样硬化等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多</a:t>
            </a:r>
            <a:r>
              <a:rPr lang="zh-CN">
                <a:solidFill>
                  <a:srgbClr val="303131"/>
                </a:solidFill>
                <a:latin typeface="GenRyuMin TW TTF Regular" panose="02020400000000000000" charset="-120"/>
              </a:rPr>
              <a:t>种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慢性疾病的危险因素之一。膳食</a:t>
            </a:r>
            <a:r>
              <a:rPr b="1">
                <a:solidFill>
                  <a:srgbClr val="FF0000"/>
                </a:solidFill>
                <a:latin typeface="GenRyuMin TW TTF Regular" panose="02020400000000000000" charset="-120"/>
              </a:rPr>
              <a:t>盐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的摄入量过高与</a:t>
            </a: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高血压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的患病率密切相关。因此建议养成吃清淡少盐膳食的习惯，即不要太油腻，不要太咸，不要过多的动物性食物和油炸、烟熏、腌制食物。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2165" y="5008880"/>
            <a:ext cx="1063942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建议每天每人烹调用油量不超过25或30g，食盐摄入量不超过6g，包括酱油、酱菜、酱中的食盐量。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7408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四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、少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盐少油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，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控糖限酒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（提示）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41375" y="153733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99845" y="1549400"/>
            <a:ext cx="443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每天烹调油摄入量不宜超过25g或30g</a:t>
            </a:r>
            <a:endParaRPr lang="en-US" altLang="zh-CN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41375" y="218249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99845" y="2194560"/>
            <a:ext cx="5553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远离反式脂肪酸</a:t>
            </a:r>
            <a:r>
              <a:rPr lang="zh-CN" altLang="en-US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：反式脂肪酸每天摄入量不超过 2g。</a:t>
            </a:r>
            <a:endParaRPr lang="zh-CN" altLang="en-US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41375" y="282765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99845" y="2839720"/>
            <a:ext cx="443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油炸食品不宜多吃</a:t>
            </a:r>
            <a:endParaRPr lang="en-US" altLang="zh-CN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1375" y="3279140"/>
            <a:ext cx="10586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能量过剩会导致超重肥胖，因此为防止能量过剩应少吃油炸食物。另外，富含淀粉类的食品，如面粉类、薯类食品等，油炸会产生丙烯酰胺等有害成分，不宜多吃。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41375" y="430339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9845" y="4315460"/>
            <a:ext cx="443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12650E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咸中有危险</a:t>
            </a:r>
            <a:endParaRPr lang="en-US" altLang="zh-CN">
              <a:solidFill>
                <a:srgbClr val="12650E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1375" y="4754880"/>
            <a:ext cx="10586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50岁以上的人和有家族性高血压的人，其血压对实验摄入量的变化更为敏感，膳食中</a:t>
            </a:r>
            <a:r>
              <a:rPr lang="zh-CN" sz="1600">
                <a:solidFill>
                  <a:srgbClr val="303131"/>
                </a:solidFill>
                <a:ea typeface="+mn-lt"/>
              </a:rPr>
              <a:t>食盐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如果增加或减少，血压就会随之改变。高盐饮食还可以改变血压昼高夜低的变化规律，变成昼高夜高，发生心脑血管意外的危险性就大大增加，超重和肥胖者的血压对食盐更敏感。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  <p:bldP spid="3" grpId="0" animBg="1"/>
      <p:bldP spid="4" grpId="0"/>
      <p:bldP spid="5" grpId="0" animBg="1"/>
      <p:bldP spid="6" grpId="0"/>
      <p:bldP spid="7" grpId="0"/>
      <p:bldP spid="9" grpId="0" animBg="1"/>
      <p:bldP spid="11" grpId="0"/>
      <p:bldP spid="12" grpId="0"/>
      <p:bldP spid="18" grpId="1" animBg="1"/>
      <p:bldP spid="2" grpId="1"/>
      <p:bldP spid="3" grpId="1" animBg="1"/>
      <p:bldP spid="4" grpId="1"/>
      <p:bldP spid="5" grpId="1" animBg="1"/>
      <p:bldP spid="6" grpId="1"/>
      <p:bldP spid="7" grpId="1"/>
      <p:bldP spid="9" grpId="1" animBg="1"/>
      <p:bldP spid="11" grpId="1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五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吃动平衡、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健康体重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21885" y="2030095"/>
            <a:ext cx="65297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进食量与体力活动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是</a:t>
            </a:r>
            <a:r>
              <a:rPr lang="zh-CN">
                <a:solidFill>
                  <a:srgbClr val="303131"/>
                </a:solidFill>
                <a:ea typeface="+mn-lt"/>
              </a:rPr>
              <a:t>减少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体重的两个主要因素。食物提供人体能量，体力活动消耗能量。如果</a:t>
            </a: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进食量过大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而活动量不足，多余的能量就会在体内以脂肪的形式积存即增加体重，久之发胖；相反若</a:t>
            </a:r>
            <a:r>
              <a:rPr b="1">
                <a:solidFill>
                  <a:srgbClr val="303131"/>
                </a:solidFill>
                <a:latin typeface="GenRyuMin TW TTF Regular" panose="02020400000000000000" charset="-120"/>
              </a:rPr>
              <a:t>食量不足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，劳动或运动量过大，可由于能量不足引起消瘦，造成劳动能力下降。所以人们需要保持食量与能量消耗之间的平衡。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pic>
        <p:nvPicPr>
          <p:cNvPr id="8" name="图片 7" descr="F:/picturecompress_20230601161653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00430" y="1471295"/>
            <a:ext cx="3702050" cy="37020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2165" y="5008880"/>
            <a:ext cx="1063942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成人的健康体重是指体质指数为：18.5-23.9kg/m2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314325" y="360680"/>
            <a:ext cx="11563350" cy="613664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mpd="sng">
            <a:solidFill>
              <a:srgbClr val="3031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7408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五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吃动平衡、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健康体重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（提示）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2" name="图片 1" descr="2 (8)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40" y="2232660"/>
            <a:ext cx="1579880" cy="1582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9370" y="2371725"/>
            <a:ext cx="5962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01</a:t>
            </a:r>
            <a:endParaRPr lang="en-US" sz="20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0745" y="2371725"/>
            <a:ext cx="3781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303131"/>
                </a:solidFill>
                <a:ea typeface="+mn-lt"/>
              </a:rPr>
              <a:t>各年龄段人群都应天天进行身体活动，保持健康体重。</a:t>
            </a:r>
            <a:endParaRPr lang="zh-CN" sz="1600">
              <a:solidFill>
                <a:srgbClr val="303131"/>
              </a:solidFill>
              <a:ea typeface="+mn-lt"/>
            </a:endParaRPr>
          </a:p>
        </p:txBody>
      </p:sp>
      <p:pic>
        <p:nvPicPr>
          <p:cNvPr id="19" name="图片 18" descr="2 (8)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60" y="2232660"/>
            <a:ext cx="1579880" cy="15824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73190" y="2371725"/>
            <a:ext cx="5962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02</a:t>
            </a:r>
            <a:endParaRPr lang="en-US" sz="20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86650" y="2371725"/>
            <a:ext cx="3851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303131"/>
                </a:solidFill>
                <a:ea typeface="+mn-lt"/>
                <a:sym typeface="+mn-ea"/>
              </a:rPr>
              <a:t>加强</a:t>
            </a:r>
            <a:r>
              <a:rPr sz="1600">
                <a:solidFill>
                  <a:srgbClr val="303131"/>
                </a:solidFill>
                <a:ea typeface="+mn-lt"/>
                <a:sym typeface="+mn-ea"/>
              </a:rPr>
              <a:t>日常身体活动如家务活动、职业性身体活动、交通往来活动</a:t>
            </a:r>
            <a:r>
              <a:rPr lang="zh-CN" sz="1600">
                <a:solidFill>
                  <a:srgbClr val="303131"/>
                </a:solidFill>
                <a:ea typeface="+mn-lt"/>
                <a:sym typeface="+mn-ea"/>
              </a:rPr>
              <a:t>等</a:t>
            </a:r>
            <a:endParaRPr sz="1600">
              <a:solidFill>
                <a:srgbClr val="303131"/>
              </a:solidFill>
              <a:ea typeface="+mn-lt"/>
            </a:endParaRPr>
          </a:p>
        </p:txBody>
      </p:sp>
      <p:pic>
        <p:nvPicPr>
          <p:cNvPr id="23" name="图片 22" descr="2 (8)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35" y="3815080"/>
            <a:ext cx="1579880" cy="15824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565265" y="3954145"/>
            <a:ext cx="5962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03</a:t>
            </a:r>
            <a:endParaRPr lang="en-US" sz="20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86650" y="3524250"/>
            <a:ext cx="38512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每周至少进行 5 天中等强度身体活动，累计150 分钟以上；主动身体活动最好每天 6000 步。个人体质不同</a:t>
            </a:r>
            <a:r>
              <a:rPr lang="zh-CN"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，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找到适合你自己的活动强度和活动量</a:t>
            </a:r>
            <a:r>
              <a:rPr lang="zh-CN"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。</a:t>
            </a:r>
            <a:endParaRPr sz="1600">
              <a:solidFill>
                <a:srgbClr val="303131"/>
              </a:solidFill>
              <a:ea typeface="+mn-lt"/>
            </a:endParaRPr>
          </a:p>
        </p:txBody>
      </p:sp>
      <p:pic>
        <p:nvPicPr>
          <p:cNvPr id="27" name="图片 26" descr="2 (8)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40" y="3814445"/>
            <a:ext cx="1579880" cy="158242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119370" y="3953510"/>
            <a:ext cx="5962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04</a:t>
            </a:r>
            <a:endParaRPr lang="en-US" sz="20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0895" y="3814445"/>
            <a:ext cx="3851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ea typeface="+mn-lt"/>
                <a:sym typeface="+mn-ea"/>
              </a:rPr>
              <a:t>减少久坐时间，每小时起来动一动。养成多活动、勤锻炼的习惯，</a:t>
            </a:r>
            <a:r>
              <a:rPr lang="zh-CN" sz="1600">
                <a:solidFill>
                  <a:srgbClr val="303131"/>
                </a:solidFill>
                <a:ea typeface="+mn-lt"/>
                <a:sym typeface="+mn-ea"/>
              </a:rPr>
              <a:t>我们</a:t>
            </a:r>
            <a:r>
              <a:rPr sz="1600">
                <a:solidFill>
                  <a:srgbClr val="303131"/>
                </a:solidFill>
                <a:ea typeface="+mn-lt"/>
                <a:sym typeface="+mn-ea"/>
              </a:rPr>
              <a:t>的健康才能持久受益。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59510" y="648970"/>
            <a:ext cx="7408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五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吃动平衡、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健康体重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（提示）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" grpId="0"/>
      <p:bldP spid="4" grpId="0"/>
      <p:bldP spid="3" grpId="1"/>
      <p:bldP spid="4" grpId="1"/>
      <p:bldP spid="20" grpId="0"/>
      <p:bldP spid="21" grpId="0"/>
      <p:bldP spid="20" grpId="1"/>
      <p:bldP spid="21" grpId="1"/>
      <p:bldP spid="24" grpId="0"/>
      <p:bldP spid="25" grpId="0"/>
      <p:bldP spid="24" grpId="1"/>
      <p:bldP spid="25" grpId="1"/>
      <p:bldP spid="28" grpId="0"/>
      <p:bldP spid="29" grpId="0"/>
      <p:bldP spid="39" grpId="0"/>
      <p:bldP spid="28" grpId="1"/>
      <p:bldP spid="29" grpId="1"/>
      <p:bldP spid="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5000" r="-1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165985" y="1842770"/>
            <a:ext cx="7677150" cy="297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500"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  <a:cs typeface="GenRyuMin TW TTF Regular" panose="02020400000000000000" charset="-120"/>
                <a:sym typeface="+mn-ea"/>
              </a:rPr>
              <a:t>●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健康是“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1”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，金钱、事业、爱情、快乐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……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其他都是“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0”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，拥有健康时，每当我们新得到一样，我们的人生意义就会以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、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10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、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100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、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1000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的往上增长。</a:t>
            </a:r>
            <a:endParaRPr lang="zh-CN" altLang="en-US" sz="2500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  <a:cs typeface="GenRyuMin TW TTF Regular" panose="02020400000000000000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500"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  <a:cs typeface="GenRyuMin TW TTF Regular" panose="02020400000000000000" charset="-120"/>
                <a:sym typeface="+mn-ea"/>
              </a:rPr>
              <a:t>●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但是，倘若我们失去了人生最重要的数字“</a:t>
            </a:r>
            <a:r>
              <a:rPr lang="en-US" altLang="zh-CN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1”——</a:t>
            </a:r>
            <a:r>
              <a:rPr lang="zh-CN" altLang="en-US" sz="2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  <a:cs typeface="GenRyuMin TW TTF Regular" panose="02020400000000000000" charset="-120"/>
                <a:sym typeface="+mn-ea"/>
              </a:rPr>
              <a:t>健康，那么再多的0也没有意义。</a:t>
            </a:r>
            <a:endParaRPr lang="en-US" altLang="zh-CN" sz="2500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  <a:cs typeface="GenRyuMin TW TTF Regular" panose="02020400000000000000" charset="-12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03695" y="5487670"/>
            <a:ext cx="34105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——</a:t>
            </a:r>
            <a:r>
              <a:rPr lang="zh-CN" altLang="en-US" sz="1400"/>
              <a:t>习总书记三明市医改考察调研讲话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" grpId="1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80264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五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吃动平衡、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健康体重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（注意事项）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5" name="图片 4" descr="D:\APPT制作\健康饮食讲座\素材\元素\图片\2 (8)2.png2 (8)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00070" y="1503680"/>
            <a:ext cx="902335" cy="902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53105" y="1599565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01</a:t>
            </a:r>
            <a:endParaRPr lang="en-US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49370" y="1599565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如果你日常很少活动，岁数在中年以上，计划锻炼前应做健康检查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8" name="图片 7" descr="D:\APPT制作\健康饮食讲座\素材\元素\图片\2 (8)3.png2 (8)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00705" y="2239645"/>
            <a:ext cx="901065" cy="902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53105" y="2335530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02</a:t>
            </a:r>
            <a:endParaRPr lang="en-US">
              <a:solidFill>
                <a:schemeClr val="bg1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49370" y="2335530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冠心病、糖尿病、高血压、骨质疏松、骨关节病等患者参加锻炼应咨询医生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11" name="图片 10" descr="D:\APPT制作\健康饮食讲座\素材\元素\图片\2 (8)2.png2 (8)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00070" y="2988310"/>
            <a:ext cx="902335" cy="902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3105" y="3084195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03</a:t>
            </a:r>
            <a:endParaRPr lang="en-US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49370" y="3084195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每次锻炼前应先做些伸展活动，锻炼开始应逐渐增加用力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22" name="图片 21" descr="D:\APPT制作\健康饮食讲座\素材\元素\图片\2 (8)3.png2 (8)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00705" y="3724275"/>
            <a:ext cx="901065" cy="90297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253105" y="3820160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04</a:t>
            </a:r>
            <a:endParaRPr lang="en-US">
              <a:solidFill>
                <a:schemeClr val="bg1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850005" y="3820160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运动后不要立即停止活动，要逐渐放松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31" name="图片 30" descr="D:\APPT制作\健康饮食讲座\素材\元素\图片\2 (8)2.png2 (8)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00705" y="4472940"/>
            <a:ext cx="902335" cy="9029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253740" y="4568825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05</a:t>
            </a:r>
            <a:endParaRPr lang="en-US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50005" y="4568825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日照强烈出汗多时，要适量补充水和盐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34" name="图片 33" descr="D:\APPT制作\健康饮食讲座\素材\元素\图片\2 (8)3.png2 (8)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01340" y="5208905"/>
            <a:ext cx="901065" cy="90297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3253740" y="5304790"/>
            <a:ext cx="5962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06</a:t>
            </a:r>
            <a:endParaRPr lang="en-US">
              <a:solidFill>
                <a:schemeClr val="bg1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850005" y="5304790"/>
            <a:ext cx="80283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运动中出现持续加重的不适感觉，应停止活动，及时就医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37" name="图片 36" descr="D:\APPT制作\健康饮食讲座\素材\元素\图片\51miz-E258692-16B3B462.png51miz-E258692-16B3B46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53073" y="2106295"/>
            <a:ext cx="2552065" cy="370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9" grpId="0"/>
      <p:bldP spid="10" grpId="0"/>
      <p:bldP spid="12" grpId="0"/>
      <p:bldP spid="18" grpId="0"/>
      <p:bldP spid="26" grpId="0"/>
      <p:bldP spid="30" grpId="0"/>
      <p:bldP spid="32" grpId="0"/>
      <p:bldP spid="33" grpId="0"/>
      <p:bldP spid="35" grpId="0"/>
      <p:bldP spid="36" grpId="0"/>
      <p:bldP spid="6" grpId="1"/>
      <p:bldP spid="7" grpId="1"/>
      <p:bldP spid="9" grpId="1"/>
      <p:bldP spid="10" grpId="1"/>
      <p:bldP spid="12" grpId="1"/>
      <p:bldP spid="18" grpId="1"/>
      <p:bldP spid="26" grpId="1"/>
      <p:bldP spid="30" grpId="1"/>
      <p:bldP spid="32" grpId="1"/>
      <p:bldP spid="33" grpId="1"/>
      <p:bldP spid="35" grpId="1"/>
      <p:bldP spid="3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六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三餐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合理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分配，零食要适当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F:/picturecompress_20230601161714/output_1.pn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9590" y="1965960"/>
            <a:ext cx="2963545" cy="29279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16305" y="1930400"/>
            <a:ext cx="685609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进餐定时定量，一日三餐，两餐的间隔以 4～6 小时为宜。早餐安排在 6:30～8:30，午餐11:30～13:30，晚餐 18:00～20:00 为宜。一般早餐：午餐：晚餐的比例是3：4：3，要天天吃早餐并保证营养充足，午餐要吃好，晚餐要适量，不暴饮暴食。</a:t>
            </a:r>
            <a:endParaRPr>
              <a:solidFill>
                <a:srgbClr val="303131"/>
              </a:solidFill>
              <a:latin typeface="GenRyuMin TW TTF Regular" panose="02020400000000000000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零食作为一日三餐之外的营养补充，可以合理选用，但是来自零食的能量应计入全天能量摄入之中。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53415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六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、三餐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合理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分配，零食要适当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（提示）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2" name="图片 1" descr="D:\APPT制作\健康饮食讲座\素材\元素\图片\51miz-E882683-9C2A191E.png51miz-E882683-9C2A191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1230" y="2373630"/>
            <a:ext cx="5209540" cy="2705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53440" y="1910715"/>
            <a:ext cx="335534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早餐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885" y="2608580"/>
            <a:ext cx="335089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早餐作为一天的第一餐，对膳食营养摄入、健康状况和工作或学习效率至关重要，不吃早餐，容易引起能量及其他营养素的不足，降低上午的工作或学习效率。《</a:t>
            </a:r>
            <a:r>
              <a:rPr lang="zh-CN">
                <a:solidFill>
                  <a:srgbClr val="303131"/>
                </a:solidFill>
                <a:latin typeface="GenRyuMin TW TTF Regular" panose="02020400000000000000" charset="-120"/>
              </a:rPr>
              <a:t>膳食指南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》</a:t>
            </a:r>
            <a:r>
              <a:rPr lang="zh-CN">
                <a:solidFill>
                  <a:srgbClr val="303131"/>
                </a:solidFill>
                <a:latin typeface="GenRyuMin TW TTF Regular" panose="02020400000000000000" charset="-120"/>
              </a:rPr>
              <a:t>也指出需要“每天吃早餐”。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60385" y="1910715"/>
            <a:ext cx="335534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零食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61020" y="2608580"/>
            <a:ext cx="33547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合理有度的吃零食既是一种生活享受，又可以提供一定的能量和营养素，有些情况瞎还可起到缓解紧张情绪作用。因此不能简单的认为吃零食食一种不健康的行为。</a:t>
            </a:r>
            <a:endParaRPr lang="zh-CN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bldLvl="0" animBg="1"/>
      <p:bldP spid="5" grpId="0"/>
      <p:bldP spid="6" grpId="0" bldLvl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七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、足量饮水，合理选择饮料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56785" y="2637790"/>
            <a:ext cx="652970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饮水不足或过多都会对人体健康带来危害，饮水应少量多次，要主动，不要感到口渴时再喝水。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>
                <a:solidFill>
                  <a:srgbClr val="12650E"/>
                </a:solidFill>
                <a:latin typeface="GenRyuMin TW TTF Regular" panose="02020400000000000000" charset="-120"/>
                <a:ea typeface="宋体" pitchFamily="2" charset="-122"/>
              </a:rPr>
              <a:t>一般来说，健康成人每日需要水2500毫升左右，在温和气候条件瞎，生活的轻体力互动的成年人每日最少饮水1200毫升（约6杯）</a:t>
            </a:r>
            <a:endParaRPr lang="zh-CN">
              <a:solidFill>
                <a:srgbClr val="12650E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pic>
        <p:nvPicPr>
          <p:cNvPr id="8" name="图片 7" descr="F:/picturecompress_20230601161741/output_1.pn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759585" y="2038985"/>
            <a:ext cx="1584960" cy="3091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七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、足量饮水，合理选择饮料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（提示）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2" name="图片 1" descr="F:/picturecompress_20230601161758/output_1.pngoutput_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8548370" y="1591310"/>
            <a:ext cx="2014855" cy="41255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735" y="2154555"/>
            <a:ext cx="335534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饮水的时间和方式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8735" y="2933700"/>
            <a:ext cx="65297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少量多次，每次200毫升左右，早上起床后可以空腹喝一杯水。</a:t>
            </a:r>
            <a:endParaRPr lang="zh-CN">
              <a:solidFill>
                <a:srgbClr val="12650E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08735" y="3968115"/>
            <a:ext cx="335534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>
                <a:latin typeface="GenRyuMin TW TTF Medium" panose="02020500000000000000" charset="-120"/>
                <a:ea typeface="GenRyuMin TW TTF Medium" panose="02020500000000000000" charset="-120"/>
              </a:rPr>
              <a:t>饮用水的分类和要求</a:t>
            </a:r>
            <a:endParaRPr lang="zh-CN" altLang="en-US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8735" y="4618355"/>
            <a:ext cx="65297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ea typeface="+mn-lt"/>
              </a:rPr>
              <a:t>自来水、纯净水、矿泉水</a:t>
            </a:r>
            <a:r>
              <a:rPr lang="zh-CN">
                <a:solidFill>
                  <a:srgbClr val="303131"/>
                </a:solidFill>
                <a:ea typeface="+mn-lt"/>
              </a:rPr>
              <a:t>、</a:t>
            </a:r>
            <a:r>
              <a:rPr>
                <a:solidFill>
                  <a:srgbClr val="303131"/>
                </a:solidFill>
                <a:ea typeface="+mn-lt"/>
              </a:rPr>
              <a:t>天然水</a:t>
            </a:r>
            <a:r>
              <a:rPr lang="zh-CN">
                <a:solidFill>
                  <a:srgbClr val="303131"/>
                </a:solidFill>
                <a:ea typeface="+mn-lt"/>
              </a:rPr>
              <a:t>、</a:t>
            </a:r>
            <a:r>
              <a:rPr lang="zh-CN" altLang="en-US">
                <a:ea typeface="+mn-lt"/>
                <a:sym typeface="+mn-ea"/>
              </a:rPr>
              <a:t>碳酸饮料、果汁饮料、蔬菜汁饮料、植物蛋白饮料、含乳饮料等</a:t>
            </a:r>
            <a:r>
              <a:rPr lang="zh-CN">
                <a:solidFill>
                  <a:srgbClr val="303131"/>
                </a:solidFill>
                <a:ea typeface="+mn-lt"/>
              </a:rPr>
              <a:t>，</a:t>
            </a:r>
            <a:r>
              <a:rPr lang="zh-CN">
                <a:solidFill>
                  <a:srgbClr val="303131"/>
                </a:solidFill>
                <a:ea typeface="+mn-lt"/>
              </a:rPr>
              <a:t>根据需求合理饮用。</a:t>
            </a:r>
            <a:endParaRPr 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43040" y="5727065"/>
            <a:ext cx="494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推荐喝白水或茶水，少喝或不喝含糖饮料，不用饮料代替白水。</a:t>
            </a:r>
            <a:r>
              <a:rPr>
                <a:solidFill>
                  <a:srgbClr val="FF0000"/>
                </a:solidFill>
                <a:latin typeface="GenRyuMin TW TTF Regular" panose="02020400000000000000" charset="-120"/>
                <a:sym typeface="+mn-ea"/>
              </a:rPr>
              <a:t>《</a:t>
            </a:r>
            <a:r>
              <a:rPr lang="zh-CN">
                <a:solidFill>
                  <a:srgbClr val="FF0000"/>
                </a:solidFill>
                <a:latin typeface="GenRyuMin TW TTF Regular" panose="02020400000000000000" charset="-120"/>
                <a:sym typeface="+mn-ea"/>
              </a:rPr>
              <a:t>中国居民膳食指南</a:t>
            </a:r>
            <a:r>
              <a:rPr lang="en-US" altLang="zh-CN">
                <a:solidFill>
                  <a:srgbClr val="FF0000"/>
                </a:solidFill>
                <a:latin typeface="GenRyuMin TW TTF Regular" panose="02020400000000000000" charset="-120"/>
                <a:sym typeface="+mn-ea"/>
              </a:rPr>
              <a:t>2022</a:t>
            </a:r>
            <a:r>
              <a:rPr>
                <a:solidFill>
                  <a:srgbClr val="FF0000"/>
                </a:solidFill>
                <a:latin typeface="GenRyuMin TW TTF Regular" panose="02020400000000000000" charset="-120"/>
                <a:sym typeface="+mn-ea"/>
              </a:rPr>
              <a:t>》</a:t>
            </a:r>
            <a:endParaRPr lang="zh-CN" altLang="en-US">
              <a:solidFill>
                <a:srgbClr val="FF0000"/>
              </a:solidFill>
              <a:latin typeface="GenRyuMin TW TTF Regular" panose="02020400000000000000" charset="-12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bldLvl="0" animBg="1"/>
      <p:bldP spid="3" grpId="0"/>
      <p:bldP spid="5" grpId="0" bldLvl="0" animBg="1"/>
      <p:bldP spid="6" grpId="0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八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会烹会选，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吃新鲜卫生食物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F:/picturecompress_20230601161825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92780" y="848360"/>
            <a:ext cx="5424170" cy="36156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92480" y="4464050"/>
            <a:ext cx="1060704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在选购食物时应当选择外观好，没有泥污、杂质，没有变色、变味并符合卫生标准的食物，严把病从口入关。进餐要注意卫生条件，包括进餐环境、餐具和供餐者的健康卫生状况。集体用餐要提倡分餐制，减少疾病传染的机会。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000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中国居民平衡膳食宝塔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2" name="图片 1" descr="v2-2b7faa19cdf1f16b26207e76ba7b5802_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" y="1304925"/>
            <a:ext cx="5007610" cy="4418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335" y="1332865"/>
            <a:ext cx="5153025" cy="4490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9093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结语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6875" y="2553970"/>
            <a:ext cx="70783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健康</a:t>
            </a:r>
            <a:r>
              <a:rPr lang="zh-CN">
                <a:solidFill>
                  <a:srgbClr val="303131"/>
                </a:solidFill>
                <a:ea typeface="+mn-lt"/>
              </a:rPr>
              <a:t>像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时间一样对每一个人都是公平的，任何人面对疾病的折磨都一样的痛苦，一样的无奈，无论是腰缠万贯的富豪还是一贫如洗的穷人。</a:t>
            </a:r>
            <a:r>
              <a:rPr lang="zh-CN">
                <a:solidFill>
                  <a:srgbClr val="303131"/>
                </a:solidFill>
                <a:latin typeface="GenRyuMin TW TTF Regular" panose="02020400000000000000" charset="-120"/>
              </a:rPr>
              <a:t>而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能拯救人们免受病痛折磨、不再患病、拥有健康身体的是科学知识。掌握了科学</a:t>
            </a:r>
            <a:r>
              <a:rPr lang="zh-CN">
                <a:solidFill>
                  <a:srgbClr val="303131"/>
                </a:solidFill>
                <a:ea typeface="+mn-lt"/>
              </a:rPr>
              <a:t>保健</a:t>
            </a:r>
            <a:r>
              <a:rPr lang="zh-CN">
                <a:solidFill>
                  <a:srgbClr val="303131"/>
                </a:solidFill>
                <a:ea typeface="+mn-lt"/>
              </a:rPr>
              <a:t>的</a:t>
            </a:r>
            <a:r>
              <a:rPr>
                <a:solidFill>
                  <a:srgbClr val="303131"/>
                </a:solidFill>
                <a:latin typeface="GenRyuMin TW TTF Regular" panose="02020400000000000000" charset="-120"/>
              </a:rPr>
              <a:t>知识，就掌握了开启健康大门的金钥匙。 </a:t>
            </a:r>
            <a:endParaRPr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pic>
        <p:nvPicPr>
          <p:cNvPr id="2" name="图片 1" descr="D:\APPT制作\健康饮食讲座\素材\元素\图片\51miz-E902730-2AD333B4.png51miz-E902730-2AD333B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7685" y="2018665"/>
            <a:ext cx="3679190" cy="282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7" grpId="1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矩形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95" y="658495"/>
            <a:ext cx="3204210" cy="5063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25210" y="1894205"/>
            <a:ext cx="12293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谢谢</a:t>
            </a:r>
            <a:endParaRPr lang="zh-CN" altLang="en-US" sz="88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91075" y="1894840"/>
            <a:ext cx="12293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rgbClr val="303131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观看</a:t>
            </a:r>
            <a:endParaRPr lang="zh-CN" altLang="en-US" sz="8800">
              <a:solidFill>
                <a:srgbClr val="303131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6379210" y="28448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573780" y="469455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376545" y="3228340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723640" y="3005455"/>
            <a:ext cx="428625" cy="22752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600" spc="300">
                <a:solidFill>
                  <a:srgbClr val="303131"/>
                </a:solidFill>
                <a:uFillTx/>
                <a:latin typeface="GenRyuMin TW TTF Heavy" charset="0"/>
                <a:ea typeface="GenRyuMin TW TTF Heavy" panose="02020900000000000000" charset="-120"/>
              </a:rPr>
              <a:t>汇报人：柳学坤</a:t>
            </a:r>
            <a:endParaRPr lang="zh-CN" altLang="en-US" sz="1600" spc="300">
              <a:solidFill>
                <a:srgbClr val="303131"/>
              </a:solidFill>
              <a:uFillTx/>
              <a:latin typeface="GenRyuMin TW TTF Heavy" charset="0"/>
              <a:ea typeface="GenRyuMin TW TTF Heavy" panose="02020900000000000000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53540" y="3005455"/>
            <a:ext cx="1567815" cy="1938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GenRyuMin TW TTF Light" panose="02020300000000000000" charset="-120"/>
                <a:ea typeface="GenRyuMin TW TTF Light" panose="02020300000000000000" charset="-120"/>
              </a:rPr>
              <a:t>均衡饮食和适量运动对于人们十分重要。均衡饮食是指选择多种类和适当分量的食物，以便能提供各种营养素和恰当热量去维持身体组织的生长，增强抵抗力和达致适中的体重。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  <a:latin typeface="GenRyuMin TW TTF Light" panose="02020300000000000000" charset="-120"/>
              <a:ea typeface="GenRyuMin TW TTF Light" panose="02020300000000000000" charset="-12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6379210" y="26479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573780" y="467487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376545" y="3208655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矩形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95" y="658495"/>
            <a:ext cx="3204210" cy="5063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79210" y="1645285"/>
            <a:ext cx="104648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12650E"/>
                </a:solidFill>
                <a:ea typeface="+mn-lt"/>
              </a:rPr>
              <a:t>中国居民</a:t>
            </a:r>
            <a:endParaRPr lang="zh-CN" altLang="en-US" sz="4400">
              <a:solidFill>
                <a:srgbClr val="12650E"/>
              </a:solidFill>
              <a:ea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97450" y="1419860"/>
            <a:ext cx="122936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303131"/>
                </a:solidFill>
                <a:ea typeface="+mn-lt"/>
              </a:rPr>
              <a:t>膳食指南</a:t>
            </a:r>
            <a:endParaRPr lang="zh-CN" altLang="en-US" sz="6600">
              <a:solidFill>
                <a:srgbClr val="303131"/>
              </a:solidFill>
              <a:ea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6379210" y="28448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573780" y="469455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376545" y="3228340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245870" y="3005455"/>
            <a:ext cx="2121535" cy="1938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200" b="1">
                <a:solidFill>
                  <a:srgbClr val="FF0000"/>
                </a:solidFill>
                <a:ea typeface="+mn-lt"/>
              </a:rPr>
              <a:t>均衡饮食和适量运动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</a:rPr>
              <a:t>对于喏人体健康十分重要。均衡饮食是指选择多种类和适当分量的食物，以便能提供各种</a:t>
            </a:r>
            <a:r>
              <a:rPr lang="zh-CN" altLang="en-US" sz="1200" b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</a:rPr>
              <a:t>营养素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</a:rPr>
              <a:t>和</a:t>
            </a:r>
            <a:r>
              <a:rPr lang="zh-CN" altLang="en-US" sz="1200" b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</a:rPr>
              <a:t>恰当热量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</a:rPr>
              <a:t>去维持身体组织的生长，增强抵抗力和达致适中的体重。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ea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6379210" y="264795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573780" y="4674870"/>
            <a:ext cx="1217295" cy="1085215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376545" y="3208655"/>
            <a:ext cx="3221990" cy="3374390"/>
          </a:xfrm>
          <a:prstGeom prst="line">
            <a:avLst/>
          </a:prstGeom>
          <a:ln w="19050" cmpd="sng">
            <a:solidFill>
              <a:srgbClr val="30313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314325" y="360680"/>
            <a:ext cx="11563350" cy="613664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mpd="sng">
            <a:solidFill>
              <a:srgbClr val="3031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ea typeface="+mn-lt"/>
                <a:cs typeface="+mn-lt"/>
              </a:rPr>
              <a:t>中国居民膳食指南（2022）</a:t>
            </a:r>
            <a:endParaRPr lang="zh-CN" altLang="en-US">
              <a:ea typeface="+mn-lt"/>
              <a:cs typeface="+mn-lt"/>
            </a:endParaRPr>
          </a:p>
        </p:txBody>
      </p: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54298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ea typeface="+mn-lt"/>
              </a:rPr>
              <a:t>中国居民膳食指南——八大“膳食准则”</a:t>
            </a:r>
            <a:endParaRPr lang="en-US" altLang="zh-CN" sz="2500">
              <a:solidFill>
                <a:srgbClr val="12650E"/>
              </a:solidFill>
              <a:ea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108075" y="1850390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66545" y="1862455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</a:rPr>
              <a:t>食物多样，谷类为主，</a:t>
            </a:r>
            <a:r>
              <a:rPr lang="zh-CN" altLang="en-US">
                <a:solidFill>
                  <a:srgbClr val="303131"/>
                </a:solidFill>
                <a:ea typeface="宋体" charset="0"/>
              </a:rPr>
              <a:t>合理</a:t>
            </a:r>
            <a:r>
              <a:rPr lang="en-US" altLang="zh-CN">
                <a:solidFill>
                  <a:srgbClr val="303131"/>
                </a:solidFill>
                <a:ea typeface="+mn-lt"/>
              </a:rPr>
              <a:t>搭配</a:t>
            </a:r>
            <a:endParaRPr lang="en-US" alt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107440" y="2691130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65910" y="2703195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</a:rPr>
              <a:t>多吃蔬果、奶类、全谷、大豆</a:t>
            </a:r>
            <a:endParaRPr lang="en-US" alt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108075" y="350075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6545" y="3512820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适量</a:t>
            </a:r>
            <a:r>
              <a:rPr lang="zh-CN" altLang="en-US">
                <a:solidFill>
                  <a:srgbClr val="303131"/>
                </a:solidFill>
                <a:ea typeface="宋体" charset="0"/>
                <a:sym typeface="+mn-ea"/>
              </a:rPr>
              <a:t>吃</a:t>
            </a:r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鱼、禽、蛋和瘦肉</a:t>
            </a:r>
            <a:endParaRPr lang="en-US" altLang="zh-CN">
              <a:solidFill>
                <a:srgbClr val="303131"/>
              </a:solidFill>
              <a:ea typeface="+mn-lt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107440" y="434149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65910" y="4353560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</a:rPr>
              <a:t>少盐少油，控糖限酒</a:t>
            </a:r>
            <a:endParaRPr lang="en-US" alt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674485" y="184467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32955" y="1856740"/>
            <a:ext cx="4099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303131"/>
                </a:solidFill>
                <a:ea typeface="宋体" charset="0"/>
              </a:rPr>
              <a:t>吃动平衡，</a:t>
            </a:r>
            <a:r>
              <a:rPr lang="en-US" altLang="zh-CN">
                <a:solidFill>
                  <a:srgbClr val="303131"/>
                </a:solidFill>
                <a:ea typeface="+mn-lt"/>
              </a:rPr>
              <a:t>健康体重</a:t>
            </a:r>
            <a:endParaRPr lang="en-US" alt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673850" y="2685415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32320" y="2697480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三餐</a:t>
            </a:r>
            <a:r>
              <a:rPr lang="zh-CN" altLang="en-US">
                <a:solidFill>
                  <a:srgbClr val="303131"/>
                </a:solidFill>
                <a:ea typeface="+mn-lt"/>
                <a:sym typeface="+mn-ea"/>
              </a:rPr>
              <a:t>合理</a:t>
            </a:r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分配，零食要适当</a:t>
            </a:r>
            <a:endParaRPr lang="zh-CN" altLang="en-US">
              <a:solidFill>
                <a:srgbClr val="303131"/>
              </a:solidFill>
              <a:ea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674485" y="3495040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132955" y="3495040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足量饮水，合理选择饮料</a:t>
            </a:r>
            <a:endParaRPr lang="en-US" altLang="zh-CN">
              <a:solidFill>
                <a:srgbClr val="303131"/>
              </a:solidFill>
              <a:ea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673850" y="4335780"/>
            <a:ext cx="388620" cy="38036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32320" y="4347845"/>
            <a:ext cx="3786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303131"/>
                </a:solidFill>
                <a:ea typeface="+mn-lt"/>
                <a:sym typeface="+mn-ea"/>
              </a:rPr>
              <a:t>会烹会选，</a:t>
            </a:r>
            <a:r>
              <a:rPr lang="zh-CN" altLang="en-US">
                <a:solidFill>
                  <a:srgbClr val="303131"/>
                </a:solidFill>
                <a:ea typeface="宋体" charset="0"/>
                <a:sym typeface="+mn-ea"/>
              </a:rPr>
              <a:t>吃新鲜卫生食物</a:t>
            </a:r>
            <a:endParaRPr lang="zh-CN" altLang="en-US">
              <a:solidFill>
                <a:srgbClr val="303131"/>
              </a:solidFill>
              <a:ea typeface="宋体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2" grpId="0"/>
      <p:bldP spid="18" grpId="1" animBg="1"/>
      <p:bldP spid="19" grpId="1"/>
      <p:bldP spid="20" grpId="1" animBg="1"/>
      <p:bldP spid="21" grpId="1"/>
      <p:bldP spid="22" grpId="1" animBg="1"/>
      <p:bldP spid="23" grpId="1"/>
      <p:bldP spid="24" grpId="1" animBg="1"/>
      <p:bldP spid="25" grpId="1"/>
      <p:bldP spid="28" grpId="1" animBg="1"/>
      <p:bldP spid="29" grpId="1"/>
      <p:bldP spid="30" grpId="1" animBg="1"/>
      <p:bldP spid="31" grpId="1"/>
      <p:bldP spid="32" grpId="1" animBg="1"/>
      <p:bldP spid="33" grpId="1"/>
      <p:bldP spid="34" grpId="1" animBg="1"/>
      <p:bldP spid="35" grpId="1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000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+mn-lt"/>
              </a:endParaRPr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ea typeface="+mn-lt"/>
              </a:rPr>
              <a:t>一、食物多样，谷类为主，合理搭配</a:t>
            </a:r>
            <a:endParaRPr lang="en-US" altLang="zh-CN" sz="2500">
              <a:solidFill>
                <a:srgbClr val="12650E"/>
              </a:solidFill>
              <a:ea typeface="+mn-lt"/>
            </a:endParaRPr>
          </a:p>
        </p:txBody>
      </p:sp>
      <p:pic>
        <p:nvPicPr>
          <p:cNvPr id="8" name="图片 7" descr="F:/picturecompress_20230601163344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9510" y="2245360"/>
            <a:ext cx="4191000" cy="2692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56020" y="1527175"/>
            <a:ext cx="48888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ea typeface="+mn-lt"/>
                <a:cs typeface="+mn-lt"/>
              </a:rPr>
              <a:t>平衡膳食能最大程度满足人体正常</a:t>
            </a:r>
            <a:r>
              <a:rPr lang="zh-CN" altLang="en-US" sz="1600" b="1">
                <a:ea typeface="+mn-lt"/>
                <a:cs typeface="+mn-lt"/>
              </a:rPr>
              <a:t>生长发育、免疫力和生理功能</a:t>
            </a:r>
            <a:r>
              <a:rPr lang="zh-CN" altLang="en-US" sz="1600">
                <a:ea typeface="+mn-lt"/>
                <a:cs typeface="+mn-lt"/>
              </a:rPr>
              <a:t>需要，满足</a:t>
            </a:r>
            <a:r>
              <a:rPr lang="zh-CN" altLang="en-US" sz="1600" b="1">
                <a:ea typeface="+mn-lt"/>
                <a:cs typeface="+mn-lt"/>
              </a:rPr>
              <a:t>机体能量和营养素</a:t>
            </a:r>
            <a:r>
              <a:rPr lang="zh-CN" altLang="en-US" sz="1600">
                <a:ea typeface="+mn-lt"/>
                <a:cs typeface="+mn-lt"/>
              </a:rPr>
              <a:t>的供给，并降低膳食相关慢性病发生</a:t>
            </a:r>
            <a:r>
              <a:rPr lang="zh-CN" altLang="en-US" sz="1600">
                <a:ea typeface="+mn-lt"/>
                <a:cs typeface="+mn-lt"/>
              </a:rPr>
              <a:t>风险。</a:t>
            </a:r>
            <a:endParaRPr lang="zh-CN" altLang="en-US" sz="1600">
              <a:ea typeface="+mn-lt"/>
              <a:cs typeface="+mn-lt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ea typeface="+mn-lt"/>
                <a:cs typeface="+mn-lt"/>
                <a:sym typeface="+mn-ea"/>
              </a:rPr>
              <a:t>合理膳食是</a:t>
            </a:r>
            <a:r>
              <a:rPr lang="zh-CN" altLang="en-US" sz="1600" b="1">
                <a:ea typeface="+mn-lt"/>
                <a:cs typeface="+mn-lt"/>
                <a:sym typeface="+mn-ea"/>
              </a:rPr>
              <a:t>免疫系统强大的根本，</a:t>
            </a:r>
            <a:r>
              <a:rPr lang="zh-CN" altLang="en-US" sz="1600">
                <a:ea typeface="+mn-lt"/>
                <a:cs typeface="+mn-lt"/>
                <a:sym typeface="+mn-ea"/>
              </a:rPr>
              <a:t>良好的免疫系统对生存至关重要。充足的能量和精致设计的均衡营养，是免疫力保持活力、维持战斗能力的根本。</a:t>
            </a:r>
            <a:endParaRPr lang="zh-CN" altLang="en-US" sz="1600">
              <a:ea typeface="+mn-lt"/>
              <a:cs typeface="+mn-lt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ea typeface="+mn-lt"/>
                <a:cs typeface="+mn-lt"/>
              </a:rPr>
              <a:t>平衡/合理膳食模式可降低心血管疾病、高血压、结直肠癌、2 型糖尿病的发病风险，碳水化合物摄入量过低或过高均可能增加死亡风险。</a:t>
            </a:r>
            <a:endParaRPr lang="zh-CN" altLang="en-US" sz="1600">
              <a:ea typeface="+mn-lt"/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5" grpId="0"/>
      <p:bldP spid="2" grpId="1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一、食物多样，谷类为主，合理搭配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2" name="图片 1" descr="51miz-E929573-18208C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055" y="1591310"/>
            <a:ext cx="871220" cy="11334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5690" y="3103880"/>
            <a:ext cx="163258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谷类及薯类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1385" y="3690620"/>
            <a:ext cx="194119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谷类包括米、面、杂粮等，薯类包括马铃薯、甘薯、木薯等，主要提供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碳水化物、蛋白质、膳食纤维及B族维生素。 </a:t>
            </a:r>
            <a:endParaRPr lang="en-US" altLang="zh-CN" sz="1500" b="1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pic>
        <p:nvPicPr>
          <p:cNvPr id="5" name="图片 4" descr="D:\APPT制作\健康饮食讲座\素材\元素\图片\51miz-E894316-FFD8AB94.png51miz-E894316-FFD8AB9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1850" y="1532255"/>
            <a:ext cx="1193165" cy="11925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52140" y="3103880"/>
            <a:ext cx="163258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动物性食物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10230" y="3863340"/>
            <a:ext cx="1715770" cy="182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包括肉、禽、鱼、奶、蛋等，主要提供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蛋白质、脂肪、矿物质、维生素A和B族维生素</a:t>
            </a: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。</a:t>
            </a:r>
            <a:endParaRPr lang="en-US" altLang="zh-CN" sz="1500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pic>
        <p:nvPicPr>
          <p:cNvPr id="39" name="图片 38" descr="D:\APPT制作\健康饮食讲座\素材\元素\图片\51miz-E929259-C219228A.png51miz-E929259-C219228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74640" y="1323340"/>
            <a:ext cx="1341120" cy="133985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5229225" y="3103880"/>
            <a:ext cx="163258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豆类及其制品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160010" y="3863340"/>
            <a:ext cx="1767840" cy="182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包括大豆及其他干豆类，主要提供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蛋白质、脂肪、膳食纤维、矿物质和B族维生素</a:t>
            </a: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。</a:t>
            </a:r>
            <a:endParaRPr lang="en-US" altLang="zh-CN" sz="1500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pic>
        <p:nvPicPr>
          <p:cNvPr id="42" name="图片 41" descr="D:\APPT制作\健康饮食讲座\素材\元素\图片\51miz-E993551-08B12EC0.png51miz-E993551-08B12EC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4100" y="1445260"/>
            <a:ext cx="1435100" cy="14351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7305675" y="3103880"/>
            <a:ext cx="163258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蔬菜水果类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263765" y="3863340"/>
            <a:ext cx="1715770" cy="182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包括鲜豆、根茎、叶菜、茄果等，主要提供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膳食纤维、矿物质、维生素C和胡萝卜素</a:t>
            </a: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。</a:t>
            </a:r>
            <a:endParaRPr lang="en-US" altLang="zh-CN" sz="1500">
              <a:solidFill>
                <a:srgbClr val="303131"/>
              </a:solidFill>
              <a:latin typeface="GenRyuMin TW TTF Regular" panose="02020400000000000000" charset="-120"/>
              <a:ea typeface="GenRyuMin TW TTF Regular" panose="02020400000000000000" charset="-120"/>
            </a:endParaRPr>
          </a:p>
        </p:txBody>
      </p:sp>
      <p:pic>
        <p:nvPicPr>
          <p:cNvPr id="45" name="图片 44" descr="D:\APPT制作\健康饮食讲座\素材\元素\图片\51miz-E874802-F516BA9B.png51miz-E874802-F516BA9B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97390" y="1697355"/>
            <a:ext cx="1166495" cy="921385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429115" y="3098800"/>
            <a:ext cx="1632585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纯热能食物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387205" y="3858260"/>
            <a:ext cx="1715770" cy="182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包括动植物油、淀粉、食用糖和酒类，主要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提供能量</a:t>
            </a:r>
            <a:r>
              <a:rPr lang="en-US" altLang="zh-CN" sz="1500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。植物油还可提供</a:t>
            </a:r>
            <a:r>
              <a:rPr lang="en-US" altLang="zh-CN" sz="1500" b="1">
                <a:solidFill>
                  <a:srgbClr val="303131"/>
                </a:solidFill>
                <a:latin typeface="GenRyuMin TW TTF Regular" panose="02020400000000000000" charset="-120"/>
                <a:ea typeface="GenRyuMin TW TTF Regular" panose="02020400000000000000" charset="-120"/>
              </a:rPr>
              <a:t>维生素E和必需脂肪酸</a:t>
            </a:r>
            <a:r>
              <a:rPr lang="zh-CN" altLang="en-US" sz="1500">
                <a:solidFill>
                  <a:srgbClr val="303131"/>
                </a:solidFill>
                <a:latin typeface="GenRyuMin TW TTF Regular" panose="02020400000000000000" charset="-120"/>
                <a:ea typeface="宋体" pitchFamily="2" charset="-122"/>
              </a:rPr>
              <a:t>。</a:t>
            </a:r>
            <a:endParaRPr lang="zh-CN" altLang="en-US" sz="1500">
              <a:solidFill>
                <a:srgbClr val="303131"/>
              </a:solidFill>
              <a:latin typeface="GenRyuMin TW TTF Regular" panose="02020400000000000000" charset="-12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bldLvl="0" animBg="1"/>
      <p:bldP spid="4" grpId="0"/>
      <p:bldP spid="6" grpId="0" bldLvl="0" animBg="1"/>
      <p:bldP spid="7" grpId="0"/>
      <p:bldP spid="40" grpId="0" bldLvl="0" animBg="1"/>
      <p:bldP spid="41" grpId="0"/>
      <p:bldP spid="43" grpId="0" bldLvl="0" animBg="1"/>
      <p:bldP spid="44" grpId="0"/>
      <p:bldP spid="46" grpId="0" bldLvl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314325" y="360680"/>
            <a:ext cx="11563350" cy="613664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mpd="sng">
            <a:solidFill>
              <a:srgbClr val="3031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48335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一、食物多样，谷类为主，合理搭配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（提示）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 </a:t>
            </a:r>
            <a:endParaRPr lang="en-US" altLang="zh-CN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F:/picturecompress_20230601163340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675" y="2464435"/>
            <a:ext cx="3813175" cy="27285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47310" y="2433955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每天最好能吃50-100g粗粮 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203190" y="313753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475605" y="3063240"/>
            <a:ext cx="561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坚持谷类为主的平衡膳食模式。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203190" y="3544570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475605" y="3470275"/>
            <a:ext cx="5822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每天的膳食应包括谷薯类、蔬菜水果、畜禽鱼蛋奶和豆类食物。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203190" y="395160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475605" y="3877310"/>
            <a:ext cx="561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平均每天摄入 12 种以上食物，每周 25 种以上，合理搭配。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203190" y="4463415"/>
            <a:ext cx="214630" cy="188595"/>
          </a:xfrm>
          <a:prstGeom prst="ellipse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75605" y="4284345"/>
            <a:ext cx="56140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每天摄入谷类食物 200~300g，其中包含全谷物和杂豆类 50~150g；薯类50~100g。</a:t>
            </a:r>
            <a:endParaRPr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8215" y="577024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ea typeface="+mn-lt"/>
                <a:cs typeface="+mn-lt"/>
              </a:rPr>
              <a:t>中国居民膳食指南（2022）</a:t>
            </a:r>
            <a:endParaRPr lang="zh-CN" altLang="en-US" sz="1400"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 animBg="1"/>
      <p:bldP spid="18" grpId="0" animBg="1"/>
      <p:bldP spid="19" grpId="0"/>
      <p:bldP spid="11" grpId="0" animBg="1"/>
      <p:bldP spid="12" grpId="0"/>
      <p:bldP spid="20" grpId="0" animBg="1"/>
      <p:bldP spid="21" grpId="0"/>
      <p:bldP spid="22" grpId="0" animBg="1"/>
      <p:bldP spid="23" grpId="0"/>
      <p:bldP spid="5" grpId="0"/>
      <p:bldP spid="9" grpId="1" animBg="1"/>
      <p:bldP spid="18" grpId="1" animBg="1"/>
      <p:bldP spid="19" grpId="1"/>
      <p:bldP spid="11" grpId="1" animBg="1"/>
      <p:bldP spid="12" grpId="1"/>
      <p:bldP spid="20" grpId="1" animBg="1"/>
      <p:bldP spid="21" grpId="1"/>
      <p:bldP spid="22" grpId="1" animBg="1"/>
      <p:bldP spid="23" grpId="1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二、多吃蔬果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、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薯类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和牛奶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GenRyuMin TW TTF Heavy" panose="02020900000000000000" charset="-120"/>
            </a:endParaRPr>
          </a:p>
        </p:txBody>
      </p:sp>
      <p:pic>
        <p:nvPicPr>
          <p:cNvPr id="8" name="图片 7" descr="C:\Users\WITHJS\Desktop\1.png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821430" y="1951355"/>
            <a:ext cx="4390390" cy="23882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68985" y="2117090"/>
            <a:ext cx="28987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蔬菜水果、全谷物、奶类、大豆是</a:t>
            </a:r>
            <a:r>
              <a:rPr sz="1600" b="1">
                <a:solidFill>
                  <a:srgbClr val="303131"/>
                </a:solidFill>
                <a:latin typeface="GenRyuMin TW TTF Regular" panose="02020400000000000000" charset="-120"/>
              </a:rPr>
              <a:t>维生素、矿物质、优质蛋白、膳食纤维和植物化学物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的重要来源，对提高膳食质量起到关键作用。</a:t>
            </a:r>
            <a:r>
              <a:rPr lang="zh-CN" sz="1600">
                <a:solidFill>
                  <a:srgbClr val="303131"/>
                </a:solidFill>
                <a:latin typeface="GenRyuMin TW TTF Regular" panose="02020400000000000000" charset="-120"/>
              </a:rPr>
              <a:t>（中国居民膳食指南）</a:t>
            </a:r>
            <a:endParaRPr lang="zh-CN"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65490" y="1807210"/>
            <a:ext cx="32569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据《人民日报》报道，由于所含色素（蔬菜中的色素为天然色素）不同，蔬菜也就形成了不同的颜色，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红色是番茄红素</a:t>
            </a:r>
            <a:r>
              <a:rPr lang="zh-CN" sz="1600">
                <a:solidFill>
                  <a:srgbClr val="303131"/>
                </a:solidFill>
                <a:ea typeface="+mn-lt"/>
                <a:sym typeface="+mn-ea"/>
              </a:rPr>
              <a:t>，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黄色是胡萝卜素，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绿色是叶绿素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</a:rPr>
              <a:t>，紫色是花青素，白色是不含色素。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不同品种所含营养成分不尽相同,甚至</a:t>
            </a:r>
            <a:r>
              <a:rPr lang="zh-CN" sz="1600">
                <a:solidFill>
                  <a:srgbClr val="303131"/>
                </a:solidFill>
                <a:ea typeface="+mn-lt"/>
                <a:sym typeface="+mn-ea"/>
              </a:rPr>
              <a:t>差别</a:t>
            </a:r>
            <a:r>
              <a:rPr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很大</a:t>
            </a:r>
            <a:r>
              <a:rPr lang="zh-CN" sz="1600">
                <a:solidFill>
                  <a:srgbClr val="303131"/>
                </a:solidFill>
                <a:latin typeface="GenRyuMin TW TTF Regular" panose="02020400000000000000" charset="-120"/>
                <a:sym typeface="+mn-ea"/>
              </a:rPr>
              <a:t>。</a:t>
            </a:r>
            <a:endParaRPr lang="zh-CN" altLang="en-US" sz="16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207645" y="254635"/>
            <a:ext cx="11776710" cy="6348730"/>
            <a:chOff x="327" y="401"/>
            <a:chExt cx="18546" cy="9998"/>
          </a:xfrm>
        </p:grpSpPr>
        <p:sp>
          <p:nvSpPr>
            <p:cNvPr id="13" name="矩形 12"/>
            <p:cNvSpPr/>
            <p:nvPr/>
          </p:nvSpPr>
          <p:spPr>
            <a:xfrm>
              <a:off x="327" y="401"/>
              <a:ext cx="18546" cy="9999"/>
            </a:xfrm>
            <a:prstGeom prst="rect">
              <a:avLst/>
            </a:prstGeom>
            <a:noFill/>
            <a:ln>
              <a:solidFill>
                <a:srgbClr val="0246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5" y="569"/>
              <a:ext cx="18210" cy="966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mpd="sng">
              <a:solidFill>
                <a:srgbClr val="30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51miz-E838480-59DF45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80390"/>
            <a:ext cx="702310" cy="54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9510" y="648970"/>
            <a:ext cx="60267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二、蔬菜的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</a:rPr>
              <a:t>红、黄、绿、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紫</a:t>
            </a:r>
            <a:r>
              <a:rPr lang="en-US" altLang="zh-CN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、</a:t>
            </a:r>
            <a:r>
              <a:rPr lang="zh-CN" altLang="en-US" sz="2500">
                <a:solidFill>
                  <a:srgbClr val="12650E"/>
                </a:solidFill>
                <a:latin typeface="GenRyuMin TW TTF Heavy" panose="02020900000000000000" charset="-120"/>
                <a:ea typeface="GenRyuMin TW TTF Heavy" panose="02020900000000000000" charset="-120"/>
                <a:sym typeface="+mn-ea"/>
              </a:rPr>
              <a:t>白</a:t>
            </a:r>
            <a:endParaRPr lang="zh-CN" altLang="en-US" sz="2500">
              <a:solidFill>
                <a:srgbClr val="12650E"/>
              </a:solidFill>
              <a:latin typeface="GenRyuMin TW TTF Heavy" panose="02020900000000000000" charset="-120"/>
              <a:ea typeface="宋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41400" y="1679575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红色食品抗氧化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44880" y="2159635"/>
            <a:ext cx="1033716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如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西红柿、西瓜、红枣等，红色蔬菜中含有丰富的</a:t>
            </a:r>
            <a:r>
              <a:rPr sz="1500" b="1">
                <a:solidFill>
                  <a:srgbClr val="FF0000"/>
                </a:solidFill>
                <a:latin typeface="GenRyuMin TW TTF Regular" panose="02020400000000000000" charset="-120"/>
              </a:rPr>
              <a:t>番茄红素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，有利尿及抑制细菌生长的功效，是优良的抗氧化剂。</a:t>
            </a: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同时，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红色蔬果都是富含</a:t>
            </a:r>
            <a:r>
              <a:rPr sz="1500" b="1">
                <a:solidFill>
                  <a:srgbClr val="FF0000"/>
                </a:solidFill>
                <a:latin typeface="GenRyuMin TW TTF Regular" panose="02020400000000000000" charset="-120"/>
              </a:rPr>
              <a:t>天然铁质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的食物，例如我们常吃的樱桃、大枣等都是贫血患者的天然良药。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41400" y="3041650"/>
            <a:ext cx="2781300" cy="380365"/>
          </a:xfrm>
          <a:prstGeom prst="rect">
            <a:avLst/>
          </a:prstGeom>
          <a:solidFill>
            <a:srgbClr val="126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zh-CN" altLang="en-US" sz="1600">
                <a:latin typeface="GenRyuMin TW TTF Medium" panose="02020500000000000000" charset="-120"/>
                <a:ea typeface="GenRyuMin TW TTF Medium" panose="02020500000000000000" charset="-120"/>
              </a:rPr>
              <a:t>黄色果蔬防胃病</a:t>
            </a:r>
            <a:endParaRPr lang="zh-CN" altLang="en-US" sz="1600">
              <a:latin typeface="GenRyuMin TW TTF Medium" panose="02020500000000000000" charset="-120"/>
              <a:ea typeface="GenRyuMin TW TTF Medium" panose="02020500000000000000" charset="-12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44880" y="3520440"/>
            <a:ext cx="10337165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黄色食物与土地的颜色接近，属土。按照《内经》养生理念，黄色的食物</a:t>
            </a:r>
            <a:r>
              <a:rPr lang="zh-CN" sz="1500">
                <a:solidFill>
                  <a:srgbClr val="303131"/>
                </a:solidFill>
                <a:latin typeface="GenRyuMin TW TTF Regular" panose="02020400000000000000" charset="-120"/>
              </a:rPr>
              <a:t>如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小麦、玉米、小米、土豆、红薯、南瓜、黄豆等可以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作为主食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多吃一些。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黄色食物中维生素尤其是</a:t>
            </a:r>
            <a:r>
              <a:rPr sz="1500" b="1">
                <a:solidFill>
                  <a:srgbClr val="FF0000"/>
                </a:solidFill>
                <a:latin typeface="GenRyuMin TW TTF Regular" panose="02020400000000000000" charset="-120"/>
              </a:rPr>
              <a:t>维生素C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的含量特别高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，还富含维生素A、维生素E和叶黄素，能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减少皮肤色斑，既可保养视力，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又可养颜、延缓衰老。玉米、小米、红薯等黄色食物提供的大量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膳食纤维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，可调节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血糖及胃肠功能； 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  <a:p>
            <a:pPr fontAlgn="auto">
              <a:lnSpc>
                <a:spcPct val="150000"/>
              </a:lnSpc>
            </a:pP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黄色食物不但富含丰富的维生素和矿物质，更重要的是含有黄色食物标志性的色素——</a:t>
            </a:r>
            <a:r>
              <a:rPr sz="1500" b="1">
                <a:solidFill>
                  <a:srgbClr val="FF0000"/>
                </a:solidFill>
                <a:latin typeface="GenRyuMin TW TTF Regular" panose="02020400000000000000" charset="-120"/>
              </a:rPr>
              <a:t>胡萝卜素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。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胡萝卜素是一种强力的抗氧化物质，能够清除体内的氧自由基和有毒物质，</a:t>
            </a:r>
            <a:r>
              <a:rPr sz="1500" b="1">
                <a:solidFill>
                  <a:srgbClr val="303131"/>
                </a:solidFill>
                <a:latin typeface="GenRyuMin TW TTF Regular" panose="02020400000000000000" charset="-120"/>
              </a:rPr>
              <a:t>增强免疫力，在预防疾病、防辐射和防止老化方面功效明显，</a:t>
            </a:r>
            <a:r>
              <a:rPr sz="1500">
                <a:solidFill>
                  <a:srgbClr val="303131"/>
                </a:solidFill>
                <a:latin typeface="GenRyuMin TW TTF Regular" panose="02020400000000000000" charset="-120"/>
              </a:rPr>
              <a:t>是维护人体健康不可缺少的营养素。</a:t>
            </a:r>
            <a:endParaRPr sz="1500">
              <a:solidFill>
                <a:srgbClr val="303131"/>
              </a:solidFill>
              <a:latin typeface="GenRyuMin TW TTF Regular" panose="02020400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bldLvl="0" animBg="1"/>
      <p:bldP spid="25" grpId="0"/>
      <p:bldP spid="26" grpId="0" bldLvl="0" animBg="1"/>
      <p:bldP spid="2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763,&quot;width&quot;:70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4922</Words>
  <Application>WPS 演示</Application>
  <PresentationFormat>宽屏</PresentationFormat>
  <Paragraphs>303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8" baseType="lpstr">
      <vt:lpstr>Arial</vt:lpstr>
      <vt:lpstr>宋体</vt:lpstr>
      <vt:lpstr>Wingdings</vt:lpstr>
      <vt:lpstr>DejaVu Sans</vt:lpstr>
      <vt:lpstr>GenRyuMin TW TTF Heavy</vt:lpstr>
      <vt:lpstr>Noto Serif CJK JP</vt:lpstr>
      <vt:lpstr>GenRyuMin TW TTF Heavy</vt:lpstr>
      <vt:lpstr>GenRyuMin TW TTF Light</vt:lpstr>
      <vt:lpstr>微软雅黑</vt:lpstr>
      <vt:lpstr>方正黑体_GBK</vt:lpstr>
      <vt:lpstr>GenRyuMin TW TTF Regular</vt:lpstr>
      <vt:lpstr>宋体</vt:lpstr>
      <vt:lpstr>方正书宋_GBK</vt:lpstr>
      <vt:lpstr>Wingdings</vt:lpstr>
      <vt:lpstr>GenRyuMin TW TTF Medium</vt:lpstr>
      <vt:lpstr>华文中宋</vt:lpstr>
      <vt:lpstr>Arial Unicode MS</vt:lpstr>
      <vt:lpstr>Calibri</vt:lpstr>
      <vt:lpstr>微软雅黑</vt:lpstr>
      <vt:lpstr>华文楷体</vt:lpstr>
      <vt:lpstr>华文行楷</vt:lpstr>
      <vt:lpstr>方正仿宋_GBK</vt:lpstr>
      <vt:lpstr>方正小标宋简体</vt:lpstr>
      <vt:lpstr>CESI小标宋-GB13000</vt:lpstr>
      <vt:lpstr>DejaVu Math TeX Gyre</vt:lpstr>
      <vt:lpstr>CESI仿宋-GB18030</vt:lpstr>
      <vt:lpstr>CESI宋体-GB2312</vt:lpstr>
      <vt:lpstr>Courier 10 Pitch</vt:lpstr>
      <vt:lpstr>Noto Kufi Arabic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健康饮食讲座</dc:title>
  <dc:creator>Administrator</dc:creator>
  <cp:lastModifiedBy>huiwei</cp:lastModifiedBy>
  <cp:revision>33</cp:revision>
  <dcterms:created xsi:type="dcterms:W3CDTF">2024-02-26T02:06:35Z</dcterms:created>
  <dcterms:modified xsi:type="dcterms:W3CDTF">2024-02-26T02:06:35Z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46A2316227824C989D2FA17E40ECC840</vt:lpwstr>
  </property>
  <property fmtid="{D5CDD505-2E9C-101B-9397-08002B2CF9AE}" pid="3" name="KSOProductBuildVer">
    <vt:lpwstr>2052-11.8.2.1126</vt:lpwstr>
  </property>
</Properties>
</file>