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0.svg" ContentType="image/svg+xml"/>
  <Override PartName="/ppt/media/image12.svg" ContentType="image/svg+xml"/>
  <Override PartName="/ppt/media/image14.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3"/>
    <p:sldId id="422" r:id="rId4"/>
    <p:sldId id="423" r:id="rId5"/>
    <p:sldId id="427" r:id="rId6"/>
    <p:sldId id="438" r:id="rId7"/>
    <p:sldId id="439" r:id="rId8"/>
    <p:sldId id="424" r:id="rId9"/>
    <p:sldId id="431" r:id="rId10"/>
    <p:sldId id="428" r:id="rId11"/>
    <p:sldId id="429" r:id="rId12"/>
    <p:sldId id="425" r:id="rId13"/>
    <p:sldId id="433" r:id="rId14"/>
    <p:sldId id="430" r:id="rId15"/>
    <p:sldId id="440" r:id="rId16"/>
    <p:sldId id="257" r:id="rId17"/>
  </p:sldIdLst>
  <p:sldSz cx="12192000" cy="6858000"/>
  <p:notesSz cx="6858000" cy="9144000"/>
  <p:embeddedFontLst>
    <p:embeddedFont>
      <p:font typeface="汉仪君黑-65W" panose="00020600040101010101" pitchFamily="18" charset="-122"/>
      <p:regular r:id="rId22"/>
    </p:embeddedFont>
    <p:embeddedFont>
      <p:font typeface="汉仪旗黑X1-55W" panose="00020600040101010101" pitchFamily="18" charset="-122"/>
      <p:regular r:id="rId23"/>
    </p:embeddedFont>
    <p:embeddedFont>
      <p:font typeface="Calibri" panose="020F0502020204030204" charset="0"/>
      <p:regular r:id="rId24"/>
      <p:bold r:id="rId25"/>
      <p:italic r:id="rId26"/>
      <p:boldItalic r:id="rId27"/>
    </p:embeddedFont>
    <p:embeddedFont>
      <p:font typeface="微软雅黑" panose="020B0503020204020204" charset="-122"/>
      <p:regular r:id="rId28"/>
    </p:embeddedFont>
    <p:embeddedFont>
      <p:font typeface="等线" panose="02010600030101010101" charset="-122"/>
      <p:regular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7A2"/>
    <a:srgbClr val="0296D8"/>
    <a:srgbClr val="014EA6"/>
    <a:srgbClr val="027FBA"/>
    <a:srgbClr val="1E2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402"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0.xml"/><Relationship Id="rId3" Type="http://schemas.openxmlformats.org/officeDocument/2006/relationships/slide" Target="slides/slide1.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C5550-7195-4BD0-BF0B-782490311B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53C43-0554-4495-BFD0-EFEE08C7EF8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4.svg"/><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tags" Target="../tags/tag9.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three people inside factory wearing masks and coat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 name="矩形: 圆角 8"/>
          <p:cNvSpPr/>
          <p:nvPr/>
        </p:nvSpPr>
        <p:spPr>
          <a:xfrm>
            <a:off x="598487" y="438785"/>
            <a:ext cx="11287125" cy="5981212"/>
          </a:xfrm>
          <a:prstGeom prst="roundRect">
            <a:avLst>
              <a:gd name="adj" fmla="val 2151"/>
            </a:avLst>
          </a:prstGeom>
          <a:gradFill flip="none" rotWithShape="1">
            <a:gsLst>
              <a:gs pos="8000">
                <a:srgbClr val="014EA6">
                  <a:alpha val="0"/>
                </a:srgbClr>
              </a:gs>
              <a:gs pos="100000">
                <a:srgbClr val="1E2546"/>
              </a:gs>
            </a:gsLst>
            <a:lin ang="10800000" scaled="1"/>
            <a:tileRect/>
          </a:gradFill>
          <a:ln>
            <a:noFill/>
          </a:ln>
          <a:effectLst>
            <a:outerShdw blurRad="1270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rot="19800000">
            <a:off x="-432675" y="112082"/>
            <a:ext cx="3453692" cy="805285"/>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5189589" y="4099985"/>
            <a:ext cx="8050321" cy="3674324"/>
            <a:chOff x="3139770" y="3294408"/>
            <a:chExt cx="10396951" cy="4745372"/>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p:nvSpPr>
          <p:spPr>
            <a:xfrm rot="19800000">
              <a:off x="6940336" y="5081425"/>
              <a:ext cx="6367510" cy="2757213"/>
            </a:xfrm>
            <a:custGeom>
              <a:avLst/>
              <a:gdLst>
                <a:gd name="connsiteX0" fmla="*/ 6367510 w 6367510"/>
                <a:gd name="connsiteY0" fmla="*/ 0 h 2757213"/>
                <a:gd name="connsiteX1" fmla="*/ 4775632 w 6367510"/>
                <a:gd name="connsiteY1" fmla="*/ 2757213 h 2757213"/>
                <a:gd name="connsiteX2" fmla="*/ 0 w 6367510"/>
                <a:gd name="connsiteY2" fmla="*/ 0 h 2757213"/>
              </a:gdLst>
              <a:ahLst/>
              <a:cxnLst>
                <a:cxn ang="0">
                  <a:pos x="connsiteX0" y="connsiteY0"/>
                </a:cxn>
                <a:cxn ang="0">
                  <a:pos x="connsiteX1" y="connsiteY1"/>
                </a:cxn>
                <a:cxn ang="0">
                  <a:pos x="connsiteX2" y="connsiteY2"/>
                </a:cxn>
              </a:cxnLst>
              <a:rect l="l" t="t" r="r" b="b"/>
              <a:pathLst>
                <a:path w="6367510" h="2757213">
                  <a:moveTo>
                    <a:pt x="6367510" y="0"/>
                  </a:moveTo>
                  <a:lnTo>
                    <a:pt x="4775632" y="2757213"/>
                  </a:lnTo>
                  <a:lnTo>
                    <a:pt x="0" y="0"/>
                  </a:lnTo>
                  <a:close/>
                </a:path>
              </a:pathLst>
            </a:custGeom>
            <a:solidFill>
              <a:srgbClr val="0647A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p:nvSpPr>
          <p:spPr>
            <a:xfrm rot="19800000">
              <a:off x="9116354" y="3294408"/>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p:nvSpPr>
          <p:spPr>
            <a:xfrm rot="19800000">
              <a:off x="9116354" y="5211825"/>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27F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3" name="文本框 32"/>
          <p:cNvSpPr txBox="1"/>
          <p:nvPr/>
        </p:nvSpPr>
        <p:spPr>
          <a:xfrm>
            <a:off x="2209800" y="2673350"/>
            <a:ext cx="7772400" cy="1106805"/>
          </a:xfrm>
          <a:prstGeom prst="rect">
            <a:avLst/>
          </a:prstGeom>
          <a:noFill/>
        </p:spPr>
        <p:txBody>
          <a:bodyPr wrap="square">
            <a:spAutoFit/>
          </a:bodyPr>
          <a:lstStyle/>
          <a:p>
            <a:r>
              <a:rPr lang="zh-CN" altLang="en-US" sz="66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rPr>
              <a:t>预防</a:t>
            </a:r>
            <a:r>
              <a:rPr lang="zh-CN" altLang="en-US" sz="66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rPr>
              <a:t>职业病从我做起</a:t>
            </a:r>
            <a:endParaRPr lang="zh-CN" altLang="en-US" sz="66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flipV="1">
            <a:off x="0" y="817245"/>
            <a:ext cx="12192000" cy="48514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形状 30"/>
          <p:cNvSpPr/>
          <p:nvPr/>
        </p:nvSpPr>
        <p:spPr>
          <a:xfrm rot="19800000">
            <a:off x="-166856" y="10899"/>
            <a:ext cx="1037577" cy="241928"/>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11002677" y="6579957"/>
            <a:ext cx="1382352" cy="441785"/>
            <a:chOff x="3139770" y="4717025"/>
            <a:chExt cx="10396951" cy="3322755"/>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 name="组合 6"/>
          <p:cNvGrpSpPr/>
          <p:nvPr/>
        </p:nvGrpSpPr>
        <p:grpSpPr>
          <a:xfrm>
            <a:off x="485282" y="169963"/>
            <a:ext cx="5267325" cy="1131570"/>
            <a:chOff x="6471578" y="1131120"/>
            <a:chExt cx="5267325" cy="1131570"/>
          </a:xfrm>
        </p:grpSpPr>
        <p:sp>
          <p:nvSpPr>
            <p:cNvPr id="24" name="文本框 23"/>
            <p:cNvSpPr txBox="1"/>
            <p:nvPr/>
          </p:nvSpPr>
          <p:spPr>
            <a:xfrm>
              <a:off x="6471578" y="1131120"/>
              <a:ext cx="2873710" cy="521970"/>
            </a:xfrm>
            <a:prstGeom prst="rect">
              <a:avLst/>
            </a:prstGeom>
            <a:noFill/>
          </p:spPr>
          <p:txBody>
            <a:bodyPr wrap="square" rtlCol="0">
              <a:spAutoFit/>
            </a:bodyPr>
            <a:lstStyle/>
            <a:p>
              <a:r>
                <a:rPr lang="zh-CN" altLang="zh-CN"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a:t>
              </a:r>
              <a:r>
                <a:rPr lang="zh-CN" altLang="zh-CN" sz="2800" dirty="0">
                  <a:latin typeface="汉仪旗黑X1-75W" panose="00020600040101010101" pitchFamily="18" charset="-122"/>
                  <a:ea typeface="汉仪旗黑X1-75W" panose="00020600040101010101" pitchFamily="18" charset="-122"/>
                  <a:sym typeface="汉仪旗黑X1-75W" panose="00020600040101010101" pitchFamily="18" charset="-122"/>
                </a:rPr>
                <a:t>危害</a:t>
              </a:r>
              <a:endParaRPr lang="zh-CN" altLang="zh-CN"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26" name="文本框 25"/>
            <p:cNvSpPr txBox="1"/>
            <p:nvPr/>
          </p:nvSpPr>
          <p:spPr>
            <a:xfrm>
              <a:off x="6471578" y="1779455"/>
              <a:ext cx="5267325" cy="483235"/>
            </a:xfrm>
            <a:prstGeom prst="rect">
              <a:avLst/>
            </a:prstGeom>
            <a:noFill/>
          </p:spPr>
          <p:txBody>
            <a:bodyPr wrap="square">
              <a:noAutofit/>
            </a:bodyPr>
            <a:lstStyle/>
            <a:p>
              <a:pPr>
                <a:lnSpc>
                  <a:spcPct val="130000"/>
                </a:lnSpc>
              </a:pPr>
              <a:r>
                <a:rPr lang="zh-CN" altLang="en-US"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生活中常见的职业相关疾病</a:t>
              </a:r>
              <a:endParaRPr lang="zh-CN" altLang="en-US"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grpSp>
      <p:grpSp>
        <p:nvGrpSpPr>
          <p:cNvPr id="5" name="组合 4"/>
          <p:cNvGrpSpPr/>
          <p:nvPr/>
        </p:nvGrpSpPr>
        <p:grpSpPr>
          <a:xfrm>
            <a:off x="852450" y="1638300"/>
            <a:ext cx="10487100" cy="4419600"/>
            <a:chOff x="685800" y="1638300"/>
            <a:chExt cx="10487100" cy="4419600"/>
          </a:xfrm>
        </p:grpSpPr>
        <p:grpSp>
          <p:nvGrpSpPr>
            <p:cNvPr id="4" name="组合 3"/>
            <p:cNvGrpSpPr/>
            <p:nvPr/>
          </p:nvGrpSpPr>
          <p:grpSpPr>
            <a:xfrm>
              <a:off x="685800" y="1638300"/>
              <a:ext cx="2916372" cy="4419600"/>
              <a:chOff x="2914650" y="1638300"/>
              <a:chExt cx="2916372" cy="4419600"/>
            </a:xfrm>
          </p:grpSpPr>
          <p:sp>
            <p:nvSpPr>
              <p:cNvPr id="2" name="矩形 1"/>
              <p:cNvSpPr/>
              <p:nvPr/>
            </p:nvSpPr>
            <p:spPr>
              <a:xfrm>
                <a:off x="2914650" y="1638300"/>
                <a:ext cx="2916372" cy="4419600"/>
              </a:xfrm>
              <a:prstGeom prst="rect">
                <a:avLst/>
              </a:prstGeom>
              <a:solidFill>
                <a:srgbClr val="014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648936" y="1981200"/>
                <a:ext cx="1447800" cy="1447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025115" y="3771900"/>
                <a:ext cx="2695442" cy="521970"/>
              </a:xfrm>
              <a:prstGeom prst="rect">
                <a:avLst/>
              </a:prstGeom>
              <a:noFill/>
            </p:spPr>
            <p:txBody>
              <a:bodyPr wrap="square">
                <a:spAutoFit/>
              </a:bodyPr>
              <a:lstStyle/>
              <a:p>
                <a:pPr algn="ctr"/>
                <a:r>
                  <a:rPr lang="zh-CN" altLang="en-US" sz="2800" dirty="0">
                    <a:solidFill>
                      <a:schemeClr val="bg1"/>
                    </a:solidFill>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rPr>
                  <a:t>教师</a:t>
                </a:r>
                <a:endParaRPr lang="zh-CN" altLang="en-US" sz="2800" dirty="0">
                  <a:solidFill>
                    <a:schemeClr val="bg1"/>
                  </a:solidFill>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endParaRPr>
              </a:p>
            </p:txBody>
          </p:sp>
          <p:sp>
            <p:nvSpPr>
              <p:cNvPr id="13" name="文本框 12"/>
              <p:cNvSpPr txBox="1"/>
              <p:nvPr/>
            </p:nvSpPr>
            <p:spPr>
              <a:xfrm>
                <a:off x="2958441" y="4308713"/>
                <a:ext cx="2828791" cy="1060450"/>
              </a:xfrm>
              <a:prstGeom prst="rect">
                <a:avLst/>
              </a:prstGeom>
              <a:noFill/>
            </p:spPr>
            <p:txBody>
              <a:bodyPr wrap="square">
                <a:spAutoFit/>
              </a:bodyPr>
              <a:lstStyle/>
              <a:p>
                <a:pPr algn="ctr">
                  <a:lnSpc>
                    <a:spcPct val="150000"/>
                  </a:lnSpc>
                </a:pP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如用嗓过度导致</a:t>
                </a: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的咽炎、长时间抬手写板书导致</a:t>
                </a: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的肩周炎、长时间久站导致</a:t>
                </a: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的腿部</a:t>
                </a: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静脉曲张</a:t>
                </a:r>
                <a:endPar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pic>
            <p:nvPicPr>
              <p:cNvPr id="14" name="图形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9936" y="2362200"/>
                <a:ext cx="685800" cy="685800"/>
              </a:xfrm>
              <a:prstGeom prst="rect">
                <a:avLst/>
              </a:prstGeom>
            </p:spPr>
          </p:pic>
        </p:grpSp>
        <p:grpSp>
          <p:nvGrpSpPr>
            <p:cNvPr id="18" name="组合 17"/>
            <p:cNvGrpSpPr/>
            <p:nvPr/>
          </p:nvGrpSpPr>
          <p:grpSpPr>
            <a:xfrm>
              <a:off x="4471164" y="1638300"/>
              <a:ext cx="2916372" cy="4419600"/>
              <a:chOff x="2914650" y="1638300"/>
              <a:chExt cx="2916372" cy="4419600"/>
            </a:xfrm>
          </p:grpSpPr>
          <p:sp>
            <p:nvSpPr>
              <p:cNvPr id="20" name="矩形 19"/>
              <p:cNvSpPr/>
              <p:nvPr/>
            </p:nvSpPr>
            <p:spPr>
              <a:xfrm>
                <a:off x="2914650" y="1638300"/>
                <a:ext cx="2916372" cy="4419600"/>
              </a:xfrm>
              <a:prstGeom prst="rect">
                <a:avLst/>
              </a:prstGeom>
              <a:solidFill>
                <a:srgbClr val="014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648936" y="1981200"/>
                <a:ext cx="1447800" cy="1447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025115" y="3771900"/>
                <a:ext cx="2695442" cy="521970"/>
              </a:xfrm>
              <a:prstGeom prst="rect">
                <a:avLst/>
              </a:prstGeom>
              <a:noFill/>
            </p:spPr>
            <p:txBody>
              <a:bodyPr wrap="square">
                <a:spAutoFit/>
              </a:bodyPr>
              <a:lstStyle/>
              <a:p>
                <a:pPr algn="ctr"/>
                <a:r>
                  <a:rPr lang="zh-CN" altLang="en-US" sz="2800" dirty="0">
                    <a:solidFill>
                      <a:schemeClr val="bg1"/>
                    </a:solidFill>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rPr>
                  <a:t>司机</a:t>
                </a:r>
                <a:endParaRPr lang="zh-CN" altLang="en-US" sz="2800" dirty="0">
                  <a:solidFill>
                    <a:schemeClr val="bg1"/>
                  </a:solidFill>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endParaRPr>
              </a:p>
            </p:txBody>
          </p:sp>
          <p:sp>
            <p:nvSpPr>
              <p:cNvPr id="23" name="文本框 22"/>
              <p:cNvSpPr txBox="1"/>
              <p:nvPr/>
            </p:nvSpPr>
            <p:spPr>
              <a:xfrm>
                <a:off x="2958441" y="4308713"/>
                <a:ext cx="2828791" cy="1060450"/>
              </a:xfrm>
              <a:prstGeom prst="rect">
                <a:avLst/>
              </a:prstGeom>
              <a:noFill/>
            </p:spPr>
            <p:txBody>
              <a:bodyPr wrap="square">
                <a:spAutoFit/>
              </a:bodyPr>
              <a:lstStyle/>
              <a:p>
                <a:pPr algn="ctr">
                  <a:lnSpc>
                    <a:spcPct val="150000"/>
                  </a:lnSpc>
                </a:pP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如长途车司机，没时间上厕所与饮水导致</a:t>
                </a: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的肾结石。吃饭时间不规律导致</a:t>
                </a: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的胃病</a:t>
                </a:r>
                <a:endPar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pic>
            <p:nvPicPr>
              <p:cNvPr id="25" name="图形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29936" y="2362200"/>
                <a:ext cx="685800" cy="685800"/>
              </a:xfrm>
              <a:prstGeom prst="rect">
                <a:avLst/>
              </a:prstGeom>
            </p:spPr>
          </p:pic>
        </p:grpSp>
        <p:grpSp>
          <p:nvGrpSpPr>
            <p:cNvPr id="28" name="组合 27"/>
            <p:cNvGrpSpPr/>
            <p:nvPr/>
          </p:nvGrpSpPr>
          <p:grpSpPr>
            <a:xfrm>
              <a:off x="8256528" y="1638300"/>
              <a:ext cx="2916372" cy="4419600"/>
              <a:chOff x="2914650" y="1638300"/>
              <a:chExt cx="2916372" cy="4419600"/>
            </a:xfrm>
          </p:grpSpPr>
          <p:sp>
            <p:nvSpPr>
              <p:cNvPr id="32" name="矩形 31"/>
              <p:cNvSpPr/>
              <p:nvPr/>
            </p:nvSpPr>
            <p:spPr>
              <a:xfrm>
                <a:off x="2914650" y="1638300"/>
                <a:ext cx="2916372" cy="4419600"/>
              </a:xfrm>
              <a:prstGeom prst="rect">
                <a:avLst/>
              </a:prstGeom>
              <a:solidFill>
                <a:srgbClr val="014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48936" y="1981200"/>
                <a:ext cx="1447800" cy="1447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025115" y="3771900"/>
                <a:ext cx="2695442" cy="521970"/>
              </a:xfrm>
              <a:prstGeom prst="rect">
                <a:avLst/>
              </a:prstGeom>
              <a:noFill/>
            </p:spPr>
            <p:txBody>
              <a:bodyPr wrap="square">
                <a:spAutoFit/>
              </a:bodyPr>
              <a:lstStyle/>
              <a:p>
                <a:pPr algn="ctr"/>
                <a:r>
                  <a:rPr lang="zh-CN" altLang="en-US" sz="2800" dirty="0">
                    <a:solidFill>
                      <a:schemeClr val="bg1"/>
                    </a:solidFill>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rPr>
                  <a:t>电脑办公</a:t>
                </a:r>
                <a:r>
                  <a:rPr lang="zh-CN" altLang="en-US" sz="2800" dirty="0">
                    <a:solidFill>
                      <a:schemeClr val="bg1"/>
                    </a:solidFill>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rPr>
                  <a:t>人士</a:t>
                </a:r>
                <a:endParaRPr lang="zh-CN" altLang="en-US" sz="2800" dirty="0">
                  <a:solidFill>
                    <a:schemeClr val="bg1"/>
                  </a:solidFill>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endParaRPr>
              </a:p>
            </p:txBody>
          </p:sp>
          <p:sp>
            <p:nvSpPr>
              <p:cNvPr id="35" name="文本框 34"/>
              <p:cNvSpPr txBox="1"/>
              <p:nvPr/>
            </p:nvSpPr>
            <p:spPr>
              <a:xfrm>
                <a:off x="2958441" y="4308713"/>
                <a:ext cx="2828791" cy="737235"/>
              </a:xfrm>
              <a:prstGeom prst="rect">
                <a:avLst/>
              </a:prstGeom>
              <a:noFill/>
            </p:spPr>
            <p:txBody>
              <a:bodyPr wrap="square">
                <a:spAutoFit/>
              </a:bodyPr>
              <a:lstStyle/>
              <a:p>
                <a:pPr algn="ctr">
                  <a:lnSpc>
                    <a:spcPct val="150000"/>
                  </a:lnSpc>
                </a:pP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如久坐导致的</a:t>
                </a:r>
                <a:r>
                  <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腰椎疾病</a:t>
                </a: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a:t>
                </a:r>
                <a:r>
                  <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颈椎病</a:t>
                </a:r>
                <a:endPar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a:p>
                <a:pPr algn="ctr">
                  <a:lnSpc>
                    <a:spcPct val="150000"/>
                  </a:lnSpc>
                </a:pPr>
                <a:endPar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pic>
            <p:nvPicPr>
              <p:cNvPr id="36" name="图形 3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29936" y="2362200"/>
                <a:ext cx="685800" cy="685800"/>
              </a:xfrm>
              <a:prstGeom prst="rect">
                <a:avLst/>
              </a:prstGeom>
            </p:spPr>
          </p:pic>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three people inside factory wearing masks and coat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 name="矩形: 圆角 8"/>
          <p:cNvSpPr/>
          <p:nvPr/>
        </p:nvSpPr>
        <p:spPr>
          <a:xfrm>
            <a:off x="452437" y="476250"/>
            <a:ext cx="11287125" cy="5981212"/>
          </a:xfrm>
          <a:prstGeom prst="roundRect">
            <a:avLst>
              <a:gd name="adj" fmla="val 2151"/>
            </a:avLst>
          </a:prstGeom>
          <a:gradFill flip="none" rotWithShape="1">
            <a:gsLst>
              <a:gs pos="8000">
                <a:srgbClr val="014EA6">
                  <a:alpha val="0"/>
                </a:srgbClr>
              </a:gs>
              <a:gs pos="100000">
                <a:srgbClr val="1E2546"/>
              </a:gs>
            </a:gsLst>
            <a:lin ang="10800000" scaled="1"/>
            <a:tileRect/>
          </a:gradFill>
          <a:ln>
            <a:noFill/>
          </a:ln>
          <a:effectLst>
            <a:outerShdw blurRad="1270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任意多边形: 形状 30"/>
          <p:cNvSpPr/>
          <p:nvPr/>
        </p:nvSpPr>
        <p:spPr>
          <a:xfrm rot="19800000">
            <a:off x="-432675" y="112082"/>
            <a:ext cx="3453692" cy="805285"/>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5189589" y="4099985"/>
            <a:ext cx="8050321" cy="3674324"/>
            <a:chOff x="3139770" y="3294408"/>
            <a:chExt cx="10396951" cy="4745372"/>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p:nvSpPr>
          <p:spPr>
            <a:xfrm rot="19800000">
              <a:off x="6940336" y="5081425"/>
              <a:ext cx="6367510" cy="2757213"/>
            </a:xfrm>
            <a:custGeom>
              <a:avLst/>
              <a:gdLst>
                <a:gd name="connsiteX0" fmla="*/ 6367510 w 6367510"/>
                <a:gd name="connsiteY0" fmla="*/ 0 h 2757213"/>
                <a:gd name="connsiteX1" fmla="*/ 4775632 w 6367510"/>
                <a:gd name="connsiteY1" fmla="*/ 2757213 h 2757213"/>
                <a:gd name="connsiteX2" fmla="*/ 0 w 6367510"/>
                <a:gd name="connsiteY2" fmla="*/ 0 h 2757213"/>
              </a:gdLst>
              <a:ahLst/>
              <a:cxnLst>
                <a:cxn ang="0">
                  <a:pos x="connsiteX0" y="connsiteY0"/>
                </a:cxn>
                <a:cxn ang="0">
                  <a:pos x="connsiteX1" y="connsiteY1"/>
                </a:cxn>
                <a:cxn ang="0">
                  <a:pos x="connsiteX2" y="connsiteY2"/>
                </a:cxn>
              </a:cxnLst>
              <a:rect l="l" t="t" r="r" b="b"/>
              <a:pathLst>
                <a:path w="6367510" h="2757213">
                  <a:moveTo>
                    <a:pt x="6367510" y="0"/>
                  </a:moveTo>
                  <a:lnTo>
                    <a:pt x="4775632" y="2757213"/>
                  </a:lnTo>
                  <a:lnTo>
                    <a:pt x="0" y="0"/>
                  </a:lnTo>
                  <a:close/>
                </a:path>
              </a:pathLst>
            </a:custGeom>
            <a:solidFill>
              <a:srgbClr val="0647A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p:nvSpPr>
          <p:spPr>
            <a:xfrm rot="19800000">
              <a:off x="9116354" y="3294408"/>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p:nvSpPr>
          <p:spPr>
            <a:xfrm rot="19800000">
              <a:off x="9116354" y="5211825"/>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27F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3" name="文本框 32"/>
          <p:cNvSpPr txBox="1"/>
          <p:nvPr/>
        </p:nvSpPr>
        <p:spPr>
          <a:xfrm>
            <a:off x="946412" y="3062408"/>
            <a:ext cx="5787464" cy="922020"/>
          </a:xfrm>
          <a:prstGeom prst="rect">
            <a:avLst/>
          </a:prstGeom>
          <a:noFill/>
        </p:spPr>
        <p:txBody>
          <a:bodyPr wrap="square">
            <a:spAutoFit/>
          </a:bodyPr>
          <a:lstStyle/>
          <a:p>
            <a:r>
              <a:rPr lang="zh-CN" altLang="en-US" sz="54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rPr>
              <a:t>职业病的预防</a:t>
            </a:r>
            <a:endParaRPr lang="zh-CN" altLang="en-US" sz="54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endParaRPr>
          </a:p>
        </p:txBody>
      </p:sp>
      <p:sp>
        <p:nvSpPr>
          <p:cNvPr id="18" name="文本框 17"/>
          <p:cNvSpPr txBox="1"/>
          <p:nvPr/>
        </p:nvSpPr>
        <p:spPr>
          <a:xfrm>
            <a:off x="946412" y="1428865"/>
            <a:ext cx="2782171" cy="1446550"/>
          </a:xfrm>
          <a:prstGeom prst="rect">
            <a:avLst/>
          </a:prstGeom>
          <a:noFill/>
        </p:spPr>
        <p:txBody>
          <a:bodyPr wrap="square" rtlCol="0">
            <a:spAutoFit/>
          </a:bodyPr>
          <a:lstStyle/>
          <a:p>
            <a:r>
              <a:rPr lang="en-US" altLang="zh-CN" sz="8800" dirty="0">
                <a:solidFill>
                  <a:schemeClr val="bg1"/>
                </a:solidFill>
                <a:latin typeface="汉仪旗黑X1-95W" panose="00020600040101010101" pitchFamily="18" charset="-122"/>
                <a:ea typeface="汉仪旗黑X1-95W" panose="00020600040101010101" pitchFamily="18" charset="-122"/>
                <a:sym typeface="汉仪旗黑X1-95W" panose="00020600040101010101" pitchFamily="18" charset="-122"/>
              </a:rPr>
              <a:t>03</a:t>
            </a:r>
            <a:endParaRPr lang="zh-CN" altLang="en-US" sz="8800" dirty="0">
              <a:solidFill>
                <a:schemeClr val="bg1"/>
              </a:solidFill>
              <a:latin typeface="汉仪旗黑X1-95W" panose="00020600040101010101" pitchFamily="18" charset="-122"/>
              <a:ea typeface="汉仪旗黑X1-95W" panose="00020600040101010101" pitchFamily="18" charset="-122"/>
              <a:sym typeface="汉仪旗黑X1-95W" panose="00020600040101010101" pitchFamily="18"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856167" y="1302701"/>
            <a:ext cx="2955358" cy="2030095"/>
          </a:xfrm>
          <a:prstGeom prst="rect">
            <a:avLst/>
          </a:prstGeom>
          <a:noFill/>
        </p:spPr>
        <p:txBody>
          <a:bodyPr wrap="square">
            <a:spAutoFit/>
          </a:bodyPr>
          <a:lstStyle/>
          <a:p>
            <a:pPr algn="l">
              <a:lnSpc>
                <a:spcPct val="150000"/>
              </a:lnSpc>
            </a:pP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      加强⽔泥等易扬尘的材料的存放处、使⽤处的扬尘防护，任何⼈不得随意拆除，在易扬尘部位设置警⽰标志。给施⼯作业⼈员提供扬尘防护⼝罩指导施⼯作业⼈员减少扬尘的操作⽅法和技巧</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 </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31" name="任意多边形: 形状 30"/>
          <p:cNvSpPr/>
          <p:nvPr/>
        </p:nvSpPr>
        <p:spPr>
          <a:xfrm rot="19800000">
            <a:off x="-166856" y="10899"/>
            <a:ext cx="1037577" cy="241928"/>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11002677" y="6579957"/>
            <a:ext cx="1382352" cy="441785"/>
            <a:chOff x="3139770" y="4717025"/>
            <a:chExt cx="10396951" cy="3322755"/>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4" name="文本框 23"/>
          <p:cNvSpPr txBox="1"/>
          <p:nvPr/>
        </p:nvSpPr>
        <p:spPr>
          <a:xfrm>
            <a:off x="485140" y="170180"/>
            <a:ext cx="28740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职业病的预防</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14" name="文本框 13"/>
          <p:cNvSpPr txBox="1"/>
          <p:nvPr/>
        </p:nvSpPr>
        <p:spPr>
          <a:xfrm>
            <a:off x="8314605" y="3128406"/>
            <a:ext cx="2591950" cy="460375"/>
          </a:xfrm>
          <a:prstGeom prst="rect">
            <a:avLst/>
          </a:prstGeom>
          <a:noFill/>
        </p:spPr>
        <p:txBody>
          <a:bodyPr wrap="square">
            <a:spAutoFit/>
          </a:bodyPr>
          <a:lstStyle/>
          <a:p>
            <a:pPr algn="l"/>
            <a:r>
              <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rPr>
              <a:t>有害气体中毒</a:t>
            </a:r>
            <a:endPar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15" name="文本框 14"/>
          <p:cNvSpPr txBox="1"/>
          <p:nvPr/>
        </p:nvSpPr>
        <p:spPr>
          <a:xfrm>
            <a:off x="8367310" y="1302701"/>
            <a:ext cx="2955358" cy="1706880"/>
          </a:xfrm>
          <a:prstGeom prst="rect">
            <a:avLst/>
          </a:prstGeom>
          <a:noFill/>
        </p:spPr>
        <p:txBody>
          <a:bodyPr wrap="square">
            <a:spAutoFit/>
          </a:bodyPr>
          <a:lstStyle/>
          <a:p>
            <a:pPr>
              <a:lnSpc>
                <a:spcPct val="150000"/>
              </a:lnSpc>
            </a:pP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       加强作业区的通风排⽓措施</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给作业⼈员提供防护⼝罩</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检查落实作业场所的良好通风，⼯⼈持证上岗，佩戴⼝罩，指导提⾼中毒事故中职⼯救⼈与⾃救的能⼒。</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28" name="文本框 27"/>
          <p:cNvSpPr txBox="1"/>
          <p:nvPr/>
        </p:nvSpPr>
        <p:spPr>
          <a:xfrm>
            <a:off x="1285615" y="3128406"/>
            <a:ext cx="2591950" cy="460375"/>
          </a:xfrm>
          <a:prstGeom prst="rect">
            <a:avLst/>
          </a:prstGeom>
          <a:noFill/>
        </p:spPr>
        <p:txBody>
          <a:bodyPr wrap="square">
            <a:spAutoFit/>
          </a:bodyPr>
          <a:lstStyle/>
          <a:p>
            <a:pPr algn="r"/>
            <a:r>
              <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rPr>
              <a:t>尘肺</a:t>
            </a:r>
            <a:endPar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35" name="文本框 34"/>
          <p:cNvSpPr txBox="1"/>
          <p:nvPr/>
        </p:nvSpPr>
        <p:spPr>
          <a:xfrm>
            <a:off x="1218940" y="4277667"/>
            <a:ext cx="2591950" cy="460375"/>
          </a:xfrm>
          <a:prstGeom prst="rect">
            <a:avLst/>
          </a:prstGeom>
          <a:noFill/>
        </p:spPr>
        <p:txBody>
          <a:bodyPr wrap="square">
            <a:spAutoFit/>
          </a:bodyPr>
          <a:lstStyle/>
          <a:p>
            <a:pPr algn="r"/>
            <a:r>
              <a:rPr lang="zh-CN" altLang="en-US" sz="2400" dirty="0">
                <a:latin typeface="汉仪旗黑X1-75W" panose="00020600040101010101" pitchFamily="18" charset="-122"/>
                <a:ea typeface="汉仪旗黑X1-75W" panose="00020600040101010101" pitchFamily="18" charset="-122"/>
                <a:sym typeface="汉仪旗黑X1-55W" panose="00020600040101010101" pitchFamily="18" charset="-122"/>
              </a:rPr>
              <a:t>布鲁氏菌病</a:t>
            </a:r>
            <a:endPar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36" name="文本框 35"/>
          <p:cNvSpPr txBox="1"/>
          <p:nvPr/>
        </p:nvSpPr>
        <p:spPr>
          <a:xfrm>
            <a:off x="855532" y="4718730"/>
            <a:ext cx="2955358" cy="1383665"/>
          </a:xfrm>
          <a:prstGeom prst="rect">
            <a:avLst/>
          </a:prstGeom>
          <a:noFill/>
        </p:spPr>
        <p:txBody>
          <a:bodyPr wrap="square">
            <a:spAutoFit/>
          </a:bodyPr>
          <a:lstStyle/>
          <a:p>
            <a:pPr algn="l">
              <a:lnSpc>
                <a:spcPct val="150000"/>
              </a:lnSpc>
            </a:pP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       </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为从事牧业</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养殖业的工作人员发放手套和口罩</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加强个人保护意识，避免在皮肤粘膜有伤口的情况下接触</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动物。</a:t>
            </a:r>
            <a:endPar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2" name="矩形: 圆角 1"/>
          <p:cNvSpPr/>
          <p:nvPr/>
        </p:nvSpPr>
        <p:spPr>
          <a:xfrm>
            <a:off x="4305300" y="3146331"/>
            <a:ext cx="3581400" cy="1411258"/>
          </a:xfrm>
          <a:prstGeom prst="roundRect">
            <a:avLst>
              <a:gd name="adj" fmla="val 50000"/>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060892" y="2966135"/>
            <a:ext cx="4070216" cy="1771650"/>
            <a:chOff x="4054609" y="2543175"/>
            <a:chExt cx="4070216" cy="1771650"/>
          </a:xfrm>
        </p:grpSpPr>
        <p:sp>
          <p:nvSpPr>
            <p:cNvPr id="3" name="弧形 2"/>
            <p:cNvSpPr/>
            <p:nvPr/>
          </p:nvSpPr>
          <p:spPr>
            <a:xfrm>
              <a:off x="6353175" y="2543175"/>
              <a:ext cx="1771650" cy="1771650"/>
            </a:xfrm>
            <a:prstGeom prst="arc">
              <a:avLst>
                <a:gd name="adj1" fmla="val 16200000"/>
                <a:gd name="adj2" fmla="val 5407092"/>
              </a:avLst>
            </a:prstGeom>
            <a:ln w="101600" cap="rnd">
              <a:solidFill>
                <a:srgbClr val="0296D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rot="10800000">
              <a:off x="4054609" y="2543175"/>
              <a:ext cx="1771650" cy="1771650"/>
            </a:xfrm>
            <a:prstGeom prst="arc">
              <a:avLst>
                <a:gd name="adj1" fmla="val 16200000"/>
                <a:gd name="adj2" fmla="val 5407092"/>
              </a:avLst>
            </a:prstGeom>
            <a:ln w="101600" cap="rnd">
              <a:solidFill>
                <a:srgbClr val="0296D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6" name="文本框 15"/>
          <p:cNvSpPr txBox="1"/>
          <p:nvPr/>
        </p:nvSpPr>
        <p:spPr>
          <a:xfrm>
            <a:off x="4305300" y="3590350"/>
            <a:ext cx="3581400" cy="521970"/>
          </a:xfrm>
          <a:prstGeom prst="rect">
            <a:avLst/>
          </a:prstGeom>
          <a:noFill/>
        </p:spPr>
        <p:txBody>
          <a:bodyPr wrap="square">
            <a:spAutoFit/>
          </a:bodyPr>
          <a:lstStyle/>
          <a:p>
            <a:pPr algn="ctr"/>
            <a:r>
              <a:rPr lang="zh-CN" altLang="en-US" sz="28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rPr>
              <a:t>预防</a:t>
            </a:r>
            <a:r>
              <a:rPr lang="zh-CN" altLang="en-US" sz="28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rPr>
              <a:t>措施</a:t>
            </a:r>
            <a:endParaRPr lang="zh-CN" altLang="en-US" sz="28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5" name="椭圆 4"/>
          <p:cNvSpPr/>
          <p:nvPr/>
        </p:nvSpPr>
        <p:spPr>
          <a:xfrm>
            <a:off x="7852502" y="2543623"/>
            <a:ext cx="211208" cy="211208"/>
          </a:xfrm>
          <a:prstGeom prst="ellipse">
            <a:avLst/>
          </a:prstGeom>
          <a:solidFill>
            <a:srgbClr val="02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7852502" y="4277667"/>
            <a:ext cx="3483501" cy="2147943"/>
            <a:chOff x="7852502" y="4277667"/>
            <a:chExt cx="3483501" cy="2147943"/>
          </a:xfrm>
        </p:grpSpPr>
        <p:sp>
          <p:nvSpPr>
            <p:cNvPr id="21" name="文本框 20"/>
            <p:cNvSpPr txBox="1"/>
            <p:nvPr/>
          </p:nvSpPr>
          <p:spPr>
            <a:xfrm>
              <a:off x="8380645" y="4277667"/>
              <a:ext cx="2591950" cy="460375"/>
            </a:xfrm>
            <a:prstGeom prst="rect">
              <a:avLst/>
            </a:prstGeom>
            <a:noFill/>
          </p:spPr>
          <p:txBody>
            <a:bodyPr wrap="square">
              <a:spAutoFit/>
            </a:bodyPr>
            <a:lstStyle/>
            <a:p>
              <a:pPr algn="l"/>
              <a:r>
                <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rPr>
                <a:t>职业性耳聋</a:t>
              </a:r>
              <a:endPar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22" name="文本框 21"/>
            <p:cNvSpPr txBox="1"/>
            <p:nvPr/>
          </p:nvSpPr>
          <p:spPr>
            <a:xfrm>
              <a:off x="8380645" y="4718730"/>
              <a:ext cx="2955358" cy="1706880"/>
            </a:xfrm>
            <a:prstGeom prst="rect">
              <a:avLst/>
            </a:prstGeom>
            <a:noFill/>
          </p:spPr>
          <p:txBody>
            <a:bodyPr wrap="square">
              <a:spAutoFit/>
            </a:bodyPr>
            <a:lstStyle/>
            <a:p>
              <a:pPr>
                <a:lnSpc>
                  <a:spcPct val="150000"/>
                </a:lnSpc>
              </a:pP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      在作业区设置防职业病警⽰标志，对噪声⼤的机械加强⽇常保养和维护，减少噪声污染</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为施⼯操作⼈员提供劳动防护⽿塞</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杜绝施⼯操作⼈员的超时⼯作</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a:t>
              </a:r>
              <a:endPar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23" name="椭圆 22"/>
            <p:cNvSpPr/>
            <p:nvPr/>
          </p:nvSpPr>
          <p:spPr>
            <a:xfrm>
              <a:off x="7852502" y="4949090"/>
              <a:ext cx="211208" cy="211208"/>
            </a:xfrm>
            <a:prstGeom prst="ellipse">
              <a:avLst/>
            </a:prstGeom>
            <a:solidFill>
              <a:srgbClr val="02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椭圆 32"/>
          <p:cNvSpPr/>
          <p:nvPr/>
        </p:nvSpPr>
        <p:spPr>
          <a:xfrm>
            <a:off x="4128291" y="2543623"/>
            <a:ext cx="211208" cy="211208"/>
          </a:xfrm>
          <a:prstGeom prst="ellipse">
            <a:avLst/>
          </a:prstGeom>
          <a:solidFill>
            <a:srgbClr val="02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37" name="椭圆 36"/>
          <p:cNvSpPr/>
          <p:nvPr/>
        </p:nvSpPr>
        <p:spPr>
          <a:xfrm>
            <a:off x="4128291" y="4949090"/>
            <a:ext cx="211208" cy="211208"/>
          </a:xfrm>
          <a:prstGeom prst="ellipse">
            <a:avLst/>
          </a:prstGeom>
          <a:solidFill>
            <a:srgbClr val="02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6" name="矩形 5"/>
          <p:cNvSpPr/>
          <p:nvPr>
            <p:custDataLst>
              <p:tags r:id="rId1"/>
            </p:custDataLst>
          </p:nvPr>
        </p:nvSpPr>
        <p:spPr>
          <a:xfrm flipV="1">
            <a:off x="0" y="817245"/>
            <a:ext cx="12192000" cy="48514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19800000">
            <a:off x="-166856" y="10899"/>
            <a:ext cx="1037577" cy="241928"/>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11002677" y="6579957"/>
            <a:ext cx="1382352" cy="441785"/>
            <a:chOff x="3139770" y="4717025"/>
            <a:chExt cx="10396951" cy="3322755"/>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4" name="文本框 23"/>
          <p:cNvSpPr txBox="1"/>
          <p:nvPr/>
        </p:nvSpPr>
        <p:spPr>
          <a:xfrm>
            <a:off x="485140" y="170180"/>
            <a:ext cx="28740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a:t>
            </a:r>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预防</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11" name="文本框 10"/>
          <p:cNvSpPr txBox="1"/>
          <p:nvPr/>
        </p:nvSpPr>
        <p:spPr>
          <a:xfrm>
            <a:off x="464264" y="1960157"/>
            <a:ext cx="2591950" cy="460375"/>
          </a:xfrm>
          <a:prstGeom prst="rect">
            <a:avLst/>
          </a:prstGeom>
          <a:noFill/>
        </p:spPr>
        <p:txBody>
          <a:bodyPr wrap="square">
            <a:spAutoFit/>
          </a:bodyPr>
          <a:lstStyle/>
          <a:p>
            <a:pPr algn="ctr"/>
            <a:r>
              <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rPr>
              <a:t>咽炎</a:t>
            </a:r>
            <a:endPar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12" name="文本框 11"/>
          <p:cNvSpPr txBox="1"/>
          <p:nvPr/>
        </p:nvSpPr>
        <p:spPr>
          <a:xfrm>
            <a:off x="464264" y="2451385"/>
            <a:ext cx="2955358" cy="1383665"/>
          </a:xfrm>
          <a:prstGeom prst="rect">
            <a:avLst/>
          </a:prstGeom>
          <a:noFill/>
        </p:spPr>
        <p:txBody>
          <a:bodyPr wrap="square">
            <a:spAutoFit/>
          </a:bodyPr>
          <a:lstStyle/>
          <a:p>
            <a:pPr>
              <a:lnSpc>
                <a:spcPct val="150000"/>
              </a:lnSpc>
            </a:pP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尽量</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避免⾼声讲话。每堂课时间可以交叉进⾏提问、板书演练、联系讨论，这样做既可以活跃课堂学习⽓氛，⼜有利于教师嗓⾳的保护</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13" name="L 形 12"/>
          <p:cNvSpPr/>
          <p:nvPr/>
        </p:nvSpPr>
        <p:spPr>
          <a:xfrm rot="10800000">
            <a:off x="2973220" y="2105441"/>
            <a:ext cx="2149607" cy="1678342"/>
          </a:xfrm>
          <a:prstGeom prst="corner">
            <a:avLst>
              <a:gd name="adj1" fmla="val 6916"/>
              <a:gd name="adj2" fmla="val 5831"/>
            </a:avLst>
          </a:prstGeom>
          <a:solidFill>
            <a:srgbClr val="014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a:off x="823614" y="3949129"/>
            <a:ext cx="2149607" cy="1678342"/>
          </a:xfrm>
          <a:prstGeom prst="corner">
            <a:avLst>
              <a:gd name="adj1" fmla="val 6916"/>
              <a:gd name="adj2" fmla="val 5831"/>
            </a:avLst>
          </a:prstGeom>
          <a:solidFill>
            <a:srgbClr val="014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336628" y="3947354"/>
            <a:ext cx="2591950" cy="460375"/>
          </a:xfrm>
          <a:prstGeom prst="rect">
            <a:avLst/>
          </a:prstGeom>
          <a:noFill/>
        </p:spPr>
        <p:txBody>
          <a:bodyPr wrap="square">
            <a:spAutoFit/>
          </a:bodyPr>
          <a:lstStyle/>
          <a:p>
            <a:pPr algn="ctr"/>
            <a:r>
              <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rPr>
              <a:t>肩周炎</a:t>
            </a:r>
            <a:endPar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16" name="文本框 15"/>
          <p:cNvSpPr txBox="1"/>
          <p:nvPr/>
        </p:nvSpPr>
        <p:spPr>
          <a:xfrm>
            <a:off x="3358853" y="4339522"/>
            <a:ext cx="2763671" cy="2353310"/>
          </a:xfrm>
          <a:prstGeom prst="rect">
            <a:avLst/>
          </a:prstGeom>
          <a:noFill/>
        </p:spPr>
        <p:txBody>
          <a:bodyPr wrap="square">
            <a:spAutoFit/>
          </a:bodyPr>
          <a:lstStyle/>
          <a:p>
            <a:pPr>
              <a:lnSpc>
                <a:spcPct val="150000"/>
              </a:lnSpc>
            </a:pP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经常进⾏肩颈背部肌⾁锻炼，每天抬头、曲颈左右转动，并且做扩胸、仰伸、耸肩等动作。</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每</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工作</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2</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⼩时⾄少休息5-10分钟，还可到室外散步、远眺等等</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a:p>
            <a:pPr>
              <a:lnSpc>
                <a:spcPct val="150000"/>
              </a:lnSpc>
            </a:pP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夜间睡眠时应该降低枕头⾼度，以⼀侧肩宽为宜。</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18" name="文本框 17"/>
          <p:cNvSpPr txBox="1"/>
          <p:nvPr/>
        </p:nvSpPr>
        <p:spPr>
          <a:xfrm>
            <a:off x="6225051" y="1960157"/>
            <a:ext cx="2591950" cy="460375"/>
          </a:xfrm>
          <a:prstGeom prst="rect">
            <a:avLst/>
          </a:prstGeom>
          <a:noFill/>
        </p:spPr>
        <p:txBody>
          <a:bodyPr wrap="square">
            <a:spAutoFit/>
          </a:bodyPr>
          <a:lstStyle/>
          <a:p>
            <a:pPr algn="ctr"/>
            <a:r>
              <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rPr>
              <a:t>肾结石</a:t>
            </a:r>
            <a:endPar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20" name="文本框 19"/>
          <p:cNvSpPr txBox="1"/>
          <p:nvPr/>
        </p:nvSpPr>
        <p:spPr>
          <a:xfrm>
            <a:off x="6225051" y="2451385"/>
            <a:ext cx="2955358" cy="1383665"/>
          </a:xfrm>
          <a:prstGeom prst="rect">
            <a:avLst/>
          </a:prstGeom>
          <a:noFill/>
        </p:spPr>
        <p:txBody>
          <a:bodyPr wrap="square">
            <a:spAutoFit/>
          </a:bodyPr>
          <a:lstStyle/>
          <a:p>
            <a:pPr>
              <a:lnSpc>
                <a:spcPct val="150000"/>
              </a:lnSpc>
            </a:pP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需要</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勤饮水，以增加尿量，稀释尿中形成结石物质的浓度，成人24小时尿量在2000mL以上，对</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预防结石病是一项很重要的措施。</a:t>
            </a:r>
            <a:endPar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21" name="L 形 20"/>
          <p:cNvSpPr/>
          <p:nvPr/>
        </p:nvSpPr>
        <p:spPr>
          <a:xfrm rot="10800000">
            <a:off x="8734007" y="2105441"/>
            <a:ext cx="2149607" cy="1678342"/>
          </a:xfrm>
          <a:prstGeom prst="corner">
            <a:avLst>
              <a:gd name="adj1" fmla="val 6916"/>
              <a:gd name="adj2" fmla="val 5831"/>
            </a:avLst>
          </a:prstGeom>
          <a:solidFill>
            <a:srgbClr val="014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p:nvSpPr>
        <p:spPr>
          <a:xfrm>
            <a:off x="6584401" y="3949129"/>
            <a:ext cx="2149607" cy="1678342"/>
          </a:xfrm>
          <a:prstGeom prst="corner">
            <a:avLst>
              <a:gd name="adj1" fmla="val 6916"/>
              <a:gd name="adj2" fmla="val 5831"/>
            </a:avLst>
          </a:prstGeom>
          <a:solidFill>
            <a:srgbClr val="014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097415" y="3947354"/>
            <a:ext cx="2591950" cy="460375"/>
          </a:xfrm>
          <a:prstGeom prst="rect">
            <a:avLst/>
          </a:prstGeom>
          <a:noFill/>
        </p:spPr>
        <p:txBody>
          <a:bodyPr wrap="square">
            <a:spAutoFit/>
          </a:bodyPr>
          <a:lstStyle/>
          <a:p>
            <a:pPr algn="ctr"/>
            <a:r>
              <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rPr>
              <a:t>胃病</a:t>
            </a:r>
            <a:endParaRPr lang="zh-CN" altLang="en-US" sz="2400" dirty="0">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25" name="文本框 24"/>
          <p:cNvSpPr txBox="1"/>
          <p:nvPr/>
        </p:nvSpPr>
        <p:spPr>
          <a:xfrm>
            <a:off x="9097415" y="4438582"/>
            <a:ext cx="2763671" cy="1383665"/>
          </a:xfrm>
          <a:prstGeom prst="rect">
            <a:avLst/>
          </a:prstGeom>
          <a:noFill/>
        </p:spPr>
        <p:txBody>
          <a:bodyPr wrap="square">
            <a:spAutoFit/>
          </a:bodyPr>
          <a:lstStyle/>
          <a:p>
            <a:pPr>
              <a:lnSpc>
                <a:spcPct val="150000"/>
              </a:lnSpc>
            </a:pP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没有时间吃饭，但可以提前准备一些即食食品，要保证每天定点吃饭，避免因饥饿导致胃酸</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增多刺激胃黏膜引发</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胃病。</a:t>
            </a:r>
            <a:endPar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6" name="矩形 5"/>
          <p:cNvSpPr/>
          <p:nvPr>
            <p:custDataLst>
              <p:tags r:id="rId1"/>
            </p:custDataLst>
          </p:nvPr>
        </p:nvSpPr>
        <p:spPr>
          <a:xfrm flipV="1">
            <a:off x="0" y="817245"/>
            <a:ext cx="12192000" cy="48514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1" name="任意多边形: 形状 30"/>
          <p:cNvSpPr/>
          <p:nvPr/>
        </p:nvSpPr>
        <p:spPr>
          <a:xfrm rot="19800000">
            <a:off x="-166856" y="10899"/>
            <a:ext cx="1037577" cy="241928"/>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11002677" y="6579957"/>
            <a:ext cx="1382352" cy="441785"/>
            <a:chOff x="3139770" y="4717025"/>
            <a:chExt cx="10396951" cy="3322755"/>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4" name="文本框 23"/>
          <p:cNvSpPr txBox="1"/>
          <p:nvPr/>
        </p:nvSpPr>
        <p:spPr>
          <a:xfrm>
            <a:off x="485140" y="170180"/>
            <a:ext cx="28740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小</a:t>
            </a:r>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结</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2" name="矩形 1"/>
          <p:cNvSpPr/>
          <p:nvPr>
            <p:custDataLst>
              <p:tags r:id="rId1"/>
            </p:custDataLst>
          </p:nvPr>
        </p:nvSpPr>
        <p:spPr>
          <a:xfrm flipV="1">
            <a:off x="0" y="911860"/>
            <a:ext cx="12192000" cy="390525"/>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custDataLst>
              <p:tags r:id="rId2"/>
            </p:custDataLst>
          </p:nvPr>
        </p:nvSpPr>
        <p:spPr>
          <a:xfrm>
            <a:off x="3848735" y="1302385"/>
            <a:ext cx="8343900" cy="470916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72660" y="1623695"/>
            <a:ext cx="6496050" cy="3762375"/>
          </a:xfrm>
          <a:prstGeom prst="rect">
            <a:avLst/>
          </a:prstGeom>
          <a:noFill/>
        </p:spPr>
        <p:txBody>
          <a:bodyPr wrap="square" rtlCol="0">
            <a:noAutofit/>
          </a:bodyPr>
          <a:p>
            <a:pPr indent="457200" algn="l" fontAlgn="auto"/>
            <a:r>
              <a:rPr lang="zh-CN" altLang="en-US" sz="2400">
                <a:solidFill>
                  <a:schemeClr val="bg1"/>
                </a:solidFill>
              </a:rPr>
              <a:t> 随着居民健康保护意识不断增强，职业病防护技能强化，以及国家加大职业病防治监管力度，我国各类职业病新病例逐年减少。截至2020年底，全国共报告各类职业病新病例17064例，较上年减少2364例，同比下降12.17%。</a:t>
            </a:r>
            <a:endParaRPr lang="zh-CN" altLang="en-US" sz="2400">
              <a:solidFill>
                <a:schemeClr val="bg1"/>
              </a:solidFill>
            </a:endParaRPr>
          </a:p>
          <a:p>
            <a:pPr indent="457200" algn="l" fontAlgn="auto"/>
            <a:r>
              <a:rPr lang="zh-CN" altLang="en-US" sz="2400">
                <a:solidFill>
                  <a:schemeClr val="bg1"/>
                </a:solidFill>
              </a:rPr>
              <a:t>相信在不久的将来，职业病新病例在国家政策和个人防护意识的日益增强下，会越来越少，也衷心祝愿每一位职业病人可以早日康复</a:t>
            </a:r>
            <a:endParaRPr lang="zh-CN" altLang="en-US" sz="2400">
              <a:solidFill>
                <a:schemeClr val="bg1"/>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1860"/>
            <a:ext cx="3848100" cy="50996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three people inside factory wearing masks and coat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8" name="矩形: 圆角 17"/>
          <p:cNvSpPr/>
          <p:nvPr/>
        </p:nvSpPr>
        <p:spPr>
          <a:xfrm>
            <a:off x="452437" y="476250"/>
            <a:ext cx="11287125" cy="5981212"/>
          </a:xfrm>
          <a:prstGeom prst="roundRect">
            <a:avLst>
              <a:gd name="adj" fmla="val 2151"/>
            </a:avLst>
          </a:prstGeom>
          <a:gradFill flip="none" rotWithShape="1">
            <a:gsLst>
              <a:gs pos="8000">
                <a:srgbClr val="014EA6">
                  <a:alpha val="0"/>
                </a:srgbClr>
              </a:gs>
              <a:gs pos="100000">
                <a:srgbClr val="1E2546"/>
              </a:gs>
            </a:gsLst>
            <a:lin ang="10800000" scaled="1"/>
            <a:tileRect/>
          </a:gradFill>
          <a:ln>
            <a:noFill/>
          </a:ln>
          <a:effectLst>
            <a:outerShdw blurRad="1270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rot="19800000">
            <a:off x="-432675" y="112082"/>
            <a:ext cx="3453692" cy="805285"/>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5189589" y="4099985"/>
            <a:ext cx="8050321" cy="3674324"/>
            <a:chOff x="3139770" y="3294408"/>
            <a:chExt cx="10396951" cy="4745372"/>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p:nvSpPr>
          <p:spPr>
            <a:xfrm rot="19800000">
              <a:off x="6940336" y="5081425"/>
              <a:ext cx="6367510" cy="2757213"/>
            </a:xfrm>
            <a:custGeom>
              <a:avLst/>
              <a:gdLst>
                <a:gd name="connsiteX0" fmla="*/ 6367510 w 6367510"/>
                <a:gd name="connsiteY0" fmla="*/ 0 h 2757213"/>
                <a:gd name="connsiteX1" fmla="*/ 4775632 w 6367510"/>
                <a:gd name="connsiteY1" fmla="*/ 2757213 h 2757213"/>
                <a:gd name="connsiteX2" fmla="*/ 0 w 6367510"/>
                <a:gd name="connsiteY2" fmla="*/ 0 h 2757213"/>
              </a:gdLst>
              <a:ahLst/>
              <a:cxnLst>
                <a:cxn ang="0">
                  <a:pos x="connsiteX0" y="connsiteY0"/>
                </a:cxn>
                <a:cxn ang="0">
                  <a:pos x="connsiteX1" y="connsiteY1"/>
                </a:cxn>
                <a:cxn ang="0">
                  <a:pos x="connsiteX2" y="connsiteY2"/>
                </a:cxn>
              </a:cxnLst>
              <a:rect l="l" t="t" r="r" b="b"/>
              <a:pathLst>
                <a:path w="6367510" h="2757213">
                  <a:moveTo>
                    <a:pt x="6367510" y="0"/>
                  </a:moveTo>
                  <a:lnTo>
                    <a:pt x="4775632" y="2757213"/>
                  </a:lnTo>
                  <a:lnTo>
                    <a:pt x="0" y="0"/>
                  </a:lnTo>
                  <a:close/>
                </a:path>
              </a:pathLst>
            </a:custGeom>
            <a:solidFill>
              <a:srgbClr val="0647A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p:nvSpPr>
          <p:spPr>
            <a:xfrm rot="19800000">
              <a:off x="9116354" y="3294408"/>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p:nvSpPr>
          <p:spPr>
            <a:xfrm rot="19800000">
              <a:off x="9116354" y="5211825"/>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27F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3" name="文本框 32"/>
          <p:cNvSpPr txBox="1"/>
          <p:nvPr/>
        </p:nvSpPr>
        <p:spPr>
          <a:xfrm>
            <a:off x="3201932" y="2875525"/>
            <a:ext cx="5787464" cy="1107996"/>
          </a:xfrm>
          <a:prstGeom prst="rect">
            <a:avLst/>
          </a:prstGeom>
          <a:noFill/>
        </p:spPr>
        <p:txBody>
          <a:bodyPr wrap="square">
            <a:spAutoFit/>
          </a:bodyPr>
          <a:lstStyle/>
          <a:p>
            <a:pPr algn="dist"/>
            <a:r>
              <a:rPr lang="zh-CN" altLang="en-US" sz="66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rPr>
              <a:t>感谢观看</a:t>
            </a:r>
            <a:endParaRPr lang="zh-CN" altLang="en-US" sz="66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19800000">
            <a:off x="-432675" y="112082"/>
            <a:ext cx="3453692" cy="805285"/>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9221823" y="5720514"/>
            <a:ext cx="3511726" cy="1602820"/>
            <a:chOff x="3139770" y="3294408"/>
            <a:chExt cx="10396951" cy="4745372"/>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p:nvSpPr>
          <p:spPr>
            <a:xfrm rot="19800000">
              <a:off x="6940336" y="5081425"/>
              <a:ext cx="6367510" cy="2757213"/>
            </a:xfrm>
            <a:custGeom>
              <a:avLst/>
              <a:gdLst>
                <a:gd name="connsiteX0" fmla="*/ 6367510 w 6367510"/>
                <a:gd name="connsiteY0" fmla="*/ 0 h 2757213"/>
                <a:gd name="connsiteX1" fmla="*/ 4775632 w 6367510"/>
                <a:gd name="connsiteY1" fmla="*/ 2757213 h 2757213"/>
                <a:gd name="connsiteX2" fmla="*/ 0 w 6367510"/>
                <a:gd name="connsiteY2" fmla="*/ 0 h 2757213"/>
              </a:gdLst>
              <a:ahLst/>
              <a:cxnLst>
                <a:cxn ang="0">
                  <a:pos x="connsiteX0" y="connsiteY0"/>
                </a:cxn>
                <a:cxn ang="0">
                  <a:pos x="connsiteX1" y="connsiteY1"/>
                </a:cxn>
                <a:cxn ang="0">
                  <a:pos x="connsiteX2" y="connsiteY2"/>
                </a:cxn>
              </a:cxnLst>
              <a:rect l="l" t="t" r="r" b="b"/>
              <a:pathLst>
                <a:path w="6367510" h="2757213">
                  <a:moveTo>
                    <a:pt x="6367510" y="0"/>
                  </a:moveTo>
                  <a:lnTo>
                    <a:pt x="4775632" y="2757213"/>
                  </a:lnTo>
                  <a:lnTo>
                    <a:pt x="0" y="0"/>
                  </a:lnTo>
                  <a:close/>
                </a:path>
              </a:pathLst>
            </a:custGeom>
            <a:solidFill>
              <a:srgbClr val="0647A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p:nvSpPr>
          <p:spPr>
            <a:xfrm rot="19800000">
              <a:off x="9116354" y="3294408"/>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p:nvSpPr>
          <p:spPr>
            <a:xfrm rot="19800000">
              <a:off x="9116354" y="5211825"/>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27F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3" name="文本框 32"/>
          <p:cNvSpPr txBox="1"/>
          <p:nvPr/>
        </p:nvSpPr>
        <p:spPr>
          <a:xfrm>
            <a:off x="946412" y="2161150"/>
            <a:ext cx="2044573" cy="1107996"/>
          </a:xfrm>
          <a:prstGeom prst="rect">
            <a:avLst/>
          </a:prstGeom>
          <a:noFill/>
        </p:spPr>
        <p:txBody>
          <a:bodyPr wrap="square">
            <a:spAutoFit/>
          </a:bodyPr>
          <a:lstStyle/>
          <a:p>
            <a:r>
              <a:rPr lang="zh-CN" altLang="en-US" sz="6600" dirty="0">
                <a:solidFill>
                  <a:srgbClr val="1E2546"/>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rPr>
              <a:t>目录</a:t>
            </a:r>
            <a:endParaRPr lang="zh-CN" altLang="en-US" sz="6600" dirty="0">
              <a:solidFill>
                <a:srgbClr val="1E2546"/>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endParaRPr>
          </a:p>
        </p:txBody>
      </p:sp>
      <p:sp>
        <p:nvSpPr>
          <p:cNvPr id="35" name="文本框 34"/>
          <p:cNvSpPr txBox="1"/>
          <p:nvPr/>
        </p:nvSpPr>
        <p:spPr>
          <a:xfrm>
            <a:off x="980703" y="3727465"/>
            <a:ext cx="2041586" cy="521970"/>
          </a:xfrm>
          <a:prstGeom prst="rect">
            <a:avLst/>
          </a:prstGeom>
          <a:noFill/>
        </p:spPr>
        <p:txBody>
          <a:bodyPr wrap="square">
            <a:spAutoFit/>
          </a:bodyPr>
          <a:lstStyle/>
          <a:p>
            <a:r>
              <a:rPr lang="en-US" altLang="zh-CN" sz="2800" dirty="0">
                <a:solidFill>
                  <a:srgbClr val="0296D8"/>
                </a:solidFill>
                <a:latin typeface="汉仪旗黑X1-75W" panose="00020600040101010101" pitchFamily="18" charset="-122"/>
                <a:ea typeface="汉仪旗黑X1-75W" panose="00020600040101010101" pitchFamily="18" charset="-122"/>
                <a:sym typeface="汉仪君黑-65W" panose="00020600040101010101" pitchFamily="18" charset="-122"/>
              </a:rPr>
              <a:t> CONTENT</a:t>
            </a:r>
            <a:endParaRPr lang="en-US" altLang="zh-CN" sz="2800" dirty="0">
              <a:solidFill>
                <a:srgbClr val="0296D8"/>
              </a:solidFill>
              <a:latin typeface="汉仪旗黑X1-75W" panose="00020600040101010101" pitchFamily="18" charset="-122"/>
              <a:ea typeface="汉仪旗黑X1-75W" panose="00020600040101010101" pitchFamily="18" charset="-122"/>
              <a:sym typeface="汉仪君黑-65W" panose="00020600040101010101" pitchFamily="18" charset="-122"/>
            </a:endParaRPr>
          </a:p>
        </p:txBody>
      </p:sp>
      <p:cxnSp>
        <p:nvCxnSpPr>
          <p:cNvPr id="5" name="直接连接符 4"/>
          <p:cNvCxnSpPr/>
          <p:nvPr/>
        </p:nvCxnSpPr>
        <p:spPr>
          <a:xfrm>
            <a:off x="4705350" y="1048683"/>
            <a:ext cx="0" cy="4760634"/>
          </a:xfrm>
          <a:prstGeom prst="line">
            <a:avLst/>
          </a:prstGeom>
          <a:ln w="22225">
            <a:solidFill>
              <a:srgbClr val="0296D8"/>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198797" y="1726796"/>
            <a:ext cx="5615786" cy="3487357"/>
            <a:chOff x="5146727" y="1018136"/>
            <a:chExt cx="5615786" cy="3487357"/>
          </a:xfrm>
        </p:grpSpPr>
        <p:grpSp>
          <p:nvGrpSpPr>
            <p:cNvPr id="10" name="组合 9"/>
            <p:cNvGrpSpPr/>
            <p:nvPr/>
          </p:nvGrpSpPr>
          <p:grpSpPr>
            <a:xfrm>
              <a:off x="5146727" y="1018136"/>
              <a:ext cx="5615786" cy="769441"/>
              <a:chOff x="5270192" y="1191419"/>
              <a:chExt cx="5615786" cy="769441"/>
            </a:xfrm>
          </p:grpSpPr>
          <p:sp>
            <p:nvSpPr>
              <p:cNvPr id="22" name="文本框 21"/>
              <p:cNvSpPr txBox="1"/>
              <p:nvPr/>
            </p:nvSpPr>
            <p:spPr>
              <a:xfrm>
                <a:off x="5270192" y="1191419"/>
                <a:ext cx="1201386" cy="769441"/>
              </a:xfrm>
              <a:prstGeom prst="rect">
                <a:avLst/>
              </a:prstGeom>
              <a:noFill/>
            </p:spPr>
            <p:txBody>
              <a:bodyPr wrap="square" rtlCol="0">
                <a:spAutoFit/>
              </a:bodyPr>
              <a:lstStyle/>
              <a:p>
                <a:pPr algn="ctr"/>
                <a:r>
                  <a:rPr lang="en-US" altLang="zh-CN" sz="4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rPr>
                  <a:t>01</a:t>
                </a:r>
                <a:endParaRPr lang="zh-CN" altLang="en-US" sz="4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endParaRPr>
              </a:p>
            </p:txBody>
          </p:sp>
          <p:sp>
            <p:nvSpPr>
              <p:cNvPr id="24" name="文本框 23"/>
              <p:cNvSpPr txBox="1"/>
              <p:nvPr/>
            </p:nvSpPr>
            <p:spPr>
              <a:xfrm>
                <a:off x="6471578" y="1315270"/>
                <a:ext cx="28737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a:t>
                </a:r>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概念</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28" name="任意多边形: 形状 27"/>
              <p:cNvSpPr/>
              <p:nvPr/>
            </p:nvSpPr>
            <p:spPr>
              <a:xfrm rot="1800000" flipH="1">
                <a:off x="10276628" y="1458959"/>
                <a:ext cx="609350" cy="142080"/>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2" name="组合 31"/>
            <p:cNvGrpSpPr/>
            <p:nvPr/>
          </p:nvGrpSpPr>
          <p:grpSpPr>
            <a:xfrm>
              <a:off x="5146727" y="2377094"/>
              <a:ext cx="5615786" cy="769441"/>
              <a:chOff x="5270192" y="1191419"/>
              <a:chExt cx="5615786" cy="769441"/>
            </a:xfrm>
          </p:grpSpPr>
          <p:sp>
            <p:nvSpPr>
              <p:cNvPr id="37" name="文本框 36"/>
              <p:cNvSpPr txBox="1"/>
              <p:nvPr/>
            </p:nvSpPr>
            <p:spPr>
              <a:xfrm>
                <a:off x="5270192" y="1191419"/>
                <a:ext cx="1201386" cy="769441"/>
              </a:xfrm>
              <a:prstGeom prst="rect">
                <a:avLst/>
              </a:prstGeom>
              <a:noFill/>
            </p:spPr>
            <p:txBody>
              <a:bodyPr wrap="square" rtlCol="0">
                <a:spAutoFit/>
              </a:bodyPr>
              <a:lstStyle/>
              <a:p>
                <a:pPr algn="ctr"/>
                <a:r>
                  <a:rPr lang="en-US" altLang="zh-CN" sz="4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rPr>
                  <a:t>02</a:t>
                </a:r>
                <a:endParaRPr lang="zh-CN" altLang="en-US" sz="4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endParaRPr>
              </a:p>
            </p:txBody>
          </p:sp>
          <p:sp>
            <p:nvSpPr>
              <p:cNvPr id="41" name="文本框 40"/>
              <p:cNvSpPr txBox="1"/>
              <p:nvPr/>
            </p:nvSpPr>
            <p:spPr>
              <a:xfrm>
                <a:off x="6471578" y="1315905"/>
                <a:ext cx="28737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职业病的危害</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40" name="任意多边形: 形状 39"/>
              <p:cNvSpPr/>
              <p:nvPr/>
            </p:nvSpPr>
            <p:spPr>
              <a:xfrm rot="1800000" flipH="1">
                <a:off x="10276628" y="1458324"/>
                <a:ext cx="609350" cy="142080"/>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43" name="组合 42"/>
            <p:cNvGrpSpPr/>
            <p:nvPr/>
          </p:nvGrpSpPr>
          <p:grpSpPr>
            <a:xfrm>
              <a:off x="5146727" y="3736052"/>
              <a:ext cx="5615786" cy="769441"/>
              <a:chOff x="5270192" y="1191419"/>
              <a:chExt cx="5615786" cy="769441"/>
            </a:xfrm>
          </p:grpSpPr>
          <p:sp>
            <p:nvSpPr>
              <p:cNvPr id="44" name="文本框 43"/>
              <p:cNvSpPr txBox="1"/>
              <p:nvPr/>
            </p:nvSpPr>
            <p:spPr>
              <a:xfrm>
                <a:off x="5270192" y="1191419"/>
                <a:ext cx="1201386" cy="769441"/>
              </a:xfrm>
              <a:prstGeom prst="rect">
                <a:avLst/>
              </a:prstGeom>
              <a:noFill/>
            </p:spPr>
            <p:txBody>
              <a:bodyPr wrap="square" rtlCol="0">
                <a:spAutoFit/>
              </a:bodyPr>
              <a:lstStyle/>
              <a:p>
                <a:pPr algn="ctr"/>
                <a:r>
                  <a:rPr lang="en-US" altLang="zh-CN" sz="4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rPr>
                  <a:t>03</a:t>
                </a:r>
                <a:endParaRPr lang="zh-CN" altLang="en-US" sz="4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endParaRPr>
              </a:p>
            </p:txBody>
          </p:sp>
          <p:sp>
            <p:nvSpPr>
              <p:cNvPr id="47" name="文本框 46"/>
              <p:cNvSpPr txBox="1"/>
              <p:nvPr/>
            </p:nvSpPr>
            <p:spPr>
              <a:xfrm>
                <a:off x="6471578" y="1314635"/>
                <a:ext cx="28737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职业病的预防</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46" name="任意多边形: 形状 45"/>
              <p:cNvSpPr/>
              <p:nvPr/>
            </p:nvSpPr>
            <p:spPr>
              <a:xfrm rot="1800000" flipH="1">
                <a:off x="10276628" y="1457054"/>
                <a:ext cx="609350" cy="142080"/>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three people inside factory wearing masks and coat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 name="矩形: 圆角 8"/>
          <p:cNvSpPr/>
          <p:nvPr/>
        </p:nvSpPr>
        <p:spPr>
          <a:xfrm>
            <a:off x="452437" y="476250"/>
            <a:ext cx="11287125" cy="5981212"/>
          </a:xfrm>
          <a:prstGeom prst="roundRect">
            <a:avLst>
              <a:gd name="adj" fmla="val 2151"/>
            </a:avLst>
          </a:prstGeom>
          <a:gradFill flip="none" rotWithShape="1">
            <a:gsLst>
              <a:gs pos="8000">
                <a:srgbClr val="014EA6">
                  <a:alpha val="0"/>
                </a:srgbClr>
              </a:gs>
              <a:gs pos="100000">
                <a:srgbClr val="1E2546"/>
              </a:gs>
            </a:gsLst>
            <a:lin ang="10800000" scaled="1"/>
            <a:tileRect/>
          </a:gradFill>
          <a:ln>
            <a:noFill/>
          </a:ln>
          <a:effectLst>
            <a:outerShdw blurRad="1270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任意多边形: 形状 30"/>
          <p:cNvSpPr/>
          <p:nvPr/>
        </p:nvSpPr>
        <p:spPr>
          <a:xfrm rot="19800000">
            <a:off x="-432675" y="112082"/>
            <a:ext cx="3453692" cy="805285"/>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5189589" y="4099985"/>
            <a:ext cx="8050321" cy="3674324"/>
            <a:chOff x="3139770" y="3294408"/>
            <a:chExt cx="10396951" cy="4745372"/>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p:nvSpPr>
          <p:spPr>
            <a:xfrm rot="19800000">
              <a:off x="6940336" y="5081425"/>
              <a:ext cx="6367510" cy="2757213"/>
            </a:xfrm>
            <a:custGeom>
              <a:avLst/>
              <a:gdLst>
                <a:gd name="connsiteX0" fmla="*/ 6367510 w 6367510"/>
                <a:gd name="connsiteY0" fmla="*/ 0 h 2757213"/>
                <a:gd name="connsiteX1" fmla="*/ 4775632 w 6367510"/>
                <a:gd name="connsiteY1" fmla="*/ 2757213 h 2757213"/>
                <a:gd name="connsiteX2" fmla="*/ 0 w 6367510"/>
                <a:gd name="connsiteY2" fmla="*/ 0 h 2757213"/>
              </a:gdLst>
              <a:ahLst/>
              <a:cxnLst>
                <a:cxn ang="0">
                  <a:pos x="connsiteX0" y="connsiteY0"/>
                </a:cxn>
                <a:cxn ang="0">
                  <a:pos x="connsiteX1" y="connsiteY1"/>
                </a:cxn>
                <a:cxn ang="0">
                  <a:pos x="connsiteX2" y="connsiteY2"/>
                </a:cxn>
              </a:cxnLst>
              <a:rect l="l" t="t" r="r" b="b"/>
              <a:pathLst>
                <a:path w="6367510" h="2757213">
                  <a:moveTo>
                    <a:pt x="6367510" y="0"/>
                  </a:moveTo>
                  <a:lnTo>
                    <a:pt x="4775632" y="2757213"/>
                  </a:lnTo>
                  <a:lnTo>
                    <a:pt x="0" y="0"/>
                  </a:lnTo>
                  <a:close/>
                </a:path>
              </a:pathLst>
            </a:custGeom>
            <a:solidFill>
              <a:srgbClr val="0647A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p:nvSpPr>
          <p:spPr>
            <a:xfrm rot="19800000">
              <a:off x="9116354" y="3294408"/>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p:nvSpPr>
          <p:spPr>
            <a:xfrm rot="19800000">
              <a:off x="9116354" y="5211825"/>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27F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3" name="文本框 32"/>
          <p:cNvSpPr txBox="1"/>
          <p:nvPr/>
        </p:nvSpPr>
        <p:spPr>
          <a:xfrm>
            <a:off x="946412" y="3062408"/>
            <a:ext cx="5787464" cy="922020"/>
          </a:xfrm>
          <a:prstGeom prst="rect">
            <a:avLst/>
          </a:prstGeom>
          <a:noFill/>
        </p:spPr>
        <p:txBody>
          <a:bodyPr wrap="square">
            <a:spAutoFit/>
          </a:bodyPr>
          <a:lstStyle/>
          <a:p>
            <a:r>
              <a:rPr lang="zh-CN" altLang="en-US" sz="54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rPr>
              <a:t>职业病的概念</a:t>
            </a:r>
            <a:endParaRPr lang="zh-CN" altLang="en-US" sz="54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endParaRPr>
          </a:p>
        </p:txBody>
      </p:sp>
      <p:sp>
        <p:nvSpPr>
          <p:cNvPr id="18" name="文本框 17"/>
          <p:cNvSpPr txBox="1"/>
          <p:nvPr/>
        </p:nvSpPr>
        <p:spPr>
          <a:xfrm>
            <a:off x="946412" y="1428865"/>
            <a:ext cx="2782171" cy="1446550"/>
          </a:xfrm>
          <a:prstGeom prst="rect">
            <a:avLst/>
          </a:prstGeom>
          <a:noFill/>
        </p:spPr>
        <p:txBody>
          <a:bodyPr wrap="square" rtlCol="0">
            <a:spAutoFit/>
          </a:bodyPr>
          <a:lstStyle/>
          <a:p>
            <a:r>
              <a:rPr lang="en-US" altLang="zh-CN" sz="8800" dirty="0">
                <a:solidFill>
                  <a:schemeClr val="bg1"/>
                </a:solidFill>
                <a:latin typeface="汉仪旗黑X1-95W" panose="00020600040101010101" pitchFamily="18" charset="-122"/>
                <a:ea typeface="汉仪旗黑X1-95W" panose="00020600040101010101" pitchFamily="18" charset="-122"/>
                <a:sym typeface="汉仪旗黑X1-95W" panose="00020600040101010101" pitchFamily="18" charset="-122"/>
              </a:rPr>
              <a:t>01</a:t>
            </a:r>
            <a:endParaRPr lang="zh-CN" altLang="en-US" sz="8800" dirty="0">
              <a:solidFill>
                <a:schemeClr val="bg1"/>
              </a:solidFill>
              <a:latin typeface="汉仪旗黑X1-95W" panose="00020600040101010101" pitchFamily="18" charset="-122"/>
              <a:ea typeface="汉仪旗黑X1-95W" panose="00020600040101010101" pitchFamily="18" charset="-122"/>
              <a:sym typeface="汉仪旗黑X1-95W" panose="00020600040101010101" pitchFamily="18"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flipV="1">
            <a:off x="0" y="817245"/>
            <a:ext cx="12192000" cy="58293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rot="19800000">
            <a:off x="-166856" y="10899"/>
            <a:ext cx="1037577" cy="241928"/>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11002677" y="6579957"/>
            <a:ext cx="1382352" cy="441785"/>
            <a:chOff x="3139770" y="4717025"/>
            <a:chExt cx="10396951" cy="3322755"/>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4" name="文本框 23"/>
          <p:cNvSpPr txBox="1"/>
          <p:nvPr/>
        </p:nvSpPr>
        <p:spPr>
          <a:xfrm>
            <a:off x="485140" y="170180"/>
            <a:ext cx="28740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职业病的概念</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025" y="1393825"/>
            <a:ext cx="4752975" cy="4071620"/>
          </a:xfrm>
          <a:prstGeom prst="rect">
            <a:avLst/>
          </a:prstGeom>
        </p:spPr>
      </p:pic>
      <p:sp>
        <p:nvSpPr>
          <p:cNvPr id="4" name="矩形 3"/>
          <p:cNvSpPr/>
          <p:nvPr/>
        </p:nvSpPr>
        <p:spPr>
          <a:xfrm>
            <a:off x="0" y="1393190"/>
            <a:ext cx="7439025" cy="4072255"/>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85140" y="1311275"/>
            <a:ext cx="6753860" cy="4154170"/>
          </a:xfrm>
          <a:prstGeom prst="rect">
            <a:avLst/>
          </a:prstGeom>
          <a:noFill/>
        </p:spPr>
        <p:txBody>
          <a:bodyPr wrap="square">
            <a:spAutoFit/>
          </a:bodyPr>
          <a:lstStyle/>
          <a:p>
            <a:pPr>
              <a:lnSpc>
                <a:spcPct val="150000"/>
              </a:lnSpc>
            </a:pPr>
            <a:r>
              <a:rPr lang="en-US" altLang="zh-CN" sz="1200" dirty="0">
                <a:solidFill>
                  <a:schemeClr val="bg1"/>
                </a:solidFill>
              </a:rPr>
              <a:t>            </a:t>
            </a:r>
            <a:r>
              <a:rPr lang="en-US" altLang="zh-CN" sz="1600" dirty="0">
                <a:solidFill>
                  <a:schemeClr val="bg1"/>
                </a:solidFill>
              </a:rPr>
              <a:t>根据中华人民共和国职业病防治法规定 ：职业病是指企业、事业单位和个体经济组织等用人单位的劳动者在职业活动中，因接触粉尘、放射性物质和其他有毒、有害物质等因素而引起的疾病。各国法律都有对于职业病预防方面的规定，一般来说，凡是符合法律规定的疾病才能称为职业病。</a:t>
            </a:r>
            <a:endParaRPr lang="en-US" altLang="zh-CN" sz="1600" dirty="0">
              <a:solidFill>
                <a:schemeClr val="bg1"/>
              </a:solidFill>
            </a:endParaRPr>
          </a:p>
          <a:p>
            <a:pPr>
              <a:lnSpc>
                <a:spcPct val="150000"/>
              </a:lnSpc>
            </a:pPr>
            <a:r>
              <a:rPr lang="en-US" altLang="zh-CN" sz="1600" dirty="0">
                <a:solidFill>
                  <a:schemeClr val="bg1"/>
                </a:solidFill>
              </a:rPr>
              <a:t>         在生产劳动中，接触生产中使用或产生的有毒化学物质，粉尘气雾，异常的气象条件，高低气压，噪声，振动，微波， X射线，γ射线，细菌，霉菌；长期强迫体位操作，局部组织器官持续受压等，均可引起职业病，一般将这类职业病称为广义的职业病。</a:t>
            </a:r>
            <a:endParaRPr lang="en-US" altLang="zh-CN" sz="1600" dirty="0">
              <a:solidFill>
                <a:schemeClr val="bg1"/>
              </a:solidFill>
            </a:endParaRPr>
          </a:p>
          <a:p>
            <a:pPr>
              <a:lnSpc>
                <a:spcPct val="150000"/>
              </a:lnSpc>
            </a:pPr>
            <a:r>
              <a:rPr lang="en-US" altLang="zh-CN" sz="1600" dirty="0">
                <a:solidFill>
                  <a:schemeClr val="bg1"/>
                </a:solidFill>
              </a:rPr>
              <a:t>         对其中某些危害性较大，诊断标准明确，结合国情，由政府有关部门审定公布的职业病，称为狭义的职业病，或称法定（规定）职业病。</a:t>
            </a:r>
            <a:endParaRPr lang="en-US" altLang="zh-CN" sz="1600" dirty="0">
              <a:solidFill>
                <a:schemeClr val="bg1"/>
              </a:solidFill>
            </a:endParaRPr>
          </a:p>
          <a:p>
            <a:pPr>
              <a:lnSpc>
                <a:spcPct val="150000"/>
              </a:lnSpc>
            </a:pPr>
            <a:r>
              <a:rPr lang="en-US" altLang="zh-CN" sz="1600" dirty="0">
                <a:solidFill>
                  <a:schemeClr val="bg1"/>
                </a:solidFill>
              </a:rPr>
              <a:t>          </a:t>
            </a:r>
            <a:endParaRPr lang="en-US" altLang="zh-CN" sz="1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12966" y="0"/>
            <a:ext cx="4579034" cy="6858000"/>
          </a:xfrm>
          <a:prstGeom prst="rect">
            <a:avLst/>
          </a:prstGeom>
        </p:spPr>
      </p:pic>
      <p:sp>
        <p:nvSpPr>
          <p:cNvPr id="31" name="任意多边形: 形状 30"/>
          <p:cNvSpPr/>
          <p:nvPr/>
        </p:nvSpPr>
        <p:spPr>
          <a:xfrm rot="19800000">
            <a:off x="-166856" y="10899"/>
            <a:ext cx="1037577" cy="241928"/>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11002677" y="6579957"/>
            <a:ext cx="1382352" cy="441785"/>
            <a:chOff x="3139770" y="4717025"/>
            <a:chExt cx="10396951" cy="3322755"/>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4" name="文本框 23"/>
          <p:cNvSpPr txBox="1"/>
          <p:nvPr/>
        </p:nvSpPr>
        <p:spPr>
          <a:xfrm>
            <a:off x="485140" y="170180"/>
            <a:ext cx="28740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职业病的概念</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grpSp>
        <p:nvGrpSpPr>
          <p:cNvPr id="4" name="组合 3"/>
          <p:cNvGrpSpPr/>
          <p:nvPr/>
        </p:nvGrpSpPr>
        <p:grpSpPr>
          <a:xfrm>
            <a:off x="861699" y="1323853"/>
            <a:ext cx="6201268" cy="4867013"/>
            <a:chOff x="485282" y="1323853"/>
            <a:chExt cx="6201268" cy="4867013"/>
          </a:xfrm>
        </p:grpSpPr>
        <p:grpSp>
          <p:nvGrpSpPr>
            <p:cNvPr id="10" name="组合 9"/>
            <p:cNvGrpSpPr/>
            <p:nvPr/>
          </p:nvGrpSpPr>
          <p:grpSpPr>
            <a:xfrm>
              <a:off x="485282" y="1323853"/>
              <a:ext cx="6201268" cy="1628612"/>
              <a:chOff x="7852502" y="4823861"/>
              <a:chExt cx="6201268" cy="1628612"/>
            </a:xfrm>
          </p:grpSpPr>
          <p:sp>
            <p:nvSpPr>
              <p:cNvPr id="11" name="文本框 10"/>
              <p:cNvSpPr txBox="1"/>
              <p:nvPr/>
            </p:nvSpPr>
            <p:spPr>
              <a:xfrm>
                <a:off x="8329210" y="4823861"/>
                <a:ext cx="4270308" cy="460375"/>
              </a:xfrm>
              <a:prstGeom prst="rect">
                <a:avLst/>
              </a:prstGeom>
              <a:noFill/>
            </p:spPr>
            <p:txBody>
              <a:bodyPr wrap="square">
                <a:spAutoFit/>
              </a:bodyPr>
              <a:lstStyle/>
              <a:p>
                <a:r>
                  <a:rPr lang="zh-CN" altLang="en-US" sz="2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rPr>
                  <a:t>广义的职业病</a:t>
                </a:r>
                <a:endParaRPr lang="zh-CN" altLang="en-US" sz="24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12" name="文本框 11"/>
              <p:cNvSpPr txBox="1"/>
              <p:nvPr/>
            </p:nvSpPr>
            <p:spPr>
              <a:xfrm>
                <a:off x="8329210" y="5315089"/>
                <a:ext cx="5724560" cy="1137384"/>
              </a:xfrm>
              <a:prstGeom prst="rect">
                <a:avLst/>
              </a:prstGeom>
              <a:noFill/>
            </p:spPr>
            <p:txBody>
              <a:bodyPr wrap="square">
                <a:spAutoFit/>
              </a:bodyPr>
              <a:lstStyle/>
              <a:p>
                <a:pPr algn="l">
                  <a:lnSpc>
                    <a:spcPct val="150000"/>
                  </a:lnSpc>
                </a:pPr>
                <a:r>
                  <a:rPr lang="en-US" altLang="zh-CN" sz="1400" dirty="0">
                    <a:sym typeface="+mn-ea"/>
                  </a:rPr>
                  <a:t>接触生产中使用或产生的有毒化学物质，粉尘气雾，异常的气象条件，高低气压，噪声，振动，微波， X射线，γ射线，细菌，霉菌；长期强迫体位操作，局部组织器官持续受压等</a:t>
                </a:r>
                <a:r>
                  <a:rPr lang="zh-CN" altLang="en-US" sz="1400" dirty="0">
                    <a:sym typeface="+mn-ea"/>
                  </a:rPr>
                  <a:t>所引起的</a:t>
                </a:r>
                <a:r>
                  <a:rPr lang="en-US" altLang="zh-CN" sz="1400" dirty="0">
                    <a:sym typeface="+mn-ea"/>
                  </a:rPr>
                  <a:t>职业病</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13" name="椭圆 12"/>
              <p:cNvSpPr/>
              <p:nvPr/>
            </p:nvSpPr>
            <p:spPr>
              <a:xfrm>
                <a:off x="7852502" y="4949090"/>
                <a:ext cx="211208" cy="211208"/>
              </a:xfrm>
              <a:prstGeom prst="ellipse">
                <a:avLst/>
              </a:prstGeom>
              <a:solidFill>
                <a:srgbClr val="02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85282" y="3143128"/>
              <a:ext cx="6201268" cy="1132745"/>
              <a:chOff x="7852502" y="4823861"/>
              <a:chExt cx="6201268" cy="1132745"/>
            </a:xfrm>
          </p:grpSpPr>
          <p:sp>
            <p:nvSpPr>
              <p:cNvPr id="15" name="文本框 14"/>
              <p:cNvSpPr txBox="1"/>
              <p:nvPr/>
            </p:nvSpPr>
            <p:spPr>
              <a:xfrm>
                <a:off x="8329210" y="4823861"/>
                <a:ext cx="4270308" cy="460375"/>
              </a:xfrm>
              <a:prstGeom prst="rect">
                <a:avLst/>
              </a:prstGeom>
              <a:noFill/>
            </p:spPr>
            <p:txBody>
              <a:bodyPr wrap="square">
                <a:spAutoFit/>
              </a:bodyPr>
              <a:lstStyle/>
              <a:p>
                <a:pPr algn="l"/>
                <a:r>
                  <a:rPr lang="en-US" altLang="zh-CN" sz="2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rPr>
                  <a:t>狭义</a:t>
                </a:r>
                <a:r>
                  <a:rPr lang="zh-CN" altLang="en-US" sz="2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rPr>
                  <a:t>的</a:t>
                </a:r>
                <a:r>
                  <a:rPr lang="en-US" altLang="zh-CN" sz="2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rPr>
                  <a:t>职业病</a:t>
                </a:r>
                <a:endParaRPr lang="zh-CN" altLang="en-US" sz="24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16" name="文本框 15"/>
              <p:cNvSpPr txBox="1"/>
              <p:nvPr/>
            </p:nvSpPr>
            <p:spPr>
              <a:xfrm>
                <a:off x="8329210" y="5315089"/>
                <a:ext cx="5724560" cy="641517"/>
              </a:xfrm>
              <a:prstGeom prst="rect">
                <a:avLst/>
              </a:prstGeom>
              <a:noFill/>
            </p:spPr>
            <p:txBody>
              <a:bodyPr wrap="square">
                <a:spAutoFit/>
              </a:bodyPr>
              <a:lstStyle/>
              <a:p>
                <a:pPr algn="l">
                  <a:lnSpc>
                    <a:spcPct val="150000"/>
                  </a:lnSpc>
                </a:pPr>
                <a:r>
                  <a:rPr lang="zh-CN" altLang="en-US" sz="1400" dirty="0">
                    <a:sym typeface="汉仪旗黑X1-55W" panose="00020600040101010101" pitchFamily="18" charset="-122"/>
                  </a:rPr>
                  <a:t>在广义职业病中</a:t>
                </a:r>
                <a:r>
                  <a:rPr lang="en-US" altLang="zh-CN" sz="1400" dirty="0">
                    <a:sym typeface="汉仪旗黑X1-55W" panose="00020600040101010101" pitchFamily="18" charset="-122"/>
                  </a:rPr>
                  <a:t>某些危害性较大，诊断标准明确，结合国情，由政府有关部门审定公布的职业病</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17" name="椭圆 16"/>
              <p:cNvSpPr/>
              <p:nvPr/>
            </p:nvSpPr>
            <p:spPr>
              <a:xfrm>
                <a:off x="7852502" y="4949090"/>
                <a:ext cx="211208" cy="211208"/>
              </a:xfrm>
              <a:prstGeom prst="ellipse">
                <a:avLst/>
              </a:prstGeom>
              <a:solidFill>
                <a:srgbClr val="02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85282" y="4962403"/>
              <a:ext cx="6201268" cy="1228463"/>
              <a:chOff x="7852502" y="4823861"/>
              <a:chExt cx="6201268" cy="1228463"/>
            </a:xfrm>
          </p:grpSpPr>
          <p:sp>
            <p:nvSpPr>
              <p:cNvPr id="20" name="文本框 19"/>
              <p:cNvSpPr txBox="1"/>
              <p:nvPr/>
            </p:nvSpPr>
            <p:spPr>
              <a:xfrm>
                <a:off x="8329210" y="4823861"/>
                <a:ext cx="4270308" cy="460375"/>
              </a:xfrm>
              <a:prstGeom prst="rect">
                <a:avLst/>
              </a:prstGeom>
              <a:noFill/>
            </p:spPr>
            <p:txBody>
              <a:bodyPr wrap="square">
                <a:spAutoFit/>
              </a:bodyPr>
              <a:lstStyle/>
              <a:p>
                <a:r>
                  <a:rPr lang="zh-CN" altLang="en-US" sz="2400" dirty="0">
                    <a:solidFill>
                      <a:srgbClr val="0647A2"/>
                    </a:solidFill>
                    <a:latin typeface="汉仪旗黑X1-95W" panose="00020600040101010101" pitchFamily="18" charset="-122"/>
                    <a:ea typeface="汉仪旗黑X1-95W" panose="00020600040101010101" pitchFamily="18" charset="-122"/>
                    <a:sym typeface="汉仪旗黑X1-95W" panose="00020600040101010101" pitchFamily="18" charset="-122"/>
                  </a:rPr>
                  <a:t>职业病的政策</a:t>
                </a:r>
                <a:endParaRPr lang="zh-CN" altLang="en-US" sz="24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21" name="文本框 20"/>
              <p:cNvSpPr txBox="1"/>
              <p:nvPr/>
            </p:nvSpPr>
            <p:spPr>
              <a:xfrm>
                <a:off x="8329210" y="5315089"/>
                <a:ext cx="5724560" cy="737235"/>
              </a:xfrm>
              <a:prstGeom prst="rect">
                <a:avLst/>
              </a:prstGeom>
              <a:noFill/>
            </p:spPr>
            <p:txBody>
              <a:bodyPr wrap="square">
                <a:spAutoFit/>
              </a:bodyPr>
              <a:lstStyle/>
              <a:p>
                <a:pPr algn="l">
                  <a:lnSpc>
                    <a:spcPct val="150000"/>
                  </a:lnSpc>
                </a:pPr>
                <a:r>
                  <a:rPr lang="en-US" altLang="zh-CN" sz="1400" dirty="0">
                    <a:sym typeface="汉仪旗黑X1-55W" panose="00020600040101010101" pitchFamily="18" charset="-122"/>
                  </a:rPr>
                  <a:t>法定（规定）职业病</a:t>
                </a:r>
                <a:r>
                  <a:rPr lang="zh-CN" altLang="en-US" sz="1400" dirty="0">
                    <a:sym typeface="汉仪旗黑X1-55W" panose="00020600040101010101" pitchFamily="18" charset="-122"/>
                  </a:rPr>
                  <a:t>人</a:t>
                </a:r>
                <a:r>
                  <a:rPr lang="en-US" altLang="zh-CN" sz="1400" dirty="0">
                    <a:sym typeface="+mn-ea"/>
                  </a:rPr>
                  <a:t>在治疗休息期间，以及确定为伤残或治疗无效而死亡时，按照国家有关规定，享受工伤保险待遇或职业病待遇</a:t>
                </a:r>
                <a:r>
                  <a:rPr lang="zh-CN" altLang="en-US" sz="1400" dirty="0">
                    <a:sym typeface="+mn-ea"/>
                  </a:rPr>
                  <a:t>。</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22" name="椭圆 21"/>
              <p:cNvSpPr/>
              <p:nvPr/>
            </p:nvSpPr>
            <p:spPr>
              <a:xfrm>
                <a:off x="7852502" y="4949090"/>
                <a:ext cx="211208" cy="211208"/>
              </a:xfrm>
              <a:prstGeom prst="ellipse">
                <a:avLst/>
              </a:prstGeom>
              <a:solidFill>
                <a:srgbClr val="02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 name="矩形 4"/>
          <p:cNvSpPr/>
          <p:nvPr>
            <p:custDataLst>
              <p:tags r:id="rId2"/>
            </p:custDataLst>
          </p:nvPr>
        </p:nvSpPr>
        <p:spPr>
          <a:xfrm flipV="1">
            <a:off x="0" y="817245"/>
            <a:ext cx="7613015" cy="48514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0" y="817245"/>
            <a:ext cx="12192000" cy="48514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4341522"/>
            <a:ext cx="12192000" cy="2533652"/>
          </a:xfrm>
          <a:prstGeom prst="rect">
            <a:avLst/>
          </a:prstGeom>
        </p:spPr>
      </p:pic>
      <p:sp>
        <p:nvSpPr>
          <p:cNvPr id="31" name="任意多边形: 形状 30"/>
          <p:cNvSpPr/>
          <p:nvPr/>
        </p:nvSpPr>
        <p:spPr>
          <a:xfrm rot="19800000">
            <a:off x="-124460" y="-635"/>
            <a:ext cx="991870" cy="241935"/>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11002677" y="6579957"/>
            <a:ext cx="1382352" cy="441785"/>
            <a:chOff x="3139770" y="4717025"/>
            <a:chExt cx="10396951" cy="3322755"/>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4" name="文本框 23"/>
          <p:cNvSpPr txBox="1"/>
          <p:nvPr/>
        </p:nvSpPr>
        <p:spPr>
          <a:xfrm>
            <a:off x="485140" y="170180"/>
            <a:ext cx="28740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职业病的概念</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14" name="文本框 13"/>
          <p:cNvSpPr txBox="1"/>
          <p:nvPr/>
        </p:nvSpPr>
        <p:spPr>
          <a:xfrm>
            <a:off x="1738630" y="1623695"/>
            <a:ext cx="8867775" cy="2138045"/>
          </a:xfrm>
          <a:prstGeom prst="rect">
            <a:avLst/>
          </a:prstGeom>
          <a:noFill/>
        </p:spPr>
        <p:txBody>
          <a:bodyPr wrap="square">
            <a:noAutofit/>
          </a:bodyPr>
          <a:lstStyle/>
          <a:p>
            <a:pPr>
              <a:lnSpc>
                <a:spcPct val="150000"/>
              </a:lnSpc>
            </a:pPr>
            <a:r>
              <a:rPr lang="en-US" altLang="zh-CN" sz="1600" dirty="0">
                <a:solidFill>
                  <a:schemeClr val="tx1"/>
                </a:solidFill>
                <a:sym typeface="+mn-ea"/>
              </a:rPr>
              <a:t>     中国政府规定诊断为法定（规定）职业病的，需由诊断部门向卫生主管部门报告；规定职业病患者，在治疗休息期间，以及确定为伤残或治疗无效而死亡时，按照国家有关规定，享受工伤保险待遇或职业病待遇。有的国家对职业病患者给予经济赔偿，因此，也有称这类疾病为需赔偿的疾病。中华人民共和国职业病防治法规定职业病的诊断应当由省级卫生行政部门批准的医疗卫生机构承担。</a:t>
            </a:r>
            <a:endParaRPr lang="en-US" altLang="zh-CN" sz="1600" dirty="0">
              <a:solidFill>
                <a:schemeClr val="tx1"/>
              </a:solidFill>
              <a:latin typeface="汉仪旗黑X1-55W" panose="00020600040101010101" pitchFamily="18" charset="-122"/>
              <a:ea typeface="汉仪旗黑X1-55W" panose="00020600040101010101" pitchFamily="18"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three people inside factory wearing masks and coat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 name="矩形: 圆角 8"/>
          <p:cNvSpPr/>
          <p:nvPr/>
        </p:nvSpPr>
        <p:spPr>
          <a:xfrm>
            <a:off x="452437" y="476250"/>
            <a:ext cx="11287125" cy="5981212"/>
          </a:xfrm>
          <a:prstGeom prst="roundRect">
            <a:avLst>
              <a:gd name="adj" fmla="val 2151"/>
            </a:avLst>
          </a:prstGeom>
          <a:gradFill flip="none" rotWithShape="1">
            <a:gsLst>
              <a:gs pos="8000">
                <a:srgbClr val="014EA6">
                  <a:alpha val="0"/>
                </a:srgbClr>
              </a:gs>
              <a:gs pos="100000">
                <a:srgbClr val="1E2546"/>
              </a:gs>
            </a:gsLst>
            <a:lin ang="10800000" scaled="1"/>
            <a:tileRect/>
          </a:gradFill>
          <a:ln>
            <a:noFill/>
          </a:ln>
          <a:effectLst>
            <a:outerShdw blurRad="1270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任意多边形: 形状 30"/>
          <p:cNvSpPr/>
          <p:nvPr/>
        </p:nvSpPr>
        <p:spPr>
          <a:xfrm rot="19800000">
            <a:off x="-432675" y="112082"/>
            <a:ext cx="3453692" cy="805285"/>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5189589" y="4099985"/>
            <a:ext cx="8050321" cy="3674324"/>
            <a:chOff x="3139770" y="3294408"/>
            <a:chExt cx="10396951" cy="4745372"/>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p:nvSpPr>
          <p:spPr>
            <a:xfrm rot="19800000">
              <a:off x="6940336" y="5081425"/>
              <a:ext cx="6367510" cy="2757213"/>
            </a:xfrm>
            <a:custGeom>
              <a:avLst/>
              <a:gdLst>
                <a:gd name="connsiteX0" fmla="*/ 6367510 w 6367510"/>
                <a:gd name="connsiteY0" fmla="*/ 0 h 2757213"/>
                <a:gd name="connsiteX1" fmla="*/ 4775632 w 6367510"/>
                <a:gd name="connsiteY1" fmla="*/ 2757213 h 2757213"/>
                <a:gd name="connsiteX2" fmla="*/ 0 w 6367510"/>
                <a:gd name="connsiteY2" fmla="*/ 0 h 2757213"/>
              </a:gdLst>
              <a:ahLst/>
              <a:cxnLst>
                <a:cxn ang="0">
                  <a:pos x="connsiteX0" y="connsiteY0"/>
                </a:cxn>
                <a:cxn ang="0">
                  <a:pos x="connsiteX1" y="connsiteY1"/>
                </a:cxn>
                <a:cxn ang="0">
                  <a:pos x="connsiteX2" y="connsiteY2"/>
                </a:cxn>
              </a:cxnLst>
              <a:rect l="l" t="t" r="r" b="b"/>
              <a:pathLst>
                <a:path w="6367510" h="2757213">
                  <a:moveTo>
                    <a:pt x="6367510" y="0"/>
                  </a:moveTo>
                  <a:lnTo>
                    <a:pt x="4775632" y="2757213"/>
                  </a:lnTo>
                  <a:lnTo>
                    <a:pt x="0" y="0"/>
                  </a:lnTo>
                  <a:close/>
                </a:path>
              </a:pathLst>
            </a:custGeom>
            <a:solidFill>
              <a:srgbClr val="0647A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p:nvSpPr>
          <p:spPr>
            <a:xfrm rot="19800000">
              <a:off x="9116354" y="3294408"/>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p:nvSpPr>
          <p:spPr>
            <a:xfrm rot="19800000">
              <a:off x="9116354" y="5211825"/>
              <a:ext cx="3321036" cy="91694"/>
            </a:xfrm>
            <a:custGeom>
              <a:avLst/>
              <a:gdLst>
                <a:gd name="connsiteX0" fmla="*/ 3321036 w 3321036"/>
                <a:gd name="connsiteY0" fmla="*/ 0 h 91694"/>
                <a:gd name="connsiteX1" fmla="*/ 3268097 w 3321036"/>
                <a:gd name="connsiteY1" fmla="*/ 91694 h 91694"/>
                <a:gd name="connsiteX2" fmla="*/ 0 w 3321036"/>
                <a:gd name="connsiteY2" fmla="*/ 91694 h 91694"/>
                <a:gd name="connsiteX3" fmla="*/ 0 w 3321036"/>
                <a:gd name="connsiteY3" fmla="*/ 0 h 91694"/>
              </a:gdLst>
              <a:ahLst/>
              <a:cxnLst>
                <a:cxn ang="0">
                  <a:pos x="connsiteX0" y="connsiteY0"/>
                </a:cxn>
                <a:cxn ang="0">
                  <a:pos x="connsiteX1" y="connsiteY1"/>
                </a:cxn>
                <a:cxn ang="0">
                  <a:pos x="connsiteX2" y="connsiteY2"/>
                </a:cxn>
                <a:cxn ang="0">
                  <a:pos x="connsiteX3" y="connsiteY3"/>
                </a:cxn>
              </a:cxnLst>
              <a:rect l="l" t="t" r="r" b="b"/>
              <a:pathLst>
                <a:path w="3321036" h="91694">
                  <a:moveTo>
                    <a:pt x="3321036" y="0"/>
                  </a:moveTo>
                  <a:lnTo>
                    <a:pt x="3268097" y="91694"/>
                  </a:lnTo>
                  <a:lnTo>
                    <a:pt x="0" y="91694"/>
                  </a:lnTo>
                  <a:lnTo>
                    <a:pt x="0" y="0"/>
                  </a:lnTo>
                  <a:close/>
                </a:path>
              </a:pathLst>
            </a:custGeom>
            <a:solidFill>
              <a:srgbClr val="027F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3" name="文本框 32"/>
          <p:cNvSpPr txBox="1"/>
          <p:nvPr/>
        </p:nvSpPr>
        <p:spPr>
          <a:xfrm>
            <a:off x="946412" y="3062408"/>
            <a:ext cx="5787464" cy="922020"/>
          </a:xfrm>
          <a:prstGeom prst="rect">
            <a:avLst/>
          </a:prstGeom>
          <a:noFill/>
        </p:spPr>
        <p:txBody>
          <a:bodyPr wrap="square">
            <a:spAutoFit/>
          </a:bodyPr>
          <a:lstStyle/>
          <a:p>
            <a:r>
              <a:rPr lang="zh-CN" altLang="en-US" sz="54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rPr>
              <a:t>职业病的危害</a:t>
            </a:r>
            <a:endParaRPr lang="zh-CN" altLang="en-US" sz="5400" dirty="0">
              <a:solidFill>
                <a:schemeClr val="bg1"/>
              </a:solidFill>
              <a:latin typeface="汉仪旗黑X1-95W" panose="00020600040101010101" pitchFamily="18" charset="-122"/>
              <a:ea typeface="汉仪旗黑X1-95W" panose="00020600040101010101" pitchFamily="18" charset="-122"/>
              <a:cs typeface="阿里巴巴普惠体 B" panose="00020600040101010101" pitchFamily="18" charset="-122"/>
              <a:sym typeface="汉仪君黑-85W" panose="00020600040101010101" pitchFamily="18" charset="-122"/>
            </a:endParaRPr>
          </a:p>
        </p:txBody>
      </p:sp>
      <p:sp>
        <p:nvSpPr>
          <p:cNvPr id="18" name="文本框 17"/>
          <p:cNvSpPr txBox="1"/>
          <p:nvPr/>
        </p:nvSpPr>
        <p:spPr>
          <a:xfrm>
            <a:off x="946412" y="1428865"/>
            <a:ext cx="2782171" cy="1446550"/>
          </a:xfrm>
          <a:prstGeom prst="rect">
            <a:avLst/>
          </a:prstGeom>
          <a:noFill/>
        </p:spPr>
        <p:txBody>
          <a:bodyPr wrap="square" rtlCol="0">
            <a:spAutoFit/>
          </a:bodyPr>
          <a:lstStyle/>
          <a:p>
            <a:r>
              <a:rPr lang="en-US" altLang="zh-CN" sz="8800" dirty="0">
                <a:solidFill>
                  <a:schemeClr val="bg1"/>
                </a:solidFill>
                <a:latin typeface="汉仪旗黑X1-95W" panose="00020600040101010101" pitchFamily="18" charset="-122"/>
                <a:ea typeface="汉仪旗黑X1-95W" panose="00020600040101010101" pitchFamily="18" charset="-122"/>
                <a:sym typeface="汉仪旗黑X1-95W" panose="00020600040101010101" pitchFamily="18" charset="-122"/>
              </a:rPr>
              <a:t>02</a:t>
            </a:r>
            <a:endParaRPr lang="zh-CN" altLang="en-US" sz="8800" dirty="0">
              <a:solidFill>
                <a:schemeClr val="bg1"/>
              </a:solidFill>
              <a:latin typeface="汉仪旗黑X1-95W" panose="00020600040101010101" pitchFamily="18" charset="-122"/>
              <a:ea typeface="汉仪旗黑X1-95W" panose="00020600040101010101" pitchFamily="18" charset="-122"/>
              <a:sym typeface="汉仪旗黑X1-95W" panose="00020600040101010101" pitchFamily="18"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flipV="1">
            <a:off x="0" y="817245"/>
            <a:ext cx="12192000" cy="48514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形状 30"/>
          <p:cNvSpPr/>
          <p:nvPr/>
        </p:nvSpPr>
        <p:spPr>
          <a:xfrm rot="19800000">
            <a:off x="-166856" y="10899"/>
            <a:ext cx="1037577" cy="241928"/>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11002677" y="6579957"/>
            <a:ext cx="1382352" cy="441785"/>
            <a:chOff x="3139770" y="4717025"/>
            <a:chExt cx="10396951" cy="3322755"/>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 name="组合 6"/>
          <p:cNvGrpSpPr/>
          <p:nvPr/>
        </p:nvGrpSpPr>
        <p:grpSpPr>
          <a:xfrm>
            <a:off x="485282" y="169963"/>
            <a:ext cx="5345740" cy="1106387"/>
            <a:chOff x="6471578" y="1131120"/>
            <a:chExt cx="5345740" cy="1106387"/>
          </a:xfrm>
        </p:grpSpPr>
        <p:sp>
          <p:nvSpPr>
            <p:cNvPr id="24" name="文本框 23"/>
            <p:cNvSpPr txBox="1"/>
            <p:nvPr/>
          </p:nvSpPr>
          <p:spPr>
            <a:xfrm>
              <a:off x="6471578" y="1131120"/>
              <a:ext cx="28737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a:t>
              </a:r>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危害</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26" name="文本框 25"/>
            <p:cNvSpPr txBox="1"/>
            <p:nvPr/>
          </p:nvSpPr>
          <p:spPr>
            <a:xfrm>
              <a:off x="6471578" y="1730777"/>
              <a:ext cx="5345740" cy="506730"/>
            </a:xfrm>
            <a:prstGeom prst="rect">
              <a:avLst/>
            </a:prstGeom>
            <a:noFill/>
          </p:spPr>
          <p:txBody>
            <a:bodyPr wrap="square">
              <a:spAutoFit/>
            </a:bodyPr>
            <a:lstStyle/>
            <a:p>
              <a:pPr>
                <a:lnSpc>
                  <a:spcPct val="150000"/>
                </a:lnSpc>
              </a:pPr>
              <a:r>
                <a:rPr lang="zh-CN" altLang="en-US"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职业病的危害因素</a:t>
              </a:r>
              <a:endParaRPr lang="zh-CN" altLang="en-US"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grpSp>
      <p:sp>
        <p:nvSpPr>
          <p:cNvPr id="11" name="矩形 10"/>
          <p:cNvSpPr/>
          <p:nvPr/>
        </p:nvSpPr>
        <p:spPr>
          <a:xfrm>
            <a:off x="704850" y="2343150"/>
            <a:ext cx="2419350" cy="346710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133475" y="1619250"/>
            <a:ext cx="1562100" cy="1562100"/>
          </a:xfrm>
          <a:prstGeom prst="ellipse">
            <a:avLst/>
          </a:prstGeom>
          <a:solidFill>
            <a:srgbClr val="0296D8"/>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492500" y="2343150"/>
            <a:ext cx="2419350" cy="346710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921125" y="1619250"/>
            <a:ext cx="1562100" cy="1562100"/>
          </a:xfrm>
          <a:prstGeom prst="ellipse">
            <a:avLst/>
          </a:prstGeom>
          <a:solidFill>
            <a:srgbClr val="0296D8"/>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280150" y="2343150"/>
            <a:ext cx="2419350" cy="346710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708775" y="1619250"/>
            <a:ext cx="1562100" cy="1562100"/>
          </a:xfrm>
          <a:prstGeom prst="ellipse">
            <a:avLst/>
          </a:prstGeom>
          <a:solidFill>
            <a:srgbClr val="0296D8"/>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067800" y="2343150"/>
            <a:ext cx="2419350" cy="346710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496425" y="1619250"/>
            <a:ext cx="1562100" cy="1562100"/>
          </a:xfrm>
          <a:prstGeom prst="ellipse">
            <a:avLst/>
          </a:prstGeom>
          <a:solidFill>
            <a:srgbClr val="0296D8"/>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050618" y="2092900"/>
            <a:ext cx="453715" cy="620073"/>
            <a:chOff x="10168917" y="2356192"/>
            <a:chExt cx="453715" cy="620073"/>
          </a:xfrm>
        </p:grpSpPr>
        <p:sp>
          <p:nvSpPr>
            <p:cNvPr id="25" name="图形 19"/>
            <p:cNvSpPr/>
            <p:nvPr/>
          </p:nvSpPr>
          <p:spPr>
            <a:xfrm>
              <a:off x="10168917" y="2356192"/>
              <a:ext cx="453715" cy="453712"/>
            </a:xfrm>
            <a:custGeom>
              <a:avLst/>
              <a:gdLst>
                <a:gd name="connsiteX0" fmla="*/ 226858 w 453715"/>
                <a:gd name="connsiteY0" fmla="*/ 453713 h 453712"/>
                <a:gd name="connsiteX1" fmla="*/ 453715 w 453715"/>
                <a:gd name="connsiteY1" fmla="*/ 226856 h 453712"/>
                <a:gd name="connsiteX2" fmla="*/ 226858 w 453715"/>
                <a:gd name="connsiteY2" fmla="*/ 0 h 453712"/>
                <a:gd name="connsiteX3" fmla="*/ 0 w 453715"/>
                <a:gd name="connsiteY3" fmla="*/ 226856 h 453712"/>
                <a:gd name="connsiteX4" fmla="*/ 226858 w 453715"/>
                <a:gd name="connsiteY4" fmla="*/ 453713 h 45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15" h="453712">
                  <a:moveTo>
                    <a:pt x="226858" y="453713"/>
                  </a:moveTo>
                  <a:cubicBezTo>
                    <a:pt x="352148" y="453713"/>
                    <a:pt x="453715" y="352146"/>
                    <a:pt x="453715" y="226856"/>
                  </a:cubicBezTo>
                  <a:cubicBezTo>
                    <a:pt x="453715" y="101567"/>
                    <a:pt x="352148" y="0"/>
                    <a:pt x="226858" y="0"/>
                  </a:cubicBezTo>
                  <a:cubicBezTo>
                    <a:pt x="101567" y="0"/>
                    <a:pt x="0" y="101567"/>
                    <a:pt x="0" y="226856"/>
                  </a:cubicBezTo>
                  <a:cubicBezTo>
                    <a:pt x="0" y="352146"/>
                    <a:pt x="101567" y="453713"/>
                    <a:pt x="226858" y="453713"/>
                  </a:cubicBezTo>
                  <a:close/>
                </a:path>
              </a:pathLst>
            </a:custGeom>
            <a:noFill/>
            <a:ln w="47625" cap="flat">
              <a:solidFill>
                <a:schemeClr val="bg1"/>
              </a:solidFill>
              <a:prstDash val="solid"/>
              <a:round/>
            </a:ln>
          </p:spPr>
          <p:txBody>
            <a:bodyPr rtlCol="0" anchor="ctr"/>
            <a:lstStyle/>
            <a:p>
              <a:endParaRPr lang="zh-CN" altLang="en-US"/>
            </a:p>
          </p:txBody>
        </p:sp>
        <p:sp>
          <p:nvSpPr>
            <p:cNvPr id="28" name="图形 19"/>
            <p:cNvSpPr/>
            <p:nvPr/>
          </p:nvSpPr>
          <p:spPr>
            <a:xfrm>
              <a:off x="10305032" y="2492305"/>
              <a:ext cx="181486" cy="181485"/>
            </a:xfrm>
            <a:custGeom>
              <a:avLst/>
              <a:gdLst>
                <a:gd name="connsiteX0" fmla="*/ 90743 w 181486"/>
                <a:gd name="connsiteY0" fmla="*/ 181485 h 181485"/>
                <a:gd name="connsiteX1" fmla="*/ 181486 w 181486"/>
                <a:gd name="connsiteY1" fmla="*/ 90743 h 181485"/>
                <a:gd name="connsiteX2" fmla="*/ 90743 w 181486"/>
                <a:gd name="connsiteY2" fmla="*/ 0 h 181485"/>
                <a:gd name="connsiteX3" fmla="*/ 0 w 181486"/>
                <a:gd name="connsiteY3" fmla="*/ 90743 h 181485"/>
                <a:gd name="connsiteX4" fmla="*/ 90743 w 181486"/>
                <a:gd name="connsiteY4" fmla="*/ 181485 h 18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86" h="181485">
                  <a:moveTo>
                    <a:pt x="90743" y="181485"/>
                  </a:moveTo>
                  <a:cubicBezTo>
                    <a:pt x="140859" y="181485"/>
                    <a:pt x="181486" y="140858"/>
                    <a:pt x="181486" y="90743"/>
                  </a:cubicBezTo>
                  <a:cubicBezTo>
                    <a:pt x="181486" y="40627"/>
                    <a:pt x="140859" y="0"/>
                    <a:pt x="90743" y="0"/>
                  </a:cubicBezTo>
                  <a:cubicBezTo>
                    <a:pt x="40627" y="0"/>
                    <a:pt x="0" y="40627"/>
                    <a:pt x="0" y="90743"/>
                  </a:cubicBezTo>
                  <a:cubicBezTo>
                    <a:pt x="0" y="140858"/>
                    <a:pt x="40627" y="181485"/>
                    <a:pt x="90743" y="181485"/>
                  </a:cubicBezTo>
                  <a:close/>
                </a:path>
              </a:pathLst>
            </a:custGeom>
            <a:noFill/>
            <a:ln w="47625" cap="flat">
              <a:solidFill>
                <a:schemeClr val="bg1"/>
              </a:solidFill>
              <a:prstDash val="solid"/>
              <a:round/>
            </a:ln>
          </p:spPr>
          <p:txBody>
            <a:bodyPr rtlCol="0" anchor="ctr"/>
            <a:lstStyle/>
            <a:p>
              <a:endParaRPr lang="zh-CN" altLang="en-US"/>
            </a:p>
          </p:txBody>
        </p:sp>
        <p:sp>
          <p:nvSpPr>
            <p:cNvPr id="32" name="图形 19"/>
            <p:cNvSpPr/>
            <p:nvPr/>
          </p:nvSpPr>
          <p:spPr>
            <a:xfrm>
              <a:off x="10274784" y="2809904"/>
              <a:ext cx="241981" cy="151237"/>
            </a:xfrm>
            <a:custGeom>
              <a:avLst/>
              <a:gdLst>
                <a:gd name="connsiteX0" fmla="*/ 50946 w 241981"/>
                <a:gd name="connsiteY0" fmla="*/ 0 h 151237"/>
                <a:gd name="connsiteX1" fmla="*/ 0 w 241981"/>
                <a:gd name="connsiteY1" fmla="*/ 151238 h 151237"/>
                <a:gd name="connsiteX2" fmla="*/ 241981 w 241981"/>
                <a:gd name="connsiteY2" fmla="*/ 151238 h 151237"/>
                <a:gd name="connsiteX3" fmla="*/ 190616 w 241981"/>
                <a:gd name="connsiteY3" fmla="*/ 0 h 151237"/>
                <a:gd name="connsiteX4" fmla="*/ 50946 w 241981"/>
                <a:gd name="connsiteY4" fmla="*/ 0 h 151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81" h="151237">
                  <a:moveTo>
                    <a:pt x="50946" y="0"/>
                  </a:moveTo>
                  <a:lnTo>
                    <a:pt x="0" y="151238"/>
                  </a:lnTo>
                  <a:lnTo>
                    <a:pt x="241981" y="151238"/>
                  </a:lnTo>
                  <a:lnTo>
                    <a:pt x="190616" y="0"/>
                  </a:lnTo>
                  <a:lnTo>
                    <a:pt x="50946" y="0"/>
                  </a:lnTo>
                  <a:close/>
                </a:path>
              </a:pathLst>
            </a:custGeom>
            <a:noFill/>
            <a:ln w="47625" cap="rnd">
              <a:solidFill>
                <a:schemeClr val="bg1"/>
              </a:solidFill>
              <a:prstDash val="solid"/>
              <a:round/>
            </a:ln>
          </p:spPr>
          <p:txBody>
            <a:bodyPr rtlCol="0" anchor="ctr"/>
            <a:lstStyle/>
            <a:p>
              <a:endParaRPr lang="zh-CN" altLang="en-US"/>
            </a:p>
          </p:txBody>
        </p:sp>
        <p:sp>
          <p:nvSpPr>
            <p:cNvPr id="33" name="图形 19"/>
            <p:cNvSpPr/>
            <p:nvPr/>
          </p:nvSpPr>
          <p:spPr>
            <a:xfrm>
              <a:off x="10214289" y="2961142"/>
              <a:ext cx="362972" cy="15123"/>
            </a:xfrm>
            <a:custGeom>
              <a:avLst/>
              <a:gdLst>
                <a:gd name="connsiteX0" fmla="*/ 0 w 362972"/>
                <a:gd name="connsiteY0" fmla="*/ 0 h 15123"/>
                <a:gd name="connsiteX1" fmla="*/ 362972 w 362972"/>
                <a:gd name="connsiteY1" fmla="*/ 0 h 15123"/>
              </a:gdLst>
              <a:ahLst/>
              <a:cxnLst>
                <a:cxn ang="0">
                  <a:pos x="connsiteX0" y="connsiteY0"/>
                </a:cxn>
                <a:cxn ang="0">
                  <a:pos x="connsiteX1" y="connsiteY1"/>
                </a:cxn>
              </a:cxnLst>
              <a:rect l="l" t="t" r="r" b="b"/>
              <a:pathLst>
                <a:path w="362972" h="15123">
                  <a:moveTo>
                    <a:pt x="0" y="0"/>
                  </a:moveTo>
                  <a:lnTo>
                    <a:pt x="362972" y="0"/>
                  </a:lnTo>
                </a:path>
              </a:pathLst>
            </a:custGeom>
            <a:noFill/>
            <a:ln w="47625" cap="rnd">
              <a:solidFill>
                <a:schemeClr val="bg1"/>
              </a:solidFill>
              <a:prstDash val="solid"/>
              <a:round/>
            </a:ln>
          </p:spPr>
          <p:txBody>
            <a:bodyPr rtlCol="0" anchor="ctr"/>
            <a:lstStyle/>
            <a:p>
              <a:endParaRPr lang="zh-CN" altLang="en-US"/>
            </a:p>
          </p:txBody>
        </p:sp>
      </p:grpSp>
      <p:grpSp>
        <p:nvGrpSpPr>
          <p:cNvPr id="34" name="组合 33"/>
          <p:cNvGrpSpPr/>
          <p:nvPr/>
        </p:nvGrpSpPr>
        <p:grpSpPr>
          <a:xfrm>
            <a:off x="1610173" y="2100461"/>
            <a:ext cx="608704" cy="604950"/>
            <a:chOff x="1664901" y="2356192"/>
            <a:chExt cx="608704" cy="604950"/>
          </a:xfrm>
        </p:grpSpPr>
        <p:sp>
          <p:nvSpPr>
            <p:cNvPr id="35" name="图形 20"/>
            <p:cNvSpPr/>
            <p:nvPr/>
          </p:nvSpPr>
          <p:spPr>
            <a:xfrm>
              <a:off x="1664901" y="2356192"/>
              <a:ext cx="608704" cy="604950"/>
            </a:xfrm>
            <a:custGeom>
              <a:avLst/>
              <a:gdLst>
                <a:gd name="connsiteX0" fmla="*/ 266396 w 608704"/>
                <a:gd name="connsiteY0" fmla="*/ 483960 h 604950"/>
                <a:gd name="connsiteX1" fmla="*/ 453326 w 608704"/>
                <a:gd name="connsiteY1" fmla="*/ 357223 h 604950"/>
                <a:gd name="connsiteX2" fmla="*/ 608497 w 608704"/>
                <a:gd name="connsiteY2" fmla="*/ 521467 h 604950"/>
                <a:gd name="connsiteX3" fmla="*/ 600028 w 608704"/>
                <a:gd name="connsiteY3" fmla="*/ 584835 h 604950"/>
                <a:gd name="connsiteX4" fmla="*/ 571444 w 608704"/>
                <a:gd name="connsiteY4" fmla="*/ 604950 h 604950"/>
                <a:gd name="connsiteX5" fmla="*/ 121032 w 608704"/>
                <a:gd name="connsiteY5" fmla="*/ 604950 h 604950"/>
                <a:gd name="connsiteX6" fmla="*/ 2391 w 608704"/>
                <a:gd name="connsiteY6" fmla="*/ 460232 h 604950"/>
                <a:gd name="connsiteX7" fmla="*/ 94437 w 608704"/>
                <a:gd name="connsiteY7" fmla="*/ 0 h 604950"/>
                <a:gd name="connsiteX8" fmla="*/ 275922 w 608704"/>
                <a:gd name="connsiteY8" fmla="*/ 0 h 604950"/>
                <a:gd name="connsiteX9" fmla="*/ 336418 w 608704"/>
                <a:gd name="connsiteY9" fmla="*/ 105866 h 604950"/>
                <a:gd name="connsiteX10" fmla="*/ 206808 w 608704"/>
                <a:gd name="connsiteY10" fmla="*/ 198575 h 604950"/>
                <a:gd name="connsiteX11" fmla="*/ 170055 w 608704"/>
                <a:gd name="connsiteY11" fmla="*/ 151238 h 6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704" h="604950">
                  <a:moveTo>
                    <a:pt x="266396" y="483960"/>
                  </a:moveTo>
                  <a:cubicBezTo>
                    <a:pt x="288325" y="404560"/>
                    <a:pt x="365003" y="347846"/>
                    <a:pt x="453326" y="357223"/>
                  </a:cubicBezTo>
                  <a:cubicBezTo>
                    <a:pt x="537415" y="366146"/>
                    <a:pt x="604262" y="437076"/>
                    <a:pt x="608497" y="521467"/>
                  </a:cubicBezTo>
                  <a:cubicBezTo>
                    <a:pt x="609556" y="543699"/>
                    <a:pt x="606531" y="565023"/>
                    <a:pt x="600028" y="584835"/>
                  </a:cubicBezTo>
                  <a:cubicBezTo>
                    <a:pt x="596095" y="596934"/>
                    <a:pt x="584299" y="604950"/>
                    <a:pt x="571444" y="604950"/>
                  </a:cubicBezTo>
                  <a:lnTo>
                    <a:pt x="121032" y="604950"/>
                  </a:lnTo>
                  <a:cubicBezTo>
                    <a:pt x="44681" y="604950"/>
                    <a:pt x="-12583" y="535099"/>
                    <a:pt x="2391" y="460232"/>
                  </a:cubicBezTo>
                  <a:lnTo>
                    <a:pt x="94437" y="0"/>
                  </a:lnTo>
                  <a:lnTo>
                    <a:pt x="275922" y="0"/>
                  </a:lnTo>
                  <a:lnTo>
                    <a:pt x="336418" y="105866"/>
                  </a:lnTo>
                  <a:lnTo>
                    <a:pt x="206808" y="198575"/>
                  </a:lnTo>
                  <a:lnTo>
                    <a:pt x="170055" y="151238"/>
                  </a:lnTo>
                </a:path>
              </a:pathLst>
            </a:custGeom>
            <a:noFill/>
            <a:ln w="47625" cap="flat">
              <a:solidFill>
                <a:schemeClr val="bg1"/>
              </a:solidFill>
              <a:prstDash val="solid"/>
              <a:miter/>
            </a:ln>
          </p:spPr>
          <p:txBody>
            <a:bodyPr rtlCol="0" anchor="ctr"/>
            <a:lstStyle/>
            <a:p>
              <a:endParaRPr lang="zh-CN" altLang="en-US"/>
            </a:p>
          </p:txBody>
        </p:sp>
        <p:sp>
          <p:nvSpPr>
            <p:cNvPr id="36" name="图形 20"/>
            <p:cNvSpPr/>
            <p:nvPr/>
          </p:nvSpPr>
          <p:spPr>
            <a:xfrm>
              <a:off x="1664901" y="2356192"/>
              <a:ext cx="608704" cy="604950"/>
            </a:xfrm>
            <a:custGeom>
              <a:avLst/>
              <a:gdLst>
                <a:gd name="connsiteX0" fmla="*/ 266396 w 608704"/>
                <a:gd name="connsiteY0" fmla="*/ 483960 h 604950"/>
                <a:gd name="connsiteX1" fmla="*/ 453326 w 608704"/>
                <a:gd name="connsiteY1" fmla="*/ 357223 h 604950"/>
                <a:gd name="connsiteX2" fmla="*/ 608497 w 608704"/>
                <a:gd name="connsiteY2" fmla="*/ 521467 h 604950"/>
                <a:gd name="connsiteX3" fmla="*/ 600028 w 608704"/>
                <a:gd name="connsiteY3" fmla="*/ 584835 h 604950"/>
                <a:gd name="connsiteX4" fmla="*/ 571444 w 608704"/>
                <a:gd name="connsiteY4" fmla="*/ 604950 h 604950"/>
                <a:gd name="connsiteX5" fmla="*/ 121032 w 608704"/>
                <a:gd name="connsiteY5" fmla="*/ 604950 h 604950"/>
                <a:gd name="connsiteX6" fmla="*/ 2391 w 608704"/>
                <a:gd name="connsiteY6" fmla="*/ 460232 h 604950"/>
                <a:gd name="connsiteX7" fmla="*/ 94437 w 608704"/>
                <a:gd name="connsiteY7" fmla="*/ 0 h 604950"/>
                <a:gd name="connsiteX8" fmla="*/ 275922 w 608704"/>
                <a:gd name="connsiteY8" fmla="*/ 0 h 604950"/>
                <a:gd name="connsiteX9" fmla="*/ 336418 w 608704"/>
                <a:gd name="connsiteY9" fmla="*/ 105866 h 604950"/>
                <a:gd name="connsiteX10" fmla="*/ 206808 w 608704"/>
                <a:gd name="connsiteY10" fmla="*/ 198575 h 604950"/>
                <a:gd name="connsiteX11" fmla="*/ 170055 w 608704"/>
                <a:gd name="connsiteY11" fmla="*/ 151238 h 6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704" h="604950">
                  <a:moveTo>
                    <a:pt x="266396" y="483960"/>
                  </a:moveTo>
                  <a:cubicBezTo>
                    <a:pt x="288325" y="404560"/>
                    <a:pt x="365003" y="347846"/>
                    <a:pt x="453326" y="357223"/>
                  </a:cubicBezTo>
                  <a:cubicBezTo>
                    <a:pt x="537415" y="366146"/>
                    <a:pt x="604262" y="437076"/>
                    <a:pt x="608497" y="521467"/>
                  </a:cubicBezTo>
                  <a:cubicBezTo>
                    <a:pt x="609556" y="543699"/>
                    <a:pt x="606531" y="565023"/>
                    <a:pt x="600028" y="584835"/>
                  </a:cubicBezTo>
                  <a:cubicBezTo>
                    <a:pt x="596095" y="596934"/>
                    <a:pt x="584299" y="604950"/>
                    <a:pt x="571444" y="604950"/>
                  </a:cubicBezTo>
                  <a:lnTo>
                    <a:pt x="121032" y="604950"/>
                  </a:lnTo>
                  <a:cubicBezTo>
                    <a:pt x="44681" y="604950"/>
                    <a:pt x="-12583" y="535099"/>
                    <a:pt x="2391" y="460232"/>
                  </a:cubicBezTo>
                  <a:lnTo>
                    <a:pt x="94437" y="0"/>
                  </a:lnTo>
                  <a:lnTo>
                    <a:pt x="275922" y="0"/>
                  </a:lnTo>
                  <a:lnTo>
                    <a:pt x="336418" y="105866"/>
                  </a:lnTo>
                  <a:lnTo>
                    <a:pt x="206808" y="198575"/>
                  </a:lnTo>
                  <a:lnTo>
                    <a:pt x="170055" y="151238"/>
                  </a:lnTo>
                </a:path>
              </a:pathLst>
            </a:custGeom>
            <a:noFill/>
            <a:ln w="47625" cap="rnd">
              <a:solidFill>
                <a:schemeClr val="bg1"/>
              </a:solidFill>
              <a:prstDash val="solid"/>
              <a:round/>
            </a:ln>
          </p:spPr>
          <p:txBody>
            <a:bodyPr rtlCol="0" anchor="ctr"/>
            <a:lstStyle/>
            <a:p>
              <a:endParaRPr lang="zh-CN" altLang="en-US"/>
            </a:p>
          </p:txBody>
        </p:sp>
        <p:sp>
          <p:nvSpPr>
            <p:cNvPr id="37" name="图形 20"/>
            <p:cNvSpPr/>
            <p:nvPr/>
          </p:nvSpPr>
          <p:spPr>
            <a:xfrm>
              <a:off x="1871853" y="2554766"/>
              <a:ext cx="68964" cy="255137"/>
            </a:xfrm>
            <a:custGeom>
              <a:avLst/>
              <a:gdLst>
                <a:gd name="connsiteX0" fmla="*/ 0 w 68964"/>
                <a:gd name="connsiteY0" fmla="*/ 0 h 255137"/>
                <a:gd name="connsiteX1" fmla="*/ 68965 w 68964"/>
                <a:gd name="connsiteY1" fmla="*/ 255138 h 255137"/>
              </a:gdLst>
              <a:ahLst/>
              <a:cxnLst>
                <a:cxn ang="0">
                  <a:pos x="connsiteX0" y="connsiteY0"/>
                </a:cxn>
                <a:cxn ang="0">
                  <a:pos x="connsiteX1" y="connsiteY1"/>
                </a:cxn>
              </a:cxnLst>
              <a:rect l="l" t="t" r="r" b="b"/>
              <a:pathLst>
                <a:path w="68964" h="255137">
                  <a:moveTo>
                    <a:pt x="0" y="0"/>
                  </a:moveTo>
                  <a:lnTo>
                    <a:pt x="68965" y="255138"/>
                  </a:lnTo>
                </a:path>
              </a:pathLst>
            </a:custGeom>
            <a:noFill/>
            <a:ln w="47625" cap="rnd">
              <a:solidFill>
                <a:schemeClr val="bg1"/>
              </a:solidFill>
              <a:prstDash val="solid"/>
              <a:round/>
            </a:ln>
          </p:spPr>
          <p:txBody>
            <a:bodyPr rtlCol="0" anchor="ctr"/>
            <a:lstStyle/>
            <a:p>
              <a:endParaRPr lang="zh-CN" altLang="en-US"/>
            </a:p>
          </p:txBody>
        </p:sp>
      </p:grpSp>
      <p:grpSp>
        <p:nvGrpSpPr>
          <p:cNvPr id="38" name="组合 37"/>
          <p:cNvGrpSpPr/>
          <p:nvPr/>
        </p:nvGrpSpPr>
        <p:grpSpPr>
          <a:xfrm>
            <a:off x="4431197" y="2130709"/>
            <a:ext cx="589829" cy="544454"/>
            <a:chOff x="4476830" y="2386439"/>
            <a:chExt cx="589829" cy="544454"/>
          </a:xfrm>
        </p:grpSpPr>
        <p:sp>
          <p:nvSpPr>
            <p:cNvPr id="39" name="图形 21"/>
            <p:cNvSpPr/>
            <p:nvPr/>
          </p:nvSpPr>
          <p:spPr>
            <a:xfrm>
              <a:off x="4491954" y="2794780"/>
              <a:ext cx="574705" cy="136113"/>
            </a:xfrm>
            <a:custGeom>
              <a:avLst/>
              <a:gdLst>
                <a:gd name="connsiteX0" fmla="*/ 0 w 574705"/>
                <a:gd name="connsiteY0" fmla="*/ 30248 h 136113"/>
                <a:gd name="connsiteX1" fmla="*/ 30248 w 574705"/>
                <a:gd name="connsiteY1" fmla="*/ 0 h 136113"/>
                <a:gd name="connsiteX2" fmla="*/ 544458 w 574705"/>
                <a:gd name="connsiteY2" fmla="*/ 0 h 136113"/>
                <a:gd name="connsiteX3" fmla="*/ 574706 w 574705"/>
                <a:gd name="connsiteY3" fmla="*/ 30248 h 136113"/>
                <a:gd name="connsiteX4" fmla="*/ 574706 w 574705"/>
                <a:gd name="connsiteY4" fmla="*/ 136114 h 136113"/>
                <a:gd name="connsiteX5" fmla="*/ 0 w 574705"/>
                <a:gd name="connsiteY5" fmla="*/ 136114 h 136113"/>
                <a:gd name="connsiteX6" fmla="*/ 0 w 574705"/>
                <a:gd name="connsiteY6" fmla="*/ 30248 h 13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705" h="136113">
                  <a:moveTo>
                    <a:pt x="0" y="30248"/>
                  </a:moveTo>
                  <a:cubicBezTo>
                    <a:pt x="0" y="13542"/>
                    <a:pt x="13542" y="0"/>
                    <a:pt x="30248" y="0"/>
                  </a:cubicBezTo>
                  <a:lnTo>
                    <a:pt x="544458" y="0"/>
                  </a:lnTo>
                  <a:cubicBezTo>
                    <a:pt x="561164" y="0"/>
                    <a:pt x="574706" y="13542"/>
                    <a:pt x="574706" y="30248"/>
                  </a:cubicBezTo>
                  <a:lnTo>
                    <a:pt x="574706" y="136114"/>
                  </a:lnTo>
                  <a:lnTo>
                    <a:pt x="0" y="136114"/>
                  </a:lnTo>
                  <a:lnTo>
                    <a:pt x="0" y="30248"/>
                  </a:lnTo>
                  <a:close/>
                </a:path>
              </a:pathLst>
            </a:custGeom>
            <a:noFill/>
            <a:ln w="47625" cap="rnd">
              <a:solidFill>
                <a:schemeClr val="bg1"/>
              </a:solidFill>
              <a:prstDash val="solid"/>
              <a:round/>
            </a:ln>
          </p:spPr>
          <p:txBody>
            <a:bodyPr rtlCol="0" anchor="ctr"/>
            <a:lstStyle/>
            <a:p>
              <a:endParaRPr lang="zh-CN" altLang="en-US"/>
            </a:p>
          </p:txBody>
        </p:sp>
        <p:sp>
          <p:nvSpPr>
            <p:cNvPr id="40" name="图形 21"/>
            <p:cNvSpPr/>
            <p:nvPr/>
          </p:nvSpPr>
          <p:spPr>
            <a:xfrm>
              <a:off x="4839802" y="2386439"/>
              <a:ext cx="211733" cy="181485"/>
            </a:xfrm>
            <a:custGeom>
              <a:avLst/>
              <a:gdLst>
                <a:gd name="connsiteX0" fmla="*/ 211734 w 211733"/>
                <a:gd name="connsiteY0" fmla="*/ 181485 h 181485"/>
                <a:gd name="connsiteX1" fmla="*/ 90743 w 211733"/>
                <a:gd name="connsiteY1" fmla="*/ 181485 h 181485"/>
                <a:gd name="connsiteX2" fmla="*/ 0 w 211733"/>
                <a:gd name="connsiteY2" fmla="*/ 90743 h 181485"/>
                <a:gd name="connsiteX3" fmla="*/ 90743 w 211733"/>
                <a:gd name="connsiteY3" fmla="*/ 0 h 181485"/>
                <a:gd name="connsiteX4" fmla="*/ 211734 w 211733"/>
                <a:gd name="connsiteY4" fmla="*/ 0 h 18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33" h="181485">
                  <a:moveTo>
                    <a:pt x="211734" y="181485"/>
                  </a:moveTo>
                  <a:lnTo>
                    <a:pt x="90743" y="181485"/>
                  </a:lnTo>
                  <a:lnTo>
                    <a:pt x="0" y="90743"/>
                  </a:lnTo>
                  <a:lnTo>
                    <a:pt x="90743" y="0"/>
                  </a:lnTo>
                  <a:lnTo>
                    <a:pt x="211734" y="0"/>
                  </a:lnTo>
                </a:path>
              </a:pathLst>
            </a:custGeom>
            <a:noFill/>
            <a:ln w="47625" cap="rnd">
              <a:solidFill>
                <a:schemeClr val="bg1"/>
              </a:solidFill>
              <a:prstDash val="solid"/>
              <a:round/>
            </a:ln>
          </p:spPr>
          <p:txBody>
            <a:bodyPr rtlCol="0" anchor="ctr"/>
            <a:lstStyle/>
            <a:p>
              <a:endParaRPr lang="zh-CN" altLang="en-US"/>
            </a:p>
          </p:txBody>
        </p:sp>
        <p:sp>
          <p:nvSpPr>
            <p:cNvPr id="41" name="图形 21"/>
            <p:cNvSpPr/>
            <p:nvPr/>
          </p:nvSpPr>
          <p:spPr>
            <a:xfrm>
              <a:off x="4476830" y="2416687"/>
              <a:ext cx="120990" cy="120990"/>
            </a:xfrm>
            <a:custGeom>
              <a:avLst/>
              <a:gdLst>
                <a:gd name="connsiteX0" fmla="*/ 120991 w 120990"/>
                <a:gd name="connsiteY0" fmla="*/ 60495 h 120990"/>
                <a:gd name="connsiteX1" fmla="*/ 60495 w 120990"/>
                <a:gd name="connsiteY1" fmla="*/ 120990 h 120990"/>
                <a:gd name="connsiteX2" fmla="*/ 0 w 120990"/>
                <a:gd name="connsiteY2" fmla="*/ 60495 h 120990"/>
                <a:gd name="connsiteX3" fmla="*/ 60495 w 120990"/>
                <a:gd name="connsiteY3" fmla="*/ 0 h 120990"/>
                <a:gd name="connsiteX4" fmla="*/ 120991 w 120990"/>
                <a:gd name="connsiteY4" fmla="*/ 60495 h 120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90" h="120990">
                  <a:moveTo>
                    <a:pt x="120991" y="60495"/>
                  </a:moveTo>
                  <a:cubicBezTo>
                    <a:pt x="120991" y="93905"/>
                    <a:pt x="93906" y="120990"/>
                    <a:pt x="60495" y="120990"/>
                  </a:cubicBezTo>
                  <a:cubicBezTo>
                    <a:pt x="27085" y="120990"/>
                    <a:pt x="0" y="93905"/>
                    <a:pt x="0" y="60495"/>
                  </a:cubicBezTo>
                  <a:cubicBezTo>
                    <a:pt x="0" y="27085"/>
                    <a:pt x="27085" y="0"/>
                    <a:pt x="60495" y="0"/>
                  </a:cubicBezTo>
                  <a:cubicBezTo>
                    <a:pt x="93906" y="0"/>
                    <a:pt x="120991" y="27085"/>
                    <a:pt x="120991" y="60495"/>
                  </a:cubicBezTo>
                  <a:close/>
                </a:path>
              </a:pathLst>
            </a:custGeom>
            <a:noFill/>
            <a:ln w="47625" cap="flat">
              <a:solidFill>
                <a:schemeClr val="bg1"/>
              </a:solidFill>
              <a:prstDash val="solid"/>
              <a:miter/>
            </a:ln>
          </p:spPr>
          <p:txBody>
            <a:bodyPr rtlCol="0" anchor="ctr"/>
            <a:lstStyle/>
            <a:p>
              <a:endParaRPr lang="zh-CN" altLang="en-US"/>
            </a:p>
          </p:txBody>
        </p:sp>
        <p:sp>
          <p:nvSpPr>
            <p:cNvPr id="42" name="图形 21"/>
            <p:cNvSpPr/>
            <p:nvPr/>
          </p:nvSpPr>
          <p:spPr>
            <a:xfrm>
              <a:off x="4597821" y="2477182"/>
              <a:ext cx="241981" cy="15123"/>
            </a:xfrm>
            <a:custGeom>
              <a:avLst/>
              <a:gdLst>
                <a:gd name="connsiteX0" fmla="*/ 0 w 241981"/>
                <a:gd name="connsiteY0" fmla="*/ 0 h 15123"/>
                <a:gd name="connsiteX1" fmla="*/ 241981 w 241981"/>
                <a:gd name="connsiteY1" fmla="*/ 0 h 15123"/>
              </a:gdLst>
              <a:ahLst/>
              <a:cxnLst>
                <a:cxn ang="0">
                  <a:pos x="connsiteX0" y="connsiteY0"/>
                </a:cxn>
                <a:cxn ang="0">
                  <a:pos x="connsiteX1" y="connsiteY1"/>
                </a:cxn>
              </a:cxnLst>
              <a:rect l="l" t="t" r="r" b="b"/>
              <a:pathLst>
                <a:path w="241981" h="15123">
                  <a:moveTo>
                    <a:pt x="0" y="0"/>
                  </a:moveTo>
                  <a:lnTo>
                    <a:pt x="241981" y="0"/>
                  </a:lnTo>
                </a:path>
              </a:pathLst>
            </a:custGeom>
            <a:noFill/>
            <a:ln w="47625" cap="rnd">
              <a:solidFill>
                <a:schemeClr val="bg1"/>
              </a:solidFill>
              <a:prstDash val="solid"/>
              <a:round/>
            </a:ln>
          </p:spPr>
          <p:txBody>
            <a:bodyPr rtlCol="0" anchor="ctr"/>
            <a:lstStyle/>
            <a:p>
              <a:endParaRPr lang="zh-CN" altLang="en-US"/>
            </a:p>
          </p:txBody>
        </p:sp>
        <p:sp>
          <p:nvSpPr>
            <p:cNvPr id="43" name="图形 21"/>
            <p:cNvSpPr/>
            <p:nvPr/>
          </p:nvSpPr>
          <p:spPr>
            <a:xfrm>
              <a:off x="4567573" y="2537677"/>
              <a:ext cx="120990" cy="257103"/>
            </a:xfrm>
            <a:custGeom>
              <a:avLst/>
              <a:gdLst>
                <a:gd name="connsiteX0" fmla="*/ 0 w 120990"/>
                <a:gd name="connsiteY0" fmla="*/ 0 h 257103"/>
                <a:gd name="connsiteX1" fmla="*/ 120991 w 120990"/>
                <a:gd name="connsiteY1" fmla="*/ 257104 h 257103"/>
              </a:gdLst>
              <a:ahLst/>
              <a:cxnLst>
                <a:cxn ang="0">
                  <a:pos x="connsiteX0" y="connsiteY0"/>
                </a:cxn>
                <a:cxn ang="0">
                  <a:pos x="connsiteX1" y="connsiteY1"/>
                </a:cxn>
              </a:cxnLst>
              <a:rect l="l" t="t" r="r" b="b"/>
              <a:pathLst>
                <a:path w="120990" h="257103">
                  <a:moveTo>
                    <a:pt x="0" y="0"/>
                  </a:moveTo>
                  <a:lnTo>
                    <a:pt x="120991" y="257104"/>
                  </a:lnTo>
                </a:path>
              </a:pathLst>
            </a:custGeom>
            <a:noFill/>
            <a:ln w="47625" cap="rnd">
              <a:solidFill>
                <a:schemeClr val="bg1"/>
              </a:solidFill>
              <a:prstDash val="solid"/>
              <a:round/>
            </a:ln>
          </p:spPr>
          <p:txBody>
            <a:bodyPr rtlCol="0" anchor="ctr"/>
            <a:lstStyle/>
            <a:p>
              <a:endParaRPr lang="zh-CN" altLang="en-US"/>
            </a:p>
          </p:txBody>
        </p:sp>
      </p:grpSp>
      <p:sp>
        <p:nvSpPr>
          <p:cNvPr id="44" name="图形 22"/>
          <p:cNvSpPr/>
          <p:nvPr/>
        </p:nvSpPr>
        <p:spPr>
          <a:xfrm>
            <a:off x="7233346" y="2100461"/>
            <a:ext cx="604953" cy="604950"/>
          </a:xfrm>
          <a:custGeom>
            <a:avLst/>
            <a:gdLst>
              <a:gd name="connsiteX0" fmla="*/ 302477 w 604953"/>
              <a:gd name="connsiteY0" fmla="*/ 181485 h 604950"/>
              <a:gd name="connsiteX1" fmla="*/ 378096 w 604953"/>
              <a:gd name="connsiteY1" fmla="*/ 181485 h 604950"/>
              <a:gd name="connsiteX2" fmla="*/ 378096 w 604953"/>
              <a:gd name="connsiteY2" fmla="*/ 0 h 604950"/>
              <a:gd name="connsiteX3" fmla="*/ 604953 w 604953"/>
              <a:gd name="connsiteY3" fmla="*/ 226856 h 604950"/>
              <a:gd name="connsiteX4" fmla="*/ 378096 w 604953"/>
              <a:gd name="connsiteY4" fmla="*/ 453713 h 604950"/>
              <a:gd name="connsiteX5" fmla="*/ 378096 w 604953"/>
              <a:gd name="connsiteY5" fmla="*/ 302475 h 604950"/>
              <a:gd name="connsiteX6" fmla="*/ 211734 w 604953"/>
              <a:gd name="connsiteY6" fmla="*/ 302475 h 604950"/>
              <a:gd name="connsiteX7" fmla="*/ 211734 w 604953"/>
              <a:gd name="connsiteY7" fmla="*/ 136114 h 604950"/>
              <a:gd name="connsiteX8" fmla="*/ 0 w 604953"/>
              <a:gd name="connsiteY8" fmla="*/ 362970 h 604950"/>
              <a:gd name="connsiteX9" fmla="*/ 211734 w 604953"/>
              <a:gd name="connsiteY9" fmla="*/ 604950 h 604950"/>
              <a:gd name="connsiteX10" fmla="*/ 211734 w 604953"/>
              <a:gd name="connsiteY10" fmla="*/ 423465 h 604950"/>
              <a:gd name="connsiteX11" fmla="*/ 287353 w 604953"/>
              <a:gd name="connsiteY11" fmla="*/ 423465 h 6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953" h="604950">
                <a:moveTo>
                  <a:pt x="302477" y="181485"/>
                </a:moveTo>
                <a:lnTo>
                  <a:pt x="378096" y="181485"/>
                </a:lnTo>
                <a:lnTo>
                  <a:pt x="378096" y="0"/>
                </a:lnTo>
                <a:lnTo>
                  <a:pt x="604953" y="226856"/>
                </a:lnTo>
                <a:lnTo>
                  <a:pt x="378096" y="453713"/>
                </a:lnTo>
                <a:lnTo>
                  <a:pt x="378096" y="302475"/>
                </a:lnTo>
                <a:lnTo>
                  <a:pt x="211734" y="302475"/>
                </a:lnTo>
                <a:lnTo>
                  <a:pt x="211734" y="136114"/>
                </a:lnTo>
                <a:lnTo>
                  <a:pt x="0" y="362970"/>
                </a:lnTo>
                <a:lnTo>
                  <a:pt x="211734" y="604950"/>
                </a:lnTo>
                <a:lnTo>
                  <a:pt x="211734" y="423465"/>
                </a:lnTo>
                <a:lnTo>
                  <a:pt x="287353" y="423465"/>
                </a:lnTo>
              </a:path>
            </a:pathLst>
          </a:custGeom>
          <a:noFill/>
          <a:ln w="47625" cap="rnd">
            <a:solidFill>
              <a:schemeClr val="bg1"/>
            </a:solidFill>
            <a:prstDash val="solid"/>
            <a:round/>
          </a:ln>
        </p:spPr>
        <p:txBody>
          <a:bodyPr rtlCol="0" anchor="ctr"/>
          <a:lstStyle/>
          <a:p>
            <a:endParaRPr lang="zh-CN" altLang="en-US"/>
          </a:p>
        </p:txBody>
      </p:sp>
      <p:sp>
        <p:nvSpPr>
          <p:cNvPr id="45" name="文本框 44"/>
          <p:cNvSpPr txBox="1"/>
          <p:nvPr/>
        </p:nvSpPr>
        <p:spPr>
          <a:xfrm>
            <a:off x="685798" y="3577268"/>
            <a:ext cx="2419351" cy="460375"/>
          </a:xfrm>
          <a:prstGeom prst="rect">
            <a:avLst/>
          </a:prstGeom>
          <a:noFill/>
        </p:spPr>
        <p:txBody>
          <a:bodyPr wrap="square">
            <a:spAutoFit/>
          </a:bodyPr>
          <a:lstStyle/>
          <a:p>
            <a:pPr algn="ctr"/>
            <a:r>
              <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rPr>
              <a:t>化学</a:t>
            </a:r>
            <a:r>
              <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rPr>
              <a:t>因素</a:t>
            </a:r>
            <a:endPar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46" name="文本框 45"/>
          <p:cNvSpPr txBox="1"/>
          <p:nvPr/>
        </p:nvSpPr>
        <p:spPr>
          <a:xfrm>
            <a:off x="704850" y="4059538"/>
            <a:ext cx="2419350" cy="737235"/>
          </a:xfrm>
          <a:prstGeom prst="rect">
            <a:avLst/>
          </a:prstGeom>
          <a:noFill/>
        </p:spPr>
        <p:txBody>
          <a:bodyPr wrap="square">
            <a:spAutoFit/>
          </a:bodyPr>
          <a:lstStyle/>
          <a:p>
            <a:pPr algn="ctr">
              <a:lnSpc>
                <a:spcPct val="150000"/>
              </a:lnSpc>
            </a:pPr>
            <a:r>
              <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如有机溶剂类毒物，铅、锰等金属毒物，粉尘等</a:t>
            </a:r>
            <a:endPar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47" name="文本框 46"/>
          <p:cNvSpPr txBox="1"/>
          <p:nvPr/>
        </p:nvSpPr>
        <p:spPr>
          <a:xfrm>
            <a:off x="3440399" y="3577268"/>
            <a:ext cx="2465101" cy="460375"/>
          </a:xfrm>
          <a:prstGeom prst="rect">
            <a:avLst/>
          </a:prstGeom>
          <a:noFill/>
        </p:spPr>
        <p:txBody>
          <a:bodyPr wrap="square">
            <a:spAutoFit/>
          </a:bodyPr>
          <a:lstStyle/>
          <a:p>
            <a:pPr algn="ctr"/>
            <a:r>
              <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rPr>
              <a:t>物理</a:t>
            </a:r>
            <a:r>
              <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rPr>
              <a:t>因素</a:t>
            </a:r>
            <a:endPar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48" name="文本框 47"/>
          <p:cNvSpPr txBox="1"/>
          <p:nvPr/>
        </p:nvSpPr>
        <p:spPr>
          <a:xfrm>
            <a:off x="3467100" y="4059538"/>
            <a:ext cx="2419350" cy="737235"/>
          </a:xfrm>
          <a:prstGeom prst="rect">
            <a:avLst/>
          </a:prstGeom>
          <a:noFill/>
        </p:spPr>
        <p:txBody>
          <a:bodyPr wrap="square">
            <a:spAutoFit/>
          </a:bodyPr>
          <a:lstStyle/>
          <a:p>
            <a:pPr algn="ctr">
              <a:lnSpc>
                <a:spcPct val="150000"/>
              </a:lnSpc>
            </a:pPr>
            <a:r>
              <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如噪声、高频、微波、紫外线、X射线等</a:t>
            </a:r>
            <a:endPar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49" name="文本框 48"/>
          <p:cNvSpPr txBox="1"/>
          <p:nvPr/>
        </p:nvSpPr>
        <p:spPr>
          <a:xfrm>
            <a:off x="6240749" y="3577268"/>
            <a:ext cx="2419350" cy="460375"/>
          </a:xfrm>
          <a:prstGeom prst="rect">
            <a:avLst/>
          </a:prstGeom>
          <a:noFill/>
        </p:spPr>
        <p:txBody>
          <a:bodyPr wrap="square">
            <a:spAutoFit/>
          </a:bodyPr>
          <a:lstStyle/>
          <a:p>
            <a:pPr algn="ctr"/>
            <a:r>
              <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rPr>
              <a:t>生物</a:t>
            </a:r>
            <a:r>
              <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rPr>
              <a:t>因素</a:t>
            </a:r>
            <a:endPar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50" name="文本框 49"/>
          <p:cNvSpPr txBox="1"/>
          <p:nvPr/>
        </p:nvSpPr>
        <p:spPr>
          <a:xfrm>
            <a:off x="6267450" y="4059538"/>
            <a:ext cx="2419350" cy="414020"/>
          </a:xfrm>
          <a:prstGeom prst="rect">
            <a:avLst/>
          </a:prstGeom>
          <a:noFill/>
        </p:spPr>
        <p:txBody>
          <a:bodyPr wrap="square">
            <a:spAutoFit/>
          </a:bodyPr>
          <a:lstStyle/>
          <a:p>
            <a:pPr algn="ctr">
              <a:lnSpc>
                <a:spcPct val="150000"/>
              </a:lnSpc>
            </a:pPr>
            <a:r>
              <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如炭疽杆菌、</a:t>
            </a: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布鲁氏</a:t>
            </a:r>
            <a:r>
              <a:rPr lang="zh-CN" altLang="en-US"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杆菌</a:t>
            </a:r>
            <a:r>
              <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等</a:t>
            </a:r>
            <a:endPar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51" name="文本框 50"/>
          <p:cNvSpPr txBox="1"/>
          <p:nvPr/>
        </p:nvSpPr>
        <p:spPr>
          <a:xfrm>
            <a:off x="9041099" y="3577268"/>
            <a:ext cx="2419350" cy="460375"/>
          </a:xfrm>
          <a:prstGeom prst="rect">
            <a:avLst/>
          </a:prstGeom>
          <a:noFill/>
        </p:spPr>
        <p:txBody>
          <a:bodyPr wrap="square">
            <a:spAutoFit/>
          </a:bodyPr>
          <a:lstStyle/>
          <a:p>
            <a:pPr algn="ctr"/>
            <a:r>
              <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rPr>
              <a:t>其他因素</a:t>
            </a:r>
            <a:endParaRPr lang="zh-CN" altLang="en-US" sz="2400" dirty="0">
              <a:solidFill>
                <a:schemeClr val="bg1"/>
              </a:solidFill>
              <a:latin typeface="汉仪旗黑X1-75W" panose="00020600040101010101" pitchFamily="18" charset="-122"/>
              <a:ea typeface="汉仪旗黑X1-75W" panose="00020600040101010101" pitchFamily="18" charset="-122"/>
              <a:sym typeface="汉仪君黑-65W" panose="00020600040101010101" pitchFamily="18" charset="-122"/>
            </a:endParaRPr>
          </a:p>
        </p:txBody>
      </p:sp>
      <p:sp>
        <p:nvSpPr>
          <p:cNvPr id="52" name="文本框 51"/>
          <p:cNvSpPr txBox="1"/>
          <p:nvPr/>
        </p:nvSpPr>
        <p:spPr>
          <a:xfrm>
            <a:off x="9067800" y="4059538"/>
            <a:ext cx="2419350" cy="737235"/>
          </a:xfrm>
          <a:prstGeom prst="rect">
            <a:avLst/>
          </a:prstGeom>
          <a:noFill/>
        </p:spPr>
        <p:txBody>
          <a:bodyPr wrap="square">
            <a:spAutoFit/>
          </a:bodyPr>
          <a:lstStyle/>
          <a:p>
            <a:pPr algn="ctr">
              <a:lnSpc>
                <a:spcPct val="150000"/>
              </a:lnSpc>
            </a:pPr>
            <a:r>
              <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如不合适的生产布局、劳动制度等</a:t>
            </a:r>
            <a:endPar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flipV="1">
            <a:off x="0" y="817245"/>
            <a:ext cx="12192000" cy="485140"/>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形状 30"/>
          <p:cNvSpPr/>
          <p:nvPr/>
        </p:nvSpPr>
        <p:spPr>
          <a:xfrm rot="19800000">
            <a:off x="-166856" y="10899"/>
            <a:ext cx="1037577" cy="241928"/>
          </a:xfrm>
          <a:custGeom>
            <a:avLst/>
            <a:gdLst>
              <a:gd name="connsiteX0" fmla="*/ 2058897 w 3453692"/>
              <a:gd name="connsiteY0" fmla="*/ 0 h 805285"/>
              <a:gd name="connsiteX1" fmla="*/ 3453692 w 3453692"/>
              <a:gd name="connsiteY1" fmla="*/ 805285 h 805285"/>
              <a:gd name="connsiteX2" fmla="*/ 0 w 3453692"/>
              <a:gd name="connsiteY2" fmla="*/ 805285 h 805285"/>
              <a:gd name="connsiteX3" fmla="*/ 464932 w 3453692"/>
              <a:gd name="connsiteY3" fmla="*/ 0 h 805285"/>
            </a:gdLst>
            <a:ahLst/>
            <a:cxnLst>
              <a:cxn ang="0">
                <a:pos x="connsiteX0" y="connsiteY0"/>
              </a:cxn>
              <a:cxn ang="0">
                <a:pos x="connsiteX1" y="connsiteY1"/>
              </a:cxn>
              <a:cxn ang="0">
                <a:pos x="connsiteX2" y="connsiteY2"/>
              </a:cxn>
              <a:cxn ang="0">
                <a:pos x="connsiteX3" y="connsiteY3"/>
              </a:cxn>
            </a:cxnLst>
            <a:rect l="l" t="t" r="r" b="b"/>
            <a:pathLst>
              <a:path w="3453692" h="805285">
                <a:moveTo>
                  <a:pt x="2058897" y="0"/>
                </a:moveTo>
                <a:lnTo>
                  <a:pt x="3453692" y="805285"/>
                </a:lnTo>
                <a:lnTo>
                  <a:pt x="0" y="805285"/>
                </a:lnTo>
                <a:lnTo>
                  <a:pt x="464932"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0" name="组合 29"/>
          <p:cNvGrpSpPr/>
          <p:nvPr/>
        </p:nvGrpSpPr>
        <p:grpSpPr>
          <a:xfrm>
            <a:off x="11002677" y="6579957"/>
            <a:ext cx="1382352" cy="441785"/>
            <a:chOff x="3139770" y="4717025"/>
            <a:chExt cx="10396951" cy="3322755"/>
          </a:xfrm>
        </p:grpSpPr>
        <p:sp>
          <p:nvSpPr>
            <p:cNvPr id="19" name="任意多边形: 形状 18"/>
            <p:cNvSpPr/>
            <p:nvPr/>
          </p:nvSpPr>
          <p:spPr>
            <a:xfrm rot="19800000">
              <a:off x="5863146" y="4717025"/>
              <a:ext cx="7673575" cy="3322755"/>
            </a:xfrm>
            <a:custGeom>
              <a:avLst/>
              <a:gdLst>
                <a:gd name="connsiteX0" fmla="*/ 7673575 w 7673575"/>
                <a:gd name="connsiteY0" fmla="*/ 0 h 3322755"/>
                <a:gd name="connsiteX1" fmla="*/ 5755181 w 7673575"/>
                <a:gd name="connsiteY1" fmla="*/ 3322755 h 3322755"/>
                <a:gd name="connsiteX2" fmla="*/ 0 w 7673575"/>
                <a:gd name="connsiteY2" fmla="*/ 0 h 3322755"/>
              </a:gdLst>
              <a:ahLst/>
              <a:cxnLst>
                <a:cxn ang="0">
                  <a:pos x="connsiteX0" y="connsiteY0"/>
                </a:cxn>
                <a:cxn ang="0">
                  <a:pos x="connsiteX1" y="connsiteY1"/>
                </a:cxn>
                <a:cxn ang="0">
                  <a:pos x="connsiteX2" y="connsiteY2"/>
                </a:cxn>
              </a:cxnLst>
              <a:rect l="l" t="t" r="r" b="b"/>
              <a:pathLst>
                <a:path w="7673575" h="3322755">
                  <a:moveTo>
                    <a:pt x="7673575" y="0"/>
                  </a:moveTo>
                  <a:lnTo>
                    <a:pt x="5755181" y="3322755"/>
                  </a:lnTo>
                  <a:lnTo>
                    <a:pt x="0" y="0"/>
                  </a:lnTo>
                  <a:close/>
                </a:path>
              </a:pathLst>
            </a:custGeom>
            <a:solidFill>
              <a:srgbClr val="027FBA">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19800000">
              <a:off x="3139770" y="5424051"/>
              <a:ext cx="5510216" cy="841872"/>
            </a:xfrm>
            <a:custGeom>
              <a:avLst/>
              <a:gdLst>
                <a:gd name="connsiteX0" fmla="*/ 5510216 w 5510216"/>
                <a:gd name="connsiteY0" fmla="*/ 0 h 841872"/>
                <a:gd name="connsiteX1" fmla="*/ 5510216 w 5510216"/>
                <a:gd name="connsiteY1" fmla="*/ 841872 h 841872"/>
                <a:gd name="connsiteX2" fmla="*/ 1458165 w 5510216"/>
                <a:gd name="connsiteY2" fmla="*/ 841872 h 841872"/>
                <a:gd name="connsiteX3" fmla="*/ 0 w 5510216"/>
                <a:gd name="connsiteY3" fmla="*/ 0 h 841872"/>
              </a:gdLst>
              <a:ahLst/>
              <a:cxnLst>
                <a:cxn ang="0">
                  <a:pos x="connsiteX0" y="connsiteY0"/>
                </a:cxn>
                <a:cxn ang="0">
                  <a:pos x="connsiteX1" y="connsiteY1"/>
                </a:cxn>
                <a:cxn ang="0">
                  <a:pos x="connsiteX2" y="connsiteY2"/>
                </a:cxn>
                <a:cxn ang="0">
                  <a:pos x="connsiteX3" y="connsiteY3"/>
                </a:cxn>
              </a:cxnLst>
              <a:rect l="l" t="t" r="r" b="b"/>
              <a:pathLst>
                <a:path w="5510216" h="841872">
                  <a:moveTo>
                    <a:pt x="5510216" y="0"/>
                  </a:moveTo>
                  <a:lnTo>
                    <a:pt x="5510216" y="841872"/>
                  </a:lnTo>
                  <a:lnTo>
                    <a:pt x="1458165" y="841872"/>
                  </a:lnTo>
                  <a:lnTo>
                    <a:pt x="0" y="0"/>
                  </a:lnTo>
                  <a:close/>
                </a:path>
              </a:pathLst>
            </a:custGeom>
            <a:gradFill>
              <a:gsLst>
                <a:gs pos="0">
                  <a:srgbClr val="014EA6">
                    <a:alpha val="0"/>
                  </a:srgbClr>
                </a:gs>
                <a:gs pos="100000">
                  <a:srgbClr val="0647A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rot="19800000">
              <a:off x="7254447" y="6358392"/>
              <a:ext cx="1973858" cy="91694"/>
            </a:xfrm>
            <a:custGeom>
              <a:avLst/>
              <a:gdLst>
                <a:gd name="connsiteX0" fmla="*/ 1973858 w 1973858"/>
                <a:gd name="connsiteY0" fmla="*/ 0 h 91694"/>
                <a:gd name="connsiteX1" fmla="*/ 1973858 w 1973858"/>
                <a:gd name="connsiteY1" fmla="*/ 91694 h 91694"/>
                <a:gd name="connsiteX2" fmla="*/ 158818 w 1973858"/>
                <a:gd name="connsiteY2" fmla="*/ 91694 h 91694"/>
                <a:gd name="connsiteX3" fmla="*/ 0 w 1973858"/>
                <a:gd name="connsiteY3" fmla="*/ 0 h 91694"/>
              </a:gdLst>
              <a:ahLst/>
              <a:cxnLst>
                <a:cxn ang="0">
                  <a:pos x="connsiteX0" y="connsiteY0"/>
                </a:cxn>
                <a:cxn ang="0">
                  <a:pos x="connsiteX1" y="connsiteY1"/>
                </a:cxn>
                <a:cxn ang="0">
                  <a:pos x="connsiteX2" y="connsiteY2"/>
                </a:cxn>
                <a:cxn ang="0">
                  <a:pos x="connsiteX3" y="connsiteY3"/>
                </a:cxn>
              </a:cxnLst>
              <a:rect l="l" t="t" r="r" b="b"/>
              <a:pathLst>
                <a:path w="1973858" h="91694">
                  <a:moveTo>
                    <a:pt x="1973858" y="0"/>
                  </a:moveTo>
                  <a:lnTo>
                    <a:pt x="1973858" y="91694"/>
                  </a:lnTo>
                  <a:lnTo>
                    <a:pt x="158818" y="9169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 name="组合 6"/>
          <p:cNvGrpSpPr/>
          <p:nvPr/>
        </p:nvGrpSpPr>
        <p:grpSpPr>
          <a:xfrm>
            <a:off x="478297" y="169963"/>
            <a:ext cx="5345740" cy="1095592"/>
            <a:chOff x="6464593" y="1131120"/>
            <a:chExt cx="5345740" cy="1095592"/>
          </a:xfrm>
        </p:grpSpPr>
        <p:sp>
          <p:nvSpPr>
            <p:cNvPr id="24" name="文本框 23"/>
            <p:cNvSpPr txBox="1"/>
            <p:nvPr/>
          </p:nvSpPr>
          <p:spPr>
            <a:xfrm>
              <a:off x="6471578" y="1131120"/>
              <a:ext cx="2873710" cy="521970"/>
            </a:xfrm>
            <a:prstGeom prst="rect">
              <a:avLst/>
            </a:prstGeom>
            <a:noFill/>
          </p:spPr>
          <p:txBody>
            <a:bodyPr wrap="square" rtlCol="0">
              <a:spAutoFit/>
            </a:bodyPr>
            <a:lstStyle/>
            <a:p>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职业病的</a:t>
              </a:r>
              <a:r>
                <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rPr>
                <a:t>危害</a:t>
              </a:r>
              <a:endParaRPr lang="zh-CN" altLang="en-US" sz="2800" dirty="0">
                <a:latin typeface="汉仪旗黑X1-75W" panose="00020600040101010101" pitchFamily="18" charset="-122"/>
                <a:ea typeface="汉仪旗黑X1-75W" panose="00020600040101010101" pitchFamily="18" charset="-122"/>
                <a:sym typeface="汉仪旗黑X1-75W" panose="00020600040101010101" pitchFamily="18" charset="-122"/>
              </a:endParaRPr>
            </a:p>
          </p:txBody>
        </p:sp>
        <p:sp>
          <p:nvSpPr>
            <p:cNvPr id="26" name="文本框 25"/>
            <p:cNvSpPr txBox="1"/>
            <p:nvPr/>
          </p:nvSpPr>
          <p:spPr>
            <a:xfrm>
              <a:off x="6464593" y="1719982"/>
              <a:ext cx="5345740" cy="506730"/>
            </a:xfrm>
            <a:prstGeom prst="rect">
              <a:avLst/>
            </a:prstGeom>
            <a:noFill/>
          </p:spPr>
          <p:txBody>
            <a:bodyPr wrap="square">
              <a:spAutoFit/>
            </a:bodyPr>
            <a:lstStyle/>
            <a:p>
              <a:pPr>
                <a:lnSpc>
                  <a:spcPct val="150000"/>
                </a:lnSpc>
              </a:pPr>
              <a:r>
                <a:rPr lang="zh-CN" altLang="en-US"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特定职业产生的职业病</a:t>
              </a:r>
              <a:r>
                <a:rPr lang="en-US" altLang="zh-CN" sz="1200" dirty="0">
                  <a:solidFill>
                    <a:srgbClr val="1A1D2F"/>
                  </a:solidFill>
                  <a:latin typeface="汉仪旗黑X1-55W" panose="00020600040101010101" pitchFamily="18" charset="-122"/>
                  <a:ea typeface="汉仪旗黑X1-55W" panose="00020600040101010101" pitchFamily="18" charset="-122"/>
                  <a:sym typeface="汉仪旗黑X1-55W" panose="00020600040101010101" pitchFamily="18" charset="-122"/>
                </a:rPr>
                <a:t> </a:t>
              </a:r>
              <a:endParaRPr lang="en-US" altLang="zh-CN" sz="1200" dirty="0">
                <a:solidFill>
                  <a:srgbClr val="1A1D2F"/>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grpSp>
      <p:grpSp>
        <p:nvGrpSpPr>
          <p:cNvPr id="4" name="组合 3"/>
          <p:cNvGrpSpPr/>
          <p:nvPr/>
        </p:nvGrpSpPr>
        <p:grpSpPr>
          <a:xfrm>
            <a:off x="478038" y="1699497"/>
            <a:ext cx="11830419" cy="4941872"/>
            <a:chOff x="572300" y="1451847"/>
            <a:chExt cx="11830419" cy="4941872"/>
          </a:xfrm>
        </p:grpSpPr>
        <p:grpSp>
          <p:nvGrpSpPr>
            <p:cNvPr id="3" name="组合 2"/>
            <p:cNvGrpSpPr/>
            <p:nvPr/>
          </p:nvGrpSpPr>
          <p:grpSpPr>
            <a:xfrm>
              <a:off x="572300" y="1460102"/>
              <a:ext cx="2846572" cy="4933617"/>
              <a:chOff x="572300" y="1460102"/>
              <a:chExt cx="2846572" cy="4933617"/>
            </a:xfrm>
          </p:grpSpPr>
          <p:grpSp>
            <p:nvGrpSpPr>
              <p:cNvPr id="11" name="组合 10"/>
              <p:cNvGrpSpPr/>
              <p:nvPr/>
            </p:nvGrpSpPr>
            <p:grpSpPr>
              <a:xfrm>
                <a:off x="572301" y="3503596"/>
                <a:ext cx="2846571" cy="2890123"/>
                <a:chOff x="5917615" y="927411"/>
                <a:chExt cx="3951192" cy="2890123"/>
              </a:xfrm>
            </p:grpSpPr>
            <p:sp>
              <p:nvSpPr>
                <p:cNvPr id="12" name="文本框 11"/>
                <p:cNvSpPr txBox="1"/>
                <p:nvPr/>
              </p:nvSpPr>
              <p:spPr>
                <a:xfrm>
                  <a:off x="5917615" y="927411"/>
                  <a:ext cx="3741417" cy="460375"/>
                </a:xfrm>
                <a:prstGeom prst="rect">
                  <a:avLst/>
                </a:prstGeom>
                <a:noFill/>
              </p:spPr>
              <p:txBody>
                <a:bodyPr wrap="square">
                  <a:spAutoFit/>
                </a:bodyPr>
                <a:lstStyle/>
                <a:p>
                  <a:pPr algn="ctr">
                    <a:buClrTx/>
                    <a:buSzTx/>
                    <a:buFontTx/>
                  </a:pPr>
                  <a:r>
                    <a:rPr lang="zh-CN" altLang="en-US" sz="2400" dirty="0">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rPr>
                    <a:t>呼吸系统疾病</a:t>
                  </a:r>
                  <a:endParaRPr lang="zh-CN" altLang="en-US" sz="2400" dirty="0">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endParaRPr>
                </a:p>
              </p:txBody>
            </p:sp>
            <p:sp>
              <p:nvSpPr>
                <p:cNvPr id="13" name="文本框 12"/>
                <p:cNvSpPr txBox="1"/>
                <p:nvPr/>
              </p:nvSpPr>
              <p:spPr>
                <a:xfrm>
                  <a:off x="5942294" y="1464224"/>
                  <a:ext cx="3926513" cy="2353310"/>
                </a:xfrm>
                <a:prstGeom prst="rect">
                  <a:avLst/>
                </a:prstGeom>
                <a:noFill/>
              </p:spPr>
              <p:txBody>
                <a:bodyPr wrap="square">
                  <a:spAutoFit/>
                </a:bodyPr>
                <a:lstStyle/>
                <a:p>
                  <a:pPr algn="ctr">
                    <a:lnSpc>
                      <a:spcPct val="150000"/>
                    </a:lnSpc>
                  </a:pP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如</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尘肺病</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。此病</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占我国法定职业病总数的90%以上，目前仍是我国危害职工健康最主要的职业病。据统计，近四年来我国职业性尘肺病新病例数量逐年递减，截至2020年我国职业性尘肺病新病例数量为14367例，同比下降9.63%。 </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grpSp>
          <p:sp>
            <p:nvSpPr>
              <p:cNvPr id="2" name="矩形 1"/>
              <p:cNvSpPr/>
              <p:nvPr/>
            </p:nvSpPr>
            <p:spPr>
              <a:xfrm>
                <a:off x="572300" y="1460102"/>
                <a:ext cx="2695442" cy="238183"/>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572301" y="1460737"/>
                <a:ext cx="2695575" cy="1908810"/>
              </a:xfrm>
              <a:prstGeom prst="rect">
                <a:avLst/>
              </a:prstGeom>
            </p:spPr>
          </p:pic>
        </p:grpSp>
        <p:grpSp>
          <p:nvGrpSpPr>
            <p:cNvPr id="16" name="组合 15"/>
            <p:cNvGrpSpPr/>
            <p:nvPr/>
          </p:nvGrpSpPr>
          <p:grpSpPr>
            <a:xfrm>
              <a:off x="3352453" y="1460102"/>
              <a:ext cx="2828791" cy="4933617"/>
              <a:chOff x="505626" y="1460102"/>
              <a:chExt cx="2828791" cy="4933617"/>
            </a:xfrm>
          </p:grpSpPr>
          <p:grpSp>
            <p:nvGrpSpPr>
              <p:cNvPr id="18" name="组合 17"/>
              <p:cNvGrpSpPr/>
              <p:nvPr/>
            </p:nvGrpSpPr>
            <p:grpSpPr>
              <a:xfrm>
                <a:off x="505626" y="3503596"/>
                <a:ext cx="2828791" cy="2890123"/>
                <a:chOff x="5825066" y="927411"/>
                <a:chExt cx="3926513" cy="2890123"/>
              </a:xfrm>
            </p:grpSpPr>
            <p:sp>
              <p:nvSpPr>
                <p:cNvPr id="21" name="文本框 20"/>
                <p:cNvSpPr txBox="1"/>
                <p:nvPr/>
              </p:nvSpPr>
              <p:spPr>
                <a:xfrm>
                  <a:off x="5917615" y="927411"/>
                  <a:ext cx="3741417" cy="460375"/>
                </a:xfrm>
                <a:prstGeom prst="rect">
                  <a:avLst/>
                </a:prstGeom>
                <a:noFill/>
              </p:spPr>
              <p:txBody>
                <a:bodyPr wrap="square">
                  <a:spAutoFit/>
                </a:bodyPr>
                <a:lstStyle/>
                <a:p>
                  <a:pPr algn="ctr">
                    <a:buClrTx/>
                    <a:buSzTx/>
                    <a:buFontTx/>
                  </a:pPr>
                  <a:r>
                    <a:rPr lang="zh-CN" altLang="en-US" sz="2400" dirty="0">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rPr>
                    <a:t>职业中毒</a:t>
                  </a:r>
                  <a:endParaRPr lang="zh-CN" altLang="en-US" sz="2400" dirty="0">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endParaRPr>
                </a:p>
              </p:txBody>
            </p:sp>
            <p:sp>
              <p:nvSpPr>
                <p:cNvPr id="22" name="文本框 21"/>
                <p:cNvSpPr txBox="1"/>
                <p:nvPr/>
              </p:nvSpPr>
              <p:spPr>
                <a:xfrm>
                  <a:off x="5825066" y="1464224"/>
                  <a:ext cx="3926513" cy="2353310"/>
                </a:xfrm>
                <a:prstGeom prst="rect">
                  <a:avLst/>
                </a:prstGeom>
                <a:noFill/>
              </p:spPr>
              <p:txBody>
                <a:bodyPr wrap="square">
                  <a:spAutoFit/>
                </a:bodyPr>
                <a:lstStyle/>
                <a:p>
                  <a:pPr algn="ctr">
                    <a:lnSpc>
                      <a:spcPct val="150000"/>
                    </a:lnSpc>
                  </a:pP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 </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如有害气体</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中毒。</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生产性毒物侵入人体的途径主要有三种：呼吸道、消化道、皮肤，其中，呼吸道是最常见、最主要的途径。截至2020年底，全国共报告职业性化学中毒486例，较上年减少292例，同比下降37.53%。</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grpSp>
          <p:sp>
            <p:nvSpPr>
              <p:cNvPr id="20" name="矩形 19"/>
              <p:cNvSpPr/>
              <p:nvPr/>
            </p:nvSpPr>
            <p:spPr>
              <a:xfrm>
                <a:off x="572300" y="1460102"/>
                <a:ext cx="2695442" cy="238183"/>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72301" y="1460737"/>
                <a:ext cx="2695575" cy="1908810"/>
              </a:xfrm>
              <a:prstGeom prst="rect">
                <a:avLst/>
              </a:prstGeom>
            </p:spPr>
          </p:pic>
        </p:grpSp>
        <p:grpSp>
          <p:nvGrpSpPr>
            <p:cNvPr id="23" name="组合 22"/>
            <p:cNvGrpSpPr/>
            <p:nvPr/>
          </p:nvGrpSpPr>
          <p:grpSpPr>
            <a:xfrm>
              <a:off x="6199280" y="1460102"/>
              <a:ext cx="2828791" cy="4287187"/>
              <a:chOff x="505626" y="1460102"/>
              <a:chExt cx="2828791" cy="4287187"/>
            </a:xfrm>
          </p:grpSpPr>
          <p:grpSp>
            <p:nvGrpSpPr>
              <p:cNvPr id="28" name="组合 27"/>
              <p:cNvGrpSpPr/>
              <p:nvPr/>
            </p:nvGrpSpPr>
            <p:grpSpPr>
              <a:xfrm>
                <a:off x="505626" y="3503596"/>
                <a:ext cx="2828791" cy="2243693"/>
                <a:chOff x="5825066" y="927411"/>
                <a:chExt cx="3926513" cy="2243693"/>
              </a:xfrm>
            </p:grpSpPr>
            <p:sp>
              <p:nvSpPr>
                <p:cNvPr id="33" name="文本框 32"/>
                <p:cNvSpPr txBox="1"/>
                <p:nvPr/>
              </p:nvSpPr>
              <p:spPr>
                <a:xfrm>
                  <a:off x="5917615" y="927411"/>
                  <a:ext cx="3741417" cy="460375"/>
                </a:xfrm>
                <a:prstGeom prst="rect">
                  <a:avLst/>
                </a:prstGeom>
                <a:noFill/>
              </p:spPr>
              <p:txBody>
                <a:bodyPr wrap="square">
                  <a:spAutoFit/>
                </a:bodyPr>
                <a:lstStyle/>
                <a:p>
                  <a:pPr algn="ctr"/>
                  <a:r>
                    <a:rPr lang="zh-CN" altLang="en-US" sz="2400" dirty="0">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rPr>
                    <a:t>职业性传染病</a:t>
                  </a:r>
                  <a:endParaRPr lang="zh-CN" altLang="en-US" sz="2400" dirty="0">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75W" panose="00020600040101010101" pitchFamily="18" charset="-122"/>
                  </a:endParaRPr>
                </a:p>
              </p:txBody>
            </p:sp>
            <p:sp>
              <p:nvSpPr>
                <p:cNvPr id="34" name="文本框 33"/>
                <p:cNvSpPr txBox="1"/>
                <p:nvPr/>
              </p:nvSpPr>
              <p:spPr>
                <a:xfrm>
                  <a:off x="5825066" y="1464224"/>
                  <a:ext cx="3926513" cy="1706880"/>
                </a:xfrm>
                <a:prstGeom prst="rect">
                  <a:avLst/>
                </a:prstGeom>
                <a:noFill/>
              </p:spPr>
              <p:txBody>
                <a:bodyPr wrap="square">
                  <a:spAutoFit/>
                </a:bodyPr>
                <a:lstStyle/>
                <a:p>
                  <a:pPr algn="ctr">
                    <a:lnSpc>
                      <a:spcPct val="150000"/>
                    </a:lnSpc>
                  </a:pP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如</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布鲁</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氏</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菌病</a:t>
                  </a:r>
                  <a:r>
                    <a:rPr lang="zh-CN" altLang="en-US" sz="1400" dirty="0">
                      <a:latin typeface="汉仪旗黑X1-55W" panose="00020600040101010101" pitchFamily="18" charset="-122"/>
                      <a:ea typeface="汉仪旗黑X1-55W" panose="00020600040101010101" pitchFamily="18" charset="-122"/>
                      <a:sym typeface="汉仪旗黑X1-55W" panose="00020600040101010101" pitchFamily="18" charset="-122"/>
                    </a:rPr>
                    <a:t>。</a:t>
                  </a: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根据2015-2019年全国法定传染病疫情的数据，中国的布病发病人数每年均有3万人以上，而他们中大多数为牛羊牧场或养殖场从业人员。</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grpSp>
          <p:sp>
            <p:nvSpPr>
              <p:cNvPr id="32" name="矩形 31"/>
              <p:cNvSpPr/>
              <p:nvPr/>
            </p:nvSpPr>
            <p:spPr>
              <a:xfrm>
                <a:off x="572300" y="1460102"/>
                <a:ext cx="2695442" cy="238183"/>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72301" y="1460737"/>
                <a:ext cx="2695575" cy="1908810"/>
              </a:xfrm>
              <a:prstGeom prst="rect">
                <a:avLst/>
              </a:prstGeom>
            </p:spPr>
          </p:pic>
        </p:grpSp>
        <p:grpSp>
          <p:nvGrpSpPr>
            <p:cNvPr id="35" name="组合 34"/>
            <p:cNvGrpSpPr/>
            <p:nvPr/>
          </p:nvGrpSpPr>
          <p:grpSpPr>
            <a:xfrm>
              <a:off x="8519059" y="1451847"/>
              <a:ext cx="3883660" cy="3607556"/>
              <a:chOff x="-21423" y="1451847"/>
              <a:chExt cx="3883660" cy="3607556"/>
            </a:xfrm>
          </p:grpSpPr>
          <p:grpSp>
            <p:nvGrpSpPr>
              <p:cNvPr id="37" name="组合 36"/>
              <p:cNvGrpSpPr/>
              <p:nvPr/>
            </p:nvGrpSpPr>
            <p:grpSpPr>
              <a:xfrm>
                <a:off x="-21423" y="3495976"/>
                <a:ext cx="3883660" cy="1563427"/>
                <a:chOff x="5093494" y="919791"/>
                <a:chExt cx="5390728" cy="1563427"/>
              </a:xfrm>
            </p:grpSpPr>
            <p:sp>
              <p:nvSpPr>
                <p:cNvPr id="39" name="文本框 38"/>
                <p:cNvSpPr txBox="1"/>
                <p:nvPr/>
              </p:nvSpPr>
              <p:spPr>
                <a:xfrm>
                  <a:off x="5093494" y="919791"/>
                  <a:ext cx="5390728" cy="460375"/>
                </a:xfrm>
                <a:prstGeom prst="rect">
                  <a:avLst/>
                </a:prstGeom>
                <a:noFill/>
              </p:spPr>
              <p:txBody>
                <a:bodyPr wrap="square">
                  <a:spAutoFit/>
                </a:bodyPr>
                <a:lstStyle/>
                <a:p>
                  <a:pPr algn="ctr"/>
                  <a:r>
                    <a:rPr lang="zh-CN" altLang="en-US" sz="2400" dirty="0">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55W" panose="00020600040101010101" pitchFamily="18" charset="-122"/>
                    </a:rPr>
                    <a:t>职业性耳鼻喉口腔疾病</a:t>
                  </a:r>
                  <a:endParaRPr lang="zh-CN" altLang="en-US" sz="2400" dirty="0">
                    <a:latin typeface="汉仪旗黑X1-75W" panose="00020600040101010101" pitchFamily="18" charset="-122"/>
                    <a:ea typeface="汉仪旗黑X1-75W" panose="00020600040101010101" pitchFamily="18" charset="-122"/>
                    <a:cs typeface="阿里巴巴普惠体 B" panose="00020600040101010101" pitchFamily="18" charset="-122"/>
                    <a:sym typeface="汉仪旗黑X1-55W" panose="00020600040101010101" pitchFamily="18" charset="-122"/>
                  </a:endParaRPr>
                </a:p>
              </p:txBody>
            </p:sp>
            <p:sp>
              <p:nvSpPr>
                <p:cNvPr id="40" name="文本框 39"/>
                <p:cNvSpPr txBox="1"/>
                <p:nvPr/>
              </p:nvSpPr>
              <p:spPr>
                <a:xfrm>
                  <a:off x="5825066" y="1464224"/>
                  <a:ext cx="3926513" cy="1018994"/>
                </a:xfrm>
                <a:prstGeom prst="rect">
                  <a:avLst/>
                </a:prstGeom>
                <a:noFill/>
              </p:spPr>
              <p:txBody>
                <a:bodyPr wrap="square">
                  <a:spAutoFit/>
                </a:bodyPr>
                <a:lstStyle/>
                <a:p>
                  <a:pPr algn="ctr">
                    <a:lnSpc>
                      <a:spcPct val="150000"/>
                    </a:lnSpc>
                  </a:pPr>
                  <a:r>
                    <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rPr>
                    <a:t> 职业性耳鼻喉口腔疾病包括噪声聋、铬鼻病、牙酸蚀病以及爆震聋。截至2020年底，全国共报告职业性耳鼻喉口腔疾病1310例，较上年减少313例，同比下降19.29%。</a:t>
                  </a:r>
                  <a:endParaRPr lang="en-US" altLang="zh-CN" sz="1400" dirty="0">
                    <a:latin typeface="汉仪旗黑X1-55W" panose="00020600040101010101" pitchFamily="18" charset="-122"/>
                    <a:ea typeface="汉仪旗黑X1-55W" panose="00020600040101010101" pitchFamily="18" charset="-122"/>
                    <a:sym typeface="汉仪旗黑X1-55W" panose="00020600040101010101" pitchFamily="18" charset="-122"/>
                  </a:endParaRPr>
                </a:p>
              </p:txBody>
            </p:sp>
          </p:grpSp>
          <p:sp>
            <p:nvSpPr>
              <p:cNvPr id="38" name="矩形 37"/>
              <p:cNvSpPr/>
              <p:nvPr/>
            </p:nvSpPr>
            <p:spPr>
              <a:xfrm>
                <a:off x="572300" y="1460102"/>
                <a:ext cx="2695442" cy="238183"/>
              </a:xfrm>
              <a:prstGeom prst="rect">
                <a:avLst/>
              </a:prstGeom>
              <a:solidFill>
                <a:srgbClr val="064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572302" y="1451847"/>
                <a:ext cx="2695575" cy="1917700"/>
              </a:xfrm>
              <a:prstGeom prst="rect">
                <a:avLst/>
              </a:prstGeom>
            </p:spPr>
          </p:pic>
        </p:grpSp>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commondata" val="eyJjb3VudCI6MiwiaGRpZCI6IjVhOWExY2YyODcxYTc0ODAwNzZhZGY4ZWMxZWNmNDY3IiwidXNlckNvdW50Ijoy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2209</Words>
  <Application>WPS 演示</Application>
  <PresentationFormat>宽屏</PresentationFormat>
  <Paragraphs>158</Paragraphs>
  <Slides>15</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汉仪旗黑X1-95W</vt:lpstr>
      <vt:lpstr>黑体</vt:lpstr>
      <vt:lpstr>阿里巴巴普惠体 B</vt:lpstr>
      <vt:lpstr>汉仪君黑-85W</vt:lpstr>
      <vt:lpstr>汉仪旗黑X1-75W</vt:lpstr>
      <vt:lpstr>汉仪君黑-65W</vt:lpstr>
      <vt:lpstr>汉仪旗黑X1-55W</vt:lpstr>
      <vt:lpstr>Calibri</vt:lpstr>
      <vt:lpstr>微软雅黑</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李明坤@</cp:lastModifiedBy>
  <cp:revision>13</cp:revision>
  <dcterms:created xsi:type="dcterms:W3CDTF">2022-04-06T06:24:00Z</dcterms:created>
  <dcterms:modified xsi:type="dcterms:W3CDTF">2024-01-12T06:31:22Z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KSOTemplateUUID">
    <vt:lpwstr>v1.0_mb_jGmye3fxHgk0sOfNwbv6nQ==</vt:lpwstr>
  </property>
  <property fmtid="{D5CDD505-2E9C-101B-9397-08002B2CF9AE}" pid="4" name="ICV">
    <vt:lpwstr>B1A32A2C9BCE4F8B902F6292113CC0B0</vt:lpwstr>
  </property>
</Properties>
</file>