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47"/>
  </p:notesMasterIdLst>
  <p:sldIdLst>
    <p:sldId id="622" r:id="rId4"/>
    <p:sldId id="257" r:id="rId5"/>
    <p:sldId id="664" r:id="rId6"/>
    <p:sldId id="661" r:id="rId7"/>
    <p:sldId id="663" r:id="rId8"/>
    <p:sldId id="662" r:id="rId9"/>
    <p:sldId id="804" r:id="rId10"/>
    <p:sldId id="806" r:id="rId11"/>
    <p:sldId id="624" r:id="rId12"/>
    <p:sldId id="511" r:id="rId13"/>
    <p:sldId id="676" r:id="rId14"/>
    <p:sldId id="603" r:id="rId15"/>
    <p:sldId id="604" r:id="rId16"/>
    <p:sldId id="606" r:id="rId17"/>
    <p:sldId id="607" r:id="rId18"/>
    <p:sldId id="608" r:id="rId19"/>
    <p:sldId id="609" r:id="rId20"/>
    <p:sldId id="610" r:id="rId21"/>
    <p:sldId id="611" r:id="rId22"/>
    <p:sldId id="612" r:id="rId23"/>
    <p:sldId id="613" r:id="rId24"/>
    <p:sldId id="614" r:id="rId25"/>
    <p:sldId id="615" r:id="rId26"/>
    <p:sldId id="616" r:id="rId27"/>
    <p:sldId id="619" r:id="rId28"/>
    <p:sldId id="514" r:id="rId29"/>
    <p:sldId id="651" r:id="rId30"/>
    <p:sldId id="653" r:id="rId31"/>
    <p:sldId id="654" r:id="rId32"/>
    <p:sldId id="655" r:id="rId33"/>
    <p:sldId id="657" r:id="rId34"/>
    <p:sldId id="515" r:id="rId35"/>
    <p:sldId id="677" r:id="rId36"/>
    <p:sldId id="678" r:id="rId37"/>
    <p:sldId id="519" r:id="rId38"/>
    <p:sldId id="520" r:id="rId39"/>
    <p:sldId id="522" r:id="rId40"/>
    <p:sldId id="527" r:id="rId41"/>
    <p:sldId id="549" r:id="rId42"/>
    <p:sldId id="563" r:id="rId43"/>
    <p:sldId id="570" r:id="rId44"/>
    <p:sldId id="571" r:id="rId45"/>
    <p:sldId id="756" r:id="rId46"/>
    <p:sldId id="757" r:id="rId48"/>
    <p:sldId id="758" r:id="rId49"/>
    <p:sldId id="759" r:id="rId50"/>
    <p:sldId id="760" r:id="rId51"/>
    <p:sldId id="761" r:id="rId52"/>
    <p:sldId id="762" r:id="rId53"/>
    <p:sldId id="764" r:id="rId54"/>
    <p:sldId id="778" r:id="rId55"/>
    <p:sldId id="784" r:id="rId56"/>
    <p:sldId id="785" r:id="rId57"/>
    <p:sldId id="786" r:id="rId58"/>
    <p:sldId id="787" r:id="rId59"/>
    <p:sldId id="789" r:id="rId60"/>
    <p:sldId id="794" r:id="rId61"/>
    <p:sldId id="795" r:id="rId62"/>
    <p:sldId id="900" r:id="rId63"/>
    <p:sldId id="901" r:id="rId64"/>
    <p:sldId id="902" r:id="rId65"/>
    <p:sldId id="796" r:id="rId66"/>
    <p:sldId id="903" r:id="rId67"/>
    <p:sldId id="797" r:id="rId68"/>
    <p:sldId id="798" r:id="rId69"/>
    <p:sldId id="904" r:id="rId70"/>
    <p:sldId id="799" r:id="rId71"/>
    <p:sldId id="800" r:id="rId72"/>
    <p:sldId id="801" r:id="rId73"/>
    <p:sldId id="802" r:id="rId74"/>
    <p:sldId id="905" r:id="rId75"/>
  </p:sldIdLst>
  <p:sldSz cx="9144000" cy="6858000" type="screen4x3"/>
  <p:notesSz cx="6858000" cy="9144000"/>
  <p:custDataLst>
    <p:tags r:id="rId7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6A"/>
    <a:srgbClr val="FF00FF"/>
    <a:srgbClr val="FF6986"/>
    <a:srgbClr val="360736"/>
    <a:srgbClr val="008000"/>
    <a:srgbClr val="FF9900"/>
    <a:srgbClr val="FF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1"/>
    <p:restoredTop sz="93782"/>
  </p:normalViewPr>
  <p:slideViewPr>
    <p:cSldViewPr showGuides="1">
      <p:cViewPr varScale="1">
        <p:scale>
          <a:sx n="69" d="100"/>
          <a:sy n="69" d="100"/>
        </p:scale>
        <p:origin x="-882" y="-9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1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9" Type="http://schemas.openxmlformats.org/officeDocument/2006/relationships/tags" Target="tags/tag6.xml"/><Relationship Id="rId78" Type="http://schemas.openxmlformats.org/officeDocument/2006/relationships/tableStyles" Target="tableStyles.xml"/><Relationship Id="rId77" Type="http://schemas.openxmlformats.org/officeDocument/2006/relationships/viewProps" Target="viewProps.xml"/><Relationship Id="rId76" Type="http://schemas.openxmlformats.org/officeDocument/2006/relationships/presProps" Target="presProps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4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3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fontAlgn="base" hangingPunct="1"/>
            <a:endParaRPr lang="zh-CN" altLang="en-US" sz="1200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fontAlgn="base" hangingPunct="1"/>
            <a:endParaRPr lang="zh-CN" altLang="en-US" sz="1200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2" name="幻灯片图像占位符 3075"/>
          <p:cNvSpPr>
            <a:spLocks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文本占位符 3076"/>
          <p:cNvSpPr>
            <a:spLocks noGrp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fontAlgn="base" hangingPunct="1"/>
            <a:endParaRPr lang="zh-CN" altLang="en-US" sz="1200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624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6451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6656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686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7270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29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49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70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8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909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71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318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52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728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933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21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331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150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017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mb/>
    <p:sndAc>
      <p:stSnd>
        <p:snd r:embed="rId2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audio" Target="../media/audio1.wav"/><Relationship Id="rId16" Type="http://schemas.openxmlformats.org/officeDocument/2006/relationships/image" Target="../media/image5.GIF"/><Relationship Id="rId15" Type="http://schemas.openxmlformats.org/officeDocument/2006/relationships/image" Target="../media/image4.jpeg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45429" descr="0055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4588" y="153988"/>
            <a:ext cx="1679575" cy="68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34" name="文本框 145433"/>
          <p:cNvSpPr txBox="1"/>
          <p:nvPr userDrawn="1"/>
        </p:nvSpPr>
        <p:spPr>
          <a:xfrm>
            <a:off x="3708400" y="212725"/>
            <a:ext cx="20605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b">
            <a:spAutoFit/>
          </a:bodyPr>
          <a:p>
            <a:pPr lvl="0" eaLnBrk="1" fontAlgn="base" hangingPunct="1"/>
            <a:r>
              <a:rPr lang="zh-CN" altLang="en-US" sz="28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中  药</a:t>
            </a:r>
            <a:r>
              <a:rPr lang="zh-CN" altLang="en-US" sz="28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  学</a:t>
            </a:r>
            <a:r>
              <a:rPr lang="zh-CN" altLang="en-US" sz="2400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      </a:t>
            </a:r>
            <a:endParaRPr lang="zh-CN" altLang="en-US" sz="2400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grpSp>
        <p:nvGrpSpPr>
          <p:cNvPr id="1028" name="组合 145451"/>
          <p:cNvGrpSpPr/>
          <p:nvPr userDrawn="1"/>
        </p:nvGrpSpPr>
        <p:grpSpPr>
          <a:xfrm>
            <a:off x="152400" y="0"/>
            <a:ext cx="8785225" cy="6740525"/>
            <a:chOff x="113" y="1"/>
            <a:chExt cx="5534" cy="4246"/>
          </a:xfrm>
        </p:grpSpPr>
        <p:pic>
          <p:nvPicPr>
            <p:cNvPr id="1029" name="图片 145444" descr="0055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2136" t="75641" r="-417" b="1154"/>
            <a:stretch>
              <a:fillRect/>
            </a:stretch>
          </p:blipFill>
          <p:spPr>
            <a:xfrm>
              <a:off x="5329" y="754"/>
              <a:ext cx="318" cy="4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0" name="图片 145424" descr="2"/>
            <p:cNvPicPr>
              <a:picLocks noChangeAspect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75" t="2487" r="79982" b="3091"/>
            <a:stretch>
              <a:fillRect/>
            </a:stretch>
          </p:blipFill>
          <p:spPr>
            <a:xfrm>
              <a:off x="158" y="28"/>
              <a:ext cx="409" cy="7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1" name="图片 145430" descr="0055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302" b="81987"/>
            <a:stretch>
              <a:fillRect/>
            </a:stretch>
          </p:blipFill>
          <p:spPr>
            <a:xfrm>
              <a:off x="612" y="164"/>
              <a:ext cx="1678" cy="2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2" name="图片 145431" descr="0055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302" b="81987"/>
            <a:stretch>
              <a:fillRect/>
            </a:stretch>
          </p:blipFill>
          <p:spPr>
            <a:xfrm>
              <a:off x="3379" y="164"/>
              <a:ext cx="1769" cy="2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145437" descr="0055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1410" r="1979"/>
            <a:stretch>
              <a:fillRect/>
            </a:stretch>
          </p:blipFill>
          <p:spPr>
            <a:xfrm>
              <a:off x="295" y="3957"/>
              <a:ext cx="3764" cy="2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图片 145438" descr="0055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1745"/>
            <a:stretch>
              <a:fillRect/>
            </a:stretch>
          </p:blipFill>
          <p:spPr>
            <a:xfrm>
              <a:off x="113" y="2659"/>
              <a:ext cx="317" cy="15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5" name="图片 145439" descr="0055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2136" b="1154"/>
            <a:stretch>
              <a:fillRect/>
            </a:stretch>
          </p:blipFill>
          <p:spPr>
            <a:xfrm>
              <a:off x="5329" y="2659"/>
              <a:ext cx="302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6" name="图片 145440" descr="0055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1745"/>
            <a:stretch>
              <a:fillRect/>
            </a:stretch>
          </p:blipFill>
          <p:spPr>
            <a:xfrm>
              <a:off x="113" y="1207"/>
              <a:ext cx="317" cy="15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7" name="图片 145442" descr="0055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9807" r="91719"/>
            <a:stretch>
              <a:fillRect/>
            </a:stretch>
          </p:blipFill>
          <p:spPr>
            <a:xfrm>
              <a:off x="113" y="799"/>
              <a:ext cx="318" cy="4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8" name="图片 145443" descr="0055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2136" b="1154"/>
            <a:stretch>
              <a:fillRect/>
            </a:stretch>
          </p:blipFill>
          <p:spPr>
            <a:xfrm>
              <a:off x="5329" y="1162"/>
              <a:ext cx="302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9" name="图片 145445" descr="0055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453" t="81410" r="50391" b="1089"/>
            <a:stretch>
              <a:fillRect/>
            </a:stretch>
          </p:blipFill>
          <p:spPr>
            <a:xfrm>
              <a:off x="4059" y="3974"/>
              <a:ext cx="1542" cy="2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0" name="图片 145449" descr="3"/>
            <p:cNvPicPr>
              <a:picLocks noChangeAspect="1"/>
            </p:cNvPicPr>
            <p:nvPr userDrawn="1"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93" y="1"/>
              <a:ext cx="398" cy="75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41" name="图片 145457" descr="00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27988" y="6021388"/>
            <a:ext cx="428625" cy="28416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  <p:sndAc>
      <p:stSnd>
        <p:snd r:embed="rId17" name="chimes.wav"/>
      </p:stSnd>
    </p:sndAc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z="1400" strike="noStrike" noProof="1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image" Target="../media/image8.GIF"/><Relationship Id="rId6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tags" Target="../tags/tag1.xml"/><Relationship Id="rId3" Type="http://schemas.openxmlformats.org/officeDocument/2006/relationships/image" Target="../media/image6.png"/><Relationship Id="rId2" Type="http://schemas.microsoft.com/office/2007/relationships/media" Target="file:///D:\zhongyaoxhe\&#39640;&#23665;&#27969;&#27700;.mp3" TargetMode="External"/><Relationship Id="rId1" Type="http://schemas.openxmlformats.org/officeDocument/2006/relationships/audio" Target="file:///D:\zhongyaoxhe\&#39640;&#23665;&#27969;&#27700;.mp3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8.GIF"/><Relationship Id="rId2" Type="http://schemas.openxmlformats.org/officeDocument/2006/relationships/image" Target="../media/image17.jpeg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microsoft.com/office/2007/relationships/media" Target="file:///C:\Documents%20and%20Settings\feng\&#26700;&#38754;\&#26032;&#24314;&#25991;&#20214;&#22841;%20(3)\zhongyaoxhe\RND06.WAV" TargetMode="External"/><Relationship Id="rId3" Type="http://schemas.openxmlformats.org/officeDocument/2006/relationships/audio" Target="file:///C:\Documents%20and%20Settings\feng\&#26700;&#38754;\&#26032;&#24314;&#25991;&#20214;&#22841;%20(3)\zhongyaoxhe\RND06.WAV" TargetMode="External"/><Relationship Id="rId2" Type="http://schemas.openxmlformats.org/officeDocument/2006/relationships/image" Target="../media/image8.GIF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13.png"/><Relationship Id="rId3" Type="http://schemas.microsoft.com/office/2007/relationships/media" Target="file:///C:\Documents%20and%20Settings\feng\&#26700;&#38754;\&#26032;&#24314;&#25991;&#20214;&#22841;%20(3)\zhongyaoxhe\RND11.WAV" TargetMode="External"/><Relationship Id="rId2" Type="http://schemas.openxmlformats.org/officeDocument/2006/relationships/audio" Target="file:///C:\Documents%20and%20Settings\feng\&#26700;&#38754;\&#26032;&#24314;&#25991;&#20214;&#22841;%20(3)\zhongyaoxhe\RND11.WAV" TargetMode="External"/><Relationship Id="rId1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microsoft.com/office/2007/relationships/media" Target="file:///C:\Documents%20and%20Settings\feng\&#26700;&#38754;\&#26032;&#24314;&#25991;&#20214;&#22841;%20(3)\zhongyaoxhe\RND12.WAV" TargetMode="External"/><Relationship Id="rId3" Type="http://schemas.openxmlformats.org/officeDocument/2006/relationships/audio" Target="file:///C:\Documents%20and%20Settings\feng\&#26700;&#38754;\&#26032;&#24314;&#25991;&#20214;&#22841;%20(3)\zhongyaoxhe\RND12.WAV" TargetMode="External"/><Relationship Id="rId2" Type="http://schemas.openxmlformats.org/officeDocument/2006/relationships/image" Target="../media/image8.GIF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8.GIF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8.png"/><Relationship Id="rId1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3.png"/><Relationship Id="rId2" Type="http://schemas.microsoft.com/office/2007/relationships/media" Target="file:///C:\Documents%20and%20Settings\feng\&#26700;&#38754;\&#26032;&#24314;&#25991;&#20214;&#22841;%20(3)\zhongyaoxhe\M43000.WAV" TargetMode="External"/><Relationship Id="rId1" Type="http://schemas.openxmlformats.org/officeDocument/2006/relationships/audio" Target="file:///C:\Documents%20and%20Settings\feng\&#26700;&#38754;\&#26032;&#24314;&#25991;&#20214;&#22841;%20(3)\zhongyaoxhe\M43000.WAV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hyperlink" Target="http://baike.baidu.com/view/16745.htm" TargetMode="External"/><Relationship Id="rId8" Type="http://schemas.openxmlformats.org/officeDocument/2006/relationships/hyperlink" Target="http://baike.baidu.com/view/19116.htm" TargetMode="External"/><Relationship Id="rId7" Type="http://schemas.openxmlformats.org/officeDocument/2006/relationships/hyperlink" Target="http://baike.baidu.com/view/40265.htm" TargetMode="External"/><Relationship Id="rId6" Type="http://schemas.openxmlformats.org/officeDocument/2006/relationships/hyperlink" Target="http://baike.baidu.com/view/26752.htm" TargetMode="External"/><Relationship Id="rId5" Type="http://schemas.openxmlformats.org/officeDocument/2006/relationships/hyperlink" Target="http://baike.baidu.com/view/14724.htm" TargetMode="External"/><Relationship Id="rId4" Type="http://schemas.openxmlformats.org/officeDocument/2006/relationships/hyperlink" Target="http://baike.baidu.com/view/135993.htm" TargetMode="External"/><Relationship Id="rId3" Type="http://schemas.openxmlformats.org/officeDocument/2006/relationships/hyperlink" Target="http://baike.baidu.com/view/953210.htm" TargetMode="External"/><Relationship Id="rId2" Type="http://schemas.openxmlformats.org/officeDocument/2006/relationships/hyperlink" Target="http://baike.baidu.com/view/707622.htm" TargetMode="Externa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7.xml"/><Relationship Id="rId11" Type="http://schemas.openxmlformats.org/officeDocument/2006/relationships/hyperlink" Target="http://baike.baidu.com/view/56572.htm" TargetMode="External"/><Relationship Id="rId10" Type="http://schemas.openxmlformats.org/officeDocument/2006/relationships/hyperlink" Target="http://baike.baidu.com/view/13654.htm" TargetMode="External"/><Relationship Id="rId1" Type="http://schemas.openxmlformats.org/officeDocument/2006/relationships/hyperlink" Target="http://baike.baidu.com/view/1057219.htm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hyperlink" Target="http://baike.baidu.com/view/326375.htm" TargetMode="External"/><Relationship Id="rId3" Type="http://schemas.openxmlformats.org/officeDocument/2006/relationships/hyperlink" Target="http://baike.baidu.com/view/2821341.htm" TargetMode="External"/><Relationship Id="rId2" Type="http://schemas.openxmlformats.org/officeDocument/2006/relationships/hyperlink" Target="http://baike.baidu.com/view/1069681.htm" TargetMode="External"/><Relationship Id="rId1" Type="http://schemas.openxmlformats.org/officeDocument/2006/relationships/hyperlink" Target="http://baike.baidu.com/view/52457.htm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hyperlink" Target="http://baike.baidu.com/view/15063.htm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4" Type="http://schemas.openxmlformats.org/officeDocument/2006/relationships/hyperlink" Target="http://baike.baidu.com/view/746.htm" TargetMode="External"/><Relationship Id="rId3" Type="http://schemas.openxmlformats.org/officeDocument/2006/relationships/hyperlink" Target="http://baike.baidu.com/view/126897.htm" TargetMode="External"/><Relationship Id="rId2" Type="http://schemas.openxmlformats.org/officeDocument/2006/relationships/hyperlink" Target="http://baike.baidu.com/view/188275.htm" TargetMode="External"/><Relationship Id="rId1" Type="http://schemas.openxmlformats.org/officeDocument/2006/relationships/hyperlink" Target="http://baike.baidu.com/view/444395.htm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hyperlink" Target="http://baike.baidu.com/view/88521.htm" TargetMode="Externa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hyperlink" Target="http://baike.baidu.com/view/923.htm" TargetMode="External"/><Relationship Id="rId7" Type="http://schemas.openxmlformats.org/officeDocument/2006/relationships/hyperlink" Target="http://baike.baidu.com/view/1344125.htm" TargetMode="External"/><Relationship Id="rId6" Type="http://schemas.openxmlformats.org/officeDocument/2006/relationships/hyperlink" Target="http://baike.baidu.com/view/465915.htm" TargetMode="External"/><Relationship Id="rId5" Type="http://schemas.openxmlformats.org/officeDocument/2006/relationships/hyperlink" Target="http://baike.baidu.com/view/522637.htm" TargetMode="External"/><Relationship Id="rId4" Type="http://schemas.openxmlformats.org/officeDocument/2006/relationships/hyperlink" Target="http://baike.baidu.com/view/437264.htm" TargetMode="External"/><Relationship Id="rId3" Type="http://schemas.openxmlformats.org/officeDocument/2006/relationships/hyperlink" Target="http://baike.baidu.com/view/2056310.htm" TargetMode="External"/><Relationship Id="rId2" Type="http://schemas.openxmlformats.org/officeDocument/2006/relationships/hyperlink" Target="http://baike.baidu.com/view/349018.htm" TargetMode="External"/><Relationship Id="rId10" Type="http://schemas.openxmlformats.org/officeDocument/2006/relationships/notesSlide" Target="../notesSlides/notesSlide11.xml"/><Relationship Id="rId1" Type="http://schemas.openxmlformats.org/officeDocument/2006/relationships/hyperlink" Target="http://baike.baidu.com/view/349021.htm" TargetMode="Externa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3.xml"/><Relationship Id="rId2" Type="http://schemas.openxmlformats.org/officeDocument/2006/relationships/hyperlink" Target="http://baike.baidu.com/view/629011.htm" TargetMode="External"/><Relationship Id="rId1" Type="http://schemas.openxmlformats.org/officeDocument/2006/relationships/hyperlink" Target="http://baike.baidu.com/view/90177.htm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hyperlink" Target="http://baike.baidu.com/view/463160.htm" TargetMode="External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Relationship Id="rId3" Type="http://schemas.openxmlformats.org/officeDocument/2006/relationships/hyperlink" Target="http://baike.baidu.com/view/8871.htm" TargetMode="External"/><Relationship Id="rId2" Type="http://schemas.openxmlformats.org/officeDocument/2006/relationships/hyperlink" Target="http://baike.baidu.com/view/427892.htm" TargetMode="External"/><Relationship Id="rId1" Type="http://schemas.openxmlformats.org/officeDocument/2006/relationships/hyperlink" Target="http://baike.baidu.com/view/365339.htm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hyperlink" Target="http://baike.baidu.com/view/294063.htm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hyperlink" Target="http://baike.baidu.com/view/294063.htm" TargetMode="External"/></Relationships>
</file>

<file path=ppt/slides/_rels/slide6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3.xml"/><Relationship Id="rId3" Type="http://schemas.openxmlformats.org/officeDocument/2006/relationships/hyperlink" Target="http://baike.baidu.com/view/326377.htm" TargetMode="External"/><Relationship Id="rId2" Type="http://schemas.openxmlformats.org/officeDocument/2006/relationships/hyperlink" Target="http://baike.baidu.com/view/2541.htm" TargetMode="External"/><Relationship Id="rId1" Type="http://schemas.openxmlformats.org/officeDocument/2006/relationships/hyperlink" Target="http://baike.baidu.com/view/56498.htm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3.xml"/><Relationship Id="rId2" Type="http://schemas.openxmlformats.org/officeDocument/2006/relationships/hyperlink" Target="http://baike.baidu.com/view/340163.htm" TargetMode="External"/><Relationship Id="rId1" Type="http://schemas.openxmlformats.org/officeDocument/2006/relationships/hyperlink" Target="http://baike.baidu.com/view/22442.htm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hyperlink" Target="http://baike.baidu.com/view/433099.htm" TargetMode="Externa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hyperlink" Target="http://baike.baidu.com/view/1598385.htm" TargetMode="External"/><Relationship Id="rId2" Type="http://schemas.openxmlformats.org/officeDocument/2006/relationships/hyperlink" Target="http://baike.baidu.com/view/175977.htm" TargetMode="External"/><Relationship Id="rId1" Type="http://schemas.openxmlformats.org/officeDocument/2006/relationships/hyperlink" Target="http://baike.baidu.com/view/48288.htm" TargetMode="Externa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3.xml"/><Relationship Id="rId2" Type="http://schemas.openxmlformats.org/officeDocument/2006/relationships/hyperlink" Target="http://baike.baidu.com/view/174116.htm" TargetMode="External"/><Relationship Id="rId1" Type="http://schemas.openxmlformats.org/officeDocument/2006/relationships/hyperlink" Target="http://baike.baidu.com/view/239549.htm" TargetMode="External"/></Relationships>
</file>

<file path=ppt/slides/_rels/slide6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3.xml"/><Relationship Id="rId3" Type="http://schemas.openxmlformats.org/officeDocument/2006/relationships/hyperlink" Target="http://baike.baidu.com/view/269738.htm" TargetMode="External"/><Relationship Id="rId2" Type="http://schemas.openxmlformats.org/officeDocument/2006/relationships/hyperlink" Target="http://baike.baidu.com/view/31157.htm" TargetMode="External"/><Relationship Id="rId1" Type="http://schemas.openxmlformats.org/officeDocument/2006/relationships/hyperlink" Target="http://baike.baidu.com/view/695831.htm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3.xml"/><Relationship Id="rId2" Type="http://schemas.openxmlformats.org/officeDocument/2006/relationships/hyperlink" Target="http://baike.baidu.com/view/8168.htm" TargetMode="External"/><Relationship Id="rId1" Type="http://schemas.openxmlformats.org/officeDocument/2006/relationships/hyperlink" Target="http://baike.baidu.com/view/27012.htm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3.png"/><Relationship Id="rId2" Type="http://schemas.microsoft.com/office/2007/relationships/media" Target="file:///C:\Documents%20and%20Settings\feng\&#26700;&#38754;\&#26032;&#24314;&#25991;&#20214;&#22841;%20(3)\zhongyaoxhe\M42700.WAV" TargetMode="External"/><Relationship Id="rId1" Type="http://schemas.openxmlformats.org/officeDocument/2006/relationships/audio" Target="file:///C:\Documents%20and%20Settings\feng\&#26700;&#38754;\&#26032;&#24314;&#25991;&#20214;&#22841;%20(3)\zhongyaoxhe\M42700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高山流水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24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图片 5124" descr="pic_38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4380" y="834390"/>
            <a:ext cx="7995285" cy="5375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矩形 5125"/>
          <p:cNvSpPr/>
          <p:nvPr>
            <p:custDataLst>
              <p:tags r:id="rId6"/>
            </p:custDataLst>
          </p:nvPr>
        </p:nvSpPr>
        <p:spPr>
          <a:xfrm>
            <a:off x="914400" y="1143000"/>
            <a:ext cx="7696200" cy="1524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altLang="en-US" sz="96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  <a:p>
            <a:pPr lvl="0" fontAlgn="base"/>
            <a:r>
              <a:rPr lang="zh-CN" altLang="en-US" sz="96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华文新魏" panose="02010800040101010101" pitchFamily="2" charset="-122"/>
              </a:rPr>
              <a:t>传承中医文化</a:t>
            </a:r>
            <a:endParaRPr lang="zh-CN" altLang="en-US" sz="9600" b="1" strike="noStrike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ea typeface="华文新魏" panose="02010800040101010101" pitchFamily="2" charset="-122"/>
            </a:endParaRPr>
          </a:p>
          <a:p>
            <a:pPr lvl="0" fontAlgn="base"/>
            <a:r>
              <a:rPr lang="zh-CN" altLang="en-US" sz="96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华文新魏" panose="02010800040101010101" pitchFamily="2" charset="-122"/>
              </a:rPr>
              <a:t>探索草本之谜</a:t>
            </a:r>
            <a:endParaRPr lang="zh-CN" altLang="en-US" sz="9600" b="1" strike="noStrike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ea typeface="华文新魏" panose="02010800040101010101" pitchFamily="2" charset="-122"/>
            </a:endParaRPr>
          </a:p>
        </p:txBody>
      </p:sp>
      <p:pic>
        <p:nvPicPr>
          <p:cNvPr id="3076" name="图片 5127" descr="d2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950" y="3357563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676649" y="4500880"/>
            <a:ext cx="419036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蔡甸区中医医院</a:t>
            </a:r>
            <a:endParaRPr lang="zh-CN" altLang="en-US" sz="4000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r>
              <a:rPr lang="zh-CN" altLang="en-US" sz="4000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       肖红伟</a:t>
            </a:r>
            <a:endParaRPr lang="zh-CN" altLang="en-US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154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54273"/>
          <p:cNvSpPr/>
          <p:nvPr>
            <p:ph type="title"/>
          </p:nvPr>
        </p:nvSpPr>
        <p:spPr>
          <a:xfrm>
            <a:off x="685800" y="1066800"/>
            <a:ext cx="7772400" cy="685800"/>
          </a:xfrm>
          <a:noFill/>
          <a:ln>
            <a:noFill/>
          </a:ln>
        </p:spPr>
        <p:txBody>
          <a:bodyPr anchor="t" anchorCtr="0"/>
          <a:p>
            <a:r>
              <a:rPr lang="zh-CN" altLang="en-US" sz="4000" b="1">
                <a:solidFill>
                  <a:srgbClr val="FF00FF"/>
                </a:solidFill>
              </a:rPr>
              <a:t>刘寄奴</a:t>
            </a:r>
            <a:endParaRPr lang="zh-CN" altLang="en-US" sz="4000" b="1">
              <a:solidFill>
                <a:srgbClr val="FF00FF"/>
              </a:solidFill>
            </a:endParaRPr>
          </a:p>
        </p:txBody>
      </p:sp>
      <p:pic>
        <p:nvPicPr>
          <p:cNvPr id="10243" name="图片 54275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225" y="1052513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内容占位符 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165" y="1767205"/>
            <a:ext cx="7237095" cy="4472940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占位符 214018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  <a:noFill/>
          <a:ln>
            <a:noFill/>
          </a:ln>
        </p:spPr>
        <p:txBody>
          <a:bodyPr anchor="t" anchorCtr="0"/>
          <a:p>
            <a:r>
              <a:rPr lang="en-US" altLang="zh-CN" sz="2400" b="1" dirty="0">
                <a:solidFill>
                  <a:srgbClr val="FF00FF"/>
                </a:solidFill>
                <a:ea typeface="隶书" panose="02010509060101010101" pitchFamily="49" charset="-122"/>
              </a:rPr>
              <a:t>     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隶书" panose="02010509060101010101" pitchFamily="49" charset="-122"/>
              </a:rPr>
              <a:t>刘寄奴本来是宋武帝刘裕的小名，为什么又成了一味中药名呢？原来传说刘寄奴小时上山砍柴，见一巨蛇，急忙拉弓搭箭，射中蛇首，大蛇负伤逃窜。第二天他又上山，却隐隐约约从远处传来一阵阵捣药声，即随声寻去，只见草丛中有几个青衣童子捣药，便上前问道：“你们在这里为谁捣药？治什么病呢？”童子说：“我王被寄奴射伤，故遣我们来采药，捣烂敷在患处就好了。”寄奴一听，便大吼到：“我就是刘寄奴，专来捉拿你们。”童子吓得弃药逃跑，寄奴便将其草药和臼内捣成的药浆一并拿回，用此药给人治疗，颇有奇效。后来，刘寄奴领兵打仗，凡遇到枪箭所伤之处，便把此药捣碎，敷在伤口，很快愈合，甚为灵验。但士兵们都不知道叫什么药，只知是刘寄奴射蛇得来的神仙药草，所以就把它叫“刘寄奴”。这是唯一用皇帝的名字命名的中草药，一直流传到现在。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隶书" panose="02010509060101010101" pitchFamily="49" charset="-122"/>
            </a:endParaRPr>
          </a:p>
          <a:p>
            <a:endParaRPr lang="zh-CN" altLang="en-US" sz="2000" b="1" dirty="0">
              <a:solidFill>
                <a:srgbClr val="FF00FF"/>
              </a:solidFill>
              <a:ea typeface="隶书" panose="02010509060101010101" pitchFamily="49" charset="-122"/>
            </a:endParaRPr>
          </a:p>
          <a:p>
            <a:endParaRPr lang="zh-CN" altLang="en-US" sz="2000" b="1" dirty="0">
              <a:solidFill>
                <a:srgbClr val="FF00F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1" name="图片 57347" descr="d2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4724400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57348" descr="d2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7763" y="1125538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5" y="757555"/>
            <a:ext cx="7148830" cy="5342890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3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52170" y="1235075"/>
            <a:ext cx="761238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相思子——相传汉代闽越国有一男子被强征戍边，其妻终日望归。后同去者归，惟其夫未返，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妻念更切，终日立于村前道口树下，朝盼暮望，哭断柔肠，泣血而死。树上忽结荚果，其籽半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红半黑，晶莹鲜艳，人们视为贞妻挚妇的血泪凝成，称为“红豆”，又叫“相思子”。唐代诗人王维有诗：“红豆生南国，春来发几枝。劝君多采撷，此物最相思”。诗人根据故事借物抒情表达相思，委婉含蓄，成为千古传诵的名诗。相思子的主要功效有清热解毒、祛痰、杀虫,用于腮腺炎、风湿骨疼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60417" descr="fza-x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60418"/>
          <p:cNvSpPr txBox="1"/>
          <p:nvPr/>
        </p:nvSpPr>
        <p:spPr>
          <a:xfrm>
            <a:off x="6019800" y="5791200"/>
            <a:ext cx="2819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附子原植物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5363" name="图片 60419" descr="d2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4652963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60420" descr="d2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1196975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mb/>
    <p:sndAc>
      <p:stSnd>
        <p:snd r:embed="rId4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61441" descr="fzb-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765175"/>
            <a:ext cx="5400675" cy="554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61442"/>
          <p:cNvSpPr txBox="1"/>
          <p:nvPr/>
        </p:nvSpPr>
        <p:spPr>
          <a:xfrm>
            <a:off x="1066800" y="1524000"/>
            <a:ext cx="1143000" cy="1311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附子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药材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62465" descr="frbha-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文本框 62466"/>
          <p:cNvSpPr txBox="1"/>
          <p:nvPr/>
        </p:nvSpPr>
        <p:spPr>
          <a:xfrm>
            <a:off x="3429000" y="304800"/>
            <a:ext cx="28956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薄荷原植物 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7411" name="图片 62467" descr="d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4652963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62468" descr="d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1628775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0" name="RND06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mb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4" fill="hold"/>
                                        <p:tgtEl>
                                          <p:spTgt spid="62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63489" descr="frbhb-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836613"/>
            <a:ext cx="5505450" cy="547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文本框 63490"/>
          <p:cNvSpPr txBox="1"/>
          <p:nvPr/>
        </p:nvSpPr>
        <p:spPr>
          <a:xfrm>
            <a:off x="381000" y="1447800"/>
            <a:ext cx="2590800" cy="1465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3600" b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薄荷药材</a:t>
            </a:r>
            <a:endParaRPr lang="zh-CN" altLang="en-US" sz="3600" b="1" dirty="0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（苏薄荷）</a:t>
            </a:r>
            <a:endParaRPr lang="zh-CN" altLang="en-US" sz="3600" b="1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64514"/>
          <p:cNvSpPr txBox="1"/>
          <p:nvPr/>
        </p:nvSpPr>
        <p:spPr>
          <a:xfrm>
            <a:off x="838200" y="609600"/>
            <a:ext cx="2971800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艾蒿</a:t>
            </a:r>
            <a:endParaRPr lang="zh-CN" altLang="en-US" sz="3600" b="1" dirty="0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9459" name="图片 64515" descr="d2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4437063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64516" descr="d2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1196975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RND1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540" y="734060"/>
            <a:ext cx="5809615" cy="5629910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7" fill="hold"/>
                                        <p:tgtEl>
                                          <p:spTgt spid="64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65538"/>
          <p:cNvSpPr txBox="1"/>
          <p:nvPr/>
        </p:nvSpPr>
        <p:spPr>
          <a:xfrm>
            <a:off x="381000" y="1524000"/>
            <a:ext cx="2514600" cy="1476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zh-CN" altLang="en-US" sz="3600" b="1" dirty="0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b="1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975" y="774700"/>
            <a:ext cx="7096125" cy="5469255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/>
          <p:nvPr>
            <p:ph type="title"/>
          </p:nvPr>
        </p:nvSpPr>
        <p:spPr>
          <a:xfrm>
            <a:off x="684213" y="1143000"/>
            <a:ext cx="7772400" cy="908050"/>
          </a:xfrm>
          <a:noFill/>
          <a:ln>
            <a:noFill/>
          </a:ln>
        </p:spPr>
        <p:txBody>
          <a:bodyPr anchor="t" anchorCtr="0"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第一章  中药的起源和中药学的发展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195" name="内容占位符 8194"/>
          <p:cNvSpPr/>
          <p:nvPr>
            <p:ph idx="1"/>
            <p:custDataLst>
              <p:tags r:id="rId1"/>
            </p:custDataLst>
          </p:nvPr>
        </p:nvSpPr>
        <p:spPr>
          <a:xfrm>
            <a:off x="1066800" y="1981200"/>
            <a:ext cx="7010400" cy="3810000"/>
          </a:xfrm>
          <a:noFill/>
          <a:ln>
            <a:noFill/>
          </a:ln>
        </p:spPr>
        <p:txBody>
          <a:bodyPr anchor="t" anchorCtr="0"/>
          <a:p>
            <a:pPr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zh-CN" altLang="en-US" sz="2400" b="1">
                <a:ea typeface="华文新魏" panose="02010800040101010101" pitchFamily="2" charset="-122"/>
              </a:rPr>
              <a:t>中药起源于我国劳动人民长期的生活实践和医疗实践。据统计，现存本草书籍就有400余种，文献资料相当丰富，内容相当广泛。中药的发现是人类意识本能主动性的尝试性发现，在偶然性中确定。 传说神农氏牛头人身，他为了给子民们寻找可食的植物，“尝百草之滋味，一日而遇七十毒”。正是他尝百草的实践，为人们界定了植物中的食物和药物。 夏代有了酒，商代发明了汤液，开始了中药的应用。</a:t>
            </a:r>
            <a:endParaRPr lang="zh-CN" altLang="en-US" sz="2400" b="1"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0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charRg st="0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66561" descr="bqrsa-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文本框 66562"/>
          <p:cNvSpPr txBox="1"/>
          <p:nvPr/>
        </p:nvSpPr>
        <p:spPr>
          <a:xfrm>
            <a:off x="4648200" y="381000"/>
            <a:ext cx="41148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人参原植物</a:t>
            </a:r>
            <a:endParaRPr lang="zh-CN" altLang="en-US" sz="3600" b="1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507" name="图片 66563" descr="d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4581525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6564" descr="d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1125538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6" name="RND12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817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mb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6" fill="hold"/>
                                        <p:tgtEl>
                                          <p:spTgt spid="66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67585" descr="bqrsb1-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836613"/>
            <a:ext cx="3816350" cy="540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文本框 67586"/>
          <p:cNvSpPr txBox="1"/>
          <p:nvPr/>
        </p:nvSpPr>
        <p:spPr>
          <a:xfrm>
            <a:off x="0" y="838200"/>
            <a:ext cx="4191000" cy="1465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3600" b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人参药材</a:t>
            </a:r>
            <a:endParaRPr lang="zh-CN" altLang="en-US" sz="3600" b="1" dirty="0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（东北人参</a:t>
            </a:r>
            <a:r>
              <a:rPr lang="zh-CN" altLang="en-US" sz="3600" b="1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3600" b="1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68610"/>
          <p:cNvSpPr txBox="1"/>
          <p:nvPr/>
        </p:nvSpPr>
        <p:spPr>
          <a:xfrm>
            <a:off x="0" y="990600"/>
            <a:ext cx="1371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8725" y="936625"/>
            <a:ext cx="6857365" cy="5413375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69633" descr="lfwwb-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908050"/>
            <a:ext cx="5734050" cy="532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文本框 69634"/>
          <p:cNvSpPr txBox="1"/>
          <p:nvPr/>
        </p:nvSpPr>
        <p:spPr>
          <a:xfrm>
            <a:off x="381000" y="1371600"/>
            <a:ext cx="2362200" cy="21066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3600" b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五味子</a:t>
            </a:r>
            <a:endParaRPr lang="zh-CN" altLang="en-US" sz="3600" b="1" dirty="0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（北五味子</a:t>
            </a:r>
            <a:r>
              <a:rPr lang="zh-CN" altLang="en-US" sz="2800" b="1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800" b="1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600" b="1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70657" descr="sra-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文本框 70658"/>
          <p:cNvSpPr txBox="1"/>
          <p:nvPr/>
        </p:nvSpPr>
        <p:spPr>
          <a:xfrm>
            <a:off x="1066800" y="533400"/>
            <a:ext cx="25908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砂仁原植物</a:t>
            </a:r>
            <a:endParaRPr lang="zh-CN" altLang="en-US" sz="3600" b="1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5603" name="图片 70659" descr="d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5013325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70660" descr="d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1125538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mb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73730" descr="d2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4797425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73731" descr="d2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1916113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45" y="860425"/>
            <a:ext cx="7414895" cy="5207000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文本占位符 76802"/>
          <p:cNvSpPr/>
          <p:nvPr>
            <p:ph idx="1"/>
          </p:nvPr>
        </p:nvSpPr>
        <p:spPr>
          <a:xfrm>
            <a:off x="755650" y="908050"/>
            <a:ext cx="7777163" cy="5257800"/>
          </a:xfrm>
          <a:noFill/>
          <a:ln>
            <a:noFill/>
          </a:ln>
        </p:spPr>
        <p:txBody>
          <a:bodyPr anchor="t" anchorCtr="0"/>
          <a:p>
            <a:pPr algn="just">
              <a:lnSpc>
                <a:spcPct val="80000"/>
              </a:lnSpc>
            </a:pPr>
            <a:r>
              <a:rPr lang="zh-CN" altLang="en-US" b="1" dirty="0">
                <a:solidFill>
                  <a:srgbClr val="FF0066"/>
                </a:solidFill>
                <a:ea typeface="华文新魏" panose="02010800040101010101" pitchFamily="2" charset="-122"/>
              </a:rPr>
              <a:t>药物的入药部分与采集季节的关系</a:t>
            </a:r>
            <a:endParaRPr lang="zh-CN" altLang="en-US" b="1" dirty="0">
              <a:solidFill>
                <a:srgbClr val="FF0066"/>
              </a:solidFill>
              <a:ea typeface="华文新魏" panose="0201080004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、根、根茎、块茎和鳞茎。（阴历二、八月）</a:t>
            </a:r>
            <a:endParaRPr lang="zh-CN" altLang="en-US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just">
              <a:lnSpc>
                <a:spcPct val="80000"/>
              </a:lnSpc>
            </a:pP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、树皮和根皮类。（通常在清明至夏至间，即春、夏时节）</a:t>
            </a:r>
            <a:endParaRPr lang="zh-CN" altLang="en-US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just">
              <a:lnSpc>
                <a:spcPct val="80000"/>
              </a:lnSpc>
            </a:pP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、叶。 （通常在花蕾将放或正在盛开的时侯）</a:t>
            </a:r>
            <a:endParaRPr lang="zh-CN" altLang="en-US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just">
              <a:lnSpc>
                <a:spcPct val="80000"/>
              </a:lnSpc>
            </a:pP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、花、花序、花穗。（花通常在正在盛开的时侯）</a:t>
            </a:r>
            <a:endParaRPr lang="zh-CN" altLang="en-US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just">
              <a:lnSpc>
                <a:spcPct val="80000"/>
              </a:lnSpc>
            </a:pP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、果实、果穗、种子。（果实成熟后或将成熟时）</a:t>
            </a:r>
            <a:endParaRPr lang="zh-CN" altLang="en-US" sz="2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just">
              <a:lnSpc>
                <a:spcPct val="80000"/>
              </a:lnSpc>
            </a:pP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6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、全草。（枝叶茂盛的花前期或刚开花时）</a:t>
            </a:r>
            <a:endParaRPr lang="zh-CN" altLang="en-US" sz="28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260" y="774065"/>
            <a:ext cx="7020560" cy="5387975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00" y="919480"/>
            <a:ext cx="7009765" cy="5232400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 189443" descr="134-3462_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2" name="文本框 189444"/>
          <p:cNvSpPr txBox="1"/>
          <p:nvPr/>
        </p:nvSpPr>
        <p:spPr>
          <a:xfrm>
            <a:off x="1042988" y="1125538"/>
            <a:ext cx="1657350" cy="914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海马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201733" descr="d2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7763" y="3284538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201734" descr="d2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3213100"/>
            <a:ext cx="1400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5" y="909320"/>
            <a:ext cx="7260590" cy="4952365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3" name="chimes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图片 190467" descr="132-3298_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6" name="文本框 190468"/>
          <p:cNvSpPr txBox="1"/>
          <p:nvPr/>
        </p:nvSpPr>
        <p:spPr>
          <a:xfrm>
            <a:off x="900113" y="476250"/>
            <a:ext cx="1368425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天麻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1390" y="1066800"/>
            <a:ext cx="7067550" cy="5052060"/>
          </a:xfrm>
          <a:prstGeom prst="rect">
            <a:avLst/>
          </a:prstGeom>
        </p:spPr>
      </p:pic>
    </p:spTree>
  </p:cSld>
  <p:clrMapOvr>
    <a:masterClrMapping/>
  </p:clrMapOvr>
  <p:transition spd="med"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77825"/>
          <p:cNvSpPr/>
          <p:nvPr>
            <p:ph type="title"/>
          </p:nvPr>
        </p:nvSpPr>
        <p:spPr>
          <a:xfrm>
            <a:off x="685800" y="1295400"/>
            <a:ext cx="7772400" cy="762000"/>
          </a:xfrm>
          <a:noFill/>
          <a:ln>
            <a:noFill/>
          </a:ln>
        </p:spPr>
        <p:txBody>
          <a:bodyPr anchor="t" anchorCtr="0"/>
          <a:p>
            <a:r>
              <a:rPr lang="zh-CN" altLang="en-US" sz="4800" b="1" dirty="0">
                <a:solidFill>
                  <a:schemeClr val="accent1"/>
                </a:solidFill>
              </a:rPr>
              <a:t>第三章  中药的炮制</a:t>
            </a:r>
            <a:endParaRPr lang="zh-CN" altLang="en-US" sz="4800" b="1">
              <a:solidFill>
                <a:schemeClr val="accent1"/>
              </a:solidFill>
            </a:endParaRPr>
          </a:p>
        </p:txBody>
      </p:sp>
      <p:sp>
        <p:nvSpPr>
          <p:cNvPr id="38914" name="文本占位符 77826"/>
          <p:cNvSpPr/>
          <p:nvPr>
            <p:ph idx="1"/>
          </p:nvPr>
        </p:nvSpPr>
        <p:spPr>
          <a:xfrm>
            <a:off x="900113" y="2590800"/>
            <a:ext cx="7343775" cy="3505200"/>
          </a:xfrm>
          <a:noFill/>
          <a:ln>
            <a:noFill/>
          </a:ln>
        </p:spPr>
        <p:txBody>
          <a:bodyPr anchor="t" anchorCtr="0"/>
          <a:p>
            <a:r>
              <a:rPr lang="zh-CN" altLang="en-US" sz="3600" b="1" dirty="0">
                <a:solidFill>
                  <a:srgbClr val="FF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概念：炮制是药物在应用前或制</a:t>
            </a:r>
            <a:endParaRPr lang="zh-CN" altLang="en-US" sz="3600" b="1" dirty="0">
              <a:solidFill>
                <a:srgbClr val="FF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buNone/>
            </a:pPr>
            <a:r>
              <a:rPr lang="zh-CN" altLang="en-US" sz="3600" b="1" dirty="0">
                <a:solidFill>
                  <a:srgbClr val="FF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成各种剂型以前必要的加工处理过程。其在古代又称为炮炙、修治和修事。</a:t>
            </a:r>
            <a:endParaRPr lang="zh-CN" altLang="en-US" sz="3600" b="1">
              <a:solidFill>
                <a:srgbClr val="FF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21504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  <a:noFill/>
          <a:ln>
            <a:noFill/>
          </a:ln>
        </p:spPr>
        <p:txBody>
          <a:bodyPr anchor="t" anchorCtr="0"/>
          <a:p>
            <a:r>
              <a:rPr lang="zh-CN" altLang="en-US" b="1" dirty="0">
                <a:ea typeface="华文新魏" panose="02010800040101010101" pitchFamily="2" charset="-122"/>
              </a:rPr>
              <a:t>炮制目的</a:t>
            </a:r>
            <a:endParaRPr lang="zh-CN" altLang="en-US" b="1" dirty="0">
              <a:ea typeface="华文新魏" panose="02010800040101010101" pitchFamily="2" charset="-122"/>
            </a:endParaRPr>
          </a:p>
        </p:txBody>
      </p:sp>
      <p:sp>
        <p:nvSpPr>
          <p:cNvPr id="39938" name="文本占位符 21504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anchor="t" anchorCtr="0"/>
          <a:p>
            <a:pPr>
              <a:lnSpc>
                <a:spcPct val="90000"/>
              </a:lnSpc>
            </a:pPr>
            <a:r>
              <a:rPr lang="en-US" altLang="zh-CN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．降低或消除药物的毒副反应，保证用药安全。</a:t>
            </a:r>
            <a:r>
              <a:rPr lang="zh-CN" altLang="en-US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如巴豆去油制霜可降低其毒烈之性。</a:t>
            </a:r>
            <a:endParaRPr lang="zh-CN" altLang="en-US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增强药物的作用，提高临床疗效。</a:t>
            </a:r>
            <a:r>
              <a:rPr lang="zh-CN" altLang="en-US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如酒炒当归能增强其温经活血作用。</a:t>
            </a:r>
            <a:endParaRPr lang="zh-CN" altLang="en-US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．改变药物性能或功效，使之更能适应病情的需要。</a:t>
            </a:r>
            <a:r>
              <a:rPr lang="zh-CN" altLang="en-US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如生地加入黄酒蒸制为熟地，则由苦寒清热凉血为主之物，变为甘温补血之药，更宜于血虚之证。</a:t>
            </a:r>
            <a:endParaRPr lang="zh-CN" altLang="en-US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文本占位符 21606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  <a:noFill/>
          <a:ln>
            <a:noFill/>
          </a:ln>
        </p:spPr>
        <p:txBody>
          <a:bodyPr anchor="t" anchorCtr="0"/>
          <a:p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．改变药材的某些性状，便于贮存和制剂。</a:t>
            </a:r>
            <a:endParaRPr lang="zh-CN" altLang="en-US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．纯净药材，保证药物的质量和用量准确，</a:t>
            </a:r>
            <a:endParaRPr lang="zh-CN" altLang="en-US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6.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矫臭、矫味，以便于服用。</a:t>
            </a:r>
            <a:endParaRPr lang="zh-CN" altLang="en-US" sz="36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标题 80897"/>
          <p:cNvSpPr/>
          <p:nvPr>
            <p:ph type="title"/>
          </p:nvPr>
        </p:nvSpPr>
        <p:spPr>
          <a:xfrm>
            <a:off x="685800" y="914400"/>
            <a:ext cx="7772400" cy="838200"/>
          </a:xfrm>
          <a:noFill/>
          <a:ln>
            <a:noFill/>
          </a:ln>
        </p:spPr>
        <p:txBody>
          <a:bodyPr anchor="t" anchorCtr="0"/>
          <a:p>
            <a:r>
              <a:rPr lang="zh-CN" altLang="en-US" sz="4000" b="1" dirty="0">
                <a:solidFill>
                  <a:srgbClr val="FF0000"/>
                </a:solidFill>
              </a:rPr>
              <a:t>第四章  中药的性能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0899" name="内容占位符 80898"/>
          <p:cNvSpPr/>
          <p:nvPr>
            <p:ph idx="1"/>
          </p:nvPr>
        </p:nvSpPr>
        <p:spPr>
          <a:xfrm>
            <a:off x="685800" y="1828800"/>
            <a:ext cx="7772400" cy="4267200"/>
          </a:xfrm>
          <a:noFill/>
          <a:ln>
            <a:noFill/>
          </a:ln>
        </p:spPr>
        <p:txBody>
          <a:bodyPr anchor="t" anchorCtr="0"/>
          <a:p>
            <a:r>
              <a:rPr lang="en-US" altLang="zh-CN" b="1" dirty="0">
                <a:solidFill>
                  <a:schemeClr val="accent1"/>
                </a:solidFill>
              </a:rPr>
              <a:t>    </a:t>
            </a:r>
            <a:r>
              <a:rPr lang="zh-CN" altLang="en-US" b="1" dirty="0">
                <a:solidFill>
                  <a:schemeClr val="accent1"/>
                </a:solidFill>
              </a:rPr>
              <a:t>药物防治疾病的基本作用是：</a:t>
            </a:r>
            <a:r>
              <a:rPr lang="en-US" altLang="zh-CN" b="1" dirty="0">
                <a:solidFill>
                  <a:schemeClr val="accent1"/>
                </a:solidFill>
              </a:rPr>
              <a:t>①</a:t>
            </a:r>
            <a:r>
              <a:rPr lang="zh-CN" altLang="en-US" b="1" dirty="0">
                <a:solidFill>
                  <a:schemeClr val="accent1"/>
                </a:solidFill>
              </a:rPr>
              <a:t>祛邪去因。</a:t>
            </a:r>
            <a:r>
              <a:rPr lang="en-US" altLang="zh-CN" b="1" dirty="0">
                <a:solidFill>
                  <a:schemeClr val="accent1"/>
                </a:solidFill>
              </a:rPr>
              <a:t>②</a:t>
            </a:r>
            <a:r>
              <a:rPr lang="zh-CN" altLang="en-US" b="1" dirty="0">
                <a:solidFill>
                  <a:schemeClr val="accent1"/>
                </a:solidFill>
              </a:rPr>
              <a:t>扶正固本。</a:t>
            </a:r>
            <a:r>
              <a:rPr lang="en-US" altLang="zh-CN" b="1" dirty="0">
                <a:solidFill>
                  <a:schemeClr val="accent1"/>
                </a:solidFill>
              </a:rPr>
              <a:t>③</a:t>
            </a:r>
            <a:r>
              <a:rPr lang="zh-CN" altLang="en-US" b="1" dirty="0">
                <a:solidFill>
                  <a:schemeClr val="accent1"/>
                </a:solidFill>
              </a:rPr>
              <a:t>协调脏腑经络功能。从而纠正机体阴阳偏盛偏衰，使之恢复到阴平阳秘的正常状态。</a:t>
            </a:r>
            <a:endParaRPr lang="zh-CN" altLang="en-US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zh-CN" altLang="en-US" b="1" dirty="0">
              <a:solidFill>
                <a:schemeClr val="accent1"/>
              </a:solidFill>
            </a:endParaRPr>
          </a:p>
          <a:p>
            <a:r>
              <a:rPr lang="zh-CN" altLang="en-US" b="1" dirty="0">
                <a:solidFill>
                  <a:schemeClr val="accent1"/>
                </a:solidFill>
              </a:rPr>
              <a:t>    药物发挥其基本作用，以纠正疾病阴阳偏盛或偏衰的若干性质和特征，前人称之为“偏性”。</a:t>
            </a:r>
            <a:endParaRPr lang="zh-CN" altLang="en-US" b="1">
              <a:solidFill>
                <a:schemeClr val="accent1"/>
              </a:solidFill>
            </a:endParaRPr>
          </a:p>
        </p:txBody>
      </p:sp>
      <p:pic>
        <p:nvPicPr>
          <p:cNvPr id="80901" name="M43000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0825" y="63087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mb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0899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69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80899">
                                            <p:txEl>
                                              <p:charRg st="69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4773" fill="hold"/>
                                        <p:tgtEl>
                                          <p:spTgt spid="809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1"/>
                </p:tgtEl>
              </p:cMediaNode>
            </p:audio>
          </p:childTnLst>
        </p:cTn>
      </p:par>
    </p:tnLst>
    <p:bldLst>
      <p:bldP spid="80898" grpId="0"/>
      <p:bldP spid="808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81921"/>
          <p:cNvSpPr/>
          <p:nvPr>
            <p:ph type="title"/>
          </p:nvPr>
        </p:nvSpPr>
        <p:spPr>
          <a:xfrm>
            <a:off x="685800" y="914400"/>
            <a:ext cx="7772400" cy="838200"/>
          </a:xfrm>
          <a:noFill/>
          <a:ln>
            <a:noFill/>
          </a:ln>
        </p:spPr>
        <p:txBody>
          <a:bodyPr anchor="t" anchorCtr="0"/>
          <a:p>
            <a:r>
              <a:rPr lang="zh-CN" altLang="en-US" b="1" dirty="0">
                <a:solidFill>
                  <a:srgbClr val="FF0000"/>
                </a:solidFill>
              </a:rPr>
              <a:t>中药的作用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4034" name="文本占位符 81922"/>
          <p:cNvSpPr/>
          <p:nvPr>
            <p:ph idx="1"/>
          </p:nvPr>
        </p:nvSpPr>
        <p:spPr>
          <a:xfrm>
            <a:off x="990600" y="1981200"/>
            <a:ext cx="7086600" cy="4114800"/>
          </a:xfrm>
          <a:noFill/>
          <a:ln>
            <a:noFill/>
          </a:ln>
        </p:spPr>
        <p:txBody>
          <a:bodyPr anchor="t" anchorCtr="0"/>
          <a:p>
            <a:r>
              <a:rPr lang="en-US" altLang="zh-CN" dirty="0">
                <a:solidFill>
                  <a:schemeClr val="accent1"/>
                </a:solidFill>
              </a:rPr>
              <a:t>   </a:t>
            </a:r>
            <a:r>
              <a:rPr lang="zh-CN" altLang="en-US" sz="2800" b="1" dirty="0">
                <a:solidFill>
                  <a:schemeClr val="accent1"/>
                </a:solidFill>
              </a:rPr>
              <a:t>中药的作用包括治疗作用</a:t>
            </a:r>
            <a:r>
              <a:rPr lang="en-US" altLang="zh-CN" sz="2800" b="1" dirty="0">
                <a:solidFill>
                  <a:schemeClr val="accent1"/>
                </a:solidFill>
              </a:rPr>
              <a:t>(</a:t>
            </a:r>
            <a:r>
              <a:rPr lang="zh-CN" altLang="en-US" sz="2800" b="1" dirty="0">
                <a:solidFill>
                  <a:schemeClr val="accent1"/>
                </a:solidFill>
              </a:rPr>
              <a:t>即功效</a:t>
            </a:r>
            <a:r>
              <a:rPr lang="en-US" altLang="zh-CN" sz="2800" b="1" dirty="0">
                <a:solidFill>
                  <a:schemeClr val="accent1"/>
                </a:solidFill>
              </a:rPr>
              <a:t>)</a:t>
            </a:r>
            <a:r>
              <a:rPr lang="zh-CN" altLang="en-US" sz="2800" b="1" dirty="0">
                <a:solidFill>
                  <a:schemeClr val="accent1"/>
                </a:solidFill>
              </a:rPr>
              <a:t>和不良反应</a:t>
            </a:r>
            <a:r>
              <a:rPr lang="en-US" altLang="zh-CN" sz="2800" b="1" dirty="0">
                <a:solidFill>
                  <a:schemeClr val="accent1"/>
                </a:solidFill>
              </a:rPr>
              <a:t>(</a:t>
            </a:r>
            <a:r>
              <a:rPr lang="zh-CN" altLang="en-US" sz="2800" b="1" dirty="0">
                <a:solidFill>
                  <a:schemeClr val="accent1"/>
                </a:solidFill>
              </a:rPr>
              <a:t>副反应及毒性反应</a:t>
            </a:r>
            <a:r>
              <a:rPr lang="en-US" altLang="zh-CN" sz="2800" b="1" dirty="0">
                <a:solidFill>
                  <a:schemeClr val="accent1"/>
                </a:solidFill>
              </a:rPr>
              <a:t>)</a:t>
            </a:r>
            <a:r>
              <a:rPr lang="zh-CN" altLang="en-US" sz="2800" b="1" dirty="0">
                <a:solidFill>
                  <a:schemeClr val="accent1"/>
                </a:solidFill>
              </a:rPr>
              <a:t>。中药的功效只是其作用的一部分。</a:t>
            </a:r>
            <a:endParaRPr lang="zh-CN" altLang="en-US" sz="2800" b="1" dirty="0">
              <a:solidFill>
                <a:schemeClr val="accent1"/>
              </a:solidFill>
            </a:endParaRPr>
          </a:p>
          <a:p>
            <a:r>
              <a:rPr lang="zh-CN" altLang="en-US" sz="2800" b="1" dirty="0">
                <a:solidFill>
                  <a:schemeClr val="accent1"/>
                </a:solidFill>
              </a:rPr>
              <a:t>    副反应是指在常用剂量时出现的与治疗需要无关的不适反应。</a:t>
            </a:r>
            <a:endParaRPr lang="zh-CN" altLang="en-US" sz="2800" b="1" dirty="0">
              <a:solidFill>
                <a:schemeClr val="accent1"/>
              </a:solidFill>
            </a:endParaRPr>
          </a:p>
          <a:p>
            <a:r>
              <a:rPr lang="zh-CN" altLang="en-US" sz="2800" b="1" dirty="0">
                <a:solidFill>
                  <a:schemeClr val="accent1"/>
                </a:solidFill>
              </a:rPr>
              <a:t>    毒性反应是用药后引起的机体损害性反应。</a:t>
            </a:r>
            <a:endParaRPr lang="zh-CN" altLang="en-US" sz="2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标题 83969"/>
          <p:cNvSpPr/>
          <p:nvPr>
            <p:ph type="title"/>
          </p:nvPr>
        </p:nvSpPr>
        <p:spPr>
          <a:xfrm>
            <a:off x="685800" y="1066800"/>
            <a:ext cx="7772400" cy="1143000"/>
          </a:xfrm>
          <a:noFill/>
          <a:ln>
            <a:noFill/>
          </a:ln>
        </p:spPr>
        <p:txBody>
          <a:bodyPr anchor="t" anchorCtr="0"/>
          <a:p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四    气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83971" name="内容占位符 83970"/>
          <p:cNvSpPr/>
          <p:nvPr>
            <p:ph idx="1"/>
          </p:nvPr>
        </p:nvSpPr>
        <p:spPr>
          <a:xfrm>
            <a:off x="1295400" y="1981200"/>
            <a:ext cx="6858000" cy="4114800"/>
          </a:xfrm>
          <a:noFill/>
          <a:ln>
            <a:noFill/>
          </a:ln>
        </p:spPr>
        <p:txBody>
          <a:bodyPr anchor="t" anchorCtr="0"/>
          <a:p>
            <a:r>
              <a:rPr lang="en-US" altLang="zh-CN" sz="2000" b="1" dirty="0">
                <a:solidFill>
                  <a:schemeClr val="accent1"/>
                </a:solidFill>
              </a:rPr>
              <a:t>    </a:t>
            </a:r>
            <a:r>
              <a:rPr lang="zh-CN" altLang="en-US" sz="2000" b="1" dirty="0">
                <a:solidFill>
                  <a:schemeClr val="accent1"/>
                </a:solidFill>
              </a:rPr>
              <a:t>含义：四气又称四性，即寒热温凉四种药性。四气主要反应药物影响人体阴阳盛衰，寒热变化方面的作用性质和特征，是最重要的性能内容。</a:t>
            </a:r>
            <a:endParaRPr lang="zh-CN" altLang="en-US" sz="2000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zh-CN" altLang="en-US" sz="2000" b="1" dirty="0">
              <a:solidFill>
                <a:schemeClr val="accent1"/>
              </a:solidFill>
            </a:endParaRPr>
          </a:p>
          <a:p>
            <a:r>
              <a:rPr lang="zh-CN" altLang="en-US" sz="2000" b="1" dirty="0">
                <a:solidFill>
                  <a:schemeClr val="accent1"/>
                </a:solidFill>
              </a:rPr>
              <a:t>    温与热、凉与寒，分别属于同一类药性，只是温次于热，凉次于寒，仅有程度上的差异。为了进一步区分这一差异，有的药物还标以大热、微温、微寒、大寒等。此外，还有一些平性药，实际上也有偏温偏凉的倾向，只是寒热之性不明显，但仍未超出四性的范围。从本质而言，四气不外乎寒热二性而已。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charRg st="68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charRg st="68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charRg st="68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标题 89089"/>
          <p:cNvSpPr/>
          <p:nvPr>
            <p:ph type="title"/>
          </p:nvPr>
        </p:nvSpPr>
        <p:spPr>
          <a:xfrm>
            <a:off x="685800" y="1066800"/>
            <a:ext cx="7772400" cy="685800"/>
          </a:xfrm>
          <a:noFill/>
          <a:ln>
            <a:noFill/>
          </a:ln>
        </p:spPr>
        <p:txBody>
          <a:bodyPr anchor="t" anchorCtr="0"/>
          <a:p>
            <a:r>
              <a:rPr lang="zh-CN" altLang="en-US" sz="4800" b="1" dirty="0">
                <a:solidFill>
                  <a:srgbClr val="FF0000"/>
                </a:solidFill>
              </a:rPr>
              <a:t>五    味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89091" name="内容占位符 89090"/>
          <p:cNvSpPr/>
          <p:nvPr>
            <p:ph idx="1"/>
          </p:nvPr>
        </p:nvSpPr>
        <p:spPr>
          <a:xfrm>
            <a:off x="685800" y="2209800"/>
            <a:ext cx="7772400" cy="3886200"/>
          </a:xfrm>
          <a:noFill/>
          <a:ln>
            <a:noFill/>
          </a:ln>
        </p:spPr>
        <p:txBody>
          <a:bodyPr anchor="t" anchorCtr="0"/>
          <a:p>
            <a:r>
              <a:rPr lang="en-US" altLang="zh-CN" sz="2800" dirty="0">
                <a:solidFill>
                  <a:schemeClr val="accent1"/>
                </a:solidFill>
              </a:rPr>
              <a:t>    </a:t>
            </a:r>
            <a:r>
              <a:rPr lang="zh-CN" altLang="en-US" b="1" dirty="0">
                <a:solidFill>
                  <a:schemeClr val="accent1"/>
                </a:solidFill>
              </a:rPr>
              <a:t>含义：五味的本义是指药物和食物的</a:t>
            </a:r>
            <a:endParaRPr lang="zh-CN" altLang="en-US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chemeClr val="accent1"/>
                </a:solidFill>
              </a:rPr>
              <a:t>   真实滋味。中药性能中的五味，则是用</a:t>
            </a:r>
            <a:endParaRPr lang="zh-CN" altLang="en-US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chemeClr val="accent1"/>
                </a:solidFill>
              </a:rPr>
              <a:t>   辛甘酸苦咸五种基本味及其附属于酸甘</a:t>
            </a:r>
            <a:endParaRPr lang="zh-CN" altLang="en-US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chemeClr val="accent1"/>
                </a:solidFill>
              </a:rPr>
              <a:t>   的涩味和淡味，以表示药物的某些主要</a:t>
            </a:r>
            <a:endParaRPr lang="zh-CN" altLang="en-US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chemeClr val="accent1"/>
                </a:solidFill>
              </a:rPr>
              <a:t>   作用</a:t>
            </a:r>
            <a:r>
              <a:rPr lang="zh-CN" altLang="en-US" b="1">
                <a:solidFill>
                  <a:schemeClr val="accent1"/>
                </a:solidFill>
              </a:rPr>
              <a:t>。</a:t>
            </a:r>
            <a:endParaRPr lang="zh-CN" alt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909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909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9091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9091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42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9091">
                                            <p:txEl>
                                              <p:charRg st="42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9091">
                                            <p:txEl>
                                              <p:charRg st="42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63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9091">
                                            <p:txEl>
                                              <p:charRg st="63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9091">
                                            <p:txEl>
                                              <p:charRg st="63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84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9091">
                                            <p:txEl>
                                              <p:charRg st="84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9091">
                                            <p:txEl>
                                              <p:charRg st="84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标题 110593"/>
          <p:cNvSpPr/>
          <p:nvPr>
            <p:ph type="title"/>
          </p:nvPr>
        </p:nvSpPr>
        <p:spPr>
          <a:xfrm>
            <a:off x="685800" y="908050"/>
            <a:ext cx="7772400" cy="844550"/>
          </a:xfrm>
          <a:noFill/>
          <a:ln>
            <a:noFill/>
          </a:ln>
        </p:spPr>
        <p:txBody>
          <a:bodyPr anchor="t" anchorCtr="0"/>
          <a:p>
            <a:r>
              <a:rPr lang="zh-CN" altLang="en-US" sz="4800" b="1" dirty="0">
                <a:solidFill>
                  <a:srgbClr val="FF476A"/>
                </a:solidFill>
              </a:rPr>
              <a:t>毒       性</a:t>
            </a:r>
            <a:endParaRPr lang="zh-CN" altLang="en-US" sz="4800" b="1">
              <a:solidFill>
                <a:srgbClr val="FF476A"/>
              </a:solidFill>
            </a:endParaRPr>
          </a:p>
        </p:txBody>
      </p:sp>
      <p:sp>
        <p:nvSpPr>
          <p:cNvPr id="110595" name="内容占位符 110594"/>
          <p:cNvSpPr/>
          <p:nvPr>
            <p:ph idx="1"/>
          </p:nvPr>
        </p:nvSpPr>
        <p:spPr>
          <a:xfrm>
            <a:off x="685800" y="1981200"/>
            <a:ext cx="7772400" cy="4114800"/>
          </a:xfrm>
          <a:noFill/>
          <a:ln>
            <a:noFill/>
          </a:ln>
        </p:spPr>
        <p:txBody>
          <a:bodyPr anchor="t" anchorCtr="0"/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chemeClr val="folHlink"/>
                </a:solidFill>
              </a:rPr>
              <a:t>西汉以前的“毒药”，</a:t>
            </a:r>
            <a:r>
              <a:rPr lang="zh-CN" altLang="en-US" b="1" dirty="0">
                <a:solidFill>
                  <a:srgbClr val="00FF00"/>
                </a:solidFill>
              </a:rPr>
              <a:t>是一切药物的总称，即总括药饵之词。</a:t>
            </a:r>
            <a:r>
              <a:rPr lang="zh-CN" altLang="en-US" b="1" dirty="0">
                <a:solidFill>
                  <a:schemeClr val="accent1"/>
                </a:solidFill>
              </a:rPr>
              <a:t>东汉以后主要指对机体有损害性的有毒之药。</a:t>
            </a:r>
            <a:endParaRPr lang="zh-CN" altLang="en-US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zh-CN" altLang="en-US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chemeClr val="folHlink"/>
                </a:solidFill>
              </a:rPr>
              <a:t>药物毒性的产生，</a:t>
            </a:r>
            <a:r>
              <a:rPr lang="zh-CN" altLang="en-US" b="1" dirty="0">
                <a:solidFill>
                  <a:schemeClr val="accent1"/>
                </a:solidFill>
              </a:rPr>
              <a:t>主要与其毒性的大小和剂量有关。</a:t>
            </a:r>
            <a:r>
              <a:rPr lang="zh-CN" altLang="en-US" b="1" dirty="0">
                <a:solidFill>
                  <a:schemeClr val="folHlink"/>
                </a:solidFill>
              </a:rPr>
              <a:t>此外，还与贮存、加工、炮制、配伍、剂型、给药途径和使用时间的长短有关。</a:t>
            </a:r>
            <a:endParaRPr lang="zh-CN" altLang="en-US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0595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charRg st="49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0595">
                                            <p:txEl>
                                              <p:charRg st="49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198660" descr="byalra-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198662"/>
          <p:cNvSpPr txBox="1"/>
          <p:nvPr/>
        </p:nvSpPr>
        <p:spPr>
          <a:xfrm>
            <a:off x="395288" y="549275"/>
            <a:ext cx="2376487" cy="1106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鹿角</a:t>
            </a:r>
            <a:endParaRPr lang="zh-CN" alt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补肾补血强身健体</a:t>
            </a:r>
            <a:endParaRPr lang="zh-CN" altLang="en-US" sz="20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标题 123905"/>
          <p:cNvSpPr/>
          <p:nvPr>
            <p:ph type="title"/>
          </p:nvPr>
        </p:nvSpPr>
        <p:spPr>
          <a:xfrm>
            <a:off x="611188" y="765175"/>
            <a:ext cx="7772400" cy="398463"/>
          </a:xfrm>
          <a:noFill/>
          <a:ln>
            <a:noFill/>
          </a:ln>
        </p:spPr>
        <p:txBody>
          <a:bodyPr anchor="t" anchorCtr="0"/>
          <a:p>
            <a:r>
              <a:rPr lang="zh-CN" altLang="en-US" sz="3200" b="1" dirty="0">
                <a:solidFill>
                  <a:srgbClr val="FF476A"/>
                </a:solidFill>
              </a:rPr>
              <a:t>服药饮食禁忌</a:t>
            </a:r>
            <a:endParaRPr lang="zh-CN" altLang="en-US" sz="3200" b="1">
              <a:solidFill>
                <a:srgbClr val="FF476A"/>
              </a:solidFill>
            </a:endParaRPr>
          </a:p>
        </p:txBody>
      </p:sp>
      <p:sp>
        <p:nvSpPr>
          <p:cNvPr id="123907" name="内容占位符 123906"/>
          <p:cNvSpPr/>
          <p:nvPr>
            <p:ph idx="1"/>
          </p:nvPr>
        </p:nvSpPr>
        <p:spPr>
          <a:xfrm>
            <a:off x="539750" y="1700213"/>
            <a:ext cx="7920038" cy="4395787"/>
          </a:xfrm>
          <a:noFill/>
          <a:ln>
            <a:noFill/>
          </a:ln>
        </p:spPr>
        <p:txBody>
          <a:bodyPr anchor="t" anchorCtr="0"/>
          <a:p>
            <a:pPr algn="just"/>
            <a:r>
              <a:rPr lang="zh-CN" altLang="en-US" b="1" dirty="0">
                <a:ea typeface="楷体" panose="02010609060101010101" pitchFamily="49" charset="-122"/>
              </a:rPr>
              <a:t>服药饮食禁忌是指服药期间对某些食物的禁忌，又简称</a:t>
            </a:r>
            <a:r>
              <a:rPr lang="zh-CN" altLang="en-US" b="1" dirty="0">
                <a:solidFill>
                  <a:srgbClr val="FF00FF"/>
                </a:solidFill>
                <a:ea typeface="楷体" panose="02010609060101010101" pitchFamily="49" charset="-122"/>
              </a:rPr>
              <a:t>食忌</a:t>
            </a:r>
            <a:r>
              <a:rPr lang="zh-CN" altLang="en-US" b="1" dirty="0">
                <a:ea typeface="楷体" panose="02010609060101010101" pitchFamily="49" charset="-122"/>
              </a:rPr>
              <a:t>，也就是通常所说的</a:t>
            </a:r>
            <a:r>
              <a:rPr lang="zh-CN" altLang="en-US" b="1" dirty="0">
                <a:solidFill>
                  <a:srgbClr val="FF00FF"/>
                </a:solidFill>
                <a:ea typeface="楷体" panose="02010609060101010101" pitchFamily="49" charset="-122"/>
              </a:rPr>
              <a:t>忌口</a:t>
            </a:r>
            <a:r>
              <a:rPr lang="zh-CN" altLang="en-US" b="1" dirty="0">
                <a:ea typeface="楷体" panose="02010609060101010101" pitchFamily="49" charset="-122"/>
              </a:rPr>
              <a:t>。一般而言应</a:t>
            </a:r>
            <a:r>
              <a:rPr lang="zh-CN" altLang="en-US" b="1" dirty="0">
                <a:solidFill>
                  <a:srgbClr val="FF00FF"/>
                </a:solidFill>
                <a:ea typeface="楷体" panose="02010609060101010101" pitchFamily="49" charset="-122"/>
              </a:rPr>
              <a:t>忌食生冷、辛热、油腻、腥膻、有刺激性的食物</a:t>
            </a:r>
            <a:r>
              <a:rPr lang="zh-CN" altLang="en-US" b="1" dirty="0">
                <a:ea typeface="楷体" panose="02010609060101010101" pitchFamily="49" charset="-122"/>
              </a:rPr>
              <a:t>。</a:t>
            </a:r>
            <a:endParaRPr lang="zh-CN" altLang="en-US" b="1" dirty="0">
              <a:ea typeface="楷体" panose="02010609060101010101" pitchFamily="49" charset="-122"/>
            </a:endParaRPr>
          </a:p>
          <a:p>
            <a:pPr algn="just"/>
            <a:r>
              <a:rPr lang="zh-CN" altLang="en-US" b="1" dirty="0">
                <a:ea typeface="楷体" panose="02010609060101010101" pitchFamily="49" charset="-122"/>
              </a:rPr>
              <a:t>如</a:t>
            </a:r>
            <a:r>
              <a:rPr lang="zh-CN" altLang="en-US" b="1" dirty="0">
                <a:solidFill>
                  <a:srgbClr val="FF476A"/>
                </a:solidFill>
                <a:ea typeface="楷体" panose="02010609060101010101" pitchFamily="49" charset="-122"/>
              </a:rPr>
              <a:t>热性病</a:t>
            </a:r>
            <a:r>
              <a:rPr lang="zh-CN" altLang="en-US" b="1" dirty="0">
                <a:ea typeface="楷体" panose="02010609060101010101" pitchFamily="49" charset="-122"/>
              </a:rPr>
              <a:t>患者、应忌食辛辣、油腻、煎炸性食物及甘温助热的食品；</a:t>
            </a:r>
            <a:endParaRPr lang="zh-CN" altLang="en-US" b="1" dirty="0">
              <a:ea typeface="楷体" panose="02010609060101010101" pitchFamily="49" charset="-122"/>
            </a:endParaRPr>
          </a:p>
          <a:p>
            <a:pPr algn="just"/>
            <a:r>
              <a:rPr lang="zh-CN" altLang="en-US" b="1" dirty="0">
                <a:solidFill>
                  <a:srgbClr val="FF476A"/>
                </a:solidFill>
                <a:ea typeface="楷体" panose="02010609060101010101" pitchFamily="49" charset="-122"/>
              </a:rPr>
              <a:t>寒性病</a:t>
            </a:r>
            <a:r>
              <a:rPr lang="zh-CN" altLang="en-US" b="1" dirty="0">
                <a:ea typeface="楷体" panose="02010609060101010101" pitchFamily="49" charset="-122"/>
              </a:rPr>
              <a:t>患者，应忌食生冷瓜果、清凉饮料等；</a:t>
            </a:r>
            <a:endParaRPr lang="zh-CN" altLang="en-US" b="1" dirty="0">
              <a:ea typeface="楷体" panose="02010609060101010101" pitchFamily="49" charset="-122"/>
            </a:endParaRPr>
          </a:p>
          <a:p>
            <a:pPr algn="just">
              <a:buNone/>
            </a:pPr>
            <a:endParaRPr lang="zh-CN" altLang="en-US" sz="2800" b="1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3907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3907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charRg st="66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3907">
                                            <p:txEl>
                                              <p:charRg st="66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3907">
                                            <p:txEl>
                                              <p:charRg st="66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charRg st="97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3907">
                                            <p:txEl>
                                              <p:charRg st="97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3907">
                                            <p:txEl>
                                              <p:charRg st="97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4" name="标题 131073"/>
          <p:cNvSpPr/>
          <p:nvPr>
            <p:ph type="title"/>
          </p:nvPr>
        </p:nvSpPr>
        <p:spPr>
          <a:xfrm>
            <a:off x="685800" y="762000"/>
            <a:ext cx="7772400" cy="685800"/>
          </a:xfrm>
          <a:noFill/>
          <a:ln>
            <a:noFill/>
          </a:ln>
        </p:spPr>
        <p:txBody>
          <a:bodyPr anchor="t" anchorCtr="0"/>
          <a:p>
            <a:r>
              <a:rPr lang="zh-CN" altLang="en-US" sz="3600" b="1" dirty="0">
                <a:solidFill>
                  <a:srgbClr val="FF476A"/>
                </a:solidFill>
              </a:rPr>
              <a:t>中药的应用方法</a:t>
            </a:r>
            <a:endParaRPr lang="zh-CN" altLang="en-US" sz="3600" b="1">
              <a:solidFill>
                <a:srgbClr val="FF476A"/>
              </a:solidFill>
            </a:endParaRPr>
          </a:p>
        </p:txBody>
      </p:sp>
      <p:sp>
        <p:nvSpPr>
          <p:cNvPr id="131075" name="内容占位符 131074"/>
          <p:cNvSpPr/>
          <p:nvPr>
            <p:ph idx="1"/>
          </p:nvPr>
        </p:nvSpPr>
        <p:spPr>
          <a:xfrm>
            <a:off x="685800" y="1600200"/>
            <a:ext cx="7467600" cy="4495800"/>
          </a:xfrm>
          <a:noFill/>
          <a:ln>
            <a:noFill/>
          </a:ln>
        </p:spPr>
        <p:txBody>
          <a:bodyPr anchor="t" anchorCtr="0"/>
          <a:p>
            <a:pPr algn="just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入药方法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包括</a:t>
            </a:r>
            <a:r>
              <a:rPr lang="zh-CN" altLang="en-US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先煎、后下、包煎、另煎、烊化、冲服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用法，是指中药的应用方法，内容十分广泛。例如中药的给药途径、应用形式、入药方法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包括先煎、后下、包煎、另煎、烊化、冲服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及服药方法（服药的时间）等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107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107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charRg st="2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1075">
                                            <p:txEl>
                                              <p:charRg st="2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1075">
                                            <p:txEl>
                                              <p:charRg st="2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8" name="标题 132097"/>
          <p:cNvSpPr/>
          <p:nvPr>
            <p:ph type="title"/>
          </p:nvPr>
        </p:nvSpPr>
        <p:spPr>
          <a:xfrm>
            <a:off x="685800" y="838200"/>
            <a:ext cx="7772400" cy="914400"/>
          </a:xfrm>
          <a:noFill/>
          <a:ln>
            <a:noFill/>
          </a:ln>
        </p:spPr>
        <p:txBody>
          <a:bodyPr anchor="t" anchorCtr="0"/>
          <a:p>
            <a:r>
              <a:rPr lang="zh-CN" altLang="en-US" sz="3600" b="1" dirty="0">
                <a:solidFill>
                  <a:srgbClr val="FF476A"/>
                </a:solidFill>
              </a:rPr>
              <a:t>中药的应用方法</a:t>
            </a:r>
            <a:endParaRPr lang="zh-CN" altLang="en-US" sz="3600" b="1">
              <a:solidFill>
                <a:srgbClr val="FF476A"/>
              </a:solidFill>
            </a:endParaRPr>
          </a:p>
        </p:txBody>
      </p:sp>
      <p:sp>
        <p:nvSpPr>
          <p:cNvPr id="132099" name="内容占位符 132098"/>
          <p:cNvSpPr/>
          <p:nvPr>
            <p:ph idx="1"/>
          </p:nvPr>
        </p:nvSpPr>
        <p:spPr>
          <a:xfrm>
            <a:off x="685800" y="1981200"/>
            <a:ext cx="7467600" cy="4114800"/>
          </a:xfrm>
          <a:noFill/>
          <a:ln>
            <a:noFill/>
          </a:ln>
        </p:spPr>
        <p:txBody>
          <a:bodyPr anchor="t" anchorCtr="0"/>
          <a:p>
            <a:pPr algn="just"/>
            <a:r>
              <a:rPr lang="zh-CN" altLang="en-US" sz="2800" b="1" dirty="0">
                <a:ea typeface="楷体" panose="02010609060101010101" pitchFamily="49" charset="-122"/>
              </a:rPr>
              <a:t>应用形式：无论从什么途径给药，都需要将药物加工制成适合医疗、预防应用的一定剂型。传统的中药剂型，有供口服的</a:t>
            </a:r>
            <a:r>
              <a:rPr lang="zh-CN" altLang="en-US" sz="2800" b="1" dirty="0">
                <a:solidFill>
                  <a:srgbClr val="FF00FF"/>
                </a:solidFill>
                <a:ea typeface="楷体" panose="02010609060101010101" pitchFamily="49" charset="-122"/>
              </a:rPr>
              <a:t>汤剂、丸剂、散剂、酒剂、滋膏剂、露剂</a:t>
            </a:r>
            <a:r>
              <a:rPr lang="zh-CN" altLang="en-US" sz="2800" b="1" dirty="0">
                <a:ea typeface="楷体" panose="02010609060101010101" pitchFamily="49" charset="-122"/>
              </a:rPr>
              <a:t>；供皮肤用的</a:t>
            </a:r>
            <a:r>
              <a:rPr lang="zh-CN" altLang="en-US" sz="2800" b="1" dirty="0">
                <a:solidFill>
                  <a:srgbClr val="FF00FF"/>
                </a:solidFill>
                <a:ea typeface="楷体" panose="02010609060101010101" pitchFamily="49" charset="-122"/>
              </a:rPr>
              <a:t>软膏剂、硬膏剂、散剂、丹剂、涂擦剂、浸洗剂、熏剂</a:t>
            </a:r>
            <a:r>
              <a:rPr lang="zh-CN" altLang="en-US" sz="2800" b="1" dirty="0">
                <a:ea typeface="楷体" panose="02010609060101010101" pitchFamily="49" charset="-122"/>
              </a:rPr>
              <a:t>；还有供体腔使用的</a:t>
            </a:r>
            <a:r>
              <a:rPr lang="zh-CN" altLang="en-US" sz="2800" b="1" dirty="0">
                <a:solidFill>
                  <a:srgbClr val="FF00FF"/>
                </a:solidFill>
                <a:ea typeface="楷体" panose="02010609060101010101" pitchFamily="49" charset="-122"/>
              </a:rPr>
              <a:t>栓剂、药条、钉剂</a:t>
            </a:r>
            <a:r>
              <a:rPr lang="zh-CN" altLang="en-US" sz="2800" b="1" dirty="0">
                <a:ea typeface="楷体" panose="02010609060101010101" pitchFamily="49" charset="-122"/>
              </a:rPr>
              <a:t>等等。现代还有</a:t>
            </a:r>
            <a:r>
              <a:rPr lang="zh-CN" altLang="en-US" sz="2800" b="1" dirty="0">
                <a:solidFill>
                  <a:srgbClr val="FF00FF"/>
                </a:solidFill>
                <a:ea typeface="楷体" panose="02010609060101010101" pitchFamily="49" charset="-122"/>
              </a:rPr>
              <a:t>注射剂、胶囊剂、软胶囊剂、冲剂、气雾剂、膜剂、缓释剂</a:t>
            </a:r>
            <a:r>
              <a:rPr lang="zh-CN" altLang="en-US" sz="2800" b="1" dirty="0">
                <a:ea typeface="楷体" panose="02010609060101010101" pitchFamily="49" charset="-122"/>
              </a:rPr>
              <a:t>等新剂型。</a:t>
            </a:r>
            <a:endParaRPr lang="zh-CN" altLang="en-US" sz="2800" b="1" dirty="0">
              <a:ea typeface="楷体" panose="02010609060101010101" pitchFamily="49" charset="-122"/>
            </a:endParaRPr>
          </a:p>
          <a:p>
            <a:pPr>
              <a:buNone/>
            </a:pPr>
            <a:endParaRPr lang="zh-CN" altLang="en-US" sz="2800" b="1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charRg st="0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2099">
                                            <p:txEl>
                                              <p:charRg st="0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2"/>
          <p:cNvSpPr>
            <a:spLocks noGrp="1"/>
          </p:cNvSpPr>
          <p:nvPr>
            <p:ph type="ctrTitle"/>
          </p:nvPr>
        </p:nvSpPr>
        <p:spPr>
          <a:xfrm>
            <a:off x="755650" y="115888"/>
            <a:ext cx="7772400" cy="1225550"/>
          </a:xfrm>
        </p:spPr>
        <p:txBody>
          <a:bodyPr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4800" b="1" dirty="0">
                <a:solidFill>
                  <a:srgbClr val="FFC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中医基础理论</a:t>
            </a:r>
            <a:endParaRPr lang="zh-CN" altLang="en-US" sz="4800" b="1" dirty="0">
              <a:solidFill>
                <a:srgbClr val="FFC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>
          <a:xfrm>
            <a:off x="1403350" y="5732463"/>
            <a:ext cx="6400800" cy="773112"/>
          </a:xfrm>
        </p:spPr>
        <p:txBody>
          <a:bodyPr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zh-CN" altLang="zh-CN" dirty="0">
                <a:solidFill>
                  <a:srgbClr val="FFC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蔡甸区中医医院</a:t>
            </a:r>
            <a:endParaRPr lang="zh-CN" altLang="zh-CN" dirty="0">
              <a:solidFill>
                <a:srgbClr val="FFC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</p:txBody>
      </p:sp>
      <p:pic>
        <p:nvPicPr>
          <p:cNvPr id="4099" name="Picture 4" descr="79b1e936339f3e220a55a9d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913" y="1130300"/>
            <a:ext cx="7069137" cy="4471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2"/>
          <p:cNvSpPr>
            <a:spLocks noGrp="1"/>
          </p:cNvSpPr>
          <p:nvPr>
            <p:ph type="title"/>
          </p:nvPr>
        </p:nvSpPr>
        <p:spPr>
          <a:xfrm>
            <a:off x="1187450" y="549275"/>
            <a:ext cx="6923088" cy="228600"/>
          </a:xfrm>
        </p:spPr>
        <p:txBody>
          <a:bodyPr wrap="square" lIns="91440" tIns="45720" rIns="91440" bIns="45720" anchor="ctr" anchorCtr="0"/>
          <a:p>
            <a:pPr eaLnBrk="1" hangingPunct="1"/>
            <a:br>
              <a:rPr lang="zh-CN" altLang="zh-CN" sz="3600" dirty="0"/>
            </a:br>
            <a:r>
              <a:rPr lang="zh-CN" altLang="en-US" sz="3600" dirty="0"/>
              <a:t>中医概念</a:t>
            </a:r>
            <a:br>
              <a:rPr lang="zh-CN" altLang="en-US" sz="3600" dirty="0"/>
            </a:br>
            <a:endParaRPr lang="zh-CN" altLang="en-US" sz="3600" dirty="0"/>
          </a:p>
        </p:txBody>
      </p:sp>
      <p:sp>
        <p:nvSpPr>
          <p:cNvPr id="6146" name="Text Box 3"/>
          <p:cNvSpPr txBox="1"/>
          <p:nvPr/>
        </p:nvSpPr>
        <p:spPr>
          <a:xfrm>
            <a:off x="120650" y="908050"/>
            <a:ext cx="9067800" cy="5578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也称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1"/>
              </a:rPr>
              <a:t>汉医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，一般指中国以汉族劳动人民创造的传统医学为主的医学，是研究人体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2"/>
              </a:rPr>
              <a:t>生理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3"/>
              </a:rPr>
              <a:t>病理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，以及疾病的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4"/>
              </a:rPr>
              <a:t>诊断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和防治等的一门学科。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中医源起：与疾病斗争经验   医学理论探索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·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中医理论基础：阴阳五行学说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·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中医研究方法：整体观 相似观作主观指导  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脏腑经络 病理研究为基础  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辨证论治为诊疗依据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朴素系统论 控制论 分形论 信息论为主要内容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·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中医四诊法：望 闻 问 切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·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中医基本治法：汗 吐 下 和 温 清 补 消</a:t>
            </a:r>
            <a:endParaRPr lang="zh-CN" altLang="en-US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·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中医基本治疗手段：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5"/>
              </a:rPr>
              <a:t>中药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6"/>
              </a:rPr>
              <a:t>针灸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7"/>
              </a:rPr>
              <a:t>推拿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8"/>
              </a:rPr>
              <a:t>按摩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9"/>
              </a:rPr>
              <a:t>拔罐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10"/>
              </a:rPr>
              <a:t>气功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11"/>
              </a:rPr>
              <a:t>食疗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中医治疗达到效果：阴阳平衡 消除疾病 养生保健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dirty="0"/>
              <a:t>中医的影响</a:t>
            </a:r>
            <a:endParaRPr lang="zh-CN" altLang="en-US" dirty="0"/>
          </a:p>
        </p:txBody>
      </p:sp>
      <p:sp>
        <p:nvSpPr>
          <p:cNvPr id="8194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/>
            <a:r>
              <a:rPr lang="zh-CN" altLang="en-US" sz="3600" dirty="0"/>
              <a:t>民族医学：藏医 苗医 蒙医等</a:t>
            </a:r>
            <a:endParaRPr lang="zh-CN" altLang="en-US" sz="3600" dirty="0"/>
          </a:p>
          <a:p>
            <a:pPr eaLnBrk="1" hangingPunct="1"/>
            <a:r>
              <a:rPr lang="zh-CN" altLang="en-US" sz="3600" dirty="0"/>
              <a:t>日本汉方医学</a:t>
            </a:r>
            <a:endParaRPr lang="zh-CN" altLang="en-US" sz="3600" dirty="0"/>
          </a:p>
          <a:p>
            <a:pPr eaLnBrk="1" hangingPunct="1"/>
            <a:r>
              <a:rPr lang="zh-CN" altLang="en-US" sz="3600" dirty="0"/>
              <a:t>韩国韩医学</a:t>
            </a:r>
            <a:endParaRPr lang="zh-CN" altLang="en-US" sz="3600" dirty="0"/>
          </a:p>
          <a:p>
            <a:pPr eaLnBrk="1" hangingPunct="1"/>
            <a:r>
              <a:rPr lang="zh-CN" altLang="en-US" sz="3600" dirty="0"/>
              <a:t>越南东医学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dirty="0"/>
              <a:t>古代中医发展简史</a:t>
            </a:r>
            <a:r>
              <a:rPr lang="zh-CN" altLang="zh-CN" dirty="0"/>
              <a:t>1</a:t>
            </a:r>
            <a:endParaRPr lang="zh-CN" altLang="zh-CN" dirty="0"/>
          </a:p>
        </p:txBody>
      </p:sp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466725" y="1196975"/>
            <a:ext cx="8528050" cy="4525963"/>
          </a:xfrm>
        </p:spPr>
        <p:txBody>
          <a:bodyPr wrap="square" lIns="91440" tIns="45720" rIns="91440" bIns="45720" anchor="t" anchorCtr="0"/>
          <a:p>
            <a:pPr eaLnBrk="1" hangingPunct="1"/>
            <a:r>
              <a:rPr lang="zh-CN" altLang="en-US" dirty="0"/>
              <a:t>产生期：原始社会</a:t>
            </a:r>
            <a:endParaRPr lang="zh-CN" altLang="en-US" dirty="0"/>
          </a:p>
          <a:p>
            <a:pPr eaLnBrk="1" hangingPunct="1"/>
            <a:r>
              <a:rPr lang="zh-CN" altLang="en-US" dirty="0"/>
              <a:t>中医理论基本形成期：春秋战国时期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zh-CN" dirty="0"/>
              <a:t>           </a:t>
            </a:r>
            <a:r>
              <a:rPr lang="zh-CN" altLang="en-US" dirty="0"/>
              <a:t>出现解剖、医学分科；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zh-CN" dirty="0"/>
              <a:t>           </a:t>
            </a:r>
            <a:r>
              <a:rPr lang="zh-CN" altLang="en-US" dirty="0"/>
              <a:t>四诊法：望，闻，问，切；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zh-CN" dirty="0"/>
              <a:t>           </a:t>
            </a:r>
            <a:r>
              <a:rPr lang="zh-CN" altLang="en-US" dirty="0"/>
              <a:t>诊疗法：</a:t>
            </a:r>
            <a:r>
              <a:rPr lang="zh-CN" altLang="en-US" dirty="0">
                <a:hlinkClick r:id="rId1"/>
              </a:rPr>
              <a:t>砭石</a:t>
            </a:r>
            <a:r>
              <a:rPr lang="zh-CN" altLang="en-US" dirty="0"/>
              <a:t>、针刺、汤药、</a:t>
            </a:r>
            <a:r>
              <a:rPr lang="zh-CN" altLang="en-US" dirty="0">
                <a:hlinkClick r:id="rId2"/>
              </a:rPr>
              <a:t>艾灸</a:t>
            </a:r>
            <a:r>
              <a:rPr lang="zh-CN" altLang="en-US" dirty="0"/>
              <a:t>、导引、</a:t>
            </a:r>
            <a:r>
              <a:rPr lang="zh-CN" altLang="en-US" dirty="0">
                <a:hlinkClick r:id="rId3"/>
              </a:rPr>
              <a:t>布气</a:t>
            </a:r>
            <a:r>
              <a:rPr lang="zh-CN" altLang="en-US" dirty="0"/>
              <a:t>、</a:t>
            </a:r>
            <a:r>
              <a:rPr lang="zh-CN" altLang="en-US" dirty="0">
                <a:hlinkClick r:id="rId4"/>
              </a:rPr>
              <a:t>祝由</a:t>
            </a:r>
            <a:r>
              <a:rPr lang="zh-CN" altLang="en-US" dirty="0"/>
              <a:t>等。 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zh-CN" dirty="0"/>
              <a:t>·</a:t>
            </a:r>
            <a:r>
              <a:rPr lang="zh-CN" altLang="en-US" dirty="0"/>
              <a:t>中医的发展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zh-CN" dirty="0"/>
              <a:t>         </a:t>
            </a:r>
            <a:r>
              <a:rPr lang="zh-CN" altLang="en-US" dirty="0"/>
              <a:t>西汉时期：开始用阴阳五行解释人体生理，出现了“医工”，金针，铜钥匙等。</a:t>
            </a:r>
            <a:r>
              <a:rPr lang="zh-CN" altLang="en-US" sz="2800" dirty="0"/>
              <a:t>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dirty="0"/>
              <a:t>古代中医发展简史</a:t>
            </a:r>
            <a:r>
              <a:rPr lang="zh-CN" altLang="zh-CN" dirty="0"/>
              <a:t>2</a:t>
            </a:r>
            <a:endParaRPr lang="zh-CN" altLang="zh-CN" dirty="0"/>
          </a:p>
        </p:txBody>
      </p:sp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468313" y="1339850"/>
            <a:ext cx="8229600" cy="4525963"/>
          </a:xfrm>
        </p:spPr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dirty="0"/>
              <a:t>东汉时期：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dirty="0"/>
              <a:t>          </a:t>
            </a:r>
            <a:r>
              <a:rPr lang="zh-CN" altLang="en-US" dirty="0"/>
              <a:t>著名医学家</a:t>
            </a:r>
            <a:r>
              <a:rPr lang="zh-CN" altLang="en-US" dirty="0">
                <a:hlinkClick r:id="rId1"/>
              </a:rPr>
              <a:t>张仲景</a:t>
            </a:r>
            <a:r>
              <a:rPr lang="zh-CN" altLang="en-US" dirty="0"/>
              <a:t>：八纲 八法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/>
              <a:t>           神医华佗：麻醉外科手术 五禽戏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/>
              <a:t>唐朝时期：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/>
              <a:t>           药王孙思邈：总结前人医学理论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/>
              <a:t>                                 收集</a:t>
            </a:r>
            <a:r>
              <a:rPr lang="zh-CN" altLang="zh-CN" dirty="0"/>
              <a:t>5000</a:t>
            </a:r>
            <a:r>
              <a:rPr lang="zh-CN" altLang="en-US" dirty="0"/>
              <a:t>多个药方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dirty="0"/>
              <a:t>                                  </a:t>
            </a:r>
            <a:r>
              <a:rPr lang="zh-CN" altLang="en-US" dirty="0"/>
              <a:t>采用辨证治疗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dirty="0"/>
              <a:t>            </a:t>
            </a:r>
            <a:r>
              <a:rPr lang="zh-CN" altLang="en-US" dirty="0"/>
              <a:t>中医理论传播：唐朝开始，中医理论 著作开始传到高丽 日本 中亚 西亚 </a:t>
            </a:r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dirty="0"/>
              <a:t>古代中医发展简史</a:t>
            </a:r>
            <a:r>
              <a:rPr lang="zh-CN" altLang="zh-CN" dirty="0"/>
              <a:t>3</a:t>
            </a:r>
            <a:endParaRPr lang="zh-CN" altLang="zh-CN" dirty="0"/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457200" y="1276985"/>
            <a:ext cx="8229600" cy="5019040"/>
          </a:xfrm>
        </p:spPr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dirty="0"/>
              <a:t>宋朝时期：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dirty="0"/>
              <a:t>         </a:t>
            </a:r>
            <a:r>
              <a:rPr lang="zh-CN" altLang="zh-CN" sz="1800" dirty="0"/>
              <a:t>  </a:t>
            </a:r>
            <a:r>
              <a:rPr lang="zh-CN" altLang="en-US" sz="1800" dirty="0"/>
              <a:t>政府设立翰林医学院 医学分科完备</a:t>
            </a:r>
            <a:endParaRPr lang="zh-CN" altLang="en-US" sz="1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sz="1800" dirty="0"/>
              <a:t>           </a:t>
            </a:r>
            <a:r>
              <a:rPr lang="zh-CN" altLang="en-US" sz="1800" dirty="0"/>
              <a:t>针灸专著</a:t>
            </a:r>
            <a:r>
              <a:rPr lang="zh-CN" altLang="zh-CN" sz="1800" dirty="0"/>
              <a:t>--《</a:t>
            </a:r>
            <a:r>
              <a:rPr lang="zh-CN" altLang="en-US" sz="1800" dirty="0"/>
              <a:t>图经</a:t>
            </a:r>
            <a:r>
              <a:rPr lang="zh-CN" altLang="zh-CN" sz="1800" dirty="0"/>
              <a:t>》</a:t>
            </a:r>
            <a:endParaRPr lang="zh-CN" altLang="zh-CN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/>
              <a:t>金元时期：</a:t>
            </a:r>
            <a:r>
              <a:rPr lang="zh-CN" altLang="en-US" sz="1600" b="1" dirty="0"/>
              <a:t>中国金元时医学产生了许多流派，在学术上争鸣，最具代表性的有刘完素、张从正、李东垣和朱震亨，被称为金元四家。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/>
              <a:t>明朝时期：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/>
              <a:t>            李时珍 </a:t>
            </a:r>
            <a:r>
              <a:rPr lang="zh-CN" altLang="zh-CN" dirty="0"/>
              <a:t>《</a:t>
            </a:r>
            <a:r>
              <a:rPr lang="zh-CN" altLang="en-US" dirty="0"/>
              <a:t>本草纲目</a:t>
            </a:r>
            <a:r>
              <a:rPr lang="zh-CN" altLang="zh-CN" dirty="0"/>
              <a:t>》</a:t>
            </a:r>
            <a:endParaRPr lang="zh-CN" altLang="zh-CN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1600" b="1" dirty="0"/>
              <a:t>五十二卷， 作者用了近三十年时间编成， 收载药物 1892 种，附药图 1000 余幅，阐发药物的性味、主治、用药法则、产地、形态、采集、炮制 、方剂配伍等，并载附方 10000 余。 本书有韩、日、英、法、德等多种文 字的全译本或节译本。集我国16世纪之前药学成就之大成。书中不仅考正了过去本草学中的若干错误，综合了大量科学资料，提出了较科学的药物分类方法，溶入先进的生物进化思想，并反映了丰富的临床实践。本书也是一部具有世界性影响的博物学著作。被国外学者誉为“东方药学巨典”。</a:t>
            </a:r>
            <a:endParaRPr lang="zh-CN" altLang="en-US" sz="1600" b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1600" b="1" dirty="0"/>
              <a:t>   </a:t>
            </a:r>
            <a:endParaRPr lang="zh-CN" altLang="zh-C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dirty="0"/>
              <a:t>古代中医发展简史</a:t>
            </a:r>
            <a:r>
              <a:rPr lang="zh-CN" altLang="zh-CN" dirty="0"/>
              <a:t>4</a:t>
            </a:r>
            <a:endParaRPr lang="zh-CN" altLang="zh-CN" dirty="0"/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dirty="0"/>
              <a:t>清朝时期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dirty="0"/>
              <a:t>          </a:t>
            </a:r>
            <a:r>
              <a:rPr lang="zh-CN" altLang="en-US" dirty="0"/>
              <a:t>现代医学涌入中国  冲击中医发展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dirty="0"/>
              <a:t>          </a:t>
            </a:r>
            <a:r>
              <a:rPr lang="zh-CN" altLang="en-US" dirty="0"/>
              <a:t>国内医学人士主张医学现代化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dirty="0"/>
              <a:t>          </a:t>
            </a:r>
            <a:r>
              <a:rPr lang="zh-CN" altLang="en-US" dirty="0"/>
              <a:t>用西医思维模式检视中医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dirty="0"/>
              <a:t>          </a:t>
            </a:r>
            <a:r>
              <a:rPr lang="zh-CN" altLang="en-US" dirty="0"/>
              <a:t>中医存废之争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dirty="0"/>
              <a:t>新中国成立：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dirty="0"/>
              <a:t>           </a:t>
            </a:r>
            <a:r>
              <a:rPr lang="zh-CN" altLang="en-US" dirty="0"/>
              <a:t>中医“古为中用”   </a:t>
            </a:r>
            <a:endParaRPr lang="zh-CN" altLang="en-US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dirty="0"/>
              <a:t>           </a:t>
            </a:r>
            <a:r>
              <a:rPr lang="zh-CN" altLang="en-US" dirty="0"/>
              <a:t>中医为体  西医为用 中西结合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200707" descr="frctb-x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文本框 200708"/>
          <p:cNvSpPr txBox="1"/>
          <p:nvPr/>
        </p:nvSpPr>
        <p:spPr>
          <a:xfrm>
            <a:off x="323850" y="1125538"/>
            <a:ext cx="1944688" cy="33000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5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蝉</a:t>
            </a:r>
            <a:r>
              <a:rPr lang="en-US" altLang="zh-CN" sz="5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 </a:t>
            </a:r>
            <a:r>
              <a:rPr lang="zh-CN" altLang="en-US" sz="5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蜕</a:t>
            </a:r>
            <a:endParaRPr lang="zh-CN" altLang="en-US" sz="54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疏散风热  利咽退翳</a:t>
            </a:r>
            <a:endParaRPr lang="zh-CN" altLang="en-US" sz="24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54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sz="4000" b="1" dirty="0"/>
              <a:t>古典基础理论</a:t>
            </a:r>
            <a:br>
              <a:rPr lang="zh-CN" altLang="en-US" sz="4000" b="1" dirty="0"/>
            </a:br>
            <a:endParaRPr lang="zh-CN" altLang="en-US" sz="4000" b="1" dirty="0"/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5151437"/>
          </a:xfrm>
        </p:spPr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dirty="0"/>
              <a:t>中医理论来源：对医疗经验的总结及中国古代的阴阳五行思想。内容包括：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hlinkClick r:id="rId1"/>
              </a:rPr>
              <a:t>精气</a:t>
            </a:r>
            <a:r>
              <a:rPr lang="zh-CN" altLang="en-US" dirty="0"/>
              <a:t>学说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hlinkClick r:id="rId2"/>
              </a:rPr>
              <a:t>阴阳五行学说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气血津液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藏象学说  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经络学说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病因学说  病因、发病、病机、</a:t>
            </a:r>
            <a:r>
              <a:rPr lang="zh-CN" altLang="en-US" dirty="0">
                <a:hlinkClick r:id="rId3"/>
              </a:rPr>
              <a:t>治则</a:t>
            </a:r>
            <a:r>
              <a:rPr lang="zh-CN" altLang="en-US" dirty="0"/>
              <a:t>、养生等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中医专著</a:t>
            </a:r>
            <a:r>
              <a:rPr lang="zh-CN" altLang="zh-CN" dirty="0"/>
              <a:t>《</a:t>
            </a:r>
            <a:r>
              <a:rPr lang="zh-CN" altLang="en-US" dirty="0">
                <a:hlinkClick r:id="rId4"/>
              </a:rPr>
              <a:t>黄帝内经</a:t>
            </a:r>
            <a:r>
              <a:rPr lang="zh-CN" altLang="zh-CN" dirty="0"/>
              <a:t>》 </a:t>
            </a:r>
            <a:r>
              <a:rPr lang="zh-CN" altLang="en-US" dirty="0"/>
              <a:t>奠定中医学的基础 </a:t>
            </a:r>
            <a:endParaRPr lang="zh-CN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sz="4000" dirty="0"/>
              <a:t>中医的整体观念和辩证论治 </a:t>
            </a:r>
            <a:br>
              <a:rPr lang="zh-CN" altLang="zh-CN" sz="4000" dirty="0"/>
            </a:br>
            <a:r>
              <a:rPr lang="zh-CN" altLang="en-US" sz="4000" dirty="0"/>
              <a:t>整体观念 </a:t>
            </a:r>
            <a:endParaRPr lang="zh-CN" altLang="en-US" sz="4000" dirty="0"/>
          </a:p>
        </p:txBody>
      </p:sp>
      <p:sp>
        <p:nvSpPr>
          <p:cNvPr id="49154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algn="ctr" eaLnBrk="1" hangingPunct="1">
              <a:buNone/>
            </a:pPr>
            <a:r>
              <a:rPr lang="zh-CN" altLang="en-US" sz="2800" dirty="0"/>
              <a:t>整体是指人体的统一性和完整性。 </a:t>
            </a:r>
            <a:endParaRPr lang="zh-CN" altLang="en-US" sz="2800" dirty="0"/>
          </a:p>
          <a:p>
            <a:pPr eaLnBrk="1" hangingPunct="1"/>
            <a:r>
              <a:rPr lang="zh-CN" altLang="zh-CN" sz="2800" dirty="0"/>
              <a:t>1.</a:t>
            </a:r>
            <a:r>
              <a:rPr lang="zh-CN" altLang="en-US" sz="2800" dirty="0"/>
              <a:t>中医认为人体是一个有机整体，是由若干脏器和组织、器官所组成的。各个组织、器官都有着各自不同的功能，决定了机体的整体统一性。 </a:t>
            </a:r>
            <a:endParaRPr lang="zh-CN" altLang="en-US" sz="2800" dirty="0"/>
          </a:p>
          <a:p>
            <a:pPr eaLnBrk="1" hangingPunct="1"/>
            <a:r>
              <a:rPr lang="zh-CN" altLang="zh-CN" sz="2800" dirty="0"/>
              <a:t>2.</a:t>
            </a:r>
            <a:r>
              <a:rPr lang="zh-CN" altLang="en-US" sz="2800" dirty="0"/>
              <a:t>人与自然的统一性，自然界存在着人类赖以生存的必要条件。自然界的变化可直接或间接地影响人体，而机机则相应地产生反应。在功能上相互协调，相互为用，在病理上是相互影响。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b="1" dirty="0"/>
              <a:t>中医的望闻问切</a:t>
            </a:r>
            <a:r>
              <a:rPr lang="zh-CN" altLang="zh-CN" b="1" dirty="0"/>
              <a:t>·</a:t>
            </a:r>
            <a:r>
              <a:rPr lang="zh-CN" altLang="en-US" b="1" dirty="0"/>
              <a:t>望诊</a:t>
            </a:r>
            <a:endParaRPr lang="zh-CN" altLang="en-US" b="1" dirty="0"/>
          </a:p>
        </p:txBody>
      </p:sp>
      <p:sp>
        <p:nvSpPr>
          <p:cNvPr id="61442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  <a:buNone/>
            </a:pPr>
            <a:r>
              <a:rPr lang="zh-CN" altLang="zh-CN" sz="2400" dirty="0"/>
              <a:t>    1.</a:t>
            </a:r>
            <a:r>
              <a:rPr lang="zh-CN" altLang="en-US" sz="2400" dirty="0"/>
              <a:t>观察病人形体、面色、舌体、</a:t>
            </a:r>
            <a:r>
              <a:rPr lang="zh-CN" altLang="en-US" sz="2400" dirty="0">
                <a:hlinkClick r:id="rId1"/>
              </a:rPr>
              <a:t>舌苔</a:t>
            </a:r>
            <a:r>
              <a:rPr lang="zh-CN" altLang="en-US" sz="2400" dirty="0"/>
              <a:t>，根据形色变化确定病位、病性，称为望诊。 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400" dirty="0"/>
              <a:t>    </a:t>
            </a:r>
            <a:r>
              <a:rPr lang="zh-CN" altLang="zh-CN" sz="2400" dirty="0"/>
              <a:t>2.</a:t>
            </a:r>
            <a:r>
              <a:rPr lang="zh-CN" altLang="en-US" sz="2400" dirty="0"/>
              <a:t>形体观其形体，可知五脏盛衰，轩岐早有论述。</a:t>
            </a:r>
            <a:r>
              <a:rPr lang="zh-CN" altLang="zh-CN" sz="2400" dirty="0"/>
              <a:t>《</a:t>
            </a:r>
            <a:r>
              <a:rPr lang="zh-CN" altLang="en-US" sz="2400" dirty="0"/>
              <a:t>素问</a:t>
            </a:r>
            <a:r>
              <a:rPr lang="zh-CN" altLang="zh-CN" sz="2400" dirty="0"/>
              <a:t>·</a:t>
            </a:r>
            <a:r>
              <a:rPr lang="zh-CN" altLang="en-US" sz="2400" dirty="0"/>
              <a:t>脉要精微论</a:t>
            </a:r>
            <a:r>
              <a:rPr lang="zh-CN" altLang="zh-CN" sz="2400" dirty="0"/>
              <a:t>》</a:t>
            </a:r>
            <a:r>
              <a:rPr lang="zh-CN" altLang="en-US" sz="2400" dirty="0"/>
              <a:t>云： “头者，精明之府，头倾视深，精神将夺矣！背者，胸中之府，背曲肩随，府将坏矣！腰者，肾之府，转摇不能，肾将惫矣！膝者，筋之府，屈伸不能，行则按俯，筋将惫矣！骨者，髓之府，不能久立，行则振掉，骨将惫矣！”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sz="2400" dirty="0"/>
              <a:t>    3.</a:t>
            </a:r>
            <a:r>
              <a:rPr lang="zh-CN" altLang="en-US" sz="2400" dirty="0"/>
              <a:t>脑为元神之府，肾精生化之髓充实其中，才能神光焕发，思维敏捷。苦头往前倾，目睛内陷，是髓海不足，元神将惫现象。背为胸廓，心肺居于胸中，背曲肩随，是心肺已虚象征。腰为肾脏所在部位，不能转摇，是肾脏功能衰惫的表现。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b="1" dirty="0"/>
              <a:t>中医的望闻问切</a:t>
            </a:r>
            <a:r>
              <a:rPr lang="zh-CN" altLang="zh-CN" b="1" dirty="0"/>
              <a:t>·</a:t>
            </a:r>
            <a:r>
              <a:rPr lang="zh-CN" altLang="en-US" b="1" dirty="0"/>
              <a:t>闻诊</a:t>
            </a:r>
            <a:endParaRPr lang="zh-CN" altLang="en-US" b="1" dirty="0"/>
          </a:p>
        </p:txBody>
      </p:sp>
      <p:sp>
        <p:nvSpPr>
          <p:cNvPr id="63490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sz="2400" dirty="0"/>
              <a:t>闻诊包括听声音和嗅气味两方面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sz="2400" dirty="0"/>
              <a:t>    1</a:t>
            </a:r>
            <a:r>
              <a:rPr lang="zh-CN" altLang="en-US" sz="2400" dirty="0"/>
              <a:t>、从病人发生的各种声音，从其高低、缓急、强弱、清浊测知病性的方法。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sz="2400" dirty="0"/>
              <a:t>         ① </a:t>
            </a:r>
            <a:r>
              <a:rPr lang="zh-CN" altLang="en-US" sz="2400" dirty="0"/>
              <a:t>声音高亢：是正气未虚，属于</a:t>
            </a:r>
            <a:r>
              <a:rPr lang="zh-CN" altLang="en-US" sz="2400" dirty="0">
                <a:hlinkClick r:id="rId1"/>
              </a:rPr>
              <a:t>热证</a:t>
            </a:r>
            <a:r>
              <a:rPr lang="zh-CN" altLang="en-US" sz="2400" dirty="0"/>
              <a:t>、</a:t>
            </a:r>
            <a:r>
              <a:rPr lang="zh-CN" altLang="en-US" sz="2400" dirty="0">
                <a:hlinkClick r:id="rId2"/>
              </a:rPr>
              <a:t>实证</a:t>
            </a:r>
            <a:r>
              <a:rPr lang="zh-CN" altLang="en-US" sz="2400" dirty="0"/>
              <a:t>。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400" dirty="0"/>
              <a:t>         </a:t>
            </a:r>
            <a:r>
              <a:rPr lang="en-US" altLang="zh-CN" sz="2400" dirty="0"/>
              <a:t>② </a:t>
            </a:r>
            <a:r>
              <a:rPr lang="zh-CN" altLang="en-US" sz="2400" dirty="0"/>
              <a:t>语声重浊：乃外感风寒，肺气不宣，肺津不布，气郁津凝，湿阻</a:t>
            </a:r>
            <a:r>
              <a:rPr lang="zh-CN" altLang="en-US" sz="2400" dirty="0">
                <a:hlinkClick r:id="rId3"/>
              </a:rPr>
              <a:t>肺系</a:t>
            </a:r>
            <a:r>
              <a:rPr lang="zh-CN" altLang="en-US" sz="2400" dirty="0">
                <a:hlinkClick r:id="rId4"/>
              </a:rPr>
              <a:t>会厌</a:t>
            </a:r>
            <a:r>
              <a:rPr lang="zh-CN" altLang="en-US" sz="2400" dirty="0"/>
              <a:t>，声带变厚，以致声音重浊。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400" dirty="0"/>
              <a:t>    </a:t>
            </a:r>
            <a:r>
              <a:rPr lang="zh-CN" altLang="zh-CN" sz="2400" dirty="0"/>
              <a:t>2</a:t>
            </a:r>
            <a:r>
              <a:rPr lang="zh-CN" altLang="en-US" sz="2400" dirty="0"/>
              <a:t>、嗅气味可分为病人身体的气味和病室内的气味。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zh-CN" sz="2400" dirty="0"/>
              <a:t>         ① </a:t>
            </a:r>
            <a:r>
              <a:rPr lang="zh-CN" altLang="en-US" sz="2400" dirty="0"/>
              <a:t>病人说话有囗臭，多属</a:t>
            </a:r>
            <a:r>
              <a:rPr lang="zh-CN" altLang="en-US" sz="2400" dirty="0">
                <a:hlinkClick r:id="rId5"/>
              </a:rPr>
              <a:t>消化不良</a:t>
            </a:r>
            <a:r>
              <a:rPr lang="zh-CN" altLang="en-US" sz="2400" dirty="0"/>
              <a:t>、腐臭多属体内有</a:t>
            </a:r>
            <a:r>
              <a:rPr lang="zh-CN" altLang="en-US" sz="2400" dirty="0">
                <a:hlinkClick r:id="rId6"/>
              </a:rPr>
              <a:t>溃疡</a:t>
            </a:r>
            <a:r>
              <a:rPr lang="zh-CN" altLang="en-US" sz="2400" dirty="0"/>
              <a:t>。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400" dirty="0"/>
              <a:t>         </a:t>
            </a:r>
            <a:r>
              <a:rPr lang="en-US" altLang="zh-CN" sz="2400" dirty="0"/>
              <a:t>② </a:t>
            </a:r>
            <a:r>
              <a:rPr lang="zh-CN" altLang="en-US" sz="2400" dirty="0"/>
              <a:t>病室内有尸臭气味，多属腑脏败坏。有烂苹果气味，多属</a:t>
            </a:r>
            <a:r>
              <a:rPr lang="zh-CN" altLang="en-US" sz="2400" dirty="0">
                <a:hlinkClick r:id="rId7"/>
              </a:rPr>
              <a:t>消渴病</a:t>
            </a:r>
            <a:r>
              <a:rPr lang="zh-CN" altLang="en-US" sz="2400" dirty="0"/>
              <a:t>（</a:t>
            </a:r>
            <a:r>
              <a:rPr lang="zh-CN" altLang="en-US" sz="2400" dirty="0">
                <a:hlinkClick r:id="rId8"/>
              </a:rPr>
              <a:t>糖尿病</a:t>
            </a:r>
            <a:r>
              <a:rPr lang="zh-CN" altLang="en-US" sz="2400" dirty="0"/>
              <a:t>）危重患者。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b="1" dirty="0"/>
              <a:t>中医的望闻问切</a:t>
            </a:r>
            <a:r>
              <a:rPr lang="zh-CN" altLang="zh-CN" b="1" dirty="0"/>
              <a:t>·</a:t>
            </a:r>
            <a:r>
              <a:rPr lang="zh-CN" altLang="en-US" b="1" dirty="0"/>
              <a:t>问诊</a:t>
            </a:r>
            <a:endParaRPr lang="zh-CN" altLang="en-US" b="1" dirty="0"/>
          </a:p>
        </p:txBody>
      </p:sp>
      <p:sp>
        <p:nvSpPr>
          <p:cNvPr id="65538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zh-CN" altLang="en-US" sz="2400" dirty="0"/>
              <a:t>问诊是询问病人及其家属，了解现有证象及其病史，为辨证提供依据的一种方法。</a:t>
            </a:r>
            <a:endParaRPr lang="zh-CN" altLang="en-US" sz="2400" dirty="0"/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/>
              <a:t>明代医家张景岳认为：</a:t>
            </a:r>
            <a:endParaRPr lang="zh-CN" altLang="en-US"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zh-CN" sz="2400" dirty="0"/>
              <a:t>           </a:t>
            </a:r>
            <a:r>
              <a:rPr lang="zh-CN" altLang="en-US" sz="2400" dirty="0"/>
              <a:t>问诊“乃诊治之要领，临证之首务。”综观四诊所获证象，大半均由问诊得来，即知此言不谬。</a:t>
            </a:r>
            <a:endParaRPr lang="zh-CN" altLang="en-US" sz="2400" dirty="0"/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/>
              <a:t>问诊范围甚广，</a:t>
            </a:r>
            <a:r>
              <a:rPr lang="zh-CN" altLang="zh-CN" sz="2400" dirty="0"/>
              <a:t>《</a:t>
            </a:r>
            <a:r>
              <a:rPr lang="zh-CN" altLang="en-US" sz="2400" dirty="0">
                <a:hlinkClick r:id="rId1"/>
              </a:rPr>
              <a:t>景岳全书</a:t>
            </a:r>
            <a:r>
              <a:rPr lang="zh-CN" altLang="zh-CN" sz="2400" dirty="0"/>
              <a:t>》</a:t>
            </a:r>
            <a:r>
              <a:rPr lang="zh-CN" altLang="en-US" sz="2400" dirty="0"/>
              <a:t>所列十问加以增损，备述如下：</a:t>
            </a:r>
            <a:endParaRPr lang="zh-CN" altLang="en-US" sz="2400" dirty="0"/>
          </a:p>
          <a:p>
            <a:pPr algn="ctr" eaLnBrk="1" hangingPunct="1">
              <a:lnSpc>
                <a:spcPct val="80000"/>
              </a:lnSpc>
            </a:pPr>
            <a:r>
              <a:rPr lang="zh-CN" altLang="en-US" sz="2400" dirty="0"/>
              <a:t>一问寒热二</a:t>
            </a:r>
            <a:r>
              <a:rPr lang="zh-CN" altLang="en-US" sz="2400" dirty="0">
                <a:hlinkClick r:id="rId2"/>
              </a:rPr>
              <a:t>问汗</a:t>
            </a:r>
            <a:r>
              <a:rPr lang="zh-CN" altLang="en-US" sz="2400" dirty="0"/>
              <a:t>，三问疼痛四问便，</a:t>
            </a:r>
            <a:endParaRPr lang="zh-CN" altLang="en-US" sz="2400" dirty="0"/>
          </a:p>
          <a:p>
            <a:pPr algn="ctr" eaLnBrk="1" hangingPunct="1">
              <a:lnSpc>
                <a:spcPct val="80000"/>
              </a:lnSpc>
            </a:pPr>
            <a:r>
              <a:rPr lang="zh-CN" altLang="en-US" sz="2400" dirty="0"/>
              <a:t>五问呕眩六问悸，七苦八渴俱当辨，</a:t>
            </a:r>
            <a:endParaRPr lang="zh-CN" altLang="en-US" sz="2400" dirty="0"/>
          </a:p>
          <a:p>
            <a:pPr algn="ctr" eaLnBrk="1" hangingPunct="1">
              <a:lnSpc>
                <a:spcPct val="80000"/>
              </a:lnSpc>
            </a:pPr>
            <a:r>
              <a:rPr lang="zh-CN" altLang="en-US" sz="2400" dirty="0"/>
              <a:t>九问旧病十问团，病机全从证象验。</a:t>
            </a:r>
            <a:endParaRPr lang="zh-CN" altLang="en-US" sz="2400" dirty="0"/>
          </a:p>
          <a:p>
            <a:pPr algn="ctr" eaLnBrk="1" hangingPunct="1">
              <a:lnSpc>
                <a:spcPct val="80000"/>
              </a:lnSpc>
            </a:pPr>
            <a:r>
              <a:rPr lang="zh-CN" altLang="en-US" sz="2400" dirty="0"/>
              <a:t>妇人尤必问经期，先后闭崩宜问遍，</a:t>
            </a:r>
            <a:endParaRPr lang="zh-CN" altLang="en-US" sz="2400" dirty="0"/>
          </a:p>
          <a:p>
            <a:pPr algn="ctr" eaLnBrk="1" hangingPunct="1">
              <a:lnSpc>
                <a:spcPct val="80000"/>
              </a:lnSpc>
            </a:pPr>
            <a:r>
              <a:rPr lang="zh-CN" altLang="en-US" sz="2400" dirty="0"/>
              <a:t>再添片语告儿科，外感食积为常见。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b="1" dirty="0"/>
              <a:t>中医的望闻问切</a:t>
            </a:r>
            <a:r>
              <a:rPr lang="zh-CN" altLang="zh-CN" b="1" dirty="0"/>
              <a:t>·</a:t>
            </a:r>
            <a:r>
              <a:rPr lang="zh-CN" altLang="en-US" b="1" dirty="0"/>
              <a:t>切诊</a:t>
            </a:r>
            <a:endParaRPr lang="zh-CN" altLang="zh-CN" b="1" dirty="0"/>
          </a:p>
        </p:txBody>
      </p:sp>
      <p:sp>
        <p:nvSpPr>
          <p:cNvPr id="67586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dirty="0"/>
              <a:t>切诊是指用手触按病人身体，藉此了解病情的一种方法。切脉又称诊脉，是医者用手指按其腕后挠动脉搏动处，借以体察脉象变化，辨别脏腑功能盛衰，气血津精虚滞的一种方法。 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正常脉象：是寸、关、尺三部都有脉在搏动，不浮不沉，不迟不数，从容和缓，柔和有力，流利均匀，节律一致，一息搏动四至五次，谓之平脉。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dirty="0"/>
              <a:t>中医四大医学经典</a:t>
            </a:r>
            <a:r>
              <a:rPr lang="zh-CN" altLang="zh-CN" dirty="0"/>
              <a:t> </a:t>
            </a:r>
            <a:endParaRPr lang="zh-CN" altLang="zh-CN" dirty="0"/>
          </a:p>
        </p:txBody>
      </p:sp>
      <p:sp>
        <p:nvSpPr>
          <p:cNvPr id="71682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/>
            <a:r>
              <a:rPr lang="zh-CN" altLang="zh-CN" sz="2800" b="1" dirty="0"/>
              <a:t>《</a:t>
            </a:r>
            <a:r>
              <a:rPr lang="zh-CN" altLang="en-US" sz="2800" b="1" dirty="0"/>
              <a:t>黄帝内经</a:t>
            </a:r>
            <a:r>
              <a:rPr lang="zh-CN" altLang="zh-CN" sz="2800" b="1" dirty="0"/>
              <a:t>》</a:t>
            </a:r>
            <a:endParaRPr lang="zh-CN" altLang="zh-CN" sz="2800" b="1" dirty="0"/>
          </a:p>
          <a:p>
            <a:pPr eaLnBrk="1" hangingPunct="1">
              <a:buNone/>
            </a:pPr>
            <a:r>
              <a:rPr lang="zh-CN" altLang="zh-CN" sz="2800" dirty="0"/>
              <a:t>      </a:t>
            </a:r>
            <a:r>
              <a:rPr lang="zh-CN" altLang="en-US" sz="2800" dirty="0"/>
              <a:t>简称</a:t>
            </a:r>
            <a:r>
              <a:rPr lang="zh-CN" altLang="zh-CN" sz="2800" dirty="0"/>
              <a:t>《</a:t>
            </a:r>
            <a:r>
              <a:rPr lang="zh-CN" altLang="en-US" sz="2800" dirty="0"/>
              <a:t>内经</a:t>
            </a:r>
            <a:r>
              <a:rPr lang="zh-CN" altLang="zh-CN" sz="2800" dirty="0"/>
              <a:t>》</a:t>
            </a:r>
            <a:r>
              <a:rPr lang="zh-CN" altLang="en-US" sz="2800" dirty="0"/>
              <a:t>非一人一时之作，主要部分形成于战国至东汉时期。 </a:t>
            </a:r>
            <a:endParaRPr lang="zh-CN" altLang="en-US" sz="2800" dirty="0"/>
          </a:p>
          <a:p>
            <a:pPr eaLnBrk="1" hangingPunct="1"/>
            <a:r>
              <a:rPr lang="zh-CN" altLang="zh-CN" sz="2800" b="1" dirty="0"/>
              <a:t>《</a:t>
            </a:r>
            <a:r>
              <a:rPr lang="zh-CN" altLang="en-US" sz="2800" b="1" dirty="0"/>
              <a:t>难经</a:t>
            </a:r>
            <a:r>
              <a:rPr lang="zh-CN" altLang="zh-CN" sz="2800" b="1" dirty="0"/>
              <a:t>》</a:t>
            </a:r>
            <a:endParaRPr lang="zh-CN" altLang="zh-CN" sz="2800" b="1" dirty="0"/>
          </a:p>
          <a:p>
            <a:pPr eaLnBrk="1" hangingPunct="1">
              <a:buNone/>
            </a:pPr>
            <a:r>
              <a:rPr lang="zh-CN" altLang="zh-CN" sz="2800" dirty="0"/>
              <a:t>     </a:t>
            </a:r>
            <a:r>
              <a:rPr lang="zh-CN" altLang="en-US" sz="2800" dirty="0"/>
              <a:t>原名</a:t>
            </a:r>
            <a:r>
              <a:rPr lang="zh-CN" altLang="zh-CN" sz="2800" dirty="0"/>
              <a:t>《</a:t>
            </a:r>
            <a:r>
              <a:rPr lang="zh-CN" altLang="en-US" sz="2800" dirty="0">
                <a:hlinkClick r:id="rId1"/>
              </a:rPr>
              <a:t>黄帝八十一难经</a:t>
            </a:r>
            <a:r>
              <a:rPr lang="zh-CN" altLang="zh-CN" sz="2800" dirty="0"/>
              <a:t>》3</a:t>
            </a:r>
            <a:r>
              <a:rPr lang="zh-CN" altLang="en-US" sz="2800" dirty="0"/>
              <a:t>卷。秦越人撰 </a:t>
            </a:r>
            <a:endParaRPr lang="zh-CN" altLang="en-US" sz="2800" dirty="0"/>
          </a:p>
          <a:p>
            <a:pPr eaLnBrk="1" hangingPunct="1"/>
            <a:r>
              <a:rPr lang="zh-CN" altLang="zh-CN" sz="2800" b="1" dirty="0"/>
              <a:t>《</a:t>
            </a:r>
            <a:r>
              <a:rPr lang="zh-CN" altLang="en-US" sz="2800" b="1" dirty="0"/>
              <a:t>伤寒杂病论</a:t>
            </a:r>
            <a:r>
              <a:rPr lang="zh-CN" altLang="zh-CN" sz="2800" b="1" dirty="0"/>
              <a:t>》  </a:t>
            </a:r>
            <a:r>
              <a:rPr lang="zh-CN" altLang="en-US" sz="2800" dirty="0"/>
              <a:t>东汉张仲景著 </a:t>
            </a:r>
            <a:endParaRPr lang="zh-CN" altLang="en-US" sz="2800" dirty="0"/>
          </a:p>
          <a:p>
            <a:pPr eaLnBrk="1" hangingPunct="1"/>
            <a:r>
              <a:rPr lang="zh-CN" altLang="zh-CN" sz="2800" b="1" dirty="0"/>
              <a:t>《</a:t>
            </a:r>
            <a:r>
              <a:rPr lang="zh-CN" altLang="en-US" sz="2800" b="1" dirty="0"/>
              <a:t>神农本草经</a:t>
            </a:r>
            <a:r>
              <a:rPr lang="zh-CN" altLang="zh-CN" sz="2800" b="1" dirty="0"/>
              <a:t>》</a:t>
            </a:r>
            <a:endParaRPr lang="zh-CN" altLang="zh-CN" sz="2800" b="1" dirty="0"/>
          </a:p>
          <a:p>
            <a:pPr eaLnBrk="1" hangingPunct="1">
              <a:buNone/>
            </a:pPr>
            <a:r>
              <a:rPr lang="zh-CN" altLang="zh-CN" sz="2800" dirty="0"/>
              <a:t>      </a:t>
            </a:r>
            <a:r>
              <a:rPr lang="zh-CN" altLang="en-US" sz="2800" dirty="0"/>
              <a:t>又名</a:t>
            </a:r>
            <a:r>
              <a:rPr lang="zh-CN" altLang="zh-CN" sz="2800" dirty="0"/>
              <a:t>《</a:t>
            </a:r>
            <a:r>
              <a:rPr lang="zh-CN" altLang="en-US" sz="2800" dirty="0"/>
              <a:t>神农本草</a:t>
            </a:r>
            <a:r>
              <a:rPr lang="zh-CN" altLang="zh-CN" sz="2800" dirty="0"/>
              <a:t>》</a:t>
            </a:r>
            <a:r>
              <a:rPr lang="zh-CN" altLang="en-US" sz="2800" dirty="0"/>
              <a:t>，简称</a:t>
            </a:r>
            <a:r>
              <a:rPr lang="zh-CN" altLang="zh-CN" sz="2800" dirty="0"/>
              <a:t>《</a:t>
            </a:r>
            <a:r>
              <a:rPr lang="zh-CN" altLang="en-US" sz="2800" dirty="0"/>
              <a:t>本草经</a:t>
            </a:r>
            <a:r>
              <a:rPr lang="zh-CN" altLang="zh-CN" sz="2800" dirty="0"/>
              <a:t>》</a:t>
            </a:r>
            <a:r>
              <a:rPr lang="zh-CN" altLang="en-US" sz="2800" dirty="0"/>
              <a:t>、</a:t>
            </a:r>
            <a:r>
              <a:rPr lang="zh-CN" altLang="zh-CN" sz="2800" dirty="0"/>
              <a:t>《</a:t>
            </a:r>
            <a:r>
              <a:rPr lang="zh-CN" altLang="en-US" sz="2800" dirty="0"/>
              <a:t>本经</a:t>
            </a:r>
            <a:r>
              <a:rPr lang="zh-CN" altLang="zh-CN" sz="2800" dirty="0"/>
              <a:t>》</a:t>
            </a:r>
            <a:r>
              <a:rPr lang="zh-CN" altLang="en-US" sz="2800" dirty="0"/>
              <a:t>，我国现存最早的药学专著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b="1" dirty="0"/>
              <a:t>十大名医之祖</a:t>
            </a:r>
            <a:endParaRPr lang="zh-CN" altLang="zh-CN" b="1" dirty="0"/>
          </a:p>
        </p:txBody>
      </p:sp>
      <p:sp>
        <p:nvSpPr>
          <p:cNvPr id="81922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一、针灸之祖</a:t>
            </a:r>
            <a:r>
              <a:rPr lang="zh-CN" altLang="zh-CN" sz="1600" dirty="0"/>
              <a:t>——</a:t>
            </a:r>
            <a:r>
              <a:rPr lang="zh-CN" altLang="en-US" sz="1600" dirty="0"/>
              <a:t>黄帝</a:t>
            </a:r>
            <a:r>
              <a:rPr lang="zh-CN" altLang="en-US" sz="1600" dirty="0"/>
              <a:t>是传说中中原各族的共同领袖和祖先。现存</a:t>
            </a:r>
            <a:r>
              <a:rPr lang="zh-CN" altLang="zh-CN" sz="1600" dirty="0"/>
              <a:t>《</a:t>
            </a:r>
            <a:r>
              <a:rPr lang="zh-CN" altLang="en-US" sz="1600" dirty="0"/>
              <a:t>内经</a:t>
            </a:r>
            <a:r>
              <a:rPr lang="zh-CN" altLang="zh-CN" sz="1600" dirty="0"/>
              <a:t>》</a:t>
            </a:r>
            <a:r>
              <a:rPr lang="zh-CN" altLang="en-US" sz="1600" dirty="0"/>
              <a:t>即系托名黄帝与</a:t>
            </a:r>
            <a:r>
              <a:rPr lang="zh-CN" altLang="en-US" sz="1600" dirty="0">
                <a:hlinkClick r:id="rId1"/>
              </a:rPr>
              <a:t>歧伯</a:t>
            </a:r>
            <a:r>
              <a:rPr lang="zh-CN" altLang="en-US" sz="1600" dirty="0"/>
              <a:t>、雷公等讨论医学的著作。 </a:t>
            </a:r>
            <a:endParaRPr lang="zh-CN" altLang="en-US" sz="16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二、</a:t>
            </a:r>
            <a:r>
              <a:rPr lang="zh-CN" altLang="en-US" sz="1800" dirty="0">
                <a:hlinkClick r:id="rId2"/>
              </a:rPr>
              <a:t>脉学</a:t>
            </a:r>
            <a:r>
              <a:rPr lang="zh-CN" altLang="en-US" sz="1800" dirty="0"/>
              <a:t>介导者</a:t>
            </a:r>
            <a:r>
              <a:rPr lang="zh-CN" altLang="zh-CN" sz="1800" dirty="0"/>
              <a:t>——</a:t>
            </a:r>
            <a:r>
              <a:rPr lang="zh-CN" altLang="en-US" sz="1800" dirty="0">
                <a:hlinkClick r:id="rId3"/>
              </a:rPr>
              <a:t>扁鹊</a:t>
            </a:r>
            <a:r>
              <a:rPr lang="zh-CN" altLang="en-US" sz="1800" dirty="0"/>
              <a:t> </a:t>
            </a:r>
            <a:r>
              <a:rPr lang="zh-CN" altLang="en-US" sz="1600" dirty="0"/>
              <a:t>姓秦，名越人。有一个很典故，扁鹊进见蔡桓公，在蔡桓公面前站了一会儿，扁鹊说：“您在肌肤纹理间</a:t>
            </a:r>
            <a:r>
              <a:rPr lang="en-US" altLang="zh-CN" sz="1600" dirty="0"/>
              <a:t>(</a:t>
            </a:r>
            <a:r>
              <a:rPr lang="zh-CN" altLang="en-US" sz="1600" dirty="0"/>
              <a:t>表皮）有些小病，不医治恐怕会加重。”</a:t>
            </a:r>
            <a:endParaRPr lang="zh-CN" altLang="en-US" sz="16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蔡桓公说：“我没有病。”</a:t>
            </a:r>
            <a:endParaRPr lang="zh-CN" altLang="en-US" sz="16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扁鹊离开后，蔡桓公说：“医生喜欢给没病的人治‘病’，以此来显示自己的本领。”</a:t>
            </a:r>
            <a:endParaRPr lang="zh-CN" altLang="en-US" sz="16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过了十天，扁鹊再次进见蔡桓公，说：“您的病在肌肉里，不及时医治将会更加严重。”</a:t>
            </a:r>
            <a:endParaRPr lang="zh-CN" altLang="en-US" sz="16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蔡桓公不理睬。扁鹊离开后，蔡桓公又不高兴。</a:t>
            </a:r>
            <a:endParaRPr lang="zh-CN" altLang="en-US" sz="16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又过了十天，扁鹊再一次进见蔡桓公，说：“您的病在肠胃里了，不及时治疗将要更加严重。”</a:t>
            </a:r>
            <a:endParaRPr lang="zh-CN" altLang="en-US" sz="16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蔡桓公又没有理睬。扁鹊离开后，蔡桓公又不高兴。</a:t>
            </a:r>
            <a:endParaRPr lang="zh-CN" altLang="en-US" sz="16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又过了十天，扁鹊远远地看见桓侯，掉头就跑。蔡桓公于是特意派人问他。</a:t>
            </a:r>
            <a:endParaRPr lang="zh-CN" altLang="en-US" sz="16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扁鹊说：“小病在皮肤纹理之间，汤熨的力量所能达到的；病在肌肉和皮肤里面，用针灸可以治好；病在肠胃里，用火剂汤可以治好；病在骨髓里，那是司命神管辖的事情了，医生是没有办法医治的。现在病在骨髓里面，我因此不再请求为他治病了。”</a:t>
            </a:r>
            <a:endParaRPr lang="zh-CN" altLang="en-US" sz="16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1600" dirty="0"/>
              <a:t>过了五天，蔡桓公身体疼痛，派人寻找扁鹊，扁鹊已经逃到秦国了。蔡桓公因此不治而死。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6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b="1" dirty="0"/>
              <a:t>十大名医之祖</a:t>
            </a:r>
            <a:r>
              <a:rPr lang="zh-CN" altLang="zh-CN" b="1" dirty="0"/>
              <a:t>2</a:t>
            </a:r>
            <a:endParaRPr lang="zh-CN" altLang="zh-CN" b="1" dirty="0"/>
          </a:p>
        </p:txBody>
      </p:sp>
      <p:sp>
        <p:nvSpPr>
          <p:cNvPr id="83970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/>
            <a:r>
              <a:rPr lang="zh-CN" altLang="en-US" sz="3600" dirty="0"/>
              <a:t>三、外科之祖</a:t>
            </a:r>
            <a:r>
              <a:rPr lang="zh-CN" altLang="zh-CN" sz="3600" dirty="0"/>
              <a:t>——</a:t>
            </a:r>
            <a:r>
              <a:rPr lang="zh-CN" altLang="en-US" sz="3600" dirty="0"/>
              <a:t>华佗 又名敷，字元化，后汉末沛国（今安徽亳州）人。精内、外、妇、儿、针灸各科，对外科尤为擅长。对“肠胃积聚”等病，饮麻沸散，须臾便如醉肠洗涤，缝腹摩膏，施行腹部手术。</a:t>
            </a:r>
            <a:r>
              <a:rPr lang="zh-CN" altLang="en-US" sz="2800" dirty="0"/>
              <a:t> </a:t>
            </a:r>
            <a:endParaRPr lang="zh-CN" altLang="en-US" sz="2800" dirty="0"/>
          </a:p>
          <a:p>
            <a:pPr eaLnBrk="1" hangingPunct="1"/>
            <a:endParaRPr lang="zh-CN" altLang="en-US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华佗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1800"/>
              <a:t>华佗与董奉、张仲景并称为“建安三神医”。少时曾在外游学，行医足迹遍及安徽、河南、山东、江苏等地，钻研医术而不求仕途。他医术全面，尤其擅长外科，精于手术。并精通内、妇、儿、针灸各科。晚年因遭曹操怀疑，下狱被拷问致死。华佗临死前，拿出一卷医书给狱吏，说：“这书可以用来救活人。”狱吏害怕触犯法律不敢接受，华佗只好忍痛，讨取火来把书烧掉了。</a:t>
            </a:r>
            <a:endParaRPr lang="zh-CN" altLang="en-US" sz="1800"/>
          </a:p>
          <a:p>
            <a:r>
              <a:rPr lang="zh-CN" altLang="en-US" sz="1800"/>
              <a:t>华佗被后人称为“外科圣手”、“外科鼻祖”。被后人多用神医华佗称呼他，又以“华佗再世”、“元化重生”称誉有杰出医术的医师。在华佗多年的医疗实践中，非常善于区分不同病情和脏腑病位，对症施治。一日，有军吏二人，俱身热头痛，症状相同，但华佗的处方，却大不一样，一用发汗药，一用泻下药，二人颇感奇怪，但服药后均告痊愈。原来华佗诊视后，已知一为表证，用发汗法可解；一为里热证，非泻下难于为治。黄疸病流传较广时，华佗花了三年时间对茵陈蒿的药效作了反复试验，决定用春三月的茵陈蒿嫩叶施治，救治了许多病人。民间因此而流传一首歌谣：“三月茵陈四月蒿，传于后世切记牢，三月茵陈能治病，五月六月当柴烧”！</a:t>
            </a:r>
            <a:endParaRPr lang="zh-CN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99684" descr="dzb-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文本框 199685"/>
          <p:cNvSpPr txBox="1"/>
          <p:nvPr/>
        </p:nvSpPr>
        <p:spPr>
          <a:xfrm>
            <a:off x="179388" y="333375"/>
            <a:ext cx="1655762" cy="1968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代赭石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平肝潜阳</a:t>
            </a:r>
            <a:endParaRPr lang="zh-CN" altLang="en-US" sz="20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凉血止血</a:t>
            </a:r>
            <a:endParaRPr lang="zh-CN" altLang="en-US" sz="20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重镇降逆 </a:t>
            </a:r>
            <a:endParaRPr lang="zh-CN" altLang="en-US" sz="2000" b="1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  <a:hlinkClick r:id="rId1"/>
              </a:rPr>
              <a:t>医圣</a:t>
            </a:r>
            <a:r>
              <a:rPr lang="zh-CN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张仲景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四、</a:t>
            </a:r>
            <a:r>
              <a:rPr lang="zh-CN" altLang="en-US" dirty="0">
                <a:sym typeface="+mn-ea"/>
                <a:hlinkClick r:id="rId1"/>
              </a:rPr>
              <a:t>医圣</a:t>
            </a:r>
            <a:r>
              <a:rPr lang="zh-CN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张仲景 名机，汉末向阳郡（今河南南阳人）人。相传曾任长沙太守，当时伤寒流行，病死者很多。他的著作</a:t>
            </a:r>
            <a:r>
              <a:rPr lang="zh-CN" altLang="zh-CN" dirty="0">
                <a:sym typeface="+mn-ea"/>
              </a:rPr>
              <a:t>《</a:t>
            </a:r>
            <a:r>
              <a:rPr lang="zh-CN" altLang="en-US" dirty="0">
                <a:sym typeface="+mn-ea"/>
              </a:rPr>
              <a:t>伤寒杂病论</a:t>
            </a:r>
            <a:r>
              <a:rPr lang="zh-CN" altLang="zh-CN" dirty="0">
                <a:sym typeface="+mn-ea"/>
              </a:rPr>
              <a:t>》</a:t>
            </a:r>
            <a:r>
              <a:rPr lang="zh-CN" altLang="en-US" dirty="0">
                <a:sym typeface="+mn-ea"/>
              </a:rPr>
              <a:t>总结了汉代</a:t>
            </a:r>
            <a:r>
              <a:rPr lang="zh-CN" altLang="zh-CN" dirty="0">
                <a:sym typeface="+mn-ea"/>
              </a:rPr>
              <a:t>300</a:t>
            </a:r>
            <a:r>
              <a:rPr lang="zh-CN" altLang="en-US" dirty="0">
                <a:sym typeface="+mn-ea"/>
              </a:rPr>
              <a:t>多年的临床实践经验，对祖国医学的发展有重大贡献。 </a:t>
            </a:r>
            <a:endParaRPr lang="zh-CN" altLang="en-US" dirty="0"/>
          </a:p>
          <a:p>
            <a:endParaRPr lang="zh-CN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  <a:hlinkClick r:id="rId1"/>
              </a:rPr>
              <a:t>医圣</a:t>
            </a:r>
            <a:r>
              <a:rPr lang="zh-CN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张仲景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1800"/>
              <a:t>东汉末年医学家，建安三神医之一，被后人尊称为“医圣”。张仲景广泛收集医方，写出了传世巨著《伤寒杂病论》。它确立的“辨证论治”原则，是中医临床的基本原则，是中医的灵魂所在！在封建时代，做官的不能随便进入民宅，接近百姓。可是身为长沙太守的他不接触百姓，就不能为他们治疗，自己的医术也就不能长进。于是张仲景想了一个办法，择定每月初一和十五两天，大开衙门，不问政事，让有病的百姓进来，他端端正正地坐在大堂上，挨个地仔细为群众诊治，每逢农历初一和十五的日子，他的衙门前便聚集了来自各方求医看病的群众，甚至有些人带着行李远道而来。后来人们就把坐在药铺里给人看病的医生，通称为“坐堂医生”，用来纪念张仲景。东汉末年，战乱频繁，不断的战争导致瘟疫流行，他决心要控制瘟疫的流行，根治伤寒病。从此他“勤求古训，博采众方”，刻苦研读《素问》、《灵枢》、《八十一难》等古代医书，广泛借鉴其他医家的治疗方法，结合个人临床诊断经验，研究治疗伤寒杂病的方法，并于建安十年（公元205年）开始着手撰写《伤寒杂病论》。到建安十五年，终于写成了划时代的临床医学名著《伤寒杂病论》，共十六卷。经后人整理成为《伤寒论》和《金匮要略》两本书。后来该书被奉为“方书之祖”，张仲景也被誉为</a:t>
            </a:r>
            <a:r>
              <a:rPr lang="zh-CN" altLang="en-US" sz="1800" dirty="0">
                <a:sym typeface="+mn-ea"/>
                <a:hlinkClick r:id="rId1"/>
              </a:rPr>
              <a:t>医圣</a:t>
            </a:r>
            <a:r>
              <a:rPr lang="zh-CN" altLang="en-US" sz="1800" dirty="0">
                <a:sym typeface="+mn-ea"/>
              </a:rPr>
              <a:t>。</a:t>
            </a:r>
            <a:endParaRPr lang="zh-CN" altLang="en-US" sz="1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b="1" dirty="0"/>
              <a:t>十大名医之祖</a:t>
            </a:r>
            <a:r>
              <a:rPr lang="zh-CN" altLang="zh-CN" b="1" dirty="0"/>
              <a:t>3</a:t>
            </a:r>
            <a:endParaRPr lang="zh-CN" altLang="zh-CN" b="1" dirty="0"/>
          </a:p>
        </p:txBody>
      </p:sp>
      <p:sp>
        <p:nvSpPr>
          <p:cNvPr id="86018" name="Rectangle 3"/>
          <p:cNvSpPr>
            <a:spLocks noGrp="1"/>
          </p:cNvSpPr>
          <p:nvPr>
            <p:ph idx="1"/>
          </p:nvPr>
        </p:nvSpPr>
        <p:spPr>
          <a:xfrm>
            <a:off x="457200" y="1778635"/>
            <a:ext cx="8229600" cy="4781550"/>
          </a:xfrm>
        </p:spPr>
        <p:txBody>
          <a:bodyPr wrap="square" lIns="91440" tIns="45720" rIns="91440" bIns="45720" anchor="t" anchorCtr="0"/>
          <a:p>
            <a:pPr eaLnBrk="1" hangingPunct="1"/>
            <a:r>
              <a:rPr lang="zh-CN" altLang="en-US" sz="2400" dirty="0"/>
              <a:t>五、预防医学的介导者</a:t>
            </a:r>
            <a:r>
              <a:rPr lang="zh-CN" altLang="zh-CN" sz="2400" dirty="0"/>
              <a:t>——</a:t>
            </a:r>
            <a:r>
              <a:rPr lang="zh-CN" altLang="en-US" sz="2400" dirty="0"/>
              <a:t>葛洪 字稚川，自号抱朴子，晋朝</a:t>
            </a:r>
            <a:r>
              <a:rPr lang="zh-CN" altLang="en-US" sz="2400" dirty="0">
                <a:hlinkClick r:id="rId1"/>
              </a:rPr>
              <a:t>丹阳</a:t>
            </a:r>
            <a:r>
              <a:rPr lang="zh-CN" altLang="en-US" sz="2400" dirty="0"/>
              <a:t>句容（今属江苏人）。著有</a:t>
            </a:r>
            <a:r>
              <a:rPr lang="zh-CN" altLang="zh-CN" sz="2400" dirty="0"/>
              <a:t>《</a:t>
            </a:r>
            <a:r>
              <a:rPr lang="zh-CN" altLang="en-US" sz="2400" dirty="0"/>
              <a:t>时后方</a:t>
            </a:r>
            <a:r>
              <a:rPr lang="zh-CN" altLang="zh-CN" sz="2400" dirty="0"/>
              <a:t>》</a:t>
            </a:r>
            <a:r>
              <a:rPr lang="zh-CN" altLang="en-US" sz="2400" dirty="0"/>
              <a:t>，书中最早记载一些传染病如天花、恙虫病症侯及诊治。“天行发斑疮”是全世界最早有关天花的记载。我国药学家屠呦呦获得2015年诺贝尔医学奖的青蒿素发明，就受到《肘后备急方》的启发。 </a:t>
            </a:r>
            <a:endParaRPr lang="zh-CN" altLang="en-US" sz="2400" dirty="0"/>
          </a:p>
          <a:p>
            <a:pPr eaLnBrk="1" hangingPunct="1"/>
            <a:r>
              <a:rPr lang="zh-CN" altLang="en-US" sz="2400" dirty="0"/>
              <a:t>六、药王</a:t>
            </a:r>
            <a:r>
              <a:rPr lang="zh-CN" altLang="zh-CN" sz="2400" dirty="0"/>
              <a:t>——</a:t>
            </a:r>
            <a:r>
              <a:rPr lang="zh-CN" altLang="en-US" sz="2400" dirty="0"/>
              <a:t>孙思邈 唐朝京兆华原（今陕西辉县）人，医德高尚，医术精湛。因治愈</a:t>
            </a:r>
            <a:r>
              <a:rPr lang="zh-CN" altLang="en-US" sz="2400" dirty="0">
                <a:hlinkClick r:id="rId2"/>
              </a:rPr>
              <a:t>唐太宗</a:t>
            </a:r>
            <a:r>
              <a:rPr lang="zh-CN" altLang="en-US" sz="2400" dirty="0"/>
              <a:t>唐太后头痛病，宫廷要留他做</a:t>
            </a:r>
            <a:r>
              <a:rPr lang="zh-CN" altLang="en-US" sz="2400" dirty="0">
                <a:hlinkClick r:id="rId3"/>
              </a:rPr>
              <a:t>御医</a:t>
            </a:r>
            <a:r>
              <a:rPr lang="zh-CN" altLang="en-US" sz="2400" dirty="0"/>
              <a:t>，他扯谎采“长生不老药”献皇上，偷跑了。监视人谎报采药时摔死，太宗封孙思邈为药王。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药王</a:t>
            </a:r>
            <a:r>
              <a:rPr lang="zh-CN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孙思邈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/>
              <a:t>相传他为楚大夫屈原的后人，唐代医药学家、道士，被后人尊称为“药王”。孙思邈十分重视民间的医疗经验，不断积累走访，及时记录下来，终于完成了他的著作《千金要方》。唐朝建立后，孙思邈接受朝廷的邀请，与政府合作开展医学活动。唐高宗显庆四年（659年），完成了世界上第一部国家药典《唐新本草》。孙思邈重视医德，不分贵贱贫富，皆一视同仁。声言“人命至重，有贵千金”。他认为，医生须以解除病人痛苦为唯一职责，其它则“无欲无求”，对病人一视同仁“皆如至尊”。他身体力行，一心赴救，不慕名利，用毕生精力实现了自己的道家医德思想，是中国医德思想的创始人。孙思邈的名著《千金方》中，也把“大医精诚”的医德规范放在了极其重要的位置上来专门立题，重点讨论。而他本人，也是以德养性、以德养身、德艺双馨的代表人物之一！他这种高尚的医德，实为后世之楷模，千余年来，一直受中国人民和医学工作者所称颂，被尊称为“药王”！</a:t>
            </a:r>
            <a:endParaRPr lang="zh-CN" altLang="en-US" sz="20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b="1" dirty="0"/>
              <a:t>十大名医之祖</a:t>
            </a:r>
            <a:r>
              <a:rPr lang="zh-CN" altLang="zh-CN" b="1" dirty="0"/>
              <a:t>4</a:t>
            </a:r>
            <a:endParaRPr lang="zh-CN" altLang="zh-CN" b="1" dirty="0"/>
          </a:p>
        </p:txBody>
      </p:sp>
      <p:sp>
        <p:nvSpPr>
          <p:cNvPr id="88066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dirty="0"/>
              <a:t>七、儿科之祖</a:t>
            </a:r>
            <a:r>
              <a:rPr lang="zh-CN" altLang="zh-CN" dirty="0"/>
              <a:t>——</a:t>
            </a:r>
            <a:r>
              <a:rPr lang="zh-CN" altLang="en-US" dirty="0">
                <a:hlinkClick r:id="rId1"/>
              </a:rPr>
              <a:t>钱乙</a:t>
            </a:r>
            <a:r>
              <a:rPr lang="zh-CN" altLang="en-US" dirty="0"/>
              <a:t> 字仲阳，北宋郓州（今山东东平）人。著</a:t>
            </a:r>
            <a:r>
              <a:rPr lang="zh-CN" altLang="zh-CN" dirty="0"/>
              <a:t>《</a:t>
            </a:r>
            <a:r>
              <a:rPr lang="zh-CN" altLang="en-US" dirty="0">
                <a:hlinkClick r:id="rId2"/>
              </a:rPr>
              <a:t>小儿药证直诀</a:t>
            </a:r>
            <a:r>
              <a:rPr lang="zh-CN" altLang="zh-CN" dirty="0"/>
              <a:t>》</a:t>
            </a:r>
            <a:r>
              <a:rPr lang="zh-CN" altLang="en-US" dirty="0"/>
              <a:t>共三卷。以脏腑病理学说立论，根据其虚实寒热而立法处方，比较系统地作出了辩证证治的范例。 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/>
              <a:t>八、法医之祖</a:t>
            </a:r>
            <a:r>
              <a:rPr lang="zh-CN" altLang="zh-CN" dirty="0"/>
              <a:t>——</a:t>
            </a:r>
            <a:r>
              <a:rPr lang="zh-CN" altLang="en-US" dirty="0"/>
              <a:t>宋慈 宋朝福建人。</a:t>
            </a:r>
            <a:r>
              <a:rPr lang="zh-CN" altLang="zh-CN" dirty="0"/>
              <a:t>1247</a:t>
            </a:r>
            <a:r>
              <a:rPr lang="zh-CN" altLang="en-US" dirty="0"/>
              <a:t>年总结宋代前法医方面的经验及他本人四任法官的心得，写成</a:t>
            </a:r>
            <a:r>
              <a:rPr lang="zh-CN" altLang="zh-CN" dirty="0"/>
              <a:t>《</a:t>
            </a:r>
            <a:r>
              <a:rPr lang="zh-CN" altLang="en-US" dirty="0"/>
              <a:t>洗冤集录</a:t>
            </a:r>
            <a:r>
              <a:rPr lang="zh-CN" altLang="zh-CN" dirty="0"/>
              <a:t>》</a:t>
            </a:r>
            <a:r>
              <a:rPr lang="zh-CN" altLang="en-US" dirty="0"/>
              <a:t>，是世界上最早的法医文著。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3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b="1" dirty="0"/>
              <a:t>十大名医之祖</a:t>
            </a:r>
            <a:r>
              <a:rPr lang="zh-CN" altLang="zh-CN" b="1" dirty="0"/>
              <a:t>5</a:t>
            </a:r>
            <a:endParaRPr lang="zh-CN" altLang="zh-CN" b="1" dirty="0"/>
          </a:p>
        </p:txBody>
      </p:sp>
      <p:sp>
        <p:nvSpPr>
          <p:cNvPr id="90114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/>
            <a:r>
              <a:rPr lang="zh-CN" altLang="en-US" sz="1800" dirty="0"/>
              <a:t>九、</a:t>
            </a:r>
            <a:r>
              <a:rPr lang="zh-CN" altLang="en-US" sz="1800" dirty="0">
                <a:hlinkClick r:id="rId1"/>
              </a:rPr>
              <a:t>药圣</a:t>
            </a:r>
            <a:r>
              <a:rPr lang="zh-CN" altLang="zh-CN" sz="1800" dirty="0"/>
              <a:t>——</a:t>
            </a:r>
            <a:r>
              <a:rPr lang="zh-CN" altLang="en-US" sz="1800" dirty="0"/>
              <a:t>李时珍 明朝蕲州（今湖北蕲春）人。长期上山采药，深入民间，参考历代医书</a:t>
            </a:r>
            <a:r>
              <a:rPr lang="zh-CN" altLang="zh-CN" sz="1800" dirty="0"/>
              <a:t>800</a:t>
            </a:r>
            <a:r>
              <a:rPr lang="zh-CN" altLang="en-US" sz="1800" dirty="0"/>
              <a:t>余种，经</a:t>
            </a:r>
            <a:r>
              <a:rPr lang="zh-CN" altLang="zh-CN" sz="1800" dirty="0"/>
              <a:t>27</a:t>
            </a:r>
            <a:r>
              <a:rPr lang="zh-CN" altLang="en-US" sz="1800" dirty="0"/>
              <a:t>年的艰苦，著成</a:t>
            </a:r>
            <a:r>
              <a:rPr lang="zh-CN" altLang="zh-CN" sz="1800" dirty="0"/>
              <a:t>《</a:t>
            </a:r>
            <a:r>
              <a:rPr lang="zh-CN" altLang="en-US" sz="1800" dirty="0"/>
              <a:t>本草纲目</a:t>
            </a:r>
            <a:r>
              <a:rPr lang="zh-CN" altLang="zh-CN" sz="1800" dirty="0"/>
              <a:t>》</a:t>
            </a:r>
            <a:r>
              <a:rPr lang="zh-CN" altLang="en-US" sz="1800" dirty="0"/>
              <a:t>，所载药物共</a:t>
            </a:r>
            <a:r>
              <a:rPr lang="zh-CN" altLang="zh-CN" sz="1800" dirty="0"/>
              <a:t>1758</a:t>
            </a:r>
            <a:r>
              <a:rPr lang="zh-CN" altLang="en-US" sz="1800" dirty="0"/>
              <a:t>种，被译为日、法、德、俄等国文字。 </a:t>
            </a:r>
            <a:endParaRPr lang="zh-CN" altLang="en-US" sz="1800" dirty="0"/>
          </a:p>
          <a:p>
            <a:pPr eaLnBrk="1" hangingPunct="1"/>
            <a:r>
              <a:rPr lang="zh-CN" altLang="en-US" sz="1800" dirty="0"/>
              <a:t> 死人诊活</a:t>
            </a:r>
            <a:endParaRPr lang="zh-CN" altLang="en-US" sz="1800" dirty="0"/>
          </a:p>
          <a:p>
            <a:pPr eaLnBrk="1" hangingPunct="1"/>
            <a:r>
              <a:rPr lang="zh-CN" altLang="en-US" sz="1800" dirty="0"/>
              <a:t>一天，李时珍和大徒弟王广和来到湖口，见一群人正抬着棺材送葬，而棺材里直往外流血。李时珍上前一看，见流出的血不是淤血而是鲜血，于是赶忙拦住人群，让抬棺材的人停下来，众人听了，面面相觑，不敢相信。李时珍看出了大家的心思，反复劝说，终于使主人答应开棺。先是进行了一番按摩，然后又在其心窝处扎了一针，不一会儿，就见棺内的妇人轻轻哼了一声，醒了。不久之后，这名妇女又顺利产下一个儿子，原来这名妇女是因难产而陷入假死。</a:t>
            </a:r>
            <a:endParaRPr lang="zh-CN" altLang="en-US" sz="1800" dirty="0"/>
          </a:p>
          <a:p>
            <a:pPr eaLnBrk="1" hangingPunct="1"/>
            <a:r>
              <a:rPr lang="zh-CN" altLang="en-US" sz="1800" dirty="0"/>
              <a:t>活人诊死</a:t>
            </a:r>
            <a:endParaRPr lang="zh-CN" altLang="en-US" sz="1800" dirty="0"/>
          </a:p>
          <a:p>
            <a:pPr eaLnBrk="1" hangingPunct="1"/>
            <a:r>
              <a:rPr lang="zh-CN" altLang="en-US" sz="1800" dirty="0"/>
              <a:t>李时珍还可以“活人断其死”的。一天，有家药店老板的儿子大吃大喝后，纵身翻越柜台，请李时珍诊脉，李时珍告诉他，小兄弟，你活不了三个时辰了，请赶快回家去。众人都不信，那个药店老板的儿子更是大骂不止。果不其然，不到三个时辰，这个人便死掉了。原来是此人吃饭过饱，纵身一跳，肠子断了，内脏受损。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  <a:hlinkClick r:id="rId1"/>
              </a:rPr>
              <a:t>吴谦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十、</a:t>
            </a:r>
            <a:r>
              <a:rPr lang="zh-CN" altLang="zh-CN" dirty="0">
                <a:sym typeface="+mn-ea"/>
              </a:rPr>
              <a:t>《</a:t>
            </a:r>
            <a:r>
              <a:rPr lang="zh-CN" altLang="en-US" dirty="0">
                <a:sym typeface="+mn-ea"/>
                <a:hlinkClick r:id="rId2"/>
              </a:rPr>
              <a:t>医宗金鉴</a:t>
            </a:r>
            <a:r>
              <a:rPr lang="zh-CN" altLang="zh-CN" dirty="0">
                <a:sym typeface="+mn-ea"/>
              </a:rPr>
              <a:t>》</a:t>
            </a:r>
            <a:r>
              <a:rPr lang="zh-CN" altLang="en-US" dirty="0">
                <a:sym typeface="+mn-ea"/>
              </a:rPr>
              <a:t>总修官</a:t>
            </a:r>
            <a:r>
              <a:rPr lang="zh-CN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  <a:hlinkClick r:id="rId1"/>
              </a:rPr>
              <a:t>吴谦</a:t>
            </a:r>
            <a:r>
              <a:rPr lang="zh-CN" altLang="en-US" dirty="0">
                <a:sym typeface="+mn-ea"/>
              </a:rPr>
              <a:t> 字文吉，清朝</a:t>
            </a:r>
            <a:r>
              <a:rPr lang="zh-CN" altLang="en-US" dirty="0">
                <a:sym typeface="+mn-ea"/>
                <a:hlinkClick r:id="rId3"/>
              </a:rPr>
              <a:t>安徽歙县</a:t>
            </a:r>
            <a:r>
              <a:rPr lang="zh-CN" altLang="en-US" dirty="0">
                <a:sym typeface="+mn-ea"/>
              </a:rPr>
              <a:t>人。乾隆时为太医院院判。</a:t>
            </a:r>
            <a:r>
              <a:rPr lang="zh-CN" altLang="zh-CN" dirty="0">
                <a:sym typeface="+mn-ea"/>
              </a:rPr>
              <a:t>《</a:t>
            </a:r>
            <a:r>
              <a:rPr lang="zh-CN" altLang="en-US" dirty="0">
                <a:sym typeface="+mn-ea"/>
              </a:rPr>
              <a:t>医宗金鉴</a:t>
            </a:r>
            <a:r>
              <a:rPr lang="zh-CN" altLang="zh-CN" dirty="0">
                <a:sym typeface="+mn-ea"/>
              </a:rPr>
              <a:t>》</a:t>
            </a:r>
            <a:r>
              <a:rPr lang="zh-CN" altLang="en-US" dirty="0">
                <a:sym typeface="+mn-ea"/>
              </a:rPr>
              <a:t>是清代御制钦定的一部综合性医书，全书</a:t>
            </a:r>
            <a:r>
              <a:rPr lang="zh-CN" altLang="zh-CN" dirty="0">
                <a:sym typeface="+mn-ea"/>
              </a:rPr>
              <a:t>90</a:t>
            </a:r>
            <a:r>
              <a:rPr lang="zh-CN" altLang="en-US" dirty="0">
                <a:sym typeface="+mn-ea"/>
              </a:rPr>
              <a:t>卷；它是我国综合性中医医书最完善又最简要的一种。</a:t>
            </a:r>
            <a:endParaRPr lang="zh-CN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dirty="0"/>
              <a:t>中医的相关传说</a:t>
            </a:r>
            <a:r>
              <a:rPr lang="zh-CN" altLang="zh-CN" dirty="0"/>
              <a:t>1</a:t>
            </a:r>
            <a:endParaRPr lang="zh-CN" altLang="zh-CN" dirty="0"/>
          </a:p>
        </p:txBody>
      </p:sp>
      <p:sp>
        <p:nvSpPr>
          <p:cNvPr id="92162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hlinkClick r:id="rId1"/>
              </a:rPr>
              <a:t>岐黄</a:t>
            </a:r>
            <a:r>
              <a:rPr lang="zh-CN" altLang="en-US" sz="2400" dirty="0"/>
              <a:t> ：公元前</a:t>
            </a:r>
            <a:r>
              <a:rPr lang="zh-CN" altLang="zh-CN" sz="2400" dirty="0"/>
              <a:t>26</a:t>
            </a:r>
            <a:r>
              <a:rPr lang="zh-CN" altLang="en-US" sz="2400" dirty="0"/>
              <a:t>～</a:t>
            </a:r>
            <a:r>
              <a:rPr lang="zh-CN" altLang="zh-CN" sz="2400" dirty="0"/>
              <a:t>22</a:t>
            </a:r>
            <a:r>
              <a:rPr lang="zh-CN" altLang="en-US" sz="2400" dirty="0"/>
              <a:t>世纪时，黄帝是传说中原各族的共同领袖，姓姬号轩辕氏、有熊氏。</a:t>
            </a:r>
            <a:r>
              <a:rPr lang="zh-CN" altLang="en-US" sz="2400" dirty="0">
                <a:hlinkClick r:id="rId2"/>
              </a:rPr>
              <a:t>岐伯</a:t>
            </a:r>
            <a:r>
              <a:rPr lang="zh-CN" altLang="en-US" sz="2400" dirty="0"/>
              <a:t>，传说中的医家，黄帝的臣子。现存有我国最早的中医理论专著是</a:t>
            </a:r>
            <a:r>
              <a:rPr lang="zh-CN" altLang="zh-CN" sz="2400" dirty="0"/>
              <a:t>《</a:t>
            </a:r>
            <a:r>
              <a:rPr lang="zh-CN" altLang="en-US" sz="2400" dirty="0"/>
              <a:t>内经</a:t>
            </a:r>
            <a:r>
              <a:rPr lang="zh-CN" altLang="zh-CN" sz="2400" dirty="0"/>
              <a:t>》</a:t>
            </a:r>
            <a:r>
              <a:rPr lang="zh-CN" altLang="en-US" sz="2400" dirty="0"/>
              <a:t>，此书托黄帝与岐伯讨论医学，并以问答的形式而成，又称</a:t>
            </a:r>
            <a:r>
              <a:rPr lang="zh-CN" altLang="zh-CN" sz="2400" dirty="0"/>
              <a:t>《</a:t>
            </a:r>
            <a:r>
              <a:rPr lang="zh-CN" altLang="en-US" sz="2400" dirty="0"/>
              <a:t>黄帝内经</a:t>
            </a:r>
            <a:r>
              <a:rPr lang="zh-CN" altLang="zh-CN" sz="2400" dirty="0"/>
              <a:t>》</a:t>
            </a:r>
            <a:r>
              <a:rPr lang="zh-CN" altLang="en-US" sz="2400" dirty="0"/>
              <a:t>。后世称中医学的“岐黄”、“岐黄之术”，即源于此。 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/>
              <a:t>医中圣手</a:t>
            </a:r>
            <a:r>
              <a:rPr lang="zh-CN" altLang="en-US" sz="2400" dirty="0"/>
              <a:t> ：</a:t>
            </a:r>
            <a:r>
              <a:rPr lang="zh-CN" altLang="zh-CN" sz="2400" dirty="0"/>
              <a:t>《</a:t>
            </a:r>
            <a:r>
              <a:rPr lang="zh-CN" altLang="en-US" sz="2400" dirty="0"/>
              <a:t>孔子传</a:t>
            </a:r>
            <a:r>
              <a:rPr lang="zh-CN" altLang="zh-CN" sz="2400" dirty="0"/>
              <a:t>》</a:t>
            </a:r>
            <a:r>
              <a:rPr lang="zh-CN" altLang="en-US" sz="2400" dirty="0"/>
              <a:t>载：“于事无不通，谓之圣”，即无所不通。手，指专司或专情其事的人。医中圣手即是对医生精湛医术的高度称赞。 </a:t>
            </a:r>
            <a:endParaRPr lang="zh-CN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CN" altLang="en-US" sz="2400" dirty="0"/>
              <a:t>扁鹊卢医 ：</a:t>
            </a:r>
            <a:r>
              <a:rPr lang="zh-CN" altLang="zh-CN" sz="2400" dirty="0"/>
              <a:t>《</a:t>
            </a:r>
            <a:r>
              <a:rPr lang="zh-CN" altLang="en-US" sz="2400" dirty="0"/>
              <a:t>史记扁鹊仑公列传</a:t>
            </a:r>
            <a:r>
              <a:rPr lang="zh-CN" altLang="zh-CN" sz="2400" dirty="0"/>
              <a:t>》</a:t>
            </a:r>
            <a:r>
              <a:rPr lang="zh-CN" altLang="en-US" sz="2400" dirty="0"/>
              <a:t>载：扁鹊者，渤海郡郑人也，姓秦，名越人，其治赵简子、太子疾。</a:t>
            </a:r>
            <a:r>
              <a:rPr lang="zh-CN" altLang="zh-CN" sz="2400" dirty="0"/>
              <a:t>《</a:t>
            </a:r>
            <a:r>
              <a:rPr lang="zh-CN" altLang="en-US" sz="2400" dirty="0"/>
              <a:t>列子力命篇</a:t>
            </a:r>
            <a:r>
              <a:rPr lang="zh-CN" altLang="zh-CN" sz="2400" dirty="0"/>
              <a:t>》</a:t>
            </a:r>
            <a:r>
              <a:rPr lang="zh-CN" altLang="en-US" sz="2400" dirty="0"/>
              <a:t>载：医者卢氏被人称为“神医”。扁鹊卢氏即“正统神医”也。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0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dirty="0"/>
              <a:t>中医的相关传说</a:t>
            </a:r>
            <a:r>
              <a:rPr lang="zh-CN" altLang="zh-CN" dirty="0"/>
              <a:t>2</a:t>
            </a:r>
            <a:endParaRPr lang="zh-CN" altLang="zh-CN" dirty="0"/>
          </a:p>
        </p:txBody>
      </p:sp>
      <p:sp>
        <p:nvSpPr>
          <p:cNvPr id="94210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zh-CN" altLang="en-US" sz="2400" b="1" dirty="0"/>
              <a:t>悬壶</a:t>
            </a:r>
            <a:r>
              <a:rPr lang="zh-CN" altLang="en-US" sz="2400" dirty="0"/>
              <a:t> ：</a:t>
            </a:r>
            <a:r>
              <a:rPr lang="zh-CN" altLang="zh-CN" sz="2400" dirty="0"/>
              <a:t>《</a:t>
            </a:r>
            <a:r>
              <a:rPr lang="zh-CN" altLang="en-US" sz="2400" dirty="0"/>
              <a:t>后汉书</a:t>
            </a:r>
            <a:r>
              <a:rPr lang="zh-CN" altLang="zh-CN" sz="2400" dirty="0"/>
              <a:t>·</a:t>
            </a:r>
            <a:r>
              <a:rPr lang="zh-CN" altLang="en-US" sz="2400" dirty="0"/>
              <a:t>费长房传</a:t>
            </a:r>
            <a:r>
              <a:rPr lang="zh-CN" altLang="zh-CN" sz="2400" dirty="0"/>
              <a:t>》</a:t>
            </a:r>
            <a:r>
              <a:rPr lang="zh-CN" altLang="en-US" sz="2400" dirty="0"/>
              <a:t>载，市中有一老翁卖药，悬一壶于市头。而他的药给人治病，每每药到病除，十分有效，引起人们的注意。结果发现这个神奇的老头，每到落市关门后，他就跳入葫芦里。古代医药不分家，就把“悬壶”作为行医的代称。一些开业医生也将葫芦作为招牌，表示开业应诊之意，后人称医生的功绩为“</a:t>
            </a:r>
            <a:r>
              <a:rPr lang="zh-CN" altLang="en-US" sz="2400" dirty="0">
                <a:hlinkClick r:id="rId1"/>
              </a:rPr>
              <a:t>悬壶济世</a:t>
            </a:r>
            <a:r>
              <a:rPr lang="zh-CN" altLang="en-US" sz="2400" dirty="0"/>
              <a:t>”。 </a:t>
            </a:r>
            <a:endParaRPr lang="zh-CN" altLang="en-US" sz="2400" dirty="0"/>
          </a:p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hlinkClick r:id="rId2"/>
              </a:rPr>
              <a:t>杏林</a:t>
            </a:r>
            <a:r>
              <a:rPr lang="zh-CN" altLang="en-US" sz="2400" dirty="0"/>
              <a:t> ：三国时</a:t>
            </a:r>
            <a:r>
              <a:rPr lang="zh-CN" altLang="en-US" sz="2400" dirty="0">
                <a:hlinkClick r:id="rId3"/>
              </a:rPr>
              <a:t>董奉</a:t>
            </a:r>
            <a:r>
              <a:rPr lang="zh-CN" altLang="en-US" sz="2400" dirty="0"/>
              <a:t>，医术高明，医德高尚，为人治病，不受谢，不受礼，只要求治愈者在他房前栽杏树作为纪念。重症愈者种</a:t>
            </a:r>
            <a:r>
              <a:rPr lang="zh-CN" altLang="zh-CN" sz="2400" dirty="0"/>
              <a:t>5</a:t>
            </a:r>
            <a:r>
              <a:rPr lang="zh-CN" altLang="en-US" sz="2400" dirty="0"/>
              <a:t>株，轻者</a:t>
            </a:r>
            <a:r>
              <a:rPr lang="zh-CN" altLang="zh-CN" sz="2400" dirty="0"/>
              <a:t>1</a:t>
            </a:r>
            <a:r>
              <a:rPr lang="zh-CN" altLang="en-US" sz="2400" dirty="0"/>
              <a:t>株。数年后，蔚然成林，红杏累累。他建一“草仓”，告诉人们，要杏果的，不用付钱，只要拿一器谷子来换一器杏果。这样用杏果换来的谷子堆积满仓，他用这些谷子救济贫民。人们非常感谢他，送他匾额上写“杏林”、“医林”、“誉满杏林”、“杏林春暖”。这些赞誉之词成为医德高尚、医术高明的雅称。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dirty="0"/>
              <a:t>中医的相关传说</a:t>
            </a:r>
            <a:r>
              <a:rPr lang="zh-CN" altLang="zh-CN" dirty="0"/>
              <a:t>3</a:t>
            </a:r>
            <a:endParaRPr lang="zh-CN" altLang="zh-CN" dirty="0"/>
          </a:p>
        </p:txBody>
      </p:sp>
      <p:sp>
        <p:nvSpPr>
          <p:cNvPr id="96258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zh-CN" altLang="en-US" sz="2000" b="1" dirty="0"/>
              <a:t>虎守杏林</a:t>
            </a:r>
            <a:r>
              <a:rPr lang="zh-CN" altLang="en-US" sz="2000" dirty="0"/>
              <a:t> </a:t>
            </a:r>
            <a:endParaRPr lang="zh-CN" altLang="en-US" sz="2000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000" dirty="0"/>
              <a:t>          传说，董奉一天回家途中遇茅草丛中卧着一只老虎。细看没有吃人的凶相，一动不动，抬头张嘴，大声喘气，流着泪，表情很痛苦样子，是求董奉治病。董仔细看了老虎说：“明天此时你来此等候，我给你治病。”老虎点头走了。第二天董奉把两个铁环戴在胳膊上，叫老虎张口，铁环用来防虎咬。他用手掏出老虎喉咙里的骨头，治愈了老虎的病，后来老虎为了报恩，就为董垂守杏林。今人用“虎守杏林”，意在褒扬像董奉那样高超的医术。 </a:t>
            </a:r>
            <a:endParaRPr lang="zh-CN" altLang="en-US" sz="2000" dirty="0"/>
          </a:p>
          <a:p>
            <a:pPr eaLnBrk="1" hangingPunct="1">
              <a:lnSpc>
                <a:spcPct val="80000"/>
              </a:lnSpc>
            </a:pPr>
            <a:r>
              <a:rPr lang="zh-CN" altLang="en-US" sz="2000" b="1" dirty="0"/>
              <a:t>再世华佗</a:t>
            </a:r>
            <a:r>
              <a:rPr lang="zh-CN" altLang="en-US" sz="2000" dirty="0"/>
              <a:t> </a:t>
            </a:r>
            <a:endParaRPr lang="zh-CN" altLang="en-US" sz="2000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000" dirty="0"/>
              <a:t>            华佗一次在途中，见有人出殡，他看见棺材缝里流出来的血，还像活人的血，于是上前救治，终于救活在棺材里假死的产妇，被人们誉为“神医”。他精通内、外、妇、儿、针灸各科。</a:t>
            </a:r>
            <a:r>
              <a:rPr lang="zh-CN" altLang="zh-CN" sz="2000" dirty="0"/>
              <a:t>《</a:t>
            </a:r>
            <a:r>
              <a:rPr lang="zh-CN" altLang="en-US" sz="2000" dirty="0"/>
              <a:t>三国演义</a:t>
            </a:r>
            <a:r>
              <a:rPr lang="zh-CN" altLang="zh-CN" sz="2000" dirty="0"/>
              <a:t>》</a:t>
            </a:r>
            <a:r>
              <a:rPr lang="zh-CN" altLang="en-US" sz="2000" dirty="0"/>
              <a:t>说他能为曹操开头颅治其头风病。后人用“再世华佗”来赞扬医生的医术高明。 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9760" y="1437640"/>
            <a:ext cx="790384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始时代初期，生产力极其低下，人们在生产和生活斗争中是共同采集，成群出猎，共同消费得来的食物，过着一种"饥即求食，饱即弃余”的生活，就在他们采集野果、种籽和挖取植物根茎的过程中，由于饥不择食，自然会误食某些有毒的药物，发生呕吐、腹泻、便秘、昏迷、甚至死亡等情况，如:大黄→腹泻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瓜蒂→呕吐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5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r>
              <a:rPr lang="zh-CN" altLang="en-US" dirty="0"/>
              <a:t>中医的相关传说</a:t>
            </a:r>
            <a:r>
              <a:rPr lang="zh-CN" altLang="zh-CN" dirty="0"/>
              <a:t>4</a:t>
            </a:r>
            <a:endParaRPr lang="zh-CN" altLang="zh-CN" dirty="0"/>
          </a:p>
        </p:txBody>
      </p:sp>
      <p:sp>
        <p:nvSpPr>
          <p:cNvPr id="98306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zh-CN" altLang="en-US" sz="2400" b="1" dirty="0"/>
              <a:t>青囊</a:t>
            </a:r>
            <a:r>
              <a:rPr lang="zh-CN" altLang="zh-CN" sz="2400" b="1" dirty="0"/>
              <a:t>--</a:t>
            </a:r>
            <a:r>
              <a:rPr lang="zh-CN" altLang="en-US" sz="2400" dirty="0"/>
              <a:t>指古代医生盛医书的囊，后借指医术。</a:t>
            </a:r>
            <a:r>
              <a:rPr lang="zh-CN" altLang="zh-CN" sz="2400" dirty="0"/>
              <a:t>《</a:t>
            </a:r>
            <a:r>
              <a:rPr lang="zh-CN" altLang="en-US" sz="2400" dirty="0"/>
              <a:t>后汉书</a:t>
            </a:r>
            <a:r>
              <a:rPr lang="zh-CN" altLang="zh-CN" sz="2400" dirty="0"/>
              <a:t>·</a:t>
            </a:r>
            <a:r>
              <a:rPr lang="zh-CN" altLang="en-US" sz="2400" dirty="0"/>
              <a:t>华佗传</a:t>
            </a:r>
            <a:r>
              <a:rPr lang="zh-CN" altLang="zh-CN" sz="2400" dirty="0"/>
              <a:t>》</a:t>
            </a:r>
            <a:r>
              <a:rPr lang="zh-CN" altLang="en-US" sz="2400" dirty="0"/>
              <a:t>张冀</a:t>
            </a:r>
            <a:r>
              <a:rPr lang="zh-CN" altLang="zh-CN" sz="2400" dirty="0"/>
              <a:t>《</a:t>
            </a:r>
            <a:r>
              <a:rPr lang="zh-CN" altLang="en-US" sz="2400" dirty="0"/>
              <a:t>补注</a:t>
            </a:r>
            <a:r>
              <a:rPr lang="zh-CN" altLang="zh-CN" sz="2400" dirty="0"/>
              <a:t>》</a:t>
            </a:r>
            <a:r>
              <a:rPr lang="zh-CN" altLang="en-US" sz="2400" dirty="0"/>
              <a:t>：“吴押狱者每以酒食供奉，佗感其恩，告日：‘我死非命，有青囊未传，二子不能继业，修书与汝，可往取之’。吴至金城，取又藏之。佗知不免，大饮如醉而殂。吴弃役回家，向妻索书，妻日：‘纵学得神术，终毙于狱中，故我以囊烧毁也’”。因华佗精医术，生前行医各地，声名颇著，所以，“青囊”也成了医术的代称。 </a:t>
            </a:r>
            <a:endParaRPr lang="zh-CN" altLang="en-US" sz="2400" dirty="0"/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ea typeface="黑体" panose="02010609060101010101" pitchFamily="2" charset="-122"/>
              </a:rPr>
              <a:t>苍生大医</a:t>
            </a:r>
            <a:r>
              <a:rPr lang="zh-CN" altLang="zh-CN" sz="2400" dirty="0"/>
              <a:t>---</a:t>
            </a:r>
            <a:r>
              <a:rPr lang="zh-CN" altLang="en-US" sz="2400" dirty="0"/>
              <a:t>唐代药王孙思邈，医德高尚，堪称医学界的典范。他在</a:t>
            </a:r>
            <a:r>
              <a:rPr lang="zh-CN" altLang="zh-CN" sz="2400" dirty="0"/>
              <a:t>《</a:t>
            </a:r>
            <a:r>
              <a:rPr lang="zh-CN" altLang="en-US" sz="2400" dirty="0">
                <a:hlinkClick r:id="rId1"/>
              </a:rPr>
              <a:t>千金要方</a:t>
            </a:r>
            <a:r>
              <a:rPr lang="zh-CN" altLang="zh-CN" sz="2400" dirty="0"/>
              <a:t>》</a:t>
            </a:r>
            <a:r>
              <a:rPr lang="zh-CN" altLang="en-US" sz="2400" dirty="0"/>
              <a:t>中写道：“若有疾厄（灾难）来求救者，不得问其贵贱贫富，怨亲善友，华夷智愚，普同一等，皆如至亲之想。不得瞻前顾后，虑吉凶，护措身命。深心凄怆，勿避昼夜、寒暑、饥渴、疲劳、一心赴救，无作</a:t>
            </a:r>
            <a:r>
              <a:rPr lang="zh-CN" altLang="en-US" sz="2400" dirty="0">
                <a:hlinkClick r:id="rId2"/>
              </a:rPr>
              <a:t>功夫</a:t>
            </a:r>
            <a:r>
              <a:rPr lang="zh-CN" altLang="en-US" sz="2400" dirty="0"/>
              <a:t>形迹之心，如此可成苍生大医。”后人对医德高尚的医生尊称“苍生大医”。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180" y="2793365"/>
            <a:ext cx="8229600" cy="4525963"/>
          </a:xfrm>
        </p:spPr>
        <p:txBody>
          <a:bodyPr/>
          <a:p>
            <a:pPr algn="ctr"/>
            <a:r>
              <a:rPr lang="zh-CN" altLang="en-US" sz="8800"/>
              <a:t>谢谢聆听！</a:t>
            </a:r>
            <a:endParaRPr lang="zh-CN" altLang="en-US" sz="8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48665" y="2145030"/>
            <a:ext cx="69202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0270" y="897255"/>
            <a:ext cx="736282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柿子→便秘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当然，有时也会因偶然吃了某些食物，又使这些症状消失。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如：大黄→腹泻→乌梅→愈，瓜蒂→呕吐→桔皮→愈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柿子→便秘→蜂蜜→愈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人们通过这样无数次的尝试和长期的经验积累，才逐渐的认识了哪些药物对人体有害，哪些植物对人体有益，进而有意识的加以利用，这样就形成了早期的药物疗法。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comb/>
    <p:sndAc>
      <p:stSnd>
        <p:snd r:embed="rId1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文本框 53250"/>
          <p:cNvSpPr txBox="1"/>
          <p:nvPr/>
        </p:nvSpPr>
        <p:spPr>
          <a:xfrm>
            <a:off x="1371600" y="1905000"/>
            <a:ext cx="6781800" cy="43256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中药的来源主要是天然的植物、动物和矿物，而天然药材的分布、采集和生产，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都离不开一定的自然条件。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  我国幅员辽阔，自然地理状况十分复杂，气候、水土、日照等生态环境差异很大，各地生物的分布很不相同。其质量优劣就有所差异。所以，中药材多有明显的地域性。藏红花，怀山药（河南），关药（东北人参），湖北有蕲艾，郧阳天麻。</a:t>
            </a:r>
            <a:r>
              <a:rPr lang="zh-CN" altLang="en-US" sz="2800" b="1" dirty="0">
                <a:solidFill>
                  <a:srgbClr val="66FF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66FF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endParaRPr lang="zh-CN" altLang="en-US">
              <a:solidFill>
                <a:srgbClr val="66FF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53" name="标题 53252"/>
          <p:cNvSpPr>
            <a:spLocks noGrp="1"/>
          </p:cNvSpPr>
          <p:nvPr>
            <p:ph type="title" idx="4294967295"/>
          </p:nvPr>
        </p:nvSpPr>
        <p:spPr>
          <a:xfrm>
            <a:off x="468313" y="1052513"/>
            <a:ext cx="8229600" cy="6477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txBody>
          <a:bodyPr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第二章  中药的产地和采集</a:t>
            </a:r>
            <a:endParaRPr kumimoji="0" lang="zh-CN" altLang="en-US" sz="4000" b="1" i="0" u="none" strike="noStrike" kern="1200" cap="none" spc="0" normalizeH="0" baseline="0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3254" name="M42700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mb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49" fill="hold"/>
                                        <p:tgtEl>
                                          <p:spTgt spid="53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4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6.xml><?xml version="1.0" encoding="utf-8"?>
<p:tagLst xmlns:p="http://schemas.openxmlformats.org/presentationml/2006/main">
  <p:tag name="KSO_WPP_MARK_KEY" val="0e76bc19-081a-4938-83a8-a3c15bb1fad2"/>
  <p:tag name="COMMONDATA" val="eyJoZGlkIjoiYmMwOTUwN2M1N2YwZTIxZjMzZDBkODAyNzViZThhMGYifQ=="/>
</p:tagLst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AAAAFF"/>
      </a:accent5>
      <a:accent6>
        <a:srgbClr val="B7B7E5"/>
      </a:accent6>
      <a:hlink>
        <a:srgbClr val="0000FF"/>
      </a:hlink>
      <a:folHlink>
        <a:srgbClr val="AF67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B7B7E5"/>
        </a:accent6>
        <a:hlink>
          <a:srgbClr val="0000FF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10033</Words>
  <Application>WPS 演示</Application>
  <PresentationFormat>在屏幕上显示</PresentationFormat>
  <Paragraphs>374</Paragraphs>
  <Slides>71</Slides>
  <Notes>0</Notes>
  <HiddenSlides>0</HiddenSlides>
  <MMClips>23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71</vt:i4>
      </vt:variant>
    </vt:vector>
  </HeadingPairs>
  <TitlesOfParts>
    <vt:vector size="84" baseType="lpstr">
      <vt:lpstr>Arial</vt:lpstr>
      <vt:lpstr>宋体</vt:lpstr>
      <vt:lpstr>Wingdings</vt:lpstr>
      <vt:lpstr>Times New Roman</vt:lpstr>
      <vt:lpstr>华文新魏</vt:lpstr>
      <vt:lpstr>华文行楷</vt:lpstr>
      <vt:lpstr>微软雅黑</vt:lpstr>
      <vt:lpstr>Arial Unicode MS</vt:lpstr>
      <vt:lpstr>隶书</vt:lpstr>
      <vt:lpstr>楷体</vt:lpstr>
      <vt:lpstr>黑体</vt:lpstr>
      <vt:lpstr>自定义设计方案</vt:lpstr>
      <vt:lpstr>默认设计模板</vt:lpstr>
      <vt:lpstr>PowerPoint 演示文稿</vt:lpstr>
      <vt:lpstr>第一章  中药的起源和中药学的发展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第二章  中药的产地和采集</vt:lpstr>
      <vt:lpstr>刘寄奴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第三章  中药的炮制</vt:lpstr>
      <vt:lpstr>炮制目的</vt:lpstr>
      <vt:lpstr>PowerPoint 演示文稿</vt:lpstr>
      <vt:lpstr>第四章  中药的性能 </vt:lpstr>
      <vt:lpstr>中药的作用</vt:lpstr>
      <vt:lpstr> 四    气</vt:lpstr>
      <vt:lpstr>五    味</vt:lpstr>
      <vt:lpstr>毒       性</vt:lpstr>
      <vt:lpstr>服药饮食禁忌</vt:lpstr>
      <vt:lpstr>中药的应用方法</vt:lpstr>
      <vt:lpstr>中药的应用方法</vt:lpstr>
      <vt:lpstr>中医基础理论</vt:lpstr>
      <vt:lpstr> 中医概念 </vt:lpstr>
      <vt:lpstr>中医的影响</vt:lpstr>
      <vt:lpstr>古代中医发展简史1</vt:lpstr>
      <vt:lpstr>古代中医发展简史2</vt:lpstr>
      <vt:lpstr>古代中医发展简史3</vt:lpstr>
      <vt:lpstr>古代中医发展简史4</vt:lpstr>
      <vt:lpstr>古典基础理论 </vt:lpstr>
      <vt:lpstr>中医的整体观念和辩证论治  整体观念 </vt:lpstr>
      <vt:lpstr>中医的望闻问切·望诊</vt:lpstr>
      <vt:lpstr>中医的望闻问切·闻诊</vt:lpstr>
      <vt:lpstr>中医的望闻问切·问诊</vt:lpstr>
      <vt:lpstr>中医的望闻问切·切诊</vt:lpstr>
      <vt:lpstr>中医四大医学经典 </vt:lpstr>
      <vt:lpstr>十大名医之祖</vt:lpstr>
      <vt:lpstr>十大名医之祖2</vt:lpstr>
      <vt:lpstr>华佗</vt:lpstr>
      <vt:lpstr>医圣——张仲景</vt:lpstr>
      <vt:lpstr>医圣——张仲景 </vt:lpstr>
      <vt:lpstr>十大名医之祖3</vt:lpstr>
      <vt:lpstr>药王——孙思邈</vt:lpstr>
      <vt:lpstr>十大名医之祖4</vt:lpstr>
      <vt:lpstr>十大名医之祖5</vt:lpstr>
      <vt:lpstr>吴谦</vt:lpstr>
      <vt:lpstr>中医的相关传说1</vt:lpstr>
      <vt:lpstr>中医的相关传说2</vt:lpstr>
      <vt:lpstr>中医的相关传说3</vt:lpstr>
      <vt:lpstr>中医的相关传说4</vt:lpstr>
      <vt:lpstr>PowerPoint 演示文稿</vt:lpstr>
    </vt:vector>
  </TitlesOfParts>
  <Company>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中药学</dc:title>
  <dc:creator>凤良元</dc:creator>
  <cp:keywords>中药学</cp:keywords>
  <cp:lastModifiedBy>Administrator</cp:lastModifiedBy>
  <cp:revision>260</cp:revision>
  <dcterms:created xsi:type="dcterms:W3CDTF">2005-05-23T07:59:00Z</dcterms:created>
  <dcterms:modified xsi:type="dcterms:W3CDTF">2023-05-11T00:24:53Z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C7268C56C447463186CBCCCDAA5899CA_13</vt:lpwstr>
  </property>
</Properties>
</file>