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5"/>
  </p:notesMasterIdLst>
  <p:handoutMasterIdLst>
    <p:handoutMasterId r:id="rId45"/>
  </p:handoutMasterIdLst>
  <p:sldIdLst>
    <p:sldId id="518" r:id="rId4"/>
    <p:sldId id="353" r:id="rId6"/>
    <p:sldId id="543" r:id="rId7"/>
    <p:sldId id="597" r:id="rId8"/>
    <p:sldId id="576" r:id="rId9"/>
    <p:sldId id="766" r:id="rId10"/>
    <p:sldId id="767" r:id="rId11"/>
    <p:sldId id="768" r:id="rId12"/>
    <p:sldId id="545" r:id="rId13"/>
    <p:sldId id="769" r:id="rId14"/>
    <p:sldId id="577" r:id="rId15"/>
    <p:sldId id="578" r:id="rId16"/>
    <p:sldId id="579" r:id="rId17"/>
    <p:sldId id="580" r:id="rId18"/>
    <p:sldId id="582" r:id="rId19"/>
    <p:sldId id="581" r:id="rId20"/>
    <p:sldId id="709" r:id="rId21"/>
    <p:sldId id="583" r:id="rId22"/>
    <p:sldId id="584" r:id="rId23"/>
    <p:sldId id="595" r:id="rId24"/>
    <p:sldId id="814" r:id="rId25"/>
    <p:sldId id="643" r:id="rId26"/>
    <p:sldId id="713" r:id="rId27"/>
    <p:sldId id="714" r:id="rId28"/>
    <p:sldId id="715" r:id="rId29"/>
    <p:sldId id="585" r:id="rId30"/>
    <p:sldId id="644" r:id="rId31"/>
    <p:sldId id="662" r:id="rId32"/>
    <p:sldId id="684" r:id="rId33"/>
    <p:sldId id="596" r:id="rId34"/>
    <p:sldId id="680" r:id="rId35"/>
    <p:sldId id="798" r:id="rId36"/>
    <p:sldId id="799" r:id="rId37"/>
    <p:sldId id="805" r:id="rId38"/>
    <p:sldId id="806" r:id="rId39"/>
    <p:sldId id="835" r:id="rId40"/>
    <p:sldId id="810" r:id="rId41"/>
    <p:sldId id="811" r:id="rId42"/>
    <p:sldId id="816" r:id="rId43"/>
    <p:sldId id="573" r:id="rId44"/>
  </p:sldIdLst>
  <p:sldSz cx="12190730" cy="6859905"/>
  <p:notesSz cx="6858000" cy="9144000"/>
  <p:custDataLst>
    <p:tags r:id="rId49"/>
  </p:custDataLst>
  <p:defaultTextStyle>
    <a:defPPr>
      <a:defRPr lang="ru-RU"/>
    </a:defPPr>
    <a:lvl1pPr marL="0" lvl="0" indent="0" algn="l" defTabSz="914400" rtl="0" eaLnBrk="1" latinLnBrk="0" hangingPunct="1">
      <a:buNone/>
      <a:defRPr kern="1200">
        <a:solidFill>
          <a:schemeClr val="tx1"/>
        </a:solidFill>
        <a:latin typeface="等线 Light" panose="02010600030101010101" charset="-122"/>
        <a:ea typeface="等线 Light" panose="02010600030101010101" charset="-122"/>
        <a:cs typeface="+mn-cs"/>
      </a:defRPr>
    </a:lvl1pPr>
    <a:lvl2pPr marL="457200" lvl="1" indent="0" algn="l" defTabSz="914400" rtl="0" eaLnBrk="1" latinLnBrk="0" hangingPunct="1">
      <a:buNone/>
      <a:defRPr sz="1800" kern="1200">
        <a:solidFill>
          <a:schemeClr val="tx1"/>
        </a:solidFill>
        <a:latin typeface="等线 Light" panose="02010600030101010101" charset="-122"/>
        <a:ea typeface="等线 Light" panose="02010600030101010101" charset="-122"/>
        <a:cs typeface="+mn-cs"/>
      </a:defRPr>
    </a:lvl2pPr>
    <a:lvl3pPr marL="914400" lvl="2" indent="0" algn="l" defTabSz="914400" rtl="0" eaLnBrk="1" latinLnBrk="0" hangingPunct="1">
      <a:buNone/>
      <a:defRPr sz="1800" kern="1200">
        <a:solidFill>
          <a:schemeClr val="tx1"/>
        </a:solidFill>
        <a:latin typeface="等线 Light" panose="02010600030101010101" charset="-122"/>
        <a:ea typeface="等线 Light" panose="02010600030101010101" charset="-122"/>
        <a:cs typeface="+mn-cs"/>
      </a:defRPr>
    </a:lvl3pPr>
    <a:lvl4pPr marL="1371600" lvl="3" indent="0" algn="l" defTabSz="914400" rtl="0" eaLnBrk="1" latinLnBrk="0" hangingPunct="1">
      <a:buNone/>
      <a:defRPr sz="1800" kern="1200">
        <a:solidFill>
          <a:schemeClr val="tx1"/>
        </a:solidFill>
        <a:latin typeface="等线 Light" panose="02010600030101010101" charset="-122"/>
        <a:ea typeface="等线 Light" panose="02010600030101010101" charset="-122"/>
        <a:cs typeface="+mn-cs"/>
      </a:defRPr>
    </a:lvl4pPr>
    <a:lvl5pPr marL="1828800" lvl="4" indent="0" algn="l" defTabSz="914400" rtl="0" eaLnBrk="1" latinLnBrk="0" hangingPunct="1">
      <a:buNone/>
      <a:defRPr sz="1800" kern="1200">
        <a:solidFill>
          <a:schemeClr val="tx1"/>
        </a:solidFill>
        <a:latin typeface="等线 Light" panose="02010600030101010101" charset="-122"/>
        <a:ea typeface="等线 Light" panose="02010600030101010101" charset="-122"/>
        <a:cs typeface="+mn-cs"/>
      </a:defRPr>
    </a:lvl5pPr>
    <a:lvl6pPr marL="2286000" lvl="5" indent="0" algn="l" defTabSz="914400" rtl="0" eaLnBrk="1" latinLnBrk="0" hangingPunct="1">
      <a:buNone/>
      <a:defRPr sz="1800" kern="1200">
        <a:solidFill>
          <a:schemeClr val="tx1"/>
        </a:solidFill>
        <a:latin typeface="等线 Light" panose="02010600030101010101" charset="-122"/>
        <a:ea typeface="等线 Light" panose="02010600030101010101" charset="-122"/>
        <a:cs typeface="+mn-cs"/>
      </a:defRPr>
    </a:lvl6pPr>
    <a:lvl7pPr marL="2743200" lvl="6" indent="0" algn="l" defTabSz="914400" rtl="0" eaLnBrk="1" latinLnBrk="0" hangingPunct="1">
      <a:buNone/>
      <a:defRPr sz="1800" kern="1200">
        <a:solidFill>
          <a:schemeClr val="tx1"/>
        </a:solidFill>
        <a:latin typeface="等线 Light" panose="02010600030101010101" charset="-122"/>
        <a:ea typeface="等线 Light" panose="02010600030101010101" charset="-122"/>
        <a:cs typeface="+mn-cs"/>
      </a:defRPr>
    </a:lvl7pPr>
    <a:lvl8pPr marL="3200400" lvl="7" indent="0" algn="l" defTabSz="914400" rtl="0" eaLnBrk="1" latinLnBrk="0" hangingPunct="1">
      <a:buNone/>
      <a:defRPr sz="1800" kern="1200">
        <a:solidFill>
          <a:schemeClr val="tx1"/>
        </a:solidFill>
        <a:latin typeface="等线 Light" panose="02010600030101010101" charset="-122"/>
        <a:ea typeface="等线 Light" panose="02010600030101010101" charset="-122"/>
        <a:cs typeface="+mn-cs"/>
      </a:defRPr>
    </a:lvl8pPr>
    <a:lvl9pPr marL="3657600" lvl="8" indent="0" algn="l" defTabSz="914400" rtl="0" eaLnBrk="1" latinLnBrk="0" hangingPunct="1">
      <a:buNone/>
      <a:defRPr sz="1800" kern="1200">
        <a:solidFill>
          <a:schemeClr val="tx1"/>
        </a:solidFill>
        <a:latin typeface="等线 Light" panose="02010600030101010101" charset="-122"/>
        <a:ea typeface="等线 Light" panose="02010600030101010101"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81" d="100"/>
          <a:sy n="81" d="100"/>
        </p:scale>
        <p:origin x="-102" y="-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9" Type="http://schemas.openxmlformats.org/officeDocument/2006/relationships/tags" Target="tags/tag19.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handoutMaster" Target="handoutMasters/handoutMaster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zh-CN" altLang="en-US" smtClean="0"/>
              <a:t>2024-4-25</a:t>
            </a:r>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页眉占位符 1"/>
          <p:cNvSpPr/>
          <p:nvPr>
            <p:ph type="hdr" sz="quarter"/>
          </p:nvPr>
        </p:nvSpPr>
        <p:spPr>
          <a:xfrm>
            <a:off x="0" y="0"/>
            <a:ext cx="2971800" cy="458788"/>
          </a:xfrm>
          <a:prstGeom prst="rect">
            <a:avLst/>
          </a:prstGeom>
          <a:noFill/>
          <a:ln w="9525">
            <a:noFill/>
          </a:ln>
        </p:spPr>
        <p:txBody>
          <a:bodyPr lIns="91440" tIns="45720" rIns="91440" bIns="45720"/>
          <a:p>
            <a:pPr lvl="0"/>
          </a:p>
        </p:txBody>
      </p:sp>
      <p:sp>
        <p:nvSpPr>
          <p:cNvPr id="4099" name="日期占位符 2"/>
          <p:cNvSpPr/>
          <p:nvPr>
            <p:ph type="dt" idx="1"/>
          </p:nvPr>
        </p:nvSpPr>
        <p:spPr>
          <a:xfrm>
            <a:off x="3884613" y="0"/>
            <a:ext cx="2971800" cy="458788"/>
          </a:xfrm>
          <a:prstGeom prst="rect">
            <a:avLst/>
          </a:prstGeom>
          <a:noFill/>
          <a:ln w="9525">
            <a:noFill/>
          </a:ln>
        </p:spPr>
        <p:txBody>
          <a:bodyPr lIns="91440" tIns="45720" rIns="91440" bIns="45720"/>
          <a:p>
            <a:pPr lvl="0" algn="r"/>
            <a:r>
              <a:rPr lang="zh-CN" altLang="en-US"/>
              <a:t>2024-4-25</a:t>
            </a:r>
            <a:endParaRPr lang="zh-CN" altLang="en-US"/>
          </a:p>
        </p:txBody>
      </p:sp>
      <p:sp>
        <p:nvSpPr>
          <p:cNvPr id="4100" name="幻灯片图像占位符 3"/>
          <p:cNvSpPr/>
          <p:nvPr>
            <p:ph type="sldImg" idx="2"/>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lIns="91440" tIns="45720" rIns="91440" bIns="45720" anchor="ctr" anchorCtr="0"/>
          <a:p>
            <a:pPr lvl="0"/>
          </a:p>
        </p:txBody>
      </p:sp>
      <p:sp>
        <p:nvSpPr>
          <p:cNvPr id="4101" name="备注占位符 4"/>
          <p:cNvSpPr/>
          <p:nvPr>
            <p:ph type="body" sz="quarter" idx="3"/>
          </p:nvPr>
        </p:nvSpPr>
        <p:spPr>
          <a:xfrm>
            <a:off x="685800" y="4400550"/>
            <a:ext cx="5486400" cy="3600450"/>
          </a:xfrm>
          <a:prstGeom prst="rect">
            <a:avLst/>
          </a:prstGeom>
          <a:noFill/>
          <a:ln w="9525">
            <a:noFill/>
          </a:ln>
        </p:spPr>
        <p:txBody>
          <a:bodyPr lIns="91440" tIns="45720" rIns="91440" bIns="45720"/>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102" name="页脚占位符 5"/>
          <p:cNvSpPr/>
          <p:nvPr>
            <p:ph type="ftr" sz="quarter" idx="4"/>
          </p:nvPr>
        </p:nvSpPr>
        <p:spPr>
          <a:xfrm>
            <a:off x="0" y="8685213"/>
            <a:ext cx="2971800" cy="458787"/>
          </a:xfrm>
          <a:prstGeom prst="rect">
            <a:avLst/>
          </a:prstGeom>
          <a:noFill/>
          <a:ln w="9525">
            <a:noFill/>
          </a:ln>
        </p:spPr>
        <p:txBody>
          <a:bodyPr lIns="91440" tIns="45720" rIns="91440" bIns="45720" anchor="b" anchorCtr="0"/>
          <a:p>
            <a:pPr lvl="0"/>
          </a:p>
        </p:txBody>
      </p:sp>
      <p:sp>
        <p:nvSpPr>
          <p:cNvPr id="4103" name="灯片编号占位符 6"/>
          <p:cNvSpPr/>
          <p:nvPr>
            <p:ph type="sldNum" sz="quarter" idx="5"/>
          </p:nvPr>
        </p:nvSpPr>
        <p:spPr>
          <a:xfrm>
            <a:off x="3884613" y="8685213"/>
            <a:ext cx="2971800" cy="458787"/>
          </a:xfrm>
          <a:prstGeom prst="rect">
            <a:avLst/>
          </a:prstGeom>
          <a:noFill/>
          <a:ln w="9525">
            <a:noFill/>
          </a:ln>
        </p:spPr>
        <p:txBody>
          <a:bodyPr lIns="91440" tIns="45720" rIns="91440" bIns="45720" anchor="b" anchorCtr="0"/>
          <a:p>
            <a:pPr lvl="0" algn="r"/>
            <a:fld id="{9A0DB2DC-4C9A-4742-B13C-FB6460FD3503}" type="slidenum">
              <a:rPr lang="zh-CN" altLang="en-US"/>
            </a:fld>
            <a:endParaRPr lang="zh-CN" altLang="en-US"/>
          </a:p>
        </p:txBody>
      </p:sp>
    </p:spTree>
  </p:cSld>
  <p:clrMap bg1="lt1" tx1="dk1" bg2="lt2" tx2="dk2" accent1="accent1" accent2="accent2" accent3="accent3" accent4="accent4" accent5="accent5" accent6="accent6" hlink="hlink" folHlink="folHlink"/>
  <p:hf sldNum="0" hdr="0" ftr="0"/>
  <p:notesStyle>
    <a:lvl1pPr marL="0" lvl="0"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等线 Light" panose="02010600030101010101" charset="-122"/>
      </a:defRPr>
    </a:lvl1pPr>
    <a:lvl2pPr marL="457200" lvl="1"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等线 Light" panose="02010600030101010101" charset="-122"/>
      </a:defRPr>
    </a:lvl2pPr>
    <a:lvl3pPr marL="914400" lvl="2"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等线 Light" panose="02010600030101010101" charset="-122"/>
      </a:defRPr>
    </a:lvl3pPr>
    <a:lvl4pPr marL="1371600" lvl="3"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等线 Light" panose="02010600030101010101" charset="-122"/>
      </a:defRPr>
    </a:lvl4pPr>
    <a:lvl5pPr marL="1828800" lvl="4"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等线 Light" panose="02010600030101010101" charset="-122"/>
      </a:defRPr>
    </a:lvl5pPr>
    <a:lvl6pPr marL="2286000" lvl="5"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等线 Light" panose="02010600030101010101" charset="-122"/>
      </a:defRPr>
    </a:lvl6pPr>
    <a:lvl7pPr marL="2743200" lvl="6"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等线 Light" panose="02010600030101010101" charset="-122"/>
      </a:defRPr>
    </a:lvl7pPr>
    <a:lvl8pPr marL="3200400" lvl="7"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等线 Light" panose="02010600030101010101" charset="-122"/>
      </a:defRPr>
    </a:lvl8pPr>
    <a:lvl9pPr marL="3657600" lvl="8" indent="0" algn="l" defTabSz="457200" rtl="0" eaLnBrk="0" fontAlgn="base" latinLnBrk="0" hangingPunct="0">
      <a:lnSpc>
        <a:spcPct val="100000"/>
      </a:lnSpc>
      <a:spcBef>
        <a:spcPct val="30000"/>
      </a:spcBef>
      <a:spcAft>
        <a:spcPct val="0"/>
      </a:spcAft>
      <a:buNone/>
      <a:defRPr sz="1200" b="0" i="0" u="none" kern="1200" baseline="0">
        <a:solidFill>
          <a:schemeClr val="tx1"/>
        </a:solidFill>
        <a:latin typeface="等线 Light" panose="02010600030101010101"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06"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107"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108"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31"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132"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133"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36"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137"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138"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51"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152"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153"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56"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157"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158"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61"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162"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163"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66"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167"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168"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71"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172"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173"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
        <p:nvSpPr>
          <p:cNvPr id="4" name="日期占位符 3"/>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76"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177"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178"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86"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187"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188"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11"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112"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113"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1"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192"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193"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01"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02"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03"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01"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02"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03"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06"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07"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08"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11"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12"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13"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16"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17"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18"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21"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22"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23"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26"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27"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28"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31"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32"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33"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41"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42"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43"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16"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117"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118"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46"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47"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48"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51"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52"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53"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51"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52"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53"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51"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52"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53"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51"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52"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53"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51"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52"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53"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51"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52"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53"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51"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52"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53"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51"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52"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53"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51"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52"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53"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21"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122"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123"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261"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62"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263"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26"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127"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128"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26"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127"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128"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26"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127"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128"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26"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127"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128"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31" name="幻灯片图像占位符 1"/>
          <p:cNvSpPr/>
          <p:nvPr>
            <p:ph type="sldImg"/>
          </p:nvPr>
        </p:nvSpPr>
        <p:spPr>
          <a:xfrm>
            <a:off x="687388" y="1143000"/>
            <a:ext cx="5483225" cy="3086100"/>
          </a:xfrm>
          <a:prstGeom prst="rect">
            <a:avLst/>
          </a:prstGeom>
          <a:noFill/>
          <a:ln w="12700" cap="flat" cmpd="sng">
            <a:solidFill>
              <a:srgbClr val="000000"/>
            </a:solidFill>
            <a:prstDash val="solid"/>
            <a:round/>
            <a:headEnd type="none" w="med" len="med"/>
            <a:tailEnd type="none" w="med" len="med"/>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132" name="备注占位符 2"/>
          <p:cNvSpPr/>
          <p:nvPr>
            <p:ph type="body" idx="1"/>
          </p:nvPr>
        </p:nvSpPr>
        <p:spPr>
          <a:xfrm>
            <a:off x="685800" y="4400550"/>
            <a:ext cx="5486400" cy="3600450"/>
          </a:xfrm>
          <a:prstGeom prst="rect">
            <a:avLst/>
          </a:prstGeom>
          <a:noFill/>
          <a:ln w="9525">
            <a:noFill/>
          </a:ln>
        </p:spPr>
        <p:txBody>
          <a:bodyPr/>
          <a:p>
            <a:pPr marL="0" lvl="0" indent="0" algn="l" defTabSz="457200" rtl="0" eaLnBrk="0" fontAlgn="base" latinLnBrk="0" hangingPunct="0">
              <a:lnSpc>
                <a:spcPct val="100000"/>
              </a:lnSpc>
              <a:spcBef>
                <a:spcPct val="30000"/>
              </a:spcBef>
              <a:spcAft>
                <a:spcPct val="0"/>
              </a:spcAft>
              <a:buClrTx/>
              <a:buSzPct val="100000"/>
            </a:pPr>
            <a:endParaRPr sz="1200" u="none" baseline="0">
              <a:solidFill>
                <a:schemeClr val="tx1"/>
              </a:solidFill>
              <a:latin typeface="等线 Light" panose="02010600030101010101" charset="-122"/>
            </a:endParaRPr>
          </a:p>
        </p:txBody>
      </p:sp>
      <p:sp>
        <p:nvSpPr>
          <p:cNvPr id="4133" name="灯片编号占位符 3"/>
          <p:cNvSpPr/>
          <p:nvPr/>
        </p:nvSpPr>
        <p:spPr>
          <a:xfrm>
            <a:off x="3884613" y="8685213"/>
            <a:ext cx="2971800" cy="458787"/>
          </a:xfrm>
          <a:prstGeom prst="rect">
            <a:avLst/>
          </a:prstGeom>
          <a:noFill/>
          <a:ln w="9525">
            <a:noFill/>
          </a:ln>
        </p:spPr>
        <p:txBody>
          <a:bodyPr/>
          <a:p>
            <a:pPr lvl="0"/>
            <a:fld id="{9A0DB2DC-4C9A-4742-B13C-FB6460FD3503}" type="slidenum">
              <a:rPr lang="ru-RU" sz="1200"/>
            </a:fld>
            <a:endParaRPr lang="ru-RU" sz="1200"/>
          </a:p>
        </p:txBody>
      </p:sp>
      <p:sp>
        <p:nvSpPr>
          <p:cNvPr id="2" name="日期占位符 1"/>
          <p:cNvSpPr>
            <a:spLocks noGrp="1"/>
          </p:cNvSpPr>
          <p:nvPr>
            <p:ph type="dt" idx="1"/>
          </p:nvPr>
        </p:nvSpPr>
        <p:spPr/>
        <p:txBody>
          <a:bodyPr/>
          <a:p>
            <a:pPr lvl="0" algn="r"/>
            <a:r>
              <a:rPr lang="zh-CN" altLang="en-US"/>
              <a:t>2024-4-25</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41" y="1122675"/>
            <a:ext cx="9143048" cy="2388263"/>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3841" y="3603039"/>
            <a:ext cx="9143048" cy="165622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199765" indent="0" algn="ctr">
              <a:buNone/>
              <a:defRPr sz="1600"/>
            </a:lvl8pPr>
            <a:lvl9pPr marL="3656965" indent="0" algn="ctr">
              <a:buNone/>
              <a:defRPr sz="1600"/>
            </a:lvl9pPr>
          </a:lstStyle>
          <a:p>
            <a:r>
              <a:rPr lang="zh-CN" altLang="en-US" smtClean="0"/>
              <a:t>单击此处编辑母版副标题样式</a:t>
            </a: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991" y="365226"/>
            <a:ext cx="2628626" cy="5813452"/>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113" y="365226"/>
            <a:ext cx="7733494" cy="5813452"/>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3841" y="1122675"/>
            <a:ext cx="9143048" cy="2388263"/>
          </a:xfrm>
          <a:prstGeom prst="rect">
            <a:avLst/>
          </a:prstGeo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3841" y="3603039"/>
            <a:ext cx="9143048" cy="165622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199765" indent="0" algn="ctr">
              <a:buNone/>
              <a:defRPr sz="1600"/>
            </a:lvl8pPr>
            <a:lvl9pPr marL="3656965" indent="0" algn="ctr">
              <a:buNone/>
              <a:defRPr sz="1600"/>
            </a:lvl9pPr>
          </a:lstStyle>
          <a:p>
            <a:r>
              <a:rPr lang="zh-CN" altLang="en-US" smtClean="0"/>
              <a:t>单击此处编辑母版副标题样式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63" y="1710213"/>
            <a:ext cx="10514505" cy="2853529"/>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763" y="4590738"/>
            <a:ext cx="10514505" cy="1500604"/>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199765" indent="0">
              <a:buNone/>
              <a:defRPr sz="1600">
                <a:solidFill>
                  <a:schemeClr val="tx1">
                    <a:tint val="75000"/>
                  </a:schemeClr>
                </a:solidFill>
              </a:defRPr>
            </a:lvl8pPr>
            <a:lvl9pPr marL="3656965"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113" y="1826132"/>
            <a:ext cx="5181060" cy="4352547"/>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1557" y="1826132"/>
            <a:ext cx="5181060" cy="4352547"/>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01" y="365226"/>
            <a:ext cx="10514505" cy="1325931"/>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650" y="1778932"/>
            <a:ext cx="4873066" cy="824141"/>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199765" indent="0">
              <a:buNone/>
              <a:defRPr sz="1800"/>
            </a:lvl8pPr>
            <a:lvl9pPr marL="3656965"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650" y="2666119"/>
            <a:ext cx="4873066" cy="35252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286" y="1778932"/>
            <a:ext cx="4897066" cy="824141"/>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199765" indent="0">
              <a:buNone/>
              <a:defRPr sz="1800"/>
            </a:lvl8pPr>
            <a:lvl9pPr marL="3656965"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286" y="2666119"/>
            <a:ext cx="4897066" cy="35252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01" y="457327"/>
            <a:ext cx="3931827" cy="1600645"/>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2648" y="987699"/>
            <a:ext cx="6171557" cy="487497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01" y="2057972"/>
            <a:ext cx="3931827" cy="381264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199765" indent="0">
              <a:buNone/>
              <a:defRPr sz="1000"/>
            </a:lvl8pPr>
            <a:lvl9pPr marL="3656965"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01" y="457327"/>
            <a:ext cx="4164915" cy="1600645"/>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2648" y="457328"/>
            <a:ext cx="6171557" cy="54053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199765" indent="0">
              <a:buNone/>
              <a:defRPr sz="2000"/>
            </a:lvl8pPr>
            <a:lvl9pPr marL="3656965" indent="0">
              <a:buNone/>
              <a:defRPr sz="2000"/>
            </a:lvl9pPr>
          </a:lstStyle>
          <a:p>
            <a:endParaRPr lang="zh-CN" altLang="en-US"/>
          </a:p>
        </p:txBody>
      </p:sp>
      <p:sp>
        <p:nvSpPr>
          <p:cNvPr id="4" name="文本占位符 3"/>
          <p:cNvSpPr>
            <a:spLocks noGrp="1"/>
          </p:cNvSpPr>
          <p:nvPr>
            <p:ph type="body" sz="half" idx="2"/>
          </p:nvPr>
        </p:nvSpPr>
        <p:spPr>
          <a:xfrm>
            <a:off x="839701" y="2057972"/>
            <a:ext cx="4164915" cy="3812647"/>
          </a:xfrm>
          <a:prstGeom prst="rect">
            <a:avLst/>
          </a:prstGeo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199765" indent="0">
              <a:buNone/>
              <a:defRPr sz="1400"/>
            </a:lvl8pPr>
            <a:lvl9pPr marL="3656965"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3991" y="365226"/>
            <a:ext cx="2628626" cy="5813452"/>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113" y="365226"/>
            <a:ext cx="7733494" cy="5813452"/>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763" y="1710213"/>
            <a:ext cx="10514505" cy="2853529"/>
          </a:xfrm>
          <a:prstGeom prst="rect">
            <a:avLst/>
          </a:prstGeo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763" y="4590738"/>
            <a:ext cx="10514505" cy="1500604"/>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199765" indent="0">
              <a:buNone/>
              <a:defRPr sz="1600">
                <a:solidFill>
                  <a:schemeClr val="tx1">
                    <a:tint val="75000"/>
                  </a:schemeClr>
                </a:solidFill>
              </a:defRPr>
            </a:lvl8pPr>
            <a:lvl9pPr marL="3656965"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113" y="1826132"/>
            <a:ext cx="5181060" cy="4352547"/>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1557" y="1826132"/>
            <a:ext cx="5181060" cy="4352547"/>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01" y="365226"/>
            <a:ext cx="10514505" cy="1325931"/>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650" y="1778932"/>
            <a:ext cx="4873066" cy="824141"/>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199765" indent="0">
              <a:buNone/>
              <a:defRPr sz="1800"/>
            </a:lvl8pPr>
            <a:lvl9pPr marL="3656965"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650" y="2666119"/>
            <a:ext cx="4873066" cy="35252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286" y="1778932"/>
            <a:ext cx="4897066" cy="824141"/>
          </a:xfrm>
          <a:prstGeom prst="rect">
            <a:avLst/>
          </a:prstGeo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199765" indent="0">
              <a:buNone/>
              <a:defRPr sz="1800"/>
            </a:lvl8pPr>
            <a:lvl9pPr marL="3656965"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286" y="2666119"/>
            <a:ext cx="4897066" cy="3525263"/>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955"/>
            <a:ext cx="8229600" cy="1143000"/>
          </a:xfrm>
          <a:prstGeom prst="rect">
            <a:avLst/>
          </a:prstGeom>
        </p:spPr>
        <p:txBody>
          <a:bodyPr/>
          <a:lstStyle/>
          <a:p>
            <a:r>
              <a:rPr lang="zh-CN" altLang="en-US" smtClean="0"/>
              <a:t>单击此处编辑母版标题样式</a:t>
            </a: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01" y="457327"/>
            <a:ext cx="3931827" cy="1600645"/>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2648" y="987699"/>
            <a:ext cx="6171557" cy="4874979"/>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01" y="2057972"/>
            <a:ext cx="3931827" cy="3812647"/>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199765" indent="0">
              <a:buNone/>
              <a:defRPr sz="1000"/>
            </a:lvl8pPr>
            <a:lvl9pPr marL="3656965" indent="0">
              <a:buNone/>
              <a:defRPr sz="1000"/>
            </a:lvl9pPr>
          </a:lstStyle>
          <a:p>
            <a:pPr lvl="0"/>
            <a:r>
              <a:rPr lang="zh-CN" altLang="en-US" smtClean="0"/>
              <a:t>单击此处编辑母版文本样式</a:t>
            </a:r>
            <a:endParaRPr lang="zh-CN" altLang="en-US"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01" y="457327"/>
            <a:ext cx="4164915" cy="1600645"/>
          </a:xfrm>
          <a:prstGeom prst="rect">
            <a:avLst/>
          </a:prstGeo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2648" y="457328"/>
            <a:ext cx="6171557" cy="540535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199765" indent="0">
              <a:buNone/>
              <a:defRPr sz="2000"/>
            </a:lvl8pPr>
            <a:lvl9pPr marL="3656965" indent="0">
              <a:buNone/>
              <a:defRPr sz="2000"/>
            </a:lvl9pPr>
          </a:lstStyle>
          <a:p>
            <a:endParaRPr lang="zh-CN" altLang="en-US"/>
          </a:p>
        </p:txBody>
      </p:sp>
      <p:sp>
        <p:nvSpPr>
          <p:cNvPr id="4" name="文本占位符 3"/>
          <p:cNvSpPr>
            <a:spLocks noGrp="1"/>
          </p:cNvSpPr>
          <p:nvPr>
            <p:ph type="body" sz="half" idx="2"/>
          </p:nvPr>
        </p:nvSpPr>
        <p:spPr>
          <a:xfrm>
            <a:off x="839701" y="2057972"/>
            <a:ext cx="4164915" cy="3812647"/>
          </a:xfrm>
          <a:prstGeom prst="rect">
            <a:avLst/>
          </a:prstGeo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199765" indent="0">
              <a:buNone/>
              <a:defRPr sz="1400"/>
            </a:lvl8pPr>
            <a:lvl9pPr marL="3656965" indent="0">
              <a:buNone/>
              <a:defRPr sz="1400"/>
            </a:lvl9pPr>
          </a:lstStyle>
          <a:p>
            <a:pPr lvl="0"/>
            <a:r>
              <a:rPr lang="zh-CN" altLang="en-US" smtClean="0"/>
              <a:t>单击此处编辑母版文本样式</a:t>
            </a:r>
            <a:endParaRPr lang="zh-CN" altLang="en-US"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5" Type="http://schemas.openxmlformats.org/officeDocument/2006/relationships/theme" Target="../theme/theme2.xml"/><Relationship Id="rId14" Type="http://schemas.openxmlformats.org/officeDocument/2006/relationships/image" Target="../media/image3.png"/><Relationship Id="rId13" Type="http://schemas.openxmlformats.org/officeDocument/2006/relationships/image" Target="../media/image2.jpeg"/><Relationship Id="rId12" Type="http://schemas.openxmlformats.org/officeDocument/2006/relationships/image" Target="../media/image1.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pic>
        <p:nvPicPr>
          <p:cNvPr id="1026" name="图片 1"/>
          <p:cNvPicPr>
            <a:picLocks noChangeAspect="1"/>
          </p:cNvPicPr>
          <p:nvPr/>
        </p:nvPicPr>
        <p:blipFill>
          <a:blip r:embed="rId13"/>
          <a:stretch>
            <a:fillRect/>
          </a:stretch>
        </p:blipFill>
        <p:spPr>
          <a:xfrm>
            <a:off x="220663" y="212725"/>
            <a:ext cx="11784012" cy="6400800"/>
          </a:xfrm>
          <a:prstGeom prst="rect">
            <a:avLst/>
          </a:prstGeom>
          <a:noFill/>
          <a:ln w="9525">
            <a:noFill/>
          </a:ln>
        </p:spPr>
      </p:pic>
      <p:pic>
        <p:nvPicPr>
          <p:cNvPr id="1027" name="图片 3"/>
          <p:cNvPicPr>
            <a:picLocks noChangeAspect="1"/>
          </p:cNvPicPr>
          <p:nvPr/>
        </p:nvPicPr>
        <p:blipFill>
          <a:blip r:embed="rId14"/>
          <a:stretch>
            <a:fillRect/>
          </a:stretch>
        </p:blipFill>
        <p:spPr>
          <a:xfrm rot="16200000">
            <a:off x="3116263" y="-2276475"/>
            <a:ext cx="6019800" cy="113998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lvl="0" algn="l" defTabSz="914400" rtl="0" eaLnBrk="1" hangingPunct="1">
        <a:lnSpc>
          <a:spcPct val="90000"/>
        </a:lnSpc>
        <a:spcBef>
          <a:spcPct val="0"/>
        </a:spcBef>
        <a:buNone/>
        <a:defRPr sz="4400" kern="1200">
          <a:solidFill>
            <a:schemeClr val="tx1"/>
          </a:solidFill>
          <a:latin typeface="+mj-lt"/>
          <a:ea typeface="+mj-ea"/>
          <a:cs typeface="+mj-cs"/>
        </a:defRPr>
      </a:lvl1pPr>
    </p:titleStyle>
    <p:bodyStyle>
      <a:lvl1pPr marL="228600" lvl="0" indent="-228600" algn="l" defTabSz="914400" rtl="0" eaLnBrk="1"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lvl="1" indent="-228600" algn="l" defTabSz="914400" rtl="0" eaLnBrk="1" hangingPunct="1">
        <a:lnSpc>
          <a:spcPct val="90000"/>
        </a:lnSpc>
        <a:spcBef>
          <a:spcPts val="500"/>
        </a:spcBef>
        <a:buFont typeface="Arial" panose="020B0604020202020204"/>
        <a:buChar char="•"/>
        <a:defRPr sz="2400" kern="1200">
          <a:solidFill>
            <a:schemeClr val="tx1"/>
          </a:solidFill>
          <a:latin typeface="等线" panose="02010600030101010101" charset="-122"/>
          <a:ea typeface="Arial" panose="020B0604020202020204"/>
          <a:cs typeface="+mn-cs"/>
        </a:defRPr>
      </a:lvl2pPr>
      <a:lvl3pPr marL="1143000" lvl="2" indent="-228600" algn="l" defTabSz="914400" rtl="0" eaLnBrk="1" hangingPunct="1">
        <a:lnSpc>
          <a:spcPct val="90000"/>
        </a:lnSpc>
        <a:spcBef>
          <a:spcPts val="500"/>
        </a:spcBef>
        <a:buFont typeface="Arial" panose="020B0604020202020204"/>
        <a:buChar char="•"/>
        <a:defRPr sz="2000" kern="1200">
          <a:solidFill>
            <a:schemeClr val="tx1"/>
          </a:solidFill>
          <a:latin typeface="等线" panose="02010600030101010101" charset="-122"/>
          <a:ea typeface="Arial" panose="020B0604020202020204"/>
          <a:cs typeface="+mn-cs"/>
        </a:defRPr>
      </a:lvl3pPr>
      <a:lvl4pPr marL="1600200" lvl="3" indent="-228600" algn="l" defTabSz="914400" rtl="0" eaLnBrk="1" hangingPunct="1">
        <a:lnSpc>
          <a:spcPct val="90000"/>
        </a:lnSpc>
        <a:spcBef>
          <a:spcPts val="500"/>
        </a:spcBef>
        <a:buFont typeface="Arial" panose="020B0604020202020204"/>
        <a:buChar char="•"/>
        <a:defRPr sz="1800" kern="1200">
          <a:solidFill>
            <a:schemeClr val="tx1"/>
          </a:solidFill>
          <a:latin typeface="等线" panose="02010600030101010101" charset="-122"/>
          <a:ea typeface="Arial" panose="020B0604020202020204"/>
          <a:cs typeface="+mn-cs"/>
        </a:defRPr>
      </a:lvl4pPr>
      <a:lvl5pPr marL="2057400" lvl="4" indent="-228600" algn="l" defTabSz="914400" rtl="0" eaLnBrk="1" hangingPunct="1">
        <a:lnSpc>
          <a:spcPct val="90000"/>
        </a:lnSpc>
        <a:spcBef>
          <a:spcPts val="500"/>
        </a:spcBef>
        <a:buFont typeface="Arial" panose="020B0604020202020204"/>
        <a:buChar char="•"/>
        <a:defRPr sz="1800" kern="1200">
          <a:solidFill>
            <a:schemeClr val="tx1"/>
          </a:solidFill>
          <a:latin typeface="等线" panose="02010600030101010101" charset="-122"/>
          <a:ea typeface="Arial" panose="020B0604020202020204"/>
          <a:cs typeface="+mn-cs"/>
        </a:defRPr>
      </a:lvl5pPr>
      <a:lvl6pPr marL="2514600" lvl="5" indent="-228600" algn="l" defTabSz="914400" rtl="0" eaLnBrk="1" hangingPunct="1">
        <a:lnSpc>
          <a:spcPct val="90000"/>
        </a:lnSpc>
        <a:spcBef>
          <a:spcPts val="500"/>
        </a:spcBef>
        <a:buFont typeface="Arial" panose="020B0604020202020204"/>
        <a:buChar char="•"/>
        <a:defRPr sz="1800" kern="1200">
          <a:solidFill>
            <a:schemeClr val="tx1"/>
          </a:solidFill>
          <a:latin typeface="等线" panose="02010600030101010101" charset="-122"/>
          <a:ea typeface="Arial" panose="020B0604020202020204"/>
          <a:cs typeface="+mn-cs"/>
        </a:defRPr>
      </a:lvl6pPr>
      <a:lvl7pPr marL="2971800" lvl="6" indent="-228600" algn="l" defTabSz="914400" rtl="0" eaLnBrk="1" hangingPunct="1">
        <a:lnSpc>
          <a:spcPct val="90000"/>
        </a:lnSpc>
        <a:spcBef>
          <a:spcPts val="500"/>
        </a:spcBef>
        <a:buFont typeface="Arial" panose="020B0604020202020204"/>
        <a:buChar char="•"/>
        <a:defRPr sz="1800" kern="1200">
          <a:solidFill>
            <a:schemeClr val="tx1"/>
          </a:solidFill>
          <a:latin typeface="等线" panose="02010600030101010101" charset="-122"/>
          <a:ea typeface="Arial" panose="020B0604020202020204"/>
          <a:cs typeface="+mn-cs"/>
        </a:defRPr>
      </a:lvl7pPr>
      <a:lvl8pPr marL="3429000" lvl="7" indent="-228600" algn="l" defTabSz="914400" rtl="0" eaLnBrk="1" hangingPunct="1">
        <a:lnSpc>
          <a:spcPct val="90000"/>
        </a:lnSpc>
        <a:spcBef>
          <a:spcPts val="500"/>
        </a:spcBef>
        <a:buFont typeface="Arial" panose="020B0604020202020204"/>
        <a:buChar char="•"/>
        <a:defRPr sz="1800" kern="1200">
          <a:solidFill>
            <a:schemeClr val="tx1"/>
          </a:solidFill>
          <a:latin typeface="等线" panose="02010600030101010101" charset="-122"/>
          <a:ea typeface="Arial" panose="020B0604020202020204"/>
          <a:cs typeface="+mn-cs"/>
        </a:defRPr>
      </a:lvl8pPr>
      <a:lvl9pPr marL="3886200" lvl="8" indent="-228600" algn="l" defTabSz="914400" rtl="0" eaLnBrk="1" hangingPunct="1">
        <a:lnSpc>
          <a:spcPct val="90000"/>
        </a:lnSpc>
        <a:spcBef>
          <a:spcPts val="500"/>
        </a:spcBef>
        <a:buFont typeface="Arial" panose="020B0604020202020204"/>
        <a:buChar char="•"/>
        <a:defRPr sz="1800" kern="1200">
          <a:solidFill>
            <a:schemeClr val="tx1"/>
          </a:solidFill>
          <a:latin typeface="等线" panose="02010600030101010101" charset="-122"/>
          <a:ea typeface="Arial" panose="020B0604020202020204"/>
          <a:cs typeface="+mn-cs"/>
        </a:defRPr>
      </a:lvl9pPr>
    </p:bodyStyle>
    <p:otherStyle>
      <a:lvl1pPr lvl="0" algn="l">
        <a:buNone/>
        <a:defRPr sz="1200" kern="1200">
          <a:latin typeface="+mn-lt"/>
          <a:ea typeface="+mn-ea"/>
          <a:cs typeface="+mn-cs"/>
        </a:defRPr>
      </a:lvl1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p:pic>
        <p:nvPicPr>
          <p:cNvPr id="1026" name="图片 1"/>
          <p:cNvPicPr>
            <a:picLocks noChangeAspect="1"/>
          </p:cNvPicPr>
          <p:nvPr/>
        </p:nvPicPr>
        <p:blipFill>
          <a:blip r:embed="rId13"/>
          <a:stretch>
            <a:fillRect/>
          </a:stretch>
        </p:blipFill>
        <p:spPr>
          <a:xfrm>
            <a:off x="220663" y="212725"/>
            <a:ext cx="11784012" cy="6400800"/>
          </a:xfrm>
          <a:prstGeom prst="rect">
            <a:avLst/>
          </a:prstGeom>
          <a:noFill/>
          <a:ln w="9525">
            <a:noFill/>
          </a:ln>
        </p:spPr>
      </p:pic>
      <p:pic>
        <p:nvPicPr>
          <p:cNvPr id="1027" name="图片 3"/>
          <p:cNvPicPr>
            <a:picLocks noChangeAspect="1"/>
          </p:cNvPicPr>
          <p:nvPr/>
        </p:nvPicPr>
        <p:blipFill>
          <a:blip r:embed="rId14"/>
          <a:stretch>
            <a:fillRect/>
          </a:stretch>
        </p:blipFill>
        <p:spPr>
          <a:xfrm rot="16200000">
            <a:off x="3116263" y="-2276475"/>
            <a:ext cx="6019800" cy="11399838"/>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lvl="0" algn="l" defTabSz="914400" rtl="0" eaLnBrk="1" hangingPunct="1">
        <a:lnSpc>
          <a:spcPct val="90000"/>
        </a:lnSpc>
        <a:spcBef>
          <a:spcPct val="0"/>
        </a:spcBef>
        <a:buNone/>
        <a:defRPr sz="4400" kern="1200">
          <a:solidFill>
            <a:schemeClr val="tx1"/>
          </a:solidFill>
          <a:latin typeface="+mj-lt"/>
          <a:ea typeface="+mj-ea"/>
          <a:cs typeface="+mj-cs"/>
        </a:defRPr>
      </a:lvl1pPr>
    </p:titleStyle>
    <p:bodyStyle>
      <a:lvl1pPr marL="228600" lvl="0" indent="-228600" algn="l" defTabSz="914400" rtl="0" eaLnBrk="1"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800" lvl="1" indent="-228600" algn="l" defTabSz="914400" rtl="0" eaLnBrk="1" hangingPunct="1">
        <a:lnSpc>
          <a:spcPct val="90000"/>
        </a:lnSpc>
        <a:spcBef>
          <a:spcPts val="500"/>
        </a:spcBef>
        <a:buFont typeface="Arial" panose="020B0604020202020204"/>
        <a:buChar char="•"/>
        <a:defRPr sz="2400" kern="1200">
          <a:solidFill>
            <a:schemeClr val="tx1"/>
          </a:solidFill>
          <a:latin typeface="等线" panose="02010600030101010101" charset="-122"/>
          <a:ea typeface="Arial" panose="020B0604020202020204"/>
          <a:cs typeface="+mn-cs"/>
        </a:defRPr>
      </a:lvl2pPr>
      <a:lvl3pPr marL="1143000" lvl="2" indent="-228600" algn="l" defTabSz="914400" rtl="0" eaLnBrk="1" hangingPunct="1">
        <a:lnSpc>
          <a:spcPct val="90000"/>
        </a:lnSpc>
        <a:spcBef>
          <a:spcPts val="500"/>
        </a:spcBef>
        <a:buFont typeface="Arial" panose="020B0604020202020204"/>
        <a:buChar char="•"/>
        <a:defRPr sz="2000" kern="1200">
          <a:solidFill>
            <a:schemeClr val="tx1"/>
          </a:solidFill>
          <a:latin typeface="等线" panose="02010600030101010101" charset="-122"/>
          <a:ea typeface="Arial" panose="020B0604020202020204"/>
          <a:cs typeface="+mn-cs"/>
        </a:defRPr>
      </a:lvl3pPr>
      <a:lvl4pPr marL="1600200" lvl="3" indent="-228600" algn="l" defTabSz="914400" rtl="0" eaLnBrk="1" hangingPunct="1">
        <a:lnSpc>
          <a:spcPct val="90000"/>
        </a:lnSpc>
        <a:spcBef>
          <a:spcPts val="500"/>
        </a:spcBef>
        <a:buFont typeface="Arial" panose="020B0604020202020204"/>
        <a:buChar char="•"/>
        <a:defRPr sz="1800" kern="1200">
          <a:solidFill>
            <a:schemeClr val="tx1"/>
          </a:solidFill>
          <a:latin typeface="等线" panose="02010600030101010101" charset="-122"/>
          <a:ea typeface="Arial" panose="020B0604020202020204"/>
          <a:cs typeface="+mn-cs"/>
        </a:defRPr>
      </a:lvl4pPr>
      <a:lvl5pPr marL="2057400" lvl="4" indent="-228600" algn="l" defTabSz="914400" rtl="0" eaLnBrk="1" hangingPunct="1">
        <a:lnSpc>
          <a:spcPct val="90000"/>
        </a:lnSpc>
        <a:spcBef>
          <a:spcPts val="500"/>
        </a:spcBef>
        <a:buFont typeface="Arial" panose="020B0604020202020204"/>
        <a:buChar char="•"/>
        <a:defRPr sz="1800" kern="1200">
          <a:solidFill>
            <a:schemeClr val="tx1"/>
          </a:solidFill>
          <a:latin typeface="等线" panose="02010600030101010101" charset="-122"/>
          <a:ea typeface="Arial" panose="020B0604020202020204"/>
          <a:cs typeface="+mn-cs"/>
        </a:defRPr>
      </a:lvl5pPr>
      <a:lvl6pPr marL="2514600" lvl="5" indent="-228600" algn="l" defTabSz="914400" rtl="0" eaLnBrk="1" hangingPunct="1">
        <a:lnSpc>
          <a:spcPct val="90000"/>
        </a:lnSpc>
        <a:spcBef>
          <a:spcPts val="500"/>
        </a:spcBef>
        <a:buFont typeface="Arial" panose="020B0604020202020204"/>
        <a:buChar char="•"/>
        <a:defRPr sz="1800" kern="1200">
          <a:solidFill>
            <a:schemeClr val="tx1"/>
          </a:solidFill>
          <a:latin typeface="等线" panose="02010600030101010101" charset="-122"/>
          <a:ea typeface="Arial" panose="020B0604020202020204"/>
          <a:cs typeface="+mn-cs"/>
        </a:defRPr>
      </a:lvl6pPr>
      <a:lvl7pPr marL="2971800" lvl="6" indent="-228600" algn="l" defTabSz="914400" rtl="0" eaLnBrk="1" hangingPunct="1">
        <a:lnSpc>
          <a:spcPct val="90000"/>
        </a:lnSpc>
        <a:spcBef>
          <a:spcPts val="500"/>
        </a:spcBef>
        <a:buFont typeface="Arial" panose="020B0604020202020204"/>
        <a:buChar char="•"/>
        <a:defRPr sz="1800" kern="1200">
          <a:solidFill>
            <a:schemeClr val="tx1"/>
          </a:solidFill>
          <a:latin typeface="等线" panose="02010600030101010101" charset="-122"/>
          <a:ea typeface="Arial" panose="020B0604020202020204"/>
          <a:cs typeface="+mn-cs"/>
        </a:defRPr>
      </a:lvl7pPr>
      <a:lvl8pPr marL="3429000" lvl="7" indent="-228600" algn="l" defTabSz="914400" rtl="0" eaLnBrk="1" hangingPunct="1">
        <a:lnSpc>
          <a:spcPct val="90000"/>
        </a:lnSpc>
        <a:spcBef>
          <a:spcPts val="500"/>
        </a:spcBef>
        <a:buFont typeface="Arial" panose="020B0604020202020204"/>
        <a:buChar char="•"/>
        <a:defRPr sz="1800" kern="1200">
          <a:solidFill>
            <a:schemeClr val="tx1"/>
          </a:solidFill>
          <a:latin typeface="等线" panose="02010600030101010101" charset="-122"/>
          <a:ea typeface="Arial" panose="020B0604020202020204"/>
          <a:cs typeface="+mn-cs"/>
        </a:defRPr>
      </a:lvl8pPr>
      <a:lvl9pPr marL="3886200" lvl="8" indent="-228600" algn="l" defTabSz="914400" rtl="0" eaLnBrk="1" hangingPunct="1">
        <a:lnSpc>
          <a:spcPct val="90000"/>
        </a:lnSpc>
        <a:spcBef>
          <a:spcPts val="500"/>
        </a:spcBef>
        <a:buFont typeface="Arial" panose="020B0604020202020204"/>
        <a:buChar char="•"/>
        <a:defRPr sz="1800" kern="1200">
          <a:solidFill>
            <a:schemeClr val="tx1"/>
          </a:solidFill>
          <a:latin typeface="等线" panose="02010600030101010101" charset="-122"/>
          <a:ea typeface="Arial" panose="020B0604020202020204"/>
          <a:cs typeface="+mn-cs"/>
        </a:defRPr>
      </a:lvl9pPr>
    </p:bodyStyle>
    <p:otherStyle>
      <a:lvl1pPr lvl="0" algn="l">
        <a:buNone/>
        <a:defRPr sz="1200" kern="1200">
          <a:latin typeface="+mn-lt"/>
          <a:ea typeface="+mn-ea"/>
          <a:cs typeface="+mn-cs"/>
        </a:defRPr>
      </a:lvl1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1.xml"/><Relationship Id="rId8" Type="http://schemas.openxmlformats.org/officeDocument/2006/relationships/image" Target="../media/image9.png"/><Relationship Id="rId7" Type="http://schemas.openxmlformats.org/officeDocument/2006/relationships/image" Target="../media/image8.png"/><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3" Type="http://schemas.openxmlformats.org/officeDocument/2006/relationships/audio" Target="NULL" TargetMode="External"/><Relationship Id="rId2" Type="http://schemas.openxmlformats.org/officeDocument/2006/relationships/image" Target="../media/image3.png"/><Relationship Id="rId12" Type="http://schemas.openxmlformats.org/officeDocument/2006/relationships/notesSlide" Target="../notesSlides/notesSlide1.xml"/><Relationship Id="rId11" Type="http://schemas.openxmlformats.org/officeDocument/2006/relationships/slideLayout" Target="../slideLayouts/slideLayout7.xml"/><Relationship Id="rId10" Type="http://schemas.openxmlformats.org/officeDocument/2006/relationships/image" Target="../media/image10.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18.xml"/><Relationship Id="rId4" Type="http://schemas.openxmlformats.org/officeDocument/2006/relationships/image" Target="../media/image17.jpeg"/><Relationship Id="rId3" Type="http://schemas.openxmlformats.org/officeDocument/2006/relationships/tags" Target="../tags/tag4.xml"/><Relationship Id="rId2" Type="http://schemas.openxmlformats.org/officeDocument/2006/relationships/image" Target="../media/image13.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7.xml"/><Relationship Id="rId3" Type="http://schemas.openxmlformats.org/officeDocument/2006/relationships/tags" Target="../tags/tag5.xml"/><Relationship Id="rId2" Type="http://schemas.openxmlformats.org/officeDocument/2006/relationships/image" Target="../media/image13.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7.xml"/><Relationship Id="rId2" Type="http://schemas.openxmlformats.org/officeDocument/2006/relationships/image" Target="../media/image18.jpeg"/><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6.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7.xml"/><Relationship Id="rId3" Type="http://schemas.openxmlformats.org/officeDocument/2006/relationships/image" Target="../media/image19.jpeg"/><Relationship Id="rId2" Type="http://schemas.openxmlformats.org/officeDocument/2006/relationships/tags" Target="../tags/tag7.xml"/><Relationship Id="rId1" Type="http://schemas.openxmlformats.org/officeDocument/2006/relationships/image" Target="../media/image13.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7.xml"/><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6.png"/></Relationships>
</file>

<file path=ppt/slides/_rels/slide20.xml.rels><?xml version="1.0" encoding="UTF-8" standalone="yes"?>
<Relationships xmlns="http://schemas.openxmlformats.org/package/2006/relationships"><Relationship Id="rId9" Type="http://schemas.openxmlformats.org/officeDocument/2006/relationships/notesSlide" Target="../notesSlides/notesSlide20.xml"/><Relationship Id="rId8" Type="http://schemas.openxmlformats.org/officeDocument/2006/relationships/slideLayout" Target="../slideLayouts/slideLayout7.xml"/><Relationship Id="rId7" Type="http://schemas.openxmlformats.org/officeDocument/2006/relationships/image" Target="../media/image22.jpeg"/><Relationship Id="rId6" Type="http://schemas.openxmlformats.org/officeDocument/2006/relationships/image" Target="../media/image21.jpeg"/><Relationship Id="rId5" Type="http://schemas.openxmlformats.org/officeDocument/2006/relationships/tags" Target="../tags/tag9.xml"/><Relationship Id="rId4" Type="http://schemas.openxmlformats.org/officeDocument/2006/relationships/image" Target="../media/image20.jpeg"/><Relationship Id="rId3" Type="http://schemas.openxmlformats.org/officeDocument/2006/relationships/tags" Target="../tags/tag8.xml"/><Relationship Id="rId2" Type="http://schemas.openxmlformats.org/officeDocument/2006/relationships/image" Target="../media/image13.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jpeg"/><Relationship Id="rId3" Type="http://schemas.openxmlformats.org/officeDocument/2006/relationships/tags" Target="../tags/tag10.xml"/><Relationship Id="rId2" Type="http://schemas.openxmlformats.org/officeDocument/2006/relationships/image" Target="../media/image13.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7" Type="http://schemas.openxmlformats.org/officeDocument/2006/relationships/notesSlide" Target="../notesSlides/notesSlide23.xml"/><Relationship Id="rId6"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image" Target="../media/image13.png"/><Relationship Id="rId1" Type="http://schemas.openxmlformats.org/officeDocument/2006/relationships/image" Target="../media/image6.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7.xml"/><Relationship Id="rId3" Type="http://schemas.openxmlformats.org/officeDocument/2006/relationships/tags" Target="../tags/tag13.xml"/><Relationship Id="rId2" Type="http://schemas.openxmlformats.org/officeDocument/2006/relationships/image" Target="../media/image13.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6.pn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7.xml"/><Relationship Id="rId4" Type="http://schemas.openxmlformats.org/officeDocument/2006/relationships/image" Target="../media/image14.png"/><Relationship Id="rId3" Type="http://schemas.openxmlformats.org/officeDocument/2006/relationships/tags" Target="../tags/tag2.xml"/><Relationship Id="rId2" Type="http://schemas.openxmlformats.org/officeDocument/2006/relationships/image" Target="../media/image13.png"/><Relationship Id="rId1" Type="http://schemas.openxmlformats.org/officeDocument/2006/relationships/image" Target="../media/image6.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image" Target="../media/image6.png"/></Relationships>
</file>

<file path=ppt/slides/_rels/slide32.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35.xml"/><Relationship Id="rId5" Type="http://schemas.openxmlformats.org/officeDocument/2006/relationships/slideLayout" Target="../slideLayouts/slideLayout7.xml"/><Relationship Id="rId4" Type="http://schemas.openxmlformats.org/officeDocument/2006/relationships/image" Target="../media/image26.png"/><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image" Target="../media/image6.png"/></Relationships>
</file>

<file path=ppt/slides/_rels/slide36.xml.rels><?xml version="1.0" encoding="UTF-8" standalone="yes"?>
<Relationships xmlns="http://schemas.openxmlformats.org/package/2006/relationships"><Relationship Id="rId7" Type="http://schemas.openxmlformats.org/officeDocument/2006/relationships/notesSlide" Target="../notesSlides/notesSlide36.xml"/><Relationship Id="rId6"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tags" Target="../tags/tag14.xml"/><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image" Target="../media/image6.pn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image" Target="../media/image6.png"/></Relationships>
</file>

<file path=ppt/slides/_rels/slide38.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image" Target="../media/image6.png"/></Relationships>
</file>

<file path=ppt/slides/_rels/slide39.xml.rels><?xml version="1.0" encoding="UTF-8" standalone="yes"?>
<Relationships xmlns="http://schemas.openxmlformats.org/package/2006/relationships"><Relationship Id="rId9" Type="http://schemas.openxmlformats.org/officeDocument/2006/relationships/image" Target="../media/image30.png"/><Relationship Id="rId8" Type="http://schemas.openxmlformats.org/officeDocument/2006/relationships/tags" Target="../tags/tag17.xml"/><Relationship Id="rId7" Type="http://schemas.openxmlformats.org/officeDocument/2006/relationships/image" Target="../media/image29.png"/><Relationship Id="rId6" Type="http://schemas.openxmlformats.org/officeDocument/2006/relationships/tags" Target="../tags/tag16.xml"/><Relationship Id="rId5" Type="http://schemas.openxmlformats.org/officeDocument/2006/relationships/image" Target="../media/image28.png"/><Relationship Id="rId4" Type="http://schemas.openxmlformats.org/officeDocument/2006/relationships/tags" Target="../tags/tag15.xml"/><Relationship Id="rId3" Type="http://schemas.openxmlformats.org/officeDocument/2006/relationships/image" Target="../media/image8.png"/><Relationship Id="rId2" Type="http://schemas.openxmlformats.org/officeDocument/2006/relationships/image" Target="../media/image13.png"/><Relationship Id="rId11" Type="http://schemas.openxmlformats.org/officeDocument/2006/relationships/notesSlide" Target="../notesSlides/notesSlide39.xml"/><Relationship Id="rId10" Type="http://schemas.openxmlformats.org/officeDocument/2006/relationships/slideLayout" Target="../slideLayouts/slideLayout7.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7.xml"/><Relationship Id="rId2" Type="http://schemas.openxmlformats.org/officeDocument/2006/relationships/image" Target="../media/image13.png"/><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8" Type="http://schemas.openxmlformats.org/officeDocument/2006/relationships/notesSlide" Target="../notesSlides/notesSlide40.xml"/><Relationship Id="rId7"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tags" Target="../tags/tag18.xml"/><Relationship Id="rId4" Type="http://schemas.openxmlformats.org/officeDocument/2006/relationships/image" Target="../media/image32.png"/><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31.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7.xml"/><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8.xml"/><Relationship Id="rId2" Type="http://schemas.openxmlformats.org/officeDocument/2006/relationships/image" Target="../media/image13.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8.xml"/><Relationship Id="rId2" Type="http://schemas.openxmlformats.org/officeDocument/2006/relationships/image" Target="../media/image13.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8.xml"/><Relationship Id="rId2" Type="http://schemas.openxmlformats.org/officeDocument/2006/relationships/image" Target="../media/image13.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7.xml"/><Relationship Id="rId4" Type="http://schemas.openxmlformats.org/officeDocument/2006/relationships/image" Target="../media/image16.jpeg"/><Relationship Id="rId3" Type="http://schemas.openxmlformats.org/officeDocument/2006/relationships/tags" Target="../tags/tag3.xml"/><Relationship Id="rId2" Type="http://schemas.openxmlformats.org/officeDocument/2006/relationships/image" Target="../media/image13.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50" name="图片 4"/>
          <p:cNvPicPr>
            <a:picLocks noChangeAspect="1"/>
          </p:cNvPicPr>
          <p:nvPr/>
        </p:nvPicPr>
        <p:blipFill>
          <a:blip r:embed="rId1"/>
          <a:stretch>
            <a:fillRect/>
          </a:stretch>
        </p:blipFill>
        <p:spPr>
          <a:xfrm>
            <a:off x="274638" y="3763963"/>
            <a:ext cx="11663362" cy="2806700"/>
          </a:xfrm>
          <a:prstGeom prst="rect">
            <a:avLst/>
          </a:prstGeom>
          <a:noFill/>
          <a:ln w="9525">
            <a:noFill/>
          </a:ln>
        </p:spPr>
      </p:pic>
      <p:pic>
        <p:nvPicPr>
          <p:cNvPr id="2051" name="图片 8"/>
          <p:cNvPicPr>
            <a:picLocks noChangeAspect="1"/>
          </p:cNvPicPr>
          <p:nvPr/>
        </p:nvPicPr>
        <p:blipFill>
          <a:blip r:embed="rId2"/>
          <a:stretch>
            <a:fillRect/>
          </a:stretch>
        </p:blipFill>
        <p:spPr>
          <a:xfrm rot="16200000">
            <a:off x="3095625" y="-2270125"/>
            <a:ext cx="6019800" cy="11399838"/>
          </a:xfrm>
          <a:prstGeom prst="rect">
            <a:avLst/>
          </a:prstGeom>
          <a:noFill/>
          <a:ln w="9525">
            <a:noFill/>
          </a:ln>
        </p:spPr>
      </p:pic>
      <p:pic>
        <p:nvPicPr>
          <p:cNvPr id="2052" name="5bc859d193aaf">
            <a:hlinkClick r:id="" action="ppaction://media"/>
          </p:cNvPr>
          <p:cNvPicPr>
            <a:picLocks noRot="1" noChangeAspect="1"/>
          </p:cNvPicPr>
          <p:nvPr>
            <a:audioFile r:link="rId3"/>
          </p:nvPr>
        </p:nvPicPr>
        <p:blipFill>
          <a:blip r:embed="rId4"/>
          <a:stretch>
            <a:fillRect/>
          </a:stretch>
        </p:blipFill>
        <p:spPr>
          <a:xfrm>
            <a:off x="-244475" y="-1370012"/>
            <a:ext cx="487363" cy="487362"/>
          </a:xfrm>
          <a:prstGeom prst="rect">
            <a:avLst/>
          </a:prstGeom>
          <a:noFill/>
          <a:ln w="9525">
            <a:noFill/>
          </a:ln>
        </p:spPr>
      </p:pic>
      <p:pic>
        <p:nvPicPr>
          <p:cNvPr id="2053" name="图片 9"/>
          <p:cNvPicPr>
            <a:picLocks noChangeAspect="1"/>
          </p:cNvPicPr>
          <p:nvPr/>
        </p:nvPicPr>
        <p:blipFill>
          <a:blip r:embed="rId5"/>
          <a:stretch>
            <a:fillRect/>
          </a:stretch>
        </p:blipFill>
        <p:spPr>
          <a:xfrm flipH="1">
            <a:off x="9636125" y="-15875"/>
            <a:ext cx="2600325" cy="2119313"/>
          </a:xfrm>
          <a:prstGeom prst="rect">
            <a:avLst/>
          </a:prstGeom>
          <a:noFill/>
          <a:ln w="9525">
            <a:noFill/>
          </a:ln>
        </p:spPr>
      </p:pic>
      <p:pic>
        <p:nvPicPr>
          <p:cNvPr id="2054" name="图片 14"/>
          <p:cNvPicPr>
            <a:picLocks noChangeAspect="1"/>
          </p:cNvPicPr>
          <p:nvPr/>
        </p:nvPicPr>
        <p:blipFill>
          <a:blip r:embed="rId6"/>
          <a:stretch>
            <a:fillRect/>
          </a:stretch>
        </p:blipFill>
        <p:spPr>
          <a:xfrm>
            <a:off x="11406188" y="3871913"/>
            <a:ext cx="400050" cy="581025"/>
          </a:xfrm>
          <a:prstGeom prst="rect">
            <a:avLst/>
          </a:prstGeom>
          <a:noFill/>
          <a:ln w="9525">
            <a:noFill/>
          </a:ln>
        </p:spPr>
      </p:pic>
      <p:pic>
        <p:nvPicPr>
          <p:cNvPr id="2055" name="图片 15"/>
          <p:cNvPicPr>
            <a:picLocks noChangeAspect="1"/>
          </p:cNvPicPr>
          <p:nvPr/>
        </p:nvPicPr>
        <p:blipFill>
          <a:blip r:embed="rId7"/>
          <a:stretch>
            <a:fillRect/>
          </a:stretch>
        </p:blipFill>
        <p:spPr>
          <a:xfrm>
            <a:off x="9875838" y="4532313"/>
            <a:ext cx="1800225" cy="1428750"/>
          </a:xfrm>
          <a:prstGeom prst="rect">
            <a:avLst/>
          </a:prstGeom>
          <a:noFill/>
          <a:ln w="9525">
            <a:noFill/>
          </a:ln>
        </p:spPr>
      </p:pic>
      <p:pic>
        <p:nvPicPr>
          <p:cNvPr id="2056" name="图片 16"/>
          <p:cNvPicPr>
            <a:picLocks noChangeAspect="1"/>
          </p:cNvPicPr>
          <p:nvPr/>
        </p:nvPicPr>
        <p:blipFill>
          <a:blip r:embed="rId8"/>
          <a:srcRect b="-2"/>
          <a:stretch>
            <a:fillRect/>
          </a:stretch>
        </p:blipFill>
        <p:spPr>
          <a:xfrm flipH="1">
            <a:off x="3732213" y="5503863"/>
            <a:ext cx="2635250" cy="679450"/>
          </a:xfrm>
          <a:prstGeom prst="rect">
            <a:avLst/>
          </a:prstGeom>
          <a:noFill/>
          <a:ln w="9525">
            <a:noFill/>
          </a:ln>
        </p:spPr>
      </p:pic>
      <p:sp>
        <p:nvSpPr>
          <p:cNvPr id="2057" name="文本框 5"/>
          <p:cNvSpPr/>
          <p:nvPr/>
        </p:nvSpPr>
        <p:spPr>
          <a:xfrm>
            <a:off x="1960563" y="2103438"/>
            <a:ext cx="8777287" cy="1906587"/>
          </a:xfrm>
          <a:prstGeom prst="rect">
            <a:avLst/>
          </a:prstGeom>
          <a:noFill/>
          <a:ln w="9525">
            <a:noFill/>
          </a:ln>
        </p:spPr>
        <p:txBody>
          <a:bodyPr wrap="square"/>
          <a:p>
            <a:r>
              <a:rPr lang="en-US" altLang="zh-CN" sz="4800" b="1">
                <a:solidFill>
                  <a:srgbClr val="981B1F"/>
                </a:solidFill>
                <a:latin typeface="华文新魏"/>
                <a:ea typeface="楷体" panose="02010609060101010101" charset="-122"/>
              </a:rPr>
              <a:t> </a:t>
            </a:r>
            <a:r>
              <a:rPr lang="en-US" altLang="zh-CN" sz="4800" b="1">
                <a:solidFill>
                  <a:srgbClr val="981B1F"/>
                </a:solidFill>
                <a:latin typeface="微软雅黑" panose="020B0503020204020204" pitchFamily="34" charset="-122"/>
                <a:ea typeface="楷体" panose="02010609060101010101" charset="-122"/>
              </a:rPr>
              <a:t>  </a:t>
            </a:r>
            <a:r>
              <a:rPr lang="zh-CN" altLang="en-US" sz="5400" b="1">
                <a:solidFill>
                  <a:srgbClr val="981B1F"/>
                </a:solidFill>
                <a:latin typeface="微软雅黑" panose="020B0503020204020204" pitchFamily="34" charset="-122"/>
                <a:ea typeface="楷体" panose="02010609060101010101" charset="-122"/>
              </a:rPr>
              <a:t>基层中医适宜技术</a:t>
            </a:r>
            <a:endParaRPr lang="zh-CN" altLang="en-US" sz="5400" b="1">
              <a:solidFill>
                <a:srgbClr val="981B1F"/>
              </a:solidFill>
              <a:latin typeface="微软雅黑" panose="020B0503020204020204" pitchFamily="34" charset="-122"/>
              <a:ea typeface="楷体" panose="02010609060101010101" charset="-122"/>
            </a:endParaRPr>
          </a:p>
          <a:p>
            <a:r>
              <a:rPr lang="zh-CN" altLang="en-US" sz="4800" b="1">
                <a:solidFill>
                  <a:srgbClr val="981B1F"/>
                </a:solidFill>
                <a:latin typeface="微软雅黑" panose="020B0503020204020204" pitchFamily="34" charset="-122"/>
                <a:ea typeface="楷体" panose="02010609060101010101" charset="-122"/>
                <a:sym typeface="+mn-ea"/>
              </a:rPr>
              <a:t>穴位贴敷</a:t>
            </a:r>
            <a:r>
              <a:rPr lang="zh-CN" altLang="en-US" sz="4800" b="1">
                <a:solidFill>
                  <a:srgbClr val="981B1F"/>
                </a:solidFill>
                <a:latin typeface="微软雅黑" panose="020B0503020204020204" pitchFamily="34" charset="-122"/>
                <a:ea typeface="楷体" panose="02010609060101010101" charset="-122"/>
              </a:rPr>
              <a:t>操作及临床应用</a:t>
            </a:r>
            <a:endParaRPr lang="zh-CN" altLang="en-US" sz="5400" b="1">
              <a:solidFill>
                <a:srgbClr val="981B1F"/>
              </a:solidFill>
              <a:latin typeface="微软雅黑" panose="020B0503020204020204" pitchFamily="34" charset="-122"/>
              <a:ea typeface="楷体" panose="02010609060101010101" charset="-122"/>
            </a:endParaRPr>
          </a:p>
          <a:p>
            <a:r>
              <a:rPr lang="zh-CN" altLang="en-US" sz="3200">
                <a:solidFill>
                  <a:srgbClr val="981B1F"/>
                </a:solidFill>
                <a:ea typeface="楷体" panose="02010609060101010101" charset="-122"/>
              </a:rPr>
              <a:t>          </a:t>
            </a:r>
            <a:endParaRPr lang="zh-CN" altLang="en-US" sz="3200">
              <a:solidFill>
                <a:srgbClr val="981B1F"/>
              </a:solidFill>
              <a:ea typeface="楷体" panose="02010609060101010101" charset="-122"/>
            </a:endParaRPr>
          </a:p>
          <a:p>
            <a:r>
              <a:rPr lang="zh-CN" altLang="en-US" sz="3200">
                <a:solidFill>
                  <a:srgbClr val="981B1F"/>
                </a:solidFill>
                <a:ea typeface="楷体" panose="02010609060101010101" charset="-122"/>
              </a:rPr>
              <a:t>      </a:t>
            </a:r>
            <a:endParaRPr lang="zh-CN" altLang="en-US" sz="3200">
              <a:solidFill>
                <a:srgbClr val="981B1F"/>
              </a:solidFill>
              <a:ea typeface="楷体" panose="02010609060101010101" charset="-122"/>
            </a:endParaRPr>
          </a:p>
        </p:txBody>
      </p:sp>
      <p:pic>
        <p:nvPicPr>
          <p:cNvPr id="5" name="图片 5"/>
          <p:cNvPicPr>
            <a:picLocks noChangeAspect="1" noChangeArrowheads="1"/>
          </p:cNvPicPr>
          <p:nvPr>
            <p:custDataLst>
              <p:tags r:id="rId9"/>
            </p:custDataLst>
          </p:nvPr>
        </p:nvPicPr>
        <p:blipFill>
          <a:blip r:embed="rId10" cstate="email"/>
          <a:srcRect/>
          <a:stretch>
            <a:fillRect/>
          </a:stretch>
        </p:blipFill>
        <p:spPr bwMode="auto">
          <a:xfrm>
            <a:off x="8615490" y="3718171"/>
            <a:ext cx="3168206" cy="2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3298190" y="4086860"/>
            <a:ext cx="5533390" cy="76200"/>
          </a:xfrm>
          <a:prstGeom prst="rect">
            <a:avLst/>
          </a:prstGeom>
          <a:noFill/>
        </p:spPr>
        <p:txBody>
          <a:bodyPr wrap="square" rtlCol="0">
            <a:noAutofit/>
          </a:bodyPr>
          <a:p>
            <a:r>
              <a:rPr lang="zh-CN" altLang="en-US" sz="2400">
                <a:latin typeface="楷体" panose="02010609060101010101" charset="-122"/>
                <a:ea typeface="楷体" panose="02010609060101010101" charset="-122"/>
                <a:cs typeface="楷体" panose="02010609060101010101" charset="-122"/>
              </a:rPr>
              <a:t>蔡甸区中医医院</a:t>
            </a:r>
            <a:r>
              <a:rPr lang="en-US" altLang="zh-CN" sz="2400">
                <a:latin typeface="楷体" panose="02010609060101010101" charset="-122"/>
                <a:ea typeface="楷体" panose="02010609060101010101" charset="-122"/>
                <a:cs typeface="楷体" panose="02010609060101010101" charset="-122"/>
              </a:rPr>
              <a:t>     </a:t>
            </a:r>
            <a:r>
              <a:rPr lang="zh-CN" altLang="zh-CN" sz="2400">
                <a:latin typeface="楷体" panose="02010609060101010101" charset="-122"/>
                <a:ea typeface="楷体" panose="02010609060101010101" charset="-122"/>
                <a:cs typeface="楷体" panose="02010609060101010101" charset="-122"/>
              </a:rPr>
              <a:t>康复科</a:t>
            </a:r>
            <a:r>
              <a:rPr lang="en-US" altLang="zh-CN" sz="2400">
                <a:latin typeface="楷体" panose="02010609060101010101" charset="-122"/>
                <a:ea typeface="楷体" panose="02010609060101010101" charset="-122"/>
                <a:cs typeface="楷体" panose="02010609060101010101" charset="-122"/>
              </a:rPr>
              <a:t> </a:t>
            </a:r>
            <a:r>
              <a:rPr lang="zh-CN" altLang="en-US" sz="2400">
                <a:latin typeface="楷体" panose="02010609060101010101" charset="-122"/>
                <a:ea typeface="楷体" panose="02010609060101010101" charset="-122"/>
                <a:cs typeface="楷体" panose="02010609060101010101" charset="-122"/>
              </a:rPr>
              <a:t>赵丹</a:t>
            </a:r>
            <a:r>
              <a:rPr lang="en-US" altLang="zh-CN" sz="2400">
                <a:latin typeface="楷体" panose="02010609060101010101" charset="-122"/>
                <a:ea typeface="楷体" panose="02010609060101010101" charset="-122"/>
                <a:cs typeface="楷体" panose="02010609060101010101" charset="-122"/>
              </a:rPr>
              <a:t> </a:t>
            </a:r>
            <a:endParaRPr lang="zh-CN" altLang="en-US" sz="2400">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evt" cmd="playFrom(0.0)">
                                      <p:cBhvr additive="base">
                                        <p:cTn id="6" dur="1" fill="hold"/>
                                        <p:tgtEl>
                                          <p:spTgt spid="2052"/>
                                        </p:tgtEl>
                                      </p:cBhvr>
                                    </p:cmd>
                                  </p:childTnLst>
                                </p:cTn>
                              </p:par>
                              <p:par>
                                <p:cTn id="7" presetID="6" presetClass="entr" presetSubtype="16" fill="hold" nodeType="withEffect">
                                  <p:stCondLst>
                                    <p:cond delay="0"/>
                                  </p:stCondLst>
                                  <p:childTnLst>
                                    <p:set>
                                      <p:cBhvr additive="base">
                                        <p:cTn id="8" dur="1" fill="hold">
                                          <p:stCondLst>
                                            <p:cond delay="0"/>
                                          </p:stCondLst>
                                        </p:cTn>
                                        <p:tgtEl>
                                          <p:spTgt spid="2056"/>
                                        </p:tgtEl>
                                        <p:attrNameLst>
                                          <p:attrName>style.visibility</p:attrName>
                                        </p:attrNameLst>
                                      </p:cBhvr>
                                      <p:to>
                                        <p:strVal val="visible"/>
                                      </p:to>
                                    </p:set>
                                    <p:animEffect transition="in" filter="circle(in)">
                                      <p:cBhvr additive="base">
                                        <p:cTn id="9" dur="2000"/>
                                        <p:tgtEl>
                                          <p:spTgt spid="2056"/>
                                        </p:tgtEl>
                                      </p:cBhvr>
                                    </p:animEffect>
                                  </p:childTnLst>
                                </p:cTn>
                              </p:par>
                            </p:childTnLst>
                          </p:cTn>
                        </p:par>
                        <p:par>
                          <p:cTn id="10" fill="hold">
                            <p:stCondLst>
                              <p:cond delay="0"/>
                            </p:stCondLst>
                            <p:childTnLst>
                              <p:par>
                                <p:cTn id="11" presetID="2" presetClass="entr" presetSubtype="2" fill="hold" nodeType="afterEffect">
                                  <p:stCondLst>
                                    <p:cond delay="0"/>
                                  </p:stCondLst>
                                  <p:childTnLst>
                                    <p:set>
                                      <p:cBhvr additive="base">
                                        <p:cTn id="12" dur="1" fill="hold">
                                          <p:stCondLst>
                                            <p:cond delay="0"/>
                                          </p:stCondLst>
                                        </p:cTn>
                                        <p:tgtEl>
                                          <p:spTgt spid="2053"/>
                                        </p:tgtEl>
                                        <p:attrNameLst>
                                          <p:attrName>style.visibility</p:attrName>
                                        </p:attrNameLst>
                                      </p:cBhvr>
                                      <p:to>
                                        <p:strVal val="visible"/>
                                      </p:to>
                                    </p:set>
                                    <p:anim calcmode="lin" valueType="num">
                                      <p:cBhvr additive="base">
                                        <p:cTn id="13" dur="500" fill="hold"/>
                                        <p:tgtEl>
                                          <p:spTgt spid="2053"/>
                                        </p:tgtEl>
                                        <p:attrNameLst>
                                          <p:attrName>ppt_x</p:attrName>
                                        </p:attrNameLst>
                                      </p:cBhvr>
                                      <p:tavLst>
                                        <p:tav tm="0">
                                          <p:val>
                                            <p:strVal val="1+#ppt_w/2"/>
                                          </p:val>
                                        </p:tav>
                                        <p:tav tm="100000">
                                          <p:val>
                                            <p:strVal val="#ppt_x"/>
                                          </p:val>
                                        </p:tav>
                                      </p:tavLst>
                                    </p:anim>
                                    <p:anim calcmode="lin" valueType="num">
                                      <p:cBhvr additive="base">
                                        <p:cTn id="14" dur="500" fill="hold"/>
                                        <p:tgtEl>
                                          <p:spTgt spid="2053"/>
                                        </p:tgtEl>
                                        <p:attrNameLst>
                                          <p:attrName>ppt_y</p:attrName>
                                        </p:attrNameLst>
                                      </p:cBhvr>
                                      <p:tavLst>
                                        <p:tav tm="0">
                                          <p:val>
                                            <p:strVal val="#ppt_y"/>
                                          </p:val>
                                        </p:tav>
                                        <p:tav tm="100000">
                                          <p:val>
                                            <p:strVal val="#ppt_y"/>
                                          </p:val>
                                        </p:tav>
                                      </p:tavLst>
                                    </p:anim>
                                  </p:childTnLst>
                                </p:cTn>
                              </p:par>
                            </p:childTnLst>
                          </p:cTn>
                        </p:par>
                        <p:par>
                          <p:cTn id="15" fill="hold">
                            <p:stCondLst>
                              <p:cond delay="500"/>
                            </p:stCondLst>
                            <p:childTnLst>
                              <p:par>
                                <p:cTn id="16" presetID="2" presetClass="entr" presetSubtype="2" fill="hold" nodeType="afterEffect">
                                  <p:childTnLst>
                                    <p:set>
                                      <p:cBhvr additive="base">
                                        <p:cTn id="17" dur="1" fill="hold">
                                          <p:stCondLst>
                                            <p:cond delay="0"/>
                                          </p:stCondLst>
                                        </p:cTn>
                                        <p:tgtEl>
                                          <p:spTgt spid="2055"/>
                                        </p:tgtEl>
                                        <p:attrNameLst>
                                          <p:attrName>style.visibility</p:attrName>
                                        </p:attrNameLst>
                                      </p:cBhvr>
                                      <p:to>
                                        <p:strVal val="visible"/>
                                      </p:to>
                                    </p:set>
                                    <p:anim calcmode="lin" valueType="num">
                                      <p:cBhvr additive="base">
                                        <p:cTn id="18" dur="500" fill="hold"/>
                                        <p:tgtEl>
                                          <p:spTgt spid="2055"/>
                                        </p:tgtEl>
                                        <p:attrNameLst>
                                          <p:attrName>ppt_x</p:attrName>
                                        </p:attrNameLst>
                                      </p:cBhvr>
                                      <p:tavLst>
                                        <p:tav tm="0">
                                          <p:val>
                                            <p:strVal val="1+#ppt_w/2"/>
                                          </p:val>
                                        </p:tav>
                                        <p:tav tm="100000">
                                          <p:val>
                                            <p:strVal val="#ppt_x"/>
                                          </p:val>
                                        </p:tav>
                                      </p:tavLst>
                                    </p:anim>
                                    <p:anim calcmode="lin" valueType="num">
                                      <p:cBhvr additive="base">
                                        <p:cTn id="19" dur="500" fill="hold"/>
                                        <p:tgtEl>
                                          <p:spTgt spid="2055"/>
                                        </p:tgtEl>
                                        <p:attrNameLst>
                                          <p:attrName>ppt_y</p:attrName>
                                        </p:attrNameLst>
                                      </p:cBhvr>
                                      <p:tavLst>
                                        <p:tav tm="0">
                                          <p:val>
                                            <p:strVal val="#ppt_y"/>
                                          </p:val>
                                        </p:tav>
                                        <p:tav tm="100000">
                                          <p:val>
                                            <p:strVal val="#ppt_y"/>
                                          </p:val>
                                        </p:tav>
                                      </p:tavLst>
                                    </p:anim>
                                  </p:childTnLst>
                                </p:cTn>
                              </p:par>
                            </p:childTnLst>
                          </p:cTn>
                        </p:par>
                        <p:par>
                          <p:cTn id="20" fill="hold">
                            <p:stCondLst>
                              <p:cond delay="1000"/>
                            </p:stCondLst>
                            <p:childTnLst>
                              <p:par>
                                <p:cTn id="21" presetID="53" presetClass="entr" presetSubtype="16" fill="hold" nodeType="afterEffect">
                                  <p:childTnLst>
                                    <p:set>
                                      <p:cBhvr additive="base">
                                        <p:cTn id="22" dur="1" fill="hold">
                                          <p:stCondLst>
                                            <p:cond delay="0"/>
                                          </p:stCondLst>
                                        </p:cTn>
                                        <p:tgtEl>
                                          <p:spTgt spid="2054"/>
                                        </p:tgtEl>
                                        <p:attrNameLst>
                                          <p:attrName>style.visibility</p:attrName>
                                        </p:attrNameLst>
                                      </p:cBhvr>
                                      <p:to>
                                        <p:strVal val="visible"/>
                                      </p:to>
                                    </p:set>
                                    <p:anim calcmode="lin" valueType="num">
                                      <p:cBhvr additive="base">
                                        <p:cTn id="23" dur="500" fill="hold"/>
                                        <p:tgtEl>
                                          <p:spTgt spid="2054"/>
                                        </p:tgtEl>
                                        <p:attrNameLst>
                                          <p:attrName>ppt_w</p:attrName>
                                        </p:attrNameLst>
                                      </p:cBhvr>
                                      <p:tavLst>
                                        <p:tav tm="0">
                                          <p:val>
                                            <p:fltVal val="0.000000"/>
                                          </p:val>
                                        </p:tav>
                                        <p:tav tm="100000">
                                          <p:val>
                                            <p:strVal val="#ppt_w"/>
                                          </p:val>
                                        </p:tav>
                                      </p:tavLst>
                                    </p:anim>
                                    <p:anim calcmode="lin" valueType="num">
                                      <p:cBhvr additive="base">
                                        <p:cTn id="24" dur="500" fill="hold"/>
                                        <p:tgtEl>
                                          <p:spTgt spid="2054"/>
                                        </p:tgtEl>
                                        <p:attrNameLst>
                                          <p:attrName>ppt_h</p:attrName>
                                        </p:attrNameLst>
                                      </p:cBhvr>
                                      <p:tavLst>
                                        <p:tav tm="0">
                                          <p:val>
                                            <p:fltVal val="0.000000"/>
                                          </p:val>
                                        </p:tav>
                                        <p:tav tm="100000">
                                          <p:val>
                                            <p:strVal val="#ppt_h"/>
                                          </p:val>
                                        </p:tav>
                                      </p:tavLst>
                                    </p:anim>
                                    <p:animEffect transition="in" filter="fade">
                                      <p:cBhvr additive="base">
                                        <p:cTn id="25" dur="500"/>
                                        <p:tgtEl>
                                          <p:spTgt spid="2054"/>
                                        </p:tgtEl>
                                      </p:cBhvr>
                                    </p:animEffect>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700"/>
                                        <p:tgtEl>
                                          <p:spTgt spid="5"/>
                                        </p:tgtEl>
                                      </p:cBhvr>
                                    </p:animEffect>
                                    <p:anim calcmode="lin" valueType="num">
                                      <p:cBhvr>
                                        <p:cTn id="29" dur="700" fill="hold"/>
                                        <p:tgtEl>
                                          <p:spTgt spid="5"/>
                                        </p:tgtEl>
                                        <p:attrNameLst>
                                          <p:attrName>ppt_x</p:attrName>
                                        </p:attrNameLst>
                                      </p:cBhvr>
                                      <p:tavLst>
                                        <p:tav tm="0">
                                          <p:val>
                                            <p:strVal val="#ppt_x"/>
                                          </p:val>
                                        </p:tav>
                                        <p:tav tm="100000">
                                          <p:val>
                                            <p:strVal val="#ppt_x"/>
                                          </p:val>
                                        </p:tav>
                                      </p:tavLst>
                                    </p:anim>
                                    <p:anim calcmode="lin" valueType="num">
                                      <p:cBhvr>
                                        <p:cTn id="30" dur="7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80" name="图片 57"/>
          <p:cNvPicPr>
            <a:picLocks noChangeAspect="1"/>
          </p:cNvPicPr>
          <p:nvPr/>
        </p:nvPicPr>
        <p:blipFill>
          <a:blip r:embed="rId1"/>
          <a:stretch>
            <a:fillRect/>
          </a:stretch>
        </p:blipFill>
        <p:spPr>
          <a:xfrm>
            <a:off x="-50800" y="-39687"/>
            <a:ext cx="2235200" cy="1822450"/>
          </a:xfrm>
          <a:prstGeom prst="rect">
            <a:avLst/>
          </a:prstGeom>
          <a:noFill/>
          <a:ln w="9525">
            <a:noFill/>
          </a:ln>
        </p:spPr>
      </p:pic>
      <p:pic>
        <p:nvPicPr>
          <p:cNvPr id="2181" name="图片 11"/>
          <p:cNvPicPr>
            <a:picLocks noChangeAspect="1"/>
          </p:cNvPicPr>
          <p:nvPr/>
        </p:nvPicPr>
        <p:blipFill>
          <a:blip r:embed="rId2"/>
          <a:stretch>
            <a:fillRect/>
          </a:stretch>
        </p:blipFill>
        <p:spPr>
          <a:xfrm>
            <a:off x="10575925" y="392113"/>
            <a:ext cx="1301750" cy="1081087"/>
          </a:xfrm>
          <a:prstGeom prst="rect">
            <a:avLst/>
          </a:prstGeom>
          <a:noFill/>
          <a:ln w="9525">
            <a:noFill/>
          </a:ln>
        </p:spPr>
      </p:pic>
      <p:cxnSp>
        <p:nvCxnSpPr>
          <p:cNvPr id="2182" name="直接连接符 29"/>
          <p:cNvCxnSpPr/>
          <p:nvPr/>
        </p:nvCxnSpPr>
        <p:spPr>
          <a:xfrm>
            <a:off x="3489325" y="1377950"/>
            <a:ext cx="5227638" cy="0"/>
          </a:xfrm>
          <a:prstGeom prst="line">
            <a:avLst/>
          </a:prstGeom>
          <a:ln w="9525" cap="flat" cmpd="sng">
            <a:solidFill>
              <a:srgbClr val="895C33"/>
            </a:solidFill>
            <a:prstDash val="solid"/>
            <a:headEnd type="none" w="med" len="med"/>
            <a:tailEnd type="none" w="med" len="med"/>
          </a:ln>
        </p:spPr>
      </p:cxnSp>
      <p:sp>
        <p:nvSpPr>
          <p:cNvPr id="2185" name="矩形 10"/>
          <p:cNvSpPr/>
          <p:nvPr/>
        </p:nvSpPr>
        <p:spPr>
          <a:xfrm>
            <a:off x="679450" y="1782445"/>
            <a:ext cx="7122160" cy="3686175"/>
          </a:xfrm>
          <a:prstGeom prst="rect">
            <a:avLst/>
          </a:prstGeom>
          <a:noFill/>
          <a:ln w="9525">
            <a:noFill/>
          </a:ln>
        </p:spPr>
        <p:txBody>
          <a:bodyPr wrap="square"/>
          <a:p>
            <a:pPr eaLnBrk="1" hangingPunct="1">
              <a:buNone/>
            </a:pPr>
            <a:r>
              <a:rPr lang="en-US" altLang="zh-CN" sz="2400">
                <a:latin typeface="华文中宋" charset="-122"/>
                <a:ea typeface="楷体" panose="02010609060101010101" charset="-122"/>
                <a:sym typeface="+mn-ea"/>
              </a:rPr>
              <a:t>    3.</a:t>
            </a:r>
            <a:r>
              <a:rPr lang="zh-CN" altLang="en-US" sz="2400">
                <a:latin typeface="华文中宋" charset="-122"/>
                <a:ea typeface="楷体" panose="02010609060101010101" charset="-122"/>
                <a:sym typeface="+mn-ea"/>
              </a:rPr>
              <a:t>经络学说</a:t>
            </a:r>
            <a:endParaRPr lang="zh-CN" altLang="en-US" sz="2400">
              <a:latin typeface="华文中宋" charset="-122"/>
              <a:ea typeface="楷体" panose="02010609060101010101" charset="-122"/>
            </a:endParaRPr>
          </a:p>
          <a:p>
            <a:pPr eaLnBrk="1" hangingPunct="1">
              <a:lnSpc>
                <a:spcPct val="110000"/>
              </a:lnSpc>
            </a:pPr>
            <a:r>
              <a:rPr lang="en-US" altLang="zh-CN" sz="2400">
                <a:latin typeface="华文中宋" charset="-122"/>
                <a:ea typeface="楷体" panose="02010609060101010101" charset="-122"/>
                <a:sym typeface="+mn-ea"/>
              </a:rPr>
              <a:t>    </a:t>
            </a:r>
            <a:r>
              <a:rPr lang="zh-CN" altLang="en-US" sz="2400">
                <a:latin typeface="华文中宋" charset="-122"/>
                <a:ea typeface="楷体" panose="02010609060101010101" charset="-122"/>
                <a:sym typeface="+mn-ea"/>
              </a:rPr>
              <a:t>十二皮部与人体经络、脏腑联系密切，无论病从外入，或由内生，都离不开经络之十二皮部。穴位是脏腑精气输注于体表的特定部位，又是脏腑疾病反应与体表的特定部位。</a:t>
            </a:r>
            <a:r>
              <a:rPr lang="zh-CN" altLang="en-US" sz="2400">
                <a:solidFill>
                  <a:srgbClr val="FF0000"/>
                </a:solidFill>
                <a:latin typeface="华文中宋" charset="-122"/>
                <a:ea typeface="楷体" panose="02010609060101010101" charset="-122"/>
                <a:sym typeface="+mn-ea"/>
              </a:rPr>
              <a:t>经络学说是穴位贴敷疗法的理论核心。</a:t>
            </a:r>
            <a:endParaRPr lang="zh-CN" altLang="en-US" sz="2400">
              <a:solidFill>
                <a:srgbClr val="FF0000"/>
              </a:solidFill>
              <a:latin typeface="华文中宋" charset="-122"/>
              <a:ea typeface="楷体" panose="02010609060101010101" charset="-122"/>
            </a:endParaRPr>
          </a:p>
          <a:p>
            <a:pPr eaLnBrk="1" hangingPunct="1">
              <a:lnSpc>
                <a:spcPct val="110000"/>
              </a:lnSpc>
            </a:pPr>
            <a:r>
              <a:rPr lang="en-US" altLang="zh-CN" sz="2400">
                <a:latin typeface="华文中宋" charset="-122"/>
                <a:ea typeface="楷体" panose="02010609060101010101" charset="-122"/>
                <a:sym typeface="+mn-ea"/>
              </a:rPr>
              <a:t>  </a:t>
            </a:r>
            <a:endParaRPr lang="en-US" altLang="zh-CN" sz="2400">
              <a:latin typeface="华文中宋" charset="-122"/>
              <a:ea typeface="楷体" panose="02010609060101010101" charset="-122"/>
              <a:sym typeface="+mn-ea"/>
            </a:endParaRPr>
          </a:p>
          <a:p>
            <a:pPr eaLnBrk="1" hangingPunct="1">
              <a:lnSpc>
                <a:spcPct val="110000"/>
              </a:lnSpc>
            </a:pPr>
            <a:r>
              <a:rPr lang="en-US" altLang="zh-CN" sz="2400">
                <a:latin typeface="华文中宋" charset="-122"/>
                <a:ea typeface="楷体" panose="02010609060101010101" charset="-122"/>
                <a:sym typeface="+mn-ea"/>
              </a:rPr>
              <a:t>   </a:t>
            </a:r>
            <a:r>
              <a:rPr lang="zh-CN" altLang="en-US" sz="1800">
                <a:latin typeface="仿宋" panose="02010609060101010101" charset="-122"/>
                <a:ea typeface="仿宋" panose="02010609060101010101" charset="-122"/>
                <a:cs typeface="仿宋" panose="02010609060101010101" charset="-122"/>
                <a:sym typeface="+mn-ea"/>
              </a:rPr>
              <a:t>《素问·皮部论》：“凡十二经络脉者，皮之部也。是故百病之始生也，必先舍于皮毛。”</a:t>
            </a:r>
            <a:endParaRPr lang="zh-CN" altLang="en-US" sz="1800" b="1" dirty="0">
              <a:latin typeface="仿宋" panose="02010609060101010101" charset="-122"/>
              <a:ea typeface="仿宋" panose="02010609060101010101" charset="-122"/>
              <a:cs typeface="仿宋" panose="02010609060101010101" charset="-122"/>
            </a:endParaRPr>
          </a:p>
          <a:p>
            <a:pPr eaLnBrk="1" hangingPunct="1">
              <a:lnSpc>
                <a:spcPct val="110000"/>
              </a:lnSpc>
            </a:pPr>
            <a:endParaRPr lang="zh-CN" altLang="en-US" sz="1800">
              <a:latin typeface="仿宋" panose="02010609060101010101" charset="-122"/>
              <a:ea typeface="仿宋" panose="02010609060101010101" charset="-122"/>
              <a:cs typeface="仿宋" panose="02010609060101010101" charset="-122"/>
            </a:endParaRPr>
          </a:p>
        </p:txBody>
      </p:sp>
      <p:sp>
        <p:nvSpPr>
          <p:cNvPr id="2189" name="文本框 1"/>
          <p:cNvSpPr/>
          <p:nvPr/>
        </p:nvSpPr>
        <p:spPr>
          <a:xfrm>
            <a:off x="4233863" y="777875"/>
            <a:ext cx="4294187" cy="644525"/>
          </a:xfrm>
          <a:prstGeom prst="rect">
            <a:avLst/>
          </a:prstGeom>
          <a:noFill/>
          <a:ln w="9525">
            <a:noFill/>
          </a:ln>
        </p:spPr>
        <p:txBody>
          <a:bodyPr wrap="square"/>
          <a:p>
            <a:r>
              <a:rPr lang="zh-CN" altLang="en-US" sz="3600" b="1">
                <a:ea typeface="楷体" panose="02010609060101010101" charset="-122"/>
              </a:rPr>
              <a:t>一、概述</a:t>
            </a:r>
            <a:endParaRPr lang="zh-CN" altLang="en-US" sz="3600" b="1">
              <a:ea typeface="楷体" panose="02010609060101010101" charset="-122"/>
            </a:endParaRPr>
          </a:p>
        </p:txBody>
      </p:sp>
      <p:pic>
        <p:nvPicPr>
          <p:cNvPr id="47106" name="Picture 6" descr="穴位"/>
          <p:cNvPicPr>
            <a:picLocks noChangeAspect="1"/>
          </p:cNvPicPr>
          <p:nvPr>
            <p:custDataLst>
              <p:tags r:id="rId3"/>
            </p:custDataLst>
          </p:nvPr>
        </p:nvPicPr>
        <p:blipFill>
          <a:blip r:embed="rId4"/>
          <a:stretch>
            <a:fillRect/>
          </a:stretch>
        </p:blipFill>
        <p:spPr>
          <a:xfrm>
            <a:off x="8049895" y="1630045"/>
            <a:ext cx="3734435" cy="47307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additive="base">
                                        <p:cTn id="6" dur="1" fill="hold">
                                          <p:stCondLst>
                                            <p:cond delay="0"/>
                                          </p:stCondLst>
                                        </p:cTn>
                                        <p:tgtEl>
                                          <p:spTgt spid="2180"/>
                                        </p:tgtEl>
                                        <p:attrNameLst>
                                          <p:attrName>style.visibility</p:attrName>
                                        </p:attrNameLst>
                                      </p:cBhvr>
                                      <p:to>
                                        <p:strVal val="visible"/>
                                      </p:to>
                                    </p:set>
                                    <p:anim calcmode="lin" valueType="num">
                                      <p:cBhvr additive="base">
                                        <p:cTn id="7" dur="500" fill="hold"/>
                                        <p:tgtEl>
                                          <p:spTgt spid="2180"/>
                                        </p:tgtEl>
                                        <p:attrNameLst>
                                          <p:attrName>ppt_x</p:attrName>
                                        </p:attrNameLst>
                                      </p:cBhvr>
                                      <p:tavLst>
                                        <p:tav tm="0">
                                          <p:val>
                                            <p:strVal val="1+#ppt_w/2"/>
                                          </p:val>
                                        </p:tav>
                                        <p:tav tm="100000">
                                          <p:val>
                                            <p:strVal val="#ppt_x"/>
                                          </p:val>
                                        </p:tav>
                                      </p:tavLst>
                                    </p:anim>
                                    <p:anim calcmode="lin" valueType="num">
                                      <p:cBhvr additive="base">
                                        <p:cTn id="8" dur="500" fill="hold"/>
                                        <p:tgtEl>
                                          <p:spTgt spid="218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childTnLst>
                                    <p:set>
                                      <p:cBhvr additive="base">
                                        <p:cTn id="11" dur="1" fill="hold">
                                          <p:stCondLst>
                                            <p:cond delay="0"/>
                                          </p:stCondLst>
                                        </p:cTn>
                                        <p:tgtEl>
                                          <p:spTgt spid="2181"/>
                                        </p:tgtEl>
                                        <p:attrNameLst>
                                          <p:attrName>style.visibility</p:attrName>
                                        </p:attrNameLst>
                                      </p:cBhvr>
                                      <p:to>
                                        <p:strVal val="visible"/>
                                      </p:to>
                                    </p:set>
                                    <p:anim calcmode="lin" valueType="num">
                                      <p:cBhvr additive="base">
                                        <p:cTn id="12" dur="500" fill="hold"/>
                                        <p:tgtEl>
                                          <p:spTgt spid="2181"/>
                                        </p:tgtEl>
                                        <p:attrNameLst>
                                          <p:attrName>ppt_w</p:attrName>
                                        </p:attrNameLst>
                                      </p:cBhvr>
                                      <p:tavLst>
                                        <p:tav tm="0">
                                          <p:val>
                                            <p:fltVal val="0.000000"/>
                                          </p:val>
                                        </p:tav>
                                        <p:tav tm="100000">
                                          <p:val>
                                            <p:strVal val="#ppt_w"/>
                                          </p:val>
                                        </p:tav>
                                      </p:tavLst>
                                    </p:anim>
                                    <p:anim calcmode="lin" valueType="num">
                                      <p:cBhvr additive="base">
                                        <p:cTn id="13" dur="500" fill="hold"/>
                                        <p:tgtEl>
                                          <p:spTgt spid="2181"/>
                                        </p:tgtEl>
                                        <p:attrNameLst>
                                          <p:attrName>ppt_h</p:attrName>
                                        </p:attrNameLst>
                                      </p:cBhvr>
                                      <p:tavLst>
                                        <p:tav tm="0">
                                          <p:val>
                                            <p:fltVal val="0.000000"/>
                                          </p:val>
                                        </p:tav>
                                        <p:tav tm="100000">
                                          <p:val>
                                            <p:strVal val="#ppt_h"/>
                                          </p:val>
                                        </p:tav>
                                      </p:tavLst>
                                    </p:anim>
                                    <p:animEffect transition="in" filter="fade">
                                      <p:cBhvr additive="base">
                                        <p:cTn id="14" dur="500"/>
                                        <p:tgtEl>
                                          <p:spTgt spid="2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95" name="图片 57"/>
          <p:cNvPicPr>
            <a:picLocks noChangeAspect="1"/>
          </p:cNvPicPr>
          <p:nvPr/>
        </p:nvPicPr>
        <p:blipFill>
          <a:blip r:embed="rId1"/>
          <a:stretch>
            <a:fillRect/>
          </a:stretch>
        </p:blipFill>
        <p:spPr>
          <a:xfrm>
            <a:off x="-50800" y="-39687"/>
            <a:ext cx="2235200" cy="1822450"/>
          </a:xfrm>
          <a:prstGeom prst="rect">
            <a:avLst/>
          </a:prstGeom>
          <a:noFill/>
          <a:ln w="9525">
            <a:noFill/>
          </a:ln>
        </p:spPr>
      </p:pic>
      <p:pic>
        <p:nvPicPr>
          <p:cNvPr id="2196" name="图片 11"/>
          <p:cNvPicPr>
            <a:picLocks noChangeAspect="1"/>
          </p:cNvPicPr>
          <p:nvPr/>
        </p:nvPicPr>
        <p:blipFill>
          <a:blip r:embed="rId2"/>
          <a:stretch>
            <a:fillRect/>
          </a:stretch>
        </p:blipFill>
        <p:spPr>
          <a:xfrm>
            <a:off x="10575925" y="392113"/>
            <a:ext cx="1301750" cy="1081087"/>
          </a:xfrm>
          <a:prstGeom prst="rect">
            <a:avLst/>
          </a:prstGeom>
          <a:noFill/>
          <a:ln w="9525">
            <a:noFill/>
          </a:ln>
        </p:spPr>
      </p:pic>
      <p:cxnSp>
        <p:nvCxnSpPr>
          <p:cNvPr id="2197" name="直接连接符 29"/>
          <p:cNvCxnSpPr/>
          <p:nvPr/>
        </p:nvCxnSpPr>
        <p:spPr>
          <a:xfrm>
            <a:off x="3489325" y="1377950"/>
            <a:ext cx="5227638" cy="0"/>
          </a:xfrm>
          <a:prstGeom prst="line">
            <a:avLst/>
          </a:prstGeom>
          <a:ln w="9525" cap="flat" cmpd="sng">
            <a:solidFill>
              <a:srgbClr val="895C33"/>
            </a:solidFill>
            <a:prstDash val="solid"/>
            <a:headEnd type="none" w="med" len="med"/>
            <a:tailEnd type="none" w="med" len="med"/>
          </a:ln>
        </p:spPr>
      </p:cxnSp>
      <p:grpSp>
        <p:nvGrpSpPr>
          <p:cNvPr id="2198" name="组合 2197"/>
          <p:cNvGrpSpPr/>
          <p:nvPr/>
        </p:nvGrpSpPr>
        <p:grpSpPr>
          <a:xfrm>
            <a:off x="2454275" y="1473200"/>
            <a:ext cx="8583613" cy="1646238"/>
            <a:chOff x="6508539" y="1111783"/>
            <a:chExt cx="4539787" cy="1644973"/>
          </a:xfrm>
        </p:grpSpPr>
        <p:sp>
          <p:nvSpPr>
            <p:cNvPr id="2199" name="文本框 8"/>
            <p:cNvSpPr/>
            <p:nvPr/>
          </p:nvSpPr>
          <p:spPr>
            <a:xfrm>
              <a:off x="6508539" y="1111783"/>
              <a:ext cx="2933298" cy="521604"/>
            </a:xfrm>
            <a:prstGeom prst="rect">
              <a:avLst/>
            </a:prstGeom>
            <a:noFill/>
            <a:ln w="9525">
              <a:noFill/>
            </a:ln>
          </p:spPr>
          <p:txBody>
            <a:bodyPr/>
            <a:p>
              <a:endParaRPr lang="zh-CN" altLang="en-US" sz="2800">
                <a:solidFill>
                  <a:srgbClr val="981B1F"/>
                </a:solidFill>
                <a:latin typeface="叶根友刀锋黑草" pitchFamily="2" charset="-122"/>
                <a:ea typeface="楷体" panose="02010609060101010101" charset="-122"/>
              </a:endParaRPr>
            </a:p>
          </p:txBody>
        </p:sp>
        <p:sp>
          <p:nvSpPr>
            <p:cNvPr id="2200" name="矩形 10"/>
            <p:cNvSpPr/>
            <p:nvPr/>
          </p:nvSpPr>
          <p:spPr>
            <a:xfrm>
              <a:off x="6508540" y="1558716"/>
              <a:ext cx="4539786" cy="1198040"/>
            </a:xfrm>
            <a:prstGeom prst="rect">
              <a:avLst/>
            </a:prstGeom>
            <a:noFill/>
            <a:ln w="9525">
              <a:noFill/>
            </a:ln>
          </p:spPr>
          <p:txBody>
            <a:bodyPr wrap="square"/>
            <a:p>
              <a:pPr algn="l" eaLnBrk="1" hangingPunct="1">
                <a:buClrTx/>
                <a:buSzTx/>
                <a:buFontTx/>
              </a:pPr>
              <a:r>
                <a:rPr lang="zh-CN" altLang="en-US" sz="2800">
                  <a:solidFill>
                    <a:srgbClr val="981B1F"/>
                  </a:solidFill>
                  <a:latin typeface="叶根友刀锋黑草" pitchFamily="2" charset="-122"/>
                  <a:ea typeface="楷体" panose="02010609060101010101" charset="-122"/>
                  <a:sym typeface="+mn-ea"/>
                </a:rPr>
                <a:t>消瘀散结</a:t>
              </a:r>
              <a:endParaRPr lang="zh-CN" altLang="en-US" sz="2800">
                <a:solidFill>
                  <a:srgbClr val="981B1F"/>
                </a:solidFill>
                <a:latin typeface="叶根友刀锋黑草" pitchFamily="2" charset="-122"/>
                <a:ea typeface="楷体" panose="02010609060101010101" charset="-122"/>
              </a:endParaRPr>
            </a:p>
            <a:p>
              <a:pPr eaLnBrk="1" hangingPunct="1">
                <a:buNone/>
              </a:pPr>
              <a:r>
                <a:rPr lang="zh-CN" altLang="en-US" sz="2400">
                  <a:latin typeface="华文中宋" charset="-122"/>
                  <a:ea typeface="楷体" panose="02010609060101010101" charset="-122"/>
                  <a:sym typeface="+mn-ea"/>
                </a:rPr>
                <a:t>    穴位贴敷通过药物对局部的强烈刺激，达到活血化瘀、消肿散结之效。</a:t>
              </a:r>
              <a:endParaRPr lang="zh-CN" altLang="en-US" sz="2400">
                <a:latin typeface="华文中宋" charset="-122"/>
                <a:ea typeface="楷体" panose="02010609060101010101" charset="-122"/>
              </a:endParaRPr>
            </a:p>
            <a:p>
              <a:pPr eaLnBrk="1" hangingPunct="1"/>
              <a:endParaRPr lang="zh-CN" altLang="en-US" sz="2400">
                <a:latin typeface="华文中宋" charset="-122"/>
                <a:ea typeface="楷体" panose="02010609060101010101" charset="-122"/>
              </a:endParaRPr>
            </a:p>
            <a:p>
              <a:pPr eaLnBrk="1" hangingPunct="1"/>
              <a:r>
                <a:rPr lang="zh-CN" altLang="en-US" sz="2800">
                  <a:solidFill>
                    <a:srgbClr val="981B1F"/>
                  </a:solidFill>
                  <a:latin typeface="叶根友刀锋黑草" pitchFamily="2" charset="-122"/>
                  <a:ea typeface="楷体" panose="02010609060101010101" charset="-122"/>
                  <a:sym typeface="+mn-ea"/>
                </a:rPr>
                <a:t>温经通络</a:t>
              </a:r>
              <a:endParaRPr lang="zh-CN" altLang="en-US" sz="2800">
                <a:solidFill>
                  <a:srgbClr val="981B1F"/>
                </a:solidFill>
                <a:latin typeface="叶根友刀锋黑草" pitchFamily="2" charset="-122"/>
                <a:ea typeface="楷体" panose="02010609060101010101" charset="-122"/>
              </a:endParaRPr>
            </a:p>
            <a:p>
              <a:pPr eaLnBrk="1" hangingPunct="1">
                <a:buNone/>
              </a:pPr>
              <a:r>
                <a:rPr lang="zh-CN" altLang="en-US" sz="2400">
                  <a:latin typeface="华文中宋" charset="-122"/>
                  <a:ea typeface="楷体" panose="02010609060101010101" charset="-122"/>
                  <a:sym typeface="+mn-ea"/>
                </a:rPr>
                <a:t>    穴位敷贴产生的灼热具有温经散寒、祛风除湿、通痹止痛之效。</a:t>
              </a:r>
              <a:endParaRPr lang="zh-CN" altLang="en-US" sz="2400">
                <a:latin typeface="华文中宋" charset="-122"/>
                <a:ea typeface="楷体" panose="02010609060101010101" charset="-122"/>
              </a:endParaRPr>
            </a:p>
            <a:p>
              <a:pPr eaLnBrk="1" hangingPunct="1"/>
              <a:endParaRPr lang="zh-CN" altLang="en-US" sz="2400">
                <a:latin typeface="华文中宋" charset="-122"/>
                <a:ea typeface="楷体" panose="02010609060101010101" charset="-122"/>
              </a:endParaRPr>
            </a:p>
            <a:p>
              <a:pPr eaLnBrk="1" hangingPunct="1"/>
              <a:r>
                <a:rPr lang="zh-CN" altLang="en-US" sz="2800">
                  <a:solidFill>
                    <a:srgbClr val="981B1F"/>
                  </a:solidFill>
                  <a:latin typeface="叶根友刀锋黑草" pitchFamily="2" charset="-122"/>
                  <a:ea typeface="楷体" panose="02010609060101010101" charset="-122"/>
                  <a:sym typeface="+mn-ea"/>
                </a:rPr>
                <a:t>防病保健</a:t>
              </a:r>
              <a:endParaRPr lang="zh-CN" altLang="en-US" sz="2800">
                <a:solidFill>
                  <a:srgbClr val="981B1F"/>
                </a:solidFill>
                <a:latin typeface="叶根友刀锋黑草" pitchFamily="2" charset="-122"/>
                <a:ea typeface="楷体" panose="02010609060101010101" charset="-122"/>
              </a:endParaRPr>
            </a:p>
            <a:p>
              <a:pPr eaLnBrk="1" hangingPunct="1">
                <a:buNone/>
              </a:pPr>
              <a:r>
                <a:rPr lang="zh-CN" altLang="en-US" sz="2400">
                  <a:latin typeface="华文中宋" charset="-122"/>
                  <a:ea typeface="楷体" panose="02010609060101010101" charset="-122"/>
                  <a:sym typeface="+mn-ea"/>
                </a:rPr>
                <a:t>     激发人体正气，增强机体抗病能力</a:t>
              </a:r>
              <a:endParaRPr lang="zh-CN" altLang="en-US" sz="2400">
                <a:latin typeface="华文中宋" charset="-122"/>
                <a:ea typeface="楷体" panose="02010609060101010101" charset="-122"/>
              </a:endParaRPr>
            </a:p>
          </p:txBody>
        </p:sp>
      </p:grpSp>
      <p:sp>
        <p:nvSpPr>
          <p:cNvPr id="2202" name="文本框 8"/>
          <p:cNvSpPr/>
          <p:nvPr/>
        </p:nvSpPr>
        <p:spPr>
          <a:xfrm>
            <a:off x="2549525" y="3437255"/>
            <a:ext cx="8123555" cy="521970"/>
          </a:xfrm>
          <a:prstGeom prst="rect">
            <a:avLst/>
          </a:prstGeom>
          <a:noFill/>
          <a:ln w="9525">
            <a:noFill/>
          </a:ln>
        </p:spPr>
        <p:txBody>
          <a:bodyPr wrap="square"/>
          <a:p>
            <a:endParaRPr lang="zh-CN" altLang="en-US" sz="2800">
              <a:solidFill>
                <a:srgbClr val="981B1F"/>
              </a:solidFill>
              <a:latin typeface="叶根友刀锋黑草" pitchFamily="2" charset="-122"/>
              <a:ea typeface="楷体" panose="02010609060101010101" charset="-122"/>
            </a:endParaRPr>
          </a:p>
        </p:txBody>
      </p:sp>
      <p:sp>
        <p:nvSpPr>
          <p:cNvPr id="2204" name="文本框 1"/>
          <p:cNvSpPr/>
          <p:nvPr/>
        </p:nvSpPr>
        <p:spPr>
          <a:xfrm>
            <a:off x="3576955" y="733425"/>
            <a:ext cx="4966970" cy="644525"/>
          </a:xfrm>
          <a:prstGeom prst="rect">
            <a:avLst/>
          </a:prstGeom>
          <a:noFill/>
          <a:ln w="9525">
            <a:noFill/>
          </a:ln>
        </p:spPr>
        <p:txBody>
          <a:bodyPr wrap="square"/>
          <a:p>
            <a:pPr algn="ctr"/>
            <a:r>
              <a:rPr lang="zh-CN" altLang="en-US" sz="3600">
                <a:latin typeface="华文中宋" charset="-122"/>
                <a:ea typeface="楷体" panose="02010609060101010101" charset="-122"/>
              </a:rPr>
              <a:t>一、概述</a:t>
            </a:r>
            <a:endParaRPr lang="zh-CN" altLang="en-US" sz="3600">
              <a:latin typeface="华文中宋" charset="-122"/>
              <a:ea typeface="楷体" panose="02010609060101010101" charset="-122"/>
            </a:endParaRPr>
          </a:p>
        </p:txBody>
      </p:sp>
      <p:sp>
        <p:nvSpPr>
          <p:cNvPr id="2205" name="文本框 4"/>
          <p:cNvSpPr/>
          <p:nvPr/>
        </p:nvSpPr>
        <p:spPr>
          <a:xfrm>
            <a:off x="1085850" y="2506663"/>
            <a:ext cx="736600" cy="2124075"/>
          </a:xfrm>
          <a:prstGeom prst="rect">
            <a:avLst/>
          </a:prstGeom>
          <a:noFill/>
          <a:ln w="9525">
            <a:noFill/>
          </a:ln>
        </p:spPr>
        <p:txBody>
          <a:bodyPr vert="eaVert" wrap="square"/>
          <a:p>
            <a:r>
              <a:rPr lang="zh-CN" altLang="en-US" sz="3600">
                <a:latin typeface="微软雅黑" panose="020B0503020204020204" pitchFamily="34" charset="-122"/>
                <a:ea typeface="楷体" panose="02010609060101010101" charset="-122"/>
              </a:rPr>
              <a:t>功     效</a:t>
            </a:r>
            <a:endParaRPr lang="zh-CN" altLang="en-US" sz="3600">
              <a:latin typeface="微软雅黑" panose="020B0503020204020204" pitchFamily="34" charset="-122"/>
              <a:ea typeface="楷体" panose="02010609060101010101" charset="-122"/>
            </a:endParaRPr>
          </a:p>
        </p:txBody>
      </p:sp>
      <p:sp>
        <p:nvSpPr>
          <p:cNvPr id="2206" name="任意多边形 36"/>
          <p:cNvSpPr/>
          <p:nvPr/>
        </p:nvSpPr>
        <p:spPr>
          <a:xfrm rot="-5400000" flipH="1">
            <a:off x="1019175" y="3675063"/>
            <a:ext cx="801688" cy="800100"/>
          </a:xfrm>
          <a:solidFill>
            <a:srgbClr val="434B3B"/>
          </a:solidFill>
          <a:ln w="12700">
            <a:noFill/>
          </a:ln>
        </p:spPr>
        <p:txBody>
          <a:bodyPr/>
          <a:p>
            <a:endParaRPr lang="zh-CN" altLang="en-US"/>
          </a:p>
        </p:txBody>
      </p:sp>
      <p:sp>
        <p:nvSpPr>
          <p:cNvPr id="2207" name="任意多边形 27"/>
          <p:cNvSpPr/>
          <p:nvPr/>
        </p:nvSpPr>
        <p:spPr>
          <a:xfrm rot="-16200000" flipH="1">
            <a:off x="1195388" y="2163763"/>
            <a:ext cx="801687" cy="800100"/>
          </a:xfrm>
          <a:solidFill>
            <a:srgbClr val="434B3B"/>
          </a:solidFill>
          <a:ln w="12700">
            <a:noFill/>
          </a:ln>
        </p:spPr>
        <p:txBody>
          <a:bodyPr/>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additive="base">
                                        <p:cTn id="6" dur="1" fill="hold">
                                          <p:stCondLst>
                                            <p:cond delay="0"/>
                                          </p:stCondLst>
                                        </p:cTn>
                                        <p:tgtEl>
                                          <p:spTgt spid="2195"/>
                                        </p:tgtEl>
                                        <p:attrNameLst>
                                          <p:attrName>style.visibility</p:attrName>
                                        </p:attrNameLst>
                                      </p:cBhvr>
                                      <p:to>
                                        <p:strVal val="visible"/>
                                      </p:to>
                                    </p:set>
                                    <p:anim calcmode="lin" valueType="num">
                                      <p:cBhvr additive="base">
                                        <p:cTn id="7" dur="500" fill="hold"/>
                                        <p:tgtEl>
                                          <p:spTgt spid="2195"/>
                                        </p:tgtEl>
                                        <p:attrNameLst>
                                          <p:attrName>ppt_x</p:attrName>
                                        </p:attrNameLst>
                                      </p:cBhvr>
                                      <p:tavLst>
                                        <p:tav tm="0">
                                          <p:val>
                                            <p:strVal val="1+#ppt_w/2"/>
                                          </p:val>
                                        </p:tav>
                                        <p:tav tm="100000">
                                          <p:val>
                                            <p:strVal val="#ppt_x"/>
                                          </p:val>
                                        </p:tav>
                                      </p:tavLst>
                                    </p:anim>
                                    <p:anim calcmode="lin" valueType="num">
                                      <p:cBhvr additive="base">
                                        <p:cTn id="8" dur="500" fill="hold"/>
                                        <p:tgtEl>
                                          <p:spTgt spid="219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childTnLst>
                                    <p:set>
                                      <p:cBhvr additive="base">
                                        <p:cTn id="11" dur="1" fill="hold">
                                          <p:stCondLst>
                                            <p:cond delay="0"/>
                                          </p:stCondLst>
                                        </p:cTn>
                                        <p:tgtEl>
                                          <p:spTgt spid="2196"/>
                                        </p:tgtEl>
                                        <p:attrNameLst>
                                          <p:attrName>style.visibility</p:attrName>
                                        </p:attrNameLst>
                                      </p:cBhvr>
                                      <p:to>
                                        <p:strVal val="visible"/>
                                      </p:to>
                                    </p:set>
                                    <p:anim calcmode="lin" valueType="num">
                                      <p:cBhvr additive="base">
                                        <p:cTn id="12" dur="500" fill="hold"/>
                                        <p:tgtEl>
                                          <p:spTgt spid="2196"/>
                                        </p:tgtEl>
                                        <p:attrNameLst>
                                          <p:attrName>ppt_w</p:attrName>
                                        </p:attrNameLst>
                                      </p:cBhvr>
                                      <p:tavLst>
                                        <p:tav tm="0">
                                          <p:val>
                                            <p:fltVal val="0.000000"/>
                                          </p:val>
                                        </p:tav>
                                        <p:tav tm="100000">
                                          <p:val>
                                            <p:strVal val="#ppt_w"/>
                                          </p:val>
                                        </p:tav>
                                      </p:tavLst>
                                    </p:anim>
                                    <p:anim calcmode="lin" valueType="num">
                                      <p:cBhvr additive="base">
                                        <p:cTn id="13" dur="500" fill="hold"/>
                                        <p:tgtEl>
                                          <p:spTgt spid="2196"/>
                                        </p:tgtEl>
                                        <p:attrNameLst>
                                          <p:attrName>ppt_h</p:attrName>
                                        </p:attrNameLst>
                                      </p:cBhvr>
                                      <p:tavLst>
                                        <p:tav tm="0">
                                          <p:val>
                                            <p:fltVal val="0.000000"/>
                                          </p:val>
                                        </p:tav>
                                        <p:tav tm="100000">
                                          <p:val>
                                            <p:strVal val="#ppt_h"/>
                                          </p:val>
                                        </p:tav>
                                      </p:tavLst>
                                    </p:anim>
                                    <p:animEffect transition="in" filter="fade">
                                      <p:cBhvr additive="base">
                                        <p:cTn id="14" dur="500"/>
                                        <p:tgtEl>
                                          <p:spTgt spid="2196"/>
                                        </p:tgtEl>
                                      </p:cBhvr>
                                    </p:animEffect>
                                  </p:childTnLst>
                                </p:cTn>
                              </p:par>
                            </p:childTnLst>
                          </p:cTn>
                        </p:par>
                        <p:par>
                          <p:cTn id="15" fill="hold">
                            <p:stCondLst>
                              <p:cond delay="1000"/>
                            </p:stCondLst>
                            <p:childTnLst>
                              <p:par>
                                <p:cTn id="16" presetID="2" presetClass="entr" presetSubtype="4" fill="hold" grpId="0" nodeType="afterEffect">
                                  <p:childTnLst>
                                    <p:set>
                                      <p:cBhvr additive="base">
                                        <p:cTn id="17" dur="1" fill="hold">
                                          <p:stCondLst>
                                            <p:cond delay="0"/>
                                          </p:stCondLst>
                                        </p:cTn>
                                        <p:tgtEl>
                                          <p:spTgt spid="2206"/>
                                        </p:tgtEl>
                                        <p:attrNameLst>
                                          <p:attrName>style.visibility</p:attrName>
                                        </p:attrNameLst>
                                      </p:cBhvr>
                                      <p:to>
                                        <p:strVal val="visible"/>
                                      </p:to>
                                    </p:set>
                                    <p:anim calcmode="lin" valueType="num">
                                      <p:cBhvr additive="base">
                                        <p:cTn id="18" dur="500" fill="hold"/>
                                        <p:tgtEl>
                                          <p:spTgt spid="2206"/>
                                        </p:tgtEl>
                                        <p:attrNameLst>
                                          <p:attrName>ppt_x</p:attrName>
                                        </p:attrNameLst>
                                      </p:cBhvr>
                                      <p:tavLst>
                                        <p:tav tm="0">
                                          <p:val>
                                            <p:strVal val="#ppt_x"/>
                                          </p:val>
                                        </p:tav>
                                        <p:tav tm="100000">
                                          <p:val>
                                            <p:strVal val="#ppt_x"/>
                                          </p:val>
                                        </p:tav>
                                      </p:tavLst>
                                    </p:anim>
                                    <p:anim calcmode="lin" valueType="num">
                                      <p:cBhvr additive="base">
                                        <p:cTn id="19" dur="500" fill="hold"/>
                                        <p:tgtEl>
                                          <p:spTgt spid="2206"/>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1" nodeType="afterEffect">
                                  <p:childTnLst>
                                    <p:set>
                                      <p:cBhvr additive="base">
                                        <p:cTn id="22" dur="1" fill="hold">
                                          <p:stCondLst>
                                            <p:cond delay="0"/>
                                          </p:stCondLst>
                                        </p:cTn>
                                        <p:tgtEl>
                                          <p:spTgt spid="2207"/>
                                        </p:tgtEl>
                                        <p:attrNameLst>
                                          <p:attrName>style.visibility</p:attrName>
                                        </p:attrNameLst>
                                      </p:cBhvr>
                                      <p:to>
                                        <p:strVal val="visible"/>
                                      </p:to>
                                    </p:set>
                                    <p:anim calcmode="lin" valueType="num">
                                      <p:cBhvr additive="base">
                                        <p:cTn id="23" dur="500" fill="hold"/>
                                        <p:tgtEl>
                                          <p:spTgt spid="2207"/>
                                        </p:tgtEl>
                                        <p:attrNameLst>
                                          <p:attrName>ppt_x</p:attrName>
                                        </p:attrNameLst>
                                      </p:cBhvr>
                                      <p:tavLst>
                                        <p:tav tm="0">
                                          <p:val>
                                            <p:strVal val="#ppt_x"/>
                                          </p:val>
                                        </p:tav>
                                        <p:tav tm="100000">
                                          <p:val>
                                            <p:strVal val="#ppt_x"/>
                                          </p:val>
                                        </p:tav>
                                      </p:tavLst>
                                    </p:anim>
                                    <p:anim calcmode="lin" valueType="num">
                                      <p:cBhvr additive="base">
                                        <p:cTn id="24" dur="500" fill="hold"/>
                                        <p:tgtEl>
                                          <p:spTgt spid="22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6" grpId="0" animBg="1"/>
      <p:bldP spid="2207"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34" name="图片 57"/>
          <p:cNvPicPr>
            <a:picLocks noChangeAspect="1"/>
          </p:cNvPicPr>
          <p:nvPr/>
        </p:nvPicPr>
        <p:blipFill>
          <a:blip r:embed="rId1"/>
          <a:stretch>
            <a:fillRect/>
          </a:stretch>
        </p:blipFill>
        <p:spPr>
          <a:xfrm>
            <a:off x="-50800" y="-39687"/>
            <a:ext cx="2235200" cy="1822450"/>
          </a:xfrm>
          <a:prstGeom prst="rect">
            <a:avLst/>
          </a:prstGeom>
          <a:noFill/>
          <a:ln w="9525">
            <a:noFill/>
          </a:ln>
        </p:spPr>
      </p:pic>
      <p:pic>
        <p:nvPicPr>
          <p:cNvPr id="2235" name="图片 11"/>
          <p:cNvPicPr>
            <a:picLocks noChangeAspect="1"/>
          </p:cNvPicPr>
          <p:nvPr/>
        </p:nvPicPr>
        <p:blipFill>
          <a:blip r:embed="rId2"/>
          <a:stretch>
            <a:fillRect/>
          </a:stretch>
        </p:blipFill>
        <p:spPr>
          <a:xfrm>
            <a:off x="10575925" y="392113"/>
            <a:ext cx="1301750" cy="1081087"/>
          </a:xfrm>
          <a:prstGeom prst="rect">
            <a:avLst/>
          </a:prstGeom>
          <a:noFill/>
          <a:ln w="9525">
            <a:noFill/>
          </a:ln>
        </p:spPr>
      </p:pic>
      <p:grpSp>
        <p:nvGrpSpPr>
          <p:cNvPr id="2236" name="组合 2235"/>
          <p:cNvGrpSpPr/>
          <p:nvPr/>
        </p:nvGrpSpPr>
        <p:grpSpPr>
          <a:xfrm>
            <a:off x="3028950" y="871538"/>
            <a:ext cx="5686425" cy="492125"/>
            <a:chOff x="3090175" y="886731"/>
            <a:chExt cx="6090723" cy="492125"/>
          </a:xfrm>
        </p:grpSpPr>
        <p:sp>
          <p:nvSpPr>
            <p:cNvPr id="2237" name="TextBox 8"/>
            <p:cNvSpPr/>
            <p:nvPr/>
          </p:nvSpPr>
          <p:spPr>
            <a:xfrm>
              <a:off x="3192186" y="886731"/>
              <a:ext cx="5988712" cy="492125"/>
            </a:xfrm>
            <a:prstGeom prst="rect">
              <a:avLst/>
            </a:prstGeom>
            <a:noFill/>
            <a:ln w="9525">
              <a:noFill/>
            </a:ln>
          </p:spPr>
          <p:txBody>
            <a:bodyPr wrap="square" lIns="0" tIns="0" rIns="0" bIns="0" anchor="ctr" anchorCtr="0"/>
            <a:p>
              <a:pPr algn="ctr"/>
              <a:r>
                <a:rPr lang="zh-CN" altLang="en-US" sz="3200">
                  <a:latin typeface="叶根友刀锋黑草" pitchFamily="2" charset="-122"/>
                  <a:ea typeface="楷体" panose="02010609060101010101" charset="-122"/>
                  <a:sym typeface="Arial" panose="020B0604020202020204"/>
                </a:rPr>
                <a:t>二、适应症与禁忌症</a:t>
              </a:r>
              <a:endParaRPr lang="zh-CN" altLang="en-US" sz="3200">
                <a:latin typeface="叶根友刀锋黑草" pitchFamily="2" charset="-122"/>
                <a:ea typeface="楷体" panose="02010609060101010101" charset="-122"/>
                <a:sym typeface="Arial" panose="020B0604020202020204"/>
              </a:endParaRPr>
            </a:p>
          </p:txBody>
        </p:sp>
        <p:cxnSp>
          <p:nvCxnSpPr>
            <p:cNvPr id="2238" name="直接连接符 29"/>
            <p:cNvCxnSpPr/>
            <p:nvPr/>
          </p:nvCxnSpPr>
          <p:spPr>
            <a:xfrm>
              <a:off x="3090175" y="1378420"/>
              <a:ext cx="5598351" cy="0"/>
            </a:xfrm>
            <a:prstGeom prst="line">
              <a:avLst/>
            </a:prstGeom>
            <a:ln w="9525" cap="flat" cmpd="sng">
              <a:solidFill>
                <a:srgbClr val="895C33"/>
              </a:solidFill>
              <a:prstDash val="solid"/>
              <a:headEnd type="none" w="med" len="med"/>
              <a:tailEnd type="none" w="med" len="med"/>
            </a:ln>
          </p:spPr>
        </p:cxnSp>
      </p:grpSp>
      <p:sp>
        <p:nvSpPr>
          <p:cNvPr id="2239" name="矩形 10"/>
          <p:cNvSpPr/>
          <p:nvPr/>
        </p:nvSpPr>
        <p:spPr>
          <a:xfrm>
            <a:off x="1047750" y="1473200"/>
            <a:ext cx="9529763" cy="3692525"/>
          </a:xfrm>
          <a:prstGeom prst="rect">
            <a:avLst/>
          </a:prstGeom>
          <a:noFill/>
          <a:ln w="9525">
            <a:noFill/>
          </a:ln>
        </p:spPr>
        <p:txBody>
          <a:bodyPr wrap="square"/>
          <a:p>
            <a:pPr marL="285750" indent="-285750">
              <a:lnSpc>
                <a:spcPct val="150000"/>
              </a:lnSpc>
              <a:buClr>
                <a:srgbClr val="981B1F"/>
              </a:buClr>
              <a:buFont typeface="Wingdings" panose="05000000000000000000" pitchFamily="2" charset="2"/>
              <a:buChar char="Ø"/>
            </a:pPr>
            <a:r>
              <a:rPr lang="en-US" altLang="zh-CN" sz="2800">
                <a:latin typeface="华文中宋" charset="-122"/>
                <a:ea typeface="楷体" panose="02010609060101010101" charset="-122"/>
              </a:rPr>
              <a:t> </a:t>
            </a:r>
            <a:r>
              <a:rPr lang="zh-CN" altLang="en-US" sz="2800">
                <a:latin typeface="华文中宋" charset="-122"/>
                <a:ea typeface="楷体" panose="02010609060101010101" charset="-122"/>
              </a:rPr>
              <a:t>适应症：</a:t>
            </a:r>
            <a:r>
              <a:rPr lang="zh-CN" altLang="en-US" sz="2400">
                <a:latin typeface="华文中宋" charset="-122"/>
                <a:ea typeface="楷体" panose="02010609060101010101" charset="-122"/>
                <a:sym typeface="+mn-ea"/>
              </a:rPr>
              <a:t>（适用于内、外、妇、儿各科疾病</a:t>
            </a:r>
            <a:r>
              <a:rPr lang="zh-CN" altLang="en-US" sz="2400">
                <a:latin typeface="华文中宋" charset="-122"/>
                <a:ea typeface="楷体" panose="02010609060101010101" charset="-122"/>
              </a:rPr>
              <a:t>）</a:t>
            </a:r>
            <a:endParaRPr lang="zh-CN" altLang="en-US" sz="2400">
              <a:latin typeface="华文中宋" charset="-122"/>
              <a:ea typeface="楷体" panose="02010609060101010101" charset="-122"/>
            </a:endParaRPr>
          </a:p>
          <a:p>
            <a:pPr>
              <a:lnSpc>
                <a:spcPct val="130000"/>
              </a:lnSpc>
              <a:buClr>
                <a:srgbClr val="981B1F"/>
              </a:buClr>
              <a:buFont typeface="Wingdings" panose="05000000000000000000" pitchFamily="2" charset="2"/>
            </a:pPr>
            <a:r>
              <a:rPr lang="en-US" altLang="zh-CN" sz="2400">
                <a:latin typeface="华文中宋" charset="-122"/>
                <a:ea typeface="楷体" panose="02010609060101010101" charset="-122"/>
                <a:sym typeface="+mn-ea"/>
              </a:rPr>
              <a:t>   </a:t>
            </a:r>
            <a:r>
              <a:rPr lang="zh-CN" altLang="en-US" sz="2400">
                <a:latin typeface="华文中宋" charset="-122"/>
                <a:ea typeface="楷体" panose="02010609060101010101" charset="-122"/>
                <a:sym typeface="+mn-ea"/>
              </a:rPr>
              <a:t>呼吸疾病：支气管哮喘、过敏性鼻炎、慢性支气管炎、老年性肺气肿、慢性阻塞性肺病、虚人感冒等。</a:t>
            </a:r>
            <a:endParaRPr lang="zh-CN" altLang="en-US" sz="2400">
              <a:latin typeface="华文中宋" charset="-122"/>
              <a:ea typeface="楷体" panose="02010609060101010101" charset="-122"/>
            </a:endParaRPr>
          </a:p>
          <a:p>
            <a:pPr eaLnBrk="1" hangingPunct="1">
              <a:lnSpc>
                <a:spcPct val="130000"/>
              </a:lnSpc>
              <a:buNone/>
            </a:pPr>
            <a:r>
              <a:rPr lang="en-US" altLang="zh-CN" sz="2400">
                <a:latin typeface="华文中宋" charset="-122"/>
                <a:ea typeface="楷体" panose="02010609060101010101" charset="-122"/>
                <a:sym typeface="+mn-ea"/>
              </a:rPr>
              <a:t>   </a:t>
            </a:r>
            <a:r>
              <a:rPr lang="zh-CN" altLang="en-US" sz="2400">
                <a:latin typeface="华文中宋" charset="-122"/>
                <a:ea typeface="楷体" panose="02010609060101010101" charset="-122"/>
                <a:sym typeface="+mn-ea"/>
              </a:rPr>
              <a:t>胃肠疾病：慢性胃炎、胃溃疡、胃下垂、胃肠功能紊乱、慢性胃肠炎、溃疡性结肠炎等。</a:t>
            </a:r>
            <a:endParaRPr lang="zh-CN" altLang="en-US" sz="2400">
              <a:latin typeface="华文中宋" charset="-122"/>
              <a:ea typeface="楷体" panose="02010609060101010101" charset="-122"/>
            </a:endParaRPr>
          </a:p>
          <a:p>
            <a:pPr eaLnBrk="1" hangingPunct="1">
              <a:lnSpc>
                <a:spcPct val="130000"/>
              </a:lnSpc>
              <a:buNone/>
            </a:pPr>
            <a:r>
              <a:rPr lang="en-US" altLang="zh-CN" sz="2400">
                <a:latin typeface="华文中宋" charset="-122"/>
                <a:ea typeface="楷体" panose="02010609060101010101" charset="-122"/>
                <a:sym typeface="+mn-ea"/>
              </a:rPr>
              <a:t>   </a:t>
            </a:r>
            <a:r>
              <a:rPr lang="zh-CN" altLang="en-US" sz="2400">
                <a:latin typeface="华文中宋" charset="-122"/>
                <a:ea typeface="楷体" panose="02010609060101010101" charset="-122"/>
                <a:sym typeface="+mn-ea"/>
              </a:rPr>
              <a:t>骨科疾病：各类关节炎、颈腰椎病、软组织劳损等。</a:t>
            </a:r>
            <a:endParaRPr lang="zh-CN" altLang="en-US" sz="2400">
              <a:latin typeface="华文中宋" charset="-122"/>
              <a:ea typeface="楷体" panose="02010609060101010101" charset="-122"/>
            </a:endParaRPr>
          </a:p>
          <a:p>
            <a:pPr eaLnBrk="1" hangingPunct="1">
              <a:lnSpc>
                <a:spcPct val="130000"/>
              </a:lnSpc>
              <a:buNone/>
            </a:pPr>
            <a:r>
              <a:rPr lang="en-US" altLang="zh-CN" sz="2400">
                <a:latin typeface="华文中宋" charset="-122"/>
                <a:ea typeface="楷体" panose="02010609060101010101" charset="-122"/>
                <a:sym typeface="+mn-ea"/>
              </a:rPr>
              <a:t>   </a:t>
            </a:r>
            <a:r>
              <a:rPr lang="zh-CN" altLang="en-US" sz="2400">
                <a:latin typeface="华文中宋" charset="-122"/>
                <a:ea typeface="楷体" panose="02010609060101010101" charset="-122"/>
                <a:sym typeface="+mn-ea"/>
              </a:rPr>
              <a:t>皮肤病：牛皮癣、神经性皮炎、湿疹等。</a:t>
            </a:r>
            <a:endParaRPr lang="zh-CN" altLang="en-US" sz="2400">
              <a:latin typeface="华文中宋" charset="-122"/>
              <a:ea typeface="楷体" panose="02010609060101010101" charset="-122"/>
            </a:endParaRPr>
          </a:p>
          <a:p>
            <a:pPr eaLnBrk="1" hangingPunct="1">
              <a:lnSpc>
                <a:spcPct val="130000"/>
              </a:lnSpc>
              <a:buNone/>
            </a:pPr>
            <a:r>
              <a:rPr lang="en-US" altLang="zh-CN" sz="2400">
                <a:latin typeface="华文中宋" charset="-122"/>
                <a:ea typeface="楷体" panose="02010609060101010101" charset="-122"/>
                <a:sym typeface="+mn-ea"/>
              </a:rPr>
              <a:t>   </a:t>
            </a:r>
            <a:r>
              <a:rPr lang="zh-CN" altLang="en-US" sz="2400">
                <a:latin typeface="华文中宋" charset="-122"/>
                <a:ea typeface="楷体" panose="02010609060101010101" charset="-122"/>
                <a:sym typeface="+mn-ea"/>
              </a:rPr>
              <a:t>妇科疾病：月经不调、痛经等。</a:t>
            </a:r>
            <a:endParaRPr lang="zh-CN" altLang="en-US" sz="2400">
              <a:latin typeface="华文中宋" charset="-122"/>
              <a:ea typeface="楷体" panose="02010609060101010101" charset="-122"/>
            </a:endParaRPr>
          </a:p>
          <a:p>
            <a:pPr eaLnBrk="1" hangingPunct="1">
              <a:lnSpc>
                <a:spcPct val="130000"/>
              </a:lnSpc>
              <a:buNone/>
            </a:pPr>
            <a:r>
              <a:rPr lang="en-US" altLang="zh-CN" sz="2400">
                <a:latin typeface="华文中宋" charset="-122"/>
                <a:ea typeface="楷体" panose="02010609060101010101" charset="-122"/>
                <a:sym typeface="+mn-ea"/>
              </a:rPr>
              <a:t>   </a:t>
            </a:r>
            <a:r>
              <a:rPr lang="zh-CN" altLang="en-US" sz="2400">
                <a:latin typeface="华文中宋" charset="-122"/>
                <a:ea typeface="楷体" panose="02010609060101010101" charset="-122"/>
                <a:sym typeface="+mn-ea"/>
              </a:rPr>
              <a:t>儿科疾病：遗尿、厌食、慢性腹泻、营养不良等。</a:t>
            </a:r>
            <a:endParaRPr lang="zh-CN" altLang="en-US" sz="2400">
              <a:latin typeface="华文中宋" charset="-122"/>
              <a:ea typeface="楷体" panose="02010609060101010101" charset="-122"/>
            </a:endParaRPr>
          </a:p>
          <a:p>
            <a:pPr marL="285750" indent="-285750">
              <a:lnSpc>
                <a:spcPct val="150000"/>
              </a:lnSpc>
              <a:buClr>
                <a:srgbClr val="981B1F"/>
              </a:buClr>
              <a:buFont typeface="Arial" panose="020B0604020202020204"/>
              <a:buChar char="•"/>
            </a:pPr>
            <a:endParaRPr lang="zh-CN" altLang="en-US" sz="1600">
              <a:latin typeface="微软雅黑" panose="020B0503020204020204" pitchFamily="34"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additive="base">
                                        <p:cTn id="6" dur="1" fill="hold">
                                          <p:stCondLst>
                                            <p:cond delay="0"/>
                                          </p:stCondLst>
                                        </p:cTn>
                                        <p:tgtEl>
                                          <p:spTgt spid="2234"/>
                                        </p:tgtEl>
                                        <p:attrNameLst>
                                          <p:attrName>style.visibility</p:attrName>
                                        </p:attrNameLst>
                                      </p:cBhvr>
                                      <p:to>
                                        <p:strVal val="visible"/>
                                      </p:to>
                                    </p:set>
                                    <p:anim calcmode="lin" valueType="num">
                                      <p:cBhvr additive="base">
                                        <p:cTn id="7" dur="500" fill="hold"/>
                                        <p:tgtEl>
                                          <p:spTgt spid="2234"/>
                                        </p:tgtEl>
                                        <p:attrNameLst>
                                          <p:attrName>ppt_x</p:attrName>
                                        </p:attrNameLst>
                                      </p:cBhvr>
                                      <p:tavLst>
                                        <p:tav tm="0">
                                          <p:val>
                                            <p:strVal val="1+#ppt_w/2"/>
                                          </p:val>
                                        </p:tav>
                                        <p:tav tm="100000">
                                          <p:val>
                                            <p:strVal val="#ppt_x"/>
                                          </p:val>
                                        </p:tav>
                                      </p:tavLst>
                                    </p:anim>
                                    <p:anim calcmode="lin" valueType="num">
                                      <p:cBhvr additive="base">
                                        <p:cTn id="8" dur="500" fill="hold"/>
                                        <p:tgtEl>
                                          <p:spTgt spid="223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childTnLst>
                                    <p:set>
                                      <p:cBhvr additive="base">
                                        <p:cTn id="11" dur="1" fill="hold">
                                          <p:stCondLst>
                                            <p:cond delay="0"/>
                                          </p:stCondLst>
                                        </p:cTn>
                                        <p:tgtEl>
                                          <p:spTgt spid="2235"/>
                                        </p:tgtEl>
                                        <p:attrNameLst>
                                          <p:attrName>style.visibility</p:attrName>
                                        </p:attrNameLst>
                                      </p:cBhvr>
                                      <p:to>
                                        <p:strVal val="visible"/>
                                      </p:to>
                                    </p:set>
                                    <p:anim calcmode="lin" valueType="num">
                                      <p:cBhvr additive="base">
                                        <p:cTn id="12" dur="500" fill="hold"/>
                                        <p:tgtEl>
                                          <p:spTgt spid="2235"/>
                                        </p:tgtEl>
                                        <p:attrNameLst>
                                          <p:attrName>ppt_w</p:attrName>
                                        </p:attrNameLst>
                                      </p:cBhvr>
                                      <p:tavLst>
                                        <p:tav tm="0">
                                          <p:val>
                                            <p:fltVal val="0.000000"/>
                                          </p:val>
                                        </p:tav>
                                        <p:tav tm="100000">
                                          <p:val>
                                            <p:strVal val="#ppt_w"/>
                                          </p:val>
                                        </p:tav>
                                      </p:tavLst>
                                    </p:anim>
                                    <p:anim calcmode="lin" valueType="num">
                                      <p:cBhvr additive="base">
                                        <p:cTn id="13" dur="500" fill="hold"/>
                                        <p:tgtEl>
                                          <p:spTgt spid="2235"/>
                                        </p:tgtEl>
                                        <p:attrNameLst>
                                          <p:attrName>ppt_h</p:attrName>
                                        </p:attrNameLst>
                                      </p:cBhvr>
                                      <p:tavLst>
                                        <p:tav tm="0">
                                          <p:val>
                                            <p:fltVal val="0.000000"/>
                                          </p:val>
                                        </p:tav>
                                        <p:tav tm="100000">
                                          <p:val>
                                            <p:strVal val="#ppt_h"/>
                                          </p:val>
                                        </p:tav>
                                      </p:tavLst>
                                    </p:anim>
                                    <p:animEffect transition="in" filter="fade">
                                      <p:cBhvr additive="base">
                                        <p:cTn id="14" dur="500"/>
                                        <p:tgtEl>
                                          <p:spTgt spid="2235"/>
                                        </p:tgtEl>
                                      </p:cBhvr>
                                    </p:animEffect>
                                  </p:childTnLst>
                                </p:cTn>
                              </p:par>
                              <p:par>
                                <p:cTn id="15" presetID="22" presetClass="entr" presetSubtype="8" fill="hold" nodeType="withEffect">
                                  <p:childTnLst>
                                    <p:set>
                                      <p:cBhvr additive="base">
                                        <p:cTn id="16" dur="1" fill="hold">
                                          <p:stCondLst>
                                            <p:cond delay="0"/>
                                          </p:stCondLst>
                                        </p:cTn>
                                        <p:tgtEl>
                                          <p:spTgt spid="2236"/>
                                        </p:tgtEl>
                                        <p:attrNameLst>
                                          <p:attrName>style.visibility</p:attrName>
                                        </p:attrNameLst>
                                      </p:cBhvr>
                                      <p:to>
                                        <p:strVal val="visible"/>
                                      </p:to>
                                    </p:set>
                                    <p:animEffect transition="in" filter="wipe(left)">
                                      <p:cBhvr additive="base">
                                        <p:cTn id="17" dur="500"/>
                                        <p:tgtEl>
                                          <p:spTgt spid="2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43" name="图片 57"/>
          <p:cNvPicPr>
            <a:picLocks noChangeAspect="1"/>
          </p:cNvPicPr>
          <p:nvPr/>
        </p:nvPicPr>
        <p:blipFill>
          <a:blip r:embed="rId1"/>
          <a:stretch>
            <a:fillRect/>
          </a:stretch>
        </p:blipFill>
        <p:spPr>
          <a:xfrm>
            <a:off x="-50800" y="-39687"/>
            <a:ext cx="2235200" cy="1822450"/>
          </a:xfrm>
          <a:prstGeom prst="rect">
            <a:avLst/>
          </a:prstGeom>
          <a:noFill/>
          <a:ln w="9525">
            <a:noFill/>
          </a:ln>
        </p:spPr>
      </p:pic>
      <p:pic>
        <p:nvPicPr>
          <p:cNvPr id="2244" name="图片 11"/>
          <p:cNvPicPr>
            <a:picLocks noChangeAspect="1"/>
          </p:cNvPicPr>
          <p:nvPr/>
        </p:nvPicPr>
        <p:blipFill>
          <a:blip r:embed="rId2"/>
          <a:stretch>
            <a:fillRect/>
          </a:stretch>
        </p:blipFill>
        <p:spPr>
          <a:xfrm>
            <a:off x="10575925" y="392113"/>
            <a:ext cx="1301750" cy="1081087"/>
          </a:xfrm>
          <a:prstGeom prst="rect">
            <a:avLst/>
          </a:prstGeom>
          <a:noFill/>
          <a:ln w="9525">
            <a:noFill/>
          </a:ln>
        </p:spPr>
      </p:pic>
      <p:grpSp>
        <p:nvGrpSpPr>
          <p:cNvPr id="2245" name="组合 2244"/>
          <p:cNvGrpSpPr/>
          <p:nvPr/>
        </p:nvGrpSpPr>
        <p:grpSpPr>
          <a:xfrm>
            <a:off x="3028950" y="871538"/>
            <a:ext cx="5686425" cy="492125"/>
            <a:chOff x="3090175" y="886731"/>
            <a:chExt cx="6090723" cy="492125"/>
          </a:xfrm>
        </p:grpSpPr>
        <p:sp>
          <p:nvSpPr>
            <p:cNvPr id="2246" name="TextBox 8"/>
            <p:cNvSpPr/>
            <p:nvPr/>
          </p:nvSpPr>
          <p:spPr>
            <a:xfrm>
              <a:off x="3192186" y="886731"/>
              <a:ext cx="5988712" cy="492125"/>
            </a:xfrm>
            <a:prstGeom prst="rect">
              <a:avLst/>
            </a:prstGeom>
            <a:noFill/>
            <a:ln w="9525">
              <a:noFill/>
            </a:ln>
          </p:spPr>
          <p:txBody>
            <a:bodyPr wrap="square" lIns="0" tIns="0" rIns="0" bIns="0" anchor="ctr" anchorCtr="0"/>
            <a:p>
              <a:pPr algn="ctr"/>
              <a:r>
                <a:rPr lang="zh-CN" altLang="en-US" sz="3200">
                  <a:latin typeface="叶根友刀锋黑草" pitchFamily="2" charset="-122"/>
                  <a:ea typeface="楷体" panose="02010609060101010101" charset="-122"/>
                  <a:sym typeface="Arial" panose="020B0604020202020204"/>
                </a:rPr>
                <a:t>二、适应症与禁忌症</a:t>
              </a:r>
              <a:endParaRPr lang="zh-CN" altLang="en-US" sz="3200">
                <a:latin typeface="叶根友刀锋黑草" pitchFamily="2" charset="-122"/>
                <a:ea typeface="楷体" panose="02010609060101010101" charset="-122"/>
                <a:sym typeface="Arial" panose="020B0604020202020204"/>
              </a:endParaRPr>
            </a:p>
          </p:txBody>
        </p:sp>
        <p:cxnSp>
          <p:nvCxnSpPr>
            <p:cNvPr id="2247" name="直接连接符 29"/>
            <p:cNvCxnSpPr/>
            <p:nvPr/>
          </p:nvCxnSpPr>
          <p:spPr>
            <a:xfrm>
              <a:off x="3090175" y="1378420"/>
              <a:ext cx="5598351" cy="0"/>
            </a:xfrm>
            <a:prstGeom prst="line">
              <a:avLst/>
            </a:prstGeom>
            <a:ln w="9525" cap="flat" cmpd="sng">
              <a:solidFill>
                <a:srgbClr val="895C33"/>
              </a:solidFill>
              <a:prstDash val="solid"/>
              <a:headEnd type="none" w="med" len="med"/>
              <a:tailEnd type="none" w="med" len="med"/>
            </a:ln>
          </p:spPr>
        </p:cxnSp>
      </p:grpSp>
      <p:sp>
        <p:nvSpPr>
          <p:cNvPr id="2248" name="矩形 10"/>
          <p:cNvSpPr/>
          <p:nvPr>
            <p:custDataLst>
              <p:tags r:id="rId3"/>
            </p:custDataLst>
          </p:nvPr>
        </p:nvSpPr>
        <p:spPr>
          <a:xfrm>
            <a:off x="1564005" y="1224280"/>
            <a:ext cx="9129395" cy="2959100"/>
          </a:xfrm>
          <a:prstGeom prst="rect">
            <a:avLst/>
          </a:prstGeom>
          <a:noFill/>
          <a:ln w="9525">
            <a:noFill/>
          </a:ln>
        </p:spPr>
        <p:txBody>
          <a:bodyPr wrap="square"/>
          <a:p>
            <a:pPr marL="285750" indent="-285750">
              <a:lnSpc>
                <a:spcPct val="150000"/>
              </a:lnSpc>
              <a:buClr>
                <a:srgbClr val="981B1F"/>
              </a:buClr>
              <a:buFont typeface="Wingdings" panose="05000000000000000000" pitchFamily="2" charset="2"/>
              <a:buChar char="Ø"/>
            </a:pPr>
            <a:r>
              <a:rPr lang="zh-CN" altLang="en-US" sz="2800">
                <a:latin typeface="华文中宋" charset="-122"/>
                <a:ea typeface="楷体" panose="02010609060101010101" charset="-122"/>
              </a:rPr>
              <a:t>禁忌症</a:t>
            </a:r>
            <a:endParaRPr lang="zh-CN" altLang="en-US" sz="2800">
              <a:latin typeface="华文中宋" charset="-122"/>
              <a:ea typeface="楷体" panose="02010609060101010101" charset="-122"/>
            </a:endParaRPr>
          </a:p>
          <a:p>
            <a:pPr algn="l" eaLnBrk="1" hangingPunct="1">
              <a:lnSpc>
                <a:spcPct val="140000"/>
              </a:lnSpc>
              <a:buClrTx/>
              <a:buSzTx/>
              <a:buNone/>
            </a:pPr>
            <a:r>
              <a:rPr lang="en-US" altLang="zh-CN" sz="2800">
                <a:latin typeface="华文中宋" charset="-122"/>
                <a:ea typeface="楷体" panose="02010609060101010101" charset="-122"/>
                <a:sym typeface="+mn-ea"/>
              </a:rPr>
              <a:t>   </a:t>
            </a:r>
            <a:r>
              <a:rPr lang="zh-CN" altLang="en-US" sz="2400">
                <a:latin typeface="华文中宋" charset="-122"/>
                <a:ea typeface="楷体" panose="02010609060101010101" charset="-122"/>
                <a:sym typeface="+mn-ea"/>
              </a:rPr>
              <a:t>1.贴敷局部皮肤有创伤、溃疡、感染或有较严重的皮肤病者，应禁止贴敷。</a:t>
            </a:r>
            <a:endParaRPr lang="zh-CN" altLang="en-US" sz="2400">
              <a:latin typeface="华文中宋" charset="-122"/>
              <a:ea typeface="楷体" panose="02010609060101010101" charset="-122"/>
            </a:endParaRPr>
          </a:p>
          <a:p>
            <a:pPr algn="l" eaLnBrk="1" hangingPunct="1">
              <a:lnSpc>
                <a:spcPct val="140000"/>
              </a:lnSpc>
              <a:buClrTx/>
              <a:buSzTx/>
              <a:buNone/>
            </a:pPr>
            <a:r>
              <a:rPr lang="zh-CN" altLang="en-US" sz="2400">
                <a:latin typeface="华文中宋" charset="-122"/>
                <a:ea typeface="楷体" panose="02010609060101010101" charset="-122"/>
                <a:sym typeface="+mn-ea"/>
              </a:rPr>
              <a:t>  </a:t>
            </a:r>
            <a:r>
              <a:rPr lang="en-US" altLang="zh-CN" sz="2400">
                <a:latin typeface="华文中宋" charset="-122"/>
                <a:ea typeface="楷体" panose="02010609060101010101" charset="-122"/>
                <a:sym typeface="+mn-ea"/>
              </a:rPr>
              <a:t> </a:t>
            </a:r>
            <a:r>
              <a:rPr lang="zh-CN" altLang="en-US" sz="2400">
                <a:latin typeface="华文中宋" charset="-122"/>
                <a:ea typeface="楷体" panose="02010609060101010101" charset="-122"/>
                <a:sym typeface="+mn-ea"/>
              </a:rPr>
              <a:t>2.颜面五官部位、关节、心脏及大血管附近慎用，不宜用刺激性太强的药物发泡，避免遗留瘢痕，影响容貌或活动功能。</a:t>
            </a:r>
            <a:endParaRPr lang="zh-CN" altLang="en-US" sz="2400">
              <a:latin typeface="华文中宋" charset="-122"/>
              <a:ea typeface="楷体" panose="02010609060101010101" charset="-122"/>
            </a:endParaRPr>
          </a:p>
          <a:p>
            <a:pPr algn="l" eaLnBrk="1" hangingPunct="1">
              <a:lnSpc>
                <a:spcPct val="140000"/>
              </a:lnSpc>
              <a:buClrTx/>
              <a:buSzTx/>
              <a:buNone/>
            </a:pPr>
            <a:r>
              <a:rPr lang="zh-CN" altLang="en-US" sz="2400">
                <a:latin typeface="华文中宋" charset="-122"/>
                <a:ea typeface="楷体" panose="02010609060101010101" charset="-122"/>
                <a:sym typeface="+mn-ea"/>
              </a:rPr>
              <a:t>  </a:t>
            </a:r>
            <a:r>
              <a:rPr lang="en-US" altLang="zh-CN" sz="2400">
                <a:latin typeface="华文中宋" charset="-122"/>
                <a:ea typeface="楷体" panose="02010609060101010101" charset="-122"/>
                <a:sym typeface="+mn-ea"/>
              </a:rPr>
              <a:t> </a:t>
            </a:r>
            <a:r>
              <a:rPr lang="zh-CN" altLang="en-US" sz="2400">
                <a:latin typeface="华文中宋" charset="-122"/>
                <a:ea typeface="楷体" panose="02010609060101010101" charset="-122"/>
                <a:sym typeface="+mn-ea"/>
              </a:rPr>
              <a:t>3.孕妇腹部、腰骶部及某些促进子宫收缩的穴位，如合谷、三阴交等，有些药物如麝香等孕妇禁用，以免引进流产。</a:t>
            </a:r>
            <a:endParaRPr lang="zh-CN" altLang="en-US" sz="2400">
              <a:latin typeface="华文中宋" charset="-122"/>
              <a:ea typeface="楷体" panose="02010609060101010101" charset="-122"/>
            </a:endParaRPr>
          </a:p>
          <a:p>
            <a:pPr algn="l" eaLnBrk="1" hangingPunct="1">
              <a:lnSpc>
                <a:spcPct val="140000"/>
              </a:lnSpc>
              <a:buClrTx/>
              <a:buSzTx/>
              <a:buNone/>
            </a:pPr>
            <a:r>
              <a:rPr lang="zh-CN" altLang="en-US" sz="2400">
                <a:latin typeface="华文中宋" charset="-122"/>
                <a:ea typeface="楷体" panose="02010609060101010101" charset="-122"/>
                <a:sym typeface="+mn-ea"/>
              </a:rPr>
              <a:t>  </a:t>
            </a:r>
            <a:r>
              <a:rPr lang="en-US" altLang="zh-CN" sz="2400">
                <a:latin typeface="华文中宋" charset="-122"/>
                <a:ea typeface="楷体" panose="02010609060101010101" charset="-122"/>
                <a:sym typeface="+mn-ea"/>
              </a:rPr>
              <a:t> </a:t>
            </a:r>
            <a:r>
              <a:rPr lang="zh-CN" altLang="en-US" sz="2400">
                <a:latin typeface="华文中宋" charset="-122"/>
                <a:ea typeface="楷体" panose="02010609060101010101" charset="-122"/>
                <a:sym typeface="+mn-ea"/>
              </a:rPr>
              <a:t>4.糖尿病、血液病、发热、严重心肝肾功能障碍者慎用。艾滋病、结核病或其它传染病者慎用。</a:t>
            </a:r>
            <a:endParaRPr lang="zh-CN" altLang="en-US" sz="2400">
              <a:latin typeface="华文中宋" charset="-122"/>
              <a:ea typeface="楷体" panose="02010609060101010101" charset="-122"/>
            </a:endParaRPr>
          </a:p>
          <a:p>
            <a:pPr marL="285750" indent="-285750">
              <a:lnSpc>
                <a:spcPct val="140000"/>
              </a:lnSpc>
              <a:buClr>
                <a:srgbClr val="981B1F"/>
              </a:buClr>
              <a:buFont typeface="Wingdings" panose="05000000000000000000" pitchFamily="2" charset="2"/>
              <a:buChar char="Ø"/>
            </a:pPr>
            <a:endParaRPr lang="zh-CN" altLang="en-US" sz="1600">
              <a:latin typeface="微软雅黑" panose="020B0503020204020204" pitchFamily="34"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additive="base">
                                        <p:cTn id="6" dur="1" fill="hold">
                                          <p:stCondLst>
                                            <p:cond delay="0"/>
                                          </p:stCondLst>
                                        </p:cTn>
                                        <p:tgtEl>
                                          <p:spTgt spid="2243"/>
                                        </p:tgtEl>
                                        <p:attrNameLst>
                                          <p:attrName>style.visibility</p:attrName>
                                        </p:attrNameLst>
                                      </p:cBhvr>
                                      <p:to>
                                        <p:strVal val="visible"/>
                                      </p:to>
                                    </p:set>
                                    <p:anim calcmode="lin" valueType="num">
                                      <p:cBhvr additive="base">
                                        <p:cTn id="7" dur="500" fill="hold"/>
                                        <p:tgtEl>
                                          <p:spTgt spid="2243"/>
                                        </p:tgtEl>
                                        <p:attrNameLst>
                                          <p:attrName>ppt_x</p:attrName>
                                        </p:attrNameLst>
                                      </p:cBhvr>
                                      <p:tavLst>
                                        <p:tav tm="0">
                                          <p:val>
                                            <p:strVal val="1+#ppt_w/2"/>
                                          </p:val>
                                        </p:tav>
                                        <p:tav tm="100000">
                                          <p:val>
                                            <p:strVal val="#ppt_x"/>
                                          </p:val>
                                        </p:tav>
                                      </p:tavLst>
                                    </p:anim>
                                    <p:anim calcmode="lin" valueType="num">
                                      <p:cBhvr additive="base">
                                        <p:cTn id="8" dur="500" fill="hold"/>
                                        <p:tgtEl>
                                          <p:spTgt spid="22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childTnLst>
                                    <p:set>
                                      <p:cBhvr additive="base">
                                        <p:cTn id="11" dur="1" fill="hold">
                                          <p:stCondLst>
                                            <p:cond delay="0"/>
                                          </p:stCondLst>
                                        </p:cTn>
                                        <p:tgtEl>
                                          <p:spTgt spid="2244"/>
                                        </p:tgtEl>
                                        <p:attrNameLst>
                                          <p:attrName>style.visibility</p:attrName>
                                        </p:attrNameLst>
                                      </p:cBhvr>
                                      <p:to>
                                        <p:strVal val="visible"/>
                                      </p:to>
                                    </p:set>
                                    <p:anim calcmode="lin" valueType="num">
                                      <p:cBhvr additive="base">
                                        <p:cTn id="12" dur="500" fill="hold"/>
                                        <p:tgtEl>
                                          <p:spTgt spid="2244"/>
                                        </p:tgtEl>
                                        <p:attrNameLst>
                                          <p:attrName>ppt_w</p:attrName>
                                        </p:attrNameLst>
                                      </p:cBhvr>
                                      <p:tavLst>
                                        <p:tav tm="0">
                                          <p:val>
                                            <p:fltVal val="0.000000"/>
                                          </p:val>
                                        </p:tav>
                                        <p:tav tm="100000">
                                          <p:val>
                                            <p:strVal val="#ppt_w"/>
                                          </p:val>
                                        </p:tav>
                                      </p:tavLst>
                                    </p:anim>
                                    <p:anim calcmode="lin" valueType="num">
                                      <p:cBhvr additive="base">
                                        <p:cTn id="13" dur="500" fill="hold"/>
                                        <p:tgtEl>
                                          <p:spTgt spid="2244"/>
                                        </p:tgtEl>
                                        <p:attrNameLst>
                                          <p:attrName>ppt_h</p:attrName>
                                        </p:attrNameLst>
                                      </p:cBhvr>
                                      <p:tavLst>
                                        <p:tav tm="0">
                                          <p:val>
                                            <p:fltVal val="0.000000"/>
                                          </p:val>
                                        </p:tav>
                                        <p:tav tm="100000">
                                          <p:val>
                                            <p:strVal val="#ppt_h"/>
                                          </p:val>
                                        </p:tav>
                                      </p:tavLst>
                                    </p:anim>
                                    <p:animEffect transition="in" filter="fade">
                                      <p:cBhvr additive="base">
                                        <p:cTn id="14" dur="500"/>
                                        <p:tgtEl>
                                          <p:spTgt spid="2244"/>
                                        </p:tgtEl>
                                      </p:cBhvr>
                                    </p:animEffect>
                                  </p:childTnLst>
                                </p:cTn>
                              </p:par>
                              <p:par>
                                <p:cTn id="15" presetID="22" presetClass="entr" presetSubtype="8" fill="hold" nodeType="withEffect">
                                  <p:childTnLst>
                                    <p:set>
                                      <p:cBhvr additive="base">
                                        <p:cTn id="16" dur="1" fill="hold">
                                          <p:stCondLst>
                                            <p:cond delay="0"/>
                                          </p:stCondLst>
                                        </p:cTn>
                                        <p:tgtEl>
                                          <p:spTgt spid="2245"/>
                                        </p:tgtEl>
                                        <p:attrNameLst>
                                          <p:attrName>style.visibility</p:attrName>
                                        </p:attrNameLst>
                                      </p:cBhvr>
                                      <p:to>
                                        <p:strVal val="visible"/>
                                      </p:to>
                                    </p:set>
                                    <p:animEffect transition="in" filter="wipe(left)">
                                      <p:cBhvr additive="base">
                                        <p:cTn id="17" dur="500"/>
                                        <p:tgtEl>
                                          <p:spTgt spid="2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54" name="组合 2253"/>
          <p:cNvGrpSpPr/>
          <p:nvPr/>
        </p:nvGrpSpPr>
        <p:grpSpPr>
          <a:xfrm>
            <a:off x="3028950" y="871538"/>
            <a:ext cx="5686425" cy="492125"/>
            <a:chOff x="3090175" y="886731"/>
            <a:chExt cx="6090723" cy="492125"/>
          </a:xfrm>
        </p:grpSpPr>
        <p:sp>
          <p:nvSpPr>
            <p:cNvPr id="2255" name="TextBox 8"/>
            <p:cNvSpPr/>
            <p:nvPr/>
          </p:nvSpPr>
          <p:spPr>
            <a:xfrm>
              <a:off x="3192186" y="886731"/>
              <a:ext cx="5988712" cy="492125"/>
            </a:xfrm>
            <a:prstGeom prst="rect">
              <a:avLst/>
            </a:prstGeom>
            <a:noFill/>
            <a:ln w="9525">
              <a:noFill/>
            </a:ln>
          </p:spPr>
          <p:txBody>
            <a:bodyPr wrap="square" lIns="0" tIns="0" rIns="0" bIns="0" anchor="ctr" anchorCtr="0"/>
            <a:p>
              <a:pPr algn="ctr"/>
              <a:r>
                <a:rPr lang="zh-CN" altLang="en-US" sz="3200">
                  <a:latin typeface="叶根友刀锋黑草" pitchFamily="2" charset="-122"/>
                  <a:ea typeface="楷体" panose="02010609060101010101" charset="-122"/>
                  <a:sym typeface="Arial" panose="020B0604020202020204"/>
                </a:rPr>
                <a:t>三、临床应用</a:t>
              </a:r>
              <a:r>
                <a:rPr lang="en-US" altLang="zh-CN" sz="3200">
                  <a:latin typeface="叶根友刀锋黑草" pitchFamily="2" charset="-122"/>
                  <a:ea typeface="楷体" panose="02010609060101010101" charset="-122"/>
                  <a:sym typeface="Arial" panose="020B0604020202020204"/>
                </a:rPr>
                <a:t>-</a:t>
              </a:r>
              <a:r>
                <a:rPr lang="zh-CN" altLang="en-US" sz="3200">
                  <a:latin typeface="叶根友刀锋黑草" pitchFamily="2" charset="-122"/>
                  <a:ea typeface="楷体" panose="02010609060101010101" charset="-122"/>
                  <a:sym typeface="+mn-ea"/>
                </a:rPr>
                <a:t>药物选择</a:t>
              </a:r>
              <a:endParaRPr lang="zh-CN" altLang="en-US" sz="3200">
                <a:latin typeface="叶根友刀锋黑草" pitchFamily="2" charset="-122"/>
                <a:ea typeface="楷体" panose="02010609060101010101" charset="-122"/>
                <a:sym typeface="Arial" panose="020B0604020202020204"/>
              </a:endParaRPr>
            </a:p>
          </p:txBody>
        </p:sp>
        <p:cxnSp>
          <p:nvCxnSpPr>
            <p:cNvPr id="2256" name="直接连接符 29"/>
            <p:cNvCxnSpPr/>
            <p:nvPr/>
          </p:nvCxnSpPr>
          <p:spPr>
            <a:xfrm>
              <a:off x="3090175" y="1378420"/>
              <a:ext cx="5598351" cy="0"/>
            </a:xfrm>
            <a:prstGeom prst="line">
              <a:avLst/>
            </a:prstGeom>
            <a:ln w="9525" cap="flat" cmpd="sng">
              <a:solidFill>
                <a:srgbClr val="895C33"/>
              </a:solidFill>
              <a:prstDash val="solid"/>
              <a:headEnd type="none" w="med" len="med"/>
              <a:tailEnd type="none" w="med" len="med"/>
            </a:ln>
          </p:spPr>
        </p:cxnSp>
      </p:grpSp>
      <p:sp>
        <p:nvSpPr>
          <p:cNvPr id="2257" name="矩形 10"/>
          <p:cNvSpPr/>
          <p:nvPr/>
        </p:nvSpPr>
        <p:spPr>
          <a:xfrm>
            <a:off x="2365375" y="1628775"/>
            <a:ext cx="9196388" cy="1014413"/>
          </a:xfrm>
          <a:prstGeom prst="rect">
            <a:avLst/>
          </a:prstGeom>
          <a:noFill/>
          <a:ln w="9525">
            <a:noFill/>
          </a:ln>
        </p:spPr>
        <p:txBody>
          <a:bodyPr wrap="square"/>
          <a:p>
            <a:pPr marL="285750" indent="-285750">
              <a:lnSpc>
                <a:spcPct val="150000"/>
              </a:lnSpc>
              <a:buClr>
                <a:srgbClr val="981B1F"/>
              </a:buClr>
              <a:buFont typeface="Wingdings" panose="05000000000000000000" pitchFamily="2" charset="2"/>
              <a:buChar char="Ø"/>
            </a:pPr>
            <a:endParaRPr lang="zh-CN" altLang="en-US" sz="2400">
              <a:latin typeface="微软雅黑" panose="020B0503020204020204" pitchFamily="34" charset="-122"/>
              <a:ea typeface="楷体" panose="02010609060101010101" charset="-122"/>
            </a:endParaRPr>
          </a:p>
          <a:p>
            <a:pPr marL="285750" indent="-285750">
              <a:lnSpc>
                <a:spcPct val="150000"/>
              </a:lnSpc>
              <a:buClr>
                <a:srgbClr val="981B1F"/>
              </a:buClr>
              <a:buFont typeface="Wingdings" panose="05000000000000000000" pitchFamily="2" charset="2"/>
              <a:buChar char="Ø"/>
            </a:pPr>
            <a:endParaRPr lang="zh-CN" altLang="en-US" sz="1600">
              <a:latin typeface="微软雅黑" panose="020B0503020204020204" pitchFamily="34" charset="-122"/>
              <a:ea typeface="楷体" panose="02010609060101010101" charset="-122"/>
            </a:endParaRPr>
          </a:p>
        </p:txBody>
      </p:sp>
      <p:sp>
        <p:nvSpPr>
          <p:cNvPr id="2258" name="文本框 3"/>
          <p:cNvSpPr/>
          <p:nvPr/>
        </p:nvSpPr>
        <p:spPr>
          <a:xfrm>
            <a:off x="1210945" y="1472565"/>
            <a:ext cx="9466580" cy="4025265"/>
          </a:xfrm>
          <a:prstGeom prst="rect">
            <a:avLst/>
          </a:prstGeom>
          <a:noFill/>
          <a:ln w="9525">
            <a:noFill/>
          </a:ln>
        </p:spPr>
        <p:txBody>
          <a:bodyPr wrap="square"/>
          <a:p>
            <a:pPr eaLnBrk="1" hangingPunct="1">
              <a:lnSpc>
                <a:spcPct val="110000"/>
              </a:lnSpc>
              <a:buNone/>
            </a:pPr>
            <a:r>
              <a:rPr lang="en-US" altLang="zh-CN" sz="2400">
                <a:latin typeface="华文中宋" charset="-122"/>
                <a:ea typeface="楷体" panose="02010609060101010101" charset="-122"/>
                <a:sym typeface="+mn-ea"/>
              </a:rPr>
              <a:t>   </a:t>
            </a:r>
            <a:r>
              <a:rPr lang="zh-CN" sz="2400">
                <a:latin typeface="华文中宋" charset="-122"/>
                <a:ea typeface="楷体" panose="02010609060101010101" charset="-122"/>
                <a:sym typeface="+mn-ea"/>
              </a:rPr>
              <a:t>凡是临床上有效的汤剂、方剂，一般都可以熬膏或者研末作为穴位贴敷用药防治相应疾病。也就是所谓“外治之理，即内治之理，外治之药，亦即内治之药，所异者法耳。”穴位敷贴临床常用药物大致可分三类：</a:t>
            </a:r>
            <a:endParaRPr lang="zh-CN" sz="2400">
              <a:latin typeface="华文中宋" charset="-122"/>
              <a:ea typeface="楷体" panose="02010609060101010101" charset="-122"/>
            </a:endParaRPr>
          </a:p>
          <a:p>
            <a:pPr eaLnBrk="1" hangingPunct="1">
              <a:lnSpc>
                <a:spcPct val="110000"/>
              </a:lnSpc>
              <a:buNone/>
            </a:pPr>
            <a:endParaRPr lang="zh-CN" sz="2400">
              <a:latin typeface="华文中宋" charset="-122"/>
              <a:ea typeface="楷体" panose="02010609060101010101" charset="-122"/>
            </a:endParaRPr>
          </a:p>
          <a:p>
            <a:pPr eaLnBrk="1" hangingPunct="1">
              <a:lnSpc>
                <a:spcPct val="110000"/>
              </a:lnSpc>
            </a:pPr>
            <a:r>
              <a:rPr lang="en-US" altLang="zh-CN" sz="2400">
                <a:latin typeface="华文中宋" charset="-122"/>
                <a:ea typeface="楷体" panose="02010609060101010101" charset="-122"/>
                <a:sym typeface="+mn-ea"/>
              </a:rPr>
              <a:t>   1.</a:t>
            </a:r>
            <a:r>
              <a:rPr lang="zh-CN" sz="2400">
                <a:solidFill>
                  <a:srgbClr val="FF0000"/>
                </a:solidFill>
                <a:latin typeface="华文中宋" charset="-122"/>
                <a:ea typeface="楷体" panose="02010609060101010101" charset="-122"/>
                <a:sym typeface="+mn-ea"/>
              </a:rPr>
              <a:t>通经走窜、开窍活络类药物</a:t>
            </a:r>
            <a:r>
              <a:rPr lang="zh-CN" sz="2400">
                <a:latin typeface="华文中宋" charset="-122"/>
                <a:ea typeface="楷体" panose="02010609060101010101" charset="-122"/>
                <a:sym typeface="+mn-ea"/>
              </a:rPr>
              <a:t>：如冰片、麝香、丁香、薄荷、樟脑、皂角、乳香、没药、花椒、肉桂、细辛、白芷、穿山甲、姜、葱、蒜、韭等。此类药物具有芳香通络作用，能够率领群药开结行滞，直达病所，拔病外出。但此类药物易耗伤人体气血，不宜过量使用。</a:t>
            </a:r>
            <a:endParaRPr lang="zh-CN" sz="2400">
              <a:latin typeface="华文中宋" charset="-122"/>
              <a:ea typeface="楷体" panose="02010609060101010101" charset="-122"/>
            </a:endParaRPr>
          </a:p>
        </p:txBody>
      </p:sp>
      <p:sp>
        <p:nvSpPr>
          <p:cNvPr id="6" name="矩形 5"/>
          <p:cNvSpPr/>
          <p:nvPr>
            <p:custDataLst>
              <p:tags r:id="rId1"/>
            </p:custDataLst>
          </p:nvPr>
        </p:nvSpPr>
        <p:spPr>
          <a:xfrm>
            <a:off x="478790" y="5158105"/>
            <a:ext cx="4072890" cy="132207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childTnLst>
                                    <p:set>
                                      <p:cBhvr additive="base">
                                        <p:cTn id="6" dur="1" fill="hold">
                                          <p:stCondLst>
                                            <p:cond delay="0"/>
                                          </p:stCondLst>
                                        </p:cTn>
                                        <p:tgtEl>
                                          <p:spTgt spid="2254"/>
                                        </p:tgtEl>
                                        <p:attrNameLst>
                                          <p:attrName>style.visibility</p:attrName>
                                        </p:attrNameLst>
                                      </p:cBhvr>
                                      <p:to>
                                        <p:strVal val="visible"/>
                                      </p:to>
                                    </p:set>
                                    <p:animEffect transition="in" filter="wipe(left)">
                                      <p:cBhvr additive="base">
                                        <p:cTn id="7" dur="500"/>
                                        <p:tgtEl>
                                          <p:spTgt spid="2254"/>
                                        </p:tgtEl>
                                      </p:cBhvr>
                                    </p:animEffect>
                                  </p:childTnLst>
                                </p:cTn>
                              </p:par>
                            </p:childTnLst>
                          </p:cTn>
                        </p:par>
                        <p:par>
                          <p:cTn id="8" fill="hold">
                            <p:stCondLst>
                              <p:cond delay="500"/>
                            </p:stCondLst>
                            <p:childTnLst>
                              <p:par>
                                <p:cTn id="9" presetID="22" presetClass="entr" presetSubtype="4" fill="hold" grpId="0" nodeType="afterEffect">
                                  <p:childTnLst>
                                    <p:set>
                                      <p:cBhvr additive="base">
                                        <p:cTn id="10" dur="1" fill="hold">
                                          <p:stCondLst>
                                            <p:cond delay="0"/>
                                          </p:stCondLst>
                                        </p:cTn>
                                        <p:tgtEl>
                                          <p:spTgt spid="2257"/>
                                        </p:tgtEl>
                                        <p:attrNameLst>
                                          <p:attrName>style.visibility</p:attrName>
                                        </p:attrNameLst>
                                      </p:cBhvr>
                                      <p:to>
                                        <p:strVal val="visible"/>
                                      </p:to>
                                    </p:set>
                                    <p:animEffect transition="in" filter="wipe(down)">
                                      <p:cBhvr additive="base">
                                        <p:cTn id="11" dur="500"/>
                                        <p:tgtEl>
                                          <p:spTgt spid="2257"/>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7" grpId="0" animBg="1"/>
      <p:bldP spid="6" grpId="0"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61" name="图片 57"/>
          <p:cNvPicPr>
            <a:picLocks noChangeAspect="1"/>
          </p:cNvPicPr>
          <p:nvPr/>
        </p:nvPicPr>
        <p:blipFill>
          <a:blip r:embed="rId1"/>
          <a:stretch>
            <a:fillRect/>
          </a:stretch>
        </p:blipFill>
        <p:spPr>
          <a:xfrm>
            <a:off x="-50800" y="-39687"/>
            <a:ext cx="2235200" cy="1822450"/>
          </a:xfrm>
          <a:prstGeom prst="rect">
            <a:avLst/>
          </a:prstGeom>
          <a:noFill/>
          <a:ln w="9525">
            <a:noFill/>
          </a:ln>
        </p:spPr>
      </p:pic>
      <p:pic>
        <p:nvPicPr>
          <p:cNvPr id="2262" name="图片 11"/>
          <p:cNvPicPr>
            <a:picLocks noChangeAspect="1"/>
          </p:cNvPicPr>
          <p:nvPr/>
        </p:nvPicPr>
        <p:blipFill>
          <a:blip r:embed="rId2"/>
          <a:stretch>
            <a:fillRect/>
          </a:stretch>
        </p:blipFill>
        <p:spPr>
          <a:xfrm>
            <a:off x="10575925" y="392113"/>
            <a:ext cx="1301750" cy="1081087"/>
          </a:xfrm>
          <a:prstGeom prst="rect">
            <a:avLst/>
          </a:prstGeom>
          <a:noFill/>
          <a:ln w="9525">
            <a:noFill/>
          </a:ln>
        </p:spPr>
      </p:pic>
      <p:grpSp>
        <p:nvGrpSpPr>
          <p:cNvPr id="2263" name="组合 2262"/>
          <p:cNvGrpSpPr/>
          <p:nvPr/>
        </p:nvGrpSpPr>
        <p:grpSpPr>
          <a:xfrm>
            <a:off x="3028950" y="949643"/>
            <a:ext cx="5686425" cy="414020"/>
            <a:chOff x="3090175" y="964836"/>
            <a:chExt cx="6090723" cy="414020"/>
          </a:xfrm>
        </p:grpSpPr>
        <p:sp>
          <p:nvSpPr>
            <p:cNvPr id="2264" name="TextBox 8"/>
            <p:cNvSpPr/>
            <p:nvPr/>
          </p:nvSpPr>
          <p:spPr>
            <a:xfrm>
              <a:off x="3192197" y="964836"/>
              <a:ext cx="5988701" cy="414020"/>
            </a:xfrm>
            <a:prstGeom prst="rect">
              <a:avLst/>
            </a:prstGeom>
            <a:noFill/>
            <a:ln w="9525">
              <a:noFill/>
            </a:ln>
          </p:spPr>
          <p:txBody>
            <a:bodyPr wrap="square" lIns="0" tIns="0" rIns="0" bIns="0" anchor="ctr" anchorCtr="0"/>
            <a:p>
              <a:pPr algn="ctr"/>
              <a:r>
                <a:rPr lang="zh-CN" altLang="en-US" sz="3200">
                  <a:latin typeface="叶根友刀锋黑草" pitchFamily="2" charset="-122"/>
                  <a:ea typeface="楷体" panose="02010609060101010101" charset="-122"/>
                  <a:sym typeface="Arial" panose="020B0604020202020204"/>
                </a:rPr>
                <a:t>三、临床应用</a:t>
              </a:r>
              <a:r>
                <a:rPr lang="en-US" altLang="zh-CN" sz="3200">
                  <a:latin typeface="叶根友刀锋黑草" pitchFamily="2" charset="-122"/>
                  <a:ea typeface="楷体" panose="02010609060101010101" charset="-122"/>
                  <a:sym typeface="Arial" panose="020B0604020202020204"/>
                </a:rPr>
                <a:t>-</a:t>
              </a:r>
              <a:r>
                <a:rPr lang="zh-CN" altLang="en-US" sz="3200">
                  <a:latin typeface="叶根友刀锋黑草" pitchFamily="2" charset="-122"/>
                  <a:ea typeface="楷体" panose="02010609060101010101" charset="-122"/>
                  <a:sym typeface="+mn-ea"/>
                </a:rPr>
                <a:t>药物选择</a:t>
              </a:r>
              <a:endParaRPr lang="zh-CN" altLang="en-US" sz="3200">
                <a:latin typeface="叶根友刀锋黑草" pitchFamily="2" charset="-122"/>
                <a:ea typeface="楷体" panose="02010609060101010101" charset="-122"/>
                <a:sym typeface="Arial" panose="020B0604020202020204"/>
              </a:endParaRPr>
            </a:p>
          </p:txBody>
        </p:sp>
        <p:cxnSp>
          <p:nvCxnSpPr>
            <p:cNvPr id="2265" name="直接连接符 29"/>
            <p:cNvCxnSpPr/>
            <p:nvPr/>
          </p:nvCxnSpPr>
          <p:spPr>
            <a:xfrm>
              <a:off x="3090175" y="1378420"/>
              <a:ext cx="5598351" cy="0"/>
            </a:xfrm>
            <a:prstGeom prst="line">
              <a:avLst/>
            </a:prstGeom>
            <a:ln w="9525" cap="flat" cmpd="sng">
              <a:solidFill>
                <a:srgbClr val="895C33"/>
              </a:solidFill>
              <a:prstDash val="solid"/>
              <a:headEnd type="none" w="med" len="med"/>
              <a:tailEnd type="none" w="med" len="med"/>
            </a:ln>
          </p:spPr>
        </p:cxnSp>
      </p:grpSp>
      <p:sp>
        <p:nvSpPr>
          <p:cNvPr id="2266" name="矩形 10"/>
          <p:cNvSpPr/>
          <p:nvPr/>
        </p:nvSpPr>
        <p:spPr>
          <a:xfrm>
            <a:off x="2365375" y="1628775"/>
            <a:ext cx="9196388" cy="1014413"/>
          </a:xfrm>
          <a:prstGeom prst="rect">
            <a:avLst/>
          </a:prstGeom>
          <a:noFill/>
          <a:ln w="9525">
            <a:noFill/>
          </a:ln>
        </p:spPr>
        <p:txBody>
          <a:bodyPr wrap="square"/>
          <a:p>
            <a:pPr marL="285750" indent="-285750">
              <a:lnSpc>
                <a:spcPct val="150000"/>
              </a:lnSpc>
              <a:buClr>
                <a:srgbClr val="981B1F"/>
              </a:buClr>
              <a:buFont typeface="Wingdings" panose="05000000000000000000" pitchFamily="2" charset="2"/>
              <a:buChar char="Ø"/>
            </a:pPr>
            <a:endParaRPr lang="zh-CN" altLang="en-US" sz="2400">
              <a:latin typeface="微软雅黑" panose="020B0503020204020204" pitchFamily="34" charset="-122"/>
              <a:ea typeface="楷体" panose="02010609060101010101" charset="-122"/>
            </a:endParaRPr>
          </a:p>
          <a:p>
            <a:pPr marL="285750" indent="-285750">
              <a:lnSpc>
                <a:spcPct val="150000"/>
              </a:lnSpc>
              <a:buClr>
                <a:srgbClr val="981B1F"/>
              </a:buClr>
              <a:buFont typeface="Wingdings" panose="05000000000000000000" pitchFamily="2" charset="2"/>
              <a:buChar char="Ø"/>
            </a:pPr>
            <a:endParaRPr lang="zh-CN" altLang="en-US" sz="1600">
              <a:latin typeface="微软雅黑" panose="020B0503020204020204" pitchFamily="34" charset="-122"/>
              <a:ea typeface="楷体" panose="02010609060101010101" charset="-122"/>
            </a:endParaRPr>
          </a:p>
        </p:txBody>
      </p:sp>
      <p:sp>
        <p:nvSpPr>
          <p:cNvPr id="2267" name="文本框 3"/>
          <p:cNvSpPr/>
          <p:nvPr/>
        </p:nvSpPr>
        <p:spPr>
          <a:xfrm>
            <a:off x="1172845" y="1472565"/>
            <a:ext cx="10135870" cy="4466590"/>
          </a:xfrm>
          <a:prstGeom prst="rect">
            <a:avLst/>
          </a:prstGeom>
          <a:noFill/>
          <a:ln w="9525">
            <a:noFill/>
          </a:ln>
        </p:spPr>
        <p:txBody>
          <a:bodyPr wrap="square"/>
          <a:p>
            <a:pPr marL="342900" indent="-342900">
              <a:lnSpc>
                <a:spcPct val="120000"/>
              </a:lnSpc>
              <a:buNone/>
            </a:pPr>
            <a:endParaRPr lang="zh-CN" sz="2400" b="1">
              <a:latin typeface="华文中宋" charset="-122"/>
              <a:ea typeface="楷体" panose="02010609060101010101" charset="-122"/>
            </a:endParaRPr>
          </a:p>
          <a:p>
            <a:pPr eaLnBrk="1" hangingPunct="1">
              <a:lnSpc>
                <a:spcPct val="110000"/>
              </a:lnSpc>
            </a:pPr>
            <a:r>
              <a:rPr lang="en-US" altLang="zh-CN" sz="2400">
                <a:latin typeface="华文中宋" charset="-122"/>
                <a:ea typeface="楷体" panose="02010609060101010101" charset="-122"/>
                <a:sym typeface="+mn-ea"/>
              </a:rPr>
              <a:t>    2.</a:t>
            </a:r>
            <a:r>
              <a:rPr lang="zh-CN" sz="2400">
                <a:solidFill>
                  <a:srgbClr val="FF0000"/>
                </a:solidFill>
                <a:latin typeface="华文中宋" charset="-122"/>
                <a:ea typeface="楷体" panose="02010609060101010101" charset="-122"/>
                <a:sym typeface="+mn-ea"/>
              </a:rPr>
              <a:t>刺激发泡类药物：</a:t>
            </a:r>
            <a:r>
              <a:rPr lang="zh-CN" sz="2400">
                <a:latin typeface="华文中宋" charset="-122"/>
                <a:ea typeface="楷体" panose="02010609060101010101" charset="-122"/>
                <a:sym typeface="+mn-ea"/>
              </a:rPr>
              <a:t>如白芥子、斑蝥、蒜泥、生姜、甘遂、威灵仙、旱莲草等。此类药物对皮肤具有一定的刺激作用，可使局部皮肤充血、起泡，能够较好地发挥刺激腧穴作用，以达到调节经络脏腑功能的效果。</a:t>
            </a:r>
            <a:endParaRPr lang="zh-CN" sz="2400">
              <a:latin typeface="华文中宋" charset="-122"/>
              <a:ea typeface="楷体" panose="02010609060101010101" charset="-122"/>
            </a:endParaRPr>
          </a:p>
          <a:p>
            <a:pPr eaLnBrk="1" hangingPunct="1">
              <a:lnSpc>
                <a:spcPct val="110000"/>
              </a:lnSpc>
            </a:pPr>
            <a:endParaRPr lang="zh-CN" sz="2400">
              <a:latin typeface="华文中宋" charset="-122"/>
              <a:ea typeface="楷体" panose="02010609060101010101" charset="-122"/>
            </a:endParaRPr>
          </a:p>
          <a:p>
            <a:pPr eaLnBrk="1" hangingPunct="1">
              <a:lnSpc>
                <a:spcPct val="110000"/>
              </a:lnSpc>
            </a:pPr>
            <a:r>
              <a:rPr lang="en-US" altLang="zh-CN" sz="2400">
                <a:latin typeface="华文中宋" charset="-122"/>
                <a:ea typeface="楷体" panose="02010609060101010101" charset="-122"/>
                <a:sym typeface="+mn-ea"/>
              </a:rPr>
              <a:t>    3.</a:t>
            </a:r>
            <a:r>
              <a:rPr lang="zh-CN" sz="2400">
                <a:solidFill>
                  <a:srgbClr val="FF0000"/>
                </a:solidFill>
                <a:latin typeface="华文中宋" charset="-122"/>
                <a:ea typeface="楷体" panose="02010609060101010101" charset="-122"/>
                <a:sym typeface="+mn-ea"/>
              </a:rPr>
              <a:t>气味俱厚类药物：</a:t>
            </a:r>
            <a:r>
              <a:rPr lang="zh-CN" sz="2400">
                <a:latin typeface="华文中宋" charset="-122"/>
                <a:ea typeface="楷体" panose="02010609060101010101" charset="-122"/>
                <a:sym typeface="+mn-ea"/>
              </a:rPr>
              <a:t>如生半夏、附子、川乌、草乌、巴豆、生南星、苍术、牵牛、番木鳖、斑蝥、大戟等。此类药物气味俱厚，药力峻猛，有时甚至选用力猛有毒的药物。这类药物在临床应用时，应注意掌握用量及贴敷时间，不宜用量过大，贴敷时间也不宜过长。 </a:t>
            </a:r>
            <a:endParaRPr lang="zh-CN" altLang="en-US" sz="2400" b="1" dirty="0"/>
          </a:p>
          <a:p>
            <a:pPr marL="342900" indent="-342900"/>
            <a:endParaRPr lang="zh-CN" altLang="en-US" sz="2400">
              <a:ea typeface="楷体" panose="02010609060101010101" charset="-122"/>
            </a:endParaRPr>
          </a:p>
          <a:p>
            <a:pPr marL="342900" indent="-342900">
              <a:buFont typeface="Arial" panose="020B0604020202020204"/>
              <a:buChar char="•"/>
            </a:pPr>
            <a:endParaRPr lang="zh-CN" altLang="en-US" sz="2400">
              <a:ea typeface="楷体" panose="02010609060101010101" charset="-122"/>
            </a:endParaRPr>
          </a:p>
          <a:p>
            <a:pPr marL="342900" indent="-342900">
              <a:buFont typeface="Arial" panose="020B0604020202020204"/>
              <a:buChar char="•"/>
            </a:pPr>
            <a:endParaRPr lang="zh-CN" altLang="en-US" sz="2400">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additive="base">
                                        <p:cTn id="6" dur="1" fill="hold">
                                          <p:stCondLst>
                                            <p:cond delay="0"/>
                                          </p:stCondLst>
                                        </p:cTn>
                                        <p:tgtEl>
                                          <p:spTgt spid="2261"/>
                                        </p:tgtEl>
                                        <p:attrNameLst>
                                          <p:attrName>style.visibility</p:attrName>
                                        </p:attrNameLst>
                                      </p:cBhvr>
                                      <p:to>
                                        <p:strVal val="visible"/>
                                      </p:to>
                                    </p:set>
                                    <p:anim calcmode="lin" valueType="num">
                                      <p:cBhvr additive="base">
                                        <p:cTn id="7" dur="500" fill="hold"/>
                                        <p:tgtEl>
                                          <p:spTgt spid="2261"/>
                                        </p:tgtEl>
                                        <p:attrNameLst>
                                          <p:attrName>ppt_x</p:attrName>
                                        </p:attrNameLst>
                                      </p:cBhvr>
                                      <p:tavLst>
                                        <p:tav tm="0">
                                          <p:val>
                                            <p:strVal val="1+#ppt_w/2"/>
                                          </p:val>
                                        </p:tav>
                                        <p:tav tm="100000">
                                          <p:val>
                                            <p:strVal val="#ppt_x"/>
                                          </p:val>
                                        </p:tav>
                                      </p:tavLst>
                                    </p:anim>
                                    <p:anim calcmode="lin" valueType="num">
                                      <p:cBhvr additive="base">
                                        <p:cTn id="8" dur="500" fill="hold"/>
                                        <p:tgtEl>
                                          <p:spTgt spid="226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childTnLst>
                                    <p:set>
                                      <p:cBhvr additive="base">
                                        <p:cTn id="11" dur="1" fill="hold">
                                          <p:stCondLst>
                                            <p:cond delay="0"/>
                                          </p:stCondLst>
                                        </p:cTn>
                                        <p:tgtEl>
                                          <p:spTgt spid="2262"/>
                                        </p:tgtEl>
                                        <p:attrNameLst>
                                          <p:attrName>style.visibility</p:attrName>
                                        </p:attrNameLst>
                                      </p:cBhvr>
                                      <p:to>
                                        <p:strVal val="visible"/>
                                      </p:to>
                                    </p:set>
                                    <p:anim calcmode="lin" valueType="num">
                                      <p:cBhvr additive="base">
                                        <p:cTn id="12" dur="500" fill="hold"/>
                                        <p:tgtEl>
                                          <p:spTgt spid="2262"/>
                                        </p:tgtEl>
                                        <p:attrNameLst>
                                          <p:attrName>ppt_w</p:attrName>
                                        </p:attrNameLst>
                                      </p:cBhvr>
                                      <p:tavLst>
                                        <p:tav tm="0">
                                          <p:val>
                                            <p:fltVal val="0.000000"/>
                                          </p:val>
                                        </p:tav>
                                        <p:tav tm="100000">
                                          <p:val>
                                            <p:strVal val="#ppt_w"/>
                                          </p:val>
                                        </p:tav>
                                      </p:tavLst>
                                    </p:anim>
                                    <p:anim calcmode="lin" valueType="num">
                                      <p:cBhvr additive="base">
                                        <p:cTn id="13" dur="500" fill="hold"/>
                                        <p:tgtEl>
                                          <p:spTgt spid="2262"/>
                                        </p:tgtEl>
                                        <p:attrNameLst>
                                          <p:attrName>ppt_h</p:attrName>
                                        </p:attrNameLst>
                                      </p:cBhvr>
                                      <p:tavLst>
                                        <p:tav tm="0">
                                          <p:val>
                                            <p:fltVal val="0.000000"/>
                                          </p:val>
                                        </p:tav>
                                        <p:tav tm="100000">
                                          <p:val>
                                            <p:strVal val="#ppt_h"/>
                                          </p:val>
                                        </p:tav>
                                      </p:tavLst>
                                    </p:anim>
                                    <p:animEffect transition="in" filter="fade">
                                      <p:cBhvr additive="base">
                                        <p:cTn id="14" dur="500"/>
                                        <p:tgtEl>
                                          <p:spTgt spid="2262"/>
                                        </p:tgtEl>
                                      </p:cBhvr>
                                    </p:animEffect>
                                  </p:childTnLst>
                                </p:cTn>
                              </p:par>
                              <p:par>
                                <p:cTn id="15" presetID="22" presetClass="entr" presetSubtype="8" fill="hold" nodeType="withEffect">
                                  <p:childTnLst>
                                    <p:set>
                                      <p:cBhvr additive="base">
                                        <p:cTn id="16" dur="1" fill="hold">
                                          <p:stCondLst>
                                            <p:cond delay="0"/>
                                          </p:stCondLst>
                                        </p:cTn>
                                        <p:tgtEl>
                                          <p:spTgt spid="2263"/>
                                        </p:tgtEl>
                                        <p:attrNameLst>
                                          <p:attrName>style.visibility</p:attrName>
                                        </p:attrNameLst>
                                      </p:cBhvr>
                                      <p:to>
                                        <p:strVal val="visible"/>
                                      </p:to>
                                    </p:set>
                                    <p:animEffect transition="in" filter="wipe(left)">
                                      <p:cBhvr additive="base">
                                        <p:cTn id="17" dur="500"/>
                                        <p:tgtEl>
                                          <p:spTgt spid="2263"/>
                                        </p:tgtEl>
                                      </p:cBhvr>
                                    </p:animEffect>
                                  </p:childTnLst>
                                </p:cTn>
                              </p:par>
                            </p:childTnLst>
                          </p:cTn>
                        </p:par>
                        <p:par>
                          <p:cTn id="18" fill="hold">
                            <p:stCondLst>
                              <p:cond delay="1000"/>
                            </p:stCondLst>
                            <p:childTnLst>
                              <p:par>
                                <p:cTn id="19" presetID="22" presetClass="entr" presetSubtype="4" fill="hold" grpId="0" nodeType="afterEffect">
                                  <p:childTnLst>
                                    <p:set>
                                      <p:cBhvr additive="base">
                                        <p:cTn id="20" dur="1" fill="hold">
                                          <p:stCondLst>
                                            <p:cond delay="0"/>
                                          </p:stCondLst>
                                        </p:cTn>
                                        <p:tgtEl>
                                          <p:spTgt spid="2266"/>
                                        </p:tgtEl>
                                        <p:attrNameLst>
                                          <p:attrName>style.visibility</p:attrName>
                                        </p:attrNameLst>
                                      </p:cBhvr>
                                      <p:to>
                                        <p:strVal val="visible"/>
                                      </p:to>
                                    </p:set>
                                    <p:animEffect transition="in" filter="wipe(down)">
                                      <p:cBhvr additive="base">
                                        <p:cTn id="21" dur="500"/>
                                        <p:tgtEl>
                                          <p:spTgt spid="2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70" name="图片 57"/>
          <p:cNvPicPr>
            <a:picLocks noChangeAspect="1"/>
          </p:cNvPicPr>
          <p:nvPr/>
        </p:nvPicPr>
        <p:blipFill>
          <a:blip r:embed="rId1"/>
          <a:stretch>
            <a:fillRect/>
          </a:stretch>
        </p:blipFill>
        <p:spPr>
          <a:xfrm>
            <a:off x="-50800" y="-39687"/>
            <a:ext cx="2235200" cy="1822450"/>
          </a:xfrm>
          <a:prstGeom prst="rect">
            <a:avLst/>
          </a:prstGeom>
          <a:noFill/>
          <a:ln w="9525">
            <a:noFill/>
          </a:ln>
        </p:spPr>
      </p:pic>
      <p:pic>
        <p:nvPicPr>
          <p:cNvPr id="2271" name="图片 11"/>
          <p:cNvPicPr>
            <a:picLocks noChangeAspect="1"/>
          </p:cNvPicPr>
          <p:nvPr/>
        </p:nvPicPr>
        <p:blipFill>
          <a:blip r:embed="rId2"/>
          <a:stretch>
            <a:fillRect/>
          </a:stretch>
        </p:blipFill>
        <p:spPr>
          <a:xfrm>
            <a:off x="10575925" y="392113"/>
            <a:ext cx="1301750" cy="1081087"/>
          </a:xfrm>
          <a:prstGeom prst="rect">
            <a:avLst/>
          </a:prstGeom>
          <a:noFill/>
          <a:ln w="9525">
            <a:noFill/>
          </a:ln>
        </p:spPr>
      </p:pic>
      <p:grpSp>
        <p:nvGrpSpPr>
          <p:cNvPr id="2272" name="组合 2271"/>
          <p:cNvGrpSpPr/>
          <p:nvPr/>
        </p:nvGrpSpPr>
        <p:grpSpPr>
          <a:xfrm>
            <a:off x="3028950" y="1002983"/>
            <a:ext cx="5686425" cy="360680"/>
            <a:chOff x="3090175" y="1018176"/>
            <a:chExt cx="6090723" cy="360680"/>
          </a:xfrm>
        </p:grpSpPr>
        <p:sp>
          <p:nvSpPr>
            <p:cNvPr id="2273" name="TextBox 8"/>
            <p:cNvSpPr/>
            <p:nvPr/>
          </p:nvSpPr>
          <p:spPr>
            <a:xfrm>
              <a:off x="3192197" y="1018176"/>
              <a:ext cx="5988701" cy="360680"/>
            </a:xfrm>
            <a:prstGeom prst="rect">
              <a:avLst/>
            </a:prstGeom>
            <a:noFill/>
            <a:ln w="9525">
              <a:noFill/>
            </a:ln>
          </p:spPr>
          <p:txBody>
            <a:bodyPr wrap="square" lIns="0" tIns="0" rIns="0" bIns="0" anchor="ctr" anchorCtr="0"/>
            <a:p>
              <a:pPr algn="ctr"/>
              <a:r>
                <a:rPr lang="zh-CN" altLang="en-US" sz="3200">
                  <a:latin typeface="叶根友刀锋黑草" pitchFamily="2" charset="-122"/>
                  <a:ea typeface="楷体" panose="02010609060101010101" charset="-122"/>
                  <a:sym typeface="Arial" panose="020B0604020202020204"/>
                </a:rPr>
                <a:t>三、临床应用</a:t>
              </a:r>
              <a:r>
                <a:rPr lang="en-US" altLang="zh-CN" sz="3200">
                  <a:latin typeface="叶根友刀锋黑草" pitchFamily="2" charset="-122"/>
                  <a:ea typeface="楷体" panose="02010609060101010101" charset="-122"/>
                  <a:sym typeface="Arial" panose="020B0604020202020204"/>
                </a:rPr>
                <a:t>-</a:t>
              </a:r>
              <a:r>
                <a:rPr lang="zh-CN" altLang="en-US" sz="3200">
                  <a:latin typeface="叶根友刀锋黑草" pitchFamily="2" charset="-122"/>
                  <a:ea typeface="楷体" panose="02010609060101010101" charset="-122"/>
                  <a:sym typeface="+mn-ea"/>
                </a:rPr>
                <a:t>常用赋型剂</a:t>
              </a:r>
              <a:endParaRPr lang="zh-CN" altLang="en-US" sz="3200" b="1" dirty="0"/>
            </a:p>
            <a:p>
              <a:pPr algn="ctr"/>
              <a:endParaRPr lang="zh-CN" altLang="en-US" sz="3200">
                <a:latin typeface="叶根友刀锋黑草" pitchFamily="2" charset="-122"/>
                <a:ea typeface="楷体" panose="02010609060101010101" charset="-122"/>
                <a:sym typeface="Arial" panose="020B0604020202020204"/>
              </a:endParaRPr>
            </a:p>
          </p:txBody>
        </p:sp>
        <p:cxnSp>
          <p:nvCxnSpPr>
            <p:cNvPr id="2274" name="直接连接符 29"/>
            <p:cNvCxnSpPr/>
            <p:nvPr/>
          </p:nvCxnSpPr>
          <p:spPr>
            <a:xfrm>
              <a:off x="3090175" y="1378420"/>
              <a:ext cx="5598351" cy="0"/>
            </a:xfrm>
            <a:prstGeom prst="line">
              <a:avLst/>
            </a:prstGeom>
            <a:ln w="9525" cap="flat" cmpd="sng">
              <a:solidFill>
                <a:srgbClr val="895C33"/>
              </a:solidFill>
              <a:prstDash val="solid"/>
              <a:headEnd type="none" w="med" len="med"/>
              <a:tailEnd type="none" w="med" len="med"/>
            </a:ln>
          </p:spPr>
        </p:cxnSp>
      </p:grpSp>
      <p:sp>
        <p:nvSpPr>
          <p:cNvPr id="2275" name="矩形 10"/>
          <p:cNvSpPr/>
          <p:nvPr/>
        </p:nvSpPr>
        <p:spPr>
          <a:xfrm>
            <a:off x="2365375" y="1628775"/>
            <a:ext cx="9196388" cy="1014413"/>
          </a:xfrm>
          <a:prstGeom prst="rect">
            <a:avLst/>
          </a:prstGeom>
          <a:noFill/>
          <a:ln w="9525">
            <a:noFill/>
          </a:ln>
        </p:spPr>
        <p:txBody>
          <a:bodyPr wrap="square"/>
          <a:p>
            <a:pPr marL="285750" indent="-285750">
              <a:lnSpc>
                <a:spcPct val="150000"/>
              </a:lnSpc>
              <a:buClr>
                <a:srgbClr val="981B1F"/>
              </a:buClr>
              <a:buFont typeface="Wingdings" panose="05000000000000000000" pitchFamily="2" charset="2"/>
              <a:buChar char="Ø"/>
            </a:pPr>
            <a:endParaRPr lang="zh-CN" altLang="en-US" sz="2400">
              <a:latin typeface="微软雅黑" panose="020B0503020204020204" pitchFamily="34" charset="-122"/>
              <a:ea typeface="楷体" panose="02010609060101010101" charset="-122"/>
            </a:endParaRPr>
          </a:p>
          <a:p>
            <a:pPr marL="285750" indent="-285750">
              <a:lnSpc>
                <a:spcPct val="150000"/>
              </a:lnSpc>
              <a:buClr>
                <a:srgbClr val="981B1F"/>
              </a:buClr>
              <a:buFont typeface="Wingdings" panose="05000000000000000000" pitchFamily="2" charset="2"/>
              <a:buChar char="Ø"/>
            </a:pPr>
            <a:endParaRPr lang="zh-CN" altLang="en-US" sz="1600">
              <a:latin typeface="微软雅黑" panose="020B0503020204020204" pitchFamily="34" charset="-122"/>
              <a:ea typeface="楷体" panose="02010609060101010101" charset="-122"/>
            </a:endParaRPr>
          </a:p>
        </p:txBody>
      </p:sp>
      <p:sp>
        <p:nvSpPr>
          <p:cNvPr id="2276" name="文本框 3"/>
          <p:cNvSpPr/>
          <p:nvPr/>
        </p:nvSpPr>
        <p:spPr>
          <a:xfrm>
            <a:off x="755650" y="1548765"/>
            <a:ext cx="10653395" cy="4080510"/>
          </a:xfrm>
          <a:prstGeom prst="rect">
            <a:avLst/>
          </a:prstGeom>
          <a:noFill/>
          <a:ln w="9525">
            <a:noFill/>
          </a:ln>
        </p:spPr>
        <p:txBody>
          <a:bodyPr wrap="square"/>
          <a:p>
            <a:pPr marL="342900" indent="-342900">
              <a:buNone/>
            </a:pPr>
            <a:endParaRPr lang="zh-CN" sz="2400" b="1">
              <a:latin typeface="华文中宋" charset="-122"/>
              <a:ea typeface="楷体" panose="02010609060101010101" charset="-122"/>
            </a:endParaRPr>
          </a:p>
          <a:p>
            <a:pPr eaLnBrk="1" hangingPunct="1">
              <a:lnSpc>
                <a:spcPct val="130000"/>
              </a:lnSpc>
              <a:buNone/>
            </a:pPr>
            <a:r>
              <a:rPr lang="en-US" altLang="zh-CN" sz="2400">
                <a:latin typeface="华文中宋" charset="-122"/>
                <a:ea typeface="楷体" panose="02010609060101010101" charset="-122"/>
                <a:sym typeface="+mn-ea"/>
              </a:rPr>
              <a:t>   </a:t>
            </a:r>
            <a:r>
              <a:rPr lang="zh-CN" sz="2400">
                <a:latin typeface="华文中宋" charset="-122"/>
                <a:ea typeface="楷体" panose="02010609060101010101" charset="-122"/>
                <a:sym typeface="+mn-ea"/>
              </a:rPr>
              <a:t>赋形剂能够帮助药物的附着，促进药物的渗透吸收，因此，赋形剂选用适当与否，直接关系到保健治疗的效果。现代穴位贴敷中主要常用赋型剂：</a:t>
            </a:r>
            <a:endParaRPr lang="zh-CN" sz="2400">
              <a:latin typeface="华文中宋" charset="-122"/>
              <a:ea typeface="楷体" panose="02010609060101010101" charset="-122"/>
            </a:endParaRPr>
          </a:p>
          <a:p>
            <a:pPr eaLnBrk="1" hangingPunct="1">
              <a:lnSpc>
                <a:spcPct val="130000"/>
              </a:lnSpc>
              <a:buNone/>
            </a:pPr>
            <a:endParaRPr lang="zh-CN" sz="2400">
              <a:latin typeface="华文中宋" charset="-122"/>
              <a:ea typeface="楷体" panose="02010609060101010101" charset="-122"/>
            </a:endParaRPr>
          </a:p>
          <a:p>
            <a:pPr eaLnBrk="1" hangingPunct="1">
              <a:lnSpc>
                <a:spcPct val="130000"/>
              </a:lnSpc>
              <a:buNone/>
            </a:pPr>
            <a:r>
              <a:rPr lang="zh-CN" sz="2400">
                <a:latin typeface="华文中宋" charset="-122"/>
                <a:ea typeface="楷体" panose="02010609060101010101" charset="-122"/>
                <a:sym typeface="+mn-ea"/>
              </a:rPr>
              <a:t>  </a:t>
            </a:r>
            <a:r>
              <a:rPr lang="en-US" altLang="zh-CN" sz="2400">
                <a:latin typeface="华文中宋" charset="-122"/>
                <a:ea typeface="楷体" panose="02010609060101010101" charset="-122"/>
                <a:sym typeface="+mn-ea"/>
              </a:rPr>
              <a:t> 1.</a:t>
            </a:r>
            <a:r>
              <a:rPr lang="zh-CN" sz="2400">
                <a:solidFill>
                  <a:srgbClr val="FF0000"/>
                </a:solidFill>
                <a:latin typeface="华文中宋" charset="-122"/>
                <a:ea typeface="楷体" panose="02010609060101010101" charset="-122"/>
                <a:sym typeface="+mn-ea"/>
              </a:rPr>
              <a:t>水</a:t>
            </a:r>
            <a:r>
              <a:rPr lang="zh-CN" sz="2400">
                <a:latin typeface="华文中宋" charset="-122"/>
                <a:ea typeface="楷体" panose="02010609060101010101" charset="-122"/>
                <a:sym typeface="+mn-ea"/>
              </a:rPr>
              <a:t>：可将药粉调为散剂、糊剂、饼剂等，既能使贴敷的药物保持一定的湿度，又有利于药物附着和渗透。</a:t>
            </a:r>
            <a:endParaRPr lang="zh-CN" sz="2400">
              <a:latin typeface="华文中宋" charset="-122"/>
              <a:ea typeface="楷体" panose="02010609060101010101" charset="-122"/>
              <a:sym typeface="+mn-ea"/>
            </a:endParaRPr>
          </a:p>
          <a:p>
            <a:pPr eaLnBrk="1" hangingPunct="1">
              <a:lnSpc>
                <a:spcPct val="130000"/>
              </a:lnSpc>
              <a:buNone/>
            </a:pPr>
            <a:r>
              <a:rPr lang="zh-CN" sz="2400">
                <a:latin typeface="华文中宋" charset="-122"/>
                <a:ea typeface="楷体" panose="02010609060101010101" charset="-122"/>
                <a:sym typeface="+mn-ea"/>
              </a:rPr>
              <a:t> </a:t>
            </a:r>
            <a:r>
              <a:rPr lang="en-US" altLang="zh-CN" sz="2400">
                <a:latin typeface="华文中宋" charset="-122"/>
                <a:ea typeface="楷体" panose="02010609060101010101" charset="-122"/>
                <a:sym typeface="+mn-ea"/>
              </a:rPr>
              <a:t>  2.</a:t>
            </a:r>
            <a:r>
              <a:rPr lang="zh-CN" sz="2400">
                <a:solidFill>
                  <a:srgbClr val="FF0000"/>
                </a:solidFill>
                <a:latin typeface="华文中宋" charset="-122"/>
                <a:ea typeface="楷体" panose="02010609060101010101" charset="-122"/>
                <a:sym typeface="+mn-ea"/>
              </a:rPr>
              <a:t>盐水</a:t>
            </a:r>
            <a:r>
              <a:rPr lang="zh-CN" sz="2400">
                <a:latin typeface="华文中宋" charset="-122"/>
                <a:ea typeface="楷体" panose="02010609060101010101" charset="-122"/>
                <a:sym typeface="+mn-ea"/>
              </a:rPr>
              <a:t>：性味咸寒，能软坚散结、清热、凉血、解毒、防腐，并能矫味。</a:t>
            </a:r>
            <a:endParaRPr lang="zh-CN" sz="2400">
              <a:latin typeface="华文中宋" charset="-122"/>
              <a:ea typeface="楷体" panose="02010609060101010101" charset="-122"/>
            </a:endParaRPr>
          </a:p>
          <a:p>
            <a:pPr eaLnBrk="1" hangingPunct="1">
              <a:lnSpc>
                <a:spcPct val="130000"/>
              </a:lnSpc>
              <a:buNone/>
            </a:pPr>
            <a:r>
              <a:rPr lang="zh-CN" sz="2400">
                <a:latin typeface="华文中宋" charset="-122"/>
                <a:ea typeface="楷体" panose="02010609060101010101" charset="-122"/>
                <a:sym typeface="+mn-ea"/>
              </a:rPr>
              <a:t>   </a:t>
            </a:r>
            <a:r>
              <a:rPr lang="en-US" altLang="zh-CN" sz="2400">
                <a:latin typeface="华文中宋" charset="-122"/>
                <a:ea typeface="楷体" panose="02010609060101010101" charset="-122"/>
                <a:sym typeface="+mn-ea"/>
              </a:rPr>
              <a:t>3.</a:t>
            </a:r>
            <a:r>
              <a:rPr lang="zh-CN" sz="2400">
                <a:solidFill>
                  <a:srgbClr val="FF0000"/>
                </a:solidFill>
                <a:latin typeface="华文中宋" charset="-122"/>
                <a:ea typeface="楷体" panose="02010609060101010101" charset="-122"/>
                <a:sym typeface="+mn-ea"/>
              </a:rPr>
              <a:t>酒</a:t>
            </a:r>
            <a:r>
              <a:rPr lang="zh-CN" sz="2400">
                <a:latin typeface="华文中宋" charset="-122"/>
                <a:ea typeface="楷体" panose="02010609060101010101" charset="-122"/>
                <a:sym typeface="+mn-ea"/>
              </a:rPr>
              <a:t>：性大热、味甘、辛。能活血通络，祛风散寒，行药势，矫味矫臭。可起到行气、通络、消肿、止痛等作用，促使药物更好地渗透吸收以发挥作用。</a:t>
            </a:r>
            <a:endParaRPr lang="zh-CN" sz="2400">
              <a:latin typeface="华文中宋" charset="-122"/>
              <a:ea typeface="楷体" panose="02010609060101010101" charset="-122"/>
            </a:endParaRPr>
          </a:p>
          <a:p>
            <a:pPr marL="342900" indent="-342900">
              <a:buNone/>
            </a:pPr>
            <a:endParaRPr lang="zh-CN" altLang="en-US" sz="2400">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additive="base">
                                        <p:cTn id="6" dur="1" fill="hold">
                                          <p:stCondLst>
                                            <p:cond delay="0"/>
                                          </p:stCondLst>
                                        </p:cTn>
                                        <p:tgtEl>
                                          <p:spTgt spid="2270"/>
                                        </p:tgtEl>
                                        <p:attrNameLst>
                                          <p:attrName>style.visibility</p:attrName>
                                        </p:attrNameLst>
                                      </p:cBhvr>
                                      <p:to>
                                        <p:strVal val="visible"/>
                                      </p:to>
                                    </p:set>
                                    <p:anim calcmode="lin" valueType="num">
                                      <p:cBhvr additive="base">
                                        <p:cTn id="7" dur="500" fill="hold"/>
                                        <p:tgtEl>
                                          <p:spTgt spid="2270"/>
                                        </p:tgtEl>
                                        <p:attrNameLst>
                                          <p:attrName>ppt_x</p:attrName>
                                        </p:attrNameLst>
                                      </p:cBhvr>
                                      <p:tavLst>
                                        <p:tav tm="0">
                                          <p:val>
                                            <p:strVal val="1+#ppt_w/2"/>
                                          </p:val>
                                        </p:tav>
                                        <p:tav tm="100000">
                                          <p:val>
                                            <p:strVal val="#ppt_x"/>
                                          </p:val>
                                        </p:tav>
                                      </p:tavLst>
                                    </p:anim>
                                    <p:anim calcmode="lin" valueType="num">
                                      <p:cBhvr additive="base">
                                        <p:cTn id="8" dur="500" fill="hold"/>
                                        <p:tgtEl>
                                          <p:spTgt spid="227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childTnLst>
                                    <p:set>
                                      <p:cBhvr additive="base">
                                        <p:cTn id="11" dur="1" fill="hold">
                                          <p:stCondLst>
                                            <p:cond delay="0"/>
                                          </p:stCondLst>
                                        </p:cTn>
                                        <p:tgtEl>
                                          <p:spTgt spid="2271"/>
                                        </p:tgtEl>
                                        <p:attrNameLst>
                                          <p:attrName>style.visibility</p:attrName>
                                        </p:attrNameLst>
                                      </p:cBhvr>
                                      <p:to>
                                        <p:strVal val="visible"/>
                                      </p:to>
                                    </p:set>
                                    <p:anim calcmode="lin" valueType="num">
                                      <p:cBhvr additive="base">
                                        <p:cTn id="12" dur="500" fill="hold"/>
                                        <p:tgtEl>
                                          <p:spTgt spid="2271"/>
                                        </p:tgtEl>
                                        <p:attrNameLst>
                                          <p:attrName>ppt_w</p:attrName>
                                        </p:attrNameLst>
                                      </p:cBhvr>
                                      <p:tavLst>
                                        <p:tav tm="0">
                                          <p:val>
                                            <p:fltVal val="0.000000"/>
                                          </p:val>
                                        </p:tav>
                                        <p:tav tm="100000">
                                          <p:val>
                                            <p:strVal val="#ppt_w"/>
                                          </p:val>
                                        </p:tav>
                                      </p:tavLst>
                                    </p:anim>
                                    <p:anim calcmode="lin" valueType="num">
                                      <p:cBhvr additive="base">
                                        <p:cTn id="13" dur="500" fill="hold"/>
                                        <p:tgtEl>
                                          <p:spTgt spid="2271"/>
                                        </p:tgtEl>
                                        <p:attrNameLst>
                                          <p:attrName>ppt_h</p:attrName>
                                        </p:attrNameLst>
                                      </p:cBhvr>
                                      <p:tavLst>
                                        <p:tav tm="0">
                                          <p:val>
                                            <p:fltVal val="0.000000"/>
                                          </p:val>
                                        </p:tav>
                                        <p:tav tm="100000">
                                          <p:val>
                                            <p:strVal val="#ppt_h"/>
                                          </p:val>
                                        </p:tav>
                                      </p:tavLst>
                                    </p:anim>
                                    <p:animEffect transition="in" filter="fade">
                                      <p:cBhvr additive="base">
                                        <p:cTn id="14" dur="500"/>
                                        <p:tgtEl>
                                          <p:spTgt spid="2271"/>
                                        </p:tgtEl>
                                      </p:cBhvr>
                                    </p:animEffect>
                                  </p:childTnLst>
                                </p:cTn>
                              </p:par>
                              <p:par>
                                <p:cTn id="15" presetID="22" presetClass="entr" presetSubtype="8" fill="hold" nodeType="withEffect">
                                  <p:childTnLst>
                                    <p:set>
                                      <p:cBhvr additive="base">
                                        <p:cTn id="16" dur="1" fill="hold">
                                          <p:stCondLst>
                                            <p:cond delay="0"/>
                                          </p:stCondLst>
                                        </p:cTn>
                                        <p:tgtEl>
                                          <p:spTgt spid="2272"/>
                                        </p:tgtEl>
                                        <p:attrNameLst>
                                          <p:attrName>style.visibility</p:attrName>
                                        </p:attrNameLst>
                                      </p:cBhvr>
                                      <p:to>
                                        <p:strVal val="visible"/>
                                      </p:to>
                                    </p:set>
                                    <p:animEffect transition="in" filter="wipe(left)">
                                      <p:cBhvr additive="base">
                                        <p:cTn id="17" dur="500"/>
                                        <p:tgtEl>
                                          <p:spTgt spid="2272"/>
                                        </p:tgtEl>
                                      </p:cBhvr>
                                    </p:animEffect>
                                  </p:childTnLst>
                                </p:cTn>
                              </p:par>
                            </p:childTnLst>
                          </p:cTn>
                        </p:par>
                        <p:par>
                          <p:cTn id="18" fill="hold">
                            <p:stCondLst>
                              <p:cond delay="1000"/>
                            </p:stCondLst>
                            <p:childTnLst>
                              <p:par>
                                <p:cTn id="19" presetID="22" presetClass="entr" presetSubtype="4" fill="hold" grpId="0" nodeType="afterEffect">
                                  <p:childTnLst>
                                    <p:set>
                                      <p:cBhvr additive="base">
                                        <p:cTn id="20" dur="1" fill="hold">
                                          <p:stCondLst>
                                            <p:cond delay="0"/>
                                          </p:stCondLst>
                                        </p:cTn>
                                        <p:tgtEl>
                                          <p:spTgt spid="2275"/>
                                        </p:tgtEl>
                                        <p:attrNameLst>
                                          <p:attrName>style.visibility</p:attrName>
                                        </p:attrNameLst>
                                      </p:cBhvr>
                                      <p:to>
                                        <p:strVal val="visible"/>
                                      </p:to>
                                    </p:set>
                                    <p:animEffect transition="in" filter="wipe(down)">
                                      <p:cBhvr additive="base">
                                        <p:cTn id="21" dur="500"/>
                                        <p:tgtEl>
                                          <p:spTgt spid="22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283" name="组合 2282"/>
          <p:cNvGrpSpPr/>
          <p:nvPr/>
        </p:nvGrpSpPr>
        <p:grpSpPr>
          <a:xfrm>
            <a:off x="3028950" y="871538"/>
            <a:ext cx="5686425" cy="492125"/>
            <a:chOff x="3090175" y="886731"/>
            <a:chExt cx="6090723" cy="492125"/>
          </a:xfrm>
        </p:grpSpPr>
        <p:sp>
          <p:nvSpPr>
            <p:cNvPr id="2284" name="TextBox 8"/>
            <p:cNvSpPr/>
            <p:nvPr/>
          </p:nvSpPr>
          <p:spPr>
            <a:xfrm>
              <a:off x="3192186" y="886731"/>
              <a:ext cx="5988712" cy="492125"/>
            </a:xfrm>
            <a:prstGeom prst="rect">
              <a:avLst/>
            </a:prstGeom>
            <a:noFill/>
            <a:ln w="9525">
              <a:noFill/>
            </a:ln>
          </p:spPr>
          <p:txBody>
            <a:bodyPr wrap="square" lIns="0" tIns="0" rIns="0" bIns="0" anchor="ctr" anchorCtr="0"/>
            <a:p>
              <a:pPr algn="ctr"/>
              <a:r>
                <a:rPr lang="zh-CN" altLang="en-US" sz="3200">
                  <a:latin typeface="叶根友刀锋黑草" pitchFamily="2" charset="-122"/>
                  <a:ea typeface="楷体" panose="02010609060101010101" charset="-122"/>
                  <a:sym typeface="Arial" panose="020B0604020202020204"/>
                </a:rPr>
                <a:t>三、临床应用</a:t>
              </a:r>
              <a:r>
                <a:rPr lang="en-US" altLang="zh-CN" sz="3200">
                  <a:latin typeface="叶根友刀锋黑草" pitchFamily="2" charset="-122"/>
                  <a:ea typeface="楷体" panose="02010609060101010101" charset="-122"/>
                  <a:sym typeface="Arial" panose="020B0604020202020204"/>
                </a:rPr>
                <a:t>-</a:t>
              </a:r>
              <a:r>
                <a:rPr lang="zh-CN" altLang="en-US" sz="3200">
                  <a:latin typeface="叶根友刀锋黑草" pitchFamily="2" charset="-122"/>
                  <a:ea typeface="楷体" panose="02010609060101010101" charset="-122"/>
                  <a:sym typeface="+mn-ea"/>
                </a:rPr>
                <a:t>常用赋型剂</a:t>
              </a:r>
              <a:endParaRPr lang="zh-CN" altLang="en-US" sz="3200">
                <a:latin typeface="叶根友刀锋黑草" pitchFamily="2" charset="-122"/>
                <a:ea typeface="楷体" panose="02010609060101010101" charset="-122"/>
                <a:sym typeface="Arial" panose="020B0604020202020204"/>
              </a:endParaRPr>
            </a:p>
          </p:txBody>
        </p:sp>
        <p:cxnSp>
          <p:nvCxnSpPr>
            <p:cNvPr id="2285" name="直接连接符 29"/>
            <p:cNvCxnSpPr/>
            <p:nvPr/>
          </p:nvCxnSpPr>
          <p:spPr>
            <a:xfrm>
              <a:off x="3090175" y="1378420"/>
              <a:ext cx="5598351" cy="0"/>
            </a:xfrm>
            <a:prstGeom prst="line">
              <a:avLst/>
            </a:prstGeom>
            <a:ln w="9525" cap="flat" cmpd="sng">
              <a:solidFill>
                <a:srgbClr val="895C33"/>
              </a:solidFill>
              <a:prstDash val="solid"/>
              <a:headEnd type="none" w="med" len="med"/>
              <a:tailEnd type="none" w="med" len="med"/>
            </a:ln>
          </p:spPr>
        </p:cxnSp>
      </p:grpSp>
      <p:pic>
        <p:nvPicPr>
          <p:cNvPr id="2286" name="图片 57"/>
          <p:cNvPicPr>
            <a:picLocks noChangeAspect="1"/>
          </p:cNvPicPr>
          <p:nvPr/>
        </p:nvPicPr>
        <p:blipFill>
          <a:blip r:embed="rId1"/>
          <a:stretch>
            <a:fillRect/>
          </a:stretch>
        </p:blipFill>
        <p:spPr>
          <a:xfrm>
            <a:off x="-50800" y="-39687"/>
            <a:ext cx="2235200" cy="1822450"/>
          </a:xfrm>
          <a:prstGeom prst="rect">
            <a:avLst/>
          </a:prstGeom>
          <a:noFill/>
          <a:ln w="9525">
            <a:noFill/>
          </a:ln>
        </p:spPr>
      </p:pic>
      <p:pic>
        <p:nvPicPr>
          <p:cNvPr id="2287" name="图片 11"/>
          <p:cNvPicPr>
            <a:picLocks noChangeAspect="1"/>
          </p:cNvPicPr>
          <p:nvPr/>
        </p:nvPicPr>
        <p:blipFill>
          <a:blip r:embed="rId2"/>
          <a:stretch>
            <a:fillRect/>
          </a:stretch>
        </p:blipFill>
        <p:spPr>
          <a:xfrm>
            <a:off x="10575925" y="392113"/>
            <a:ext cx="1301750" cy="1081087"/>
          </a:xfrm>
          <a:prstGeom prst="rect">
            <a:avLst/>
          </a:prstGeom>
          <a:noFill/>
          <a:ln w="9525">
            <a:noFill/>
          </a:ln>
        </p:spPr>
      </p:pic>
      <p:sp>
        <p:nvSpPr>
          <p:cNvPr id="2" name="文本框 1"/>
          <p:cNvSpPr txBox="1"/>
          <p:nvPr/>
        </p:nvSpPr>
        <p:spPr>
          <a:xfrm>
            <a:off x="1132840" y="1717040"/>
            <a:ext cx="10112375" cy="4193540"/>
          </a:xfrm>
          <a:prstGeom prst="rect">
            <a:avLst/>
          </a:prstGeom>
          <a:noFill/>
        </p:spPr>
        <p:txBody>
          <a:bodyPr wrap="square" rtlCol="0" anchor="t">
            <a:noAutofit/>
          </a:bodyPr>
          <a:p>
            <a:pPr eaLnBrk="1" hangingPunct="1">
              <a:lnSpc>
                <a:spcPct val="130000"/>
              </a:lnSpc>
              <a:buNone/>
            </a:pPr>
            <a:r>
              <a:rPr lang="en-US" altLang="zh-CN" sz="2400">
                <a:latin typeface="华文中宋" charset="-122"/>
                <a:ea typeface="楷体" panose="02010609060101010101" charset="-122"/>
                <a:sym typeface="+mn-ea"/>
              </a:rPr>
              <a:t>   </a:t>
            </a:r>
            <a:r>
              <a:rPr lang="zh-CN" sz="2400">
                <a:latin typeface="华文中宋" charset="-122"/>
                <a:ea typeface="楷体" panose="02010609060101010101" charset="-122"/>
                <a:sym typeface="+mn-ea"/>
              </a:rPr>
              <a:t> 4.</a:t>
            </a:r>
            <a:r>
              <a:rPr lang="zh-CN" sz="2400">
                <a:solidFill>
                  <a:srgbClr val="FF0000"/>
                </a:solidFill>
                <a:latin typeface="华文中宋" charset="-122"/>
                <a:ea typeface="楷体" panose="02010609060101010101" charset="-122"/>
                <a:sym typeface="+mn-ea"/>
              </a:rPr>
              <a:t>醋</a:t>
            </a:r>
            <a:r>
              <a:rPr lang="zh-CN" sz="2400">
                <a:latin typeface="华文中宋" charset="-122"/>
                <a:ea typeface="楷体" panose="02010609060101010101" charset="-122"/>
                <a:sym typeface="+mn-ea"/>
              </a:rPr>
              <a:t>：性味酸苦、温。具有引药入肝、理气、止血、行水、消肿、解毒、散淤止痛、矫味矫臭作用。应用醋调和贴敷药，可起解毒、化瘀、敛疮等作用。</a:t>
            </a:r>
            <a:endParaRPr lang="zh-CN" sz="2400">
              <a:latin typeface="华文中宋" charset="-122"/>
              <a:ea typeface="楷体" panose="02010609060101010101" charset="-122"/>
            </a:endParaRPr>
          </a:p>
          <a:p>
            <a:pPr eaLnBrk="1" hangingPunct="1">
              <a:lnSpc>
                <a:spcPct val="130000"/>
              </a:lnSpc>
              <a:buNone/>
            </a:pPr>
            <a:r>
              <a:rPr lang="zh-CN" sz="2400">
                <a:latin typeface="华文中宋" charset="-122"/>
                <a:ea typeface="楷体" panose="02010609060101010101" charset="-122"/>
                <a:sym typeface="+mn-ea"/>
              </a:rPr>
              <a:t>    5.</a:t>
            </a:r>
            <a:r>
              <a:rPr lang="zh-CN" sz="2400">
                <a:solidFill>
                  <a:srgbClr val="FF0000"/>
                </a:solidFill>
                <a:latin typeface="华文中宋" charset="-122"/>
                <a:ea typeface="楷体" panose="02010609060101010101" charset="-122"/>
                <a:sym typeface="+mn-ea"/>
              </a:rPr>
              <a:t>生姜汁</a:t>
            </a:r>
            <a:r>
              <a:rPr lang="zh-CN" sz="2400">
                <a:latin typeface="华文中宋" charset="-122"/>
                <a:ea typeface="楷体" panose="02010609060101010101" charset="-122"/>
                <a:sym typeface="+mn-ea"/>
              </a:rPr>
              <a:t>：性味辛、温。升腾发散而走表，能发表，散寒，温中，止呕，开痰，解毒。</a:t>
            </a:r>
            <a:endParaRPr lang="zh-CN" sz="2400">
              <a:latin typeface="华文中宋" charset="-122"/>
              <a:ea typeface="楷体" panose="02010609060101010101" charset="-122"/>
            </a:endParaRPr>
          </a:p>
          <a:p>
            <a:pPr eaLnBrk="1" hangingPunct="1">
              <a:lnSpc>
                <a:spcPct val="130000"/>
              </a:lnSpc>
              <a:buNone/>
            </a:pPr>
            <a:r>
              <a:rPr lang="zh-CN" sz="2400">
                <a:latin typeface="华文中宋" charset="-122"/>
                <a:ea typeface="楷体" panose="02010609060101010101" charset="-122"/>
                <a:sym typeface="+mn-ea"/>
              </a:rPr>
              <a:t>    6.</a:t>
            </a:r>
            <a:r>
              <a:rPr lang="zh-CN" sz="2400">
                <a:solidFill>
                  <a:srgbClr val="FF0000"/>
                </a:solidFill>
                <a:latin typeface="华文中宋" charset="-122"/>
                <a:ea typeface="楷体" panose="02010609060101010101" charset="-122"/>
                <a:sym typeface="+mn-ea"/>
              </a:rPr>
              <a:t>蒜汁</a:t>
            </a:r>
            <a:r>
              <a:rPr lang="zh-CN" sz="2400">
                <a:latin typeface="华文中宋" charset="-122"/>
                <a:ea typeface="楷体" panose="02010609060101010101" charset="-122"/>
                <a:sym typeface="+mn-ea"/>
              </a:rPr>
              <a:t>：性温味辛。行滞气，暖脾胃，消症积，解毒杀虫。 </a:t>
            </a:r>
            <a:endParaRPr lang="zh-CN" sz="2400">
              <a:latin typeface="华文中宋" charset="-122"/>
              <a:ea typeface="楷体" panose="02010609060101010101" charset="-122"/>
            </a:endParaRPr>
          </a:p>
          <a:p>
            <a:pPr eaLnBrk="1" hangingPunct="1">
              <a:lnSpc>
                <a:spcPct val="130000"/>
              </a:lnSpc>
              <a:buNone/>
            </a:pPr>
            <a:r>
              <a:rPr lang="zh-CN" sz="2400">
                <a:latin typeface="华文中宋" charset="-122"/>
                <a:ea typeface="楷体" panose="02010609060101010101" charset="-122"/>
                <a:sym typeface="+mn-ea"/>
              </a:rPr>
              <a:t>    7.</a:t>
            </a:r>
            <a:r>
              <a:rPr lang="zh-CN" sz="2400">
                <a:solidFill>
                  <a:srgbClr val="FF0000"/>
                </a:solidFill>
                <a:latin typeface="华文中宋" charset="-122"/>
                <a:ea typeface="楷体" panose="02010609060101010101" charset="-122"/>
                <a:sym typeface="+mn-ea"/>
              </a:rPr>
              <a:t>蜂蜜</a:t>
            </a:r>
            <a:r>
              <a:rPr lang="zh-CN" sz="2400">
                <a:latin typeface="华文中宋" charset="-122"/>
                <a:ea typeface="楷体" panose="02010609060101010101" charset="-122"/>
                <a:sym typeface="+mn-ea"/>
              </a:rPr>
              <a:t>：性凉味甘，具有促进药物吸收的作用，有“天然吸收剂”之称，不易蒸发，能使药物保持一定湿度，对皮肤无刺激性，具有缓急止痛，解毒化瘀，收敛生肌功效。</a:t>
            </a:r>
            <a:endParaRPr lang="zh-CN" altLang="en-US" sz="2400" b="1" dirty="0">
              <a:latin typeface="宋体" panose="02010600030101010101" pitchFamily="2"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additive="base">
                                        <p:cTn id="6" dur="1" fill="hold">
                                          <p:stCondLst>
                                            <p:cond delay="0"/>
                                          </p:stCondLst>
                                        </p:cTn>
                                        <p:tgtEl>
                                          <p:spTgt spid="2283"/>
                                        </p:tgtEl>
                                        <p:attrNameLst>
                                          <p:attrName>style.visibility</p:attrName>
                                        </p:attrNameLst>
                                      </p:cBhvr>
                                      <p:to>
                                        <p:strVal val="visible"/>
                                      </p:to>
                                    </p:set>
                                    <p:animEffect transition="in" filter="wipe(left)">
                                      <p:cBhvr additive="base">
                                        <p:cTn id="7" dur="500"/>
                                        <p:tgtEl>
                                          <p:spTgt spid="2283"/>
                                        </p:tgtEl>
                                      </p:cBhvr>
                                    </p:animEffect>
                                  </p:childTnLst>
                                </p:cTn>
                              </p:par>
                            </p:childTnLst>
                          </p:cTn>
                        </p:par>
                        <p:par>
                          <p:cTn id="8" fill="hold">
                            <p:stCondLst>
                              <p:cond delay="500"/>
                            </p:stCondLst>
                            <p:childTnLst>
                              <p:par>
                                <p:cTn id="9" presetID="2" presetClass="entr" presetSubtype="2" fill="hold" nodeType="afterEffect">
                                  <p:childTnLst>
                                    <p:set>
                                      <p:cBhvr additive="base">
                                        <p:cTn id="10" dur="1" fill="hold">
                                          <p:stCondLst>
                                            <p:cond delay="0"/>
                                          </p:stCondLst>
                                        </p:cTn>
                                        <p:tgtEl>
                                          <p:spTgt spid="2286"/>
                                        </p:tgtEl>
                                        <p:attrNameLst>
                                          <p:attrName>style.visibility</p:attrName>
                                        </p:attrNameLst>
                                      </p:cBhvr>
                                      <p:to>
                                        <p:strVal val="visible"/>
                                      </p:to>
                                    </p:set>
                                    <p:anim calcmode="lin" valueType="num">
                                      <p:cBhvr additive="base">
                                        <p:cTn id="11" dur="500" fill="hold"/>
                                        <p:tgtEl>
                                          <p:spTgt spid="2286"/>
                                        </p:tgtEl>
                                        <p:attrNameLst>
                                          <p:attrName>ppt_x</p:attrName>
                                        </p:attrNameLst>
                                      </p:cBhvr>
                                      <p:tavLst>
                                        <p:tav tm="0">
                                          <p:val>
                                            <p:strVal val="1+#ppt_w/2"/>
                                          </p:val>
                                        </p:tav>
                                        <p:tav tm="100000">
                                          <p:val>
                                            <p:strVal val="#ppt_x"/>
                                          </p:val>
                                        </p:tav>
                                      </p:tavLst>
                                    </p:anim>
                                    <p:anim calcmode="lin" valueType="num">
                                      <p:cBhvr additive="base">
                                        <p:cTn id="12" dur="500" fill="hold"/>
                                        <p:tgtEl>
                                          <p:spTgt spid="228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childTnLst>
                                    <p:set>
                                      <p:cBhvr additive="base">
                                        <p:cTn id="15" dur="1" fill="hold">
                                          <p:stCondLst>
                                            <p:cond delay="0"/>
                                          </p:stCondLst>
                                        </p:cTn>
                                        <p:tgtEl>
                                          <p:spTgt spid="2287"/>
                                        </p:tgtEl>
                                        <p:attrNameLst>
                                          <p:attrName>style.visibility</p:attrName>
                                        </p:attrNameLst>
                                      </p:cBhvr>
                                      <p:to>
                                        <p:strVal val="visible"/>
                                      </p:to>
                                    </p:set>
                                    <p:anim calcmode="lin" valueType="num">
                                      <p:cBhvr additive="base">
                                        <p:cTn id="16" dur="500" fill="hold"/>
                                        <p:tgtEl>
                                          <p:spTgt spid="2287"/>
                                        </p:tgtEl>
                                        <p:attrNameLst>
                                          <p:attrName>ppt_w</p:attrName>
                                        </p:attrNameLst>
                                      </p:cBhvr>
                                      <p:tavLst>
                                        <p:tav tm="0">
                                          <p:val>
                                            <p:fltVal val="0.000000"/>
                                          </p:val>
                                        </p:tav>
                                        <p:tav tm="100000">
                                          <p:val>
                                            <p:strVal val="#ppt_w"/>
                                          </p:val>
                                        </p:tav>
                                      </p:tavLst>
                                    </p:anim>
                                    <p:anim calcmode="lin" valueType="num">
                                      <p:cBhvr additive="base">
                                        <p:cTn id="17" dur="500" fill="hold"/>
                                        <p:tgtEl>
                                          <p:spTgt spid="2287"/>
                                        </p:tgtEl>
                                        <p:attrNameLst>
                                          <p:attrName>ppt_h</p:attrName>
                                        </p:attrNameLst>
                                      </p:cBhvr>
                                      <p:tavLst>
                                        <p:tav tm="0">
                                          <p:val>
                                            <p:fltVal val="0.000000"/>
                                          </p:val>
                                        </p:tav>
                                        <p:tav tm="100000">
                                          <p:val>
                                            <p:strVal val="#ppt_h"/>
                                          </p:val>
                                        </p:tav>
                                      </p:tavLst>
                                    </p:anim>
                                    <p:animEffect transition="in" filter="fade">
                                      <p:cBhvr additive="base">
                                        <p:cTn id="18" dur="500"/>
                                        <p:tgtEl>
                                          <p:spTgt spid="2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290" name="图片 57"/>
          <p:cNvPicPr>
            <a:picLocks noChangeAspect="1"/>
          </p:cNvPicPr>
          <p:nvPr/>
        </p:nvPicPr>
        <p:blipFill>
          <a:blip r:embed="rId1"/>
          <a:stretch>
            <a:fillRect/>
          </a:stretch>
        </p:blipFill>
        <p:spPr>
          <a:xfrm>
            <a:off x="-50800" y="-39687"/>
            <a:ext cx="2235200" cy="1822450"/>
          </a:xfrm>
          <a:prstGeom prst="rect">
            <a:avLst/>
          </a:prstGeom>
          <a:noFill/>
          <a:ln w="9525">
            <a:noFill/>
          </a:ln>
        </p:spPr>
      </p:pic>
      <p:pic>
        <p:nvPicPr>
          <p:cNvPr id="2291" name="图片 11"/>
          <p:cNvPicPr>
            <a:picLocks noChangeAspect="1"/>
          </p:cNvPicPr>
          <p:nvPr/>
        </p:nvPicPr>
        <p:blipFill>
          <a:blip r:embed="rId2"/>
          <a:stretch>
            <a:fillRect/>
          </a:stretch>
        </p:blipFill>
        <p:spPr>
          <a:xfrm>
            <a:off x="10575925" y="392113"/>
            <a:ext cx="1301750" cy="1081087"/>
          </a:xfrm>
          <a:prstGeom prst="rect">
            <a:avLst/>
          </a:prstGeom>
          <a:noFill/>
          <a:ln w="9525">
            <a:noFill/>
          </a:ln>
        </p:spPr>
      </p:pic>
      <p:grpSp>
        <p:nvGrpSpPr>
          <p:cNvPr id="2292" name="组合 2291"/>
          <p:cNvGrpSpPr/>
          <p:nvPr/>
        </p:nvGrpSpPr>
        <p:grpSpPr>
          <a:xfrm>
            <a:off x="3028950" y="871538"/>
            <a:ext cx="5686425" cy="492125"/>
            <a:chOff x="3090175" y="886731"/>
            <a:chExt cx="6090723" cy="492125"/>
          </a:xfrm>
        </p:grpSpPr>
        <p:sp>
          <p:nvSpPr>
            <p:cNvPr id="2293" name="TextBox 8"/>
            <p:cNvSpPr/>
            <p:nvPr/>
          </p:nvSpPr>
          <p:spPr>
            <a:xfrm>
              <a:off x="3192186" y="886731"/>
              <a:ext cx="5988712" cy="492125"/>
            </a:xfrm>
            <a:prstGeom prst="rect">
              <a:avLst/>
            </a:prstGeom>
            <a:noFill/>
            <a:ln w="9525">
              <a:noFill/>
            </a:ln>
          </p:spPr>
          <p:txBody>
            <a:bodyPr wrap="square" lIns="0" tIns="0" rIns="0" bIns="0" anchor="ctr" anchorCtr="0"/>
            <a:p>
              <a:pPr algn="ctr"/>
              <a:r>
                <a:rPr lang="zh-CN" altLang="en-US" sz="3200">
                  <a:latin typeface="叶根友刀锋黑草" pitchFamily="2" charset="-122"/>
                  <a:ea typeface="楷体" panose="02010609060101010101" charset="-122"/>
                  <a:sym typeface="Arial" panose="020B0604020202020204"/>
                </a:rPr>
                <a:t>三、临床应用</a:t>
              </a:r>
              <a:r>
                <a:rPr lang="en-US" altLang="zh-CN" sz="3200">
                  <a:latin typeface="叶根友刀锋黑草" pitchFamily="2" charset="-122"/>
                  <a:ea typeface="楷体" panose="02010609060101010101" charset="-122"/>
                  <a:sym typeface="Arial" panose="020B0604020202020204"/>
                </a:rPr>
                <a:t>-</a:t>
              </a:r>
              <a:r>
                <a:rPr lang="zh-CN" altLang="en-US" sz="3200">
                  <a:latin typeface="叶根友刀锋黑草" pitchFamily="2" charset="-122"/>
                  <a:ea typeface="楷体" panose="02010609060101010101" charset="-122"/>
                  <a:sym typeface="+mn-ea"/>
                </a:rPr>
                <a:t>常用赋型剂</a:t>
              </a:r>
              <a:endParaRPr lang="zh-CN" altLang="en-US" sz="3200">
                <a:latin typeface="叶根友刀锋黑草" pitchFamily="2" charset="-122"/>
                <a:ea typeface="楷体" panose="02010609060101010101" charset="-122"/>
                <a:sym typeface="Arial" panose="020B0604020202020204"/>
              </a:endParaRPr>
            </a:p>
          </p:txBody>
        </p:sp>
        <p:cxnSp>
          <p:nvCxnSpPr>
            <p:cNvPr id="2294" name="直接连接符 29"/>
            <p:cNvCxnSpPr/>
            <p:nvPr/>
          </p:nvCxnSpPr>
          <p:spPr>
            <a:xfrm>
              <a:off x="3090175" y="1378420"/>
              <a:ext cx="5598351" cy="0"/>
            </a:xfrm>
            <a:prstGeom prst="line">
              <a:avLst/>
            </a:prstGeom>
            <a:ln w="9525" cap="flat" cmpd="sng">
              <a:solidFill>
                <a:srgbClr val="895C33"/>
              </a:solidFill>
              <a:prstDash val="solid"/>
              <a:headEnd type="none" w="med" len="med"/>
              <a:tailEnd type="none" w="med" len="med"/>
            </a:ln>
          </p:spPr>
        </p:cxnSp>
      </p:grpSp>
      <p:sp>
        <p:nvSpPr>
          <p:cNvPr id="2295" name="矩形 10"/>
          <p:cNvSpPr/>
          <p:nvPr/>
        </p:nvSpPr>
        <p:spPr>
          <a:xfrm>
            <a:off x="2365375" y="1628775"/>
            <a:ext cx="9196388" cy="1014413"/>
          </a:xfrm>
          <a:prstGeom prst="rect">
            <a:avLst/>
          </a:prstGeom>
          <a:noFill/>
          <a:ln w="9525">
            <a:noFill/>
          </a:ln>
        </p:spPr>
        <p:txBody>
          <a:bodyPr wrap="square"/>
          <a:p>
            <a:pPr marL="285750" indent="-285750">
              <a:lnSpc>
                <a:spcPct val="150000"/>
              </a:lnSpc>
              <a:buClr>
                <a:srgbClr val="981B1F"/>
              </a:buClr>
              <a:buFont typeface="Wingdings" panose="05000000000000000000" pitchFamily="2" charset="2"/>
              <a:buChar char="Ø"/>
            </a:pPr>
            <a:endParaRPr lang="zh-CN" altLang="en-US" sz="2400">
              <a:latin typeface="微软雅黑" panose="020B0503020204020204" pitchFamily="34" charset="-122"/>
              <a:ea typeface="楷体" panose="02010609060101010101" charset="-122"/>
            </a:endParaRPr>
          </a:p>
          <a:p>
            <a:pPr marL="285750" indent="-285750">
              <a:lnSpc>
                <a:spcPct val="150000"/>
              </a:lnSpc>
              <a:buClr>
                <a:srgbClr val="981B1F"/>
              </a:buClr>
              <a:buFont typeface="Wingdings" panose="05000000000000000000" pitchFamily="2" charset="2"/>
              <a:buChar char="Ø"/>
            </a:pPr>
            <a:endParaRPr lang="zh-CN" altLang="en-US" sz="1600">
              <a:latin typeface="微软雅黑" panose="020B0503020204020204" pitchFamily="34" charset="-122"/>
              <a:ea typeface="楷体" panose="02010609060101010101" charset="-122"/>
            </a:endParaRPr>
          </a:p>
        </p:txBody>
      </p:sp>
      <p:sp>
        <p:nvSpPr>
          <p:cNvPr id="2" name="文本框 1"/>
          <p:cNvSpPr txBox="1"/>
          <p:nvPr/>
        </p:nvSpPr>
        <p:spPr>
          <a:xfrm>
            <a:off x="1102360" y="1557655"/>
            <a:ext cx="10459085" cy="4020185"/>
          </a:xfrm>
          <a:prstGeom prst="rect">
            <a:avLst/>
          </a:prstGeom>
          <a:noFill/>
        </p:spPr>
        <p:txBody>
          <a:bodyPr wrap="square" rtlCol="0" anchor="t">
            <a:noAutofit/>
          </a:bodyPr>
          <a:p>
            <a:pPr eaLnBrk="1" hangingPunct="1">
              <a:lnSpc>
                <a:spcPct val="140000"/>
              </a:lnSpc>
              <a:buNone/>
            </a:pPr>
            <a:r>
              <a:rPr lang="en-US" altLang="zh-CN" sz="2400">
                <a:latin typeface="华文中宋" charset="-122"/>
                <a:ea typeface="楷体" panose="02010609060101010101" charset="-122"/>
                <a:sym typeface="+mn-ea"/>
              </a:rPr>
              <a:t>    8.</a:t>
            </a:r>
            <a:r>
              <a:rPr lang="zh-CN" sz="2400">
                <a:solidFill>
                  <a:srgbClr val="FF0000"/>
                </a:solidFill>
                <a:latin typeface="华文中宋" charset="-122"/>
                <a:ea typeface="楷体" panose="02010609060101010101" charset="-122"/>
                <a:sym typeface="+mn-ea"/>
              </a:rPr>
              <a:t>鸡蛋清</a:t>
            </a:r>
            <a:r>
              <a:rPr lang="zh-CN" sz="2400">
                <a:latin typeface="华文中宋" charset="-122"/>
                <a:ea typeface="楷体" panose="02010609060101010101" charset="-122"/>
                <a:sym typeface="+mn-ea"/>
              </a:rPr>
              <a:t>：能清热解毒，含蛋白质和凝胶，能增强药物的粘附性，可使药物释放加快，但容易干缩和变质。</a:t>
            </a:r>
            <a:endParaRPr lang="zh-CN" sz="2400">
              <a:latin typeface="华文中宋" charset="-122"/>
              <a:ea typeface="楷体" panose="02010609060101010101" charset="-122"/>
            </a:endParaRPr>
          </a:p>
          <a:p>
            <a:pPr eaLnBrk="1" hangingPunct="1">
              <a:lnSpc>
                <a:spcPct val="140000"/>
              </a:lnSpc>
              <a:buNone/>
            </a:pPr>
            <a:r>
              <a:rPr lang="zh-CN" sz="2400">
                <a:latin typeface="华文中宋" charset="-122"/>
                <a:ea typeface="楷体" panose="02010609060101010101" charset="-122"/>
                <a:sym typeface="+mn-ea"/>
              </a:rPr>
              <a:t>  </a:t>
            </a:r>
            <a:r>
              <a:rPr lang="en-US" altLang="zh-CN" sz="2400">
                <a:latin typeface="华文中宋" charset="-122"/>
                <a:ea typeface="楷体" panose="02010609060101010101" charset="-122"/>
                <a:sym typeface="+mn-ea"/>
              </a:rPr>
              <a:t>  9.</a:t>
            </a:r>
            <a:r>
              <a:rPr lang="zh-CN" sz="2400">
                <a:solidFill>
                  <a:srgbClr val="FF0000"/>
                </a:solidFill>
                <a:latin typeface="华文中宋" charset="-122"/>
                <a:ea typeface="楷体" panose="02010609060101010101" charset="-122"/>
                <a:sym typeface="+mn-ea"/>
              </a:rPr>
              <a:t>凡士林</a:t>
            </a:r>
            <a:r>
              <a:rPr lang="zh-CN" sz="2400">
                <a:latin typeface="华文中宋" charset="-122"/>
                <a:ea typeface="楷体" panose="02010609060101010101" charset="-122"/>
                <a:sym typeface="+mn-ea"/>
              </a:rPr>
              <a:t>：医用凡士林，呈半透明状，主要用于医药上配制各种软膏、眼膏的基质，还可用于皮肤保护油膏。凡士林粘稠度适宜，穿透性较好，能促进药物的渗透，可与药粉调和为软膏外敷。 </a:t>
            </a:r>
            <a:endParaRPr lang="zh-CN" sz="2400">
              <a:latin typeface="华文中宋" charset="-122"/>
              <a:ea typeface="楷体" panose="02010609060101010101" charset="-122"/>
            </a:endParaRPr>
          </a:p>
          <a:p>
            <a:pPr eaLnBrk="1" hangingPunct="1">
              <a:lnSpc>
                <a:spcPct val="140000"/>
              </a:lnSpc>
              <a:buNone/>
            </a:pPr>
            <a:r>
              <a:rPr lang="zh-CN" sz="2400">
                <a:latin typeface="华文中宋" charset="-122"/>
                <a:ea typeface="楷体" panose="02010609060101010101" charset="-122"/>
                <a:sym typeface="+mn-ea"/>
              </a:rPr>
              <a:t>  </a:t>
            </a:r>
            <a:r>
              <a:rPr lang="en-US" altLang="zh-CN" sz="2400">
                <a:latin typeface="华文中宋" charset="-122"/>
                <a:ea typeface="楷体" panose="02010609060101010101" charset="-122"/>
                <a:sym typeface="+mn-ea"/>
              </a:rPr>
              <a:t>  10.</a:t>
            </a:r>
            <a:r>
              <a:rPr lang="zh-CN" sz="2400">
                <a:solidFill>
                  <a:srgbClr val="FF0000"/>
                </a:solidFill>
                <a:latin typeface="华文中宋" charset="-122"/>
                <a:ea typeface="楷体" panose="02010609060101010101" charset="-122"/>
                <a:sym typeface="+mn-ea"/>
              </a:rPr>
              <a:t>麻油或植物油</a:t>
            </a:r>
            <a:r>
              <a:rPr lang="zh-CN" sz="2400">
                <a:latin typeface="华文中宋" charset="-122"/>
                <a:ea typeface="楷体" panose="02010609060101010101" charset="-122"/>
                <a:sym typeface="+mn-ea"/>
              </a:rPr>
              <a:t>：麻油调和贴敷药，能增强药物的粘附性，可润肤生肌。 </a:t>
            </a:r>
            <a:endParaRPr lang="zh-CN" sz="2400">
              <a:latin typeface="华文中宋" charset="-122"/>
              <a:ea typeface="楷体" panose="02010609060101010101" charset="-122"/>
              <a:sym typeface="+mn-ea"/>
            </a:endParaRPr>
          </a:p>
          <a:p>
            <a:pPr eaLnBrk="1" hangingPunct="1">
              <a:lnSpc>
                <a:spcPct val="140000"/>
              </a:lnSpc>
              <a:buNone/>
            </a:pPr>
            <a:r>
              <a:rPr lang="zh-CN" sz="2400">
                <a:latin typeface="华文中宋" charset="-122"/>
                <a:ea typeface="楷体" panose="02010609060101010101" charset="-122"/>
                <a:sym typeface="+mn-ea"/>
              </a:rPr>
              <a:t>    11.</a:t>
            </a:r>
            <a:r>
              <a:rPr lang="zh-CN" sz="2400">
                <a:solidFill>
                  <a:srgbClr val="FF0000"/>
                </a:solidFill>
                <a:latin typeface="华文中宋" charset="-122"/>
                <a:ea typeface="楷体" panose="02010609060101010101" charset="-122"/>
                <a:sym typeface="+mn-ea"/>
              </a:rPr>
              <a:t>透皮剂</a:t>
            </a:r>
            <a:r>
              <a:rPr lang="zh-CN" sz="2400">
                <a:latin typeface="华文中宋" charset="-122"/>
                <a:ea typeface="楷体" panose="02010609060101010101" charset="-122"/>
                <a:sym typeface="+mn-ea"/>
              </a:rPr>
              <a:t>：透皮剂是近年来新兴的一种制剂，可增加皮肤通透性，促进药物透皮吸收，增强贴敷药物的作用。</a:t>
            </a:r>
            <a:endParaRPr lang="en-US" altLang="zh-CN" sz="2400">
              <a:latin typeface="华文中宋" charset="-122"/>
              <a:ea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additive="base">
                                        <p:cTn id="6" dur="1" fill="hold">
                                          <p:stCondLst>
                                            <p:cond delay="0"/>
                                          </p:stCondLst>
                                        </p:cTn>
                                        <p:tgtEl>
                                          <p:spTgt spid="2290"/>
                                        </p:tgtEl>
                                        <p:attrNameLst>
                                          <p:attrName>style.visibility</p:attrName>
                                        </p:attrNameLst>
                                      </p:cBhvr>
                                      <p:to>
                                        <p:strVal val="visible"/>
                                      </p:to>
                                    </p:set>
                                    <p:anim calcmode="lin" valueType="num">
                                      <p:cBhvr additive="base">
                                        <p:cTn id="7" dur="500" fill="hold"/>
                                        <p:tgtEl>
                                          <p:spTgt spid="2290"/>
                                        </p:tgtEl>
                                        <p:attrNameLst>
                                          <p:attrName>ppt_x</p:attrName>
                                        </p:attrNameLst>
                                      </p:cBhvr>
                                      <p:tavLst>
                                        <p:tav tm="0">
                                          <p:val>
                                            <p:strVal val="1+#ppt_w/2"/>
                                          </p:val>
                                        </p:tav>
                                        <p:tav tm="100000">
                                          <p:val>
                                            <p:strVal val="#ppt_x"/>
                                          </p:val>
                                        </p:tav>
                                      </p:tavLst>
                                    </p:anim>
                                    <p:anim calcmode="lin" valueType="num">
                                      <p:cBhvr additive="base">
                                        <p:cTn id="8" dur="500" fill="hold"/>
                                        <p:tgtEl>
                                          <p:spTgt spid="229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childTnLst>
                                    <p:set>
                                      <p:cBhvr additive="base">
                                        <p:cTn id="11" dur="1" fill="hold">
                                          <p:stCondLst>
                                            <p:cond delay="0"/>
                                          </p:stCondLst>
                                        </p:cTn>
                                        <p:tgtEl>
                                          <p:spTgt spid="2291"/>
                                        </p:tgtEl>
                                        <p:attrNameLst>
                                          <p:attrName>style.visibility</p:attrName>
                                        </p:attrNameLst>
                                      </p:cBhvr>
                                      <p:to>
                                        <p:strVal val="visible"/>
                                      </p:to>
                                    </p:set>
                                    <p:anim calcmode="lin" valueType="num">
                                      <p:cBhvr additive="base">
                                        <p:cTn id="12" dur="500" fill="hold"/>
                                        <p:tgtEl>
                                          <p:spTgt spid="2291"/>
                                        </p:tgtEl>
                                        <p:attrNameLst>
                                          <p:attrName>ppt_w</p:attrName>
                                        </p:attrNameLst>
                                      </p:cBhvr>
                                      <p:tavLst>
                                        <p:tav tm="0">
                                          <p:val>
                                            <p:fltVal val="0.000000"/>
                                          </p:val>
                                        </p:tav>
                                        <p:tav tm="100000">
                                          <p:val>
                                            <p:strVal val="#ppt_w"/>
                                          </p:val>
                                        </p:tav>
                                      </p:tavLst>
                                    </p:anim>
                                    <p:anim calcmode="lin" valueType="num">
                                      <p:cBhvr additive="base">
                                        <p:cTn id="13" dur="500" fill="hold"/>
                                        <p:tgtEl>
                                          <p:spTgt spid="2291"/>
                                        </p:tgtEl>
                                        <p:attrNameLst>
                                          <p:attrName>ppt_h</p:attrName>
                                        </p:attrNameLst>
                                      </p:cBhvr>
                                      <p:tavLst>
                                        <p:tav tm="0">
                                          <p:val>
                                            <p:fltVal val="0.000000"/>
                                          </p:val>
                                        </p:tav>
                                        <p:tav tm="100000">
                                          <p:val>
                                            <p:strVal val="#ppt_h"/>
                                          </p:val>
                                        </p:tav>
                                      </p:tavLst>
                                    </p:anim>
                                    <p:animEffect transition="in" filter="fade">
                                      <p:cBhvr additive="base">
                                        <p:cTn id="14" dur="500"/>
                                        <p:tgtEl>
                                          <p:spTgt spid="2291"/>
                                        </p:tgtEl>
                                      </p:cBhvr>
                                    </p:animEffect>
                                  </p:childTnLst>
                                </p:cTn>
                              </p:par>
                              <p:par>
                                <p:cTn id="15" presetID="22" presetClass="entr" presetSubtype="8" fill="hold" nodeType="withEffect">
                                  <p:childTnLst>
                                    <p:set>
                                      <p:cBhvr additive="base">
                                        <p:cTn id="16" dur="1" fill="hold">
                                          <p:stCondLst>
                                            <p:cond delay="0"/>
                                          </p:stCondLst>
                                        </p:cTn>
                                        <p:tgtEl>
                                          <p:spTgt spid="2292"/>
                                        </p:tgtEl>
                                        <p:attrNameLst>
                                          <p:attrName>style.visibility</p:attrName>
                                        </p:attrNameLst>
                                      </p:cBhvr>
                                      <p:to>
                                        <p:strVal val="visible"/>
                                      </p:to>
                                    </p:set>
                                    <p:animEffect transition="in" filter="wipe(left)">
                                      <p:cBhvr additive="base">
                                        <p:cTn id="17" dur="500"/>
                                        <p:tgtEl>
                                          <p:spTgt spid="2292"/>
                                        </p:tgtEl>
                                      </p:cBhvr>
                                    </p:animEffect>
                                  </p:childTnLst>
                                </p:cTn>
                              </p:par>
                            </p:childTnLst>
                          </p:cTn>
                        </p:par>
                        <p:par>
                          <p:cTn id="18" fill="hold">
                            <p:stCondLst>
                              <p:cond delay="1000"/>
                            </p:stCondLst>
                            <p:childTnLst>
                              <p:par>
                                <p:cTn id="19" presetID="22" presetClass="entr" presetSubtype="4" fill="hold" grpId="0" nodeType="afterEffect">
                                  <p:childTnLst>
                                    <p:set>
                                      <p:cBhvr additive="base">
                                        <p:cTn id="20" dur="1" fill="hold">
                                          <p:stCondLst>
                                            <p:cond delay="0"/>
                                          </p:stCondLst>
                                        </p:cTn>
                                        <p:tgtEl>
                                          <p:spTgt spid="2295"/>
                                        </p:tgtEl>
                                        <p:attrNameLst>
                                          <p:attrName>style.visibility</p:attrName>
                                        </p:attrNameLst>
                                      </p:cBhvr>
                                      <p:to>
                                        <p:strVal val="visible"/>
                                      </p:to>
                                    </p:set>
                                    <p:animEffect transition="in" filter="wipe(down)">
                                      <p:cBhvr additive="base">
                                        <p:cTn id="21" dur="500"/>
                                        <p:tgtEl>
                                          <p:spTgt spid="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12" name="图片 11"/>
          <p:cNvPicPr>
            <a:picLocks noChangeAspect="1"/>
          </p:cNvPicPr>
          <p:nvPr/>
        </p:nvPicPr>
        <p:blipFill>
          <a:blip r:embed="rId1"/>
          <a:stretch>
            <a:fillRect/>
          </a:stretch>
        </p:blipFill>
        <p:spPr>
          <a:xfrm>
            <a:off x="10575925" y="392113"/>
            <a:ext cx="1301750" cy="1081087"/>
          </a:xfrm>
          <a:prstGeom prst="rect">
            <a:avLst/>
          </a:prstGeom>
          <a:noFill/>
          <a:ln w="9525">
            <a:noFill/>
          </a:ln>
        </p:spPr>
      </p:pic>
      <p:grpSp>
        <p:nvGrpSpPr>
          <p:cNvPr id="2313" name="组合 2312"/>
          <p:cNvGrpSpPr/>
          <p:nvPr/>
        </p:nvGrpSpPr>
        <p:grpSpPr>
          <a:xfrm>
            <a:off x="3028950" y="871538"/>
            <a:ext cx="5686425" cy="492125"/>
            <a:chOff x="3090175" y="886731"/>
            <a:chExt cx="6090723" cy="492125"/>
          </a:xfrm>
        </p:grpSpPr>
        <p:sp>
          <p:nvSpPr>
            <p:cNvPr id="2314" name="TextBox 8"/>
            <p:cNvSpPr/>
            <p:nvPr/>
          </p:nvSpPr>
          <p:spPr>
            <a:xfrm>
              <a:off x="3192186" y="886731"/>
              <a:ext cx="5988712" cy="492125"/>
            </a:xfrm>
            <a:prstGeom prst="rect">
              <a:avLst/>
            </a:prstGeom>
            <a:noFill/>
            <a:ln w="9525">
              <a:noFill/>
            </a:ln>
          </p:spPr>
          <p:txBody>
            <a:bodyPr wrap="square" lIns="0" tIns="0" rIns="0" bIns="0" anchor="ctr" anchorCtr="0"/>
            <a:p>
              <a:pPr algn="ctr"/>
              <a:r>
                <a:rPr lang="zh-CN" altLang="en-US" sz="3200">
                  <a:latin typeface="叶根友刀锋黑草" pitchFamily="2" charset="-122"/>
                  <a:ea typeface="楷体" panose="02010609060101010101" charset="-122"/>
                  <a:sym typeface="Arial" panose="020B0604020202020204"/>
                </a:rPr>
                <a:t>三、临床应用</a:t>
              </a:r>
              <a:r>
                <a:rPr lang="en-US" altLang="zh-CN" sz="3200">
                  <a:latin typeface="叶根友刀锋黑草" pitchFamily="2" charset="-122"/>
                  <a:ea typeface="楷体" panose="02010609060101010101" charset="-122"/>
                  <a:sym typeface="Arial" panose="020B0604020202020204"/>
                </a:rPr>
                <a:t>-</a:t>
              </a:r>
              <a:r>
                <a:rPr lang="zh-CN" altLang="en-US" sz="3200">
                  <a:latin typeface="叶根友刀锋黑草" pitchFamily="2" charset="-122"/>
                  <a:ea typeface="楷体" panose="02010609060101010101" charset="-122"/>
                  <a:sym typeface="Arial" panose="020B0604020202020204"/>
                </a:rPr>
                <a:t>常用剂型</a:t>
              </a:r>
              <a:endParaRPr lang="zh-CN" altLang="en-US" sz="3200">
                <a:latin typeface="叶根友刀锋黑草" pitchFamily="2" charset="-122"/>
                <a:ea typeface="楷体" panose="02010609060101010101" charset="-122"/>
                <a:sym typeface="Arial" panose="020B0604020202020204"/>
              </a:endParaRPr>
            </a:p>
          </p:txBody>
        </p:sp>
        <p:cxnSp>
          <p:nvCxnSpPr>
            <p:cNvPr id="2315" name="直接连接符 29"/>
            <p:cNvCxnSpPr/>
            <p:nvPr/>
          </p:nvCxnSpPr>
          <p:spPr>
            <a:xfrm>
              <a:off x="3090175" y="1378420"/>
              <a:ext cx="5598351" cy="0"/>
            </a:xfrm>
            <a:prstGeom prst="line">
              <a:avLst/>
            </a:prstGeom>
            <a:ln w="9525" cap="flat" cmpd="sng">
              <a:solidFill>
                <a:srgbClr val="895C33"/>
              </a:solidFill>
              <a:prstDash val="solid"/>
              <a:headEnd type="none" w="med" len="med"/>
              <a:tailEnd type="none" w="med" len="med"/>
            </a:ln>
          </p:spPr>
        </p:cxnSp>
      </p:grpSp>
      <p:sp>
        <p:nvSpPr>
          <p:cNvPr id="2316" name="矩形 10"/>
          <p:cNvSpPr/>
          <p:nvPr/>
        </p:nvSpPr>
        <p:spPr>
          <a:xfrm>
            <a:off x="2365375" y="1628775"/>
            <a:ext cx="9196388" cy="1014413"/>
          </a:xfrm>
          <a:prstGeom prst="rect">
            <a:avLst/>
          </a:prstGeom>
          <a:noFill/>
          <a:ln w="9525">
            <a:noFill/>
          </a:ln>
        </p:spPr>
        <p:txBody>
          <a:bodyPr wrap="square"/>
          <a:p>
            <a:pPr marL="285750" indent="-285750">
              <a:lnSpc>
                <a:spcPct val="150000"/>
              </a:lnSpc>
              <a:buClr>
                <a:srgbClr val="981B1F"/>
              </a:buClr>
              <a:buFont typeface="Wingdings" panose="05000000000000000000" pitchFamily="2" charset="2"/>
              <a:buChar char="Ø"/>
            </a:pPr>
            <a:endParaRPr lang="zh-CN" altLang="en-US" sz="2400">
              <a:latin typeface="微软雅黑" panose="020B0503020204020204" pitchFamily="34" charset="-122"/>
              <a:ea typeface="楷体" panose="02010609060101010101" charset="-122"/>
            </a:endParaRPr>
          </a:p>
          <a:p>
            <a:pPr marL="285750" indent="-285750">
              <a:lnSpc>
                <a:spcPct val="150000"/>
              </a:lnSpc>
              <a:buClr>
                <a:srgbClr val="981B1F"/>
              </a:buClr>
              <a:buFont typeface="Wingdings" panose="05000000000000000000" pitchFamily="2" charset="2"/>
              <a:buChar char="Ø"/>
            </a:pPr>
            <a:endParaRPr lang="zh-CN" altLang="en-US" sz="1600">
              <a:latin typeface="微软雅黑" panose="020B0503020204020204" pitchFamily="34" charset="-122"/>
              <a:ea typeface="楷体" panose="02010609060101010101" charset="-122"/>
            </a:endParaRPr>
          </a:p>
        </p:txBody>
      </p:sp>
      <p:sp>
        <p:nvSpPr>
          <p:cNvPr id="2" name="文本框 1"/>
          <p:cNvSpPr txBox="1"/>
          <p:nvPr/>
        </p:nvSpPr>
        <p:spPr>
          <a:xfrm>
            <a:off x="569595" y="1645920"/>
            <a:ext cx="8954135" cy="4528185"/>
          </a:xfrm>
          <a:prstGeom prst="rect">
            <a:avLst/>
          </a:prstGeom>
          <a:noFill/>
        </p:spPr>
        <p:txBody>
          <a:bodyPr wrap="square" rtlCol="0" anchor="t">
            <a:noAutofit/>
          </a:bodyPr>
          <a:p>
            <a:pPr eaLnBrk="1" hangingPunct="1">
              <a:lnSpc>
                <a:spcPct val="130000"/>
              </a:lnSpc>
              <a:buNone/>
            </a:pPr>
            <a:r>
              <a:rPr lang="en-US" altLang="zh-CN" sz="2400">
                <a:latin typeface="华文中宋" charset="-122"/>
                <a:ea typeface="楷体" panose="02010609060101010101" charset="-122"/>
                <a:sym typeface="+mn-ea"/>
              </a:rPr>
              <a:t>   </a:t>
            </a:r>
            <a:r>
              <a:rPr lang="zh-CN" sz="2400">
                <a:latin typeface="华文中宋" charset="-122"/>
                <a:ea typeface="楷体" panose="02010609060101010101" charset="-122"/>
                <a:sym typeface="+mn-ea"/>
              </a:rPr>
              <a:t>目前临床常见的穴位贴敷剂型有：散剂、糊剂、饼剂、丸剂、锭剂、软膏剂、硬膏剂、橡胶膏剂、涂膜剂、贴膏剂、药袋、磁片等。 </a:t>
            </a:r>
            <a:endParaRPr lang="zh-CN" sz="2400">
              <a:latin typeface="华文中宋" charset="-122"/>
              <a:ea typeface="楷体" panose="02010609060101010101" charset="-122"/>
            </a:endParaRPr>
          </a:p>
          <a:p>
            <a:pPr eaLnBrk="1" hangingPunct="1">
              <a:lnSpc>
                <a:spcPct val="130000"/>
              </a:lnSpc>
            </a:pPr>
            <a:endParaRPr lang="zh-CN" sz="2400">
              <a:latin typeface="华文中宋" charset="-122"/>
              <a:ea typeface="楷体" panose="02010609060101010101" charset="-122"/>
            </a:endParaRPr>
          </a:p>
          <a:p>
            <a:pPr eaLnBrk="1" hangingPunct="1">
              <a:lnSpc>
                <a:spcPct val="130000"/>
              </a:lnSpc>
              <a:buNone/>
            </a:pPr>
            <a:r>
              <a:rPr lang="zh-CN" sz="2400">
                <a:latin typeface="华文中宋" charset="-122"/>
                <a:ea typeface="楷体" panose="02010609060101010101" charset="-122"/>
                <a:sym typeface="+mn-ea"/>
              </a:rPr>
              <a:t>  </a:t>
            </a:r>
            <a:r>
              <a:rPr lang="en-US" altLang="zh-CN" sz="2400">
                <a:latin typeface="华文中宋" charset="-122"/>
                <a:ea typeface="楷体" panose="02010609060101010101" charset="-122"/>
                <a:sym typeface="+mn-ea"/>
              </a:rPr>
              <a:t>  1.</a:t>
            </a:r>
            <a:r>
              <a:rPr lang="zh-CN" sz="2400">
                <a:solidFill>
                  <a:srgbClr val="FF0000"/>
                </a:solidFill>
                <a:latin typeface="华文中宋" charset="-122"/>
                <a:ea typeface="楷体" panose="02010609060101010101" charset="-122"/>
                <a:sym typeface="+mn-ea"/>
              </a:rPr>
              <a:t>散剂</a:t>
            </a:r>
            <a:r>
              <a:rPr lang="zh-CN" sz="2400">
                <a:latin typeface="华文中宋" charset="-122"/>
                <a:ea typeface="楷体" panose="02010609060101010101" charset="-122"/>
                <a:sym typeface="+mn-ea"/>
              </a:rPr>
              <a:t>：是将药物研为极细粉末，过目筛，混合均匀后，用水调和成团，根据具体需要，涂在不同大小的胶布面上，直接贴敷于穴位上。此方法制作简便，可根据病情变化随时增减药味和药量，储存方便，临床应用较广泛。也可将药末直接撒布在普通膏药中间贴于穴位上。</a:t>
            </a:r>
            <a:endParaRPr lang="zh-CN" sz="2400">
              <a:latin typeface="华文中宋" charset="-122"/>
              <a:ea typeface="楷体" panose="02010609060101010101" charset="-122"/>
              <a:sym typeface="+mn-ea"/>
            </a:endParaRPr>
          </a:p>
        </p:txBody>
      </p:sp>
      <p:pic>
        <p:nvPicPr>
          <p:cNvPr id="35842" name="Picture 5" descr="散剂"/>
          <p:cNvPicPr>
            <a:picLocks noChangeAspect="1"/>
          </p:cNvPicPr>
          <p:nvPr>
            <p:custDataLst>
              <p:tags r:id="rId2"/>
            </p:custDataLst>
          </p:nvPr>
        </p:nvPicPr>
        <p:blipFill>
          <a:blip r:embed="rId3"/>
          <a:stretch>
            <a:fillRect/>
          </a:stretch>
        </p:blipFill>
        <p:spPr>
          <a:xfrm>
            <a:off x="9478645" y="4351020"/>
            <a:ext cx="2341880" cy="20574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childTnLst>
                                    <p:set>
                                      <p:cBhvr additive="base">
                                        <p:cTn id="6" dur="1" fill="hold">
                                          <p:stCondLst>
                                            <p:cond delay="0"/>
                                          </p:stCondLst>
                                        </p:cTn>
                                        <p:tgtEl>
                                          <p:spTgt spid="2312"/>
                                        </p:tgtEl>
                                        <p:attrNameLst>
                                          <p:attrName>style.visibility</p:attrName>
                                        </p:attrNameLst>
                                      </p:cBhvr>
                                      <p:to>
                                        <p:strVal val="visible"/>
                                      </p:to>
                                    </p:set>
                                    <p:anim calcmode="lin" valueType="num">
                                      <p:cBhvr additive="base">
                                        <p:cTn id="7" dur="500" fill="hold"/>
                                        <p:tgtEl>
                                          <p:spTgt spid="2312"/>
                                        </p:tgtEl>
                                        <p:attrNameLst>
                                          <p:attrName>ppt_w</p:attrName>
                                        </p:attrNameLst>
                                      </p:cBhvr>
                                      <p:tavLst>
                                        <p:tav tm="0">
                                          <p:val>
                                            <p:fltVal val="0.000000"/>
                                          </p:val>
                                        </p:tav>
                                        <p:tav tm="100000">
                                          <p:val>
                                            <p:strVal val="#ppt_w"/>
                                          </p:val>
                                        </p:tav>
                                      </p:tavLst>
                                    </p:anim>
                                    <p:anim calcmode="lin" valueType="num">
                                      <p:cBhvr additive="base">
                                        <p:cTn id="8" dur="500" fill="hold"/>
                                        <p:tgtEl>
                                          <p:spTgt spid="2312"/>
                                        </p:tgtEl>
                                        <p:attrNameLst>
                                          <p:attrName>ppt_h</p:attrName>
                                        </p:attrNameLst>
                                      </p:cBhvr>
                                      <p:tavLst>
                                        <p:tav tm="0">
                                          <p:val>
                                            <p:fltVal val="0.000000"/>
                                          </p:val>
                                        </p:tav>
                                        <p:tav tm="100000">
                                          <p:val>
                                            <p:strVal val="#ppt_h"/>
                                          </p:val>
                                        </p:tav>
                                      </p:tavLst>
                                    </p:anim>
                                    <p:animEffect transition="in" filter="fade">
                                      <p:cBhvr additive="base">
                                        <p:cTn id="9" dur="500"/>
                                        <p:tgtEl>
                                          <p:spTgt spid="2312"/>
                                        </p:tgtEl>
                                      </p:cBhvr>
                                    </p:animEffect>
                                  </p:childTnLst>
                                </p:cTn>
                              </p:par>
                              <p:par>
                                <p:cTn id="10" presetID="22" presetClass="entr" presetSubtype="8" fill="hold" nodeType="withEffect">
                                  <p:childTnLst>
                                    <p:set>
                                      <p:cBhvr additive="base">
                                        <p:cTn id="11" dur="1" fill="hold">
                                          <p:stCondLst>
                                            <p:cond delay="0"/>
                                          </p:stCondLst>
                                        </p:cTn>
                                        <p:tgtEl>
                                          <p:spTgt spid="2313"/>
                                        </p:tgtEl>
                                        <p:attrNameLst>
                                          <p:attrName>style.visibility</p:attrName>
                                        </p:attrNameLst>
                                      </p:cBhvr>
                                      <p:to>
                                        <p:strVal val="visible"/>
                                      </p:to>
                                    </p:set>
                                    <p:animEffect transition="in" filter="wipe(left)">
                                      <p:cBhvr additive="base">
                                        <p:cTn id="12" dur="500"/>
                                        <p:tgtEl>
                                          <p:spTgt spid="2313"/>
                                        </p:tgtEl>
                                      </p:cBhvr>
                                    </p:animEffect>
                                  </p:childTnLst>
                                </p:cTn>
                              </p:par>
                            </p:childTnLst>
                          </p:cTn>
                        </p:par>
                        <p:par>
                          <p:cTn id="13" fill="hold">
                            <p:stCondLst>
                              <p:cond delay="500"/>
                            </p:stCondLst>
                            <p:childTnLst>
                              <p:par>
                                <p:cTn id="14" presetID="22" presetClass="entr" presetSubtype="4" fill="hold" grpId="0" nodeType="afterEffect">
                                  <p:childTnLst>
                                    <p:set>
                                      <p:cBhvr additive="base">
                                        <p:cTn id="15" dur="1" fill="hold">
                                          <p:stCondLst>
                                            <p:cond delay="0"/>
                                          </p:stCondLst>
                                        </p:cTn>
                                        <p:tgtEl>
                                          <p:spTgt spid="2316"/>
                                        </p:tgtEl>
                                        <p:attrNameLst>
                                          <p:attrName>style.visibility</p:attrName>
                                        </p:attrNameLst>
                                      </p:cBhvr>
                                      <p:to>
                                        <p:strVal val="visible"/>
                                      </p:to>
                                    </p:set>
                                    <p:animEffect transition="in" filter="wipe(down)">
                                      <p:cBhvr additive="base">
                                        <p:cTn id="16" dur="500"/>
                                        <p:tgtEl>
                                          <p:spTgt spid="2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062" name="组合 2061"/>
          <p:cNvGrpSpPr/>
          <p:nvPr/>
        </p:nvGrpSpPr>
        <p:grpSpPr>
          <a:xfrm>
            <a:off x="5326063" y="1409700"/>
            <a:ext cx="3340100" cy="525463"/>
            <a:chOff x="5326629" y="1843437"/>
            <a:chExt cx="3340554" cy="526212"/>
          </a:xfrm>
        </p:grpSpPr>
        <p:sp>
          <p:nvSpPr>
            <p:cNvPr id="2063" name="椭圆 33"/>
            <p:cNvSpPr/>
            <p:nvPr/>
          </p:nvSpPr>
          <p:spPr>
            <a:xfrm>
              <a:off x="5326629" y="1843437"/>
              <a:ext cx="528013" cy="526212"/>
            </a:xfrm>
            <a:prstGeom prst="ellipse">
              <a:avLst/>
            </a:prstGeom>
            <a:solidFill>
              <a:srgbClr val="434B3B"/>
            </a:solidFill>
            <a:ln w="12700">
              <a:noFill/>
            </a:ln>
          </p:spPr>
          <p:txBody>
            <a:bodyPr anchor="ctr" anchorCtr="0"/>
            <a:p>
              <a:pPr algn="ctr" fontAlgn="base">
                <a:spcBef>
                  <a:spcPct val="0"/>
                </a:spcBef>
                <a:spcAft>
                  <a:spcPct val="0"/>
                </a:spcAft>
              </a:pPr>
              <a:r>
                <a:rPr lang="zh-CN" altLang="en-US">
                  <a:latin typeface="微软雅黑" panose="020B0503020204020204" pitchFamily="34" charset="-122"/>
                  <a:ea typeface="楷体" panose="02010609060101010101" charset="-122"/>
                </a:rPr>
                <a:t>壹</a:t>
              </a:r>
              <a:endParaRPr lang="zh-CN" altLang="en-US">
                <a:latin typeface="微软雅黑" panose="020B0503020204020204" pitchFamily="34" charset="-122"/>
                <a:ea typeface="楷体" panose="02010609060101010101" charset="-122"/>
              </a:endParaRPr>
            </a:p>
          </p:txBody>
        </p:sp>
        <p:sp>
          <p:nvSpPr>
            <p:cNvPr id="2064" name="矩形 34"/>
            <p:cNvSpPr/>
            <p:nvPr/>
          </p:nvSpPr>
          <p:spPr>
            <a:xfrm>
              <a:off x="6120195" y="1891296"/>
              <a:ext cx="2546988" cy="460375"/>
            </a:xfrm>
            <a:prstGeom prst="rect">
              <a:avLst/>
            </a:prstGeom>
            <a:noFill/>
            <a:ln w="9525">
              <a:noFill/>
            </a:ln>
          </p:spPr>
          <p:txBody>
            <a:bodyPr wrap="square"/>
            <a:p>
              <a:r>
                <a:rPr lang="zh-CN" altLang="en-US" sz="2400" b="1">
                  <a:solidFill>
                    <a:srgbClr val="434B3B"/>
                  </a:solidFill>
                  <a:latin typeface="Arial" panose="020B0604020202020204"/>
                  <a:ea typeface="楷体" panose="02010609060101010101" charset="-122"/>
                  <a:sym typeface="Arial" panose="020B0604020202020204"/>
                </a:rPr>
                <a:t>穴位贴敷概述</a:t>
              </a:r>
              <a:endParaRPr lang="zh-CN" altLang="en-US" sz="2400" b="1">
                <a:solidFill>
                  <a:srgbClr val="434B3B"/>
                </a:solidFill>
                <a:latin typeface="Arial" panose="020B0604020202020204"/>
                <a:ea typeface="楷体" panose="02010609060101010101" charset="-122"/>
                <a:sym typeface="Arial" panose="020B0604020202020204"/>
              </a:endParaRPr>
            </a:p>
          </p:txBody>
        </p:sp>
      </p:grpSp>
      <p:grpSp>
        <p:nvGrpSpPr>
          <p:cNvPr id="2065" name="组合 2064"/>
          <p:cNvGrpSpPr/>
          <p:nvPr/>
        </p:nvGrpSpPr>
        <p:grpSpPr>
          <a:xfrm>
            <a:off x="5326063" y="2155825"/>
            <a:ext cx="3724275" cy="528638"/>
            <a:chOff x="5326629" y="2589504"/>
            <a:chExt cx="3724275" cy="528014"/>
          </a:xfrm>
        </p:grpSpPr>
        <p:sp>
          <p:nvSpPr>
            <p:cNvPr id="2066" name="椭圆 36"/>
            <p:cNvSpPr/>
            <p:nvPr/>
          </p:nvSpPr>
          <p:spPr>
            <a:xfrm>
              <a:off x="5326629" y="2589504"/>
              <a:ext cx="528013" cy="528014"/>
            </a:xfrm>
            <a:prstGeom prst="ellipse">
              <a:avLst/>
            </a:prstGeom>
            <a:solidFill>
              <a:srgbClr val="434B3B"/>
            </a:solidFill>
            <a:ln w="12700">
              <a:noFill/>
            </a:ln>
          </p:spPr>
          <p:txBody>
            <a:bodyPr anchor="ctr" anchorCtr="0"/>
            <a:p>
              <a:pPr algn="ctr" fontAlgn="base">
                <a:spcBef>
                  <a:spcPct val="0"/>
                </a:spcBef>
                <a:spcAft>
                  <a:spcPct val="0"/>
                </a:spcAft>
              </a:pPr>
              <a:r>
                <a:rPr lang="zh-CN" altLang="en-US">
                  <a:latin typeface="微软雅黑" panose="020B0503020204020204" pitchFamily="34" charset="-122"/>
                  <a:ea typeface="楷体" panose="02010609060101010101" charset="-122"/>
                </a:rPr>
                <a:t>贰</a:t>
              </a:r>
              <a:endParaRPr lang="zh-CN" altLang="en-US">
                <a:latin typeface="微软雅黑" panose="020B0503020204020204" pitchFamily="34" charset="-122"/>
                <a:ea typeface="楷体" panose="02010609060101010101" charset="-122"/>
              </a:endParaRPr>
            </a:p>
          </p:txBody>
        </p:sp>
        <p:sp>
          <p:nvSpPr>
            <p:cNvPr id="2067" name="矩形 37"/>
            <p:cNvSpPr/>
            <p:nvPr/>
          </p:nvSpPr>
          <p:spPr>
            <a:xfrm>
              <a:off x="6120379" y="2623794"/>
              <a:ext cx="2930525" cy="460375"/>
            </a:xfrm>
            <a:prstGeom prst="rect">
              <a:avLst/>
            </a:prstGeom>
            <a:noFill/>
            <a:ln w="9525">
              <a:noFill/>
            </a:ln>
          </p:spPr>
          <p:txBody>
            <a:bodyPr wrap="square"/>
            <a:p>
              <a:r>
                <a:rPr lang="zh-CN" altLang="en-US" sz="2400" b="1">
                  <a:solidFill>
                    <a:srgbClr val="434B3B"/>
                  </a:solidFill>
                  <a:latin typeface="Arial" panose="020B0604020202020204"/>
                  <a:ea typeface="楷体" panose="02010609060101010101" charset="-122"/>
                  <a:sym typeface="Arial" panose="020B0604020202020204"/>
                </a:rPr>
                <a:t>适应症与禁忌症</a:t>
              </a:r>
              <a:endParaRPr lang="zh-CN" altLang="en-US" sz="2400">
                <a:latin typeface="华文中宋" charset="-122"/>
                <a:ea typeface="楷体" panose="02010609060101010101" charset="-122"/>
              </a:endParaRPr>
            </a:p>
            <a:p>
              <a:endParaRPr lang="zh-CN" altLang="zh-CN" sz="2400" b="1">
                <a:solidFill>
                  <a:srgbClr val="434B3B"/>
                </a:solidFill>
                <a:latin typeface="Arial" panose="020B0604020202020204"/>
                <a:ea typeface="楷体" panose="02010609060101010101" charset="-122"/>
                <a:sym typeface="Arial" panose="020B0604020202020204"/>
              </a:endParaRPr>
            </a:p>
          </p:txBody>
        </p:sp>
      </p:grpSp>
      <p:grpSp>
        <p:nvGrpSpPr>
          <p:cNvPr id="2068" name="组合 2067"/>
          <p:cNvGrpSpPr/>
          <p:nvPr/>
        </p:nvGrpSpPr>
        <p:grpSpPr>
          <a:xfrm>
            <a:off x="5326063" y="2903538"/>
            <a:ext cx="3340100" cy="525462"/>
            <a:chOff x="5326629" y="3337374"/>
            <a:chExt cx="3340554" cy="526212"/>
          </a:xfrm>
        </p:grpSpPr>
        <p:sp>
          <p:nvSpPr>
            <p:cNvPr id="2069" name="椭圆 39"/>
            <p:cNvSpPr/>
            <p:nvPr/>
          </p:nvSpPr>
          <p:spPr>
            <a:xfrm>
              <a:off x="5326629" y="3337374"/>
              <a:ext cx="528013" cy="526212"/>
            </a:xfrm>
            <a:prstGeom prst="ellipse">
              <a:avLst/>
            </a:prstGeom>
            <a:solidFill>
              <a:srgbClr val="434B3B"/>
            </a:solidFill>
            <a:ln w="12700">
              <a:noFill/>
            </a:ln>
          </p:spPr>
          <p:txBody>
            <a:bodyPr anchor="ctr" anchorCtr="0"/>
            <a:p>
              <a:pPr algn="ctr" fontAlgn="base">
                <a:spcBef>
                  <a:spcPct val="0"/>
                </a:spcBef>
                <a:spcAft>
                  <a:spcPct val="0"/>
                </a:spcAft>
              </a:pPr>
              <a:r>
                <a:rPr lang="zh-CN" altLang="en-US">
                  <a:latin typeface="微软雅黑" panose="020B0503020204020204" pitchFamily="34" charset="-122"/>
                  <a:ea typeface="楷体" panose="02010609060101010101" charset="-122"/>
                </a:rPr>
                <a:t>叁</a:t>
              </a:r>
              <a:endParaRPr lang="zh-CN" altLang="en-US">
                <a:latin typeface="微软雅黑" panose="020B0503020204020204" pitchFamily="34" charset="-122"/>
                <a:ea typeface="楷体" panose="02010609060101010101" charset="-122"/>
              </a:endParaRPr>
            </a:p>
          </p:txBody>
        </p:sp>
        <p:sp>
          <p:nvSpPr>
            <p:cNvPr id="2070" name="矩形 40"/>
            <p:cNvSpPr/>
            <p:nvPr/>
          </p:nvSpPr>
          <p:spPr>
            <a:xfrm>
              <a:off x="6120195" y="3383093"/>
              <a:ext cx="2546988" cy="460375"/>
            </a:xfrm>
            <a:prstGeom prst="rect">
              <a:avLst/>
            </a:prstGeom>
            <a:noFill/>
            <a:ln w="9525">
              <a:noFill/>
            </a:ln>
          </p:spPr>
          <p:txBody>
            <a:bodyPr wrap="square"/>
            <a:p>
              <a:endParaRPr lang="zh-CN" altLang="en-US" sz="2400" b="1">
                <a:solidFill>
                  <a:srgbClr val="434B3B"/>
                </a:solidFill>
                <a:latin typeface="Arial" panose="020B0604020202020204"/>
                <a:ea typeface="楷体" panose="02010609060101010101" charset="-122"/>
                <a:sym typeface="Arial" panose="020B0604020202020204"/>
              </a:endParaRPr>
            </a:p>
          </p:txBody>
        </p:sp>
      </p:grpSp>
      <p:grpSp>
        <p:nvGrpSpPr>
          <p:cNvPr id="2071" name="组合 2070"/>
          <p:cNvGrpSpPr/>
          <p:nvPr/>
        </p:nvGrpSpPr>
        <p:grpSpPr>
          <a:xfrm>
            <a:off x="5326063" y="3649663"/>
            <a:ext cx="3340100" cy="528637"/>
            <a:chOff x="5326629" y="4083442"/>
            <a:chExt cx="3340554" cy="528013"/>
          </a:xfrm>
        </p:grpSpPr>
        <p:sp>
          <p:nvSpPr>
            <p:cNvPr id="2072" name="椭圆 42"/>
            <p:cNvSpPr/>
            <p:nvPr/>
          </p:nvSpPr>
          <p:spPr>
            <a:xfrm>
              <a:off x="5326629" y="4083442"/>
              <a:ext cx="528013" cy="528013"/>
            </a:xfrm>
            <a:prstGeom prst="ellipse">
              <a:avLst/>
            </a:prstGeom>
            <a:solidFill>
              <a:srgbClr val="434B3B"/>
            </a:solidFill>
            <a:ln w="12700">
              <a:noFill/>
            </a:ln>
          </p:spPr>
          <p:txBody>
            <a:bodyPr anchor="ctr" anchorCtr="0"/>
            <a:p>
              <a:pPr algn="ctr" fontAlgn="base">
                <a:spcBef>
                  <a:spcPct val="0"/>
                </a:spcBef>
                <a:spcAft>
                  <a:spcPct val="0"/>
                </a:spcAft>
              </a:pPr>
              <a:r>
                <a:rPr lang="zh-CN" altLang="en-US">
                  <a:latin typeface="微软雅黑" panose="020B0503020204020204" pitchFamily="34" charset="-122"/>
                  <a:ea typeface="楷体" panose="02010609060101010101" charset="-122"/>
                </a:rPr>
                <a:t>肆</a:t>
              </a:r>
              <a:endParaRPr lang="zh-CN" altLang="en-US">
                <a:latin typeface="微软雅黑" panose="020B0503020204020204" pitchFamily="34" charset="-122"/>
                <a:ea typeface="楷体" panose="02010609060101010101" charset="-122"/>
              </a:endParaRPr>
            </a:p>
          </p:txBody>
        </p:sp>
        <p:sp>
          <p:nvSpPr>
            <p:cNvPr id="2073" name="矩形 43"/>
            <p:cNvSpPr/>
            <p:nvPr/>
          </p:nvSpPr>
          <p:spPr>
            <a:xfrm>
              <a:off x="6120195" y="4132683"/>
              <a:ext cx="2546988" cy="460375"/>
            </a:xfrm>
            <a:prstGeom prst="rect">
              <a:avLst/>
            </a:prstGeom>
            <a:noFill/>
            <a:ln w="9525">
              <a:noFill/>
            </a:ln>
          </p:spPr>
          <p:txBody>
            <a:bodyPr wrap="square"/>
            <a:p>
              <a:r>
                <a:rPr lang="zh-CN" altLang="en-US" sz="2400" b="1">
                  <a:solidFill>
                    <a:srgbClr val="434B3B"/>
                  </a:solidFill>
                  <a:latin typeface="Arial" panose="020B0604020202020204"/>
                  <a:ea typeface="楷体" panose="02010609060101010101" charset="-122"/>
                  <a:sym typeface="Arial" panose="020B0604020202020204"/>
                </a:rPr>
                <a:t>操作及注意事项</a:t>
              </a:r>
              <a:endParaRPr lang="zh-CN" altLang="en-US" sz="2400" b="1">
                <a:solidFill>
                  <a:srgbClr val="434B3B"/>
                </a:solidFill>
                <a:latin typeface="Arial" panose="020B0604020202020204"/>
                <a:ea typeface="楷体" panose="02010609060101010101" charset="-122"/>
                <a:sym typeface="Arial" panose="020B0604020202020204"/>
              </a:endParaRPr>
            </a:p>
          </p:txBody>
        </p:sp>
      </p:grpSp>
      <p:grpSp>
        <p:nvGrpSpPr>
          <p:cNvPr id="2074" name="组合 2073"/>
          <p:cNvGrpSpPr/>
          <p:nvPr/>
        </p:nvGrpSpPr>
        <p:grpSpPr>
          <a:xfrm>
            <a:off x="5326063" y="4379913"/>
            <a:ext cx="3340100" cy="525462"/>
            <a:chOff x="5326629" y="3337374"/>
            <a:chExt cx="3340554" cy="526212"/>
          </a:xfrm>
        </p:grpSpPr>
        <p:sp>
          <p:nvSpPr>
            <p:cNvPr id="2075" name="椭圆 52"/>
            <p:cNvSpPr/>
            <p:nvPr/>
          </p:nvSpPr>
          <p:spPr>
            <a:xfrm>
              <a:off x="5326629" y="3337374"/>
              <a:ext cx="528013" cy="526212"/>
            </a:xfrm>
            <a:prstGeom prst="ellipse">
              <a:avLst/>
            </a:prstGeom>
            <a:solidFill>
              <a:srgbClr val="434B3B"/>
            </a:solidFill>
            <a:ln w="12700">
              <a:noFill/>
            </a:ln>
          </p:spPr>
          <p:txBody>
            <a:bodyPr anchor="ctr" anchorCtr="0"/>
            <a:p>
              <a:pPr algn="ctr" fontAlgn="base">
                <a:spcBef>
                  <a:spcPct val="0"/>
                </a:spcBef>
                <a:spcAft>
                  <a:spcPct val="0"/>
                </a:spcAft>
              </a:pPr>
              <a:r>
                <a:rPr lang="zh-CN" altLang="en-US">
                  <a:latin typeface="微软雅黑" panose="020B0503020204020204" pitchFamily="34" charset="-122"/>
                  <a:ea typeface="楷体" panose="02010609060101010101" charset="-122"/>
                </a:rPr>
                <a:t>伍</a:t>
              </a:r>
              <a:endParaRPr lang="zh-CN" altLang="en-US">
                <a:latin typeface="微软雅黑" panose="020B0503020204020204" pitchFamily="34" charset="-122"/>
                <a:ea typeface="楷体" panose="02010609060101010101" charset="-122"/>
              </a:endParaRPr>
            </a:p>
          </p:txBody>
        </p:sp>
        <p:sp>
          <p:nvSpPr>
            <p:cNvPr id="2076" name="矩形 53"/>
            <p:cNvSpPr/>
            <p:nvPr/>
          </p:nvSpPr>
          <p:spPr>
            <a:xfrm>
              <a:off x="6120195" y="3383093"/>
              <a:ext cx="2546988" cy="460375"/>
            </a:xfrm>
            <a:prstGeom prst="rect">
              <a:avLst/>
            </a:prstGeom>
            <a:noFill/>
            <a:ln w="9525">
              <a:noFill/>
            </a:ln>
          </p:spPr>
          <p:txBody>
            <a:bodyPr wrap="square"/>
            <a:p>
              <a:r>
                <a:rPr lang="zh-CN" altLang="en-US" sz="2400" b="1">
                  <a:solidFill>
                    <a:srgbClr val="434B3B"/>
                  </a:solidFill>
                  <a:latin typeface="Arial" panose="020B0604020202020204"/>
                  <a:ea typeface="楷体" panose="02010609060101010101" charset="-122"/>
                  <a:sym typeface="Arial" panose="020B0604020202020204"/>
                </a:rPr>
                <a:t>三伏贴</a:t>
              </a:r>
              <a:endParaRPr lang="zh-CN" altLang="en-US" sz="2400" b="1">
                <a:solidFill>
                  <a:srgbClr val="434B3B"/>
                </a:solidFill>
                <a:latin typeface="Arial" panose="020B0604020202020204"/>
                <a:ea typeface="楷体" panose="02010609060101010101" charset="-122"/>
                <a:sym typeface="Arial" panose="020B0604020202020204"/>
              </a:endParaRPr>
            </a:p>
          </p:txBody>
        </p:sp>
      </p:grpSp>
      <p:pic>
        <p:nvPicPr>
          <p:cNvPr id="2080" name="图片 57"/>
          <p:cNvPicPr>
            <a:picLocks noChangeAspect="1"/>
          </p:cNvPicPr>
          <p:nvPr/>
        </p:nvPicPr>
        <p:blipFill>
          <a:blip r:embed="rId1"/>
          <a:stretch>
            <a:fillRect/>
          </a:stretch>
        </p:blipFill>
        <p:spPr>
          <a:xfrm>
            <a:off x="-50800" y="-39687"/>
            <a:ext cx="2794000" cy="2278062"/>
          </a:xfrm>
          <a:prstGeom prst="rect">
            <a:avLst/>
          </a:prstGeom>
          <a:noFill/>
          <a:ln w="9525">
            <a:noFill/>
          </a:ln>
        </p:spPr>
      </p:pic>
      <p:pic>
        <p:nvPicPr>
          <p:cNvPr id="2081" name="图片 9"/>
          <p:cNvPicPr>
            <a:picLocks noChangeAspect="1"/>
          </p:cNvPicPr>
          <p:nvPr/>
        </p:nvPicPr>
        <p:blipFill>
          <a:blip r:embed="rId2"/>
          <a:stretch>
            <a:fillRect/>
          </a:stretch>
        </p:blipFill>
        <p:spPr>
          <a:xfrm>
            <a:off x="-273050" y="2949575"/>
            <a:ext cx="3000375" cy="3810000"/>
          </a:xfrm>
          <a:prstGeom prst="rect">
            <a:avLst/>
          </a:prstGeom>
          <a:noFill/>
          <a:ln w="9525">
            <a:noFill/>
          </a:ln>
        </p:spPr>
      </p:pic>
      <p:pic>
        <p:nvPicPr>
          <p:cNvPr id="2084" name="图片 11"/>
          <p:cNvPicPr>
            <a:picLocks noChangeAspect="1"/>
          </p:cNvPicPr>
          <p:nvPr/>
        </p:nvPicPr>
        <p:blipFill>
          <a:blip r:embed="rId3"/>
          <a:stretch>
            <a:fillRect/>
          </a:stretch>
        </p:blipFill>
        <p:spPr>
          <a:xfrm>
            <a:off x="9317038" y="1377950"/>
            <a:ext cx="1776412" cy="1474788"/>
          </a:xfrm>
          <a:prstGeom prst="rect">
            <a:avLst/>
          </a:prstGeom>
          <a:noFill/>
          <a:ln w="9525">
            <a:noFill/>
          </a:ln>
        </p:spPr>
      </p:pic>
      <p:sp>
        <p:nvSpPr>
          <p:cNvPr id="3" name="文本框 2"/>
          <p:cNvSpPr txBox="1"/>
          <p:nvPr/>
        </p:nvSpPr>
        <p:spPr>
          <a:xfrm>
            <a:off x="6239510" y="2990850"/>
            <a:ext cx="4063365" cy="460375"/>
          </a:xfrm>
          <a:prstGeom prst="rect">
            <a:avLst/>
          </a:prstGeom>
          <a:noFill/>
        </p:spPr>
        <p:txBody>
          <a:bodyPr wrap="square" rtlCol="0">
            <a:spAutoFit/>
          </a:bodyPr>
          <a:p>
            <a:r>
              <a:rPr lang="zh-CN" altLang="en-US" sz="2400" b="1">
                <a:solidFill>
                  <a:srgbClr val="434B3B"/>
                </a:solidFill>
                <a:latin typeface="Arial" panose="020B0604020202020204"/>
                <a:ea typeface="楷体" panose="02010609060101010101" charset="-122"/>
              </a:rPr>
              <a:t>临床应用</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additive="base">
                                        <p:cTn id="6" dur="1" fill="hold">
                                          <p:stCondLst>
                                            <p:cond delay="0"/>
                                          </p:stCondLst>
                                        </p:cTn>
                                        <p:tgtEl>
                                          <p:spTgt spid="2080"/>
                                        </p:tgtEl>
                                        <p:attrNameLst>
                                          <p:attrName>style.visibility</p:attrName>
                                        </p:attrNameLst>
                                      </p:cBhvr>
                                      <p:to>
                                        <p:strVal val="visible"/>
                                      </p:to>
                                    </p:set>
                                    <p:anim calcmode="lin" valueType="num">
                                      <p:cBhvr additive="base">
                                        <p:cTn id="7" dur="500" fill="hold"/>
                                        <p:tgtEl>
                                          <p:spTgt spid="2080"/>
                                        </p:tgtEl>
                                        <p:attrNameLst>
                                          <p:attrName>ppt_x</p:attrName>
                                        </p:attrNameLst>
                                      </p:cBhvr>
                                      <p:tavLst>
                                        <p:tav tm="0">
                                          <p:val>
                                            <p:strVal val="1+#ppt_w/2"/>
                                          </p:val>
                                        </p:tav>
                                        <p:tav tm="100000">
                                          <p:val>
                                            <p:strVal val="#ppt_x"/>
                                          </p:val>
                                        </p:tav>
                                      </p:tavLst>
                                    </p:anim>
                                    <p:anim calcmode="lin" valueType="num">
                                      <p:cBhvr additive="base">
                                        <p:cTn id="8" dur="500" fill="hold"/>
                                        <p:tgtEl>
                                          <p:spTgt spid="208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childTnLst>
                                    <p:set>
                                      <p:cBhvr additive="base">
                                        <p:cTn id="11" dur="1" fill="hold">
                                          <p:stCondLst>
                                            <p:cond delay="0"/>
                                          </p:stCondLst>
                                        </p:cTn>
                                        <p:tgtEl>
                                          <p:spTgt spid="2084"/>
                                        </p:tgtEl>
                                        <p:attrNameLst>
                                          <p:attrName>style.visibility</p:attrName>
                                        </p:attrNameLst>
                                      </p:cBhvr>
                                      <p:to>
                                        <p:strVal val="visible"/>
                                      </p:to>
                                    </p:set>
                                    <p:anim calcmode="lin" valueType="num">
                                      <p:cBhvr additive="base">
                                        <p:cTn id="12" dur="500" fill="hold"/>
                                        <p:tgtEl>
                                          <p:spTgt spid="2084"/>
                                        </p:tgtEl>
                                        <p:attrNameLst>
                                          <p:attrName>ppt_w</p:attrName>
                                        </p:attrNameLst>
                                      </p:cBhvr>
                                      <p:tavLst>
                                        <p:tav tm="0">
                                          <p:val>
                                            <p:fltVal val="0.000000"/>
                                          </p:val>
                                        </p:tav>
                                        <p:tav tm="100000">
                                          <p:val>
                                            <p:strVal val="#ppt_w"/>
                                          </p:val>
                                        </p:tav>
                                      </p:tavLst>
                                    </p:anim>
                                    <p:anim calcmode="lin" valueType="num">
                                      <p:cBhvr additive="base">
                                        <p:cTn id="13" dur="500" fill="hold"/>
                                        <p:tgtEl>
                                          <p:spTgt spid="2084"/>
                                        </p:tgtEl>
                                        <p:attrNameLst>
                                          <p:attrName>ppt_h</p:attrName>
                                        </p:attrNameLst>
                                      </p:cBhvr>
                                      <p:tavLst>
                                        <p:tav tm="0">
                                          <p:val>
                                            <p:fltVal val="0.000000"/>
                                          </p:val>
                                        </p:tav>
                                        <p:tav tm="100000">
                                          <p:val>
                                            <p:strVal val="#ppt_h"/>
                                          </p:val>
                                        </p:tav>
                                      </p:tavLst>
                                    </p:anim>
                                    <p:animEffect transition="in" filter="fade">
                                      <p:cBhvr additive="base">
                                        <p:cTn id="14" dur="500"/>
                                        <p:tgtEl>
                                          <p:spTgt spid="2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20" name="图片 57"/>
          <p:cNvPicPr>
            <a:picLocks noChangeAspect="1"/>
          </p:cNvPicPr>
          <p:nvPr/>
        </p:nvPicPr>
        <p:blipFill>
          <a:blip r:embed="rId1"/>
          <a:stretch>
            <a:fillRect/>
          </a:stretch>
        </p:blipFill>
        <p:spPr>
          <a:xfrm>
            <a:off x="-50800" y="-39687"/>
            <a:ext cx="2235200" cy="1822450"/>
          </a:xfrm>
          <a:prstGeom prst="rect">
            <a:avLst/>
          </a:prstGeom>
          <a:noFill/>
          <a:ln w="9525">
            <a:noFill/>
          </a:ln>
        </p:spPr>
      </p:pic>
      <p:pic>
        <p:nvPicPr>
          <p:cNvPr id="2321" name="图片 11"/>
          <p:cNvPicPr>
            <a:picLocks noChangeAspect="1"/>
          </p:cNvPicPr>
          <p:nvPr/>
        </p:nvPicPr>
        <p:blipFill>
          <a:blip r:embed="rId2"/>
          <a:stretch>
            <a:fillRect/>
          </a:stretch>
        </p:blipFill>
        <p:spPr>
          <a:xfrm>
            <a:off x="10575925" y="392113"/>
            <a:ext cx="1301750" cy="1081087"/>
          </a:xfrm>
          <a:prstGeom prst="rect">
            <a:avLst/>
          </a:prstGeom>
          <a:noFill/>
          <a:ln w="9525">
            <a:noFill/>
          </a:ln>
        </p:spPr>
      </p:pic>
      <p:grpSp>
        <p:nvGrpSpPr>
          <p:cNvPr id="2322" name="组合 2321"/>
          <p:cNvGrpSpPr/>
          <p:nvPr/>
        </p:nvGrpSpPr>
        <p:grpSpPr>
          <a:xfrm>
            <a:off x="2999105" y="1262698"/>
            <a:ext cx="5686425" cy="151964"/>
            <a:chOff x="3090175" y="1226456"/>
            <a:chExt cx="6090723" cy="151964"/>
          </a:xfrm>
        </p:grpSpPr>
        <p:sp>
          <p:nvSpPr>
            <p:cNvPr id="2323" name="TextBox 8"/>
            <p:cNvSpPr/>
            <p:nvPr/>
          </p:nvSpPr>
          <p:spPr>
            <a:xfrm>
              <a:off x="3177234" y="1226456"/>
              <a:ext cx="6003664" cy="76200"/>
            </a:xfrm>
            <a:prstGeom prst="rect">
              <a:avLst/>
            </a:prstGeom>
            <a:noFill/>
            <a:ln w="9525">
              <a:noFill/>
            </a:ln>
          </p:spPr>
          <p:txBody>
            <a:bodyPr wrap="square" lIns="0" tIns="0" rIns="0" bIns="0" anchor="ctr" anchorCtr="0"/>
            <a:p>
              <a:pPr algn="ctr"/>
              <a:r>
                <a:rPr lang="zh-CN" altLang="en-US" sz="3200">
                  <a:latin typeface="叶根友刀锋黑草" pitchFamily="2" charset="-122"/>
                  <a:ea typeface="楷体" panose="02010609060101010101" charset="-122"/>
                  <a:sym typeface="Arial" panose="020B0604020202020204"/>
                </a:rPr>
                <a:t>六、</a:t>
              </a:r>
              <a:r>
                <a:rPr lang="zh-CN" altLang="en-US" sz="3200">
                  <a:latin typeface="叶根友刀锋黑草" pitchFamily="2" charset="-122"/>
                  <a:ea typeface="楷体" panose="02010609060101010101" charset="-122"/>
                  <a:sym typeface="Arial" panose="020B0604020202020204"/>
                </a:rPr>
                <a:t>临床应用</a:t>
              </a:r>
              <a:r>
                <a:rPr lang="en-US" altLang="zh-CN" sz="3200">
                  <a:latin typeface="叶根友刀锋黑草" pitchFamily="2" charset="-122"/>
                  <a:ea typeface="楷体" panose="02010609060101010101" charset="-122"/>
                  <a:sym typeface="Arial" panose="020B0604020202020204"/>
                </a:rPr>
                <a:t>-</a:t>
              </a:r>
              <a:r>
                <a:rPr lang="zh-CN" altLang="en-US" sz="3200">
                  <a:latin typeface="叶根友刀锋黑草" pitchFamily="2" charset="-122"/>
                  <a:ea typeface="楷体" panose="02010609060101010101" charset="-122"/>
                  <a:sym typeface="Arial" panose="020B0604020202020204"/>
                </a:rPr>
                <a:t>常用剂型</a:t>
              </a:r>
              <a:endParaRPr lang="zh-CN" altLang="en-US" sz="3200">
                <a:latin typeface="叶根友刀锋黑草" pitchFamily="2" charset="-122"/>
                <a:ea typeface="楷体" panose="02010609060101010101" charset="-122"/>
                <a:sym typeface="Arial" panose="020B0604020202020204"/>
              </a:endParaRPr>
            </a:p>
            <a:p>
              <a:pPr algn="ctr"/>
              <a:endParaRPr lang="zh-CN" altLang="en-US" sz="3200">
                <a:latin typeface="叶根友刀锋黑草" pitchFamily="2" charset="-122"/>
                <a:ea typeface="楷体" panose="02010609060101010101" charset="-122"/>
                <a:sym typeface="Arial" panose="020B0604020202020204"/>
              </a:endParaRPr>
            </a:p>
            <a:p>
              <a:pPr algn="ctr"/>
              <a:endParaRPr lang="zh-CN" altLang="en-US" sz="3200">
                <a:latin typeface="叶根友刀锋黑草" pitchFamily="2" charset="-122"/>
                <a:ea typeface="楷体" panose="02010609060101010101" charset="-122"/>
                <a:sym typeface="Arial" panose="020B0604020202020204"/>
              </a:endParaRPr>
            </a:p>
          </p:txBody>
        </p:sp>
        <p:cxnSp>
          <p:nvCxnSpPr>
            <p:cNvPr id="2324" name="直接连接符 29"/>
            <p:cNvCxnSpPr/>
            <p:nvPr/>
          </p:nvCxnSpPr>
          <p:spPr>
            <a:xfrm>
              <a:off x="3090175" y="1378420"/>
              <a:ext cx="5598351" cy="0"/>
            </a:xfrm>
            <a:prstGeom prst="line">
              <a:avLst/>
            </a:prstGeom>
            <a:ln w="9525" cap="flat" cmpd="sng">
              <a:solidFill>
                <a:srgbClr val="895C33"/>
              </a:solidFill>
              <a:prstDash val="solid"/>
              <a:headEnd type="none" w="med" len="med"/>
              <a:tailEnd type="none" w="med" len="med"/>
            </a:ln>
          </p:spPr>
        </p:cxnSp>
      </p:grpSp>
      <p:sp>
        <p:nvSpPr>
          <p:cNvPr id="2325" name="矩形 10"/>
          <p:cNvSpPr/>
          <p:nvPr/>
        </p:nvSpPr>
        <p:spPr>
          <a:xfrm>
            <a:off x="2365375" y="1628775"/>
            <a:ext cx="9196388" cy="1014413"/>
          </a:xfrm>
          <a:prstGeom prst="rect">
            <a:avLst/>
          </a:prstGeom>
          <a:noFill/>
          <a:ln w="9525">
            <a:noFill/>
          </a:ln>
        </p:spPr>
        <p:txBody>
          <a:bodyPr wrap="square"/>
          <a:p>
            <a:pPr marL="285750" indent="-285750">
              <a:lnSpc>
                <a:spcPct val="150000"/>
              </a:lnSpc>
              <a:buClr>
                <a:srgbClr val="981B1F"/>
              </a:buClr>
              <a:buFont typeface="Wingdings" panose="05000000000000000000" pitchFamily="2" charset="2"/>
              <a:buChar char="Ø"/>
            </a:pPr>
            <a:endParaRPr lang="zh-CN" altLang="en-US" sz="2400">
              <a:latin typeface="微软雅黑" panose="020B0503020204020204" pitchFamily="34" charset="-122"/>
              <a:ea typeface="楷体" panose="02010609060101010101" charset="-122"/>
            </a:endParaRPr>
          </a:p>
          <a:p>
            <a:pPr marL="285750" indent="-285750">
              <a:lnSpc>
                <a:spcPct val="150000"/>
              </a:lnSpc>
              <a:buClr>
                <a:srgbClr val="981B1F"/>
              </a:buClr>
              <a:buFont typeface="Wingdings" panose="05000000000000000000" pitchFamily="2" charset="2"/>
              <a:buChar char="Ø"/>
            </a:pPr>
            <a:endParaRPr lang="zh-CN" altLang="en-US" sz="1600">
              <a:latin typeface="微软雅黑" panose="020B0503020204020204" pitchFamily="34" charset="-122"/>
              <a:ea typeface="楷体" panose="02010609060101010101" charset="-122"/>
            </a:endParaRPr>
          </a:p>
        </p:txBody>
      </p:sp>
      <p:sp>
        <p:nvSpPr>
          <p:cNvPr id="2" name="文本框 1"/>
          <p:cNvSpPr txBox="1"/>
          <p:nvPr/>
        </p:nvSpPr>
        <p:spPr>
          <a:xfrm>
            <a:off x="578485" y="1557655"/>
            <a:ext cx="8636000" cy="4904105"/>
          </a:xfrm>
          <a:prstGeom prst="rect">
            <a:avLst/>
          </a:prstGeom>
          <a:noFill/>
        </p:spPr>
        <p:txBody>
          <a:bodyPr wrap="square" rtlCol="0" anchor="t">
            <a:noAutofit/>
          </a:bodyPr>
          <a:p>
            <a:pPr>
              <a:lnSpc>
                <a:spcPct val="130000"/>
              </a:lnSpc>
              <a:buNone/>
            </a:pPr>
            <a:r>
              <a:rPr lang="en-US" altLang="zh-CN" sz="2400">
                <a:latin typeface="华文中宋" charset="-122"/>
                <a:ea typeface="楷体" panose="02010609060101010101" charset="-122"/>
                <a:sym typeface="+mn-ea"/>
              </a:rPr>
              <a:t>    2.</a:t>
            </a:r>
            <a:r>
              <a:rPr lang="zh-CN" sz="2400">
                <a:solidFill>
                  <a:srgbClr val="FF0000"/>
                </a:solidFill>
                <a:latin typeface="华文中宋" charset="-122"/>
                <a:ea typeface="楷体" panose="02010609060101010101" charset="-122"/>
                <a:sym typeface="+mn-ea"/>
              </a:rPr>
              <a:t>糊剂</a:t>
            </a:r>
            <a:r>
              <a:rPr lang="zh-CN" sz="2400">
                <a:latin typeface="华文中宋" charset="-122"/>
                <a:ea typeface="楷体" panose="02010609060101010101" charset="-122"/>
                <a:sym typeface="+mn-ea"/>
              </a:rPr>
              <a:t>：将粉碎过筛的药末，加入酒、醋、姜汁、鸡蛋清、水等赋形剂调为糊状，敷贴于穴位上，外用纱布、胶布固定。糊剂可使药物缓慢释放，延长药物作用的时间，缓和药物毒性。</a:t>
            </a:r>
            <a:endParaRPr lang="zh-CN" sz="2400">
              <a:latin typeface="华文中宋" charset="-122"/>
              <a:ea typeface="楷体" panose="02010609060101010101" charset="-122"/>
            </a:endParaRPr>
          </a:p>
          <a:p>
            <a:pPr>
              <a:lnSpc>
                <a:spcPct val="130000"/>
              </a:lnSpc>
              <a:buNone/>
            </a:pPr>
            <a:r>
              <a:rPr lang="zh-CN" sz="2400">
                <a:latin typeface="华文中宋" charset="-122"/>
                <a:ea typeface="楷体" panose="02010609060101010101" charset="-122"/>
                <a:sym typeface="+mn-ea"/>
              </a:rPr>
              <a:t>  </a:t>
            </a:r>
            <a:r>
              <a:rPr lang="en-US" altLang="zh-CN" sz="2400">
                <a:latin typeface="华文中宋" charset="-122"/>
                <a:ea typeface="楷体" panose="02010609060101010101" charset="-122"/>
                <a:sym typeface="+mn-ea"/>
              </a:rPr>
              <a:t>  3.</a:t>
            </a:r>
            <a:r>
              <a:rPr lang="zh-CN" sz="2400">
                <a:solidFill>
                  <a:srgbClr val="FF0000"/>
                </a:solidFill>
                <a:latin typeface="华文中宋" charset="-122"/>
                <a:ea typeface="楷体" panose="02010609060101010101" charset="-122"/>
                <a:sym typeface="+mn-ea"/>
              </a:rPr>
              <a:t>饼剂</a:t>
            </a:r>
            <a:r>
              <a:rPr lang="zh-CN" sz="2400">
                <a:latin typeface="华文中宋" charset="-122"/>
                <a:ea typeface="楷体" panose="02010609060101010101" charset="-122"/>
                <a:sym typeface="+mn-ea"/>
              </a:rPr>
              <a:t>：将药物粉碎研细过筛后，加入适量面粉等粘合剂搅拌均匀，压制成小饼状，可入笼蒸熟，并贴敷于穴位上。有些药物本身具有黏稠性，也可直接捣成饼状贴敷。</a:t>
            </a:r>
            <a:endParaRPr lang="zh-CN" sz="2400">
              <a:latin typeface="华文中宋" charset="-122"/>
              <a:ea typeface="楷体" panose="02010609060101010101" charset="-122"/>
              <a:sym typeface="+mn-ea"/>
            </a:endParaRPr>
          </a:p>
          <a:p>
            <a:pPr>
              <a:lnSpc>
                <a:spcPct val="130000"/>
              </a:lnSpc>
              <a:buNone/>
            </a:pPr>
            <a:r>
              <a:rPr lang="zh-CN" sz="2400">
                <a:latin typeface="华文中宋" charset="-122"/>
                <a:ea typeface="楷体" panose="02010609060101010101" charset="-122"/>
                <a:sym typeface="+mn-ea"/>
              </a:rPr>
              <a:t>  </a:t>
            </a:r>
            <a:r>
              <a:rPr lang="en-US" altLang="zh-CN" sz="2400">
                <a:latin typeface="华文中宋" charset="-122"/>
                <a:ea typeface="楷体" panose="02010609060101010101" charset="-122"/>
                <a:sym typeface="+mn-ea"/>
              </a:rPr>
              <a:t>  4.</a:t>
            </a:r>
            <a:r>
              <a:rPr lang="zh-CN" sz="2400">
                <a:solidFill>
                  <a:srgbClr val="FF0000"/>
                </a:solidFill>
                <a:latin typeface="华文中宋" charset="-122"/>
                <a:ea typeface="楷体" panose="02010609060101010101" charset="-122"/>
                <a:sym typeface="+mn-ea"/>
              </a:rPr>
              <a:t>丸剂</a:t>
            </a:r>
            <a:r>
              <a:rPr lang="zh-CN" sz="2400">
                <a:latin typeface="华文中宋" charset="-122"/>
                <a:ea typeface="楷体" panose="02010609060101010101" charset="-122"/>
                <a:sym typeface="+mn-ea"/>
              </a:rPr>
              <a:t>：将药物粉碎过细筛后，拌和适当的粘糊剂制成，便于应用。</a:t>
            </a:r>
            <a:endParaRPr lang="zh-CN" altLang="en-US" sz="2400" b="1" dirty="0">
              <a:latin typeface="宋体" panose="02010600030101010101" pitchFamily="2" charset="-122"/>
              <a:sym typeface="+mn-ea"/>
            </a:endParaRPr>
          </a:p>
        </p:txBody>
      </p:sp>
      <p:pic>
        <p:nvPicPr>
          <p:cNvPr id="36866" name="Picture 5" descr="糊剂型b"/>
          <p:cNvPicPr>
            <a:picLocks noChangeAspect="1"/>
          </p:cNvPicPr>
          <p:nvPr>
            <p:custDataLst>
              <p:tags r:id="rId3"/>
            </p:custDataLst>
          </p:nvPr>
        </p:nvPicPr>
        <p:blipFill>
          <a:blip r:embed="rId4"/>
          <a:stretch>
            <a:fillRect/>
          </a:stretch>
        </p:blipFill>
        <p:spPr>
          <a:xfrm>
            <a:off x="9264015" y="1270000"/>
            <a:ext cx="2449195" cy="1638300"/>
          </a:xfrm>
          <a:prstGeom prst="rect">
            <a:avLst/>
          </a:prstGeom>
          <a:noFill/>
          <a:ln w="9525">
            <a:noFill/>
          </a:ln>
        </p:spPr>
      </p:pic>
      <p:pic>
        <p:nvPicPr>
          <p:cNvPr id="37890" name="Picture 5" descr="饼剂8"/>
          <p:cNvPicPr>
            <a:picLocks noChangeAspect="1"/>
          </p:cNvPicPr>
          <p:nvPr>
            <p:custDataLst>
              <p:tags r:id="rId5"/>
            </p:custDataLst>
          </p:nvPr>
        </p:nvPicPr>
        <p:blipFill>
          <a:blip r:embed="rId6"/>
          <a:stretch>
            <a:fillRect/>
          </a:stretch>
        </p:blipFill>
        <p:spPr>
          <a:xfrm>
            <a:off x="9264015" y="2926080"/>
            <a:ext cx="2449195" cy="1651000"/>
          </a:xfrm>
          <a:prstGeom prst="rect">
            <a:avLst/>
          </a:prstGeom>
          <a:noFill/>
          <a:ln w="9525">
            <a:noFill/>
          </a:ln>
        </p:spPr>
      </p:pic>
      <p:pic>
        <p:nvPicPr>
          <p:cNvPr id="100" name="图片 99"/>
          <p:cNvPicPr/>
          <p:nvPr/>
        </p:nvPicPr>
        <p:blipFill>
          <a:blip r:embed="rId7"/>
          <a:stretch>
            <a:fillRect/>
          </a:stretch>
        </p:blipFill>
        <p:spPr>
          <a:xfrm>
            <a:off x="9264650" y="4510405"/>
            <a:ext cx="2447925" cy="174371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additive="base">
                                        <p:cTn id="6" dur="1" fill="hold">
                                          <p:stCondLst>
                                            <p:cond delay="0"/>
                                          </p:stCondLst>
                                        </p:cTn>
                                        <p:tgtEl>
                                          <p:spTgt spid="2320"/>
                                        </p:tgtEl>
                                        <p:attrNameLst>
                                          <p:attrName>style.visibility</p:attrName>
                                        </p:attrNameLst>
                                      </p:cBhvr>
                                      <p:to>
                                        <p:strVal val="visible"/>
                                      </p:to>
                                    </p:set>
                                    <p:anim calcmode="lin" valueType="num">
                                      <p:cBhvr additive="base">
                                        <p:cTn id="7" dur="500" fill="hold"/>
                                        <p:tgtEl>
                                          <p:spTgt spid="2320"/>
                                        </p:tgtEl>
                                        <p:attrNameLst>
                                          <p:attrName>ppt_x</p:attrName>
                                        </p:attrNameLst>
                                      </p:cBhvr>
                                      <p:tavLst>
                                        <p:tav tm="0">
                                          <p:val>
                                            <p:strVal val="1+#ppt_w/2"/>
                                          </p:val>
                                        </p:tav>
                                        <p:tav tm="100000">
                                          <p:val>
                                            <p:strVal val="#ppt_x"/>
                                          </p:val>
                                        </p:tav>
                                      </p:tavLst>
                                    </p:anim>
                                    <p:anim calcmode="lin" valueType="num">
                                      <p:cBhvr additive="base">
                                        <p:cTn id="8" dur="500" fill="hold"/>
                                        <p:tgtEl>
                                          <p:spTgt spid="232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childTnLst>
                                    <p:set>
                                      <p:cBhvr additive="base">
                                        <p:cTn id="11" dur="1" fill="hold">
                                          <p:stCondLst>
                                            <p:cond delay="0"/>
                                          </p:stCondLst>
                                        </p:cTn>
                                        <p:tgtEl>
                                          <p:spTgt spid="2321"/>
                                        </p:tgtEl>
                                        <p:attrNameLst>
                                          <p:attrName>style.visibility</p:attrName>
                                        </p:attrNameLst>
                                      </p:cBhvr>
                                      <p:to>
                                        <p:strVal val="visible"/>
                                      </p:to>
                                    </p:set>
                                    <p:anim calcmode="lin" valueType="num">
                                      <p:cBhvr additive="base">
                                        <p:cTn id="12" dur="500" fill="hold"/>
                                        <p:tgtEl>
                                          <p:spTgt spid="2321"/>
                                        </p:tgtEl>
                                        <p:attrNameLst>
                                          <p:attrName>ppt_w</p:attrName>
                                        </p:attrNameLst>
                                      </p:cBhvr>
                                      <p:tavLst>
                                        <p:tav tm="0">
                                          <p:val>
                                            <p:fltVal val="0.000000"/>
                                          </p:val>
                                        </p:tav>
                                        <p:tav tm="100000">
                                          <p:val>
                                            <p:strVal val="#ppt_w"/>
                                          </p:val>
                                        </p:tav>
                                      </p:tavLst>
                                    </p:anim>
                                    <p:anim calcmode="lin" valueType="num">
                                      <p:cBhvr additive="base">
                                        <p:cTn id="13" dur="500" fill="hold"/>
                                        <p:tgtEl>
                                          <p:spTgt spid="2321"/>
                                        </p:tgtEl>
                                        <p:attrNameLst>
                                          <p:attrName>ppt_h</p:attrName>
                                        </p:attrNameLst>
                                      </p:cBhvr>
                                      <p:tavLst>
                                        <p:tav tm="0">
                                          <p:val>
                                            <p:fltVal val="0.000000"/>
                                          </p:val>
                                        </p:tav>
                                        <p:tav tm="100000">
                                          <p:val>
                                            <p:strVal val="#ppt_h"/>
                                          </p:val>
                                        </p:tav>
                                      </p:tavLst>
                                    </p:anim>
                                    <p:animEffect transition="in" filter="fade">
                                      <p:cBhvr additive="base">
                                        <p:cTn id="14" dur="500"/>
                                        <p:tgtEl>
                                          <p:spTgt spid="2321"/>
                                        </p:tgtEl>
                                      </p:cBhvr>
                                    </p:animEffect>
                                  </p:childTnLst>
                                </p:cTn>
                              </p:par>
                              <p:par>
                                <p:cTn id="15" presetID="22" presetClass="entr" presetSubtype="8" fill="hold" nodeType="withEffect">
                                  <p:childTnLst>
                                    <p:set>
                                      <p:cBhvr additive="base">
                                        <p:cTn id="16" dur="1" fill="hold">
                                          <p:stCondLst>
                                            <p:cond delay="0"/>
                                          </p:stCondLst>
                                        </p:cTn>
                                        <p:tgtEl>
                                          <p:spTgt spid="2322"/>
                                        </p:tgtEl>
                                        <p:attrNameLst>
                                          <p:attrName>style.visibility</p:attrName>
                                        </p:attrNameLst>
                                      </p:cBhvr>
                                      <p:to>
                                        <p:strVal val="visible"/>
                                      </p:to>
                                    </p:set>
                                    <p:animEffect transition="in" filter="wipe(left)">
                                      <p:cBhvr additive="base">
                                        <p:cTn id="17" dur="500"/>
                                        <p:tgtEl>
                                          <p:spTgt spid="2322"/>
                                        </p:tgtEl>
                                      </p:cBhvr>
                                    </p:animEffect>
                                  </p:childTnLst>
                                </p:cTn>
                              </p:par>
                            </p:childTnLst>
                          </p:cTn>
                        </p:par>
                        <p:par>
                          <p:cTn id="18" fill="hold">
                            <p:stCondLst>
                              <p:cond delay="1000"/>
                            </p:stCondLst>
                            <p:childTnLst>
                              <p:par>
                                <p:cTn id="19" presetID="22" presetClass="entr" presetSubtype="4" fill="hold" grpId="0" nodeType="afterEffect">
                                  <p:childTnLst>
                                    <p:set>
                                      <p:cBhvr additive="base">
                                        <p:cTn id="20" dur="1" fill="hold">
                                          <p:stCondLst>
                                            <p:cond delay="0"/>
                                          </p:stCondLst>
                                        </p:cTn>
                                        <p:tgtEl>
                                          <p:spTgt spid="2325"/>
                                        </p:tgtEl>
                                        <p:attrNameLst>
                                          <p:attrName>style.visibility</p:attrName>
                                        </p:attrNameLst>
                                      </p:cBhvr>
                                      <p:to>
                                        <p:strVal val="visible"/>
                                      </p:to>
                                    </p:set>
                                    <p:animEffect transition="in" filter="wipe(down)">
                                      <p:cBhvr additive="base">
                                        <p:cTn id="21" dur="500"/>
                                        <p:tgtEl>
                                          <p:spTgt spid="23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38" name="图片 57"/>
          <p:cNvPicPr>
            <a:picLocks noChangeAspect="1"/>
          </p:cNvPicPr>
          <p:nvPr/>
        </p:nvPicPr>
        <p:blipFill>
          <a:blip r:embed="rId1"/>
          <a:stretch>
            <a:fillRect/>
          </a:stretch>
        </p:blipFill>
        <p:spPr>
          <a:xfrm>
            <a:off x="-50800" y="-39687"/>
            <a:ext cx="2235200" cy="1822450"/>
          </a:xfrm>
          <a:prstGeom prst="rect">
            <a:avLst/>
          </a:prstGeom>
          <a:noFill/>
          <a:ln w="9525">
            <a:noFill/>
          </a:ln>
        </p:spPr>
      </p:pic>
      <p:pic>
        <p:nvPicPr>
          <p:cNvPr id="2339" name="图片 11"/>
          <p:cNvPicPr>
            <a:picLocks noChangeAspect="1"/>
          </p:cNvPicPr>
          <p:nvPr/>
        </p:nvPicPr>
        <p:blipFill>
          <a:blip r:embed="rId2"/>
          <a:stretch>
            <a:fillRect/>
          </a:stretch>
        </p:blipFill>
        <p:spPr>
          <a:xfrm>
            <a:off x="10575925" y="392113"/>
            <a:ext cx="1301750" cy="1081087"/>
          </a:xfrm>
          <a:prstGeom prst="rect">
            <a:avLst/>
          </a:prstGeom>
          <a:noFill/>
          <a:ln w="9525">
            <a:noFill/>
          </a:ln>
        </p:spPr>
      </p:pic>
      <p:grpSp>
        <p:nvGrpSpPr>
          <p:cNvPr id="2340" name="组合 2339"/>
          <p:cNvGrpSpPr/>
          <p:nvPr/>
        </p:nvGrpSpPr>
        <p:grpSpPr>
          <a:xfrm>
            <a:off x="3028950" y="871538"/>
            <a:ext cx="5686425" cy="492125"/>
            <a:chOff x="3090175" y="886731"/>
            <a:chExt cx="6090723" cy="492125"/>
          </a:xfrm>
        </p:grpSpPr>
        <p:sp>
          <p:nvSpPr>
            <p:cNvPr id="2341" name="TextBox 8"/>
            <p:cNvSpPr/>
            <p:nvPr/>
          </p:nvSpPr>
          <p:spPr>
            <a:xfrm>
              <a:off x="3192186" y="886731"/>
              <a:ext cx="5988712" cy="492125"/>
            </a:xfrm>
            <a:prstGeom prst="rect">
              <a:avLst/>
            </a:prstGeom>
            <a:noFill/>
            <a:ln w="9525">
              <a:noFill/>
            </a:ln>
          </p:spPr>
          <p:txBody>
            <a:bodyPr wrap="square" lIns="0" tIns="0" rIns="0" bIns="0" anchor="ctr" anchorCtr="0"/>
            <a:p>
              <a:pPr algn="ctr"/>
              <a:r>
                <a:rPr lang="zh-CN" altLang="en-US" sz="3200">
                  <a:latin typeface="叶根友刀锋黑草" pitchFamily="2" charset="-122"/>
                  <a:ea typeface="楷体" panose="02010609060101010101" charset="-122"/>
                  <a:sym typeface="Arial" panose="020B0604020202020204"/>
                </a:rPr>
                <a:t>三、临床应用</a:t>
              </a:r>
              <a:r>
                <a:rPr lang="en-US" altLang="zh-CN" sz="3200">
                  <a:latin typeface="叶根友刀锋黑草" pitchFamily="2" charset="-122"/>
                  <a:ea typeface="楷体" panose="02010609060101010101" charset="-122"/>
                  <a:sym typeface="Arial" panose="020B0604020202020204"/>
                </a:rPr>
                <a:t>-</a:t>
              </a:r>
              <a:r>
                <a:rPr lang="zh-CN" altLang="en-US" sz="3200">
                  <a:latin typeface="叶根友刀锋黑草" pitchFamily="2" charset="-122"/>
                  <a:ea typeface="楷体" panose="02010609060101010101" charset="-122"/>
                  <a:sym typeface="Arial" panose="020B0604020202020204"/>
                </a:rPr>
                <a:t>常用剂型</a:t>
              </a:r>
              <a:endParaRPr lang="zh-CN" altLang="en-US" sz="3200">
                <a:latin typeface="叶根友刀锋黑草" pitchFamily="2" charset="-122"/>
                <a:ea typeface="楷体" panose="02010609060101010101" charset="-122"/>
                <a:sym typeface="Arial" panose="020B0604020202020204"/>
              </a:endParaRPr>
            </a:p>
          </p:txBody>
        </p:sp>
        <p:cxnSp>
          <p:nvCxnSpPr>
            <p:cNvPr id="2342" name="直接连接符 29"/>
            <p:cNvCxnSpPr/>
            <p:nvPr/>
          </p:nvCxnSpPr>
          <p:spPr>
            <a:xfrm>
              <a:off x="3090175" y="1378420"/>
              <a:ext cx="5598351" cy="0"/>
            </a:xfrm>
            <a:prstGeom prst="line">
              <a:avLst/>
            </a:prstGeom>
            <a:ln w="9525" cap="flat" cmpd="sng">
              <a:solidFill>
                <a:srgbClr val="895C33"/>
              </a:solidFill>
              <a:prstDash val="solid"/>
              <a:headEnd type="none" w="med" len="med"/>
              <a:tailEnd type="none" w="med" len="med"/>
            </a:ln>
          </p:spPr>
        </p:cxnSp>
      </p:grpSp>
      <p:sp>
        <p:nvSpPr>
          <p:cNvPr id="2343" name="矩形 10"/>
          <p:cNvSpPr/>
          <p:nvPr/>
        </p:nvSpPr>
        <p:spPr>
          <a:xfrm>
            <a:off x="2365375" y="1628775"/>
            <a:ext cx="9196388" cy="1014413"/>
          </a:xfrm>
          <a:prstGeom prst="rect">
            <a:avLst/>
          </a:prstGeom>
          <a:noFill/>
          <a:ln w="9525">
            <a:noFill/>
          </a:ln>
        </p:spPr>
        <p:txBody>
          <a:bodyPr wrap="square"/>
          <a:p>
            <a:pPr marL="285750" indent="-285750">
              <a:lnSpc>
                <a:spcPct val="150000"/>
              </a:lnSpc>
              <a:buClr>
                <a:srgbClr val="981B1F"/>
              </a:buClr>
              <a:buFont typeface="Wingdings" panose="05000000000000000000" pitchFamily="2" charset="2"/>
              <a:buChar char="Ø"/>
            </a:pPr>
            <a:endParaRPr lang="zh-CN" altLang="en-US" sz="2400">
              <a:latin typeface="微软雅黑" panose="020B0503020204020204" pitchFamily="34" charset="-122"/>
              <a:ea typeface="楷体" panose="02010609060101010101" charset="-122"/>
            </a:endParaRPr>
          </a:p>
          <a:p>
            <a:pPr marL="285750" indent="-285750">
              <a:lnSpc>
                <a:spcPct val="150000"/>
              </a:lnSpc>
              <a:buClr>
                <a:srgbClr val="981B1F"/>
              </a:buClr>
              <a:buFont typeface="Wingdings" panose="05000000000000000000" pitchFamily="2" charset="2"/>
              <a:buChar char="Ø"/>
            </a:pPr>
            <a:endParaRPr lang="zh-CN" altLang="en-US" sz="1600">
              <a:latin typeface="微软雅黑" panose="020B0503020204020204" pitchFamily="34" charset="-122"/>
              <a:ea typeface="楷体" panose="02010609060101010101" charset="-122"/>
            </a:endParaRPr>
          </a:p>
        </p:txBody>
      </p:sp>
      <p:sp>
        <p:nvSpPr>
          <p:cNvPr id="2" name="文本框 1"/>
          <p:cNvSpPr txBox="1"/>
          <p:nvPr/>
        </p:nvSpPr>
        <p:spPr>
          <a:xfrm>
            <a:off x="683260" y="1510030"/>
            <a:ext cx="8386445" cy="4031615"/>
          </a:xfrm>
          <a:prstGeom prst="rect">
            <a:avLst/>
          </a:prstGeom>
          <a:noFill/>
        </p:spPr>
        <p:txBody>
          <a:bodyPr wrap="square" rtlCol="0" anchor="t">
            <a:noAutofit/>
          </a:bodyPr>
          <a:p>
            <a:pPr eaLnBrk="1" hangingPunct="1">
              <a:lnSpc>
                <a:spcPct val="130000"/>
              </a:lnSpc>
              <a:buNone/>
            </a:pPr>
            <a:r>
              <a:rPr lang="en-US" altLang="zh-CN" sz="2400">
                <a:latin typeface="华文中宋" charset="-122"/>
                <a:ea typeface="楷体" panose="02010609060101010101" charset="-122"/>
                <a:sym typeface="+mn-ea"/>
              </a:rPr>
              <a:t>    5.</a:t>
            </a:r>
            <a:r>
              <a:rPr lang="zh-CN" sz="2400">
                <a:solidFill>
                  <a:srgbClr val="FF0000"/>
                </a:solidFill>
                <a:latin typeface="华文中宋" charset="-122"/>
                <a:ea typeface="楷体" panose="02010609060101010101" charset="-122"/>
                <a:sym typeface="+mn-ea"/>
              </a:rPr>
              <a:t>锭剂</a:t>
            </a:r>
            <a:r>
              <a:rPr lang="zh-CN" sz="2400">
                <a:latin typeface="华文中宋" charset="-122"/>
                <a:ea typeface="楷体" panose="02010609060101010101" charset="-122"/>
                <a:sym typeface="+mn-ea"/>
              </a:rPr>
              <a:t>：将药物研碎过筛后，加水或面糊等赋形剂适量，制成锭形，晾干，临床使用时加水或醋磨糊，涂敷于穴位上。可减少配制过程的麻烦，方便储存，适应于慢性疾病的保健。</a:t>
            </a:r>
            <a:endParaRPr lang="zh-CN" sz="2400">
              <a:latin typeface="华文中宋" charset="-122"/>
              <a:ea typeface="楷体" panose="02010609060101010101" charset="-122"/>
              <a:sym typeface="+mn-ea"/>
            </a:endParaRPr>
          </a:p>
          <a:p>
            <a:pPr eaLnBrk="1" hangingPunct="1">
              <a:lnSpc>
                <a:spcPct val="130000"/>
              </a:lnSpc>
              <a:buNone/>
            </a:pPr>
            <a:endParaRPr lang="zh-CN" sz="2400">
              <a:latin typeface="华文中宋" charset="-122"/>
              <a:ea typeface="楷体" panose="02010609060101010101" charset="-122"/>
            </a:endParaRPr>
          </a:p>
          <a:p>
            <a:pPr eaLnBrk="1" hangingPunct="1">
              <a:lnSpc>
                <a:spcPct val="130000"/>
              </a:lnSpc>
              <a:buNone/>
            </a:pPr>
            <a:r>
              <a:rPr lang="zh-CN" sz="2400">
                <a:latin typeface="华文中宋" charset="-122"/>
                <a:ea typeface="楷体" panose="02010609060101010101" charset="-122"/>
                <a:sym typeface="+mn-ea"/>
              </a:rPr>
              <a:t>  </a:t>
            </a:r>
            <a:r>
              <a:rPr lang="en-US" altLang="zh-CN" sz="2400">
                <a:latin typeface="华文中宋" charset="-122"/>
                <a:ea typeface="楷体" panose="02010609060101010101" charset="-122"/>
                <a:sym typeface="+mn-ea"/>
              </a:rPr>
              <a:t>  6.</a:t>
            </a:r>
            <a:r>
              <a:rPr lang="zh-CN" sz="2400">
                <a:solidFill>
                  <a:srgbClr val="FF0000"/>
                </a:solidFill>
                <a:latin typeface="华文中宋" charset="-122"/>
                <a:ea typeface="楷体" panose="02010609060101010101" charset="-122"/>
                <a:sym typeface="+mn-ea"/>
              </a:rPr>
              <a:t>软膏剂</a:t>
            </a:r>
            <a:r>
              <a:rPr lang="zh-CN" sz="2400">
                <a:latin typeface="华文中宋" charset="-122"/>
                <a:ea typeface="楷体" panose="02010609060101010101" charset="-122"/>
                <a:sym typeface="+mn-ea"/>
              </a:rPr>
              <a:t>：将药物粉碎过细筛或经提取浓缩后的浸膏,加入适宜的基质调匀并熬成膏状，使用时摊贴于穴位上。本剂型的渗透性较强，药物释放得慢，具有粘着性和扩展性。</a:t>
            </a:r>
            <a:endParaRPr lang="zh-CN" sz="2400">
              <a:latin typeface="华文中宋" charset="-122"/>
              <a:ea typeface="楷体" panose="02010609060101010101" charset="-122"/>
            </a:endParaRPr>
          </a:p>
          <a:p>
            <a:pPr eaLnBrk="1" hangingPunct="1">
              <a:lnSpc>
                <a:spcPct val="130000"/>
              </a:lnSpc>
              <a:buNone/>
            </a:pPr>
            <a:r>
              <a:rPr lang="zh-CN" sz="2400">
                <a:latin typeface="华文中宋" charset="-122"/>
                <a:ea typeface="楷体" panose="02010609060101010101" charset="-122"/>
                <a:sym typeface="+mn-ea"/>
              </a:rPr>
              <a:t>  </a:t>
            </a:r>
            <a:r>
              <a:rPr lang="en-US" altLang="zh-CN" sz="2400">
                <a:latin typeface="华文中宋" charset="-122"/>
                <a:ea typeface="楷体" panose="02010609060101010101" charset="-122"/>
                <a:sym typeface="+mn-ea"/>
              </a:rPr>
              <a:t> </a:t>
            </a:r>
            <a:endParaRPr lang="zh-CN" altLang="en-US" sz="2400" b="1" dirty="0">
              <a:latin typeface="宋体" panose="02010600030101010101" pitchFamily="2" charset="-122"/>
              <a:sym typeface="+mn-ea"/>
            </a:endParaRPr>
          </a:p>
        </p:txBody>
      </p:sp>
      <p:pic>
        <p:nvPicPr>
          <p:cNvPr id="38914" name="Picture 5" descr="软膏"/>
          <p:cNvPicPr>
            <a:picLocks noChangeAspect="1"/>
          </p:cNvPicPr>
          <p:nvPr>
            <p:custDataLst>
              <p:tags r:id="rId3"/>
            </p:custDataLst>
          </p:nvPr>
        </p:nvPicPr>
        <p:blipFill>
          <a:blip r:embed="rId4"/>
          <a:stretch>
            <a:fillRect/>
          </a:stretch>
        </p:blipFill>
        <p:spPr>
          <a:xfrm>
            <a:off x="9009380" y="3430270"/>
            <a:ext cx="2838450" cy="1799590"/>
          </a:xfrm>
          <a:prstGeom prst="rect">
            <a:avLst/>
          </a:prstGeom>
          <a:noFill/>
          <a:ln w="9525">
            <a:noFill/>
          </a:ln>
        </p:spPr>
      </p:pic>
      <p:pic>
        <p:nvPicPr>
          <p:cNvPr id="3" name="图片 2"/>
          <p:cNvPicPr>
            <a:picLocks noChangeAspect="1"/>
          </p:cNvPicPr>
          <p:nvPr/>
        </p:nvPicPr>
        <p:blipFill>
          <a:blip r:embed="rId5"/>
          <a:stretch>
            <a:fillRect/>
          </a:stretch>
        </p:blipFill>
        <p:spPr>
          <a:xfrm>
            <a:off x="9069705" y="1270000"/>
            <a:ext cx="2747010" cy="17335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additive="base">
                                        <p:cTn id="6" dur="1" fill="hold">
                                          <p:stCondLst>
                                            <p:cond delay="0"/>
                                          </p:stCondLst>
                                        </p:cTn>
                                        <p:tgtEl>
                                          <p:spTgt spid="2338"/>
                                        </p:tgtEl>
                                        <p:attrNameLst>
                                          <p:attrName>style.visibility</p:attrName>
                                        </p:attrNameLst>
                                      </p:cBhvr>
                                      <p:to>
                                        <p:strVal val="visible"/>
                                      </p:to>
                                    </p:set>
                                    <p:anim calcmode="lin" valueType="num">
                                      <p:cBhvr additive="base">
                                        <p:cTn id="7" dur="500" fill="hold"/>
                                        <p:tgtEl>
                                          <p:spTgt spid="2338"/>
                                        </p:tgtEl>
                                        <p:attrNameLst>
                                          <p:attrName>ppt_x</p:attrName>
                                        </p:attrNameLst>
                                      </p:cBhvr>
                                      <p:tavLst>
                                        <p:tav tm="0">
                                          <p:val>
                                            <p:strVal val="1+#ppt_w/2"/>
                                          </p:val>
                                        </p:tav>
                                        <p:tav tm="100000">
                                          <p:val>
                                            <p:strVal val="#ppt_x"/>
                                          </p:val>
                                        </p:tav>
                                      </p:tavLst>
                                    </p:anim>
                                    <p:anim calcmode="lin" valueType="num">
                                      <p:cBhvr additive="base">
                                        <p:cTn id="8" dur="500" fill="hold"/>
                                        <p:tgtEl>
                                          <p:spTgt spid="23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childTnLst>
                                    <p:set>
                                      <p:cBhvr additive="base">
                                        <p:cTn id="11" dur="1" fill="hold">
                                          <p:stCondLst>
                                            <p:cond delay="0"/>
                                          </p:stCondLst>
                                        </p:cTn>
                                        <p:tgtEl>
                                          <p:spTgt spid="2339"/>
                                        </p:tgtEl>
                                        <p:attrNameLst>
                                          <p:attrName>style.visibility</p:attrName>
                                        </p:attrNameLst>
                                      </p:cBhvr>
                                      <p:to>
                                        <p:strVal val="visible"/>
                                      </p:to>
                                    </p:set>
                                    <p:anim calcmode="lin" valueType="num">
                                      <p:cBhvr additive="base">
                                        <p:cTn id="12" dur="500" fill="hold"/>
                                        <p:tgtEl>
                                          <p:spTgt spid="2339"/>
                                        </p:tgtEl>
                                        <p:attrNameLst>
                                          <p:attrName>ppt_w</p:attrName>
                                        </p:attrNameLst>
                                      </p:cBhvr>
                                      <p:tavLst>
                                        <p:tav tm="0">
                                          <p:val>
                                            <p:fltVal val="0.000000"/>
                                          </p:val>
                                        </p:tav>
                                        <p:tav tm="100000">
                                          <p:val>
                                            <p:strVal val="#ppt_w"/>
                                          </p:val>
                                        </p:tav>
                                      </p:tavLst>
                                    </p:anim>
                                    <p:anim calcmode="lin" valueType="num">
                                      <p:cBhvr additive="base">
                                        <p:cTn id="13" dur="500" fill="hold"/>
                                        <p:tgtEl>
                                          <p:spTgt spid="2339"/>
                                        </p:tgtEl>
                                        <p:attrNameLst>
                                          <p:attrName>ppt_h</p:attrName>
                                        </p:attrNameLst>
                                      </p:cBhvr>
                                      <p:tavLst>
                                        <p:tav tm="0">
                                          <p:val>
                                            <p:fltVal val="0.000000"/>
                                          </p:val>
                                        </p:tav>
                                        <p:tav tm="100000">
                                          <p:val>
                                            <p:strVal val="#ppt_h"/>
                                          </p:val>
                                        </p:tav>
                                      </p:tavLst>
                                    </p:anim>
                                    <p:animEffect transition="in" filter="fade">
                                      <p:cBhvr additive="base">
                                        <p:cTn id="14" dur="500"/>
                                        <p:tgtEl>
                                          <p:spTgt spid="2339"/>
                                        </p:tgtEl>
                                      </p:cBhvr>
                                    </p:animEffect>
                                  </p:childTnLst>
                                </p:cTn>
                              </p:par>
                              <p:par>
                                <p:cTn id="15" presetID="22" presetClass="entr" presetSubtype="8" fill="hold" nodeType="withEffect">
                                  <p:childTnLst>
                                    <p:set>
                                      <p:cBhvr additive="base">
                                        <p:cTn id="16" dur="1" fill="hold">
                                          <p:stCondLst>
                                            <p:cond delay="0"/>
                                          </p:stCondLst>
                                        </p:cTn>
                                        <p:tgtEl>
                                          <p:spTgt spid="2340"/>
                                        </p:tgtEl>
                                        <p:attrNameLst>
                                          <p:attrName>style.visibility</p:attrName>
                                        </p:attrNameLst>
                                      </p:cBhvr>
                                      <p:to>
                                        <p:strVal val="visible"/>
                                      </p:to>
                                    </p:set>
                                    <p:animEffect transition="in" filter="wipe(left)">
                                      <p:cBhvr additive="base">
                                        <p:cTn id="17" dur="500"/>
                                        <p:tgtEl>
                                          <p:spTgt spid="2340"/>
                                        </p:tgtEl>
                                      </p:cBhvr>
                                    </p:animEffect>
                                  </p:childTnLst>
                                </p:cTn>
                              </p:par>
                            </p:childTnLst>
                          </p:cTn>
                        </p:par>
                        <p:par>
                          <p:cTn id="18" fill="hold">
                            <p:stCondLst>
                              <p:cond delay="1000"/>
                            </p:stCondLst>
                            <p:childTnLst>
                              <p:par>
                                <p:cTn id="19" presetID="22" presetClass="entr" presetSubtype="4" fill="hold" grpId="0" nodeType="afterEffect">
                                  <p:childTnLst>
                                    <p:set>
                                      <p:cBhvr additive="base">
                                        <p:cTn id="20" dur="1" fill="hold">
                                          <p:stCondLst>
                                            <p:cond delay="0"/>
                                          </p:stCondLst>
                                        </p:cTn>
                                        <p:tgtEl>
                                          <p:spTgt spid="2343"/>
                                        </p:tgtEl>
                                        <p:attrNameLst>
                                          <p:attrName>style.visibility</p:attrName>
                                        </p:attrNameLst>
                                      </p:cBhvr>
                                      <p:to>
                                        <p:strVal val="visible"/>
                                      </p:to>
                                    </p:set>
                                    <p:animEffect transition="in" filter="wipe(down)">
                                      <p:cBhvr additive="base">
                                        <p:cTn id="21" dur="500"/>
                                        <p:tgtEl>
                                          <p:spTgt spid="2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38" name="图片 57"/>
          <p:cNvPicPr>
            <a:picLocks noChangeAspect="1"/>
          </p:cNvPicPr>
          <p:nvPr/>
        </p:nvPicPr>
        <p:blipFill>
          <a:blip r:embed="rId1"/>
          <a:stretch>
            <a:fillRect/>
          </a:stretch>
        </p:blipFill>
        <p:spPr>
          <a:xfrm>
            <a:off x="-50800" y="-39687"/>
            <a:ext cx="2235200" cy="1822450"/>
          </a:xfrm>
          <a:prstGeom prst="rect">
            <a:avLst/>
          </a:prstGeom>
          <a:noFill/>
          <a:ln w="9525">
            <a:noFill/>
          </a:ln>
        </p:spPr>
      </p:pic>
      <p:pic>
        <p:nvPicPr>
          <p:cNvPr id="2339" name="图片 11"/>
          <p:cNvPicPr>
            <a:picLocks noChangeAspect="1"/>
          </p:cNvPicPr>
          <p:nvPr/>
        </p:nvPicPr>
        <p:blipFill>
          <a:blip r:embed="rId2"/>
          <a:stretch>
            <a:fillRect/>
          </a:stretch>
        </p:blipFill>
        <p:spPr>
          <a:xfrm>
            <a:off x="10575925" y="392113"/>
            <a:ext cx="1301750" cy="1081087"/>
          </a:xfrm>
          <a:prstGeom prst="rect">
            <a:avLst/>
          </a:prstGeom>
          <a:noFill/>
          <a:ln w="9525">
            <a:noFill/>
          </a:ln>
        </p:spPr>
      </p:pic>
      <p:grpSp>
        <p:nvGrpSpPr>
          <p:cNvPr id="2340" name="组合 2339"/>
          <p:cNvGrpSpPr/>
          <p:nvPr/>
        </p:nvGrpSpPr>
        <p:grpSpPr>
          <a:xfrm>
            <a:off x="3028950" y="871538"/>
            <a:ext cx="5686425" cy="492125"/>
            <a:chOff x="3090175" y="886731"/>
            <a:chExt cx="6090723" cy="492125"/>
          </a:xfrm>
        </p:grpSpPr>
        <p:sp>
          <p:nvSpPr>
            <p:cNvPr id="2341" name="TextBox 8"/>
            <p:cNvSpPr/>
            <p:nvPr/>
          </p:nvSpPr>
          <p:spPr>
            <a:xfrm>
              <a:off x="3192186" y="886731"/>
              <a:ext cx="5988712" cy="492125"/>
            </a:xfrm>
            <a:prstGeom prst="rect">
              <a:avLst/>
            </a:prstGeom>
            <a:noFill/>
            <a:ln w="9525">
              <a:noFill/>
            </a:ln>
          </p:spPr>
          <p:txBody>
            <a:bodyPr wrap="square" lIns="0" tIns="0" rIns="0" bIns="0" anchor="ctr" anchorCtr="0"/>
            <a:p>
              <a:pPr algn="ctr"/>
              <a:r>
                <a:rPr lang="zh-CN" altLang="en-US" sz="3200">
                  <a:latin typeface="叶根友刀锋黑草" pitchFamily="2" charset="-122"/>
                  <a:ea typeface="楷体" panose="02010609060101010101" charset="-122"/>
                  <a:sym typeface="Arial" panose="020B0604020202020204"/>
                </a:rPr>
                <a:t>三、临床应用</a:t>
              </a:r>
              <a:r>
                <a:rPr lang="en-US" altLang="zh-CN" sz="3200">
                  <a:latin typeface="叶根友刀锋黑草" pitchFamily="2" charset="-122"/>
                  <a:ea typeface="楷体" panose="02010609060101010101" charset="-122"/>
                  <a:sym typeface="Arial" panose="020B0604020202020204"/>
                </a:rPr>
                <a:t>-</a:t>
              </a:r>
              <a:r>
                <a:rPr lang="zh-CN" altLang="en-US" sz="3200">
                  <a:latin typeface="叶根友刀锋黑草" pitchFamily="2" charset="-122"/>
                  <a:ea typeface="楷体" panose="02010609060101010101" charset="-122"/>
                  <a:sym typeface="Arial" panose="020B0604020202020204"/>
                </a:rPr>
                <a:t>常用剂型</a:t>
              </a:r>
              <a:endParaRPr lang="zh-CN" altLang="en-US" sz="3200">
                <a:latin typeface="叶根友刀锋黑草" pitchFamily="2" charset="-122"/>
                <a:ea typeface="楷体" panose="02010609060101010101" charset="-122"/>
                <a:sym typeface="Arial" panose="020B0604020202020204"/>
              </a:endParaRPr>
            </a:p>
          </p:txBody>
        </p:sp>
        <p:cxnSp>
          <p:nvCxnSpPr>
            <p:cNvPr id="2342" name="直接连接符 29"/>
            <p:cNvCxnSpPr/>
            <p:nvPr/>
          </p:nvCxnSpPr>
          <p:spPr>
            <a:xfrm>
              <a:off x="3090175" y="1378420"/>
              <a:ext cx="5598351" cy="0"/>
            </a:xfrm>
            <a:prstGeom prst="line">
              <a:avLst/>
            </a:prstGeom>
            <a:ln w="9525" cap="flat" cmpd="sng">
              <a:solidFill>
                <a:srgbClr val="895C33"/>
              </a:solidFill>
              <a:prstDash val="solid"/>
              <a:headEnd type="none" w="med" len="med"/>
              <a:tailEnd type="none" w="med" len="med"/>
            </a:ln>
          </p:spPr>
        </p:cxnSp>
      </p:grpSp>
      <p:sp>
        <p:nvSpPr>
          <p:cNvPr id="2343" name="矩形 10"/>
          <p:cNvSpPr/>
          <p:nvPr/>
        </p:nvSpPr>
        <p:spPr>
          <a:xfrm>
            <a:off x="2365375" y="1628775"/>
            <a:ext cx="9196388" cy="1014413"/>
          </a:xfrm>
          <a:prstGeom prst="rect">
            <a:avLst/>
          </a:prstGeom>
          <a:noFill/>
          <a:ln w="9525">
            <a:noFill/>
          </a:ln>
        </p:spPr>
        <p:txBody>
          <a:bodyPr wrap="square"/>
          <a:p>
            <a:pPr marL="285750" indent="-285750">
              <a:lnSpc>
                <a:spcPct val="150000"/>
              </a:lnSpc>
              <a:buClr>
                <a:srgbClr val="981B1F"/>
              </a:buClr>
              <a:buFont typeface="Wingdings" panose="05000000000000000000" pitchFamily="2" charset="2"/>
              <a:buChar char="Ø"/>
            </a:pPr>
            <a:endParaRPr lang="zh-CN" altLang="en-US" sz="2400">
              <a:latin typeface="微软雅黑" panose="020B0503020204020204" pitchFamily="34" charset="-122"/>
              <a:ea typeface="楷体" panose="02010609060101010101" charset="-122"/>
            </a:endParaRPr>
          </a:p>
          <a:p>
            <a:pPr marL="285750" indent="-285750">
              <a:lnSpc>
                <a:spcPct val="150000"/>
              </a:lnSpc>
              <a:buClr>
                <a:srgbClr val="981B1F"/>
              </a:buClr>
              <a:buFont typeface="Wingdings" panose="05000000000000000000" pitchFamily="2" charset="2"/>
              <a:buChar char="Ø"/>
            </a:pPr>
            <a:endParaRPr lang="zh-CN" altLang="en-US" sz="1600">
              <a:latin typeface="微软雅黑" panose="020B0503020204020204" pitchFamily="34" charset="-122"/>
              <a:ea typeface="楷体" panose="02010609060101010101" charset="-122"/>
            </a:endParaRPr>
          </a:p>
        </p:txBody>
      </p:sp>
      <p:sp>
        <p:nvSpPr>
          <p:cNvPr id="2" name="文本框 1"/>
          <p:cNvSpPr txBox="1"/>
          <p:nvPr/>
        </p:nvSpPr>
        <p:spPr>
          <a:xfrm>
            <a:off x="683260" y="1510030"/>
            <a:ext cx="9995535" cy="4031615"/>
          </a:xfrm>
          <a:prstGeom prst="rect">
            <a:avLst/>
          </a:prstGeom>
          <a:noFill/>
        </p:spPr>
        <p:txBody>
          <a:bodyPr wrap="square" rtlCol="0" anchor="t">
            <a:noAutofit/>
          </a:bodyPr>
          <a:p>
            <a:pPr eaLnBrk="1" hangingPunct="1">
              <a:lnSpc>
                <a:spcPct val="160000"/>
              </a:lnSpc>
              <a:buNone/>
            </a:pPr>
            <a:r>
              <a:rPr lang="en-US" altLang="zh-CN" sz="2400">
                <a:latin typeface="华文中宋" charset="-122"/>
                <a:ea typeface="楷体" panose="02010609060101010101" charset="-122"/>
                <a:sym typeface="+mn-ea"/>
              </a:rPr>
              <a:t>  </a:t>
            </a:r>
            <a:r>
              <a:rPr lang="zh-CN" sz="2400">
                <a:latin typeface="华文中宋" charset="-122"/>
                <a:ea typeface="楷体" panose="02010609060101010101" charset="-122"/>
                <a:sym typeface="+mn-ea"/>
              </a:rPr>
              <a:t> </a:t>
            </a:r>
            <a:r>
              <a:rPr lang="en-US" altLang="zh-CN" sz="2400">
                <a:latin typeface="华文中宋" charset="-122"/>
                <a:ea typeface="楷体" panose="02010609060101010101" charset="-122"/>
                <a:sym typeface="+mn-ea"/>
              </a:rPr>
              <a:t> 7.</a:t>
            </a:r>
            <a:r>
              <a:rPr lang="zh-CN" sz="2400">
                <a:solidFill>
                  <a:srgbClr val="FF0000"/>
                </a:solidFill>
                <a:latin typeface="华文中宋" charset="-122"/>
                <a:ea typeface="楷体" panose="02010609060101010101" charset="-122"/>
                <a:sym typeface="+mn-ea"/>
              </a:rPr>
              <a:t>硬膏剂</a:t>
            </a:r>
            <a:r>
              <a:rPr lang="zh-CN" sz="2400">
                <a:latin typeface="华文中宋" charset="-122"/>
                <a:ea typeface="楷体" panose="02010609060101010101" charset="-122"/>
                <a:sym typeface="+mn-ea"/>
              </a:rPr>
              <a:t>：将药物放入麻油或豆油内浸泡1～2日，将油放锅内加热，炸枯后过滤,药油再熬至滴水成珠时,加入铅丹或广丹,摊涂于厚纸、布等材料中央做成固体膏剂。使用时可直接贴用或加热后贴于穴位。本剂型作用持久，保存方便。</a:t>
            </a:r>
            <a:endParaRPr lang="zh-CN" sz="2400">
              <a:latin typeface="华文中宋" charset="-122"/>
              <a:ea typeface="楷体" panose="02010609060101010101" charset="-122"/>
              <a:sym typeface="+mn-ea"/>
            </a:endParaRPr>
          </a:p>
          <a:p>
            <a:pPr eaLnBrk="1" hangingPunct="1">
              <a:lnSpc>
                <a:spcPct val="160000"/>
              </a:lnSpc>
              <a:buNone/>
            </a:pPr>
            <a:r>
              <a:rPr lang="en-US" altLang="zh-CN" sz="2400" b="1" dirty="0">
                <a:latin typeface="宋体" panose="02010600030101010101" pitchFamily="2" charset="-122"/>
                <a:sym typeface="+mn-ea"/>
              </a:rPr>
              <a:t>    </a:t>
            </a:r>
            <a:r>
              <a:rPr lang="en-US" altLang="zh-CN" sz="2400">
                <a:latin typeface="华文中宋" charset="-122"/>
                <a:ea typeface="楷体" panose="02010609060101010101" charset="-122"/>
                <a:sym typeface="+mn-ea"/>
              </a:rPr>
              <a:t>8.</a:t>
            </a:r>
            <a:r>
              <a:rPr lang="zh-CN" sz="2400">
                <a:solidFill>
                  <a:srgbClr val="FF0000"/>
                </a:solidFill>
                <a:latin typeface="华文中宋" charset="-122"/>
                <a:ea typeface="楷体" panose="02010609060101010101" charset="-122"/>
                <a:sym typeface="+mn-ea"/>
              </a:rPr>
              <a:t>涂膜剂</a:t>
            </a:r>
            <a:r>
              <a:rPr lang="zh-CN" sz="2400">
                <a:latin typeface="华文中宋" charset="-122"/>
                <a:ea typeface="楷体" panose="02010609060101010101" charset="-122"/>
                <a:sym typeface="+mn-ea"/>
              </a:rPr>
              <a:t>：是利用现代工艺以高分子聚合物为成膜材料,制成的含药涂膜剂,为一种新颖的骨架型经皮给药,使用时涂于皮肤特定穴位上。 </a:t>
            </a:r>
            <a:endParaRPr lang="zh-CN" sz="2400">
              <a:solidFill>
                <a:schemeClr val="tx1"/>
              </a:solidFill>
              <a:latin typeface="华文中宋" charset="-122"/>
              <a:ea typeface="楷体" panose="02010609060101010101" charset="-122"/>
            </a:endParaRPr>
          </a:p>
          <a:p>
            <a:pPr eaLnBrk="1" hangingPunct="1">
              <a:lnSpc>
                <a:spcPct val="130000"/>
              </a:lnSpc>
              <a:buNone/>
            </a:pPr>
            <a:endParaRPr lang="en-US" altLang="zh-CN" sz="2400" b="1" dirty="0">
              <a:latin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additive="base">
                                        <p:cTn id="6" dur="1" fill="hold">
                                          <p:stCondLst>
                                            <p:cond delay="0"/>
                                          </p:stCondLst>
                                        </p:cTn>
                                        <p:tgtEl>
                                          <p:spTgt spid="2338"/>
                                        </p:tgtEl>
                                        <p:attrNameLst>
                                          <p:attrName>style.visibility</p:attrName>
                                        </p:attrNameLst>
                                      </p:cBhvr>
                                      <p:to>
                                        <p:strVal val="visible"/>
                                      </p:to>
                                    </p:set>
                                    <p:anim calcmode="lin" valueType="num">
                                      <p:cBhvr additive="base">
                                        <p:cTn id="7" dur="500" fill="hold"/>
                                        <p:tgtEl>
                                          <p:spTgt spid="2338"/>
                                        </p:tgtEl>
                                        <p:attrNameLst>
                                          <p:attrName>ppt_x</p:attrName>
                                        </p:attrNameLst>
                                      </p:cBhvr>
                                      <p:tavLst>
                                        <p:tav tm="0">
                                          <p:val>
                                            <p:strVal val="1+#ppt_w/2"/>
                                          </p:val>
                                        </p:tav>
                                        <p:tav tm="100000">
                                          <p:val>
                                            <p:strVal val="#ppt_x"/>
                                          </p:val>
                                        </p:tav>
                                      </p:tavLst>
                                    </p:anim>
                                    <p:anim calcmode="lin" valueType="num">
                                      <p:cBhvr additive="base">
                                        <p:cTn id="8" dur="500" fill="hold"/>
                                        <p:tgtEl>
                                          <p:spTgt spid="23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childTnLst>
                                    <p:set>
                                      <p:cBhvr additive="base">
                                        <p:cTn id="11" dur="1" fill="hold">
                                          <p:stCondLst>
                                            <p:cond delay="0"/>
                                          </p:stCondLst>
                                        </p:cTn>
                                        <p:tgtEl>
                                          <p:spTgt spid="2339"/>
                                        </p:tgtEl>
                                        <p:attrNameLst>
                                          <p:attrName>style.visibility</p:attrName>
                                        </p:attrNameLst>
                                      </p:cBhvr>
                                      <p:to>
                                        <p:strVal val="visible"/>
                                      </p:to>
                                    </p:set>
                                    <p:anim calcmode="lin" valueType="num">
                                      <p:cBhvr additive="base">
                                        <p:cTn id="12" dur="500" fill="hold"/>
                                        <p:tgtEl>
                                          <p:spTgt spid="2339"/>
                                        </p:tgtEl>
                                        <p:attrNameLst>
                                          <p:attrName>ppt_w</p:attrName>
                                        </p:attrNameLst>
                                      </p:cBhvr>
                                      <p:tavLst>
                                        <p:tav tm="0">
                                          <p:val>
                                            <p:fltVal val="0.000000"/>
                                          </p:val>
                                        </p:tav>
                                        <p:tav tm="100000">
                                          <p:val>
                                            <p:strVal val="#ppt_w"/>
                                          </p:val>
                                        </p:tav>
                                      </p:tavLst>
                                    </p:anim>
                                    <p:anim calcmode="lin" valueType="num">
                                      <p:cBhvr additive="base">
                                        <p:cTn id="13" dur="500" fill="hold"/>
                                        <p:tgtEl>
                                          <p:spTgt spid="2339"/>
                                        </p:tgtEl>
                                        <p:attrNameLst>
                                          <p:attrName>ppt_h</p:attrName>
                                        </p:attrNameLst>
                                      </p:cBhvr>
                                      <p:tavLst>
                                        <p:tav tm="0">
                                          <p:val>
                                            <p:fltVal val="0.000000"/>
                                          </p:val>
                                        </p:tav>
                                        <p:tav tm="100000">
                                          <p:val>
                                            <p:strVal val="#ppt_h"/>
                                          </p:val>
                                        </p:tav>
                                      </p:tavLst>
                                    </p:anim>
                                    <p:animEffect transition="in" filter="fade">
                                      <p:cBhvr additive="base">
                                        <p:cTn id="14" dur="500"/>
                                        <p:tgtEl>
                                          <p:spTgt spid="2339"/>
                                        </p:tgtEl>
                                      </p:cBhvr>
                                    </p:animEffect>
                                  </p:childTnLst>
                                </p:cTn>
                              </p:par>
                              <p:par>
                                <p:cTn id="15" presetID="22" presetClass="entr" presetSubtype="8" fill="hold" nodeType="withEffect">
                                  <p:childTnLst>
                                    <p:set>
                                      <p:cBhvr additive="base">
                                        <p:cTn id="16" dur="1" fill="hold">
                                          <p:stCondLst>
                                            <p:cond delay="0"/>
                                          </p:stCondLst>
                                        </p:cTn>
                                        <p:tgtEl>
                                          <p:spTgt spid="2340"/>
                                        </p:tgtEl>
                                        <p:attrNameLst>
                                          <p:attrName>style.visibility</p:attrName>
                                        </p:attrNameLst>
                                      </p:cBhvr>
                                      <p:to>
                                        <p:strVal val="visible"/>
                                      </p:to>
                                    </p:set>
                                    <p:animEffect transition="in" filter="wipe(left)">
                                      <p:cBhvr additive="base">
                                        <p:cTn id="17" dur="500"/>
                                        <p:tgtEl>
                                          <p:spTgt spid="2340"/>
                                        </p:tgtEl>
                                      </p:cBhvr>
                                    </p:animEffect>
                                  </p:childTnLst>
                                </p:cTn>
                              </p:par>
                            </p:childTnLst>
                          </p:cTn>
                        </p:par>
                        <p:par>
                          <p:cTn id="18" fill="hold">
                            <p:stCondLst>
                              <p:cond delay="1000"/>
                            </p:stCondLst>
                            <p:childTnLst>
                              <p:par>
                                <p:cTn id="19" presetID="22" presetClass="entr" presetSubtype="4" fill="hold" grpId="0" nodeType="afterEffect">
                                  <p:childTnLst>
                                    <p:set>
                                      <p:cBhvr additive="base">
                                        <p:cTn id="20" dur="1" fill="hold">
                                          <p:stCondLst>
                                            <p:cond delay="0"/>
                                          </p:stCondLst>
                                        </p:cTn>
                                        <p:tgtEl>
                                          <p:spTgt spid="2343"/>
                                        </p:tgtEl>
                                        <p:attrNameLst>
                                          <p:attrName>style.visibility</p:attrName>
                                        </p:attrNameLst>
                                      </p:cBhvr>
                                      <p:to>
                                        <p:strVal val="visible"/>
                                      </p:to>
                                    </p:set>
                                    <p:animEffect transition="in" filter="wipe(down)">
                                      <p:cBhvr additive="base">
                                        <p:cTn id="21" dur="500"/>
                                        <p:tgtEl>
                                          <p:spTgt spid="2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47" name="图片 57"/>
          <p:cNvPicPr>
            <a:picLocks noChangeAspect="1"/>
          </p:cNvPicPr>
          <p:nvPr/>
        </p:nvPicPr>
        <p:blipFill>
          <a:blip r:embed="rId1"/>
          <a:stretch>
            <a:fillRect/>
          </a:stretch>
        </p:blipFill>
        <p:spPr>
          <a:xfrm>
            <a:off x="-50800" y="-39687"/>
            <a:ext cx="2235200" cy="1822450"/>
          </a:xfrm>
          <a:prstGeom prst="rect">
            <a:avLst/>
          </a:prstGeom>
          <a:noFill/>
          <a:ln w="9525">
            <a:noFill/>
          </a:ln>
        </p:spPr>
      </p:pic>
      <p:pic>
        <p:nvPicPr>
          <p:cNvPr id="2348" name="图片 11"/>
          <p:cNvPicPr>
            <a:picLocks noChangeAspect="1"/>
          </p:cNvPicPr>
          <p:nvPr/>
        </p:nvPicPr>
        <p:blipFill>
          <a:blip r:embed="rId2"/>
          <a:stretch>
            <a:fillRect/>
          </a:stretch>
        </p:blipFill>
        <p:spPr>
          <a:xfrm>
            <a:off x="10575925" y="392113"/>
            <a:ext cx="1301750" cy="1081087"/>
          </a:xfrm>
          <a:prstGeom prst="rect">
            <a:avLst/>
          </a:prstGeom>
          <a:noFill/>
          <a:ln w="9525">
            <a:noFill/>
          </a:ln>
        </p:spPr>
      </p:pic>
      <p:grpSp>
        <p:nvGrpSpPr>
          <p:cNvPr id="2349" name="组合 2348"/>
          <p:cNvGrpSpPr/>
          <p:nvPr/>
        </p:nvGrpSpPr>
        <p:grpSpPr>
          <a:xfrm>
            <a:off x="3028950" y="871538"/>
            <a:ext cx="5686425" cy="492125"/>
            <a:chOff x="3090175" y="886731"/>
            <a:chExt cx="6090723" cy="492125"/>
          </a:xfrm>
        </p:grpSpPr>
        <p:sp>
          <p:nvSpPr>
            <p:cNvPr id="2350" name="TextBox 8"/>
            <p:cNvSpPr/>
            <p:nvPr/>
          </p:nvSpPr>
          <p:spPr>
            <a:xfrm>
              <a:off x="3192186" y="886731"/>
              <a:ext cx="5988712" cy="492125"/>
            </a:xfrm>
            <a:prstGeom prst="rect">
              <a:avLst/>
            </a:prstGeom>
            <a:noFill/>
            <a:ln w="9525">
              <a:noFill/>
            </a:ln>
          </p:spPr>
          <p:txBody>
            <a:bodyPr wrap="square" lIns="0" tIns="0" rIns="0" bIns="0" anchor="ctr" anchorCtr="0"/>
            <a:p>
              <a:pPr algn="ctr"/>
              <a:r>
                <a:rPr lang="zh-CN" altLang="en-US" sz="3200">
                  <a:latin typeface="叶根友刀锋黑草" pitchFamily="2" charset="-122"/>
                  <a:ea typeface="楷体" panose="02010609060101010101" charset="-122"/>
                  <a:sym typeface="Arial" panose="020B0604020202020204"/>
                </a:rPr>
                <a:t>三、临床应用</a:t>
              </a:r>
              <a:r>
                <a:rPr lang="en-US" altLang="zh-CN" sz="3200">
                  <a:latin typeface="叶根友刀锋黑草" pitchFamily="2" charset="-122"/>
                  <a:ea typeface="楷体" panose="02010609060101010101" charset="-122"/>
                  <a:sym typeface="Arial" panose="020B0604020202020204"/>
                </a:rPr>
                <a:t>-</a:t>
              </a:r>
              <a:r>
                <a:rPr lang="zh-CN" altLang="en-US" sz="3200">
                  <a:latin typeface="叶根友刀锋黑草" pitchFamily="2" charset="-122"/>
                  <a:ea typeface="楷体" panose="02010609060101010101" charset="-122"/>
                  <a:sym typeface="Arial" panose="020B0604020202020204"/>
                </a:rPr>
                <a:t>常用剂型</a:t>
              </a:r>
              <a:endParaRPr lang="zh-CN" altLang="en-US" sz="3200">
                <a:latin typeface="叶根友刀锋黑草" pitchFamily="2" charset="-122"/>
                <a:ea typeface="楷体" panose="02010609060101010101" charset="-122"/>
                <a:sym typeface="Arial" panose="020B0604020202020204"/>
              </a:endParaRPr>
            </a:p>
          </p:txBody>
        </p:sp>
        <p:cxnSp>
          <p:nvCxnSpPr>
            <p:cNvPr id="2351" name="直接连接符 29"/>
            <p:cNvCxnSpPr/>
            <p:nvPr/>
          </p:nvCxnSpPr>
          <p:spPr>
            <a:xfrm>
              <a:off x="3090175" y="1378420"/>
              <a:ext cx="5598351" cy="0"/>
            </a:xfrm>
            <a:prstGeom prst="line">
              <a:avLst/>
            </a:prstGeom>
            <a:ln w="9525" cap="flat" cmpd="sng">
              <a:solidFill>
                <a:srgbClr val="895C33"/>
              </a:solidFill>
              <a:prstDash val="solid"/>
              <a:headEnd type="none" w="med" len="med"/>
              <a:tailEnd type="none" w="med" len="med"/>
            </a:ln>
          </p:spPr>
        </p:cxnSp>
      </p:grpSp>
      <p:sp>
        <p:nvSpPr>
          <p:cNvPr id="2352" name="矩形 10"/>
          <p:cNvSpPr/>
          <p:nvPr/>
        </p:nvSpPr>
        <p:spPr>
          <a:xfrm>
            <a:off x="2365375" y="1628775"/>
            <a:ext cx="9196388" cy="1014413"/>
          </a:xfrm>
          <a:prstGeom prst="rect">
            <a:avLst/>
          </a:prstGeom>
          <a:noFill/>
          <a:ln w="9525">
            <a:noFill/>
          </a:ln>
        </p:spPr>
        <p:txBody>
          <a:bodyPr wrap="square"/>
          <a:p>
            <a:pPr marL="285750" indent="-285750">
              <a:lnSpc>
                <a:spcPct val="150000"/>
              </a:lnSpc>
              <a:buClr>
                <a:srgbClr val="981B1F"/>
              </a:buClr>
              <a:buFont typeface="Wingdings" panose="05000000000000000000" pitchFamily="2" charset="2"/>
              <a:buChar char="Ø"/>
            </a:pPr>
            <a:endParaRPr lang="zh-CN" altLang="en-US" sz="2400">
              <a:latin typeface="微软雅黑" panose="020B0503020204020204" pitchFamily="34" charset="-122"/>
              <a:ea typeface="楷体" panose="02010609060101010101" charset="-122"/>
            </a:endParaRPr>
          </a:p>
          <a:p>
            <a:pPr marL="285750" indent="-285750">
              <a:lnSpc>
                <a:spcPct val="150000"/>
              </a:lnSpc>
              <a:buClr>
                <a:srgbClr val="981B1F"/>
              </a:buClr>
              <a:buFont typeface="Wingdings" panose="05000000000000000000" pitchFamily="2" charset="2"/>
              <a:buChar char="Ø"/>
            </a:pPr>
            <a:endParaRPr lang="zh-CN" altLang="en-US" sz="1600">
              <a:latin typeface="微软雅黑" panose="020B0503020204020204" pitchFamily="34" charset="-122"/>
              <a:ea typeface="楷体" panose="02010609060101010101" charset="-122"/>
            </a:endParaRPr>
          </a:p>
        </p:txBody>
      </p:sp>
      <p:sp>
        <p:nvSpPr>
          <p:cNvPr id="2" name="文本框 1"/>
          <p:cNvSpPr txBox="1"/>
          <p:nvPr>
            <p:custDataLst>
              <p:tags r:id="rId3"/>
            </p:custDataLst>
          </p:nvPr>
        </p:nvSpPr>
        <p:spPr>
          <a:xfrm>
            <a:off x="688340" y="1720215"/>
            <a:ext cx="7808595" cy="4378325"/>
          </a:xfrm>
          <a:prstGeom prst="rect">
            <a:avLst/>
          </a:prstGeom>
          <a:noFill/>
        </p:spPr>
        <p:txBody>
          <a:bodyPr wrap="square" rtlCol="0" anchor="t">
            <a:noAutofit/>
          </a:bodyPr>
          <a:p>
            <a:pPr eaLnBrk="1" hangingPunct="1">
              <a:lnSpc>
                <a:spcPct val="130000"/>
              </a:lnSpc>
              <a:buNone/>
            </a:pPr>
            <a:r>
              <a:rPr lang="zh-CN" sz="2400">
                <a:solidFill>
                  <a:schemeClr val="tx1"/>
                </a:solidFill>
                <a:latin typeface="华文中宋" charset="-122"/>
                <a:ea typeface="楷体" panose="02010609060101010101" charset="-122"/>
                <a:sym typeface="+mn-ea"/>
              </a:rPr>
              <a:t>  </a:t>
            </a:r>
            <a:r>
              <a:rPr lang="en-US" altLang="zh-CN" sz="2400">
                <a:solidFill>
                  <a:schemeClr val="tx1"/>
                </a:solidFill>
                <a:latin typeface="华文中宋" charset="-122"/>
                <a:ea typeface="楷体" panose="02010609060101010101" charset="-122"/>
                <a:sym typeface="+mn-ea"/>
              </a:rPr>
              <a:t> 9.</a:t>
            </a:r>
            <a:r>
              <a:rPr lang="zh-CN" sz="2400">
                <a:solidFill>
                  <a:srgbClr val="FF0000"/>
                </a:solidFill>
                <a:latin typeface="华文中宋" charset="-122"/>
                <a:ea typeface="楷体" panose="02010609060101010101" charset="-122"/>
                <a:sym typeface="+mn-ea"/>
              </a:rPr>
              <a:t>贴膏剂</a:t>
            </a:r>
            <a:r>
              <a:rPr lang="zh-CN" sz="2400">
                <a:solidFill>
                  <a:schemeClr val="tx1"/>
                </a:solidFill>
                <a:latin typeface="华文中宋" charset="-122"/>
                <a:ea typeface="楷体" panose="02010609060101010101" charset="-122"/>
                <a:sym typeface="+mn-ea"/>
              </a:rPr>
              <a:t>：采用高分子材料作基质而制成，具有药物容量高、剂量准确,透皮性、贴敷性、保湿性好,贴着舒适,不污染衣物等特点,是具有发展前景的外用中药新剂型。 </a:t>
            </a:r>
            <a:endParaRPr lang="zh-CN" sz="2400">
              <a:solidFill>
                <a:schemeClr val="tx1"/>
              </a:solidFill>
              <a:latin typeface="华文中宋" charset="-122"/>
              <a:ea typeface="楷体" panose="02010609060101010101" charset="-122"/>
            </a:endParaRPr>
          </a:p>
          <a:p>
            <a:pPr eaLnBrk="1" hangingPunct="1">
              <a:lnSpc>
                <a:spcPct val="130000"/>
              </a:lnSpc>
              <a:buNone/>
            </a:pPr>
            <a:r>
              <a:rPr lang="zh-CN" sz="2400">
                <a:solidFill>
                  <a:schemeClr val="tx1"/>
                </a:solidFill>
                <a:latin typeface="华文中宋" charset="-122"/>
                <a:ea typeface="楷体" panose="02010609060101010101" charset="-122"/>
                <a:sym typeface="+mn-ea"/>
              </a:rPr>
              <a:t>  </a:t>
            </a:r>
            <a:r>
              <a:rPr lang="en-US" altLang="zh-CN" sz="2400">
                <a:solidFill>
                  <a:schemeClr val="tx1"/>
                </a:solidFill>
                <a:latin typeface="华文中宋" charset="-122"/>
                <a:ea typeface="楷体" panose="02010609060101010101" charset="-122"/>
                <a:sym typeface="+mn-ea"/>
              </a:rPr>
              <a:t> 10.</a:t>
            </a:r>
            <a:r>
              <a:rPr lang="zh-CN" sz="2400">
                <a:solidFill>
                  <a:srgbClr val="FF0000"/>
                </a:solidFill>
                <a:latin typeface="华文中宋" charset="-122"/>
                <a:ea typeface="楷体" panose="02010609060101010101" charset="-122"/>
                <a:sym typeface="+mn-ea"/>
              </a:rPr>
              <a:t>药袋</a:t>
            </a:r>
            <a:r>
              <a:rPr lang="zh-CN" sz="2400">
                <a:solidFill>
                  <a:schemeClr val="tx1"/>
                </a:solidFill>
                <a:latin typeface="华文中宋" charset="-122"/>
                <a:ea typeface="楷体" panose="02010609060101010101" charset="-122"/>
                <a:sym typeface="+mn-ea"/>
              </a:rPr>
              <a:t>：将应用药物粉碎过细筛后，放入布袋，混以水、醋、酒或其它赋型剂，放笼上蒸热后，乘热放于贴敷穴位上，冷后更换。</a:t>
            </a:r>
            <a:endParaRPr lang="zh-CN" sz="2400">
              <a:solidFill>
                <a:schemeClr val="tx1"/>
              </a:solidFill>
              <a:latin typeface="华文中宋" charset="-122"/>
              <a:ea typeface="楷体" panose="02010609060101010101" charset="-122"/>
            </a:endParaRPr>
          </a:p>
          <a:p>
            <a:pPr eaLnBrk="1" hangingPunct="1">
              <a:lnSpc>
                <a:spcPct val="130000"/>
              </a:lnSpc>
              <a:buNone/>
            </a:pPr>
            <a:r>
              <a:rPr lang="zh-CN" sz="2400">
                <a:solidFill>
                  <a:schemeClr val="tx1"/>
                </a:solidFill>
                <a:latin typeface="华文中宋" charset="-122"/>
                <a:ea typeface="楷体" panose="02010609060101010101" charset="-122"/>
                <a:sym typeface="+mn-ea"/>
              </a:rPr>
              <a:t>  </a:t>
            </a:r>
            <a:r>
              <a:rPr lang="en-US" altLang="zh-CN" sz="2400">
                <a:solidFill>
                  <a:schemeClr val="tx1"/>
                </a:solidFill>
                <a:latin typeface="华文中宋" charset="-122"/>
                <a:ea typeface="楷体" panose="02010609060101010101" charset="-122"/>
                <a:sym typeface="+mn-ea"/>
              </a:rPr>
              <a:t> </a:t>
            </a:r>
            <a:endParaRPr lang="zh-CN" sz="2400">
              <a:solidFill>
                <a:schemeClr val="tx1"/>
              </a:solidFill>
              <a:latin typeface="华文中宋" charset="-122"/>
              <a:ea typeface="楷体" panose="02010609060101010101" charset="-122"/>
              <a:sym typeface="+mn-ea"/>
            </a:endParaRPr>
          </a:p>
        </p:txBody>
      </p:sp>
      <p:pic>
        <p:nvPicPr>
          <p:cNvPr id="40962" name="Picture 5" descr="药袋"/>
          <p:cNvPicPr>
            <a:picLocks noChangeAspect="1"/>
          </p:cNvPicPr>
          <p:nvPr>
            <p:custDataLst>
              <p:tags r:id="rId4"/>
            </p:custDataLst>
          </p:nvPr>
        </p:nvPicPr>
        <p:blipFill>
          <a:blip r:embed="rId5"/>
          <a:stretch>
            <a:fillRect/>
          </a:stretch>
        </p:blipFill>
        <p:spPr>
          <a:xfrm>
            <a:off x="8615680" y="2853373"/>
            <a:ext cx="2871788" cy="25146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additive="base">
                                        <p:cTn id="6" dur="1" fill="hold">
                                          <p:stCondLst>
                                            <p:cond delay="0"/>
                                          </p:stCondLst>
                                        </p:cTn>
                                        <p:tgtEl>
                                          <p:spTgt spid="2347"/>
                                        </p:tgtEl>
                                        <p:attrNameLst>
                                          <p:attrName>style.visibility</p:attrName>
                                        </p:attrNameLst>
                                      </p:cBhvr>
                                      <p:to>
                                        <p:strVal val="visible"/>
                                      </p:to>
                                    </p:set>
                                    <p:anim calcmode="lin" valueType="num">
                                      <p:cBhvr additive="base">
                                        <p:cTn id="7" dur="500" fill="hold"/>
                                        <p:tgtEl>
                                          <p:spTgt spid="2347"/>
                                        </p:tgtEl>
                                        <p:attrNameLst>
                                          <p:attrName>ppt_x</p:attrName>
                                        </p:attrNameLst>
                                      </p:cBhvr>
                                      <p:tavLst>
                                        <p:tav tm="0">
                                          <p:val>
                                            <p:strVal val="1+#ppt_w/2"/>
                                          </p:val>
                                        </p:tav>
                                        <p:tav tm="100000">
                                          <p:val>
                                            <p:strVal val="#ppt_x"/>
                                          </p:val>
                                        </p:tav>
                                      </p:tavLst>
                                    </p:anim>
                                    <p:anim calcmode="lin" valueType="num">
                                      <p:cBhvr additive="base">
                                        <p:cTn id="8" dur="500" fill="hold"/>
                                        <p:tgtEl>
                                          <p:spTgt spid="234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childTnLst>
                                    <p:set>
                                      <p:cBhvr additive="base">
                                        <p:cTn id="11" dur="1" fill="hold">
                                          <p:stCondLst>
                                            <p:cond delay="0"/>
                                          </p:stCondLst>
                                        </p:cTn>
                                        <p:tgtEl>
                                          <p:spTgt spid="2348"/>
                                        </p:tgtEl>
                                        <p:attrNameLst>
                                          <p:attrName>style.visibility</p:attrName>
                                        </p:attrNameLst>
                                      </p:cBhvr>
                                      <p:to>
                                        <p:strVal val="visible"/>
                                      </p:to>
                                    </p:set>
                                    <p:anim calcmode="lin" valueType="num">
                                      <p:cBhvr additive="base">
                                        <p:cTn id="12" dur="500" fill="hold"/>
                                        <p:tgtEl>
                                          <p:spTgt spid="2348"/>
                                        </p:tgtEl>
                                        <p:attrNameLst>
                                          <p:attrName>ppt_w</p:attrName>
                                        </p:attrNameLst>
                                      </p:cBhvr>
                                      <p:tavLst>
                                        <p:tav tm="0">
                                          <p:val>
                                            <p:fltVal val="0.000000"/>
                                          </p:val>
                                        </p:tav>
                                        <p:tav tm="100000">
                                          <p:val>
                                            <p:strVal val="#ppt_w"/>
                                          </p:val>
                                        </p:tav>
                                      </p:tavLst>
                                    </p:anim>
                                    <p:anim calcmode="lin" valueType="num">
                                      <p:cBhvr additive="base">
                                        <p:cTn id="13" dur="500" fill="hold"/>
                                        <p:tgtEl>
                                          <p:spTgt spid="2348"/>
                                        </p:tgtEl>
                                        <p:attrNameLst>
                                          <p:attrName>ppt_h</p:attrName>
                                        </p:attrNameLst>
                                      </p:cBhvr>
                                      <p:tavLst>
                                        <p:tav tm="0">
                                          <p:val>
                                            <p:fltVal val="0.000000"/>
                                          </p:val>
                                        </p:tav>
                                        <p:tav tm="100000">
                                          <p:val>
                                            <p:strVal val="#ppt_h"/>
                                          </p:val>
                                        </p:tav>
                                      </p:tavLst>
                                    </p:anim>
                                    <p:animEffect transition="in" filter="fade">
                                      <p:cBhvr additive="base">
                                        <p:cTn id="14" dur="500"/>
                                        <p:tgtEl>
                                          <p:spTgt spid="2348"/>
                                        </p:tgtEl>
                                      </p:cBhvr>
                                    </p:animEffect>
                                  </p:childTnLst>
                                </p:cTn>
                              </p:par>
                              <p:par>
                                <p:cTn id="15" presetID="22" presetClass="entr" presetSubtype="8" fill="hold" nodeType="withEffect">
                                  <p:childTnLst>
                                    <p:set>
                                      <p:cBhvr additive="base">
                                        <p:cTn id="16" dur="1" fill="hold">
                                          <p:stCondLst>
                                            <p:cond delay="0"/>
                                          </p:stCondLst>
                                        </p:cTn>
                                        <p:tgtEl>
                                          <p:spTgt spid="2349"/>
                                        </p:tgtEl>
                                        <p:attrNameLst>
                                          <p:attrName>style.visibility</p:attrName>
                                        </p:attrNameLst>
                                      </p:cBhvr>
                                      <p:to>
                                        <p:strVal val="visible"/>
                                      </p:to>
                                    </p:set>
                                    <p:animEffect transition="in" filter="wipe(left)">
                                      <p:cBhvr additive="base">
                                        <p:cTn id="17" dur="500"/>
                                        <p:tgtEl>
                                          <p:spTgt spid="2349"/>
                                        </p:tgtEl>
                                      </p:cBhvr>
                                    </p:animEffect>
                                  </p:childTnLst>
                                </p:cTn>
                              </p:par>
                            </p:childTnLst>
                          </p:cTn>
                        </p:par>
                        <p:par>
                          <p:cTn id="18" fill="hold">
                            <p:stCondLst>
                              <p:cond delay="1000"/>
                            </p:stCondLst>
                            <p:childTnLst>
                              <p:par>
                                <p:cTn id="19" presetID="22" presetClass="entr" presetSubtype="4" fill="hold" grpId="0" nodeType="afterEffect">
                                  <p:childTnLst>
                                    <p:set>
                                      <p:cBhvr additive="base">
                                        <p:cTn id="20" dur="1" fill="hold">
                                          <p:stCondLst>
                                            <p:cond delay="0"/>
                                          </p:stCondLst>
                                        </p:cTn>
                                        <p:tgtEl>
                                          <p:spTgt spid="2352"/>
                                        </p:tgtEl>
                                        <p:attrNameLst>
                                          <p:attrName>style.visibility</p:attrName>
                                        </p:attrNameLst>
                                      </p:cBhvr>
                                      <p:to>
                                        <p:strVal val="visible"/>
                                      </p:to>
                                    </p:set>
                                    <p:animEffect transition="in" filter="wipe(down)">
                                      <p:cBhvr additive="base">
                                        <p:cTn id="21" dur="500"/>
                                        <p:tgtEl>
                                          <p:spTgt spid="23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56" name="图片 57"/>
          <p:cNvPicPr>
            <a:picLocks noChangeAspect="1"/>
          </p:cNvPicPr>
          <p:nvPr/>
        </p:nvPicPr>
        <p:blipFill>
          <a:blip r:embed="rId1"/>
          <a:stretch>
            <a:fillRect/>
          </a:stretch>
        </p:blipFill>
        <p:spPr>
          <a:xfrm>
            <a:off x="-50800" y="-39687"/>
            <a:ext cx="2235200" cy="1822450"/>
          </a:xfrm>
          <a:prstGeom prst="rect">
            <a:avLst/>
          </a:prstGeom>
          <a:noFill/>
          <a:ln w="9525">
            <a:noFill/>
          </a:ln>
        </p:spPr>
      </p:pic>
      <p:pic>
        <p:nvPicPr>
          <p:cNvPr id="2357" name="图片 11"/>
          <p:cNvPicPr>
            <a:picLocks noChangeAspect="1"/>
          </p:cNvPicPr>
          <p:nvPr/>
        </p:nvPicPr>
        <p:blipFill>
          <a:blip r:embed="rId2"/>
          <a:stretch>
            <a:fillRect/>
          </a:stretch>
        </p:blipFill>
        <p:spPr>
          <a:xfrm>
            <a:off x="10575925" y="392113"/>
            <a:ext cx="1301750" cy="1081087"/>
          </a:xfrm>
          <a:prstGeom prst="rect">
            <a:avLst/>
          </a:prstGeom>
          <a:noFill/>
          <a:ln w="9525">
            <a:noFill/>
          </a:ln>
        </p:spPr>
      </p:pic>
      <p:grpSp>
        <p:nvGrpSpPr>
          <p:cNvPr id="2358" name="组合 2357"/>
          <p:cNvGrpSpPr/>
          <p:nvPr/>
        </p:nvGrpSpPr>
        <p:grpSpPr>
          <a:xfrm>
            <a:off x="3028950" y="871538"/>
            <a:ext cx="5686425" cy="492125"/>
            <a:chOff x="3090175" y="886731"/>
            <a:chExt cx="6090723" cy="492125"/>
          </a:xfrm>
        </p:grpSpPr>
        <p:sp>
          <p:nvSpPr>
            <p:cNvPr id="2359" name="TextBox 8"/>
            <p:cNvSpPr/>
            <p:nvPr/>
          </p:nvSpPr>
          <p:spPr>
            <a:xfrm>
              <a:off x="3192186" y="886731"/>
              <a:ext cx="5988712" cy="492125"/>
            </a:xfrm>
            <a:prstGeom prst="rect">
              <a:avLst/>
            </a:prstGeom>
            <a:noFill/>
            <a:ln w="9525">
              <a:noFill/>
            </a:ln>
          </p:spPr>
          <p:txBody>
            <a:bodyPr wrap="square" lIns="0" tIns="0" rIns="0" bIns="0" anchor="ctr" anchorCtr="0"/>
            <a:p>
              <a:pPr algn="ctr"/>
              <a:r>
                <a:rPr lang="zh-CN" altLang="en-US" sz="3200">
                  <a:latin typeface="叶根友刀锋黑草" pitchFamily="2" charset="-122"/>
                  <a:ea typeface="楷体" panose="02010609060101010101" charset="-122"/>
                  <a:sym typeface="Arial" panose="020B0604020202020204"/>
                </a:rPr>
                <a:t>三、临床应用</a:t>
              </a:r>
              <a:r>
                <a:rPr lang="en-US" altLang="zh-CN" sz="3200">
                  <a:latin typeface="叶根友刀锋黑草" pitchFamily="2" charset="-122"/>
                  <a:ea typeface="楷体" panose="02010609060101010101" charset="-122"/>
                  <a:sym typeface="Arial" panose="020B0604020202020204"/>
                </a:rPr>
                <a:t>-</a:t>
              </a:r>
              <a:r>
                <a:rPr lang="zh-CN" altLang="en-US" sz="3200">
                  <a:latin typeface="叶根友刀锋黑草" pitchFamily="2" charset="-122"/>
                  <a:ea typeface="楷体" panose="02010609060101010101" charset="-122"/>
                  <a:sym typeface="Arial" panose="020B0604020202020204"/>
                </a:rPr>
                <a:t>穴位选择</a:t>
              </a:r>
              <a:endParaRPr lang="zh-CN" altLang="en-US" sz="3200">
                <a:latin typeface="叶根友刀锋黑草" pitchFamily="2" charset="-122"/>
                <a:ea typeface="楷体" panose="02010609060101010101" charset="-122"/>
                <a:sym typeface="Arial" panose="020B0604020202020204"/>
              </a:endParaRPr>
            </a:p>
          </p:txBody>
        </p:sp>
        <p:cxnSp>
          <p:nvCxnSpPr>
            <p:cNvPr id="2360" name="直接连接符 29"/>
            <p:cNvCxnSpPr/>
            <p:nvPr/>
          </p:nvCxnSpPr>
          <p:spPr>
            <a:xfrm>
              <a:off x="3090175" y="1378420"/>
              <a:ext cx="5598351" cy="0"/>
            </a:xfrm>
            <a:prstGeom prst="line">
              <a:avLst/>
            </a:prstGeom>
            <a:ln w="9525" cap="flat" cmpd="sng">
              <a:solidFill>
                <a:srgbClr val="895C33"/>
              </a:solidFill>
              <a:prstDash val="solid"/>
              <a:headEnd type="none" w="med" len="med"/>
              <a:tailEnd type="none" w="med" len="med"/>
            </a:ln>
          </p:spPr>
        </p:cxnSp>
      </p:grpSp>
      <p:sp>
        <p:nvSpPr>
          <p:cNvPr id="2361" name="矩形 10"/>
          <p:cNvSpPr/>
          <p:nvPr/>
        </p:nvSpPr>
        <p:spPr>
          <a:xfrm>
            <a:off x="2365375" y="1628775"/>
            <a:ext cx="9196388" cy="1014413"/>
          </a:xfrm>
          <a:prstGeom prst="rect">
            <a:avLst/>
          </a:prstGeom>
          <a:noFill/>
          <a:ln w="9525">
            <a:noFill/>
          </a:ln>
        </p:spPr>
        <p:txBody>
          <a:bodyPr wrap="square"/>
          <a:p>
            <a:pPr marL="285750" indent="-285750">
              <a:lnSpc>
                <a:spcPct val="150000"/>
              </a:lnSpc>
              <a:buClr>
                <a:srgbClr val="981B1F"/>
              </a:buClr>
              <a:buFont typeface="Wingdings" panose="05000000000000000000" pitchFamily="2" charset="2"/>
              <a:buChar char="Ø"/>
            </a:pPr>
            <a:endParaRPr lang="zh-CN" altLang="en-US" sz="2400">
              <a:latin typeface="微软雅黑" panose="020B0503020204020204" pitchFamily="34" charset="-122"/>
              <a:ea typeface="楷体" panose="02010609060101010101" charset="-122"/>
            </a:endParaRPr>
          </a:p>
          <a:p>
            <a:pPr marL="285750" indent="-285750">
              <a:lnSpc>
                <a:spcPct val="150000"/>
              </a:lnSpc>
              <a:buClr>
                <a:srgbClr val="981B1F"/>
              </a:buClr>
              <a:buFont typeface="Wingdings" panose="05000000000000000000" pitchFamily="2" charset="2"/>
              <a:buChar char="Ø"/>
            </a:pPr>
            <a:endParaRPr lang="zh-CN" altLang="en-US" sz="1600">
              <a:latin typeface="微软雅黑" panose="020B0503020204020204" pitchFamily="34" charset="-122"/>
              <a:ea typeface="楷体" panose="02010609060101010101" charset="-122"/>
            </a:endParaRPr>
          </a:p>
        </p:txBody>
      </p:sp>
      <p:sp>
        <p:nvSpPr>
          <p:cNvPr id="2" name="文本框 1"/>
          <p:cNvSpPr txBox="1"/>
          <p:nvPr/>
        </p:nvSpPr>
        <p:spPr>
          <a:xfrm>
            <a:off x="1380490" y="1919605"/>
            <a:ext cx="9375140" cy="3990975"/>
          </a:xfrm>
          <a:prstGeom prst="rect">
            <a:avLst/>
          </a:prstGeom>
          <a:noFill/>
        </p:spPr>
        <p:txBody>
          <a:bodyPr wrap="square" rtlCol="0" anchor="t">
            <a:noAutofit/>
          </a:bodyPr>
          <a:p>
            <a:pPr eaLnBrk="1" hangingPunct="1">
              <a:lnSpc>
                <a:spcPct val="110000"/>
              </a:lnSpc>
              <a:buNone/>
            </a:pPr>
            <a:r>
              <a:rPr lang="en-US" altLang="zh-CN" sz="2400">
                <a:latin typeface="华文中宋" charset="-122"/>
                <a:ea typeface="楷体" panose="02010609060101010101" charset="-122"/>
                <a:sym typeface="+mn-ea"/>
              </a:rPr>
              <a:t>   </a:t>
            </a:r>
            <a:r>
              <a:rPr lang="zh-CN" sz="2400">
                <a:latin typeface="华文中宋" charset="-122"/>
                <a:ea typeface="楷体" panose="02010609060101010101" charset="-122"/>
                <a:sym typeface="+mn-ea"/>
              </a:rPr>
              <a:t>穴位贴敷技术的穴位选择与针灸技术基本一致，也是以脏腑经络学说为基础，根据不同的保健需求和病证、穴位的特性，合理选取相关穴位，组成处方进行应用。实际操作时，可单选，亦可合选，需要灵活掌握，力求少而精。</a:t>
            </a:r>
            <a:endParaRPr lang="zh-CN" sz="2400">
              <a:latin typeface="华文中宋" charset="-122"/>
              <a:ea typeface="楷体" panose="02010609060101010101" charset="-122"/>
            </a:endParaRPr>
          </a:p>
          <a:p>
            <a:pPr eaLnBrk="1" hangingPunct="1">
              <a:lnSpc>
                <a:spcPct val="110000"/>
              </a:lnSpc>
            </a:pPr>
            <a:endParaRPr lang="zh-CN" sz="2400">
              <a:latin typeface="华文中宋" charset="-122"/>
              <a:ea typeface="楷体" panose="02010609060101010101" charset="-122"/>
            </a:endParaRPr>
          </a:p>
          <a:p>
            <a:pPr eaLnBrk="1" hangingPunct="1">
              <a:lnSpc>
                <a:spcPct val="110000"/>
              </a:lnSpc>
            </a:pPr>
            <a:r>
              <a:rPr lang="en-US" altLang="zh-CN" sz="2400">
                <a:latin typeface="华文中宋" charset="-122"/>
                <a:ea typeface="楷体" panose="02010609060101010101" charset="-122"/>
                <a:sym typeface="+mn-ea"/>
              </a:rPr>
              <a:t>   1.</a:t>
            </a:r>
            <a:r>
              <a:rPr lang="zh-CN" sz="2400">
                <a:solidFill>
                  <a:srgbClr val="FF0000"/>
                </a:solidFill>
                <a:latin typeface="华文中宋" charset="-122"/>
                <a:ea typeface="楷体" panose="02010609060101010101" charset="-122"/>
                <a:sym typeface="+mn-ea"/>
              </a:rPr>
              <a:t>局部取穴</a:t>
            </a:r>
            <a:r>
              <a:rPr lang="zh-CN" sz="2400">
                <a:latin typeface="华文中宋" charset="-122"/>
                <a:ea typeface="楷体" panose="02010609060101010101" charset="-122"/>
                <a:sym typeface="+mn-ea"/>
              </a:rPr>
              <a:t>：可以根据疾病特点，采用疾病部位（阿是穴、体表阳性反应点），或者临近的穴位，如膝关节骨性关节炎选取膝眼、背痛患者肩胛骨内侧缘出现的索状物、结节阳性点等。</a:t>
            </a:r>
            <a:r>
              <a:rPr lang="zh-CN" altLang="en-US" b="1" dirty="0">
                <a:sym typeface="+mn-ea"/>
              </a:rPr>
              <a:t> </a:t>
            </a:r>
            <a:endParaRPr lang="zh-CN" altLang="en-US" b="1" dirty="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additive="base">
                                        <p:cTn id="6" dur="1" fill="hold">
                                          <p:stCondLst>
                                            <p:cond delay="0"/>
                                          </p:stCondLst>
                                        </p:cTn>
                                        <p:tgtEl>
                                          <p:spTgt spid="2356"/>
                                        </p:tgtEl>
                                        <p:attrNameLst>
                                          <p:attrName>style.visibility</p:attrName>
                                        </p:attrNameLst>
                                      </p:cBhvr>
                                      <p:to>
                                        <p:strVal val="visible"/>
                                      </p:to>
                                    </p:set>
                                    <p:anim calcmode="lin" valueType="num">
                                      <p:cBhvr additive="base">
                                        <p:cTn id="7" dur="500" fill="hold"/>
                                        <p:tgtEl>
                                          <p:spTgt spid="2356"/>
                                        </p:tgtEl>
                                        <p:attrNameLst>
                                          <p:attrName>ppt_x</p:attrName>
                                        </p:attrNameLst>
                                      </p:cBhvr>
                                      <p:tavLst>
                                        <p:tav tm="0">
                                          <p:val>
                                            <p:strVal val="1+#ppt_w/2"/>
                                          </p:val>
                                        </p:tav>
                                        <p:tav tm="100000">
                                          <p:val>
                                            <p:strVal val="#ppt_x"/>
                                          </p:val>
                                        </p:tav>
                                      </p:tavLst>
                                    </p:anim>
                                    <p:anim calcmode="lin" valueType="num">
                                      <p:cBhvr additive="base">
                                        <p:cTn id="8" dur="500" fill="hold"/>
                                        <p:tgtEl>
                                          <p:spTgt spid="2356"/>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childTnLst>
                                    <p:set>
                                      <p:cBhvr additive="base">
                                        <p:cTn id="11" dur="1" fill="hold">
                                          <p:stCondLst>
                                            <p:cond delay="0"/>
                                          </p:stCondLst>
                                        </p:cTn>
                                        <p:tgtEl>
                                          <p:spTgt spid="2357"/>
                                        </p:tgtEl>
                                        <p:attrNameLst>
                                          <p:attrName>style.visibility</p:attrName>
                                        </p:attrNameLst>
                                      </p:cBhvr>
                                      <p:to>
                                        <p:strVal val="visible"/>
                                      </p:to>
                                    </p:set>
                                    <p:anim calcmode="lin" valueType="num">
                                      <p:cBhvr additive="base">
                                        <p:cTn id="12" dur="500" fill="hold"/>
                                        <p:tgtEl>
                                          <p:spTgt spid="2357"/>
                                        </p:tgtEl>
                                        <p:attrNameLst>
                                          <p:attrName>ppt_w</p:attrName>
                                        </p:attrNameLst>
                                      </p:cBhvr>
                                      <p:tavLst>
                                        <p:tav tm="0">
                                          <p:val>
                                            <p:fltVal val="0.000000"/>
                                          </p:val>
                                        </p:tav>
                                        <p:tav tm="100000">
                                          <p:val>
                                            <p:strVal val="#ppt_w"/>
                                          </p:val>
                                        </p:tav>
                                      </p:tavLst>
                                    </p:anim>
                                    <p:anim calcmode="lin" valueType="num">
                                      <p:cBhvr additive="base">
                                        <p:cTn id="13" dur="500" fill="hold"/>
                                        <p:tgtEl>
                                          <p:spTgt spid="2357"/>
                                        </p:tgtEl>
                                        <p:attrNameLst>
                                          <p:attrName>ppt_h</p:attrName>
                                        </p:attrNameLst>
                                      </p:cBhvr>
                                      <p:tavLst>
                                        <p:tav tm="0">
                                          <p:val>
                                            <p:fltVal val="0.000000"/>
                                          </p:val>
                                        </p:tav>
                                        <p:tav tm="100000">
                                          <p:val>
                                            <p:strVal val="#ppt_h"/>
                                          </p:val>
                                        </p:tav>
                                      </p:tavLst>
                                    </p:anim>
                                    <p:animEffect transition="in" filter="fade">
                                      <p:cBhvr additive="base">
                                        <p:cTn id="14" dur="500"/>
                                        <p:tgtEl>
                                          <p:spTgt spid="2357"/>
                                        </p:tgtEl>
                                      </p:cBhvr>
                                    </p:animEffect>
                                  </p:childTnLst>
                                </p:cTn>
                              </p:par>
                              <p:par>
                                <p:cTn id="15" presetID="22" presetClass="entr" presetSubtype="8" fill="hold" nodeType="withEffect">
                                  <p:childTnLst>
                                    <p:set>
                                      <p:cBhvr additive="base">
                                        <p:cTn id="16" dur="1" fill="hold">
                                          <p:stCondLst>
                                            <p:cond delay="0"/>
                                          </p:stCondLst>
                                        </p:cTn>
                                        <p:tgtEl>
                                          <p:spTgt spid="2358"/>
                                        </p:tgtEl>
                                        <p:attrNameLst>
                                          <p:attrName>style.visibility</p:attrName>
                                        </p:attrNameLst>
                                      </p:cBhvr>
                                      <p:to>
                                        <p:strVal val="visible"/>
                                      </p:to>
                                    </p:set>
                                    <p:animEffect transition="in" filter="wipe(left)">
                                      <p:cBhvr additive="base">
                                        <p:cTn id="17" dur="500"/>
                                        <p:tgtEl>
                                          <p:spTgt spid="2358"/>
                                        </p:tgtEl>
                                      </p:cBhvr>
                                    </p:animEffect>
                                  </p:childTnLst>
                                </p:cTn>
                              </p:par>
                            </p:childTnLst>
                          </p:cTn>
                        </p:par>
                        <p:par>
                          <p:cTn id="18" fill="hold">
                            <p:stCondLst>
                              <p:cond delay="1000"/>
                            </p:stCondLst>
                            <p:childTnLst>
                              <p:par>
                                <p:cTn id="19" presetID="22" presetClass="entr" presetSubtype="4" fill="hold" grpId="0" nodeType="afterEffect">
                                  <p:childTnLst>
                                    <p:set>
                                      <p:cBhvr additive="base">
                                        <p:cTn id="20" dur="1" fill="hold">
                                          <p:stCondLst>
                                            <p:cond delay="0"/>
                                          </p:stCondLst>
                                        </p:cTn>
                                        <p:tgtEl>
                                          <p:spTgt spid="2361"/>
                                        </p:tgtEl>
                                        <p:attrNameLst>
                                          <p:attrName>style.visibility</p:attrName>
                                        </p:attrNameLst>
                                      </p:cBhvr>
                                      <p:to>
                                        <p:strVal val="visible"/>
                                      </p:to>
                                    </p:set>
                                    <p:animEffect transition="in" filter="wipe(down)">
                                      <p:cBhvr additive="base">
                                        <p:cTn id="21" dur="500"/>
                                        <p:tgtEl>
                                          <p:spTgt spid="23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65" name="图片 57"/>
          <p:cNvPicPr>
            <a:picLocks noChangeAspect="1"/>
          </p:cNvPicPr>
          <p:nvPr/>
        </p:nvPicPr>
        <p:blipFill>
          <a:blip r:embed="rId1"/>
          <a:stretch>
            <a:fillRect/>
          </a:stretch>
        </p:blipFill>
        <p:spPr>
          <a:xfrm>
            <a:off x="-50800" y="-39687"/>
            <a:ext cx="2235200" cy="1822450"/>
          </a:xfrm>
          <a:prstGeom prst="rect">
            <a:avLst/>
          </a:prstGeom>
          <a:noFill/>
          <a:ln w="9525">
            <a:noFill/>
          </a:ln>
        </p:spPr>
      </p:pic>
      <p:pic>
        <p:nvPicPr>
          <p:cNvPr id="2366" name="图片 11"/>
          <p:cNvPicPr>
            <a:picLocks noChangeAspect="1"/>
          </p:cNvPicPr>
          <p:nvPr/>
        </p:nvPicPr>
        <p:blipFill>
          <a:blip r:embed="rId2"/>
          <a:stretch>
            <a:fillRect/>
          </a:stretch>
        </p:blipFill>
        <p:spPr>
          <a:xfrm>
            <a:off x="10575925" y="392113"/>
            <a:ext cx="1301750" cy="1081087"/>
          </a:xfrm>
          <a:prstGeom prst="rect">
            <a:avLst/>
          </a:prstGeom>
          <a:noFill/>
          <a:ln w="9525">
            <a:noFill/>
          </a:ln>
        </p:spPr>
      </p:pic>
      <p:grpSp>
        <p:nvGrpSpPr>
          <p:cNvPr id="2367" name="组合 2366"/>
          <p:cNvGrpSpPr/>
          <p:nvPr/>
        </p:nvGrpSpPr>
        <p:grpSpPr>
          <a:xfrm>
            <a:off x="3028950" y="871538"/>
            <a:ext cx="5686425" cy="492125"/>
            <a:chOff x="3090175" y="886731"/>
            <a:chExt cx="6090723" cy="492125"/>
          </a:xfrm>
        </p:grpSpPr>
        <p:sp>
          <p:nvSpPr>
            <p:cNvPr id="2368" name="TextBox 8"/>
            <p:cNvSpPr/>
            <p:nvPr/>
          </p:nvSpPr>
          <p:spPr>
            <a:xfrm>
              <a:off x="3192186" y="886731"/>
              <a:ext cx="5988712" cy="492125"/>
            </a:xfrm>
            <a:prstGeom prst="rect">
              <a:avLst/>
            </a:prstGeom>
            <a:noFill/>
            <a:ln w="9525">
              <a:noFill/>
            </a:ln>
          </p:spPr>
          <p:txBody>
            <a:bodyPr wrap="square" lIns="0" tIns="0" rIns="0" bIns="0" anchor="ctr" anchorCtr="0"/>
            <a:p>
              <a:pPr algn="ctr"/>
              <a:r>
                <a:rPr lang="zh-CN" altLang="en-US" sz="3200">
                  <a:latin typeface="叶根友刀锋黑草" pitchFamily="2" charset="-122"/>
                  <a:ea typeface="楷体" panose="02010609060101010101" charset="-122"/>
                  <a:sym typeface="Arial" panose="020B0604020202020204"/>
                </a:rPr>
                <a:t>三、临床应用</a:t>
              </a:r>
              <a:r>
                <a:rPr lang="en-US" altLang="zh-CN" sz="3200">
                  <a:latin typeface="叶根友刀锋黑草" pitchFamily="2" charset="-122"/>
                  <a:ea typeface="楷体" panose="02010609060101010101" charset="-122"/>
                  <a:sym typeface="Arial" panose="020B0604020202020204"/>
                </a:rPr>
                <a:t>-</a:t>
              </a:r>
              <a:r>
                <a:rPr lang="zh-CN" altLang="en-US" sz="3200">
                  <a:latin typeface="叶根友刀锋黑草" pitchFamily="2" charset="-122"/>
                  <a:ea typeface="楷体" panose="02010609060101010101" charset="-122"/>
                  <a:sym typeface="Arial" panose="020B0604020202020204"/>
                </a:rPr>
                <a:t>穴位选择</a:t>
              </a:r>
              <a:endParaRPr lang="zh-CN" altLang="en-US" sz="3200">
                <a:latin typeface="叶根友刀锋黑草" pitchFamily="2" charset="-122"/>
                <a:ea typeface="楷体" panose="02010609060101010101" charset="-122"/>
                <a:sym typeface="Arial" panose="020B0604020202020204"/>
              </a:endParaRPr>
            </a:p>
          </p:txBody>
        </p:sp>
        <p:cxnSp>
          <p:nvCxnSpPr>
            <p:cNvPr id="2369" name="直接连接符 29"/>
            <p:cNvCxnSpPr/>
            <p:nvPr/>
          </p:nvCxnSpPr>
          <p:spPr>
            <a:xfrm>
              <a:off x="3090175" y="1378420"/>
              <a:ext cx="5598351" cy="0"/>
            </a:xfrm>
            <a:prstGeom prst="line">
              <a:avLst/>
            </a:prstGeom>
            <a:ln w="9525" cap="flat" cmpd="sng">
              <a:solidFill>
                <a:srgbClr val="895C33"/>
              </a:solidFill>
              <a:prstDash val="solid"/>
              <a:headEnd type="none" w="med" len="med"/>
              <a:tailEnd type="none" w="med" len="med"/>
            </a:ln>
          </p:spPr>
        </p:cxnSp>
      </p:grpSp>
      <p:sp>
        <p:nvSpPr>
          <p:cNvPr id="2370" name="矩形 10"/>
          <p:cNvSpPr/>
          <p:nvPr/>
        </p:nvSpPr>
        <p:spPr>
          <a:xfrm>
            <a:off x="2365375" y="1628775"/>
            <a:ext cx="9196388" cy="1014413"/>
          </a:xfrm>
          <a:prstGeom prst="rect">
            <a:avLst/>
          </a:prstGeom>
          <a:noFill/>
          <a:ln w="9525">
            <a:noFill/>
          </a:ln>
        </p:spPr>
        <p:txBody>
          <a:bodyPr wrap="square"/>
          <a:p>
            <a:pPr marL="285750" indent="-285750">
              <a:lnSpc>
                <a:spcPct val="150000"/>
              </a:lnSpc>
              <a:buClr>
                <a:srgbClr val="981B1F"/>
              </a:buClr>
              <a:buFont typeface="Wingdings" panose="05000000000000000000" pitchFamily="2" charset="2"/>
              <a:buChar char="Ø"/>
            </a:pPr>
            <a:endParaRPr lang="zh-CN" altLang="en-US" sz="2400">
              <a:latin typeface="微软雅黑" panose="020B0503020204020204" pitchFamily="34" charset="-122"/>
              <a:ea typeface="楷体" panose="02010609060101010101" charset="-122"/>
            </a:endParaRPr>
          </a:p>
          <a:p>
            <a:pPr marL="285750" indent="-285750">
              <a:lnSpc>
                <a:spcPct val="150000"/>
              </a:lnSpc>
              <a:buClr>
                <a:srgbClr val="981B1F"/>
              </a:buClr>
              <a:buFont typeface="Wingdings" panose="05000000000000000000" pitchFamily="2" charset="2"/>
              <a:buChar char="Ø"/>
            </a:pPr>
            <a:endParaRPr lang="zh-CN" altLang="en-US" sz="1600">
              <a:latin typeface="微软雅黑" panose="020B0503020204020204" pitchFamily="34" charset="-122"/>
              <a:ea typeface="楷体" panose="02010609060101010101" charset="-122"/>
            </a:endParaRPr>
          </a:p>
        </p:txBody>
      </p:sp>
      <p:sp>
        <p:nvSpPr>
          <p:cNvPr id="2" name="文本框 1"/>
          <p:cNvSpPr txBox="1"/>
          <p:nvPr/>
        </p:nvSpPr>
        <p:spPr>
          <a:xfrm>
            <a:off x="1035050" y="1917700"/>
            <a:ext cx="10119995" cy="3672205"/>
          </a:xfrm>
          <a:prstGeom prst="rect">
            <a:avLst/>
          </a:prstGeom>
          <a:noFill/>
        </p:spPr>
        <p:txBody>
          <a:bodyPr wrap="square" rtlCol="0" anchor="t">
            <a:noAutofit/>
          </a:bodyPr>
          <a:p>
            <a:pPr eaLnBrk="1" hangingPunct="1">
              <a:lnSpc>
                <a:spcPct val="130000"/>
              </a:lnSpc>
            </a:pPr>
            <a:r>
              <a:rPr lang="en-US" altLang="zh-CN" sz="2400">
                <a:latin typeface="华文中宋" charset="-122"/>
                <a:ea typeface="楷体" panose="02010609060101010101" charset="-122"/>
                <a:sym typeface="+mn-ea"/>
              </a:rPr>
              <a:t>    2.</a:t>
            </a:r>
            <a:r>
              <a:rPr lang="zh-CN" sz="2400">
                <a:solidFill>
                  <a:srgbClr val="FF0000"/>
                </a:solidFill>
                <a:latin typeface="华文中宋" charset="-122"/>
                <a:ea typeface="楷体" panose="02010609060101010101" charset="-122"/>
                <a:sym typeface="+mn-ea"/>
              </a:rPr>
              <a:t>循经远取</a:t>
            </a:r>
            <a:r>
              <a:rPr lang="zh-CN" sz="2400">
                <a:latin typeface="华文中宋" charset="-122"/>
                <a:ea typeface="楷体" panose="02010609060101010101" charset="-122"/>
                <a:sym typeface="+mn-ea"/>
              </a:rPr>
              <a:t>：根据中医经络循行线路选取远离病变部位的穴位，亦可按照脏腑辨证选取背俞穴和募穴，如牙痛选取合谷穴，腰痛选取委中穴，支气管哮喘选取肺俞、脾俞、肾俞，胃肠疾患选取胃俞、脾俞等。</a:t>
            </a:r>
            <a:endParaRPr lang="zh-CN" sz="2400">
              <a:latin typeface="华文中宋" charset="-122"/>
              <a:ea typeface="楷体" panose="02010609060101010101" charset="-122"/>
            </a:endParaRPr>
          </a:p>
          <a:p>
            <a:pPr eaLnBrk="1" hangingPunct="1">
              <a:lnSpc>
                <a:spcPct val="130000"/>
              </a:lnSpc>
            </a:pPr>
            <a:endParaRPr lang="zh-CN" sz="2400">
              <a:latin typeface="华文中宋" charset="-122"/>
              <a:ea typeface="楷体" panose="02010609060101010101" charset="-122"/>
            </a:endParaRPr>
          </a:p>
          <a:p>
            <a:pPr eaLnBrk="1" hangingPunct="1">
              <a:lnSpc>
                <a:spcPct val="130000"/>
              </a:lnSpc>
            </a:pPr>
            <a:r>
              <a:rPr lang="en-US" altLang="zh-CN" sz="2400">
                <a:latin typeface="华文中宋" charset="-122"/>
                <a:ea typeface="楷体" panose="02010609060101010101" charset="-122"/>
                <a:sym typeface="+mn-ea"/>
              </a:rPr>
              <a:t>    3.</a:t>
            </a:r>
            <a:r>
              <a:rPr lang="zh-CN" sz="2400">
                <a:solidFill>
                  <a:srgbClr val="FF0000"/>
                </a:solidFill>
                <a:latin typeface="华文中宋" charset="-122"/>
                <a:ea typeface="楷体" panose="02010609060101010101" charset="-122"/>
                <a:sym typeface="+mn-ea"/>
              </a:rPr>
              <a:t>经验选穴</a:t>
            </a:r>
            <a:r>
              <a:rPr lang="zh-CN" sz="2400">
                <a:latin typeface="华文中宋" charset="-122"/>
                <a:ea typeface="楷体" panose="02010609060101010101" charset="-122"/>
                <a:sym typeface="+mn-ea"/>
              </a:rPr>
              <a:t>：多根据临床医生经验选取穴位，如吴茱萸贴敷涌泉穴调理小儿流涎；威灵仙贴敷身柱穴调治百日咳等。 </a:t>
            </a:r>
            <a:endParaRPr lang="zh-CN" altLang="en-US" sz="2400" b="1" dirty="0">
              <a:latin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additive="base">
                                        <p:cTn id="6" dur="1" fill="hold">
                                          <p:stCondLst>
                                            <p:cond delay="0"/>
                                          </p:stCondLst>
                                        </p:cTn>
                                        <p:tgtEl>
                                          <p:spTgt spid="2365"/>
                                        </p:tgtEl>
                                        <p:attrNameLst>
                                          <p:attrName>style.visibility</p:attrName>
                                        </p:attrNameLst>
                                      </p:cBhvr>
                                      <p:to>
                                        <p:strVal val="visible"/>
                                      </p:to>
                                    </p:set>
                                    <p:anim calcmode="lin" valueType="num">
                                      <p:cBhvr additive="base">
                                        <p:cTn id="7" dur="500" fill="hold"/>
                                        <p:tgtEl>
                                          <p:spTgt spid="2365"/>
                                        </p:tgtEl>
                                        <p:attrNameLst>
                                          <p:attrName>ppt_x</p:attrName>
                                        </p:attrNameLst>
                                      </p:cBhvr>
                                      <p:tavLst>
                                        <p:tav tm="0">
                                          <p:val>
                                            <p:strVal val="1+#ppt_w/2"/>
                                          </p:val>
                                        </p:tav>
                                        <p:tav tm="100000">
                                          <p:val>
                                            <p:strVal val="#ppt_x"/>
                                          </p:val>
                                        </p:tav>
                                      </p:tavLst>
                                    </p:anim>
                                    <p:anim calcmode="lin" valueType="num">
                                      <p:cBhvr additive="base">
                                        <p:cTn id="8" dur="500" fill="hold"/>
                                        <p:tgtEl>
                                          <p:spTgt spid="236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childTnLst>
                                    <p:set>
                                      <p:cBhvr additive="base">
                                        <p:cTn id="11" dur="1" fill="hold">
                                          <p:stCondLst>
                                            <p:cond delay="0"/>
                                          </p:stCondLst>
                                        </p:cTn>
                                        <p:tgtEl>
                                          <p:spTgt spid="2366"/>
                                        </p:tgtEl>
                                        <p:attrNameLst>
                                          <p:attrName>style.visibility</p:attrName>
                                        </p:attrNameLst>
                                      </p:cBhvr>
                                      <p:to>
                                        <p:strVal val="visible"/>
                                      </p:to>
                                    </p:set>
                                    <p:anim calcmode="lin" valueType="num">
                                      <p:cBhvr additive="base">
                                        <p:cTn id="12" dur="500" fill="hold"/>
                                        <p:tgtEl>
                                          <p:spTgt spid="2366"/>
                                        </p:tgtEl>
                                        <p:attrNameLst>
                                          <p:attrName>ppt_w</p:attrName>
                                        </p:attrNameLst>
                                      </p:cBhvr>
                                      <p:tavLst>
                                        <p:tav tm="0">
                                          <p:val>
                                            <p:fltVal val="0.000000"/>
                                          </p:val>
                                        </p:tav>
                                        <p:tav tm="100000">
                                          <p:val>
                                            <p:strVal val="#ppt_w"/>
                                          </p:val>
                                        </p:tav>
                                      </p:tavLst>
                                    </p:anim>
                                    <p:anim calcmode="lin" valueType="num">
                                      <p:cBhvr additive="base">
                                        <p:cTn id="13" dur="500" fill="hold"/>
                                        <p:tgtEl>
                                          <p:spTgt spid="2366"/>
                                        </p:tgtEl>
                                        <p:attrNameLst>
                                          <p:attrName>ppt_h</p:attrName>
                                        </p:attrNameLst>
                                      </p:cBhvr>
                                      <p:tavLst>
                                        <p:tav tm="0">
                                          <p:val>
                                            <p:fltVal val="0.000000"/>
                                          </p:val>
                                        </p:tav>
                                        <p:tav tm="100000">
                                          <p:val>
                                            <p:strVal val="#ppt_h"/>
                                          </p:val>
                                        </p:tav>
                                      </p:tavLst>
                                    </p:anim>
                                    <p:animEffect transition="in" filter="fade">
                                      <p:cBhvr additive="base">
                                        <p:cTn id="14" dur="500"/>
                                        <p:tgtEl>
                                          <p:spTgt spid="2366"/>
                                        </p:tgtEl>
                                      </p:cBhvr>
                                    </p:animEffect>
                                  </p:childTnLst>
                                </p:cTn>
                              </p:par>
                              <p:par>
                                <p:cTn id="15" presetID="22" presetClass="entr" presetSubtype="8" fill="hold" nodeType="withEffect">
                                  <p:childTnLst>
                                    <p:set>
                                      <p:cBhvr additive="base">
                                        <p:cTn id="16" dur="1" fill="hold">
                                          <p:stCondLst>
                                            <p:cond delay="0"/>
                                          </p:stCondLst>
                                        </p:cTn>
                                        <p:tgtEl>
                                          <p:spTgt spid="2367"/>
                                        </p:tgtEl>
                                        <p:attrNameLst>
                                          <p:attrName>style.visibility</p:attrName>
                                        </p:attrNameLst>
                                      </p:cBhvr>
                                      <p:to>
                                        <p:strVal val="visible"/>
                                      </p:to>
                                    </p:set>
                                    <p:animEffect transition="in" filter="wipe(left)">
                                      <p:cBhvr additive="base">
                                        <p:cTn id="17" dur="500"/>
                                        <p:tgtEl>
                                          <p:spTgt spid="2367"/>
                                        </p:tgtEl>
                                      </p:cBhvr>
                                    </p:animEffect>
                                  </p:childTnLst>
                                </p:cTn>
                              </p:par>
                            </p:childTnLst>
                          </p:cTn>
                        </p:par>
                        <p:par>
                          <p:cTn id="18" fill="hold">
                            <p:stCondLst>
                              <p:cond delay="1000"/>
                            </p:stCondLst>
                            <p:childTnLst>
                              <p:par>
                                <p:cTn id="19" presetID="22" presetClass="entr" presetSubtype="4" fill="hold" grpId="0" nodeType="afterEffect">
                                  <p:childTnLst>
                                    <p:set>
                                      <p:cBhvr additive="base">
                                        <p:cTn id="20" dur="1" fill="hold">
                                          <p:stCondLst>
                                            <p:cond delay="0"/>
                                          </p:stCondLst>
                                        </p:cTn>
                                        <p:tgtEl>
                                          <p:spTgt spid="2370"/>
                                        </p:tgtEl>
                                        <p:attrNameLst>
                                          <p:attrName>style.visibility</p:attrName>
                                        </p:attrNameLst>
                                      </p:cBhvr>
                                      <p:to>
                                        <p:strVal val="visible"/>
                                      </p:to>
                                    </p:set>
                                    <p:animEffect transition="in" filter="wipe(down)">
                                      <p:cBhvr additive="base">
                                        <p:cTn id="21" dur="500"/>
                                        <p:tgtEl>
                                          <p:spTgt spid="2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74" name="图片 57"/>
          <p:cNvPicPr>
            <a:picLocks noChangeAspect="1"/>
          </p:cNvPicPr>
          <p:nvPr/>
        </p:nvPicPr>
        <p:blipFill>
          <a:blip r:embed="rId1"/>
          <a:stretch>
            <a:fillRect/>
          </a:stretch>
        </p:blipFill>
        <p:spPr>
          <a:xfrm>
            <a:off x="-50800" y="-39687"/>
            <a:ext cx="2235200" cy="1822450"/>
          </a:xfrm>
          <a:prstGeom prst="rect">
            <a:avLst/>
          </a:prstGeom>
          <a:noFill/>
          <a:ln w="9525">
            <a:noFill/>
          </a:ln>
        </p:spPr>
      </p:pic>
      <p:pic>
        <p:nvPicPr>
          <p:cNvPr id="2375" name="图片 11"/>
          <p:cNvPicPr>
            <a:picLocks noChangeAspect="1"/>
          </p:cNvPicPr>
          <p:nvPr/>
        </p:nvPicPr>
        <p:blipFill>
          <a:blip r:embed="rId2"/>
          <a:stretch>
            <a:fillRect/>
          </a:stretch>
        </p:blipFill>
        <p:spPr>
          <a:xfrm>
            <a:off x="10575925" y="392113"/>
            <a:ext cx="1301750" cy="1081087"/>
          </a:xfrm>
          <a:prstGeom prst="rect">
            <a:avLst/>
          </a:prstGeom>
          <a:noFill/>
          <a:ln w="9525">
            <a:noFill/>
          </a:ln>
        </p:spPr>
      </p:pic>
      <p:grpSp>
        <p:nvGrpSpPr>
          <p:cNvPr id="2376" name="组合 2375"/>
          <p:cNvGrpSpPr/>
          <p:nvPr/>
        </p:nvGrpSpPr>
        <p:grpSpPr>
          <a:xfrm>
            <a:off x="3028950" y="871538"/>
            <a:ext cx="5686425" cy="492125"/>
            <a:chOff x="3090175" y="886731"/>
            <a:chExt cx="6090723" cy="492125"/>
          </a:xfrm>
        </p:grpSpPr>
        <p:sp>
          <p:nvSpPr>
            <p:cNvPr id="2377" name="TextBox 8"/>
            <p:cNvSpPr/>
            <p:nvPr/>
          </p:nvSpPr>
          <p:spPr>
            <a:xfrm>
              <a:off x="3192186" y="886731"/>
              <a:ext cx="5988712" cy="492125"/>
            </a:xfrm>
            <a:prstGeom prst="rect">
              <a:avLst/>
            </a:prstGeom>
            <a:noFill/>
            <a:ln w="9525">
              <a:noFill/>
            </a:ln>
          </p:spPr>
          <p:txBody>
            <a:bodyPr wrap="square" lIns="0" tIns="0" rIns="0" bIns="0" anchor="ctr" anchorCtr="0"/>
            <a:p>
              <a:pPr algn="ctr"/>
              <a:r>
                <a:rPr lang="zh-CN" altLang="en-US" sz="3200">
                  <a:latin typeface="叶根友刀锋黑草" pitchFamily="2" charset="-122"/>
                  <a:ea typeface="楷体" panose="02010609060101010101" charset="-122"/>
                  <a:sym typeface="Arial" panose="020B0604020202020204"/>
                </a:rPr>
                <a:t>三、临床应用</a:t>
              </a:r>
              <a:r>
                <a:rPr lang="en-US" altLang="zh-CN" sz="3200">
                  <a:latin typeface="叶根友刀锋黑草" pitchFamily="2" charset="-122"/>
                  <a:ea typeface="楷体" panose="02010609060101010101" charset="-122"/>
                  <a:sym typeface="Arial" panose="020B0604020202020204"/>
                </a:rPr>
                <a:t>-</a:t>
              </a:r>
              <a:r>
                <a:rPr lang="zh-CN" altLang="en-US" sz="3200">
                  <a:latin typeface="叶根友刀锋黑草" pitchFamily="2" charset="-122"/>
                  <a:ea typeface="楷体" panose="02010609060101010101" charset="-122"/>
                  <a:sym typeface="Arial" panose="020B0604020202020204"/>
                </a:rPr>
                <a:t>常用敷贴方法</a:t>
              </a:r>
              <a:endParaRPr lang="zh-CN" altLang="en-US" sz="3200">
                <a:latin typeface="叶根友刀锋黑草" pitchFamily="2" charset="-122"/>
                <a:ea typeface="楷体" panose="02010609060101010101" charset="-122"/>
                <a:sym typeface="Arial" panose="020B0604020202020204"/>
              </a:endParaRPr>
            </a:p>
          </p:txBody>
        </p:sp>
        <p:cxnSp>
          <p:nvCxnSpPr>
            <p:cNvPr id="2378" name="直接连接符 29"/>
            <p:cNvCxnSpPr/>
            <p:nvPr/>
          </p:nvCxnSpPr>
          <p:spPr>
            <a:xfrm>
              <a:off x="3090175" y="1378420"/>
              <a:ext cx="5598351" cy="0"/>
            </a:xfrm>
            <a:prstGeom prst="line">
              <a:avLst/>
            </a:prstGeom>
            <a:ln w="9525" cap="flat" cmpd="sng">
              <a:solidFill>
                <a:srgbClr val="895C33"/>
              </a:solidFill>
              <a:prstDash val="solid"/>
              <a:headEnd type="none" w="med" len="med"/>
              <a:tailEnd type="none" w="med" len="med"/>
            </a:ln>
          </p:spPr>
        </p:cxnSp>
      </p:grpSp>
      <p:sp>
        <p:nvSpPr>
          <p:cNvPr id="2379" name="矩形 10"/>
          <p:cNvSpPr/>
          <p:nvPr/>
        </p:nvSpPr>
        <p:spPr>
          <a:xfrm>
            <a:off x="2365375" y="1628775"/>
            <a:ext cx="9196388" cy="1014413"/>
          </a:xfrm>
          <a:prstGeom prst="rect">
            <a:avLst/>
          </a:prstGeom>
          <a:noFill/>
          <a:ln w="9525">
            <a:noFill/>
          </a:ln>
        </p:spPr>
        <p:txBody>
          <a:bodyPr wrap="square"/>
          <a:p>
            <a:pPr marL="285750" indent="-285750">
              <a:lnSpc>
                <a:spcPct val="150000"/>
              </a:lnSpc>
              <a:buClr>
                <a:srgbClr val="981B1F"/>
              </a:buClr>
              <a:buFont typeface="Wingdings" panose="05000000000000000000" pitchFamily="2" charset="2"/>
              <a:buChar char="Ø"/>
            </a:pPr>
            <a:endParaRPr lang="zh-CN" altLang="en-US" sz="2400">
              <a:latin typeface="微软雅黑" panose="020B0503020204020204" pitchFamily="34" charset="-122"/>
              <a:ea typeface="楷体" panose="02010609060101010101" charset="-122"/>
            </a:endParaRPr>
          </a:p>
          <a:p>
            <a:pPr marL="285750" indent="-285750">
              <a:lnSpc>
                <a:spcPct val="150000"/>
              </a:lnSpc>
              <a:buClr>
                <a:srgbClr val="981B1F"/>
              </a:buClr>
              <a:buFont typeface="Wingdings" panose="05000000000000000000" pitchFamily="2" charset="2"/>
              <a:buChar char="Ø"/>
            </a:pPr>
            <a:endParaRPr lang="zh-CN" altLang="en-US" sz="1600">
              <a:latin typeface="微软雅黑" panose="020B0503020204020204" pitchFamily="34" charset="-122"/>
              <a:ea typeface="楷体" panose="02010609060101010101" charset="-122"/>
            </a:endParaRPr>
          </a:p>
        </p:txBody>
      </p:sp>
      <p:sp>
        <p:nvSpPr>
          <p:cNvPr id="39939" name="Rectangle 3"/>
          <p:cNvSpPr>
            <a:spLocks noGrp="1"/>
          </p:cNvSpPr>
          <p:nvPr>
            <p:custDataLst>
              <p:tags r:id="rId3"/>
            </p:custDataLst>
          </p:nvPr>
        </p:nvSpPr>
        <p:spPr>
          <a:xfrm>
            <a:off x="1061085" y="1518920"/>
            <a:ext cx="10046335" cy="5078730"/>
          </a:xfrm>
          <a:prstGeom prst="rect">
            <a:avLst/>
          </a:prstGeom>
          <a:noFill/>
          <a:ln w="9525">
            <a:noFill/>
          </a:ln>
        </p:spPr>
        <p:txBody>
          <a:bodyPr vert="horz" wrap="square" lIns="91440" tIns="45720" rIns="91440" bIns="45720" anchor="t" anchorCtr="0"/>
          <a:lstStyle>
            <a:lvl1pPr marL="342900" indent="-342900" algn="l" defTabSz="0" rtl="0" fontAlgn="base">
              <a:spcBef>
                <a:spcPct val="20000"/>
              </a:spcBef>
              <a:spcAft>
                <a:spcPct val="0"/>
              </a:spcAft>
              <a:buClr>
                <a:srgbClr val="10CF9B"/>
              </a:buClr>
              <a:buFont typeface="Wingdings" panose="05000000000000000000" pitchFamily="2" charset="2"/>
              <a:buChar char="n"/>
              <a:defRPr sz="2000">
                <a:solidFill>
                  <a:schemeClr val="tx1"/>
                </a:solidFill>
                <a:latin typeface="+mn-lt"/>
                <a:ea typeface="+mn-ea"/>
                <a:cs typeface="+mn-cs"/>
                <a:sym typeface="Times New Roman" panose="02020603050405020304" pitchFamily="18" charset="0"/>
              </a:defRPr>
            </a:lvl1pPr>
            <a:lvl2pPr marL="742950" indent="-285750" algn="l" defTabSz="0" rtl="0" fontAlgn="base">
              <a:spcBef>
                <a:spcPct val="20000"/>
              </a:spcBef>
              <a:spcAft>
                <a:spcPct val="0"/>
              </a:spcAft>
              <a:buClr>
                <a:srgbClr val="10CF9B"/>
              </a:buClr>
              <a:buFont typeface="Arial" panose="020B0604020202020204" pitchFamily="34" charset="0"/>
              <a:buChar char="–"/>
              <a:defRPr sz="2800">
                <a:solidFill>
                  <a:schemeClr val="tx1"/>
                </a:solidFill>
                <a:latin typeface="+mn-lt"/>
                <a:ea typeface="+mn-ea"/>
                <a:sym typeface="Times New Roman" panose="02020603050405020304" pitchFamily="18" charset="0"/>
              </a:defRPr>
            </a:lvl2pPr>
            <a:lvl3pPr marL="1143000" indent="-228600" algn="l" defTabSz="0" rtl="0" fontAlgn="base">
              <a:spcBef>
                <a:spcPct val="20000"/>
              </a:spcBef>
              <a:spcAft>
                <a:spcPct val="0"/>
              </a:spcAft>
              <a:buClr>
                <a:srgbClr val="10CF9B"/>
              </a:buClr>
              <a:buFont typeface="Arial" panose="020B0604020202020204" pitchFamily="34" charset="0"/>
              <a:buChar char="•"/>
              <a:defRPr sz="1600">
                <a:solidFill>
                  <a:schemeClr val="tx1"/>
                </a:solidFill>
                <a:latin typeface="+mn-lt"/>
                <a:ea typeface="+mn-ea"/>
                <a:sym typeface="Times New Roman" panose="02020603050405020304" pitchFamily="18" charset="0"/>
              </a:defRPr>
            </a:lvl3pPr>
            <a:lvl4pPr marL="1600200" indent="-228600" algn="l" defTabSz="0" rtl="0" fontAlgn="base">
              <a:spcBef>
                <a:spcPct val="20000"/>
              </a:spcBef>
              <a:spcAft>
                <a:spcPct val="0"/>
              </a:spcAft>
              <a:buClr>
                <a:srgbClr val="10CF9B"/>
              </a:buClr>
              <a:buFont typeface="Arial" panose="020B0604020202020204" pitchFamily="34" charset="0"/>
              <a:buChar char="–"/>
              <a:defRPr sz="1400">
                <a:solidFill>
                  <a:schemeClr val="tx1"/>
                </a:solidFill>
                <a:latin typeface="+mn-lt"/>
                <a:ea typeface="+mn-ea"/>
                <a:sym typeface="Times New Roman" panose="02020603050405020304" pitchFamily="18" charset="0"/>
              </a:defRPr>
            </a:lvl4pPr>
            <a:lvl5pPr marL="2057400" indent="-228600" algn="l" defTabSz="0" rtl="0" fontAlgn="base">
              <a:spcBef>
                <a:spcPct val="20000"/>
              </a:spcBef>
              <a:spcAft>
                <a:spcPct val="0"/>
              </a:spcAft>
              <a:buClr>
                <a:srgbClr val="10CF9B"/>
              </a:buClr>
              <a:buFont typeface="Arial" panose="020B0604020202020204" pitchFamily="34" charset="0"/>
              <a:buChar char="»"/>
              <a:defRPr sz="1400">
                <a:solidFill>
                  <a:schemeClr val="tx1"/>
                </a:solidFill>
                <a:latin typeface="+mn-lt"/>
                <a:ea typeface="+mn-ea"/>
                <a:sym typeface="Times New Roman" panose="02020603050405020304" pitchFamily="18" charset="0"/>
              </a:defRPr>
            </a:lvl5pPr>
            <a:lvl6pPr marL="2514600" indent="-228600" algn="l" defTabSz="0" rtl="0" fontAlgn="base">
              <a:spcBef>
                <a:spcPct val="20000"/>
              </a:spcBef>
              <a:spcAft>
                <a:spcPct val="0"/>
              </a:spcAft>
              <a:buClr>
                <a:srgbClr val="10CF9B"/>
              </a:buClr>
              <a:buFont typeface="Arial" panose="020B0604020202020204" pitchFamily="34" charset="0"/>
              <a:buChar char="»"/>
              <a:defRPr sz="1400">
                <a:solidFill>
                  <a:schemeClr val="tx1"/>
                </a:solidFill>
                <a:latin typeface="+mn-lt"/>
                <a:ea typeface="+mn-ea"/>
                <a:sym typeface="Times New Roman" panose="02020603050405020304" pitchFamily="18" charset="0"/>
              </a:defRPr>
            </a:lvl6pPr>
            <a:lvl7pPr marL="2971800" indent="-228600" algn="l" defTabSz="0" rtl="0" fontAlgn="base">
              <a:spcBef>
                <a:spcPct val="20000"/>
              </a:spcBef>
              <a:spcAft>
                <a:spcPct val="0"/>
              </a:spcAft>
              <a:buClr>
                <a:srgbClr val="10CF9B"/>
              </a:buClr>
              <a:buFont typeface="Arial" panose="020B0604020202020204" pitchFamily="34" charset="0"/>
              <a:buChar char="»"/>
              <a:defRPr sz="1400">
                <a:solidFill>
                  <a:schemeClr val="tx1"/>
                </a:solidFill>
                <a:latin typeface="+mn-lt"/>
                <a:ea typeface="+mn-ea"/>
                <a:sym typeface="Times New Roman" panose="02020603050405020304" pitchFamily="18" charset="0"/>
              </a:defRPr>
            </a:lvl7pPr>
            <a:lvl8pPr marL="3429000" indent="-228600" algn="l" defTabSz="0" rtl="0" fontAlgn="base">
              <a:spcBef>
                <a:spcPct val="20000"/>
              </a:spcBef>
              <a:spcAft>
                <a:spcPct val="0"/>
              </a:spcAft>
              <a:buClr>
                <a:srgbClr val="10CF9B"/>
              </a:buClr>
              <a:buFont typeface="Arial" panose="020B0604020202020204" pitchFamily="34" charset="0"/>
              <a:buChar char="»"/>
              <a:defRPr sz="1400">
                <a:solidFill>
                  <a:schemeClr val="tx1"/>
                </a:solidFill>
                <a:latin typeface="+mn-lt"/>
                <a:ea typeface="+mn-ea"/>
                <a:sym typeface="Times New Roman" panose="02020603050405020304" pitchFamily="18" charset="0"/>
              </a:defRPr>
            </a:lvl8pPr>
            <a:lvl9pPr marL="3886200" indent="-228600" algn="l" defTabSz="0" rtl="0" fontAlgn="base">
              <a:spcBef>
                <a:spcPct val="20000"/>
              </a:spcBef>
              <a:spcAft>
                <a:spcPct val="0"/>
              </a:spcAft>
              <a:buClr>
                <a:srgbClr val="10CF9B"/>
              </a:buClr>
              <a:buFont typeface="Arial" panose="020B0604020202020204" pitchFamily="34" charset="0"/>
              <a:buChar char="»"/>
              <a:defRPr sz="1400">
                <a:solidFill>
                  <a:schemeClr val="tx1"/>
                </a:solidFill>
                <a:latin typeface="+mn-lt"/>
                <a:ea typeface="+mn-ea"/>
                <a:sym typeface="Times New Roman" panose="02020603050405020304" pitchFamily="18" charset="0"/>
              </a:defRPr>
            </a:lvl9pPr>
          </a:lstStyle>
          <a:p>
            <a:pPr marL="0" indent="0" eaLnBrk="1" hangingPunct="1">
              <a:lnSpc>
                <a:spcPct val="150000"/>
              </a:lnSpc>
              <a:buNone/>
            </a:pPr>
            <a:r>
              <a:rPr lang="en-US" altLang="zh-CN" sz="2400">
                <a:latin typeface="华文中宋" charset="-122"/>
                <a:ea typeface="楷体" panose="02010609060101010101" charset="-122"/>
              </a:rPr>
              <a:t>    1.</a:t>
            </a:r>
            <a:r>
              <a:rPr lang="zh-CN" sz="2400">
                <a:solidFill>
                  <a:srgbClr val="FF0000"/>
                </a:solidFill>
                <a:latin typeface="华文中宋" charset="-122"/>
                <a:ea typeface="楷体" panose="02010609060101010101" charset="-122"/>
              </a:rPr>
              <a:t>敷法</a:t>
            </a:r>
            <a:r>
              <a:rPr lang="zh-CN" sz="2400">
                <a:latin typeface="华文中宋" charset="-122"/>
                <a:ea typeface="楷体" panose="02010609060101010101" charset="-122"/>
              </a:rPr>
              <a:t>：较为常用，将生药剂或糊剂，直接敷在穴位上，其范围可略大于穴区，上以塑料薄膜盖之，并以纱布、医用胶布固定。</a:t>
            </a:r>
            <a:endParaRPr lang="zh-CN" sz="2400">
              <a:latin typeface="华文中宋" charset="-122"/>
              <a:ea typeface="楷体" panose="02010609060101010101" charset="-122"/>
            </a:endParaRPr>
          </a:p>
          <a:p>
            <a:pPr marL="0" indent="0" eaLnBrk="1" hangingPunct="1">
              <a:lnSpc>
                <a:spcPct val="150000"/>
              </a:lnSpc>
              <a:buNone/>
            </a:pPr>
            <a:r>
              <a:rPr lang="zh-CN" sz="2400">
                <a:latin typeface="华文中宋" charset="-122"/>
                <a:ea typeface="楷体" panose="02010609060101010101" charset="-122"/>
              </a:rPr>
              <a:t> </a:t>
            </a:r>
            <a:r>
              <a:rPr lang="en-US" altLang="zh-CN" sz="2400">
                <a:latin typeface="华文中宋" charset="-122"/>
                <a:ea typeface="楷体" panose="02010609060101010101" charset="-122"/>
              </a:rPr>
              <a:t>   2.</a:t>
            </a:r>
            <a:r>
              <a:rPr lang="zh-CN" sz="2400">
                <a:solidFill>
                  <a:srgbClr val="FF0000"/>
                </a:solidFill>
                <a:latin typeface="华文中宋" charset="-122"/>
                <a:ea typeface="楷体" panose="02010609060101010101" charset="-122"/>
              </a:rPr>
              <a:t>贴法</a:t>
            </a:r>
            <a:r>
              <a:rPr lang="zh-CN" sz="2400">
                <a:latin typeface="华文中宋" charset="-122"/>
                <a:ea typeface="楷体" panose="02010609060101010101" charset="-122"/>
              </a:rPr>
              <a:t>：此法亦较常用。多指用膏药胶布直接贴压于穴区，亦包括将丸剂用胶布粘贴于所选处。操作简便。贴法保持时间较长，可2～4天换贴一次。</a:t>
            </a:r>
            <a:endParaRPr lang="zh-CN" sz="2400">
              <a:latin typeface="华文中宋" charset="-122"/>
              <a:ea typeface="楷体" panose="02010609060101010101" charset="-122"/>
            </a:endParaRPr>
          </a:p>
          <a:p>
            <a:pPr marL="0" indent="0" eaLnBrk="1" hangingPunct="1">
              <a:lnSpc>
                <a:spcPct val="150000"/>
              </a:lnSpc>
              <a:buNone/>
            </a:pPr>
            <a:r>
              <a:rPr lang="zh-CN" sz="2400">
                <a:latin typeface="华文中宋" charset="-122"/>
                <a:ea typeface="楷体" panose="02010609060101010101" charset="-122"/>
              </a:rPr>
              <a:t> </a:t>
            </a:r>
            <a:r>
              <a:rPr lang="en-US" altLang="zh-CN" sz="2400">
                <a:latin typeface="华文中宋" charset="-122"/>
                <a:ea typeface="楷体" panose="02010609060101010101" charset="-122"/>
              </a:rPr>
              <a:t>   3.</a:t>
            </a:r>
            <a:r>
              <a:rPr lang="zh-CN" sz="2400">
                <a:solidFill>
                  <a:srgbClr val="FF0000"/>
                </a:solidFill>
                <a:latin typeface="华文中宋" charset="-122"/>
                <a:ea typeface="楷体" panose="02010609060101010101" charset="-122"/>
              </a:rPr>
              <a:t>填法</a:t>
            </a:r>
            <a:r>
              <a:rPr lang="zh-CN" sz="2400">
                <a:latin typeface="华文中宋" charset="-122"/>
                <a:ea typeface="楷体" panose="02010609060101010101" charset="-122"/>
              </a:rPr>
              <a:t>：本法仅用于神阙穴，将药膏或药粉填于脐中，填药量据病症，年龄及药物而定，填药时间隔日或隔二日一次。</a:t>
            </a:r>
            <a:endParaRPr lang="zh-CN" sz="2400">
              <a:latin typeface="华文中宋"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additive="base">
                                        <p:cTn id="6" dur="1" fill="hold">
                                          <p:stCondLst>
                                            <p:cond delay="0"/>
                                          </p:stCondLst>
                                        </p:cTn>
                                        <p:tgtEl>
                                          <p:spTgt spid="2374"/>
                                        </p:tgtEl>
                                        <p:attrNameLst>
                                          <p:attrName>style.visibility</p:attrName>
                                        </p:attrNameLst>
                                      </p:cBhvr>
                                      <p:to>
                                        <p:strVal val="visible"/>
                                      </p:to>
                                    </p:set>
                                    <p:anim calcmode="lin" valueType="num">
                                      <p:cBhvr additive="base">
                                        <p:cTn id="7" dur="500" fill="hold"/>
                                        <p:tgtEl>
                                          <p:spTgt spid="2374"/>
                                        </p:tgtEl>
                                        <p:attrNameLst>
                                          <p:attrName>ppt_x</p:attrName>
                                        </p:attrNameLst>
                                      </p:cBhvr>
                                      <p:tavLst>
                                        <p:tav tm="0">
                                          <p:val>
                                            <p:strVal val="1+#ppt_w/2"/>
                                          </p:val>
                                        </p:tav>
                                        <p:tav tm="100000">
                                          <p:val>
                                            <p:strVal val="#ppt_x"/>
                                          </p:val>
                                        </p:tav>
                                      </p:tavLst>
                                    </p:anim>
                                    <p:anim calcmode="lin" valueType="num">
                                      <p:cBhvr additive="base">
                                        <p:cTn id="8" dur="500" fill="hold"/>
                                        <p:tgtEl>
                                          <p:spTgt spid="237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childTnLst>
                                    <p:set>
                                      <p:cBhvr additive="base">
                                        <p:cTn id="11" dur="1" fill="hold">
                                          <p:stCondLst>
                                            <p:cond delay="0"/>
                                          </p:stCondLst>
                                        </p:cTn>
                                        <p:tgtEl>
                                          <p:spTgt spid="2375"/>
                                        </p:tgtEl>
                                        <p:attrNameLst>
                                          <p:attrName>style.visibility</p:attrName>
                                        </p:attrNameLst>
                                      </p:cBhvr>
                                      <p:to>
                                        <p:strVal val="visible"/>
                                      </p:to>
                                    </p:set>
                                    <p:anim calcmode="lin" valueType="num">
                                      <p:cBhvr additive="base">
                                        <p:cTn id="12" dur="500" fill="hold"/>
                                        <p:tgtEl>
                                          <p:spTgt spid="2375"/>
                                        </p:tgtEl>
                                        <p:attrNameLst>
                                          <p:attrName>ppt_w</p:attrName>
                                        </p:attrNameLst>
                                      </p:cBhvr>
                                      <p:tavLst>
                                        <p:tav tm="0">
                                          <p:val>
                                            <p:fltVal val="0.000000"/>
                                          </p:val>
                                        </p:tav>
                                        <p:tav tm="100000">
                                          <p:val>
                                            <p:strVal val="#ppt_w"/>
                                          </p:val>
                                        </p:tav>
                                      </p:tavLst>
                                    </p:anim>
                                    <p:anim calcmode="lin" valueType="num">
                                      <p:cBhvr additive="base">
                                        <p:cTn id="13" dur="500" fill="hold"/>
                                        <p:tgtEl>
                                          <p:spTgt spid="2375"/>
                                        </p:tgtEl>
                                        <p:attrNameLst>
                                          <p:attrName>ppt_h</p:attrName>
                                        </p:attrNameLst>
                                      </p:cBhvr>
                                      <p:tavLst>
                                        <p:tav tm="0">
                                          <p:val>
                                            <p:fltVal val="0.000000"/>
                                          </p:val>
                                        </p:tav>
                                        <p:tav tm="100000">
                                          <p:val>
                                            <p:strVal val="#ppt_h"/>
                                          </p:val>
                                        </p:tav>
                                      </p:tavLst>
                                    </p:anim>
                                    <p:animEffect transition="in" filter="fade">
                                      <p:cBhvr additive="base">
                                        <p:cTn id="14" dur="500"/>
                                        <p:tgtEl>
                                          <p:spTgt spid="2375"/>
                                        </p:tgtEl>
                                      </p:cBhvr>
                                    </p:animEffect>
                                  </p:childTnLst>
                                </p:cTn>
                              </p:par>
                              <p:par>
                                <p:cTn id="15" presetID="22" presetClass="entr" presetSubtype="8" fill="hold" nodeType="withEffect">
                                  <p:childTnLst>
                                    <p:set>
                                      <p:cBhvr additive="base">
                                        <p:cTn id="16" dur="1" fill="hold">
                                          <p:stCondLst>
                                            <p:cond delay="0"/>
                                          </p:stCondLst>
                                        </p:cTn>
                                        <p:tgtEl>
                                          <p:spTgt spid="2376"/>
                                        </p:tgtEl>
                                        <p:attrNameLst>
                                          <p:attrName>style.visibility</p:attrName>
                                        </p:attrNameLst>
                                      </p:cBhvr>
                                      <p:to>
                                        <p:strVal val="visible"/>
                                      </p:to>
                                    </p:set>
                                    <p:animEffect transition="in" filter="wipe(left)">
                                      <p:cBhvr additive="base">
                                        <p:cTn id="17" dur="500"/>
                                        <p:tgtEl>
                                          <p:spTgt spid="2376"/>
                                        </p:tgtEl>
                                      </p:cBhvr>
                                    </p:animEffect>
                                  </p:childTnLst>
                                </p:cTn>
                              </p:par>
                            </p:childTnLst>
                          </p:cTn>
                        </p:par>
                        <p:par>
                          <p:cTn id="18" fill="hold">
                            <p:stCondLst>
                              <p:cond delay="1000"/>
                            </p:stCondLst>
                            <p:childTnLst>
                              <p:par>
                                <p:cTn id="19" presetID="22" presetClass="entr" presetSubtype="4" fill="hold" grpId="0" nodeType="afterEffect">
                                  <p:childTnLst>
                                    <p:set>
                                      <p:cBhvr additive="base">
                                        <p:cTn id="20" dur="1" fill="hold">
                                          <p:stCondLst>
                                            <p:cond delay="0"/>
                                          </p:stCondLst>
                                        </p:cTn>
                                        <p:tgtEl>
                                          <p:spTgt spid="2379"/>
                                        </p:tgtEl>
                                        <p:attrNameLst>
                                          <p:attrName>style.visibility</p:attrName>
                                        </p:attrNameLst>
                                      </p:cBhvr>
                                      <p:to>
                                        <p:strVal val="visible"/>
                                      </p:to>
                                    </p:set>
                                    <p:animEffect transition="in" filter="wipe(down)">
                                      <p:cBhvr additive="base">
                                        <p:cTn id="21" dur="500"/>
                                        <p:tgtEl>
                                          <p:spTgt spid="23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7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83" name="图片 57"/>
          <p:cNvPicPr>
            <a:picLocks noChangeAspect="1"/>
          </p:cNvPicPr>
          <p:nvPr/>
        </p:nvPicPr>
        <p:blipFill>
          <a:blip r:embed="rId1"/>
          <a:stretch>
            <a:fillRect/>
          </a:stretch>
        </p:blipFill>
        <p:spPr>
          <a:xfrm>
            <a:off x="-50800" y="-39687"/>
            <a:ext cx="2235200" cy="1822450"/>
          </a:xfrm>
          <a:prstGeom prst="rect">
            <a:avLst/>
          </a:prstGeom>
          <a:noFill/>
          <a:ln w="9525">
            <a:noFill/>
          </a:ln>
        </p:spPr>
      </p:pic>
      <p:pic>
        <p:nvPicPr>
          <p:cNvPr id="2384" name="图片 11"/>
          <p:cNvPicPr>
            <a:picLocks noChangeAspect="1"/>
          </p:cNvPicPr>
          <p:nvPr/>
        </p:nvPicPr>
        <p:blipFill>
          <a:blip r:embed="rId2"/>
          <a:stretch>
            <a:fillRect/>
          </a:stretch>
        </p:blipFill>
        <p:spPr>
          <a:xfrm>
            <a:off x="10575925" y="392113"/>
            <a:ext cx="1301750" cy="1081087"/>
          </a:xfrm>
          <a:prstGeom prst="rect">
            <a:avLst/>
          </a:prstGeom>
          <a:noFill/>
          <a:ln w="9525">
            <a:noFill/>
          </a:ln>
        </p:spPr>
      </p:pic>
      <p:grpSp>
        <p:nvGrpSpPr>
          <p:cNvPr id="2385" name="组合 2384"/>
          <p:cNvGrpSpPr/>
          <p:nvPr/>
        </p:nvGrpSpPr>
        <p:grpSpPr>
          <a:xfrm>
            <a:off x="3028950" y="871538"/>
            <a:ext cx="5686425" cy="492125"/>
            <a:chOff x="3090175" y="886731"/>
            <a:chExt cx="6090723" cy="492125"/>
          </a:xfrm>
        </p:grpSpPr>
        <p:sp>
          <p:nvSpPr>
            <p:cNvPr id="2386" name="TextBox 8"/>
            <p:cNvSpPr/>
            <p:nvPr/>
          </p:nvSpPr>
          <p:spPr>
            <a:xfrm>
              <a:off x="3192186" y="886731"/>
              <a:ext cx="5988712" cy="492125"/>
            </a:xfrm>
            <a:prstGeom prst="rect">
              <a:avLst/>
            </a:prstGeom>
            <a:noFill/>
            <a:ln w="9525">
              <a:noFill/>
            </a:ln>
          </p:spPr>
          <p:txBody>
            <a:bodyPr wrap="square" lIns="0" tIns="0" rIns="0" bIns="0" anchor="ctr" anchorCtr="0"/>
            <a:p>
              <a:pPr algn="ctr"/>
              <a:r>
                <a:rPr lang="zh-CN" altLang="en-US" sz="3200">
                  <a:latin typeface="叶根友刀锋黑草" pitchFamily="2" charset="-122"/>
                  <a:ea typeface="楷体" panose="02010609060101010101" charset="-122"/>
                  <a:sym typeface="Arial" panose="020B0604020202020204"/>
                </a:rPr>
                <a:t>三、临床应用</a:t>
              </a:r>
              <a:r>
                <a:rPr lang="en-US" altLang="zh-CN" sz="3200">
                  <a:latin typeface="叶根友刀锋黑草" pitchFamily="2" charset="-122"/>
                  <a:ea typeface="楷体" panose="02010609060101010101" charset="-122"/>
                  <a:sym typeface="Arial" panose="020B0604020202020204"/>
                </a:rPr>
                <a:t>-</a:t>
              </a:r>
              <a:r>
                <a:rPr lang="zh-CN" altLang="en-US" sz="3200">
                  <a:latin typeface="叶根友刀锋黑草" pitchFamily="2" charset="-122"/>
                  <a:ea typeface="楷体" panose="02010609060101010101" charset="-122"/>
                  <a:sym typeface="Arial" panose="020B0604020202020204"/>
                </a:rPr>
                <a:t>常用敷贴方法</a:t>
              </a:r>
              <a:endParaRPr lang="zh-CN" altLang="en-US" sz="3200">
                <a:latin typeface="叶根友刀锋黑草" pitchFamily="2" charset="-122"/>
                <a:ea typeface="楷体" panose="02010609060101010101" charset="-122"/>
                <a:sym typeface="Arial" panose="020B0604020202020204"/>
              </a:endParaRPr>
            </a:p>
          </p:txBody>
        </p:sp>
        <p:cxnSp>
          <p:nvCxnSpPr>
            <p:cNvPr id="2387" name="直接连接符 29"/>
            <p:cNvCxnSpPr/>
            <p:nvPr/>
          </p:nvCxnSpPr>
          <p:spPr>
            <a:xfrm>
              <a:off x="3090175" y="1378420"/>
              <a:ext cx="5598351" cy="0"/>
            </a:xfrm>
            <a:prstGeom prst="line">
              <a:avLst/>
            </a:prstGeom>
            <a:ln w="9525" cap="flat" cmpd="sng">
              <a:solidFill>
                <a:srgbClr val="895C33"/>
              </a:solidFill>
              <a:prstDash val="solid"/>
              <a:headEnd type="none" w="med" len="med"/>
              <a:tailEnd type="none" w="med" len="med"/>
            </a:ln>
          </p:spPr>
        </p:cxnSp>
      </p:grpSp>
      <p:sp>
        <p:nvSpPr>
          <p:cNvPr id="2388" name="矩形 10"/>
          <p:cNvSpPr/>
          <p:nvPr/>
        </p:nvSpPr>
        <p:spPr>
          <a:xfrm>
            <a:off x="2365375" y="1628775"/>
            <a:ext cx="9196388" cy="1014413"/>
          </a:xfrm>
          <a:prstGeom prst="rect">
            <a:avLst/>
          </a:prstGeom>
          <a:noFill/>
          <a:ln w="9525">
            <a:noFill/>
          </a:ln>
        </p:spPr>
        <p:txBody>
          <a:bodyPr wrap="square"/>
          <a:p>
            <a:pPr marL="285750" indent="-285750">
              <a:lnSpc>
                <a:spcPct val="150000"/>
              </a:lnSpc>
              <a:buClr>
                <a:srgbClr val="981B1F"/>
              </a:buClr>
              <a:buFont typeface="Wingdings" panose="05000000000000000000" pitchFamily="2" charset="2"/>
              <a:buChar char="Ø"/>
            </a:pPr>
            <a:endParaRPr lang="zh-CN" altLang="en-US" sz="2400">
              <a:latin typeface="微软雅黑" panose="020B0503020204020204" pitchFamily="34" charset="-122"/>
              <a:ea typeface="楷体" panose="02010609060101010101" charset="-122"/>
            </a:endParaRPr>
          </a:p>
          <a:p>
            <a:pPr marL="285750" indent="-285750">
              <a:lnSpc>
                <a:spcPct val="150000"/>
              </a:lnSpc>
              <a:buClr>
                <a:srgbClr val="981B1F"/>
              </a:buClr>
              <a:buFont typeface="Wingdings" panose="05000000000000000000" pitchFamily="2" charset="2"/>
              <a:buChar char="Ø"/>
            </a:pPr>
            <a:endParaRPr lang="zh-CN" altLang="en-US" sz="1600">
              <a:latin typeface="微软雅黑" panose="020B0503020204020204" pitchFamily="34" charset="-122"/>
              <a:ea typeface="楷体" panose="02010609060101010101" charset="-122"/>
            </a:endParaRPr>
          </a:p>
        </p:txBody>
      </p:sp>
      <p:sp>
        <p:nvSpPr>
          <p:cNvPr id="2" name="文本框 1"/>
          <p:cNvSpPr txBox="1"/>
          <p:nvPr/>
        </p:nvSpPr>
        <p:spPr>
          <a:xfrm>
            <a:off x="1006475" y="1746885"/>
            <a:ext cx="10027285" cy="5076825"/>
          </a:xfrm>
          <a:prstGeom prst="rect">
            <a:avLst/>
          </a:prstGeom>
          <a:noFill/>
        </p:spPr>
        <p:txBody>
          <a:bodyPr wrap="square" rtlCol="0" anchor="t">
            <a:noAutofit/>
          </a:bodyPr>
          <a:p>
            <a:pPr eaLnBrk="1" hangingPunct="1">
              <a:lnSpc>
                <a:spcPct val="150000"/>
              </a:lnSpc>
            </a:pPr>
            <a:r>
              <a:rPr lang="en-US" altLang="zh-CN" sz="2400">
                <a:latin typeface="华文中宋" charset="-122"/>
                <a:ea typeface="楷体" panose="02010609060101010101" charset="-122"/>
                <a:sym typeface="+mn-ea"/>
              </a:rPr>
              <a:t>    4.</a:t>
            </a:r>
            <a:r>
              <a:rPr lang="zh-CN" sz="2400">
                <a:solidFill>
                  <a:srgbClr val="FF0000"/>
                </a:solidFill>
                <a:latin typeface="华文中宋" charset="-122"/>
                <a:ea typeface="楷体" panose="02010609060101010101" charset="-122"/>
                <a:sym typeface="+mn-ea"/>
              </a:rPr>
              <a:t>涂法</a:t>
            </a:r>
            <a:r>
              <a:rPr lang="zh-CN" sz="2400">
                <a:latin typeface="华文中宋" charset="-122"/>
                <a:ea typeface="楷体" panose="02010609060101010101" charset="-122"/>
                <a:sym typeface="+mn-ea"/>
              </a:rPr>
              <a:t>：亦称擦法，将药汁、药膏、药糊等涂擦于穴区。也包括用毛笔或湿棉莶浸湿后略蘸药粉涂敷于穴区。此法用药量少，适于小儿或对皮肤有一定刺激性的药物敷涂。</a:t>
            </a:r>
            <a:endParaRPr lang="zh-CN" sz="2400">
              <a:latin typeface="华文中宋" charset="-122"/>
              <a:ea typeface="楷体" panose="02010609060101010101" charset="-122"/>
            </a:endParaRPr>
          </a:p>
          <a:p>
            <a:pPr eaLnBrk="1" hangingPunct="1">
              <a:lnSpc>
                <a:spcPct val="150000"/>
              </a:lnSpc>
            </a:pPr>
            <a:r>
              <a:rPr lang="en-US" altLang="zh-CN" sz="2400">
                <a:latin typeface="华文中宋" charset="-122"/>
                <a:ea typeface="楷体" panose="02010609060101010101" charset="-122"/>
                <a:sym typeface="+mn-ea"/>
              </a:rPr>
              <a:t>   5.</a:t>
            </a:r>
            <a:r>
              <a:rPr lang="zh-CN" sz="2400">
                <a:solidFill>
                  <a:srgbClr val="FF0000"/>
                </a:solidFill>
                <a:latin typeface="华文中宋" charset="-122"/>
                <a:ea typeface="楷体" panose="02010609060101010101" charset="-122"/>
                <a:sym typeface="+mn-ea"/>
              </a:rPr>
              <a:t>滴法</a:t>
            </a:r>
            <a:r>
              <a:rPr lang="zh-CN" sz="2400">
                <a:latin typeface="华文中宋" charset="-122"/>
                <a:ea typeface="楷体" panose="02010609060101010101" charset="-122"/>
                <a:sym typeface="+mn-ea"/>
              </a:rPr>
              <a:t>：将药汁根据病情需要温热或置凉后，一滴滴徐徐滴入穴区，以达到治疗目的。此法多用于神阙穴。</a:t>
            </a:r>
            <a:endParaRPr lang="zh-CN" sz="2400">
              <a:latin typeface="华文中宋" charset="-122"/>
              <a:ea typeface="楷体" panose="02010609060101010101" charset="-122"/>
            </a:endParaRPr>
          </a:p>
          <a:p>
            <a:pPr eaLnBrk="1" hangingPunct="1">
              <a:lnSpc>
                <a:spcPct val="150000"/>
              </a:lnSpc>
            </a:pPr>
            <a:r>
              <a:rPr lang="en-US" altLang="zh-CN" sz="2400">
                <a:latin typeface="华文中宋" charset="-122"/>
                <a:ea typeface="楷体" panose="02010609060101010101" charset="-122"/>
                <a:sym typeface="+mn-ea"/>
              </a:rPr>
              <a:t>   6.</a:t>
            </a:r>
            <a:r>
              <a:rPr lang="zh-CN" sz="2400">
                <a:solidFill>
                  <a:srgbClr val="FF0000"/>
                </a:solidFill>
                <a:latin typeface="华文中宋" charset="-122"/>
                <a:ea typeface="楷体" panose="02010609060101010101" charset="-122"/>
                <a:sym typeface="+mn-ea"/>
              </a:rPr>
              <a:t>叩法</a:t>
            </a:r>
            <a:r>
              <a:rPr lang="zh-CN" sz="2400">
                <a:latin typeface="华文中宋" charset="-122"/>
                <a:ea typeface="楷体" panose="02010609060101010101" charset="-122"/>
                <a:sym typeface="+mn-ea"/>
              </a:rPr>
              <a:t>：以特制的药捧，蘸药汁点叩穴区，可反复施行。具有敷贴药物和机械刺激的双重治疗作用。 </a:t>
            </a:r>
            <a:br>
              <a:rPr lang="zh-CN" sz="2400">
                <a:latin typeface="华文中宋" charset="-122"/>
                <a:ea typeface="楷体" panose="02010609060101010101" charset="-122"/>
                <a:sym typeface="+mn-ea"/>
              </a:rPr>
            </a:br>
            <a:endParaRPr lang="zh-CN" altLang="en-US" sz="2400" b="1" dirty="0">
              <a:latin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additive="base">
                                        <p:cTn id="6" dur="1" fill="hold">
                                          <p:stCondLst>
                                            <p:cond delay="0"/>
                                          </p:stCondLst>
                                        </p:cTn>
                                        <p:tgtEl>
                                          <p:spTgt spid="2383"/>
                                        </p:tgtEl>
                                        <p:attrNameLst>
                                          <p:attrName>style.visibility</p:attrName>
                                        </p:attrNameLst>
                                      </p:cBhvr>
                                      <p:to>
                                        <p:strVal val="visible"/>
                                      </p:to>
                                    </p:set>
                                    <p:anim calcmode="lin" valueType="num">
                                      <p:cBhvr additive="base">
                                        <p:cTn id="7" dur="500" fill="hold"/>
                                        <p:tgtEl>
                                          <p:spTgt spid="2383"/>
                                        </p:tgtEl>
                                        <p:attrNameLst>
                                          <p:attrName>ppt_x</p:attrName>
                                        </p:attrNameLst>
                                      </p:cBhvr>
                                      <p:tavLst>
                                        <p:tav tm="0">
                                          <p:val>
                                            <p:strVal val="1+#ppt_w/2"/>
                                          </p:val>
                                        </p:tav>
                                        <p:tav tm="100000">
                                          <p:val>
                                            <p:strVal val="#ppt_x"/>
                                          </p:val>
                                        </p:tav>
                                      </p:tavLst>
                                    </p:anim>
                                    <p:anim calcmode="lin" valueType="num">
                                      <p:cBhvr additive="base">
                                        <p:cTn id="8" dur="500" fill="hold"/>
                                        <p:tgtEl>
                                          <p:spTgt spid="238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childTnLst>
                                    <p:set>
                                      <p:cBhvr additive="base">
                                        <p:cTn id="11" dur="1" fill="hold">
                                          <p:stCondLst>
                                            <p:cond delay="0"/>
                                          </p:stCondLst>
                                        </p:cTn>
                                        <p:tgtEl>
                                          <p:spTgt spid="2384"/>
                                        </p:tgtEl>
                                        <p:attrNameLst>
                                          <p:attrName>style.visibility</p:attrName>
                                        </p:attrNameLst>
                                      </p:cBhvr>
                                      <p:to>
                                        <p:strVal val="visible"/>
                                      </p:to>
                                    </p:set>
                                    <p:anim calcmode="lin" valueType="num">
                                      <p:cBhvr additive="base">
                                        <p:cTn id="12" dur="500" fill="hold"/>
                                        <p:tgtEl>
                                          <p:spTgt spid="2384"/>
                                        </p:tgtEl>
                                        <p:attrNameLst>
                                          <p:attrName>ppt_w</p:attrName>
                                        </p:attrNameLst>
                                      </p:cBhvr>
                                      <p:tavLst>
                                        <p:tav tm="0">
                                          <p:val>
                                            <p:fltVal val="0.000000"/>
                                          </p:val>
                                        </p:tav>
                                        <p:tav tm="100000">
                                          <p:val>
                                            <p:strVal val="#ppt_w"/>
                                          </p:val>
                                        </p:tav>
                                      </p:tavLst>
                                    </p:anim>
                                    <p:anim calcmode="lin" valueType="num">
                                      <p:cBhvr additive="base">
                                        <p:cTn id="13" dur="500" fill="hold"/>
                                        <p:tgtEl>
                                          <p:spTgt spid="2384"/>
                                        </p:tgtEl>
                                        <p:attrNameLst>
                                          <p:attrName>ppt_h</p:attrName>
                                        </p:attrNameLst>
                                      </p:cBhvr>
                                      <p:tavLst>
                                        <p:tav tm="0">
                                          <p:val>
                                            <p:fltVal val="0.000000"/>
                                          </p:val>
                                        </p:tav>
                                        <p:tav tm="100000">
                                          <p:val>
                                            <p:strVal val="#ppt_h"/>
                                          </p:val>
                                        </p:tav>
                                      </p:tavLst>
                                    </p:anim>
                                    <p:animEffect transition="in" filter="fade">
                                      <p:cBhvr additive="base">
                                        <p:cTn id="14" dur="500"/>
                                        <p:tgtEl>
                                          <p:spTgt spid="2384"/>
                                        </p:tgtEl>
                                      </p:cBhvr>
                                    </p:animEffect>
                                  </p:childTnLst>
                                </p:cTn>
                              </p:par>
                              <p:par>
                                <p:cTn id="15" presetID="22" presetClass="entr" presetSubtype="8" fill="hold" nodeType="withEffect">
                                  <p:childTnLst>
                                    <p:set>
                                      <p:cBhvr additive="base">
                                        <p:cTn id="16" dur="1" fill="hold">
                                          <p:stCondLst>
                                            <p:cond delay="0"/>
                                          </p:stCondLst>
                                        </p:cTn>
                                        <p:tgtEl>
                                          <p:spTgt spid="2385"/>
                                        </p:tgtEl>
                                        <p:attrNameLst>
                                          <p:attrName>style.visibility</p:attrName>
                                        </p:attrNameLst>
                                      </p:cBhvr>
                                      <p:to>
                                        <p:strVal val="visible"/>
                                      </p:to>
                                    </p:set>
                                    <p:animEffect transition="in" filter="wipe(left)">
                                      <p:cBhvr additive="base">
                                        <p:cTn id="17" dur="500"/>
                                        <p:tgtEl>
                                          <p:spTgt spid="2385"/>
                                        </p:tgtEl>
                                      </p:cBhvr>
                                    </p:animEffect>
                                  </p:childTnLst>
                                </p:cTn>
                              </p:par>
                            </p:childTnLst>
                          </p:cTn>
                        </p:par>
                        <p:par>
                          <p:cTn id="18" fill="hold">
                            <p:stCondLst>
                              <p:cond delay="1000"/>
                            </p:stCondLst>
                            <p:childTnLst>
                              <p:par>
                                <p:cTn id="19" presetID="22" presetClass="entr" presetSubtype="4" fill="hold" grpId="0" nodeType="afterEffect">
                                  <p:childTnLst>
                                    <p:set>
                                      <p:cBhvr additive="base">
                                        <p:cTn id="20" dur="1" fill="hold">
                                          <p:stCondLst>
                                            <p:cond delay="0"/>
                                          </p:stCondLst>
                                        </p:cTn>
                                        <p:tgtEl>
                                          <p:spTgt spid="2388"/>
                                        </p:tgtEl>
                                        <p:attrNameLst>
                                          <p:attrName>style.visibility</p:attrName>
                                        </p:attrNameLst>
                                      </p:cBhvr>
                                      <p:to>
                                        <p:strVal val="visible"/>
                                      </p:to>
                                    </p:set>
                                    <p:animEffect transition="in" filter="wipe(down)">
                                      <p:cBhvr additive="base">
                                        <p:cTn id="21" dur="500"/>
                                        <p:tgtEl>
                                          <p:spTgt spid="2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392" name="图片 57"/>
          <p:cNvPicPr>
            <a:picLocks noChangeAspect="1"/>
          </p:cNvPicPr>
          <p:nvPr/>
        </p:nvPicPr>
        <p:blipFill>
          <a:blip r:embed="rId1"/>
          <a:stretch>
            <a:fillRect/>
          </a:stretch>
        </p:blipFill>
        <p:spPr>
          <a:xfrm>
            <a:off x="-50800" y="-39687"/>
            <a:ext cx="2235200" cy="1822450"/>
          </a:xfrm>
          <a:prstGeom prst="rect">
            <a:avLst/>
          </a:prstGeom>
          <a:noFill/>
          <a:ln w="9525">
            <a:noFill/>
          </a:ln>
        </p:spPr>
      </p:pic>
      <p:pic>
        <p:nvPicPr>
          <p:cNvPr id="2393" name="图片 11"/>
          <p:cNvPicPr>
            <a:picLocks noChangeAspect="1"/>
          </p:cNvPicPr>
          <p:nvPr/>
        </p:nvPicPr>
        <p:blipFill>
          <a:blip r:embed="rId2"/>
          <a:stretch>
            <a:fillRect/>
          </a:stretch>
        </p:blipFill>
        <p:spPr>
          <a:xfrm>
            <a:off x="10575925" y="392113"/>
            <a:ext cx="1301750" cy="1081087"/>
          </a:xfrm>
          <a:prstGeom prst="rect">
            <a:avLst/>
          </a:prstGeom>
          <a:noFill/>
          <a:ln w="9525">
            <a:noFill/>
          </a:ln>
        </p:spPr>
      </p:pic>
      <p:grpSp>
        <p:nvGrpSpPr>
          <p:cNvPr id="2394" name="组合 2393"/>
          <p:cNvGrpSpPr/>
          <p:nvPr/>
        </p:nvGrpSpPr>
        <p:grpSpPr>
          <a:xfrm>
            <a:off x="3028950" y="871538"/>
            <a:ext cx="5686425" cy="492125"/>
            <a:chOff x="3090175" y="886731"/>
            <a:chExt cx="6090723" cy="492125"/>
          </a:xfrm>
        </p:grpSpPr>
        <p:sp>
          <p:nvSpPr>
            <p:cNvPr id="2395" name="TextBox 8"/>
            <p:cNvSpPr/>
            <p:nvPr/>
          </p:nvSpPr>
          <p:spPr>
            <a:xfrm>
              <a:off x="3192186" y="886731"/>
              <a:ext cx="5988712" cy="492125"/>
            </a:xfrm>
            <a:prstGeom prst="rect">
              <a:avLst/>
            </a:prstGeom>
            <a:noFill/>
            <a:ln w="9525">
              <a:noFill/>
            </a:ln>
          </p:spPr>
          <p:txBody>
            <a:bodyPr wrap="square" lIns="0" tIns="0" rIns="0" bIns="0" anchor="ctr" anchorCtr="0"/>
            <a:p>
              <a:pPr algn="ctr"/>
              <a:r>
                <a:rPr lang="zh-CN" altLang="en-US" sz="3200">
                  <a:latin typeface="叶根友刀锋黑草" pitchFamily="2" charset="-122"/>
                  <a:ea typeface="楷体" panose="02010609060101010101" charset="-122"/>
                  <a:sym typeface="Arial" panose="020B0604020202020204"/>
                </a:rPr>
                <a:t>三、临床应用</a:t>
              </a:r>
              <a:r>
                <a:rPr lang="en-US" altLang="zh-CN" sz="3200">
                  <a:latin typeface="叶根友刀锋黑草" pitchFamily="2" charset="-122"/>
                  <a:ea typeface="楷体" panose="02010609060101010101" charset="-122"/>
                  <a:sym typeface="Arial" panose="020B0604020202020204"/>
                </a:rPr>
                <a:t>-</a:t>
              </a:r>
              <a:r>
                <a:rPr lang="zh-CN" altLang="en-US" sz="3200">
                  <a:latin typeface="叶根友刀锋黑草" pitchFamily="2" charset="-122"/>
                  <a:ea typeface="楷体" panose="02010609060101010101" charset="-122"/>
                  <a:sym typeface="Arial" panose="020B0604020202020204"/>
                </a:rPr>
                <a:t>常用敷贴方法</a:t>
              </a:r>
              <a:endParaRPr lang="zh-CN" altLang="en-US" sz="3200">
                <a:latin typeface="叶根友刀锋黑草" pitchFamily="2" charset="-122"/>
                <a:ea typeface="楷体" panose="02010609060101010101" charset="-122"/>
                <a:sym typeface="Arial" panose="020B0604020202020204"/>
              </a:endParaRPr>
            </a:p>
          </p:txBody>
        </p:sp>
        <p:cxnSp>
          <p:nvCxnSpPr>
            <p:cNvPr id="2396" name="直接连接符 29"/>
            <p:cNvCxnSpPr/>
            <p:nvPr/>
          </p:nvCxnSpPr>
          <p:spPr>
            <a:xfrm>
              <a:off x="3090175" y="1378420"/>
              <a:ext cx="5598351" cy="0"/>
            </a:xfrm>
            <a:prstGeom prst="line">
              <a:avLst/>
            </a:prstGeom>
            <a:ln w="9525" cap="flat" cmpd="sng">
              <a:solidFill>
                <a:srgbClr val="895C33"/>
              </a:solidFill>
              <a:prstDash val="solid"/>
              <a:headEnd type="none" w="med" len="med"/>
              <a:tailEnd type="none" w="med" len="med"/>
            </a:ln>
          </p:spPr>
        </p:cxnSp>
      </p:grpSp>
      <p:sp>
        <p:nvSpPr>
          <p:cNvPr id="2397" name="矩形 10"/>
          <p:cNvSpPr/>
          <p:nvPr/>
        </p:nvSpPr>
        <p:spPr>
          <a:xfrm>
            <a:off x="2365375" y="1628775"/>
            <a:ext cx="9196388" cy="1014413"/>
          </a:xfrm>
          <a:prstGeom prst="rect">
            <a:avLst/>
          </a:prstGeom>
          <a:noFill/>
          <a:ln w="9525">
            <a:noFill/>
          </a:ln>
        </p:spPr>
        <p:txBody>
          <a:bodyPr wrap="square"/>
          <a:p>
            <a:pPr marL="285750" indent="-285750">
              <a:lnSpc>
                <a:spcPct val="150000"/>
              </a:lnSpc>
              <a:buClr>
                <a:srgbClr val="981B1F"/>
              </a:buClr>
              <a:buFont typeface="Wingdings" panose="05000000000000000000" pitchFamily="2" charset="2"/>
              <a:buChar char="Ø"/>
            </a:pPr>
            <a:endParaRPr lang="zh-CN" altLang="en-US" sz="2400">
              <a:latin typeface="微软雅黑" panose="020B0503020204020204" pitchFamily="34" charset="-122"/>
              <a:ea typeface="楷体" panose="02010609060101010101" charset="-122"/>
            </a:endParaRPr>
          </a:p>
          <a:p>
            <a:pPr marL="285750" indent="-285750">
              <a:lnSpc>
                <a:spcPct val="150000"/>
              </a:lnSpc>
              <a:buClr>
                <a:srgbClr val="981B1F"/>
              </a:buClr>
              <a:buFont typeface="Wingdings" panose="05000000000000000000" pitchFamily="2" charset="2"/>
              <a:buChar char="Ø"/>
            </a:pPr>
            <a:endParaRPr lang="zh-CN" altLang="en-US" sz="1600">
              <a:latin typeface="微软雅黑" panose="020B0503020204020204" pitchFamily="34" charset="-122"/>
              <a:ea typeface="楷体" panose="02010609060101010101" charset="-122"/>
            </a:endParaRPr>
          </a:p>
        </p:txBody>
      </p:sp>
      <p:sp>
        <p:nvSpPr>
          <p:cNvPr id="2" name="文本框 1"/>
          <p:cNvSpPr txBox="1"/>
          <p:nvPr/>
        </p:nvSpPr>
        <p:spPr>
          <a:xfrm>
            <a:off x="1057910" y="1523365"/>
            <a:ext cx="9915525" cy="4792980"/>
          </a:xfrm>
          <a:prstGeom prst="rect">
            <a:avLst/>
          </a:prstGeom>
          <a:noFill/>
        </p:spPr>
        <p:txBody>
          <a:bodyPr wrap="square" rtlCol="0" anchor="t">
            <a:noAutofit/>
          </a:bodyPr>
          <a:p>
            <a:pPr eaLnBrk="1" hangingPunct="1">
              <a:lnSpc>
                <a:spcPct val="110000"/>
              </a:lnSpc>
            </a:pPr>
            <a:r>
              <a:rPr lang="en-US" altLang="zh-CN" sz="2400">
                <a:latin typeface="华文中宋" charset="-122"/>
                <a:ea typeface="楷体" panose="02010609060101010101" charset="-122"/>
                <a:sym typeface="+mn-ea"/>
              </a:rPr>
              <a:t>    7.</a:t>
            </a:r>
            <a:r>
              <a:rPr lang="zh-CN" sz="2400">
                <a:solidFill>
                  <a:srgbClr val="FF0000"/>
                </a:solidFill>
                <a:latin typeface="华文中宋" charset="-122"/>
                <a:ea typeface="楷体" panose="02010609060101010101" charset="-122"/>
                <a:sym typeface="+mn-ea"/>
              </a:rPr>
              <a:t>离子透入法</a:t>
            </a:r>
            <a:r>
              <a:rPr lang="zh-CN" sz="2400">
                <a:latin typeface="华文中宋" charset="-122"/>
                <a:ea typeface="楷体" panose="02010609060101010101" charset="-122"/>
                <a:sym typeface="+mn-ea"/>
              </a:rPr>
              <a:t>：即在敷贴药物的同时，上加电极板，通以直流电，使药物离子透入体内，加强敷贴的治疗作用。</a:t>
            </a:r>
            <a:endParaRPr lang="zh-CN" sz="2400">
              <a:latin typeface="华文中宋" charset="-122"/>
              <a:ea typeface="楷体" panose="02010609060101010101" charset="-122"/>
              <a:sym typeface="+mn-ea"/>
            </a:endParaRPr>
          </a:p>
          <a:p>
            <a:pPr eaLnBrk="1" hangingPunct="1">
              <a:lnSpc>
                <a:spcPct val="110000"/>
              </a:lnSpc>
            </a:pPr>
            <a:r>
              <a:rPr lang="en-US" altLang="zh-CN" sz="2400">
                <a:latin typeface="华文中宋" charset="-122"/>
                <a:ea typeface="楷体" panose="02010609060101010101" charset="-122"/>
                <a:sym typeface="+mn-ea"/>
              </a:rPr>
              <a:t>    8.</a:t>
            </a:r>
            <a:r>
              <a:rPr lang="zh-CN" sz="2400">
                <a:solidFill>
                  <a:srgbClr val="FF0000"/>
                </a:solidFill>
                <a:latin typeface="华文中宋" charset="-122"/>
                <a:ea typeface="楷体" panose="02010609060101010101" charset="-122"/>
                <a:sym typeface="+mn-ea"/>
              </a:rPr>
              <a:t>熨敷法</a:t>
            </a:r>
            <a:r>
              <a:rPr lang="zh-CN" sz="2400">
                <a:latin typeface="华文中宋" charset="-122"/>
                <a:ea typeface="楷体" panose="02010609060101010101" charset="-122"/>
                <a:sym typeface="+mn-ea"/>
              </a:rPr>
              <a:t>：有二法，一为用治疗药物切粗末炒热布包，乘热外敷穴位；二为在敷贴的同时，予以加热。此法将药物作用和温热作用结合在一起。</a:t>
            </a:r>
            <a:endParaRPr lang="zh-CN" sz="2400">
              <a:latin typeface="华文中宋" charset="-122"/>
              <a:ea typeface="楷体" panose="02010609060101010101" charset="-122"/>
            </a:endParaRPr>
          </a:p>
          <a:p>
            <a:pPr eaLnBrk="1" hangingPunct="1">
              <a:lnSpc>
                <a:spcPct val="110000"/>
              </a:lnSpc>
            </a:pPr>
            <a:r>
              <a:rPr lang="en-US" altLang="zh-CN" sz="2400">
                <a:latin typeface="华文中宋" charset="-122"/>
                <a:ea typeface="楷体" panose="02010609060101010101" charset="-122"/>
                <a:sym typeface="+mn-ea"/>
              </a:rPr>
              <a:t>    9.</a:t>
            </a:r>
            <a:r>
              <a:rPr lang="zh-CN" sz="2400">
                <a:solidFill>
                  <a:srgbClr val="FF0000"/>
                </a:solidFill>
                <a:latin typeface="华文中宋" charset="-122"/>
                <a:ea typeface="楷体" panose="02010609060101010101" charset="-122"/>
                <a:sym typeface="+mn-ea"/>
              </a:rPr>
              <a:t>掺法</a:t>
            </a:r>
            <a:r>
              <a:rPr lang="zh-CN" sz="2400">
                <a:latin typeface="华文中宋" charset="-122"/>
                <a:ea typeface="楷体" panose="02010609060101010101" charset="-122"/>
                <a:sym typeface="+mn-ea"/>
              </a:rPr>
              <a:t>：指将药物研细，取少量掺在膏药(一般指硬膏药或膏药胶布)上，再贴敷穴位的一种方法。由于膏药或膏药胶布，均系固定药方配制而成，通过掺加药物，有利于辨证施治，提高疗效。</a:t>
            </a:r>
            <a:endParaRPr lang="zh-CN" sz="2400">
              <a:latin typeface="华文中宋" charset="-122"/>
              <a:ea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additive="base">
                                        <p:cTn id="6" dur="1" fill="hold">
                                          <p:stCondLst>
                                            <p:cond delay="0"/>
                                          </p:stCondLst>
                                        </p:cTn>
                                        <p:tgtEl>
                                          <p:spTgt spid="2392"/>
                                        </p:tgtEl>
                                        <p:attrNameLst>
                                          <p:attrName>style.visibility</p:attrName>
                                        </p:attrNameLst>
                                      </p:cBhvr>
                                      <p:to>
                                        <p:strVal val="visible"/>
                                      </p:to>
                                    </p:set>
                                    <p:anim calcmode="lin" valueType="num">
                                      <p:cBhvr additive="base">
                                        <p:cTn id="7" dur="500" fill="hold"/>
                                        <p:tgtEl>
                                          <p:spTgt spid="2392"/>
                                        </p:tgtEl>
                                        <p:attrNameLst>
                                          <p:attrName>ppt_x</p:attrName>
                                        </p:attrNameLst>
                                      </p:cBhvr>
                                      <p:tavLst>
                                        <p:tav tm="0">
                                          <p:val>
                                            <p:strVal val="1+#ppt_w/2"/>
                                          </p:val>
                                        </p:tav>
                                        <p:tav tm="100000">
                                          <p:val>
                                            <p:strVal val="#ppt_x"/>
                                          </p:val>
                                        </p:tav>
                                      </p:tavLst>
                                    </p:anim>
                                    <p:anim calcmode="lin" valueType="num">
                                      <p:cBhvr additive="base">
                                        <p:cTn id="8" dur="500" fill="hold"/>
                                        <p:tgtEl>
                                          <p:spTgt spid="239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childTnLst>
                                    <p:set>
                                      <p:cBhvr additive="base">
                                        <p:cTn id="11" dur="1" fill="hold">
                                          <p:stCondLst>
                                            <p:cond delay="0"/>
                                          </p:stCondLst>
                                        </p:cTn>
                                        <p:tgtEl>
                                          <p:spTgt spid="2393"/>
                                        </p:tgtEl>
                                        <p:attrNameLst>
                                          <p:attrName>style.visibility</p:attrName>
                                        </p:attrNameLst>
                                      </p:cBhvr>
                                      <p:to>
                                        <p:strVal val="visible"/>
                                      </p:to>
                                    </p:set>
                                    <p:anim calcmode="lin" valueType="num">
                                      <p:cBhvr additive="base">
                                        <p:cTn id="12" dur="500" fill="hold"/>
                                        <p:tgtEl>
                                          <p:spTgt spid="2393"/>
                                        </p:tgtEl>
                                        <p:attrNameLst>
                                          <p:attrName>ppt_w</p:attrName>
                                        </p:attrNameLst>
                                      </p:cBhvr>
                                      <p:tavLst>
                                        <p:tav tm="0">
                                          <p:val>
                                            <p:fltVal val="0.000000"/>
                                          </p:val>
                                        </p:tav>
                                        <p:tav tm="100000">
                                          <p:val>
                                            <p:strVal val="#ppt_w"/>
                                          </p:val>
                                        </p:tav>
                                      </p:tavLst>
                                    </p:anim>
                                    <p:anim calcmode="lin" valueType="num">
                                      <p:cBhvr additive="base">
                                        <p:cTn id="13" dur="500" fill="hold"/>
                                        <p:tgtEl>
                                          <p:spTgt spid="2393"/>
                                        </p:tgtEl>
                                        <p:attrNameLst>
                                          <p:attrName>ppt_h</p:attrName>
                                        </p:attrNameLst>
                                      </p:cBhvr>
                                      <p:tavLst>
                                        <p:tav tm="0">
                                          <p:val>
                                            <p:fltVal val="0.000000"/>
                                          </p:val>
                                        </p:tav>
                                        <p:tav tm="100000">
                                          <p:val>
                                            <p:strVal val="#ppt_h"/>
                                          </p:val>
                                        </p:tav>
                                      </p:tavLst>
                                    </p:anim>
                                    <p:animEffect transition="in" filter="fade">
                                      <p:cBhvr additive="base">
                                        <p:cTn id="14" dur="500"/>
                                        <p:tgtEl>
                                          <p:spTgt spid="2393"/>
                                        </p:tgtEl>
                                      </p:cBhvr>
                                    </p:animEffect>
                                  </p:childTnLst>
                                </p:cTn>
                              </p:par>
                              <p:par>
                                <p:cTn id="15" presetID="22" presetClass="entr" presetSubtype="8" fill="hold" nodeType="withEffect">
                                  <p:childTnLst>
                                    <p:set>
                                      <p:cBhvr additive="base">
                                        <p:cTn id="16" dur="1" fill="hold">
                                          <p:stCondLst>
                                            <p:cond delay="0"/>
                                          </p:stCondLst>
                                        </p:cTn>
                                        <p:tgtEl>
                                          <p:spTgt spid="2394"/>
                                        </p:tgtEl>
                                        <p:attrNameLst>
                                          <p:attrName>style.visibility</p:attrName>
                                        </p:attrNameLst>
                                      </p:cBhvr>
                                      <p:to>
                                        <p:strVal val="visible"/>
                                      </p:to>
                                    </p:set>
                                    <p:animEffect transition="in" filter="wipe(left)">
                                      <p:cBhvr additive="base">
                                        <p:cTn id="17" dur="500"/>
                                        <p:tgtEl>
                                          <p:spTgt spid="2394"/>
                                        </p:tgtEl>
                                      </p:cBhvr>
                                    </p:animEffect>
                                  </p:childTnLst>
                                </p:cTn>
                              </p:par>
                            </p:childTnLst>
                          </p:cTn>
                        </p:par>
                        <p:par>
                          <p:cTn id="18" fill="hold">
                            <p:stCondLst>
                              <p:cond delay="1000"/>
                            </p:stCondLst>
                            <p:childTnLst>
                              <p:par>
                                <p:cTn id="19" presetID="22" presetClass="entr" presetSubtype="4" fill="hold" grpId="0" nodeType="afterEffect">
                                  <p:childTnLst>
                                    <p:set>
                                      <p:cBhvr additive="base">
                                        <p:cTn id="20" dur="1" fill="hold">
                                          <p:stCondLst>
                                            <p:cond delay="0"/>
                                          </p:stCondLst>
                                        </p:cTn>
                                        <p:tgtEl>
                                          <p:spTgt spid="2397"/>
                                        </p:tgtEl>
                                        <p:attrNameLst>
                                          <p:attrName>style.visibility</p:attrName>
                                        </p:attrNameLst>
                                      </p:cBhvr>
                                      <p:to>
                                        <p:strVal val="visible"/>
                                      </p:to>
                                    </p:set>
                                    <p:animEffect transition="in" filter="wipe(down)">
                                      <p:cBhvr additive="base">
                                        <p:cTn id="21" dur="500"/>
                                        <p:tgtEl>
                                          <p:spTgt spid="2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19" name="图片 57"/>
          <p:cNvPicPr>
            <a:picLocks noChangeAspect="1"/>
          </p:cNvPicPr>
          <p:nvPr/>
        </p:nvPicPr>
        <p:blipFill>
          <a:blip r:embed="rId1"/>
          <a:stretch>
            <a:fillRect/>
          </a:stretch>
        </p:blipFill>
        <p:spPr>
          <a:xfrm>
            <a:off x="-50800" y="-39687"/>
            <a:ext cx="2235200" cy="1822450"/>
          </a:xfrm>
          <a:prstGeom prst="rect">
            <a:avLst/>
          </a:prstGeom>
          <a:noFill/>
          <a:ln w="9525">
            <a:noFill/>
          </a:ln>
        </p:spPr>
      </p:pic>
      <p:pic>
        <p:nvPicPr>
          <p:cNvPr id="2420" name="图片 11"/>
          <p:cNvPicPr>
            <a:picLocks noChangeAspect="1"/>
          </p:cNvPicPr>
          <p:nvPr/>
        </p:nvPicPr>
        <p:blipFill>
          <a:blip r:embed="rId2"/>
          <a:stretch>
            <a:fillRect/>
          </a:stretch>
        </p:blipFill>
        <p:spPr>
          <a:xfrm>
            <a:off x="10575925" y="392113"/>
            <a:ext cx="1301750" cy="1081087"/>
          </a:xfrm>
          <a:prstGeom prst="rect">
            <a:avLst/>
          </a:prstGeom>
          <a:noFill/>
          <a:ln w="9525">
            <a:noFill/>
          </a:ln>
        </p:spPr>
      </p:pic>
      <p:grpSp>
        <p:nvGrpSpPr>
          <p:cNvPr id="2421" name="组合 2420"/>
          <p:cNvGrpSpPr/>
          <p:nvPr/>
        </p:nvGrpSpPr>
        <p:grpSpPr>
          <a:xfrm>
            <a:off x="3489325" y="638175"/>
            <a:ext cx="5227638" cy="741363"/>
            <a:chOff x="3090175" y="637811"/>
            <a:chExt cx="5598351" cy="740609"/>
          </a:xfrm>
        </p:grpSpPr>
        <p:sp>
          <p:nvSpPr>
            <p:cNvPr id="2422" name="TextBox 8"/>
            <p:cNvSpPr/>
            <p:nvPr/>
          </p:nvSpPr>
          <p:spPr>
            <a:xfrm>
              <a:off x="3102416" y="637811"/>
              <a:ext cx="5585770" cy="695252"/>
            </a:xfrm>
            <a:prstGeom prst="rect">
              <a:avLst/>
            </a:prstGeom>
            <a:noFill/>
            <a:ln w="9525">
              <a:noFill/>
            </a:ln>
          </p:spPr>
          <p:txBody>
            <a:bodyPr wrap="square" lIns="0" tIns="0" rIns="0" bIns="0" anchor="ctr" anchorCtr="0"/>
            <a:p>
              <a:pPr algn="ctr"/>
              <a:r>
                <a:rPr lang="zh-CN" altLang="en-US" sz="3200">
                  <a:latin typeface="叶根友刀锋黑草" pitchFamily="2" charset="-122"/>
                  <a:ea typeface="楷体" panose="02010609060101010101" charset="-122"/>
                  <a:sym typeface="Arial" panose="020B0604020202020204"/>
                </a:rPr>
                <a:t>四、操作及注意事项</a:t>
              </a:r>
              <a:endParaRPr lang="zh-CN" altLang="en-US" sz="3200">
                <a:latin typeface="叶根友刀锋黑草" pitchFamily="2" charset="-122"/>
                <a:ea typeface="楷体" panose="02010609060101010101" charset="-122"/>
                <a:sym typeface="Arial" panose="020B0604020202020204"/>
              </a:endParaRPr>
            </a:p>
          </p:txBody>
        </p:sp>
        <p:cxnSp>
          <p:nvCxnSpPr>
            <p:cNvPr id="2423" name="直接连接符 29"/>
            <p:cNvCxnSpPr/>
            <p:nvPr/>
          </p:nvCxnSpPr>
          <p:spPr>
            <a:xfrm>
              <a:off x="3090175" y="1378420"/>
              <a:ext cx="5598351" cy="0"/>
            </a:xfrm>
            <a:prstGeom prst="line">
              <a:avLst/>
            </a:prstGeom>
            <a:ln w="9525" cap="flat" cmpd="sng">
              <a:solidFill>
                <a:srgbClr val="895C33"/>
              </a:solidFill>
              <a:prstDash val="solid"/>
              <a:headEnd type="none" w="med" len="med"/>
              <a:tailEnd type="none" w="med" len="med"/>
            </a:ln>
          </p:spPr>
        </p:cxnSp>
      </p:grpSp>
      <p:pic>
        <p:nvPicPr>
          <p:cNvPr id="2424" name="图片 17"/>
          <p:cNvPicPr>
            <a:picLocks noChangeAspect="1"/>
          </p:cNvPicPr>
          <p:nvPr/>
        </p:nvPicPr>
        <p:blipFill>
          <a:blip r:embed="rId3"/>
          <a:stretch>
            <a:fillRect/>
          </a:stretch>
        </p:blipFill>
        <p:spPr>
          <a:xfrm>
            <a:off x="10380663" y="5327650"/>
            <a:ext cx="1338262" cy="1062038"/>
          </a:xfrm>
          <a:prstGeom prst="rect">
            <a:avLst/>
          </a:prstGeom>
          <a:noFill/>
          <a:ln w="9525">
            <a:noFill/>
          </a:ln>
        </p:spPr>
      </p:pic>
      <p:sp>
        <p:nvSpPr>
          <p:cNvPr id="2" name="文本框 1"/>
          <p:cNvSpPr txBox="1"/>
          <p:nvPr/>
        </p:nvSpPr>
        <p:spPr>
          <a:xfrm>
            <a:off x="1375410" y="1901190"/>
            <a:ext cx="9852025" cy="3826510"/>
          </a:xfrm>
          <a:prstGeom prst="rect">
            <a:avLst/>
          </a:prstGeom>
          <a:noFill/>
        </p:spPr>
        <p:txBody>
          <a:bodyPr wrap="square" rtlCol="0" anchor="t">
            <a:noAutofit/>
          </a:bodyPr>
          <a:p>
            <a:pPr algn="l" eaLnBrk="1" hangingPunct="1">
              <a:lnSpc>
                <a:spcPct val="140000"/>
              </a:lnSpc>
              <a:buClrTx/>
              <a:buSzTx/>
              <a:buFontTx/>
              <a:buNone/>
            </a:pPr>
            <a:r>
              <a:rPr lang="en-US" altLang="zh-CN" sz="2400">
                <a:latin typeface="华文中宋" charset="-122"/>
                <a:ea typeface="楷体" panose="02010609060101010101" charset="-122"/>
                <a:sym typeface="+mn-ea"/>
              </a:rPr>
              <a:t>   1.</a:t>
            </a:r>
            <a:r>
              <a:rPr lang="zh-CN" sz="2400">
                <a:latin typeface="华文中宋" charset="-122"/>
                <a:ea typeface="楷体" panose="02010609060101010101" charset="-122"/>
                <a:sym typeface="+mn-ea"/>
              </a:rPr>
              <a:t>贴敷期间禁食生冷、海鲜、辛辣刺激性食物。</a:t>
            </a:r>
            <a:endParaRPr lang="zh-CN" sz="2400">
              <a:latin typeface="华文中宋" charset="-122"/>
              <a:ea typeface="楷体" panose="02010609060101010101" charset="-122"/>
            </a:endParaRPr>
          </a:p>
          <a:p>
            <a:pPr algn="l" eaLnBrk="1" hangingPunct="1">
              <a:lnSpc>
                <a:spcPct val="140000"/>
              </a:lnSpc>
              <a:buClrTx/>
              <a:buSzTx/>
              <a:buFontTx/>
              <a:buNone/>
            </a:pPr>
            <a:r>
              <a:rPr lang="zh-CN" sz="2400">
                <a:latin typeface="华文中宋" charset="-122"/>
                <a:ea typeface="楷体" panose="02010609060101010101" charset="-122"/>
                <a:sym typeface="+mn-ea"/>
              </a:rPr>
              <a:t>贴敷药物后注意局部防水。</a:t>
            </a:r>
            <a:endParaRPr lang="zh-CN" sz="2400">
              <a:latin typeface="华文中宋" charset="-122"/>
              <a:ea typeface="楷体" panose="02010609060101010101" charset="-122"/>
            </a:endParaRPr>
          </a:p>
          <a:p>
            <a:pPr algn="l" eaLnBrk="1" hangingPunct="1">
              <a:lnSpc>
                <a:spcPct val="140000"/>
              </a:lnSpc>
              <a:buClrTx/>
              <a:buSzTx/>
              <a:buFontTx/>
              <a:buNone/>
            </a:pPr>
            <a:r>
              <a:rPr lang="en-US" altLang="zh-CN" sz="2400">
                <a:latin typeface="华文中宋" charset="-122"/>
                <a:ea typeface="楷体" panose="02010609060101010101" charset="-122"/>
                <a:sym typeface="+mn-ea"/>
              </a:rPr>
              <a:t>   2.</a:t>
            </a:r>
            <a:r>
              <a:rPr lang="zh-CN" sz="2400">
                <a:latin typeface="华文中宋" charset="-122"/>
                <a:ea typeface="楷体" panose="02010609060101010101" charset="-122"/>
                <a:sym typeface="+mn-ea"/>
              </a:rPr>
              <a:t>对胶布过敏者，可选用低过敏胶带或绷带固定药物。 </a:t>
            </a:r>
            <a:endParaRPr lang="zh-CN" sz="2400">
              <a:latin typeface="华文中宋" charset="-122"/>
              <a:ea typeface="楷体" panose="02010609060101010101" charset="-122"/>
            </a:endParaRPr>
          </a:p>
          <a:p>
            <a:pPr algn="l" eaLnBrk="1" hangingPunct="1">
              <a:lnSpc>
                <a:spcPct val="140000"/>
              </a:lnSpc>
              <a:buClrTx/>
              <a:buSzTx/>
              <a:buFontTx/>
              <a:buNone/>
            </a:pPr>
            <a:r>
              <a:rPr lang="en-US" altLang="zh-CN" sz="2400">
                <a:latin typeface="华文中宋" charset="-122"/>
                <a:ea typeface="楷体" panose="02010609060101010101" charset="-122"/>
                <a:sym typeface="+mn-ea"/>
              </a:rPr>
              <a:t>   3.</a:t>
            </a:r>
            <a:r>
              <a:rPr lang="zh-CN" sz="2400">
                <a:latin typeface="华文中宋" charset="-122"/>
                <a:ea typeface="楷体" panose="02010609060101010101" charset="-122"/>
                <a:sym typeface="+mn-ea"/>
              </a:rPr>
              <a:t>小儿皮肤娇嫩，不宜用刺激性太强的药物，贴敷时间也</a:t>
            </a:r>
            <a:endParaRPr lang="zh-CN" sz="2400">
              <a:latin typeface="华文中宋" charset="-122"/>
              <a:ea typeface="楷体" panose="02010609060101010101" charset="-122"/>
            </a:endParaRPr>
          </a:p>
          <a:p>
            <a:pPr algn="l" eaLnBrk="1" hangingPunct="1">
              <a:lnSpc>
                <a:spcPct val="140000"/>
              </a:lnSpc>
              <a:buClrTx/>
              <a:buSzTx/>
              <a:buFontTx/>
              <a:buNone/>
            </a:pPr>
            <a:r>
              <a:rPr lang="zh-CN" sz="2400">
                <a:latin typeface="华文中宋" charset="-122"/>
                <a:ea typeface="楷体" panose="02010609060101010101" charset="-122"/>
                <a:sym typeface="+mn-ea"/>
              </a:rPr>
              <a:t>不宜太长。</a:t>
            </a:r>
            <a:endParaRPr lang="zh-CN" sz="2400">
              <a:latin typeface="华文中宋" charset="-122"/>
              <a:ea typeface="楷体" panose="02010609060101010101" charset="-122"/>
            </a:endParaRPr>
          </a:p>
          <a:p>
            <a:pPr algn="l" eaLnBrk="1" hangingPunct="1">
              <a:lnSpc>
                <a:spcPct val="140000"/>
              </a:lnSpc>
              <a:buClrTx/>
              <a:buSzTx/>
              <a:buFontTx/>
              <a:buNone/>
            </a:pPr>
            <a:r>
              <a:rPr lang="en-US" altLang="zh-CN" sz="2400">
                <a:latin typeface="华文中宋" charset="-122"/>
                <a:ea typeface="楷体" panose="02010609060101010101" charset="-122"/>
                <a:sym typeface="+mn-ea"/>
              </a:rPr>
              <a:t>   4.</a:t>
            </a:r>
            <a:r>
              <a:rPr lang="zh-CN" sz="2400">
                <a:latin typeface="华文中宋" charset="-122"/>
                <a:ea typeface="楷体" panose="02010609060101010101" charset="-122"/>
                <a:sym typeface="+mn-ea"/>
              </a:rPr>
              <a:t>对于残留在皮肤的药膏等，不宜用汽油或肥皂等有刺激</a:t>
            </a:r>
            <a:endParaRPr lang="zh-CN" sz="2400">
              <a:latin typeface="华文中宋" charset="-122"/>
              <a:ea typeface="楷体" panose="02010609060101010101" charset="-122"/>
            </a:endParaRPr>
          </a:p>
          <a:p>
            <a:pPr algn="l" eaLnBrk="1" hangingPunct="1">
              <a:lnSpc>
                <a:spcPct val="140000"/>
              </a:lnSpc>
              <a:buClrTx/>
              <a:buSzTx/>
              <a:buFontTx/>
              <a:buNone/>
            </a:pPr>
            <a:r>
              <a:rPr lang="zh-CN" sz="2400">
                <a:latin typeface="华文中宋" charset="-122"/>
                <a:ea typeface="楷体" panose="02010609060101010101" charset="-122"/>
                <a:sym typeface="+mn-ea"/>
              </a:rPr>
              <a:t>性物品擦洗</a:t>
            </a:r>
            <a:r>
              <a:rPr lang="zh-CN" altLang="en-US" sz="2600" b="1" dirty="0">
                <a:latin typeface="宋体" panose="02010600030101010101" pitchFamily="2" charset="-122"/>
                <a:sym typeface="+mn-ea"/>
              </a:rPr>
              <a:t> </a:t>
            </a:r>
            <a:endParaRPr lang="zh-CN" altLang="en-US" sz="2600" b="1" dirty="0">
              <a:latin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additive="base">
                                        <p:cTn id="6" dur="1" fill="hold">
                                          <p:stCondLst>
                                            <p:cond delay="0"/>
                                          </p:stCondLst>
                                        </p:cTn>
                                        <p:tgtEl>
                                          <p:spTgt spid="2419"/>
                                        </p:tgtEl>
                                        <p:attrNameLst>
                                          <p:attrName>style.visibility</p:attrName>
                                        </p:attrNameLst>
                                      </p:cBhvr>
                                      <p:to>
                                        <p:strVal val="visible"/>
                                      </p:to>
                                    </p:set>
                                    <p:anim calcmode="lin" valueType="num">
                                      <p:cBhvr additive="base">
                                        <p:cTn id="7" dur="500" fill="hold"/>
                                        <p:tgtEl>
                                          <p:spTgt spid="2419"/>
                                        </p:tgtEl>
                                        <p:attrNameLst>
                                          <p:attrName>ppt_x</p:attrName>
                                        </p:attrNameLst>
                                      </p:cBhvr>
                                      <p:tavLst>
                                        <p:tav tm="0">
                                          <p:val>
                                            <p:strVal val="1+#ppt_w/2"/>
                                          </p:val>
                                        </p:tav>
                                        <p:tav tm="100000">
                                          <p:val>
                                            <p:strVal val="#ppt_x"/>
                                          </p:val>
                                        </p:tav>
                                      </p:tavLst>
                                    </p:anim>
                                    <p:anim calcmode="lin" valueType="num">
                                      <p:cBhvr additive="base">
                                        <p:cTn id="8" dur="500" fill="hold"/>
                                        <p:tgtEl>
                                          <p:spTgt spid="24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childTnLst>
                                    <p:set>
                                      <p:cBhvr additive="base">
                                        <p:cTn id="11" dur="1" fill="hold">
                                          <p:stCondLst>
                                            <p:cond delay="0"/>
                                          </p:stCondLst>
                                        </p:cTn>
                                        <p:tgtEl>
                                          <p:spTgt spid="2420"/>
                                        </p:tgtEl>
                                        <p:attrNameLst>
                                          <p:attrName>style.visibility</p:attrName>
                                        </p:attrNameLst>
                                      </p:cBhvr>
                                      <p:to>
                                        <p:strVal val="visible"/>
                                      </p:to>
                                    </p:set>
                                    <p:anim calcmode="lin" valueType="num">
                                      <p:cBhvr additive="base">
                                        <p:cTn id="12" dur="500" fill="hold"/>
                                        <p:tgtEl>
                                          <p:spTgt spid="2420"/>
                                        </p:tgtEl>
                                        <p:attrNameLst>
                                          <p:attrName>ppt_w</p:attrName>
                                        </p:attrNameLst>
                                      </p:cBhvr>
                                      <p:tavLst>
                                        <p:tav tm="0">
                                          <p:val>
                                            <p:fltVal val="0.000000"/>
                                          </p:val>
                                        </p:tav>
                                        <p:tav tm="100000">
                                          <p:val>
                                            <p:strVal val="#ppt_w"/>
                                          </p:val>
                                        </p:tav>
                                      </p:tavLst>
                                    </p:anim>
                                    <p:anim calcmode="lin" valueType="num">
                                      <p:cBhvr additive="base">
                                        <p:cTn id="13" dur="500" fill="hold"/>
                                        <p:tgtEl>
                                          <p:spTgt spid="2420"/>
                                        </p:tgtEl>
                                        <p:attrNameLst>
                                          <p:attrName>ppt_h</p:attrName>
                                        </p:attrNameLst>
                                      </p:cBhvr>
                                      <p:tavLst>
                                        <p:tav tm="0">
                                          <p:val>
                                            <p:fltVal val="0.000000"/>
                                          </p:val>
                                        </p:tav>
                                        <p:tav tm="100000">
                                          <p:val>
                                            <p:strVal val="#ppt_h"/>
                                          </p:val>
                                        </p:tav>
                                      </p:tavLst>
                                    </p:anim>
                                    <p:animEffect transition="in" filter="fade">
                                      <p:cBhvr additive="base">
                                        <p:cTn id="14" dur="500"/>
                                        <p:tgtEl>
                                          <p:spTgt spid="2420"/>
                                        </p:tgtEl>
                                      </p:cBhvr>
                                    </p:animEffect>
                                  </p:childTnLst>
                                </p:cTn>
                              </p:par>
                              <p:par>
                                <p:cTn id="15" presetID="22" presetClass="entr" presetSubtype="8" fill="hold" nodeType="withEffect">
                                  <p:childTnLst>
                                    <p:set>
                                      <p:cBhvr additive="base">
                                        <p:cTn id="16" dur="1" fill="hold">
                                          <p:stCondLst>
                                            <p:cond delay="0"/>
                                          </p:stCondLst>
                                        </p:cTn>
                                        <p:tgtEl>
                                          <p:spTgt spid="2421"/>
                                        </p:tgtEl>
                                        <p:attrNameLst>
                                          <p:attrName>style.visibility</p:attrName>
                                        </p:attrNameLst>
                                      </p:cBhvr>
                                      <p:to>
                                        <p:strVal val="visible"/>
                                      </p:to>
                                    </p:set>
                                    <p:animEffect transition="in" filter="wipe(left)">
                                      <p:cBhvr additive="base">
                                        <p:cTn id="17" dur="500"/>
                                        <p:tgtEl>
                                          <p:spTgt spid="2421"/>
                                        </p:tgtEl>
                                      </p:cBhvr>
                                    </p:animEffect>
                                  </p:childTnLst>
                                </p:cTn>
                              </p:par>
                            </p:childTnLst>
                          </p:cTn>
                        </p:par>
                        <p:par>
                          <p:cTn id="18" fill="hold">
                            <p:stCondLst>
                              <p:cond delay="1000"/>
                            </p:stCondLst>
                            <p:childTnLst>
                              <p:par>
                                <p:cTn id="19" presetID="2" presetClass="entr" presetSubtype="2" fill="hold" nodeType="afterEffect">
                                  <p:childTnLst>
                                    <p:set>
                                      <p:cBhvr additive="base">
                                        <p:cTn id="20" dur="1" fill="hold">
                                          <p:stCondLst>
                                            <p:cond delay="0"/>
                                          </p:stCondLst>
                                        </p:cTn>
                                        <p:tgtEl>
                                          <p:spTgt spid="2424"/>
                                        </p:tgtEl>
                                        <p:attrNameLst>
                                          <p:attrName>style.visibility</p:attrName>
                                        </p:attrNameLst>
                                      </p:cBhvr>
                                      <p:to>
                                        <p:strVal val="visible"/>
                                      </p:to>
                                    </p:set>
                                    <p:anim calcmode="lin" valueType="num">
                                      <p:cBhvr additive="base">
                                        <p:cTn id="21" dur="500" fill="hold"/>
                                        <p:tgtEl>
                                          <p:spTgt spid="2424"/>
                                        </p:tgtEl>
                                        <p:attrNameLst>
                                          <p:attrName>ppt_x</p:attrName>
                                        </p:attrNameLst>
                                      </p:cBhvr>
                                      <p:tavLst>
                                        <p:tav tm="0">
                                          <p:val>
                                            <p:strVal val="1+#ppt_w/2"/>
                                          </p:val>
                                        </p:tav>
                                        <p:tav tm="100000">
                                          <p:val>
                                            <p:strVal val="#ppt_x"/>
                                          </p:val>
                                        </p:tav>
                                      </p:tavLst>
                                    </p:anim>
                                    <p:anim calcmode="lin" valueType="num">
                                      <p:cBhvr additive="base">
                                        <p:cTn id="22" dur="500" fill="hold"/>
                                        <p:tgtEl>
                                          <p:spTgt spid="24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097" name="图片 57"/>
          <p:cNvPicPr>
            <a:picLocks noChangeAspect="1"/>
          </p:cNvPicPr>
          <p:nvPr/>
        </p:nvPicPr>
        <p:blipFill>
          <a:blip r:embed="rId1"/>
          <a:stretch>
            <a:fillRect/>
          </a:stretch>
        </p:blipFill>
        <p:spPr>
          <a:xfrm>
            <a:off x="-50800" y="-39687"/>
            <a:ext cx="2235200" cy="1822450"/>
          </a:xfrm>
          <a:prstGeom prst="rect">
            <a:avLst/>
          </a:prstGeom>
          <a:noFill/>
          <a:ln w="9525">
            <a:noFill/>
          </a:ln>
        </p:spPr>
      </p:pic>
      <p:pic>
        <p:nvPicPr>
          <p:cNvPr id="2098" name="图片 11"/>
          <p:cNvPicPr>
            <a:picLocks noChangeAspect="1"/>
          </p:cNvPicPr>
          <p:nvPr/>
        </p:nvPicPr>
        <p:blipFill>
          <a:blip r:embed="rId2"/>
          <a:stretch>
            <a:fillRect/>
          </a:stretch>
        </p:blipFill>
        <p:spPr>
          <a:xfrm>
            <a:off x="10575925" y="392113"/>
            <a:ext cx="1301750" cy="1081087"/>
          </a:xfrm>
          <a:prstGeom prst="rect">
            <a:avLst/>
          </a:prstGeom>
          <a:noFill/>
          <a:ln w="9525">
            <a:noFill/>
          </a:ln>
        </p:spPr>
      </p:pic>
      <p:grpSp>
        <p:nvGrpSpPr>
          <p:cNvPr id="2099" name="组合 2098"/>
          <p:cNvGrpSpPr/>
          <p:nvPr/>
        </p:nvGrpSpPr>
        <p:grpSpPr>
          <a:xfrm>
            <a:off x="3489325" y="638175"/>
            <a:ext cx="5227638" cy="741363"/>
            <a:chOff x="3090175" y="637652"/>
            <a:chExt cx="5598351" cy="740768"/>
          </a:xfrm>
        </p:grpSpPr>
        <p:sp>
          <p:nvSpPr>
            <p:cNvPr id="2100" name="TextBox 8"/>
            <p:cNvSpPr/>
            <p:nvPr/>
          </p:nvSpPr>
          <p:spPr>
            <a:xfrm>
              <a:off x="4293373" y="637652"/>
              <a:ext cx="3255323" cy="492443"/>
            </a:xfrm>
            <a:prstGeom prst="rect">
              <a:avLst/>
            </a:prstGeom>
            <a:noFill/>
            <a:ln w="9525">
              <a:noFill/>
            </a:ln>
          </p:spPr>
          <p:txBody>
            <a:bodyPr wrap="square" lIns="0" tIns="0" rIns="0" bIns="0" anchor="ctr" anchorCtr="0"/>
            <a:p>
              <a:pPr algn="ctr"/>
              <a:r>
                <a:rPr lang="zh-CN" altLang="en-US" sz="3200">
                  <a:latin typeface="叶根友刀锋黑草" pitchFamily="2" charset="-122"/>
                  <a:ea typeface="楷体" panose="02010609060101010101" charset="-122"/>
                  <a:sym typeface="Arial" panose="020B0604020202020204"/>
                </a:rPr>
                <a:t>一、概述</a:t>
              </a:r>
              <a:endParaRPr lang="zh-CN" altLang="en-US" sz="3200">
                <a:latin typeface="叶根友刀锋黑草" pitchFamily="2" charset="-122"/>
                <a:ea typeface="楷体" panose="02010609060101010101" charset="-122"/>
                <a:sym typeface="Arial" panose="020B0604020202020204"/>
              </a:endParaRPr>
            </a:p>
          </p:txBody>
        </p:sp>
        <p:cxnSp>
          <p:nvCxnSpPr>
            <p:cNvPr id="2101" name="直接连接符 29"/>
            <p:cNvCxnSpPr/>
            <p:nvPr/>
          </p:nvCxnSpPr>
          <p:spPr>
            <a:xfrm>
              <a:off x="3090175" y="1378420"/>
              <a:ext cx="5598351" cy="0"/>
            </a:xfrm>
            <a:prstGeom prst="line">
              <a:avLst/>
            </a:prstGeom>
            <a:ln w="9525" cap="flat" cmpd="sng">
              <a:solidFill>
                <a:srgbClr val="895C33"/>
              </a:solidFill>
              <a:prstDash val="solid"/>
              <a:headEnd type="none" w="med" len="med"/>
              <a:tailEnd type="none" w="med" len="med"/>
            </a:ln>
          </p:spPr>
        </p:cxnSp>
      </p:grpSp>
      <p:sp>
        <p:nvSpPr>
          <p:cNvPr id="2102" name="Content Placeholder 2"/>
          <p:cNvSpPr/>
          <p:nvPr/>
        </p:nvSpPr>
        <p:spPr>
          <a:xfrm flipH="1">
            <a:off x="1839913" y="1635125"/>
            <a:ext cx="8942387" cy="2667000"/>
          </a:xfrm>
          <a:prstGeom prst="rect">
            <a:avLst/>
          </a:prstGeom>
          <a:noFill/>
          <a:ln w="9525">
            <a:noFill/>
          </a:ln>
        </p:spPr>
        <p:txBody>
          <a:bodyPr wrap="square" lIns="0" tIns="0" rIns="0" bIns="0" anchor="t" anchorCtr="0"/>
          <a:p>
            <a:pPr defTabSz="457200">
              <a:lnSpc>
                <a:spcPct val="150000"/>
              </a:lnSpc>
              <a:spcBef>
                <a:spcPct val="20000"/>
              </a:spcBef>
              <a:spcAft>
                <a:spcPts val="600"/>
              </a:spcAft>
              <a:buClr>
                <a:srgbClr val="981B1F"/>
              </a:buClr>
              <a:buSzPct val="145000"/>
              <a:buFont typeface="Arial" panose="020B0604020202020204"/>
            </a:pPr>
            <a:r>
              <a:rPr lang="en-US" altLang="zh-CN" sz="2400">
                <a:latin typeface="华文中宋" charset="-122"/>
                <a:ea typeface="楷体" panose="02010609060101010101" charset="-122"/>
              </a:rPr>
              <a:t>   </a:t>
            </a:r>
            <a:r>
              <a:rPr lang="zh-CN" altLang="en-US" sz="2400">
                <a:latin typeface="华文中宋" charset="-122"/>
                <a:ea typeface="楷体" panose="02010609060101010101" charset="-122"/>
              </a:rPr>
              <a:t>穴位敷贴法又</a:t>
            </a:r>
            <a:r>
              <a:rPr lang="zh-CN" altLang="en-US" sz="2400">
                <a:latin typeface="华文中宋" charset="-122"/>
                <a:ea typeface="楷体" panose="02010609060101010101" charset="-122"/>
                <a:sym typeface="+mn-ea"/>
              </a:rPr>
              <a:t>称箍围法、敷药法。是将新鲜的中药切碎、捣烂，或将中药研成细末，加适量赋形剂调成糊状，敷布于患处或经穴部位，以达到舒经活络、祛瘀生新、消肿止痛、清热解毒、拔毒排脓作用的一种外治法。</a:t>
            </a:r>
            <a:endParaRPr lang="zh-CN" altLang="en-US" sz="2400">
              <a:latin typeface="华文中宋" charset="-122"/>
              <a:ea typeface="楷体" panose="02010609060101010101" charset="-122"/>
            </a:endParaRPr>
          </a:p>
          <a:p>
            <a:pPr marL="342900" indent="-342900" defTabSz="457200">
              <a:lnSpc>
                <a:spcPct val="150000"/>
              </a:lnSpc>
              <a:spcBef>
                <a:spcPct val="20000"/>
              </a:spcBef>
              <a:spcAft>
                <a:spcPts val="600"/>
              </a:spcAft>
              <a:buClr>
                <a:srgbClr val="981B1F"/>
              </a:buClr>
              <a:buSzPct val="145000"/>
              <a:buFont typeface="Arial" panose="020B0604020202020204"/>
              <a:buChar char="•"/>
            </a:pPr>
            <a:endParaRPr lang="zh-CN" altLang="en-US" sz="2400">
              <a:latin typeface="华文中宋" charset="-122"/>
              <a:ea typeface="楷体" panose="02010609060101010101" charset="-122"/>
            </a:endParaRPr>
          </a:p>
          <a:p>
            <a:pPr marL="342900" indent="-342900" defTabSz="457200">
              <a:lnSpc>
                <a:spcPct val="150000"/>
              </a:lnSpc>
              <a:spcBef>
                <a:spcPct val="20000"/>
              </a:spcBef>
              <a:spcAft>
                <a:spcPts val="600"/>
              </a:spcAft>
              <a:buClr>
                <a:srgbClr val="981B1F"/>
              </a:buClr>
              <a:buSzPct val="145000"/>
              <a:buFont typeface="Arial" panose="020B0604020202020204"/>
            </a:pPr>
            <a:endParaRPr lang="zh-CN" altLang="en-US" sz="2400">
              <a:latin typeface="华文中宋" charset="-122"/>
              <a:ea typeface="楷体" panose="02010609060101010101" charset="-122"/>
            </a:endParaRPr>
          </a:p>
          <a:p>
            <a:pPr marL="342900" indent="-342900" defTabSz="457200">
              <a:lnSpc>
                <a:spcPct val="150000"/>
              </a:lnSpc>
              <a:spcBef>
                <a:spcPct val="20000"/>
              </a:spcBef>
              <a:spcAft>
                <a:spcPts val="600"/>
              </a:spcAft>
              <a:buClr>
                <a:srgbClr val="981B1F"/>
              </a:buClr>
              <a:buSzPct val="145000"/>
              <a:buFont typeface="Arial" panose="020B0604020202020204"/>
              <a:buChar char="•"/>
            </a:pPr>
            <a:endParaRPr lang="zh-CN" altLang="en-US" sz="2400">
              <a:latin typeface="华文中宋" charset="-122"/>
              <a:ea typeface="楷体" panose="02010609060101010101" charset="-122"/>
            </a:endParaRPr>
          </a:p>
        </p:txBody>
      </p:sp>
      <p:pic>
        <p:nvPicPr>
          <p:cNvPr id="12" name="图片 18"/>
          <p:cNvPicPr>
            <a:picLocks noChangeAspect="1" noChangeArrowheads="1"/>
          </p:cNvPicPr>
          <p:nvPr>
            <p:custDataLst>
              <p:tags r:id="rId3"/>
            </p:custDataLst>
          </p:nvPr>
        </p:nvPicPr>
        <p:blipFill>
          <a:blip r:embed="rId4" cstate="email"/>
          <a:srcRect/>
          <a:stretch>
            <a:fillRect/>
          </a:stretch>
        </p:blipFill>
        <p:spPr bwMode="auto">
          <a:xfrm>
            <a:off x="9352280" y="4636135"/>
            <a:ext cx="2478405" cy="1871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additive="base">
                                        <p:cTn id="6" dur="1" fill="hold">
                                          <p:stCondLst>
                                            <p:cond delay="0"/>
                                          </p:stCondLst>
                                        </p:cTn>
                                        <p:tgtEl>
                                          <p:spTgt spid="2097"/>
                                        </p:tgtEl>
                                        <p:attrNameLst>
                                          <p:attrName>style.visibility</p:attrName>
                                        </p:attrNameLst>
                                      </p:cBhvr>
                                      <p:to>
                                        <p:strVal val="visible"/>
                                      </p:to>
                                    </p:set>
                                    <p:anim calcmode="lin" valueType="num">
                                      <p:cBhvr additive="base">
                                        <p:cTn id="7" dur="500" fill="hold"/>
                                        <p:tgtEl>
                                          <p:spTgt spid="2097"/>
                                        </p:tgtEl>
                                        <p:attrNameLst>
                                          <p:attrName>ppt_x</p:attrName>
                                        </p:attrNameLst>
                                      </p:cBhvr>
                                      <p:tavLst>
                                        <p:tav tm="0">
                                          <p:val>
                                            <p:strVal val="1+#ppt_w/2"/>
                                          </p:val>
                                        </p:tav>
                                        <p:tav tm="100000">
                                          <p:val>
                                            <p:strVal val="#ppt_x"/>
                                          </p:val>
                                        </p:tav>
                                      </p:tavLst>
                                    </p:anim>
                                    <p:anim calcmode="lin" valueType="num">
                                      <p:cBhvr additive="base">
                                        <p:cTn id="8" dur="500" fill="hold"/>
                                        <p:tgtEl>
                                          <p:spTgt spid="209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childTnLst>
                                    <p:set>
                                      <p:cBhvr additive="base">
                                        <p:cTn id="11" dur="1" fill="hold">
                                          <p:stCondLst>
                                            <p:cond delay="0"/>
                                          </p:stCondLst>
                                        </p:cTn>
                                        <p:tgtEl>
                                          <p:spTgt spid="2098"/>
                                        </p:tgtEl>
                                        <p:attrNameLst>
                                          <p:attrName>style.visibility</p:attrName>
                                        </p:attrNameLst>
                                      </p:cBhvr>
                                      <p:to>
                                        <p:strVal val="visible"/>
                                      </p:to>
                                    </p:set>
                                    <p:anim calcmode="lin" valueType="num">
                                      <p:cBhvr additive="base">
                                        <p:cTn id="12" dur="500" fill="hold"/>
                                        <p:tgtEl>
                                          <p:spTgt spid="2098"/>
                                        </p:tgtEl>
                                        <p:attrNameLst>
                                          <p:attrName>ppt_w</p:attrName>
                                        </p:attrNameLst>
                                      </p:cBhvr>
                                      <p:tavLst>
                                        <p:tav tm="0">
                                          <p:val>
                                            <p:fltVal val="0.000000"/>
                                          </p:val>
                                        </p:tav>
                                        <p:tav tm="100000">
                                          <p:val>
                                            <p:strVal val="#ppt_w"/>
                                          </p:val>
                                        </p:tav>
                                      </p:tavLst>
                                    </p:anim>
                                    <p:anim calcmode="lin" valueType="num">
                                      <p:cBhvr additive="base">
                                        <p:cTn id="13" dur="500" fill="hold"/>
                                        <p:tgtEl>
                                          <p:spTgt spid="2098"/>
                                        </p:tgtEl>
                                        <p:attrNameLst>
                                          <p:attrName>ppt_h</p:attrName>
                                        </p:attrNameLst>
                                      </p:cBhvr>
                                      <p:tavLst>
                                        <p:tav tm="0">
                                          <p:val>
                                            <p:fltVal val="0.000000"/>
                                          </p:val>
                                        </p:tav>
                                        <p:tav tm="100000">
                                          <p:val>
                                            <p:strVal val="#ppt_h"/>
                                          </p:val>
                                        </p:tav>
                                      </p:tavLst>
                                    </p:anim>
                                    <p:animEffect transition="in" filter="fade">
                                      <p:cBhvr additive="base">
                                        <p:cTn id="14" dur="500"/>
                                        <p:tgtEl>
                                          <p:spTgt spid="2098"/>
                                        </p:tgtEl>
                                      </p:cBhvr>
                                    </p:animEffect>
                                  </p:childTnLst>
                                </p:cTn>
                              </p:par>
                              <p:par>
                                <p:cTn id="15" presetID="22" presetClass="entr" presetSubtype="8" fill="hold" nodeType="withEffect">
                                  <p:childTnLst>
                                    <p:set>
                                      <p:cBhvr additive="base">
                                        <p:cTn id="16" dur="1" fill="hold">
                                          <p:stCondLst>
                                            <p:cond delay="0"/>
                                          </p:stCondLst>
                                        </p:cTn>
                                        <p:tgtEl>
                                          <p:spTgt spid="2099"/>
                                        </p:tgtEl>
                                        <p:attrNameLst>
                                          <p:attrName>style.visibility</p:attrName>
                                        </p:attrNameLst>
                                      </p:cBhvr>
                                      <p:to>
                                        <p:strVal val="visible"/>
                                      </p:to>
                                    </p:set>
                                    <p:animEffect transition="in" filter="wipe(left)">
                                      <p:cBhvr additive="base">
                                        <p:cTn id="17" dur="500"/>
                                        <p:tgtEl>
                                          <p:spTgt spid="2099"/>
                                        </p:tgtEl>
                                      </p:cBhvr>
                                    </p:animEffect>
                                  </p:childTnLst>
                                </p:cTn>
                              </p:par>
                            </p:childTnLst>
                          </p:cTn>
                        </p:par>
                        <p:par>
                          <p:cTn id="18" fill="hold">
                            <p:stCondLst>
                              <p:cond delay="1000"/>
                            </p:stCondLst>
                            <p:childTnLst>
                              <p:par>
                                <p:cTn id="19" presetID="42" presetClass="entr" presetSubtype="0" fill="hold"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700"/>
                                        <p:tgtEl>
                                          <p:spTgt spid="12"/>
                                        </p:tgtEl>
                                      </p:cBhvr>
                                    </p:animEffect>
                                    <p:anim calcmode="lin" valueType="num">
                                      <p:cBhvr>
                                        <p:cTn id="22" dur="700" fill="hold"/>
                                        <p:tgtEl>
                                          <p:spTgt spid="12"/>
                                        </p:tgtEl>
                                        <p:attrNameLst>
                                          <p:attrName>ppt_x</p:attrName>
                                        </p:attrNameLst>
                                      </p:cBhvr>
                                      <p:tavLst>
                                        <p:tav tm="0">
                                          <p:val>
                                            <p:strVal val="#ppt_x"/>
                                          </p:val>
                                        </p:tav>
                                        <p:tav tm="100000">
                                          <p:val>
                                            <p:strVal val="#ppt_x"/>
                                          </p:val>
                                        </p:tav>
                                      </p:tavLst>
                                    </p:anim>
                                    <p:anim calcmode="lin" valueType="num">
                                      <p:cBhvr>
                                        <p:cTn id="23" dur="7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29" name="图片 57"/>
          <p:cNvPicPr>
            <a:picLocks noChangeAspect="1"/>
          </p:cNvPicPr>
          <p:nvPr/>
        </p:nvPicPr>
        <p:blipFill>
          <a:blip r:embed="rId1"/>
          <a:stretch>
            <a:fillRect/>
          </a:stretch>
        </p:blipFill>
        <p:spPr>
          <a:xfrm>
            <a:off x="-50800" y="-39687"/>
            <a:ext cx="2235200" cy="1822450"/>
          </a:xfrm>
          <a:prstGeom prst="rect">
            <a:avLst/>
          </a:prstGeom>
          <a:noFill/>
          <a:ln w="9525">
            <a:noFill/>
          </a:ln>
        </p:spPr>
      </p:pic>
      <p:pic>
        <p:nvPicPr>
          <p:cNvPr id="2430" name="图片 11"/>
          <p:cNvPicPr>
            <a:picLocks noChangeAspect="1"/>
          </p:cNvPicPr>
          <p:nvPr/>
        </p:nvPicPr>
        <p:blipFill>
          <a:blip r:embed="rId2"/>
          <a:stretch>
            <a:fillRect/>
          </a:stretch>
        </p:blipFill>
        <p:spPr>
          <a:xfrm>
            <a:off x="10575925" y="392113"/>
            <a:ext cx="1301750" cy="1081087"/>
          </a:xfrm>
          <a:prstGeom prst="rect">
            <a:avLst/>
          </a:prstGeom>
          <a:noFill/>
          <a:ln w="9525">
            <a:noFill/>
          </a:ln>
        </p:spPr>
      </p:pic>
      <p:grpSp>
        <p:nvGrpSpPr>
          <p:cNvPr id="2431" name="组合 2430"/>
          <p:cNvGrpSpPr/>
          <p:nvPr/>
        </p:nvGrpSpPr>
        <p:grpSpPr>
          <a:xfrm>
            <a:off x="2886710" y="638175"/>
            <a:ext cx="7338060" cy="741363"/>
            <a:chOff x="2444826" y="637811"/>
            <a:chExt cx="7858432" cy="740609"/>
          </a:xfrm>
        </p:grpSpPr>
        <p:sp>
          <p:nvSpPr>
            <p:cNvPr id="2432" name="TextBox 8"/>
            <p:cNvSpPr/>
            <p:nvPr/>
          </p:nvSpPr>
          <p:spPr>
            <a:xfrm>
              <a:off x="2444826" y="637811"/>
              <a:ext cx="7858432" cy="492259"/>
            </a:xfrm>
            <a:prstGeom prst="rect">
              <a:avLst/>
            </a:prstGeom>
            <a:noFill/>
            <a:ln w="9525">
              <a:noFill/>
            </a:ln>
          </p:spPr>
          <p:txBody>
            <a:bodyPr wrap="square" lIns="0" tIns="0" rIns="0" bIns="0" anchor="ctr" anchorCtr="0"/>
            <a:p>
              <a:pPr algn="ctr" eaLnBrk="1" hangingPunct="1"/>
              <a:r>
                <a:rPr lang="zh-CN" altLang="en-US" sz="3200">
                  <a:latin typeface="叶根友刀锋黑草" pitchFamily="2" charset="-122"/>
                  <a:ea typeface="楷体" panose="02010609060101010101" charset="-122"/>
                  <a:sym typeface="Arial" panose="020B0604020202020204"/>
                </a:rPr>
                <a:t>四、</a:t>
              </a:r>
              <a:r>
                <a:rPr lang="zh-CN" altLang="en-US" sz="3200">
                  <a:latin typeface="叶根友刀锋黑草" pitchFamily="2" charset="-122"/>
                  <a:ea typeface="楷体" panose="02010609060101010101" charset="-122"/>
                  <a:sym typeface="Arial" panose="020B0604020202020204"/>
                </a:rPr>
                <a:t>操作及注意事项</a:t>
              </a:r>
              <a:endParaRPr lang="zh-CN" altLang="en-US" sz="3200">
                <a:latin typeface="叶根友刀锋黑草" pitchFamily="2" charset="-122"/>
                <a:ea typeface="楷体" panose="02010609060101010101" charset="-122"/>
                <a:sym typeface="Arial" panose="020B0604020202020204"/>
              </a:endParaRPr>
            </a:p>
          </p:txBody>
        </p:sp>
        <p:cxnSp>
          <p:nvCxnSpPr>
            <p:cNvPr id="2433" name="直接连接符 29"/>
            <p:cNvCxnSpPr/>
            <p:nvPr/>
          </p:nvCxnSpPr>
          <p:spPr>
            <a:xfrm>
              <a:off x="3090175" y="1378420"/>
              <a:ext cx="5598351" cy="0"/>
            </a:xfrm>
            <a:prstGeom prst="line">
              <a:avLst/>
            </a:prstGeom>
            <a:ln w="9525" cap="flat" cmpd="sng">
              <a:solidFill>
                <a:srgbClr val="895C33"/>
              </a:solidFill>
              <a:prstDash val="solid"/>
              <a:headEnd type="none" w="med" len="med"/>
              <a:tailEnd type="none" w="med" len="med"/>
            </a:ln>
          </p:spPr>
        </p:cxnSp>
      </p:grpSp>
      <p:sp>
        <p:nvSpPr>
          <p:cNvPr id="2" name="文本框 1"/>
          <p:cNvSpPr txBox="1"/>
          <p:nvPr/>
        </p:nvSpPr>
        <p:spPr>
          <a:xfrm>
            <a:off x="918210" y="2238375"/>
            <a:ext cx="9578975" cy="3756660"/>
          </a:xfrm>
          <a:prstGeom prst="rect">
            <a:avLst/>
          </a:prstGeom>
          <a:noFill/>
        </p:spPr>
        <p:txBody>
          <a:bodyPr wrap="square" rtlCol="0" anchor="t">
            <a:noAutofit/>
          </a:bodyPr>
          <a:p>
            <a:pPr eaLnBrk="1" hangingPunct="1">
              <a:lnSpc>
                <a:spcPct val="110000"/>
              </a:lnSpc>
              <a:buNone/>
            </a:pPr>
            <a:r>
              <a:rPr lang="en-US" altLang="zh-CN" sz="2400">
                <a:latin typeface="华文中宋" charset="-122"/>
                <a:ea typeface="楷体" panose="02010609060101010101" charset="-122"/>
                <a:sym typeface="+mn-ea"/>
              </a:rPr>
              <a:t>    1.</a:t>
            </a:r>
            <a:r>
              <a:rPr lang="zh-CN" sz="2400">
                <a:latin typeface="华文中宋" charset="-122"/>
                <a:ea typeface="楷体" panose="02010609060101010101" charset="-122"/>
                <a:sym typeface="+mn-ea"/>
              </a:rPr>
              <a:t>贴敷后局部皮肤可出现潮红、轻微红肿、小水泡、微痒、烧灼感、色素沉着等情况，均为药物的正常刺激作用，不需特殊处理，但应注意保持局部干燥，不要搓、抓局部，也不要使用洗浴用品及涂抹其他止痒药品，防止对局部皮肤的进一步刺激。</a:t>
            </a:r>
            <a:endParaRPr lang="zh-CN" sz="2400">
              <a:latin typeface="华文中宋" charset="-122"/>
              <a:ea typeface="楷体" panose="02010609060101010101" charset="-122"/>
            </a:endParaRPr>
          </a:p>
          <a:p>
            <a:pPr eaLnBrk="1" hangingPunct="1">
              <a:lnSpc>
                <a:spcPct val="110000"/>
              </a:lnSpc>
            </a:pPr>
            <a:endParaRPr lang="zh-CN" sz="2400">
              <a:latin typeface="华文中宋" charset="-122"/>
              <a:ea typeface="楷体" panose="02010609060101010101" charset="-122"/>
            </a:endParaRPr>
          </a:p>
          <a:p>
            <a:pPr eaLnBrk="1" hangingPunct="1">
              <a:lnSpc>
                <a:spcPct val="110000"/>
              </a:lnSpc>
              <a:buNone/>
            </a:pPr>
            <a:r>
              <a:rPr lang="zh-CN" sz="2400">
                <a:latin typeface="华文中宋" charset="-122"/>
                <a:ea typeface="楷体" panose="02010609060101010101" charset="-122"/>
                <a:sym typeface="+mn-ea"/>
              </a:rPr>
              <a:t>  </a:t>
            </a:r>
            <a:r>
              <a:rPr lang="en-US" altLang="zh-CN" sz="2400">
                <a:latin typeface="华文中宋" charset="-122"/>
                <a:ea typeface="楷体" panose="02010609060101010101" charset="-122"/>
                <a:sym typeface="+mn-ea"/>
              </a:rPr>
              <a:t> 2.</a:t>
            </a:r>
            <a:r>
              <a:rPr lang="zh-CN" sz="2400">
                <a:latin typeface="华文中宋" charset="-122"/>
                <a:ea typeface="楷体" panose="02010609060101010101" charset="-122"/>
                <a:sym typeface="+mn-ea"/>
              </a:rPr>
              <a:t>如贴敷处有烧灼或针刺样剧痛，难以忍受时，可提前揭去药物，及时终止贴敷。</a:t>
            </a:r>
            <a:endParaRPr lang="zh-CN" sz="2400">
              <a:latin typeface="华文中宋" charset="-122"/>
              <a:ea typeface="楷体" panose="02010609060101010101" charset="-122"/>
              <a:sym typeface="+mn-ea"/>
            </a:endParaRPr>
          </a:p>
        </p:txBody>
      </p:sp>
      <p:sp>
        <p:nvSpPr>
          <p:cNvPr id="3" name="文本框 2"/>
          <p:cNvSpPr txBox="1"/>
          <p:nvPr/>
        </p:nvSpPr>
        <p:spPr>
          <a:xfrm>
            <a:off x="982980" y="1628775"/>
            <a:ext cx="7330440" cy="960755"/>
          </a:xfrm>
          <a:prstGeom prst="rect">
            <a:avLst/>
          </a:prstGeom>
          <a:noFill/>
        </p:spPr>
        <p:txBody>
          <a:bodyPr wrap="square" rtlCol="0" anchor="t">
            <a:noAutofit/>
          </a:bodyPr>
          <a:p>
            <a:r>
              <a:rPr lang="zh-CN" altLang="en-US" sz="3200">
                <a:solidFill>
                  <a:srgbClr val="FF0000"/>
                </a:solidFill>
                <a:latin typeface="叶根友刀锋黑草" pitchFamily="2" charset="-122"/>
                <a:ea typeface="楷体" panose="02010609060101010101" charset="-122"/>
                <a:sym typeface="+mn-ea"/>
              </a:rPr>
              <a:t>异常情况及处理</a:t>
            </a:r>
            <a:endParaRPr lang="zh-CN" altLang="en-US" sz="3200">
              <a:solidFill>
                <a:srgbClr val="FF0000"/>
              </a:solidFill>
              <a:latin typeface="叶根友刀锋黑草" pitchFamily="2" charset="-122"/>
              <a:ea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additive="base">
                                        <p:cTn id="6" dur="1" fill="hold">
                                          <p:stCondLst>
                                            <p:cond delay="0"/>
                                          </p:stCondLst>
                                        </p:cTn>
                                        <p:tgtEl>
                                          <p:spTgt spid="2429"/>
                                        </p:tgtEl>
                                        <p:attrNameLst>
                                          <p:attrName>style.visibility</p:attrName>
                                        </p:attrNameLst>
                                      </p:cBhvr>
                                      <p:to>
                                        <p:strVal val="visible"/>
                                      </p:to>
                                    </p:set>
                                    <p:anim calcmode="lin" valueType="num">
                                      <p:cBhvr additive="base">
                                        <p:cTn id="7" dur="500" fill="hold"/>
                                        <p:tgtEl>
                                          <p:spTgt spid="2429"/>
                                        </p:tgtEl>
                                        <p:attrNameLst>
                                          <p:attrName>ppt_x</p:attrName>
                                        </p:attrNameLst>
                                      </p:cBhvr>
                                      <p:tavLst>
                                        <p:tav tm="0">
                                          <p:val>
                                            <p:strVal val="1+#ppt_w/2"/>
                                          </p:val>
                                        </p:tav>
                                        <p:tav tm="100000">
                                          <p:val>
                                            <p:strVal val="#ppt_x"/>
                                          </p:val>
                                        </p:tav>
                                      </p:tavLst>
                                    </p:anim>
                                    <p:anim calcmode="lin" valueType="num">
                                      <p:cBhvr additive="base">
                                        <p:cTn id="8" dur="500" fill="hold"/>
                                        <p:tgtEl>
                                          <p:spTgt spid="242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childTnLst>
                                    <p:set>
                                      <p:cBhvr additive="base">
                                        <p:cTn id="11" dur="1" fill="hold">
                                          <p:stCondLst>
                                            <p:cond delay="0"/>
                                          </p:stCondLst>
                                        </p:cTn>
                                        <p:tgtEl>
                                          <p:spTgt spid="2430"/>
                                        </p:tgtEl>
                                        <p:attrNameLst>
                                          <p:attrName>style.visibility</p:attrName>
                                        </p:attrNameLst>
                                      </p:cBhvr>
                                      <p:to>
                                        <p:strVal val="visible"/>
                                      </p:to>
                                    </p:set>
                                    <p:anim calcmode="lin" valueType="num">
                                      <p:cBhvr additive="base">
                                        <p:cTn id="12" dur="500" fill="hold"/>
                                        <p:tgtEl>
                                          <p:spTgt spid="2430"/>
                                        </p:tgtEl>
                                        <p:attrNameLst>
                                          <p:attrName>ppt_w</p:attrName>
                                        </p:attrNameLst>
                                      </p:cBhvr>
                                      <p:tavLst>
                                        <p:tav tm="0">
                                          <p:val>
                                            <p:fltVal val="0.000000"/>
                                          </p:val>
                                        </p:tav>
                                        <p:tav tm="100000">
                                          <p:val>
                                            <p:strVal val="#ppt_w"/>
                                          </p:val>
                                        </p:tav>
                                      </p:tavLst>
                                    </p:anim>
                                    <p:anim calcmode="lin" valueType="num">
                                      <p:cBhvr additive="base">
                                        <p:cTn id="13" dur="500" fill="hold"/>
                                        <p:tgtEl>
                                          <p:spTgt spid="2430"/>
                                        </p:tgtEl>
                                        <p:attrNameLst>
                                          <p:attrName>ppt_h</p:attrName>
                                        </p:attrNameLst>
                                      </p:cBhvr>
                                      <p:tavLst>
                                        <p:tav tm="0">
                                          <p:val>
                                            <p:fltVal val="0.000000"/>
                                          </p:val>
                                        </p:tav>
                                        <p:tav tm="100000">
                                          <p:val>
                                            <p:strVal val="#ppt_h"/>
                                          </p:val>
                                        </p:tav>
                                      </p:tavLst>
                                    </p:anim>
                                    <p:animEffect transition="in" filter="fade">
                                      <p:cBhvr additive="base">
                                        <p:cTn id="14" dur="500"/>
                                        <p:tgtEl>
                                          <p:spTgt spid="2430"/>
                                        </p:tgtEl>
                                      </p:cBhvr>
                                    </p:animEffect>
                                  </p:childTnLst>
                                </p:cTn>
                              </p:par>
                              <p:par>
                                <p:cTn id="15" presetID="22" presetClass="entr" presetSubtype="8" fill="hold" nodeType="withEffect">
                                  <p:childTnLst>
                                    <p:set>
                                      <p:cBhvr additive="base">
                                        <p:cTn id="16" dur="1" fill="hold">
                                          <p:stCondLst>
                                            <p:cond delay="0"/>
                                          </p:stCondLst>
                                        </p:cTn>
                                        <p:tgtEl>
                                          <p:spTgt spid="2431"/>
                                        </p:tgtEl>
                                        <p:attrNameLst>
                                          <p:attrName>style.visibility</p:attrName>
                                        </p:attrNameLst>
                                      </p:cBhvr>
                                      <p:to>
                                        <p:strVal val="visible"/>
                                      </p:to>
                                    </p:set>
                                    <p:animEffect transition="in" filter="wipe(left)">
                                      <p:cBhvr additive="base">
                                        <p:cTn id="17" dur="500"/>
                                        <p:tgtEl>
                                          <p:spTgt spid="2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39" name="图片 57"/>
          <p:cNvPicPr>
            <a:picLocks noChangeAspect="1"/>
          </p:cNvPicPr>
          <p:nvPr/>
        </p:nvPicPr>
        <p:blipFill>
          <a:blip r:embed="rId1"/>
          <a:stretch>
            <a:fillRect/>
          </a:stretch>
        </p:blipFill>
        <p:spPr>
          <a:xfrm>
            <a:off x="-50800" y="-39687"/>
            <a:ext cx="2235200" cy="1822450"/>
          </a:xfrm>
          <a:prstGeom prst="rect">
            <a:avLst/>
          </a:prstGeom>
          <a:noFill/>
          <a:ln w="9525">
            <a:noFill/>
          </a:ln>
        </p:spPr>
      </p:pic>
      <p:pic>
        <p:nvPicPr>
          <p:cNvPr id="2440" name="图片 11"/>
          <p:cNvPicPr>
            <a:picLocks noChangeAspect="1"/>
          </p:cNvPicPr>
          <p:nvPr/>
        </p:nvPicPr>
        <p:blipFill>
          <a:blip r:embed="rId2"/>
          <a:stretch>
            <a:fillRect/>
          </a:stretch>
        </p:blipFill>
        <p:spPr>
          <a:xfrm>
            <a:off x="10575925" y="392113"/>
            <a:ext cx="1301750" cy="1081087"/>
          </a:xfrm>
          <a:prstGeom prst="rect">
            <a:avLst/>
          </a:prstGeom>
          <a:noFill/>
          <a:ln w="9525">
            <a:noFill/>
          </a:ln>
        </p:spPr>
      </p:pic>
      <p:grpSp>
        <p:nvGrpSpPr>
          <p:cNvPr id="2441" name="组合 2440"/>
          <p:cNvGrpSpPr/>
          <p:nvPr/>
        </p:nvGrpSpPr>
        <p:grpSpPr>
          <a:xfrm>
            <a:off x="3131185" y="638175"/>
            <a:ext cx="6634480" cy="741363"/>
            <a:chOff x="2706638" y="637811"/>
            <a:chExt cx="7104958" cy="740609"/>
          </a:xfrm>
        </p:grpSpPr>
        <p:sp>
          <p:nvSpPr>
            <p:cNvPr id="2442" name="TextBox 8"/>
            <p:cNvSpPr/>
            <p:nvPr/>
          </p:nvSpPr>
          <p:spPr>
            <a:xfrm>
              <a:off x="2706638" y="637811"/>
              <a:ext cx="7104958" cy="492259"/>
            </a:xfrm>
            <a:prstGeom prst="rect">
              <a:avLst/>
            </a:prstGeom>
            <a:noFill/>
            <a:ln w="9525">
              <a:noFill/>
            </a:ln>
          </p:spPr>
          <p:txBody>
            <a:bodyPr wrap="square" lIns="0" tIns="0" rIns="0" bIns="0" anchor="ctr" anchorCtr="0"/>
            <a:p>
              <a:pPr algn="ctr" eaLnBrk="1" hangingPunct="1"/>
              <a:r>
                <a:rPr lang="zh-CN" altLang="en-US" sz="3200">
                  <a:latin typeface="叶根友刀锋黑草" pitchFamily="2" charset="-122"/>
                  <a:ea typeface="楷体" panose="02010609060101010101" charset="-122"/>
                  <a:sym typeface="Arial" panose="020B0604020202020204"/>
                </a:rPr>
                <a:t>四、</a:t>
              </a:r>
              <a:r>
                <a:rPr lang="zh-CN" altLang="en-US" sz="3200">
                  <a:latin typeface="叶根友刀锋黑草" pitchFamily="2" charset="-122"/>
                  <a:ea typeface="楷体" panose="02010609060101010101" charset="-122"/>
                  <a:sym typeface="Arial" panose="020B0604020202020204"/>
                </a:rPr>
                <a:t>操作及注意</a:t>
              </a:r>
              <a:endParaRPr lang="zh-CN" altLang="en-US" sz="3200">
                <a:latin typeface="叶根友刀锋黑草" pitchFamily="2" charset="-122"/>
                <a:ea typeface="楷体" panose="02010609060101010101" charset="-122"/>
                <a:sym typeface="Arial" panose="020B0604020202020204"/>
              </a:endParaRPr>
            </a:p>
          </p:txBody>
        </p:sp>
        <p:cxnSp>
          <p:nvCxnSpPr>
            <p:cNvPr id="2443" name="直接连接符 29"/>
            <p:cNvCxnSpPr/>
            <p:nvPr/>
          </p:nvCxnSpPr>
          <p:spPr>
            <a:xfrm>
              <a:off x="3090175" y="1378420"/>
              <a:ext cx="5598351" cy="0"/>
            </a:xfrm>
            <a:prstGeom prst="line">
              <a:avLst/>
            </a:prstGeom>
            <a:ln w="9525" cap="flat" cmpd="sng">
              <a:solidFill>
                <a:srgbClr val="895C33"/>
              </a:solidFill>
              <a:prstDash val="solid"/>
              <a:headEnd type="none" w="med" len="med"/>
              <a:tailEnd type="none" w="med" len="med"/>
            </a:ln>
          </p:spPr>
        </p:cxnSp>
      </p:grpSp>
      <p:sp>
        <p:nvSpPr>
          <p:cNvPr id="2445" name="任意多边形 27"/>
          <p:cNvSpPr/>
          <p:nvPr/>
        </p:nvSpPr>
        <p:spPr>
          <a:xfrm rot="-16200000" flipH="1">
            <a:off x="10174288" y="1782763"/>
            <a:ext cx="801687" cy="800100"/>
          </a:xfrm>
          <a:solidFill>
            <a:srgbClr val="434B3B"/>
          </a:solidFill>
          <a:ln w="12700">
            <a:noFill/>
          </a:ln>
        </p:spPr>
        <p:txBody>
          <a:bodyPr/>
          <a:p>
            <a:endParaRPr lang="zh-CN" altLang="en-US"/>
          </a:p>
        </p:txBody>
      </p:sp>
      <p:sp>
        <p:nvSpPr>
          <p:cNvPr id="2446" name="任意多边形 36"/>
          <p:cNvSpPr/>
          <p:nvPr/>
        </p:nvSpPr>
        <p:spPr>
          <a:xfrm rot="-5400000" flipH="1">
            <a:off x="1065213" y="5133975"/>
            <a:ext cx="801687" cy="800100"/>
          </a:xfrm>
          <a:solidFill>
            <a:srgbClr val="434B3B"/>
          </a:solidFill>
          <a:ln w="12700">
            <a:noFill/>
          </a:ln>
        </p:spPr>
        <p:txBody>
          <a:bodyPr/>
          <a:p>
            <a:endParaRPr lang="zh-CN" altLang="en-US"/>
          </a:p>
        </p:txBody>
      </p:sp>
      <p:pic>
        <p:nvPicPr>
          <p:cNvPr id="2447" name="图片 17"/>
          <p:cNvPicPr>
            <a:picLocks noChangeAspect="1"/>
          </p:cNvPicPr>
          <p:nvPr/>
        </p:nvPicPr>
        <p:blipFill>
          <a:blip r:embed="rId3"/>
          <a:stretch>
            <a:fillRect/>
          </a:stretch>
        </p:blipFill>
        <p:spPr>
          <a:xfrm>
            <a:off x="9766300" y="4979988"/>
            <a:ext cx="1800225" cy="1428750"/>
          </a:xfrm>
          <a:prstGeom prst="rect">
            <a:avLst/>
          </a:prstGeom>
          <a:noFill/>
          <a:ln w="9525">
            <a:noFill/>
          </a:ln>
        </p:spPr>
      </p:pic>
      <p:sp>
        <p:nvSpPr>
          <p:cNvPr id="2" name="文本框 1"/>
          <p:cNvSpPr txBox="1"/>
          <p:nvPr/>
        </p:nvSpPr>
        <p:spPr>
          <a:xfrm>
            <a:off x="887730" y="1765300"/>
            <a:ext cx="9919335" cy="4348480"/>
          </a:xfrm>
          <a:prstGeom prst="rect">
            <a:avLst/>
          </a:prstGeom>
          <a:noFill/>
        </p:spPr>
        <p:txBody>
          <a:bodyPr wrap="square" rtlCol="0" anchor="t">
            <a:noAutofit/>
          </a:bodyPr>
          <a:p>
            <a:pPr eaLnBrk="1" hangingPunct="1">
              <a:lnSpc>
                <a:spcPct val="110000"/>
              </a:lnSpc>
              <a:buNone/>
            </a:pPr>
            <a:r>
              <a:rPr lang="en-US" altLang="zh-CN" sz="2400">
                <a:latin typeface="华文中宋" charset="-122"/>
                <a:ea typeface="楷体" panose="02010609060101010101" charset="-122"/>
                <a:sym typeface="+mn-ea"/>
              </a:rPr>
              <a:t>    3.</a:t>
            </a:r>
            <a:r>
              <a:rPr lang="zh-CN" sz="2400">
                <a:latin typeface="华文中宋" charset="-122"/>
                <a:ea typeface="楷体" panose="02010609060101010101" charset="-122"/>
                <a:sym typeface="+mn-ea"/>
              </a:rPr>
              <a:t>皮肤过敏可外涂抗过敏药膏，若出现范围较大、程度较重的皮肤红斑、水泡、瘙痒现象，立即停药，对症处理。出现全身性皮肤过敏症状者，应及时到医院就诊处理。</a:t>
            </a:r>
            <a:endParaRPr lang="zh-CN" sz="2400">
              <a:latin typeface="华文中宋" charset="-122"/>
              <a:ea typeface="楷体" panose="02010609060101010101" charset="-122"/>
              <a:sym typeface="+mn-ea"/>
            </a:endParaRPr>
          </a:p>
          <a:p>
            <a:pPr eaLnBrk="1" hangingPunct="1">
              <a:lnSpc>
                <a:spcPct val="110000"/>
              </a:lnSpc>
              <a:buNone/>
            </a:pPr>
            <a:endParaRPr lang="zh-CN" sz="2400">
              <a:latin typeface="华文中宋" charset="-122"/>
              <a:ea typeface="楷体" panose="02010609060101010101" charset="-122"/>
            </a:endParaRPr>
          </a:p>
          <a:p>
            <a:pPr eaLnBrk="1" hangingPunct="1">
              <a:lnSpc>
                <a:spcPct val="110000"/>
              </a:lnSpc>
              <a:buNone/>
            </a:pPr>
            <a:r>
              <a:rPr lang="zh-CN" sz="2400">
                <a:latin typeface="华文中宋" charset="-122"/>
                <a:ea typeface="楷体" panose="02010609060101010101" charset="-122"/>
                <a:sym typeface="+mn-ea"/>
              </a:rPr>
              <a:t>  </a:t>
            </a:r>
            <a:r>
              <a:rPr lang="en-US" altLang="zh-CN" sz="2400">
                <a:latin typeface="华文中宋" charset="-122"/>
                <a:ea typeface="楷体" panose="02010609060101010101" charset="-122"/>
                <a:sym typeface="+mn-ea"/>
              </a:rPr>
              <a:t>  4.</a:t>
            </a:r>
            <a:r>
              <a:rPr lang="zh-CN" sz="2400">
                <a:latin typeface="华文中宋" charset="-122"/>
                <a:ea typeface="楷体" panose="02010609060101010101" charset="-122"/>
                <a:sym typeface="+mn-ea"/>
              </a:rPr>
              <a:t>皮肤出现小水泡，可表面涂以甲紫（龙胆紫）溶液，任其自然吸收。水泡较大者，可先用消毒针从水泡下端挑破，排尽泡液，或用一次性注射器抽出泡液，然后涂以龙胆紫溶液收敛，破溃水泡处也可涂以消炎软膏，外用消毒敷料包扎，以防感染。如果水泡体积巨大，或水泡中有脓性分泌物，或出现皮肤破溃、露出皮下组织、出血等现象，应到专业医院对症治疗。</a:t>
            </a:r>
            <a:endParaRPr lang="zh-CN" sz="2400">
              <a:latin typeface="华文中宋" charset="-122"/>
              <a:ea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additive="base">
                                        <p:cTn id="6" dur="1" fill="hold">
                                          <p:stCondLst>
                                            <p:cond delay="0"/>
                                          </p:stCondLst>
                                        </p:cTn>
                                        <p:tgtEl>
                                          <p:spTgt spid="2439"/>
                                        </p:tgtEl>
                                        <p:attrNameLst>
                                          <p:attrName>style.visibility</p:attrName>
                                        </p:attrNameLst>
                                      </p:cBhvr>
                                      <p:to>
                                        <p:strVal val="visible"/>
                                      </p:to>
                                    </p:set>
                                    <p:anim calcmode="lin" valueType="num">
                                      <p:cBhvr additive="base">
                                        <p:cTn id="7" dur="500" fill="hold"/>
                                        <p:tgtEl>
                                          <p:spTgt spid="2439"/>
                                        </p:tgtEl>
                                        <p:attrNameLst>
                                          <p:attrName>ppt_x</p:attrName>
                                        </p:attrNameLst>
                                      </p:cBhvr>
                                      <p:tavLst>
                                        <p:tav tm="0">
                                          <p:val>
                                            <p:strVal val="1+#ppt_w/2"/>
                                          </p:val>
                                        </p:tav>
                                        <p:tav tm="100000">
                                          <p:val>
                                            <p:strVal val="#ppt_x"/>
                                          </p:val>
                                        </p:tav>
                                      </p:tavLst>
                                    </p:anim>
                                    <p:anim calcmode="lin" valueType="num">
                                      <p:cBhvr additive="base">
                                        <p:cTn id="8" dur="500" fill="hold"/>
                                        <p:tgtEl>
                                          <p:spTgt spid="24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childTnLst>
                                    <p:set>
                                      <p:cBhvr additive="base">
                                        <p:cTn id="11" dur="1" fill="hold">
                                          <p:stCondLst>
                                            <p:cond delay="0"/>
                                          </p:stCondLst>
                                        </p:cTn>
                                        <p:tgtEl>
                                          <p:spTgt spid="2440"/>
                                        </p:tgtEl>
                                        <p:attrNameLst>
                                          <p:attrName>style.visibility</p:attrName>
                                        </p:attrNameLst>
                                      </p:cBhvr>
                                      <p:to>
                                        <p:strVal val="visible"/>
                                      </p:to>
                                    </p:set>
                                    <p:anim calcmode="lin" valueType="num">
                                      <p:cBhvr additive="base">
                                        <p:cTn id="12" dur="500" fill="hold"/>
                                        <p:tgtEl>
                                          <p:spTgt spid="2440"/>
                                        </p:tgtEl>
                                        <p:attrNameLst>
                                          <p:attrName>ppt_w</p:attrName>
                                        </p:attrNameLst>
                                      </p:cBhvr>
                                      <p:tavLst>
                                        <p:tav tm="0">
                                          <p:val>
                                            <p:fltVal val="0.000000"/>
                                          </p:val>
                                        </p:tav>
                                        <p:tav tm="100000">
                                          <p:val>
                                            <p:strVal val="#ppt_w"/>
                                          </p:val>
                                        </p:tav>
                                      </p:tavLst>
                                    </p:anim>
                                    <p:anim calcmode="lin" valueType="num">
                                      <p:cBhvr additive="base">
                                        <p:cTn id="13" dur="500" fill="hold"/>
                                        <p:tgtEl>
                                          <p:spTgt spid="2440"/>
                                        </p:tgtEl>
                                        <p:attrNameLst>
                                          <p:attrName>ppt_h</p:attrName>
                                        </p:attrNameLst>
                                      </p:cBhvr>
                                      <p:tavLst>
                                        <p:tav tm="0">
                                          <p:val>
                                            <p:fltVal val="0.000000"/>
                                          </p:val>
                                        </p:tav>
                                        <p:tav tm="100000">
                                          <p:val>
                                            <p:strVal val="#ppt_h"/>
                                          </p:val>
                                        </p:tav>
                                      </p:tavLst>
                                    </p:anim>
                                    <p:animEffect transition="in" filter="fade">
                                      <p:cBhvr additive="base">
                                        <p:cTn id="14" dur="500"/>
                                        <p:tgtEl>
                                          <p:spTgt spid="2440"/>
                                        </p:tgtEl>
                                      </p:cBhvr>
                                    </p:animEffect>
                                  </p:childTnLst>
                                </p:cTn>
                              </p:par>
                              <p:par>
                                <p:cTn id="15" presetID="22" presetClass="entr" presetSubtype="8" fill="hold" nodeType="withEffect">
                                  <p:childTnLst>
                                    <p:set>
                                      <p:cBhvr additive="base">
                                        <p:cTn id="16" dur="1" fill="hold">
                                          <p:stCondLst>
                                            <p:cond delay="0"/>
                                          </p:stCondLst>
                                        </p:cTn>
                                        <p:tgtEl>
                                          <p:spTgt spid="2441"/>
                                        </p:tgtEl>
                                        <p:attrNameLst>
                                          <p:attrName>style.visibility</p:attrName>
                                        </p:attrNameLst>
                                      </p:cBhvr>
                                      <p:to>
                                        <p:strVal val="visible"/>
                                      </p:to>
                                    </p:set>
                                    <p:animEffect transition="in" filter="wipe(left)">
                                      <p:cBhvr additive="base">
                                        <p:cTn id="17" dur="500"/>
                                        <p:tgtEl>
                                          <p:spTgt spid="2441"/>
                                        </p:tgtEl>
                                      </p:cBhvr>
                                    </p:animEffect>
                                  </p:childTnLst>
                                </p:cTn>
                              </p:par>
                            </p:childTnLst>
                          </p:cTn>
                        </p:par>
                        <p:par>
                          <p:cTn id="18" fill="hold">
                            <p:stCondLst>
                              <p:cond delay="1000"/>
                            </p:stCondLst>
                            <p:childTnLst>
                              <p:par>
                                <p:cTn id="19" presetID="2" presetClass="entr" presetSubtype="4" fill="hold" grpId="0" nodeType="afterEffect">
                                  <p:childTnLst>
                                    <p:set>
                                      <p:cBhvr additive="base">
                                        <p:cTn id="20" dur="1" fill="hold">
                                          <p:stCondLst>
                                            <p:cond delay="0"/>
                                          </p:stCondLst>
                                        </p:cTn>
                                        <p:tgtEl>
                                          <p:spTgt spid="2445"/>
                                        </p:tgtEl>
                                        <p:attrNameLst>
                                          <p:attrName>style.visibility</p:attrName>
                                        </p:attrNameLst>
                                      </p:cBhvr>
                                      <p:to>
                                        <p:strVal val="visible"/>
                                      </p:to>
                                    </p:set>
                                    <p:anim calcmode="lin" valueType="num">
                                      <p:cBhvr additive="base">
                                        <p:cTn id="21" dur="500" fill="hold"/>
                                        <p:tgtEl>
                                          <p:spTgt spid="2445"/>
                                        </p:tgtEl>
                                        <p:attrNameLst>
                                          <p:attrName>ppt_x</p:attrName>
                                        </p:attrNameLst>
                                      </p:cBhvr>
                                      <p:tavLst>
                                        <p:tav tm="0">
                                          <p:val>
                                            <p:strVal val="#ppt_x"/>
                                          </p:val>
                                        </p:tav>
                                        <p:tav tm="100000">
                                          <p:val>
                                            <p:strVal val="#ppt_x"/>
                                          </p:val>
                                        </p:tav>
                                      </p:tavLst>
                                    </p:anim>
                                    <p:anim calcmode="lin" valueType="num">
                                      <p:cBhvr additive="base">
                                        <p:cTn id="22" dur="500" fill="hold"/>
                                        <p:tgtEl>
                                          <p:spTgt spid="244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1" nodeType="afterEffect">
                                  <p:childTnLst>
                                    <p:set>
                                      <p:cBhvr additive="base">
                                        <p:cTn id="25" dur="1" fill="hold">
                                          <p:stCondLst>
                                            <p:cond delay="0"/>
                                          </p:stCondLst>
                                        </p:cTn>
                                        <p:tgtEl>
                                          <p:spTgt spid="2446"/>
                                        </p:tgtEl>
                                        <p:attrNameLst>
                                          <p:attrName>style.visibility</p:attrName>
                                        </p:attrNameLst>
                                      </p:cBhvr>
                                      <p:to>
                                        <p:strVal val="visible"/>
                                      </p:to>
                                    </p:set>
                                    <p:anim calcmode="lin" valueType="num">
                                      <p:cBhvr additive="base">
                                        <p:cTn id="26" dur="500" fill="hold"/>
                                        <p:tgtEl>
                                          <p:spTgt spid="2446"/>
                                        </p:tgtEl>
                                        <p:attrNameLst>
                                          <p:attrName>ppt_x</p:attrName>
                                        </p:attrNameLst>
                                      </p:cBhvr>
                                      <p:tavLst>
                                        <p:tav tm="0">
                                          <p:val>
                                            <p:strVal val="#ppt_x"/>
                                          </p:val>
                                        </p:tav>
                                        <p:tav tm="100000">
                                          <p:val>
                                            <p:strVal val="#ppt_x"/>
                                          </p:val>
                                        </p:tav>
                                      </p:tavLst>
                                    </p:anim>
                                    <p:anim calcmode="lin" valueType="num">
                                      <p:cBhvr additive="base">
                                        <p:cTn id="27" dur="500" fill="hold"/>
                                        <p:tgtEl>
                                          <p:spTgt spid="2446"/>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2" fill="hold" nodeType="afterEffect">
                                  <p:childTnLst>
                                    <p:set>
                                      <p:cBhvr additive="base">
                                        <p:cTn id="30" dur="1" fill="hold">
                                          <p:stCondLst>
                                            <p:cond delay="0"/>
                                          </p:stCondLst>
                                        </p:cTn>
                                        <p:tgtEl>
                                          <p:spTgt spid="2447"/>
                                        </p:tgtEl>
                                        <p:attrNameLst>
                                          <p:attrName>style.visibility</p:attrName>
                                        </p:attrNameLst>
                                      </p:cBhvr>
                                      <p:to>
                                        <p:strVal val="visible"/>
                                      </p:to>
                                    </p:set>
                                    <p:anim calcmode="lin" valueType="num">
                                      <p:cBhvr additive="base">
                                        <p:cTn id="31" dur="500" fill="hold"/>
                                        <p:tgtEl>
                                          <p:spTgt spid="2447"/>
                                        </p:tgtEl>
                                        <p:attrNameLst>
                                          <p:attrName>ppt_x</p:attrName>
                                        </p:attrNameLst>
                                      </p:cBhvr>
                                      <p:tavLst>
                                        <p:tav tm="0">
                                          <p:val>
                                            <p:strVal val="1+#ppt_w/2"/>
                                          </p:val>
                                        </p:tav>
                                        <p:tav tm="100000">
                                          <p:val>
                                            <p:strVal val="#ppt_x"/>
                                          </p:val>
                                        </p:tav>
                                      </p:tavLst>
                                    </p:anim>
                                    <p:anim calcmode="lin" valueType="num">
                                      <p:cBhvr additive="base">
                                        <p:cTn id="32" dur="500" fill="hold"/>
                                        <p:tgtEl>
                                          <p:spTgt spid="24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5" grpId="0" animBg="1"/>
      <p:bldP spid="2446"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39" name="图片 57"/>
          <p:cNvPicPr>
            <a:picLocks noChangeAspect="1"/>
          </p:cNvPicPr>
          <p:nvPr/>
        </p:nvPicPr>
        <p:blipFill>
          <a:blip r:embed="rId1"/>
          <a:stretch>
            <a:fillRect/>
          </a:stretch>
        </p:blipFill>
        <p:spPr>
          <a:xfrm>
            <a:off x="-50800" y="-39687"/>
            <a:ext cx="2235200" cy="1822450"/>
          </a:xfrm>
          <a:prstGeom prst="rect">
            <a:avLst/>
          </a:prstGeom>
          <a:noFill/>
          <a:ln w="9525">
            <a:noFill/>
          </a:ln>
        </p:spPr>
      </p:pic>
      <p:pic>
        <p:nvPicPr>
          <p:cNvPr id="2440" name="图片 11"/>
          <p:cNvPicPr>
            <a:picLocks noChangeAspect="1"/>
          </p:cNvPicPr>
          <p:nvPr/>
        </p:nvPicPr>
        <p:blipFill>
          <a:blip r:embed="rId2"/>
          <a:stretch>
            <a:fillRect/>
          </a:stretch>
        </p:blipFill>
        <p:spPr>
          <a:xfrm>
            <a:off x="10575925" y="392113"/>
            <a:ext cx="1301750" cy="1081087"/>
          </a:xfrm>
          <a:prstGeom prst="rect">
            <a:avLst/>
          </a:prstGeom>
          <a:noFill/>
          <a:ln w="9525">
            <a:noFill/>
          </a:ln>
        </p:spPr>
      </p:pic>
      <p:cxnSp>
        <p:nvCxnSpPr>
          <p:cNvPr id="2443" name="直接连接符 29"/>
          <p:cNvCxnSpPr/>
          <p:nvPr/>
        </p:nvCxnSpPr>
        <p:spPr>
          <a:xfrm>
            <a:off x="3489325" y="1379855"/>
            <a:ext cx="5227955" cy="0"/>
          </a:xfrm>
          <a:prstGeom prst="line">
            <a:avLst/>
          </a:prstGeom>
          <a:ln w="9525" cap="flat" cmpd="sng">
            <a:solidFill>
              <a:srgbClr val="895C33"/>
            </a:solidFill>
            <a:prstDash val="solid"/>
            <a:headEnd type="none" w="med" len="med"/>
            <a:tailEnd type="none" w="med" len="med"/>
          </a:ln>
        </p:spPr>
      </p:cxnSp>
      <p:sp>
        <p:nvSpPr>
          <p:cNvPr id="2445" name="任意多边形 27"/>
          <p:cNvSpPr/>
          <p:nvPr/>
        </p:nvSpPr>
        <p:spPr>
          <a:xfrm rot="-16200000" flipH="1">
            <a:off x="10174288" y="1782763"/>
            <a:ext cx="801687" cy="800100"/>
          </a:xfrm>
          <a:solidFill>
            <a:srgbClr val="434B3B"/>
          </a:solidFill>
          <a:ln w="12700">
            <a:noFill/>
          </a:ln>
        </p:spPr>
        <p:txBody>
          <a:bodyPr/>
          <a:p>
            <a:endParaRPr lang="zh-CN" altLang="en-US"/>
          </a:p>
        </p:txBody>
      </p:sp>
      <p:sp>
        <p:nvSpPr>
          <p:cNvPr id="2446" name="任意多边形 36"/>
          <p:cNvSpPr/>
          <p:nvPr/>
        </p:nvSpPr>
        <p:spPr>
          <a:xfrm rot="-5400000" flipH="1">
            <a:off x="1065213" y="5133975"/>
            <a:ext cx="801687" cy="800100"/>
          </a:xfrm>
          <a:solidFill>
            <a:srgbClr val="434B3B"/>
          </a:solidFill>
          <a:ln w="12700">
            <a:noFill/>
          </a:ln>
        </p:spPr>
        <p:txBody>
          <a:bodyPr/>
          <a:p>
            <a:endParaRPr lang="zh-CN" altLang="en-US"/>
          </a:p>
        </p:txBody>
      </p:sp>
      <p:pic>
        <p:nvPicPr>
          <p:cNvPr id="2447" name="图片 17"/>
          <p:cNvPicPr>
            <a:picLocks noChangeAspect="1"/>
          </p:cNvPicPr>
          <p:nvPr/>
        </p:nvPicPr>
        <p:blipFill>
          <a:blip r:embed="rId3"/>
          <a:stretch>
            <a:fillRect/>
          </a:stretch>
        </p:blipFill>
        <p:spPr>
          <a:xfrm>
            <a:off x="9766300" y="4979988"/>
            <a:ext cx="1800225" cy="1428750"/>
          </a:xfrm>
          <a:prstGeom prst="rect">
            <a:avLst/>
          </a:prstGeom>
          <a:noFill/>
          <a:ln w="9525">
            <a:noFill/>
          </a:ln>
        </p:spPr>
      </p:pic>
      <p:sp>
        <p:nvSpPr>
          <p:cNvPr id="3" name="文本框 2"/>
          <p:cNvSpPr txBox="1"/>
          <p:nvPr/>
        </p:nvSpPr>
        <p:spPr>
          <a:xfrm>
            <a:off x="2132965" y="2175510"/>
            <a:ext cx="9096375" cy="2038350"/>
          </a:xfrm>
          <a:prstGeom prst="rect">
            <a:avLst/>
          </a:prstGeom>
          <a:noFill/>
        </p:spPr>
        <p:txBody>
          <a:bodyPr wrap="square" rtlCol="0" anchor="t">
            <a:noAutofit/>
          </a:bodyPr>
          <a:p>
            <a:pPr eaLnBrk="1" hangingPunct="1">
              <a:buClrTx/>
              <a:buSzTx/>
              <a:buFontTx/>
            </a:pPr>
            <a:r>
              <a:rPr lang="en-US" altLang="zh-CN" sz="4800" b="1" dirty="0">
                <a:sym typeface="+mn-ea"/>
              </a:rPr>
              <a:t>    </a:t>
            </a:r>
            <a:r>
              <a:rPr lang="zh-CN" altLang="en-US" sz="4800" b="1" dirty="0">
                <a:latin typeface="楷体" panose="02010609060101010101" charset="-122"/>
                <a:ea typeface="楷体" panose="02010609060101010101" charset="-122"/>
                <a:cs typeface="楷体" panose="02010609060101010101" charset="-122"/>
                <a:sym typeface="+mn-ea"/>
              </a:rPr>
              <a:t>冬病夏治（三伏贴）</a:t>
            </a:r>
            <a:br>
              <a:rPr lang="zh-CN" altLang="en-US" sz="4800" b="1" dirty="0">
                <a:latin typeface="楷体" panose="02010609060101010101" charset="-122"/>
                <a:ea typeface="楷体" panose="02010609060101010101" charset="-122"/>
                <a:cs typeface="楷体" panose="02010609060101010101" charset="-122"/>
                <a:sym typeface="+mn-ea"/>
              </a:rPr>
            </a:br>
            <a:r>
              <a:rPr lang="en-US" altLang="zh-CN" sz="4800" b="1" dirty="0">
                <a:latin typeface="楷体" panose="02010609060101010101" charset="-122"/>
                <a:ea typeface="楷体" panose="02010609060101010101" charset="-122"/>
                <a:cs typeface="楷体" panose="02010609060101010101" charset="-122"/>
                <a:sym typeface="+mn-ea"/>
              </a:rPr>
              <a:t>      </a:t>
            </a:r>
            <a:r>
              <a:rPr lang="zh-CN" altLang="en-US" sz="4800" b="1" dirty="0">
                <a:latin typeface="楷体" panose="02010609060101010101" charset="-122"/>
                <a:ea typeface="楷体" panose="02010609060101010101" charset="-122"/>
                <a:cs typeface="楷体" panose="02010609060101010101" charset="-122"/>
                <a:sym typeface="+mn-ea"/>
              </a:rPr>
              <a:t>技术操作规范</a:t>
            </a:r>
            <a:endParaRPr lang="zh-CN" altLang="en-US" sz="4800" b="1" dirty="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additive="base">
                                        <p:cTn id="6" dur="1" fill="hold">
                                          <p:stCondLst>
                                            <p:cond delay="0"/>
                                          </p:stCondLst>
                                        </p:cTn>
                                        <p:tgtEl>
                                          <p:spTgt spid="2439"/>
                                        </p:tgtEl>
                                        <p:attrNameLst>
                                          <p:attrName>style.visibility</p:attrName>
                                        </p:attrNameLst>
                                      </p:cBhvr>
                                      <p:to>
                                        <p:strVal val="visible"/>
                                      </p:to>
                                    </p:set>
                                    <p:anim calcmode="lin" valueType="num">
                                      <p:cBhvr additive="base">
                                        <p:cTn id="7" dur="500" fill="hold"/>
                                        <p:tgtEl>
                                          <p:spTgt spid="2439"/>
                                        </p:tgtEl>
                                        <p:attrNameLst>
                                          <p:attrName>ppt_x</p:attrName>
                                        </p:attrNameLst>
                                      </p:cBhvr>
                                      <p:tavLst>
                                        <p:tav tm="0">
                                          <p:val>
                                            <p:strVal val="1+#ppt_w/2"/>
                                          </p:val>
                                        </p:tav>
                                        <p:tav tm="100000">
                                          <p:val>
                                            <p:strVal val="#ppt_x"/>
                                          </p:val>
                                        </p:tav>
                                      </p:tavLst>
                                    </p:anim>
                                    <p:anim calcmode="lin" valueType="num">
                                      <p:cBhvr additive="base">
                                        <p:cTn id="8" dur="500" fill="hold"/>
                                        <p:tgtEl>
                                          <p:spTgt spid="24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childTnLst>
                                    <p:set>
                                      <p:cBhvr additive="base">
                                        <p:cTn id="11" dur="1" fill="hold">
                                          <p:stCondLst>
                                            <p:cond delay="0"/>
                                          </p:stCondLst>
                                        </p:cTn>
                                        <p:tgtEl>
                                          <p:spTgt spid="2440"/>
                                        </p:tgtEl>
                                        <p:attrNameLst>
                                          <p:attrName>style.visibility</p:attrName>
                                        </p:attrNameLst>
                                      </p:cBhvr>
                                      <p:to>
                                        <p:strVal val="visible"/>
                                      </p:to>
                                    </p:set>
                                    <p:anim calcmode="lin" valueType="num">
                                      <p:cBhvr additive="base">
                                        <p:cTn id="12" dur="500" fill="hold"/>
                                        <p:tgtEl>
                                          <p:spTgt spid="2440"/>
                                        </p:tgtEl>
                                        <p:attrNameLst>
                                          <p:attrName>ppt_w</p:attrName>
                                        </p:attrNameLst>
                                      </p:cBhvr>
                                      <p:tavLst>
                                        <p:tav tm="0">
                                          <p:val>
                                            <p:fltVal val="0.000000"/>
                                          </p:val>
                                        </p:tav>
                                        <p:tav tm="100000">
                                          <p:val>
                                            <p:strVal val="#ppt_w"/>
                                          </p:val>
                                        </p:tav>
                                      </p:tavLst>
                                    </p:anim>
                                    <p:anim calcmode="lin" valueType="num">
                                      <p:cBhvr additive="base">
                                        <p:cTn id="13" dur="500" fill="hold"/>
                                        <p:tgtEl>
                                          <p:spTgt spid="2440"/>
                                        </p:tgtEl>
                                        <p:attrNameLst>
                                          <p:attrName>ppt_h</p:attrName>
                                        </p:attrNameLst>
                                      </p:cBhvr>
                                      <p:tavLst>
                                        <p:tav tm="0">
                                          <p:val>
                                            <p:fltVal val="0.000000"/>
                                          </p:val>
                                        </p:tav>
                                        <p:tav tm="100000">
                                          <p:val>
                                            <p:strVal val="#ppt_h"/>
                                          </p:val>
                                        </p:tav>
                                      </p:tavLst>
                                    </p:anim>
                                    <p:animEffect transition="in" filter="fade">
                                      <p:cBhvr additive="base">
                                        <p:cTn id="14" dur="500"/>
                                        <p:tgtEl>
                                          <p:spTgt spid="2440"/>
                                        </p:tgtEl>
                                      </p:cBhvr>
                                    </p:animEffect>
                                  </p:childTnLst>
                                </p:cTn>
                              </p:par>
                            </p:childTnLst>
                          </p:cTn>
                        </p:par>
                        <p:par>
                          <p:cTn id="15" fill="hold">
                            <p:stCondLst>
                              <p:cond delay="1000"/>
                            </p:stCondLst>
                            <p:childTnLst>
                              <p:par>
                                <p:cTn id="16" presetID="2" presetClass="entr" presetSubtype="4" fill="hold" grpId="0" nodeType="afterEffect">
                                  <p:childTnLst>
                                    <p:set>
                                      <p:cBhvr additive="base">
                                        <p:cTn id="17" dur="1" fill="hold">
                                          <p:stCondLst>
                                            <p:cond delay="0"/>
                                          </p:stCondLst>
                                        </p:cTn>
                                        <p:tgtEl>
                                          <p:spTgt spid="2445"/>
                                        </p:tgtEl>
                                        <p:attrNameLst>
                                          <p:attrName>style.visibility</p:attrName>
                                        </p:attrNameLst>
                                      </p:cBhvr>
                                      <p:to>
                                        <p:strVal val="visible"/>
                                      </p:to>
                                    </p:set>
                                    <p:anim calcmode="lin" valueType="num">
                                      <p:cBhvr additive="base">
                                        <p:cTn id="18" dur="500" fill="hold"/>
                                        <p:tgtEl>
                                          <p:spTgt spid="2445"/>
                                        </p:tgtEl>
                                        <p:attrNameLst>
                                          <p:attrName>ppt_x</p:attrName>
                                        </p:attrNameLst>
                                      </p:cBhvr>
                                      <p:tavLst>
                                        <p:tav tm="0">
                                          <p:val>
                                            <p:strVal val="#ppt_x"/>
                                          </p:val>
                                        </p:tav>
                                        <p:tav tm="100000">
                                          <p:val>
                                            <p:strVal val="#ppt_x"/>
                                          </p:val>
                                        </p:tav>
                                      </p:tavLst>
                                    </p:anim>
                                    <p:anim calcmode="lin" valueType="num">
                                      <p:cBhvr additive="base">
                                        <p:cTn id="19" dur="500" fill="hold"/>
                                        <p:tgtEl>
                                          <p:spTgt spid="2445"/>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1" nodeType="afterEffect">
                                  <p:childTnLst>
                                    <p:set>
                                      <p:cBhvr additive="base">
                                        <p:cTn id="22" dur="1" fill="hold">
                                          <p:stCondLst>
                                            <p:cond delay="0"/>
                                          </p:stCondLst>
                                        </p:cTn>
                                        <p:tgtEl>
                                          <p:spTgt spid="2446"/>
                                        </p:tgtEl>
                                        <p:attrNameLst>
                                          <p:attrName>style.visibility</p:attrName>
                                        </p:attrNameLst>
                                      </p:cBhvr>
                                      <p:to>
                                        <p:strVal val="visible"/>
                                      </p:to>
                                    </p:set>
                                    <p:anim calcmode="lin" valueType="num">
                                      <p:cBhvr additive="base">
                                        <p:cTn id="23" dur="500" fill="hold"/>
                                        <p:tgtEl>
                                          <p:spTgt spid="2446"/>
                                        </p:tgtEl>
                                        <p:attrNameLst>
                                          <p:attrName>ppt_x</p:attrName>
                                        </p:attrNameLst>
                                      </p:cBhvr>
                                      <p:tavLst>
                                        <p:tav tm="0">
                                          <p:val>
                                            <p:strVal val="#ppt_x"/>
                                          </p:val>
                                        </p:tav>
                                        <p:tav tm="100000">
                                          <p:val>
                                            <p:strVal val="#ppt_x"/>
                                          </p:val>
                                        </p:tav>
                                      </p:tavLst>
                                    </p:anim>
                                    <p:anim calcmode="lin" valueType="num">
                                      <p:cBhvr additive="base">
                                        <p:cTn id="24" dur="500" fill="hold"/>
                                        <p:tgtEl>
                                          <p:spTgt spid="2446"/>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2" fill="hold" nodeType="afterEffect">
                                  <p:childTnLst>
                                    <p:set>
                                      <p:cBhvr additive="base">
                                        <p:cTn id="27" dur="1" fill="hold">
                                          <p:stCondLst>
                                            <p:cond delay="0"/>
                                          </p:stCondLst>
                                        </p:cTn>
                                        <p:tgtEl>
                                          <p:spTgt spid="2447"/>
                                        </p:tgtEl>
                                        <p:attrNameLst>
                                          <p:attrName>style.visibility</p:attrName>
                                        </p:attrNameLst>
                                      </p:cBhvr>
                                      <p:to>
                                        <p:strVal val="visible"/>
                                      </p:to>
                                    </p:set>
                                    <p:anim calcmode="lin" valueType="num">
                                      <p:cBhvr additive="base">
                                        <p:cTn id="28" dur="500" fill="hold"/>
                                        <p:tgtEl>
                                          <p:spTgt spid="2447"/>
                                        </p:tgtEl>
                                        <p:attrNameLst>
                                          <p:attrName>ppt_x</p:attrName>
                                        </p:attrNameLst>
                                      </p:cBhvr>
                                      <p:tavLst>
                                        <p:tav tm="0">
                                          <p:val>
                                            <p:strVal val="1+#ppt_w/2"/>
                                          </p:val>
                                        </p:tav>
                                        <p:tav tm="100000">
                                          <p:val>
                                            <p:strVal val="#ppt_x"/>
                                          </p:val>
                                        </p:tav>
                                      </p:tavLst>
                                    </p:anim>
                                    <p:anim calcmode="lin" valueType="num">
                                      <p:cBhvr additive="base">
                                        <p:cTn id="29" dur="500" fill="hold"/>
                                        <p:tgtEl>
                                          <p:spTgt spid="24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5" grpId="0" bldLvl="0" animBg="1"/>
      <p:bldP spid="2446" grpId="1" bldLvl="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39" name="图片 57"/>
          <p:cNvPicPr>
            <a:picLocks noChangeAspect="1"/>
          </p:cNvPicPr>
          <p:nvPr/>
        </p:nvPicPr>
        <p:blipFill>
          <a:blip r:embed="rId1"/>
          <a:stretch>
            <a:fillRect/>
          </a:stretch>
        </p:blipFill>
        <p:spPr>
          <a:xfrm>
            <a:off x="-50800" y="-39687"/>
            <a:ext cx="2235200" cy="1822450"/>
          </a:xfrm>
          <a:prstGeom prst="rect">
            <a:avLst/>
          </a:prstGeom>
          <a:noFill/>
          <a:ln w="9525">
            <a:noFill/>
          </a:ln>
        </p:spPr>
      </p:pic>
      <p:pic>
        <p:nvPicPr>
          <p:cNvPr id="2440" name="图片 11"/>
          <p:cNvPicPr>
            <a:picLocks noChangeAspect="1"/>
          </p:cNvPicPr>
          <p:nvPr/>
        </p:nvPicPr>
        <p:blipFill>
          <a:blip r:embed="rId2"/>
          <a:stretch>
            <a:fillRect/>
          </a:stretch>
        </p:blipFill>
        <p:spPr>
          <a:xfrm>
            <a:off x="10575925" y="392113"/>
            <a:ext cx="1301750" cy="1081087"/>
          </a:xfrm>
          <a:prstGeom prst="rect">
            <a:avLst/>
          </a:prstGeom>
          <a:noFill/>
          <a:ln w="9525">
            <a:noFill/>
          </a:ln>
        </p:spPr>
      </p:pic>
      <p:sp>
        <p:nvSpPr>
          <p:cNvPr id="2445" name="任意多边形 27"/>
          <p:cNvSpPr/>
          <p:nvPr/>
        </p:nvSpPr>
        <p:spPr>
          <a:xfrm rot="-16200000" flipH="1">
            <a:off x="10174288" y="1782763"/>
            <a:ext cx="801687" cy="800100"/>
          </a:xfrm>
          <a:solidFill>
            <a:srgbClr val="434B3B"/>
          </a:solidFill>
          <a:ln w="12700">
            <a:noFill/>
          </a:ln>
        </p:spPr>
        <p:txBody>
          <a:bodyPr/>
          <a:p>
            <a:endParaRPr lang="zh-CN" altLang="en-US"/>
          </a:p>
        </p:txBody>
      </p:sp>
      <p:sp>
        <p:nvSpPr>
          <p:cNvPr id="2446" name="任意多边形 36"/>
          <p:cNvSpPr/>
          <p:nvPr/>
        </p:nvSpPr>
        <p:spPr>
          <a:xfrm rot="-5400000" flipH="1">
            <a:off x="1065213" y="5133975"/>
            <a:ext cx="801687" cy="800100"/>
          </a:xfrm>
          <a:solidFill>
            <a:srgbClr val="434B3B"/>
          </a:solidFill>
          <a:ln w="12700">
            <a:noFill/>
          </a:ln>
        </p:spPr>
        <p:txBody>
          <a:bodyPr/>
          <a:p>
            <a:endParaRPr lang="zh-CN" altLang="en-US"/>
          </a:p>
        </p:txBody>
      </p:sp>
      <p:pic>
        <p:nvPicPr>
          <p:cNvPr id="2447" name="图片 17"/>
          <p:cNvPicPr>
            <a:picLocks noChangeAspect="1"/>
          </p:cNvPicPr>
          <p:nvPr/>
        </p:nvPicPr>
        <p:blipFill>
          <a:blip r:embed="rId3"/>
          <a:stretch>
            <a:fillRect/>
          </a:stretch>
        </p:blipFill>
        <p:spPr>
          <a:xfrm>
            <a:off x="9766300" y="4979988"/>
            <a:ext cx="1800225" cy="1428750"/>
          </a:xfrm>
          <a:prstGeom prst="rect">
            <a:avLst/>
          </a:prstGeom>
          <a:noFill/>
          <a:ln w="9525">
            <a:noFill/>
          </a:ln>
        </p:spPr>
      </p:pic>
      <p:sp>
        <p:nvSpPr>
          <p:cNvPr id="2" name="文本框 1"/>
          <p:cNvSpPr txBox="1"/>
          <p:nvPr/>
        </p:nvSpPr>
        <p:spPr>
          <a:xfrm>
            <a:off x="1146175" y="1845945"/>
            <a:ext cx="9351010" cy="2750185"/>
          </a:xfrm>
          <a:prstGeom prst="rect">
            <a:avLst/>
          </a:prstGeom>
          <a:noFill/>
        </p:spPr>
        <p:txBody>
          <a:bodyPr wrap="square" rtlCol="0" anchor="t">
            <a:noAutofit/>
          </a:bodyPr>
          <a:p>
            <a:pPr eaLnBrk="1" hangingPunct="1">
              <a:buNone/>
            </a:pPr>
            <a:r>
              <a:rPr lang="zh-CN" sz="2800">
                <a:solidFill>
                  <a:srgbClr val="FF0000"/>
                </a:solidFill>
                <a:latin typeface="华文中宋" charset="-122"/>
                <a:ea typeface="楷体" panose="02010609060101010101" charset="-122"/>
                <a:sym typeface="+mn-ea"/>
              </a:rPr>
              <a:t>理论源流</a:t>
            </a:r>
            <a:endParaRPr lang="zh-CN" sz="2800">
              <a:solidFill>
                <a:srgbClr val="FF0000"/>
              </a:solidFill>
              <a:latin typeface="华文中宋" charset="-122"/>
              <a:ea typeface="楷体" panose="02010609060101010101" charset="-122"/>
            </a:endParaRPr>
          </a:p>
          <a:p>
            <a:pPr eaLnBrk="1" hangingPunct="1">
              <a:lnSpc>
                <a:spcPct val="120000"/>
              </a:lnSpc>
            </a:pPr>
            <a:r>
              <a:rPr lang="zh-CN" sz="2400">
                <a:latin typeface="华文中宋" charset="-122"/>
                <a:ea typeface="楷体" panose="02010609060101010101" charset="-122"/>
                <a:sym typeface="+mn-ea"/>
              </a:rPr>
              <a:t>“夫四时阴阳者，万物之根本也，所以圣人春夏养阳，秋冬养阴，以从其根。”</a:t>
            </a:r>
            <a:endParaRPr lang="zh-CN" sz="2400">
              <a:latin typeface="华文中宋" charset="-122"/>
              <a:ea typeface="楷体" panose="02010609060101010101" charset="-122"/>
            </a:endParaRPr>
          </a:p>
          <a:p>
            <a:pPr eaLnBrk="1" hangingPunct="1">
              <a:lnSpc>
                <a:spcPct val="120000"/>
              </a:lnSpc>
              <a:buNone/>
            </a:pPr>
            <a:r>
              <a:rPr lang="zh-CN" sz="2400">
                <a:latin typeface="华文中宋" charset="-122"/>
                <a:ea typeface="楷体" panose="02010609060101010101" charset="-122"/>
                <a:sym typeface="+mn-ea"/>
              </a:rPr>
              <a:t>                               —《素问•四气调神大论》</a:t>
            </a:r>
            <a:endParaRPr lang="zh-CN" sz="2400">
              <a:latin typeface="华文中宋" charset="-122"/>
              <a:ea typeface="楷体" panose="02010609060101010101" charset="-122"/>
            </a:endParaRPr>
          </a:p>
          <a:p>
            <a:pPr eaLnBrk="1" hangingPunct="1">
              <a:lnSpc>
                <a:spcPct val="120000"/>
              </a:lnSpc>
            </a:pPr>
            <a:r>
              <a:rPr lang="zh-CN" sz="2400">
                <a:latin typeface="华文中宋" charset="-122"/>
                <a:ea typeface="楷体" panose="02010609060101010101" charset="-122"/>
                <a:sym typeface="+mn-ea"/>
              </a:rPr>
              <a:t>“上医治未病之病，中医治将病之病，下医治已病之病。”</a:t>
            </a:r>
            <a:endParaRPr lang="zh-CN" sz="2400">
              <a:latin typeface="华文中宋" charset="-122"/>
              <a:ea typeface="楷体" panose="02010609060101010101" charset="-122"/>
            </a:endParaRPr>
          </a:p>
          <a:p>
            <a:pPr eaLnBrk="1" hangingPunct="1">
              <a:lnSpc>
                <a:spcPct val="120000"/>
              </a:lnSpc>
              <a:buNone/>
            </a:pPr>
            <a:r>
              <a:rPr lang="zh-CN" sz="2400">
                <a:latin typeface="华文中宋" charset="-122"/>
                <a:ea typeface="楷体" panose="02010609060101010101" charset="-122"/>
                <a:sym typeface="+mn-ea"/>
              </a:rPr>
              <a:t>                               — 孙思邈</a:t>
            </a:r>
            <a:endParaRPr lang="zh-CN" sz="2400">
              <a:latin typeface="华文中宋" charset="-122"/>
              <a:ea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additive="base">
                                        <p:cTn id="6" dur="1" fill="hold">
                                          <p:stCondLst>
                                            <p:cond delay="0"/>
                                          </p:stCondLst>
                                        </p:cTn>
                                        <p:tgtEl>
                                          <p:spTgt spid="2439"/>
                                        </p:tgtEl>
                                        <p:attrNameLst>
                                          <p:attrName>style.visibility</p:attrName>
                                        </p:attrNameLst>
                                      </p:cBhvr>
                                      <p:to>
                                        <p:strVal val="visible"/>
                                      </p:to>
                                    </p:set>
                                    <p:anim calcmode="lin" valueType="num">
                                      <p:cBhvr additive="base">
                                        <p:cTn id="7" dur="500" fill="hold"/>
                                        <p:tgtEl>
                                          <p:spTgt spid="2439"/>
                                        </p:tgtEl>
                                        <p:attrNameLst>
                                          <p:attrName>ppt_x</p:attrName>
                                        </p:attrNameLst>
                                      </p:cBhvr>
                                      <p:tavLst>
                                        <p:tav tm="0">
                                          <p:val>
                                            <p:strVal val="1+#ppt_w/2"/>
                                          </p:val>
                                        </p:tav>
                                        <p:tav tm="100000">
                                          <p:val>
                                            <p:strVal val="#ppt_x"/>
                                          </p:val>
                                        </p:tav>
                                      </p:tavLst>
                                    </p:anim>
                                    <p:anim calcmode="lin" valueType="num">
                                      <p:cBhvr additive="base">
                                        <p:cTn id="8" dur="500" fill="hold"/>
                                        <p:tgtEl>
                                          <p:spTgt spid="24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childTnLst>
                                    <p:set>
                                      <p:cBhvr additive="base">
                                        <p:cTn id="11" dur="1" fill="hold">
                                          <p:stCondLst>
                                            <p:cond delay="0"/>
                                          </p:stCondLst>
                                        </p:cTn>
                                        <p:tgtEl>
                                          <p:spTgt spid="2440"/>
                                        </p:tgtEl>
                                        <p:attrNameLst>
                                          <p:attrName>style.visibility</p:attrName>
                                        </p:attrNameLst>
                                      </p:cBhvr>
                                      <p:to>
                                        <p:strVal val="visible"/>
                                      </p:to>
                                    </p:set>
                                    <p:anim calcmode="lin" valueType="num">
                                      <p:cBhvr additive="base">
                                        <p:cTn id="12" dur="500" fill="hold"/>
                                        <p:tgtEl>
                                          <p:spTgt spid="2440"/>
                                        </p:tgtEl>
                                        <p:attrNameLst>
                                          <p:attrName>ppt_w</p:attrName>
                                        </p:attrNameLst>
                                      </p:cBhvr>
                                      <p:tavLst>
                                        <p:tav tm="0">
                                          <p:val>
                                            <p:fltVal val="0.000000"/>
                                          </p:val>
                                        </p:tav>
                                        <p:tav tm="100000">
                                          <p:val>
                                            <p:strVal val="#ppt_w"/>
                                          </p:val>
                                        </p:tav>
                                      </p:tavLst>
                                    </p:anim>
                                    <p:anim calcmode="lin" valueType="num">
                                      <p:cBhvr additive="base">
                                        <p:cTn id="13" dur="500" fill="hold"/>
                                        <p:tgtEl>
                                          <p:spTgt spid="2440"/>
                                        </p:tgtEl>
                                        <p:attrNameLst>
                                          <p:attrName>ppt_h</p:attrName>
                                        </p:attrNameLst>
                                      </p:cBhvr>
                                      <p:tavLst>
                                        <p:tav tm="0">
                                          <p:val>
                                            <p:fltVal val="0.000000"/>
                                          </p:val>
                                        </p:tav>
                                        <p:tav tm="100000">
                                          <p:val>
                                            <p:strVal val="#ppt_h"/>
                                          </p:val>
                                        </p:tav>
                                      </p:tavLst>
                                    </p:anim>
                                    <p:animEffect transition="in" filter="fade">
                                      <p:cBhvr additive="base">
                                        <p:cTn id="14" dur="500"/>
                                        <p:tgtEl>
                                          <p:spTgt spid="2440"/>
                                        </p:tgtEl>
                                      </p:cBhvr>
                                    </p:animEffect>
                                  </p:childTnLst>
                                </p:cTn>
                              </p:par>
                            </p:childTnLst>
                          </p:cTn>
                        </p:par>
                        <p:par>
                          <p:cTn id="15" fill="hold">
                            <p:stCondLst>
                              <p:cond delay="1000"/>
                            </p:stCondLst>
                            <p:childTnLst>
                              <p:par>
                                <p:cTn id="16" presetID="2" presetClass="entr" presetSubtype="4" fill="hold" grpId="0" nodeType="afterEffect">
                                  <p:childTnLst>
                                    <p:set>
                                      <p:cBhvr additive="base">
                                        <p:cTn id="17" dur="1" fill="hold">
                                          <p:stCondLst>
                                            <p:cond delay="0"/>
                                          </p:stCondLst>
                                        </p:cTn>
                                        <p:tgtEl>
                                          <p:spTgt spid="2445"/>
                                        </p:tgtEl>
                                        <p:attrNameLst>
                                          <p:attrName>style.visibility</p:attrName>
                                        </p:attrNameLst>
                                      </p:cBhvr>
                                      <p:to>
                                        <p:strVal val="visible"/>
                                      </p:to>
                                    </p:set>
                                    <p:anim calcmode="lin" valueType="num">
                                      <p:cBhvr additive="base">
                                        <p:cTn id="18" dur="500" fill="hold"/>
                                        <p:tgtEl>
                                          <p:spTgt spid="2445"/>
                                        </p:tgtEl>
                                        <p:attrNameLst>
                                          <p:attrName>ppt_x</p:attrName>
                                        </p:attrNameLst>
                                      </p:cBhvr>
                                      <p:tavLst>
                                        <p:tav tm="0">
                                          <p:val>
                                            <p:strVal val="#ppt_x"/>
                                          </p:val>
                                        </p:tav>
                                        <p:tav tm="100000">
                                          <p:val>
                                            <p:strVal val="#ppt_x"/>
                                          </p:val>
                                        </p:tav>
                                      </p:tavLst>
                                    </p:anim>
                                    <p:anim calcmode="lin" valueType="num">
                                      <p:cBhvr additive="base">
                                        <p:cTn id="19" dur="500" fill="hold"/>
                                        <p:tgtEl>
                                          <p:spTgt spid="2445"/>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1" nodeType="afterEffect">
                                  <p:childTnLst>
                                    <p:set>
                                      <p:cBhvr additive="base">
                                        <p:cTn id="22" dur="1" fill="hold">
                                          <p:stCondLst>
                                            <p:cond delay="0"/>
                                          </p:stCondLst>
                                        </p:cTn>
                                        <p:tgtEl>
                                          <p:spTgt spid="2446"/>
                                        </p:tgtEl>
                                        <p:attrNameLst>
                                          <p:attrName>style.visibility</p:attrName>
                                        </p:attrNameLst>
                                      </p:cBhvr>
                                      <p:to>
                                        <p:strVal val="visible"/>
                                      </p:to>
                                    </p:set>
                                    <p:anim calcmode="lin" valueType="num">
                                      <p:cBhvr additive="base">
                                        <p:cTn id="23" dur="500" fill="hold"/>
                                        <p:tgtEl>
                                          <p:spTgt spid="2446"/>
                                        </p:tgtEl>
                                        <p:attrNameLst>
                                          <p:attrName>ppt_x</p:attrName>
                                        </p:attrNameLst>
                                      </p:cBhvr>
                                      <p:tavLst>
                                        <p:tav tm="0">
                                          <p:val>
                                            <p:strVal val="#ppt_x"/>
                                          </p:val>
                                        </p:tav>
                                        <p:tav tm="100000">
                                          <p:val>
                                            <p:strVal val="#ppt_x"/>
                                          </p:val>
                                        </p:tav>
                                      </p:tavLst>
                                    </p:anim>
                                    <p:anim calcmode="lin" valueType="num">
                                      <p:cBhvr additive="base">
                                        <p:cTn id="24" dur="500" fill="hold"/>
                                        <p:tgtEl>
                                          <p:spTgt spid="2446"/>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2" fill="hold" nodeType="afterEffect">
                                  <p:childTnLst>
                                    <p:set>
                                      <p:cBhvr additive="base">
                                        <p:cTn id="27" dur="1" fill="hold">
                                          <p:stCondLst>
                                            <p:cond delay="0"/>
                                          </p:stCondLst>
                                        </p:cTn>
                                        <p:tgtEl>
                                          <p:spTgt spid="2447"/>
                                        </p:tgtEl>
                                        <p:attrNameLst>
                                          <p:attrName>style.visibility</p:attrName>
                                        </p:attrNameLst>
                                      </p:cBhvr>
                                      <p:to>
                                        <p:strVal val="visible"/>
                                      </p:to>
                                    </p:set>
                                    <p:anim calcmode="lin" valueType="num">
                                      <p:cBhvr additive="base">
                                        <p:cTn id="28" dur="500" fill="hold"/>
                                        <p:tgtEl>
                                          <p:spTgt spid="2447"/>
                                        </p:tgtEl>
                                        <p:attrNameLst>
                                          <p:attrName>ppt_x</p:attrName>
                                        </p:attrNameLst>
                                      </p:cBhvr>
                                      <p:tavLst>
                                        <p:tav tm="0">
                                          <p:val>
                                            <p:strVal val="1+#ppt_w/2"/>
                                          </p:val>
                                        </p:tav>
                                        <p:tav tm="100000">
                                          <p:val>
                                            <p:strVal val="#ppt_x"/>
                                          </p:val>
                                        </p:tav>
                                      </p:tavLst>
                                    </p:anim>
                                    <p:anim calcmode="lin" valueType="num">
                                      <p:cBhvr additive="base">
                                        <p:cTn id="29" dur="500" fill="hold"/>
                                        <p:tgtEl>
                                          <p:spTgt spid="24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5" grpId="0" bldLvl="0" animBg="1"/>
      <p:bldP spid="2446" grpId="1" bldLvl="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39" name="图片 57"/>
          <p:cNvPicPr>
            <a:picLocks noChangeAspect="1"/>
          </p:cNvPicPr>
          <p:nvPr/>
        </p:nvPicPr>
        <p:blipFill>
          <a:blip r:embed="rId1"/>
          <a:stretch>
            <a:fillRect/>
          </a:stretch>
        </p:blipFill>
        <p:spPr>
          <a:xfrm>
            <a:off x="-50800" y="-39687"/>
            <a:ext cx="2235200" cy="1822450"/>
          </a:xfrm>
          <a:prstGeom prst="rect">
            <a:avLst/>
          </a:prstGeom>
          <a:noFill/>
          <a:ln w="9525">
            <a:noFill/>
          </a:ln>
        </p:spPr>
      </p:pic>
      <p:pic>
        <p:nvPicPr>
          <p:cNvPr id="2440" name="图片 11"/>
          <p:cNvPicPr>
            <a:picLocks noChangeAspect="1"/>
          </p:cNvPicPr>
          <p:nvPr/>
        </p:nvPicPr>
        <p:blipFill>
          <a:blip r:embed="rId2"/>
          <a:stretch>
            <a:fillRect/>
          </a:stretch>
        </p:blipFill>
        <p:spPr>
          <a:xfrm>
            <a:off x="10575925" y="392113"/>
            <a:ext cx="1301750" cy="1081087"/>
          </a:xfrm>
          <a:prstGeom prst="rect">
            <a:avLst/>
          </a:prstGeom>
          <a:noFill/>
          <a:ln w="9525">
            <a:noFill/>
          </a:ln>
        </p:spPr>
      </p:pic>
      <p:sp>
        <p:nvSpPr>
          <p:cNvPr id="2445" name="任意多边形 27"/>
          <p:cNvSpPr/>
          <p:nvPr/>
        </p:nvSpPr>
        <p:spPr>
          <a:xfrm rot="-16200000" flipH="1">
            <a:off x="10174288" y="1782763"/>
            <a:ext cx="801687" cy="800100"/>
          </a:xfrm>
          <a:solidFill>
            <a:srgbClr val="434B3B"/>
          </a:solidFill>
          <a:ln w="12700">
            <a:noFill/>
          </a:ln>
        </p:spPr>
        <p:txBody>
          <a:bodyPr/>
          <a:p>
            <a:endParaRPr lang="zh-CN" altLang="en-US"/>
          </a:p>
        </p:txBody>
      </p:sp>
      <p:sp>
        <p:nvSpPr>
          <p:cNvPr id="2446" name="任意多边形 36"/>
          <p:cNvSpPr/>
          <p:nvPr/>
        </p:nvSpPr>
        <p:spPr>
          <a:xfrm rot="-5400000" flipH="1">
            <a:off x="1065213" y="5133975"/>
            <a:ext cx="801687" cy="800100"/>
          </a:xfrm>
          <a:solidFill>
            <a:srgbClr val="434B3B"/>
          </a:solidFill>
          <a:ln w="12700">
            <a:noFill/>
          </a:ln>
        </p:spPr>
        <p:txBody>
          <a:bodyPr/>
          <a:p>
            <a:endParaRPr lang="zh-CN" altLang="en-US"/>
          </a:p>
        </p:txBody>
      </p:sp>
      <p:pic>
        <p:nvPicPr>
          <p:cNvPr id="2447" name="图片 17"/>
          <p:cNvPicPr>
            <a:picLocks noChangeAspect="1"/>
          </p:cNvPicPr>
          <p:nvPr/>
        </p:nvPicPr>
        <p:blipFill>
          <a:blip r:embed="rId3"/>
          <a:stretch>
            <a:fillRect/>
          </a:stretch>
        </p:blipFill>
        <p:spPr>
          <a:xfrm>
            <a:off x="9766300" y="4979988"/>
            <a:ext cx="1800225" cy="1428750"/>
          </a:xfrm>
          <a:prstGeom prst="rect">
            <a:avLst/>
          </a:prstGeom>
          <a:noFill/>
          <a:ln w="9525">
            <a:noFill/>
          </a:ln>
        </p:spPr>
      </p:pic>
      <p:sp>
        <p:nvSpPr>
          <p:cNvPr id="2" name="文本框 1"/>
          <p:cNvSpPr txBox="1"/>
          <p:nvPr/>
        </p:nvSpPr>
        <p:spPr>
          <a:xfrm>
            <a:off x="906145" y="1671320"/>
            <a:ext cx="9872980" cy="2912110"/>
          </a:xfrm>
          <a:prstGeom prst="rect">
            <a:avLst/>
          </a:prstGeom>
          <a:noFill/>
        </p:spPr>
        <p:txBody>
          <a:bodyPr wrap="square" rtlCol="0" anchor="t">
            <a:noAutofit/>
          </a:bodyPr>
          <a:p>
            <a:pPr eaLnBrk="1" hangingPunct="1">
              <a:buNone/>
            </a:pPr>
            <a:r>
              <a:rPr lang="zh-CN" sz="2400">
                <a:solidFill>
                  <a:srgbClr val="FF0000"/>
                </a:solidFill>
                <a:latin typeface="华文中宋" charset="-122"/>
                <a:ea typeface="楷体" panose="02010609060101010101" charset="-122"/>
                <a:sym typeface="+mn-ea"/>
              </a:rPr>
              <a:t>冬病：</a:t>
            </a:r>
            <a:endParaRPr lang="zh-CN" sz="2400">
              <a:solidFill>
                <a:srgbClr val="FF0000"/>
              </a:solidFill>
              <a:latin typeface="华文中宋" charset="-122"/>
              <a:ea typeface="楷体" panose="02010609060101010101" charset="-122"/>
            </a:endParaRPr>
          </a:p>
          <a:p>
            <a:pPr eaLnBrk="1" hangingPunct="1"/>
            <a:r>
              <a:rPr lang="zh-CN" sz="2400">
                <a:latin typeface="华文中宋" charset="-122"/>
                <a:ea typeface="楷体" panose="02010609060101010101" charset="-122"/>
                <a:sym typeface="+mn-ea"/>
              </a:rPr>
              <a:t>冬天容易发作或者容易加重的一类疾病</a:t>
            </a:r>
            <a:endParaRPr lang="zh-CN" sz="2400">
              <a:latin typeface="华文中宋" charset="-122"/>
              <a:ea typeface="楷体" panose="02010609060101010101" charset="-122"/>
            </a:endParaRPr>
          </a:p>
          <a:p>
            <a:pPr eaLnBrk="1" hangingPunct="1">
              <a:buNone/>
            </a:pPr>
            <a:r>
              <a:rPr lang="zh-CN" sz="2400">
                <a:latin typeface="华文中宋" charset="-122"/>
                <a:ea typeface="楷体" panose="02010609060101010101" charset="-122"/>
                <a:sym typeface="+mn-ea"/>
              </a:rPr>
              <a:t>   （哮喘、慢性支气管炎等呼吸系统疾病、风湿关节炎等)</a:t>
            </a:r>
            <a:endParaRPr lang="zh-CN" sz="2400">
              <a:latin typeface="华文中宋" charset="-122"/>
              <a:ea typeface="楷体" panose="02010609060101010101" charset="-122"/>
            </a:endParaRPr>
          </a:p>
          <a:p>
            <a:pPr eaLnBrk="1" hangingPunct="1"/>
            <a:r>
              <a:rPr lang="zh-CN" sz="2400">
                <a:latin typeface="华文中宋" charset="-122"/>
                <a:ea typeface="楷体" panose="02010609060101010101" charset="-122"/>
                <a:sym typeface="+mn-ea"/>
              </a:rPr>
              <a:t>此类疾病发生的根本：1、寒伤阳气  2、病邪伏留</a:t>
            </a:r>
            <a:endParaRPr lang="zh-CN" sz="2400">
              <a:latin typeface="华文中宋" charset="-122"/>
              <a:ea typeface="楷体" panose="02010609060101010101" charset="-122"/>
              <a:sym typeface="+mn-ea"/>
            </a:endParaRPr>
          </a:p>
          <a:p>
            <a:pPr eaLnBrk="1" hangingPunct="1">
              <a:buNone/>
            </a:pPr>
            <a:endParaRPr lang="zh-CN" sz="2400">
              <a:latin typeface="华文中宋" charset="-122"/>
              <a:ea typeface="楷体" panose="02010609060101010101" charset="-122"/>
              <a:sym typeface="+mn-ea"/>
            </a:endParaRPr>
          </a:p>
          <a:p>
            <a:pPr eaLnBrk="1" hangingPunct="1">
              <a:buNone/>
            </a:pPr>
            <a:r>
              <a:rPr lang="zh-CN" sz="2400">
                <a:solidFill>
                  <a:srgbClr val="FF0000"/>
                </a:solidFill>
                <a:latin typeface="华文中宋" charset="-122"/>
                <a:ea typeface="楷体" panose="02010609060101010101" charset="-122"/>
                <a:sym typeface="+mn-ea"/>
              </a:rPr>
              <a:t>夏治：</a:t>
            </a:r>
            <a:endParaRPr lang="zh-CN" sz="2400">
              <a:solidFill>
                <a:srgbClr val="FF0000"/>
              </a:solidFill>
              <a:latin typeface="华文中宋" charset="-122"/>
              <a:ea typeface="楷体" panose="02010609060101010101" charset="-122"/>
            </a:endParaRPr>
          </a:p>
          <a:p>
            <a:pPr eaLnBrk="1" hangingPunct="1">
              <a:buNone/>
            </a:pPr>
            <a:r>
              <a:rPr lang="zh-CN" sz="2400">
                <a:latin typeface="华文中宋" charset="-122"/>
                <a:ea typeface="楷体" panose="02010609060101010101" charset="-122"/>
                <a:sym typeface="+mn-ea"/>
              </a:rPr>
              <a:t>①时间：夏至后三伏天期间</a:t>
            </a:r>
            <a:endParaRPr lang="zh-CN" sz="2400">
              <a:latin typeface="华文中宋" charset="-122"/>
              <a:ea typeface="楷体" panose="02010609060101010101" charset="-122"/>
            </a:endParaRPr>
          </a:p>
          <a:p>
            <a:pPr eaLnBrk="1" hangingPunct="1">
              <a:buNone/>
            </a:pPr>
            <a:r>
              <a:rPr lang="zh-CN" sz="2400">
                <a:latin typeface="华文中宋" charset="-122"/>
                <a:ea typeface="楷体" panose="02010609060101010101" charset="-122"/>
                <a:sym typeface="+mn-ea"/>
              </a:rPr>
              <a:t>②方法：通过中医传统方法（饮服汤剂，穴位贴敷，针刺拔罐）</a:t>
            </a:r>
            <a:endParaRPr lang="zh-CN" sz="2400">
              <a:latin typeface="华文中宋" charset="-122"/>
              <a:ea typeface="楷体" panose="02010609060101010101" charset="-122"/>
              <a:sym typeface="+mn-ea"/>
            </a:endParaRPr>
          </a:p>
          <a:p>
            <a:pPr marL="342900" indent="-342900">
              <a:spcBef>
                <a:spcPct val="20000"/>
              </a:spcBef>
            </a:pPr>
            <a:r>
              <a:rPr lang="zh-CN" sz="2400">
                <a:latin typeface="华文中宋" charset="-122"/>
                <a:ea typeface="楷体" panose="02010609060101010101" charset="-122"/>
                <a:sym typeface="+mn-ea"/>
              </a:rPr>
              <a:t>③治则：振奋阳气，驱除邪气</a:t>
            </a:r>
            <a:endParaRPr lang="zh-CN" sz="2400">
              <a:latin typeface="华文中宋" charset="-122"/>
              <a:ea typeface="楷体" panose="02010609060101010101" charset="-122"/>
            </a:endParaRPr>
          </a:p>
          <a:p>
            <a:pPr marL="342900" indent="-342900">
              <a:spcBef>
                <a:spcPct val="20000"/>
              </a:spcBef>
            </a:pPr>
            <a:r>
              <a:rPr lang="zh-CN" sz="2400">
                <a:latin typeface="华文中宋" charset="-122"/>
                <a:ea typeface="楷体" panose="02010609060101010101" charset="-122"/>
                <a:sym typeface="+mn-ea"/>
              </a:rPr>
              <a:t>④目的：减少疾病在秋冬季的发作次数或减轻发作程度，乃至不再发病。</a:t>
            </a:r>
            <a:endParaRPr lang="zh-CN" sz="2400">
              <a:latin typeface="华文中宋" charset="-122"/>
              <a:ea typeface="楷体" panose="02010609060101010101" charset="-122"/>
            </a:endParaRPr>
          </a:p>
          <a:p>
            <a:pPr eaLnBrk="1" hangingPunct="1">
              <a:buNone/>
            </a:pPr>
            <a:endParaRPr lang="zh-CN" altLang="en-US" dirty="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additive="base">
                                        <p:cTn id="6" dur="1" fill="hold">
                                          <p:stCondLst>
                                            <p:cond delay="0"/>
                                          </p:stCondLst>
                                        </p:cTn>
                                        <p:tgtEl>
                                          <p:spTgt spid="2439"/>
                                        </p:tgtEl>
                                        <p:attrNameLst>
                                          <p:attrName>style.visibility</p:attrName>
                                        </p:attrNameLst>
                                      </p:cBhvr>
                                      <p:to>
                                        <p:strVal val="visible"/>
                                      </p:to>
                                    </p:set>
                                    <p:anim calcmode="lin" valueType="num">
                                      <p:cBhvr additive="base">
                                        <p:cTn id="7" dur="500" fill="hold"/>
                                        <p:tgtEl>
                                          <p:spTgt spid="2439"/>
                                        </p:tgtEl>
                                        <p:attrNameLst>
                                          <p:attrName>ppt_x</p:attrName>
                                        </p:attrNameLst>
                                      </p:cBhvr>
                                      <p:tavLst>
                                        <p:tav tm="0">
                                          <p:val>
                                            <p:strVal val="1+#ppt_w/2"/>
                                          </p:val>
                                        </p:tav>
                                        <p:tav tm="100000">
                                          <p:val>
                                            <p:strVal val="#ppt_x"/>
                                          </p:val>
                                        </p:tav>
                                      </p:tavLst>
                                    </p:anim>
                                    <p:anim calcmode="lin" valueType="num">
                                      <p:cBhvr additive="base">
                                        <p:cTn id="8" dur="500" fill="hold"/>
                                        <p:tgtEl>
                                          <p:spTgt spid="24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childTnLst>
                                    <p:set>
                                      <p:cBhvr additive="base">
                                        <p:cTn id="11" dur="1" fill="hold">
                                          <p:stCondLst>
                                            <p:cond delay="0"/>
                                          </p:stCondLst>
                                        </p:cTn>
                                        <p:tgtEl>
                                          <p:spTgt spid="2440"/>
                                        </p:tgtEl>
                                        <p:attrNameLst>
                                          <p:attrName>style.visibility</p:attrName>
                                        </p:attrNameLst>
                                      </p:cBhvr>
                                      <p:to>
                                        <p:strVal val="visible"/>
                                      </p:to>
                                    </p:set>
                                    <p:anim calcmode="lin" valueType="num">
                                      <p:cBhvr additive="base">
                                        <p:cTn id="12" dur="500" fill="hold"/>
                                        <p:tgtEl>
                                          <p:spTgt spid="2440"/>
                                        </p:tgtEl>
                                        <p:attrNameLst>
                                          <p:attrName>ppt_w</p:attrName>
                                        </p:attrNameLst>
                                      </p:cBhvr>
                                      <p:tavLst>
                                        <p:tav tm="0">
                                          <p:val>
                                            <p:fltVal val="0.000000"/>
                                          </p:val>
                                        </p:tav>
                                        <p:tav tm="100000">
                                          <p:val>
                                            <p:strVal val="#ppt_w"/>
                                          </p:val>
                                        </p:tav>
                                      </p:tavLst>
                                    </p:anim>
                                    <p:anim calcmode="lin" valueType="num">
                                      <p:cBhvr additive="base">
                                        <p:cTn id="13" dur="500" fill="hold"/>
                                        <p:tgtEl>
                                          <p:spTgt spid="2440"/>
                                        </p:tgtEl>
                                        <p:attrNameLst>
                                          <p:attrName>ppt_h</p:attrName>
                                        </p:attrNameLst>
                                      </p:cBhvr>
                                      <p:tavLst>
                                        <p:tav tm="0">
                                          <p:val>
                                            <p:fltVal val="0.000000"/>
                                          </p:val>
                                        </p:tav>
                                        <p:tav tm="100000">
                                          <p:val>
                                            <p:strVal val="#ppt_h"/>
                                          </p:val>
                                        </p:tav>
                                      </p:tavLst>
                                    </p:anim>
                                    <p:animEffect transition="in" filter="fade">
                                      <p:cBhvr additive="base">
                                        <p:cTn id="14" dur="500"/>
                                        <p:tgtEl>
                                          <p:spTgt spid="2440"/>
                                        </p:tgtEl>
                                      </p:cBhvr>
                                    </p:animEffect>
                                  </p:childTnLst>
                                </p:cTn>
                              </p:par>
                            </p:childTnLst>
                          </p:cTn>
                        </p:par>
                        <p:par>
                          <p:cTn id="15" fill="hold">
                            <p:stCondLst>
                              <p:cond delay="1000"/>
                            </p:stCondLst>
                            <p:childTnLst>
                              <p:par>
                                <p:cTn id="16" presetID="2" presetClass="entr" presetSubtype="4" fill="hold" grpId="0" nodeType="afterEffect">
                                  <p:childTnLst>
                                    <p:set>
                                      <p:cBhvr additive="base">
                                        <p:cTn id="17" dur="1" fill="hold">
                                          <p:stCondLst>
                                            <p:cond delay="0"/>
                                          </p:stCondLst>
                                        </p:cTn>
                                        <p:tgtEl>
                                          <p:spTgt spid="2445"/>
                                        </p:tgtEl>
                                        <p:attrNameLst>
                                          <p:attrName>style.visibility</p:attrName>
                                        </p:attrNameLst>
                                      </p:cBhvr>
                                      <p:to>
                                        <p:strVal val="visible"/>
                                      </p:to>
                                    </p:set>
                                    <p:anim calcmode="lin" valueType="num">
                                      <p:cBhvr additive="base">
                                        <p:cTn id="18" dur="500" fill="hold"/>
                                        <p:tgtEl>
                                          <p:spTgt spid="2445"/>
                                        </p:tgtEl>
                                        <p:attrNameLst>
                                          <p:attrName>ppt_x</p:attrName>
                                        </p:attrNameLst>
                                      </p:cBhvr>
                                      <p:tavLst>
                                        <p:tav tm="0">
                                          <p:val>
                                            <p:strVal val="#ppt_x"/>
                                          </p:val>
                                        </p:tav>
                                        <p:tav tm="100000">
                                          <p:val>
                                            <p:strVal val="#ppt_x"/>
                                          </p:val>
                                        </p:tav>
                                      </p:tavLst>
                                    </p:anim>
                                    <p:anim calcmode="lin" valueType="num">
                                      <p:cBhvr additive="base">
                                        <p:cTn id="19" dur="500" fill="hold"/>
                                        <p:tgtEl>
                                          <p:spTgt spid="2445"/>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1" nodeType="afterEffect">
                                  <p:childTnLst>
                                    <p:set>
                                      <p:cBhvr additive="base">
                                        <p:cTn id="22" dur="1" fill="hold">
                                          <p:stCondLst>
                                            <p:cond delay="0"/>
                                          </p:stCondLst>
                                        </p:cTn>
                                        <p:tgtEl>
                                          <p:spTgt spid="2446"/>
                                        </p:tgtEl>
                                        <p:attrNameLst>
                                          <p:attrName>style.visibility</p:attrName>
                                        </p:attrNameLst>
                                      </p:cBhvr>
                                      <p:to>
                                        <p:strVal val="visible"/>
                                      </p:to>
                                    </p:set>
                                    <p:anim calcmode="lin" valueType="num">
                                      <p:cBhvr additive="base">
                                        <p:cTn id="23" dur="500" fill="hold"/>
                                        <p:tgtEl>
                                          <p:spTgt spid="2446"/>
                                        </p:tgtEl>
                                        <p:attrNameLst>
                                          <p:attrName>ppt_x</p:attrName>
                                        </p:attrNameLst>
                                      </p:cBhvr>
                                      <p:tavLst>
                                        <p:tav tm="0">
                                          <p:val>
                                            <p:strVal val="#ppt_x"/>
                                          </p:val>
                                        </p:tav>
                                        <p:tav tm="100000">
                                          <p:val>
                                            <p:strVal val="#ppt_x"/>
                                          </p:val>
                                        </p:tav>
                                      </p:tavLst>
                                    </p:anim>
                                    <p:anim calcmode="lin" valueType="num">
                                      <p:cBhvr additive="base">
                                        <p:cTn id="24" dur="500" fill="hold"/>
                                        <p:tgtEl>
                                          <p:spTgt spid="2446"/>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2" fill="hold" nodeType="afterEffect">
                                  <p:childTnLst>
                                    <p:set>
                                      <p:cBhvr additive="base">
                                        <p:cTn id="27" dur="1" fill="hold">
                                          <p:stCondLst>
                                            <p:cond delay="0"/>
                                          </p:stCondLst>
                                        </p:cTn>
                                        <p:tgtEl>
                                          <p:spTgt spid="2447"/>
                                        </p:tgtEl>
                                        <p:attrNameLst>
                                          <p:attrName>style.visibility</p:attrName>
                                        </p:attrNameLst>
                                      </p:cBhvr>
                                      <p:to>
                                        <p:strVal val="visible"/>
                                      </p:to>
                                    </p:set>
                                    <p:anim calcmode="lin" valueType="num">
                                      <p:cBhvr additive="base">
                                        <p:cTn id="28" dur="500" fill="hold"/>
                                        <p:tgtEl>
                                          <p:spTgt spid="2447"/>
                                        </p:tgtEl>
                                        <p:attrNameLst>
                                          <p:attrName>ppt_x</p:attrName>
                                        </p:attrNameLst>
                                      </p:cBhvr>
                                      <p:tavLst>
                                        <p:tav tm="0">
                                          <p:val>
                                            <p:strVal val="1+#ppt_w/2"/>
                                          </p:val>
                                        </p:tav>
                                        <p:tav tm="100000">
                                          <p:val>
                                            <p:strVal val="#ppt_x"/>
                                          </p:val>
                                        </p:tav>
                                      </p:tavLst>
                                    </p:anim>
                                    <p:anim calcmode="lin" valueType="num">
                                      <p:cBhvr additive="base">
                                        <p:cTn id="29" dur="500" fill="hold"/>
                                        <p:tgtEl>
                                          <p:spTgt spid="24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5" grpId="0" bldLvl="0" animBg="1"/>
      <p:bldP spid="2446" grpId="1" bldLvl="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39" name="图片 57"/>
          <p:cNvPicPr>
            <a:picLocks noChangeAspect="1"/>
          </p:cNvPicPr>
          <p:nvPr/>
        </p:nvPicPr>
        <p:blipFill>
          <a:blip r:embed="rId1"/>
          <a:stretch>
            <a:fillRect/>
          </a:stretch>
        </p:blipFill>
        <p:spPr>
          <a:xfrm>
            <a:off x="-50800" y="-39687"/>
            <a:ext cx="2235200" cy="1822450"/>
          </a:xfrm>
          <a:prstGeom prst="rect">
            <a:avLst/>
          </a:prstGeom>
          <a:noFill/>
          <a:ln w="9525">
            <a:noFill/>
          </a:ln>
        </p:spPr>
      </p:pic>
      <p:pic>
        <p:nvPicPr>
          <p:cNvPr id="2440" name="图片 11"/>
          <p:cNvPicPr>
            <a:picLocks noChangeAspect="1"/>
          </p:cNvPicPr>
          <p:nvPr/>
        </p:nvPicPr>
        <p:blipFill>
          <a:blip r:embed="rId2"/>
          <a:stretch>
            <a:fillRect/>
          </a:stretch>
        </p:blipFill>
        <p:spPr>
          <a:xfrm>
            <a:off x="10575925" y="392113"/>
            <a:ext cx="1301750" cy="1081087"/>
          </a:xfrm>
          <a:prstGeom prst="rect">
            <a:avLst/>
          </a:prstGeom>
          <a:noFill/>
          <a:ln w="9525">
            <a:noFill/>
          </a:ln>
        </p:spPr>
      </p:pic>
      <p:sp>
        <p:nvSpPr>
          <p:cNvPr id="2445" name="任意多边形 27"/>
          <p:cNvSpPr/>
          <p:nvPr/>
        </p:nvSpPr>
        <p:spPr>
          <a:xfrm rot="-16200000" flipH="1">
            <a:off x="10174288" y="1782763"/>
            <a:ext cx="801687" cy="800100"/>
          </a:xfrm>
          <a:solidFill>
            <a:srgbClr val="434B3B"/>
          </a:solidFill>
          <a:ln w="12700">
            <a:noFill/>
          </a:ln>
        </p:spPr>
        <p:txBody>
          <a:bodyPr/>
          <a:p>
            <a:endParaRPr lang="zh-CN" altLang="en-US"/>
          </a:p>
        </p:txBody>
      </p:sp>
      <p:sp>
        <p:nvSpPr>
          <p:cNvPr id="2446" name="任意多边形 36"/>
          <p:cNvSpPr/>
          <p:nvPr/>
        </p:nvSpPr>
        <p:spPr>
          <a:xfrm rot="-5400000" flipH="1">
            <a:off x="1065213" y="5133975"/>
            <a:ext cx="801687" cy="800100"/>
          </a:xfrm>
          <a:solidFill>
            <a:srgbClr val="434B3B"/>
          </a:solidFill>
          <a:ln w="12700">
            <a:noFill/>
          </a:ln>
        </p:spPr>
        <p:txBody>
          <a:bodyPr/>
          <a:p>
            <a:endParaRPr lang="zh-CN" altLang="en-US"/>
          </a:p>
        </p:txBody>
      </p:sp>
      <p:pic>
        <p:nvPicPr>
          <p:cNvPr id="2447" name="图片 17"/>
          <p:cNvPicPr>
            <a:picLocks noChangeAspect="1"/>
          </p:cNvPicPr>
          <p:nvPr/>
        </p:nvPicPr>
        <p:blipFill>
          <a:blip r:embed="rId3"/>
          <a:stretch>
            <a:fillRect/>
          </a:stretch>
        </p:blipFill>
        <p:spPr>
          <a:xfrm>
            <a:off x="9766300" y="4979988"/>
            <a:ext cx="1800225" cy="1428750"/>
          </a:xfrm>
          <a:prstGeom prst="rect">
            <a:avLst/>
          </a:prstGeom>
          <a:noFill/>
          <a:ln w="9525">
            <a:noFill/>
          </a:ln>
        </p:spPr>
      </p:pic>
      <p:sp>
        <p:nvSpPr>
          <p:cNvPr id="2" name="文本框 1"/>
          <p:cNvSpPr txBox="1"/>
          <p:nvPr/>
        </p:nvSpPr>
        <p:spPr>
          <a:xfrm>
            <a:off x="866140" y="1894205"/>
            <a:ext cx="10155555" cy="2263775"/>
          </a:xfrm>
          <a:prstGeom prst="rect">
            <a:avLst/>
          </a:prstGeom>
          <a:noFill/>
        </p:spPr>
        <p:txBody>
          <a:bodyPr wrap="square" rtlCol="0" anchor="t">
            <a:noAutofit/>
          </a:bodyPr>
          <a:p>
            <a:pPr>
              <a:lnSpc>
                <a:spcPct val="130000"/>
              </a:lnSpc>
            </a:pPr>
            <a:r>
              <a:rPr lang="en-US" altLang="zh-CN" sz="2400">
                <a:latin typeface="华文中宋" charset="-122"/>
                <a:ea typeface="楷体" panose="02010609060101010101" charset="-122"/>
                <a:sym typeface="+mn-ea"/>
              </a:rPr>
              <a:t>    </a:t>
            </a:r>
            <a:r>
              <a:rPr lang="zh-CN" sz="2400">
                <a:solidFill>
                  <a:srgbClr val="FF0000"/>
                </a:solidFill>
                <a:latin typeface="华文中宋" charset="-122"/>
                <a:ea typeface="楷体" panose="02010609060101010101" charset="-122"/>
                <a:sym typeface="+mn-ea"/>
              </a:rPr>
              <a:t>三伏贴</a:t>
            </a:r>
            <a:r>
              <a:rPr lang="zh-CN" sz="2400">
                <a:latin typeface="华文中宋" charset="-122"/>
                <a:ea typeface="楷体" panose="02010609060101010101" charset="-122"/>
                <a:sym typeface="+mn-ea"/>
              </a:rPr>
              <a:t>是中医的一种贴敷疗法，运用冬病夏治的中医理论，利用每年农历夏季三伏对特定穴位进行贴敷，使药物持续性刺激穴位，疏通经络，调节脏腑功能，从而达到预防和治疗疾病的效果。</a:t>
            </a:r>
            <a:endParaRPr lang="zh-CN" sz="2400">
              <a:latin typeface="华文中宋" charset="-122"/>
              <a:ea typeface="楷体" panose="02010609060101010101" charset="-122"/>
              <a:sym typeface="+mn-ea"/>
            </a:endParaRPr>
          </a:p>
          <a:p>
            <a:endParaRPr lang="zh-CN" altLang="en-US" dirty="0">
              <a:sym typeface="+mn-ea"/>
            </a:endParaRPr>
          </a:p>
          <a:p>
            <a:endParaRPr lang="zh-CN" altLang="en-US" dirty="0">
              <a:sym typeface="+mn-ea"/>
            </a:endParaRPr>
          </a:p>
          <a:p>
            <a:pPr eaLnBrk="1" hangingPunct="1">
              <a:buNone/>
            </a:pPr>
            <a:endParaRPr lang="zh-CN" sz="2400">
              <a:latin typeface="华文中宋" charset="-122"/>
              <a:ea typeface="楷体" panose="02010609060101010101" charset="-122"/>
              <a:sym typeface="+mn-ea"/>
            </a:endParaRPr>
          </a:p>
        </p:txBody>
      </p:sp>
      <p:pic>
        <p:nvPicPr>
          <p:cNvPr id="3" name="图片 2"/>
          <p:cNvPicPr>
            <a:picLocks noChangeAspect="1"/>
          </p:cNvPicPr>
          <p:nvPr/>
        </p:nvPicPr>
        <p:blipFill>
          <a:blip r:embed="rId4"/>
          <a:stretch>
            <a:fillRect/>
          </a:stretch>
        </p:blipFill>
        <p:spPr>
          <a:xfrm>
            <a:off x="7535545" y="3502025"/>
            <a:ext cx="4147820" cy="28898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additive="base">
                                        <p:cTn id="6" dur="1" fill="hold">
                                          <p:stCondLst>
                                            <p:cond delay="0"/>
                                          </p:stCondLst>
                                        </p:cTn>
                                        <p:tgtEl>
                                          <p:spTgt spid="2439"/>
                                        </p:tgtEl>
                                        <p:attrNameLst>
                                          <p:attrName>style.visibility</p:attrName>
                                        </p:attrNameLst>
                                      </p:cBhvr>
                                      <p:to>
                                        <p:strVal val="visible"/>
                                      </p:to>
                                    </p:set>
                                    <p:anim calcmode="lin" valueType="num">
                                      <p:cBhvr additive="base">
                                        <p:cTn id="7" dur="500" fill="hold"/>
                                        <p:tgtEl>
                                          <p:spTgt spid="2439"/>
                                        </p:tgtEl>
                                        <p:attrNameLst>
                                          <p:attrName>ppt_x</p:attrName>
                                        </p:attrNameLst>
                                      </p:cBhvr>
                                      <p:tavLst>
                                        <p:tav tm="0">
                                          <p:val>
                                            <p:strVal val="1+#ppt_w/2"/>
                                          </p:val>
                                        </p:tav>
                                        <p:tav tm="100000">
                                          <p:val>
                                            <p:strVal val="#ppt_x"/>
                                          </p:val>
                                        </p:tav>
                                      </p:tavLst>
                                    </p:anim>
                                    <p:anim calcmode="lin" valueType="num">
                                      <p:cBhvr additive="base">
                                        <p:cTn id="8" dur="500" fill="hold"/>
                                        <p:tgtEl>
                                          <p:spTgt spid="24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childTnLst>
                                    <p:set>
                                      <p:cBhvr additive="base">
                                        <p:cTn id="11" dur="1" fill="hold">
                                          <p:stCondLst>
                                            <p:cond delay="0"/>
                                          </p:stCondLst>
                                        </p:cTn>
                                        <p:tgtEl>
                                          <p:spTgt spid="2440"/>
                                        </p:tgtEl>
                                        <p:attrNameLst>
                                          <p:attrName>style.visibility</p:attrName>
                                        </p:attrNameLst>
                                      </p:cBhvr>
                                      <p:to>
                                        <p:strVal val="visible"/>
                                      </p:to>
                                    </p:set>
                                    <p:anim calcmode="lin" valueType="num">
                                      <p:cBhvr additive="base">
                                        <p:cTn id="12" dur="500" fill="hold"/>
                                        <p:tgtEl>
                                          <p:spTgt spid="2440"/>
                                        </p:tgtEl>
                                        <p:attrNameLst>
                                          <p:attrName>ppt_w</p:attrName>
                                        </p:attrNameLst>
                                      </p:cBhvr>
                                      <p:tavLst>
                                        <p:tav tm="0">
                                          <p:val>
                                            <p:fltVal val="0.000000"/>
                                          </p:val>
                                        </p:tav>
                                        <p:tav tm="100000">
                                          <p:val>
                                            <p:strVal val="#ppt_w"/>
                                          </p:val>
                                        </p:tav>
                                      </p:tavLst>
                                    </p:anim>
                                    <p:anim calcmode="lin" valueType="num">
                                      <p:cBhvr additive="base">
                                        <p:cTn id="13" dur="500" fill="hold"/>
                                        <p:tgtEl>
                                          <p:spTgt spid="2440"/>
                                        </p:tgtEl>
                                        <p:attrNameLst>
                                          <p:attrName>ppt_h</p:attrName>
                                        </p:attrNameLst>
                                      </p:cBhvr>
                                      <p:tavLst>
                                        <p:tav tm="0">
                                          <p:val>
                                            <p:fltVal val="0.000000"/>
                                          </p:val>
                                        </p:tav>
                                        <p:tav tm="100000">
                                          <p:val>
                                            <p:strVal val="#ppt_h"/>
                                          </p:val>
                                        </p:tav>
                                      </p:tavLst>
                                    </p:anim>
                                    <p:animEffect transition="in" filter="fade">
                                      <p:cBhvr additive="base">
                                        <p:cTn id="14" dur="500"/>
                                        <p:tgtEl>
                                          <p:spTgt spid="2440"/>
                                        </p:tgtEl>
                                      </p:cBhvr>
                                    </p:animEffect>
                                  </p:childTnLst>
                                </p:cTn>
                              </p:par>
                            </p:childTnLst>
                          </p:cTn>
                        </p:par>
                        <p:par>
                          <p:cTn id="15" fill="hold">
                            <p:stCondLst>
                              <p:cond delay="1000"/>
                            </p:stCondLst>
                            <p:childTnLst>
                              <p:par>
                                <p:cTn id="16" presetID="2" presetClass="entr" presetSubtype="4" fill="hold" grpId="0" nodeType="afterEffect">
                                  <p:childTnLst>
                                    <p:set>
                                      <p:cBhvr additive="base">
                                        <p:cTn id="17" dur="1" fill="hold">
                                          <p:stCondLst>
                                            <p:cond delay="0"/>
                                          </p:stCondLst>
                                        </p:cTn>
                                        <p:tgtEl>
                                          <p:spTgt spid="2445"/>
                                        </p:tgtEl>
                                        <p:attrNameLst>
                                          <p:attrName>style.visibility</p:attrName>
                                        </p:attrNameLst>
                                      </p:cBhvr>
                                      <p:to>
                                        <p:strVal val="visible"/>
                                      </p:to>
                                    </p:set>
                                    <p:anim calcmode="lin" valueType="num">
                                      <p:cBhvr additive="base">
                                        <p:cTn id="18" dur="500" fill="hold"/>
                                        <p:tgtEl>
                                          <p:spTgt spid="2445"/>
                                        </p:tgtEl>
                                        <p:attrNameLst>
                                          <p:attrName>ppt_x</p:attrName>
                                        </p:attrNameLst>
                                      </p:cBhvr>
                                      <p:tavLst>
                                        <p:tav tm="0">
                                          <p:val>
                                            <p:strVal val="#ppt_x"/>
                                          </p:val>
                                        </p:tav>
                                        <p:tav tm="100000">
                                          <p:val>
                                            <p:strVal val="#ppt_x"/>
                                          </p:val>
                                        </p:tav>
                                      </p:tavLst>
                                    </p:anim>
                                    <p:anim calcmode="lin" valueType="num">
                                      <p:cBhvr additive="base">
                                        <p:cTn id="19" dur="500" fill="hold"/>
                                        <p:tgtEl>
                                          <p:spTgt spid="2445"/>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1" nodeType="afterEffect">
                                  <p:childTnLst>
                                    <p:set>
                                      <p:cBhvr additive="base">
                                        <p:cTn id="22" dur="1" fill="hold">
                                          <p:stCondLst>
                                            <p:cond delay="0"/>
                                          </p:stCondLst>
                                        </p:cTn>
                                        <p:tgtEl>
                                          <p:spTgt spid="2446"/>
                                        </p:tgtEl>
                                        <p:attrNameLst>
                                          <p:attrName>style.visibility</p:attrName>
                                        </p:attrNameLst>
                                      </p:cBhvr>
                                      <p:to>
                                        <p:strVal val="visible"/>
                                      </p:to>
                                    </p:set>
                                    <p:anim calcmode="lin" valueType="num">
                                      <p:cBhvr additive="base">
                                        <p:cTn id="23" dur="500" fill="hold"/>
                                        <p:tgtEl>
                                          <p:spTgt spid="2446"/>
                                        </p:tgtEl>
                                        <p:attrNameLst>
                                          <p:attrName>ppt_x</p:attrName>
                                        </p:attrNameLst>
                                      </p:cBhvr>
                                      <p:tavLst>
                                        <p:tav tm="0">
                                          <p:val>
                                            <p:strVal val="#ppt_x"/>
                                          </p:val>
                                        </p:tav>
                                        <p:tav tm="100000">
                                          <p:val>
                                            <p:strVal val="#ppt_x"/>
                                          </p:val>
                                        </p:tav>
                                      </p:tavLst>
                                    </p:anim>
                                    <p:anim calcmode="lin" valueType="num">
                                      <p:cBhvr additive="base">
                                        <p:cTn id="24" dur="500" fill="hold"/>
                                        <p:tgtEl>
                                          <p:spTgt spid="2446"/>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2" fill="hold" nodeType="afterEffect">
                                  <p:childTnLst>
                                    <p:set>
                                      <p:cBhvr additive="base">
                                        <p:cTn id="27" dur="1" fill="hold">
                                          <p:stCondLst>
                                            <p:cond delay="0"/>
                                          </p:stCondLst>
                                        </p:cTn>
                                        <p:tgtEl>
                                          <p:spTgt spid="2447"/>
                                        </p:tgtEl>
                                        <p:attrNameLst>
                                          <p:attrName>style.visibility</p:attrName>
                                        </p:attrNameLst>
                                      </p:cBhvr>
                                      <p:to>
                                        <p:strVal val="visible"/>
                                      </p:to>
                                    </p:set>
                                    <p:anim calcmode="lin" valueType="num">
                                      <p:cBhvr additive="base">
                                        <p:cTn id="28" dur="500" fill="hold"/>
                                        <p:tgtEl>
                                          <p:spTgt spid="2447"/>
                                        </p:tgtEl>
                                        <p:attrNameLst>
                                          <p:attrName>ppt_x</p:attrName>
                                        </p:attrNameLst>
                                      </p:cBhvr>
                                      <p:tavLst>
                                        <p:tav tm="0">
                                          <p:val>
                                            <p:strVal val="1+#ppt_w/2"/>
                                          </p:val>
                                        </p:tav>
                                        <p:tav tm="100000">
                                          <p:val>
                                            <p:strVal val="#ppt_x"/>
                                          </p:val>
                                        </p:tav>
                                      </p:tavLst>
                                    </p:anim>
                                    <p:anim calcmode="lin" valueType="num">
                                      <p:cBhvr additive="base">
                                        <p:cTn id="29" dur="500" fill="hold"/>
                                        <p:tgtEl>
                                          <p:spTgt spid="24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5" grpId="0" bldLvl="0" animBg="1"/>
      <p:bldP spid="2446" grpId="1"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39" name="图片 57"/>
          <p:cNvPicPr>
            <a:picLocks noChangeAspect="1"/>
          </p:cNvPicPr>
          <p:nvPr/>
        </p:nvPicPr>
        <p:blipFill>
          <a:blip r:embed="rId1"/>
          <a:stretch>
            <a:fillRect/>
          </a:stretch>
        </p:blipFill>
        <p:spPr>
          <a:xfrm>
            <a:off x="-50800" y="-39687"/>
            <a:ext cx="2235200" cy="1822450"/>
          </a:xfrm>
          <a:prstGeom prst="rect">
            <a:avLst/>
          </a:prstGeom>
          <a:noFill/>
          <a:ln w="9525">
            <a:noFill/>
          </a:ln>
        </p:spPr>
      </p:pic>
      <p:pic>
        <p:nvPicPr>
          <p:cNvPr id="2440" name="图片 11"/>
          <p:cNvPicPr>
            <a:picLocks noChangeAspect="1"/>
          </p:cNvPicPr>
          <p:nvPr/>
        </p:nvPicPr>
        <p:blipFill>
          <a:blip r:embed="rId2"/>
          <a:stretch>
            <a:fillRect/>
          </a:stretch>
        </p:blipFill>
        <p:spPr>
          <a:xfrm>
            <a:off x="10575925" y="392113"/>
            <a:ext cx="1301750" cy="1081087"/>
          </a:xfrm>
          <a:prstGeom prst="rect">
            <a:avLst/>
          </a:prstGeom>
          <a:noFill/>
          <a:ln w="9525">
            <a:noFill/>
          </a:ln>
        </p:spPr>
      </p:pic>
      <p:grpSp>
        <p:nvGrpSpPr>
          <p:cNvPr id="2441" name="组合 2440"/>
          <p:cNvGrpSpPr/>
          <p:nvPr/>
        </p:nvGrpSpPr>
        <p:grpSpPr>
          <a:xfrm>
            <a:off x="3489325" y="638175"/>
            <a:ext cx="5227638" cy="741363"/>
            <a:chOff x="3090175" y="637811"/>
            <a:chExt cx="5598351" cy="740609"/>
          </a:xfrm>
        </p:grpSpPr>
        <p:sp>
          <p:nvSpPr>
            <p:cNvPr id="2442" name="TextBox 8"/>
            <p:cNvSpPr/>
            <p:nvPr/>
          </p:nvSpPr>
          <p:spPr>
            <a:xfrm>
              <a:off x="3102529" y="637811"/>
              <a:ext cx="5585997" cy="492125"/>
            </a:xfrm>
            <a:prstGeom prst="rect">
              <a:avLst/>
            </a:prstGeom>
            <a:noFill/>
            <a:ln w="9525">
              <a:noFill/>
            </a:ln>
          </p:spPr>
          <p:txBody>
            <a:bodyPr wrap="square" lIns="0" tIns="0" rIns="0" bIns="0" anchor="ctr" anchorCtr="0"/>
            <a:p>
              <a:pPr eaLnBrk="1" hangingPunct="1">
                <a:lnSpc>
                  <a:spcPct val="110000"/>
                </a:lnSpc>
              </a:pPr>
              <a:r>
                <a:rPr lang="en-US" altLang="zh-CN" sz="3200">
                  <a:latin typeface="华文中宋" charset="-122"/>
                  <a:ea typeface="楷体" panose="02010609060101010101" charset="-122"/>
                  <a:sym typeface="+mn-ea"/>
                </a:rPr>
                <a:t>     </a:t>
              </a:r>
              <a:r>
                <a:rPr lang="zh-CN" sz="3200">
                  <a:latin typeface="华文中宋" charset="-122"/>
                  <a:ea typeface="楷体" panose="02010609060101010101" charset="-122"/>
                  <a:sym typeface="+mn-ea"/>
                </a:rPr>
                <a:t>贴敷方法及步骤</a:t>
              </a:r>
              <a:endParaRPr lang="zh-CN" altLang="en-US" sz="3200">
                <a:latin typeface="叶根友刀锋黑草" pitchFamily="2" charset="-122"/>
                <a:ea typeface="楷体" panose="02010609060101010101" charset="-122"/>
                <a:sym typeface="Arial" panose="020B0604020202020204"/>
              </a:endParaRPr>
            </a:p>
          </p:txBody>
        </p:sp>
        <p:cxnSp>
          <p:nvCxnSpPr>
            <p:cNvPr id="2443" name="直接连接符 29"/>
            <p:cNvCxnSpPr/>
            <p:nvPr/>
          </p:nvCxnSpPr>
          <p:spPr>
            <a:xfrm>
              <a:off x="3090175" y="1378420"/>
              <a:ext cx="5598351" cy="0"/>
            </a:xfrm>
            <a:prstGeom prst="line">
              <a:avLst/>
            </a:prstGeom>
            <a:ln w="9525" cap="flat" cmpd="sng">
              <a:solidFill>
                <a:srgbClr val="895C33"/>
              </a:solidFill>
              <a:prstDash val="solid"/>
              <a:headEnd type="none" w="med" len="med"/>
              <a:tailEnd type="none" w="med" len="med"/>
            </a:ln>
          </p:spPr>
        </p:cxnSp>
      </p:grpSp>
      <p:sp>
        <p:nvSpPr>
          <p:cNvPr id="2445" name="任意多边形 27"/>
          <p:cNvSpPr/>
          <p:nvPr/>
        </p:nvSpPr>
        <p:spPr>
          <a:xfrm rot="-16200000" flipH="1">
            <a:off x="10174288" y="1782763"/>
            <a:ext cx="801687" cy="800100"/>
          </a:xfrm>
          <a:solidFill>
            <a:srgbClr val="434B3B"/>
          </a:solidFill>
          <a:ln w="12700">
            <a:noFill/>
          </a:ln>
        </p:spPr>
        <p:txBody>
          <a:bodyPr/>
          <a:p>
            <a:endParaRPr lang="zh-CN" altLang="en-US"/>
          </a:p>
        </p:txBody>
      </p:sp>
      <p:sp>
        <p:nvSpPr>
          <p:cNvPr id="2446" name="任意多边形 36"/>
          <p:cNvSpPr/>
          <p:nvPr/>
        </p:nvSpPr>
        <p:spPr>
          <a:xfrm rot="-5400000" flipH="1">
            <a:off x="1065213" y="5133975"/>
            <a:ext cx="801687" cy="800100"/>
          </a:xfrm>
          <a:solidFill>
            <a:srgbClr val="434B3B"/>
          </a:solidFill>
          <a:ln w="12700">
            <a:noFill/>
          </a:ln>
        </p:spPr>
        <p:txBody>
          <a:bodyPr/>
          <a:p>
            <a:endParaRPr lang="zh-CN" altLang="en-US"/>
          </a:p>
        </p:txBody>
      </p:sp>
      <p:pic>
        <p:nvPicPr>
          <p:cNvPr id="2447" name="图片 17"/>
          <p:cNvPicPr>
            <a:picLocks noChangeAspect="1"/>
          </p:cNvPicPr>
          <p:nvPr/>
        </p:nvPicPr>
        <p:blipFill>
          <a:blip r:embed="rId3"/>
          <a:stretch>
            <a:fillRect/>
          </a:stretch>
        </p:blipFill>
        <p:spPr>
          <a:xfrm>
            <a:off x="9766300" y="4979988"/>
            <a:ext cx="1800225" cy="1428750"/>
          </a:xfrm>
          <a:prstGeom prst="rect">
            <a:avLst/>
          </a:prstGeom>
          <a:noFill/>
          <a:ln w="9525">
            <a:noFill/>
          </a:ln>
        </p:spPr>
      </p:pic>
      <p:sp>
        <p:nvSpPr>
          <p:cNvPr id="2" name="文本框 1"/>
          <p:cNvSpPr txBox="1"/>
          <p:nvPr/>
        </p:nvSpPr>
        <p:spPr>
          <a:xfrm>
            <a:off x="738505" y="1628140"/>
            <a:ext cx="6826885" cy="2471420"/>
          </a:xfrm>
          <a:prstGeom prst="rect">
            <a:avLst/>
          </a:prstGeom>
          <a:noFill/>
        </p:spPr>
        <p:txBody>
          <a:bodyPr wrap="square" rtlCol="0" anchor="t">
            <a:noAutofit/>
          </a:bodyPr>
          <a:p>
            <a:pPr eaLnBrk="1" hangingPunct="1">
              <a:lnSpc>
                <a:spcPct val="140000"/>
              </a:lnSpc>
              <a:buNone/>
            </a:pPr>
            <a:r>
              <a:rPr lang="en-US" altLang="zh-CN" sz="2000">
                <a:latin typeface="华文中宋" charset="-122"/>
                <a:ea typeface="楷体" panose="02010609060101010101" charset="-122"/>
                <a:sym typeface="+mn-ea"/>
              </a:rPr>
              <a:t> </a:t>
            </a:r>
            <a:r>
              <a:rPr lang="zh-CN" sz="2000">
                <a:latin typeface="华文中宋" charset="-122"/>
                <a:ea typeface="楷体" panose="02010609060101010101" charset="-122"/>
                <a:sym typeface="+mn-ea"/>
              </a:rPr>
              <a:t>①选择体位</a:t>
            </a:r>
            <a:endParaRPr lang="zh-CN" sz="2000">
              <a:latin typeface="华文中宋" charset="-122"/>
              <a:ea typeface="楷体" panose="02010609060101010101" charset="-122"/>
            </a:endParaRPr>
          </a:p>
          <a:p>
            <a:pPr eaLnBrk="1" hangingPunct="1">
              <a:lnSpc>
                <a:spcPct val="140000"/>
              </a:lnSpc>
              <a:buNone/>
            </a:pPr>
            <a:r>
              <a:rPr lang="zh-CN" sz="2000">
                <a:latin typeface="华文中宋" charset="-122"/>
                <a:ea typeface="楷体" panose="02010609060101010101" charset="-122"/>
                <a:sym typeface="+mn-ea"/>
              </a:rPr>
              <a:t>   根据所选穴位，采取适当体位，使药物能敷贴稳妥</a:t>
            </a:r>
            <a:endParaRPr lang="zh-CN" sz="2000">
              <a:latin typeface="华文中宋" charset="-122"/>
              <a:ea typeface="楷体" panose="02010609060101010101" charset="-122"/>
              <a:sym typeface="+mn-ea"/>
            </a:endParaRPr>
          </a:p>
          <a:p>
            <a:pPr eaLnBrk="1" hangingPunct="1">
              <a:lnSpc>
                <a:spcPct val="140000"/>
              </a:lnSpc>
              <a:buNone/>
            </a:pPr>
            <a:r>
              <a:rPr lang="zh-CN" sz="2000">
                <a:latin typeface="华文中宋" charset="-122"/>
                <a:ea typeface="楷体" panose="02010609060101010101" charset="-122"/>
                <a:sym typeface="+mn-ea"/>
              </a:rPr>
              <a:t>②贴敷局部皮肤的准备</a:t>
            </a:r>
            <a:endParaRPr lang="zh-CN" sz="2000">
              <a:latin typeface="华文中宋" charset="-122"/>
              <a:ea typeface="楷体" panose="02010609060101010101" charset="-122"/>
            </a:endParaRPr>
          </a:p>
          <a:p>
            <a:pPr eaLnBrk="1" hangingPunct="1">
              <a:lnSpc>
                <a:spcPct val="140000"/>
              </a:lnSpc>
            </a:pPr>
            <a:r>
              <a:rPr lang="zh-CN" sz="2000">
                <a:latin typeface="华文中宋" charset="-122"/>
                <a:ea typeface="楷体" panose="02010609060101010101" charset="-122"/>
                <a:sym typeface="+mn-ea"/>
              </a:rPr>
              <a:t>  贴敷穴位要按照常规消毒。</a:t>
            </a:r>
            <a:endParaRPr lang="zh-CN" sz="2000">
              <a:latin typeface="华文中宋" charset="-122"/>
              <a:ea typeface="楷体" panose="02010609060101010101" charset="-122"/>
            </a:endParaRPr>
          </a:p>
          <a:p>
            <a:pPr eaLnBrk="1" hangingPunct="1">
              <a:lnSpc>
                <a:spcPct val="140000"/>
              </a:lnSpc>
            </a:pPr>
            <a:r>
              <a:rPr lang="zh-CN" sz="2000">
                <a:latin typeface="华文中宋" charset="-122"/>
                <a:ea typeface="楷体" panose="02010609060101010101" charset="-122"/>
                <a:sym typeface="+mn-ea"/>
              </a:rPr>
              <a:t>  贴药前，定准穴位后，通常用温水将局部洗净，或用75%乙醇棉球行局部消毒，然后敷药。</a:t>
            </a:r>
            <a:endParaRPr lang="zh-CN" sz="2000">
              <a:latin typeface="华文中宋" charset="-122"/>
              <a:ea typeface="楷体" panose="02010609060101010101" charset="-122"/>
            </a:endParaRPr>
          </a:p>
          <a:p>
            <a:pPr eaLnBrk="1" hangingPunct="1">
              <a:lnSpc>
                <a:spcPct val="140000"/>
              </a:lnSpc>
              <a:buNone/>
            </a:pPr>
            <a:r>
              <a:rPr lang="zh-CN" sz="2000">
                <a:latin typeface="华文中宋" charset="-122"/>
                <a:ea typeface="楷体" panose="02010609060101010101" charset="-122"/>
                <a:sym typeface="+mn-ea"/>
              </a:rPr>
              <a:t>③贴敷药物的固定</a:t>
            </a:r>
            <a:endParaRPr lang="zh-CN" sz="2000">
              <a:latin typeface="华文中宋" charset="-122"/>
              <a:ea typeface="楷体" panose="02010609060101010101" charset="-122"/>
            </a:endParaRPr>
          </a:p>
          <a:p>
            <a:pPr eaLnBrk="1" hangingPunct="1">
              <a:lnSpc>
                <a:spcPct val="140000"/>
              </a:lnSpc>
            </a:pPr>
            <a:r>
              <a:rPr lang="zh-CN" sz="2000">
                <a:latin typeface="华文中宋" charset="-122"/>
                <a:ea typeface="楷体" panose="02010609060101010101" charset="-122"/>
                <a:sym typeface="+mn-ea"/>
              </a:rPr>
              <a:t>   为了保证药物疗效的发挥，对于所敷之药，无论是糊剂、膏剂、饼剂，均应将其很好地固定，以防止药物移动或脱落。固定方法一般可直接用胶布固定，也可先将纱布或油纸覆盖其上，再用胶布固定。</a:t>
            </a:r>
            <a:endParaRPr lang="zh-CN" sz="2000">
              <a:latin typeface="华文中宋" charset="-122"/>
              <a:ea typeface="楷体" panose="02010609060101010101" charset="-122"/>
            </a:endParaRPr>
          </a:p>
          <a:p>
            <a:pPr eaLnBrk="1" hangingPunct="1">
              <a:lnSpc>
                <a:spcPct val="140000"/>
              </a:lnSpc>
            </a:pPr>
            <a:r>
              <a:rPr lang="zh-CN" altLang="en-US" dirty="0">
                <a:sym typeface="+mn-ea"/>
              </a:rPr>
              <a:t> </a:t>
            </a:r>
            <a:endParaRPr lang="zh-CN" altLang="en-US" dirty="0">
              <a:sym typeface="+mn-ea"/>
            </a:endParaRPr>
          </a:p>
        </p:txBody>
      </p:sp>
      <p:pic>
        <p:nvPicPr>
          <p:cNvPr id="51203" name="Picture 4" descr="穴位贴敷"/>
          <p:cNvPicPr>
            <a:picLocks noChangeAspect="1"/>
          </p:cNvPicPr>
          <p:nvPr>
            <p:custDataLst>
              <p:tags r:id="rId4"/>
            </p:custDataLst>
          </p:nvPr>
        </p:nvPicPr>
        <p:blipFill>
          <a:blip r:embed="rId5"/>
          <a:stretch>
            <a:fillRect/>
          </a:stretch>
        </p:blipFill>
        <p:spPr>
          <a:xfrm>
            <a:off x="8543608" y="1642745"/>
            <a:ext cx="3267075" cy="47625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additive="base">
                                        <p:cTn id="6" dur="1" fill="hold">
                                          <p:stCondLst>
                                            <p:cond delay="0"/>
                                          </p:stCondLst>
                                        </p:cTn>
                                        <p:tgtEl>
                                          <p:spTgt spid="2439"/>
                                        </p:tgtEl>
                                        <p:attrNameLst>
                                          <p:attrName>style.visibility</p:attrName>
                                        </p:attrNameLst>
                                      </p:cBhvr>
                                      <p:to>
                                        <p:strVal val="visible"/>
                                      </p:to>
                                    </p:set>
                                    <p:anim calcmode="lin" valueType="num">
                                      <p:cBhvr additive="base">
                                        <p:cTn id="7" dur="500" fill="hold"/>
                                        <p:tgtEl>
                                          <p:spTgt spid="2439"/>
                                        </p:tgtEl>
                                        <p:attrNameLst>
                                          <p:attrName>ppt_x</p:attrName>
                                        </p:attrNameLst>
                                      </p:cBhvr>
                                      <p:tavLst>
                                        <p:tav tm="0">
                                          <p:val>
                                            <p:strVal val="1+#ppt_w/2"/>
                                          </p:val>
                                        </p:tav>
                                        <p:tav tm="100000">
                                          <p:val>
                                            <p:strVal val="#ppt_x"/>
                                          </p:val>
                                        </p:tav>
                                      </p:tavLst>
                                    </p:anim>
                                    <p:anim calcmode="lin" valueType="num">
                                      <p:cBhvr additive="base">
                                        <p:cTn id="8" dur="500" fill="hold"/>
                                        <p:tgtEl>
                                          <p:spTgt spid="24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childTnLst>
                                    <p:set>
                                      <p:cBhvr additive="base">
                                        <p:cTn id="11" dur="1" fill="hold">
                                          <p:stCondLst>
                                            <p:cond delay="0"/>
                                          </p:stCondLst>
                                        </p:cTn>
                                        <p:tgtEl>
                                          <p:spTgt spid="2440"/>
                                        </p:tgtEl>
                                        <p:attrNameLst>
                                          <p:attrName>style.visibility</p:attrName>
                                        </p:attrNameLst>
                                      </p:cBhvr>
                                      <p:to>
                                        <p:strVal val="visible"/>
                                      </p:to>
                                    </p:set>
                                    <p:anim calcmode="lin" valueType="num">
                                      <p:cBhvr additive="base">
                                        <p:cTn id="12" dur="500" fill="hold"/>
                                        <p:tgtEl>
                                          <p:spTgt spid="2440"/>
                                        </p:tgtEl>
                                        <p:attrNameLst>
                                          <p:attrName>ppt_w</p:attrName>
                                        </p:attrNameLst>
                                      </p:cBhvr>
                                      <p:tavLst>
                                        <p:tav tm="0">
                                          <p:val>
                                            <p:fltVal val="0.000000"/>
                                          </p:val>
                                        </p:tav>
                                        <p:tav tm="100000">
                                          <p:val>
                                            <p:strVal val="#ppt_w"/>
                                          </p:val>
                                        </p:tav>
                                      </p:tavLst>
                                    </p:anim>
                                    <p:anim calcmode="lin" valueType="num">
                                      <p:cBhvr additive="base">
                                        <p:cTn id="13" dur="500" fill="hold"/>
                                        <p:tgtEl>
                                          <p:spTgt spid="2440"/>
                                        </p:tgtEl>
                                        <p:attrNameLst>
                                          <p:attrName>ppt_h</p:attrName>
                                        </p:attrNameLst>
                                      </p:cBhvr>
                                      <p:tavLst>
                                        <p:tav tm="0">
                                          <p:val>
                                            <p:fltVal val="0.000000"/>
                                          </p:val>
                                        </p:tav>
                                        <p:tav tm="100000">
                                          <p:val>
                                            <p:strVal val="#ppt_h"/>
                                          </p:val>
                                        </p:tav>
                                      </p:tavLst>
                                    </p:anim>
                                    <p:animEffect transition="in" filter="fade">
                                      <p:cBhvr additive="base">
                                        <p:cTn id="14" dur="500"/>
                                        <p:tgtEl>
                                          <p:spTgt spid="2440"/>
                                        </p:tgtEl>
                                      </p:cBhvr>
                                    </p:animEffect>
                                  </p:childTnLst>
                                </p:cTn>
                              </p:par>
                              <p:par>
                                <p:cTn id="15" presetID="22" presetClass="entr" presetSubtype="8" fill="hold" nodeType="withEffect">
                                  <p:childTnLst>
                                    <p:set>
                                      <p:cBhvr additive="base">
                                        <p:cTn id="16" dur="1" fill="hold">
                                          <p:stCondLst>
                                            <p:cond delay="0"/>
                                          </p:stCondLst>
                                        </p:cTn>
                                        <p:tgtEl>
                                          <p:spTgt spid="2441"/>
                                        </p:tgtEl>
                                        <p:attrNameLst>
                                          <p:attrName>style.visibility</p:attrName>
                                        </p:attrNameLst>
                                      </p:cBhvr>
                                      <p:to>
                                        <p:strVal val="visible"/>
                                      </p:to>
                                    </p:set>
                                    <p:animEffect transition="in" filter="wipe(left)">
                                      <p:cBhvr additive="base">
                                        <p:cTn id="17" dur="500"/>
                                        <p:tgtEl>
                                          <p:spTgt spid="2441"/>
                                        </p:tgtEl>
                                      </p:cBhvr>
                                    </p:animEffect>
                                  </p:childTnLst>
                                </p:cTn>
                              </p:par>
                            </p:childTnLst>
                          </p:cTn>
                        </p:par>
                        <p:par>
                          <p:cTn id="18" fill="hold">
                            <p:stCondLst>
                              <p:cond delay="1000"/>
                            </p:stCondLst>
                            <p:childTnLst>
                              <p:par>
                                <p:cTn id="19" presetID="2" presetClass="entr" presetSubtype="4" fill="hold" grpId="0" nodeType="afterEffect">
                                  <p:childTnLst>
                                    <p:set>
                                      <p:cBhvr additive="base">
                                        <p:cTn id="20" dur="1" fill="hold">
                                          <p:stCondLst>
                                            <p:cond delay="0"/>
                                          </p:stCondLst>
                                        </p:cTn>
                                        <p:tgtEl>
                                          <p:spTgt spid="2445"/>
                                        </p:tgtEl>
                                        <p:attrNameLst>
                                          <p:attrName>style.visibility</p:attrName>
                                        </p:attrNameLst>
                                      </p:cBhvr>
                                      <p:to>
                                        <p:strVal val="visible"/>
                                      </p:to>
                                    </p:set>
                                    <p:anim calcmode="lin" valueType="num">
                                      <p:cBhvr additive="base">
                                        <p:cTn id="21" dur="500" fill="hold"/>
                                        <p:tgtEl>
                                          <p:spTgt spid="2445"/>
                                        </p:tgtEl>
                                        <p:attrNameLst>
                                          <p:attrName>ppt_x</p:attrName>
                                        </p:attrNameLst>
                                      </p:cBhvr>
                                      <p:tavLst>
                                        <p:tav tm="0">
                                          <p:val>
                                            <p:strVal val="#ppt_x"/>
                                          </p:val>
                                        </p:tav>
                                        <p:tav tm="100000">
                                          <p:val>
                                            <p:strVal val="#ppt_x"/>
                                          </p:val>
                                        </p:tav>
                                      </p:tavLst>
                                    </p:anim>
                                    <p:anim calcmode="lin" valueType="num">
                                      <p:cBhvr additive="base">
                                        <p:cTn id="22" dur="500" fill="hold"/>
                                        <p:tgtEl>
                                          <p:spTgt spid="244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1" nodeType="afterEffect">
                                  <p:childTnLst>
                                    <p:set>
                                      <p:cBhvr additive="base">
                                        <p:cTn id="25" dur="1" fill="hold">
                                          <p:stCondLst>
                                            <p:cond delay="0"/>
                                          </p:stCondLst>
                                        </p:cTn>
                                        <p:tgtEl>
                                          <p:spTgt spid="2446"/>
                                        </p:tgtEl>
                                        <p:attrNameLst>
                                          <p:attrName>style.visibility</p:attrName>
                                        </p:attrNameLst>
                                      </p:cBhvr>
                                      <p:to>
                                        <p:strVal val="visible"/>
                                      </p:to>
                                    </p:set>
                                    <p:anim calcmode="lin" valueType="num">
                                      <p:cBhvr additive="base">
                                        <p:cTn id="26" dur="500" fill="hold"/>
                                        <p:tgtEl>
                                          <p:spTgt spid="2446"/>
                                        </p:tgtEl>
                                        <p:attrNameLst>
                                          <p:attrName>ppt_x</p:attrName>
                                        </p:attrNameLst>
                                      </p:cBhvr>
                                      <p:tavLst>
                                        <p:tav tm="0">
                                          <p:val>
                                            <p:strVal val="#ppt_x"/>
                                          </p:val>
                                        </p:tav>
                                        <p:tav tm="100000">
                                          <p:val>
                                            <p:strVal val="#ppt_x"/>
                                          </p:val>
                                        </p:tav>
                                      </p:tavLst>
                                    </p:anim>
                                    <p:anim calcmode="lin" valueType="num">
                                      <p:cBhvr additive="base">
                                        <p:cTn id="27" dur="500" fill="hold"/>
                                        <p:tgtEl>
                                          <p:spTgt spid="2446"/>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2" fill="hold" nodeType="afterEffect">
                                  <p:childTnLst>
                                    <p:set>
                                      <p:cBhvr additive="base">
                                        <p:cTn id="30" dur="1" fill="hold">
                                          <p:stCondLst>
                                            <p:cond delay="0"/>
                                          </p:stCondLst>
                                        </p:cTn>
                                        <p:tgtEl>
                                          <p:spTgt spid="2447"/>
                                        </p:tgtEl>
                                        <p:attrNameLst>
                                          <p:attrName>style.visibility</p:attrName>
                                        </p:attrNameLst>
                                      </p:cBhvr>
                                      <p:to>
                                        <p:strVal val="visible"/>
                                      </p:to>
                                    </p:set>
                                    <p:anim calcmode="lin" valueType="num">
                                      <p:cBhvr additive="base">
                                        <p:cTn id="31" dur="500" fill="hold"/>
                                        <p:tgtEl>
                                          <p:spTgt spid="2447"/>
                                        </p:tgtEl>
                                        <p:attrNameLst>
                                          <p:attrName>ppt_x</p:attrName>
                                        </p:attrNameLst>
                                      </p:cBhvr>
                                      <p:tavLst>
                                        <p:tav tm="0">
                                          <p:val>
                                            <p:strVal val="1+#ppt_w/2"/>
                                          </p:val>
                                        </p:tav>
                                        <p:tav tm="100000">
                                          <p:val>
                                            <p:strVal val="#ppt_x"/>
                                          </p:val>
                                        </p:tav>
                                      </p:tavLst>
                                    </p:anim>
                                    <p:anim calcmode="lin" valueType="num">
                                      <p:cBhvr additive="base">
                                        <p:cTn id="32" dur="500" fill="hold"/>
                                        <p:tgtEl>
                                          <p:spTgt spid="24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5" grpId="0" bldLvl="0" animBg="1"/>
      <p:bldP spid="2446" grpId="1" bldLvl="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39" name="图片 57"/>
          <p:cNvPicPr>
            <a:picLocks noChangeAspect="1"/>
          </p:cNvPicPr>
          <p:nvPr/>
        </p:nvPicPr>
        <p:blipFill>
          <a:blip r:embed="rId1"/>
          <a:stretch>
            <a:fillRect/>
          </a:stretch>
        </p:blipFill>
        <p:spPr>
          <a:xfrm>
            <a:off x="-50800" y="-39687"/>
            <a:ext cx="2235200" cy="1822450"/>
          </a:xfrm>
          <a:prstGeom prst="rect">
            <a:avLst/>
          </a:prstGeom>
          <a:noFill/>
          <a:ln w="9525">
            <a:noFill/>
          </a:ln>
        </p:spPr>
      </p:pic>
      <p:pic>
        <p:nvPicPr>
          <p:cNvPr id="2440" name="图片 11"/>
          <p:cNvPicPr>
            <a:picLocks noChangeAspect="1"/>
          </p:cNvPicPr>
          <p:nvPr/>
        </p:nvPicPr>
        <p:blipFill>
          <a:blip r:embed="rId2"/>
          <a:stretch>
            <a:fillRect/>
          </a:stretch>
        </p:blipFill>
        <p:spPr>
          <a:xfrm>
            <a:off x="10575925" y="392113"/>
            <a:ext cx="1301750" cy="1081087"/>
          </a:xfrm>
          <a:prstGeom prst="rect">
            <a:avLst/>
          </a:prstGeom>
          <a:noFill/>
          <a:ln w="9525">
            <a:noFill/>
          </a:ln>
        </p:spPr>
      </p:pic>
      <p:grpSp>
        <p:nvGrpSpPr>
          <p:cNvPr id="2441" name="组合 2440"/>
          <p:cNvGrpSpPr/>
          <p:nvPr/>
        </p:nvGrpSpPr>
        <p:grpSpPr>
          <a:xfrm>
            <a:off x="3489325" y="638175"/>
            <a:ext cx="5227638" cy="741363"/>
            <a:chOff x="3090175" y="637811"/>
            <a:chExt cx="5598351" cy="740609"/>
          </a:xfrm>
        </p:grpSpPr>
        <p:sp>
          <p:nvSpPr>
            <p:cNvPr id="2442" name="TextBox 8"/>
            <p:cNvSpPr/>
            <p:nvPr/>
          </p:nvSpPr>
          <p:spPr>
            <a:xfrm>
              <a:off x="3102529" y="637811"/>
              <a:ext cx="5585997" cy="492125"/>
            </a:xfrm>
            <a:prstGeom prst="rect">
              <a:avLst/>
            </a:prstGeom>
            <a:noFill/>
            <a:ln w="9525">
              <a:noFill/>
            </a:ln>
          </p:spPr>
          <p:txBody>
            <a:bodyPr wrap="square" lIns="0" tIns="0" rIns="0" bIns="0" anchor="ctr" anchorCtr="0"/>
            <a:p>
              <a:pPr eaLnBrk="1" hangingPunct="1">
                <a:lnSpc>
                  <a:spcPct val="110000"/>
                </a:lnSpc>
              </a:pPr>
              <a:r>
                <a:rPr lang="en-US" altLang="zh-CN" sz="3200">
                  <a:latin typeface="华文中宋" charset="-122"/>
                  <a:ea typeface="楷体" panose="02010609060101010101" charset="-122"/>
                  <a:sym typeface="+mn-ea"/>
                </a:rPr>
                <a:t>     </a:t>
              </a:r>
              <a:r>
                <a:rPr lang="zh-CN" altLang="en-US" sz="3200">
                  <a:latin typeface="叶根友刀锋黑草" pitchFamily="2" charset="-122"/>
                  <a:ea typeface="楷体" panose="02010609060101010101" charset="-122"/>
                  <a:sym typeface="Arial" panose="020B0604020202020204"/>
                </a:rPr>
                <a:t>三伏贴</a:t>
              </a:r>
              <a:r>
                <a:rPr lang="zh-CN" sz="3200">
                  <a:latin typeface="华文中宋" charset="-122"/>
                  <a:ea typeface="楷体" panose="02010609060101010101" charset="-122"/>
                  <a:sym typeface="+mn-ea"/>
                </a:rPr>
                <a:t>注意事项</a:t>
              </a:r>
              <a:endParaRPr lang="zh-CN" altLang="en-US" sz="3200">
                <a:latin typeface="叶根友刀锋黑草" pitchFamily="2" charset="-122"/>
                <a:ea typeface="楷体" panose="02010609060101010101" charset="-122"/>
                <a:sym typeface="Arial" panose="020B0604020202020204"/>
              </a:endParaRPr>
            </a:p>
          </p:txBody>
        </p:sp>
        <p:cxnSp>
          <p:nvCxnSpPr>
            <p:cNvPr id="2443" name="直接连接符 29"/>
            <p:cNvCxnSpPr/>
            <p:nvPr/>
          </p:nvCxnSpPr>
          <p:spPr>
            <a:xfrm>
              <a:off x="3090175" y="1378420"/>
              <a:ext cx="5598351" cy="0"/>
            </a:xfrm>
            <a:prstGeom prst="line">
              <a:avLst/>
            </a:prstGeom>
            <a:ln w="9525" cap="flat" cmpd="sng">
              <a:solidFill>
                <a:srgbClr val="895C33"/>
              </a:solidFill>
              <a:prstDash val="solid"/>
              <a:headEnd type="none" w="med" len="med"/>
              <a:tailEnd type="none" w="med" len="med"/>
            </a:ln>
          </p:spPr>
        </p:cxnSp>
      </p:grpSp>
      <p:sp>
        <p:nvSpPr>
          <p:cNvPr id="2445" name="任意多边形 27"/>
          <p:cNvSpPr/>
          <p:nvPr/>
        </p:nvSpPr>
        <p:spPr>
          <a:xfrm rot="-16200000" flipH="1">
            <a:off x="10174288" y="1782763"/>
            <a:ext cx="801687" cy="800100"/>
          </a:xfrm>
          <a:solidFill>
            <a:srgbClr val="434B3B"/>
          </a:solidFill>
          <a:ln w="12700">
            <a:noFill/>
          </a:ln>
        </p:spPr>
        <p:txBody>
          <a:bodyPr/>
          <a:p>
            <a:endParaRPr lang="zh-CN" altLang="en-US"/>
          </a:p>
        </p:txBody>
      </p:sp>
      <p:sp>
        <p:nvSpPr>
          <p:cNvPr id="2446" name="任意多边形 36"/>
          <p:cNvSpPr/>
          <p:nvPr/>
        </p:nvSpPr>
        <p:spPr>
          <a:xfrm rot="-5400000" flipH="1">
            <a:off x="1065213" y="5133975"/>
            <a:ext cx="801687" cy="800100"/>
          </a:xfrm>
          <a:solidFill>
            <a:srgbClr val="434B3B"/>
          </a:solidFill>
          <a:ln w="12700">
            <a:noFill/>
          </a:ln>
        </p:spPr>
        <p:txBody>
          <a:bodyPr/>
          <a:p>
            <a:endParaRPr lang="zh-CN" altLang="en-US"/>
          </a:p>
        </p:txBody>
      </p:sp>
      <p:pic>
        <p:nvPicPr>
          <p:cNvPr id="2447" name="图片 17"/>
          <p:cNvPicPr>
            <a:picLocks noChangeAspect="1"/>
          </p:cNvPicPr>
          <p:nvPr/>
        </p:nvPicPr>
        <p:blipFill>
          <a:blip r:embed="rId3"/>
          <a:stretch>
            <a:fillRect/>
          </a:stretch>
        </p:blipFill>
        <p:spPr>
          <a:xfrm>
            <a:off x="9766300" y="4979988"/>
            <a:ext cx="1800225" cy="1428750"/>
          </a:xfrm>
          <a:prstGeom prst="rect">
            <a:avLst/>
          </a:prstGeom>
          <a:noFill/>
          <a:ln w="9525">
            <a:noFill/>
          </a:ln>
        </p:spPr>
      </p:pic>
      <p:sp>
        <p:nvSpPr>
          <p:cNvPr id="2" name="文本框 1"/>
          <p:cNvSpPr txBox="1"/>
          <p:nvPr/>
        </p:nvSpPr>
        <p:spPr>
          <a:xfrm>
            <a:off x="1270635" y="1990090"/>
            <a:ext cx="9220835" cy="2109470"/>
          </a:xfrm>
          <a:prstGeom prst="rect">
            <a:avLst/>
          </a:prstGeom>
          <a:noFill/>
        </p:spPr>
        <p:txBody>
          <a:bodyPr wrap="square" rtlCol="0" anchor="t">
            <a:noAutofit/>
          </a:bodyPr>
          <a:p>
            <a:pPr eaLnBrk="1" hangingPunct="1">
              <a:lnSpc>
                <a:spcPct val="140000"/>
              </a:lnSpc>
            </a:pPr>
            <a:r>
              <a:rPr lang="en-US" altLang="zh-CN" sz="2400">
                <a:latin typeface="华文中宋" charset="-122"/>
                <a:ea typeface="楷体" panose="02010609060101010101" charset="-122"/>
                <a:sym typeface="+mn-ea"/>
              </a:rPr>
              <a:t>   </a:t>
            </a:r>
            <a:r>
              <a:rPr lang="zh-CN" sz="2400">
                <a:latin typeface="华文中宋" charset="-122"/>
                <a:ea typeface="楷体" panose="02010609060101010101" charset="-122"/>
                <a:sym typeface="+mn-ea"/>
              </a:rPr>
              <a:t>一般每伏前三天（任取一天）贴敷效果最佳。</a:t>
            </a:r>
            <a:endParaRPr lang="zh-CN" sz="2400">
              <a:latin typeface="华文中宋" charset="-122"/>
              <a:ea typeface="楷体" panose="02010609060101010101" charset="-122"/>
            </a:endParaRPr>
          </a:p>
          <a:p>
            <a:pPr eaLnBrk="1" hangingPunct="1">
              <a:lnSpc>
                <a:spcPct val="140000"/>
              </a:lnSpc>
            </a:pPr>
            <a:r>
              <a:rPr lang="en-US" altLang="zh-CN" sz="2400">
                <a:latin typeface="华文中宋" charset="-122"/>
                <a:ea typeface="楷体" panose="02010609060101010101" charset="-122"/>
                <a:sym typeface="+mn-ea"/>
              </a:rPr>
              <a:t>   </a:t>
            </a:r>
            <a:r>
              <a:rPr lang="zh-CN" sz="2400">
                <a:latin typeface="华文中宋" charset="-122"/>
                <a:ea typeface="楷体" panose="02010609060101010101" charset="-122"/>
                <a:sym typeface="+mn-ea"/>
              </a:rPr>
              <a:t>贴敷时间多依据选用的药物、体质情况而定，以贴敷者能够耐受为度。一般每贴保留4-6h，不得超过6小时，若不能耐受可提前取下。</a:t>
            </a:r>
            <a:endParaRPr lang="zh-CN" sz="2400">
              <a:latin typeface="华文中宋" charset="-122"/>
              <a:ea typeface="楷体" panose="02010609060101010101" charset="-122"/>
            </a:endParaRPr>
          </a:p>
          <a:p>
            <a:pPr eaLnBrk="1" hangingPunct="1">
              <a:lnSpc>
                <a:spcPct val="140000"/>
              </a:lnSpc>
            </a:pPr>
            <a:r>
              <a:rPr lang="en-US" altLang="zh-CN" sz="2400">
                <a:latin typeface="华文中宋" charset="-122"/>
                <a:ea typeface="楷体" panose="02010609060101010101" charset="-122"/>
                <a:sym typeface="+mn-ea"/>
              </a:rPr>
              <a:t>   </a:t>
            </a:r>
            <a:r>
              <a:rPr lang="zh-CN" sz="2400">
                <a:latin typeface="华文中宋" charset="-122"/>
                <a:ea typeface="楷体" panose="02010609060101010101" charset="-122"/>
                <a:sym typeface="+mn-ea"/>
              </a:rPr>
              <a:t>对于老年、小儿、体质偏虚者贴敷时间可以适当缩短。</a:t>
            </a:r>
            <a:endParaRPr lang="zh-CN" sz="2400">
              <a:latin typeface="华文中宋" charset="-122"/>
              <a:ea typeface="楷体" panose="02010609060101010101" charset="-122"/>
            </a:endParaRPr>
          </a:p>
          <a:p>
            <a:pPr eaLnBrk="1" hangingPunct="1">
              <a:lnSpc>
                <a:spcPct val="140000"/>
              </a:lnSpc>
            </a:pPr>
            <a:r>
              <a:rPr lang="en-US" altLang="zh-CN" sz="2400">
                <a:latin typeface="华文中宋" charset="-122"/>
                <a:ea typeface="楷体" panose="02010609060101010101" charset="-122"/>
                <a:sym typeface="+mn-ea"/>
              </a:rPr>
              <a:t>   </a:t>
            </a:r>
            <a:r>
              <a:rPr lang="zh-CN" sz="2400">
                <a:latin typeface="华文中宋" charset="-122"/>
                <a:ea typeface="楷体" panose="02010609060101010101" charset="-122"/>
                <a:sym typeface="+mn-ea"/>
              </a:rPr>
              <a:t>贴敷期间出现皮肤过敏，难以耐受的瘙痒、疼痛感觉者应该立即终止贴敷</a:t>
            </a:r>
            <a:r>
              <a:rPr lang="zh-CN" altLang="en-US" dirty="0">
                <a:sym typeface="+mn-ea"/>
              </a:rPr>
              <a:t>。 </a:t>
            </a:r>
            <a:endParaRPr lang="zh-CN" altLang="en-US" dirty="0">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additive="base">
                                        <p:cTn id="6" dur="1" fill="hold">
                                          <p:stCondLst>
                                            <p:cond delay="0"/>
                                          </p:stCondLst>
                                        </p:cTn>
                                        <p:tgtEl>
                                          <p:spTgt spid="2439"/>
                                        </p:tgtEl>
                                        <p:attrNameLst>
                                          <p:attrName>style.visibility</p:attrName>
                                        </p:attrNameLst>
                                      </p:cBhvr>
                                      <p:to>
                                        <p:strVal val="visible"/>
                                      </p:to>
                                    </p:set>
                                    <p:anim calcmode="lin" valueType="num">
                                      <p:cBhvr additive="base">
                                        <p:cTn id="7" dur="500" fill="hold"/>
                                        <p:tgtEl>
                                          <p:spTgt spid="2439"/>
                                        </p:tgtEl>
                                        <p:attrNameLst>
                                          <p:attrName>ppt_x</p:attrName>
                                        </p:attrNameLst>
                                      </p:cBhvr>
                                      <p:tavLst>
                                        <p:tav tm="0">
                                          <p:val>
                                            <p:strVal val="1+#ppt_w/2"/>
                                          </p:val>
                                        </p:tav>
                                        <p:tav tm="100000">
                                          <p:val>
                                            <p:strVal val="#ppt_x"/>
                                          </p:val>
                                        </p:tav>
                                      </p:tavLst>
                                    </p:anim>
                                    <p:anim calcmode="lin" valueType="num">
                                      <p:cBhvr additive="base">
                                        <p:cTn id="8" dur="500" fill="hold"/>
                                        <p:tgtEl>
                                          <p:spTgt spid="24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childTnLst>
                                    <p:set>
                                      <p:cBhvr additive="base">
                                        <p:cTn id="11" dur="1" fill="hold">
                                          <p:stCondLst>
                                            <p:cond delay="0"/>
                                          </p:stCondLst>
                                        </p:cTn>
                                        <p:tgtEl>
                                          <p:spTgt spid="2440"/>
                                        </p:tgtEl>
                                        <p:attrNameLst>
                                          <p:attrName>style.visibility</p:attrName>
                                        </p:attrNameLst>
                                      </p:cBhvr>
                                      <p:to>
                                        <p:strVal val="visible"/>
                                      </p:to>
                                    </p:set>
                                    <p:anim calcmode="lin" valueType="num">
                                      <p:cBhvr additive="base">
                                        <p:cTn id="12" dur="500" fill="hold"/>
                                        <p:tgtEl>
                                          <p:spTgt spid="2440"/>
                                        </p:tgtEl>
                                        <p:attrNameLst>
                                          <p:attrName>ppt_w</p:attrName>
                                        </p:attrNameLst>
                                      </p:cBhvr>
                                      <p:tavLst>
                                        <p:tav tm="0">
                                          <p:val>
                                            <p:fltVal val="0.000000"/>
                                          </p:val>
                                        </p:tav>
                                        <p:tav tm="100000">
                                          <p:val>
                                            <p:strVal val="#ppt_w"/>
                                          </p:val>
                                        </p:tav>
                                      </p:tavLst>
                                    </p:anim>
                                    <p:anim calcmode="lin" valueType="num">
                                      <p:cBhvr additive="base">
                                        <p:cTn id="13" dur="500" fill="hold"/>
                                        <p:tgtEl>
                                          <p:spTgt spid="2440"/>
                                        </p:tgtEl>
                                        <p:attrNameLst>
                                          <p:attrName>ppt_h</p:attrName>
                                        </p:attrNameLst>
                                      </p:cBhvr>
                                      <p:tavLst>
                                        <p:tav tm="0">
                                          <p:val>
                                            <p:fltVal val="0.000000"/>
                                          </p:val>
                                        </p:tav>
                                        <p:tav tm="100000">
                                          <p:val>
                                            <p:strVal val="#ppt_h"/>
                                          </p:val>
                                        </p:tav>
                                      </p:tavLst>
                                    </p:anim>
                                    <p:animEffect transition="in" filter="fade">
                                      <p:cBhvr additive="base">
                                        <p:cTn id="14" dur="500"/>
                                        <p:tgtEl>
                                          <p:spTgt spid="2440"/>
                                        </p:tgtEl>
                                      </p:cBhvr>
                                    </p:animEffect>
                                  </p:childTnLst>
                                </p:cTn>
                              </p:par>
                              <p:par>
                                <p:cTn id="15" presetID="22" presetClass="entr" presetSubtype="8" fill="hold" nodeType="withEffect">
                                  <p:childTnLst>
                                    <p:set>
                                      <p:cBhvr additive="base">
                                        <p:cTn id="16" dur="1" fill="hold">
                                          <p:stCondLst>
                                            <p:cond delay="0"/>
                                          </p:stCondLst>
                                        </p:cTn>
                                        <p:tgtEl>
                                          <p:spTgt spid="2441"/>
                                        </p:tgtEl>
                                        <p:attrNameLst>
                                          <p:attrName>style.visibility</p:attrName>
                                        </p:attrNameLst>
                                      </p:cBhvr>
                                      <p:to>
                                        <p:strVal val="visible"/>
                                      </p:to>
                                    </p:set>
                                    <p:animEffect transition="in" filter="wipe(left)">
                                      <p:cBhvr additive="base">
                                        <p:cTn id="17" dur="500"/>
                                        <p:tgtEl>
                                          <p:spTgt spid="2441"/>
                                        </p:tgtEl>
                                      </p:cBhvr>
                                    </p:animEffect>
                                  </p:childTnLst>
                                </p:cTn>
                              </p:par>
                            </p:childTnLst>
                          </p:cTn>
                        </p:par>
                        <p:par>
                          <p:cTn id="18" fill="hold">
                            <p:stCondLst>
                              <p:cond delay="1000"/>
                            </p:stCondLst>
                            <p:childTnLst>
                              <p:par>
                                <p:cTn id="19" presetID="2" presetClass="entr" presetSubtype="4" fill="hold" grpId="0" nodeType="afterEffect">
                                  <p:childTnLst>
                                    <p:set>
                                      <p:cBhvr additive="base">
                                        <p:cTn id="20" dur="1" fill="hold">
                                          <p:stCondLst>
                                            <p:cond delay="0"/>
                                          </p:stCondLst>
                                        </p:cTn>
                                        <p:tgtEl>
                                          <p:spTgt spid="2445"/>
                                        </p:tgtEl>
                                        <p:attrNameLst>
                                          <p:attrName>style.visibility</p:attrName>
                                        </p:attrNameLst>
                                      </p:cBhvr>
                                      <p:to>
                                        <p:strVal val="visible"/>
                                      </p:to>
                                    </p:set>
                                    <p:anim calcmode="lin" valueType="num">
                                      <p:cBhvr additive="base">
                                        <p:cTn id="21" dur="500" fill="hold"/>
                                        <p:tgtEl>
                                          <p:spTgt spid="2445"/>
                                        </p:tgtEl>
                                        <p:attrNameLst>
                                          <p:attrName>ppt_x</p:attrName>
                                        </p:attrNameLst>
                                      </p:cBhvr>
                                      <p:tavLst>
                                        <p:tav tm="0">
                                          <p:val>
                                            <p:strVal val="#ppt_x"/>
                                          </p:val>
                                        </p:tav>
                                        <p:tav tm="100000">
                                          <p:val>
                                            <p:strVal val="#ppt_x"/>
                                          </p:val>
                                        </p:tav>
                                      </p:tavLst>
                                    </p:anim>
                                    <p:anim calcmode="lin" valueType="num">
                                      <p:cBhvr additive="base">
                                        <p:cTn id="22" dur="500" fill="hold"/>
                                        <p:tgtEl>
                                          <p:spTgt spid="244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1" nodeType="afterEffect">
                                  <p:childTnLst>
                                    <p:set>
                                      <p:cBhvr additive="base">
                                        <p:cTn id="25" dur="1" fill="hold">
                                          <p:stCondLst>
                                            <p:cond delay="0"/>
                                          </p:stCondLst>
                                        </p:cTn>
                                        <p:tgtEl>
                                          <p:spTgt spid="2446"/>
                                        </p:tgtEl>
                                        <p:attrNameLst>
                                          <p:attrName>style.visibility</p:attrName>
                                        </p:attrNameLst>
                                      </p:cBhvr>
                                      <p:to>
                                        <p:strVal val="visible"/>
                                      </p:to>
                                    </p:set>
                                    <p:anim calcmode="lin" valueType="num">
                                      <p:cBhvr additive="base">
                                        <p:cTn id="26" dur="500" fill="hold"/>
                                        <p:tgtEl>
                                          <p:spTgt spid="2446"/>
                                        </p:tgtEl>
                                        <p:attrNameLst>
                                          <p:attrName>ppt_x</p:attrName>
                                        </p:attrNameLst>
                                      </p:cBhvr>
                                      <p:tavLst>
                                        <p:tav tm="0">
                                          <p:val>
                                            <p:strVal val="#ppt_x"/>
                                          </p:val>
                                        </p:tav>
                                        <p:tav tm="100000">
                                          <p:val>
                                            <p:strVal val="#ppt_x"/>
                                          </p:val>
                                        </p:tav>
                                      </p:tavLst>
                                    </p:anim>
                                    <p:anim calcmode="lin" valueType="num">
                                      <p:cBhvr additive="base">
                                        <p:cTn id="27" dur="500" fill="hold"/>
                                        <p:tgtEl>
                                          <p:spTgt spid="2446"/>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2" fill="hold" nodeType="afterEffect">
                                  <p:childTnLst>
                                    <p:set>
                                      <p:cBhvr additive="base">
                                        <p:cTn id="30" dur="1" fill="hold">
                                          <p:stCondLst>
                                            <p:cond delay="0"/>
                                          </p:stCondLst>
                                        </p:cTn>
                                        <p:tgtEl>
                                          <p:spTgt spid="2447"/>
                                        </p:tgtEl>
                                        <p:attrNameLst>
                                          <p:attrName>style.visibility</p:attrName>
                                        </p:attrNameLst>
                                      </p:cBhvr>
                                      <p:to>
                                        <p:strVal val="visible"/>
                                      </p:to>
                                    </p:set>
                                    <p:anim calcmode="lin" valueType="num">
                                      <p:cBhvr additive="base">
                                        <p:cTn id="31" dur="500" fill="hold"/>
                                        <p:tgtEl>
                                          <p:spTgt spid="2447"/>
                                        </p:tgtEl>
                                        <p:attrNameLst>
                                          <p:attrName>ppt_x</p:attrName>
                                        </p:attrNameLst>
                                      </p:cBhvr>
                                      <p:tavLst>
                                        <p:tav tm="0">
                                          <p:val>
                                            <p:strVal val="1+#ppt_w/2"/>
                                          </p:val>
                                        </p:tav>
                                        <p:tav tm="100000">
                                          <p:val>
                                            <p:strVal val="#ppt_x"/>
                                          </p:val>
                                        </p:tav>
                                      </p:tavLst>
                                    </p:anim>
                                    <p:anim calcmode="lin" valueType="num">
                                      <p:cBhvr additive="base">
                                        <p:cTn id="32" dur="500" fill="hold"/>
                                        <p:tgtEl>
                                          <p:spTgt spid="24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5" grpId="0" bldLvl="0" animBg="1"/>
      <p:bldP spid="2446" grpId="1" bldLvl="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39" name="图片 57"/>
          <p:cNvPicPr>
            <a:picLocks noChangeAspect="1"/>
          </p:cNvPicPr>
          <p:nvPr/>
        </p:nvPicPr>
        <p:blipFill>
          <a:blip r:embed="rId1"/>
          <a:stretch>
            <a:fillRect/>
          </a:stretch>
        </p:blipFill>
        <p:spPr>
          <a:xfrm>
            <a:off x="-50800" y="-39687"/>
            <a:ext cx="2235200" cy="1822450"/>
          </a:xfrm>
          <a:prstGeom prst="rect">
            <a:avLst/>
          </a:prstGeom>
          <a:noFill/>
          <a:ln w="9525">
            <a:noFill/>
          </a:ln>
        </p:spPr>
      </p:pic>
      <p:pic>
        <p:nvPicPr>
          <p:cNvPr id="2440" name="图片 11"/>
          <p:cNvPicPr>
            <a:picLocks noChangeAspect="1"/>
          </p:cNvPicPr>
          <p:nvPr/>
        </p:nvPicPr>
        <p:blipFill>
          <a:blip r:embed="rId2"/>
          <a:stretch>
            <a:fillRect/>
          </a:stretch>
        </p:blipFill>
        <p:spPr>
          <a:xfrm>
            <a:off x="10575925" y="392113"/>
            <a:ext cx="1301750" cy="1081087"/>
          </a:xfrm>
          <a:prstGeom prst="rect">
            <a:avLst/>
          </a:prstGeom>
          <a:noFill/>
          <a:ln w="9525">
            <a:noFill/>
          </a:ln>
        </p:spPr>
      </p:pic>
      <p:grpSp>
        <p:nvGrpSpPr>
          <p:cNvPr id="2441" name="组合 2440"/>
          <p:cNvGrpSpPr/>
          <p:nvPr/>
        </p:nvGrpSpPr>
        <p:grpSpPr>
          <a:xfrm>
            <a:off x="3489325" y="638175"/>
            <a:ext cx="6070600" cy="741363"/>
            <a:chOff x="3090175" y="637811"/>
            <a:chExt cx="6501091" cy="740609"/>
          </a:xfrm>
        </p:grpSpPr>
        <p:sp>
          <p:nvSpPr>
            <p:cNvPr id="2442" name="TextBox 8"/>
            <p:cNvSpPr/>
            <p:nvPr/>
          </p:nvSpPr>
          <p:spPr>
            <a:xfrm>
              <a:off x="3102416" y="637811"/>
              <a:ext cx="6488850" cy="492259"/>
            </a:xfrm>
            <a:prstGeom prst="rect">
              <a:avLst/>
            </a:prstGeom>
            <a:noFill/>
            <a:ln w="9525">
              <a:noFill/>
            </a:ln>
          </p:spPr>
          <p:txBody>
            <a:bodyPr wrap="square" lIns="0" tIns="0" rIns="0" bIns="0" anchor="ctr" anchorCtr="0"/>
            <a:p>
              <a:pPr>
                <a:lnSpc>
                  <a:spcPct val="120000"/>
                </a:lnSpc>
                <a:spcBef>
                  <a:spcPct val="20000"/>
                </a:spcBef>
              </a:pPr>
              <a:r>
                <a:rPr lang="en-US" altLang="zh-CN" sz="3200">
                  <a:latin typeface="叶根友刀锋黑草" pitchFamily="2" charset="-122"/>
                  <a:ea typeface="楷体" panose="02010609060101010101" charset="-122"/>
                  <a:sym typeface="Arial" panose="020B0604020202020204"/>
                </a:rPr>
                <a:t>     </a:t>
              </a:r>
              <a:r>
                <a:rPr lang="zh-CN" altLang="en-US" sz="3200">
                  <a:latin typeface="叶根友刀锋黑草" pitchFamily="2" charset="-122"/>
                  <a:ea typeface="楷体" panose="02010609060101010101" charset="-122"/>
                  <a:sym typeface="Arial" panose="020B0604020202020204"/>
                </a:rPr>
                <a:t>三伏贴</a:t>
              </a:r>
              <a:r>
                <a:rPr lang="zh-CN" sz="3200">
                  <a:latin typeface="华文中宋" charset="-122"/>
                  <a:ea typeface="楷体" panose="02010609060101010101" charset="-122"/>
                  <a:sym typeface="+mn-ea"/>
                </a:rPr>
                <a:t>注意事项</a:t>
              </a:r>
              <a:endParaRPr lang="zh-CN" altLang="en-US" sz="3200">
                <a:latin typeface="叶根友刀锋黑草" pitchFamily="2" charset="-122"/>
                <a:ea typeface="楷体" panose="02010609060101010101" charset="-122"/>
                <a:sym typeface="Arial" panose="020B0604020202020204"/>
              </a:endParaRPr>
            </a:p>
          </p:txBody>
        </p:sp>
        <p:cxnSp>
          <p:nvCxnSpPr>
            <p:cNvPr id="2443" name="直接连接符 29"/>
            <p:cNvCxnSpPr/>
            <p:nvPr/>
          </p:nvCxnSpPr>
          <p:spPr>
            <a:xfrm>
              <a:off x="3090175" y="1378420"/>
              <a:ext cx="5598351" cy="0"/>
            </a:xfrm>
            <a:prstGeom prst="line">
              <a:avLst/>
            </a:prstGeom>
            <a:ln w="9525" cap="flat" cmpd="sng">
              <a:solidFill>
                <a:srgbClr val="895C33"/>
              </a:solidFill>
              <a:prstDash val="solid"/>
              <a:headEnd type="none" w="med" len="med"/>
              <a:tailEnd type="none" w="med" len="med"/>
            </a:ln>
          </p:spPr>
        </p:cxnSp>
      </p:grpSp>
      <p:sp>
        <p:nvSpPr>
          <p:cNvPr id="2445" name="任意多边形 27"/>
          <p:cNvSpPr/>
          <p:nvPr/>
        </p:nvSpPr>
        <p:spPr>
          <a:xfrm rot="-16200000" flipH="1">
            <a:off x="10174288" y="1782763"/>
            <a:ext cx="801687" cy="800100"/>
          </a:xfrm>
          <a:solidFill>
            <a:srgbClr val="434B3B"/>
          </a:solidFill>
          <a:ln w="12700">
            <a:noFill/>
          </a:ln>
        </p:spPr>
        <p:txBody>
          <a:bodyPr/>
          <a:p>
            <a:endParaRPr lang="zh-CN" altLang="en-US"/>
          </a:p>
        </p:txBody>
      </p:sp>
      <p:sp>
        <p:nvSpPr>
          <p:cNvPr id="2446" name="任意多边形 36"/>
          <p:cNvSpPr/>
          <p:nvPr/>
        </p:nvSpPr>
        <p:spPr>
          <a:xfrm rot="-5400000" flipH="1">
            <a:off x="1065213" y="5133975"/>
            <a:ext cx="801687" cy="800100"/>
          </a:xfrm>
          <a:solidFill>
            <a:srgbClr val="434B3B"/>
          </a:solidFill>
          <a:ln w="12700">
            <a:noFill/>
          </a:ln>
        </p:spPr>
        <p:txBody>
          <a:bodyPr/>
          <a:p>
            <a:endParaRPr lang="zh-CN" altLang="en-US"/>
          </a:p>
        </p:txBody>
      </p:sp>
      <p:pic>
        <p:nvPicPr>
          <p:cNvPr id="2447" name="图片 17"/>
          <p:cNvPicPr>
            <a:picLocks noChangeAspect="1"/>
          </p:cNvPicPr>
          <p:nvPr/>
        </p:nvPicPr>
        <p:blipFill>
          <a:blip r:embed="rId3"/>
          <a:stretch>
            <a:fillRect/>
          </a:stretch>
        </p:blipFill>
        <p:spPr>
          <a:xfrm>
            <a:off x="9766300" y="4979988"/>
            <a:ext cx="1800225" cy="1428750"/>
          </a:xfrm>
          <a:prstGeom prst="rect">
            <a:avLst/>
          </a:prstGeom>
          <a:noFill/>
          <a:ln w="9525">
            <a:noFill/>
          </a:ln>
        </p:spPr>
      </p:pic>
      <p:sp>
        <p:nvSpPr>
          <p:cNvPr id="2" name="文本框 1"/>
          <p:cNvSpPr txBox="1"/>
          <p:nvPr/>
        </p:nvSpPr>
        <p:spPr>
          <a:xfrm>
            <a:off x="858520" y="1587500"/>
            <a:ext cx="10189845" cy="4545330"/>
          </a:xfrm>
          <a:prstGeom prst="rect">
            <a:avLst/>
          </a:prstGeom>
          <a:noFill/>
        </p:spPr>
        <p:txBody>
          <a:bodyPr wrap="square" rtlCol="0" anchor="t">
            <a:noAutofit/>
          </a:bodyPr>
          <a:p>
            <a:pPr marL="342900" indent="-342900">
              <a:lnSpc>
                <a:spcPct val="140000"/>
              </a:lnSpc>
              <a:spcBef>
                <a:spcPct val="20000"/>
              </a:spcBef>
              <a:buChar char="•"/>
            </a:pPr>
            <a:r>
              <a:rPr lang="zh-CN" sz="2400">
                <a:latin typeface="华文中宋" charset="-122"/>
                <a:ea typeface="楷体" panose="02010609060101010101" charset="-122"/>
                <a:sym typeface="+mn-ea"/>
              </a:rPr>
              <a:t>贴敷期间禁食生冷、辛辣刺激食物。 </a:t>
            </a:r>
            <a:endParaRPr lang="zh-CN" sz="2400">
              <a:latin typeface="华文中宋" charset="-122"/>
              <a:ea typeface="楷体" panose="02010609060101010101" charset="-122"/>
            </a:endParaRPr>
          </a:p>
          <a:p>
            <a:pPr marL="342900" indent="-342900">
              <a:lnSpc>
                <a:spcPct val="140000"/>
              </a:lnSpc>
              <a:spcBef>
                <a:spcPct val="20000"/>
              </a:spcBef>
              <a:buChar char="•"/>
            </a:pPr>
            <a:r>
              <a:rPr lang="zh-CN" sz="2400">
                <a:latin typeface="华文中宋" charset="-122"/>
                <a:ea typeface="楷体" panose="02010609060101010101" charset="-122"/>
                <a:sym typeface="+mn-ea"/>
              </a:rPr>
              <a:t>贴敷药物后注意局部防水，避免剧烈运动出汗，导致胶布脱落，影响治疗效果。 </a:t>
            </a:r>
            <a:endParaRPr lang="zh-CN" sz="2400">
              <a:latin typeface="华文中宋" charset="-122"/>
              <a:ea typeface="楷体" panose="02010609060101010101" charset="-122"/>
            </a:endParaRPr>
          </a:p>
          <a:p>
            <a:pPr marL="342900" indent="-342900">
              <a:lnSpc>
                <a:spcPct val="140000"/>
              </a:lnSpc>
              <a:spcBef>
                <a:spcPct val="20000"/>
              </a:spcBef>
              <a:buChar char="•"/>
            </a:pPr>
            <a:r>
              <a:rPr lang="zh-CN" sz="2400">
                <a:latin typeface="华文中宋" charset="-122"/>
                <a:ea typeface="楷体" panose="02010609060101010101" charset="-122"/>
                <a:sym typeface="+mn-ea"/>
              </a:rPr>
              <a:t>对胶布过敏者，可选用低过敏胶带或用绷带固定贴敷药物。</a:t>
            </a:r>
            <a:endParaRPr lang="zh-CN" sz="2400">
              <a:latin typeface="华文中宋" charset="-122"/>
              <a:ea typeface="楷体" panose="02010609060101010101" charset="-122"/>
            </a:endParaRPr>
          </a:p>
          <a:p>
            <a:pPr marL="342900" indent="-342900">
              <a:lnSpc>
                <a:spcPct val="140000"/>
              </a:lnSpc>
              <a:spcBef>
                <a:spcPct val="20000"/>
              </a:spcBef>
              <a:buChar char="•"/>
            </a:pPr>
            <a:r>
              <a:rPr lang="zh-CN" sz="2400">
                <a:latin typeface="华文中宋" charset="-122"/>
                <a:ea typeface="楷体" panose="02010609060101010101" charset="-122"/>
                <a:sym typeface="+mn-ea"/>
              </a:rPr>
              <a:t>小儿皮肤娇嫩，不宜用刺激性太强的药物，贴敷时间也不宜太长。</a:t>
            </a:r>
            <a:endParaRPr lang="zh-CN" sz="2400">
              <a:latin typeface="华文中宋" charset="-122"/>
              <a:ea typeface="楷体" panose="02010609060101010101" charset="-122"/>
              <a:sym typeface="+mn-ea"/>
            </a:endParaRPr>
          </a:p>
          <a:p>
            <a:pPr marL="342900" indent="-342900">
              <a:lnSpc>
                <a:spcPct val="140000"/>
              </a:lnSpc>
              <a:spcBef>
                <a:spcPct val="20000"/>
              </a:spcBef>
              <a:buChar char="•"/>
            </a:pPr>
            <a:r>
              <a:rPr lang="zh-CN" sz="2400">
                <a:latin typeface="华文中宋" charset="-122"/>
                <a:ea typeface="楷体" panose="02010609060101010101" charset="-122"/>
                <a:sym typeface="+mn-ea"/>
              </a:rPr>
              <a:t>敷完药6小时以后才可洗澡，但一定要用温水。（皮肤破损者不宜洗浴）</a:t>
            </a:r>
            <a:endParaRPr lang="zh-CN" sz="2400">
              <a:latin typeface="华文中宋" charset="-122"/>
              <a:ea typeface="楷体" panose="02010609060101010101" charset="-122"/>
            </a:endParaRPr>
          </a:p>
          <a:p>
            <a:pPr marL="342900" indent="-342900">
              <a:lnSpc>
                <a:spcPct val="140000"/>
              </a:lnSpc>
              <a:spcBef>
                <a:spcPct val="20000"/>
              </a:spcBef>
              <a:buChar char="•"/>
            </a:pPr>
            <a:endParaRPr lang="zh-CN" altLang="en-US" sz="2800" dirty="0">
              <a:latin typeface="Arial" panose="020B0604020202020204" pitchFamily="34" charset="0"/>
              <a:ea typeface="宋体" panose="02010600030101010101" pitchFamily="2" charset="-122"/>
            </a:endParaRPr>
          </a:p>
          <a:p>
            <a:pPr marL="342900" indent="-342900">
              <a:spcBef>
                <a:spcPct val="20000"/>
              </a:spcBef>
              <a:buChar char="•"/>
            </a:pPr>
            <a:endParaRPr lang="zh-CN" altLang="en-US" sz="2800" dirty="0">
              <a:latin typeface="Arial" panose="020B0604020202020204" pitchFamily="34" charset="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additive="base">
                                        <p:cTn id="6" dur="1" fill="hold">
                                          <p:stCondLst>
                                            <p:cond delay="0"/>
                                          </p:stCondLst>
                                        </p:cTn>
                                        <p:tgtEl>
                                          <p:spTgt spid="2439"/>
                                        </p:tgtEl>
                                        <p:attrNameLst>
                                          <p:attrName>style.visibility</p:attrName>
                                        </p:attrNameLst>
                                      </p:cBhvr>
                                      <p:to>
                                        <p:strVal val="visible"/>
                                      </p:to>
                                    </p:set>
                                    <p:anim calcmode="lin" valueType="num">
                                      <p:cBhvr additive="base">
                                        <p:cTn id="7" dur="500" fill="hold"/>
                                        <p:tgtEl>
                                          <p:spTgt spid="2439"/>
                                        </p:tgtEl>
                                        <p:attrNameLst>
                                          <p:attrName>ppt_x</p:attrName>
                                        </p:attrNameLst>
                                      </p:cBhvr>
                                      <p:tavLst>
                                        <p:tav tm="0">
                                          <p:val>
                                            <p:strVal val="1+#ppt_w/2"/>
                                          </p:val>
                                        </p:tav>
                                        <p:tav tm="100000">
                                          <p:val>
                                            <p:strVal val="#ppt_x"/>
                                          </p:val>
                                        </p:tav>
                                      </p:tavLst>
                                    </p:anim>
                                    <p:anim calcmode="lin" valueType="num">
                                      <p:cBhvr additive="base">
                                        <p:cTn id="8" dur="500" fill="hold"/>
                                        <p:tgtEl>
                                          <p:spTgt spid="24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childTnLst>
                                    <p:set>
                                      <p:cBhvr additive="base">
                                        <p:cTn id="11" dur="1" fill="hold">
                                          <p:stCondLst>
                                            <p:cond delay="0"/>
                                          </p:stCondLst>
                                        </p:cTn>
                                        <p:tgtEl>
                                          <p:spTgt spid="2440"/>
                                        </p:tgtEl>
                                        <p:attrNameLst>
                                          <p:attrName>style.visibility</p:attrName>
                                        </p:attrNameLst>
                                      </p:cBhvr>
                                      <p:to>
                                        <p:strVal val="visible"/>
                                      </p:to>
                                    </p:set>
                                    <p:anim calcmode="lin" valueType="num">
                                      <p:cBhvr additive="base">
                                        <p:cTn id="12" dur="500" fill="hold"/>
                                        <p:tgtEl>
                                          <p:spTgt spid="2440"/>
                                        </p:tgtEl>
                                        <p:attrNameLst>
                                          <p:attrName>ppt_w</p:attrName>
                                        </p:attrNameLst>
                                      </p:cBhvr>
                                      <p:tavLst>
                                        <p:tav tm="0">
                                          <p:val>
                                            <p:fltVal val="0.000000"/>
                                          </p:val>
                                        </p:tav>
                                        <p:tav tm="100000">
                                          <p:val>
                                            <p:strVal val="#ppt_w"/>
                                          </p:val>
                                        </p:tav>
                                      </p:tavLst>
                                    </p:anim>
                                    <p:anim calcmode="lin" valueType="num">
                                      <p:cBhvr additive="base">
                                        <p:cTn id="13" dur="500" fill="hold"/>
                                        <p:tgtEl>
                                          <p:spTgt spid="2440"/>
                                        </p:tgtEl>
                                        <p:attrNameLst>
                                          <p:attrName>ppt_h</p:attrName>
                                        </p:attrNameLst>
                                      </p:cBhvr>
                                      <p:tavLst>
                                        <p:tav tm="0">
                                          <p:val>
                                            <p:fltVal val="0.000000"/>
                                          </p:val>
                                        </p:tav>
                                        <p:tav tm="100000">
                                          <p:val>
                                            <p:strVal val="#ppt_h"/>
                                          </p:val>
                                        </p:tav>
                                      </p:tavLst>
                                    </p:anim>
                                    <p:animEffect transition="in" filter="fade">
                                      <p:cBhvr additive="base">
                                        <p:cTn id="14" dur="500"/>
                                        <p:tgtEl>
                                          <p:spTgt spid="2440"/>
                                        </p:tgtEl>
                                      </p:cBhvr>
                                    </p:animEffect>
                                  </p:childTnLst>
                                </p:cTn>
                              </p:par>
                              <p:par>
                                <p:cTn id="15" presetID="22" presetClass="entr" presetSubtype="8" fill="hold" nodeType="withEffect">
                                  <p:childTnLst>
                                    <p:set>
                                      <p:cBhvr additive="base">
                                        <p:cTn id="16" dur="1" fill="hold">
                                          <p:stCondLst>
                                            <p:cond delay="0"/>
                                          </p:stCondLst>
                                        </p:cTn>
                                        <p:tgtEl>
                                          <p:spTgt spid="2441"/>
                                        </p:tgtEl>
                                        <p:attrNameLst>
                                          <p:attrName>style.visibility</p:attrName>
                                        </p:attrNameLst>
                                      </p:cBhvr>
                                      <p:to>
                                        <p:strVal val="visible"/>
                                      </p:to>
                                    </p:set>
                                    <p:animEffect transition="in" filter="wipe(left)">
                                      <p:cBhvr additive="base">
                                        <p:cTn id="17" dur="500"/>
                                        <p:tgtEl>
                                          <p:spTgt spid="2441"/>
                                        </p:tgtEl>
                                      </p:cBhvr>
                                    </p:animEffect>
                                  </p:childTnLst>
                                </p:cTn>
                              </p:par>
                            </p:childTnLst>
                          </p:cTn>
                        </p:par>
                        <p:par>
                          <p:cTn id="18" fill="hold">
                            <p:stCondLst>
                              <p:cond delay="1000"/>
                            </p:stCondLst>
                            <p:childTnLst>
                              <p:par>
                                <p:cTn id="19" presetID="2" presetClass="entr" presetSubtype="4" fill="hold" grpId="0" nodeType="afterEffect">
                                  <p:childTnLst>
                                    <p:set>
                                      <p:cBhvr additive="base">
                                        <p:cTn id="20" dur="1" fill="hold">
                                          <p:stCondLst>
                                            <p:cond delay="0"/>
                                          </p:stCondLst>
                                        </p:cTn>
                                        <p:tgtEl>
                                          <p:spTgt spid="2445"/>
                                        </p:tgtEl>
                                        <p:attrNameLst>
                                          <p:attrName>style.visibility</p:attrName>
                                        </p:attrNameLst>
                                      </p:cBhvr>
                                      <p:to>
                                        <p:strVal val="visible"/>
                                      </p:to>
                                    </p:set>
                                    <p:anim calcmode="lin" valueType="num">
                                      <p:cBhvr additive="base">
                                        <p:cTn id="21" dur="500" fill="hold"/>
                                        <p:tgtEl>
                                          <p:spTgt spid="2445"/>
                                        </p:tgtEl>
                                        <p:attrNameLst>
                                          <p:attrName>ppt_x</p:attrName>
                                        </p:attrNameLst>
                                      </p:cBhvr>
                                      <p:tavLst>
                                        <p:tav tm="0">
                                          <p:val>
                                            <p:strVal val="#ppt_x"/>
                                          </p:val>
                                        </p:tav>
                                        <p:tav tm="100000">
                                          <p:val>
                                            <p:strVal val="#ppt_x"/>
                                          </p:val>
                                        </p:tav>
                                      </p:tavLst>
                                    </p:anim>
                                    <p:anim calcmode="lin" valueType="num">
                                      <p:cBhvr additive="base">
                                        <p:cTn id="22" dur="500" fill="hold"/>
                                        <p:tgtEl>
                                          <p:spTgt spid="244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1" nodeType="afterEffect">
                                  <p:childTnLst>
                                    <p:set>
                                      <p:cBhvr additive="base">
                                        <p:cTn id="25" dur="1" fill="hold">
                                          <p:stCondLst>
                                            <p:cond delay="0"/>
                                          </p:stCondLst>
                                        </p:cTn>
                                        <p:tgtEl>
                                          <p:spTgt spid="2446"/>
                                        </p:tgtEl>
                                        <p:attrNameLst>
                                          <p:attrName>style.visibility</p:attrName>
                                        </p:attrNameLst>
                                      </p:cBhvr>
                                      <p:to>
                                        <p:strVal val="visible"/>
                                      </p:to>
                                    </p:set>
                                    <p:anim calcmode="lin" valueType="num">
                                      <p:cBhvr additive="base">
                                        <p:cTn id="26" dur="500" fill="hold"/>
                                        <p:tgtEl>
                                          <p:spTgt spid="2446"/>
                                        </p:tgtEl>
                                        <p:attrNameLst>
                                          <p:attrName>ppt_x</p:attrName>
                                        </p:attrNameLst>
                                      </p:cBhvr>
                                      <p:tavLst>
                                        <p:tav tm="0">
                                          <p:val>
                                            <p:strVal val="#ppt_x"/>
                                          </p:val>
                                        </p:tav>
                                        <p:tav tm="100000">
                                          <p:val>
                                            <p:strVal val="#ppt_x"/>
                                          </p:val>
                                        </p:tav>
                                      </p:tavLst>
                                    </p:anim>
                                    <p:anim calcmode="lin" valueType="num">
                                      <p:cBhvr additive="base">
                                        <p:cTn id="27" dur="500" fill="hold"/>
                                        <p:tgtEl>
                                          <p:spTgt spid="2446"/>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 presetClass="entr" presetSubtype="2" fill="hold" nodeType="afterEffect">
                                  <p:childTnLst>
                                    <p:set>
                                      <p:cBhvr additive="base">
                                        <p:cTn id="30" dur="1" fill="hold">
                                          <p:stCondLst>
                                            <p:cond delay="0"/>
                                          </p:stCondLst>
                                        </p:cTn>
                                        <p:tgtEl>
                                          <p:spTgt spid="2447"/>
                                        </p:tgtEl>
                                        <p:attrNameLst>
                                          <p:attrName>style.visibility</p:attrName>
                                        </p:attrNameLst>
                                      </p:cBhvr>
                                      <p:to>
                                        <p:strVal val="visible"/>
                                      </p:to>
                                    </p:set>
                                    <p:anim calcmode="lin" valueType="num">
                                      <p:cBhvr additive="base">
                                        <p:cTn id="31" dur="500" fill="hold"/>
                                        <p:tgtEl>
                                          <p:spTgt spid="2447"/>
                                        </p:tgtEl>
                                        <p:attrNameLst>
                                          <p:attrName>ppt_x</p:attrName>
                                        </p:attrNameLst>
                                      </p:cBhvr>
                                      <p:tavLst>
                                        <p:tav tm="0">
                                          <p:val>
                                            <p:strVal val="1+#ppt_w/2"/>
                                          </p:val>
                                        </p:tav>
                                        <p:tav tm="100000">
                                          <p:val>
                                            <p:strVal val="#ppt_x"/>
                                          </p:val>
                                        </p:tav>
                                      </p:tavLst>
                                    </p:anim>
                                    <p:anim calcmode="lin" valueType="num">
                                      <p:cBhvr additive="base">
                                        <p:cTn id="32" dur="500" fill="hold"/>
                                        <p:tgtEl>
                                          <p:spTgt spid="24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5" grpId="0" bldLvl="0" animBg="1"/>
      <p:bldP spid="2446" grpId="1" bldLvl="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39" name="图片 57"/>
          <p:cNvPicPr>
            <a:picLocks noChangeAspect="1"/>
          </p:cNvPicPr>
          <p:nvPr/>
        </p:nvPicPr>
        <p:blipFill>
          <a:blip r:embed="rId1"/>
          <a:stretch>
            <a:fillRect/>
          </a:stretch>
        </p:blipFill>
        <p:spPr>
          <a:xfrm>
            <a:off x="-50800" y="-39687"/>
            <a:ext cx="2235200" cy="1822450"/>
          </a:xfrm>
          <a:prstGeom prst="rect">
            <a:avLst/>
          </a:prstGeom>
          <a:noFill/>
          <a:ln w="9525">
            <a:noFill/>
          </a:ln>
        </p:spPr>
      </p:pic>
      <p:pic>
        <p:nvPicPr>
          <p:cNvPr id="2440" name="图片 11"/>
          <p:cNvPicPr>
            <a:picLocks noChangeAspect="1"/>
          </p:cNvPicPr>
          <p:nvPr/>
        </p:nvPicPr>
        <p:blipFill>
          <a:blip r:embed="rId2"/>
          <a:stretch>
            <a:fillRect/>
          </a:stretch>
        </p:blipFill>
        <p:spPr>
          <a:xfrm>
            <a:off x="10575925" y="392113"/>
            <a:ext cx="1301750" cy="1081087"/>
          </a:xfrm>
          <a:prstGeom prst="rect">
            <a:avLst/>
          </a:prstGeom>
          <a:noFill/>
          <a:ln w="9525">
            <a:noFill/>
          </a:ln>
        </p:spPr>
      </p:pic>
      <p:sp>
        <p:nvSpPr>
          <p:cNvPr id="2445" name="任意多边形 27"/>
          <p:cNvSpPr/>
          <p:nvPr/>
        </p:nvSpPr>
        <p:spPr>
          <a:xfrm rot="-16200000" flipH="1">
            <a:off x="10174288" y="1782763"/>
            <a:ext cx="801687" cy="800100"/>
          </a:xfrm>
          <a:solidFill>
            <a:srgbClr val="434B3B"/>
          </a:solidFill>
          <a:ln w="12700">
            <a:noFill/>
          </a:ln>
        </p:spPr>
        <p:txBody>
          <a:bodyPr/>
          <a:p>
            <a:endParaRPr lang="zh-CN" altLang="en-US"/>
          </a:p>
        </p:txBody>
      </p:sp>
      <p:sp>
        <p:nvSpPr>
          <p:cNvPr id="2446" name="任意多边形 36"/>
          <p:cNvSpPr/>
          <p:nvPr/>
        </p:nvSpPr>
        <p:spPr>
          <a:xfrm rot="-5400000" flipH="1">
            <a:off x="1065213" y="5133975"/>
            <a:ext cx="801687" cy="800100"/>
          </a:xfrm>
          <a:solidFill>
            <a:srgbClr val="434B3B"/>
          </a:solidFill>
          <a:ln w="12700">
            <a:noFill/>
          </a:ln>
        </p:spPr>
        <p:txBody>
          <a:bodyPr/>
          <a:p>
            <a:endParaRPr lang="zh-CN" altLang="en-US"/>
          </a:p>
        </p:txBody>
      </p:sp>
      <p:pic>
        <p:nvPicPr>
          <p:cNvPr id="2447" name="图片 17"/>
          <p:cNvPicPr>
            <a:picLocks noChangeAspect="1"/>
          </p:cNvPicPr>
          <p:nvPr/>
        </p:nvPicPr>
        <p:blipFill>
          <a:blip r:embed="rId3"/>
          <a:stretch>
            <a:fillRect/>
          </a:stretch>
        </p:blipFill>
        <p:spPr>
          <a:xfrm>
            <a:off x="9766300" y="4979988"/>
            <a:ext cx="1800225" cy="1428750"/>
          </a:xfrm>
          <a:prstGeom prst="rect">
            <a:avLst/>
          </a:prstGeom>
          <a:noFill/>
          <a:ln w="9525">
            <a:noFill/>
          </a:ln>
        </p:spPr>
      </p:pic>
      <p:sp>
        <p:nvSpPr>
          <p:cNvPr id="3" name="文本框 2"/>
          <p:cNvSpPr txBox="1"/>
          <p:nvPr/>
        </p:nvSpPr>
        <p:spPr>
          <a:xfrm>
            <a:off x="2832735" y="1149985"/>
            <a:ext cx="6310630" cy="3002280"/>
          </a:xfrm>
          <a:prstGeom prst="rect">
            <a:avLst/>
          </a:prstGeom>
          <a:noFill/>
        </p:spPr>
        <p:txBody>
          <a:bodyPr wrap="square" rtlCol="0" anchor="t">
            <a:noAutofit/>
          </a:bodyPr>
          <a:p>
            <a:pPr algn="just" eaLnBrk="1" hangingPunct="1">
              <a:lnSpc>
                <a:spcPct val="110000"/>
              </a:lnSpc>
              <a:buNone/>
            </a:pPr>
            <a:r>
              <a:rPr lang="en-US" altLang="zh-CN" sz="2400">
                <a:latin typeface="华文中宋" charset="-122"/>
                <a:ea typeface="楷体" panose="02010609060101010101" charset="-122"/>
                <a:sym typeface="+mn-ea"/>
              </a:rPr>
              <a:t>2023</a:t>
            </a:r>
            <a:r>
              <a:rPr lang="zh-CN" sz="2400">
                <a:latin typeface="华文中宋" charset="-122"/>
                <a:ea typeface="楷体" panose="02010609060101010101" charset="-122"/>
                <a:sym typeface="+mn-ea"/>
              </a:rPr>
              <a:t>年三伏贴时间：</a:t>
            </a:r>
            <a:endParaRPr lang="zh-CN" sz="2400">
              <a:latin typeface="华文中宋" charset="-122"/>
              <a:ea typeface="楷体" panose="02010609060101010101" charset="-122"/>
              <a:sym typeface="+mn-ea"/>
            </a:endParaRPr>
          </a:p>
          <a:p>
            <a:pPr algn="just" eaLnBrk="1" hangingPunct="1">
              <a:lnSpc>
                <a:spcPct val="110000"/>
              </a:lnSpc>
              <a:buNone/>
            </a:pPr>
            <a:r>
              <a:rPr lang="zh-CN" sz="2400">
                <a:latin typeface="华文中宋" charset="-122"/>
                <a:ea typeface="楷体" panose="02010609060101010101" charset="-122"/>
                <a:sym typeface="+mn-ea"/>
              </a:rPr>
              <a:t>        初伏灸：2023年7月11日</a:t>
            </a:r>
            <a:endParaRPr lang="zh-CN" sz="2400">
              <a:latin typeface="华文中宋" charset="-122"/>
              <a:ea typeface="楷体" panose="02010609060101010101" charset="-122"/>
              <a:sym typeface="+mn-ea"/>
            </a:endParaRPr>
          </a:p>
          <a:p>
            <a:pPr algn="just" eaLnBrk="1" hangingPunct="1">
              <a:lnSpc>
                <a:spcPct val="110000"/>
              </a:lnSpc>
              <a:buNone/>
            </a:pPr>
            <a:r>
              <a:rPr lang="zh-CN" sz="2400">
                <a:latin typeface="华文中宋" charset="-122"/>
                <a:ea typeface="楷体" panose="02010609060101010101" charset="-122"/>
                <a:sym typeface="+mn-ea"/>
              </a:rPr>
              <a:t>        中伏灸：2023年7月21日</a:t>
            </a:r>
            <a:endParaRPr lang="zh-CN" sz="2400">
              <a:latin typeface="华文中宋" charset="-122"/>
              <a:ea typeface="楷体" panose="02010609060101010101" charset="-122"/>
              <a:sym typeface="+mn-ea"/>
            </a:endParaRPr>
          </a:p>
          <a:p>
            <a:pPr algn="just" eaLnBrk="1" hangingPunct="1">
              <a:lnSpc>
                <a:spcPct val="110000"/>
              </a:lnSpc>
              <a:buNone/>
            </a:pPr>
            <a:r>
              <a:rPr lang="zh-CN" sz="2400">
                <a:latin typeface="华文中宋" charset="-122"/>
                <a:ea typeface="楷体" panose="02010609060101010101" charset="-122"/>
                <a:sym typeface="+mn-ea"/>
              </a:rPr>
              <a:t>        末伏灸：2023年8月10日</a:t>
            </a:r>
            <a:endParaRPr lang="zh-CN" sz="2400">
              <a:latin typeface="华文中宋" charset="-122"/>
              <a:ea typeface="楷体" panose="02010609060101010101" charset="-122"/>
              <a:sym typeface="+mn-ea"/>
            </a:endParaRPr>
          </a:p>
        </p:txBody>
      </p:sp>
      <p:pic>
        <p:nvPicPr>
          <p:cNvPr id="4" name="图片 3"/>
          <p:cNvPicPr>
            <a:picLocks noChangeAspect="1"/>
          </p:cNvPicPr>
          <p:nvPr>
            <p:custDataLst>
              <p:tags r:id="rId4"/>
            </p:custDataLst>
          </p:nvPr>
        </p:nvPicPr>
        <p:blipFill>
          <a:blip r:embed="rId5"/>
          <a:stretch>
            <a:fillRect/>
          </a:stretch>
        </p:blipFill>
        <p:spPr>
          <a:xfrm>
            <a:off x="478790" y="3778250"/>
            <a:ext cx="3782695" cy="2630805"/>
          </a:xfrm>
          <a:prstGeom prst="rect">
            <a:avLst/>
          </a:prstGeom>
        </p:spPr>
      </p:pic>
      <p:pic>
        <p:nvPicPr>
          <p:cNvPr id="5" name="图片 4"/>
          <p:cNvPicPr>
            <a:picLocks noChangeAspect="1"/>
          </p:cNvPicPr>
          <p:nvPr>
            <p:custDataLst>
              <p:tags r:id="rId6"/>
            </p:custDataLst>
          </p:nvPr>
        </p:nvPicPr>
        <p:blipFill>
          <a:blip r:embed="rId7"/>
          <a:stretch>
            <a:fillRect/>
          </a:stretch>
        </p:blipFill>
        <p:spPr>
          <a:xfrm>
            <a:off x="4262120" y="3778250"/>
            <a:ext cx="3662045" cy="2679700"/>
          </a:xfrm>
          <a:prstGeom prst="rect">
            <a:avLst/>
          </a:prstGeom>
        </p:spPr>
      </p:pic>
      <p:pic>
        <p:nvPicPr>
          <p:cNvPr id="6" name="图片 5"/>
          <p:cNvPicPr>
            <a:picLocks noChangeAspect="1"/>
          </p:cNvPicPr>
          <p:nvPr>
            <p:custDataLst>
              <p:tags r:id="rId8"/>
            </p:custDataLst>
          </p:nvPr>
        </p:nvPicPr>
        <p:blipFill>
          <a:blip r:embed="rId9"/>
          <a:stretch>
            <a:fillRect/>
          </a:stretch>
        </p:blipFill>
        <p:spPr>
          <a:xfrm>
            <a:off x="7924165" y="3778250"/>
            <a:ext cx="3847465" cy="26797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additive="base">
                                        <p:cTn id="6" dur="1" fill="hold">
                                          <p:stCondLst>
                                            <p:cond delay="0"/>
                                          </p:stCondLst>
                                        </p:cTn>
                                        <p:tgtEl>
                                          <p:spTgt spid="2439"/>
                                        </p:tgtEl>
                                        <p:attrNameLst>
                                          <p:attrName>style.visibility</p:attrName>
                                        </p:attrNameLst>
                                      </p:cBhvr>
                                      <p:to>
                                        <p:strVal val="visible"/>
                                      </p:to>
                                    </p:set>
                                    <p:anim calcmode="lin" valueType="num">
                                      <p:cBhvr additive="base">
                                        <p:cTn id="7" dur="500" fill="hold"/>
                                        <p:tgtEl>
                                          <p:spTgt spid="2439"/>
                                        </p:tgtEl>
                                        <p:attrNameLst>
                                          <p:attrName>ppt_x</p:attrName>
                                        </p:attrNameLst>
                                      </p:cBhvr>
                                      <p:tavLst>
                                        <p:tav tm="0">
                                          <p:val>
                                            <p:strVal val="1+#ppt_w/2"/>
                                          </p:val>
                                        </p:tav>
                                        <p:tav tm="100000">
                                          <p:val>
                                            <p:strVal val="#ppt_x"/>
                                          </p:val>
                                        </p:tav>
                                      </p:tavLst>
                                    </p:anim>
                                    <p:anim calcmode="lin" valueType="num">
                                      <p:cBhvr additive="base">
                                        <p:cTn id="8" dur="500" fill="hold"/>
                                        <p:tgtEl>
                                          <p:spTgt spid="243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childTnLst>
                                    <p:set>
                                      <p:cBhvr additive="base">
                                        <p:cTn id="11" dur="1" fill="hold">
                                          <p:stCondLst>
                                            <p:cond delay="0"/>
                                          </p:stCondLst>
                                        </p:cTn>
                                        <p:tgtEl>
                                          <p:spTgt spid="2440"/>
                                        </p:tgtEl>
                                        <p:attrNameLst>
                                          <p:attrName>style.visibility</p:attrName>
                                        </p:attrNameLst>
                                      </p:cBhvr>
                                      <p:to>
                                        <p:strVal val="visible"/>
                                      </p:to>
                                    </p:set>
                                    <p:anim calcmode="lin" valueType="num">
                                      <p:cBhvr additive="base">
                                        <p:cTn id="12" dur="500" fill="hold"/>
                                        <p:tgtEl>
                                          <p:spTgt spid="2440"/>
                                        </p:tgtEl>
                                        <p:attrNameLst>
                                          <p:attrName>ppt_w</p:attrName>
                                        </p:attrNameLst>
                                      </p:cBhvr>
                                      <p:tavLst>
                                        <p:tav tm="0">
                                          <p:val>
                                            <p:fltVal val="0.000000"/>
                                          </p:val>
                                        </p:tav>
                                        <p:tav tm="100000">
                                          <p:val>
                                            <p:strVal val="#ppt_w"/>
                                          </p:val>
                                        </p:tav>
                                      </p:tavLst>
                                    </p:anim>
                                    <p:anim calcmode="lin" valueType="num">
                                      <p:cBhvr additive="base">
                                        <p:cTn id="13" dur="500" fill="hold"/>
                                        <p:tgtEl>
                                          <p:spTgt spid="2440"/>
                                        </p:tgtEl>
                                        <p:attrNameLst>
                                          <p:attrName>ppt_h</p:attrName>
                                        </p:attrNameLst>
                                      </p:cBhvr>
                                      <p:tavLst>
                                        <p:tav tm="0">
                                          <p:val>
                                            <p:fltVal val="0.000000"/>
                                          </p:val>
                                        </p:tav>
                                        <p:tav tm="100000">
                                          <p:val>
                                            <p:strVal val="#ppt_h"/>
                                          </p:val>
                                        </p:tav>
                                      </p:tavLst>
                                    </p:anim>
                                    <p:animEffect transition="in" filter="fade">
                                      <p:cBhvr additive="base">
                                        <p:cTn id="14" dur="500"/>
                                        <p:tgtEl>
                                          <p:spTgt spid="2440"/>
                                        </p:tgtEl>
                                      </p:cBhvr>
                                    </p:animEffect>
                                  </p:childTnLst>
                                </p:cTn>
                              </p:par>
                            </p:childTnLst>
                          </p:cTn>
                        </p:par>
                        <p:par>
                          <p:cTn id="15" fill="hold">
                            <p:stCondLst>
                              <p:cond delay="1000"/>
                            </p:stCondLst>
                            <p:childTnLst>
                              <p:par>
                                <p:cTn id="16" presetID="2" presetClass="entr" presetSubtype="4" fill="hold" grpId="0" nodeType="afterEffect">
                                  <p:childTnLst>
                                    <p:set>
                                      <p:cBhvr additive="base">
                                        <p:cTn id="17" dur="1" fill="hold">
                                          <p:stCondLst>
                                            <p:cond delay="0"/>
                                          </p:stCondLst>
                                        </p:cTn>
                                        <p:tgtEl>
                                          <p:spTgt spid="2445"/>
                                        </p:tgtEl>
                                        <p:attrNameLst>
                                          <p:attrName>style.visibility</p:attrName>
                                        </p:attrNameLst>
                                      </p:cBhvr>
                                      <p:to>
                                        <p:strVal val="visible"/>
                                      </p:to>
                                    </p:set>
                                    <p:anim calcmode="lin" valueType="num">
                                      <p:cBhvr additive="base">
                                        <p:cTn id="18" dur="500" fill="hold"/>
                                        <p:tgtEl>
                                          <p:spTgt spid="2445"/>
                                        </p:tgtEl>
                                        <p:attrNameLst>
                                          <p:attrName>ppt_x</p:attrName>
                                        </p:attrNameLst>
                                      </p:cBhvr>
                                      <p:tavLst>
                                        <p:tav tm="0">
                                          <p:val>
                                            <p:strVal val="#ppt_x"/>
                                          </p:val>
                                        </p:tav>
                                        <p:tav tm="100000">
                                          <p:val>
                                            <p:strVal val="#ppt_x"/>
                                          </p:val>
                                        </p:tav>
                                      </p:tavLst>
                                    </p:anim>
                                    <p:anim calcmode="lin" valueType="num">
                                      <p:cBhvr additive="base">
                                        <p:cTn id="19" dur="500" fill="hold"/>
                                        <p:tgtEl>
                                          <p:spTgt spid="2445"/>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2" presetClass="entr" presetSubtype="4" fill="hold" grpId="1" nodeType="afterEffect">
                                  <p:childTnLst>
                                    <p:set>
                                      <p:cBhvr additive="base">
                                        <p:cTn id="22" dur="1" fill="hold">
                                          <p:stCondLst>
                                            <p:cond delay="0"/>
                                          </p:stCondLst>
                                        </p:cTn>
                                        <p:tgtEl>
                                          <p:spTgt spid="2446"/>
                                        </p:tgtEl>
                                        <p:attrNameLst>
                                          <p:attrName>style.visibility</p:attrName>
                                        </p:attrNameLst>
                                      </p:cBhvr>
                                      <p:to>
                                        <p:strVal val="visible"/>
                                      </p:to>
                                    </p:set>
                                    <p:anim calcmode="lin" valueType="num">
                                      <p:cBhvr additive="base">
                                        <p:cTn id="23" dur="500" fill="hold"/>
                                        <p:tgtEl>
                                          <p:spTgt spid="2446"/>
                                        </p:tgtEl>
                                        <p:attrNameLst>
                                          <p:attrName>ppt_x</p:attrName>
                                        </p:attrNameLst>
                                      </p:cBhvr>
                                      <p:tavLst>
                                        <p:tav tm="0">
                                          <p:val>
                                            <p:strVal val="#ppt_x"/>
                                          </p:val>
                                        </p:tav>
                                        <p:tav tm="100000">
                                          <p:val>
                                            <p:strVal val="#ppt_x"/>
                                          </p:val>
                                        </p:tav>
                                      </p:tavLst>
                                    </p:anim>
                                    <p:anim calcmode="lin" valueType="num">
                                      <p:cBhvr additive="base">
                                        <p:cTn id="24" dur="500" fill="hold"/>
                                        <p:tgtEl>
                                          <p:spTgt spid="2446"/>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2" fill="hold" nodeType="afterEffect">
                                  <p:childTnLst>
                                    <p:set>
                                      <p:cBhvr additive="base">
                                        <p:cTn id="27" dur="1" fill="hold">
                                          <p:stCondLst>
                                            <p:cond delay="0"/>
                                          </p:stCondLst>
                                        </p:cTn>
                                        <p:tgtEl>
                                          <p:spTgt spid="2447"/>
                                        </p:tgtEl>
                                        <p:attrNameLst>
                                          <p:attrName>style.visibility</p:attrName>
                                        </p:attrNameLst>
                                      </p:cBhvr>
                                      <p:to>
                                        <p:strVal val="visible"/>
                                      </p:to>
                                    </p:set>
                                    <p:anim calcmode="lin" valueType="num">
                                      <p:cBhvr additive="base">
                                        <p:cTn id="28" dur="500" fill="hold"/>
                                        <p:tgtEl>
                                          <p:spTgt spid="2447"/>
                                        </p:tgtEl>
                                        <p:attrNameLst>
                                          <p:attrName>ppt_x</p:attrName>
                                        </p:attrNameLst>
                                      </p:cBhvr>
                                      <p:tavLst>
                                        <p:tav tm="0">
                                          <p:val>
                                            <p:strVal val="1+#ppt_w/2"/>
                                          </p:val>
                                        </p:tav>
                                        <p:tav tm="100000">
                                          <p:val>
                                            <p:strVal val="#ppt_x"/>
                                          </p:val>
                                        </p:tav>
                                      </p:tavLst>
                                    </p:anim>
                                    <p:anim calcmode="lin" valueType="num">
                                      <p:cBhvr additive="base">
                                        <p:cTn id="29" dur="500" fill="hold"/>
                                        <p:tgtEl>
                                          <p:spTgt spid="24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5" grpId="0" bldLvl="0" animBg="1"/>
      <p:bldP spid="2446" grpId="1"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09" name="图片 57"/>
          <p:cNvPicPr>
            <a:picLocks noChangeAspect="1"/>
          </p:cNvPicPr>
          <p:nvPr/>
        </p:nvPicPr>
        <p:blipFill>
          <a:blip r:embed="rId1"/>
          <a:stretch>
            <a:fillRect/>
          </a:stretch>
        </p:blipFill>
        <p:spPr>
          <a:xfrm>
            <a:off x="-50800" y="-39687"/>
            <a:ext cx="2235200" cy="1822450"/>
          </a:xfrm>
          <a:prstGeom prst="rect">
            <a:avLst/>
          </a:prstGeom>
          <a:noFill/>
          <a:ln w="9525">
            <a:noFill/>
          </a:ln>
        </p:spPr>
      </p:pic>
      <p:pic>
        <p:nvPicPr>
          <p:cNvPr id="2110" name="图片 11"/>
          <p:cNvPicPr>
            <a:picLocks noChangeAspect="1"/>
          </p:cNvPicPr>
          <p:nvPr/>
        </p:nvPicPr>
        <p:blipFill>
          <a:blip r:embed="rId2"/>
          <a:stretch>
            <a:fillRect/>
          </a:stretch>
        </p:blipFill>
        <p:spPr>
          <a:xfrm>
            <a:off x="10575925" y="392113"/>
            <a:ext cx="1301750" cy="1081087"/>
          </a:xfrm>
          <a:prstGeom prst="rect">
            <a:avLst/>
          </a:prstGeom>
          <a:noFill/>
          <a:ln w="9525">
            <a:noFill/>
          </a:ln>
        </p:spPr>
      </p:pic>
      <p:grpSp>
        <p:nvGrpSpPr>
          <p:cNvPr id="2111" name="组合 2110"/>
          <p:cNvGrpSpPr/>
          <p:nvPr/>
        </p:nvGrpSpPr>
        <p:grpSpPr>
          <a:xfrm>
            <a:off x="3489325" y="638175"/>
            <a:ext cx="5227638" cy="741363"/>
            <a:chOff x="3090175" y="637652"/>
            <a:chExt cx="5598351" cy="740768"/>
          </a:xfrm>
        </p:grpSpPr>
        <p:sp>
          <p:nvSpPr>
            <p:cNvPr id="2112" name="TextBox 8"/>
            <p:cNvSpPr/>
            <p:nvPr/>
          </p:nvSpPr>
          <p:spPr>
            <a:xfrm>
              <a:off x="4293373" y="637652"/>
              <a:ext cx="3255323" cy="492443"/>
            </a:xfrm>
            <a:prstGeom prst="rect">
              <a:avLst/>
            </a:prstGeom>
            <a:noFill/>
            <a:ln w="9525">
              <a:noFill/>
            </a:ln>
          </p:spPr>
          <p:txBody>
            <a:bodyPr wrap="square" lIns="0" tIns="0" rIns="0" bIns="0" anchor="ctr" anchorCtr="0"/>
            <a:p>
              <a:pPr algn="ctr"/>
              <a:r>
                <a:rPr lang="zh-CN" altLang="en-US" sz="3200">
                  <a:latin typeface="叶根友刀锋黑草" pitchFamily="2" charset="-122"/>
                  <a:ea typeface="楷体" panose="02010609060101010101" charset="-122"/>
                  <a:sym typeface="Arial" panose="020B0604020202020204"/>
                </a:rPr>
                <a:t>一、概述</a:t>
              </a:r>
              <a:endParaRPr lang="zh-CN" altLang="en-US" sz="3200">
                <a:latin typeface="叶根友刀锋黑草" pitchFamily="2" charset="-122"/>
                <a:ea typeface="楷体" panose="02010609060101010101" charset="-122"/>
                <a:sym typeface="Arial" panose="020B0604020202020204"/>
              </a:endParaRPr>
            </a:p>
          </p:txBody>
        </p:sp>
        <p:cxnSp>
          <p:nvCxnSpPr>
            <p:cNvPr id="2113" name="直接连接符 29"/>
            <p:cNvCxnSpPr/>
            <p:nvPr/>
          </p:nvCxnSpPr>
          <p:spPr>
            <a:xfrm>
              <a:off x="3090175" y="1378420"/>
              <a:ext cx="5598351" cy="0"/>
            </a:xfrm>
            <a:prstGeom prst="line">
              <a:avLst/>
            </a:prstGeom>
            <a:ln w="9525" cap="flat" cmpd="sng">
              <a:solidFill>
                <a:srgbClr val="895C33"/>
              </a:solidFill>
              <a:prstDash val="solid"/>
              <a:headEnd type="none" w="med" len="med"/>
              <a:tailEnd type="none" w="med" len="med"/>
            </a:ln>
          </p:spPr>
        </p:cxnSp>
      </p:grpSp>
      <p:sp>
        <p:nvSpPr>
          <p:cNvPr id="2114" name="Content Placeholder 2"/>
          <p:cNvSpPr/>
          <p:nvPr/>
        </p:nvSpPr>
        <p:spPr>
          <a:xfrm flipH="1">
            <a:off x="1063625" y="1635125"/>
            <a:ext cx="9513888" cy="7148513"/>
          </a:xfrm>
          <a:prstGeom prst="rect">
            <a:avLst/>
          </a:prstGeom>
          <a:noFill/>
          <a:ln w="9525">
            <a:noFill/>
          </a:ln>
        </p:spPr>
        <p:txBody>
          <a:bodyPr wrap="square" lIns="0" tIns="0" rIns="0" bIns="0" anchor="t" anchorCtr="0"/>
          <a:p>
            <a:pPr defTabSz="457200">
              <a:lnSpc>
                <a:spcPct val="150000"/>
              </a:lnSpc>
              <a:spcBef>
                <a:spcPct val="20000"/>
              </a:spcBef>
              <a:spcAft>
                <a:spcPts val="600"/>
              </a:spcAft>
              <a:buClr>
                <a:srgbClr val="981B1F"/>
              </a:buClr>
              <a:buSzPct val="145000"/>
              <a:buFont typeface="Arial" panose="020B0604020202020204"/>
            </a:pPr>
            <a:r>
              <a:rPr lang="en-US" altLang="zh-CN" sz="2400">
                <a:solidFill>
                  <a:srgbClr val="FF0000"/>
                </a:solidFill>
                <a:latin typeface="华文中宋" charset="-122"/>
                <a:ea typeface="楷体" panose="02010609060101010101" charset="-122"/>
                <a:sym typeface="+mn-ea"/>
              </a:rPr>
              <a:t> </a:t>
            </a:r>
            <a:r>
              <a:rPr lang="zh-CN" altLang="en-US" sz="2400">
                <a:solidFill>
                  <a:srgbClr val="FF0000"/>
                </a:solidFill>
                <a:latin typeface="华文中宋" charset="-122"/>
                <a:ea typeface="楷体" panose="02010609060101010101" charset="-122"/>
                <a:sym typeface="+mn-ea"/>
              </a:rPr>
              <a:t>历史溯源</a:t>
            </a:r>
            <a:r>
              <a:rPr lang="en-US" altLang="zh-CN" sz="2400">
                <a:solidFill>
                  <a:srgbClr val="FF0000"/>
                </a:solidFill>
                <a:latin typeface="华文中宋" charset="-122"/>
                <a:ea typeface="楷体" panose="02010609060101010101" charset="-122"/>
                <a:sym typeface="+mn-ea"/>
              </a:rPr>
              <a:t>  </a:t>
            </a:r>
            <a:endParaRPr lang="en-US" altLang="zh-CN" sz="2400">
              <a:solidFill>
                <a:srgbClr val="FF0000"/>
              </a:solidFill>
              <a:latin typeface="华文中宋" charset="-122"/>
              <a:ea typeface="楷体" panose="02010609060101010101" charset="-122"/>
              <a:sym typeface="+mn-ea"/>
            </a:endParaRPr>
          </a:p>
          <a:p>
            <a:pPr defTabSz="457200">
              <a:lnSpc>
                <a:spcPct val="150000"/>
              </a:lnSpc>
              <a:spcBef>
                <a:spcPct val="20000"/>
              </a:spcBef>
              <a:spcAft>
                <a:spcPts val="600"/>
              </a:spcAft>
              <a:buClr>
                <a:srgbClr val="981B1F"/>
              </a:buClr>
              <a:buSzPct val="145000"/>
              <a:buFont typeface="Arial" panose="020B0604020202020204"/>
            </a:pPr>
            <a:r>
              <a:rPr lang="en-US" altLang="zh-CN" sz="2400">
                <a:latin typeface="华文中宋" charset="-122"/>
                <a:ea typeface="楷体" panose="02010609060101010101" charset="-122"/>
                <a:sym typeface="+mn-ea"/>
              </a:rPr>
              <a:t>    </a:t>
            </a:r>
            <a:r>
              <a:rPr lang="zh-CN" altLang="en-US" sz="2400">
                <a:latin typeface="华文中宋" charset="-122"/>
                <a:ea typeface="楷体" panose="02010609060101010101" charset="-122"/>
                <a:sym typeface="+mn-ea"/>
              </a:rPr>
              <a:t>早在</a:t>
            </a:r>
            <a:r>
              <a:rPr lang="zh-CN" altLang="en-US" sz="2400">
                <a:solidFill>
                  <a:srgbClr val="FF0000"/>
                </a:solidFill>
                <a:latin typeface="华文中宋" charset="-122"/>
                <a:ea typeface="楷体" panose="02010609060101010101" charset="-122"/>
                <a:sym typeface="+mn-ea"/>
              </a:rPr>
              <a:t>原始社会</a:t>
            </a:r>
            <a:r>
              <a:rPr lang="zh-CN" altLang="en-US" sz="2400">
                <a:latin typeface="华文中宋" charset="-122"/>
                <a:ea typeface="楷体" panose="02010609060101010101" charset="-122"/>
                <a:sym typeface="+mn-ea"/>
              </a:rPr>
              <a:t>里，人们用树叶、草茎之类涂敷伤口治疗与猛兽搏斗所致的外伤而逐渐发现有些植物外敷能减轻疼痛和止血，甚至可以加速伤口的愈合，这就是中药贴敷治病的起源。</a:t>
            </a:r>
            <a:endParaRPr lang="zh-CN" altLang="en-US" sz="2400">
              <a:latin typeface="华文中宋" charset="-122"/>
              <a:ea typeface="楷体" panose="02010609060101010101" charset="-122"/>
              <a:sym typeface="+mn-ea"/>
            </a:endParaRPr>
          </a:p>
          <a:p>
            <a:pPr defTabSz="457200">
              <a:lnSpc>
                <a:spcPct val="150000"/>
              </a:lnSpc>
              <a:spcBef>
                <a:spcPct val="20000"/>
              </a:spcBef>
              <a:spcAft>
                <a:spcPts val="600"/>
              </a:spcAft>
              <a:buClr>
                <a:srgbClr val="981B1F"/>
              </a:buClr>
              <a:buSzPct val="145000"/>
              <a:buFont typeface="Arial" panose="020B0604020202020204"/>
            </a:pPr>
            <a:r>
              <a:rPr lang="zh-CN" altLang="en-US" sz="2400">
                <a:latin typeface="华文中宋" charset="-122"/>
                <a:ea typeface="楷体" panose="02010609060101010101" charset="-122"/>
                <a:sym typeface="+mn-ea"/>
              </a:rPr>
              <a:t> </a:t>
            </a:r>
            <a:r>
              <a:rPr lang="en-US" altLang="zh-CN" sz="2400">
                <a:latin typeface="华文中宋" charset="-122"/>
                <a:ea typeface="楷体" panose="02010609060101010101" charset="-122"/>
                <a:sym typeface="+mn-ea"/>
              </a:rPr>
              <a:t>   </a:t>
            </a:r>
            <a:r>
              <a:rPr lang="zh-CN" altLang="en-US" sz="2400">
                <a:latin typeface="华文中宋" charset="-122"/>
                <a:ea typeface="楷体" panose="02010609060101010101" charset="-122"/>
                <a:sym typeface="+mn-ea"/>
              </a:rPr>
              <a:t>在1973年湖南长沙马王堆3号汉墓出土的</a:t>
            </a:r>
            <a:r>
              <a:rPr lang="zh-CN" altLang="en-US" sz="2400">
                <a:solidFill>
                  <a:srgbClr val="FF0000"/>
                </a:solidFill>
                <a:latin typeface="华文中宋" charset="-122"/>
                <a:ea typeface="楷体" panose="02010609060101010101" charset="-122"/>
                <a:sym typeface="+mn-ea"/>
              </a:rPr>
              <a:t>我国现存最早的医方专著《五十二病方》</a:t>
            </a:r>
            <a:r>
              <a:rPr lang="zh-CN" altLang="en-US" sz="2400">
                <a:latin typeface="华文中宋" charset="-122"/>
                <a:ea typeface="楷体" panose="02010609060101010101" charset="-122"/>
                <a:sym typeface="+mn-ea"/>
              </a:rPr>
              <a:t>中记载用芥子泥贴敷于百会穴，使局部皮肤发红，来治疗毒蛇咬伤。当为穴位贴敷疗法的最早记载。</a:t>
            </a:r>
            <a:endParaRPr lang="zh-CN" altLang="en-US" sz="2400">
              <a:latin typeface="华文中宋" charset="-122"/>
              <a:ea typeface="楷体" panose="02010609060101010101" charset="-122"/>
            </a:endParaRPr>
          </a:p>
          <a:p>
            <a:pPr marL="342900" indent="-342900" defTabSz="457200">
              <a:lnSpc>
                <a:spcPct val="150000"/>
              </a:lnSpc>
              <a:spcBef>
                <a:spcPct val="20000"/>
              </a:spcBef>
              <a:spcAft>
                <a:spcPts val="600"/>
              </a:spcAft>
              <a:buClr>
                <a:srgbClr val="981B1F"/>
              </a:buClr>
              <a:buSzPct val="145000"/>
              <a:buFont typeface="Arial" panose="020B0604020202020204"/>
              <a:buChar char="•"/>
            </a:pPr>
            <a:endParaRPr lang="zh-CN" altLang="en-US" sz="2400">
              <a:latin typeface="华文中宋" charset="-122"/>
              <a:ea typeface="楷体" panose="02010609060101010101" charset="-122"/>
              <a:sym typeface="Arial" panose="020B0604020202020204"/>
            </a:endParaRPr>
          </a:p>
          <a:p>
            <a:pPr marL="342900" indent="-342900" defTabSz="457200">
              <a:lnSpc>
                <a:spcPct val="150000"/>
              </a:lnSpc>
              <a:spcBef>
                <a:spcPct val="20000"/>
              </a:spcBef>
              <a:spcAft>
                <a:spcPts val="600"/>
              </a:spcAft>
              <a:buClr>
                <a:srgbClr val="981B1F"/>
              </a:buClr>
              <a:buSzPct val="145000"/>
              <a:buFont typeface="Arial" panose="020B0604020202020204"/>
            </a:pPr>
            <a:endParaRPr lang="zh-CN" altLang="en-US" sz="2400">
              <a:latin typeface="微软雅黑" panose="020B0503020204020204" pitchFamily="34" charset="-122"/>
              <a:ea typeface="楷体" panose="02010609060101010101" charset="-122"/>
            </a:endParaRPr>
          </a:p>
          <a:p>
            <a:pPr marL="342900" indent="-342900" defTabSz="457200">
              <a:lnSpc>
                <a:spcPct val="150000"/>
              </a:lnSpc>
              <a:spcBef>
                <a:spcPct val="20000"/>
              </a:spcBef>
              <a:spcAft>
                <a:spcPts val="600"/>
              </a:spcAft>
              <a:buClr>
                <a:srgbClr val="981B1F"/>
              </a:buClr>
              <a:buSzPct val="145000"/>
              <a:buFont typeface="Arial" panose="020B0604020202020204"/>
              <a:buChar char="•"/>
            </a:pPr>
            <a:endParaRPr lang="zh-CN" altLang="en-US" sz="2400">
              <a:latin typeface="华文中宋" charset="-122"/>
              <a:ea typeface="楷体" panose="02010609060101010101" charset="-122"/>
            </a:endParaRPr>
          </a:p>
          <a:p>
            <a:pPr marL="342900" indent="-342900" defTabSz="457200">
              <a:lnSpc>
                <a:spcPct val="150000"/>
              </a:lnSpc>
              <a:spcBef>
                <a:spcPct val="20000"/>
              </a:spcBef>
              <a:spcAft>
                <a:spcPts val="600"/>
              </a:spcAft>
              <a:buClr>
                <a:srgbClr val="981B1F"/>
              </a:buClr>
              <a:buSzPct val="145000"/>
              <a:buFont typeface="Arial" panose="020B0604020202020204"/>
              <a:buChar char="•"/>
            </a:pPr>
            <a:endParaRPr lang="zh-CN" altLang="en-US" sz="2400">
              <a:latin typeface="华文中宋" charset="-122"/>
              <a:ea typeface="楷体" panose="02010609060101010101" charset="-122"/>
            </a:endParaRPr>
          </a:p>
          <a:p>
            <a:pPr marL="342900" indent="-342900" defTabSz="457200">
              <a:lnSpc>
                <a:spcPct val="150000"/>
              </a:lnSpc>
              <a:spcBef>
                <a:spcPct val="20000"/>
              </a:spcBef>
              <a:spcAft>
                <a:spcPts val="600"/>
              </a:spcAft>
              <a:buClr>
                <a:srgbClr val="981B1F"/>
              </a:buClr>
              <a:buSzPct val="145000"/>
              <a:buFont typeface="Arial" panose="020B0604020202020204"/>
              <a:buChar char="•"/>
            </a:pPr>
            <a:endParaRPr lang="zh-CN" altLang="en-US" sz="2400">
              <a:latin typeface="华文中宋" charset="-122"/>
              <a:ea typeface="楷体" panose="02010609060101010101" charset="-122"/>
            </a:endParaRPr>
          </a:p>
          <a:p>
            <a:pPr marL="342900" indent="-342900" defTabSz="457200">
              <a:lnSpc>
                <a:spcPct val="150000"/>
              </a:lnSpc>
              <a:spcBef>
                <a:spcPct val="20000"/>
              </a:spcBef>
              <a:spcAft>
                <a:spcPts val="600"/>
              </a:spcAft>
              <a:buClr>
                <a:srgbClr val="981B1F"/>
              </a:buClr>
              <a:buSzPct val="145000"/>
              <a:buFont typeface="Arial" panose="020B0604020202020204"/>
            </a:pPr>
            <a:endParaRPr lang="zh-CN" altLang="en-US" sz="2400">
              <a:latin typeface="华文中宋" charset="-122"/>
              <a:ea typeface="楷体" panose="02010609060101010101" charset="-122"/>
            </a:endParaRPr>
          </a:p>
          <a:p>
            <a:pPr marL="342900" indent="-342900" defTabSz="457200">
              <a:lnSpc>
                <a:spcPct val="150000"/>
              </a:lnSpc>
              <a:spcBef>
                <a:spcPct val="20000"/>
              </a:spcBef>
              <a:spcAft>
                <a:spcPts val="600"/>
              </a:spcAft>
              <a:buClr>
                <a:srgbClr val="981B1F"/>
              </a:buClr>
              <a:buSzPct val="145000"/>
              <a:buFont typeface="Arial" panose="020B0604020202020204"/>
              <a:buChar char="•"/>
            </a:pPr>
            <a:endParaRPr lang="zh-CN" altLang="en-US" sz="2400">
              <a:latin typeface="华文中宋"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additive="base">
                                        <p:cTn id="6" dur="1" fill="hold">
                                          <p:stCondLst>
                                            <p:cond delay="0"/>
                                          </p:stCondLst>
                                        </p:cTn>
                                        <p:tgtEl>
                                          <p:spTgt spid="2109"/>
                                        </p:tgtEl>
                                        <p:attrNameLst>
                                          <p:attrName>style.visibility</p:attrName>
                                        </p:attrNameLst>
                                      </p:cBhvr>
                                      <p:to>
                                        <p:strVal val="visible"/>
                                      </p:to>
                                    </p:set>
                                    <p:anim calcmode="lin" valueType="num">
                                      <p:cBhvr additive="base">
                                        <p:cTn id="7" dur="500" fill="hold"/>
                                        <p:tgtEl>
                                          <p:spTgt spid="2109"/>
                                        </p:tgtEl>
                                        <p:attrNameLst>
                                          <p:attrName>ppt_x</p:attrName>
                                        </p:attrNameLst>
                                      </p:cBhvr>
                                      <p:tavLst>
                                        <p:tav tm="0">
                                          <p:val>
                                            <p:strVal val="1+#ppt_w/2"/>
                                          </p:val>
                                        </p:tav>
                                        <p:tav tm="100000">
                                          <p:val>
                                            <p:strVal val="#ppt_x"/>
                                          </p:val>
                                        </p:tav>
                                      </p:tavLst>
                                    </p:anim>
                                    <p:anim calcmode="lin" valueType="num">
                                      <p:cBhvr additive="base">
                                        <p:cTn id="8" dur="500" fill="hold"/>
                                        <p:tgtEl>
                                          <p:spTgt spid="210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childTnLst>
                                    <p:set>
                                      <p:cBhvr additive="base">
                                        <p:cTn id="11" dur="1" fill="hold">
                                          <p:stCondLst>
                                            <p:cond delay="0"/>
                                          </p:stCondLst>
                                        </p:cTn>
                                        <p:tgtEl>
                                          <p:spTgt spid="2110"/>
                                        </p:tgtEl>
                                        <p:attrNameLst>
                                          <p:attrName>style.visibility</p:attrName>
                                        </p:attrNameLst>
                                      </p:cBhvr>
                                      <p:to>
                                        <p:strVal val="visible"/>
                                      </p:to>
                                    </p:set>
                                    <p:anim calcmode="lin" valueType="num">
                                      <p:cBhvr additive="base">
                                        <p:cTn id="12" dur="500" fill="hold"/>
                                        <p:tgtEl>
                                          <p:spTgt spid="2110"/>
                                        </p:tgtEl>
                                        <p:attrNameLst>
                                          <p:attrName>ppt_w</p:attrName>
                                        </p:attrNameLst>
                                      </p:cBhvr>
                                      <p:tavLst>
                                        <p:tav tm="0">
                                          <p:val>
                                            <p:fltVal val="0.000000"/>
                                          </p:val>
                                        </p:tav>
                                        <p:tav tm="100000">
                                          <p:val>
                                            <p:strVal val="#ppt_w"/>
                                          </p:val>
                                        </p:tav>
                                      </p:tavLst>
                                    </p:anim>
                                    <p:anim calcmode="lin" valueType="num">
                                      <p:cBhvr additive="base">
                                        <p:cTn id="13" dur="500" fill="hold"/>
                                        <p:tgtEl>
                                          <p:spTgt spid="2110"/>
                                        </p:tgtEl>
                                        <p:attrNameLst>
                                          <p:attrName>ppt_h</p:attrName>
                                        </p:attrNameLst>
                                      </p:cBhvr>
                                      <p:tavLst>
                                        <p:tav tm="0">
                                          <p:val>
                                            <p:fltVal val="0.000000"/>
                                          </p:val>
                                        </p:tav>
                                        <p:tav tm="100000">
                                          <p:val>
                                            <p:strVal val="#ppt_h"/>
                                          </p:val>
                                        </p:tav>
                                      </p:tavLst>
                                    </p:anim>
                                    <p:animEffect transition="in" filter="fade">
                                      <p:cBhvr additive="base">
                                        <p:cTn id="14" dur="500"/>
                                        <p:tgtEl>
                                          <p:spTgt spid="2110"/>
                                        </p:tgtEl>
                                      </p:cBhvr>
                                    </p:animEffect>
                                  </p:childTnLst>
                                </p:cTn>
                              </p:par>
                              <p:par>
                                <p:cTn id="15" presetID="22" presetClass="entr" presetSubtype="8" fill="hold" nodeType="withEffect">
                                  <p:childTnLst>
                                    <p:set>
                                      <p:cBhvr additive="base">
                                        <p:cTn id="16" dur="1" fill="hold">
                                          <p:stCondLst>
                                            <p:cond delay="0"/>
                                          </p:stCondLst>
                                        </p:cTn>
                                        <p:tgtEl>
                                          <p:spTgt spid="2111"/>
                                        </p:tgtEl>
                                        <p:attrNameLst>
                                          <p:attrName>style.visibility</p:attrName>
                                        </p:attrNameLst>
                                      </p:cBhvr>
                                      <p:to>
                                        <p:strVal val="visible"/>
                                      </p:to>
                                    </p:set>
                                    <p:animEffect transition="in" filter="wipe(left)">
                                      <p:cBhvr additive="base">
                                        <p:cTn id="17" dur="500"/>
                                        <p:tgtEl>
                                          <p:spTgt spid="2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462" name="图片 4"/>
          <p:cNvPicPr>
            <a:picLocks noChangeAspect="1"/>
          </p:cNvPicPr>
          <p:nvPr/>
        </p:nvPicPr>
        <p:blipFill>
          <a:blip r:embed="rId1"/>
          <a:stretch>
            <a:fillRect/>
          </a:stretch>
        </p:blipFill>
        <p:spPr>
          <a:xfrm>
            <a:off x="274638" y="3763963"/>
            <a:ext cx="11663362" cy="2806700"/>
          </a:xfrm>
          <a:prstGeom prst="rect">
            <a:avLst/>
          </a:prstGeom>
          <a:noFill/>
          <a:ln w="9525">
            <a:noFill/>
          </a:ln>
        </p:spPr>
      </p:pic>
      <p:pic>
        <p:nvPicPr>
          <p:cNvPr id="2463" name="图片 8"/>
          <p:cNvPicPr>
            <a:picLocks noChangeAspect="1"/>
          </p:cNvPicPr>
          <p:nvPr/>
        </p:nvPicPr>
        <p:blipFill>
          <a:blip r:embed="rId2"/>
          <a:stretch>
            <a:fillRect/>
          </a:stretch>
        </p:blipFill>
        <p:spPr>
          <a:xfrm rot="16200000">
            <a:off x="3116263" y="-2276475"/>
            <a:ext cx="6019800" cy="11399838"/>
          </a:xfrm>
          <a:prstGeom prst="rect">
            <a:avLst/>
          </a:prstGeom>
          <a:noFill/>
          <a:ln w="9525">
            <a:noFill/>
          </a:ln>
        </p:spPr>
      </p:pic>
      <p:pic>
        <p:nvPicPr>
          <p:cNvPr id="2466" name="图片 15"/>
          <p:cNvPicPr>
            <a:picLocks noChangeAspect="1"/>
          </p:cNvPicPr>
          <p:nvPr/>
        </p:nvPicPr>
        <p:blipFill>
          <a:blip r:embed="rId3"/>
          <a:stretch>
            <a:fillRect/>
          </a:stretch>
        </p:blipFill>
        <p:spPr>
          <a:xfrm>
            <a:off x="9875838" y="4532313"/>
            <a:ext cx="1800225" cy="1428750"/>
          </a:xfrm>
          <a:prstGeom prst="rect">
            <a:avLst/>
          </a:prstGeom>
          <a:noFill/>
          <a:ln w="9525">
            <a:noFill/>
          </a:ln>
        </p:spPr>
      </p:pic>
      <p:pic>
        <p:nvPicPr>
          <p:cNvPr id="2467" name="图片 16"/>
          <p:cNvPicPr>
            <a:picLocks noChangeAspect="1"/>
          </p:cNvPicPr>
          <p:nvPr/>
        </p:nvPicPr>
        <p:blipFill>
          <a:blip r:embed="rId4"/>
          <a:srcRect b="-2"/>
          <a:stretch>
            <a:fillRect/>
          </a:stretch>
        </p:blipFill>
        <p:spPr>
          <a:xfrm flipH="1">
            <a:off x="3287395" y="5446395"/>
            <a:ext cx="3199765" cy="679450"/>
          </a:xfrm>
          <a:prstGeom prst="rect">
            <a:avLst/>
          </a:prstGeom>
          <a:noFill/>
          <a:ln w="9525">
            <a:noFill/>
          </a:ln>
        </p:spPr>
      </p:pic>
      <p:sp>
        <p:nvSpPr>
          <p:cNvPr id="2468" name="文本框 3"/>
          <p:cNvSpPr/>
          <p:nvPr/>
        </p:nvSpPr>
        <p:spPr>
          <a:xfrm>
            <a:off x="2130425" y="2681605"/>
            <a:ext cx="5147945" cy="1106170"/>
          </a:xfrm>
          <a:prstGeom prst="rect">
            <a:avLst/>
          </a:prstGeom>
          <a:noFill/>
          <a:ln w="9525">
            <a:noFill/>
          </a:ln>
        </p:spPr>
        <p:txBody>
          <a:bodyPr wrap="square"/>
          <a:p>
            <a:r>
              <a:rPr lang="zh-CN" altLang="en-US" sz="6600">
                <a:latin typeface="华文新魏"/>
                <a:ea typeface="楷体" panose="02010609060101010101" charset="-122"/>
              </a:rPr>
              <a:t>谢     谢</a:t>
            </a:r>
            <a:endParaRPr lang="zh-CN" altLang="en-US" sz="6600">
              <a:latin typeface="华文新魏"/>
              <a:ea typeface="楷体" panose="02010609060101010101" charset="-122"/>
            </a:endParaRPr>
          </a:p>
        </p:txBody>
      </p:sp>
      <p:pic>
        <p:nvPicPr>
          <p:cNvPr id="4" name="图片 3"/>
          <p:cNvPicPr>
            <a:picLocks noChangeAspect="1"/>
          </p:cNvPicPr>
          <p:nvPr>
            <p:custDataLst>
              <p:tags r:id="rId5"/>
            </p:custDataLst>
          </p:nvPr>
        </p:nvPicPr>
        <p:blipFill rotWithShape="1">
          <a:blip r:embed="rId6">
            <a:extLst>
              <a:ext uri="{28A0092B-C50C-407E-A947-70E740481C1C}">
                <a14:useLocalDpi xmlns:a14="http://schemas.microsoft.com/office/drawing/2010/main" val="0"/>
              </a:ext>
            </a:extLst>
          </a:blip>
          <a:srcRect l="47816"/>
          <a:stretch>
            <a:fillRect/>
          </a:stretch>
        </p:blipFill>
        <p:spPr>
          <a:xfrm>
            <a:off x="7031240" y="1289685"/>
            <a:ext cx="4767444" cy="51435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additive="base">
                                        <p:cTn id="6" dur="1" fill="hold">
                                          <p:stCondLst>
                                            <p:cond delay="0"/>
                                          </p:stCondLst>
                                        </p:cTn>
                                        <p:tgtEl>
                                          <p:spTgt spid="2467"/>
                                        </p:tgtEl>
                                        <p:attrNameLst>
                                          <p:attrName>style.visibility</p:attrName>
                                        </p:attrNameLst>
                                      </p:cBhvr>
                                      <p:to>
                                        <p:strVal val="visible"/>
                                      </p:to>
                                    </p:set>
                                    <p:animEffect transition="in" filter="circle(in)">
                                      <p:cBhvr additive="base">
                                        <p:cTn id="7" dur="2000"/>
                                        <p:tgtEl>
                                          <p:spTgt spid="2467"/>
                                        </p:tgtEl>
                                      </p:cBhvr>
                                    </p:animEffect>
                                  </p:childTnLst>
                                </p:cTn>
                              </p:par>
                              <p:par>
                                <p:cTn id="8" presetID="2" presetClass="entr" presetSubtype="2" fill="hold" nodeType="withEffect">
                                  <p:childTnLst>
                                    <p:set>
                                      <p:cBhvr additive="base">
                                        <p:cTn id="9" dur="1" fill="hold">
                                          <p:stCondLst>
                                            <p:cond delay="0"/>
                                          </p:stCondLst>
                                        </p:cTn>
                                        <p:tgtEl>
                                          <p:spTgt spid="2466"/>
                                        </p:tgtEl>
                                        <p:attrNameLst>
                                          <p:attrName>style.visibility</p:attrName>
                                        </p:attrNameLst>
                                      </p:cBhvr>
                                      <p:to>
                                        <p:strVal val="visible"/>
                                      </p:to>
                                    </p:set>
                                    <p:anim calcmode="lin" valueType="num">
                                      <p:cBhvr additive="base">
                                        <p:cTn id="10" dur="500" fill="hold"/>
                                        <p:tgtEl>
                                          <p:spTgt spid="2466"/>
                                        </p:tgtEl>
                                        <p:attrNameLst>
                                          <p:attrName>ppt_x</p:attrName>
                                        </p:attrNameLst>
                                      </p:cBhvr>
                                      <p:tavLst>
                                        <p:tav tm="0">
                                          <p:val>
                                            <p:strVal val="1+#ppt_w/2"/>
                                          </p:val>
                                        </p:tav>
                                        <p:tav tm="100000">
                                          <p:val>
                                            <p:strVal val="#ppt_x"/>
                                          </p:val>
                                        </p:tav>
                                      </p:tavLst>
                                    </p:anim>
                                    <p:anim calcmode="lin" valueType="num">
                                      <p:cBhvr additive="base">
                                        <p:cTn id="11" dur="500" fill="hold"/>
                                        <p:tgtEl>
                                          <p:spTgt spid="2466"/>
                                        </p:tgtEl>
                                        <p:attrNameLst>
                                          <p:attrName>ppt_y</p:attrName>
                                        </p:attrNameLst>
                                      </p:cBhvr>
                                      <p:tavLst>
                                        <p:tav tm="0">
                                          <p:val>
                                            <p:strVal val="#ppt_y"/>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18" name="图片 57"/>
          <p:cNvPicPr>
            <a:picLocks noChangeAspect="1"/>
          </p:cNvPicPr>
          <p:nvPr/>
        </p:nvPicPr>
        <p:blipFill>
          <a:blip r:embed="rId1"/>
          <a:stretch>
            <a:fillRect/>
          </a:stretch>
        </p:blipFill>
        <p:spPr>
          <a:xfrm>
            <a:off x="-50800" y="-39687"/>
            <a:ext cx="2235200" cy="1822450"/>
          </a:xfrm>
          <a:prstGeom prst="rect">
            <a:avLst/>
          </a:prstGeom>
          <a:noFill/>
          <a:ln w="9525">
            <a:noFill/>
          </a:ln>
        </p:spPr>
      </p:pic>
      <p:pic>
        <p:nvPicPr>
          <p:cNvPr id="2119" name="图片 11"/>
          <p:cNvPicPr>
            <a:picLocks noChangeAspect="1"/>
          </p:cNvPicPr>
          <p:nvPr/>
        </p:nvPicPr>
        <p:blipFill>
          <a:blip r:embed="rId2"/>
          <a:stretch>
            <a:fillRect/>
          </a:stretch>
        </p:blipFill>
        <p:spPr>
          <a:xfrm>
            <a:off x="10575925" y="392113"/>
            <a:ext cx="1301750" cy="1081087"/>
          </a:xfrm>
          <a:prstGeom prst="rect">
            <a:avLst/>
          </a:prstGeom>
          <a:noFill/>
          <a:ln w="9525">
            <a:noFill/>
          </a:ln>
        </p:spPr>
      </p:pic>
      <p:grpSp>
        <p:nvGrpSpPr>
          <p:cNvPr id="2120" name="组合 2119"/>
          <p:cNvGrpSpPr/>
          <p:nvPr/>
        </p:nvGrpSpPr>
        <p:grpSpPr>
          <a:xfrm>
            <a:off x="3489325" y="638175"/>
            <a:ext cx="5227638" cy="741363"/>
            <a:chOff x="3090175" y="637652"/>
            <a:chExt cx="5598351" cy="740768"/>
          </a:xfrm>
        </p:grpSpPr>
        <p:sp>
          <p:nvSpPr>
            <p:cNvPr id="2121" name="TextBox 8"/>
            <p:cNvSpPr/>
            <p:nvPr/>
          </p:nvSpPr>
          <p:spPr>
            <a:xfrm>
              <a:off x="4293373" y="637652"/>
              <a:ext cx="3255323" cy="492443"/>
            </a:xfrm>
            <a:prstGeom prst="rect">
              <a:avLst/>
            </a:prstGeom>
            <a:noFill/>
            <a:ln w="9525">
              <a:noFill/>
            </a:ln>
          </p:spPr>
          <p:txBody>
            <a:bodyPr wrap="square" lIns="0" tIns="0" rIns="0" bIns="0" anchor="ctr" anchorCtr="0"/>
            <a:p>
              <a:pPr algn="ctr"/>
              <a:r>
                <a:rPr lang="zh-CN" altLang="en-US" sz="3200">
                  <a:latin typeface="叶根友刀锋黑草" pitchFamily="2" charset="-122"/>
                  <a:ea typeface="楷体" panose="02010609060101010101" charset="-122"/>
                  <a:sym typeface="Arial" panose="020B0604020202020204"/>
                </a:rPr>
                <a:t>一、概述</a:t>
              </a:r>
              <a:endParaRPr lang="zh-CN" altLang="en-US" sz="3200">
                <a:latin typeface="叶根友刀锋黑草" pitchFamily="2" charset="-122"/>
                <a:ea typeface="楷体" panose="02010609060101010101" charset="-122"/>
                <a:sym typeface="Arial" panose="020B0604020202020204"/>
              </a:endParaRPr>
            </a:p>
          </p:txBody>
        </p:sp>
        <p:cxnSp>
          <p:nvCxnSpPr>
            <p:cNvPr id="2122" name="直接连接符 29"/>
            <p:cNvCxnSpPr/>
            <p:nvPr/>
          </p:nvCxnSpPr>
          <p:spPr>
            <a:xfrm>
              <a:off x="3090175" y="1378420"/>
              <a:ext cx="5598351" cy="0"/>
            </a:xfrm>
            <a:prstGeom prst="line">
              <a:avLst/>
            </a:prstGeom>
            <a:ln w="9525" cap="flat" cmpd="sng">
              <a:solidFill>
                <a:srgbClr val="895C33"/>
              </a:solidFill>
              <a:prstDash val="solid"/>
              <a:headEnd type="none" w="med" len="med"/>
              <a:tailEnd type="none" w="med" len="med"/>
            </a:ln>
          </p:spPr>
        </p:cxnSp>
      </p:grpSp>
      <p:sp>
        <p:nvSpPr>
          <p:cNvPr id="2123" name="Content Placeholder 2"/>
          <p:cNvSpPr/>
          <p:nvPr/>
        </p:nvSpPr>
        <p:spPr>
          <a:xfrm flipH="1">
            <a:off x="1238250" y="1747838"/>
            <a:ext cx="9339263" cy="2921000"/>
          </a:xfrm>
          <a:prstGeom prst="rect">
            <a:avLst/>
          </a:prstGeom>
          <a:noFill/>
          <a:ln w="9525">
            <a:noFill/>
          </a:ln>
        </p:spPr>
        <p:txBody>
          <a:bodyPr wrap="square" lIns="0" tIns="0" rIns="0" bIns="0" anchor="t" anchorCtr="0"/>
          <a:p>
            <a:pPr defTabSz="457200">
              <a:lnSpc>
                <a:spcPct val="150000"/>
              </a:lnSpc>
              <a:spcBef>
                <a:spcPct val="20000"/>
              </a:spcBef>
              <a:spcAft>
                <a:spcPts val="600"/>
              </a:spcAft>
              <a:buClr>
                <a:srgbClr val="981B1F"/>
              </a:buClr>
              <a:buSzPct val="145000"/>
              <a:buFont typeface="Arial" panose="020B0604020202020204"/>
            </a:pPr>
            <a:endParaRPr lang="zh-CN" altLang="en-US" sz="2400" b="1">
              <a:latin typeface="微软雅黑" panose="020B0503020204020204" pitchFamily="34" charset="-122"/>
              <a:ea typeface="楷体" panose="02010609060101010101" charset="-122"/>
              <a:sym typeface="黑体" panose="02010609060101010101" charset="-122"/>
            </a:endParaRPr>
          </a:p>
        </p:txBody>
      </p:sp>
      <p:sp>
        <p:nvSpPr>
          <p:cNvPr id="2" name="文本框 1"/>
          <p:cNvSpPr txBox="1"/>
          <p:nvPr/>
        </p:nvSpPr>
        <p:spPr>
          <a:xfrm>
            <a:off x="1174750" y="1555750"/>
            <a:ext cx="9777095" cy="3113405"/>
          </a:xfrm>
          <a:prstGeom prst="rect">
            <a:avLst/>
          </a:prstGeom>
          <a:noFill/>
        </p:spPr>
        <p:txBody>
          <a:bodyPr wrap="square" rtlCol="0" anchor="t">
            <a:noAutofit/>
          </a:bodyPr>
          <a:p>
            <a:pPr lvl="1" eaLnBrk="1" hangingPunct="1">
              <a:lnSpc>
                <a:spcPct val="120000"/>
              </a:lnSpc>
              <a:buClr>
                <a:srgbClr val="33CC33"/>
              </a:buClr>
              <a:buFont typeface="Wingdings" panose="05000000000000000000" pitchFamily="2" charset="2"/>
            </a:pPr>
            <a:r>
              <a:rPr lang="en-US" altLang="zh-CN" sz="2400">
                <a:latin typeface="华文中宋" charset="-122"/>
                <a:ea typeface="楷体" panose="02010609060101010101" charset="-122"/>
                <a:sym typeface="+mn-ea"/>
              </a:rPr>
              <a:t>    </a:t>
            </a:r>
            <a:r>
              <a:rPr lang="zh-CN" altLang="en-US" sz="2400">
                <a:solidFill>
                  <a:srgbClr val="FF0000"/>
                </a:solidFill>
                <a:latin typeface="华文中宋" charset="-122"/>
                <a:ea typeface="楷体" panose="02010609060101010101" charset="-122"/>
                <a:sym typeface="+mn-ea"/>
              </a:rPr>
              <a:t>东汉时期</a:t>
            </a:r>
            <a:r>
              <a:rPr lang="zh-CN" altLang="en-US" sz="2400">
                <a:latin typeface="华文中宋" charset="-122"/>
                <a:ea typeface="楷体" panose="02010609060101010101" charset="-122"/>
                <a:sym typeface="+mn-ea"/>
              </a:rPr>
              <a:t>的医圣张仲景在《伤寒杂病论》中记述了烙、熨、外敷、药浴等多种外治之法，而且列举的各种贴敷方，有证有方，方法齐备，如治劳损的五养膏、玉泉膏，至今仍有效地指导临床实践。</a:t>
            </a:r>
            <a:endParaRPr lang="zh-CN" altLang="en-US" sz="2400">
              <a:latin typeface="华文中宋" charset="-122"/>
              <a:ea typeface="楷体" panose="02010609060101010101" charset="-122"/>
              <a:sym typeface="+mn-ea"/>
            </a:endParaRPr>
          </a:p>
          <a:p>
            <a:pPr lvl="1" eaLnBrk="1" hangingPunct="1">
              <a:lnSpc>
                <a:spcPct val="120000"/>
              </a:lnSpc>
              <a:buClr>
                <a:srgbClr val="33CC33"/>
              </a:buClr>
              <a:buFont typeface="Wingdings" panose="05000000000000000000" pitchFamily="2" charset="2"/>
            </a:pPr>
            <a:r>
              <a:rPr lang="zh-CN" altLang="en-US" sz="2400">
                <a:latin typeface="华文中宋" charset="-122"/>
                <a:ea typeface="楷体" panose="02010609060101010101" charset="-122"/>
                <a:sym typeface="+mn-ea"/>
              </a:rPr>
              <a:t> </a:t>
            </a:r>
            <a:r>
              <a:rPr lang="en-US" altLang="zh-CN" sz="2400">
                <a:latin typeface="华文中宋" charset="-122"/>
                <a:ea typeface="楷体" panose="02010609060101010101" charset="-122"/>
                <a:sym typeface="+mn-ea"/>
              </a:rPr>
              <a:t>   </a:t>
            </a:r>
            <a:r>
              <a:rPr lang="zh-CN" altLang="en-US" sz="2400">
                <a:latin typeface="华文中宋" charset="-122"/>
                <a:ea typeface="楷体" panose="02010609060101010101" charset="-122"/>
                <a:sym typeface="+mn-ea"/>
              </a:rPr>
              <a:t>华佗在《神医秘传》中记载治脱疽“用极大甘草，研成细末，麻油调敷极厚，逐日更换，十日而愈。</a:t>
            </a:r>
            <a:endParaRPr lang="zh-CN" altLang="en-US" sz="2400">
              <a:latin typeface="华文中宋" charset="-122"/>
              <a:ea typeface="楷体" panose="02010609060101010101" charset="-122"/>
              <a:sym typeface="+mn-ea"/>
            </a:endParaRPr>
          </a:p>
          <a:p>
            <a:pPr marL="0" lvl="1" eaLnBrk="1" hangingPunct="1">
              <a:lnSpc>
                <a:spcPct val="120000"/>
              </a:lnSpc>
              <a:buClr>
                <a:srgbClr val="33CC33"/>
              </a:buClr>
              <a:buFont typeface="Wingdings" panose="05000000000000000000" pitchFamily="2" charset="2"/>
            </a:pPr>
            <a:r>
              <a:rPr lang="en-US" altLang="zh-CN" sz="2400">
                <a:latin typeface="华文中宋" charset="-122"/>
                <a:ea typeface="楷体" panose="02010609060101010101" charset="-122"/>
                <a:sym typeface="+mn-ea"/>
              </a:rPr>
              <a:t>       </a:t>
            </a:r>
            <a:endParaRPr lang="zh-CN" altLang="en-US" sz="2400">
              <a:latin typeface="华文中宋" charset="-122"/>
              <a:ea typeface="楷体" panose="02010609060101010101" charset="-122"/>
              <a:sym typeface="+mn-ea"/>
            </a:endParaRPr>
          </a:p>
        </p:txBody>
      </p:sp>
      <p:pic>
        <p:nvPicPr>
          <p:cNvPr id="3" name="图片 2"/>
          <p:cNvPicPr>
            <a:picLocks noChangeAspect="1"/>
          </p:cNvPicPr>
          <p:nvPr/>
        </p:nvPicPr>
        <p:blipFill>
          <a:blip r:embed="rId3"/>
          <a:stretch>
            <a:fillRect/>
          </a:stretch>
        </p:blipFill>
        <p:spPr>
          <a:xfrm>
            <a:off x="7319645" y="3646170"/>
            <a:ext cx="4408805" cy="2717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additive="base">
                                        <p:cTn id="6" dur="1" fill="hold">
                                          <p:stCondLst>
                                            <p:cond delay="0"/>
                                          </p:stCondLst>
                                        </p:cTn>
                                        <p:tgtEl>
                                          <p:spTgt spid="2118"/>
                                        </p:tgtEl>
                                        <p:attrNameLst>
                                          <p:attrName>style.visibility</p:attrName>
                                        </p:attrNameLst>
                                      </p:cBhvr>
                                      <p:to>
                                        <p:strVal val="visible"/>
                                      </p:to>
                                    </p:set>
                                    <p:anim calcmode="lin" valueType="num">
                                      <p:cBhvr additive="base">
                                        <p:cTn id="7" dur="500" fill="hold"/>
                                        <p:tgtEl>
                                          <p:spTgt spid="2118"/>
                                        </p:tgtEl>
                                        <p:attrNameLst>
                                          <p:attrName>ppt_x</p:attrName>
                                        </p:attrNameLst>
                                      </p:cBhvr>
                                      <p:tavLst>
                                        <p:tav tm="0">
                                          <p:val>
                                            <p:strVal val="1+#ppt_w/2"/>
                                          </p:val>
                                        </p:tav>
                                        <p:tav tm="100000">
                                          <p:val>
                                            <p:strVal val="#ppt_x"/>
                                          </p:val>
                                        </p:tav>
                                      </p:tavLst>
                                    </p:anim>
                                    <p:anim calcmode="lin" valueType="num">
                                      <p:cBhvr additive="base">
                                        <p:cTn id="8" dur="500" fill="hold"/>
                                        <p:tgtEl>
                                          <p:spTgt spid="21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childTnLst>
                                    <p:set>
                                      <p:cBhvr additive="base">
                                        <p:cTn id="11" dur="1" fill="hold">
                                          <p:stCondLst>
                                            <p:cond delay="0"/>
                                          </p:stCondLst>
                                        </p:cTn>
                                        <p:tgtEl>
                                          <p:spTgt spid="2119"/>
                                        </p:tgtEl>
                                        <p:attrNameLst>
                                          <p:attrName>style.visibility</p:attrName>
                                        </p:attrNameLst>
                                      </p:cBhvr>
                                      <p:to>
                                        <p:strVal val="visible"/>
                                      </p:to>
                                    </p:set>
                                    <p:anim calcmode="lin" valueType="num">
                                      <p:cBhvr additive="base">
                                        <p:cTn id="12" dur="500" fill="hold"/>
                                        <p:tgtEl>
                                          <p:spTgt spid="2119"/>
                                        </p:tgtEl>
                                        <p:attrNameLst>
                                          <p:attrName>ppt_w</p:attrName>
                                        </p:attrNameLst>
                                      </p:cBhvr>
                                      <p:tavLst>
                                        <p:tav tm="0">
                                          <p:val>
                                            <p:fltVal val="0.000000"/>
                                          </p:val>
                                        </p:tav>
                                        <p:tav tm="100000">
                                          <p:val>
                                            <p:strVal val="#ppt_w"/>
                                          </p:val>
                                        </p:tav>
                                      </p:tavLst>
                                    </p:anim>
                                    <p:anim calcmode="lin" valueType="num">
                                      <p:cBhvr additive="base">
                                        <p:cTn id="13" dur="500" fill="hold"/>
                                        <p:tgtEl>
                                          <p:spTgt spid="2119"/>
                                        </p:tgtEl>
                                        <p:attrNameLst>
                                          <p:attrName>ppt_h</p:attrName>
                                        </p:attrNameLst>
                                      </p:cBhvr>
                                      <p:tavLst>
                                        <p:tav tm="0">
                                          <p:val>
                                            <p:fltVal val="0.000000"/>
                                          </p:val>
                                        </p:tav>
                                        <p:tav tm="100000">
                                          <p:val>
                                            <p:strVal val="#ppt_h"/>
                                          </p:val>
                                        </p:tav>
                                      </p:tavLst>
                                    </p:anim>
                                    <p:animEffect transition="in" filter="fade">
                                      <p:cBhvr additive="base">
                                        <p:cTn id="14" dur="500"/>
                                        <p:tgtEl>
                                          <p:spTgt spid="2119"/>
                                        </p:tgtEl>
                                      </p:cBhvr>
                                    </p:animEffect>
                                  </p:childTnLst>
                                </p:cTn>
                              </p:par>
                              <p:par>
                                <p:cTn id="15" presetID="22" presetClass="entr" presetSubtype="8" fill="hold" nodeType="withEffect">
                                  <p:childTnLst>
                                    <p:set>
                                      <p:cBhvr additive="base">
                                        <p:cTn id="16" dur="1" fill="hold">
                                          <p:stCondLst>
                                            <p:cond delay="0"/>
                                          </p:stCondLst>
                                        </p:cTn>
                                        <p:tgtEl>
                                          <p:spTgt spid="2120"/>
                                        </p:tgtEl>
                                        <p:attrNameLst>
                                          <p:attrName>style.visibility</p:attrName>
                                        </p:attrNameLst>
                                      </p:cBhvr>
                                      <p:to>
                                        <p:strVal val="visible"/>
                                      </p:to>
                                    </p:set>
                                    <p:animEffect transition="in" filter="wipe(left)">
                                      <p:cBhvr additive="base">
                                        <p:cTn id="17" dur="500"/>
                                        <p:tgtEl>
                                          <p:spTgt spid="2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18" name="图片 57"/>
          <p:cNvPicPr>
            <a:picLocks noChangeAspect="1"/>
          </p:cNvPicPr>
          <p:nvPr/>
        </p:nvPicPr>
        <p:blipFill>
          <a:blip r:embed="rId1"/>
          <a:stretch>
            <a:fillRect/>
          </a:stretch>
        </p:blipFill>
        <p:spPr>
          <a:xfrm>
            <a:off x="-50800" y="-39687"/>
            <a:ext cx="2235200" cy="1822450"/>
          </a:xfrm>
          <a:prstGeom prst="rect">
            <a:avLst/>
          </a:prstGeom>
          <a:noFill/>
          <a:ln w="9525">
            <a:noFill/>
          </a:ln>
        </p:spPr>
      </p:pic>
      <p:pic>
        <p:nvPicPr>
          <p:cNvPr id="2119" name="图片 11"/>
          <p:cNvPicPr>
            <a:picLocks noChangeAspect="1"/>
          </p:cNvPicPr>
          <p:nvPr/>
        </p:nvPicPr>
        <p:blipFill>
          <a:blip r:embed="rId2"/>
          <a:stretch>
            <a:fillRect/>
          </a:stretch>
        </p:blipFill>
        <p:spPr>
          <a:xfrm>
            <a:off x="10575925" y="392113"/>
            <a:ext cx="1301750" cy="1081087"/>
          </a:xfrm>
          <a:prstGeom prst="rect">
            <a:avLst/>
          </a:prstGeom>
          <a:noFill/>
          <a:ln w="9525">
            <a:noFill/>
          </a:ln>
        </p:spPr>
      </p:pic>
      <p:grpSp>
        <p:nvGrpSpPr>
          <p:cNvPr id="2120" name="组合 2119"/>
          <p:cNvGrpSpPr/>
          <p:nvPr/>
        </p:nvGrpSpPr>
        <p:grpSpPr>
          <a:xfrm>
            <a:off x="3489325" y="638175"/>
            <a:ext cx="5227638" cy="741363"/>
            <a:chOff x="3090175" y="637652"/>
            <a:chExt cx="5598351" cy="740768"/>
          </a:xfrm>
        </p:grpSpPr>
        <p:sp>
          <p:nvSpPr>
            <p:cNvPr id="2121" name="TextBox 8"/>
            <p:cNvSpPr/>
            <p:nvPr/>
          </p:nvSpPr>
          <p:spPr>
            <a:xfrm>
              <a:off x="4293373" y="637652"/>
              <a:ext cx="3255323" cy="492443"/>
            </a:xfrm>
            <a:prstGeom prst="rect">
              <a:avLst/>
            </a:prstGeom>
            <a:noFill/>
            <a:ln w="9525">
              <a:noFill/>
            </a:ln>
          </p:spPr>
          <p:txBody>
            <a:bodyPr wrap="square" lIns="0" tIns="0" rIns="0" bIns="0" anchor="ctr" anchorCtr="0"/>
            <a:p>
              <a:pPr algn="ctr"/>
              <a:r>
                <a:rPr lang="zh-CN" altLang="en-US" sz="3200">
                  <a:latin typeface="叶根友刀锋黑草" pitchFamily="2" charset="-122"/>
                  <a:ea typeface="楷体" panose="02010609060101010101" charset="-122"/>
                  <a:sym typeface="Arial" panose="020B0604020202020204"/>
                </a:rPr>
                <a:t>一、概述</a:t>
              </a:r>
              <a:endParaRPr lang="zh-CN" altLang="en-US" sz="3200">
                <a:latin typeface="叶根友刀锋黑草" pitchFamily="2" charset="-122"/>
                <a:ea typeface="楷体" panose="02010609060101010101" charset="-122"/>
                <a:sym typeface="Arial" panose="020B0604020202020204"/>
              </a:endParaRPr>
            </a:p>
          </p:txBody>
        </p:sp>
        <p:cxnSp>
          <p:nvCxnSpPr>
            <p:cNvPr id="2122" name="直接连接符 29"/>
            <p:cNvCxnSpPr/>
            <p:nvPr/>
          </p:nvCxnSpPr>
          <p:spPr>
            <a:xfrm>
              <a:off x="3090175" y="1378420"/>
              <a:ext cx="5598351" cy="0"/>
            </a:xfrm>
            <a:prstGeom prst="line">
              <a:avLst/>
            </a:prstGeom>
            <a:ln w="9525" cap="flat" cmpd="sng">
              <a:solidFill>
                <a:srgbClr val="895C33"/>
              </a:solidFill>
              <a:prstDash val="solid"/>
              <a:headEnd type="none" w="med" len="med"/>
              <a:tailEnd type="none" w="med" len="med"/>
            </a:ln>
          </p:spPr>
        </p:cxnSp>
      </p:grpSp>
      <p:sp>
        <p:nvSpPr>
          <p:cNvPr id="2123" name="Content Placeholder 2"/>
          <p:cNvSpPr/>
          <p:nvPr/>
        </p:nvSpPr>
        <p:spPr>
          <a:xfrm flipH="1">
            <a:off x="1238250" y="1747838"/>
            <a:ext cx="9339263" cy="2921000"/>
          </a:xfrm>
          <a:prstGeom prst="rect">
            <a:avLst/>
          </a:prstGeom>
          <a:noFill/>
          <a:ln w="9525">
            <a:noFill/>
          </a:ln>
        </p:spPr>
        <p:txBody>
          <a:bodyPr wrap="square" lIns="0" tIns="0" rIns="0" bIns="0" anchor="t" anchorCtr="0"/>
          <a:p>
            <a:pPr defTabSz="457200">
              <a:lnSpc>
                <a:spcPct val="150000"/>
              </a:lnSpc>
              <a:spcBef>
                <a:spcPct val="20000"/>
              </a:spcBef>
              <a:spcAft>
                <a:spcPts val="600"/>
              </a:spcAft>
              <a:buClr>
                <a:srgbClr val="981B1F"/>
              </a:buClr>
              <a:buSzPct val="145000"/>
              <a:buFont typeface="Arial" panose="020B0604020202020204"/>
            </a:pPr>
            <a:endParaRPr lang="zh-CN" altLang="en-US" sz="2400" b="1">
              <a:latin typeface="微软雅黑" panose="020B0503020204020204" pitchFamily="34" charset="-122"/>
              <a:ea typeface="楷体" panose="02010609060101010101" charset="-122"/>
              <a:sym typeface="黑体" panose="02010609060101010101" charset="-122"/>
            </a:endParaRPr>
          </a:p>
        </p:txBody>
      </p:sp>
      <p:sp>
        <p:nvSpPr>
          <p:cNvPr id="2" name="文本框 1"/>
          <p:cNvSpPr txBox="1"/>
          <p:nvPr/>
        </p:nvSpPr>
        <p:spPr>
          <a:xfrm>
            <a:off x="1174750" y="2060575"/>
            <a:ext cx="9992995" cy="2608580"/>
          </a:xfrm>
          <a:prstGeom prst="rect">
            <a:avLst/>
          </a:prstGeom>
          <a:noFill/>
        </p:spPr>
        <p:txBody>
          <a:bodyPr wrap="square" rtlCol="0" anchor="t">
            <a:noAutofit/>
          </a:bodyPr>
          <a:p>
            <a:pPr marL="0" lvl="1" eaLnBrk="1" hangingPunct="1">
              <a:lnSpc>
                <a:spcPct val="120000"/>
              </a:lnSpc>
              <a:buClr>
                <a:srgbClr val="33CC33"/>
              </a:buClr>
              <a:buFont typeface="Wingdings" panose="05000000000000000000" pitchFamily="2" charset="2"/>
            </a:pPr>
            <a:r>
              <a:rPr lang="en-US" altLang="zh-CN" sz="2400">
                <a:latin typeface="华文中宋" charset="-122"/>
                <a:ea typeface="楷体" panose="02010609060101010101" charset="-122"/>
                <a:sym typeface="+mn-ea"/>
              </a:rPr>
              <a:t>    </a:t>
            </a:r>
            <a:r>
              <a:rPr lang="zh-CN" altLang="en-US" sz="2400">
                <a:solidFill>
                  <a:srgbClr val="FF0000"/>
                </a:solidFill>
                <a:latin typeface="华文中宋" charset="-122"/>
                <a:ea typeface="楷体" panose="02010609060101010101" charset="-122"/>
                <a:sym typeface="+mn-ea"/>
              </a:rPr>
              <a:t>晋唐时期</a:t>
            </a:r>
            <a:r>
              <a:rPr lang="zh-CN" altLang="en-US" sz="2400">
                <a:latin typeface="华文中宋" charset="-122"/>
                <a:ea typeface="楷体" panose="02010609060101010101" charset="-122"/>
                <a:sym typeface="+mn-ea"/>
              </a:rPr>
              <a:t>，穴位贴敷疗法已广泛地应用于临床。晋·葛洪的《肘后备急方》中记载“治疟疾寒多热少，或但寒不热，临发时，以醋和附子末涂背上”，并收录了大量的外用膏药，如续断青、丹参膏、雄黄膏、五毒神膏等，注明了具体的制用方法。</a:t>
            </a:r>
            <a:endParaRPr lang="zh-CN" altLang="en-US" sz="2400">
              <a:latin typeface="华文中宋" charset="-122"/>
              <a:ea typeface="楷体" panose="02010609060101010101" charset="-122"/>
              <a:sym typeface="+mn-ea"/>
            </a:endParaRPr>
          </a:p>
          <a:p>
            <a:pPr marL="0" lvl="1" eaLnBrk="1" hangingPunct="1">
              <a:lnSpc>
                <a:spcPct val="120000"/>
              </a:lnSpc>
              <a:buClr>
                <a:srgbClr val="33CC33"/>
              </a:buClr>
              <a:buFont typeface="Wingdings" panose="05000000000000000000" pitchFamily="2" charset="2"/>
            </a:pPr>
            <a:r>
              <a:rPr lang="zh-CN" altLang="en-US" sz="2400">
                <a:latin typeface="华文中宋" charset="-122"/>
                <a:ea typeface="楷体" panose="02010609060101010101" charset="-122"/>
                <a:sym typeface="+mn-ea"/>
              </a:rPr>
              <a:t> </a:t>
            </a:r>
            <a:r>
              <a:rPr lang="en-US" altLang="zh-CN" sz="2400">
                <a:latin typeface="华文中宋" charset="-122"/>
                <a:ea typeface="楷体" panose="02010609060101010101" charset="-122"/>
                <a:sym typeface="+mn-ea"/>
              </a:rPr>
              <a:t>  </a:t>
            </a:r>
            <a:r>
              <a:rPr lang="zh-CN" altLang="en-US" sz="2400">
                <a:latin typeface="华文中宋" charset="-122"/>
                <a:ea typeface="楷体" panose="02010609060101010101" charset="-122"/>
                <a:sym typeface="+mn-ea"/>
              </a:rPr>
              <a:t> </a:t>
            </a:r>
            <a:endParaRPr lang="zh-CN" altLang="en-US" sz="2400">
              <a:latin typeface="华文中宋" charset="-122"/>
              <a:ea typeface="楷体" panose="02010609060101010101" charset="-122"/>
            </a:endParaRPr>
          </a:p>
          <a:p>
            <a:pPr marL="0" lvl="1" eaLnBrk="1" hangingPunct="1">
              <a:lnSpc>
                <a:spcPct val="120000"/>
              </a:lnSpc>
              <a:buClr>
                <a:srgbClr val="33CC33"/>
              </a:buClr>
              <a:buFont typeface="Wingdings" panose="05000000000000000000" pitchFamily="2" charset="2"/>
            </a:pPr>
            <a:endParaRPr lang="zh-CN" altLang="en-US" sz="2400">
              <a:latin typeface="华文中宋" charset="-122"/>
              <a:ea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additive="base">
                                        <p:cTn id="6" dur="1" fill="hold">
                                          <p:stCondLst>
                                            <p:cond delay="0"/>
                                          </p:stCondLst>
                                        </p:cTn>
                                        <p:tgtEl>
                                          <p:spTgt spid="2118"/>
                                        </p:tgtEl>
                                        <p:attrNameLst>
                                          <p:attrName>style.visibility</p:attrName>
                                        </p:attrNameLst>
                                      </p:cBhvr>
                                      <p:to>
                                        <p:strVal val="visible"/>
                                      </p:to>
                                    </p:set>
                                    <p:anim calcmode="lin" valueType="num">
                                      <p:cBhvr additive="base">
                                        <p:cTn id="7" dur="500" fill="hold"/>
                                        <p:tgtEl>
                                          <p:spTgt spid="2118"/>
                                        </p:tgtEl>
                                        <p:attrNameLst>
                                          <p:attrName>ppt_x</p:attrName>
                                        </p:attrNameLst>
                                      </p:cBhvr>
                                      <p:tavLst>
                                        <p:tav tm="0">
                                          <p:val>
                                            <p:strVal val="1+#ppt_w/2"/>
                                          </p:val>
                                        </p:tav>
                                        <p:tav tm="100000">
                                          <p:val>
                                            <p:strVal val="#ppt_x"/>
                                          </p:val>
                                        </p:tav>
                                      </p:tavLst>
                                    </p:anim>
                                    <p:anim calcmode="lin" valueType="num">
                                      <p:cBhvr additive="base">
                                        <p:cTn id="8" dur="500" fill="hold"/>
                                        <p:tgtEl>
                                          <p:spTgt spid="21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childTnLst>
                                    <p:set>
                                      <p:cBhvr additive="base">
                                        <p:cTn id="11" dur="1" fill="hold">
                                          <p:stCondLst>
                                            <p:cond delay="0"/>
                                          </p:stCondLst>
                                        </p:cTn>
                                        <p:tgtEl>
                                          <p:spTgt spid="2119"/>
                                        </p:tgtEl>
                                        <p:attrNameLst>
                                          <p:attrName>style.visibility</p:attrName>
                                        </p:attrNameLst>
                                      </p:cBhvr>
                                      <p:to>
                                        <p:strVal val="visible"/>
                                      </p:to>
                                    </p:set>
                                    <p:anim calcmode="lin" valueType="num">
                                      <p:cBhvr additive="base">
                                        <p:cTn id="12" dur="500" fill="hold"/>
                                        <p:tgtEl>
                                          <p:spTgt spid="2119"/>
                                        </p:tgtEl>
                                        <p:attrNameLst>
                                          <p:attrName>ppt_w</p:attrName>
                                        </p:attrNameLst>
                                      </p:cBhvr>
                                      <p:tavLst>
                                        <p:tav tm="0">
                                          <p:val>
                                            <p:fltVal val="0.000000"/>
                                          </p:val>
                                        </p:tav>
                                        <p:tav tm="100000">
                                          <p:val>
                                            <p:strVal val="#ppt_w"/>
                                          </p:val>
                                        </p:tav>
                                      </p:tavLst>
                                    </p:anim>
                                    <p:anim calcmode="lin" valueType="num">
                                      <p:cBhvr additive="base">
                                        <p:cTn id="13" dur="500" fill="hold"/>
                                        <p:tgtEl>
                                          <p:spTgt spid="2119"/>
                                        </p:tgtEl>
                                        <p:attrNameLst>
                                          <p:attrName>ppt_h</p:attrName>
                                        </p:attrNameLst>
                                      </p:cBhvr>
                                      <p:tavLst>
                                        <p:tav tm="0">
                                          <p:val>
                                            <p:fltVal val="0.000000"/>
                                          </p:val>
                                        </p:tav>
                                        <p:tav tm="100000">
                                          <p:val>
                                            <p:strVal val="#ppt_h"/>
                                          </p:val>
                                        </p:tav>
                                      </p:tavLst>
                                    </p:anim>
                                    <p:animEffect transition="in" filter="fade">
                                      <p:cBhvr additive="base">
                                        <p:cTn id="14" dur="500"/>
                                        <p:tgtEl>
                                          <p:spTgt spid="2119"/>
                                        </p:tgtEl>
                                      </p:cBhvr>
                                    </p:animEffect>
                                  </p:childTnLst>
                                </p:cTn>
                              </p:par>
                              <p:par>
                                <p:cTn id="15" presetID="22" presetClass="entr" presetSubtype="8" fill="hold" nodeType="withEffect">
                                  <p:childTnLst>
                                    <p:set>
                                      <p:cBhvr additive="base">
                                        <p:cTn id="16" dur="1" fill="hold">
                                          <p:stCondLst>
                                            <p:cond delay="0"/>
                                          </p:stCondLst>
                                        </p:cTn>
                                        <p:tgtEl>
                                          <p:spTgt spid="2120"/>
                                        </p:tgtEl>
                                        <p:attrNameLst>
                                          <p:attrName>style.visibility</p:attrName>
                                        </p:attrNameLst>
                                      </p:cBhvr>
                                      <p:to>
                                        <p:strVal val="visible"/>
                                      </p:to>
                                    </p:set>
                                    <p:animEffect transition="in" filter="wipe(left)">
                                      <p:cBhvr additive="base">
                                        <p:cTn id="17" dur="500"/>
                                        <p:tgtEl>
                                          <p:spTgt spid="2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18" name="图片 57"/>
          <p:cNvPicPr>
            <a:picLocks noChangeAspect="1"/>
          </p:cNvPicPr>
          <p:nvPr/>
        </p:nvPicPr>
        <p:blipFill>
          <a:blip r:embed="rId1"/>
          <a:stretch>
            <a:fillRect/>
          </a:stretch>
        </p:blipFill>
        <p:spPr>
          <a:xfrm>
            <a:off x="-50800" y="-39687"/>
            <a:ext cx="2235200" cy="1822450"/>
          </a:xfrm>
          <a:prstGeom prst="rect">
            <a:avLst/>
          </a:prstGeom>
          <a:noFill/>
          <a:ln w="9525">
            <a:noFill/>
          </a:ln>
        </p:spPr>
      </p:pic>
      <p:pic>
        <p:nvPicPr>
          <p:cNvPr id="2119" name="图片 11"/>
          <p:cNvPicPr>
            <a:picLocks noChangeAspect="1"/>
          </p:cNvPicPr>
          <p:nvPr/>
        </p:nvPicPr>
        <p:blipFill>
          <a:blip r:embed="rId2"/>
          <a:stretch>
            <a:fillRect/>
          </a:stretch>
        </p:blipFill>
        <p:spPr>
          <a:xfrm>
            <a:off x="10575925" y="392113"/>
            <a:ext cx="1301750" cy="1081087"/>
          </a:xfrm>
          <a:prstGeom prst="rect">
            <a:avLst/>
          </a:prstGeom>
          <a:noFill/>
          <a:ln w="9525">
            <a:noFill/>
          </a:ln>
        </p:spPr>
      </p:pic>
      <p:grpSp>
        <p:nvGrpSpPr>
          <p:cNvPr id="2120" name="组合 2119"/>
          <p:cNvGrpSpPr/>
          <p:nvPr/>
        </p:nvGrpSpPr>
        <p:grpSpPr>
          <a:xfrm>
            <a:off x="3489325" y="638175"/>
            <a:ext cx="5227638" cy="741363"/>
            <a:chOff x="3090175" y="637652"/>
            <a:chExt cx="5598351" cy="740768"/>
          </a:xfrm>
        </p:grpSpPr>
        <p:sp>
          <p:nvSpPr>
            <p:cNvPr id="2121" name="TextBox 8"/>
            <p:cNvSpPr/>
            <p:nvPr/>
          </p:nvSpPr>
          <p:spPr>
            <a:xfrm>
              <a:off x="4293373" y="637652"/>
              <a:ext cx="3255323" cy="492443"/>
            </a:xfrm>
            <a:prstGeom prst="rect">
              <a:avLst/>
            </a:prstGeom>
            <a:noFill/>
            <a:ln w="9525">
              <a:noFill/>
            </a:ln>
          </p:spPr>
          <p:txBody>
            <a:bodyPr wrap="square" lIns="0" tIns="0" rIns="0" bIns="0" anchor="ctr" anchorCtr="0"/>
            <a:p>
              <a:pPr algn="ctr"/>
              <a:r>
                <a:rPr lang="zh-CN" altLang="en-US" sz="3200">
                  <a:latin typeface="叶根友刀锋黑草" pitchFamily="2" charset="-122"/>
                  <a:ea typeface="楷体" panose="02010609060101010101" charset="-122"/>
                  <a:sym typeface="Arial" panose="020B0604020202020204"/>
                </a:rPr>
                <a:t>一、概述</a:t>
              </a:r>
              <a:endParaRPr lang="zh-CN" altLang="en-US" sz="3200">
                <a:latin typeface="叶根友刀锋黑草" pitchFamily="2" charset="-122"/>
                <a:ea typeface="楷体" panose="02010609060101010101" charset="-122"/>
                <a:sym typeface="Arial" panose="020B0604020202020204"/>
              </a:endParaRPr>
            </a:p>
          </p:txBody>
        </p:sp>
        <p:cxnSp>
          <p:nvCxnSpPr>
            <p:cNvPr id="2122" name="直接连接符 29"/>
            <p:cNvCxnSpPr/>
            <p:nvPr/>
          </p:nvCxnSpPr>
          <p:spPr>
            <a:xfrm>
              <a:off x="3090175" y="1378420"/>
              <a:ext cx="5598351" cy="0"/>
            </a:xfrm>
            <a:prstGeom prst="line">
              <a:avLst/>
            </a:prstGeom>
            <a:ln w="9525" cap="flat" cmpd="sng">
              <a:solidFill>
                <a:srgbClr val="895C33"/>
              </a:solidFill>
              <a:prstDash val="solid"/>
              <a:headEnd type="none" w="med" len="med"/>
              <a:tailEnd type="none" w="med" len="med"/>
            </a:ln>
          </p:spPr>
        </p:cxnSp>
      </p:grpSp>
      <p:sp>
        <p:nvSpPr>
          <p:cNvPr id="2123" name="Content Placeholder 2"/>
          <p:cNvSpPr/>
          <p:nvPr/>
        </p:nvSpPr>
        <p:spPr>
          <a:xfrm flipH="1">
            <a:off x="1238250" y="1747838"/>
            <a:ext cx="9339263" cy="2921000"/>
          </a:xfrm>
          <a:prstGeom prst="rect">
            <a:avLst/>
          </a:prstGeom>
          <a:noFill/>
          <a:ln w="9525">
            <a:noFill/>
          </a:ln>
        </p:spPr>
        <p:txBody>
          <a:bodyPr wrap="square" lIns="0" tIns="0" rIns="0" bIns="0" anchor="t" anchorCtr="0"/>
          <a:p>
            <a:pPr defTabSz="457200">
              <a:lnSpc>
                <a:spcPct val="150000"/>
              </a:lnSpc>
              <a:spcBef>
                <a:spcPct val="20000"/>
              </a:spcBef>
              <a:spcAft>
                <a:spcPts val="600"/>
              </a:spcAft>
              <a:buClr>
                <a:srgbClr val="981B1F"/>
              </a:buClr>
              <a:buSzPct val="145000"/>
              <a:buFont typeface="Arial" panose="020B0604020202020204"/>
            </a:pPr>
            <a:endParaRPr lang="zh-CN" altLang="en-US" sz="2400" b="1">
              <a:latin typeface="微软雅黑" panose="020B0503020204020204" pitchFamily="34" charset="-122"/>
              <a:ea typeface="楷体" panose="02010609060101010101" charset="-122"/>
              <a:sym typeface="黑体" panose="02010609060101010101" charset="-122"/>
            </a:endParaRPr>
          </a:p>
        </p:txBody>
      </p:sp>
      <p:sp>
        <p:nvSpPr>
          <p:cNvPr id="2" name="文本框 1"/>
          <p:cNvSpPr txBox="1"/>
          <p:nvPr/>
        </p:nvSpPr>
        <p:spPr>
          <a:xfrm>
            <a:off x="1174750" y="1472565"/>
            <a:ext cx="10424160" cy="3196590"/>
          </a:xfrm>
          <a:prstGeom prst="rect">
            <a:avLst/>
          </a:prstGeom>
          <a:noFill/>
        </p:spPr>
        <p:txBody>
          <a:bodyPr wrap="square" rtlCol="0" anchor="t">
            <a:noAutofit/>
          </a:bodyPr>
          <a:p>
            <a:pPr marL="0" lvl="1" eaLnBrk="1" hangingPunct="1">
              <a:lnSpc>
                <a:spcPct val="120000"/>
              </a:lnSpc>
              <a:buClr>
                <a:srgbClr val="33CC33"/>
              </a:buClr>
              <a:buFont typeface="Wingdings" panose="05000000000000000000" pitchFamily="2" charset="2"/>
            </a:pPr>
            <a:r>
              <a:rPr lang="en-US" altLang="zh-CN" sz="2400">
                <a:latin typeface="华文中宋" charset="-122"/>
                <a:ea typeface="楷体" panose="02010609060101010101" charset="-122"/>
                <a:sym typeface="+mn-ea"/>
              </a:rPr>
              <a:t>  </a:t>
            </a:r>
            <a:endParaRPr lang="zh-CN" altLang="en-US" sz="2400">
              <a:latin typeface="华文中宋" charset="-122"/>
              <a:ea typeface="楷体" panose="02010609060101010101" charset="-122"/>
              <a:sym typeface="+mn-ea"/>
            </a:endParaRPr>
          </a:p>
          <a:p>
            <a:pPr marL="0" lvl="1" eaLnBrk="1" hangingPunct="1">
              <a:lnSpc>
                <a:spcPct val="120000"/>
              </a:lnSpc>
              <a:buClr>
                <a:srgbClr val="33CC33"/>
              </a:buClr>
              <a:buFont typeface="Wingdings" panose="05000000000000000000" pitchFamily="2" charset="2"/>
            </a:pPr>
            <a:r>
              <a:rPr lang="zh-CN" altLang="en-US" sz="2400">
                <a:latin typeface="华文中宋" charset="-122"/>
                <a:ea typeface="楷体" panose="02010609060101010101" charset="-122"/>
                <a:sym typeface="+mn-ea"/>
              </a:rPr>
              <a:t> </a:t>
            </a:r>
            <a:r>
              <a:rPr lang="en-US" altLang="zh-CN" sz="2400">
                <a:latin typeface="华文中宋" charset="-122"/>
                <a:ea typeface="楷体" panose="02010609060101010101" charset="-122"/>
                <a:sym typeface="+mn-ea"/>
              </a:rPr>
              <a:t>  </a:t>
            </a:r>
            <a:r>
              <a:rPr lang="zh-CN" altLang="en-US" sz="2400">
                <a:latin typeface="华文中宋" charset="-122"/>
                <a:ea typeface="楷体" panose="02010609060101010101" charset="-122"/>
                <a:sym typeface="+mn-ea"/>
              </a:rPr>
              <a:t> </a:t>
            </a:r>
            <a:r>
              <a:rPr lang="zh-CN" altLang="en-US" sz="2400">
                <a:solidFill>
                  <a:srgbClr val="FF0000"/>
                </a:solidFill>
                <a:latin typeface="华文中宋" charset="-122"/>
                <a:ea typeface="楷体" panose="02010609060101010101" charset="-122"/>
                <a:sym typeface="+mn-ea"/>
              </a:rPr>
              <a:t>清代</a:t>
            </a:r>
            <a:r>
              <a:rPr lang="zh-CN" altLang="en-US" sz="2400">
                <a:latin typeface="华文中宋" charset="-122"/>
                <a:ea typeface="楷体" panose="02010609060101010101" charset="-122"/>
                <a:sym typeface="+mn-ea"/>
              </a:rPr>
              <a:t>外治之宗---吴师机结合自己的临床经验，对外治法进行了系统的整理和理论探索，著成《理瀹骈文》。提出了“以膏统治百病”的论断。并依据中医基本理论，对内病外治的作用机理、制方遣药、具体运用等方面，作了较详细的论述，提出外治部位“当分十二经”，药物当置于“经络穴位………与针灸之取穴同一理”之论点。</a:t>
            </a:r>
            <a:endParaRPr lang="zh-CN" altLang="en-US" sz="2400">
              <a:latin typeface="华文中宋" charset="-122"/>
              <a:ea typeface="楷体" panose="02010609060101010101" charset="-122"/>
            </a:endParaRPr>
          </a:p>
          <a:p>
            <a:pPr marL="0" lvl="1" eaLnBrk="1" hangingPunct="1">
              <a:lnSpc>
                <a:spcPct val="120000"/>
              </a:lnSpc>
              <a:buClr>
                <a:srgbClr val="33CC33"/>
              </a:buClr>
              <a:buFont typeface="Wingdings" panose="05000000000000000000" pitchFamily="2" charset="2"/>
            </a:pPr>
            <a:endParaRPr lang="zh-CN" altLang="en-US" sz="2400">
              <a:latin typeface="华文中宋" charset="-122"/>
              <a:ea typeface="楷体" panose="02010609060101010101" charset="-122"/>
            </a:endParaRPr>
          </a:p>
          <a:p>
            <a:pPr marL="0" lvl="1" eaLnBrk="1" hangingPunct="1">
              <a:lnSpc>
                <a:spcPct val="120000"/>
              </a:lnSpc>
              <a:buClr>
                <a:srgbClr val="33CC33"/>
              </a:buClr>
              <a:buFont typeface="Wingdings" panose="05000000000000000000" pitchFamily="2" charset="2"/>
            </a:pPr>
            <a:endParaRPr lang="zh-CN" altLang="en-US" sz="2400">
              <a:latin typeface="华文中宋" charset="-122"/>
              <a:ea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additive="base">
                                        <p:cTn id="6" dur="1" fill="hold">
                                          <p:stCondLst>
                                            <p:cond delay="0"/>
                                          </p:stCondLst>
                                        </p:cTn>
                                        <p:tgtEl>
                                          <p:spTgt spid="2118"/>
                                        </p:tgtEl>
                                        <p:attrNameLst>
                                          <p:attrName>style.visibility</p:attrName>
                                        </p:attrNameLst>
                                      </p:cBhvr>
                                      <p:to>
                                        <p:strVal val="visible"/>
                                      </p:to>
                                    </p:set>
                                    <p:anim calcmode="lin" valueType="num">
                                      <p:cBhvr additive="base">
                                        <p:cTn id="7" dur="500" fill="hold"/>
                                        <p:tgtEl>
                                          <p:spTgt spid="2118"/>
                                        </p:tgtEl>
                                        <p:attrNameLst>
                                          <p:attrName>ppt_x</p:attrName>
                                        </p:attrNameLst>
                                      </p:cBhvr>
                                      <p:tavLst>
                                        <p:tav tm="0">
                                          <p:val>
                                            <p:strVal val="1+#ppt_w/2"/>
                                          </p:val>
                                        </p:tav>
                                        <p:tav tm="100000">
                                          <p:val>
                                            <p:strVal val="#ppt_x"/>
                                          </p:val>
                                        </p:tav>
                                      </p:tavLst>
                                    </p:anim>
                                    <p:anim calcmode="lin" valueType="num">
                                      <p:cBhvr additive="base">
                                        <p:cTn id="8" dur="500" fill="hold"/>
                                        <p:tgtEl>
                                          <p:spTgt spid="21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childTnLst>
                                    <p:set>
                                      <p:cBhvr additive="base">
                                        <p:cTn id="11" dur="1" fill="hold">
                                          <p:stCondLst>
                                            <p:cond delay="0"/>
                                          </p:stCondLst>
                                        </p:cTn>
                                        <p:tgtEl>
                                          <p:spTgt spid="2119"/>
                                        </p:tgtEl>
                                        <p:attrNameLst>
                                          <p:attrName>style.visibility</p:attrName>
                                        </p:attrNameLst>
                                      </p:cBhvr>
                                      <p:to>
                                        <p:strVal val="visible"/>
                                      </p:to>
                                    </p:set>
                                    <p:anim calcmode="lin" valueType="num">
                                      <p:cBhvr additive="base">
                                        <p:cTn id="12" dur="500" fill="hold"/>
                                        <p:tgtEl>
                                          <p:spTgt spid="2119"/>
                                        </p:tgtEl>
                                        <p:attrNameLst>
                                          <p:attrName>ppt_w</p:attrName>
                                        </p:attrNameLst>
                                      </p:cBhvr>
                                      <p:tavLst>
                                        <p:tav tm="0">
                                          <p:val>
                                            <p:fltVal val="0.000000"/>
                                          </p:val>
                                        </p:tav>
                                        <p:tav tm="100000">
                                          <p:val>
                                            <p:strVal val="#ppt_w"/>
                                          </p:val>
                                        </p:tav>
                                      </p:tavLst>
                                    </p:anim>
                                    <p:anim calcmode="lin" valueType="num">
                                      <p:cBhvr additive="base">
                                        <p:cTn id="13" dur="500" fill="hold"/>
                                        <p:tgtEl>
                                          <p:spTgt spid="2119"/>
                                        </p:tgtEl>
                                        <p:attrNameLst>
                                          <p:attrName>ppt_h</p:attrName>
                                        </p:attrNameLst>
                                      </p:cBhvr>
                                      <p:tavLst>
                                        <p:tav tm="0">
                                          <p:val>
                                            <p:fltVal val="0.000000"/>
                                          </p:val>
                                        </p:tav>
                                        <p:tav tm="100000">
                                          <p:val>
                                            <p:strVal val="#ppt_h"/>
                                          </p:val>
                                        </p:tav>
                                      </p:tavLst>
                                    </p:anim>
                                    <p:animEffect transition="in" filter="fade">
                                      <p:cBhvr additive="base">
                                        <p:cTn id="14" dur="500"/>
                                        <p:tgtEl>
                                          <p:spTgt spid="2119"/>
                                        </p:tgtEl>
                                      </p:cBhvr>
                                    </p:animEffect>
                                  </p:childTnLst>
                                </p:cTn>
                              </p:par>
                              <p:par>
                                <p:cTn id="15" presetID="22" presetClass="entr" presetSubtype="8" fill="hold" nodeType="withEffect">
                                  <p:childTnLst>
                                    <p:set>
                                      <p:cBhvr additive="base">
                                        <p:cTn id="16" dur="1" fill="hold">
                                          <p:stCondLst>
                                            <p:cond delay="0"/>
                                          </p:stCondLst>
                                        </p:cTn>
                                        <p:tgtEl>
                                          <p:spTgt spid="2120"/>
                                        </p:tgtEl>
                                        <p:attrNameLst>
                                          <p:attrName>style.visibility</p:attrName>
                                        </p:attrNameLst>
                                      </p:cBhvr>
                                      <p:to>
                                        <p:strVal val="visible"/>
                                      </p:to>
                                    </p:set>
                                    <p:animEffect transition="in" filter="wipe(left)">
                                      <p:cBhvr additive="base">
                                        <p:cTn id="17" dur="500"/>
                                        <p:tgtEl>
                                          <p:spTgt spid="2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18" name="图片 57"/>
          <p:cNvPicPr>
            <a:picLocks noChangeAspect="1"/>
          </p:cNvPicPr>
          <p:nvPr/>
        </p:nvPicPr>
        <p:blipFill>
          <a:blip r:embed="rId1"/>
          <a:stretch>
            <a:fillRect/>
          </a:stretch>
        </p:blipFill>
        <p:spPr>
          <a:xfrm>
            <a:off x="-50800" y="-39687"/>
            <a:ext cx="2235200" cy="1822450"/>
          </a:xfrm>
          <a:prstGeom prst="rect">
            <a:avLst/>
          </a:prstGeom>
          <a:noFill/>
          <a:ln w="9525">
            <a:noFill/>
          </a:ln>
        </p:spPr>
      </p:pic>
      <p:pic>
        <p:nvPicPr>
          <p:cNvPr id="2119" name="图片 11"/>
          <p:cNvPicPr>
            <a:picLocks noChangeAspect="1"/>
          </p:cNvPicPr>
          <p:nvPr/>
        </p:nvPicPr>
        <p:blipFill>
          <a:blip r:embed="rId2"/>
          <a:stretch>
            <a:fillRect/>
          </a:stretch>
        </p:blipFill>
        <p:spPr>
          <a:xfrm>
            <a:off x="10575925" y="392113"/>
            <a:ext cx="1301750" cy="1081087"/>
          </a:xfrm>
          <a:prstGeom prst="rect">
            <a:avLst/>
          </a:prstGeom>
          <a:noFill/>
          <a:ln w="9525">
            <a:noFill/>
          </a:ln>
        </p:spPr>
      </p:pic>
      <p:grpSp>
        <p:nvGrpSpPr>
          <p:cNvPr id="2120" name="组合 2119"/>
          <p:cNvGrpSpPr/>
          <p:nvPr/>
        </p:nvGrpSpPr>
        <p:grpSpPr>
          <a:xfrm>
            <a:off x="3489325" y="638175"/>
            <a:ext cx="5227638" cy="741363"/>
            <a:chOff x="3090175" y="637652"/>
            <a:chExt cx="5598351" cy="740768"/>
          </a:xfrm>
        </p:grpSpPr>
        <p:sp>
          <p:nvSpPr>
            <p:cNvPr id="2121" name="TextBox 8"/>
            <p:cNvSpPr/>
            <p:nvPr/>
          </p:nvSpPr>
          <p:spPr>
            <a:xfrm>
              <a:off x="4293373" y="637652"/>
              <a:ext cx="3255323" cy="492443"/>
            </a:xfrm>
            <a:prstGeom prst="rect">
              <a:avLst/>
            </a:prstGeom>
            <a:noFill/>
            <a:ln w="9525">
              <a:noFill/>
            </a:ln>
          </p:spPr>
          <p:txBody>
            <a:bodyPr wrap="square" lIns="0" tIns="0" rIns="0" bIns="0" anchor="ctr" anchorCtr="0"/>
            <a:p>
              <a:pPr algn="ctr"/>
              <a:r>
                <a:rPr lang="zh-CN" altLang="en-US" sz="3200">
                  <a:latin typeface="叶根友刀锋黑草" pitchFamily="2" charset="-122"/>
                  <a:ea typeface="楷体" panose="02010609060101010101" charset="-122"/>
                  <a:sym typeface="Arial" panose="020B0604020202020204"/>
                </a:rPr>
                <a:t>一、概述</a:t>
              </a:r>
              <a:endParaRPr lang="zh-CN" altLang="en-US" sz="3200">
                <a:latin typeface="叶根友刀锋黑草" pitchFamily="2" charset="-122"/>
                <a:ea typeface="楷体" panose="02010609060101010101" charset="-122"/>
                <a:sym typeface="Arial" panose="020B0604020202020204"/>
              </a:endParaRPr>
            </a:p>
          </p:txBody>
        </p:sp>
        <p:cxnSp>
          <p:nvCxnSpPr>
            <p:cNvPr id="2122" name="直接连接符 29"/>
            <p:cNvCxnSpPr/>
            <p:nvPr/>
          </p:nvCxnSpPr>
          <p:spPr>
            <a:xfrm>
              <a:off x="3090175" y="1378420"/>
              <a:ext cx="5598351" cy="0"/>
            </a:xfrm>
            <a:prstGeom prst="line">
              <a:avLst/>
            </a:prstGeom>
            <a:ln w="9525" cap="flat" cmpd="sng">
              <a:solidFill>
                <a:srgbClr val="895C33"/>
              </a:solidFill>
              <a:prstDash val="solid"/>
              <a:headEnd type="none" w="med" len="med"/>
              <a:tailEnd type="none" w="med" len="med"/>
            </a:ln>
          </p:spPr>
        </p:cxnSp>
      </p:grpSp>
      <p:sp>
        <p:nvSpPr>
          <p:cNvPr id="2123" name="Content Placeholder 2"/>
          <p:cNvSpPr/>
          <p:nvPr/>
        </p:nvSpPr>
        <p:spPr>
          <a:xfrm flipH="1">
            <a:off x="1238250" y="1747838"/>
            <a:ext cx="9339263" cy="2921000"/>
          </a:xfrm>
          <a:prstGeom prst="rect">
            <a:avLst/>
          </a:prstGeom>
          <a:noFill/>
          <a:ln w="9525">
            <a:noFill/>
          </a:ln>
        </p:spPr>
        <p:txBody>
          <a:bodyPr wrap="square" lIns="0" tIns="0" rIns="0" bIns="0" anchor="t" anchorCtr="0"/>
          <a:p>
            <a:pPr defTabSz="457200">
              <a:lnSpc>
                <a:spcPct val="150000"/>
              </a:lnSpc>
              <a:spcBef>
                <a:spcPct val="20000"/>
              </a:spcBef>
              <a:spcAft>
                <a:spcPts val="600"/>
              </a:spcAft>
              <a:buClr>
                <a:srgbClr val="981B1F"/>
              </a:buClr>
              <a:buSzPct val="145000"/>
              <a:buFont typeface="Arial" panose="020B0604020202020204"/>
            </a:pPr>
            <a:endParaRPr lang="zh-CN" altLang="en-US" sz="2400" b="1">
              <a:latin typeface="微软雅黑" panose="020B0503020204020204" pitchFamily="34" charset="-122"/>
              <a:ea typeface="楷体" panose="02010609060101010101" charset="-122"/>
              <a:sym typeface="黑体" panose="02010609060101010101" charset="-122"/>
            </a:endParaRPr>
          </a:p>
        </p:txBody>
      </p:sp>
      <p:sp>
        <p:nvSpPr>
          <p:cNvPr id="2" name="文本框 1"/>
          <p:cNvSpPr txBox="1"/>
          <p:nvPr/>
        </p:nvSpPr>
        <p:spPr>
          <a:xfrm>
            <a:off x="1174750" y="1472565"/>
            <a:ext cx="9318625" cy="4295140"/>
          </a:xfrm>
          <a:prstGeom prst="rect">
            <a:avLst/>
          </a:prstGeom>
          <a:noFill/>
        </p:spPr>
        <p:txBody>
          <a:bodyPr wrap="square" rtlCol="0" anchor="t">
            <a:noAutofit/>
          </a:bodyPr>
          <a:p>
            <a:pPr marL="0" lvl="1" eaLnBrk="1" hangingPunct="1">
              <a:lnSpc>
                <a:spcPct val="120000"/>
              </a:lnSpc>
              <a:buClr>
                <a:srgbClr val="33CC33"/>
              </a:buClr>
              <a:buFont typeface="Wingdings" panose="05000000000000000000" pitchFamily="2" charset="2"/>
            </a:pPr>
            <a:r>
              <a:rPr lang="en-US" altLang="zh-CN" sz="2400">
                <a:latin typeface="华文中宋" charset="-122"/>
                <a:ea typeface="楷体" panose="02010609060101010101" charset="-122"/>
                <a:sym typeface="+mn-ea"/>
              </a:rPr>
              <a:t> </a:t>
            </a:r>
            <a:r>
              <a:rPr lang="en-US" altLang="zh-CN" sz="2400">
                <a:solidFill>
                  <a:srgbClr val="FF0000"/>
                </a:solidFill>
                <a:latin typeface="华文中宋" charset="-122"/>
                <a:ea typeface="楷体" panose="02010609060101010101" charset="-122"/>
                <a:sym typeface="+mn-ea"/>
              </a:rPr>
              <a:t>理论依据：</a:t>
            </a:r>
            <a:endParaRPr lang="zh-CN" altLang="en-US" sz="2400">
              <a:latin typeface="华文中宋" charset="-122"/>
              <a:ea typeface="楷体" panose="02010609060101010101" charset="-122"/>
              <a:sym typeface="+mn-ea"/>
            </a:endParaRPr>
          </a:p>
          <a:p>
            <a:pPr eaLnBrk="1" hangingPunct="1">
              <a:buNone/>
            </a:pPr>
            <a:r>
              <a:rPr lang="en-US" altLang="zh-CN" sz="2400">
                <a:latin typeface="华文中宋" charset="-122"/>
                <a:ea typeface="楷体" panose="02010609060101010101" charset="-122"/>
                <a:sym typeface="+mn-ea"/>
              </a:rPr>
              <a:t>   </a:t>
            </a:r>
            <a:endParaRPr lang="en-US" altLang="zh-CN" sz="2400">
              <a:latin typeface="华文中宋" charset="-122"/>
              <a:ea typeface="楷体" panose="02010609060101010101" charset="-122"/>
              <a:sym typeface="+mn-ea"/>
            </a:endParaRPr>
          </a:p>
          <a:p>
            <a:pPr eaLnBrk="1" hangingPunct="1">
              <a:buNone/>
            </a:pPr>
            <a:r>
              <a:rPr lang="en-US" altLang="zh-CN" sz="2400">
                <a:latin typeface="华文中宋" charset="-122"/>
                <a:ea typeface="楷体" panose="02010609060101010101" charset="-122"/>
                <a:sym typeface="+mn-ea"/>
              </a:rPr>
              <a:t>   </a:t>
            </a:r>
            <a:r>
              <a:rPr lang="zh-CN" altLang="en-US" sz="2400">
                <a:latin typeface="华文中宋" charset="-122"/>
                <a:ea typeface="楷体" panose="02010609060101010101" charset="-122"/>
                <a:sym typeface="+mn-ea"/>
              </a:rPr>
              <a:t>1.理同内治</a:t>
            </a:r>
            <a:endParaRPr lang="zh-CN" altLang="en-US" sz="2400">
              <a:latin typeface="华文中宋" charset="-122"/>
              <a:ea typeface="楷体" panose="02010609060101010101" charset="-122"/>
            </a:endParaRPr>
          </a:p>
          <a:p>
            <a:pPr eaLnBrk="1" hangingPunct="1">
              <a:lnSpc>
                <a:spcPct val="110000"/>
              </a:lnSpc>
            </a:pPr>
            <a:r>
              <a:rPr lang="en-US" altLang="zh-CN" sz="2400">
                <a:latin typeface="华文中宋" charset="-122"/>
                <a:ea typeface="楷体" panose="02010609060101010101" charset="-122"/>
                <a:sym typeface="+mn-ea"/>
              </a:rPr>
              <a:t>   </a:t>
            </a:r>
            <a:r>
              <a:rPr lang="zh-CN" altLang="en-US" sz="2400">
                <a:latin typeface="华文中宋" charset="-122"/>
                <a:ea typeface="楷体" panose="02010609060101010101" charset="-122"/>
                <a:sym typeface="+mn-ea"/>
              </a:rPr>
              <a:t>病从外入、由表达里，即有外治以应之，故先取其外。病由内生，形诸于外，由里达表，亦可以外治，非外治者不能治内。内服汤药与穴位敷贴同样的通过经络“内联脏腑、外络肢节”和“运行气血、协调阴阳”的作用，到达五脏六腑、五官九窍和四肢百骸，发挥其治疗作用。</a:t>
            </a:r>
            <a:endParaRPr lang="zh-CN" altLang="en-US" sz="2400">
              <a:latin typeface="华文中宋" charset="-122"/>
              <a:ea typeface="楷体" panose="02010609060101010101" charset="-122"/>
            </a:endParaRPr>
          </a:p>
          <a:p>
            <a:pPr eaLnBrk="1" hangingPunct="1">
              <a:lnSpc>
                <a:spcPct val="110000"/>
              </a:lnSpc>
            </a:pPr>
            <a:r>
              <a:rPr lang="en-US" altLang="zh-CN" sz="2400">
                <a:latin typeface="华文中宋" charset="-122"/>
                <a:ea typeface="楷体" panose="02010609060101010101" charset="-122"/>
                <a:sym typeface="+mn-ea"/>
              </a:rPr>
              <a:t>  </a:t>
            </a:r>
            <a:endParaRPr lang="en-US" altLang="zh-CN" sz="2400">
              <a:latin typeface="华文中宋" charset="-122"/>
              <a:ea typeface="楷体" panose="02010609060101010101" charset="-122"/>
              <a:sym typeface="+mn-ea"/>
            </a:endParaRPr>
          </a:p>
          <a:p>
            <a:pPr eaLnBrk="1" hangingPunct="1">
              <a:lnSpc>
                <a:spcPct val="110000"/>
              </a:lnSpc>
            </a:pPr>
            <a:r>
              <a:rPr lang="en-US" altLang="zh-CN" sz="2400">
                <a:latin typeface="华文中宋" charset="-122"/>
                <a:ea typeface="楷体" panose="02010609060101010101" charset="-122"/>
                <a:sym typeface="+mn-ea"/>
              </a:rPr>
              <a:t>   </a:t>
            </a:r>
            <a:r>
              <a:rPr lang="zh-CN" altLang="en-US" sz="1800">
                <a:latin typeface="仿宋" panose="02010609060101010101" charset="-122"/>
                <a:ea typeface="仿宋" panose="02010609060101010101" charset="-122"/>
                <a:cs typeface="仿宋" panose="02010609060101010101" charset="-122"/>
                <a:sym typeface="+mn-ea"/>
              </a:rPr>
              <a:t>《理瀹骈文》：“凡病多从外入，故医有外治法，经文内取外取并列，未尝教人专用内治也。”“外治之理，即内治之理。”</a:t>
            </a:r>
            <a:endParaRPr lang="zh-CN" altLang="en-US" sz="2400">
              <a:latin typeface="华文中宋" charset="-122"/>
              <a:ea typeface="楷体" panose="02010609060101010101" charset="-122"/>
              <a:sym typeface="+mn-ea"/>
            </a:endParaRPr>
          </a:p>
          <a:p>
            <a:pPr marL="0" lvl="1" eaLnBrk="1" hangingPunct="1">
              <a:lnSpc>
                <a:spcPct val="120000"/>
              </a:lnSpc>
              <a:buClr>
                <a:srgbClr val="33CC33"/>
              </a:buClr>
              <a:buFont typeface="Wingdings" panose="05000000000000000000" pitchFamily="2" charset="2"/>
            </a:pPr>
            <a:endParaRPr lang="zh-CN" altLang="en-US" sz="2400">
              <a:latin typeface="华文中宋" charset="-122"/>
              <a:ea typeface="楷体" panose="02010609060101010101" charset="-122"/>
            </a:endParaRPr>
          </a:p>
          <a:p>
            <a:pPr marL="0" lvl="1" eaLnBrk="1" hangingPunct="1">
              <a:lnSpc>
                <a:spcPct val="120000"/>
              </a:lnSpc>
              <a:buClr>
                <a:srgbClr val="33CC33"/>
              </a:buClr>
              <a:buFont typeface="Wingdings" panose="05000000000000000000" pitchFamily="2" charset="2"/>
            </a:pPr>
            <a:endParaRPr lang="zh-CN" altLang="en-US" sz="2400">
              <a:latin typeface="华文中宋" charset="-122"/>
              <a:ea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additive="base">
                                        <p:cTn id="6" dur="1" fill="hold">
                                          <p:stCondLst>
                                            <p:cond delay="0"/>
                                          </p:stCondLst>
                                        </p:cTn>
                                        <p:tgtEl>
                                          <p:spTgt spid="2118"/>
                                        </p:tgtEl>
                                        <p:attrNameLst>
                                          <p:attrName>style.visibility</p:attrName>
                                        </p:attrNameLst>
                                      </p:cBhvr>
                                      <p:to>
                                        <p:strVal val="visible"/>
                                      </p:to>
                                    </p:set>
                                    <p:anim calcmode="lin" valueType="num">
                                      <p:cBhvr additive="base">
                                        <p:cTn id="7" dur="500" fill="hold"/>
                                        <p:tgtEl>
                                          <p:spTgt spid="2118"/>
                                        </p:tgtEl>
                                        <p:attrNameLst>
                                          <p:attrName>ppt_x</p:attrName>
                                        </p:attrNameLst>
                                      </p:cBhvr>
                                      <p:tavLst>
                                        <p:tav tm="0">
                                          <p:val>
                                            <p:strVal val="1+#ppt_w/2"/>
                                          </p:val>
                                        </p:tav>
                                        <p:tav tm="100000">
                                          <p:val>
                                            <p:strVal val="#ppt_x"/>
                                          </p:val>
                                        </p:tav>
                                      </p:tavLst>
                                    </p:anim>
                                    <p:anim calcmode="lin" valueType="num">
                                      <p:cBhvr additive="base">
                                        <p:cTn id="8" dur="500" fill="hold"/>
                                        <p:tgtEl>
                                          <p:spTgt spid="211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childTnLst>
                                    <p:set>
                                      <p:cBhvr additive="base">
                                        <p:cTn id="11" dur="1" fill="hold">
                                          <p:stCondLst>
                                            <p:cond delay="0"/>
                                          </p:stCondLst>
                                        </p:cTn>
                                        <p:tgtEl>
                                          <p:spTgt spid="2119"/>
                                        </p:tgtEl>
                                        <p:attrNameLst>
                                          <p:attrName>style.visibility</p:attrName>
                                        </p:attrNameLst>
                                      </p:cBhvr>
                                      <p:to>
                                        <p:strVal val="visible"/>
                                      </p:to>
                                    </p:set>
                                    <p:anim calcmode="lin" valueType="num">
                                      <p:cBhvr additive="base">
                                        <p:cTn id="12" dur="500" fill="hold"/>
                                        <p:tgtEl>
                                          <p:spTgt spid="2119"/>
                                        </p:tgtEl>
                                        <p:attrNameLst>
                                          <p:attrName>ppt_w</p:attrName>
                                        </p:attrNameLst>
                                      </p:cBhvr>
                                      <p:tavLst>
                                        <p:tav tm="0">
                                          <p:val>
                                            <p:fltVal val="0.000000"/>
                                          </p:val>
                                        </p:tav>
                                        <p:tav tm="100000">
                                          <p:val>
                                            <p:strVal val="#ppt_w"/>
                                          </p:val>
                                        </p:tav>
                                      </p:tavLst>
                                    </p:anim>
                                    <p:anim calcmode="lin" valueType="num">
                                      <p:cBhvr additive="base">
                                        <p:cTn id="13" dur="500" fill="hold"/>
                                        <p:tgtEl>
                                          <p:spTgt spid="2119"/>
                                        </p:tgtEl>
                                        <p:attrNameLst>
                                          <p:attrName>ppt_h</p:attrName>
                                        </p:attrNameLst>
                                      </p:cBhvr>
                                      <p:tavLst>
                                        <p:tav tm="0">
                                          <p:val>
                                            <p:fltVal val="0.000000"/>
                                          </p:val>
                                        </p:tav>
                                        <p:tav tm="100000">
                                          <p:val>
                                            <p:strVal val="#ppt_h"/>
                                          </p:val>
                                        </p:tav>
                                      </p:tavLst>
                                    </p:anim>
                                    <p:animEffect transition="in" filter="fade">
                                      <p:cBhvr additive="base">
                                        <p:cTn id="14" dur="500"/>
                                        <p:tgtEl>
                                          <p:spTgt spid="2119"/>
                                        </p:tgtEl>
                                      </p:cBhvr>
                                    </p:animEffect>
                                  </p:childTnLst>
                                </p:cTn>
                              </p:par>
                              <p:par>
                                <p:cTn id="15" presetID="22" presetClass="entr" presetSubtype="8" fill="hold" nodeType="withEffect">
                                  <p:childTnLst>
                                    <p:set>
                                      <p:cBhvr additive="base">
                                        <p:cTn id="16" dur="1" fill="hold">
                                          <p:stCondLst>
                                            <p:cond delay="0"/>
                                          </p:stCondLst>
                                        </p:cTn>
                                        <p:tgtEl>
                                          <p:spTgt spid="2120"/>
                                        </p:tgtEl>
                                        <p:attrNameLst>
                                          <p:attrName>style.visibility</p:attrName>
                                        </p:attrNameLst>
                                      </p:cBhvr>
                                      <p:to>
                                        <p:strVal val="visible"/>
                                      </p:to>
                                    </p:set>
                                    <p:animEffect transition="in" filter="wipe(left)">
                                      <p:cBhvr additive="base">
                                        <p:cTn id="17" dur="500"/>
                                        <p:tgtEl>
                                          <p:spTgt spid="2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80" name="图片 57"/>
          <p:cNvPicPr>
            <a:picLocks noChangeAspect="1"/>
          </p:cNvPicPr>
          <p:nvPr/>
        </p:nvPicPr>
        <p:blipFill>
          <a:blip r:embed="rId1"/>
          <a:stretch>
            <a:fillRect/>
          </a:stretch>
        </p:blipFill>
        <p:spPr>
          <a:xfrm>
            <a:off x="-50800" y="-39687"/>
            <a:ext cx="2235200" cy="1822450"/>
          </a:xfrm>
          <a:prstGeom prst="rect">
            <a:avLst/>
          </a:prstGeom>
          <a:noFill/>
          <a:ln w="9525">
            <a:noFill/>
          </a:ln>
        </p:spPr>
      </p:pic>
      <p:pic>
        <p:nvPicPr>
          <p:cNvPr id="2181" name="图片 11"/>
          <p:cNvPicPr>
            <a:picLocks noChangeAspect="1"/>
          </p:cNvPicPr>
          <p:nvPr/>
        </p:nvPicPr>
        <p:blipFill>
          <a:blip r:embed="rId2"/>
          <a:stretch>
            <a:fillRect/>
          </a:stretch>
        </p:blipFill>
        <p:spPr>
          <a:xfrm>
            <a:off x="10575925" y="392113"/>
            <a:ext cx="1301750" cy="1081087"/>
          </a:xfrm>
          <a:prstGeom prst="rect">
            <a:avLst/>
          </a:prstGeom>
          <a:noFill/>
          <a:ln w="9525">
            <a:noFill/>
          </a:ln>
        </p:spPr>
      </p:pic>
      <p:cxnSp>
        <p:nvCxnSpPr>
          <p:cNvPr id="2182" name="直接连接符 29"/>
          <p:cNvCxnSpPr/>
          <p:nvPr/>
        </p:nvCxnSpPr>
        <p:spPr>
          <a:xfrm>
            <a:off x="3489325" y="1377950"/>
            <a:ext cx="5227638" cy="0"/>
          </a:xfrm>
          <a:prstGeom prst="line">
            <a:avLst/>
          </a:prstGeom>
          <a:ln w="9525" cap="flat" cmpd="sng">
            <a:solidFill>
              <a:srgbClr val="895C33"/>
            </a:solidFill>
            <a:prstDash val="solid"/>
            <a:headEnd type="none" w="med" len="med"/>
            <a:tailEnd type="none" w="med" len="med"/>
          </a:ln>
        </p:spPr>
      </p:cxnSp>
      <p:sp>
        <p:nvSpPr>
          <p:cNvPr id="2185" name="矩形 10"/>
          <p:cNvSpPr/>
          <p:nvPr/>
        </p:nvSpPr>
        <p:spPr>
          <a:xfrm>
            <a:off x="1218565" y="1910080"/>
            <a:ext cx="9632315" cy="3520440"/>
          </a:xfrm>
          <a:prstGeom prst="rect">
            <a:avLst/>
          </a:prstGeom>
          <a:noFill/>
          <a:ln w="9525">
            <a:noFill/>
          </a:ln>
        </p:spPr>
        <p:txBody>
          <a:bodyPr wrap="square"/>
          <a:p>
            <a:pPr eaLnBrk="1" hangingPunct="1">
              <a:buNone/>
            </a:pPr>
            <a:r>
              <a:rPr lang="en-US" altLang="zh-CN" sz="2400">
                <a:latin typeface="华文中宋" charset="-122"/>
                <a:ea typeface="楷体" panose="02010609060101010101" charset="-122"/>
                <a:sym typeface="+mn-ea"/>
              </a:rPr>
              <a:t>    2.</a:t>
            </a:r>
            <a:r>
              <a:rPr lang="zh-CN" altLang="en-US" sz="2400">
                <a:latin typeface="华文中宋" charset="-122"/>
                <a:ea typeface="楷体" panose="02010609060101010101" charset="-122"/>
                <a:sym typeface="+mn-ea"/>
              </a:rPr>
              <a:t>药同内治</a:t>
            </a:r>
            <a:endParaRPr lang="zh-CN" altLang="en-US" sz="2400" dirty="0">
              <a:ea typeface="微软雅黑" panose="020B0503020204020204" pitchFamily="34" charset="-122"/>
            </a:endParaRPr>
          </a:p>
          <a:p>
            <a:pPr eaLnBrk="1" hangingPunct="1">
              <a:lnSpc>
                <a:spcPct val="110000"/>
              </a:lnSpc>
            </a:pPr>
            <a:r>
              <a:rPr lang="en-US" altLang="zh-CN" sz="2400">
                <a:latin typeface="华文中宋" charset="-122"/>
                <a:ea typeface="楷体" panose="02010609060101010101" charset="-122"/>
                <a:sym typeface="+mn-ea"/>
              </a:rPr>
              <a:t>   </a:t>
            </a:r>
            <a:r>
              <a:rPr lang="zh-CN" altLang="en-US" sz="2400">
                <a:latin typeface="华文中宋" charset="-122"/>
                <a:ea typeface="楷体" panose="02010609060101010101" charset="-122"/>
                <a:sym typeface="+mn-ea"/>
              </a:rPr>
              <a:t>无论内服汤药和穴位敷贴，所选用的药物均有各自独特的四气五味、作用归经和升降沉浮等属性，通过君、臣、佐、使的相互配伍组合以祛除病邪。</a:t>
            </a:r>
            <a:endParaRPr lang="zh-CN" altLang="en-US" sz="2400">
              <a:latin typeface="华文中宋" charset="-122"/>
              <a:ea typeface="楷体" panose="02010609060101010101" charset="-122"/>
            </a:endParaRPr>
          </a:p>
          <a:p>
            <a:pPr eaLnBrk="1" hangingPunct="1">
              <a:lnSpc>
                <a:spcPct val="110000"/>
              </a:lnSpc>
            </a:pPr>
            <a:r>
              <a:rPr lang="en-US" altLang="zh-CN" sz="2400">
                <a:latin typeface="华文中宋" charset="-122"/>
                <a:ea typeface="楷体" panose="02010609060101010101" charset="-122"/>
                <a:sym typeface="+mn-ea"/>
              </a:rPr>
              <a:t>  </a:t>
            </a:r>
            <a:endParaRPr lang="en-US" altLang="zh-CN" sz="2400">
              <a:latin typeface="华文中宋" charset="-122"/>
              <a:ea typeface="楷体" panose="02010609060101010101" charset="-122"/>
              <a:sym typeface="+mn-ea"/>
            </a:endParaRPr>
          </a:p>
          <a:p>
            <a:pPr eaLnBrk="1" hangingPunct="1">
              <a:lnSpc>
                <a:spcPct val="110000"/>
              </a:lnSpc>
            </a:pPr>
            <a:r>
              <a:rPr lang="en-US" altLang="zh-CN" sz="2400">
                <a:latin typeface="华文中宋" charset="-122"/>
                <a:ea typeface="楷体" panose="02010609060101010101" charset="-122"/>
                <a:sym typeface="+mn-ea"/>
              </a:rPr>
              <a:t>   </a:t>
            </a:r>
            <a:r>
              <a:rPr lang="zh-CN" altLang="en-US" sz="1800">
                <a:latin typeface="仿宋" panose="02010609060101010101" charset="-122"/>
                <a:ea typeface="仿宋" panose="02010609060101010101" charset="-122"/>
                <a:cs typeface="仿宋" panose="02010609060101010101" charset="-122"/>
                <a:sym typeface="+mn-ea"/>
              </a:rPr>
              <a:t>《理瀹骈文》：“膏中用药味，必的通经走络，开窍透骨，拔病外出之品为引。”</a:t>
            </a:r>
            <a:endParaRPr lang="zh-CN" altLang="en-US" sz="1800">
              <a:latin typeface="仿宋" panose="02010609060101010101" charset="-122"/>
              <a:ea typeface="仿宋" panose="02010609060101010101" charset="-122"/>
              <a:cs typeface="仿宋" panose="02010609060101010101" charset="-122"/>
            </a:endParaRPr>
          </a:p>
        </p:txBody>
      </p:sp>
      <p:sp>
        <p:nvSpPr>
          <p:cNvPr id="2189" name="文本框 1"/>
          <p:cNvSpPr/>
          <p:nvPr/>
        </p:nvSpPr>
        <p:spPr>
          <a:xfrm>
            <a:off x="4233863" y="777875"/>
            <a:ext cx="4294187" cy="644525"/>
          </a:xfrm>
          <a:prstGeom prst="rect">
            <a:avLst/>
          </a:prstGeom>
          <a:noFill/>
          <a:ln w="9525">
            <a:noFill/>
          </a:ln>
        </p:spPr>
        <p:txBody>
          <a:bodyPr wrap="square"/>
          <a:p>
            <a:r>
              <a:rPr lang="zh-CN" altLang="en-US" sz="3600" b="1">
                <a:ea typeface="楷体" panose="02010609060101010101" charset="-122"/>
              </a:rPr>
              <a:t>一、概述</a:t>
            </a:r>
            <a:endParaRPr lang="zh-CN" altLang="en-US" sz="3600" b="1">
              <a:ea typeface="楷体" panose="02010609060101010101" charset="-122"/>
            </a:endParaRPr>
          </a:p>
        </p:txBody>
      </p:sp>
      <p:sp>
        <p:nvSpPr>
          <p:cNvPr id="14" name="圆角矩形 13"/>
          <p:cNvSpPr/>
          <p:nvPr>
            <p:custDataLst>
              <p:tags r:id="rId3"/>
            </p:custDataLst>
          </p:nvPr>
        </p:nvSpPr>
        <p:spPr>
          <a:xfrm>
            <a:off x="8183880" y="4510405"/>
            <a:ext cx="3595370" cy="1849120"/>
          </a:xfrm>
          <a:prstGeom prst="round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additive="base">
                                        <p:cTn id="6" dur="1" fill="hold">
                                          <p:stCondLst>
                                            <p:cond delay="0"/>
                                          </p:stCondLst>
                                        </p:cTn>
                                        <p:tgtEl>
                                          <p:spTgt spid="2180"/>
                                        </p:tgtEl>
                                        <p:attrNameLst>
                                          <p:attrName>style.visibility</p:attrName>
                                        </p:attrNameLst>
                                      </p:cBhvr>
                                      <p:to>
                                        <p:strVal val="visible"/>
                                      </p:to>
                                    </p:set>
                                    <p:anim calcmode="lin" valueType="num">
                                      <p:cBhvr additive="base">
                                        <p:cTn id="7" dur="500" fill="hold"/>
                                        <p:tgtEl>
                                          <p:spTgt spid="2180"/>
                                        </p:tgtEl>
                                        <p:attrNameLst>
                                          <p:attrName>ppt_x</p:attrName>
                                        </p:attrNameLst>
                                      </p:cBhvr>
                                      <p:tavLst>
                                        <p:tav tm="0">
                                          <p:val>
                                            <p:strVal val="1+#ppt_w/2"/>
                                          </p:val>
                                        </p:tav>
                                        <p:tav tm="100000">
                                          <p:val>
                                            <p:strVal val="#ppt_x"/>
                                          </p:val>
                                        </p:tav>
                                      </p:tavLst>
                                    </p:anim>
                                    <p:anim calcmode="lin" valueType="num">
                                      <p:cBhvr additive="base">
                                        <p:cTn id="8" dur="500" fill="hold"/>
                                        <p:tgtEl>
                                          <p:spTgt spid="2180"/>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16" fill="hold" nodeType="afterEffect">
                                  <p:childTnLst>
                                    <p:set>
                                      <p:cBhvr additive="base">
                                        <p:cTn id="11" dur="1" fill="hold">
                                          <p:stCondLst>
                                            <p:cond delay="0"/>
                                          </p:stCondLst>
                                        </p:cTn>
                                        <p:tgtEl>
                                          <p:spTgt spid="2181"/>
                                        </p:tgtEl>
                                        <p:attrNameLst>
                                          <p:attrName>style.visibility</p:attrName>
                                        </p:attrNameLst>
                                      </p:cBhvr>
                                      <p:to>
                                        <p:strVal val="visible"/>
                                      </p:to>
                                    </p:set>
                                    <p:anim calcmode="lin" valueType="num">
                                      <p:cBhvr additive="base">
                                        <p:cTn id="12" dur="500" fill="hold"/>
                                        <p:tgtEl>
                                          <p:spTgt spid="2181"/>
                                        </p:tgtEl>
                                        <p:attrNameLst>
                                          <p:attrName>ppt_w</p:attrName>
                                        </p:attrNameLst>
                                      </p:cBhvr>
                                      <p:tavLst>
                                        <p:tav tm="0">
                                          <p:val>
                                            <p:fltVal val="0.000000"/>
                                          </p:val>
                                        </p:tav>
                                        <p:tav tm="100000">
                                          <p:val>
                                            <p:strVal val="#ppt_w"/>
                                          </p:val>
                                        </p:tav>
                                      </p:tavLst>
                                    </p:anim>
                                    <p:anim calcmode="lin" valueType="num">
                                      <p:cBhvr additive="base">
                                        <p:cTn id="13" dur="500" fill="hold"/>
                                        <p:tgtEl>
                                          <p:spTgt spid="2181"/>
                                        </p:tgtEl>
                                        <p:attrNameLst>
                                          <p:attrName>ppt_h</p:attrName>
                                        </p:attrNameLst>
                                      </p:cBhvr>
                                      <p:tavLst>
                                        <p:tav tm="0">
                                          <p:val>
                                            <p:fltVal val="0.000000"/>
                                          </p:val>
                                        </p:tav>
                                        <p:tav tm="100000">
                                          <p:val>
                                            <p:strVal val="#ppt_h"/>
                                          </p:val>
                                        </p:tav>
                                      </p:tavLst>
                                    </p:anim>
                                    <p:animEffect transition="in" filter="fade">
                                      <p:cBhvr additive="base">
                                        <p:cTn id="14" dur="500"/>
                                        <p:tgtEl>
                                          <p:spTgt spid="2181"/>
                                        </p:tgtEl>
                                      </p:cBhvr>
                                    </p:animEffect>
                                  </p:childTnLst>
                                </p:cTn>
                              </p:par>
                              <p:par>
                                <p:cTn id="15" presetID="2" presetClass="entr" presetSubtype="2"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1+#ppt_w/2"/>
                                          </p:val>
                                        </p:tav>
                                        <p:tav tm="100000">
                                          <p:val>
                                            <p:strVal val="#ppt_x"/>
                                          </p:val>
                                        </p:tav>
                                      </p:tavLst>
                                    </p:anim>
                                    <p:anim calcmode="lin" valueType="num">
                                      <p:cBhvr additive="base">
                                        <p:cTn id="18"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ldLvl="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UNIT_PLACING_PICTURE_USER_VIEWPORT" val="{&quot;height&quot;:6895,&quot;width&quot;:12297}"/>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UNIT_PLACING_PICTURE_USER_VIEWPORT" val="{&quot;height&quot;:6750,&quot;width&quot;:9000}"/>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PP_MARK_KEY" val="27fcdbf0-5f7d-43a5-b769-79b465edc93e"/>
  <p:tag name="COMMONDATA" val="eyJoZGlkIjoiNDI3NWUwNDVlN2IyODJjN2I1MmRmYjRkOWIwNDM3MTcifQ=="/>
  <p:tag name="commondata" val="eyJoZGlkIjoiMDIxZjFhMWQ4NDBmZjdjYzJjOTcxYjcyODdjYzUxMmE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UNIT_PLACING_PICTURE_USER_VIEWPORT" val="{&quot;height&quot;:3780,&quot;width&quot;:14482.499212598424}"/>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
      <a:majorFont>
        <a:latin typeface="等线 Light"/>
        <a:ea typeface="Arial"/>
        <a:cs typeface=""/>
      </a:majorFont>
      <a:minorFont>
        <a:latin typeface="等线"/>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
      <a:majorFont>
        <a:latin typeface="等线 Light"/>
        <a:ea typeface="Arial"/>
        <a:cs typeface=""/>
      </a:majorFont>
      <a:minorFont>
        <a:latin typeface="等线"/>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6518</Words>
  <Application>WPS 演示</Application>
  <PresentationFormat>Экран</PresentationFormat>
  <Paragraphs>340</Paragraphs>
  <Slides>40</Slides>
  <Notes>0</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40</vt:i4>
      </vt:variant>
    </vt:vector>
  </HeadingPairs>
  <TitlesOfParts>
    <vt:vector size="58" baseType="lpstr">
      <vt:lpstr>Arial</vt:lpstr>
      <vt:lpstr>宋体</vt:lpstr>
      <vt:lpstr>Wingdings</vt:lpstr>
      <vt:lpstr>等线 Light</vt:lpstr>
      <vt:lpstr>Arial</vt:lpstr>
      <vt:lpstr>等线</vt:lpstr>
      <vt:lpstr>华文新魏</vt:lpstr>
      <vt:lpstr>Segoe Print</vt:lpstr>
      <vt:lpstr>楷体</vt:lpstr>
      <vt:lpstr>微软雅黑</vt:lpstr>
      <vt:lpstr>华文中宋</vt:lpstr>
      <vt:lpstr>叶根友刀锋黑草</vt:lpstr>
      <vt:lpstr>黑体</vt:lpstr>
      <vt:lpstr>仿宋</vt:lpstr>
      <vt:lpstr>Arial Unicode MS</vt:lpstr>
      <vt:lpstr>Times New Roman</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中医艾灸养生ppt </dc:title>
  <dc:creator/>
  <cp:lastModifiedBy>Administrator</cp:lastModifiedBy>
  <cp:revision>27</cp:revision>
  <dcterms:created xsi:type="dcterms:W3CDTF">2019-03-26T16:19:00Z</dcterms:created>
  <dcterms:modified xsi:type="dcterms:W3CDTF">2024-09-09T02:16:54Z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2052-12.1.0.17857</vt:lpwstr>
  </property>
  <property fmtid="{D5CDD505-2E9C-101B-9397-08002B2CF9AE}" pid="3" name="ICV">
    <vt:lpwstr>A164FBAC11564818AEB4CD2B62102047_13</vt:lpwstr>
  </property>
</Properties>
</file>