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256" r:id="rId3"/>
    <p:sldId id="260" r:id="rId5"/>
    <p:sldId id="258" r:id="rId6"/>
    <p:sldId id="261" r:id="rId7"/>
    <p:sldId id="263" r:id="rId8"/>
    <p:sldId id="265" r:id="rId9"/>
    <p:sldId id="266" r:id="rId10"/>
    <p:sldId id="294" r:id="rId11"/>
    <p:sldId id="278" r:id="rId12"/>
    <p:sldId id="273" r:id="rId13"/>
    <p:sldId id="295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3" userDrawn="1">
          <p15:clr>
            <a:srgbClr val="A4A3A4"/>
          </p15:clr>
        </p15:guide>
        <p15:guide id="2" pos="38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A7EA52"/>
    <a:srgbClr val="5DCEAF"/>
    <a:srgbClr val="FF8021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450" y="384"/>
      </p:cViewPr>
      <p:guideLst>
        <p:guide orient="horz" pos="2083"/>
        <p:guide pos="384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8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80.xml"/><Relationship Id="rId5" Type="http://schemas.openxmlformats.org/officeDocument/2006/relationships/image" Target="../media/image3.png"/><Relationship Id="rId4" Type="http://schemas.openxmlformats.org/officeDocument/2006/relationships/tags" Target="../tags/tag79.xml"/><Relationship Id="rId3" Type="http://schemas.openxmlformats.org/officeDocument/2006/relationships/image" Target="../media/image14.png"/><Relationship Id="rId2" Type="http://schemas.openxmlformats.org/officeDocument/2006/relationships/tags" Target="../tags/tag78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8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8.jpeg"/><Relationship Id="rId2" Type="http://schemas.openxmlformats.org/officeDocument/2006/relationships/tags" Target="../tags/tag64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8.xml"/><Relationship Id="rId4" Type="http://schemas.openxmlformats.org/officeDocument/2006/relationships/image" Target="../media/image9.png"/><Relationship Id="rId3" Type="http://schemas.openxmlformats.org/officeDocument/2006/relationships/tags" Target="../tags/tag67.xml"/><Relationship Id="rId2" Type="http://schemas.openxmlformats.org/officeDocument/2006/relationships/image" Target="../media/image2.png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image" Target="../media/image11.png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5.xml"/><Relationship Id="rId2" Type="http://schemas.openxmlformats.org/officeDocument/2006/relationships/image" Target="../media/image13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7.xml"/><Relationship Id="rId2" Type="http://schemas.openxmlformats.org/officeDocument/2006/relationships/image" Target="../media/image2.png"/><Relationship Id="rId1" Type="http://schemas.openxmlformats.org/officeDocument/2006/relationships/tags" Target="../tags/tag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5163749"/>
            <a:ext cx="12185015" cy="168978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hqprint"/>
          <a:srcRect/>
          <a:stretch>
            <a:fillRect/>
          </a:stretch>
        </p:blipFill>
        <p:spPr>
          <a:xfrm>
            <a:off x="4878471" y="845675"/>
            <a:ext cx="4446760" cy="1050140"/>
          </a:xfrm>
          <a:prstGeom prst="rect">
            <a:avLst/>
          </a:prstGeom>
        </p:spPr>
      </p:pic>
      <p:pic>
        <p:nvPicPr>
          <p:cNvPr id="15" name="Lullatone - here comes the sweater weather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" y="-869978"/>
            <a:ext cx="812700" cy="81270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897938" y="1783263"/>
            <a:ext cx="8564708" cy="1476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zh-CN" altLang="en-US" sz="9000" b="1" dirty="0">
                <a:gradFill>
                  <a:gsLst>
                    <a:gs pos="43000">
                      <a:schemeClr val="accent3">
                        <a:lumMod val="75000"/>
                      </a:schemeClr>
                    </a:gs>
                    <a:gs pos="0">
                      <a:srgbClr val="00B0F0"/>
                    </a:gs>
                    <a:gs pos="69750">
                      <a:srgbClr val="E1554B"/>
                    </a:gs>
                    <a:gs pos="77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lin ang="1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蝶语体简" panose="02010604000101010101" pitchFamily="2" charset="-122"/>
                <a:ea typeface="汉仪蝶语体简" panose="02010604000101010101" pitchFamily="2" charset="-122"/>
              </a:rPr>
              <a:t>保护儿童视力</a:t>
            </a:r>
            <a:endParaRPr lang="zh-CN" altLang="en-US" sz="9000" b="1" dirty="0">
              <a:gradFill>
                <a:gsLst>
                  <a:gs pos="43000">
                    <a:schemeClr val="accent3">
                      <a:lumMod val="75000"/>
                    </a:schemeClr>
                  </a:gs>
                  <a:gs pos="0">
                    <a:srgbClr val="00B0F0"/>
                  </a:gs>
                  <a:gs pos="69750">
                    <a:srgbClr val="E1554B"/>
                  </a:gs>
                  <a:gs pos="77000">
                    <a:schemeClr val="accent6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lin ang="18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蝶语体简" panose="02010604000101010101" pitchFamily="2" charset="-122"/>
              <a:ea typeface="汉仪蝶语体简" panose="0201060400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844191" y="4505111"/>
            <a:ext cx="2553426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dirty="0"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玉贤街道卫生院</a:t>
            </a:r>
            <a:endParaRPr lang="zh-CN" altLang="en-US" dirty="0"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06441">
            <a:off x="344044" y="228364"/>
            <a:ext cx="1864537" cy="1451777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7845"/>
    </mc:Choice>
    <mc:Fallback>
      <p:transition advTm="7845"/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378075" y="1075690"/>
            <a:ext cx="7320915" cy="4603115"/>
          </a:xfrm>
          <a:prstGeom prst="rect">
            <a:avLst/>
          </a:prstGeom>
          <a:solidFill>
            <a:schemeClr val="lt1">
              <a:alpha val="2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  <a:buClrTx/>
              <a:buSzTx/>
              <a:buNone/>
            </a:pPr>
            <a:endParaRPr lang="zh-CN" altLang="en-US" dirty="0" smtClean="0">
              <a:solidFill>
                <a:srgbClr val="723E1E"/>
              </a:solidFill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营养早餐——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谷类食物如馒头、米饭、面条或玉米窝头，动物类食物如鸡蛋、肉类，大豆制品和奶制品，新鲜蔬菜和水果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营养午餐——海带、排骨、土豆、胡萝卜、虾皮，提高维生素C和钙的供应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营养晚餐——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晚餐要吃少，以免增加胃的负担，影响睡眠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提倡天天运动、积极锻炼身体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34805" y="153938"/>
            <a:ext cx="3014504" cy="760713"/>
            <a:chOff x="4556090" y="153938"/>
            <a:chExt cx="3014504" cy="76071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96" t="44222" r="10861" b="13004"/>
            <a:stretch>
              <a:fillRect/>
            </a:stretch>
          </p:blipFill>
          <p:spPr>
            <a:xfrm>
              <a:off x="4556090" y="153938"/>
              <a:ext cx="3014504" cy="76071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5019005" y="255538"/>
              <a:ext cx="1759585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   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健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康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饮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食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Group 44"/>
          <p:cNvGrpSpPr/>
          <p:nvPr/>
        </p:nvGrpSpPr>
        <p:grpSpPr>
          <a:xfrm>
            <a:off x="581913" y="1432262"/>
            <a:ext cx="677294" cy="760713"/>
            <a:chOff x="0" y="0"/>
            <a:chExt cx="807366" cy="906807"/>
          </a:xfrm>
        </p:grpSpPr>
        <p:sp>
          <p:nvSpPr>
            <p:cNvPr id="10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FF6C6B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1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noFill/>
            <a:ln w="38100" cap="flat">
              <a:solidFill>
                <a:srgbClr val="FF6C6B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520" y="1432592"/>
            <a:ext cx="1371956" cy="14639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hqprint"/>
          <a:srcRect/>
          <a:stretch>
            <a:fillRect/>
          </a:stretch>
        </p:blipFill>
        <p:spPr>
          <a:xfrm>
            <a:off x="288691" y="5678660"/>
            <a:ext cx="4446760" cy="105014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54"/>
    </mc:Choice>
    <mc:Fallback>
      <p:transition advTm="65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5151874"/>
            <a:ext cx="12185015" cy="168978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hqprint"/>
          <a:srcRect/>
          <a:stretch>
            <a:fillRect/>
          </a:stretch>
        </p:blipFill>
        <p:spPr>
          <a:xfrm>
            <a:off x="4878471" y="845675"/>
            <a:ext cx="4446760" cy="1050140"/>
          </a:xfrm>
          <a:prstGeom prst="rect">
            <a:avLst/>
          </a:prstGeom>
        </p:spPr>
      </p:pic>
      <p:pic>
        <p:nvPicPr>
          <p:cNvPr id="15" name="Lullatone - here comes the sweater weather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" y="-869978"/>
            <a:ext cx="812700" cy="8127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06441">
            <a:off x="531970" y="317394"/>
            <a:ext cx="2062520" cy="160593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897938" y="1783263"/>
            <a:ext cx="8564708" cy="1476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zh-CN" altLang="en-US" sz="9000" b="1" dirty="0" smtClean="0">
                <a:gradFill>
                  <a:gsLst>
                    <a:gs pos="43000">
                      <a:schemeClr val="accent3">
                        <a:lumMod val="50000"/>
                      </a:schemeClr>
                    </a:gs>
                    <a:gs pos="0">
                      <a:srgbClr val="0070C0"/>
                    </a:gs>
                    <a:gs pos="69750">
                      <a:srgbClr val="E1554B"/>
                    </a:gs>
                    <a:gs pos="77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lin ang="1800000" scaled="0"/>
                </a:gradFill>
                <a:effectLst>
                  <a:outerShdw blurRad="38100" dist="76200" dir="9600000" algn="tl">
                    <a:schemeClr val="tx1">
                      <a:alpha val="94000"/>
                    </a:schemeClr>
                  </a:outerShdw>
                </a:effectLst>
                <a:latin typeface="汉仪蝶语体简" panose="02010604000101010101" pitchFamily="2" charset="-122"/>
                <a:ea typeface="汉仪蝶语体简" panose="02010604000101010101" pitchFamily="2" charset="-122"/>
              </a:rPr>
              <a:t>谢</a:t>
            </a:r>
            <a:r>
              <a:rPr lang="en-US" altLang="zh-CN" sz="9000" b="1" dirty="0" smtClean="0">
                <a:gradFill>
                  <a:gsLst>
                    <a:gs pos="43000">
                      <a:schemeClr val="accent3">
                        <a:lumMod val="50000"/>
                      </a:schemeClr>
                    </a:gs>
                    <a:gs pos="0">
                      <a:srgbClr val="0070C0"/>
                    </a:gs>
                    <a:gs pos="69750">
                      <a:srgbClr val="E1554B"/>
                    </a:gs>
                    <a:gs pos="77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lin ang="1800000" scaled="0"/>
                </a:gradFill>
                <a:effectLst>
                  <a:outerShdw blurRad="38100" dist="76200" dir="9600000" algn="tl">
                    <a:schemeClr val="tx1">
                      <a:alpha val="94000"/>
                    </a:schemeClr>
                  </a:outerShdw>
                </a:effectLst>
                <a:latin typeface="汉仪蝶语体简" panose="02010604000101010101" pitchFamily="2" charset="-122"/>
                <a:ea typeface="汉仪蝶语体简" panose="02010604000101010101" pitchFamily="2" charset="-122"/>
              </a:rPr>
              <a:t> </a:t>
            </a:r>
            <a:r>
              <a:rPr lang="zh-CN" altLang="en-US" sz="9000" b="1" dirty="0" smtClean="0">
                <a:gradFill>
                  <a:gsLst>
                    <a:gs pos="43000">
                      <a:schemeClr val="accent3">
                        <a:lumMod val="50000"/>
                      </a:schemeClr>
                    </a:gs>
                    <a:gs pos="0">
                      <a:srgbClr val="0070C0"/>
                    </a:gs>
                    <a:gs pos="69750">
                      <a:srgbClr val="E1554B"/>
                    </a:gs>
                    <a:gs pos="77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lin ang="1800000" scaled="0"/>
                </a:gradFill>
                <a:effectLst>
                  <a:outerShdw blurRad="38100" dist="76200" dir="9600000" algn="tl">
                    <a:schemeClr val="tx1">
                      <a:alpha val="94000"/>
                    </a:schemeClr>
                  </a:outerShdw>
                </a:effectLst>
                <a:latin typeface="汉仪蝶语体简" panose="02010604000101010101" pitchFamily="2" charset="-122"/>
                <a:ea typeface="汉仪蝶语体简" panose="02010604000101010101" pitchFamily="2" charset="-122"/>
              </a:rPr>
              <a:t>谢</a:t>
            </a:r>
            <a:r>
              <a:rPr lang="en-US" altLang="zh-CN" sz="9000" b="1" dirty="0" smtClean="0">
                <a:gradFill>
                  <a:gsLst>
                    <a:gs pos="43000">
                      <a:schemeClr val="accent3">
                        <a:lumMod val="50000"/>
                      </a:schemeClr>
                    </a:gs>
                    <a:gs pos="0">
                      <a:srgbClr val="0070C0"/>
                    </a:gs>
                    <a:gs pos="69750">
                      <a:srgbClr val="E1554B"/>
                    </a:gs>
                    <a:gs pos="77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lin ang="1800000" scaled="0"/>
                </a:gradFill>
                <a:effectLst>
                  <a:outerShdw blurRad="38100" dist="76200" dir="9600000" algn="tl">
                    <a:schemeClr val="tx1">
                      <a:alpha val="94000"/>
                    </a:schemeClr>
                  </a:outerShdw>
                </a:effectLst>
                <a:latin typeface="汉仪蝶语体简" panose="02010604000101010101" pitchFamily="2" charset="-122"/>
                <a:ea typeface="汉仪蝶语体简" panose="02010604000101010101" pitchFamily="2" charset="-122"/>
              </a:rPr>
              <a:t> </a:t>
            </a:r>
            <a:r>
              <a:rPr lang="zh-CN" altLang="en-US" sz="9000" b="1" dirty="0" smtClean="0">
                <a:gradFill>
                  <a:gsLst>
                    <a:gs pos="43000">
                      <a:schemeClr val="accent3">
                        <a:lumMod val="50000"/>
                      </a:schemeClr>
                    </a:gs>
                    <a:gs pos="0">
                      <a:srgbClr val="0070C0"/>
                    </a:gs>
                    <a:gs pos="69750">
                      <a:srgbClr val="E1554B"/>
                    </a:gs>
                    <a:gs pos="77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lin ang="1800000" scaled="0"/>
                </a:gradFill>
                <a:effectLst>
                  <a:outerShdw blurRad="38100" dist="76200" dir="9600000" algn="tl">
                    <a:schemeClr val="tx1">
                      <a:alpha val="94000"/>
                    </a:schemeClr>
                  </a:outerShdw>
                </a:effectLst>
                <a:latin typeface="汉仪蝶语体简" panose="02010604000101010101" pitchFamily="2" charset="-122"/>
                <a:ea typeface="汉仪蝶语体简" panose="02010604000101010101" pitchFamily="2" charset="-122"/>
              </a:rPr>
              <a:t>观</a:t>
            </a:r>
            <a:r>
              <a:rPr lang="en-US" altLang="zh-CN" sz="9000" b="1" dirty="0" smtClean="0">
                <a:gradFill>
                  <a:gsLst>
                    <a:gs pos="43000">
                      <a:schemeClr val="accent3">
                        <a:lumMod val="50000"/>
                      </a:schemeClr>
                    </a:gs>
                    <a:gs pos="0">
                      <a:srgbClr val="0070C0"/>
                    </a:gs>
                    <a:gs pos="69750">
                      <a:srgbClr val="E1554B"/>
                    </a:gs>
                    <a:gs pos="77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lin ang="1800000" scaled="0"/>
                </a:gradFill>
                <a:effectLst>
                  <a:outerShdw blurRad="38100" dist="76200" dir="9600000" algn="tl">
                    <a:schemeClr val="tx1">
                      <a:alpha val="94000"/>
                    </a:schemeClr>
                  </a:outerShdw>
                </a:effectLst>
                <a:latin typeface="汉仪蝶语体简" panose="02010604000101010101" pitchFamily="2" charset="-122"/>
                <a:ea typeface="汉仪蝶语体简" panose="02010604000101010101" pitchFamily="2" charset="-122"/>
              </a:rPr>
              <a:t> </a:t>
            </a:r>
            <a:r>
              <a:rPr lang="zh-CN" altLang="en-US" sz="9000" b="1" dirty="0" smtClean="0">
                <a:gradFill>
                  <a:gsLst>
                    <a:gs pos="43000">
                      <a:schemeClr val="accent3">
                        <a:lumMod val="50000"/>
                      </a:schemeClr>
                    </a:gs>
                    <a:gs pos="0">
                      <a:srgbClr val="0070C0"/>
                    </a:gs>
                    <a:gs pos="69750">
                      <a:srgbClr val="E1554B"/>
                    </a:gs>
                    <a:gs pos="77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lin ang="1800000" scaled="0"/>
                </a:gradFill>
                <a:effectLst>
                  <a:outerShdw blurRad="38100" dist="76200" dir="9600000" algn="tl">
                    <a:schemeClr val="tx1">
                      <a:alpha val="94000"/>
                    </a:schemeClr>
                  </a:outerShdw>
                </a:effectLst>
                <a:latin typeface="汉仪蝶语体简" panose="02010604000101010101" pitchFamily="2" charset="-122"/>
                <a:ea typeface="汉仪蝶语体简" panose="02010604000101010101" pitchFamily="2" charset="-122"/>
              </a:rPr>
              <a:t>看</a:t>
            </a:r>
            <a:endParaRPr lang="zh-CN" altLang="en-US" sz="9000" b="1" dirty="0">
              <a:gradFill>
                <a:gsLst>
                  <a:gs pos="43000">
                    <a:schemeClr val="accent3">
                      <a:lumMod val="50000"/>
                    </a:schemeClr>
                  </a:gs>
                  <a:gs pos="0">
                    <a:srgbClr val="0070C0"/>
                  </a:gs>
                  <a:gs pos="69750">
                    <a:srgbClr val="E1554B"/>
                  </a:gs>
                  <a:gs pos="77000">
                    <a:schemeClr val="accent6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lin ang="1800000" scaled="0"/>
              </a:gradFill>
              <a:effectLst>
                <a:outerShdw blurRad="38100" dist="76200" dir="9600000" algn="tl">
                  <a:schemeClr val="tx1">
                    <a:alpha val="94000"/>
                  </a:schemeClr>
                </a:outerShdw>
              </a:effectLst>
              <a:latin typeface="汉仪蝶语体简" panose="02010604000101010101" pitchFamily="2" charset="-122"/>
              <a:ea typeface="汉仪蝶语体简" panose="02010604000101010101" pitchFamily="2" charset="-122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7845"/>
    </mc:Choice>
    <mc:Fallback>
      <p:transition advTm="7845"/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47013" y="1414780"/>
            <a:ext cx="6341423" cy="4748514"/>
          </a:xfrm>
          <a:prstGeom prst="rect">
            <a:avLst/>
          </a:prstGeom>
          <a:solidFill>
            <a:schemeClr val="lt1">
              <a:alpha val="2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558757" y="107725"/>
            <a:ext cx="3014504" cy="1052211"/>
            <a:chOff x="4556090" y="142332"/>
            <a:chExt cx="3014504" cy="77231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96" t="44222" r="10861" b="13004"/>
            <a:stretch>
              <a:fillRect/>
            </a:stretch>
          </p:blipFill>
          <p:spPr>
            <a:xfrm>
              <a:off x="4556090" y="153938"/>
              <a:ext cx="3014504" cy="76071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5372287" y="142332"/>
              <a:ext cx="13821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l"/>
              <a:r>
                <a:rPr lang="zh-CN" altLang="en-US" sz="4000" dirty="0" smtClean="0">
                  <a:solidFill>
                    <a:schemeClr val="accent6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前 言</a:t>
              </a:r>
              <a:endParaRPr lang="zh-CN" altLang="en-US" sz="4000" dirty="0">
                <a:solidFill>
                  <a:schemeClr val="accent6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endParaRPr>
            </a:p>
          </p:txBody>
        </p:sp>
      </p:grpSp>
      <p:grpSp>
        <p:nvGrpSpPr>
          <p:cNvPr id="9" name="Group 44"/>
          <p:cNvGrpSpPr/>
          <p:nvPr/>
        </p:nvGrpSpPr>
        <p:grpSpPr>
          <a:xfrm>
            <a:off x="5148709" y="1924469"/>
            <a:ext cx="677294" cy="760713"/>
            <a:chOff x="0" y="0"/>
            <a:chExt cx="807366" cy="906807"/>
          </a:xfrm>
        </p:grpSpPr>
        <p:sp>
          <p:nvSpPr>
            <p:cNvPr id="10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FF6C6B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1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noFill/>
            <a:ln w="38100" cap="flat">
              <a:solidFill>
                <a:srgbClr val="FF6C6B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952490" y="2527300"/>
            <a:ext cx="5061585" cy="2313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当代少年儿童是实现第二个百年奋斗目标，建设社会主义现代化强国的生力军。当前，我国儿童青少年近视呈早发、高发态势，已经成为影响儿童健康和全面发展的突出问题。近视可防可控不可逆，要做到早预防、早发现、早干预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" y="1414780"/>
            <a:ext cx="4908666" cy="37617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404">
        <p14:ripple/>
      </p:transition>
    </mc:Choice>
    <mc:Fallback>
      <p:transition advTm="54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5694">
            <a:off x="183635" y="186852"/>
            <a:ext cx="1895602" cy="1475964"/>
          </a:xfrm>
          <a:prstGeom prst="rect">
            <a:avLst/>
          </a:prstGeom>
        </p:spPr>
      </p:pic>
      <p:sp>
        <p:nvSpPr>
          <p:cNvPr id="67" name="文本框 66"/>
          <p:cNvSpPr txBox="1"/>
          <p:nvPr/>
        </p:nvSpPr>
        <p:spPr>
          <a:xfrm>
            <a:off x="3614948" y="2617169"/>
            <a:ext cx="309880" cy="11068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50800" h="38100"/>
            </a:sp3d>
          </a:bodyPr>
          <a:lstStyle/>
          <a:p>
            <a:pPr algn="l"/>
            <a:endParaRPr lang="zh-CN" altLang="en-US" sz="6600" b="1" spc="-150" dirty="0">
              <a:ln w="19050">
                <a:noFill/>
              </a:ln>
              <a:solidFill>
                <a:srgbClr val="FF0000"/>
              </a:solidFill>
              <a:effectLst>
                <a:outerShdw blurRad="50800" dist="25400" dir="5400000" algn="ctr" rotWithShape="0">
                  <a:schemeClr val="tx2"/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26870" y="1111250"/>
            <a:ext cx="6800850" cy="3457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一、预防近视从小、从早做起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儿童眼球和视力是逐步发育成熟的。新生儿的眼球较小，眼轴较短，此时双眼处于远视状态，这是生理性远视，一般小孩子出生都会有300度左右的生理性远视。称之为“远视储备量”随着儿童生长发育，眼球逐渐长大，眼轴逐渐变长，远视度数逐渐降低而趋于正视。远视储备量不足容易发展为近视。儿童在1～3岁幼儿期、4～6岁学龄前期、7岁之后学龄期应当定期接受屈光筛查，监测远视储备量。家长要从孩子出生就树立近视防控意识，给孩子一个健康视觉环境，帮助孩子养成良好用眼习惯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450" y="4093845"/>
            <a:ext cx="3663315" cy="2587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944"/>
    </mc:Choice>
    <mc:Fallback>
      <p:transition advTm="94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885315" y="1085850"/>
            <a:ext cx="9114790" cy="3450590"/>
          </a:xfrm>
          <a:prstGeom prst="rect">
            <a:avLst/>
          </a:prstGeom>
          <a:solidFill>
            <a:schemeClr val="lt1">
              <a:alpha val="2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二、每天日间户外活动不少于2小时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户外活动接触阳光，能增加眼内多巴胺等活性物质释放，促进眼球正常发育并抑制眼轴变长，是防控近视有效、经济的方法。户外活动时间与屈光度数、眼轴长度等近视指标显著相关，儿童青少年应坚持每天日间户外活动不少于2小时，或者每周累计达到14小时。户外活动要避开午后高温强晒时段。即使阴天，户外活动也对近视有防护效果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5191324"/>
            <a:ext cx="12185015" cy="168978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-143510"/>
            <a:ext cx="2030730" cy="203073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726"/>
    </mc:Choice>
    <mc:Fallback>
      <p:transition advTm="72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25475" y="1131570"/>
            <a:ext cx="6353810" cy="4594860"/>
          </a:xfrm>
          <a:prstGeom prst="rect">
            <a:avLst/>
          </a:prstGeom>
          <a:solidFill>
            <a:schemeClr val="lt1">
              <a:alpha val="2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三、养成良好用眼习惯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长时间近距离用眼是诱导近视形成的关键因素，儿童青少年要养成良好用眼习惯。一是读写做到“三个一”，即“一尺一拳一寸”，眼离书本一尺，胸距书桌一拳，手离笔尖一寸，不可平躺、侧躺或趴在床上看书，不可边走边看书，或者在移动的车厢内看书。二是坚持“20-20-20”原则，即近距离用眼20分钟，向20英尺外（约6米）远眺20秒以上。三是保持光线适度，白天充分利用自然光线进行照明，同时要避免阳光直射；晚上除开启台灯照明外，室内还应使用适当的背景光源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78000" y="1974850"/>
            <a:ext cx="1758950" cy="6515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endParaRPr lang="zh-CN" altLang="en-US" sz="25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just">
              <a:lnSpc>
                <a:spcPct val="13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5" name="图片 4" descr="7fa54e21ca63104ad17d726be0c4e440_2-220501112R1V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13370" y="2782570"/>
            <a:ext cx="3926205" cy="30429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725"/>
    </mc:Choice>
    <mc:Fallback>
      <p:transition advTm="72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标注 20"/>
          <p:cNvSpPr/>
          <p:nvPr>
            <p:custDataLst>
              <p:tags r:id="rId1"/>
            </p:custDataLst>
          </p:nvPr>
        </p:nvSpPr>
        <p:spPr>
          <a:xfrm rot="10800000">
            <a:off x="9624060" y="4420235"/>
            <a:ext cx="2209800" cy="1337310"/>
          </a:xfrm>
          <a:prstGeom prst="wedgeRoundRectCallout">
            <a:avLst>
              <a:gd name="adj1" fmla="val 23418"/>
              <a:gd name="adj2" fmla="val 70876"/>
              <a:gd name="adj3" fmla="val 16667"/>
            </a:avLst>
          </a:prstGeom>
          <a:solidFill>
            <a:srgbClr val="FFED5A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65785" y="1513205"/>
            <a:ext cx="7336790" cy="4808855"/>
          </a:xfrm>
          <a:prstGeom prst="rect">
            <a:avLst/>
          </a:prstGeom>
          <a:solidFill>
            <a:schemeClr val="lt1">
              <a:alpha val="2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65785" y="1746250"/>
            <a:ext cx="7004685" cy="54095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四、分龄管控视屏时间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长时间近距离使用电子视屏类产品，易消耗儿童远视储备量，是儿童青少年近视早发、高发的重要原因。0～3岁婴幼儿不使用手机、平板、电脑等视屏类电子产品；3～6岁幼儿尽量避免其接触和使用手机、平板、电脑等视屏类电子产品；中小学生非学习目的使用电子屏幕单次时长不宜超过15分钟，每天累计时长不宜超过1小时。使用电子屏幕学习时，屏幕中心位置应在眼睛视线下方10厘米左右，距离为电子屏幕对角线长度的4-6倍，观看30-40分钟后，应休息远眺放松10分钟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1746250"/>
            <a:ext cx="1440180" cy="2060575"/>
          </a:xfrm>
          <a:prstGeom prst="rect">
            <a:avLst/>
          </a:prstGeom>
        </p:spPr>
      </p:pic>
      <p:sp>
        <p:nvSpPr>
          <p:cNvPr id="25" name="文本框 24"/>
          <p:cNvSpPr txBox="1"/>
          <p:nvPr>
            <p:custDataLst>
              <p:tags r:id="rId4"/>
            </p:custDataLst>
          </p:nvPr>
        </p:nvSpPr>
        <p:spPr>
          <a:xfrm>
            <a:off x="9768840" y="4627880"/>
            <a:ext cx="1883410" cy="9220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rgbClr val="7E430F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使用电脑、玩电子游戏的时间不超过</a:t>
            </a:r>
            <a:r>
              <a:rPr lang="en-US" altLang="zh-CN" dirty="0"/>
              <a:t>15</a:t>
            </a:r>
            <a:r>
              <a:rPr lang="zh-CN" altLang="en-US" dirty="0"/>
              <a:t>分钟</a:t>
            </a:r>
            <a:endParaRPr lang="zh-CN" altLang="en-US" dirty="0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75"/>
    </mc:Choice>
    <mc:Fallback>
      <p:transition advTm="67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08330" y="1054735"/>
            <a:ext cx="6288405" cy="4069080"/>
          </a:xfrm>
          <a:prstGeom prst="rect">
            <a:avLst/>
          </a:prstGeom>
          <a:solidFill>
            <a:schemeClr val="lt1">
              <a:alpha val="2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五、每天坚持做眼保健操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眼保健操是中医理论指导下的一种眼周围穴位按摩，可以刺激神经，放松眼部肌肉，促进眼部血液循环，缓解眼疲劳。在持续用眼后认真规范做眼保健操，可以让眼睛得到充分的休息，改善视疲劳症状，有助于防控近视。做操时应注意清洁双手，找准穴位，力度到位，以略有酸胀感为宜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90815" y="1139825"/>
            <a:ext cx="4291330" cy="55391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39"/>
    </mc:Choice>
    <mc:Fallback>
      <p:transition advTm="63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5694">
            <a:off x="225942" y="519162"/>
            <a:ext cx="1880006" cy="1463821"/>
          </a:xfrm>
          <a:prstGeom prst="rect">
            <a:avLst/>
          </a:prstGeom>
        </p:spPr>
      </p:pic>
      <p:sp>
        <p:nvSpPr>
          <p:cNvPr id="67" name="文本框 66"/>
          <p:cNvSpPr txBox="1"/>
          <p:nvPr/>
        </p:nvSpPr>
        <p:spPr>
          <a:xfrm>
            <a:off x="3587115" y="2743078"/>
            <a:ext cx="3098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sz="6600" b="1" spc="-150" dirty="0">
              <a:ln w="19050">
                <a:noFill/>
              </a:ln>
              <a:solidFill>
                <a:srgbClr val="FF0000"/>
              </a:solidFill>
              <a:effectLst>
                <a:outerShdw blurRad="50800" dist="25400" dir="5400000" algn="ctr" rotWithShape="0">
                  <a:schemeClr val="tx2"/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87905" y="1083945"/>
            <a:ext cx="7780020" cy="40227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六、遵医散瞳诊断近视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家长观察到孩子有视物凑近、眯眼等异常情况或筛查发现视力变差，应及时到医疗机构进行眼科检查。散瞳验光是使用睫状肌麻痹剂放松眼部调节作用后进行医学验光，为诊断近视的"金标准"。散瞳药物对健康的眼睛不会产生损伤，用药后可短期出现畏光、视近不清症状，停药后可恢复至正常状态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155" y="3937635"/>
            <a:ext cx="2963545" cy="28105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944"/>
    </mc:Choice>
    <mc:Fallback>
      <p:transition advTm="94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73760" y="1146175"/>
            <a:ext cx="10593705" cy="3457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七、均衡营养充足睡眠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0-17岁是眼球和视觉功能发育的重要阶段，需要摄入均衡的营养，家长要引导儿童青少年多摄入鱼类、蛋类、乳类、豆制品等食物，多吃新鲜水果蔬菜，做到饮食多样化。正常昼夜节律和充足睡眠对儿童青少年的眼睛发育至关重要，幼儿、小学生每天睡眠应不低于10小时，初中生睡眠应不低于9小时，高中生睡眠应不低于8小时。家长应给孩子营造良好睡眠环境，引导孩子按时休息、按时起床、规律作息，培养良好的睡眠习惯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5191324"/>
            <a:ext cx="12185015" cy="168978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83"/>
    </mc:Choice>
    <mc:Fallback>
      <p:transition advTm="68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  <p:tag name="KSO_WM_UNIT_PLACING_PICTURE_USER_VIEWPORT" val="{&quot;height&quot;:2835.7732283464566,&quot;width&quot;:1982.184251968504}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4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1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2.xml><?xml version="1.0" encoding="utf-8"?>
<p:tagLst xmlns:p="http://schemas.openxmlformats.org/presentationml/2006/main">
  <p:tag name="ISPRING_PRESENTATION_TITLE" val="卡通儿童风中国学生营养日主题班会课件PPT.pptx"/>
  <p:tag name="KSO_WPP_MARK_KEY" val="08807dfc-ba50-41ca-ad2a-1b4d526c11a3"/>
  <p:tag name="COMMONDATA" val="eyJoZGlkIjoiODQwOTljN2Q1MGI1OTQxZmY3NmEyNjY2MGNkZmViOWI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1630</Words>
  <Application>WPS 演示</Application>
  <PresentationFormat>宽屏</PresentationFormat>
  <Paragraphs>42</Paragraphs>
  <Slides>11</Slides>
  <Notes>35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汉仪蝶语体简</vt:lpstr>
      <vt:lpstr>华康海报体W12(P)</vt:lpstr>
      <vt:lpstr>DFPShaoNvW5-GB</vt:lpstr>
      <vt:lpstr>方正大标宋简体</vt:lpstr>
      <vt:lpstr>方正大黑简体</vt:lpstr>
      <vt:lpstr>黑体</vt:lpstr>
      <vt:lpstr>华康少女文字W5(P)</vt:lpstr>
      <vt:lpstr>Wingdings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卡通儿童风中国学生营养日主题班会课件PPT.pptx</dc:title>
  <dc:creator>ls</dc:creator>
  <cp:lastModifiedBy>秋秋</cp:lastModifiedBy>
  <cp:revision>38</cp:revision>
  <dcterms:created xsi:type="dcterms:W3CDTF">2019-04-10T03:15:00Z</dcterms:created>
  <dcterms:modified xsi:type="dcterms:W3CDTF">2023-08-16T07:18:26Z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1F04833AA3A144F1947D6598C8E99064_13</vt:lpwstr>
  </property>
</Properties>
</file>