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2" r:id="rId32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524000" y="4191000"/>
            <a:ext cx="5636895" cy="399415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00">
                <a:solidFill>
                  <a:schemeClr val="bg2">
                    <a:lumMod val="1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武汉东湖新技术开发区豹澥街社区卫生服务中心</a:t>
            </a:r>
            <a:endParaRPr lang="zh-CN" altLang="en-US" sz="1800">
              <a:solidFill>
                <a:schemeClr val="bg2">
                  <a:lumMod val="1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213140" y="1534171"/>
            <a:ext cx="6022924" cy="320369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defRPr/>
            </a:pPr>
            <a:r>
              <a:rPr lang="en-US" sz="1575">
                <a:solidFill>
                  <a:srgbClr val="EFAE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FIRST LESSON OF THE SCHOOL YEAR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9883" y="1765628"/>
            <a:ext cx="7130777" cy="21131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9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中国公民健康素养——基本知识与技能2024版</a:t>
            </a:r>
            <a:endParaRPr lang="en-US" sz="49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03259" y="139481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303259" y="391100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15856" y="391100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15856" y="1378942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03007" y="412637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增加身体活动量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03007" y="470528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适当增加身体活动量，有助于提高基础代谢率和促进能量消耗，从而预防营养过剩问题出现。同时，运动还可以增强身体素质和提高免疫力。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8702" y="161018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定期评估营养状况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8702" y="218909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通过体检、生化检查等方式，定期了解自己的营养状况，及时发现并纠正营养不良或过剩的问题。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86105" y="161018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个性化膳食调整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86105" y="218909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根据不同年龄、性别、生理状态和疾病情况，制定个性化的膳食计划，以满足特定的营养需求。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8702" y="412637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培养良好饮食习惯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8702" y="470528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定时定量进餐，避免暴饮暴食和过度节食。同时，注意细嚼慢咽，减少说话次数，确保全身处于放松状态以降低消化道负荷。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预防营养过剩或不足问题出现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0053" y="1704401"/>
            <a:ext cx="1251893" cy="1251893"/>
          </a:xfrm>
          <a:prstGeom prst="ellipse">
            <a:avLst/>
          </a:prstGeom>
          <a:solidFill>
            <a:srgbClr val="EB932D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369355" y="1569133"/>
            <a:ext cx="1453289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4151" y="3296732"/>
            <a:ext cx="9523905" cy="25347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科学运动与健身方法论述</a:t>
            </a:r>
            <a:endParaRPr lang="en-US" sz="55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8433" y="1061463"/>
            <a:ext cx="9810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436" r="12436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根据个体的年龄、性别、身体状况和运动目的，选择适合的运动类型和强度。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个人健康状况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在进行运动前，应进行必要的健康检查和运动风险评估，以确保运动的安全性。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运动风险评估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运动强度和时间应逐渐增加，避免突然进行高强度或长时间的运动。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渐进性原则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适宜运动类型和强度选择依据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t="8458" b="8458"/>
          <a:stretch>
            <a:fillRect/>
          </a:stretch>
        </p:blipFill>
        <p:spPr>
          <a:xfrm>
            <a:off x="476023" y="1726817"/>
            <a:ext cx="4434841" cy="4434840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根据所进行的运动类型和个体需求，选择相应的热身活动和拉伸放松练习。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热身活动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在运动前进行适当的热身活动，如慢跑、动态拉伸等，以增加关节灵活性，减少运动损伤的风险。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拉伸放松练习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运动后进行适当的拉伸放松练习，可以缓解肌肉紧张，减轻疲劳感，促进恢复。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正确进行热身活动和拉伸放松练习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8789" b="8789"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避免运动损伤和过度疲劳现象发生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合理安排运动计划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根据个人情况合理安排运动计划，避免过度训练或长时间连续运动。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5001" b="15001"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注意运动姿势和技巧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及时休息和恢复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正确的运动姿势和技巧可以有效减少运动损伤的风险，提高运动效果。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在运动过程中要注意适当休息，以确保身体得到充分的恢复；同时，要合理安排睡眠时间，保证充足的睡眠以促进身体恢复。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0053" y="1704401"/>
            <a:ext cx="1251893" cy="1251893"/>
          </a:xfrm>
          <a:prstGeom prst="ellipse">
            <a:avLst/>
          </a:prstGeom>
          <a:solidFill>
            <a:srgbClr val="EB932D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369355" y="1569133"/>
            <a:ext cx="1453289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1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4151" y="3296732"/>
            <a:ext cx="9523905" cy="25347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心理健康维护及压力应对策略分享</a:t>
            </a:r>
            <a:endParaRPr lang="en-US" sz="55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8433" y="1061463"/>
            <a:ext cx="9810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333" b="8333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了解自我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培养乐观、自信、坚韧等积极心态，以更好地应对生活中的挑战和压力。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积极心态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学会识别和处理负面情绪，如愤怒、焦虑、抑郁等，以保持情绪稳定。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通过心理测验、自我反思等方式，了解自己的性格特点、价值观念和行为模式。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认识自我，建立积极心态和情绪管理能力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92955" y="1485066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倾听技巧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2955" y="2045448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学会倾听他人的意见和想法，给予对方充分的关注和尊重。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有效沟通技巧，增进人际关系和谐度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531819" y="3172991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679034" y="3510980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22034" y="3315552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表达技巧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22034" y="3875933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清晰、准确地表达自己的观点和需求，避免产生误解和冲突。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914425" y="4983758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061639" y="5321747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04639" y="5126318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情感共鸣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04639" y="5686700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尝试理解他人的情感，增进彼此之间的情感共鸣和信任。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077" b="8077"/>
          <a:stretch>
            <a:fillRect/>
          </a:stretch>
        </p:blipFill>
        <p:spPr>
          <a:xfrm>
            <a:off x="601455" y="1456971"/>
            <a:ext cx="5140490" cy="46553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当遇到难以解决的心理问题时，可以寻求专业心理咨询师的帮助。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心理咨询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针对某些心理疾病，如抑郁症、焦虑症等，可以接受心理治疗以缓解症状。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心理治疗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积极参与心理健康宣传活动，提高社会对心理健康的关注和认识。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心理健康宣传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寻求专业帮助，解决心理问题困扰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0053" y="1704401"/>
            <a:ext cx="1251893" cy="1251893"/>
          </a:xfrm>
          <a:prstGeom prst="ellipse">
            <a:avLst/>
          </a:prstGeom>
          <a:solidFill>
            <a:srgbClr val="EB932D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369355" y="1569133"/>
            <a:ext cx="1453289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51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4151" y="3296732"/>
            <a:ext cx="9523905" cy="25347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疾病预防控制与早期发现机制探讨</a:t>
            </a:r>
            <a:endParaRPr lang="en-US" sz="55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8433" y="1061463"/>
            <a:ext cx="9810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07242" y="1210328"/>
            <a:ext cx="6116679" cy="4692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03200" lvl="0" indent="-2032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健康素养概念与重要性</a:t>
            </a:r>
            <a:endParaRPr lang="en-US" sz="24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健康饮食与营养平衡</a:t>
            </a:r>
            <a:endParaRPr lang="en-US" sz="24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科学运动与健身方法论述</a:t>
            </a:r>
            <a:endParaRPr lang="en-US" sz="24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心理健康维护及压力应对策略分享</a:t>
            </a:r>
            <a:endParaRPr lang="en-US" sz="24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疾病预防控制与早期发现机制探讨</a:t>
            </a:r>
            <a:endParaRPr lang="en-US" sz="24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突发事件应对能力培训</a:t>
            </a:r>
            <a:endParaRPr lang="en-US" sz="24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3529" y="737977"/>
            <a:ext cx="2868930" cy="13487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66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21035" y="737977"/>
            <a:ext cx="1953918" cy="55738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77000"/>
              </a:lnSpc>
              <a:spcBef>
                <a:spcPct val="0"/>
              </a:spcBef>
            </a:pPr>
            <a:r>
              <a:rPr lang="en-US" sz="1950" b="1">
                <a:solidFill>
                  <a:srgbClr val="C46C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1950" b="1">
              <a:solidFill>
                <a:srgbClr val="C46C3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注重个人卫生，勤洗手，避免接触呼吸道感染患者，保持室内空气流通，加强锻炼提高免疫力。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预防流感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注意饮食卫生，避免生食，加强饮用水管理，做好粪便和垃圾的无害化处理。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肠道传染病预防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一旦发现感染症状，应立即就医，并告知医生自己的症状和可能的感染源，以便及时诊断和治疗。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应对方法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常见传染病预防措施及应对方法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3469" r="23469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慢性病管理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建立健康档案，定期监测血压、血糖、血脂等指标，遵医嘱按时服药，改善生活方式，如戒烟限酒、合理饮食、适量运动等。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早期筛查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针对不同年龄段和性别，定期进行相应的慢性病筛查，如心电图、B超、X光等，以便及时发现并干预潜在的健康问题。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慢性病管理策略以及早期筛查建议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家庭安全用药指导和注意事项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家庭备药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根据家庭成员健康状况，合理配备常用药品，如感冒药、止痛药、消炎药等，并定期检查药品有效期。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用药指导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在使用药品前，应仔细阅读药品说明书，了解药品的用法用量、不良反应等信息，并遵医嘱正确使用。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避免滥用抗生素和激素类药物，不要随意更改药品剂量或停药，同时注意药品的保存方法，避免药品受潮、变质或过期。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0053" y="1704401"/>
            <a:ext cx="1251893" cy="1251893"/>
          </a:xfrm>
          <a:prstGeom prst="ellipse">
            <a:avLst/>
          </a:prstGeom>
          <a:solidFill>
            <a:srgbClr val="EB932D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369355" y="1569133"/>
            <a:ext cx="1453289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51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4151" y="3296732"/>
            <a:ext cx="9523905" cy="25347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突发事件应对能力培训</a:t>
            </a:r>
            <a:endParaRPr lang="en-US" sz="55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8433" y="1061463"/>
            <a:ext cx="9810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958" b="1958"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8750" r="8750"/>
          <a:stretch>
            <a:fillRect/>
          </a:stretch>
        </p:blipFill>
        <p:spPr>
          <a:xfrm>
            <a:off x="6358256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t="4000" b="4000"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自然灾害逃生技巧以及求救信号发送方法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0534" y="1417391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地震逃生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0534" y="1987544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在室内应躲避到坚实的桌子下或靠近墙角蹲下，保护头部；在室外应远离建筑物、大树、电线杆等，到开阔地带避难。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0534" y="3911834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求救信号发送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0534" y="4481987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可利用烟火、报警、高声呼喊等方式发送求救信号，引起救援人员的注意。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19658" y="1415340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火灾逃生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19658" y="1985493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保持镇静，用湿毛巾捂住口鼻，低姿势前进，迅速逃离火场；若身上着火，可就地打滚或用厚重衣物覆盖压灭火苗。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19658" y="3909784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洪水逃生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19658" y="4479937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向高处转移，如山坡、高地等，避免进入洪水可能淹没的低洼地区；若被洪水包围，可利用船只、木排等逃生。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31125" r="31125"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意外伤害现场急救措施普及教育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心肺复苏术（CPR）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对于心脏骤停的患者，应立即进行CPR，包括胸外按压和人工呼吸，以维持患者生命体征。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止血与包扎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对于外伤出血，应迅速采取止血措施，如加压包扎、指压止血等，并尽快就医。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骨折处理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对于骨折患者，应先进行固定，避免骨折部位移动造成二次伤害，然后尽快送医治疗。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烧伤处理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对于烧伤患者，应立即用冷水冲洗伤口，减轻疼痛和减少组织损伤，然后就医治疗。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00" r="25000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设置复杂且不易被猜测的密码，并定期更换；避免在公共场合输入密码或泄露个人信息。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不轻信陌生人的信息或链接，不随意转账或提供个人信息；遇到可疑情况应及时报警或向相关部门举报。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谨慎发布个人信息和照片，避免被不法分子利用；使用正规软件并及时更新，以防止病毒或恶意软件入侵。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对于网络上的信息要保持警惕，不轻信未经证实的消息；遇到谣言应及时举报并寻求官方渠道的澄清。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网络安全防范意识培养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密码安全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防范网络诈骗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保护个人隐私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识别网络谣言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852" b="7195"/>
          <a:stretch>
            <a:fillRect/>
          </a:stretch>
        </p:blipFill>
        <p:spPr>
          <a:xfrm>
            <a:off x="0" y="36830"/>
            <a:ext cx="12192000" cy="68211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7916"/>
          <a:stretch>
            <a:fillRect/>
          </a:stretch>
        </p:blipFill>
        <p:spPr>
          <a:xfrm>
            <a:off x="-84455" y="0"/>
            <a:ext cx="123431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875" b="7327"/>
          <a:stretch>
            <a:fillRect/>
          </a:stretch>
        </p:blipFill>
        <p:spPr>
          <a:xfrm>
            <a:off x="-76200" y="-17780"/>
            <a:ext cx="12275820" cy="6875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0053" y="1704401"/>
            <a:ext cx="1251893" cy="1251893"/>
          </a:xfrm>
          <a:prstGeom prst="ellipse">
            <a:avLst/>
          </a:prstGeom>
          <a:solidFill>
            <a:srgbClr val="EB932D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369355" y="1569133"/>
            <a:ext cx="1453289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4151" y="3296732"/>
            <a:ext cx="9523905" cy="25347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健康素养概念与重要性</a:t>
            </a:r>
            <a:endParaRPr lang="en-US" sz="55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8433" y="1061463"/>
            <a:ext cx="9810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1634" y="2567055"/>
            <a:ext cx="6068510" cy="180957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96000"/>
              </a:lnSpc>
            </a:pPr>
            <a:r>
              <a:rPr lang="en-US" sz="100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100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508008" y="1955927"/>
            <a:ext cx="2158045" cy="611128"/>
          </a:xfrm>
          <a:prstGeom prst="roundRect">
            <a:avLst>
              <a:gd name="adj" fmla="val 16667"/>
            </a:avLst>
          </a:prstGeom>
          <a:solidFill>
            <a:srgbClr val="C46C31">
              <a:alpha val="10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508008" y="1955927"/>
            <a:ext cx="2158045" cy="6111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33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4969" r="24969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健康素养是指个人获取和理解健康信息，并运用这些信息维护和促进自身健康的能力。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健康素养内涵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包括基本知识和理念、健康生活方式与行为、基本技能三方面内容，是评价居民健康水平的重要指标。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健康素养定义及内涵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具备较高的健康素养有助于居民更好地预防疾病、促进健康，从而提高整体健康水平。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提升健康水平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通过提高居民健康素养，可以减少不必要的医疗支出，降低个人和社会的医疗成本。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降低医疗成本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健康的居民更有可能积极参与社会活动，促进社会和谐发展。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促进社会和谐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提高健康素养意义与价值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培养良好生活习惯和行为方式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合理膳食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养成均衡饮食的习惯，摄取适量的蛋白质、脂肪、碳水化合物、维生素和矿物质等营养素。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规律运动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保持适度的运动量，增强身体素质，提高抵抗力，预防慢性疾病。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充足睡眠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保证每晚获得足够的睡眠时间，有助于恢复体力，提高记忆力和注意力。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戒烟限酒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戒烟或减少吸烟量，限制酒精摄入，以降低患心血管疾病和癌症的风险。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70053" y="1704401"/>
            <a:ext cx="1251893" cy="1251893"/>
          </a:xfrm>
          <a:prstGeom prst="ellipse">
            <a:avLst/>
          </a:prstGeom>
          <a:solidFill>
            <a:srgbClr val="EB932D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5369355" y="1569133"/>
            <a:ext cx="1453289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4151" y="3296732"/>
            <a:ext cx="9523905" cy="25347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50" b="1">
                <a:solidFill>
                  <a:srgbClr val="3728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健康饮食与营养平衡</a:t>
            </a:r>
            <a:endParaRPr lang="en-US" sz="5550" b="1">
              <a:solidFill>
                <a:srgbClr val="37281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8433" y="1061463"/>
            <a:ext cx="9810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057" r="12057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建议每天摄取多种不同颜色、种类和来源的食物，包括谷薯类、蔬菜水果类、畜禽鱼蛋奶类、大豆坚果类等。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根据个人身体状况和活动水平，合理搭配各类食物，确保能量和营养素的均衡摄入。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保持适宜体重是健康的基础，要注意控制膳食总能量的摄入，避免超重和肥胖。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减少烹调用盐、用油和添加糖的摄入，有助于降低高血压、心血管疾病和糖尿病等慢性病的风险。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合理膳食结构建议及指导原则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多样化饮食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均衡搭配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控制总能量摄入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少盐少油少糖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186" y="2189088"/>
            <a:ext cx="256222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谷薯类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3186" y="2700366"/>
            <a:ext cx="2562225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富含碳水化合物、膳食纤维和维生素B族等，是能量的主要来源。建议每天摄入谷薯类食物250-400克，其中全谷物和杂豆类50-150克，薯类50-100克。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8956" y="2815680"/>
            <a:ext cx="25527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蔬菜水果类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68956" y="3326958"/>
            <a:ext cx="2562225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富含维生素、矿物质和膳食纤维等，有助于增强免疫力和预防疾病。建议每天摄入蔬菜300-500克，水果200-350克。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0873" y="2189088"/>
            <a:ext cx="26098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畜禽鱼蛋奶类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60873" y="2700366"/>
            <a:ext cx="2609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提供优质蛋白质、脂肪和矿物质等，是身体生长和修复组织的重要物质。建议每天摄入动物性食物120-200克，其中每周至少2次水产品，每天1个鸡蛋，300-500克牛奶或相当量的奶制品。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4053" y="2815680"/>
            <a:ext cx="26574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大豆坚果类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54053" y="3326958"/>
            <a:ext cx="2653383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富含不饱和脂肪酸、蛋白质和矿物质等，有助于降低血脂和保护心血管健康。建议每天摄入大豆及豆制品25-35克，坚果类10克左右。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 rot="-10800000">
            <a:off x="795939" y="1705112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-10800000">
            <a:off x="3539937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10800000">
            <a:off x="6323866" y="1710499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10800000">
            <a:off x="9134415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各类食物营养价值及推荐摄入量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6874" y="1721024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00872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84801" y="171049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95350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Q2NzljZDk3OWVjMTgyYzUwMzYzNWY5ZWRhZjI3NmY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37281D"/>
      </a:dk1>
      <a:lt1>
        <a:srgbClr val="FFFDF6"/>
      </a:lt1>
      <a:dk2>
        <a:srgbClr val="37281D"/>
      </a:dk2>
      <a:lt2>
        <a:srgbClr val="ECE8DA"/>
      </a:lt2>
      <a:accent1>
        <a:srgbClr val="C46C31"/>
      </a:accent1>
      <a:accent2>
        <a:srgbClr val="C46C31"/>
      </a:accent2>
      <a:accent3>
        <a:srgbClr val="ED932D"/>
      </a:accent3>
      <a:accent4>
        <a:srgbClr val="FD7634"/>
      </a:accent4>
      <a:accent5>
        <a:srgbClr val="95514E"/>
      </a:accent5>
      <a:accent6>
        <a:srgbClr val="DC905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3378</Words>
  <Application>WPS 演示</Application>
  <PresentationFormat>On-screen Show (4:3)</PresentationFormat>
  <Paragraphs>346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wxm</cp:lastModifiedBy>
  <cp:revision>3</cp:revision>
  <dcterms:created xsi:type="dcterms:W3CDTF">2006-08-16T00:00:00Z</dcterms:created>
  <dcterms:modified xsi:type="dcterms:W3CDTF">2024-09-26T03:52:42Z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BCA2725CD58346808500B2165C03107C_13</vt:lpwstr>
  </property>
  <property fmtid="{D5CDD505-2E9C-101B-9397-08002B2CF9AE}" pid="3" name="KSOProductBuildVer">
    <vt:lpwstr>2052-12.1.0.18276</vt:lpwstr>
  </property>
</Properties>
</file>