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2" r:id="rId3"/>
    <p:sldId id="257" r:id="rId5"/>
    <p:sldId id="258" r:id="rId6"/>
    <p:sldId id="259" r:id="rId7"/>
    <p:sldId id="282" r:id="rId8"/>
    <p:sldId id="291" r:id="rId9"/>
    <p:sldId id="283" r:id="rId10"/>
    <p:sldId id="290" r:id="rId11"/>
    <p:sldId id="292" r:id="rId12"/>
    <p:sldId id="284" r:id="rId13"/>
    <p:sldId id="288" r:id="rId14"/>
    <p:sldId id="294" r:id="rId15"/>
    <p:sldId id="285" r:id="rId16"/>
    <p:sldId id="293" r:id="rId17"/>
    <p:sldId id="295" r:id="rId18"/>
    <p:sldId id="286" r:id="rId19"/>
    <p:sldId id="296" r:id="rId20"/>
    <p:sldId id="299" r:id="rId21"/>
    <p:sldId id="301" r:id="rId22"/>
    <p:sldId id="298" r:id="rId23"/>
    <p:sldId id="287" r:id="rId24"/>
    <p:sldId id="300" r:id="rId25"/>
    <p:sldId id="302" r:id="rId26"/>
    <p:sldId id="289" r:id="rId27"/>
    <p:sldId id="297" r:id="rId28"/>
    <p:sldId id="313" r:id="rId29"/>
    <p:sldId id="317" r:id="rId30"/>
    <p:sldId id="322" r:id="rId31"/>
    <p:sldId id="321" r:id="rId32"/>
    <p:sldId id="323" r:id="rId33"/>
    <p:sldId id="324" r:id="rId34"/>
    <p:sldId id="325" r:id="rId35"/>
    <p:sldId id="326" r:id="rId36"/>
    <p:sldId id="327" r:id="rId37"/>
    <p:sldId id="328" r:id="rId38"/>
    <p:sldId id="330" r:id="rId39"/>
    <p:sldId id="329" r:id="rId40"/>
    <p:sldId id="318" r:id="rId41"/>
    <p:sldId id="316" r:id="rId42"/>
    <p:sldId id="331" r:id="rId43"/>
    <p:sldId id="314" r:id="rId44"/>
    <p:sldId id="332" r:id="rId45"/>
    <p:sldId id="333" r:id="rId46"/>
    <p:sldId id="319" r:id="rId47"/>
    <p:sldId id="334" r:id="rId48"/>
    <p:sldId id="315" r:id="rId49"/>
    <p:sldId id="335" r:id="rId50"/>
    <p:sldId id="281" r:id="rId51"/>
  </p:sldIdLst>
  <p:sldSz cx="9144000" cy="5143500" type="screen16x9"/>
  <p:notesSz cx="7103745" cy="10234295"/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600"/>
    <a:srgbClr val="CE7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gs" Target="tags/tag31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121" y="1279287"/>
            <a:ext cx="6139502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24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 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 样式</a:t>
            </a:r>
            <a:endParaRPr lang="zh-CN" altLang="en-US"/>
          </a:p>
          <a:p>
            <a:pPr lvl="0"/>
            <a:r>
              <a:rPr lang="zh-CN" altLang="en-US"/>
              <a:t>第二级</a:t>
            </a:r>
            <a:endParaRPr lang="zh-CN" altLang="en-US"/>
          </a:p>
          <a:p>
            <a:pPr lvl="0"/>
            <a:r>
              <a:rPr lang="zh-CN" altLang="en-US"/>
              <a:t>第三级</a:t>
            </a:r>
            <a:endParaRPr lang="zh-CN" altLang="en-US"/>
          </a:p>
          <a:p>
            <a:pPr lvl="0"/>
            <a:r>
              <a:rPr lang="zh-CN" altLang="en-US"/>
              <a:t>第四级</a:t>
            </a:r>
            <a:endParaRPr lang="zh-CN" altLang="en-US"/>
          </a:p>
          <a:p>
            <a:pPr lvl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  /1/10 Friday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jpeg"/><Relationship Id="rId8" Type="http://schemas.openxmlformats.org/officeDocument/2006/relationships/image" Target="../media/image48.jpeg"/><Relationship Id="rId7" Type="http://schemas.openxmlformats.org/officeDocument/2006/relationships/tags" Target="../tags/tag3.xml"/><Relationship Id="rId6" Type="http://schemas.openxmlformats.org/officeDocument/2006/relationships/image" Target="../media/image47.jpeg"/><Relationship Id="rId5" Type="http://schemas.openxmlformats.org/officeDocument/2006/relationships/tags" Target="../tags/tag2.xml"/><Relationship Id="rId4" Type="http://schemas.openxmlformats.org/officeDocument/2006/relationships/image" Target="../media/image46.jpeg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2" Type="http://schemas.openxmlformats.org/officeDocument/2006/relationships/notesSlide" Target="../notesSlides/notesSlide27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4.xml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3" Type="http://schemas.openxmlformats.org/officeDocument/2006/relationships/tags" Target="../tags/tag5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5.jpeg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tags" Target="../tags/tag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9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tags" Target="../tags/tag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tags" Target="../tags/tag8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tags" Target="../tags/tag9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tags" Target="../tags/tag10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tags" Target="../tags/tag1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tags" Target="../tags/tag1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tags" Target="../tags/tag1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3" Type="http://schemas.openxmlformats.org/officeDocument/2006/relationships/tags" Target="../tags/tag1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jpeg"/><Relationship Id="rId8" Type="http://schemas.openxmlformats.org/officeDocument/2006/relationships/image" Target="../media/image77.png"/><Relationship Id="rId7" Type="http://schemas.openxmlformats.org/officeDocument/2006/relationships/tags" Target="../tags/tag1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3" Type="http://schemas.openxmlformats.org/officeDocument/2006/relationships/tags" Target="../tags/tag15.xml"/><Relationship Id="rId2" Type="http://schemas.openxmlformats.org/officeDocument/2006/relationships/image" Target="../media/image5.png"/><Relationship Id="rId17" Type="http://schemas.openxmlformats.org/officeDocument/2006/relationships/notesSlide" Target="../notesSlides/notesSlide38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image" Target="../media/image79.jpeg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82.png"/><Relationship Id="rId7" Type="http://schemas.openxmlformats.org/officeDocument/2006/relationships/tags" Target="../tags/tag24.xml"/><Relationship Id="rId6" Type="http://schemas.openxmlformats.org/officeDocument/2006/relationships/image" Target="../media/image81.jpeg"/><Relationship Id="rId5" Type="http://schemas.openxmlformats.org/officeDocument/2006/relationships/tags" Target="../tags/tag23.xml"/><Relationship Id="rId4" Type="http://schemas.openxmlformats.org/officeDocument/2006/relationships/image" Target="../media/image80.png"/><Relationship Id="rId3" Type="http://schemas.openxmlformats.org/officeDocument/2006/relationships/tags" Target="../tags/tag22.xml"/><Relationship Id="rId2" Type="http://schemas.openxmlformats.org/officeDocument/2006/relationships/image" Target="../media/image5.png"/><Relationship Id="rId18" Type="http://schemas.openxmlformats.org/officeDocument/2006/relationships/notesSlide" Target="../notesSlides/notesSlide39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image" Target="../media/image84.jpeg"/><Relationship Id="rId11" Type="http://schemas.openxmlformats.org/officeDocument/2006/relationships/tags" Target="../tags/tag26.xml"/><Relationship Id="rId10" Type="http://schemas.openxmlformats.org/officeDocument/2006/relationships/image" Target="../media/image83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7.jpeg"/><Relationship Id="rId3" Type="http://schemas.openxmlformats.org/officeDocument/2006/relationships/image" Target="../media/image8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9.png"/><Relationship Id="rId3" Type="http://schemas.openxmlformats.org/officeDocument/2006/relationships/image" Target="../media/image88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3" Type="http://schemas.openxmlformats.org/officeDocument/2006/relationships/image" Target="../media/image90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4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5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8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08741" y="1982427"/>
            <a:ext cx="492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第一板块：初识中医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08741" y="1982427"/>
            <a:ext cx="492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中医基础理论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055" y="723901"/>
            <a:ext cx="6715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中医学理论体系是以</a:t>
            </a:r>
            <a:r>
              <a:rPr lang="zh-CN" altLang="en-US" b="1" dirty="0"/>
              <a:t>气一元论</a:t>
            </a:r>
            <a:r>
              <a:rPr lang="zh-CN" altLang="en-US" dirty="0"/>
              <a:t>和</a:t>
            </a:r>
            <a:r>
              <a:rPr lang="zh-CN" altLang="en-US" b="1" dirty="0"/>
              <a:t>阴阳五行学说</a:t>
            </a:r>
            <a:r>
              <a:rPr lang="zh-CN" altLang="en-US" dirty="0"/>
              <a:t>为哲学基础，以</a:t>
            </a:r>
            <a:r>
              <a:rPr lang="zh-CN" altLang="en-US" b="1" dirty="0"/>
              <a:t>整体观念</a:t>
            </a:r>
            <a:r>
              <a:rPr lang="zh-CN" altLang="en-US" dirty="0"/>
              <a:t>为指导思想，以</a:t>
            </a:r>
            <a:r>
              <a:rPr lang="zh-CN" altLang="en-US" b="1" dirty="0"/>
              <a:t>藏象</a:t>
            </a:r>
            <a:r>
              <a:rPr lang="zh-CN" altLang="en-US" dirty="0"/>
              <a:t>、</a:t>
            </a:r>
            <a:r>
              <a:rPr lang="zh-CN" altLang="en-US" b="1" dirty="0"/>
              <a:t>经络</a:t>
            </a:r>
            <a:r>
              <a:rPr lang="zh-CN" altLang="en-US" dirty="0"/>
              <a:t>和</a:t>
            </a:r>
            <a:r>
              <a:rPr lang="zh-CN" altLang="en-US" b="1" dirty="0"/>
              <a:t>精气血津液神</a:t>
            </a:r>
            <a:r>
              <a:rPr lang="zh-CN" altLang="en-US" dirty="0"/>
              <a:t>等为理论核心，以</a:t>
            </a:r>
            <a:r>
              <a:rPr lang="zh-CN" altLang="en-US" b="1" dirty="0"/>
              <a:t>辨证论治</a:t>
            </a:r>
            <a:r>
              <a:rPr lang="zh-CN" altLang="en-US" dirty="0"/>
              <a:t>为诊疗特点，包括</a:t>
            </a:r>
            <a:r>
              <a:rPr lang="zh-CN" altLang="en-US" b="1" dirty="0"/>
              <a:t>理</a:t>
            </a:r>
            <a:r>
              <a:rPr lang="zh-CN" altLang="en-US" dirty="0"/>
              <a:t>、</a:t>
            </a:r>
            <a:r>
              <a:rPr lang="zh-CN" altLang="en-US" b="1" dirty="0"/>
              <a:t>法</a:t>
            </a:r>
            <a:r>
              <a:rPr lang="zh-CN" altLang="en-US" dirty="0"/>
              <a:t>、</a:t>
            </a:r>
            <a:r>
              <a:rPr lang="zh-CN" altLang="en-US" b="1" dirty="0"/>
              <a:t>方</a:t>
            </a:r>
            <a:r>
              <a:rPr lang="zh-CN" altLang="en-US" dirty="0"/>
              <a:t>、</a:t>
            </a:r>
            <a:r>
              <a:rPr lang="zh-CN" altLang="en-US" b="1" dirty="0"/>
              <a:t>药</a:t>
            </a:r>
            <a:r>
              <a:rPr lang="zh-CN" altLang="en-US" dirty="0"/>
              <a:t>在内的医学理论体系。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9" y="2129667"/>
            <a:ext cx="2571428" cy="23978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83" y="1674612"/>
            <a:ext cx="2571427" cy="3307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" y="686436"/>
            <a:ext cx="2932087" cy="429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3209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38" y="723901"/>
            <a:ext cx="3033679" cy="429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08741" y="1982427"/>
            <a:ext cx="492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中医如何诊断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"/>
          <a:stretch>
            <a:fillRect/>
          </a:stretch>
        </p:blipFill>
        <p:spPr bwMode="auto">
          <a:xfrm>
            <a:off x="440055" y="805709"/>
            <a:ext cx="5040560" cy="407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6334760" y="1177290"/>
            <a:ext cx="490220" cy="37014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/>
              <a:t>“望、闻、问、切”四诊合参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7" y="939532"/>
            <a:ext cx="3596386" cy="3229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37" y="939532"/>
            <a:ext cx="4127532" cy="3229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08741" y="1982427"/>
            <a:ext cx="492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中医防治疾病的方法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151260" y="1628381"/>
            <a:ext cx="2790825" cy="2507090"/>
            <a:chOff x="3139539" y="1480702"/>
            <a:chExt cx="2790825" cy="250709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539" y="1480702"/>
              <a:ext cx="2790825" cy="209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4327203" y="361846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方正华隶简体" pitchFamily="65" charset="-122"/>
                  <a:ea typeface="方正华隶简体" pitchFamily="65" charset="-122"/>
                </a:rPr>
                <a:t>灸</a:t>
              </a:r>
              <a:endParaRPr lang="zh-CN" altLang="en-US" dirty="0">
                <a:latin typeface="方正华隶简体" pitchFamily="65" charset="-122"/>
                <a:ea typeface="方正华隶简体" pitchFamily="65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44325" y="1628381"/>
            <a:ext cx="2790825" cy="2511855"/>
            <a:chOff x="259219" y="1480702"/>
            <a:chExt cx="2790825" cy="251185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19" y="1480702"/>
              <a:ext cx="2790825" cy="209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1446882" y="3623225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方正华隶简体" pitchFamily="65" charset="-122"/>
                  <a:ea typeface="方正华隶简体" pitchFamily="65" charset="-122"/>
                </a:rPr>
                <a:t>针</a:t>
              </a:r>
              <a:endParaRPr lang="zh-CN" altLang="en-US" b="1" dirty="0">
                <a:latin typeface="方正华隶简体" pitchFamily="65" charset="-122"/>
                <a:ea typeface="方正华隶简体" pitchFamily="65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107544" y="1618851"/>
            <a:ext cx="2892131" cy="2516620"/>
            <a:chOff x="6056892" y="1480702"/>
            <a:chExt cx="2892131" cy="251662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30" b="6399"/>
            <a:stretch>
              <a:fillRect/>
            </a:stretch>
          </p:blipFill>
          <p:spPr bwMode="auto">
            <a:xfrm>
              <a:off x="6056892" y="1480702"/>
              <a:ext cx="2892131" cy="2119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矩形 12"/>
            <p:cNvSpPr/>
            <p:nvPr/>
          </p:nvSpPr>
          <p:spPr>
            <a:xfrm>
              <a:off x="7295208" y="362799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方正华隶简体" pitchFamily="65" charset="-122"/>
                  <a:ea typeface="方正华隶简体" pitchFamily="65" charset="-122"/>
                </a:rPr>
                <a:t>药</a:t>
              </a:r>
              <a:endParaRPr lang="zh-CN" altLang="en-US" b="1" dirty="0">
                <a:latin typeface="方正华隶简体" pitchFamily="65" charset="-122"/>
                <a:ea typeface="方正华隶简体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Picture 4" descr="get?name=T189ZOBgJC1RCvBVd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" y="1741660"/>
            <a:ext cx="2510156" cy="16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57" y="1733448"/>
            <a:ext cx="2392166" cy="166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379" y="1741660"/>
            <a:ext cx="2575566" cy="165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1099515" y="3573711"/>
            <a:ext cx="119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推拿</a:t>
            </a:r>
            <a:endParaRPr lang="zh-CN" altLang="en-US" sz="20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3974722" y="3573711"/>
            <a:ext cx="119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拔罐</a:t>
            </a:r>
            <a:endParaRPr lang="zh-CN" altLang="en-US" sz="2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6820544" y="3547264"/>
            <a:ext cx="1191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刮痧</a:t>
            </a:r>
            <a:endParaRPr lang="zh-CN" altLang="en-US" sz="2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Picture 3" descr="F:\work\中国中医科学院\中医展览\2中医养生\五禽戏( 五禽戏图（选自明·周履靖《赤凤髓》一书）) 05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95" y="899849"/>
            <a:ext cx="2448272" cy="308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134224" y="1989772"/>
            <a:ext cx="8875552" cy="1995678"/>
            <a:chOff x="2784996" y="2756289"/>
            <a:chExt cx="7206290" cy="147840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996" y="2758179"/>
              <a:ext cx="2214775" cy="1476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 descr="F:\work\中国中医科学院\中医展览\2中医养生\马王堆导引图复原图　050－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0247" y="2756289"/>
              <a:ext cx="2601039" cy="1463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本框 7"/>
          <p:cNvSpPr txBox="1"/>
          <p:nvPr/>
        </p:nvSpPr>
        <p:spPr>
          <a:xfrm>
            <a:off x="2475969" y="4243651"/>
            <a:ext cx="371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中医传统养生功法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659"/>
            <a:ext cx="9144000" cy="1470841"/>
          </a:xfrm>
          <a:prstGeom prst="rect">
            <a:avLst/>
          </a:prstGeom>
        </p:spPr>
      </p:pic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55165" y="1533277"/>
            <a:ext cx="5233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4F2600"/>
                </a:solidFill>
                <a:latin typeface="微软雅黑" panose="020B0503020204020204" charset="-122"/>
                <a:ea typeface="微软雅黑" panose="020B0503020204020204" charset="-122"/>
              </a:rPr>
              <a:t>走近中医文化</a:t>
            </a:r>
            <a:endParaRPr lang="zh-CN" sz="4000" dirty="0">
              <a:solidFill>
                <a:srgbClr val="4F26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6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3030312" y="4038747"/>
            <a:ext cx="367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东西湖区中医医院 中医科 黄悦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80" y="1653853"/>
            <a:ext cx="2478947" cy="16526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121" y="1653853"/>
            <a:ext cx="2803843" cy="16789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561" y="642552"/>
            <a:ext cx="1960228" cy="393198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43494" y="3425331"/>
            <a:ext cx="143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食饮有节</a:t>
            </a:r>
            <a:endParaRPr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229783" y="3425332"/>
            <a:ext cx="143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起居有常</a:t>
            </a:r>
            <a:endParaRPr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3505416" y="4648131"/>
            <a:ext cx="143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调于四时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08741" y="1982427"/>
            <a:ext cx="492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中医的现代传承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6203"/>
            <a:ext cx="8473689" cy="305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Picture 5" descr="2007530164620448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" y="723901"/>
            <a:ext cx="3419659" cy="193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0"/>
          <a:stretch>
            <a:fillRect/>
          </a:stretch>
        </p:blipFill>
        <p:spPr bwMode="auto">
          <a:xfrm>
            <a:off x="4036790" y="709999"/>
            <a:ext cx="3790404" cy="193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124520107335067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470" y="2964050"/>
            <a:ext cx="3055445" cy="2072135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37" y="2964050"/>
            <a:ext cx="3350538" cy="2072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70407" y="1409124"/>
            <a:ext cx="24085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0" i="0" dirty="0">
                <a:solidFill>
                  <a:srgbClr val="353535"/>
                </a:solidFill>
                <a:effectLst/>
                <a:latin typeface="mp-quote"/>
              </a:rPr>
              <a:t>目前中医药已传播到 </a:t>
            </a:r>
            <a:r>
              <a:rPr lang="en-US" altLang="zh-CN" b="0" i="0" dirty="0">
                <a:solidFill>
                  <a:srgbClr val="353535"/>
                </a:solidFill>
                <a:effectLst/>
                <a:latin typeface="mp-quote"/>
              </a:rPr>
              <a:t>183 </a:t>
            </a:r>
            <a:r>
              <a:rPr lang="zh-CN" altLang="en-US" b="0" i="0" dirty="0">
                <a:solidFill>
                  <a:srgbClr val="353535"/>
                </a:solidFill>
                <a:effectLst/>
                <a:latin typeface="mp-quote"/>
              </a:rPr>
              <a:t>个国家和地区，</a:t>
            </a:r>
            <a:r>
              <a:rPr lang="en-US" altLang="zh-CN" b="0" i="0" dirty="0">
                <a:solidFill>
                  <a:srgbClr val="353535"/>
                </a:solidFill>
                <a:effectLst/>
                <a:latin typeface="mp-quote"/>
              </a:rPr>
              <a:t>103 </a:t>
            </a:r>
            <a:r>
              <a:rPr lang="zh-CN" altLang="en-US" b="0" i="0" dirty="0">
                <a:solidFill>
                  <a:srgbClr val="353535"/>
                </a:solidFill>
                <a:effectLst/>
                <a:latin typeface="mp-quote"/>
              </a:rPr>
              <a:t>个会员国认可使用针灸，其中</a:t>
            </a:r>
            <a:r>
              <a:rPr lang="en-US" altLang="zh-CN" b="0" i="0" dirty="0">
                <a:solidFill>
                  <a:srgbClr val="353535"/>
                </a:solidFill>
                <a:effectLst/>
                <a:latin typeface="mp-quote"/>
              </a:rPr>
              <a:t>29</a:t>
            </a:r>
            <a:r>
              <a:rPr lang="zh-CN" altLang="en-US" b="0" i="0" dirty="0">
                <a:solidFill>
                  <a:srgbClr val="353535"/>
                </a:solidFill>
                <a:effectLst/>
                <a:latin typeface="mp-quote"/>
              </a:rPr>
              <a:t>个设立了传统医学的法律法规，</a:t>
            </a:r>
            <a:r>
              <a:rPr lang="en-US" altLang="zh-CN" b="0" i="0" dirty="0">
                <a:solidFill>
                  <a:srgbClr val="353535"/>
                </a:solidFill>
                <a:effectLst/>
                <a:latin typeface="mp-quote"/>
              </a:rPr>
              <a:t>18</a:t>
            </a:r>
            <a:r>
              <a:rPr lang="zh-CN" altLang="en-US" b="0" i="0" dirty="0">
                <a:solidFill>
                  <a:srgbClr val="353535"/>
                </a:solidFill>
                <a:effectLst/>
                <a:latin typeface="mp-quote"/>
              </a:rPr>
              <a:t>个将针灸纳入医疗保险体系。有</a:t>
            </a:r>
            <a:r>
              <a:rPr lang="en-US" altLang="zh-CN" b="0" i="0" dirty="0">
                <a:solidFill>
                  <a:srgbClr val="353535"/>
                </a:solidFill>
                <a:effectLst/>
                <a:latin typeface="mp-quote"/>
              </a:rPr>
              <a:t>30</a:t>
            </a:r>
            <a:r>
              <a:rPr lang="zh-CN" altLang="en-US" b="0" i="0" dirty="0">
                <a:solidFill>
                  <a:srgbClr val="353535"/>
                </a:solidFill>
                <a:effectLst/>
                <a:latin typeface="mp-quote"/>
              </a:rPr>
              <a:t>多个国家和地区开办了数百所中医药院校，培养本土化中医药人才。</a:t>
            </a:r>
            <a:endParaRPr lang="zh-CN" altLang="en-US" dirty="0"/>
          </a:p>
        </p:txBody>
      </p:sp>
      <p:pic>
        <p:nvPicPr>
          <p:cNvPr id="4" name="Picture 4" descr="kgjwcy78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63" y="802323"/>
            <a:ext cx="3434284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u=2409678470,2317026572&amp;fm=23&amp;g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78" y="2978785"/>
            <a:ext cx="343428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" y="126981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893947" y="1145540"/>
            <a:ext cx="367240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屠呦呦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是第一位获得诺贝尔科学奖项的中国本土科学家、第一位获得诺贝尔生理医学奖的华人科学家。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是中国医学界迄今为止获得的最高奖项，也是中医药成果获得的最高奖项。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她发现的青蒿素，可以有效降低疟疾患者的死亡率，被评价为“</a:t>
            </a:r>
            <a:r>
              <a:rPr lang="zh-CN" altLang="en-US" sz="1600" dirty="0"/>
              <a:t>挽救了全球特别是发展中国家的数百万人的生命”。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08741" y="1982427"/>
            <a:ext cx="492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第二板块：了解中药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7412" name="Picture 7" descr="0130000002280512031449401295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20" y="843280"/>
            <a:ext cx="2576830" cy="192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u=229931490,2599816330&amp;fm=23&amp;gp=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355" y="843915"/>
            <a:ext cx="255905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0b7b02087bf40ad1c59b8e0e562c11dfa8eccee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30" y="3044190"/>
            <a:ext cx="2585720" cy="177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200910911335125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70" y="3044190"/>
            <a:ext cx="1684020" cy="175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04190" y="162242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阿胶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504190" y="374840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鹿茸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759460"/>
            <a:ext cx="195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1.</a:t>
            </a:r>
            <a:r>
              <a:rPr lang="zh-CN" altLang="en-US" sz="2000"/>
              <a:t>动物类</a:t>
            </a:r>
            <a:r>
              <a:rPr lang="zh-CN" altLang="en-US" sz="2000"/>
              <a:t>药品</a:t>
            </a:r>
            <a:endParaRPr lang="zh-CN" altLang="en-US" sz="2000"/>
          </a:p>
          <a:p>
            <a:pPr algn="ctr"/>
            <a:r>
              <a:rPr lang="zh-CN" altLang="en-US" sz="2000"/>
              <a:t>（</a:t>
            </a:r>
            <a:r>
              <a:rPr lang="zh-CN" altLang="en-US" sz="2000"/>
              <a:t>哺乳动物）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0075" y="1908810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乌梢蛇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00075" y="3771900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蝉蜕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765810"/>
            <a:ext cx="19551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1.</a:t>
            </a:r>
            <a:r>
              <a:rPr lang="zh-CN" altLang="en-US" sz="2000"/>
              <a:t>动物类</a:t>
            </a:r>
            <a:r>
              <a:rPr lang="zh-CN" altLang="en-US" sz="2000"/>
              <a:t>药品</a:t>
            </a:r>
            <a:endParaRPr lang="zh-CN" altLang="en-US" sz="2000"/>
          </a:p>
          <a:p>
            <a:pPr algn="ctr"/>
            <a:r>
              <a:rPr lang="zh-CN" altLang="en-US" sz="2000"/>
              <a:t>（爬行动物</a:t>
            </a:r>
            <a:r>
              <a:rPr lang="zh-CN" altLang="en-US" sz="2000"/>
              <a:t>与昆虫）</a:t>
            </a:r>
            <a:endParaRPr lang="zh-CN" altLang="en-US" sz="2000"/>
          </a:p>
        </p:txBody>
      </p:sp>
      <p:pic>
        <p:nvPicPr>
          <p:cNvPr id="6" name="图片 5" descr="乌梢蛇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050" y="990600"/>
            <a:ext cx="1994535" cy="1994535"/>
          </a:xfrm>
          <a:prstGeom prst="rect">
            <a:avLst/>
          </a:prstGeom>
        </p:spPr>
      </p:pic>
      <p:pic>
        <p:nvPicPr>
          <p:cNvPr id="9" name="图片 8" descr="蝉蜕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140" y="3286125"/>
            <a:ext cx="2332355" cy="174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0075" y="1780540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海螵蛸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00075" y="3771900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桑螵蛸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759460"/>
            <a:ext cx="19551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1.</a:t>
            </a:r>
            <a:r>
              <a:rPr lang="zh-CN" altLang="en-US" sz="2000"/>
              <a:t>动物类</a:t>
            </a:r>
            <a:r>
              <a:rPr lang="zh-CN" altLang="en-US" sz="2000"/>
              <a:t>药品</a:t>
            </a:r>
            <a:endParaRPr lang="zh-CN" altLang="en-US" sz="2000"/>
          </a:p>
          <a:p>
            <a:pPr algn="ctr"/>
            <a:r>
              <a:rPr lang="zh-CN" altLang="en-US" sz="2000"/>
              <a:t>（软体动物</a:t>
            </a:r>
            <a:r>
              <a:rPr lang="zh-CN" altLang="en-US" sz="2000"/>
              <a:t>与昆虫）</a:t>
            </a:r>
            <a:endParaRPr lang="zh-CN" altLang="en-US" sz="2000"/>
          </a:p>
        </p:txBody>
      </p:sp>
      <p:pic>
        <p:nvPicPr>
          <p:cNvPr id="12" name="图片 11" descr="墨鱼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290" y="1039495"/>
            <a:ext cx="2771140" cy="1851025"/>
          </a:xfrm>
          <a:prstGeom prst="rect">
            <a:avLst/>
          </a:prstGeom>
        </p:spPr>
      </p:pic>
      <p:pic>
        <p:nvPicPr>
          <p:cNvPr id="13" name="图片 12" descr="海螵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755" y="1039495"/>
            <a:ext cx="2681605" cy="1877060"/>
          </a:xfrm>
          <a:prstGeom prst="rect">
            <a:avLst/>
          </a:prstGeom>
        </p:spPr>
      </p:pic>
      <p:pic>
        <p:nvPicPr>
          <p:cNvPr id="14" name="图片 13" descr="大刀螂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0055" y="3224530"/>
            <a:ext cx="2214245" cy="1660525"/>
          </a:xfrm>
          <a:prstGeom prst="rect">
            <a:avLst/>
          </a:prstGeom>
        </p:spPr>
      </p:pic>
      <p:pic>
        <p:nvPicPr>
          <p:cNvPr id="15" name="图片 14" descr="桑螵蛸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6815" y="3180080"/>
            <a:ext cx="1975485" cy="1704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924547" y="1740125"/>
            <a:ext cx="1496696" cy="1496696"/>
            <a:chOff x="1155414" y="2081105"/>
            <a:chExt cx="1623292" cy="1623292"/>
          </a:xfrm>
        </p:grpSpPr>
        <p:sp>
          <p:nvSpPr>
            <p:cNvPr id="27" name="椭圆 26"/>
            <p:cNvSpPr/>
            <p:nvPr/>
          </p:nvSpPr>
          <p:spPr>
            <a:xfrm>
              <a:off x="1155414" y="2081105"/>
              <a:ext cx="1623292" cy="1623292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25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243307" y="2168998"/>
              <a:ext cx="1447505" cy="1447505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25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2263654" y="1868937"/>
            <a:ext cx="95250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35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17283" y="2074969"/>
            <a:ext cx="369332" cy="11321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CONTENT</a:t>
            </a:r>
            <a:endParaRPr lang="en-US" altLang="zh-CN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04562" y="1555783"/>
            <a:ext cx="3444193" cy="415498"/>
            <a:chOff x="3710150" y="1230921"/>
            <a:chExt cx="4055760" cy="553997"/>
          </a:xfrm>
        </p:grpSpPr>
        <p:sp>
          <p:nvSpPr>
            <p:cNvPr id="32" name="圆角矩形 31"/>
            <p:cNvSpPr/>
            <p:nvPr/>
          </p:nvSpPr>
          <p:spPr>
            <a:xfrm>
              <a:off x="3710150" y="1277254"/>
              <a:ext cx="3648000" cy="492111"/>
            </a:xfrm>
            <a:prstGeom prst="roundRect">
              <a:avLst>
                <a:gd name="adj" fmla="val 50000"/>
              </a:avLst>
            </a:prstGeom>
            <a:solidFill>
              <a:srgbClr val="4F26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100" ker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867010" y="1230921"/>
              <a:ext cx="389890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 </a:t>
              </a:r>
              <a:r>
                <a:rPr lang="zh-CN" altLang="en-US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中医的起源与发展</a:t>
              </a:r>
              <a:endPara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904563" y="2164725"/>
            <a:ext cx="3444192" cy="414020"/>
            <a:chOff x="3710150" y="1230921"/>
            <a:chExt cx="4055760" cy="552026"/>
          </a:xfrm>
        </p:grpSpPr>
        <p:sp>
          <p:nvSpPr>
            <p:cNvPr id="35" name="圆角矩形 34"/>
            <p:cNvSpPr/>
            <p:nvPr/>
          </p:nvSpPr>
          <p:spPr>
            <a:xfrm>
              <a:off x="3710150" y="1277254"/>
              <a:ext cx="3648000" cy="492111"/>
            </a:xfrm>
            <a:prstGeom prst="roundRect">
              <a:avLst>
                <a:gd name="adj" fmla="val 50000"/>
              </a:avLst>
            </a:prstGeom>
            <a:solidFill>
              <a:srgbClr val="CE7B0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100" ker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867010" y="1230921"/>
              <a:ext cx="3898900" cy="55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 </a:t>
              </a:r>
              <a:r>
                <a:rPr lang="zh-CN" altLang="en-US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中医基础理论</a:t>
              </a:r>
              <a:endPara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904563" y="2784228"/>
            <a:ext cx="3444192" cy="414020"/>
            <a:chOff x="3710150" y="1230921"/>
            <a:chExt cx="4055760" cy="552026"/>
          </a:xfrm>
        </p:grpSpPr>
        <p:sp>
          <p:nvSpPr>
            <p:cNvPr id="38" name="圆角矩形 37"/>
            <p:cNvSpPr/>
            <p:nvPr/>
          </p:nvSpPr>
          <p:spPr>
            <a:xfrm>
              <a:off x="3710150" y="1277254"/>
              <a:ext cx="3648000" cy="492111"/>
            </a:xfrm>
            <a:prstGeom prst="roundRect">
              <a:avLst>
                <a:gd name="adj" fmla="val 50000"/>
              </a:avLst>
            </a:prstGeom>
            <a:solidFill>
              <a:srgbClr val="4F26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100" ker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867010" y="1230921"/>
              <a:ext cx="3898900" cy="55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 </a:t>
              </a:r>
              <a:r>
                <a:rPr lang="zh-CN" altLang="en-US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中医如何诊断</a:t>
              </a:r>
              <a:endPara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904563" y="3382606"/>
            <a:ext cx="3444192" cy="414020"/>
            <a:chOff x="3710150" y="1230921"/>
            <a:chExt cx="4055760" cy="552026"/>
          </a:xfrm>
        </p:grpSpPr>
        <p:sp>
          <p:nvSpPr>
            <p:cNvPr id="41" name="圆角矩形 40"/>
            <p:cNvSpPr/>
            <p:nvPr/>
          </p:nvSpPr>
          <p:spPr>
            <a:xfrm>
              <a:off x="3710150" y="1277254"/>
              <a:ext cx="3648000" cy="492111"/>
            </a:xfrm>
            <a:prstGeom prst="roundRect">
              <a:avLst>
                <a:gd name="adj" fmla="val 50000"/>
              </a:avLst>
            </a:prstGeom>
            <a:solidFill>
              <a:srgbClr val="CE7B0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100" ker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867010" y="1230921"/>
              <a:ext cx="3898900" cy="55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04 </a:t>
              </a:r>
              <a:r>
                <a:rPr lang="zh-CN" altLang="en-US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中医防治疾病的方法</a:t>
              </a:r>
              <a:endPara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6" name="图片 4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11430" y="3278505"/>
            <a:ext cx="3352165" cy="18713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04561" y="3980984"/>
            <a:ext cx="3444194" cy="414020"/>
            <a:chOff x="3710150" y="1230921"/>
            <a:chExt cx="4055760" cy="552026"/>
          </a:xfrm>
        </p:grpSpPr>
        <p:sp>
          <p:nvSpPr>
            <p:cNvPr id="3" name="圆角矩形 37"/>
            <p:cNvSpPr/>
            <p:nvPr/>
          </p:nvSpPr>
          <p:spPr>
            <a:xfrm>
              <a:off x="3710150" y="1277254"/>
              <a:ext cx="3648000" cy="492111"/>
            </a:xfrm>
            <a:prstGeom prst="roundRect">
              <a:avLst>
                <a:gd name="adj" fmla="val 50000"/>
              </a:avLst>
            </a:prstGeom>
            <a:solidFill>
              <a:srgbClr val="4F26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2100" ker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867010" y="1230921"/>
              <a:ext cx="3898900" cy="55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05 </a:t>
              </a:r>
              <a:r>
                <a:rPr lang="zh-CN" altLang="en-US" sz="21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中医的现代传承</a:t>
              </a:r>
              <a:endPara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0075" y="1908810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五灵脂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00075" y="3771900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蚕砂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765810"/>
            <a:ext cx="195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1.</a:t>
            </a:r>
            <a:r>
              <a:rPr lang="zh-CN" altLang="en-US" sz="2000"/>
              <a:t>动物类</a:t>
            </a:r>
            <a:r>
              <a:rPr lang="zh-CN" altLang="en-US" sz="2000"/>
              <a:t>药品</a:t>
            </a:r>
            <a:endParaRPr lang="zh-CN" altLang="en-US" sz="2000"/>
          </a:p>
          <a:p>
            <a:pPr algn="ctr"/>
            <a:r>
              <a:rPr lang="zh-CN" altLang="en-US" sz="2000"/>
              <a:t>（动物粪便</a:t>
            </a:r>
            <a:r>
              <a:rPr lang="zh-CN" altLang="en-US" sz="2000"/>
              <a:t>类）</a:t>
            </a:r>
            <a:endParaRPr lang="zh-CN" altLang="en-US" sz="2000"/>
          </a:p>
        </p:txBody>
      </p:sp>
      <p:pic>
        <p:nvPicPr>
          <p:cNvPr id="8" name="图片 7" descr="鼯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290" y="1374140"/>
            <a:ext cx="2195195" cy="1740535"/>
          </a:xfrm>
          <a:prstGeom prst="rect">
            <a:avLst/>
          </a:prstGeom>
        </p:spPr>
      </p:pic>
      <p:pic>
        <p:nvPicPr>
          <p:cNvPr id="10" name="图片 9" descr="蚕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290" y="3472180"/>
            <a:ext cx="2230755" cy="1487170"/>
          </a:xfrm>
          <a:prstGeom prst="rect">
            <a:avLst/>
          </a:prstGeom>
        </p:spPr>
      </p:pic>
      <p:pic>
        <p:nvPicPr>
          <p:cNvPr id="11" name="图片 10" descr="五灵脂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635" y="1374140"/>
            <a:ext cx="2319020" cy="1739900"/>
          </a:xfrm>
          <a:prstGeom prst="rect">
            <a:avLst/>
          </a:prstGeom>
        </p:spPr>
      </p:pic>
      <p:pic>
        <p:nvPicPr>
          <p:cNvPr id="12" name="图片 11" descr="蚕砂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4555" y="3472180"/>
            <a:ext cx="2324100" cy="1478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2930" y="451167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当归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847715" y="451167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人参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759460"/>
            <a:ext cx="195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2.</a:t>
            </a:r>
            <a:r>
              <a:rPr lang="zh-CN" altLang="en-US" sz="2000"/>
              <a:t>植物类</a:t>
            </a:r>
            <a:r>
              <a:rPr lang="zh-CN" altLang="en-US" sz="2000"/>
              <a:t>药品</a:t>
            </a:r>
            <a:endParaRPr lang="zh-CN" altLang="en-US" sz="2000"/>
          </a:p>
          <a:p>
            <a:pPr algn="ctr"/>
            <a:r>
              <a:rPr lang="zh-CN" altLang="en-US" sz="2000"/>
              <a:t>（</a:t>
            </a:r>
            <a:r>
              <a:rPr lang="zh-CN" altLang="en-US" sz="2000"/>
              <a:t>根茎）</a:t>
            </a:r>
            <a:endParaRPr lang="zh-CN" altLang="en-US" sz="2000"/>
          </a:p>
        </p:txBody>
      </p:sp>
      <p:pic>
        <p:nvPicPr>
          <p:cNvPr id="6" name="图片 5" descr="当归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880" y="1774190"/>
            <a:ext cx="2461260" cy="2465070"/>
          </a:xfrm>
          <a:prstGeom prst="rect">
            <a:avLst/>
          </a:prstGeom>
        </p:spPr>
      </p:pic>
      <p:pic>
        <p:nvPicPr>
          <p:cNvPr id="8" name="图片 7" descr="人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600" y="1774190"/>
            <a:ext cx="2738755" cy="2490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2930" y="451167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薄荷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847715" y="451167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枇杷叶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759460"/>
            <a:ext cx="195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2.</a:t>
            </a:r>
            <a:r>
              <a:rPr lang="zh-CN" altLang="en-US" sz="2000"/>
              <a:t>植物类</a:t>
            </a:r>
            <a:r>
              <a:rPr lang="zh-CN" altLang="en-US" sz="2000"/>
              <a:t>药品</a:t>
            </a:r>
            <a:endParaRPr lang="zh-CN" altLang="en-US" sz="2000"/>
          </a:p>
          <a:p>
            <a:pPr algn="ctr"/>
            <a:r>
              <a:rPr lang="zh-CN" altLang="en-US" sz="2000"/>
              <a:t>（</a:t>
            </a:r>
            <a:r>
              <a:rPr lang="zh-CN" altLang="en-US" sz="2000"/>
              <a:t>叶）</a:t>
            </a:r>
            <a:endParaRPr lang="zh-CN" altLang="en-US" sz="2000"/>
          </a:p>
        </p:txBody>
      </p:sp>
      <p:pic>
        <p:nvPicPr>
          <p:cNvPr id="9" name="图片 8" descr="薄荷叶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990" y="1710690"/>
            <a:ext cx="2479040" cy="2479040"/>
          </a:xfrm>
          <a:prstGeom prst="rect">
            <a:avLst/>
          </a:prstGeom>
        </p:spPr>
      </p:pic>
      <p:pic>
        <p:nvPicPr>
          <p:cNvPr id="10" name="图片 9" descr="枇杷叶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900" y="1818640"/>
            <a:ext cx="3017520" cy="2263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2930" y="451167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旋覆花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847715" y="451167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红花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759460"/>
            <a:ext cx="195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2.</a:t>
            </a:r>
            <a:r>
              <a:rPr lang="zh-CN" altLang="en-US" sz="2000"/>
              <a:t>植物类</a:t>
            </a:r>
            <a:r>
              <a:rPr lang="zh-CN" altLang="en-US" sz="2000"/>
              <a:t>药品</a:t>
            </a:r>
            <a:endParaRPr lang="zh-CN" altLang="en-US" sz="2000"/>
          </a:p>
          <a:p>
            <a:pPr algn="ctr"/>
            <a:r>
              <a:rPr lang="zh-CN" altLang="en-US" sz="2000"/>
              <a:t>（</a:t>
            </a:r>
            <a:r>
              <a:rPr lang="zh-CN" altLang="en-US" sz="2000"/>
              <a:t>花）</a:t>
            </a:r>
            <a:endParaRPr lang="zh-CN" altLang="en-US" sz="2000"/>
          </a:p>
        </p:txBody>
      </p:sp>
      <p:pic>
        <p:nvPicPr>
          <p:cNvPr id="9" name="图片 8" descr="旋覆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880" y="1811655"/>
            <a:ext cx="2461260" cy="2457450"/>
          </a:xfrm>
          <a:prstGeom prst="rect">
            <a:avLst/>
          </a:prstGeom>
        </p:spPr>
      </p:pic>
      <p:pic>
        <p:nvPicPr>
          <p:cNvPr id="10" name="图片 9" descr="红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095" y="1811655"/>
            <a:ext cx="2945130" cy="2440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2930" y="451167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乌梅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847715" y="451167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酸枣仁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759460"/>
            <a:ext cx="195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2.</a:t>
            </a:r>
            <a:r>
              <a:rPr lang="zh-CN" altLang="en-US" sz="2000"/>
              <a:t>植物类</a:t>
            </a:r>
            <a:r>
              <a:rPr lang="zh-CN" altLang="en-US" sz="2000"/>
              <a:t>药品</a:t>
            </a:r>
            <a:endParaRPr lang="zh-CN" altLang="en-US" sz="2000"/>
          </a:p>
          <a:p>
            <a:pPr algn="ctr"/>
            <a:r>
              <a:rPr lang="zh-CN" altLang="en-US" sz="2000"/>
              <a:t>（</a:t>
            </a:r>
            <a:r>
              <a:rPr lang="zh-CN" altLang="en-US" sz="2000"/>
              <a:t>果）</a:t>
            </a:r>
            <a:endParaRPr lang="zh-CN" altLang="en-US" sz="2000"/>
          </a:p>
        </p:txBody>
      </p:sp>
      <p:pic>
        <p:nvPicPr>
          <p:cNvPr id="9" name="图片 8" descr="乌梅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610" y="1847215"/>
            <a:ext cx="2463165" cy="2463165"/>
          </a:xfrm>
          <a:prstGeom prst="rect">
            <a:avLst/>
          </a:prstGeom>
        </p:spPr>
      </p:pic>
      <p:pic>
        <p:nvPicPr>
          <p:cNvPr id="10" name="图片 9" descr="酸枣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995" y="1796415"/>
            <a:ext cx="2513965" cy="2513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2930" y="451167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朱砂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847715" y="451167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雄黄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759460"/>
            <a:ext cx="195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3.</a:t>
            </a:r>
            <a:r>
              <a:rPr lang="zh-CN" altLang="en-US" sz="2000"/>
              <a:t>金石类</a:t>
            </a:r>
            <a:r>
              <a:rPr lang="zh-CN" altLang="en-US" sz="2000"/>
              <a:t>药品</a:t>
            </a:r>
            <a:endParaRPr lang="zh-CN" altLang="en-US" sz="2000"/>
          </a:p>
          <a:p>
            <a:pPr algn="ctr"/>
            <a:r>
              <a:rPr lang="zh-CN" altLang="en-US" sz="2000"/>
              <a:t>（天然矿物）</a:t>
            </a:r>
            <a:endParaRPr lang="zh-CN" altLang="en-US" sz="2000"/>
          </a:p>
        </p:txBody>
      </p:sp>
      <p:pic>
        <p:nvPicPr>
          <p:cNvPr id="6" name="图片 5" descr="朱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610" y="1774190"/>
            <a:ext cx="2696210" cy="2359025"/>
          </a:xfrm>
          <a:prstGeom prst="rect">
            <a:avLst/>
          </a:prstGeom>
        </p:spPr>
      </p:pic>
      <p:pic>
        <p:nvPicPr>
          <p:cNvPr id="8" name="图片 7" descr="雄黄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165" y="1818640"/>
            <a:ext cx="3253105" cy="2310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2930" y="4381500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石膏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847715" y="4381500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云母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759460"/>
            <a:ext cx="195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3.</a:t>
            </a:r>
            <a:r>
              <a:rPr lang="zh-CN" altLang="en-US" sz="2000"/>
              <a:t>金石类</a:t>
            </a:r>
            <a:r>
              <a:rPr lang="zh-CN" altLang="en-US" sz="2000"/>
              <a:t>药品</a:t>
            </a:r>
            <a:endParaRPr lang="zh-CN" altLang="en-US" sz="2000"/>
          </a:p>
          <a:p>
            <a:pPr algn="ctr"/>
            <a:r>
              <a:rPr lang="zh-CN" altLang="en-US" sz="2000"/>
              <a:t>（</a:t>
            </a:r>
            <a:r>
              <a:rPr lang="zh-CN" altLang="en-US" sz="2000"/>
              <a:t>天然矿物）</a:t>
            </a:r>
            <a:endParaRPr lang="zh-CN" altLang="en-US" sz="2000"/>
          </a:p>
        </p:txBody>
      </p:sp>
      <p:pic>
        <p:nvPicPr>
          <p:cNvPr id="9" name="图片 8" descr="926521252_366492825.310x3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45" y="1890395"/>
            <a:ext cx="296989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云母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785" y="1637665"/>
            <a:ext cx="2571750" cy="257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43100" y="438975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琥珀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847715" y="4389755"/>
            <a:ext cx="1660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龙骨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4335" y="759460"/>
            <a:ext cx="19551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/>
              <a:t>3.</a:t>
            </a:r>
            <a:r>
              <a:rPr lang="zh-CN" altLang="en-US" sz="2000"/>
              <a:t>金石类</a:t>
            </a:r>
            <a:r>
              <a:rPr lang="zh-CN" altLang="en-US" sz="2000"/>
              <a:t>药品</a:t>
            </a:r>
            <a:endParaRPr lang="zh-CN" altLang="en-US" sz="2000"/>
          </a:p>
          <a:p>
            <a:pPr algn="ctr"/>
            <a:r>
              <a:rPr lang="zh-CN" altLang="en-US" sz="2000"/>
              <a:t>（古生物</a:t>
            </a:r>
            <a:r>
              <a:rPr lang="zh-CN" altLang="en-US" sz="2000"/>
              <a:t>化石）</a:t>
            </a:r>
            <a:endParaRPr lang="zh-CN" altLang="en-US" sz="2000"/>
          </a:p>
        </p:txBody>
      </p:sp>
      <p:pic>
        <p:nvPicPr>
          <p:cNvPr id="9" name="图片 8" descr="琥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985" y="1840230"/>
            <a:ext cx="3247390" cy="2092960"/>
          </a:xfrm>
          <a:prstGeom prst="rect">
            <a:avLst/>
          </a:prstGeom>
        </p:spPr>
      </p:pic>
      <p:pic>
        <p:nvPicPr>
          <p:cNvPr id="10" name="图片 9" descr="龙骨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75" y="1644650"/>
            <a:ext cx="2630805" cy="2484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3250" y="1010920"/>
            <a:ext cx="2609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生活中常见的中药</a:t>
            </a:r>
            <a:endParaRPr lang="zh-CN" alt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5" y="1578521"/>
            <a:ext cx="2253548" cy="143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9" descr="2013051018052320673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005" y="1578610"/>
            <a:ext cx="1930400" cy="144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 descr="u=1082441660,3506377024&amp;fm=23&amp;gp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45" y="1578610"/>
            <a:ext cx="2280920" cy="143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3352165"/>
            <a:ext cx="2253615" cy="142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 descr="0130000034933012409099081553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005" y="3352165"/>
            <a:ext cx="1957705" cy="14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u=466240349,1378063973&amp;fm=23&amp;gp=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3347085"/>
            <a:ext cx="2160270" cy="142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323975" y="3028315"/>
            <a:ext cx="8121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山药</a:t>
            </a:r>
            <a:endParaRPr lang="zh-CN" altLang="en-US" sz="1400"/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6684645" y="3025775"/>
            <a:ext cx="8121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枸杞</a:t>
            </a:r>
            <a:r>
              <a:rPr lang="zh-CN" altLang="en-US" sz="1400"/>
              <a:t>子</a:t>
            </a:r>
            <a:endParaRPr lang="zh-CN" altLang="en-US" sz="1400"/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4041775" y="3011170"/>
            <a:ext cx="8121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红枣</a:t>
            </a:r>
            <a:endParaRPr lang="zh-CN" altLang="en-US" sz="1400"/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6684645" y="4780280"/>
            <a:ext cx="8121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陈皮</a:t>
            </a:r>
            <a:endParaRPr lang="zh-CN" altLang="en-US" sz="1400"/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4041775" y="4810760"/>
            <a:ext cx="8121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山楂</a:t>
            </a:r>
            <a:endParaRPr lang="zh-CN" altLang="en-US" sz="1400"/>
          </a:p>
        </p:txBody>
      </p:sp>
      <p:sp>
        <p:nvSpPr>
          <p:cNvPr id="11" name="文本框 10"/>
          <p:cNvSpPr txBox="1"/>
          <p:nvPr>
            <p:custDataLst>
              <p:tags r:id="rId15"/>
            </p:custDataLst>
          </p:nvPr>
        </p:nvSpPr>
        <p:spPr>
          <a:xfrm>
            <a:off x="1323975" y="4776470"/>
            <a:ext cx="8121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生姜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" y="686435"/>
            <a:ext cx="3259455" cy="217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 descr="78cfc59125470efa302b66276bf5d518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5" t="67073" r="2069" b="2438"/>
          <a:stretch>
            <a:fillRect/>
          </a:stretch>
        </p:blipFill>
        <p:spPr bwMode="auto">
          <a:xfrm>
            <a:off x="6330302" y="3324051"/>
            <a:ext cx="2286000" cy="126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5" name="Picture 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71"/>
          <a:stretch>
            <a:fillRect/>
          </a:stretch>
        </p:blipFill>
        <p:spPr bwMode="auto">
          <a:xfrm>
            <a:off x="5151249" y="686170"/>
            <a:ext cx="1878607" cy="216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5" name="Picture 11" descr="d658c594a943fa3d7bf480ab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3324225"/>
            <a:ext cx="2238375" cy="125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906aec9ad401a380c9eaf4b5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/>
          <a:stretch>
            <a:fillRect/>
          </a:stretch>
        </p:blipFill>
        <p:spPr bwMode="auto">
          <a:xfrm>
            <a:off x="3201035" y="3324225"/>
            <a:ext cx="2992755" cy="126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50495" y="1604645"/>
            <a:ext cx="8547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中药柜</a:t>
            </a:r>
            <a:endParaRPr lang="zh-CN" altLang="en-US" sz="1600"/>
          </a:p>
        </p:txBody>
      </p:sp>
      <p:sp>
        <p:nvSpPr>
          <p:cNvPr id="5" name="文本框 4"/>
          <p:cNvSpPr txBox="1"/>
          <p:nvPr>
            <p:custDataLst>
              <p:tags r:id="rId13"/>
            </p:custDataLst>
          </p:nvPr>
        </p:nvSpPr>
        <p:spPr>
          <a:xfrm>
            <a:off x="7198995" y="1604645"/>
            <a:ext cx="118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称重</a:t>
            </a:r>
            <a:r>
              <a:rPr lang="zh-CN" altLang="en-US" sz="1600"/>
              <a:t>配方</a:t>
            </a:r>
            <a:endParaRPr lang="zh-CN" altLang="en-US" sz="1600"/>
          </a:p>
        </p:txBody>
      </p:sp>
      <p:sp>
        <p:nvSpPr>
          <p:cNvPr id="6" name="文本框 5"/>
          <p:cNvSpPr txBox="1"/>
          <p:nvPr>
            <p:custDataLst>
              <p:tags r:id="rId14"/>
            </p:custDataLst>
          </p:nvPr>
        </p:nvSpPr>
        <p:spPr>
          <a:xfrm>
            <a:off x="1353185" y="4713605"/>
            <a:ext cx="118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/>
              <a:t>杵臼</a:t>
            </a:r>
            <a:endParaRPr lang="zh-CN" altLang="en-US" sz="1600"/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4106545" y="4713605"/>
            <a:ext cx="118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/>
              <a:t>药碾</a:t>
            </a:r>
            <a:endParaRPr lang="zh-CN" altLang="en-US" sz="1600"/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6882130" y="4713605"/>
            <a:ext cx="118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/>
              <a:t>砂锅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08741" y="1982427"/>
            <a:ext cx="492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中医的起源与发展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08741" y="1006432"/>
            <a:ext cx="49255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动动手，给自己包一个中药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香囊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香囊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555" y="2221230"/>
            <a:ext cx="2801620" cy="1864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06575" y="1997710"/>
            <a:ext cx="5531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第三板块：体验治疗技术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055" y="946785"/>
            <a:ext cx="63620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拔罐技术是以罐为工具，利用燃烧、抽吸、蒸汽等方法造成罐内负压，使罐吸附于腧穴或相应体表部位，使局部皮肤充血或瘀血，以达到防治疾病的外治方法。</a:t>
            </a:r>
            <a:endParaRPr lang="zh-CN" altLang="en-US"/>
          </a:p>
        </p:txBody>
      </p:sp>
      <p:pic>
        <p:nvPicPr>
          <p:cNvPr id="4" name="图片 3" descr="拔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" y="2466340"/>
            <a:ext cx="2649855" cy="1656715"/>
          </a:xfrm>
          <a:prstGeom prst="rect">
            <a:avLst/>
          </a:prstGeom>
        </p:spPr>
      </p:pic>
      <p:pic>
        <p:nvPicPr>
          <p:cNvPr id="5" name="图片 4" descr="气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220" y="2466340"/>
            <a:ext cx="2628900" cy="1636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055" y="946785"/>
            <a:ext cx="63620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艾灸是以艾绒制成的各种灸材为治疗工具，通过点燃后的热量，靠近或接触病变部位或穴位，刺激局部以达到一定的治疗目的中医外治方法。</a:t>
            </a:r>
            <a:endParaRPr lang="zh-CN" altLang="en-US"/>
          </a:p>
        </p:txBody>
      </p:sp>
      <p:pic>
        <p:nvPicPr>
          <p:cNvPr id="6" name="图片 5" descr="悬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" y="2364105"/>
            <a:ext cx="2710815" cy="1808480"/>
          </a:xfrm>
          <a:prstGeom prst="rect">
            <a:avLst/>
          </a:prstGeom>
        </p:spPr>
      </p:pic>
      <p:pic>
        <p:nvPicPr>
          <p:cNvPr id="8" name="图片 7" descr="隔物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735" y="2370455"/>
            <a:ext cx="2974975" cy="1793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055" y="723900"/>
            <a:ext cx="4464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眼保健操穴位</a:t>
            </a:r>
            <a:r>
              <a:rPr lang="zh-CN" altLang="en-US"/>
              <a:t>定位</a:t>
            </a:r>
            <a:endParaRPr lang="zh-CN" altLang="en-US"/>
          </a:p>
        </p:txBody>
      </p:sp>
      <p:pic>
        <p:nvPicPr>
          <p:cNvPr id="4" name="图片 3" descr="眼保健操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5" y="1433195"/>
            <a:ext cx="3745230" cy="1675130"/>
          </a:xfrm>
          <a:prstGeom prst="rect">
            <a:avLst/>
          </a:prstGeom>
        </p:spPr>
      </p:pic>
      <p:pic>
        <p:nvPicPr>
          <p:cNvPr id="5" name="图片 4" descr="眼保健操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05" y="3108325"/>
            <a:ext cx="3735705" cy="1710055"/>
          </a:xfrm>
          <a:prstGeom prst="rect">
            <a:avLst/>
          </a:prstGeom>
        </p:spPr>
      </p:pic>
      <p:pic>
        <p:nvPicPr>
          <p:cNvPr id="6" name="图片 5" descr="眼保健操3"/>
          <p:cNvPicPr>
            <a:picLocks noChangeAspect="1"/>
          </p:cNvPicPr>
          <p:nvPr/>
        </p:nvPicPr>
        <p:blipFill>
          <a:blip r:embed="rId5"/>
          <a:srcRect t="6457" b="28278"/>
          <a:stretch>
            <a:fillRect/>
          </a:stretch>
        </p:blipFill>
        <p:spPr>
          <a:xfrm>
            <a:off x="4471035" y="1433195"/>
            <a:ext cx="2566670" cy="1675130"/>
          </a:xfrm>
          <a:prstGeom prst="rect">
            <a:avLst/>
          </a:prstGeom>
        </p:spPr>
      </p:pic>
      <p:pic>
        <p:nvPicPr>
          <p:cNvPr id="8" name="图片 7" descr="眼保健操4"/>
          <p:cNvPicPr>
            <a:picLocks noChangeAspect="1"/>
          </p:cNvPicPr>
          <p:nvPr/>
        </p:nvPicPr>
        <p:blipFill>
          <a:blip r:embed="rId6"/>
          <a:srcRect b="9005"/>
          <a:stretch>
            <a:fillRect/>
          </a:stretch>
        </p:blipFill>
        <p:spPr>
          <a:xfrm>
            <a:off x="4862195" y="3103880"/>
            <a:ext cx="1784985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055" y="723900"/>
            <a:ext cx="4464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眼保健操穴位</a:t>
            </a:r>
            <a:r>
              <a:rPr lang="zh-CN" altLang="en-US"/>
              <a:t>定位</a:t>
            </a:r>
            <a:endParaRPr lang="zh-CN" altLang="en-US"/>
          </a:p>
        </p:txBody>
      </p:sp>
      <p:pic>
        <p:nvPicPr>
          <p:cNvPr id="9" name="图片 8" descr="眼保健操穴位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193800"/>
            <a:ext cx="4334510" cy="30956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75910" y="1193800"/>
            <a:ext cx="335724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攒竹穴：位于面部，当眉头陷中，眶上切迹处。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睛明穴：位于面部，目内眦角稍上方凹陷处。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四白穴：在面部，瞳孔直下，当眶下孔凹陷处。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太阳穴：在耳廓前面，前额两侧，外眼角延长线的上方，两眉梢后凹陷处。</a:t>
            </a:r>
            <a:endParaRPr lang="zh-CN" altLang="en-US" sz="1400"/>
          </a:p>
          <a:p>
            <a:endParaRPr lang="zh-CN" altLang="en-US" sz="1600"/>
          </a:p>
          <a:p>
            <a:r>
              <a:rPr lang="zh-CN" altLang="en-US" sz="1400"/>
              <a:t>风池穴：位于后颈部，胸锁乳突肌与斜方肌上端之间的凹陷处。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眼穴（耳穴）：位于耳垂正面中央部。</a:t>
            </a:r>
            <a:endParaRPr lang="zh-CN" altLang="en-US" sz="1400"/>
          </a:p>
          <a:p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70380" y="1884680"/>
            <a:ext cx="5603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微软雅黑" panose="020B0503020204020204" charset="-122"/>
                <a:ea typeface="微软雅黑" panose="020B0503020204020204" charset="-122"/>
              </a:rPr>
              <a:t>第四板块：学习养生功法八段锦</a:t>
            </a:r>
            <a:endParaRPr lang="zh-CN" altLang="en-US" sz="3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907030" y="686435"/>
            <a:ext cx="3329940" cy="415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八段锦跟练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 descr="八段锦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101725"/>
            <a:ext cx="6896735" cy="3774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中国风素材\c805d5155102b3ec89c71e2754f5cd1d.pngc805d5155102b3ec89c71e2754f5cd1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449695" y="2642870"/>
            <a:ext cx="2683510" cy="2556510"/>
          </a:xfrm>
          <a:prstGeom prst="rect">
            <a:avLst/>
          </a:prstGeom>
        </p:spPr>
      </p:pic>
      <p:pic>
        <p:nvPicPr>
          <p:cNvPr id="6" name="图片 5" descr="E:\素材\中国风素材\7f9573aff7d72c11f43b182fe1193993\106.png1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05480"/>
            <a:ext cx="3512185" cy="1939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11120" y="1954916"/>
            <a:ext cx="4028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/>
              <a:t>谢谢大家！</a:t>
            </a:r>
            <a:endParaRPr lang="zh-CN" alt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056" y="897840"/>
            <a:ext cx="3058154" cy="411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         中医学发源于中国，有着数千年悠久历史，是中国优秀传统文化的重要组成部分，是中华民族在</a:t>
            </a:r>
            <a:r>
              <a:rPr lang="zh-CN" altLang="en-US" sz="1600" b="1" dirty="0"/>
              <a:t>长期的生产、生活和医疗实践中，认识生命、维护健康、防治疾病宝贵经验的积累和总结</a:t>
            </a:r>
            <a:r>
              <a:rPr lang="zh-CN" altLang="en-US" sz="1600" dirty="0"/>
              <a:t>，是经过历代传承并不断发展创新的，具有原创理论、独特思维和丰富实践的医学科学体系，为中华民族的繁衍昌盛作出了巨大的贡献。</a:t>
            </a:r>
            <a:endParaRPr lang="zh-CN" alt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32" y="1145540"/>
            <a:ext cx="4320481" cy="316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4549582" y="4437457"/>
            <a:ext cx="291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黄帝与岐伯    “岐黄之术”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Picture 2" descr="http://img1.qq.com/2008/pics/11983/119837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4" y="3199461"/>
            <a:ext cx="7118426" cy="16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9" b="6770"/>
          <a:stretch>
            <a:fillRect/>
          </a:stretch>
        </p:blipFill>
        <p:spPr bwMode="auto">
          <a:xfrm>
            <a:off x="742874" y="916430"/>
            <a:ext cx="2867706" cy="186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http://am774.rbc.cn/netfm/english_service/culture/music/200912/W0200912306635734677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6430"/>
            <a:ext cx="3289300" cy="185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r="15395"/>
          <a:stretch>
            <a:fillRect/>
          </a:stretch>
        </p:blipFill>
        <p:spPr bwMode="auto">
          <a:xfrm>
            <a:off x="5406125" y="723901"/>
            <a:ext cx="1671585" cy="241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31" y="723901"/>
            <a:ext cx="1800915" cy="24152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65" y="709252"/>
            <a:ext cx="1452821" cy="242990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7588" y="3340655"/>
            <a:ext cx="192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“寸”字的演化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011465" y="3340655"/>
            <a:ext cx="1560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长沙马王堆出土的战国帛书</a:t>
            </a:r>
            <a:r>
              <a:rPr lang="en-US" altLang="zh-CN" dirty="0"/>
              <a:t>《</a:t>
            </a:r>
            <a:r>
              <a:rPr lang="zh-CN" altLang="en-US" dirty="0"/>
              <a:t>五十二病方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406125" y="3340655"/>
            <a:ext cx="2053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现最早的中医学经典著作（约成书于战国至秦汉时期）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1" y="2139702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66" y="2139702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9702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481940" y="944505"/>
            <a:ext cx="4224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“杏林”成为中医学界的代称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0"/>
            <a:ext cx="2565400" cy="990600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26060" y="568960"/>
            <a:ext cx="68516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:/Users/ADMINI~1/AppData/Local/Temp/kaimatting/20201028144952/output_aiMatting_20201028145031.pngoutput_aiMatting_20201028145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69215"/>
            <a:ext cx="381635" cy="382270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440055" y="107315"/>
            <a:ext cx="2171065" cy="306705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913765">
              <a:defRPr/>
            </a:pPr>
            <a:r>
              <a:rPr lang="zh-CN" altLang="en-US" sz="140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武汉市东西湖区中医医院</a:t>
            </a:r>
            <a:endParaRPr lang="zh-CN" altLang="en-US" sz="140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" y="692785"/>
            <a:ext cx="726757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960882" y="1833518"/>
            <a:ext cx="461665" cy="14764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古代名医简介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>
        <p:checker dir="vert"/>
      </p:transition>
    </mc:Choice>
    <mc:Fallback>
      <p:transition>
        <p:checker dir="vert"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3052,&quot;width&quot;:4030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ISPRING_PRESENTATION_TITLE" val="PowerPoint 演示文稿"/>
  <p:tag name="KSO_WPP_MARK_KEY" val="591958d9-049e-43d6-a818-ba126c7fdbba"/>
  <p:tag name="COMMONDATA" val="eyJoZGlkIjoiYTcxYTlhMmVmYTY1YzFiMzhlOGViMDUzZThhMjg1NWY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1828</Words>
  <Application>WPS 演示</Application>
  <PresentationFormat>全屏显示(16:9)</PresentationFormat>
  <Paragraphs>308</Paragraphs>
  <Slides>48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4" baseType="lpstr">
      <vt:lpstr>Arial</vt:lpstr>
      <vt:lpstr>宋体</vt:lpstr>
      <vt:lpstr>Wingdings</vt:lpstr>
      <vt:lpstr>Lato Regular</vt:lpstr>
      <vt:lpstr>Segoe Print</vt:lpstr>
      <vt:lpstr>Lato Hairline</vt:lpstr>
      <vt:lpstr>Lato Light</vt:lpstr>
      <vt:lpstr>微软雅黑</vt:lpstr>
      <vt:lpstr>楷体</vt:lpstr>
      <vt:lpstr>Arial Unicode MS</vt:lpstr>
      <vt:lpstr>Calibri Light</vt:lpstr>
      <vt:lpstr>Calibri</vt:lpstr>
      <vt:lpstr>方正华隶简体</vt:lpstr>
      <vt:lpstr>隶书</vt:lpstr>
      <vt:lpstr>mp-quote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Pan, Macer</dc:creator>
  <cp:lastModifiedBy>333</cp:lastModifiedBy>
  <cp:revision>80</cp:revision>
  <dcterms:created xsi:type="dcterms:W3CDTF">2017-07-25T02:42:00Z</dcterms:created>
  <dcterms:modified xsi:type="dcterms:W3CDTF">2023-05-26T00:16:16Z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B6DD45F7257340F8AFAE6C2B14ACD1C2_12</vt:lpwstr>
  </property>
</Properties>
</file>