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2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2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92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92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9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9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1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1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9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9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8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2"/>
          <p:cNvSpPr txBox="1"/>
          <p:nvPr/>
        </p:nvSpPr>
        <p:spPr>
          <a:xfrm>
            <a:off x="1974594" y="1535197"/>
            <a:ext cx="8242813" cy="2029161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健康教育宣传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85" name="TextBox 4"/>
          <p:cNvSpPr txBox="1"/>
          <p:nvPr/>
        </p:nvSpPr>
        <p:spPr>
          <a:xfrm>
            <a:off x="5105400" y="3657600"/>
            <a:ext cx="2227580" cy="5181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zh-CN" sz="2025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武汉市石化医院</a:t>
            </a:r>
            <a:endParaRPr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AutoShape 2"/>
          <p:cNvSpPr/>
          <p:nvPr/>
        </p:nvSpPr>
        <p:spPr>
          <a:xfrm>
            <a:off x="318200" y="3235476"/>
            <a:ext cx="11550316" cy="2953785"/>
          </a:xfrm>
          <a:prstGeom prst="roundRect">
            <a:avLst>
              <a:gd name="adj" fmla="val 9080"/>
            </a:avLst>
          </a:prstGeom>
          <a:solidFill>
            <a:srgbClr val="FFFFFF">
              <a:alpha val="100000"/>
            </a:srgbClr>
          </a:solidFill>
          <a:effectLst>
            <a:outerShdw blurRad="352425">
              <a:srgbClr val="000000">
                <a:alpha val="6000"/>
              </a:srgbClr>
            </a:outerShdw>
          </a:effectLst>
        </p:spPr>
      </p:sp>
      <p:sp>
        <p:nvSpPr>
          <p:cNvPr id="1048642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科学运动与健身知识普及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5816" y="1603751"/>
            <a:ext cx="2465519" cy="2459823"/>
          </a:xfrm>
          <a:prstGeom prst="roundRect">
            <a:avLst/>
          </a:prstGeom>
        </p:spPr>
      </p:pic>
      <p:pic>
        <p:nvPicPr>
          <p:cNvPr id="2097163" name="Picture 5"/>
          <p:cNvPicPr>
            <a:picLocks noChangeAspect="1"/>
          </p:cNvPicPr>
          <p:nvPr/>
        </p:nvPicPr>
        <p:blipFill>
          <a:blip r:embed="rId3"/>
          <a:srcRect l="16589" r="16589"/>
          <a:stretch>
            <a:fillRect/>
          </a:stretch>
        </p:blipFill>
        <p:spPr>
          <a:xfrm>
            <a:off x="6216239" y="1603751"/>
            <a:ext cx="2465519" cy="2459823"/>
          </a:xfrm>
          <a:prstGeom prst="roundRect">
            <a:avLst/>
          </a:prstGeom>
        </p:spPr>
      </p:pic>
      <p:pic>
        <p:nvPicPr>
          <p:cNvPr id="2097164" name="Picture 6"/>
          <p:cNvPicPr>
            <a:picLocks noChangeAspect="1"/>
          </p:cNvPicPr>
          <p:nvPr/>
        </p:nvPicPr>
        <p:blipFill>
          <a:blip r:embed="rId4"/>
          <a:srcRect l="15420" r="15420"/>
          <a:stretch>
            <a:fillRect/>
          </a:stretch>
        </p:blipFill>
        <p:spPr>
          <a:xfrm>
            <a:off x="8978561" y="1603751"/>
            <a:ext cx="2465519" cy="2459823"/>
          </a:xfrm>
          <a:prstGeom prst="roundRect">
            <a:avLst/>
          </a:prstGeom>
        </p:spPr>
      </p:pic>
      <p:pic>
        <p:nvPicPr>
          <p:cNvPr id="2097165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7294" y="1603751"/>
            <a:ext cx="2465519" cy="2459823"/>
          </a:xfrm>
          <a:prstGeom prst="roundRect">
            <a:avLst/>
          </a:prstGeom>
        </p:spPr>
      </p:pic>
      <p:sp>
        <p:nvSpPr>
          <p:cNvPr id="1048643" name="AutoShape 8"/>
          <p:cNvSpPr/>
          <p:nvPr/>
        </p:nvSpPr>
        <p:spPr>
          <a:xfrm>
            <a:off x="3440939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p>
            <a:pPr algn="ctr">
              <a:lnSpc>
                <a:spcPct val="140000"/>
              </a:lnSpc>
              <a:spcBef>
                <a:spcPts val="270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讲解运动对身体健康的积极作用，如增强心肺功能、提高身体素质等。</a:t>
            </a:r>
            <a:endParaRPr lang="en-US" sz="1100"/>
          </a:p>
        </p:txBody>
      </p:sp>
      <p:sp>
        <p:nvSpPr>
          <p:cNvPr id="1048644" name="AutoShape 9"/>
          <p:cNvSpPr/>
          <p:nvPr/>
        </p:nvSpPr>
        <p:spPr>
          <a:xfrm>
            <a:off x="6241361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p>
            <a:pPr algn="ctr">
              <a:lnSpc>
                <a:spcPct val="140000"/>
              </a:lnSpc>
              <a:spcBef>
                <a:spcPts val="270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提供个性化的运动建议，根据个人体质和健康状况制定合适的运动计划。</a:t>
            </a:r>
            <a:endParaRPr lang="en-US" sz="1100"/>
          </a:p>
        </p:txBody>
      </p:sp>
      <p:sp>
        <p:nvSpPr>
          <p:cNvPr id="1048645" name="AutoShape 10"/>
          <p:cNvSpPr/>
          <p:nvPr/>
        </p:nvSpPr>
        <p:spPr>
          <a:xfrm>
            <a:off x="9003684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p>
            <a:pPr algn="ctr">
              <a:lnSpc>
                <a:spcPct val="140000"/>
              </a:lnSpc>
              <a:spcBef>
                <a:spcPts val="270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强调运动前的热身和运动后的拉伸放松，以减少运动损伤和提高运动效果。</a:t>
            </a:r>
            <a:endParaRPr lang="en-US" sz="1100"/>
          </a:p>
        </p:txBody>
      </p:sp>
      <p:sp>
        <p:nvSpPr>
          <p:cNvPr id="1048646" name="AutoShape 11"/>
          <p:cNvSpPr/>
          <p:nvPr/>
        </p:nvSpPr>
        <p:spPr>
          <a:xfrm>
            <a:off x="602417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p>
            <a:pPr algn="ctr">
              <a:lnSpc>
                <a:spcPct val="140000"/>
              </a:lnSpc>
              <a:spcBef>
                <a:spcPts val="270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介绍不同类型运动的益处，如有氧运动、力量训练、柔韧性训练等。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/>
          </p:cNvPicPr>
          <p:nvPr/>
        </p:nvPicPr>
        <p:blipFill>
          <a:blip r:embed="rId2"/>
          <a:srcRect t="18908" b="18908"/>
          <a:stretch>
            <a:fillRect/>
          </a:stretch>
        </p:blipFill>
        <p:spPr>
          <a:xfrm>
            <a:off x="6215585" y="4410929"/>
            <a:ext cx="5976415" cy="2477553"/>
          </a:xfrm>
          <a:prstGeom prst="rect">
            <a:avLst/>
          </a:prstGeom>
        </p:spPr>
      </p:pic>
      <p:pic>
        <p:nvPicPr>
          <p:cNvPr id="2097167" name="Picture 3"/>
          <p:cNvPicPr>
            <a:picLocks noChangeAspect="1"/>
          </p:cNvPicPr>
          <p:nvPr/>
        </p:nvPicPr>
        <p:blipFill>
          <a:blip r:embed="rId3"/>
          <a:srcRect t="29406" b="29406"/>
          <a:stretch>
            <a:fillRect/>
          </a:stretch>
        </p:blipFill>
        <p:spPr>
          <a:xfrm>
            <a:off x="-18992" y="4406623"/>
            <a:ext cx="6025830" cy="2481859"/>
          </a:xfrm>
          <a:prstGeom prst="rect">
            <a:avLst/>
          </a:prstGeom>
        </p:spPr>
      </p:pic>
      <p:sp>
        <p:nvSpPr>
          <p:cNvPr id="1048647" name="AutoShape 4"/>
          <p:cNvSpPr/>
          <p:nvPr/>
        </p:nvSpPr>
        <p:spPr>
          <a:xfrm>
            <a:off x="417610" y="1427595"/>
            <a:ext cx="11356781" cy="3293003"/>
          </a:xfrm>
          <a:prstGeom prst="roundRect">
            <a:avLst>
              <a:gd name="adj" fmla="val 6501"/>
            </a:avLst>
          </a:prstGeom>
          <a:solidFill>
            <a:srgbClr val="FFFFFF">
              <a:alpha val="100000"/>
            </a:srgbClr>
          </a:solidFill>
          <a:effectLst>
            <a:outerShdw blurRad="352425">
              <a:schemeClr val="accent1">
                <a:alpha val="6000"/>
              </a:schemeClr>
            </a:outerShdw>
          </a:effectLst>
        </p:spPr>
      </p:sp>
      <p:sp>
        <p:nvSpPr>
          <p:cNvPr id="1048648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心理健康与压力管理技巧传授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49" name="AutoShape 6"/>
          <p:cNvSpPr/>
          <p:nvPr/>
        </p:nvSpPr>
        <p:spPr>
          <a:xfrm>
            <a:off x="787942" y="1856389"/>
            <a:ext cx="709869" cy="709869"/>
          </a:xfrm>
          <a:prstGeom prst="ellipse">
            <a:avLst/>
          </a:prstGeom>
          <a:solidFill>
            <a:srgbClr val="000000">
              <a:alpha val="5000"/>
            </a:srgbClr>
          </a:solidFill>
        </p:spPr>
      </p:sp>
      <p:sp>
        <p:nvSpPr>
          <p:cNvPr id="1048650" name="Freeform 7"/>
          <p:cNvSpPr/>
          <p:nvPr/>
        </p:nvSpPr>
        <p:spPr>
          <a:xfrm>
            <a:off x="975269" y="2072291"/>
            <a:ext cx="335216" cy="33521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651" name="AutoShape 8"/>
          <p:cNvSpPr/>
          <p:nvPr/>
        </p:nvSpPr>
        <p:spPr>
          <a:xfrm>
            <a:off x="3510710" y="1856389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048652" name="AutoShape 9"/>
          <p:cNvSpPr/>
          <p:nvPr/>
        </p:nvSpPr>
        <p:spPr>
          <a:xfrm>
            <a:off x="6233477" y="1856389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048653" name="AutoShape 10"/>
          <p:cNvSpPr/>
          <p:nvPr/>
        </p:nvSpPr>
        <p:spPr>
          <a:xfrm>
            <a:off x="8956245" y="1853046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048654" name="Freeform 11"/>
          <p:cNvSpPr/>
          <p:nvPr/>
        </p:nvSpPr>
        <p:spPr>
          <a:xfrm>
            <a:off x="3680825" y="2026504"/>
            <a:ext cx="369639" cy="36963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81229" y="194615"/>
                </a:moveTo>
                <a:cubicBezTo>
                  <a:pt x="74981" y="196987"/>
                  <a:pt x="67751" y="198358"/>
                  <a:pt x="60208" y="198358"/>
                </a:cubicBezTo>
                <a:cubicBezTo>
                  <a:pt x="26537" y="198358"/>
                  <a:pt x="-752" y="171069"/>
                  <a:pt x="-752" y="137398"/>
                </a:cubicBezTo>
                <a:cubicBezTo>
                  <a:pt x="-752" y="108871"/>
                  <a:pt x="18840" y="84925"/>
                  <a:pt x="45301" y="78276"/>
                </a:cubicBezTo>
                <a:lnTo>
                  <a:pt x="45720" y="78191"/>
                </a:lnTo>
                <a:lnTo>
                  <a:pt x="45720" y="76210"/>
                </a:lnTo>
                <a:cubicBezTo>
                  <a:pt x="45720" y="76190"/>
                  <a:pt x="45720" y="76171"/>
                  <a:pt x="45720" y="76152"/>
                </a:cubicBezTo>
                <a:cubicBezTo>
                  <a:pt x="45720" y="42481"/>
                  <a:pt x="73009" y="15192"/>
                  <a:pt x="106680" y="15192"/>
                </a:cubicBezTo>
                <a:cubicBezTo>
                  <a:pt x="116148" y="15192"/>
                  <a:pt x="125111" y="17355"/>
                  <a:pt x="133102" y="21203"/>
                </a:cubicBezTo>
                <a:lnTo>
                  <a:pt x="132740" y="21041"/>
                </a:lnTo>
                <a:cubicBezTo>
                  <a:pt x="142580" y="8153"/>
                  <a:pt x="157953" y="-86"/>
                  <a:pt x="175250" y="-86"/>
                </a:cubicBezTo>
                <a:cubicBezTo>
                  <a:pt x="202273" y="-86"/>
                  <a:pt x="224600" y="20002"/>
                  <a:pt x="228114" y="46063"/>
                </a:cubicBezTo>
                <a:lnTo>
                  <a:pt x="228143" y="46339"/>
                </a:lnTo>
                <a:cubicBezTo>
                  <a:pt x="243964" y="49454"/>
                  <a:pt x="256127" y="62036"/>
                  <a:pt x="258594" y="77819"/>
                </a:cubicBezTo>
                <a:lnTo>
                  <a:pt x="258623" y="78038"/>
                </a:lnTo>
                <a:cubicBezTo>
                  <a:pt x="285255" y="84953"/>
                  <a:pt x="304610" y="108785"/>
                  <a:pt x="304610" y="137131"/>
                </a:cubicBezTo>
                <a:cubicBezTo>
                  <a:pt x="304610" y="170802"/>
                  <a:pt x="277320" y="198091"/>
                  <a:pt x="243649" y="198091"/>
                </a:cubicBezTo>
                <a:cubicBezTo>
                  <a:pt x="234134" y="198091"/>
                  <a:pt x="225133" y="195910"/>
                  <a:pt x="217113" y="192024"/>
                </a:cubicBezTo>
                <a:lnTo>
                  <a:pt x="217475" y="192186"/>
                </a:lnTo>
                <a:cubicBezTo>
                  <a:pt x="209226" y="205435"/>
                  <a:pt x="197406" y="215779"/>
                  <a:pt x="183366" y="222018"/>
                </a:cubicBezTo>
                <a:lnTo>
                  <a:pt x="182880" y="222209"/>
                </a:lnTo>
                <a:lnTo>
                  <a:pt x="182880" y="274330"/>
                </a:lnTo>
                <a:lnTo>
                  <a:pt x="213360" y="289570"/>
                </a:lnTo>
                <a:lnTo>
                  <a:pt x="213360" y="304810"/>
                </a:lnTo>
                <a:lnTo>
                  <a:pt x="91440" y="304810"/>
                </a:lnTo>
                <a:lnTo>
                  <a:pt x="91440" y="289570"/>
                </a:lnTo>
                <a:lnTo>
                  <a:pt x="121920" y="274330"/>
                </a:lnTo>
                <a:lnTo>
                  <a:pt x="121920" y="228610"/>
                </a:lnTo>
                <a:lnTo>
                  <a:pt x="81229" y="194624"/>
                </a:lnTo>
                <a:close/>
                <a:moveTo>
                  <a:pt x="76200" y="152400"/>
                </a:moveTo>
                <a:lnTo>
                  <a:pt x="121920" y="198120"/>
                </a:lnTo>
                <a:lnTo>
                  <a:pt x="121920" y="152400"/>
                </a:lnTo>
                <a:lnTo>
                  <a:pt x="7620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655" name="Freeform 12"/>
          <p:cNvSpPr/>
          <p:nvPr/>
        </p:nvSpPr>
        <p:spPr>
          <a:xfrm>
            <a:off x="6428391" y="2075088"/>
            <a:ext cx="320040" cy="30099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656" name="Freeform 13"/>
          <p:cNvSpPr/>
          <p:nvPr/>
        </p:nvSpPr>
        <p:spPr>
          <a:xfrm>
            <a:off x="9133712" y="2020988"/>
            <a:ext cx="354935" cy="35493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657" name="TextBox 14"/>
          <p:cNvSpPr txBox="1"/>
          <p:nvPr/>
        </p:nvSpPr>
        <p:spPr>
          <a:xfrm>
            <a:off x="787942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讲解心理健康的重要性，以及压力对心理健康的影响。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510710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提供识别和处理负面情绪的方法，如焦虑、抑郁等。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59" name="TextBox 16"/>
          <p:cNvSpPr txBox="1"/>
          <p:nvPr/>
        </p:nvSpPr>
        <p:spPr>
          <a:xfrm>
            <a:off x="6233477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传授有效的压力管理技巧，如深呼吸、冥想、放松训练等。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0" name="TextBox 17"/>
          <p:cNvSpPr txBox="1"/>
          <p:nvPr/>
        </p:nvSpPr>
        <p:spPr>
          <a:xfrm>
            <a:off x="8956245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引导公众建立积极的生活态度和心态，提高应对压力的能力。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AutoShape 2"/>
          <p:cNvSpPr/>
          <p:nvPr/>
        </p:nvSpPr>
        <p:spPr>
          <a:xfrm>
            <a:off x="525623" y="3921793"/>
            <a:ext cx="4535274" cy="1952140"/>
          </a:xfrm>
          <a:prstGeom prst="roundRect">
            <a:avLst>
              <a:gd name="adj" fmla="val 10606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662" name="AutoShape 3"/>
          <p:cNvSpPr/>
          <p:nvPr/>
        </p:nvSpPr>
        <p:spPr>
          <a:xfrm>
            <a:off x="6845033" y="3921793"/>
            <a:ext cx="4535274" cy="1952140"/>
          </a:xfrm>
          <a:prstGeom prst="roundRect">
            <a:avLst>
              <a:gd name="adj" fmla="val 10606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663" name="AutoShape 4"/>
          <p:cNvSpPr/>
          <p:nvPr/>
        </p:nvSpPr>
        <p:spPr>
          <a:xfrm>
            <a:off x="6845033" y="1751280"/>
            <a:ext cx="4535274" cy="1952140"/>
          </a:xfrm>
          <a:prstGeom prst="roundRect">
            <a:avLst>
              <a:gd name="adj" fmla="val 10606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664" name="AutoShape 5"/>
          <p:cNvSpPr/>
          <p:nvPr/>
        </p:nvSpPr>
        <p:spPr>
          <a:xfrm>
            <a:off x="525623" y="1751280"/>
            <a:ext cx="4535274" cy="1952140"/>
          </a:xfrm>
          <a:prstGeom prst="roundRect">
            <a:avLst>
              <a:gd name="adj" fmla="val 10606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2097168" name="Picture 6"/>
          <p:cNvPicPr>
            <a:picLocks noChangeAspect="1"/>
          </p:cNvPicPr>
          <p:nvPr/>
        </p:nvPicPr>
        <p:blipFill>
          <a:blip r:embed="rId2"/>
          <a:srcRect t="16667" b="16667"/>
          <a:stretch>
            <a:fillRect/>
          </a:stretch>
        </p:blipFill>
        <p:spPr>
          <a:xfrm>
            <a:off x="4422537" y="2117750"/>
            <a:ext cx="1219200" cy="1219200"/>
          </a:xfrm>
          <a:prstGeom prst="roundRect">
            <a:avLst/>
          </a:prstGeom>
        </p:spPr>
      </p:pic>
      <p:pic>
        <p:nvPicPr>
          <p:cNvPr id="209716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6425" y="2117750"/>
            <a:ext cx="1219200" cy="1219200"/>
          </a:xfrm>
          <a:prstGeom prst="roundRect">
            <a:avLst/>
          </a:prstGeom>
        </p:spPr>
      </p:pic>
      <p:pic>
        <p:nvPicPr>
          <p:cNvPr id="2097170" name="Picture 8"/>
          <p:cNvPicPr>
            <a:picLocks noChangeAspect="1"/>
          </p:cNvPicPr>
          <p:nvPr/>
        </p:nvPicPr>
        <p:blipFill>
          <a:blip r:embed="rId4"/>
          <a:srcRect l="14792" r="14792"/>
          <a:stretch>
            <a:fillRect/>
          </a:stretch>
        </p:blipFill>
        <p:spPr>
          <a:xfrm>
            <a:off x="4422537" y="4288263"/>
            <a:ext cx="1219200" cy="1219200"/>
          </a:xfrm>
          <a:prstGeom prst="roundRect">
            <a:avLst/>
          </a:prstGeom>
        </p:spPr>
      </p:pic>
      <p:pic>
        <p:nvPicPr>
          <p:cNvPr id="2097171" name="Picture 9"/>
          <p:cNvPicPr>
            <a:picLocks noChangeAspect="1"/>
          </p:cNvPicPr>
          <p:nvPr/>
        </p:nvPicPr>
        <p:blipFill>
          <a:blip r:embed="rId5"/>
          <a:srcRect l="14667" r="14667"/>
          <a:stretch>
            <a:fillRect/>
          </a:stretch>
        </p:blipFill>
        <p:spPr>
          <a:xfrm>
            <a:off x="6306425" y="4288263"/>
            <a:ext cx="1219200" cy="1219200"/>
          </a:xfrm>
          <a:prstGeom prst="roundRect">
            <a:avLst/>
          </a:prstGeom>
        </p:spPr>
      </p:pic>
      <p:sp>
        <p:nvSpPr>
          <p:cNvPr id="1048665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疾病预防与自我保健方法推广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6" name="TextBox 11"/>
          <p:cNvSpPr txBox="1"/>
          <p:nvPr/>
        </p:nvSpPr>
        <p:spPr>
          <a:xfrm>
            <a:off x="791216" y="2009241"/>
            <a:ext cx="3251104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介绍常见疾病的预防知识和早期识别方法，如心血管疾病、糖尿病等。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7" name="TextBox 12"/>
          <p:cNvSpPr txBox="1"/>
          <p:nvPr/>
        </p:nvSpPr>
        <p:spPr>
          <a:xfrm>
            <a:off x="7855952" y="2009241"/>
            <a:ext cx="3251104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讲解自我保健的基本原则和方法，如定期体检、保持良好的生活习惯等。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8" name="TextBox 13"/>
          <p:cNvSpPr txBox="1"/>
          <p:nvPr/>
        </p:nvSpPr>
        <p:spPr>
          <a:xfrm>
            <a:off x="791216" y="4179754"/>
            <a:ext cx="3251104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提供针对不同年龄段和人群的保健建议，如儿童保健、老年人保健等。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9" name="TextBox 14"/>
          <p:cNvSpPr txBox="1"/>
          <p:nvPr/>
        </p:nvSpPr>
        <p:spPr>
          <a:xfrm>
            <a:off x="7855952" y="4179754"/>
            <a:ext cx="3251104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倡导公众关注身体信号，及时就医并遵医嘱进行治疗。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extBox 2"/>
          <p:cNvSpPr txBox="1"/>
          <p:nvPr/>
        </p:nvSpPr>
        <p:spPr>
          <a:xfrm>
            <a:off x="1775452" y="2918301"/>
            <a:ext cx="1814782" cy="121983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71" name="TextBox 3"/>
          <p:cNvSpPr txBox="1"/>
          <p:nvPr/>
        </p:nvSpPr>
        <p:spPr>
          <a:xfrm>
            <a:off x="3680606" y="2232328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健康教育实施途径与策略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72" name="TextBox 4"/>
          <p:cNvSpPr txBox="1"/>
          <p:nvPr/>
        </p:nvSpPr>
        <p:spPr>
          <a:xfrm>
            <a:off x="1935531" y="2341126"/>
            <a:ext cx="1514634" cy="69594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104867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校园健康教育课程设置与改革建议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7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4867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强化健康教育课程体系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7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将健康教育纳入学校正式课程体系，确保每个学生都能接受到系统的健康教育。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7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4867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整合多学科知识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7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在健康教育课程中融入体育、心理、营养等多学科知识，提供全面的健康教育。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4868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加强师资队伍建设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培养专业的健康教育教师，提高他们的专业素养和教学能力。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4868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创新教学方法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采用互动式、体验式等教学方法，提高学生的学习兴趣和参与度。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/>
          <p:cNvPicPr>
            <a:picLocks noChangeAspect="1"/>
          </p:cNvPicPr>
          <p:nvPr/>
        </p:nvPicPr>
        <p:blipFill>
          <a:blip r:embed="rId2"/>
          <a:srcRect t="8240" b="8240"/>
          <a:stretch>
            <a:fillRect/>
          </a:stretch>
        </p:blipFill>
        <p:spPr>
          <a:xfrm>
            <a:off x="4451873" y="1812219"/>
            <a:ext cx="3287800" cy="3946291"/>
          </a:xfrm>
          <a:prstGeom prst="rect">
            <a:avLst/>
          </a:prstGeom>
          <a:noFill/>
        </p:spPr>
      </p:pic>
      <p:sp>
        <p:nvSpPr>
          <p:cNvPr id="1048686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定期举办健康讲座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7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邀请医学专家、营养师等专业人士为社区居民提供健康知识和指导。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8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组织健康主题活动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89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如健康义诊、健康咨询、健身比赛等，提高居民的参与度和健康意识。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90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加强社区宣传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91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通过社区广播、宣传栏、微信公众号等渠道，广泛宣传健康知识和活动信息。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92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建立健康档案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93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为社区居民建立健康档案，提供个性化的健康指导和服务。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94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社区健康讲座与活动组织方式探讨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AutoShape 2"/>
          <p:cNvSpPr/>
          <p:nvPr/>
        </p:nvSpPr>
        <p:spPr>
          <a:xfrm>
            <a:off x="5712180" y="1405914"/>
            <a:ext cx="1909992" cy="190999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696" name="Freeform 3"/>
          <p:cNvSpPr/>
          <p:nvPr/>
        </p:nvSpPr>
        <p:spPr>
          <a:xfrm>
            <a:off x="6363028" y="2056762"/>
            <a:ext cx="608297" cy="60829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697" name="AutoShape 4"/>
          <p:cNvSpPr/>
          <p:nvPr/>
        </p:nvSpPr>
        <p:spPr>
          <a:xfrm>
            <a:off x="4569827" y="2926474"/>
            <a:ext cx="1504713" cy="1504713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698" name="Freeform 5"/>
          <p:cNvSpPr/>
          <p:nvPr/>
        </p:nvSpPr>
        <p:spPr>
          <a:xfrm>
            <a:off x="5021542" y="3432130"/>
            <a:ext cx="620334" cy="5124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0"/>
                </a:moveTo>
                <a:lnTo>
                  <a:pt x="91440" y="0"/>
                </a:lnTo>
                <a:lnTo>
                  <a:pt x="0" y="45720"/>
                </a:lnTo>
                <a:lnTo>
                  <a:pt x="0" y="137160"/>
                </a:lnTo>
                <a:lnTo>
                  <a:pt x="60960" y="121920"/>
                </a:lnTo>
                <a:lnTo>
                  <a:pt x="60960" y="304800"/>
                </a:lnTo>
                <a:lnTo>
                  <a:pt x="243840" y="304800"/>
                </a:lnTo>
                <a:lnTo>
                  <a:pt x="243840" y="121920"/>
                </a:lnTo>
                <a:lnTo>
                  <a:pt x="304800" y="137160"/>
                </a:lnTo>
                <a:lnTo>
                  <a:pt x="304800" y="45720"/>
                </a:lnTo>
                <a:lnTo>
                  <a:pt x="213360" y="0"/>
                </a:lnTo>
                <a:lnTo>
                  <a:pt x="198120" y="0"/>
                </a:lnTo>
                <a:cubicBezTo>
                  <a:pt x="198120" y="25251"/>
                  <a:pt x="177651" y="45720"/>
                  <a:pt x="152400" y="45720"/>
                </a:cubicBezTo>
                <a:cubicBezTo>
                  <a:pt x="127149" y="45720"/>
                  <a:pt x="106680" y="25251"/>
                  <a:pt x="106680" y="0"/>
                </a:cubicBezTo>
                <a:lnTo>
                  <a:pt x="10668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699" name="AutoShape 6"/>
          <p:cNvSpPr/>
          <p:nvPr/>
        </p:nvSpPr>
        <p:spPr>
          <a:xfrm>
            <a:off x="6138031" y="3713197"/>
            <a:ext cx="1249180" cy="1249180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700" name="Freeform 7"/>
          <p:cNvSpPr/>
          <p:nvPr/>
        </p:nvSpPr>
        <p:spPr>
          <a:xfrm>
            <a:off x="6457220" y="4048460"/>
            <a:ext cx="610801" cy="57865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701" name="AutoShape 8"/>
          <p:cNvSpPr/>
          <p:nvPr/>
        </p:nvSpPr>
        <p:spPr>
          <a:xfrm>
            <a:off x="5029819" y="4649151"/>
            <a:ext cx="1158613" cy="1158613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702" name="TextBox 9"/>
          <p:cNvSpPr txBox="1"/>
          <p:nvPr/>
        </p:nvSpPr>
        <p:spPr>
          <a:xfrm>
            <a:off x="7803536" y="1440190"/>
            <a:ext cx="3302539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开展健康讲座和培训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3" name="TextBox 10"/>
          <p:cNvSpPr txBox="1"/>
          <p:nvPr/>
        </p:nvSpPr>
        <p:spPr>
          <a:xfrm>
            <a:off x="7803536" y="1886400"/>
            <a:ext cx="3302539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邀请专业人士为员工提供健康知识讲座和技能培训，提高员工的健康素养。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4" name="TextBox 11"/>
          <p:cNvSpPr txBox="1"/>
          <p:nvPr/>
        </p:nvSpPr>
        <p:spPr>
          <a:xfrm>
            <a:off x="7559394" y="3717480"/>
            <a:ext cx="3302539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营造健康文化氛围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5" name="TextBox 12"/>
          <p:cNvSpPr txBox="1"/>
          <p:nvPr/>
        </p:nvSpPr>
        <p:spPr>
          <a:xfrm>
            <a:off x="7559394" y="4166682"/>
            <a:ext cx="3302539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在企事业单位内部营造关注健康、追求健康的文化氛围，提高员工的健康意识。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6" name="TextBox 13"/>
          <p:cNvSpPr txBox="1"/>
          <p:nvPr/>
        </p:nvSpPr>
        <p:spPr>
          <a:xfrm>
            <a:off x="1534105" y="4931562"/>
            <a:ext cx="3304258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建立健康激励机制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7" name="TextBox 14"/>
          <p:cNvSpPr txBox="1"/>
          <p:nvPr/>
        </p:nvSpPr>
        <p:spPr>
          <a:xfrm>
            <a:off x="1534105" y="5402312"/>
            <a:ext cx="3302539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通过设立健康奖励、提供健康保险等方式，激励员工积极参与健康培训和保持健康生活方式。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8" name="TextBox 15"/>
          <p:cNvSpPr txBox="1"/>
          <p:nvPr/>
        </p:nvSpPr>
        <p:spPr>
          <a:xfrm>
            <a:off x="1071757" y="2785849"/>
            <a:ext cx="3300709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制定培训计划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9" name="TextBox 16"/>
          <p:cNvSpPr txBox="1"/>
          <p:nvPr/>
        </p:nvSpPr>
        <p:spPr>
          <a:xfrm>
            <a:off x="1071757" y="3232059"/>
            <a:ext cx="3302318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根据企事业单位的实际情况和员工需求，制定个性化的健康培训计划。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10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企事业单位员工健康培训计划制定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11" name="Freeform 18"/>
          <p:cNvSpPr/>
          <p:nvPr/>
        </p:nvSpPr>
        <p:spPr>
          <a:xfrm>
            <a:off x="5363413" y="4982745"/>
            <a:ext cx="491425" cy="49142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95545" y="304800"/>
                </a:moveTo>
                <a:cubicBezTo>
                  <a:pt x="75228" y="262528"/>
                  <a:pt x="86049" y="238306"/>
                  <a:pt x="101660" y="215494"/>
                </a:cubicBezTo>
                <a:cubicBezTo>
                  <a:pt x="118758" y="190500"/>
                  <a:pt x="123168" y="165764"/>
                  <a:pt x="123168" y="165764"/>
                </a:cubicBezTo>
                <a:cubicBezTo>
                  <a:pt x="123168" y="165764"/>
                  <a:pt x="136608" y="183232"/>
                  <a:pt x="131235" y="210560"/>
                </a:cubicBezTo>
                <a:cubicBezTo>
                  <a:pt x="154981" y="184128"/>
                  <a:pt x="159458" y="142018"/>
                  <a:pt x="155877" y="125892"/>
                </a:cubicBezTo>
                <a:cubicBezTo>
                  <a:pt x="209550" y="163401"/>
                  <a:pt x="232486" y="244612"/>
                  <a:pt x="201578" y="304800"/>
                </a:cubicBezTo>
                <a:cubicBezTo>
                  <a:pt x="365998" y="211769"/>
                  <a:pt x="242478" y="72581"/>
                  <a:pt x="220970" y="56893"/>
                </a:cubicBezTo>
                <a:cubicBezTo>
                  <a:pt x="228143" y="72571"/>
                  <a:pt x="229495" y="99117"/>
                  <a:pt x="215017" y="111995"/>
                </a:cubicBezTo>
                <a:cubicBezTo>
                  <a:pt x="190510" y="19040"/>
                  <a:pt x="129892" y="-10"/>
                  <a:pt x="129892" y="-10"/>
                </a:cubicBezTo>
                <a:cubicBezTo>
                  <a:pt x="137065" y="47930"/>
                  <a:pt x="103908" y="100346"/>
                  <a:pt x="71942" y="139513"/>
                </a:cubicBezTo>
                <a:cubicBezTo>
                  <a:pt x="70818" y="120396"/>
                  <a:pt x="69628" y="107204"/>
                  <a:pt x="59579" y="88916"/>
                </a:cubicBezTo>
                <a:cubicBezTo>
                  <a:pt x="57321" y="123644"/>
                  <a:pt x="30785" y="151943"/>
                  <a:pt x="23603" y="186738"/>
                </a:cubicBezTo>
                <a:cubicBezTo>
                  <a:pt x="13868" y="233848"/>
                  <a:pt x="30890" y="268348"/>
                  <a:pt x="95564" y="30479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Freeform 2"/>
          <p:cNvSpPr/>
          <p:nvPr/>
        </p:nvSpPr>
        <p:spPr>
          <a:xfrm>
            <a:off x="4500724" y="4211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713" name="Freeform 3"/>
          <p:cNvSpPr/>
          <p:nvPr/>
        </p:nvSpPr>
        <p:spPr>
          <a:xfrm>
            <a:off x="5316691" y="3449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714" name="Freeform 4"/>
          <p:cNvSpPr/>
          <p:nvPr/>
        </p:nvSpPr>
        <p:spPr>
          <a:xfrm>
            <a:off x="6150282" y="2699920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715" name="Freeform 5"/>
          <p:cNvSpPr/>
          <p:nvPr/>
        </p:nvSpPr>
        <p:spPr>
          <a:xfrm>
            <a:off x="6984423" y="1925256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48716" name="TextBox 6"/>
          <p:cNvSpPr txBox="1"/>
          <p:nvPr/>
        </p:nvSpPr>
        <p:spPr>
          <a:xfrm>
            <a:off x="551782" y="4842037"/>
            <a:ext cx="3727132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利用主流媒体宣传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17" name="TextBox 7"/>
          <p:cNvSpPr txBox="1"/>
          <p:nvPr/>
        </p:nvSpPr>
        <p:spPr>
          <a:xfrm>
            <a:off x="551782" y="5397916"/>
            <a:ext cx="37433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通过电视、广播、报纸等主流媒体，广泛宣传健康知识和政策，提高公众的健康认知。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18" name="TextBox 8"/>
          <p:cNvSpPr txBox="1"/>
          <p:nvPr/>
        </p:nvSpPr>
        <p:spPr>
          <a:xfrm>
            <a:off x="6874601" y="3829597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开展线上互动活动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19" name="TextBox 9"/>
          <p:cNvSpPr txBox="1"/>
          <p:nvPr/>
        </p:nvSpPr>
        <p:spPr>
          <a:xfrm>
            <a:off x="6874601" y="4385476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组织线上健康知识竞赛、问答等活动，提高公众的参与度和互动性。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0" name="TextBox 10"/>
          <p:cNvSpPr txBox="1"/>
          <p:nvPr/>
        </p:nvSpPr>
        <p:spPr>
          <a:xfrm>
            <a:off x="7846770" y="1260912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与专业机构合作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1" name="TextBox 11"/>
          <p:cNvSpPr txBox="1"/>
          <p:nvPr/>
        </p:nvSpPr>
        <p:spPr>
          <a:xfrm>
            <a:off x="7846770" y="181679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与医疗机构、公共卫生部门等专业机构合作，共同推广健康知识和服务，提高宣传的权威性和可信度。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2" name="TextBox 12"/>
          <p:cNvSpPr txBox="1"/>
          <p:nvPr/>
        </p:nvSpPr>
        <p:spPr>
          <a:xfrm>
            <a:off x="1350187" y="2042209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加强网络传播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3" name="TextBox 13"/>
          <p:cNvSpPr txBox="1"/>
          <p:nvPr/>
        </p:nvSpPr>
        <p:spPr>
          <a:xfrm>
            <a:off x="1350187" y="262484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利用社交媒体、短视频平台等网络渠道，制作和发布健康知识内容，扩大传播范围和影响力。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媒体宣传与网络传播渠道利用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5" name="TextBox 15"/>
          <p:cNvSpPr txBox="1"/>
          <p:nvPr/>
        </p:nvSpPr>
        <p:spPr>
          <a:xfrm>
            <a:off x="4227588" y="4732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6" name="TextBox 16"/>
          <p:cNvSpPr txBox="1"/>
          <p:nvPr/>
        </p:nvSpPr>
        <p:spPr>
          <a:xfrm>
            <a:off x="5009207" y="3970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7" name="TextBox 17"/>
          <p:cNvSpPr txBox="1"/>
          <p:nvPr/>
        </p:nvSpPr>
        <p:spPr>
          <a:xfrm>
            <a:off x="5858837" y="3208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28" name="TextBox 18"/>
          <p:cNvSpPr txBox="1"/>
          <p:nvPr/>
        </p:nvSpPr>
        <p:spPr>
          <a:xfrm>
            <a:off x="6708467" y="245893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extBox 2"/>
          <p:cNvSpPr txBox="1"/>
          <p:nvPr/>
        </p:nvSpPr>
        <p:spPr>
          <a:xfrm>
            <a:off x="1775452" y="2918301"/>
            <a:ext cx="1814782" cy="121983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30" name="TextBox 3"/>
          <p:cNvSpPr txBox="1"/>
          <p:nvPr/>
        </p:nvSpPr>
        <p:spPr>
          <a:xfrm>
            <a:off x="3680606" y="2232328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成功案例分析与启示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31" name="TextBox 4"/>
          <p:cNvSpPr txBox="1"/>
          <p:nvPr/>
        </p:nvSpPr>
        <p:spPr>
          <a:xfrm>
            <a:off x="1935531" y="2341126"/>
            <a:ext cx="1514634" cy="69594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4873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73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美国“了解你的健康”计划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3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该项目通过社区讲座、互动游戏和在线资源，向公众普及健康知识和生活方式。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74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1048736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48737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738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英国“健康生活挑战”活动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39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48740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741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中国“健康中国行”宣传活动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2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国内外成功健康教育项目介绍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3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该活动鼓励民众通过完成一系列健康挑战，如定期运动、均衡饮食等，来改善生活习惯。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4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通过全国范围内的健康知识讲座、义诊和健康咨询，提高公众对健康问题的认识。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9" name="TextBox 3"/>
          <p:cNvSpPr txBox="1"/>
          <p:nvPr/>
        </p:nvSpPr>
        <p:spPr>
          <a:xfrm>
            <a:off x="330522" y="1117569"/>
            <a:ext cx="2417263" cy="830289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0" name="TextBox 4"/>
          <p:cNvSpPr txBox="1"/>
          <p:nvPr/>
        </p:nvSpPr>
        <p:spPr>
          <a:xfrm>
            <a:off x="3660820" y="1043790"/>
            <a:ext cx="6612681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健康教育重要性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健康教育内容与方法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健康教育实施途径与策略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成功案例分析与启示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挑战与应对策略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总结与展望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1" name="TextBox 5"/>
          <p:cNvSpPr txBox="1"/>
          <p:nvPr/>
        </p:nvSpPr>
        <p:spPr>
          <a:xfrm>
            <a:off x="545071" y="387399"/>
            <a:ext cx="4405428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/>
          <p:cNvPicPr>
            <a:picLocks noChangeAspect="1"/>
          </p:cNvPicPr>
          <p:nvPr/>
        </p:nvPicPr>
        <p:blipFill>
          <a:blip r:embed="rId2"/>
          <a:srcRect l="7919" r="7919"/>
          <a:stretch>
            <a:fillRect/>
          </a:stretch>
        </p:blipFill>
        <p:spPr>
          <a:xfrm>
            <a:off x="6279191" y="1523331"/>
            <a:ext cx="5083851" cy="4877691"/>
          </a:xfrm>
          <a:prstGeom prst="rect">
            <a:avLst/>
          </a:prstGeom>
        </p:spPr>
      </p:pic>
      <p:sp>
        <p:nvSpPr>
          <p:cNvPr id="1048745" name="TextBox 3"/>
          <p:cNvSpPr txBox="1"/>
          <p:nvPr/>
        </p:nvSpPr>
        <p:spPr>
          <a:xfrm>
            <a:off x="657248" y="1468705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“了解你的健康”计划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6" name="TextBox 4"/>
          <p:cNvSpPr txBox="1"/>
          <p:nvPr/>
        </p:nvSpPr>
        <p:spPr>
          <a:xfrm>
            <a:off x="657248" y="2091428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通过多样化的宣传手段，该项目成功提高了民众对健康知识的了解，降低了慢性病发病率。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7" name="TextBox 5"/>
          <p:cNvSpPr txBox="1"/>
          <p:nvPr/>
        </p:nvSpPr>
        <p:spPr>
          <a:xfrm>
            <a:off x="657248" y="3322817"/>
            <a:ext cx="5034045" cy="558203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“健康生活挑战”活动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8" name="TextBox 6"/>
          <p:cNvSpPr txBox="1"/>
          <p:nvPr/>
        </p:nvSpPr>
        <p:spPr>
          <a:xfrm>
            <a:off x="657248" y="3899110"/>
            <a:ext cx="5034045" cy="79656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该活动激发了民众参与健康改善的积极性，参与者在活动结束后普遍表示生活习惯得到了改善。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49" name="TextBox 7"/>
          <p:cNvSpPr txBox="1"/>
          <p:nvPr/>
        </p:nvSpPr>
        <p:spPr>
          <a:xfrm>
            <a:off x="657248" y="5048950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“健康中国行”宣传活动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0" name="TextBox 8"/>
          <p:cNvSpPr txBox="1"/>
          <p:nvPr/>
        </p:nvSpPr>
        <p:spPr>
          <a:xfrm>
            <a:off x="657248" y="5665964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该活动在全国范围内产生了广泛影响，提高了公众的健康意识和自我保健能力。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1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典型案例剖析及效果评估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2" name="AutoShape 10"/>
          <p:cNvSpPr/>
          <p:nvPr/>
        </p:nvSpPr>
        <p:spPr>
          <a:xfrm>
            <a:off x="9144095" y="2311241"/>
            <a:ext cx="41815" cy="41148"/>
          </a:xfrm>
          <a:prstGeom prst="ellipse">
            <a:avLst/>
          </a:prstGeom>
          <a:solidFill>
            <a:srgbClr val="E9E9E9">
              <a:alpha val="100000"/>
            </a:srgb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从中汲取经验教训并持续改进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4" name="AutoShape 3"/>
          <p:cNvSpPr/>
          <p:nvPr/>
        </p:nvSpPr>
        <p:spPr>
          <a:xfrm>
            <a:off x="614667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755" name="TextBox 4"/>
          <p:cNvSpPr txBox="1"/>
          <p:nvPr/>
        </p:nvSpPr>
        <p:spPr>
          <a:xfrm>
            <a:off x="831204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成功案例表明，通过讲座、互动游戏、在线资源等多种形式进行宣传，能更有效地吸引公众参与。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6" name="TextBox 5"/>
          <p:cNvSpPr txBox="1"/>
          <p:nvPr/>
        </p:nvSpPr>
        <p:spPr>
          <a:xfrm>
            <a:off x="831204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多样化宣传手段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7" name="AutoShape 6"/>
          <p:cNvSpPr/>
          <p:nvPr/>
        </p:nvSpPr>
        <p:spPr>
          <a:xfrm>
            <a:off x="4359469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758" name="TextBox 7"/>
          <p:cNvSpPr txBox="1"/>
          <p:nvPr/>
        </p:nvSpPr>
        <p:spPr>
          <a:xfrm>
            <a:off x="4576006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让民众参与到健康改善的过程中，能激发他们的积极性，提高宣传效果。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59" name="TextBox 8"/>
          <p:cNvSpPr txBox="1"/>
          <p:nvPr/>
        </p:nvSpPr>
        <p:spPr>
          <a:xfrm>
            <a:off x="4576006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强调参与感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60" name="AutoShape 9"/>
          <p:cNvSpPr/>
          <p:nvPr/>
        </p:nvSpPr>
        <p:spPr>
          <a:xfrm>
            <a:off x="8104272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79000"/>
            </a:schemeClr>
          </a:solidFill>
        </p:spPr>
      </p:sp>
      <p:sp>
        <p:nvSpPr>
          <p:cNvPr id="1048761" name="TextBox 10"/>
          <p:cNvSpPr txBox="1"/>
          <p:nvPr/>
        </p:nvSpPr>
        <p:spPr>
          <a:xfrm>
            <a:off x="8320808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定期评估宣传效果，收集民众反馈，以便及时调整宣传策略和内容。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62" name="TextBox 11"/>
          <p:cNvSpPr txBox="1"/>
          <p:nvPr/>
        </p:nvSpPr>
        <p:spPr>
          <a:xfrm>
            <a:off x="8320808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持续关注与反馈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76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4133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2097177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23204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2097178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2275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AutoShape 2"/>
          <p:cNvSpPr/>
          <p:nvPr/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764" name="TextBox 3"/>
          <p:cNvSpPr txBox="1"/>
          <p:nvPr/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65" name="TextBox 4"/>
          <p:cNvSpPr txBox="1"/>
          <p:nvPr/>
        </p:nvSpPr>
        <p:spPr>
          <a:xfrm>
            <a:off x="1892955" y="1485066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利用社交媒体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66" name="TextBox 5"/>
          <p:cNvSpPr txBox="1"/>
          <p:nvPr/>
        </p:nvSpPr>
        <p:spPr>
          <a:xfrm>
            <a:off x="1892955" y="2045448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通过微博、微信等社交媒体平台，发布健康知识和生活小贴士，扩大宣传覆盖面。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67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创新健康教育模式，提高宣传效果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68" name="AutoShape 7"/>
          <p:cNvSpPr/>
          <p:nvPr/>
        </p:nvSpPr>
        <p:spPr>
          <a:xfrm>
            <a:off x="2531819" y="3172991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769" name="TextBox 8"/>
          <p:cNvSpPr txBox="1"/>
          <p:nvPr/>
        </p:nvSpPr>
        <p:spPr>
          <a:xfrm>
            <a:off x="2679034" y="3510980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0" name="TextBox 9"/>
          <p:cNvSpPr txBox="1"/>
          <p:nvPr/>
        </p:nvSpPr>
        <p:spPr>
          <a:xfrm>
            <a:off x="3822034" y="3315552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开发互动应用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1" name="TextBox 10"/>
          <p:cNvSpPr txBox="1"/>
          <p:nvPr/>
        </p:nvSpPr>
        <p:spPr>
          <a:xfrm>
            <a:off x="3822034" y="3875933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设计健康知识问答、健康挑战等互动应用，提高民众的参与度和粘性。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2" name="AutoShape 11"/>
          <p:cNvSpPr/>
          <p:nvPr/>
        </p:nvSpPr>
        <p:spPr>
          <a:xfrm>
            <a:off x="4914425" y="4983758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48773" name="TextBox 12"/>
          <p:cNvSpPr txBox="1"/>
          <p:nvPr/>
        </p:nvSpPr>
        <p:spPr>
          <a:xfrm>
            <a:off x="5061639" y="5321747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4" name="TextBox 13"/>
          <p:cNvSpPr txBox="1"/>
          <p:nvPr/>
        </p:nvSpPr>
        <p:spPr>
          <a:xfrm>
            <a:off x="6204639" y="5126318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合作与联动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5" name="TextBox 14"/>
          <p:cNvSpPr txBox="1"/>
          <p:nvPr/>
        </p:nvSpPr>
        <p:spPr>
          <a:xfrm>
            <a:off x="6204639" y="5686700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与政府、企业、社区等多方合作，共同开展健康教育活动，形成宣传合力。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extBox 2"/>
          <p:cNvSpPr txBox="1"/>
          <p:nvPr/>
        </p:nvSpPr>
        <p:spPr>
          <a:xfrm>
            <a:off x="1775452" y="2918301"/>
            <a:ext cx="1814782" cy="121983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7" name="TextBox 3"/>
          <p:cNvSpPr txBox="1"/>
          <p:nvPr/>
        </p:nvSpPr>
        <p:spPr>
          <a:xfrm>
            <a:off x="3680606" y="2232328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挑战与应对策略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78" name="TextBox 4"/>
          <p:cNvSpPr txBox="1"/>
          <p:nvPr/>
        </p:nvSpPr>
        <p:spPr>
          <a:xfrm>
            <a:off x="1935531" y="2341126"/>
            <a:ext cx="1514634" cy="69594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spect="1"/>
          </p:cNvPicPr>
          <p:nvPr/>
        </p:nvPicPr>
        <p:blipFill>
          <a:blip r:embed="rId2"/>
          <a:srcRect t="16341" b="16341"/>
          <a:stretch>
            <a:fillRect/>
          </a:stretch>
        </p:blipFill>
        <p:spPr>
          <a:xfrm>
            <a:off x="601455" y="1456971"/>
            <a:ext cx="5140490" cy="4655351"/>
          </a:xfrm>
          <a:prstGeom prst="rect">
            <a:avLst/>
          </a:prstGeom>
        </p:spPr>
      </p:pic>
      <p:sp>
        <p:nvSpPr>
          <p:cNvPr id="1048779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公众对健康知识的了解和掌握程度有限，缺乏必要的健康素养。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0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健康知识普及程度不足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1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随着现代生活节奏的加快，不健康的生活方式如熬夜、缺乏运动、饮食不规律等逐渐盛行。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2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不健康生活方式盛行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3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城乡之间、地区之间健康教育资源分布不均衡，一些地区缺乏专业的健康教育人员和机构。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4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健康教育资源分布不均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5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面临的主要问题和挑战分析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94" r="9094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1048786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出台针对健康教育的法律法规，明确政府、学校、社会和个人的责任和义务。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7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制定和完善相关法律法规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8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各级政府应增加对健康教育事业的财政投入，提高健康教育工作的保障水平。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9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加大财政投入力度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0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建立有效的监督评估机制，对健康教育工作进行定期检查和评估，确保各项措施落到实处。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1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建立监督评估机制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2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政策法规支持与保障措施探讨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3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4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5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96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797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798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lt2">
                  <a:alpha val="100000"/>
                </a:schemeClr>
              </a:gs>
            </a:gsLst>
            <a:lin ang="0"/>
          </a:gradFill>
        </p:spPr>
      </p:sp>
      <p:sp>
        <p:nvSpPr>
          <p:cNvPr id="1048800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1048801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1048802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03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48804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05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06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48807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48808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加强多方合作，共同推进工作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09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政府主导，部门协同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0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政府应发挥主导作用，协调各部门共同参与健康教育工作，形成合力。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1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学校、家庭、社会联动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2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学校应加强与家庭和社会的联系，共同推进健康教育工作，营造良好的健康教育氛围。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3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鼓励社会组织和企业参与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4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鼓励和支持社会组织和企业积极参与健康教育工作，发挥各自优势，共同推动健康教育事业的发展。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AutoShape 2"/>
          <p:cNvSpPr/>
          <p:nvPr/>
        </p:nvSpPr>
        <p:spPr>
          <a:xfrm>
            <a:off x="1540645" y="1641772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16" name="TextBox 3"/>
          <p:cNvSpPr txBox="1"/>
          <p:nvPr/>
        </p:nvSpPr>
        <p:spPr>
          <a:xfrm>
            <a:off x="1707332" y="1785885"/>
            <a:ext cx="716280" cy="6915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</a:p>
        </p:txBody>
      </p:sp>
      <p:sp>
        <p:nvSpPr>
          <p:cNvPr id="1048817" name="TextBox 4"/>
          <p:cNvSpPr txBox="1"/>
          <p:nvPr/>
        </p:nvSpPr>
        <p:spPr>
          <a:xfrm>
            <a:off x="2815769" y="1445091"/>
            <a:ext cx="7852817" cy="618651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创新健康教育方式和方法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8" name="TextBox 5"/>
          <p:cNvSpPr txBox="1"/>
          <p:nvPr/>
        </p:nvSpPr>
        <p:spPr>
          <a:xfrm>
            <a:off x="2815769" y="2040792"/>
            <a:ext cx="7869353" cy="90212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结合现代科技手段，创新健康教育方式和方法，提高健康教育的趣味性和实效性。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19" name="TextBox 6"/>
          <p:cNvSpPr txBox="1"/>
          <p:nvPr/>
        </p:nvSpPr>
        <p:spPr>
          <a:xfrm>
            <a:off x="2815769" y="3143851"/>
            <a:ext cx="7852817" cy="563658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针对不同人群制定差异化策略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20" name="TextBox 7"/>
          <p:cNvSpPr txBox="1"/>
          <p:nvPr/>
        </p:nvSpPr>
        <p:spPr>
          <a:xfrm>
            <a:off x="2815769" y="3684559"/>
            <a:ext cx="7869555" cy="90212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根据不同人群的特点和需求，制定差异化的健康教育策略，提高健康教育的针对性和有效性。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21" name="TextBox 8"/>
          <p:cNvSpPr txBox="1"/>
          <p:nvPr/>
        </p:nvSpPr>
        <p:spPr>
          <a:xfrm>
            <a:off x="2799031" y="4717412"/>
            <a:ext cx="7869555" cy="691975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及时更新健康教育内容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22" name="TextBox 9"/>
          <p:cNvSpPr txBox="1"/>
          <p:nvPr/>
        </p:nvSpPr>
        <p:spPr>
          <a:xfrm>
            <a:off x="2799031" y="5386437"/>
            <a:ext cx="7869555" cy="90212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随着医学和公共卫生领域的发展，及时更新健康教育内容，确保公众获取最新、最准确的健康信息。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23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不断优化更新，适应时代需求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24" name="AutoShape 11"/>
          <p:cNvSpPr/>
          <p:nvPr/>
        </p:nvSpPr>
        <p:spPr>
          <a:xfrm>
            <a:off x="1540645" y="3341211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25" name="TextBox 12"/>
          <p:cNvSpPr txBox="1"/>
          <p:nvPr/>
        </p:nvSpPr>
        <p:spPr>
          <a:xfrm>
            <a:off x="1707332" y="3485324"/>
            <a:ext cx="716280" cy="6915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</a:p>
        </p:txBody>
      </p:sp>
      <p:sp>
        <p:nvSpPr>
          <p:cNvPr id="1048826" name="AutoShape 13"/>
          <p:cNvSpPr/>
          <p:nvPr/>
        </p:nvSpPr>
        <p:spPr>
          <a:xfrm>
            <a:off x="1540645" y="5027093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27" name="TextBox 14"/>
          <p:cNvSpPr txBox="1"/>
          <p:nvPr/>
        </p:nvSpPr>
        <p:spPr>
          <a:xfrm>
            <a:off x="1707332" y="5171206"/>
            <a:ext cx="716280" cy="6915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extBox 2"/>
          <p:cNvSpPr txBox="1"/>
          <p:nvPr/>
        </p:nvSpPr>
        <p:spPr>
          <a:xfrm>
            <a:off x="1775452" y="2918301"/>
            <a:ext cx="1814782" cy="121983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29" name="TextBox 3"/>
          <p:cNvSpPr txBox="1"/>
          <p:nvPr/>
        </p:nvSpPr>
        <p:spPr>
          <a:xfrm>
            <a:off x="3680606" y="2232328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总结与展望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0" name="TextBox 4"/>
          <p:cNvSpPr txBox="1"/>
          <p:nvPr/>
        </p:nvSpPr>
        <p:spPr>
          <a:xfrm>
            <a:off x="1935531" y="2341126"/>
            <a:ext cx="1514634" cy="69594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1048831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提高了公众健康意识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2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通过本次宣传，使更多的人认识到健康的重要性，掌握了基本的健康知识和技能。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3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促进了健康行为的形成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4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宣传内容贴近实际，引导公众养成健康的生活方式，如合理饮食、适量运动等。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5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拓展了健康教育渠道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6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利用多种媒体和社交平台进行宣传，扩大了健康教育的覆盖面和影响力。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7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回顾本次健康教育宣传工作成果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2"/>
          <p:cNvSpPr txBox="1"/>
          <p:nvPr/>
        </p:nvSpPr>
        <p:spPr>
          <a:xfrm>
            <a:off x="1775452" y="2918301"/>
            <a:ext cx="1814782" cy="121983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3" name="TextBox 3"/>
          <p:cNvSpPr txBox="1"/>
          <p:nvPr/>
        </p:nvSpPr>
        <p:spPr>
          <a:xfrm>
            <a:off x="3680606" y="2232328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健康教育重要性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4" name="TextBox 4"/>
          <p:cNvSpPr txBox="1"/>
          <p:nvPr/>
        </p:nvSpPr>
        <p:spPr>
          <a:xfrm>
            <a:off x="1935531" y="2341126"/>
            <a:ext cx="1514634" cy="69594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AutoShape 2"/>
          <p:cNvSpPr/>
          <p:nvPr/>
        </p:nvSpPr>
        <p:spPr>
          <a:xfrm>
            <a:off x="763829" y="180381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39" name="TextBox 3"/>
          <p:cNvSpPr txBox="1"/>
          <p:nvPr/>
        </p:nvSpPr>
        <p:spPr>
          <a:xfrm>
            <a:off x="678104" y="2278958"/>
            <a:ext cx="4394883" cy="7986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针对不同人群的健康需求，制定更加精准、实用的健康教育方案。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40" name="TextBox 4"/>
          <p:cNvSpPr txBox="1"/>
          <p:nvPr/>
        </p:nvSpPr>
        <p:spPr>
          <a:xfrm>
            <a:off x="994345" y="1668690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深化健康教育内容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2" name="Picture 5"/>
          <p:cNvPicPr>
            <a:picLocks noChangeAspect="1"/>
          </p:cNvPicPr>
          <p:nvPr/>
        </p:nvPicPr>
        <p:blipFill>
          <a:blip r:embed="rId2"/>
          <a:srcRect l="27792" r="27792"/>
          <a:stretch>
            <a:fillRect/>
          </a:stretch>
        </p:blipFill>
        <p:spPr>
          <a:xfrm>
            <a:off x="6246240" y="1339655"/>
            <a:ext cx="4916403" cy="4916403"/>
          </a:xfrm>
          <a:prstGeom prst="ellipse">
            <a:avLst/>
          </a:prstGeom>
        </p:spPr>
      </p:pic>
      <p:sp>
        <p:nvSpPr>
          <p:cNvPr id="1048841" name="TextBox 6"/>
          <p:cNvSpPr txBox="1"/>
          <p:nvPr/>
        </p:nvSpPr>
        <p:spPr>
          <a:xfrm>
            <a:off x="678104" y="3888302"/>
            <a:ext cx="4391025" cy="7822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培养更多专业的健康教育人才，提高宣传工作的质量和效果。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42" name="TextBox 7"/>
          <p:cNvSpPr txBox="1"/>
          <p:nvPr/>
        </p:nvSpPr>
        <p:spPr>
          <a:xfrm>
            <a:off x="994345" y="3319377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加强健康教育队伍建设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43" name="TextBox 8"/>
          <p:cNvSpPr txBox="1"/>
          <p:nvPr/>
        </p:nvSpPr>
        <p:spPr>
          <a:xfrm>
            <a:off x="678104" y="5524739"/>
            <a:ext cx="4391025" cy="7960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探索更加生动、有趣的健康教育方式，吸引更多人的关注和参与。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44" name="TextBox 9"/>
          <p:cNvSpPr txBox="1"/>
          <p:nvPr/>
        </p:nvSpPr>
        <p:spPr>
          <a:xfrm>
            <a:off x="994345" y="4955814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创新健康教育形式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45" name="AutoShape 10"/>
          <p:cNvSpPr/>
          <p:nvPr/>
        </p:nvSpPr>
        <p:spPr>
          <a:xfrm>
            <a:off x="763829" y="3433833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46" name="AutoShape 11"/>
          <p:cNvSpPr/>
          <p:nvPr/>
        </p:nvSpPr>
        <p:spPr>
          <a:xfrm>
            <a:off x="763829" y="5070271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847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明确下一步工作目标和计划安排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AutoShape 2"/>
          <p:cNvSpPr/>
          <p:nvPr/>
        </p:nvSpPr>
        <p:spPr>
          <a:xfrm>
            <a:off x="4952171" y="5227662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849" name="AutoShape 3"/>
          <p:cNvSpPr/>
          <p:nvPr/>
        </p:nvSpPr>
        <p:spPr>
          <a:xfrm>
            <a:off x="4952171" y="3587199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48850" name="AutoShape 4"/>
          <p:cNvSpPr/>
          <p:nvPr/>
        </p:nvSpPr>
        <p:spPr>
          <a:xfrm>
            <a:off x="4952171" y="1935625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pic>
        <p:nvPicPr>
          <p:cNvPr id="2097183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1457" y="1623215"/>
            <a:ext cx="3722789" cy="4384490"/>
          </a:xfrm>
          <a:prstGeom prst="rect">
            <a:avLst/>
          </a:prstGeom>
        </p:spPr>
      </p:pic>
      <p:sp>
        <p:nvSpPr>
          <p:cNvPr id="1048851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动员更多力量参与，扩大影响力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2" name="TextBox 7"/>
          <p:cNvSpPr txBox="1"/>
          <p:nvPr/>
        </p:nvSpPr>
        <p:spPr>
          <a:xfrm>
            <a:off x="4856445" y="2004681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3" name="TextBox 8"/>
          <p:cNvSpPr txBox="1"/>
          <p:nvPr/>
        </p:nvSpPr>
        <p:spPr>
          <a:xfrm>
            <a:off x="4856445" y="3656255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4" name="TextBox 9"/>
          <p:cNvSpPr txBox="1"/>
          <p:nvPr/>
        </p:nvSpPr>
        <p:spPr>
          <a:xfrm>
            <a:off x="4856445" y="5296718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5" name="TextBox 10"/>
          <p:cNvSpPr txBox="1"/>
          <p:nvPr/>
        </p:nvSpPr>
        <p:spPr>
          <a:xfrm>
            <a:off x="5763333" y="1622245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加强与政府、社区、学校等机构的合作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6" name="TextBox 11"/>
          <p:cNvSpPr txBox="1"/>
          <p:nvPr/>
        </p:nvSpPr>
        <p:spPr>
          <a:xfrm>
            <a:off x="5763333" y="2124843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共同开展健康教育活动，形成全社会共同参与的良好氛围。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7" name="TextBox 12"/>
          <p:cNvSpPr txBox="1"/>
          <p:nvPr/>
        </p:nvSpPr>
        <p:spPr>
          <a:xfrm>
            <a:off x="5763333" y="3297452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鼓励志愿者参与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8" name="TextBox 13"/>
          <p:cNvSpPr txBox="1"/>
          <p:nvPr/>
        </p:nvSpPr>
        <p:spPr>
          <a:xfrm>
            <a:off x="5763333" y="3800050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招募更多热爱健康事业的志愿者，为宣传工作提供有力支持。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59" name="TextBox 14"/>
          <p:cNvSpPr txBox="1"/>
          <p:nvPr/>
        </p:nvSpPr>
        <p:spPr>
          <a:xfrm>
            <a:off x="5763333" y="4906667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利用明星效应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60" name="TextBox 15"/>
          <p:cNvSpPr txBox="1"/>
          <p:nvPr/>
        </p:nvSpPr>
        <p:spPr>
          <a:xfrm>
            <a:off x="5763333" y="5409265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邀请知名人士参与健康教育宣传，提高公众对健康的关注度。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为构建健康中国贡献力量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4" name="Picture 3"/>
          <p:cNvPicPr>
            <a:picLocks noChangeAspect="1"/>
          </p:cNvPicPr>
          <p:nvPr/>
        </p:nvPicPr>
        <p:blipFill>
          <a:blip r:embed="rId2"/>
          <a:srcRect l="2284" r="2284"/>
          <a:stretch>
            <a:fillRect/>
          </a:stretch>
        </p:blipFill>
        <p:spPr>
          <a:xfrm>
            <a:off x="8159763" y="1697429"/>
            <a:ext cx="3219437" cy="2386781"/>
          </a:xfrm>
          <a:prstGeom prst="rect">
            <a:avLst/>
          </a:prstGeom>
          <a:noFill/>
        </p:spPr>
      </p:pic>
      <p:sp>
        <p:nvSpPr>
          <p:cNvPr id="1048862" name="TextBox 4"/>
          <p:cNvSpPr txBox="1"/>
          <p:nvPr/>
        </p:nvSpPr>
        <p:spPr>
          <a:xfrm>
            <a:off x="8245482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倡导健康文明新风尚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63" name="TextBox 5"/>
          <p:cNvSpPr txBox="1"/>
          <p:nvPr/>
        </p:nvSpPr>
        <p:spPr>
          <a:xfrm>
            <a:off x="8245482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引领公众树立健康文明的生活理念，共同营造健康向上的社会环境。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64" name="TextBox 6"/>
          <p:cNvSpPr txBox="1"/>
          <p:nvPr/>
        </p:nvSpPr>
        <p:spPr>
          <a:xfrm>
            <a:off x="4572000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提升全民健康素养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65" name="TextBox 7"/>
          <p:cNvSpPr txBox="1"/>
          <p:nvPr/>
        </p:nvSpPr>
        <p:spPr>
          <a:xfrm>
            <a:off x="4572000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不断提高公众的健康素养水平，为建设健康中国奠定坚实基础。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6281" y="1697429"/>
            <a:ext cx="3219437" cy="2386781"/>
          </a:xfrm>
          <a:prstGeom prst="rect">
            <a:avLst/>
          </a:prstGeom>
          <a:noFill/>
        </p:spPr>
      </p:pic>
      <p:pic>
        <p:nvPicPr>
          <p:cNvPr id="209718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2799" y="1697429"/>
            <a:ext cx="3219437" cy="2386781"/>
          </a:xfrm>
          <a:prstGeom prst="rect">
            <a:avLst/>
          </a:prstGeom>
          <a:noFill/>
        </p:spPr>
      </p:pic>
      <p:sp>
        <p:nvSpPr>
          <p:cNvPr id="1048866" name="TextBox 10"/>
          <p:cNvSpPr txBox="1"/>
          <p:nvPr/>
        </p:nvSpPr>
        <p:spPr>
          <a:xfrm>
            <a:off x="898518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助力健康中国战略实施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67" name="TextBox 11"/>
          <p:cNvSpPr txBox="1"/>
          <p:nvPr/>
        </p:nvSpPr>
        <p:spPr>
          <a:xfrm>
            <a:off x="898518" y="4835171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通过健康教育宣传，推动健康中国战略深入人心，为构建健康中国贡献力量。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TextBox 2"/>
          <p:cNvSpPr txBox="1"/>
          <p:nvPr/>
        </p:nvSpPr>
        <p:spPr>
          <a:xfrm>
            <a:off x="2601782" y="1851008"/>
            <a:ext cx="6988435" cy="164915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6000"/>
              </a:lnSpc>
            </a:pPr>
            <a:r>
              <a:rPr lang="en-US" sz="8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8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69" name="TextBox 3"/>
          <p:cNvSpPr txBox="1"/>
          <p:nvPr/>
        </p:nvSpPr>
        <p:spPr>
          <a:xfrm>
            <a:off x="3799045" y="3438478"/>
            <a:ext cx="4593911" cy="716174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  H  A  N  K  S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1048595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209715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1048596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048597" name="TextBox 6"/>
          <p:cNvSpPr txBox="1"/>
          <p:nvPr/>
        </p:nvSpPr>
        <p:spPr>
          <a:xfrm>
            <a:off x="476023" y="265328"/>
            <a:ext cx="11239500" cy="8699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提升公众健康意识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8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增强健康知识储备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9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通过健康教育，公众可以了解更多关于健康的知识，包括营养、运动、心理健康等方面的信息，从而增强自身的健康知识储备。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4860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04860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树立正确的健康观念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提高自我保健能力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健康教育有助于公众树立正确的健康观念，明确健康不仅仅是没有疾病，而是身体、心理和社会的全面良好状态。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通过健康教育，公众可以学会如何自我保健，包括合理饮食、适量运动、保持良好的作息习惯等，从而提高身体素质和抵抗力。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375" r="12375"/>
          <a:stretch>
            <a:fillRect/>
          </a:stretch>
        </p:blipFill>
        <p:spPr>
          <a:xfrm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id="1048605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提高早期发现和治疗意识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6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健康教育有助于公众提高早期发现和治疗疾病的意识，避免病情恶化，减轻病痛。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7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608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知晓疾病传播途径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9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健康教育可以让公众了解各种疾病的传播途径，从而采取有效的预防措施，避免疾病的传播。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0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掌握疾病预防方法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1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通过健康教育，公众可以学会如何预防常见疾病，如感冒、流感等，降低患病风险。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2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预防疾病发生与传播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3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614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健康教育有助于公众养成健康的行为习惯，如戒烟限酒、合理饮食等，从而促进个人身体健康发展。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6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培养健康行为习惯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7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通过健康教育，公众可以更加了解自身健康与社会发展的紧密联系，增强维护社会整体健康的责任感。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8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增强社会责任感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9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健康教育可以促进政府对健康问题的重视，推动健康政策的制定与实施，为社会的健康发展提供有力保障。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0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推动健康政策制定与实施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1048621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促进个人与社会健康发展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1048622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改善生活质量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3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健康教育有助于公众增强心理素质，学会应对压力和挫折，保持积极乐观的心态。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4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增强心理素质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5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提升幸福感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6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身体健康是幸福的基础，通过健康教育，公众可以获得更好的身体状况，从而提升幸福感。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7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通过健康教育，公众可以学会如何调整生活方式，提高生活质量，享受更加健康、快乐的生活。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8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提高生活质量与幸福感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2"/>
          <p:cNvSpPr txBox="1"/>
          <p:nvPr/>
        </p:nvSpPr>
        <p:spPr>
          <a:xfrm>
            <a:off x="1775452" y="2918301"/>
            <a:ext cx="1814782" cy="121983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0" name="TextBox 3"/>
          <p:cNvSpPr txBox="1"/>
          <p:nvPr/>
        </p:nvSpPr>
        <p:spPr>
          <a:xfrm>
            <a:off x="3680606" y="2232328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健康教育内容与方法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1" name="TextBox 4"/>
          <p:cNvSpPr txBox="1"/>
          <p:nvPr/>
        </p:nvSpPr>
        <p:spPr>
          <a:xfrm>
            <a:off x="1935531" y="2341126"/>
            <a:ext cx="1514634" cy="69594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2"/>
          <p:cNvSpPr txBox="1"/>
          <p:nvPr/>
        </p:nvSpPr>
        <p:spPr>
          <a:xfrm>
            <a:off x="865044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强调食物多样性，推荐摄入五谷杂粮、蔬菜水果、优质蛋白质等多种食物。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3" name="TextBox 3"/>
          <p:cNvSpPr txBox="1"/>
          <p:nvPr/>
        </p:nvSpPr>
        <p:spPr>
          <a:xfrm>
            <a:off x="829105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提供合理膳食搭配建议，如荤素搭配、粗细搭配等，以确保营养均衡。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4" name="AutoShape 4"/>
          <p:cNvSpPr/>
          <p:nvPr/>
        </p:nvSpPr>
        <p:spPr>
          <a:xfrm>
            <a:off x="726223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635" name="AutoShape 5"/>
          <p:cNvSpPr/>
          <p:nvPr/>
        </p:nvSpPr>
        <p:spPr>
          <a:xfrm>
            <a:off x="690284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636" name="TextBox 6"/>
          <p:cNvSpPr txBox="1"/>
          <p:nvPr/>
        </p:nvSpPr>
        <p:spPr>
          <a:xfrm>
            <a:off x="6654250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讲解营养素的作用及来源，如蛋白质、碳水化合物、脂肪、维生素和矿物质等。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7" name="AutoShape 7"/>
          <p:cNvSpPr/>
          <p:nvPr/>
        </p:nvSpPr>
        <p:spPr>
          <a:xfrm>
            <a:off x="6515429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48638" name="TextBox 8"/>
          <p:cNvSpPr txBox="1"/>
          <p:nvPr/>
        </p:nvSpPr>
        <p:spPr>
          <a:xfrm>
            <a:off x="6633797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引导公众认识食品添加剂和加工食品对健康的影响，倡导健康饮食。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9" name="AutoShape 9"/>
          <p:cNvSpPr/>
          <p:nvPr/>
        </p:nvSpPr>
        <p:spPr>
          <a:xfrm>
            <a:off x="6494977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2097159" name="Picture 10"/>
          <p:cNvPicPr>
            <a:picLocks noChangeAspect="1"/>
          </p:cNvPicPr>
          <p:nvPr/>
        </p:nvPicPr>
        <p:blipFill>
          <a:blip r:embed="rId2"/>
          <a:srcRect t="4799" b="4799"/>
          <a:stretch>
            <a:fillRect/>
          </a:stretch>
        </p:blipFill>
        <p:spPr>
          <a:xfrm>
            <a:off x="454963" y="3801273"/>
            <a:ext cx="3547872" cy="2267712"/>
          </a:xfrm>
          <a:prstGeom prst="roundRect">
            <a:avLst/>
          </a:prstGeom>
        </p:spPr>
      </p:pic>
      <p:pic>
        <p:nvPicPr>
          <p:cNvPr id="2097160" name="Picture 11"/>
          <p:cNvPicPr>
            <a:picLocks noChangeAspect="1"/>
          </p:cNvPicPr>
          <p:nvPr/>
        </p:nvPicPr>
        <p:blipFill>
          <a:blip r:embed="rId3"/>
          <a:srcRect t="18041" b="18041"/>
          <a:stretch>
            <a:fillRect/>
          </a:stretch>
        </p:blipFill>
        <p:spPr>
          <a:xfrm>
            <a:off x="4281896" y="3801273"/>
            <a:ext cx="3547872" cy="2267712"/>
          </a:xfrm>
          <a:prstGeom prst="roundRect">
            <a:avLst/>
          </a:prstGeom>
        </p:spPr>
      </p:pic>
      <p:pic>
        <p:nvPicPr>
          <p:cNvPr id="2097161" name="Picture 12"/>
          <p:cNvPicPr>
            <a:picLocks noChangeAspect="1"/>
          </p:cNvPicPr>
          <p:nvPr/>
        </p:nvPicPr>
        <p:blipFill>
          <a:blip r:embed="rId4"/>
          <a:srcRect t="29573" b="29573"/>
          <a:stretch>
            <a:fillRect/>
          </a:stretch>
        </p:blipFill>
        <p:spPr>
          <a:xfrm>
            <a:off x="8108829" y="3801273"/>
            <a:ext cx="3547872" cy="2267712"/>
          </a:xfrm>
          <a:prstGeom prst="roundRect">
            <a:avLst/>
          </a:prstGeom>
        </p:spPr>
      </p:pic>
      <p:sp>
        <p:nvSpPr>
          <p:cNvPr id="1048640" name="TextBox 13"/>
          <p:cNvSpPr txBox="1"/>
          <p:nvPr/>
        </p:nvSpPr>
        <p:spPr>
          <a:xfrm>
            <a:off x="476023" y="265328"/>
            <a:ext cx="11239500" cy="8699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营养均衡与合理膳食指导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RlMDc2NWEyODNkNjBmM2M5NzFkZjJhOWFiYzJiMjk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565866"/>
      </a:lt1>
      <a:dk2>
        <a:srgbClr val="FFFFFF"/>
      </a:dk2>
      <a:lt2>
        <a:srgbClr val="3A3B49"/>
      </a:lt2>
      <a:accent1>
        <a:srgbClr val="8E97A2"/>
      </a:accent1>
      <a:accent2>
        <a:srgbClr val="8E97A2"/>
      </a:accent2>
      <a:accent3>
        <a:srgbClr val="79808A"/>
      </a:accent3>
      <a:accent4>
        <a:srgbClr val="6B727D"/>
      </a:accent4>
      <a:accent5>
        <a:srgbClr val="585F6A"/>
      </a:accent5>
      <a:accent6>
        <a:srgbClr val="4D545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3843</Words>
  <Application>WPS 演示</Application>
  <PresentationFormat/>
  <Paragraphs>426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IN2010</dc:creator>
  <cp:lastModifiedBy>Ana</cp:lastModifiedBy>
  <cp:revision>1</cp:revision>
  <dcterms:created xsi:type="dcterms:W3CDTF">2024-08-26T02:50:05Z</dcterms:created>
  <dcterms:modified xsi:type="dcterms:W3CDTF">2024-08-26T02:50:05Z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d2f8347d675c4059a9bedff0a65d773f_23</vt:lpwstr>
  </property>
  <property fmtid="{D5CDD505-2E9C-101B-9397-08002B2CF9AE}" pid="3" name="KSOProductBuildVer">
    <vt:lpwstr>2052-12.1.0.17827</vt:lpwstr>
  </property>
</Properties>
</file>