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0" r:id="rId4"/>
    <p:sldId id="258" r:id="rId5"/>
    <p:sldId id="262" r:id="rId6"/>
    <p:sldId id="277" r:id="rId7"/>
    <p:sldId id="276" r:id="rId8"/>
    <p:sldId id="278" r:id="rId9"/>
    <p:sldId id="283" r:id="rId10"/>
    <p:sldId id="280" r:id="rId11"/>
    <p:sldId id="271" r:id="rId12"/>
  </p:sldIdLst>
  <p:sldSz cx="12192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</p:showPr>
  <p:clrMru>
    <a:srgbClr val="FEFEFE"/>
    <a:srgbClr val="FFFFFF"/>
    <a:srgbClr val="49600B"/>
    <a:srgbClr val="F8F8F8"/>
    <a:srgbClr val="F2F2F2"/>
    <a:srgbClr val="B5C18A"/>
    <a:srgbClr val="F7F6F1"/>
    <a:srgbClr val="F4EEF7"/>
    <a:srgbClr val="8E9B03"/>
    <a:srgbClr val="EE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/>
          <p:nvPr/>
        </p:nvSpPr>
        <p:spPr>
          <a:xfrm>
            <a:off x="1906905" y="1578610"/>
            <a:ext cx="8770620" cy="14839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8FA6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zh-CN" altLang="en-US" sz="6000" b="1" dirty="0" smtClean="0">
                <a:solidFill>
                  <a:srgbClr val="49600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肺康复呼吸训练</a:t>
            </a:r>
            <a:endParaRPr lang="zh-CN" altLang="en-US" sz="6000" b="1" dirty="0" smtClean="0">
              <a:solidFill>
                <a:srgbClr val="49600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00170" y="3642360"/>
            <a:ext cx="4784090" cy="607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defTabSz="685800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  <a:sym typeface="+mn-ea"/>
              </a:rPr>
              <a:t>武汉市石化医院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Calibri Light" panose="020F0302020204030204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" name="TextBox 111"/>
          <p:cNvSpPr txBox="1"/>
          <p:nvPr/>
        </p:nvSpPr>
        <p:spPr bwMode="auto">
          <a:xfrm>
            <a:off x="1263650" y="2371090"/>
            <a:ext cx="5742305" cy="137541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29" tIns="34263" rIns="68529" bIns="34263">
            <a:noAutofit/>
          </a:bodyPr>
          <a:lstStyle>
            <a:lvl1pPr>
              <a:defRPr>
                <a:solidFill>
                  <a:schemeClr val="tx1"/>
                </a:solidFill>
                <a:latin typeface="Lao UI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itchFamily="3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itchFamily="3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itchFamily="3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itchFamily="3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sz="9600" b="1" dirty="0">
                <a:solidFill>
                  <a:srgbClr val="49600B"/>
                </a:solidFill>
                <a:latin typeface="微软雅黑" panose="020B0503020204020204" charset="-122"/>
                <a:cs typeface="微软雅黑" panose="020B0503020204020204" charset="-122"/>
              </a:rPr>
              <a:t>谢谢观看</a:t>
            </a:r>
            <a:endParaRPr lang="zh-CN" sz="9600" b="1" baseline="-3000" dirty="0">
              <a:solidFill>
                <a:srgbClr val="49600B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880" y="0"/>
            <a:ext cx="50241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4EEF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15570" y="118110"/>
            <a:ext cx="11998325" cy="6622415"/>
          </a:xfrm>
          <a:prstGeom prst="rect">
            <a:avLst/>
          </a:prstGeom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23570" y="822325"/>
            <a:ext cx="5567045" cy="797560"/>
          </a:xfrm>
          <a:prstGeom prst="roundRect">
            <a:avLst/>
          </a:prstGeom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/>
        </p:nvSpPr>
        <p:spPr>
          <a:xfrm>
            <a:off x="7903845" y="118110"/>
            <a:ext cx="4288155" cy="6622415"/>
          </a:xfrm>
          <a:prstGeom prst="parallelogram">
            <a:avLst/>
          </a:prstGeom>
          <a:blipFill dpi="0" rotWithShape="1">
            <a:blip r:embed="rId1" cstate="print">
              <a:alphaModFix amt="64000"/>
            </a:blip>
            <a:srcRect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6165" y="878205"/>
            <a:ext cx="4864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49600B"/>
                </a:solidFill>
              </a:rPr>
              <a:t>肺康复呼吸训练</a:t>
            </a:r>
            <a:r>
              <a:rPr lang="en-US" altLang="zh-CN" sz="3600">
                <a:solidFill>
                  <a:srgbClr val="49600B"/>
                </a:solidFill>
              </a:rPr>
              <a:t>--</a:t>
            </a:r>
            <a:r>
              <a:rPr lang="zh-CN" altLang="en-US" sz="3600">
                <a:solidFill>
                  <a:srgbClr val="49600B"/>
                </a:solidFill>
              </a:rPr>
              <a:t>目的</a:t>
            </a:r>
            <a:endParaRPr lang="zh-CN" altLang="en-US" sz="3600">
              <a:solidFill>
                <a:srgbClr val="49600B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8160" y="2296795"/>
            <a:ext cx="6814820" cy="3882390"/>
          </a:xfrm>
          <a:prstGeom prst="rect">
            <a:avLst/>
          </a:prstGeom>
        </p:spPr>
        <p:txBody>
          <a:bodyPr wrap="square">
            <a:noAutofit/>
          </a:bodyPr>
          <a:p>
            <a:pPr eaLnBrk="1" hangingPunct="1">
              <a:lnSpc>
                <a:spcPct val="130000"/>
              </a:lnSpc>
              <a:buChar char="•"/>
            </a:pPr>
            <a:r>
              <a:rPr sz="2800">
                <a:solidFill>
                  <a:srgbClr val="000000"/>
                </a:solidFill>
                <a:latin typeface="+mn-ea"/>
                <a:sym typeface="+mn-ea"/>
              </a:rPr>
              <a:t>增强肺通气功能，提高呼吸肌功能，纠正病理性呼吸模式，促进痰液排出</a:t>
            </a:r>
            <a:endParaRPr lang="zh-CN" altLang="en-US" sz="2800" dirty="0">
              <a:solidFill>
                <a:srgbClr val="000000"/>
              </a:solidFill>
              <a:latin typeface="+mn-ea"/>
            </a:endParaRPr>
          </a:p>
          <a:p>
            <a:pPr eaLnBrk="1" hangingPunct="1">
              <a:lnSpc>
                <a:spcPct val="130000"/>
              </a:lnSpc>
              <a:buChar char="•"/>
            </a:pPr>
            <a:r>
              <a:rPr sz="2800">
                <a:solidFill>
                  <a:srgbClr val="000000"/>
                </a:solidFill>
                <a:latin typeface="+mn-ea"/>
                <a:sym typeface="+mn-ea"/>
              </a:rPr>
              <a:t>改善肺换气功能</a:t>
            </a:r>
            <a:endParaRPr lang="zh-CN" altLang="en-US" sz="2800" dirty="0">
              <a:solidFill>
                <a:srgbClr val="000000"/>
              </a:solidFill>
              <a:latin typeface="+mn-ea"/>
            </a:endParaRPr>
          </a:p>
          <a:p>
            <a:pPr eaLnBrk="1" hangingPunct="1">
              <a:lnSpc>
                <a:spcPct val="130000"/>
              </a:lnSpc>
              <a:buChar char="•"/>
            </a:pPr>
            <a:r>
              <a:rPr sz="2800">
                <a:solidFill>
                  <a:srgbClr val="000000"/>
                </a:solidFill>
                <a:latin typeface="+mn-ea"/>
                <a:sym typeface="+mn-ea"/>
              </a:rPr>
              <a:t>促进血液循环和组织换气，提高日常生活活动能力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45"/>
          <p:cNvSpPr/>
          <p:nvPr/>
        </p:nvSpPr>
        <p:spPr bwMode="auto">
          <a:xfrm>
            <a:off x="601980" y="733425"/>
            <a:ext cx="66071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1" tIns="34270" rIns="68541" bIns="34270">
            <a:spAutoFit/>
          </a:bodyPr>
          <a:p>
            <a:pPr algn="ctr"/>
            <a:r>
              <a:rPr lang="zh-CN" altLang="en-US" sz="4000">
                <a:solidFill>
                  <a:srgbClr val="49600B"/>
                </a:solidFill>
                <a:sym typeface="+mn-ea"/>
              </a:rPr>
              <a:t>肺康复呼吸训练</a:t>
            </a:r>
            <a:r>
              <a:rPr lang="en-US" altLang="zh-CN" sz="4000">
                <a:solidFill>
                  <a:srgbClr val="49600B"/>
                </a:solidFill>
                <a:sym typeface="+mn-ea"/>
              </a:rPr>
              <a:t>--</a:t>
            </a:r>
            <a:r>
              <a:rPr lang="zh-CN" altLang="en-US" sz="4000">
                <a:solidFill>
                  <a:srgbClr val="49600B"/>
                </a:solidFill>
                <a:sym typeface="+mn-ea"/>
              </a:rPr>
              <a:t>方法</a:t>
            </a:r>
            <a:endParaRPr lang="zh-CN" altLang="en-US" sz="4000" b="1" dirty="0">
              <a:solidFill>
                <a:srgbClr val="49600B"/>
              </a:solidFill>
              <a:latin typeface="微软雅黑 Light" panose="020B0502040204020203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31925" y="2319020"/>
            <a:ext cx="1915795" cy="1886585"/>
          </a:xfrm>
          <a:prstGeom prst="rect">
            <a:avLst/>
          </a:prstGeom>
          <a:solidFill>
            <a:srgbClr val="5E7A02">
              <a:alpha val="7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ight" fov="72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defTabSz="685800"/>
            <a:r>
              <a:rPr lang="en-US" altLang="zh-CN" sz="3200" b="1" dirty="0">
                <a:solidFill>
                  <a:schemeClr val="bg1"/>
                </a:solidFill>
                <a:latin typeface="Calibri" panose="020F0502020204030204"/>
                <a:sym typeface="+mn-ea"/>
              </a:rPr>
              <a:t>01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/>
                <a:sym typeface="+mn-ea"/>
              </a:rPr>
              <a:t>  </a:t>
            </a:r>
            <a:endParaRPr lang="en-US" altLang="zh-CN" sz="2000" b="1" dirty="0">
              <a:solidFill>
                <a:schemeClr val="bg1"/>
              </a:solidFill>
              <a:latin typeface="Calibri" panose="020F0502020204030204"/>
              <a:sym typeface="+mn-ea"/>
            </a:endParaRPr>
          </a:p>
          <a:p>
            <a:pPr algn="ctr" defTabSz="685800"/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腹式呼吸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30625" y="2503170"/>
            <a:ext cx="1871345" cy="1851660"/>
          </a:xfrm>
          <a:prstGeom prst="rect">
            <a:avLst/>
          </a:prstGeom>
          <a:solidFill>
            <a:srgbClr val="5E7A02">
              <a:alpha val="7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ight" fov="72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defTabSz="685800"/>
            <a:r>
              <a:rPr lang="en-US" altLang="zh-CN" sz="2800" b="1" dirty="0">
                <a:solidFill>
                  <a:schemeClr val="bg1"/>
                </a:solidFill>
                <a:latin typeface="Calibri" panose="020F0502020204030204"/>
                <a:sym typeface="+mn-ea"/>
              </a:rPr>
              <a:t>02</a:t>
            </a:r>
            <a:endParaRPr lang="en-US" altLang="zh-CN" sz="2800" b="1" dirty="0">
              <a:solidFill>
                <a:schemeClr val="bg1"/>
              </a:solidFill>
              <a:latin typeface="Calibri" panose="020F0502020204030204"/>
              <a:sym typeface="+mn-ea"/>
            </a:endParaRPr>
          </a:p>
          <a:p>
            <a:pPr algn="ctr" defTabSz="685800"/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缩唇呼吸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82360" y="2607310"/>
            <a:ext cx="1905635" cy="1908810"/>
          </a:xfrm>
          <a:prstGeom prst="rect">
            <a:avLst/>
          </a:prstGeom>
          <a:solidFill>
            <a:srgbClr val="5E7A02">
              <a:alpha val="7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ight" fov="72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defTabSz="685800"/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03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ea"/>
            </a:endParaRPr>
          </a:p>
          <a:p>
            <a:pPr algn="ctr" defTabSz="685800"/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立位呼吸操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70265" y="2687955"/>
            <a:ext cx="1790065" cy="1828800"/>
          </a:xfrm>
          <a:prstGeom prst="rect">
            <a:avLst/>
          </a:prstGeom>
          <a:solidFill>
            <a:srgbClr val="5E7A02">
              <a:alpha val="7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ight" fov="72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defTabSz="685800"/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04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ea"/>
            </a:endParaRPr>
          </a:p>
          <a:p>
            <a:pPr algn="ctr" defTabSz="685800"/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ea"/>
              </a:rPr>
              <a:t>坐位呼吸操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5570" y="118110"/>
            <a:ext cx="11998325" cy="6622415"/>
          </a:xfrm>
          <a:prstGeom prst="rect">
            <a:avLst/>
          </a:prstGeom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38150" y="354330"/>
            <a:ext cx="4391660" cy="797560"/>
          </a:xfrm>
          <a:prstGeom prst="roundRect">
            <a:avLst/>
          </a:prstGeom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31215" y="430530"/>
            <a:ext cx="3432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rgbClr val="49600B"/>
                </a:solidFill>
              </a:rPr>
              <a:t>腹式呼吸</a:t>
            </a:r>
            <a:endParaRPr lang="zh-CN" altLang="en-US" sz="4000">
              <a:solidFill>
                <a:srgbClr val="49600B"/>
              </a:solidFill>
            </a:endParaRPr>
          </a:p>
        </p:txBody>
      </p:sp>
      <p:sp>
        <p:nvSpPr>
          <p:cNvPr id="22" name="文本占位符 21"/>
          <p:cNvSpPr/>
          <p:nvPr>
            <p:custDataLst>
              <p:tags r:id="rId1"/>
            </p:custDataLst>
          </p:nvPr>
        </p:nvSpPr>
        <p:spPr>
          <a:xfrm>
            <a:off x="438150" y="1440815"/>
            <a:ext cx="4392295" cy="49269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1600" tIns="0" rIns="82550" bIns="0" numCol="1" anchor="t" anchorCtr="0" compatLnSpc="1">
            <a:normAutofit lnSpcReduction="10000"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 baseline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 baseline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 baseline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 baseline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 baseline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itchFamily="18" charset="2"/>
              <a:buNone/>
              <a:defRPr/>
            </a:pPr>
            <a:r>
              <a:rPr kumimoji="0" lang="zh-CN" altLang="en-US" sz="2400" b="1" i="0" u="none" strike="noStrike" kern="1200" cap="none" spc="15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※方法：</a:t>
            </a:r>
            <a:endParaRPr kumimoji="0" lang="zh-CN" altLang="en-US" sz="2400" b="1" i="0" u="none" strike="noStrike" kern="1200" cap="none" spc="15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0" algn="l" defTabSz="457200" rtl="0" eaLnBrk="1" fontAlgn="base" latinLnBrk="0" hangingPunct="1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itchFamily="18" charset="2"/>
              <a:buNone/>
              <a:defRPr/>
            </a:pPr>
            <a:r>
              <a:rPr kumimoji="0" lang="zh-CN" altLang="en-US" sz="2400" b="1" i="0" u="none" strike="noStrike" kern="1200" cap="none" spc="15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    吸气时腹壁向前运动，双肋部下移，呼气时腹壁向后运动，双肋部上移。</a:t>
            </a:r>
            <a:endParaRPr kumimoji="0" lang="zh-CN" altLang="en-US" sz="2400" b="1" i="0" u="none" strike="noStrike" kern="1200" cap="none" spc="15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0" algn="l" defTabSz="457200" rtl="0" eaLnBrk="1" fontAlgn="base" latinLnBrk="0" hangingPunct="1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itchFamily="18" charset="2"/>
              <a:buNone/>
              <a:defRPr/>
            </a:pPr>
            <a:r>
              <a:rPr kumimoji="0" lang="zh-CN" altLang="en-US" sz="2400" b="1" i="0" u="none" strike="noStrike" kern="1200" cap="none" spc="15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※作用：</a:t>
            </a:r>
            <a:endParaRPr kumimoji="0" lang="zh-CN" altLang="en-US" sz="2400" b="1" i="0" u="none" strike="noStrike" kern="1200" cap="none" spc="15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0" algn="l" defTabSz="457200" rtl="0" eaLnBrk="1" fontAlgn="base" latinLnBrk="0" hangingPunct="1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itchFamily="18" charset="2"/>
              <a:buNone/>
              <a:defRPr/>
            </a:pPr>
            <a:r>
              <a:rPr kumimoji="0" lang="zh-CN" altLang="en-US" sz="2400" b="1" i="0" u="none" strike="noStrike" kern="1200" cap="none" spc="15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   腹式呼吸有意识改变呼吸模式，增加腹部运动，改善血气，增加潮气量，降低呼吸频率。</a:t>
            </a:r>
            <a:endParaRPr kumimoji="0" lang="zh-CN" altLang="en-US" sz="2400" b="0" i="0" u="none" strike="noStrike" kern="1200" cap="none" spc="15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457200" rtl="0" eaLnBrk="1" fontAlgn="base" latinLnBrk="0" hangingPunct="1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itchFamily="18" charset="2"/>
              <a:buNone/>
              <a:defRPr/>
            </a:pPr>
            <a:endParaRPr kumimoji="0" lang="zh-CN" altLang="en-US" sz="2400" b="1" i="0" u="none" strike="noStrike" kern="1200" cap="none" spc="15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  <p:pic>
        <p:nvPicPr>
          <p:cNvPr id="28674" name="内容占位符 2" descr="360截图20190727185539683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7540" y="266700"/>
            <a:ext cx="37115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图片 5" descr="360截图201907271855078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540" y="2197100"/>
            <a:ext cx="3709988" cy="2386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图片 6" descr="360截图201907271857075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270" y="4544060"/>
            <a:ext cx="3712210" cy="2157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下箭头 26627"/>
          <p:cNvSpPr/>
          <p:nvPr/>
        </p:nvSpPr>
        <p:spPr>
          <a:xfrm rot="5400000">
            <a:off x="9747568" y="817880"/>
            <a:ext cx="1008062" cy="1223963"/>
          </a:xfrm>
          <a:prstGeom prst="downArrow">
            <a:avLst>
              <a:gd name="adj1" fmla="val 50000"/>
              <a:gd name="adj2" fmla="val 30343"/>
            </a:avLst>
          </a:prstGeom>
          <a:noFill/>
          <a:ln w="28575" cap="flat" cmpd="sng">
            <a:solidFill>
              <a:srgbClr val="50654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65055" y="1168718"/>
            <a:ext cx="898525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站位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65055" y="3318510"/>
            <a:ext cx="898525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坐位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下箭头 13">
            <a:hlinkClick r:id="rId5" action="ppaction://hlinksldjump"/>
          </p:cNvPr>
          <p:cNvSpPr/>
          <p:nvPr/>
        </p:nvSpPr>
        <p:spPr>
          <a:xfrm rot="5400000">
            <a:off x="9747568" y="2967673"/>
            <a:ext cx="1008062" cy="1223962"/>
          </a:xfrm>
          <a:prstGeom prst="downArrow">
            <a:avLst>
              <a:gd name="adj1" fmla="val 50000"/>
              <a:gd name="adj2" fmla="val 30343"/>
            </a:avLst>
          </a:prstGeom>
          <a:noFill/>
          <a:ln w="28575" cap="flat" cmpd="sng">
            <a:solidFill>
              <a:srgbClr val="50654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1" name="下箭头 15">
            <a:hlinkClick r:id="rId5" action="ppaction://hlinksldjump"/>
          </p:cNvPr>
          <p:cNvSpPr/>
          <p:nvPr/>
        </p:nvSpPr>
        <p:spPr>
          <a:xfrm rot="5400000">
            <a:off x="9747568" y="5148898"/>
            <a:ext cx="1008062" cy="1223962"/>
          </a:xfrm>
          <a:prstGeom prst="downArrow">
            <a:avLst>
              <a:gd name="adj1" fmla="val 50000"/>
              <a:gd name="adj2" fmla="val 30343"/>
            </a:avLst>
          </a:prstGeom>
          <a:noFill/>
          <a:ln w="28575" cap="flat" cmpd="sng">
            <a:solidFill>
              <a:srgbClr val="50654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965055" y="5499735"/>
            <a:ext cx="898525" cy="5207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卧位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5570" y="118110"/>
            <a:ext cx="11998325" cy="6622415"/>
          </a:xfrm>
          <a:prstGeom prst="rect">
            <a:avLst/>
          </a:prstGeom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38150" y="354330"/>
            <a:ext cx="4391660" cy="797560"/>
          </a:xfrm>
          <a:prstGeom prst="roundRect">
            <a:avLst/>
          </a:prstGeom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31215" y="430530"/>
            <a:ext cx="3432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rgbClr val="49600B"/>
                </a:solidFill>
              </a:rPr>
              <a:t>腹式</a:t>
            </a:r>
            <a:r>
              <a:rPr lang="zh-CN" altLang="en-US" sz="4000">
                <a:solidFill>
                  <a:srgbClr val="49600B"/>
                </a:solidFill>
              </a:rPr>
              <a:t>呼吸</a:t>
            </a:r>
            <a:endParaRPr lang="zh-CN" altLang="en-US" sz="3600">
              <a:solidFill>
                <a:srgbClr val="49600B"/>
              </a:solidFill>
            </a:endParaRPr>
          </a:p>
        </p:txBody>
      </p:sp>
      <p:pic>
        <p:nvPicPr>
          <p:cNvPr id="13" name="图片 12"/>
          <p:cNvPicPr/>
          <p:nvPr/>
        </p:nvPicPr>
        <p:blipFill>
          <a:blip r:embed="rId1"/>
          <a:srcRect t="2011"/>
          <a:stretch>
            <a:fillRect/>
          </a:stretch>
        </p:blipFill>
        <p:spPr>
          <a:xfrm>
            <a:off x="249555" y="1645920"/>
            <a:ext cx="5760000" cy="3960000"/>
          </a:xfrm>
          <a:prstGeom prst="rect">
            <a:avLst/>
          </a:prstGeom>
        </p:spPr>
      </p:pic>
      <p:pic>
        <p:nvPicPr>
          <p:cNvPr id="7" name="图片 6" descr="微信图片_20240813220412"/>
          <p:cNvPicPr/>
          <p:nvPr/>
        </p:nvPicPr>
        <p:blipFill>
          <a:blip r:embed="rId2"/>
          <a:stretch>
            <a:fillRect/>
          </a:stretch>
        </p:blipFill>
        <p:spPr>
          <a:xfrm>
            <a:off x="6193155" y="1645920"/>
            <a:ext cx="5760000" cy="39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5570" y="118110"/>
            <a:ext cx="11998325" cy="6622415"/>
          </a:xfrm>
          <a:prstGeom prst="rect">
            <a:avLst/>
          </a:prstGeom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38150" y="354330"/>
            <a:ext cx="4391660" cy="797560"/>
          </a:xfrm>
          <a:prstGeom prst="roundRect">
            <a:avLst/>
          </a:prstGeom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31215" y="430530"/>
            <a:ext cx="3432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rgbClr val="49600B"/>
                </a:solidFill>
              </a:rPr>
              <a:t>缩唇呼吸</a:t>
            </a:r>
            <a:endParaRPr lang="zh-CN" altLang="en-US" sz="4000">
              <a:solidFill>
                <a:srgbClr val="49600B"/>
              </a:solidFill>
            </a:endParaRPr>
          </a:p>
        </p:txBody>
      </p:sp>
      <p:sp>
        <p:nvSpPr>
          <p:cNvPr id="29698" name="文本占位符 4"/>
          <p:cNvSpPr/>
          <p:nvPr>
            <p:custDataLst>
              <p:tags r:id="rId1"/>
            </p:custDataLst>
          </p:nvPr>
        </p:nvSpPr>
        <p:spPr>
          <a:xfrm>
            <a:off x="438150" y="1453515"/>
            <a:ext cx="4391660" cy="46907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1600" tIns="0" rIns="82550" bIns="0" numCol="1" anchor="t" anchorCtr="0" compatLnSpc="1"/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 baseline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 baseline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 baseline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 baseline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 baseline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itchFamily="18" charset="2"/>
              <a:buNone/>
              <a:defRPr/>
            </a:pPr>
            <a:r>
              <a:rPr kumimoji="0" lang="zh-CN" altLang="en-US" sz="2400" b="1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微软雅黑" panose="020B0503020204020204" charset="-122"/>
              </a:rPr>
              <a:t>※方法：</a:t>
            </a:r>
            <a:endParaRPr kumimoji="0" lang="zh-CN" altLang="en-US" sz="2400" b="1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微软雅黑" panose="020B050302020402020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itchFamily="18" charset="2"/>
              <a:buNone/>
              <a:defRPr/>
            </a:pPr>
            <a:r>
              <a:rPr kumimoji="0" lang="zh-CN" altLang="en-US" sz="2400" b="1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微软雅黑" panose="020B0503020204020204" charset="-122"/>
              </a:rPr>
              <a:t>    用鼻子缓慢的深吸气，然后撅起嘴唇轻松的做吹笛式呼气，吸气与呼气时间比为</a:t>
            </a:r>
            <a:r>
              <a:rPr kumimoji="0" lang="en-US" altLang="zh-CN" sz="2400" b="1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微软雅黑" panose="020B0503020204020204" charset="-122"/>
              </a:rPr>
              <a:t>1:2</a:t>
            </a:r>
            <a:r>
              <a:rPr kumimoji="0" lang="zh-CN" altLang="en-US" sz="2400" b="1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微软雅黑" panose="020B0503020204020204" charset="-122"/>
              </a:rPr>
              <a:t>或</a:t>
            </a:r>
            <a:r>
              <a:rPr kumimoji="0" lang="en-US" altLang="zh-CN" sz="2400" b="1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微软雅黑" panose="020B0503020204020204" charset="-122"/>
              </a:rPr>
              <a:t>1:3</a:t>
            </a:r>
            <a:r>
              <a:rPr kumimoji="0" lang="zh-CN" altLang="en-US" sz="2400" b="1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微软雅黑" panose="020B0503020204020204" charset="-122"/>
              </a:rPr>
              <a:t>。</a:t>
            </a:r>
            <a:endParaRPr kumimoji="0" lang="zh-CN" altLang="en-US" sz="2400" b="1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微软雅黑" panose="020B050302020402020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itchFamily="18" charset="2"/>
              <a:buNone/>
              <a:defRPr/>
            </a:pPr>
            <a:r>
              <a:rPr kumimoji="0" lang="zh-CN" altLang="en-US" sz="2400" b="1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微软雅黑" panose="020B0503020204020204" charset="-122"/>
              </a:rPr>
              <a:t>※作用：</a:t>
            </a:r>
            <a:endParaRPr kumimoji="0" lang="zh-CN" altLang="en-US" sz="2400" b="1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微软雅黑" panose="020B050302020402020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itchFamily="18" charset="2"/>
              <a:buNone/>
              <a:defRPr/>
            </a:pPr>
            <a:r>
              <a:rPr kumimoji="0" lang="zh-CN" altLang="en-US" sz="2400" b="1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微软雅黑" panose="020B0503020204020204" charset="-122"/>
              </a:rPr>
              <a:t>   采用缩唇徐徐呼气，增加肺内气体排出，减少肺内残气量。</a:t>
            </a:r>
            <a:endParaRPr kumimoji="0" lang="zh-CN" altLang="en-US" sz="2400" b="1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微软雅黑" panose="020B0503020204020204" charset="-122"/>
            </a:endParaRPr>
          </a:p>
        </p:txBody>
      </p:sp>
      <p:pic>
        <p:nvPicPr>
          <p:cNvPr id="27652" name="图片 4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86438" y="550863"/>
            <a:ext cx="5091112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文本框 5"/>
          <p:cNvSpPr txBox="1"/>
          <p:nvPr/>
        </p:nvSpPr>
        <p:spPr>
          <a:xfrm>
            <a:off x="6849745" y="4978400"/>
            <a:ext cx="296545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zh-CN" altLang="en-US" sz="2800" b="1" dirty="0">
                <a:solidFill>
                  <a:srgbClr val="384631"/>
                </a:solidFill>
                <a:latin typeface="宋体" panose="02010600030101010101" pitchFamily="2" charset="-122"/>
              </a:rPr>
              <a:t>每分钟7—8次，每天锻炼两次，每次10—</a:t>
            </a:r>
            <a:r>
              <a:rPr lang="en-US" altLang="zh-CN" sz="2800" b="1" dirty="0">
                <a:solidFill>
                  <a:srgbClr val="384631"/>
                </a:solidFill>
                <a:latin typeface="宋体" panose="02010600030101010101" pitchFamily="2" charset="-122"/>
              </a:rPr>
              <a:t>15</a:t>
            </a:r>
            <a:r>
              <a:rPr lang="zh-CN" altLang="en-US" sz="2800" b="1" dirty="0">
                <a:solidFill>
                  <a:srgbClr val="384631"/>
                </a:solidFill>
                <a:latin typeface="宋体" panose="02010600030101010101" pitchFamily="2" charset="-122"/>
              </a:rPr>
              <a:t>分钟</a:t>
            </a:r>
            <a:endParaRPr lang="en-US" altLang="zh-CN" sz="2800" b="1" dirty="0">
              <a:solidFill>
                <a:srgbClr val="384631"/>
              </a:solidFill>
              <a:latin typeface="微软雅黑" panose="020B0503020204020204" charset="-122"/>
              <a:ea typeface="微软雅黑" panose="020B0503020204020204" charset="-122"/>
              <a:sym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5570" y="118110"/>
            <a:ext cx="11998325" cy="6622415"/>
          </a:xfrm>
          <a:prstGeom prst="rect">
            <a:avLst/>
          </a:prstGeom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38150" y="354330"/>
            <a:ext cx="4391660" cy="797560"/>
          </a:xfrm>
          <a:prstGeom prst="roundRect">
            <a:avLst/>
          </a:prstGeom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31215" y="430530"/>
            <a:ext cx="3432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rgbClr val="49600B"/>
                </a:solidFill>
              </a:rPr>
              <a:t>缩唇呼吸</a:t>
            </a:r>
            <a:endParaRPr lang="zh-CN" altLang="en-US" sz="3600">
              <a:solidFill>
                <a:srgbClr val="49600B"/>
              </a:solidFill>
            </a:endParaRPr>
          </a:p>
        </p:txBody>
      </p:sp>
      <p:pic>
        <p:nvPicPr>
          <p:cNvPr id="2" name="图片 1" descr="/private/var/mobile/Containers/Data/Application/C31A9197-F723-4C58-903B-83DD0A0C9477/tmp/insert_image_tmp_dir/2024-08-14 14:51:28.367000.png2024-08-14 14:51:28.367000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35915" y="1906658"/>
            <a:ext cx="5760000" cy="3954145"/>
          </a:xfrm>
          <a:prstGeom prst="rect">
            <a:avLst/>
          </a:prstGeom>
        </p:spPr>
      </p:pic>
      <p:pic>
        <p:nvPicPr>
          <p:cNvPr id="6" name="图片 5" descr="微信图片_20240813220418"/>
          <p:cNvPicPr/>
          <p:nvPr/>
        </p:nvPicPr>
        <p:blipFill>
          <a:blip r:embed="rId2"/>
          <a:stretch>
            <a:fillRect/>
          </a:stretch>
        </p:blipFill>
        <p:spPr>
          <a:xfrm>
            <a:off x="6198235" y="1903730"/>
            <a:ext cx="5760000" cy="396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5570" y="118110"/>
            <a:ext cx="11998325" cy="6622415"/>
          </a:xfrm>
          <a:prstGeom prst="rect">
            <a:avLst/>
          </a:prstGeom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38150" y="354330"/>
            <a:ext cx="4391660" cy="797560"/>
          </a:xfrm>
          <a:prstGeom prst="roundRect">
            <a:avLst/>
          </a:prstGeom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31215" y="430530"/>
            <a:ext cx="3432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rgbClr val="49600B"/>
                </a:solidFill>
              </a:rPr>
              <a:t>立位呼吸操</a:t>
            </a:r>
            <a:endParaRPr lang="zh-CN" altLang="en-US" sz="3600">
              <a:solidFill>
                <a:srgbClr val="49600B"/>
              </a:solidFill>
            </a:endParaRPr>
          </a:p>
        </p:txBody>
      </p:sp>
      <p:pic>
        <p:nvPicPr>
          <p:cNvPr id="2" name="图片 1" descr="立位1"/>
          <p:cNvPicPr/>
          <p:nvPr/>
        </p:nvPicPr>
        <p:blipFill>
          <a:blip r:embed="rId1"/>
          <a:stretch>
            <a:fillRect/>
          </a:stretch>
        </p:blipFill>
        <p:spPr>
          <a:xfrm>
            <a:off x="438150" y="1312545"/>
            <a:ext cx="3240000" cy="3240000"/>
          </a:xfrm>
          <a:prstGeom prst="rect">
            <a:avLst/>
          </a:prstGeom>
        </p:spPr>
      </p:pic>
      <p:pic>
        <p:nvPicPr>
          <p:cNvPr id="6" name="图片 5" descr="立位2"/>
          <p:cNvPicPr/>
          <p:nvPr/>
        </p:nvPicPr>
        <p:blipFill>
          <a:blip r:embed="rId2"/>
          <a:stretch>
            <a:fillRect/>
          </a:stretch>
        </p:blipFill>
        <p:spPr>
          <a:xfrm>
            <a:off x="2633980" y="1312545"/>
            <a:ext cx="3240000" cy="3240000"/>
          </a:xfrm>
          <a:prstGeom prst="rect">
            <a:avLst/>
          </a:prstGeom>
        </p:spPr>
      </p:pic>
      <p:pic>
        <p:nvPicPr>
          <p:cNvPr id="8" name="图片 7" descr="立位3"/>
          <p:cNvPicPr/>
          <p:nvPr/>
        </p:nvPicPr>
        <p:blipFill>
          <a:blip r:embed="rId3"/>
          <a:stretch>
            <a:fillRect/>
          </a:stretch>
        </p:blipFill>
        <p:spPr>
          <a:xfrm>
            <a:off x="5513070" y="1312545"/>
            <a:ext cx="3240000" cy="3240000"/>
          </a:xfrm>
          <a:prstGeom prst="rect">
            <a:avLst/>
          </a:prstGeom>
        </p:spPr>
      </p:pic>
      <p:pic>
        <p:nvPicPr>
          <p:cNvPr id="14" name="图片 13" descr="立4"/>
          <p:cNvPicPr/>
          <p:nvPr/>
        </p:nvPicPr>
        <p:blipFill>
          <a:blip r:embed="rId4"/>
          <a:stretch>
            <a:fillRect/>
          </a:stretch>
        </p:blipFill>
        <p:spPr>
          <a:xfrm>
            <a:off x="8554720" y="1312545"/>
            <a:ext cx="3240000" cy="3240000"/>
          </a:xfrm>
          <a:prstGeom prst="rect">
            <a:avLst/>
          </a:prstGeom>
        </p:spPr>
      </p:pic>
      <p:pic>
        <p:nvPicPr>
          <p:cNvPr id="15" name="图片 14" descr="立6"/>
          <p:cNvPicPr/>
          <p:nvPr/>
        </p:nvPicPr>
        <p:blipFill>
          <a:blip r:embed="rId5"/>
          <a:stretch>
            <a:fillRect/>
          </a:stretch>
        </p:blipFill>
        <p:spPr>
          <a:xfrm>
            <a:off x="438150" y="3225165"/>
            <a:ext cx="3240000" cy="3240000"/>
          </a:xfrm>
          <a:prstGeom prst="rect">
            <a:avLst/>
          </a:prstGeom>
        </p:spPr>
      </p:pic>
      <p:pic>
        <p:nvPicPr>
          <p:cNvPr id="16" name="图片 15" descr="立78"/>
          <p:cNvPicPr/>
          <p:nvPr/>
        </p:nvPicPr>
        <p:blipFill>
          <a:blip r:embed="rId6"/>
          <a:stretch>
            <a:fillRect/>
          </a:stretch>
        </p:blipFill>
        <p:spPr>
          <a:xfrm>
            <a:off x="2633980" y="3225165"/>
            <a:ext cx="3240000" cy="3240000"/>
          </a:xfrm>
          <a:prstGeom prst="rect">
            <a:avLst/>
          </a:prstGeom>
        </p:spPr>
      </p:pic>
      <p:pic>
        <p:nvPicPr>
          <p:cNvPr id="17" name="图片 16" descr="立9"/>
          <p:cNvPicPr/>
          <p:nvPr/>
        </p:nvPicPr>
        <p:blipFill>
          <a:blip r:embed="rId7"/>
          <a:stretch>
            <a:fillRect/>
          </a:stretch>
        </p:blipFill>
        <p:spPr>
          <a:xfrm>
            <a:off x="5513070" y="3225165"/>
            <a:ext cx="3240000" cy="3240000"/>
          </a:xfrm>
          <a:prstGeom prst="rect">
            <a:avLst/>
          </a:prstGeom>
        </p:spPr>
      </p:pic>
      <p:pic>
        <p:nvPicPr>
          <p:cNvPr id="18" name="图片 17" descr="立1011"/>
          <p:cNvPicPr/>
          <p:nvPr/>
        </p:nvPicPr>
        <p:blipFill>
          <a:blip r:embed="rId8"/>
          <a:stretch>
            <a:fillRect/>
          </a:stretch>
        </p:blipFill>
        <p:spPr>
          <a:xfrm>
            <a:off x="8554720" y="3225165"/>
            <a:ext cx="3240000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5570" y="118110"/>
            <a:ext cx="11998325" cy="6622415"/>
          </a:xfrm>
          <a:prstGeom prst="rect">
            <a:avLst/>
          </a:prstGeom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38150" y="354330"/>
            <a:ext cx="4391660" cy="797560"/>
          </a:xfrm>
          <a:prstGeom prst="roundRect">
            <a:avLst/>
          </a:prstGeom>
          <a:noFill/>
          <a:ln>
            <a:solidFill>
              <a:srgbClr val="8E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31215" y="430530"/>
            <a:ext cx="3432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rgbClr val="49600B"/>
                </a:solidFill>
              </a:rPr>
              <a:t>坐位呼吸操</a:t>
            </a:r>
            <a:endParaRPr lang="zh-CN" altLang="en-US" sz="3600">
              <a:solidFill>
                <a:srgbClr val="49600B"/>
              </a:solidFill>
            </a:endParaRPr>
          </a:p>
        </p:txBody>
      </p:sp>
      <p:pic>
        <p:nvPicPr>
          <p:cNvPr id="6" name="图片 5" descr="坐1"/>
          <p:cNvPicPr/>
          <p:nvPr/>
        </p:nvPicPr>
        <p:blipFill>
          <a:blip r:embed="rId1"/>
          <a:stretch>
            <a:fillRect/>
          </a:stretch>
        </p:blipFill>
        <p:spPr>
          <a:xfrm>
            <a:off x="535305" y="1529715"/>
            <a:ext cx="3960000" cy="3960000"/>
          </a:xfrm>
          <a:prstGeom prst="rect">
            <a:avLst/>
          </a:prstGeom>
        </p:spPr>
      </p:pic>
      <p:pic>
        <p:nvPicPr>
          <p:cNvPr id="7" name="图片 6" descr="坐2"/>
          <p:cNvPicPr/>
          <p:nvPr/>
        </p:nvPicPr>
        <p:blipFill>
          <a:blip r:embed="rId2"/>
          <a:stretch>
            <a:fillRect/>
          </a:stretch>
        </p:blipFill>
        <p:spPr>
          <a:xfrm>
            <a:off x="7734935" y="1529715"/>
            <a:ext cx="3960000" cy="3960000"/>
          </a:xfrm>
          <a:prstGeom prst="rect">
            <a:avLst/>
          </a:prstGeom>
        </p:spPr>
      </p:pic>
      <p:pic>
        <p:nvPicPr>
          <p:cNvPr id="8" name="图片 7" descr="坐"/>
          <p:cNvPicPr/>
          <p:nvPr/>
        </p:nvPicPr>
        <p:blipFill>
          <a:blip r:embed="rId3"/>
          <a:stretch>
            <a:fillRect/>
          </a:stretch>
        </p:blipFill>
        <p:spPr>
          <a:xfrm>
            <a:off x="4135120" y="1529715"/>
            <a:ext cx="3960000" cy="39600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1579880" y="2573020"/>
            <a:ext cx="3960000" cy="39600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6503035" y="2573020"/>
            <a:ext cx="3960000" cy="39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248_10*f*1"/>
  <p:tag name="KSO_WM_TEMPLATE_CATEGORY" val="custom"/>
  <p:tag name="KSO_WM_TEMPLATE_INDEX" val="20200248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216"/>
  <p:tag name="KSO_WM_UNIT_TYPE" val="f"/>
  <p:tag name="KSO_WM_UNIT_INDEX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248_10*f*1"/>
  <p:tag name="KSO_WM_TEMPLATE_CATEGORY" val="custom"/>
  <p:tag name="KSO_WM_TEMPLATE_INDEX" val="20200248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216"/>
  <p:tag name="KSO_WM_UNIT_TYPE" val="f"/>
  <p:tag name="KSO_WM_UNIT_INDEX" val="1"/>
</p:tagLst>
</file>

<file path=ppt/tags/tag3.xml><?xml version="1.0" encoding="utf-8"?>
<p:tagLst xmlns:p="http://schemas.openxmlformats.org/presentationml/2006/main">
  <p:tag name="commondata" val="eyJjb3VudCI6MywiaGRpZCI6Ijc0ZTA3NjVhMjgzZDYwZjNjOTcxZGYyYTlhYmMyYjI5IiwidXNlckNvdW50Ijoz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WPS 演示</Application>
  <PresentationFormat>宽屏</PresentationFormat>
  <Paragraphs>57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 Light</vt:lpstr>
      <vt:lpstr>微软雅黑 Light</vt:lpstr>
      <vt:lpstr>Calibri</vt:lpstr>
      <vt:lpstr>Wingdings 3</vt:lpstr>
      <vt:lpstr>Symbol</vt:lpstr>
      <vt:lpstr>Verdana</vt:lpstr>
      <vt:lpstr>Lao UI</vt:lpstr>
      <vt:lpstr>Segoe Print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cmr</dc:creator>
  <cp:lastModifiedBy>Ana</cp:lastModifiedBy>
  <cp:revision>10</cp:revision>
  <dcterms:created xsi:type="dcterms:W3CDTF">1900-01-01T00:00:00Z</dcterms:created>
  <dcterms:modified xsi:type="dcterms:W3CDTF">2024-09-14T03:19:01Z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KSOTemplateUUID">
    <vt:lpwstr>v1.0_mb_SYLvZgC2/oiqGjhE0nXfVg==</vt:lpwstr>
  </property>
  <property fmtid="{D5CDD505-2E9C-101B-9397-08002B2CF9AE}" pid="4" name="ICV">
    <vt:lpwstr>6D4BA6BA5C7642B1A86438185E597A21_13</vt:lpwstr>
  </property>
</Properties>
</file>