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287" r:id="rId6"/>
    <p:sldId id="302" r:id="rId7"/>
    <p:sldId id="259" r:id="rId8"/>
    <p:sldId id="264" r:id="rId9"/>
    <p:sldId id="268" r:id="rId10"/>
    <p:sldId id="275" r:id="rId11"/>
    <p:sldId id="260" r:id="rId12"/>
    <p:sldId id="292" r:id="rId13"/>
    <p:sldId id="271" r:id="rId14"/>
    <p:sldId id="266" r:id="rId15"/>
    <p:sldId id="261" r:id="rId16"/>
    <p:sldId id="315" r:id="rId17"/>
    <p:sldId id="262" r:id="rId18"/>
    <p:sldId id="265" r:id="rId19"/>
    <p:sldId id="316" r:id="rId20"/>
    <p:sldId id="286" r:id="rId21"/>
  </p:sldIdLst>
  <p:sldSz cx="12192000" cy="6858000"/>
  <p:notesSz cx="6858000" cy="9144000"/>
  <p:embeddedFontLst>
    <p:embeddedFont>
      <p:font typeface="Calibri Light" panose="020F0302020204030204" charset="0"/>
      <p:regular r:id="rId25"/>
      <p:italic r:id="rId26"/>
    </p:embeddedFont>
    <p:embeddedFont>
      <p:font typeface="Calibri" panose="020F0502020204030204"/>
      <p:regular r:id="rId27"/>
      <p:bold r:id="rId28"/>
      <p:italic r:id="rId29"/>
      <p:boldItalic r:id="rId30"/>
    </p:embeddedFont>
    <p:embeddedFont>
      <p:font typeface="汉仪帅线体简" panose="00020600040101010101" charset="-122"/>
      <p:regular r:id="rId31"/>
    </p:embeddedFont>
    <p:embeddedFont>
      <p:font typeface="汉仪铸字木头人简" panose="00020600040101010101" charset="-122"/>
      <p:regular r:id="rId32"/>
    </p:embeddedFont>
    <p:embeddedFont>
      <p:font typeface="微软雅黑" panose="020B0503020204020204" pitchFamily="34" charset="-122"/>
      <p:regular r:id="rId33"/>
    </p:embeddedFont>
    <p:embeddedFont>
      <p:font typeface="Broadway" panose="04040905080B02020502" pitchFamily="82" charset="0"/>
      <p:regular r:id="rId34"/>
    </p:embeddedFont>
    <p:embeddedFont>
      <p:font typeface="方正舒体" panose="02010601030101010101" charset="-122"/>
      <p:regular r:id="rId35"/>
    </p:embeddedFont>
    <p:embeddedFont>
      <p:font typeface="华文彩云" panose="02010800040101010101" charset="-122"/>
      <p:regular r:id="rId36"/>
    </p:embeddedFont>
    <p:embeddedFont>
      <p:font typeface="华文宋体" panose="02010600040101010101" charset="-122"/>
      <p:regular r:id="rId37"/>
    </p:embeddedFont>
    <p:embeddedFont>
      <p:font typeface="汉仪晓波舒黑W" panose="00020600040101010101" charset="-122"/>
      <p:regular r:id="rId38"/>
    </p:embeddedFont>
    <p:embeddedFont>
      <p:font typeface="等线" panose="02010600030101010101" charset="-122"/>
      <p:regular r:id="rId39"/>
    </p:embeddedFont>
    <p:embeddedFont>
      <p:font typeface="等线 Light" panose="02010600030101010101" charset="-122"/>
      <p:regular r:id="rId40"/>
    </p:embeddedFont>
  </p:embeddedFontLst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14" y="288"/>
      </p:cViewPr>
      <p:guideLst>
        <p:guide orient="horz" pos="209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1" Type="http://schemas.openxmlformats.org/officeDocument/2006/relationships/tags" Target="tags/tag9.xml"/><Relationship Id="rId40" Type="http://schemas.openxmlformats.org/officeDocument/2006/relationships/font" Target="fonts/font16.fntdata"/><Relationship Id="rId4" Type="http://schemas.openxmlformats.org/officeDocument/2006/relationships/slide" Target="slides/slide1.xml"/><Relationship Id="rId39" Type="http://schemas.openxmlformats.org/officeDocument/2006/relationships/font" Target="fonts/font15.fntdata"/><Relationship Id="rId38" Type="http://schemas.openxmlformats.org/officeDocument/2006/relationships/font" Target="fonts/font14.fntdata"/><Relationship Id="rId37" Type="http://schemas.openxmlformats.org/officeDocument/2006/relationships/font" Target="fonts/font13.fntdata"/><Relationship Id="rId36" Type="http://schemas.openxmlformats.org/officeDocument/2006/relationships/font" Target="fonts/font12.fntdata"/><Relationship Id="rId35" Type="http://schemas.openxmlformats.org/officeDocument/2006/relationships/font" Target="fonts/font11.fntdata"/><Relationship Id="rId34" Type="http://schemas.openxmlformats.org/officeDocument/2006/relationships/font" Target="fonts/font10.fntdata"/><Relationship Id="rId33" Type="http://schemas.openxmlformats.org/officeDocument/2006/relationships/font" Target="fonts/font9.fntdata"/><Relationship Id="rId32" Type="http://schemas.openxmlformats.org/officeDocument/2006/relationships/font" Target="fonts/font8.fntdata"/><Relationship Id="rId31" Type="http://schemas.openxmlformats.org/officeDocument/2006/relationships/font" Target="fonts/font7.fntdata"/><Relationship Id="rId30" Type="http://schemas.openxmlformats.org/officeDocument/2006/relationships/font" Target="fonts/font6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5.fntdata"/><Relationship Id="rId28" Type="http://schemas.openxmlformats.org/officeDocument/2006/relationships/font" Target="fonts/font4.fntdata"/><Relationship Id="rId27" Type="http://schemas.openxmlformats.org/officeDocument/2006/relationships/font" Target="fonts/font3.fntdata"/><Relationship Id="rId26" Type="http://schemas.openxmlformats.org/officeDocument/2006/relationships/font" Target="fonts/font2.fntdata"/><Relationship Id="rId25" Type="http://schemas.openxmlformats.org/officeDocument/2006/relationships/font" Target="fonts/font1.fntdata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7D3DF-9614-4057-869E-CCA98E8410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0DDDB-D69B-4440-ACF8-96E3F7666AE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6E2653-CA89-4E21-B997-1284319A66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6E2653-CA89-4E21-B997-1284319A66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6E2653-CA89-4E21-B997-1284319A66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6E2653-CA89-4E21-B997-1284319A66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6E2653-CA89-4E21-B997-1284319A66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7BDA-A8DE-433E-B09D-5A5A2E51DB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0ABF6-9271-4E3C-BB53-878DEC4B9E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7BDA-A8DE-433E-B09D-5A5A2E51DB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0ABF6-9271-4E3C-BB53-878DEC4B9E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7BDA-A8DE-433E-B09D-5A5A2E51DB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0ABF6-9271-4E3C-BB53-878DEC4B9E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396DF-D771-48BE-A2F3-925F1219351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5E4D7-CE1A-4B67-9EAA-56D4FD5C9F9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484A0-9CAA-43B8-AC8D-96C10D5DF60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5B267-6509-4643-AE88-D80591F3434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FAB7B-9AC9-45E8-A2D6-6B3A8DB4030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4A22E-8E83-400E-857F-7FB76F30793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A089A-FEA6-45A9-B36D-626F4DA3BFBE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A325C-3F95-42C2-AE53-700E43D8848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1CAA8-91B0-40F9-8AFF-76E6262DC0D8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B5BE6-5F16-445C-AD78-2EFE1D2ECDA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9F2B3-A9EC-464E-9E0D-B7640340D00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D65A2-7854-4719-8841-B6FEC0C38F9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22F41-5AEF-4F2C-8696-9A5081ED41FF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FFD94-A38F-426D-A86A-C870D93CFD9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6EC2F-6C4B-4037-9393-1F6D682CA89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27DA4-9535-4E5D-B6CE-CFB8DB4201C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7BDA-A8DE-433E-B09D-5A5A2E51DB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0ABF6-9271-4E3C-BB53-878DEC4B9E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1ACF5-2BD7-4B41-9BFF-934FB4E9541C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E4C85-C937-4F2E-B22B-DA6967E3D00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45DA9-3098-4BF2-9EE1-8E9120DABEE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36173-9180-4BA1-872E-96556410769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C44F0-D1CE-4C7A-8071-C3BDF644BBB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FE114-66F5-455F-9973-4998EDEAAF4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7BDA-A8DE-433E-B09D-5A5A2E51DB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0ABF6-9271-4E3C-BB53-878DEC4B9E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7BDA-A8DE-433E-B09D-5A5A2E51DB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0ABF6-9271-4E3C-BB53-878DEC4B9E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7BDA-A8DE-433E-B09D-5A5A2E51DB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0ABF6-9271-4E3C-BB53-878DEC4B9E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7BDA-A8DE-433E-B09D-5A5A2E51DB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0ABF6-9271-4E3C-BB53-878DEC4B9E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7BDA-A8DE-433E-B09D-5A5A2E51DB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0ABF6-9271-4E3C-BB53-878DEC4B9E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7BDA-A8DE-433E-B09D-5A5A2E51DB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0ABF6-9271-4E3C-BB53-878DEC4B9E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7BDA-A8DE-433E-B09D-5A5A2E51DB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0ABF6-9271-4E3C-BB53-878DEC4B9E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77BDA-A8DE-433E-B09D-5A5A2E51DB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0ABF6-9271-4E3C-BB53-878DEC4B9EE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CEFA15D-56D6-4032-9635-5A973FB7D87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E38B7B9-25A7-4230-AE84-D24EFD7F9171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6.jpeg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4.png"/><Relationship Id="rId2" Type="http://schemas.openxmlformats.org/officeDocument/2006/relationships/tags" Target="../tags/tag2.xml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100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0710" y="464820"/>
            <a:ext cx="3960000" cy="252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6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055" y="3235325"/>
            <a:ext cx="3206115" cy="3206115"/>
          </a:xfrm>
          <a:prstGeom prst="rect">
            <a:avLst/>
          </a:prstGeom>
        </p:spPr>
      </p:pic>
      <p:pic>
        <p:nvPicPr>
          <p:cNvPr id="7" name="图片 6" descr="微信图片_202310300910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250" y="260985"/>
            <a:ext cx="2559685" cy="4428490"/>
          </a:xfrm>
          <a:prstGeom prst="rect">
            <a:avLst/>
          </a:prstGeom>
        </p:spPr>
      </p:pic>
      <p:pic>
        <p:nvPicPr>
          <p:cNvPr id="6" name="图片 5" descr="微信图片_202310300910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2790" y="1174750"/>
            <a:ext cx="2508250" cy="42227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rcRect t="5409" r="-1191"/>
          <a:stretch>
            <a:fillRect/>
          </a:stretch>
        </p:blipFill>
        <p:spPr>
          <a:xfrm>
            <a:off x="9309735" y="1353820"/>
            <a:ext cx="2698115" cy="5174615"/>
          </a:xfrm>
          <a:prstGeom prst="rect">
            <a:avLst/>
          </a:prstGeom>
        </p:spPr>
      </p:pic>
      <p:pic>
        <p:nvPicPr>
          <p:cNvPr id="9" name="图片 8" descr="微信图片2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1265" y="3598545"/>
            <a:ext cx="2487930" cy="2487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59" name="组合 6"/>
          <p:cNvGrpSpPr/>
          <p:nvPr/>
        </p:nvGrpSpPr>
        <p:grpSpPr bwMode="auto">
          <a:xfrm>
            <a:off x="1853883" y="3054350"/>
            <a:ext cx="8483600" cy="749300"/>
            <a:chOff x="3779912" y="1777380"/>
            <a:chExt cx="4896544" cy="432049"/>
          </a:xfrm>
        </p:grpSpPr>
        <p:sp>
          <p:nvSpPr>
            <p:cNvPr id="8" name="矩形 7"/>
            <p:cNvSpPr/>
            <p:nvPr/>
          </p:nvSpPr>
          <p:spPr>
            <a:xfrm>
              <a:off x="3779912" y="1777380"/>
              <a:ext cx="4896544" cy="43204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127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779912" y="1777380"/>
              <a:ext cx="1290107" cy="432049"/>
            </a:xfrm>
            <a:prstGeom prst="rect">
              <a:avLst/>
            </a:prstGeom>
            <a:solidFill>
              <a:srgbClr val="6FB879"/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Broadway" panose="04040905080B02020502" pitchFamily="82" charset="0"/>
                  <a:ea typeface="微软雅黑" panose="020B0503020204020204" pitchFamily="34" charset="-122"/>
                  <a:cs typeface="+mn-cs"/>
                </a:rPr>
                <a:t>3</a:t>
              </a:r>
              <a:endPara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roadway" panose="04040905080B02020502" pitchFamily="82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TextBox 37"/>
            <p:cNvSpPr txBox="1"/>
            <p:nvPr/>
          </p:nvSpPr>
          <p:spPr>
            <a:xfrm>
              <a:off x="5279295" y="1824979"/>
              <a:ext cx="3341085" cy="3364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200" b="1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预防狂犬病的有效手段有哪些？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" y="-7938"/>
            <a:ext cx="12207875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4" name="图片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1215" y="49213"/>
            <a:ext cx="43068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526415" y="1297305"/>
            <a:ext cx="6903720" cy="4173855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>
              <a:lnSpc>
                <a:spcPct val="190000"/>
              </a:lnSpc>
            </a:pPr>
            <a:r>
              <a:rPr sz="2800" b="1" kern="100" noProof="0" dirty="0">
                <a:ln>
                  <a:noFill/>
                </a:ln>
                <a:effectLst/>
                <a:uLnTx/>
                <a:uFillTx/>
                <a:latin typeface="华文彩云" panose="02010800040101010101" charset="-122"/>
                <a:ea typeface="华文彩云" panose="02010800040101010101" charset="-122"/>
                <a:sym typeface="+mn-ea"/>
              </a:rPr>
              <a:t>狂犬病暴露</a:t>
            </a:r>
            <a:r>
              <a:rPr sz="2800" b="1" kern="1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宋体" panose="02010600040101010101" charset="-122"/>
                <a:sym typeface="+mn-ea"/>
              </a:rPr>
              <a:t>是指被</a:t>
            </a:r>
            <a:r>
              <a:rPr sz="2800" b="1" kern="10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宋体" panose="02010600040101010101" charset="-122"/>
                <a:sym typeface="+mn-ea"/>
              </a:rPr>
              <a:t>狂犬、疑似狂犬或者不能确定是否患有狂犬病的宿主动物</a:t>
            </a:r>
            <a:r>
              <a:rPr sz="2800" b="1" kern="1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宋体" panose="02010600040101010101" charset="-122"/>
                <a:sym typeface="+mn-ea"/>
              </a:rPr>
              <a:t>咬伤、抓伤、舔舐黏膜或者破损皮肤处</a:t>
            </a:r>
            <a:r>
              <a:rPr lang="zh-CN" sz="2800" b="1" kern="1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宋体" panose="02010600040101010101" charset="-122"/>
                <a:sym typeface="+mn-ea"/>
              </a:rPr>
              <a:t>，</a:t>
            </a:r>
            <a:r>
              <a:rPr sz="2800" b="1" kern="1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宋体" panose="02010600040101010101" charset="-122"/>
                <a:sym typeface="+mn-ea"/>
              </a:rPr>
              <a:t>或者开放性伤口、黏膜直接接触可能含有狂犬病病毒的唾液或者组织。</a:t>
            </a:r>
            <a:endParaRPr sz="2800" b="1" kern="10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华文宋体" panose="0201060004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974090" y="299085"/>
            <a:ext cx="5138420" cy="422275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 b="1">
                <a:latin typeface="Arial" panose="020B0604020202020204" pitchFamily="34" charset="0"/>
                <a:ea typeface="微软雅黑" panose="020B0503020204020204" pitchFamily="34" charset="-122"/>
              </a:rPr>
              <a:t>根据接触方式和暴露程度将狂犬病暴露分为三级</a:t>
            </a:r>
            <a:endParaRPr lang="zh-CN" altLang="en-US" sz="1800" b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588" r="364" b="474"/>
          <a:stretch>
            <a:fillRect/>
          </a:stretch>
        </p:blipFill>
        <p:spPr>
          <a:xfrm>
            <a:off x="2296795" y="817245"/>
            <a:ext cx="7598410" cy="519874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69570" y="165735"/>
            <a:ext cx="3586480" cy="1193800"/>
          </a:xfrm>
          <a:prstGeom prst="rect">
            <a:avLst/>
          </a:prstGeom>
        </p:spPr>
      </p:pic>
      <p:pic>
        <p:nvPicPr>
          <p:cNvPr id="3" name="图片 2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950" y="2334260"/>
            <a:ext cx="3700145" cy="28511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242185" y="1026160"/>
            <a:ext cx="6486525" cy="5201920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>
              <a:lnSpc>
                <a:spcPct val="230000"/>
              </a:lnSpc>
            </a:pPr>
            <a:r>
              <a:rPr lang="zh-CN" altLang="en-US" b="1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对暴露后的伤口处理，十分十分十分重要！一起来划重点！</a:t>
            </a:r>
            <a:endParaRPr lang="zh-CN" altLang="en-US" b="1"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230000"/>
              </a:lnSpc>
            </a:pPr>
            <a:r>
              <a:rPr lang="zh-CN" altLang="en-US" b="1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先冲洗，再消毒（越早越好！）：</a:t>
            </a:r>
            <a:endParaRPr lang="zh-CN" altLang="en-US" b="1"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230000"/>
              </a:lnSpc>
            </a:pPr>
            <a:r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①用肥皂水或弱碱性清洁剂与</a:t>
            </a:r>
            <a:r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一定压力的</a:t>
            </a:r>
            <a:r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流动清水交替、彻底冲洗伤口约</a:t>
            </a:r>
            <a:r>
              <a:rPr lang="en-US" altLang="zh-CN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5分钟；</a:t>
            </a: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>
              <a:lnSpc>
                <a:spcPct val="230000"/>
              </a:lnSpc>
            </a:pPr>
            <a:r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②用生理盐水洗净伤口；</a:t>
            </a: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230000"/>
              </a:lnSpc>
            </a:pPr>
            <a:r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③用无菌脱脂棉</a:t>
            </a:r>
            <a:r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吸尽</a:t>
            </a:r>
            <a:r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伤口处残留液；</a:t>
            </a: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>
              <a:lnSpc>
                <a:spcPct val="230000"/>
              </a:lnSpc>
            </a:pPr>
            <a:r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④用稀释碘伏或其他有病毒灭活效果的皮肤黏膜消毒剂（如季铵盐类消毒剂等）涂擦伤口。</a:t>
            </a: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>
              <a:lnSpc>
                <a:spcPct val="230000"/>
              </a:lnSpc>
            </a:pP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6"/>
          <p:cNvSpPr txBox="1">
            <a:spLocks noChangeArrowheads="1"/>
          </p:cNvSpPr>
          <p:nvPr/>
        </p:nvSpPr>
        <p:spPr bwMode="auto">
          <a:xfrm>
            <a:off x="704850" y="1334770"/>
            <a:ext cx="6265545" cy="41890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03" tIns="45702" rIns="91403" bIns="45702">
            <a:noAutofit/>
          </a:bodyPr>
          <a:lstStyle/>
          <a:p>
            <a:pPr marL="0" marR="0" lvl="0" indent="0" algn="l" defTabSz="91313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160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因狂犬病为致死性疾病，暴露后狂犬病疫苗接种无禁忌。</a:t>
            </a:r>
            <a:endParaRPr kumimoji="0" sz="16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313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600" b="1" i="0" u="sng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越早</a:t>
            </a:r>
            <a:r>
              <a:rPr kumimoji="0" sz="16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接种狂犬疫苗</a:t>
            </a:r>
            <a:r>
              <a:rPr kumimoji="0" sz="1600" b="1" i="0" u="sng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越好</a:t>
            </a:r>
            <a:endParaRPr kumimoji="0" sz="16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313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313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①</a:t>
            </a:r>
            <a:r>
              <a:rPr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2-1-1程序</a:t>
            </a:r>
            <a:endParaRPr kumimoji="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313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第0天接种2剂（左右上臂三角肌各接种1剂），第7天、第21天各接种1剂</a:t>
            </a:r>
            <a:endParaRPr kumimoji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313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313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②</a:t>
            </a:r>
            <a:r>
              <a:rPr kumimoji="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5针法程序</a:t>
            </a:r>
            <a:endParaRPr kumimoji="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313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第0天、第3天、第7天、第14天、第28天各接种1剂（上臂三角肌）</a:t>
            </a:r>
            <a:endParaRPr kumimoji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313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华文琥珀" panose="02010800040101010101" charset="-122"/>
              <a:ea typeface="华文琥珀" panose="02010800040101010101" charset="-122"/>
              <a:cs typeface="华文琥珀" panose="02010800040101010101" charset="-122"/>
            </a:endParaRPr>
          </a:p>
          <a:p>
            <a:pPr marL="0" marR="0" lvl="0" indent="0" algn="l" defTabSz="91313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华文琥珀" panose="02010800040101010101" charset="-122"/>
              <a:ea typeface="华文琥珀" panose="02010800040101010101" charset="-122"/>
              <a:cs typeface="华文琥珀" panose="02010800040101010101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04693" y="491811"/>
            <a:ext cx="425323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汉仪铸字木头人简" panose="00020600040101010101" charset="-122"/>
                <a:ea typeface="汉仪铸字木头人简" panose="00020600040101010101" charset="-122"/>
                <a:cs typeface="+mn-cs"/>
              </a:rPr>
              <a:t>狂犬病的疫苗接种程序</a:t>
            </a:r>
            <a:endParaRPr kumimoji="0" lang="zh-CN" sz="32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汉仪铸字木头人简" panose="00020600040101010101" charset="-122"/>
              <a:ea typeface="汉仪铸字木头人简" panose="00020600040101010101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806055" y="3884930"/>
            <a:ext cx="3424555" cy="2162175"/>
          </a:xfrm>
          <a:prstGeom prst="rect">
            <a:avLst/>
          </a:prstGeom>
        </p:spPr>
      </p:pic>
      <p:pic>
        <p:nvPicPr>
          <p:cNvPr id="3" name="图片 2" descr="微信图片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155" y="1075690"/>
            <a:ext cx="5363845" cy="244729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图片 1"/>
          <p:cNvPicPr>
            <a:picLocks noChangeAspect="1"/>
          </p:cNvPicPr>
          <p:nvPr/>
        </p:nvPicPr>
        <p:blipFill>
          <a:blip r:embed="rId1">
            <a:grayscl/>
          </a:blip>
          <a:srcRect t="5112" b="10556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1004889" y="1065213"/>
            <a:ext cx="5484812" cy="4895850"/>
          </a:xfrm>
          <a:prstGeom prst="rect">
            <a:avLst/>
          </a:prstGeom>
          <a:solidFill>
            <a:schemeClr val="accent5">
              <a:lumMod val="7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3731" name="矩形 4"/>
          <p:cNvSpPr>
            <a:spLocks noChangeArrowheads="1"/>
          </p:cNvSpPr>
          <p:nvPr/>
        </p:nvSpPr>
        <p:spPr bwMode="auto">
          <a:xfrm>
            <a:off x="1214755" y="2114550"/>
            <a:ext cx="5118100" cy="35572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noAutofit/>
          </a:bodyPr>
          <a:lstStyle/>
          <a:p>
            <a:pPr marR="0" lvl="0" indent="0" algn="l" defTabSz="914400" rtl="0" eaLnBrk="1" fontAlgn="base" latinLnBrk="0" hangingPunct="1">
              <a:lnSpc>
                <a:spcPct val="1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None/>
              <a:defRPr/>
            </a:pPr>
            <a:r>
              <a:rPr kumimoji="0" lang="zh-CN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①</a:t>
            </a:r>
            <a:r>
              <a:rPr kumimoji="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再次受伤发生在免疫接种</a:t>
            </a:r>
            <a:r>
              <a:rPr kumimoji="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过程中</a:t>
            </a:r>
            <a:r>
              <a:rPr kumimoji="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，应继续按照原有免疫程序完成剩余剂次的接种；</a:t>
            </a:r>
            <a:endParaRPr kumimoji="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lvl="0" indent="0" algn="l" defTabSz="914400" rtl="0" eaLnBrk="1" fontAlgn="base" latinLnBrk="0" hangingPunct="1">
              <a:lnSpc>
                <a:spcPct val="1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None/>
              <a:defRPr/>
            </a:pPr>
            <a:r>
              <a:rPr kumimoji="0" lang="zh-CN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②</a:t>
            </a:r>
            <a:r>
              <a:rPr kumimoji="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全程接种</a:t>
            </a:r>
            <a:r>
              <a:rPr kumimoji="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后3个月内</a:t>
            </a:r>
            <a:r>
              <a:rPr kumimoji="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再次受伤，一般不需加强接种；</a:t>
            </a:r>
            <a:endParaRPr kumimoji="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lvl="0" indent="0" algn="l" defTabSz="914400" rtl="0" eaLnBrk="1" fontAlgn="base" latinLnBrk="0" hangingPunct="1">
              <a:lnSpc>
                <a:spcPct val="1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None/>
              <a:defRPr/>
            </a:pPr>
            <a:r>
              <a:rPr kumimoji="0" lang="zh-CN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③</a:t>
            </a:r>
            <a:r>
              <a:rPr kumimoji="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全程接种</a:t>
            </a:r>
            <a:r>
              <a:rPr kumimoji="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后3个月及以上</a:t>
            </a:r>
            <a:r>
              <a:rPr kumimoji="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再次受伤，应于第0、3天各打1剂狂犬病疫苗，共2剂。</a:t>
            </a:r>
            <a:endParaRPr kumimoji="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14755" y="1249045"/>
            <a:ext cx="5066030" cy="86550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itle"/>
              </a:ext>
            </a:extLst>
          </a:bodyPr>
          <a:p>
            <a:pPr algn="l">
              <a:lnSpc>
                <a:spcPct val="140000"/>
              </a:lnSpc>
            </a:pPr>
            <a:r>
              <a:rPr lang="zh-CN" altLang="en-US" b="1" spc="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打完狂犬疫苗</a:t>
            </a:r>
            <a:r>
              <a:rPr lang="zh-CN" altLang="en-US" b="1" spc="40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又</a:t>
            </a:r>
            <a:r>
              <a:rPr lang="zh-CN" altLang="en-US" b="1" spc="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被犬猫咬、抓伤，应该如何接种疫苗？</a:t>
            </a:r>
            <a:endParaRPr lang="zh-CN" altLang="en-US" b="1" spc="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c41a55622093783f01cdbb51c14223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8300" y="1209040"/>
            <a:ext cx="4466590" cy="44399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856095" y="1952625"/>
            <a:ext cx="4451985" cy="303657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indent="457200" algn="l" fontAlgn="auto">
              <a:lnSpc>
                <a:spcPct val="200000"/>
              </a:lnSpc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犬类是狂犬病的主要传染源，加强犬只管理是“正本清源”的根本措施。倡导文明养犬，为爱犬办理登记手续，外出遛狗时须牵绳，定期为爱犬接种兽用狂犬疫苗，降低犬只带毒率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文本框 3"/>
          <p:cNvSpPr txBox="1">
            <a:spLocks noChangeArrowheads="1"/>
          </p:cNvSpPr>
          <p:nvPr/>
        </p:nvSpPr>
        <p:spPr bwMode="auto">
          <a:xfrm>
            <a:off x="1927228" y="804866"/>
            <a:ext cx="2031325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大黑简体" pitchFamily="2" charset="-122"/>
                <a:ea typeface="方正大黑简体" pitchFamily="2" charset="-122"/>
                <a:cs typeface="+mn-cs"/>
              </a:rPr>
              <a:t>2015</a:t>
            </a:r>
            <a:r>
              <a:rPr kumimoji="0" lang="zh-CN" alt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大黑简体" pitchFamily="2" charset="-122"/>
                <a:ea typeface="方正大黑简体" pitchFamily="2" charset="-122"/>
                <a:cs typeface="+mn-cs"/>
              </a:rPr>
              <a:t>年</a:t>
            </a:r>
            <a:endParaRPr kumimoji="0" lang="zh-CN" altLang="en-US" sz="4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大黑简体" pitchFamily="2" charset="-122"/>
              <a:ea typeface="方正大黑简体" pitchFamily="2" charset="-122"/>
              <a:cs typeface="+mn-cs"/>
            </a:endParaRPr>
          </a:p>
        </p:txBody>
      </p:sp>
      <p:pic>
        <p:nvPicPr>
          <p:cNvPr id="56322" name="图片 4"/>
          <p:cNvPicPr>
            <a:picLocks noChangeAspect="1"/>
          </p:cNvPicPr>
          <p:nvPr/>
        </p:nvPicPr>
        <p:blipFill>
          <a:blip r:embed="rId1"/>
          <a:srcRect r="8926"/>
          <a:stretch>
            <a:fillRect/>
          </a:stretch>
        </p:blipFill>
        <p:spPr bwMode="auto">
          <a:xfrm>
            <a:off x="2259016" y="-22225"/>
            <a:ext cx="9964737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等腰三角形 6"/>
          <p:cNvSpPr/>
          <p:nvPr/>
        </p:nvSpPr>
        <p:spPr>
          <a:xfrm>
            <a:off x="8539165" y="2919417"/>
            <a:ext cx="3684587" cy="3976687"/>
          </a:xfrm>
          <a:custGeom>
            <a:avLst/>
            <a:gdLst>
              <a:gd name="connsiteX0" fmla="*/ 0 w 550984"/>
              <a:gd name="connsiteY0" fmla="*/ 785446 h 785446"/>
              <a:gd name="connsiteX1" fmla="*/ 275492 w 550984"/>
              <a:gd name="connsiteY1" fmla="*/ 0 h 785446"/>
              <a:gd name="connsiteX2" fmla="*/ 550984 w 550984"/>
              <a:gd name="connsiteY2" fmla="*/ 785446 h 785446"/>
              <a:gd name="connsiteX3" fmla="*/ 0 w 550984"/>
              <a:gd name="connsiteY3" fmla="*/ 785446 h 785446"/>
              <a:gd name="connsiteX0-1" fmla="*/ 0 w 1107830"/>
              <a:gd name="connsiteY0-2" fmla="*/ 890953 h 890953"/>
              <a:gd name="connsiteX1-3" fmla="*/ 1107830 w 1107830"/>
              <a:gd name="connsiteY1-4" fmla="*/ 0 h 890953"/>
              <a:gd name="connsiteX2-5" fmla="*/ 550984 w 1107830"/>
              <a:gd name="connsiteY2-6" fmla="*/ 890953 h 890953"/>
              <a:gd name="connsiteX3-7" fmla="*/ 0 w 1107830"/>
              <a:gd name="connsiteY3-8" fmla="*/ 890953 h 890953"/>
              <a:gd name="connsiteX0-9" fmla="*/ 0 w 1107830"/>
              <a:gd name="connsiteY0-10" fmla="*/ 890953 h 3798276"/>
              <a:gd name="connsiteX1-11" fmla="*/ 1107830 w 1107830"/>
              <a:gd name="connsiteY1-12" fmla="*/ 0 h 3798276"/>
              <a:gd name="connsiteX2-13" fmla="*/ 1101969 w 1107830"/>
              <a:gd name="connsiteY2-14" fmla="*/ 3798276 h 3798276"/>
              <a:gd name="connsiteX3-15" fmla="*/ 0 w 1107830"/>
              <a:gd name="connsiteY3-16" fmla="*/ 890953 h 3798276"/>
              <a:gd name="connsiteX0-17" fmla="*/ 0 w 3522784"/>
              <a:gd name="connsiteY0-18" fmla="*/ 3727938 h 3798276"/>
              <a:gd name="connsiteX1-19" fmla="*/ 3522784 w 3522784"/>
              <a:gd name="connsiteY1-20" fmla="*/ 0 h 3798276"/>
              <a:gd name="connsiteX2-21" fmla="*/ 3516923 w 3522784"/>
              <a:gd name="connsiteY2-22" fmla="*/ 3798276 h 3798276"/>
              <a:gd name="connsiteX3-23" fmla="*/ 0 w 3522784"/>
              <a:gd name="connsiteY3-24" fmla="*/ 3727938 h 3798276"/>
              <a:gd name="connsiteX0-25" fmla="*/ 0 w 3522784"/>
              <a:gd name="connsiteY0-26" fmla="*/ 3763108 h 3833446"/>
              <a:gd name="connsiteX1-27" fmla="*/ 3522784 w 3522784"/>
              <a:gd name="connsiteY1-28" fmla="*/ 0 h 3833446"/>
              <a:gd name="connsiteX2-29" fmla="*/ 3516923 w 3522784"/>
              <a:gd name="connsiteY2-30" fmla="*/ 3833446 h 3833446"/>
              <a:gd name="connsiteX3-31" fmla="*/ 0 w 3522784"/>
              <a:gd name="connsiteY3-32" fmla="*/ 3763108 h 3833446"/>
              <a:gd name="connsiteX0-33" fmla="*/ 0 w 3611128"/>
              <a:gd name="connsiteY0-34" fmla="*/ 3763108 h 3833446"/>
              <a:gd name="connsiteX1-35" fmla="*/ 3522784 w 3611128"/>
              <a:gd name="connsiteY1-36" fmla="*/ 0 h 3833446"/>
              <a:gd name="connsiteX2-37" fmla="*/ 3611098 w 3611128"/>
              <a:gd name="connsiteY2-38" fmla="*/ 3833446 h 3833446"/>
              <a:gd name="connsiteX3-39" fmla="*/ 0 w 3611128"/>
              <a:gd name="connsiteY3-40" fmla="*/ 3763108 h 3833446"/>
              <a:gd name="connsiteX0-41" fmla="*/ 0 w 3661525"/>
              <a:gd name="connsiteY0-42" fmla="*/ 3905983 h 3976321"/>
              <a:gd name="connsiteX1-43" fmla="*/ 3661525 w 3661525"/>
              <a:gd name="connsiteY1-44" fmla="*/ 0 h 3976321"/>
              <a:gd name="connsiteX2-45" fmla="*/ 3611098 w 3661525"/>
              <a:gd name="connsiteY2-46" fmla="*/ 3976321 h 3976321"/>
              <a:gd name="connsiteX3-47" fmla="*/ 0 w 3661525"/>
              <a:gd name="connsiteY3-48" fmla="*/ 3905983 h 3976321"/>
              <a:gd name="connsiteX0-49" fmla="*/ 0 w 3670774"/>
              <a:gd name="connsiteY0-50" fmla="*/ 3944083 h 3976321"/>
              <a:gd name="connsiteX1-51" fmla="*/ 3670774 w 3670774"/>
              <a:gd name="connsiteY1-52" fmla="*/ 0 h 3976321"/>
              <a:gd name="connsiteX2-53" fmla="*/ 3620347 w 3670774"/>
              <a:gd name="connsiteY2-54" fmla="*/ 3976321 h 3976321"/>
              <a:gd name="connsiteX3-55" fmla="*/ 0 w 3670774"/>
              <a:gd name="connsiteY3-56" fmla="*/ 3944083 h 3976321"/>
              <a:gd name="connsiteX0-57" fmla="*/ 0 w 3578280"/>
              <a:gd name="connsiteY0-58" fmla="*/ 3934558 h 3976321"/>
              <a:gd name="connsiteX1-59" fmla="*/ 3578280 w 3578280"/>
              <a:gd name="connsiteY1-60" fmla="*/ 0 h 3976321"/>
              <a:gd name="connsiteX2-61" fmla="*/ 3527853 w 3578280"/>
              <a:gd name="connsiteY2-62" fmla="*/ 3976321 h 3976321"/>
              <a:gd name="connsiteX3-63" fmla="*/ 0 w 3578280"/>
              <a:gd name="connsiteY3-64" fmla="*/ 3934558 h 39763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578280" h="3976321">
                <a:moveTo>
                  <a:pt x="0" y="3934558"/>
                </a:moveTo>
                <a:lnTo>
                  <a:pt x="3578280" y="0"/>
                </a:lnTo>
                <a:cubicBezTo>
                  <a:pt x="3576326" y="1266092"/>
                  <a:pt x="3529807" y="2710229"/>
                  <a:pt x="3527853" y="3976321"/>
                </a:cubicBezTo>
                <a:lnTo>
                  <a:pt x="0" y="3934558"/>
                </a:lnTo>
                <a:close/>
              </a:path>
            </a:pathLst>
          </a:custGeom>
          <a:solidFill>
            <a:srgbClr val="44AD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等腰三角形 6"/>
          <p:cNvSpPr/>
          <p:nvPr/>
        </p:nvSpPr>
        <p:spPr>
          <a:xfrm>
            <a:off x="8701090" y="3062288"/>
            <a:ext cx="3522663" cy="3833812"/>
          </a:xfrm>
          <a:custGeom>
            <a:avLst/>
            <a:gdLst>
              <a:gd name="connsiteX0" fmla="*/ 0 w 550984"/>
              <a:gd name="connsiteY0" fmla="*/ 785446 h 785446"/>
              <a:gd name="connsiteX1" fmla="*/ 275492 w 550984"/>
              <a:gd name="connsiteY1" fmla="*/ 0 h 785446"/>
              <a:gd name="connsiteX2" fmla="*/ 550984 w 550984"/>
              <a:gd name="connsiteY2" fmla="*/ 785446 h 785446"/>
              <a:gd name="connsiteX3" fmla="*/ 0 w 550984"/>
              <a:gd name="connsiteY3" fmla="*/ 785446 h 785446"/>
              <a:gd name="connsiteX0-1" fmla="*/ 0 w 1107830"/>
              <a:gd name="connsiteY0-2" fmla="*/ 890953 h 890953"/>
              <a:gd name="connsiteX1-3" fmla="*/ 1107830 w 1107830"/>
              <a:gd name="connsiteY1-4" fmla="*/ 0 h 890953"/>
              <a:gd name="connsiteX2-5" fmla="*/ 550984 w 1107830"/>
              <a:gd name="connsiteY2-6" fmla="*/ 890953 h 890953"/>
              <a:gd name="connsiteX3-7" fmla="*/ 0 w 1107830"/>
              <a:gd name="connsiteY3-8" fmla="*/ 890953 h 890953"/>
              <a:gd name="connsiteX0-9" fmla="*/ 0 w 1107830"/>
              <a:gd name="connsiteY0-10" fmla="*/ 890953 h 3798276"/>
              <a:gd name="connsiteX1-11" fmla="*/ 1107830 w 1107830"/>
              <a:gd name="connsiteY1-12" fmla="*/ 0 h 3798276"/>
              <a:gd name="connsiteX2-13" fmla="*/ 1101969 w 1107830"/>
              <a:gd name="connsiteY2-14" fmla="*/ 3798276 h 3798276"/>
              <a:gd name="connsiteX3-15" fmla="*/ 0 w 1107830"/>
              <a:gd name="connsiteY3-16" fmla="*/ 890953 h 3798276"/>
              <a:gd name="connsiteX0-17" fmla="*/ 0 w 3522784"/>
              <a:gd name="connsiteY0-18" fmla="*/ 3727938 h 3798276"/>
              <a:gd name="connsiteX1-19" fmla="*/ 3522784 w 3522784"/>
              <a:gd name="connsiteY1-20" fmla="*/ 0 h 3798276"/>
              <a:gd name="connsiteX2-21" fmla="*/ 3516923 w 3522784"/>
              <a:gd name="connsiteY2-22" fmla="*/ 3798276 h 3798276"/>
              <a:gd name="connsiteX3-23" fmla="*/ 0 w 3522784"/>
              <a:gd name="connsiteY3-24" fmla="*/ 3727938 h 3798276"/>
              <a:gd name="connsiteX0-25" fmla="*/ 0 w 3522784"/>
              <a:gd name="connsiteY0-26" fmla="*/ 3763108 h 3833446"/>
              <a:gd name="connsiteX1-27" fmla="*/ 3522784 w 3522784"/>
              <a:gd name="connsiteY1-28" fmla="*/ 0 h 3833446"/>
              <a:gd name="connsiteX2-29" fmla="*/ 3516923 w 3522784"/>
              <a:gd name="connsiteY2-30" fmla="*/ 3833446 h 3833446"/>
              <a:gd name="connsiteX3-31" fmla="*/ 0 w 3522784"/>
              <a:gd name="connsiteY3-32" fmla="*/ 3763108 h 3833446"/>
              <a:gd name="connsiteX0-33" fmla="*/ 0 w 3534659"/>
              <a:gd name="connsiteY0-34" fmla="*/ 3786859 h 3833446"/>
              <a:gd name="connsiteX1-35" fmla="*/ 3534659 w 3534659"/>
              <a:gd name="connsiteY1-36" fmla="*/ 0 h 3833446"/>
              <a:gd name="connsiteX2-37" fmla="*/ 3528798 w 3534659"/>
              <a:gd name="connsiteY2-38" fmla="*/ 3833446 h 3833446"/>
              <a:gd name="connsiteX3-39" fmla="*/ 0 w 3534659"/>
              <a:gd name="connsiteY3-40" fmla="*/ 3786859 h 3833446"/>
              <a:gd name="connsiteX0-41" fmla="*/ 0 w 3522783"/>
              <a:gd name="connsiteY0-42" fmla="*/ 3786859 h 3833446"/>
              <a:gd name="connsiteX1-43" fmla="*/ 3522783 w 3522783"/>
              <a:gd name="connsiteY1-44" fmla="*/ 0 h 3833446"/>
              <a:gd name="connsiteX2-45" fmla="*/ 3516922 w 3522783"/>
              <a:gd name="connsiteY2-46" fmla="*/ 3833446 h 3833446"/>
              <a:gd name="connsiteX3-47" fmla="*/ 0 w 3522783"/>
              <a:gd name="connsiteY3-48" fmla="*/ 3786859 h 38334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522783" h="3833446">
                <a:moveTo>
                  <a:pt x="0" y="3786859"/>
                </a:moveTo>
                <a:lnTo>
                  <a:pt x="3522783" y="0"/>
                </a:lnTo>
                <a:cubicBezTo>
                  <a:pt x="3520829" y="1266092"/>
                  <a:pt x="3518876" y="2567354"/>
                  <a:pt x="3516922" y="3833446"/>
                </a:cubicBezTo>
                <a:lnTo>
                  <a:pt x="0" y="3786859"/>
                </a:lnTo>
                <a:close/>
              </a:path>
            </a:pathLst>
          </a:custGeom>
          <a:pattFill prst="lt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37064" y="-33338"/>
            <a:ext cx="7197725" cy="6924676"/>
          </a:xfrm>
          <a:custGeom>
            <a:avLst/>
            <a:gdLst>
              <a:gd name="connsiteX0" fmla="*/ 0 w 1615044"/>
              <a:gd name="connsiteY0" fmla="*/ 0 h 273132"/>
              <a:gd name="connsiteX1" fmla="*/ 1615044 w 1615044"/>
              <a:gd name="connsiteY1" fmla="*/ 0 h 273132"/>
              <a:gd name="connsiteX2" fmla="*/ 1615044 w 1615044"/>
              <a:gd name="connsiteY2" fmla="*/ 273132 h 273132"/>
              <a:gd name="connsiteX3" fmla="*/ 0 w 1615044"/>
              <a:gd name="connsiteY3" fmla="*/ 273132 h 273132"/>
              <a:gd name="connsiteX4" fmla="*/ 0 w 1615044"/>
              <a:gd name="connsiteY4" fmla="*/ 0 h 273132"/>
              <a:gd name="connsiteX0-1" fmla="*/ 0 w 6840187"/>
              <a:gd name="connsiteY0-2" fmla="*/ 5272645 h 5545777"/>
              <a:gd name="connsiteX1-3" fmla="*/ 6840187 w 6840187"/>
              <a:gd name="connsiteY1-4" fmla="*/ 0 h 5545777"/>
              <a:gd name="connsiteX2-5" fmla="*/ 1615044 w 6840187"/>
              <a:gd name="connsiteY2-6" fmla="*/ 5545777 h 5545777"/>
              <a:gd name="connsiteX3-7" fmla="*/ 0 w 6840187"/>
              <a:gd name="connsiteY3-8" fmla="*/ 5545777 h 5545777"/>
              <a:gd name="connsiteX4-9" fmla="*/ 0 w 6840187"/>
              <a:gd name="connsiteY4-10" fmla="*/ 5272645 h 5545777"/>
              <a:gd name="connsiteX0-11" fmla="*/ 0 w 7065818"/>
              <a:gd name="connsiteY0-12" fmla="*/ 5272645 h 5545777"/>
              <a:gd name="connsiteX1-13" fmla="*/ 6840187 w 7065818"/>
              <a:gd name="connsiteY1-14" fmla="*/ 0 h 5545777"/>
              <a:gd name="connsiteX2-15" fmla="*/ 7065818 w 7065818"/>
              <a:gd name="connsiteY2-16" fmla="*/ 11876 h 5545777"/>
              <a:gd name="connsiteX3-17" fmla="*/ 0 w 7065818"/>
              <a:gd name="connsiteY3-18" fmla="*/ 5545777 h 5545777"/>
              <a:gd name="connsiteX4-19" fmla="*/ 0 w 7065818"/>
              <a:gd name="connsiteY4-20" fmla="*/ 5272645 h 5545777"/>
              <a:gd name="connsiteX0-21" fmla="*/ 0 w 7065818"/>
              <a:gd name="connsiteY0-22" fmla="*/ 5272645 h 6982691"/>
              <a:gd name="connsiteX1-23" fmla="*/ 6840187 w 7065818"/>
              <a:gd name="connsiteY1-24" fmla="*/ 0 h 6982691"/>
              <a:gd name="connsiteX2-25" fmla="*/ 7065818 w 7065818"/>
              <a:gd name="connsiteY2-26" fmla="*/ 11876 h 6982691"/>
              <a:gd name="connsiteX3-27" fmla="*/ 0 w 7065818"/>
              <a:gd name="connsiteY3-28" fmla="*/ 6982691 h 6982691"/>
              <a:gd name="connsiteX4-29" fmla="*/ 0 w 7065818"/>
              <a:gd name="connsiteY4-30" fmla="*/ 5272645 h 6982691"/>
              <a:gd name="connsiteX0-31" fmla="*/ 0 w 7279574"/>
              <a:gd name="connsiteY0-32" fmla="*/ 6947065 h 6982691"/>
              <a:gd name="connsiteX1-33" fmla="*/ 7053943 w 7279574"/>
              <a:gd name="connsiteY1-34" fmla="*/ 0 h 6982691"/>
              <a:gd name="connsiteX2-35" fmla="*/ 7279574 w 7279574"/>
              <a:gd name="connsiteY2-36" fmla="*/ 11876 h 6982691"/>
              <a:gd name="connsiteX3-37" fmla="*/ 213756 w 7279574"/>
              <a:gd name="connsiteY3-38" fmla="*/ 6982691 h 6982691"/>
              <a:gd name="connsiteX4-39" fmla="*/ 0 w 7279574"/>
              <a:gd name="connsiteY4-40" fmla="*/ 6947065 h 6982691"/>
              <a:gd name="connsiteX0-41" fmla="*/ 0 w 7279574"/>
              <a:gd name="connsiteY0-42" fmla="*/ 6935189 h 6970815"/>
              <a:gd name="connsiteX1-43" fmla="*/ 6949168 w 7279574"/>
              <a:gd name="connsiteY1-44" fmla="*/ 130999 h 6970815"/>
              <a:gd name="connsiteX2-45" fmla="*/ 7279574 w 7279574"/>
              <a:gd name="connsiteY2-46" fmla="*/ 0 h 6970815"/>
              <a:gd name="connsiteX3-47" fmla="*/ 213756 w 7279574"/>
              <a:gd name="connsiteY3-48" fmla="*/ 6970815 h 6970815"/>
              <a:gd name="connsiteX4-49" fmla="*/ 0 w 7279574"/>
              <a:gd name="connsiteY4-50" fmla="*/ 6935189 h 6970815"/>
              <a:gd name="connsiteX0-51" fmla="*/ 0 w 7174799"/>
              <a:gd name="connsiteY0-52" fmla="*/ 6830414 h 6866040"/>
              <a:gd name="connsiteX1-53" fmla="*/ 6949168 w 7174799"/>
              <a:gd name="connsiteY1-54" fmla="*/ 26224 h 6866040"/>
              <a:gd name="connsiteX2-55" fmla="*/ 7174799 w 7174799"/>
              <a:gd name="connsiteY2-56" fmla="*/ 0 h 6866040"/>
              <a:gd name="connsiteX3-57" fmla="*/ 213756 w 7174799"/>
              <a:gd name="connsiteY3-58" fmla="*/ 6866040 h 6866040"/>
              <a:gd name="connsiteX4-59" fmla="*/ 0 w 7174799"/>
              <a:gd name="connsiteY4-60" fmla="*/ 6830414 h 6866040"/>
              <a:gd name="connsiteX0-61" fmla="*/ 0 w 7174799"/>
              <a:gd name="connsiteY0-62" fmla="*/ 6830414 h 6866040"/>
              <a:gd name="connsiteX1-63" fmla="*/ 6980974 w 7174799"/>
              <a:gd name="connsiteY1-64" fmla="*/ 18273 h 6866040"/>
              <a:gd name="connsiteX2-65" fmla="*/ 7174799 w 7174799"/>
              <a:gd name="connsiteY2-66" fmla="*/ 0 h 6866040"/>
              <a:gd name="connsiteX3-67" fmla="*/ 213756 w 7174799"/>
              <a:gd name="connsiteY3-68" fmla="*/ 6866040 h 6866040"/>
              <a:gd name="connsiteX4-69" fmla="*/ 0 w 7174799"/>
              <a:gd name="connsiteY4-70" fmla="*/ 6830414 h 68660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174799" h="6866040">
                <a:moveTo>
                  <a:pt x="0" y="6830414"/>
                </a:moveTo>
                <a:lnTo>
                  <a:pt x="6980974" y="18273"/>
                </a:lnTo>
                <a:lnTo>
                  <a:pt x="7174799" y="0"/>
                </a:lnTo>
                <a:lnTo>
                  <a:pt x="213756" y="6866040"/>
                </a:lnTo>
                <a:lnTo>
                  <a:pt x="0" y="6830414"/>
                </a:lnTo>
                <a:close/>
              </a:path>
            </a:pathLst>
          </a:custGeom>
          <a:solidFill>
            <a:srgbClr val="44AD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等腰三角形 5"/>
          <p:cNvSpPr/>
          <p:nvPr/>
        </p:nvSpPr>
        <p:spPr>
          <a:xfrm>
            <a:off x="3" y="-34925"/>
            <a:ext cx="11483975" cy="6927850"/>
          </a:xfrm>
          <a:custGeom>
            <a:avLst/>
            <a:gdLst>
              <a:gd name="connsiteX0" fmla="*/ 0 w 12246428"/>
              <a:gd name="connsiteY0" fmla="*/ 0 h 6886974"/>
              <a:gd name="connsiteX1" fmla="*/ 12246428 w 12246428"/>
              <a:gd name="connsiteY1" fmla="*/ 0 h 6886974"/>
              <a:gd name="connsiteX2" fmla="*/ 12246428 w 12246428"/>
              <a:gd name="connsiteY2" fmla="*/ 6886974 h 6886974"/>
              <a:gd name="connsiteX3" fmla="*/ 0 w 12246428"/>
              <a:gd name="connsiteY3" fmla="*/ 6886974 h 6886974"/>
              <a:gd name="connsiteX4" fmla="*/ 0 w 12246428"/>
              <a:gd name="connsiteY4" fmla="*/ 0 h 6886974"/>
              <a:gd name="connsiteX0-1" fmla="*/ 0 w 12246428"/>
              <a:gd name="connsiteY0-2" fmla="*/ 0 h 6886974"/>
              <a:gd name="connsiteX1-3" fmla="*/ 12246428 w 12246428"/>
              <a:gd name="connsiteY1-4" fmla="*/ 0 h 6886974"/>
              <a:gd name="connsiteX2-5" fmla="*/ 12235542 w 12246428"/>
              <a:gd name="connsiteY2-6" fmla="*/ 1759803 h 6886974"/>
              <a:gd name="connsiteX3-7" fmla="*/ 0 w 12246428"/>
              <a:gd name="connsiteY3-8" fmla="*/ 6886974 h 6886974"/>
              <a:gd name="connsiteX4-9" fmla="*/ 0 w 12246428"/>
              <a:gd name="connsiteY4-10" fmla="*/ 0 h 6886974"/>
              <a:gd name="connsiteX0-11" fmla="*/ 0 w 12235545"/>
              <a:gd name="connsiteY0-12" fmla="*/ 0 h 6886974"/>
              <a:gd name="connsiteX1-13" fmla="*/ 9350828 w 12235545"/>
              <a:gd name="connsiteY1-14" fmla="*/ 21772 h 6886974"/>
              <a:gd name="connsiteX2-15" fmla="*/ 12235542 w 12235545"/>
              <a:gd name="connsiteY2-16" fmla="*/ 1759803 h 6886974"/>
              <a:gd name="connsiteX3-17" fmla="*/ 0 w 12235545"/>
              <a:gd name="connsiteY3-18" fmla="*/ 6886974 h 6886974"/>
              <a:gd name="connsiteX4-19" fmla="*/ 0 w 12235545"/>
              <a:gd name="connsiteY4-20" fmla="*/ 0 h 6886974"/>
              <a:gd name="connsiteX0-21" fmla="*/ 0 w 9372913"/>
              <a:gd name="connsiteY0-22" fmla="*/ 0 h 6886974"/>
              <a:gd name="connsiteX1-23" fmla="*/ 9350828 w 9372913"/>
              <a:gd name="connsiteY1-24" fmla="*/ 21772 h 6886974"/>
              <a:gd name="connsiteX2-25" fmla="*/ 9372599 w 9372913"/>
              <a:gd name="connsiteY2-26" fmla="*/ 2750403 h 6886974"/>
              <a:gd name="connsiteX3-27" fmla="*/ 0 w 9372913"/>
              <a:gd name="connsiteY3-28" fmla="*/ 6886974 h 6886974"/>
              <a:gd name="connsiteX4-29" fmla="*/ 0 w 9372913"/>
              <a:gd name="connsiteY4-30" fmla="*/ 0 h 6886974"/>
              <a:gd name="connsiteX0-31" fmla="*/ 0 w 9350828"/>
              <a:gd name="connsiteY0-32" fmla="*/ 0 h 6886974"/>
              <a:gd name="connsiteX1-33" fmla="*/ 9350828 w 9350828"/>
              <a:gd name="connsiteY1-34" fmla="*/ 21772 h 6886974"/>
              <a:gd name="connsiteX2-35" fmla="*/ 4506685 w 9350828"/>
              <a:gd name="connsiteY2-36" fmla="*/ 6876089 h 6886974"/>
              <a:gd name="connsiteX3-37" fmla="*/ 0 w 9350828"/>
              <a:gd name="connsiteY3-38" fmla="*/ 6886974 h 6886974"/>
              <a:gd name="connsiteX4-39" fmla="*/ 0 w 9350828"/>
              <a:gd name="connsiteY4-40" fmla="*/ 0 h 6886974"/>
              <a:gd name="connsiteX0-41" fmla="*/ 0 w 11244943"/>
              <a:gd name="connsiteY0-42" fmla="*/ 0 h 6886974"/>
              <a:gd name="connsiteX1-43" fmla="*/ 11244943 w 11244943"/>
              <a:gd name="connsiteY1-44" fmla="*/ 43543 h 6886974"/>
              <a:gd name="connsiteX2-45" fmla="*/ 4506685 w 11244943"/>
              <a:gd name="connsiteY2-46" fmla="*/ 6876089 h 6886974"/>
              <a:gd name="connsiteX3-47" fmla="*/ 0 w 11244943"/>
              <a:gd name="connsiteY3-48" fmla="*/ 6886974 h 6886974"/>
              <a:gd name="connsiteX4-49" fmla="*/ 0 w 11244943"/>
              <a:gd name="connsiteY4-50" fmla="*/ 0 h 6886974"/>
              <a:gd name="connsiteX0-51" fmla="*/ 0 w 11244943"/>
              <a:gd name="connsiteY0-52" fmla="*/ 0 h 6886974"/>
              <a:gd name="connsiteX1-53" fmla="*/ 11244943 w 11244943"/>
              <a:gd name="connsiteY1-54" fmla="*/ 43543 h 6886974"/>
              <a:gd name="connsiteX2-55" fmla="*/ 4506685 w 11244943"/>
              <a:gd name="connsiteY2-56" fmla="*/ 6876089 h 6886974"/>
              <a:gd name="connsiteX3-57" fmla="*/ 0 w 11244943"/>
              <a:gd name="connsiteY3-58" fmla="*/ 6886974 h 6886974"/>
              <a:gd name="connsiteX4-59" fmla="*/ 0 w 11244943"/>
              <a:gd name="connsiteY4-60" fmla="*/ 0 h 6886974"/>
              <a:gd name="connsiteX0-61" fmla="*/ 0 w 11244943"/>
              <a:gd name="connsiteY0-62" fmla="*/ 0 h 6886974"/>
              <a:gd name="connsiteX1-63" fmla="*/ 11244943 w 11244943"/>
              <a:gd name="connsiteY1-64" fmla="*/ 43543 h 6886974"/>
              <a:gd name="connsiteX2-65" fmla="*/ 4506685 w 11244943"/>
              <a:gd name="connsiteY2-66" fmla="*/ 6876089 h 6886974"/>
              <a:gd name="connsiteX3-67" fmla="*/ 0 w 11244943"/>
              <a:gd name="connsiteY3-68" fmla="*/ 6886974 h 6886974"/>
              <a:gd name="connsiteX4-69" fmla="*/ 0 w 11244943"/>
              <a:gd name="connsiteY4-70" fmla="*/ 0 h 6886974"/>
              <a:gd name="connsiteX0-71" fmla="*/ 0 w 11647715"/>
              <a:gd name="connsiteY0-72" fmla="*/ 0 h 6886974"/>
              <a:gd name="connsiteX1-73" fmla="*/ 11647715 w 11647715"/>
              <a:gd name="connsiteY1-74" fmla="*/ 32658 h 6886974"/>
              <a:gd name="connsiteX2-75" fmla="*/ 4506685 w 11647715"/>
              <a:gd name="connsiteY2-76" fmla="*/ 6876089 h 6886974"/>
              <a:gd name="connsiteX3-77" fmla="*/ 0 w 11647715"/>
              <a:gd name="connsiteY3-78" fmla="*/ 6886974 h 6886974"/>
              <a:gd name="connsiteX4-79" fmla="*/ 0 w 11647715"/>
              <a:gd name="connsiteY4-80" fmla="*/ 0 h 6886974"/>
              <a:gd name="connsiteX0-81" fmla="*/ 0 w 11471868"/>
              <a:gd name="connsiteY0-82" fmla="*/ 0 h 6886974"/>
              <a:gd name="connsiteX1-83" fmla="*/ 11471868 w 11471868"/>
              <a:gd name="connsiteY1-84" fmla="*/ 20935 h 6886974"/>
              <a:gd name="connsiteX2-85" fmla="*/ 4506685 w 11471868"/>
              <a:gd name="connsiteY2-86" fmla="*/ 6876089 h 6886974"/>
              <a:gd name="connsiteX3-87" fmla="*/ 0 w 11471868"/>
              <a:gd name="connsiteY3-88" fmla="*/ 6886974 h 6886974"/>
              <a:gd name="connsiteX4-89" fmla="*/ 0 w 11471868"/>
              <a:gd name="connsiteY4-90" fmla="*/ 0 h 68869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1471868" h="6886974">
                <a:moveTo>
                  <a:pt x="0" y="0"/>
                </a:moveTo>
                <a:lnTo>
                  <a:pt x="11471868" y="20935"/>
                </a:lnTo>
                <a:cubicBezTo>
                  <a:pt x="11109010" y="411593"/>
                  <a:pt x="5239657" y="6180631"/>
                  <a:pt x="4506685" y="6876089"/>
                </a:cubicBezTo>
                <a:lnTo>
                  <a:pt x="0" y="6886974"/>
                </a:lnTo>
                <a:lnTo>
                  <a:pt x="0" y="0"/>
                </a:lnTo>
                <a:close/>
              </a:path>
            </a:pathLst>
          </a:custGeom>
          <a:pattFill prst="lt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TextBox 3" descr="7b0a2020202022776f7264617274223a20227b5c2269645c223a32353030313430312c5c227469645c223a5c225c227d220a7d0a"/>
          <p:cNvSpPr txBox="1"/>
          <p:nvPr/>
        </p:nvSpPr>
        <p:spPr>
          <a:xfrm>
            <a:off x="685871" y="2173295"/>
            <a:ext cx="7843768" cy="1875155"/>
          </a:xfrm>
          <a:prstGeom prst="rect">
            <a:avLst/>
          </a:prstGeom>
          <a:noFill/>
          <a:effectLst/>
        </p:spPr>
        <p:txBody>
          <a:bodyPr wrap="square" lIns="91403" tIns="45702" rIns="91403" bIns="45702" anchor="b" anchorCtr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u="none" strike="noStrike" kern="1200" cap="none" spc="0" normalizeH="0" baseline="0" noProof="0" dirty="0">
                <a:ln w="13855" cmpd="sng">
                  <a:solidFill>
                    <a:srgbClr val="1793C7"/>
                  </a:solidFill>
                </a:ln>
                <a:pattFill prst="lgGrid">
                  <a:fgClr>
                    <a:srgbClr val="CEE7ED"/>
                  </a:fgClr>
                  <a:bgClr>
                    <a:schemeClr val="bg1"/>
                  </a:bgClr>
                </a:pattFill>
                <a:effectLst>
                  <a:outerShdw blurRad="18473" dist="38100" algn="l" rotWithShape="0">
                    <a:srgbClr val="2A939E"/>
                  </a:outerShdw>
                </a:effectLst>
                <a:uLnTx/>
                <a:uFillTx/>
                <a:latin typeface="汉仪晓波舒黑W" panose="00020600040101010101" charset="-122"/>
                <a:ea typeface="汉仪晓波舒黑W" panose="00020600040101010101" charset="-122"/>
                <a:cs typeface="+mn-cs"/>
              </a:rPr>
              <a:t>     </a:t>
            </a:r>
            <a:r>
              <a:rPr kumimoji="0" lang="zh-CN" altLang="en-US" sz="3600" b="1" u="none" strike="noStrike" kern="1200" cap="none" spc="0" normalizeH="0" baseline="0" noProof="0" dirty="0">
                <a:ln w="13855" cmpd="sng">
                  <a:solidFill>
                    <a:srgbClr val="1793C7"/>
                  </a:solidFill>
                </a:ln>
                <a:pattFill prst="lgGrid">
                  <a:fgClr>
                    <a:srgbClr val="CEE7ED"/>
                  </a:fgClr>
                  <a:bgClr>
                    <a:schemeClr val="bg1"/>
                  </a:bgClr>
                </a:pattFill>
                <a:effectLst>
                  <a:outerShdw blurRad="18473" dist="38100" algn="l" rotWithShape="0">
                    <a:srgbClr val="2A939E"/>
                  </a:outerShdw>
                </a:effectLst>
                <a:uLnTx/>
                <a:uFillTx/>
                <a:latin typeface="汉仪晓波舒黑W" panose="00020600040101010101" charset="-122"/>
                <a:ea typeface="汉仪晓波舒黑W" panose="00020600040101010101" charset="-122"/>
                <a:cs typeface="+mn-cs"/>
              </a:rPr>
              <a:t>预防狂犬病，我们在行动！</a:t>
            </a:r>
            <a:endParaRPr kumimoji="0" lang="zh-CN" altLang="en-US" sz="3600" b="1" i="0" u="none" strike="noStrike" kern="1200" cap="none" spc="0" normalizeH="0" baseline="0" noProof="0" dirty="0">
              <a:ln w="19050">
                <a:solidFill>
                  <a:prstClr val="white"/>
                </a:solidFill>
              </a:ln>
              <a:solidFill>
                <a:srgbClr val="44ADC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44ADC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感谢观看</a:t>
            </a:r>
            <a:r>
              <a:rPr kumimoji="0" lang="zh-CN" altLang="en-US" sz="80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44ADC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！</a:t>
            </a:r>
            <a:endParaRPr kumimoji="0" lang="zh-CN" altLang="en-US" sz="8000" b="1" i="0" u="none" strike="noStrike" kern="1200" cap="none" spc="0" normalizeH="0" baseline="0" noProof="0" dirty="0">
              <a:ln w="19050">
                <a:solidFill>
                  <a:prstClr val="white"/>
                </a:solidFill>
              </a:ln>
              <a:solidFill>
                <a:srgbClr val="44ADC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文本框 3"/>
          <p:cNvSpPr txBox="1">
            <a:spLocks noChangeArrowheads="1"/>
          </p:cNvSpPr>
          <p:nvPr/>
        </p:nvSpPr>
        <p:spPr bwMode="auto">
          <a:xfrm>
            <a:off x="1927228" y="804866"/>
            <a:ext cx="2031325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大黑简体" pitchFamily="2" charset="-122"/>
                <a:ea typeface="方正大黑简体" pitchFamily="2" charset="-122"/>
                <a:cs typeface="+mn-cs"/>
              </a:rPr>
              <a:t>2015</a:t>
            </a:r>
            <a:r>
              <a:rPr kumimoji="0" lang="zh-CN" alt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大黑简体" pitchFamily="2" charset="-122"/>
                <a:ea typeface="方正大黑简体" pitchFamily="2" charset="-122"/>
                <a:cs typeface="+mn-cs"/>
              </a:rPr>
              <a:t>年</a:t>
            </a:r>
            <a:endParaRPr kumimoji="0" lang="zh-CN" altLang="en-US" sz="4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大黑简体" pitchFamily="2" charset="-122"/>
              <a:ea typeface="方正大黑简体" pitchFamily="2" charset="-122"/>
              <a:cs typeface="+mn-cs"/>
            </a:endParaRPr>
          </a:p>
        </p:txBody>
      </p:sp>
      <p:pic>
        <p:nvPicPr>
          <p:cNvPr id="56322" name="图片 4"/>
          <p:cNvPicPr>
            <a:picLocks noChangeAspect="1"/>
          </p:cNvPicPr>
          <p:nvPr/>
        </p:nvPicPr>
        <p:blipFill>
          <a:blip r:embed="rId1"/>
          <a:srcRect r="8926"/>
          <a:stretch>
            <a:fillRect/>
          </a:stretch>
        </p:blipFill>
        <p:spPr bwMode="auto">
          <a:xfrm>
            <a:off x="2259016" y="-22225"/>
            <a:ext cx="9964737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等腰三角形 6"/>
          <p:cNvSpPr/>
          <p:nvPr/>
        </p:nvSpPr>
        <p:spPr>
          <a:xfrm>
            <a:off x="8539165" y="2919417"/>
            <a:ext cx="3684587" cy="3976687"/>
          </a:xfrm>
          <a:custGeom>
            <a:avLst/>
            <a:gdLst>
              <a:gd name="connsiteX0" fmla="*/ 0 w 550984"/>
              <a:gd name="connsiteY0" fmla="*/ 785446 h 785446"/>
              <a:gd name="connsiteX1" fmla="*/ 275492 w 550984"/>
              <a:gd name="connsiteY1" fmla="*/ 0 h 785446"/>
              <a:gd name="connsiteX2" fmla="*/ 550984 w 550984"/>
              <a:gd name="connsiteY2" fmla="*/ 785446 h 785446"/>
              <a:gd name="connsiteX3" fmla="*/ 0 w 550984"/>
              <a:gd name="connsiteY3" fmla="*/ 785446 h 785446"/>
              <a:gd name="connsiteX0-1" fmla="*/ 0 w 1107830"/>
              <a:gd name="connsiteY0-2" fmla="*/ 890953 h 890953"/>
              <a:gd name="connsiteX1-3" fmla="*/ 1107830 w 1107830"/>
              <a:gd name="connsiteY1-4" fmla="*/ 0 h 890953"/>
              <a:gd name="connsiteX2-5" fmla="*/ 550984 w 1107830"/>
              <a:gd name="connsiteY2-6" fmla="*/ 890953 h 890953"/>
              <a:gd name="connsiteX3-7" fmla="*/ 0 w 1107830"/>
              <a:gd name="connsiteY3-8" fmla="*/ 890953 h 890953"/>
              <a:gd name="connsiteX0-9" fmla="*/ 0 w 1107830"/>
              <a:gd name="connsiteY0-10" fmla="*/ 890953 h 3798276"/>
              <a:gd name="connsiteX1-11" fmla="*/ 1107830 w 1107830"/>
              <a:gd name="connsiteY1-12" fmla="*/ 0 h 3798276"/>
              <a:gd name="connsiteX2-13" fmla="*/ 1101969 w 1107830"/>
              <a:gd name="connsiteY2-14" fmla="*/ 3798276 h 3798276"/>
              <a:gd name="connsiteX3-15" fmla="*/ 0 w 1107830"/>
              <a:gd name="connsiteY3-16" fmla="*/ 890953 h 3798276"/>
              <a:gd name="connsiteX0-17" fmla="*/ 0 w 3522784"/>
              <a:gd name="connsiteY0-18" fmla="*/ 3727938 h 3798276"/>
              <a:gd name="connsiteX1-19" fmla="*/ 3522784 w 3522784"/>
              <a:gd name="connsiteY1-20" fmla="*/ 0 h 3798276"/>
              <a:gd name="connsiteX2-21" fmla="*/ 3516923 w 3522784"/>
              <a:gd name="connsiteY2-22" fmla="*/ 3798276 h 3798276"/>
              <a:gd name="connsiteX3-23" fmla="*/ 0 w 3522784"/>
              <a:gd name="connsiteY3-24" fmla="*/ 3727938 h 3798276"/>
              <a:gd name="connsiteX0-25" fmla="*/ 0 w 3522784"/>
              <a:gd name="connsiteY0-26" fmla="*/ 3763108 h 3833446"/>
              <a:gd name="connsiteX1-27" fmla="*/ 3522784 w 3522784"/>
              <a:gd name="connsiteY1-28" fmla="*/ 0 h 3833446"/>
              <a:gd name="connsiteX2-29" fmla="*/ 3516923 w 3522784"/>
              <a:gd name="connsiteY2-30" fmla="*/ 3833446 h 3833446"/>
              <a:gd name="connsiteX3-31" fmla="*/ 0 w 3522784"/>
              <a:gd name="connsiteY3-32" fmla="*/ 3763108 h 3833446"/>
              <a:gd name="connsiteX0-33" fmla="*/ 0 w 3611128"/>
              <a:gd name="connsiteY0-34" fmla="*/ 3763108 h 3833446"/>
              <a:gd name="connsiteX1-35" fmla="*/ 3522784 w 3611128"/>
              <a:gd name="connsiteY1-36" fmla="*/ 0 h 3833446"/>
              <a:gd name="connsiteX2-37" fmla="*/ 3611098 w 3611128"/>
              <a:gd name="connsiteY2-38" fmla="*/ 3833446 h 3833446"/>
              <a:gd name="connsiteX3-39" fmla="*/ 0 w 3611128"/>
              <a:gd name="connsiteY3-40" fmla="*/ 3763108 h 3833446"/>
              <a:gd name="connsiteX0-41" fmla="*/ 0 w 3661525"/>
              <a:gd name="connsiteY0-42" fmla="*/ 3905983 h 3976321"/>
              <a:gd name="connsiteX1-43" fmla="*/ 3661525 w 3661525"/>
              <a:gd name="connsiteY1-44" fmla="*/ 0 h 3976321"/>
              <a:gd name="connsiteX2-45" fmla="*/ 3611098 w 3661525"/>
              <a:gd name="connsiteY2-46" fmla="*/ 3976321 h 3976321"/>
              <a:gd name="connsiteX3-47" fmla="*/ 0 w 3661525"/>
              <a:gd name="connsiteY3-48" fmla="*/ 3905983 h 3976321"/>
              <a:gd name="connsiteX0-49" fmla="*/ 0 w 3670774"/>
              <a:gd name="connsiteY0-50" fmla="*/ 3944083 h 3976321"/>
              <a:gd name="connsiteX1-51" fmla="*/ 3670774 w 3670774"/>
              <a:gd name="connsiteY1-52" fmla="*/ 0 h 3976321"/>
              <a:gd name="connsiteX2-53" fmla="*/ 3620347 w 3670774"/>
              <a:gd name="connsiteY2-54" fmla="*/ 3976321 h 3976321"/>
              <a:gd name="connsiteX3-55" fmla="*/ 0 w 3670774"/>
              <a:gd name="connsiteY3-56" fmla="*/ 3944083 h 3976321"/>
              <a:gd name="connsiteX0-57" fmla="*/ 0 w 3578280"/>
              <a:gd name="connsiteY0-58" fmla="*/ 3934558 h 3976321"/>
              <a:gd name="connsiteX1-59" fmla="*/ 3578280 w 3578280"/>
              <a:gd name="connsiteY1-60" fmla="*/ 0 h 3976321"/>
              <a:gd name="connsiteX2-61" fmla="*/ 3527853 w 3578280"/>
              <a:gd name="connsiteY2-62" fmla="*/ 3976321 h 3976321"/>
              <a:gd name="connsiteX3-63" fmla="*/ 0 w 3578280"/>
              <a:gd name="connsiteY3-64" fmla="*/ 3934558 h 39763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578280" h="3976321">
                <a:moveTo>
                  <a:pt x="0" y="3934558"/>
                </a:moveTo>
                <a:lnTo>
                  <a:pt x="3578280" y="0"/>
                </a:lnTo>
                <a:cubicBezTo>
                  <a:pt x="3576326" y="1266092"/>
                  <a:pt x="3529807" y="2710229"/>
                  <a:pt x="3527853" y="3976321"/>
                </a:cubicBezTo>
                <a:lnTo>
                  <a:pt x="0" y="3934558"/>
                </a:lnTo>
                <a:close/>
              </a:path>
            </a:pathLst>
          </a:custGeom>
          <a:solidFill>
            <a:srgbClr val="44AD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等腰三角形 6"/>
          <p:cNvSpPr/>
          <p:nvPr/>
        </p:nvSpPr>
        <p:spPr>
          <a:xfrm>
            <a:off x="8701090" y="3062288"/>
            <a:ext cx="3522663" cy="3833812"/>
          </a:xfrm>
          <a:custGeom>
            <a:avLst/>
            <a:gdLst>
              <a:gd name="connsiteX0" fmla="*/ 0 w 550984"/>
              <a:gd name="connsiteY0" fmla="*/ 785446 h 785446"/>
              <a:gd name="connsiteX1" fmla="*/ 275492 w 550984"/>
              <a:gd name="connsiteY1" fmla="*/ 0 h 785446"/>
              <a:gd name="connsiteX2" fmla="*/ 550984 w 550984"/>
              <a:gd name="connsiteY2" fmla="*/ 785446 h 785446"/>
              <a:gd name="connsiteX3" fmla="*/ 0 w 550984"/>
              <a:gd name="connsiteY3" fmla="*/ 785446 h 785446"/>
              <a:gd name="connsiteX0-1" fmla="*/ 0 w 1107830"/>
              <a:gd name="connsiteY0-2" fmla="*/ 890953 h 890953"/>
              <a:gd name="connsiteX1-3" fmla="*/ 1107830 w 1107830"/>
              <a:gd name="connsiteY1-4" fmla="*/ 0 h 890953"/>
              <a:gd name="connsiteX2-5" fmla="*/ 550984 w 1107830"/>
              <a:gd name="connsiteY2-6" fmla="*/ 890953 h 890953"/>
              <a:gd name="connsiteX3-7" fmla="*/ 0 w 1107830"/>
              <a:gd name="connsiteY3-8" fmla="*/ 890953 h 890953"/>
              <a:gd name="connsiteX0-9" fmla="*/ 0 w 1107830"/>
              <a:gd name="connsiteY0-10" fmla="*/ 890953 h 3798276"/>
              <a:gd name="connsiteX1-11" fmla="*/ 1107830 w 1107830"/>
              <a:gd name="connsiteY1-12" fmla="*/ 0 h 3798276"/>
              <a:gd name="connsiteX2-13" fmla="*/ 1101969 w 1107830"/>
              <a:gd name="connsiteY2-14" fmla="*/ 3798276 h 3798276"/>
              <a:gd name="connsiteX3-15" fmla="*/ 0 w 1107830"/>
              <a:gd name="connsiteY3-16" fmla="*/ 890953 h 3798276"/>
              <a:gd name="connsiteX0-17" fmla="*/ 0 w 3522784"/>
              <a:gd name="connsiteY0-18" fmla="*/ 3727938 h 3798276"/>
              <a:gd name="connsiteX1-19" fmla="*/ 3522784 w 3522784"/>
              <a:gd name="connsiteY1-20" fmla="*/ 0 h 3798276"/>
              <a:gd name="connsiteX2-21" fmla="*/ 3516923 w 3522784"/>
              <a:gd name="connsiteY2-22" fmla="*/ 3798276 h 3798276"/>
              <a:gd name="connsiteX3-23" fmla="*/ 0 w 3522784"/>
              <a:gd name="connsiteY3-24" fmla="*/ 3727938 h 3798276"/>
              <a:gd name="connsiteX0-25" fmla="*/ 0 w 3522784"/>
              <a:gd name="connsiteY0-26" fmla="*/ 3763108 h 3833446"/>
              <a:gd name="connsiteX1-27" fmla="*/ 3522784 w 3522784"/>
              <a:gd name="connsiteY1-28" fmla="*/ 0 h 3833446"/>
              <a:gd name="connsiteX2-29" fmla="*/ 3516923 w 3522784"/>
              <a:gd name="connsiteY2-30" fmla="*/ 3833446 h 3833446"/>
              <a:gd name="connsiteX3-31" fmla="*/ 0 w 3522784"/>
              <a:gd name="connsiteY3-32" fmla="*/ 3763108 h 3833446"/>
              <a:gd name="connsiteX0-33" fmla="*/ 0 w 3534659"/>
              <a:gd name="connsiteY0-34" fmla="*/ 3786859 h 3833446"/>
              <a:gd name="connsiteX1-35" fmla="*/ 3534659 w 3534659"/>
              <a:gd name="connsiteY1-36" fmla="*/ 0 h 3833446"/>
              <a:gd name="connsiteX2-37" fmla="*/ 3528798 w 3534659"/>
              <a:gd name="connsiteY2-38" fmla="*/ 3833446 h 3833446"/>
              <a:gd name="connsiteX3-39" fmla="*/ 0 w 3534659"/>
              <a:gd name="connsiteY3-40" fmla="*/ 3786859 h 3833446"/>
              <a:gd name="connsiteX0-41" fmla="*/ 0 w 3522783"/>
              <a:gd name="connsiteY0-42" fmla="*/ 3786859 h 3833446"/>
              <a:gd name="connsiteX1-43" fmla="*/ 3522783 w 3522783"/>
              <a:gd name="connsiteY1-44" fmla="*/ 0 h 3833446"/>
              <a:gd name="connsiteX2-45" fmla="*/ 3516922 w 3522783"/>
              <a:gd name="connsiteY2-46" fmla="*/ 3833446 h 3833446"/>
              <a:gd name="connsiteX3-47" fmla="*/ 0 w 3522783"/>
              <a:gd name="connsiteY3-48" fmla="*/ 3786859 h 38334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522783" h="3833446">
                <a:moveTo>
                  <a:pt x="0" y="3786859"/>
                </a:moveTo>
                <a:lnTo>
                  <a:pt x="3522783" y="0"/>
                </a:lnTo>
                <a:cubicBezTo>
                  <a:pt x="3520829" y="1266092"/>
                  <a:pt x="3518876" y="2567354"/>
                  <a:pt x="3516922" y="3833446"/>
                </a:cubicBezTo>
                <a:lnTo>
                  <a:pt x="0" y="3786859"/>
                </a:lnTo>
                <a:close/>
              </a:path>
            </a:pathLst>
          </a:custGeom>
          <a:pattFill prst="lt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37064" y="-33338"/>
            <a:ext cx="7197725" cy="6924676"/>
          </a:xfrm>
          <a:custGeom>
            <a:avLst/>
            <a:gdLst>
              <a:gd name="connsiteX0" fmla="*/ 0 w 1615044"/>
              <a:gd name="connsiteY0" fmla="*/ 0 h 273132"/>
              <a:gd name="connsiteX1" fmla="*/ 1615044 w 1615044"/>
              <a:gd name="connsiteY1" fmla="*/ 0 h 273132"/>
              <a:gd name="connsiteX2" fmla="*/ 1615044 w 1615044"/>
              <a:gd name="connsiteY2" fmla="*/ 273132 h 273132"/>
              <a:gd name="connsiteX3" fmla="*/ 0 w 1615044"/>
              <a:gd name="connsiteY3" fmla="*/ 273132 h 273132"/>
              <a:gd name="connsiteX4" fmla="*/ 0 w 1615044"/>
              <a:gd name="connsiteY4" fmla="*/ 0 h 273132"/>
              <a:gd name="connsiteX0-1" fmla="*/ 0 w 6840187"/>
              <a:gd name="connsiteY0-2" fmla="*/ 5272645 h 5545777"/>
              <a:gd name="connsiteX1-3" fmla="*/ 6840187 w 6840187"/>
              <a:gd name="connsiteY1-4" fmla="*/ 0 h 5545777"/>
              <a:gd name="connsiteX2-5" fmla="*/ 1615044 w 6840187"/>
              <a:gd name="connsiteY2-6" fmla="*/ 5545777 h 5545777"/>
              <a:gd name="connsiteX3-7" fmla="*/ 0 w 6840187"/>
              <a:gd name="connsiteY3-8" fmla="*/ 5545777 h 5545777"/>
              <a:gd name="connsiteX4-9" fmla="*/ 0 w 6840187"/>
              <a:gd name="connsiteY4-10" fmla="*/ 5272645 h 5545777"/>
              <a:gd name="connsiteX0-11" fmla="*/ 0 w 7065818"/>
              <a:gd name="connsiteY0-12" fmla="*/ 5272645 h 5545777"/>
              <a:gd name="connsiteX1-13" fmla="*/ 6840187 w 7065818"/>
              <a:gd name="connsiteY1-14" fmla="*/ 0 h 5545777"/>
              <a:gd name="connsiteX2-15" fmla="*/ 7065818 w 7065818"/>
              <a:gd name="connsiteY2-16" fmla="*/ 11876 h 5545777"/>
              <a:gd name="connsiteX3-17" fmla="*/ 0 w 7065818"/>
              <a:gd name="connsiteY3-18" fmla="*/ 5545777 h 5545777"/>
              <a:gd name="connsiteX4-19" fmla="*/ 0 w 7065818"/>
              <a:gd name="connsiteY4-20" fmla="*/ 5272645 h 5545777"/>
              <a:gd name="connsiteX0-21" fmla="*/ 0 w 7065818"/>
              <a:gd name="connsiteY0-22" fmla="*/ 5272645 h 6982691"/>
              <a:gd name="connsiteX1-23" fmla="*/ 6840187 w 7065818"/>
              <a:gd name="connsiteY1-24" fmla="*/ 0 h 6982691"/>
              <a:gd name="connsiteX2-25" fmla="*/ 7065818 w 7065818"/>
              <a:gd name="connsiteY2-26" fmla="*/ 11876 h 6982691"/>
              <a:gd name="connsiteX3-27" fmla="*/ 0 w 7065818"/>
              <a:gd name="connsiteY3-28" fmla="*/ 6982691 h 6982691"/>
              <a:gd name="connsiteX4-29" fmla="*/ 0 w 7065818"/>
              <a:gd name="connsiteY4-30" fmla="*/ 5272645 h 6982691"/>
              <a:gd name="connsiteX0-31" fmla="*/ 0 w 7279574"/>
              <a:gd name="connsiteY0-32" fmla="*/ 6947065 h 6982691"/>
              <a:gd name="connsiteX1-33" fmla="*/ 7053943 w 7279574"/>
              <a:gd name="connsiteY1-34" fmla="*/ 0 h 6982691"/>
              <a:gd name="connsiteX2-35" fmla="*/ 7279574 w 7279574"/>
              <a:gd name="connsiteY2-36" fmla="*/ 11876 h 6982691"/>
              <a:gd name="connsiteX3-37" fmla="*/ 213756 w 7279574"/>
              <a:gd name="connsiteY3-38" fmla="*/ 6982691 h 6982691"/>
              <a:gd name="connsiteX4-39" fmla="*/ 0 w 7279574"/>
              <a:gd name="connsiteY4-40" fmla="*/ 6947065 h 6982691"/>
              <a:gd name="connsiteX0-41" fmla="*/ 0 w 7279574"/>
              <a:gd name="connsiteY0-42" fmla="*/ 6935189 h 6970815"/>
              <a:gd name="connsiteX1-43" fmla="*/ 6949168 w 7279574"/>
              <a:gd name="connsiteY1-44" fmla="*/ 130999 h 6970815"/>
              <a:gd name="connsiteX2-45" fmla="*/ 7279574 w 7279574"/>
              <a:gd name="connsiteY2-46" fmla="*/ 0 h 6970815"/>
              <a:gd name="connsiteX3-47" fmla="*/ 213756 w 7279574"/>
              <a:gd name="connsiteY3-48" fmla="*/ 6970815 h 6970815"/>
              <a:gd name="connsiteX4-49" fmla="*/ 0 w 7279574"/>
              <a:gd name="connsiteY4-50" fmla="*/ 6935189 h 6970815"/>
              <a:gd name="connsiteX0-51" fmla="*/ 0 w 7174799"/>
              <a:gd name="connsiteY0-52" fmla="*/ 6830414 h 6866040"/>
              <a:gd name="connsiteX1-53" fmla="*/ 6949168 w 7174799"/>
              <a:gd name="connsiteY1-54" fmla="*/ 26224 h 6866040"/>
              <a:gd name="connsiteX2-55" fmla="*/ 7174799 w 7174799"/>
              <a:gd name="connsiteY2-56" fmla="*/ 0 h 6866040"/>
              <a:gd name="connsiteX3-57" fmla="*/ 213756 w 7174799"/>
              <a:gd name="connsiteY3-58" fmla="*/ 6866040 h 6866040"/>
              <a:gd name="connsiteX4-59" fmla="*/ 0 w 7174799"/>
              <a:gd name="connsiteY4-60" fmla="*/ 6830414 h 6866040"/>
              <a:gd name="connsiteX0-61" fmla="*/ 0 w 7174799"/>
              <a:gd name="connsiteY0-62" fmla="*/ 6830414 h 6866040"/>
              <a:gd name="connsiteX1-63" fmla="*/ 6980974 w 7174799"/>
              <a:gd name="connsiteY1-64" fmla="*/ 18273 h 6866040"/>
              <a:gd name="connsiteX2-65" fmla="*/ 7174799 w 7174799"/>
              <a:gd name="connsiteY2-66" fmla="*/ 0 h 6866040"/>
              <a:gd name="connsiteX3-67" fmla="*/ 213756 w 7174799"/>
              <a:gd name="connsiteY3-68" fmla="*/ 6866040 h 6866040"/>
              <a:gd name="connsiteX4-69" fmla="*/ 0 w 7174799"/>
              <a:gd name="connsiteY4-70" fmla="*/ 6830414 h 68660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174799" h="6866040">
                <a:moveTo>
                  <a:pt x="0" y="6830414"/>
                </a:moveTo>
                <a:lnTo>
                  <a:pt x="6980974" y="18273"/>
                </a:lnTo>
                <a:lnTo>
                  <a:pt x="7174799" y="0"/>
                </a:lnTo>
                <a:lnTo>
                  <a:pt x="213756" y="6866040"/>
                </a:lnTo>
                <a:lnTo>
                  <a:pt x="0" y="6830414"/>
                </a:lnTo>
                <a:close/>
              </a:path>
            </a:pathLst>
          </a:custGeom>
          <a:solidFill>
            <a:srgbClr val="44AD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等腰三角形 5"/>
          <p:cNvSpPr/>
          <p:nvPr/>
        </p:nvSpPr>
        <p:spPr>
          <a:xfrm>
            <a:off x="3" y="-34925"/>
            <a:ext cx="11483975" cy="6927850"/>
          </a:xfrm>
          <a:custGeom>
            <a:avLst/>
            <a:gdLst>
              <a:gd name="connsiteX0" fmla="*/ 0 w 12246428"/>
              <a:gd name="connsiteY0" fmla="*/ 0 h 6886974"/>
              <a:gd name="connsiteX1" fmla="*/ 12246428 w 12246428"/>
              <a:gd name="connsiteY1" fmla="*/ 0 h 6886974"/>
              <a:gd name="connsiteX2" fmla="*/ 12246428 w 12246428"/>
              <a:gd name="connsiteY2" fmla="*/ 6886974 h 6886974"/>
              <a:gd name="connsiteX3" fmla="*/ 0 w 12246428"/>
              <a:gd name="connsiteY3" fmla="*/ 6886974 h 6886974"/>
              <a:gd name="connsiteX4" fmla="*/ 0 w 12246428"/>
              <a:gd name="connsiteY4" fmla="*/ 0 h 6886974"/>
              <a:gd name="connsiteX0-1" fmla="*/ 0 w 12246428"/>
              <a:gd name="connsiteY0-2" fmla="*/ 0 h 6886974"/>
              <a:gd name="connsiteX1-3" fmla="*/ 12246428 w 12246428"/>
              <a:gd name="connsiteY1-4" fmla="*/ 0 h 6886974"/>
              <a:gd name="connsiteX2-5" fmla="*/ 12235542 w 12246428"/>
              <a:gd name="connsiteY2-6" fmla="*/ 1759803 h 6886974"/>
              <a:gd name="connsiteX3-7" fmla="*/ 0 w 12246428"/>
              <a:gd name="connsiteY3-8" fmla="*/ 6886974 h 6886974"/>
              <a:gd name="connsiteX4-9" fmla="*/ 0 w 12246428"/>
              <a:gd name="connsiteY4-10" fmla="*/ 0 h 6886974"/>
              <a:gd name="connsiteX0-11" fmla="*/ 0 w 12235545"/>
              <a:gd name="connsiteY0-12" fmla="*/ 0 h 6886974"/>
              <a:gd name="connsiteX1-13" fmla="*/ 9350828 w 12235545"/>
              <a:gd name="connsiteY1-14" fmla="*/ 21772 h 6886974"/>
              <a:gd name="connsiteX2-15" fmla="*/ 12235542 w 12235545"/>
              <a:gd name="connsiteY2-16" fmla="*/ 1759803 h 6886974"/>
              <a:gd name="connsiteX3-17" fmla="*/ 0 w 12235545"/>
              <a:gd name="connsiteY3-18" fmla="*/ 6886974 h 6886974"/>
              <a:gd name="connsiteX4-19" fmla="*/ 0 w 12235545"/>
              <a:gd name="connsiteY4-20" fmla="*/ 0 h 6886974"/>
              <a:gd name="connsiteX0-21" fmla="*/ 0 w 9372913"/>
              <a:gd name="connsiteY0-22" fmla="*/ 0 h 6886974"/>
              <a:gd name="connsiteX1-23" fmla="*/ 9350828 w 9372913"/>
              <a:gd name="connsiteY1-24" fmla="*/ 21772 h 6886974"/>
              <a:gd name="connsiteX2-25" fmla="*/ 9372599 w 9372913"/>
              <a:gd name="connsiteY2-26" fmla="*/ 2750403 h 6886974"/>
              <a:gd name="connsiteX3-27" fmla="*/ 0 w 9372913"/>
              <a:gd name="connsiteY3-28" fmla="*/ 6886974 h 6886974"/>
              <a:gd name="connsiteX4-29" fmla="*/ 0 w 9372913"/>
              <a:gd name="connsiteY4-30" fmla="*/ 0 h 6886974"/>
              <a:gd name="connsiteX0-31" fmla="*/ 0 w 9350828"/>
              <a:gd name="connsiteY0-32" fmla="*/ 0 h 6886974"/>
              <a:gd name="connsiteX1-33" fmla="*/ 9350828 w 9350828"/>
              <a:gd name="connsiteY1-34" fmla="*/ 21772 h 6886974"/>
              <a:gd name="connsiteX2-35" fmla="*/ 4506685 w 9350828"/>
              <a:gd name="connsiteY2-36" fmla="*/ 6876089 h 6886974"/>
              <a:gd name="connsiteX3-37" fmla="*/ 0 w 9350828"/>
              <a:gd name="connsiteY3-38" fmla="*/ 6886974 h 6886974"/>
              <a:gd name="connsiteX4-39" fmla="*/ 0 w 9350828"/>
              <a:gd name="connsiteY4-40" fmla="*/ 0 h 6886974"/>
              <a:gd name="connsiteX0-41" fmla="*/ 0 w 11244943"/>
              <a:gd name="connsiteY0-42" fmla="*/ 0 h 6886974"/>
              <a:gd name="connsiteX1-43" fmla="*/ 11244943 w 11244943"/>
              <a:gd name="connsiteY1-44" fmla="*/ 43543 h 6886974"/>
              <a:gd name="connsiteX2-45" fmla="*/ 4506685 w 11244943"/>
              <a:gd name="connsiteY2-46" fmla="*/ 6876089 h 6886974"/>
              <a:gd name="connsiteX3-47" fmla="*/ 0 w 11244943"/>
              <a:gd name="connsiteY3-48" fmla="*/ 6886974 h 6886974"/>
              <a:gd name="connsiteX4-49" fmla="*/ 0 w 11244943"/>
              <a:gd name="connsiteY4-50" fmla="*/ 0 h 6886974"/>
              <a:gd name="connsiteX0-51" fmla="*/ 0 w 11244943"/>
              <a:gd name="connsiteY0-52" fmla="*/ 0 h 6886974"/>
              <a:gd name="connsiteX1-53" fmla="*/ 11244943 w 11244943"/>
              <a:gd name="connsiteY1-54" fmla="*/ 43543 h 6886974"/>
              <a:gd name="connsiteX2-55" fmla="*/ 4506685 w 11244943"/>
              <a:gd name="connsiteY2-56" fmla="*/ 6876089 h 6886974"/>
              <a:gd name="connsiteX3-57" fmla="*/ 0 w 11244943"/>
              <a:gd name="connsiteY3-58" fmla="*/ 6886974 h 6886974"/>
              <a:gd name="connsiteX4-59" fmla="*/ 0 w 11244943"/>
              <a:gd name="connsiteY4-60" fmla="*/ 0 h 6886974"/>
              <a:gd name="connsiteX0-61" fmla="*/ 0 w 11244943"/>
              <a:gd name="connsiteY0-62" fmla="*/ 0 h 6886974"/>
              <a:gd name="connsiteX1-63" fmla="*/ 11244943 w 11244943"/>
              <a:gd name="connsiteY1-64" fmla="*/ 43543 h 6886974"/>
              <a:gd name="connsiteX2-65" fmla="*/ 4506685 w 11244943"/>
              <a:gd name="connsiteY2-66" fmla="*/ 6876089 h 6886974"/>
              <a:gd name="connsiteX3-67" fmla="*/ 0 w 11244943"/>
              <a:gd name="connsiteY3-68" fmla="*/ 6886974 h 6886974"/>
              <a:gd name="connsiteX4-69" fmla="*/ 0 w 11244943"/>
              <a:gd name="connsiteY4-70" fmla="*/ 0 h 6886974"/>
              <a:gd name="connsiteX0-71" fmla="*/ 0 w 11647715"/>
              <a:gd name="connsiteY0-72" fmla="*/ 0 h 6886974"/>
              <a:gd name="connsiteX1-73" fmla="*/ 11647715 w 11647715"/>
              <a:gd name="connsiteY1-74" fmla="*/ 32658 h 6886974"/>
              <a:gd name="connsiteX2-75" fmla="*/ 4506685 w 11647715"/>
              <a:gd name="connsiteY2-76" fmla="*/ 6876089 h 6886974"/>
              <a:gd name="connsiteX3-77" fmla="*/ 0 w 11647715"/>
              <a:gd name="connsiteY3-78" fmla="*/ 6886974 h 6886974"/>
              <a:gd name="connsiteX4-79" fmla="*/ 0 w 11647715"/>
              <a:gd name="connsiteY4-80" fmla="*/ 0 h 6886974"/>
              <a:gd name="connsiteX0-81" fmla="*/ 0 w 11471868"/>
              <a:gd name="connsiteY0-82" fmla="*/ 0 h 6886974"/>
              <a:gd name="connsiteX1-83" fmla="*/ 11471868 w 11471868"/>
              <a:gd name="connsiteY1-84" fmla="*/ 20935 h 6886974"/>
              <a:gd name="connsiteX2-85" fmla="*/ 4506685 w 11471868"/>
              <a:gd name="connsiteY2-86" fmla="*/ 6876089 h 6886974"/>
              <a:gd name="connsiteX3-87" fmla="*/ 0 w 11471868"/>
              <a:gd name="connsiteY3-88" fmla="*/ 6886974 h 6886974"/>
              <a:gd name="connsiteX4-89" fmla="*/ 0 w 11471868"/>
              <a:gd name="connsiteY4-90" fmla="*/ 0 h 68869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1471868" h="6886974">
                <a:moveTo>
                  <a:pt x="0" y="0"/>
                </a:moveTo>
                <a:lnTo>
                  <a:pt x="11471868" y="20935"/>
                </a:lnTo>
                <a:cubicBezTo>
                  <a:pt x="11109010" y="411593"/>
                  <a:pt x="5239657" y="6180631"/>
                  <a:pt x="4506685" y="6876089"/>
                </a:cubicBezTo>
                <a:lnTo>
                  <a:pt x="0" y="6886974"/>
                </a:lnTo>
                <a:lnTo>
                  <a:pt x="0" y="0"/>
                </a:lnTo>
                <a:close/>
              </a:path>
            </a:pathLst>
          </a:custGeom>
          <a:pattFill prst="lt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TextBox 3" descr="7b0a2020202022776f7264617274223a20227b5c2269645c223a32353030313430342c5c227469645c223a5c225c227d220a7d0a"/>
          <p:cNvSpPr txBox="1"/>
          <p:nvPr/>
        </p:nvSpPr>
        <p:spPr>
          <a:xfrm>
            <a:off x="1825696" y="1741495"/>
            <a:ext cx="6713963" cy="1320800"/>
          </a:xfrm>
          <a:prstGeom prst="rect">
            <a:avLst/>
          </a:prstGeom>
          <a:noFill/>
          <a:effectLst/>
        </p:spPr>
        <p:txBody>
          <a:bodyPr lIns="91403" tIns="45702" rIns="91403" bIns="45702">
            <a:sp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1" u="none" strike="noStrike" kern="1200" cap="none" spc="0" normalizeH="0" baseline="0" noProof="0" dirty="0">
                <a:solidFill>
                  <a:schemeClr val="bg1"/>
                </a:solidFill>
                <a:effectLst>
                  <a:glow rad="81280">
                    <a:srgbClr val="0055FB"/>
                  </a:glow>
                </a:effectLst>
                <a:uLnTx/>
                <a:uFillTx/>
                <a:latin typeface="汉仪帅线体简" panose="00020600040101010101" charset="-122"/>
                <a:ea typeface="汉仪帅线体简" panose="00020600040101010101" charset="-122"/>
                <a:cs typeface="+mn-cs"/>
              </a:rPr>
              <a:t>狂犬病有多狂？</a:t>
            </a:r>
            <a:endParaRPr kumimoji="0" lang="zh-CN" altLang="en-US" sz="8000" b="1" u="none" strike="noStrike" kern="1200" cap="none" spc="0" normalizeH="0" baseline="0" noProof="0" dirty="0">
              <a:solidFill>
                <a:schemeClr val="bg1"/>
              </a:solidFill>
              <a:effectLst>
                <a:glow rad="81280">
                  <a:srgbClr val="0055FB"/>
                </a:glow>
              </a:effectLst>
              <a:uLnTx/>
              <a:uFillTx/>
              <a:latin typeface="汉仪帅线体简" panose="00020600040101010101" charset="-122"/>
              <a:ea typeface="汉仪帅线体简" panose="00020600040101010101" charset="-122"/>
              <a:cs typeface="+mn-cs"/>
            </a:endParaRPr>
          </a:p>
        </p:txBody>
      </p:sp>
      <p:sp>
        <p:nvSpPr>
          <p:cNvPr id="56330" name="文本框 11" descr="7b0a2020202022776f7264617274223a20227b5c2269645c223a32353030313739392c5c227469645c223a5c225c227d220a7d0a"/>
          <p:cNvSpPr txBox="1">
            <a:spLocks noChangeArrowheads="1"/>
          </p:cNvSpPr>
          <p:nvPr/>
        </p:nvSpPr>
        <p:spPr bwMode="auto">
          <a:xfrm>
            <a:off x="1728470" y="3158490"/>
            <a:ext cx="2230120" cy="16179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noAutofit/>
          </a:bodyPr>
          <a:lstStyle/>
          <a:p>
            <a:pPr algn="l"/>
            <a:r>
              <a:rPr lang="en-US" altLang="zh-CN" sz="2400">
                <a:ln w="9144">
                  <a:solidFill>
                    <a:srgbClr val="677261"/>
                  </a:solidFill>
                </a:ln>
                <a:solidFill>
                  <a:srgbClr val="F9FBFA"/>
                </a:solidFill>
                <a:effectLst>
                  <a:outerShdw dist="50800" dir="13500000" algn="br" rotWithShape="0">
                    <a:srgbClr val="E7D89C">
                      <a:alpha val="100000"/>
                    </a:srgbClr>
                  </a:outerShdw>
                </a:effectLst>
                <a:latin typeface="汉仪铸字木头人简" panose="00020600040101010101" charset="-122"/>
                <a:ea typeface="汉仪铸字木头人简" panose="00020600040101010101" charset="-122"/>
                <a:cs typeface="汉仪铸字木头人简" panose="00020600040101010101" charset="-122"/>
                <a:sym typeface="+mn-ea"/>
              </a:rPr>
              <a:t>100%</a:t>
            </a:r>
            <a:r>
              <a:rPr lang="zh-CN" altLang="en-US" sz="2400">
                <a:ln w="9144">
                  <a:solidFill>
                    <a:srgbClr val="677261"/>
                  </a:solidFill>
                </a:ln>
                <a:solidFill>
                  <a:srgbClr val="F9FBFA"/>
                </a:solidFill>
                <a:effectLst>
                  <a:outerShdw dist="50800" dir="13500000" algn="br" rotWithShape="0">
                    <a:srgbClr val="E7D89C">
                      <a:alpha val="100000"/>
                    </a:srgbClr>
                  </a:outerShdw>
                </a:effectLst>
                <a:latin typeface="汉仪铸字木头人简" panose="00020600040101010101" charset="-122"/>
                <a:ea typeface="汉仪铸字木头人简" panose="00020600040101010101" charset="-122"/>
                <a:cs typeface="汉仪铸字木头人简" panose="00020600040101010101" charset="-122"/>
                <a:sym typeface="+mn-ea"/>
              </a:rPr>
              <a:t>致死率</a:t>
            </a:r>
            <a:endParaRPr lang="zh-CN" altLang="en-US" sz="2400">
              <a:ln w="9144">
                <a:solidFill>
                  <a:srgbClr val="677261"/>
                </a:solidFill>
              </a:ln>
              <a:solidFill>
                <a:srgbClr val="F9FBFA"/>
              </a:solidFill>
              <a:effectLst>
                <a:outerShdw dist="50800" dir="13500000" algn="br" rotWithShape="0">
                  <a:srgbClr val="E7D89C">
                    <a:alpha val="100000"/>
                  </a:srgbClr>
                </a:outerShdw>
              </a:effectLst>
              <a:latin typeface="汉仪铸字木头人简" panose="00020600040101010101" charset="-122"/>
              <a:ea typeface="汉仪铸字木头人简" panose="00020600040101010101" charset="-122"/>
              <a:cs typeface="汉仪铸字木头人简" panose="00020600040101010101" charset="-122"/>
            </a:endParaRPr>
          </a:p>
          <a:p>
            <a:pPr algn="l"/>
            <a:r>
              <a:rPr lang="zh-CN" altLang="en-US" sz="2400">
                <a:ln w="9144">
                  <a:solidFill>
                    <a:srgbClr val="677261"/>
                  </a:solidFill>
                </a:ln>
                <a:solidFill>
                  <a:srgbClr val="F9FBFA"/>
                </a:solidFill>
                <a:effectLst>
                  <a:outerShdw dist="50800" dir="13500000" algn="br" rotWithShape="0">
                    <a:srgbClr val="E7D89C">
                      <a:alpha val="100000"/>
                    </a:srgbClr>
                  </a:outerShdw>
                </a:effectLst>
                <a:latin typeface="汉仪铸字木头人简" panose="00020600040101010101" charset="-122"/>
                <a:ea typeface="汉仪铸字木头人简" panose="00020600040101010101" charset="-122"/>
                <a:cs typeface="汉仪铸字木头人简" panose="00020600040101010101" charset="-122"/>
                <a:sym typeface="+mn-ea"/>
              </a:rPr>
              <a:t>不可治但可防</a:t>
            </a:r>
            <a:endParaRPr lang="zh-CN" altLang="en-US" sz="2400">
              <a:ln w="9144">
                <a:solidFill>
                  <a:srgbClr val="677261"/>
                </a:solidFill>
              </a:ln>
              <a:solidFill>
                <a:srgbClr val="F9FBFA"/>
              </a:solidFill>
              <a:effectLst>
                <a:outerShdw dist="50800" dir="13500000" algn="br" rotWithShape="0">
                  <a:srgbClr val="E7D89C">
                    <a:alpha val="100000"/>
                  </a:srgbClr>
                </a:outerShdw>
              </a:effectLst>
              <a:latin typeface="汉仪铸字木头人简" panose="00020600040101010101" charset="-122"/>
              <a:ea typeface="汉仪铸字木头人简" panose="00020600040101010101" charset="-122"/>
              <a:cs typeface="汉仪铸字木头人简" panose="00020600040101010101" charset="-122"/>
            </a:endParaRPr>
          </a:p>
          <a:p>
            <a:pPr algn="l"/>
            <a:r>
              <a:rPr lang="zh-CN" altLang="en-US" sz="2400">
                <a:ln w="9144">
                  <a:solidFill>
                    <a:srgbClr val="677261"/>
                  </a:solidFill>
                </a:ln>
                <a:solidFill>
                  <a:srgbClr val="F9FBFA"/>
                </a:solidFill>
                <a:effectLst>
                  <a:outerShdw dist="50800" dir="13500000" algn="br" rotWithShape="0">
                    <a:srgbClr val="E7D89C">
                      <a:alpha val="100000"/>
                    </a:srgbClr>
                  </a:outerShdw>
                </a:effectLst>
                <a:latin typeface="汉仪铸字木头人简" panose="00020600040101010101" charset="-122"/>
                <a:ea typeface="汉仪铸字木头人简" panose="00020600040101010101" charset="-122"/>
                <a:cs typeface="汉仪铸字木头人简" panose="00020600040101010101" charset="-122"/>
                <a:sym typeface="+mn-ea"/>
              </a:rPr>
              <a:t>疯狗病</a:t>
            </a:r>
            <a:endParaRPr lang="zh-CN" altLang="en-US" sz="2400">
              <a:ln w="9144">
                <a:solidFill>
                  <a:srgbClr val="677261"/>
                </a:solidFill>
              </a:ln>
              <a:solidFill>
                <a:srgbClr val="F9FBFA"/>
              </a:solidFill>
              <a:effectLst>
                <a:outerShdw dist="50800" dir="13500000" algn="br" rotWithShape="0">
                  <a:srgbClr val="E7D89C">
                    <a:alpha val="100000"/>
                  </a:srgbClr>
                </a:outerShdw>
              </a:effectLst>
              <a:latin typeface="汉仪铸字木头人简" panose="00020600040101010101" charset="-122"/>
              <a:ea typeface="汉仪铸字木头人简" panose="00020600040101010101" charset="-122"/>
              <a:cs typeface="汉仪铸字木头人简" panose="00020600040101010101" charset="-122"/>
            </a:endParaRPr>
          </a:p>
          <a:p>
            <a:pPr algn="l"/>
            <a:r>
              <a:rPr lang="zh-CN" altLang="en-US" sz="2400">
                <a:ln w="9144">
                  <a:solidFill>
                    <a:srgbClr val="677261"/>
                  </a:solidFill>
                </a:ln>
                <a:solidFill>
                  <a:srgbClr val="F9FBFA"/>
                </a:solidFill>
                <a:effectLst>
                  <a:outerShdw dist="50800" dir="13500000" algn="br" rotWithShape="0">
                    <a:srgbClr val="E7D89C">
                      <a:alpha val="100000"/>
                    </a:srgbClr>
                  </a:outerShdw>
                </a:effectLst>
                <a:latin typeface="汉仪铸字木头人简" panose="00020600040101010101" charset="-122"/>
                <a:ea typeface="汉仪铸字木头人简" panose="00020600040101010101" charset="-122"/>
                <a:cs typeface="汉仪铸字木头人简" panose="00020600040101010101" charset="-122"/>
                <a:sym typeface="+mn-ea"/>
              </a:rPr>
              <a:t>恐水症</a:t>
            </a:r>
            <a:r>
              <a:rPr lang="en-US" altLang="zh-CN" sz="2400">
                <a:ln w="9144">
                  <a:solidFill>
                    <a:srgbClr val="677261"/>
                  </a:solidFill>
                </a:ln>
                <a:solidFill>
                  <a:srgbClr val="F9FBFA"/>
                </a:solidFill>
                <a:effectLst>
                  <a:outerShdw dist="50800" dir="13500000" algn="br" rotWithShape="0">
                    <a:srgbClr val="E7D89C">
                      <a:alpha val="100000"/>
                    </a:srgbClr>
                  </a:outerShdw>
                </a:effectLst>
                <a:latin typeface="汉仪铸字木头人简" panose="00020600040101010101" charset="-122"/>
                <a:ea typeface="汉仪铸字木头人简" panose="00020600040101010101" charset="-122"/>
                <a:cs typeface="汉仪铸字木头人简" panose="00020600040101010101" charset="-122"/>
                <a:sym typeface="+mn-ea"/>
              </a:rPr>
              <a:t>......</a:t>
            </a:r>
            <a:endParaRPr lang="en-US" altLang="zh-CN" sz="2400">
              <a:ln w="9144">
                <a:solidFill>
                  <a:srgbClr val="677261"/>
                </a:solidFill>
              </a:ln>
              <a:solidFill>
                <a:srgbClr val="F9FBFA"/>
              </a:solidFill>
              <a:effectLst>
                <a:outerShdw dist="50800" dir="13500000" algn="br" rotWithShape="0">
                  <a:srgbClr val="E7D89C">
                    <a:alpha val="100000"/>
                  </a:srgbClr>
                </a:outerShdw>
              </a:effectLst>
              <a:latin typeface="汉仪铸字木头人简" panose="00020600040101010101" charset="-122"/>
              <a:ea typeface="汉仪铸字木头人简" panose="00020600040101010101" charset="-122"/>
              <a:cs typeface="汉仪铸字木头人简" panose="00020600040101010101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u="none" strike="noStrike" kern="1200" cap="none" spc="0" normalizeH="0" baseline="0" noProof="0">
              <a:ln w="9144">
                <a:solidFill>
                  <a:srgbClr val="677261"/>
                </a:solidFill>
              </a:ln>
              <a:solidFill>
                <a:srgbClr val="F9FBFA"/>
              </a:solidFill>
              <a:effectLst>
                <a:outerShdw dist="50800" dir="13500000" algn="br" rotWithShape="0">
                  <a:srgbClr val="E7D89C">
                    <a:alpha val="100000"/>
                  </a:srgbClr>
                </a:outerShdw>
              </a:effectLst>
              <a:uLnTx/>
              <a:uFillTx/>
              <a:latin typeface="汉仪铸字木头人简" panose="00020600040101010101" charset="-122"/>
              <a:ea typeface="汉仪铸字木头人简" panose="00020600040101010101" charset="-122"/>
              <a:cs typeface="汉仪铸字木头人简" panose="0002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01035" y="5193665"/>
            <a:ext cx="1651000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汉仪铸字木头人简" panose="00020600040101010101" charset="-122"/>
                <a:ea typeface="汉仪铸字木头人简" panose="00020600040101010101" charset="-122"/>
              </a:rPr>
              <a:t>科普人：罗可</a:t>
            </a:r>
            <a:endParaRPr lang="zh-CN" altLang="en-US" sz="1800">
              <a:latin typeface="汉仪铸字木头人简" panose="00020600040101010101" charset="-122"/>
              <a:ea typeface="汉仪铸字木头人简" panose="0002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90590" y="2138045"/>
            <a:ext cx="6089650" cy="3224530"/>
          </a:xfrm>
        </p:spPr>
        <p:txBody>
          <a:bodyPr/>
          <a:p>
            <a:pPr marL="0" indent="0" eaLnBrk="1" latinLnBrk="0" hangingPunct="1">
              <a:lnSpc>
                <a:spcPct val="250000"/>
              </a:lnSpc>
            </a:pPr>
            <a:b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爱猫人士老李在喂养流浪猫的过程中不慎被抓伤，忧心忡忡地来咨询：什么是狂犬病？被猫抓了，伤口轻微破皮出血用不用打狂犬疫苗呢？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5110" y="781685"/>
            <a:ext cx="5607050" cy="37204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35" name="组合 6"/>
          <p:cNvGrpSpPr/>
          <p:nvPr/>
        </p:nvGrpSpPr>
        <p:grpSpPr bwMode="auto">
          <a:xfrm>
            <a:off x="1853883" y="3054350"/>
            <a:ext cx="8483600" cy="749300"/>
            <a:chOff x="3779912" y="1777380"/>
            <a:chExt cx="4896544" cy="432049"/>
          </a:xfrm>
        </p:grpSpPr>
        <p:sp>
          <p:nvSpPr>
            <p:cNvPr id="8" name="矩形 7"/>
            <p:cNvSpPr/>
            <p:nvPr/>
          </p:nvSpPr>
          <p:spPr>
            <a:xfrm>
              <a:off x="3779912" y="1777380"/>
              <a:ext cx="4896544" cy="43204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127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779912" y="1777380"/>
              <a:ext cx="1290107" cy="432049"/>
            </a:xfrm>
            <a:prstGeom prst="rect">
              <a:avLst/>
            </a:prstGeom>
            <a:solidFill>
              <a:srgbClr val="D45A63"/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Broadway" panose="04040905080B02020502" pitchFamily="82" charset="0"/>
                  <a:ea typeface="微软雅黑" panose="020B0503020204020204" pitchFamily="34" charset="-122"/>
                  <a:cs typeface="+mn-cs"/>
                </a:rPr>
                <a:t>1</a:t>
              </a:r>
              <a:endPara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roadway" panose="04040905080B02020502" pitchFamily="82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TextBox 37"/>
            <p:cNvSpPr txBox="1"/>
            <p:nvPr/>
          </p:nvSpPr>
          <p:spPr>
            <a:xfrm>
              <a:off x="5671642" y="1825345"/>
              <a:ext cx="2211874" cy="3364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</a:t>
              </a:r>
              <a:r>
                <a:rPr lang="zh-CN" altLang="en-US" sz="3200" b="1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什么是狂犬病？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 descr="白板后面的医生图片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080252" y="22225"/>
            <a:ext cx="4545013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2" name="TextBox 6"/>
          <p:cNvSpPr txBox="1">
            <a:spLocks noChangeArrowheads="1"/>
          </p:cNvSpPr>
          <p:nvPr/>
        </p:nvSpPr>
        <p:spPr bwMode="auto">
          <a:xfrm>
            <a:off x="1069975" y="182880"/>
            <a:ext cx="7577455" cy="44875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03" tIns="45702" rIns="91403" bIns="45702">
            <a:noAutofit/>
          </a:bodyPr>
          <a:lstStyle/>
          <a:p>
            <a:pPr marL="0" marR="0" lvl="0" indent="455930" algn="l" defTabSz="913130" rtl="0" eaLnBrk="1" fontAlgn="base" latinLnBrk="0" hangingPunct="1">
              <a:lnSpc>
                <a:spcPct val="2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狂犬病：</a:t>
            </a:r>
            <a:r>
              <a:rPr kumimoji="0" lang="zh-CN" altLang="zh-CN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是由狂犬病毒感染引起的</a:t>
            </a:r>
            <a:r>
              <a:rPr lang="zh-CN" altLang="zh-CN" sz="2000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人兽</a:t>
            </a:r>
            <a:r>
              <a:rPr lang="zh-CN" altLang="zh-CN" sz="20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共患</a:t>
            </a:r>
            <a:r>
              <a:rPr kumimoji="0" lang="zh-CN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中枢神经系统疾病。</a:t>
            </a:r>
            <a:r>
              <a:rPr kumimoji="0" lang="zh-CN" altLang="zh-CN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是迄今为止人类病死率最高的急性传染病，主要通过病兽</a:t>
            </a:r>
            <a:r>
              <a:rPr kumimoji="0" lang="zh-CN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咬伤</a:t>
            </a:r>
            <a:r>
              <a:rPr kumimoji="0" lang="zh-CN" altLang="zh-CN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传播，也可以通过病兽舔舐伤口和黏膜传播。</a:t>
            </a:r>
            <a:endParaRPr kumimoji="0" lang="zh-CN" altLang="zh-CN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455930" algn="l" defTabSz="913130" rtl="0" eaLnBrk="1" fontAlgn="base" latinLnBrk="0" hangingPunct="1">
              <a:lnSpc>
                <a:spcPct val="2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     </a:t>
            </a:r>
            <a:r>
              <a:rPr kumimoji="0" lang="zh-CN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重点来了：一旦发病，病死率接近 100%。</a:t>
            </a:r>
            <a:endParaRPr kumimoji="0" lang="zh-CN" altLang="zh-CN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455930" algn="l" defTabSz="91313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225" y="4670425"/>
            <a:ext cx="3883025" cy="18332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802" t="180" r="5949" b="-180"/>
          <a:stretch>
            <a:fillRect/>
          </a:stretch>
        </p:blipFill>
        <p:spPr>
          <a:xfrm>
            <a:off x="-12357" y="0"/>
            <a:ext cx="12204357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32130" y="226695"/>
            <a:ext cx="7317740" cy="62312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indent="455930" defTabSz="91313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3200" b="1" noProof="0">
                <a:solidFill>
                  <a:srgbClr val="FF0000"/>
                </a:solidFill>
                <a:latin typeface="汉仪铸字木头人简" panose="00020600040101010101" charset="-122"/>
                <a:ea typeface="汉仪铸字木头人简" panose="00020600040101010101" charset="-122"/>
                <a:sym typeface="+mn-ea"/>
              </a:rPr>
              <a:t>狂犬病的临床表现</a:t>
            </a:r>
            <a:endParaRPr lang="zh-CN" altLang="zh-CN" b="1" noProof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R="0" indent="455930" defTabSz="91313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zh-CN" b="1" noProof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R="0" indent="455930" defTabSz="91313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b="1" noProof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特异性表现：</a:t>
            </a:r>
            <a:endParaRPr lang="zh-CN" altLang="zh-CN" b="1" noProof="0"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R="0" indent="455930" defTabSz="91313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b="1" noProof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1.狂躁型：大部分病人都是狂躁型；</a:t>
            </a:r>
            <a:r>
              <a:rPr lang="zh-CN" altLang="zh-CN" b="1" noProof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高度兴奋、恐水、怕风、阵发性咽肌痉挛</a:t>
            </a:r>
            <a:r>
              <a:rPr lang="zh-CN" altLang="zh-CN" b="1" noProof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等，可能会咬人、抓人、流涎、吐沫、多汗、心率加快、血压增高等；</a:t>
            </a:r>
            <a:endParaRPr lang="zh-CN" altLang="zh-CN" b="1" noProof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R="0" indent="455930" defTabSz="91313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b="1" noProof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2.麻痹型：以</a:t>
            </a:r>
            <a:r>
              <a:rPr lang="zh-CN" altLang="zh-CN" b="1" noProof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四肢无力、麻痹</a:t>
            </a:r>
            <a:r>
              <a:rPr lang="zh-CN" altLang="zh-CN" b="1" noProof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为常见症状。麻痹多开始于肢体被咬处，后呈放射状向四周蔓延，部分或全部肌肉瘫痪，咽喉肌、声带麻痹而失音。</a:t>
            </a:r>
            <a:endParaRPr lang="zh-CN" altLang="zh-CN" b="1" noProof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R="0" indent="455930" defTabSz="91313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zh-CN" b="1" noProof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R="0" indent="455930" defTabSz="91313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b="1" noProof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患者发病后可能会因为咽肌痉挛导致讲话声音发生变化，但患者并不会出现学狗叫或者像狗一样爬行的情况哦！</a:t>
            </a:r>
            <a:endParaRPr lang="zh-CN" altLang="zh-CN" b="1" noProof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R="0" indent="455930" defTabSz="91313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/>
          </a:p>
          <a:p>
            <a:pPr marR="0" indent="455930" defTabSz="91313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1820" y="2090420"/>
            <a:ext cx="3470275" cy="29692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图片 4"/>
          <p:cNvPicPr>
            <a:picLocks noChangeAspect="1"/>
          </p:cNvPicPr>
          <p:nvPr/>
        </p:nvPicPr>
        <p:blipFill>
          <a:blip r:embed="rId1"/>
          <a:srcRect l="3735" r="19556"/>
          <a:stretch>
            <a:fillRect/>
          </a:stretch>
        </p:blipFill>
        <p:spPr bwMode="auto">
          <a:xfrm>
            <a:off x="0" y="0"/>
            <a:ext cx="12206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20520000">
            <a:off x="511810" y="366395"/>
            <a:ext cx="2029460" cy="11296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33450" y="1288415"/>
            <a:ext cx="7436485" cy="4580255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marR="0" indent="455930" defTabSz="913130" fontAlgn="base">
              <a:lnSpc>
                <a:spcPct val="2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2800" b="1" noProof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舒体" panose="02010601030101010101" charset="-122"/>
                <a:ea typeface="方正舒体" panose="02010601030101010101" charset="-122"/>
                <a:sym typeface="+mn-ea"/>
              </a:rPr>
              <a:t>被动物咬伤就一定会得狂犬病吗？</a:t>
            </a:r>
            <a:endParaRPr lang="zh-CN" altLang="zh-CN" sz="2800" b="1" noProof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方正舒体" panose="02010601030101010101" charset="-122"/>
              <a:ea typeface="方正舒体" panose="02010601030101010101" charset="-122"/>
              <a:sym typeface="+mn-ea"/>
            </a:endParaRPr>
          </a:p>
          <a:p>
            <a:pPr marR="0" indent="455930" defTabSz="913130" fontAlgn="base">
              <a:lnSpc>
                <a:spcPct val="2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2800" b="1" noProof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当然不是！只有</a:t>
            </a:r>
            <a:r>
              <a:rPr lang="zh-CN" altLang="zh-CN" sz="2800" b="1" noProof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携带狂犬病毒的动物</a:t>
            </a:r>
            <a:r>
              <a:rPr lang="zh-CN" altLang="zh-CN" sz="2800" b="1" noProof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才有传播狂犬病的可能。而即使是被带病动物致伤，通过</a:t>
            </a:r>
            <a:r>
              <a:rPr lang="zh-CN" altLang="zh-CN" sz="2800" b="1" noProof="0">
                <a:solidFill>
                  <a:schemeClr val="accent6"/>
                </a:solidFill>
                <a:highlight>
                  <a:srgbClr val="00FFFF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及时、正确的伤口处理</a:t>
            </a:r>
            <a:r>
              <a:rPr lang="zh-CN" altLang="zh-CN" sz="2800" b="1" noProof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和</a:t>
            </a:r>
            <a:r>
              <a:rPr lang="zh-CN" altLang="zh-CN" sz="2800" b="1" noProof="0">
                <a:solidFill>
                  <a:schemeClr val="accent6">
                    <a:lumMod val="75000"/>
                  </a:schemeClr>
                </a:solidFill>
                <a:highlight>
                  <a:srgbClr val="00FFFF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全程、正规的免疫接种</a:t>
            </a:r>
            <a:r>
              <a:rPr lang="zh-CN" altLang="zh-CN" sz="2800" b="1" noProof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，基本能够预防狂犬病的发生。</a:t>
            </a:r>
            <a:endParaRPr lang="zh-CN" altLang="zh-CN" sz="2800" b="1" noProof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lang="zh-CN" altLang="en-US" sz="2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35" name="组合 6"/>
          <p:cNvGrpSpPr/>
          <p:nvPr/>
        </p:nvGrpSpPr>
        <p:grpSpPr bwMode="auto">
          <a:xfrm>
            <a:off x="1853883" y="3054350"/>
            <a:ext cx="8483600" cy="749300"/>
            <a:chOff x="3779912" y="1777380"/>
            <a:chExt cx="4896544" cy="432049"/>
          </a:xfrm>
        </p:grpSpPr>
        <p:sp>
          <p:nvSpPr>
            <p:cNvPr id="2" name="矩形 1"/>
            <p:cNvSpPr/>
            <p:nvPr>
              <p:custDataLst>
                <p:tags r:id="rId1"/>
              </p:custDataLst>
            </p:nvPr>
          </p:nvSpPr>
          <p:spPr>
            <a:xfrm>
              <a:off x="3779912" y="1777380"/>
              <a:ext cx="4896544" cy="43204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127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" name="矩形 2"/>
            <p:cNvSpPr/>
            <p:nvPr>
              <p:custDataLst>
                <p:tags r:id="rId2"/>
              </p:custDataLst>
            </p:nvPr>
          </p:nvSpPr>
          <p:spPr>
            <a:xfrm>
              <a:off x="3779912" y="1777380"/>
              <a:ext cx="1290107" cy="432049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Broadway" panose="04040905080B02020502" pitchFamily="82" charset="0"/>
                  <a:ea typeface="微软雅黑" panose="020B0503020204020204" pitchFamily="34" charset="-122"/>
                  <a:cs typeface="+mn-cs"/>
                </a:rPr>
                <a:t>2</a:t>
              </a:r>
              <a:endPara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roadway" panose="04040905080B02020502" pitchFamily="82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TextBox 37"/>
            <p:cNvSpPr txBox="1"/>
            <p:nvPr>
              <p:custDataLst>
                <p:tags r:id="rId3"/>
              </p:custDataLst>
            </p:nvPr>
          </p:nvSpPr>
          <p:spPr>
            <a:xfrm>
              <a:off x="5420033" y="1824979"/>
              <a:ext cx="3045313" cy="3364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200" b="1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哪些动物可以传播狂犬病？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6"/>
          <p:cNvSpPr txBox="1">
            <a:spLocks noChangeArrowheads="1"/>
          </p:cNvSpPr>
          <p:nvPr/>
        </p:nvSpPr>
        <p:spPr bwMode="auto">
          <a:xfrm>
            <a:off x="1112205" y="1999935"/>
            <a:ext cx="5470525" cy="26752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03" tIns="45702" rIns="91403" bIns="45702">
            <a:spAutoFit/>
          </a:bodyPr>
          <a:lstStyle/>
          <a:p>
            <a:pPr marL="0" marR="0" lvl="0" indent="0" algn="l" defTabSz="91313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</a:t>
            </a: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带狂犬病毒的动物</a:t>
            </a:r>
            <a:r>
              <a:rPr kumimoji="0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是本病的传染源，在我国狂犬病的主要传染源是</a:t>
            </a: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犬、猫及野生动物</a:t>
            </a:r>
            <a:r>
              <a:rPr kumimoji="0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；其次为</a:t>
            </a: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猪、牛、马等家畜</a:t>
            </a:r>
            <a:r>
              <a:rPr kumimoji="0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endParaRPr kumimoji="0" sz="2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25" y="848995"/>
            <a:ext cx="4965700" cy="52609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commondata" val="eyJoZGlkIjoiNTlmYjM5ZWMxYzI5ZTYyZDg2NmUxOWQ3NTg4YjUwZmQ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1203</Words>
  <Application>WPS 演示</Application>
  <PresentationFormat>宽屏</PresentationFormat>
  <Paragraphs>84</Paragraphs>
  <Slides>17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9" baseType="lpstr">
      <vt:lpstr>Arial</vt:lpstr>
      <vt:lpstr>宋体</vt:lpstr>
      <vt:lpstr>Wingdings</vt:lpstr>
      <vt:lpstr>Calibri Light</vt:lpstr>
      <vt:lpstr>Calibri</vt:lpstr>
      <vt:lpstr>方正大黑简体</vt:lpstr>
      <vt:lpstr>黑体</vt:lpstr>
      <vt:lpstr>汉仪帅线体简</vt:lpstr>
      <vt:lpstr>汉仪铸字木头人简</vt:lpstr>
      <vt:lpstr>微软雅黑</vt:lpstr>
      <vt:lpstr>Broadway</vt:lpstr>
      <vt:lpstr>方正舒体</vt:lpstr>
      <vt:lpstr>华文彩云</vt:lpstr>
      <vt:lpstr>华文宋体</vt:lpstr>
      <vt:lpstr>华文琥珀</vt:lpstr>
      <vt:lpstr>Wingdings</vt:lpstr>
      <vt:lpstr>汉仪晓波舒黑W</vt:lpstr>
      <vt:lpstr>Arial Unicode MS</vt:lpstr>
      <vt:lpstr>等线</vt:lpstr>
      <vt:lpstr>等线 Light</vt:lpstr>
      <vt:lpstr>Office 主题​​</vt:lpstr>
      <vt:lpstr>第一PPT模板网-WWW.1PPT.COM</vt:lpstr>
      <vt:lpstr>PowerPoint 演示文稿</vt:lpstr>
      <vt:lpstr>PowerPoint 演示文稿</vt:lpstr>
      <vt:lpstr>       爱猫人士老李在喂养流浪猫的过程中不慎被抓伤，忧心忡忡地来咨询：什么是狂犬病？被猫抓了，伤口轻微破皮出血用不用打狂犬疫苗呢？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category>锐旗设计; https://9ppt.taobao.com</cp:category>
  <cp:lastModifiedBy> Shine</cp:lastModifiedBy>
  <cp:revision>163</cp:revision>
  <dcterms:created xsi:type="dcterms:W3CDTF">2017-02-15T15:43:00Z</dcterms:created>
  <dcterms:modified xsi:type="dcterms:W3CDTF">2024-03-28T02:43:02Z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8DDB9B0003C54AE7A81A318A24D570D4_13</vt:lpwstr>
  </property>
  <property fmtid="{D5CDD505-2E9C-101B-9397-08002B2CF9AE}" pid="3" name="KSOProductBuildVer">
    <vt:lpwstr>2052-12.1.0.16417</vt:lpwstr>
  </property>
</Properties>
</file>