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406" r:id="rId4"/>
    <p:sldId id="284" r:id="rId6"/>
    <p:sldId id="285" r:id="rId7"/>
    <p:sldId id="286" r:id="rId8"/>
    <p:sldId id="287" r:id="rId9"/>
    <p:sldId id="288" r:id="rId10"/>
    <p:sldId id="289" r:id="rId11"/>
    <p:sldId id="372" r:id="rId12"/>
    <p:sldId id="302" r:id="rId13"/>
    <p:sldId id="304" r:id="rId14"/>
    <p:sldId id="310" r:id="rId15"/>
    <p:sldId id="318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556" r:id="rId34"/>
    <p:sldId id="557" r:id="rId35"/>
    <p:sldId id="558" r:id="rId36"/>
    <p:sldId id="559" r:id="rId37"/>
    <p:sldId id="560" r:id="rId38"/>
    <p:sldId id="564" r:id="rId39"/>
    <p:sldId id="511" r:id="rId40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CCFF"/>
    <a:srgbClr val="FFFF00"/>
    <a:srgbClr val="B2B2B2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16"/>
    <p:restoredTop sz="94660"/>
  </p:normalViewPr>
  <p:slideViewPr>
    <p:cSldViewPr showGuides="1">
      <p:cViewPr>
        <p:scale>
          <a:sx n="66" d="100"/>
          <a:sy n="66" d="100"/>
        </p:scale>
        <p:origin x="-1061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536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7410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亚洲地区习惯于抱孩子时，婴儿的皮损在臀部；非洲习惯背孩子时，皮损在前额。皮损在暴露部位，</a:t>
            </a:r>
            <a:r>
              <a:rPr lang="en-US" altLang="zh-CN" dirty="0">
                <a:ea typeface="宋体" panose="02010600030101010101" pitchFamily="2" charset="-122"/>
              </a:rPr>
              <a:t>…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945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亚洲地区习惯于抱孩子时，婴儿的皮损在臀部；非洲习惯背孩子时，皮损在前额。皮损在暴露部位，</a:t>
            </a:r>
            <a:r>
              <a:rPr lang="en-US" altLang="zh-CN" dirty="0">
                <a:ea typeface="宋体" panose="02010600030101010101" pitchFamily="2" charset="-122"/>
              </a:rPr>
              <a:t>…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150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向广大群众宣传：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、知道麻风病是一种传染病，但不会一触即发；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、懂得麻风病已是“可防可治之症”；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、病人开始治疗后很快会失去传染性，可在家边治疗、边学习、边工作；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、知道麻风病初期表现，自己或别人遇到可疑症状及早就医；</a:t>
            </a:r>
            <a:r>
              <a:rPr lang="en-US" altLang="zh-CN" dirty="0">
                <a:ea typeface="宋体" panose="02010600030101010101" pitchFamily="2" charset="-122"/>
              </a:rPr>
              <a:t>5</a:t>
            </a:r>
            <a:r>
              <a:rPr lang="zh-CN" altLang="en-US" dirty="0">
                <a:ea typeface="宋体" panose="02010600030101010101" pitchFamily="2" charset="-122"/>
              </a:rPr>
              <a:t>、明白什么地方可以诊断麻风并能免费得到化疗药品；</a:t>
            </a:r>
            <a:r>
              <a:rPr lang="en-US" altLang="zh-CN" dirty="0">
                <a:ea typeface="宋体" panose="02010600030101010101" pitchFamily="2" charset="-122"/>
              </a:rPr>
              <a:t>6</a:t>
            </a:r>
            <a:r>
              <a:rPr lang="zh-CN" altLang="en-US" dirty="0">
                <a:ea typeface="宋体" panose="02010600030101010101" pitchFamily="2" charset="-122"/>
              </a:rPr>
              <a:t>、早治疗可以早治愈，还能防止残疾发生。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475038" y="5791200"/>
            <a:ext cx="2392363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7696200" cy="1828800"/>
          </a:xfrm>
        </p:spPr>
        <p:txBody>
          <a:bodyPr/>
          <a:lstStyle>
            <a:lvl1pPr algn="l">
              <a:defRPr sz="5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381000" y="2667000"/>
            <a:ext cx="7696200" cy="457200"/>
          </a:xfrm>
          <a:solidFill>
            <a:schemeClr val="accent1"/>
          </a:solidFill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4313"/>
            <a:ext cx="2133600" cy="157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0025"/>
            <a:ext cx="2895600" cy="171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5738"/>
            <a:ext cx="2133600" cy="185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90488"/>
            <a:ext cx="20764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76950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3058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9248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9248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3058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862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8862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85800" y="3962400"/>
            <a:ext cx="7924800" cy="236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3058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3058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876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724400" y="1447800"/>
            <a:ext cx="3886200" cy="4876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541E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541E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17" Type="http://schemas.openxmlformats.org/officeDocument/2006/relationships/image" Target="../media/image2.png"/><Relationship Id="rId16" Type="http://schemas.openxmlformats.org/officeDocument/2006/relationships/oleObject" Target="../embeddings/oleObject1.bin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6" name="Object 34"/>
          <p:cNvGraphicFramePr/>
          <p:nvPr/>
        </p:nvGraphicFramePr>
        <p:xfrm>
          <a:off x="0" y="1341438"/>
          <a:ext cx="9144000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6" imgW="13004800" imgH="9753600" progId="Photoshop.Image.6">
                  <p:embed/>
                </p:oleObj>
              </mc:Choice>
              <mc:Fallback>
                <p:oleObj name="" r:id="rId16" imgW="13004800" imgH="97536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1341438"/>
                        <a:ext cx="9144000" cy="5516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ltGray">
          <a:xfrm>
            <a:off x="0" y="6524625"/>
            <a:ext cx="9144000" cy="360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8" name="Picture 36" descr="xmas_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685800" y="1447800"/>
            <a:ext cx="7924800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553200"/>
            <a:ext cx="2667000" cy="22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www.pptcn.com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2895600" cy="209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534150"/>
            <a:ext cx="1752600" cy="258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/>
          </p:cNvSpPr>
          <p:nvPr>
            <p:ph type="title"/>
          </p:nvPr>
        </p:nvSpPr>
        <p:spPr>
          <a:xfrm>
            <a:off x="457200" y="90488"/>
            <a:ext cx="83058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61" name="Oval 37"/>
          <p:cNvSpPr>
            <a:spLocks noChangeArrowheads="1"/>
          </p:cNvSpPr>
          <p:nvPr/>
        </p:nvSpPr>
        <p:spPr bwMode="gray">
          <a:xfrm>
            <a:off x="250825" y="69215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2" name="Oval 38"/>
          <p:cNvSpPr>
            <a:spLocks noChangeArrowheads="1"/>
          </p:cNvSpPr>
          <p:nvPr/>
        </p:nvSpPr>
        <p:spPr bwMode="gray">
          <a:xfrm>
            <a:off x="642938" y="6810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3" name="Oval 39"/>
          <p:cNvSpPr>
            <a:spLocks noChangeArrowheads="1"/>
          </p:cNvSpPr>
          <p:nvPr/>
        </p:nvSpPr>
        <p:spPr bwMode="gray">
          <a:xfrm>
            <a:off x="1036638" y="6873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rgbClr val="541E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4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6000" b="1" dirty="0">
                <a:solidFill>
                  <a:srgbClr val="692AA2"/>
                </a:solidFill>
                <a:ea typeface="楷体_GB2312" pitchFamily="49" charset="-122"/>
              </a:rPr>
              <a:t>麻风病知识讲座</a:t>
            </a:r>
            <a:endParaRPr lang="zh-CN" altLang="en-US" sz="6000" b="1" dirty="0">
              <a:solidFill>
                <a:srgbClr val="692AA2"/>
              </a:solidFill>
              <a:ea typeface="楷体_GB2312" pitchFamily="49" charset="-122"/>
            </a:endParaRPr>
          </a:p>
        </p:txBody>
      </p:sp>
      <p:sp>
        <p:nvSpPr>
          <p:cNvPr id="5122" name="Rectangle 5"/>
          <p:cNvSpPr>
            <a:spLocks noGrp="1"/>
          </p:cNvSpPr>
          <p:nvPr>
            <p:ph type="subTitle" idx="1"/>
          </p:nvPr>
        </p:nvSpPr>
        <p:spPr>
          <a:xfrm>
            <a:off x="1403350" y="4437063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zh-CN" altLang="en-US" sz="2400" b="1" dirty="0">
                <a:solidFill>
                  <a:srgbClr val="008080"/>
                </a:solidFill>
                <a:latin typeface="+mn-lt"/>
                <a:ea typeface="楷体_GB2312" pitchFamily="49" charset="-122"/>
                <a:cs typeface="+mn-cs"/>
              </a:rPr>
              <a:t>新洲区疾控中心麻防科</a:t>
            </a:r>
            <a:r>
              <a:rPr lang="zh-CN" altLang="en-US" sz="4000" b="1" dirty="0">
                <a:solidFill>
                  <a:srgbClr val="008080"/>
                </a:solidFill>
                <a:latin typeface="+mn-lt"/>
                <a:ea typeface="楷体_GB2312" pitchFamily="49" charset="-122"/>
                <a:cs typeface="+mn-cs"/>
              </a:rPr>
              <a:t>   </a:t>
            </a:r>
            <a:r>
              <a:rPr lang="zh-CN" altLang="en-US" sz="2400" b="1" dirty="0">
                <a:solidFill>
                  <a:srgbClr val="008080"/>
                </a:solidFill>
                <a:latin typeface="+mn-lt"/>
                <a:ea typeface="楷体_GB2312" pitchFamily="49" charset="-122"/>
                <a:cs typeface="+mn-cs"/>
              </a:rPr>
              <a:t>高代明</a:t>
            </a:r>
            <a:r>
              <a:rPr lang="zh-CN" altLang="en-US" sz="4000" b="1" dirty="0">
                <a:solidFill>
                  <a:srgbClr val="008080"/>
                </a:solidFill>
                <a:latin typeface="+mn-lt"/>
                <a:ea typeface="楷体_GB2312" pitchFamily="49" charset="-122"/>
                <a:cs typeface="+mn-cs"/>
              </a:rPr>
              <a:t>       </a:t>
            </a:r>
            <a:endParaRPr lang="zh-CN" altLang="en-US" sz="2800" b="1" dirty="0">
              <a:solidFill>
                <a:srgbClr val="008080"/>
              </a:solidFill>
              <a:latin typeface="+mn-lt"/>
              <a:ea typeface="楷体_GB2312" pitchFamily="49" charset="-122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lang="zh-CN" altLang="en-US" sz="1400" b="1" dirty="0">
              <a:solidFill>
                <a:srgbClr val="008080"/>
              </a:solidFill>
              <a:latin typeface="+mn-lt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386" name="Rectangle 2"/>
          <p:cNvSpPr/>
          <p:nvPr/>
        </p:nvSpPr>
        <p:spPr>
          <a:xfrm>
            <a:off x="395288" y="0"/>
            <a:ext cx="7543800" cy="762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麻风病的传染</a:t>
            </a:r>
            <a:endParaRPr lang="zh-CN" altLang="en-US" sz="3600" b="1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3962400" y="3048000"/>
            <a:ext cx="1219200" cy="129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114800" y="3244850"/>
            <a:ext cx="10668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marR="0" indent="-174625" defTabSz="914400" eaLnBrk="0" hangingPunct="0">
              <a:buClr>
                <a:srgbClr val="CC00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传染</a:t>
            </a:r>
            <a:endParaRPr kumimoji="0" lang="zh-CN" altLang="en-US" sz="2800" b="1" kern="1200" cap="none" spc="0" normalizeH="0" baseline="0" noProof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  <a:p>
            <a:pPr marL="174625" marR="0" indent="-174625" defTabSz="914400" eaLnBrk="0" hangingPunct="0">
              <a:buClr>
                <a:srgbClr val="CC00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途径</a:t>
            </a:r>
            <a:endParaRPr kumimoji="0" lang="zh-CN" altLang="en-US" sz="2800" b="1" kern="1200" cap="none" spc="0" normalizeH="0" baseline="0" noProof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3276600" y="3581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5334000" y="3581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391" name="AutoShape 7"/>
          <p:cNvSpPr/>
          <p:nvPr/>
        </p:nvSpPr>
        <p:spPr>
          <a:xfrm rot="5400000">
            <a:off x="4457700" y="2552700"/>
            <a:ext cx="152400" cy="3733800"/>
          </a:xfrm>
          <a:prstGeom prst="leftBracket">
            <a:avLst>
              <a:gd name="adj" fmla="val 204166"/>
            </a:avLst>
          </a:prstGeom>
          <a:noFill/>
          <a:ln w="2540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076450" y="4479925"/>
            <a:ext cx="12001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Arial" panose="020B0604020202020204" pitchFamily="34" charset="0"/>
              </a:rPr>
              <a:t>传染方式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5791200" y="4479925"/>
            <a:ext cx="12001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Arial" panose="020B0604020202020204" pitchFamily="34" charset="0"/>
              </a:rPr>
              <a:t>入侵门户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8434" name="Rectangle 2"/>
          <p:cNvSpPr/>
          <p:nvPr/>
        </p:nvSpPr>
        <p:spPr>
          <a:xfrm>
            <a:off x="395288" y="0"/>
            <a:ext cx="7543800" cy="762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麻风病的传染</a:t>
            </a:r>
            <a:endParaRPr lang="zh-CN" altLang="en-US" sz="3600" b="1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3995738" y="1844675"/>
            <a:ext cx="1219200" cy="1295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067175" y="1989138"/>
            <a:ext cx="10668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marR="0" indent="-174625" defTabSz="914400" eaLnBrk="0" hangingPunct="0">
              <a:buClr>
                <a:srgbClr val="CC00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传染</a:t>
            </a:r>
            <a:endParaRPr kumimoji="0" lang="zh-CN" altLang="en-US" sz="2800" b="1" kern="1200" cap="none" spc="0" normalizeH="0" baseline="0" noProof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  <a:p>
            <a:pPr marL="174625" marR="0" indent="-174625" defTabSz="914400" eaLnBrk="0" hangingPunct="0">
              <a:buClr>
                <a:srgbClr val="CC00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Arial" panose="020B0604020202020204" pitchFamily="34" charset="0"/>
              </a:rPr>
              <a:t>途径</a:t>
            </a:r>
            <a:endParaRPr kumimoji="0" lang="zh-CN" altLang="en-US" sz="2800" b="1" kern="1200" cap="none" spc="0" normalizeH="0" baseline="0" noProof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Arial" panose="020B0604020202020204" pitchFamily="34" charset="0"/>
            </a:endParaRP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3203575" y="24923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5364163" y="242093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439" name="AutoShape 7"/>
          <p:cNvSpPr/>
          <p:nvPr/>
        </p:nvSpPr>
        <p:spPr>
          <a:xfrm rot="5400000">
            <a:off x="4491038" y="1638300"/>
            <a:ext cx="152400" cy="3733800"/>
          </a:xfrm>
          <a:prstGeom prst="leftBracket">
            <a:avLst>
              <a:gd name="adj" fmla="val 204166"/>
            </a:avLst>
          </a:prstGeom>
          <a:noFill/>
          <a:ln w="2540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051050" y="3644900"/>
            <a:ext cx="12001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Arial" panose="020B0604020202020204" pitchFamily="34" charset="0"/>
              </a:rPr>
              <a:t>传染方式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5795963" y="3716338"/>
            <a:ext cx="12001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Arial" panose="020B0604020202020204" pitchFamily="34" charset="0"/>
              </a:rPr>
              <a:t>入侵门户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18442" name="AutoShape 10"/>
          <p:cNvSpPr/>
          <p:nvPr/>
        </p:nvSpPr>
        <p:spPr>
          <a:xfrm rot="5400000">
            <a:off x="2619375" y="2933700"/>
            <a:ext cx="152400" cy="2438400"/>
          </a:xfrm>
          <a:prstGeom prst="leftBrace">
            <a:avLst>
              <a:gd name="adj1" fmla="val 133185"/>
              <a:gd name="adj2" fmla="val 50000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900113" y="4437063"/>
            <a:ext cx="879475" cy="12001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皮肤与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皮肤的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直接密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切接触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1979613" y="4437063"/>
            <a:ext cx="879475" cy="12001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细菌飞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沫被粘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膜接触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或吸入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3492500" y="4437063"/>
            <a:ext cx="879475" cy="12001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细菌污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染物作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为载体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的传播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8446" name="Rectangle 14"/>
          <p:cNvSpPr/>
          <p:nvPr/>
        </p:nvSpPr>
        <p:spPr>
          <a:xfrm>
            <a:off x="755650" y="4365625"/>
            <a:ext cx="2286000" cy="1371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7" name="Rectangle 15"/>
          <p:cNvSpPr/>
          <p:nvPr/>
        </p:nvSpPr>
        <p:spPr>
          <a:xfrm>
            <a:off x="3348038" y="4365625"/>
            <a:ext cx="1219200" cy="1371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8" name="AutoShape 16"/>
          <p:cNvSpPr/>
          <p:nvPr/>
        </p:nvSpPr>
        <p:spPr>
          <a:xfrm rot="5400000">
            <a:off x="6350000" y="3162300"/>
            <a:ext cx="152400" cy="1981200"/>
          </a:xfrm>
          <a:prstGeom prst="leftBrace">
            <a:avLst>
              <a:gd name="adj1" fmla="val 108212"/>
              <a:gd name="adj2" fmla="val 50000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5148263" y="4365625"/>
            <a:ext cx="879475" cy="65087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暴露处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皮肤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6948488" y="4292600"/>
            <a:ext cx="879475" cy="65087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呼吸道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itchFamily="49" charset="-122"/>
                <a:cs typeface="Arial" panose="020B0604020202020204" pitchFamily="34" charset="0"/>
              </a:rPr>
              <a:t>粘膜</a:t>
            </a:r>
            <a:endParaRPr kumimoji="0" lang="zh-CN" altLang="en-US" kern="1200" cap="none" spc="0" normalizeH="0" baseline="0" noProof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itchFamily="49" charset="-122"/>
              <a:cs typeface="Arial" panose="020B0604020202020204" pitchFamily="34" charset="0"/>
            </a:endParaRPr>
          </a:p>
        </p:txBody>
      </p:sp>
      <p:sp>
        <p:nvSpPr>
          <p:cNvPr id="18451" name="AutoShape 19"/>
          <p:cNvSpPr/>
          <p:nvPr/>
        </p:nvSpPr>
        <p:spPr>
          <a:xfrm>
            <a:off x="5867400" y="4797425"/>
            <a:ext cx="1143000" cy="914400"/>
          </a:xfrm>
          <a:prstGeom prst="irregularSeal2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  <a:ea typeface="华文中宋" pitchFamily="2" charset="-122"/>
              </a:rPr>
              <a:t>破溃</a:t>
            </a:r>
            <a:endParaRPr lang="zh-CN" altLang="en-US" b="1" dirty="0">
              <a:solidFill>
                <a:srgbClr val="CC0000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0482" name="Rectangle 2"/>
          <p:cNvSpPr/>
          <p:nvPr/>
        </p:nvSpPr>
        <p:spPr>
          <a:xfrm>
            <a:off x="468313" y="0"/>
            <a:ext cx="7543800" cy="762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麻风病的传染</a:t>
            </a:r>
            <a:endParaRPr lang="zh-CN" altLang="en-US" sz="3600" b="1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0483" name="Oval 3"/>
          <p:cNvSpPr/>
          <p:nvPr/>
        </p:nvSpPr>
        <p:spPr>
          <a:xfrm>
            <a:off x="6096000" y="1828800"/>
            <a:ext cx="2209800" cy="3657600"/>
          </a:xfrm>
          <a:prstGeom prst="ellipse">
            <a:avLst/>
          </a:prstGeom>
          <a:solidFill>
            <a:srgbClr val="3366FF">
              <a:alpha val="49019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6781800" y="2257425"/>
            <a:ext cx="762000" cy="2771775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rgbClr val="42040D"/>
            </a:outerShdw>
          </a:effectLst>
        </p:spPr>
        <p:txBody>
          <a:bodyPr anchor="t" anchorCtr="0">
            <a:spAutoFit/>
          </a:bodyPr>
          <a:p>
            <a:pPr marL="174625" indent="-174625" eaLnBrk="0" hangingPunct="0">
              <a:buClr>
                <a:srgbClr val="CC0000"/>
              </a:buClr>
              <a:buSzPct val="50000"/>
              <a:buFont typeface="Wingdings" panose="05000000000000000000" pitchFamily="2" charset="2"/>
            </a:pPr>
            <a:r>
              <a:rPr lang="zh-CN" altLang="en-US" sz="4400" b="1">
                <a:solidFill>
                  <a:srgbClr val="800080"/>
                </a:solidFill>
                <a:latin typeface="华文新魏" pitchFamily="2" charset="-122"/>
                <a:ea typeface="华文新魏" pitchFamily="2" charset="-122"/>
              </a:rPr>
              <a:t>易</a:t>
            </a:r>
            <a:endParaRPr lang="zh-CN" altLang="en-US" sz="4400" b="1">
              <a:solidFill>
                <a:srgbClr val="800080"/>
              </a:solidFill>
              <a:latin typeface="华文新魏" pitchFamily="2" charset="-122"/>
              <a:ea typeface="华文新魏" pitchFamily="2" charset="-122"/>
            </a:endParaRPr>
          </a:p>
          <a:p>
            <a:pPr marL="174625" indent="-174625" eaLnBrk="0" hangingPunct="0">
              <a:buClr>
                <a:srgbClr val="CC0000"/>
              </a:buClr>
              <a:buSzPct val="50000"/>
              <a:buFont typeface="Wingdings" panose="05000000000000000000" pitchFamily="2" charset="2"/>
            </a:pPr>
            <a:r>
              <a:rPr lang="zh-CN" altLang="en-US" sz="4400" b="1">
                <a:solidFill>
                  <a:srgbClr val="800080"/>
                </a:solidFill>
                <a:latin typeface="华文新魏" pitchFamily="2" charset="-122"/>
                <a:ea typeface="华文新魏" pitchFamily="2" charset="-122"/>
              </a:rPr>
              <a:t>感</a:t>
            </a:r>
            <a:endParaRPr lang="zh-CN" altLang="en-US" sz="4400" b="1">
              <a:solidFill>
                <a:srgbClr val="800080"/>
              </a:solidFill>
              <a:latin typeface="华文新魏" pitchFamily="2" charset="-122"/>
              <a:ea typeface="华文新魏" pitchFamily="2" charset="-122"/>
            </a:endParaRPr>
          </a:p>
          <a:p>
            <a:pPr marL="174625" indent="-174625" eaLnBrk="0" hangingPunct="0">
              <a:buClr>
                <a:srgbClr val="CC0000"/>
              </a:buClr>
              <a:buSzPct val="50000"/>
              <a:buFont typeface="Wingdings" panose="05000000000000000000" pitchFamily="2" charset="2"/>
            </a:pPr>
            <a:r>
              <a:rPr lang="zh-CN" altLang="en-US" sz="4400" b="1">
                <a:solidFill>
                  <a:srgbClr val="800080"/>
                </a:solidFill>
                <a:latin typeface="华文新魏" pitchFamily="2" charset="-122"/>
                <a:ea typeface="华文新魏" pitchFamily="2" charset="-122"/>
              </a:rPr>
              <a:t>人</a:t>
            </a:r>
            <a:endParaRPr lang="zh-CN" altLang="en-US" sz="4400" b="1">
              <a:solidFill>
                <a:srgbClr val="800080"/>
              </a:solidFill>
              <a:latin typeface="华文新魏" pitchFamily="2" charset="-122"/>
              <a:ea typeface="华文新魏" pitchFamily="2" charset="-122"/>
            </a:endParaRPr>
          </a:p>
          <a:p>
            <a:pPr marL="174625" indent="-174625" eaLnBrk="0" hangingPunct="0">
              <a:buClr>
                <a:srgbClr val="CC0000"/>
              </a:buClr>
              <a:buSzPct val="50000"/>
              <a:buFont typeface="Wingdings" panose="05000000000000000000" pitchFamily="2" charset="2"/>
            </a:pPr>
            <a:r>
              <a:rPr lang="zh-CN" altLang="en-US" sz="4400" b="1">
                <a:solidFill>
                  <a:srgbClr val="800080"/>
                </a:solidFill>
                <a:latin typeface="华文新魏" pitchFamily="2" charset="-122"/>
                <a:ea typeface="华文新魏" pitchFamily="2" charset="-122"/>
              </a:rPr>
              <a:t>群</a:t>
            </a:r>
            <a:endParaRPr lang="zh-CN" altLang="en-US" sz="4400" b="1">
              <a:solidFill>
                <a:srgbClr val="80008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485" name="AutoShape 5"/>
          <p:cNvSpPr/>
          <p:nvPr/>
        </p:nvSpPr>
        <p:spPr>
          <a:xfrm>
            <a:off x="3886200" y="4114800"/>
            <a:ext cx="1981200" cy="609600"/>
          </a:xfrm>
          <a:prstGeom prst="rightArrowCallout">
            <a:avLst>
              <a:gd name="adj1" fmla="val 25000"/>
              <a:gd name="adj2" fmla="val 25000"/>
              <a:gd name="adj3" fmla="val 54136"/>
              <a:gd name="adj4" fmla="val 66667"/>
            </a:avLst>
          </a:prstGeom>
          <a:solidFill>
            <a:srgbClr val="FFCC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特异性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细胞免疫力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AutoShape 6"/>
          <p:cNvSpPr/>
          <p:nvPr/>
        </p:nvSpPr>
        <p:spPr>
          <a:xfrm>
            <a:off x="3886200" y="2971800"/>
            <a:ext cx="1981200" cy="609600"/>
          </a:xfrm>
          <a:prstGeom prst="rightArrowCallout">
            <a:avLst>
              <a:gd name="adj1" fmla="val 25000"/>
              <a:gd name="adj2" fmla="val 25000"/>
              <a:gd name="adj3" fmla="val 54136"/>
              <a:gd name="adj4" fmla="val 66667"/>
            </a:avLst>
          </a:prstGeom>
          <a:solidFill>
            <a:srgbClr val="FFCC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特异性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遗传学素质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AutoShape 7"/>
          <p:cNvSpPr/>
          <p:nvPr/>
        </p:nvSpPr>
        <p:spPr>
          <a:xfrm>
            <a:off x="4419600" y="37338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AutoShape 8"/>
          <p:cNvSpPr/>
          <p:nvPr/>
        </p:nvSpPr>
        <p:spPr>
          <a:xfrm>
            <a:off x="6096000" y="2971800"/>
            <a:ext cx="2209800" cy="2514600"/>
          </a:xfrm>
          <a:prstGeom prst="wedgeEllipseCallout">
            <a:avLst>
              <a:gd name="adj1" fmla="val -58764"/>
              <a:gd name="adj2" fmla="val 6690"/>
            </a:avLst>
          </a:prstGeom>
          <a:solidFill>
            <a:srgbClr val="FFCC00">
              <a:alpha val="41176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ea typeface="华文行楷" pitchFamily="2" charset="-122"/>
              </a:rPr>
              <a:t>一、麻风病是一种什么病？</a:t>
            </a:r>
            <a:endParaRPr lang="zh-CN" altLang="en-US" b="1" dirty="0">
              <a:ea typeface="华文行楷" pitchFamily="2" charset="-122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009775"/>
            <a:ext cx="7345362" cy="3887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ea typeface="华文行楷" pitchFamily="2" charset="-122"/>
              </a:rPr>
              <a:t>二、麻风病的传染</a:t>
            </a:r>
            <a:endParaRPr lang="zh-CN" altLang="en-US" b="1" dirty="0">
              <a:ea typeface="华文行楷" pitchFamily="2" charset="-122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4438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lang="zh-CN" altLang="en-US" b="1" dirty="0"/>
              <a:t>麻风病的传染方式</a:t>
            </a:r>
            <a:endParaRPr lang="zh-CN" altLang="en-US" b="1" dirty="0"/>
          </a:p>
          <a:p>
            <a:pPr eaLnBrk="1" hangingPunct="1">
              <a:buClrTx/>
              <a:buSzTx/>
              <a:buFontTx/>
              <a:buNone/>
            </a:pPr>
            <a:r>
              <a:rPr lang="en-US" altLang="zh-CN" sz="2800">
                <a:sym typeface="Wingdings" panose="05000000000000000000" pitchFamily="2" charset="2"/>
              </a:rPr>
              <a:t>1</a:t>
            </a:r>
            <a:r>
              <a:rPr lang="zh-CN" altLang="en-US" sz="2800" dirty="0">
                <a:sym typeface="Wingdings" panose="05000000000000000000" pitchFamily="2" charset="2"/>
              </a:rPr>
              <a:t>、长期接触传染</a:t>
            </a:r>
            <a:endParaRPr lang="zh-CN" altLang="en-US" sz="2800" dirty="0">
              <a:sym typeface="Wingdings" panose="05000000000000000000" pitchFamily="2" charset="2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CN" sz="2800"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sym typeface="Wingdings" panose="05000000000000000000" pitchFamily="2" charset="2"/>
              </a:rPr>
              <a:t>、间接接触传染（病菌通过患者破损的皮肤和鼻分泌物排出体外，被健康人破损的皮肤或粘膜经常接触而传染。）</a:t>
            </a:r>
            <a:endParaRPr lang="zh-CN" altLang="en-US" sz="2800" dirty="0">
              <a:sym typeface="Wingdings" panose="05000000000000000000" pitchFamily="2" charset="2"/>
            </a:endParaRPr>
          </a:p>
        </p:txBody>
      </p:sp>
      <p:pic>
        <p:nvPicPr>
          <p:cNvPr id="23555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40200" y="1916113"/>
            <a:ext cx="4859338" cy="4195762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华文行楷" pitchFamily="2" charset="-122"/>
                <a:ea typeface="华文行楷" pitchFamily="2" charset="-122"/>
              </a:rPr>
              <a:t>麻风病的传染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4578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7813" y="1309688"/>
            <a:ext cx="6119812" cy="4927600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928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ea typeface="华文行楷" pitchFamily="2" charset="-122"/>
              </a:rPr>
              <a:t>三、麻风病的症状</a:t>
            </a:r>
            <a:endParaRPr lang="zh-CN" altLang="en-US" sz="4000" dirty="0">
              <a:ea typeface="华文行楷" pitchFamily="2" charset="-122"/>
            </a:endParaRPr>
          </a:p>
        </p:txBody>
      </p:sp>
      <p:pic>
        <p:nvPicPr>
          <p:cNvPr id="25602" name="Picture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5613" y="1633538"/>
            <a:ext cx="4406900" cy="4011612"/>
          </a:xfrm>
        </p:spPr>
      </p:pic>
      <p:pic>
        <p:nvPicPr>
          <p:cNvPr id="25603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9563" y="1701800"/>
            <a:ext cx="2616200" cy="1479550"/>
          </a:xfrm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4005263"/>
            <a:ext cx="244792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麻风病的症状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26626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1913" y="2028825"/>
            <a:ext cx="2233612" cy="2600325"/>
          </a:xfrm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989138"/>
            <a:ext cx="2593975" cy="395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337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麻风病的症状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27650" name="Picture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9750" y="1947863"/>
            <a:ext cx="3887788" cy="3668712"/>
          </a:xfrm>
        </p:spPr>
      </p:pic>
      <p:pic>
        <p:nvPicPr>
          <p:cNvPr id="27651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9700" y="1860550"/>
            <a:ext cx="2992438" cy="4108450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麻风病的症状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28674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4213" y="1860550"/>
            <a:ext cx="7704137" cy="3605213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日期占位符 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70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仿宋_GB2312" pitchFamily="49" charset="-122"/>
              </a:rPr>
              <a:t>麻风病皮损</a:t>
            </a:r>
            <a:endParaRPr lang="zh-CN" altLang="en-US" sz="3600" dirty="0">
              <a:ea typeface="仿宋_GB2312" pitchFamily="49" charset="-122"/>
            </a:endParaRPr>
          </a:p>
        </p:txBody>
      </p:sp>
      <p:pic>
        <p:nvPicPr>
          <p:cNvPr id="96263" name="Picture 7" descr="bt(背腰部)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l="2168" t="4353"/>
          <a:stretch>
            <a:fillRect/>
          </a:stretch>
        </p:blipFill>
        <p:spPr>
          <a:xfrm>
            <a:off x="323850" y="1447800"/>
            <a:ext cx="4032250" cy="3494088"/>
          </a:xfrm>
        </p:spPr>
      </p:pic>
      <p:sp>
        <p:nvSpPr>
          <p:cNvPr id="7172" name="Rectangle 6"/>
          <p:cNvSpPr>
            <a:spLocks noGrp="1"/>
          </p:cNvSpPr>
          <p:nvPr>
            <p:ph type="body" sz="half" idx="3"/>
          </p:nvPr>
        </p:nvSpPr>
        <p:spPr>
          <a:xfrm>
            <a:off x="685800" y="5805488"/>
            <a:ext cx="7924800" cy="519112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>
                <a:ea typeface="宋体" panose="02010600030101010101" pitchFamily="2" charset="-122"/>
              </a:rPr>
              <a:t>BT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7173" name="Picture 9" descr="2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59338" y="1447800"/>
            <a:ext cx="3960812" cy="3494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525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华文行楷" pitchFamily="2" charset="-122"/>
              </a:rPr>
              <a:t>四、麻风病可疑线索</a:t>
            </a:r>
            <a:endParaRPr lang="zh-CN" altLang="en-US" sz="3600" dirty="0">
              <a:ea typeface="华文行楷" pitchFamily="2" charset="-122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</a:t>
            </a:r>
            <a:r>
              <a:rPr lang="zh-CN" altLang="en-US" sz="1800" dirty="0">
                <a:ea typeface="宋体" panose="02010600030101010101" pitchFamily="2" charset="-122"/>
              </a:rPr>
              <a:t>当出现下列任一症状或体征者应当怀疑麻风病（十大线索口诀）：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 </a:t>
            </a:r>
            <a:r>
              <a:rPr lang="en-US" altLang="zh-CN" sz="1800">
                <a:ea typeface="宋体" panose="02010600030101010101" pitchFamily="2" charset="-122"/>
              </a:rPr>
              <a:t>1</a:t>
            </a:r>
            <a:r>
              <a:rPr lang="zh-CN" altLang="en-US" sz="1800" dirty="0">
                <a:ea typeface="宋体" panose="02010600030101010101" pitchFamily="2" charset="-122"/>
              </a:rPr>
              <a:t>、生疮生癣，不痛不痒；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 </a:t>
            </a:r>
            <a:r>
              <a:rPr lang="en-US" altLang="zh-CN" sz="1800">
                <a:ea typeface="宋体" panose="02010600030101010101" pitchFamily="2" charset="-122"/>
              </a:rPr>
              <a:t>2</a:t>
            </a:r>
            <a:r>
              <a:rPr lang="zh-CN" altLang="en-US" sz="1800" dirty="0">
                <a:ea typeface="宋体" panose="02010600030101010101" pitchFamily="2" charset="-122"/>
              </a:rPr>
              <a:t>、红斑白斑，麻木闭汗；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 </a:t>
            </a:r>
            <a:r>
              <a:rPr lang="en-US" altLang="zh-CN" sz="1800">
                <a:ea typeface="宋体" panose="02010600030101010101" pitchFamily="2" charset="-122"/>
              </a:rPr>
              <a:t>3</a:t>
            </a:r>
            <a:r>
              <a:rPr lang="zh-CN" altLang="en-US" sz="1800" dirty="0">
                <a:ea typeface="宋体" panose="02010600030101010101" pitchFamily="2" charset="-122"/>
              </a:rPr>
              <a:t>、户口无肉，手指弯曲；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 </a:t>
            </a:r>
            <a:r>
              <a:rPr lang="en-US" altLang="zh-CN" sz="1800">
                <a:ea typeface="宋体" panose="02010600030101010101" pitchFamily="2" charset="-122"/>
              </a:rPr>
              <a:t>4</a:t>
            </a:r>
            <a:r>
              <a:rPr lang="zh-CN" altLang="en-US" sz="1800" dirty="0">
                <a:ea typeface="宋体" panose="02010600030101010101" pitchFamily="2" charset="-122"/>
              </a:rPr>
              <a:t>、吊脚跛行，歪嘴兔眼；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 </a:t>
            </a:r>
            <a:r>
              <a:rPr lang="en-US" altLang="zh-CN" sz="1800">
                <a:ea typeface="宋体" panose="02010600030101010101" pitchFamily="2" charset="-122"/>
              </a:rPr>
              <a:t>5</a:t>
            </a:r>
            <a:r>
              <a:rPr lang="zh-CN" altLang="en-US" sz="1800" dirty="0">
                <a:ea typeface="宋体" panose="02010600030101010101" pitchFamily="2" charset="-122"/>
              </a:rPr>
              <a:t>、眉毛脱落，面如酒醉；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>
                <a:ea typeface="宋体" panose="02010600030101010101" pitchFamily="2" charset="-122"/>
              </a:rPr>
              <a:t>  6</a:t>
            </a:r>
            <a:r>
              <a:rPr lang="zh-CN" altLang="en-US" sz="2000" dirty="0">
                <a:ea typeface="宋体" panose="02010600030101010101" pitchFamily="2" charset="-122"/>
              </a:rPr>
              <a:t>、手足起泡，不知痛痒；</a:t>
            </a:r>
            <a:endParaRPr lang="zh-CN" altLang="en-US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</a:t>
            </a:r>
            <a:r>
              <a:rPr lang="en-US" altLang="zh-CN" sz="2000">
                <a:ea typeface="宋体" panose="02010600030101010101" pitchFamily="2" charset="-122"/>
              </a:rPr>
              <a:t>7</a:t>
            </a:r>
            <a:r>
              <a:rPr lang="zh-CN" altLang="en-US" sz="2000" dirty="0">
                <a:ea typeface="宋体" panose="02010600030101010101" pitchFamily="2" charset="-122"/>
              </a:rPr>
              <a:t>、四肢筋痛（神经），疼痛难忍；</a:t>
            </a:r>
            <a:endParaRPr lang="zh-CN" altLang="en-US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</a:t>
            </a:r>
            <a:r>
              <a:rPr lang="en-US" altLang="zh-CN" sz="2000"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ea typeface="宋体" panose="02010600030101010101" pitchFamily="2" charset="-122"/>
              </a:rPr>
              <a:t>、足底溃疡，久治不愈；</a:t>
            </a:r>
            <a:endParaRPr lang="zh-CN" altLang="en-US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</a:t>
            </a:r>
            <a:r>
              <a:rPr lang="en-US" altLang="zh-CN" sz="2000">
                <a:ea typeface="宋体" panose="02010600030101010101" pitchFamily="2" charset="-122"/>
              </a:rPr>
              <a:t>9</a:t>
            </a:r>
            <a:r>
              <a:rPr lang="zh-CN" altLang="en-US" sz="2000" dirty="0">
                <a:ea typeface="宋体" panose="02010600030101010101" pitchFamily="2" charset="-122"/>
              </a:rPr>
              <a:t>、面部结节，耳垂肥大；</a:t>
            </a:r>
            <a:endParaRPr lang="zh-CN" altLang="en-US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</a:t>
            </a:r>
            <a:r>
              <a:rPr lang="en-US" altLang="zh-CN" sz="2000">
                <a:ea typeface="宋体" panose="02010600030101010101" pitchFamily="2" charset="-122"/>
              </a:rPr>
              <a:t>10</a:t>
            </a:r>
            <a:r>
              <a:rPr lang="zh-CN" altLang="en-US" sz="2000" dirty="0">
                <a:ea typeface="宋体" panose="02010600030101010101" pitchFamily="2" charset="-122"/>
              </a:rPr>
              <a:t>、长期接触，勿忘检查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sz="18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ea typeface="华文行楷" pitchFamily="2" charset="-122"/>
              </a:rPr>
              <a:t>五、麻风病可以治好</a:t>
            </a:r>
            <a:endParaRPr lang="zh-CN" altLang="en-US" sz="4000" dirty="0">
              <a:ea typeface="华文行楷" pitchFamily="2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ea typeface="宋体" panose="02010600030101010101" pitchFamily="2" charset="-122"/>
              </a:rPr>
              <a:t>麻风病完全可以治愈。联合化疗治疗麻风病非常有效，少菌型治疗</a:t>
            </a:r>
            <a:r>
              <a:rPr lang="en-US" altLang="zh-CN" sz="3200">
                <a:ea typeface="宋体" panose="02010600030101010101" pitchFamily="2" charset="-122"/>
              </a:rPr>
              <a:t>6</a:t>
            </a:r>
            <a:r>
              <a:rPr lang="zh-CN" altLang="en-US" sz="3200" dirty="0">
                <a:ea typeface="宋体" panose="02010600030101010101" pitchFamily="2" charset="-122"/>
              </a:rPr>
              <a:t>个月，多菌型治疗</a:t>
            </a:r>
            <a:r>
              <a:rPr lang="en-US" altLang="zh-CN" sz="3200">
                <a:ea typeface="宋体" panose="02010600030101010101" pitchFamily="2" charset="-122"/>
              </a:rPr>
              <a:t>24</a:t>
            </a:r>
            <a:r>
              <a:rPr lang="zh-CN" altLang="en-US" sz="3200" dirty="0">
                <a:ea typeface="宋体" panose="02010600030101010101" pitchFamily="2" charset="-122"/>
              </a:rPr>
              <a:t>个月。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8229600" cy="1371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麻风病可以治好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31746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0225" y="1901825"/>
            <a:ext cx="7477125" cy="3690938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371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麻风病可以治好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32770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9450" y="2035175"/>
            <a:ext cx="7627938" cy="3857625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755650" y="476250"/>
            <a:ext cx="8075613" cy="102711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麻风病可以治好</a:t>
            </a:r>
            <a:endParaRPr lang="zh-CN" altLang="en-US" dirty="0">
              <a:ea typeface="华文行楷" pitchFamily="2" charset="-122"/>
            </a:endParaRPr>
          </a:p>
        </p:txBody>
      </p:sp>
      <p:pic>
        <p:nvPicPr>
          <p:cNvPr id="33794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7450" y="1316038"/>
            <a:ext cx="6553200" cy="5156200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ea typeface="华文行楷" pitchFamily="2" charset="-122"/>
              </a:rPr>
              <a:t>六、麻风病可以预防</a:t>
            </a:r>
            <a:endParaRPr lang="zh-CN" altLang="en-US" sz="4000" dirty="0">
              <a:ea typeface="华文行楷" pitchFamily="2" charset="-122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9375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   1</a:t>
            </a:r>
            <a:r>
              <a:rPr lang="zh-CN" altLang="en-US" dirty="0">
                <a:ea typeface="宋体" panose="02010600030101010101" pitchFamily="2" charset="-122"/>
              </a:rPr>
              <a:t>、麻风病是早期发现，早期治疗。各级医疗机构皮肤病科、皮肤病专科医院、疾病预防控制中心等专业防治机构要加强麻风病防治工作，做到早期发现患者，及时治疗。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4820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32363" y="1700213"/>
            <a:ext cx="3746500" cy="4222750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麻风病可以预防</a:t>
            </a:r>
            <a:endParaRPr lang="zh-CN" altLang="en-US" dirty="0">
              <a:ea typeface="华文行楷" pitchFamily="2" charset="-122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lang="en-US" altLang="zh-CN" sz="2800"/>
              <a:t>   2</a:t>
            </a:r>
            <a:r>
              <a:rPr lang="zh-CN" altLang="en-US" sz="2800" dirty="0"/>
              <a:t>、开展宣传教育，在广大干部和群众中普及麻防知识，以利于群众自我对照、自觉报病，争取早防、早治。</a:t>
            </a:r>
            <a:endParaRPr lang="zh-CN" altLang="en-US" sz="2800" dirty="0"/>
          </a:p>
        </p:txBody>
      </p:sp>
      <p:pic>
        <p:nvPicPr>
          <p:cNvPr id="35843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72000" y="1758950"/>
            <a:ext cx="3409950" cy="3706813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华文行楷" pitchFamily="2" charset="-122"/>
              </a:rPr>
              <a:t>麻风病可以预防</a:t>
            </a:r>
            <a:endParaRPr lang="zh-CN" altLang="en-US" dirty="0">
              <a:ea typeface="华文行楷" pitchFamily="2" charset="-122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4875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lang="en-US" altLang="zh-CN" sz="2800"/>
              <a:t>3</a:t>
            </a:r>
            <a:r>
              <a:rPr lang="zh-CN" altLang="en-US" sz="2800" dirty="0"/>
              <a:t>、搞好爱国卫生运动，增强体质，减少发病。</a:t>
            </a:r>
            <a:endParaRPr lang="zh-CN" altLang="en-US" sz="2800" dirty="0"/>
          </a:p>
        </p:txBody>
      </p:sp>
      <p:pic>
        <p:nvPicPr>
          <p:cNvPr id="36867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24075" y="2447925"/>
            <a:ext cx="4679950" cy="3678238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05800" cy="563562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华文行楷" pitchFamily="2" charset="-122"/>
              </a:rPr>
              <a:t>七、提倡关爱、反对歧视</a:t>
            </a:r>
            <a:endParaRPr lang="zh-CN" altLang="en-US" sz="3600" dirty="0">
              <a:ea typeface="华文行楷" pitchFamily="2" charset="-122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9375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zh-CN" altLang="en-US" dirty="0">
                <a:latin typeface="+mn-lt"/>
                <a:ea typeface="宋体" panose="02010600030101010101" pitchFamily="2" charset="-122"/>
                <a:cs typeface="+mn-cs"/>
              </a:rPr>
              <a:t>    麻风病患者享受国家规定的公民权利，应该得到全社会的关爱！他们完全可以结婚、生子、学习、劳动，以及参加一切社会活动。</a:t>
            </a:r>
            <a:endParaRPr lang="zh-CN" altLang="en-US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buSzTx/>
            </a:pPr>
            <a:endParaRPr lang="zh-CN" altLang="en-US" sz="240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7892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16463" y="1412875"/>
            <a:ext cx="3959225" cy="4176713"/>
          </a:xfrm>
        </p:spPr>
      </p:pic>
      <p:sp>
        <p:nvSpPr>
          <p:cNvPr id="3789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981200"/>
            <a:ext cx="4038600" cy="3886200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hlink"/>
              </a:buClr>
              <a:buSzTx/>
              <a:buFont typeface="Wingdings" panose="05000000000000000000" pitchFamily="2" charset="2"/>
              <a:defRPr sz="2800"/>
            </a:lvl1pPr>
            <a:lvl2pPr lvl="1">
              <a:buClr>
                <a:schemeClr val="accent1"/>
              </a:buClr>
              <a:buSzTx/>
              <a:buFont typeface="Wingdings" panose="05000000000000000000" pitchFamily="2" charset="2"/>
              <a:defRPr sz="2400"/>
            </a:lvl2pPr>
            <a:lvl3pPr lvl="2">
              <a:buClr>
                <a:schemeClr val="tx1"/>
              </a:buClr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891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394075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lang="zh-CN" altLang="en-US" sz="2800" dirty="0"/>
              <a:t>    </a:t>
            </a:r>
            <a:r>
              <a:rPr lang="zh-CN" altLang="en-US" dirty="0"/>
              <a:t>伸出援助之手，关爱麻风病患者，建立和谐社会，创造一个没有恐惧和歧视的世界！</a:t>
            </a:r>
            <a:endParaRPr lang="zh-CN" altLang="en-US" dirty="0"/>
          </a:p>
        </p:txBody>
      </p:sp>
      <p:pic>
        <p:nvPicPr>
          <p:cNvPr id="38915" name="Picture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40200" y="1700213"/>
            <a:ext cx="4010025" cy="3541712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日期占位符 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4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ea typeface="仿宋_GB2312" pitchFamily="49" charset="-122"/>
              </a:rPr>
              <a:t>麻风病皮损</a:t>
            </a:r>
            <a:endParaRPr lang="zh-CN" altLang="en-US" sz="4000" dirty="0">
              <a:ea typeface="仿宋_GB2312" pitchFamily="49" charset="-122"/>
            </a:endParaRPr>
          </a:p>
        </p:txBody>
      </p:sp>
      <p:sp>
        <p:nvSpPr>
          <p:cNvPr id="8195" name="Rectangle 7"/>
          <p:cNvSpPr>
            <a:spLocks noGrp="1"/>
          </p:cNvSpPr>
          <p:nvPr>
            <p:ph type="body" sz="half" idx="3"/>
          </p:nvPr>
        </p:nvSpPr>
        <p:spPr>
          <a:xfrm>
            <a:off x="685800" y="5734050"/>
            <a:ext cx="7924800" cy="590550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>
                <a:ea typeface="宋体" panose="02010600030101010101" pitchFamily="2" charset="-122"/>
              </a:rPr>
              <a:t>BB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97288" name="Picture 8" descr="bb（双下肢）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l="6111" b="2161"/>
          <a:stretch>
            <a:fillRect/>
          </a:stretch>
        </p:blipFill>
        <p:spPr>
          <a:xfrm>
            <a:off x="722313" y="1447800"/>
            <a:ext cx="2913062" cy="3852863"/>
          </a:xfrm>
        </p:spPr>
      </p:pic>
      <p:pic>
        <p:nvPicPr>
          <p:cNvPr id="97291" name="Picture 11" descr="bb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712" t="5211" r="3426"/>
          <a:stretch>
            <a:fillRect/>
          </a:stretch>
        </p:blipFill>
        <p:spPr>
          <a:xfrm>
            <a:off x="4699000" y="1447800"/>
            <a:ext cx="3257550" cy="3852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323850" y="2349500"/>
            <a:ext cx="7696200" cy="2232025"/>
          </a:xfrm>
        </p:spPr>
        <p:txBody>
          <a:bodyPr vert="horz" wrap="square" lIns="91440" tIns="45720" rIns="91440" bIns="45720" anchor="ctr" anchorCtr="0"/>
          <a:p>
            <a:pPr algn="ctr" eaLnBrk="1" hangingPunct="1">
              <a:buClrTx/>
              <a:buSzTx/>
              <a:buFontTx/>
            </a:pPr>
            <a:r>
              <a:rPr lang="zh-CN" altLang="en-US" sz="6300" dirty="0">
                <a:solidFill>
                  <a:srgbClr val="FFFF00"/>
                </a:solidFill>
                <a:latin typeface="+mj-lt"/>
                <a:ea typeface="宋体" panose="02010600030101010101" pitchFamily="2" charset="-122"/>
                <a:cs typeface="+mj-cs"/>
              </a:rPr>
              <a:t>基层医生职责</a:t>
            </a:r>
            <a:br>
              <a:rPr lang="zh-CN" altLang="en-US" sz="4800" dirty="0">
                <a:solidFill>
                  <a:srgbClr val="FFFF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endParaRPr lang="zh-CN" altLang="en-US" dirty="0">
              <a:solidFill>
                <a:srgbClr val="FFFF00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群众关于麻风病的知识主要来自于宣传和医生的宣讲，群众最接近是村一级的医生。群众对医生很依赖，这在两种条件下都起作用；延迟就诊、和延迟治疗是贫困地区麻风病防治工作普遍存在的一个严重问题，应该引起高度关注。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40963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经济原因是制约患者就诊的主要原因，这在贫困地区尤为明显，若是第一次误疹病人就会给病人带来几年或几十年的误疹，到最后诊断出麻风病时病人已畸残，造成不可挽回的后果，所以在诊断不及时建议到上一级医院去就诊，以免延误病情，这样才能使病人早发现。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41987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3010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因人因地制宜，开发适用于低文化程度群体的宣传材料，取得媒体配合，重点放在农村地区开展健康促进教育。农村居民看病相信熟人，村级卫生机构是居民就医的首选其次是乡镇卫生院，距离近、方便和服务质量好，是选择医疗机构看病的主要原因。 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3011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4034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在麻风病患者中，</a:t>
            </a:r>
            <a:r>
              <a:rPr lang="en-US" altLang="zh-CN" sz="3200">
                <a:ea typeface="宋体" panose="02010600030101010101" pitchFamily="2" charset="-122"/>
              </a:rPr>
              <a:t>95%</a:t>
            </a:r>
            <a:r>
              <a:rPr lang="zh-CN" altLang="en-US" sz="3200" dirty="0">
                <a:ea typeface="宋体" panose="02010600030101010101" pitchFamily="2" charset="-122"/>
              </a:rPr>
              <a:t>在农村。因此，加强综合性医院的皮肤科等相关科室和对县、乡、村基层医务人员的培训，提高其对麻风病防治知识的了解和防治技能，是实现我省麻风病防治规划的关键措施之一。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4035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基层医生职责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685800" y="1052513"/>
            <a:ext cx="7924800" cy="527208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向群众和病人宣传麻风病科普防治知识，宣传麻风可疑“十条线索”。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定期检查病人家属和周围人群，提供可疑线索，及时上报，协助发现病人。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对现症病人和治疗病人随时了解，如有病人出现药物过敏和麻风反应及时上报上一级。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随访监测，督导病人自我防护，避免畸残。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对历年治愈者不定期的进行随访，了解是否有复发的可疑现象。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5059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836613"/>
            <a:ext cx="7345363" cy="4978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</a:t>
            </a:r>
            <a:endParaRPr kumimoji="0" lang="zh-CN" altLang="en-US" sz="6000" b="0" i="0" u="none" strike="noStrike" kern="0" cap="none" spc="0" normalizeH="0" baseline="0" noProof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WordArt 3"/>
          <p:cNvSpPr>
            <a:spLocks noTextEdit="1"/>
          </p:cNvSpPr>
          <p:nvPr/>
        </p:nvSpPr>
        <p:spPr>
          <a:xfrm>
            <a:off x="2987675" y="2133600"/>
            <a:ext cx="3216275" cy="291147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6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谢  谢！</a:t>
            </a:r>
            <a:endParaRPr lang="zh-CN" altLang="en-US" sz="6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日期占位符 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9219" name="Rectangle 7"/>
          <p:cNvSpPr>
            <a:spLocks noGrp="1"/>
          </p:cNvSpPr>
          <p:nvPr>
            <p:ph type="body" sz="half" idx="3"/>
          </p:nvPr>
        </p:nvSpPr>
        <p:spPr>
          <a:xfrm>
            <a:off x="685800" y="5734050"/>
            <a:ext cx="7924800" cy="590550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>
                <a:ea typeface="宋体" panose="02010600030101010101" pitchFamily="2" charset="-122"/>
              </a:rPr>
              <a:t>BL 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9220" name="Picture 8" descr="00019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0100" y="1447800"/>
            <a:ext cx="2979738" cy="4068763"/>
          </a:xfrm>
        </p:spPr>
      </p:pic>
      <p:pic>
        <p:nvPicPr>
          <p:cNvPr id="9221" name="Picture 9" descr="DSC02243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11638" y="1447800"/>
            <a:ext cx="4681537" cy="3997325"/>
          </a:xfrm>
        </p:spPr>
      </p:pic>
      <p:sp>
        <p:nvSpPr>
          <p:cNvPr id="9222" name="Rectangle 12"/>
          <p:cNvSpPr/>
          <p:nvPr/>
        </p:nvSpPr>
        <p:spPr>
          <a:xfrm>
            <a:off x="1403350" y="0"/>
            <a:ext cx="5903913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仿宋_GB2312" pitchFamily="49" charset="-122"/>
              </a:rPr>
              <a:t>麻风病皮损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日期占位符 5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42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仿宋_GB2312" pitchFamily="49" charset="-122"/>
              </a:rPr>
              <a:t>麻风病皮损</a:t>
            </a:r>
            <a:endParaRPr lang="zh-CN" altLang="en-US" sz="3600" dirty="0">
              <a:ea typeface="仿宋_GB2312" pitchFamily="49" charset="-122"/>
            </a:endParaRPr>
          </a:p>
        </p:txBody>
      </p:sp>
      <p:sp>
        <p:nvSpPr>
          <p:cNvPr id="10243" name="Rectangle 7"/>
          <p:cNvSpPr>
            <a:spLocks noGrp="1"/>
          </p:cNvSpPr>
          <p:nvPr>
            <p:ph type="body" sz="half" idx="3"/>
          </p:nvPr>
        </p:nvSpPr>
        <p:spPr>
          <a:xfrm>
            <a:off x="685800" y="5661025"/>
            <a:ext cx="7924800" cy="663575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>
                <a:ea typeface="宋体" panose="02010600030101010101" pitchFamily="2" charset="-122"/>
              </a:rPr>
              <a:t>LL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10244" name="Picture 8" descr="00028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933450" y="1125538"/>
            <a:ext cx="3101975" cy="4464050"/>
          </a:xfrm>
        </p:spPr>
      </p:pic>
      <p:pic>
        <p:nvPicPr>
          <p:cNvPr id="10245" name="Picture 9" descr="00029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83150" y="1052513"/>
            <a:ext cx="3198813" cy="44640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6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ea typeface="仿宋_GB2312" pitchFamily="49" charset="-122"/>
              </a:rPr>
              <a:t>麻风病皮损</a:t>
            </a:r>
            <a:endParaRPr lang="zh-CN" altLang="en-US" sz="3600" dirty="0">
              <a:ea typeface="仿宋_GB2312" pitchFamily="49" charset="-122"/>
            </a:endParaRPr>
          </a:p>
        </p:txBody>
      </p:sp>
      <p:sp>
        <p:nvSpPr>
          <p:cNvPr id="11267" name="Rectangle 6"/>
          <p:cNvSpPr>
            <a:spLocks noGrp="1"/>
          </p:cNvSpPr>
          <p:nvPr>
            <p:ph type="body" sz="half" idx="2"/>
          </p:nvPr>
        </p:nvSpPr>
        <p:spPr>
          <a:xfrm>
            <a:off x="685800" y="5805488"/>
            <a:ext cx="7924800" cy="519112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dirty="0">
                <a:ea typeface="宋体" panose="02010600030101010101" pitchFamily="2" charset="-122"/>
              </a:rPr>
              <a:t>组织样麻风瘤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11268" name="Picture 7" descr="0003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4213" y="1196975"/>
            <a:ext cx="2960687" cy="4068763"/>
          </a:xfrm>
        </p:spPr>
      </p:pic>
      <p:pic>
        <p:nvPicPr>
          <p:cNvPr id="11269" name="Picture 7" descr="DSC05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1557338"/>
            <a:ext cx="2819400" cy="375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仿宋_GB2312" pitchFamily="49" charset="-122"/>
                <a:ea typeface="仿宋_GB2312" pitchFamily="49" charset="-122"/>
              </a:rPr>
              <a:t>麻风病的传播</a:t>
            </a:r>
            <a:endParaRPr lang="zh-CN" altLang="en-US" sz="40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与其他传染病一样，它的传染过程也具有三个环节：传染源的存在，适当的传染途径和易感的个体。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684213" y="1196975"/>
            <a:ext cx="7924800" cy="4876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传染方式：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主要通过直接接触或呼吸道飞沫吸入传染。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其次为间接接触传染。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传播途径：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传统的看法是皮肤和呼吸道是麻风菌侵入机体的主要途径；特别是“皮肤与皮肤”的直接接触。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人群的易感性：</a:t>
            </a: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个体之对麻风病的易感性有很大的差异。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r>
              <a:rPr lang="en-US" altLang="zh-CN" sz="1400" err="1">
                <a:solidFill>
                  <a:schemeClr val="bg1"/>
                </a:solidFill>
                <a:ea typeface="宋体" panose="02010600030101010101" pitchFamily="2" charset="-122"/>
              </a:rPr>
              <a:t>www.pptcn.com</a:t>
            </a:r>
            <a:endParaRPr lang="en-US" altLang="zh-CN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4338" name="Picture 2" descr="j024098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4572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3"/>
          <p:cNvSpPr/>
          <p:nvPr/>
        </p:nvSpPr>
        <p:spPr>
          <a:xfrm>
            <a:off x="468313" y="0"/>
            <a:ext cx="7543800" cy="762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麻风病的传染</a:t>
            </a:r>
            <a:endParaRPr lang="zh-CN" altLang="en-US" sz="3600" b="1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057400" y="5791200"/>
            <a:ext cx="14478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14341" name="Oval 5"/>
          <p:cNvSpPr/>
          <p:nvPr/>
        </p:nvSpPr>
        <p:spPr>
          <a:xfrm>
            <a:off x="762000" y="2971800"/>
            <a:ext cx="2362200" cy="1447800"/>
          </a:xfrm>
          <a:prstGeom prst="ellipse">
            <a:avLst/>
          </a:prstGeom>
          <a:solidFill>
            <a:srgbClr val="00CCFF">
              <a:alpha val="49019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066800" y="3352800"/>
            <a:ext cx="1752600" cy="701675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rgbClr val="42040D"/>
            </a:outerShdw>
          </a:effectLst>
        </p:spPr>
        <p:txBody>
          <a:bodyPr anchor="t" anchorCtr="0">
            <a:spAutoFit/>
          </a:bodyPr>
          <a:p>
            <a:pPr marL="174625" indent="-174625" eaLnBrk="0" hangingPunct="0">
              <a:buClr>
                <a:srgbClr val="CC0000"/>
              </a:buClr>
              <a:buSzPct val="50000"/>
              <a:buFont typeface="Wingdings" panose="05000000000000000000" pitchFamily="2" charset="2"/>
            </a:pPr>
            <a:r>
              <a:rPr lang="zh-CN" altLang="en-US" sz="4000" b="1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传染源</a:t>
            </a:r>
            <a:endParaRPr lang="zh-CN" altLang="en-US" sz="4000" b="1">
              <a:solidFill>
                <a:srgbClr val="CC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3505200" y="3962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44" name="AutoShape 8"/>
          <p:cNvSpPr/>
          <p:nvPr/>
        </p:nvSpPr>
        <p:spPr>
          <a:xfrm>
            <a:off x="4191000" y="3276600"/>
            <a:ext cx="228600" cy="1600200"/>
          </a:xfrm>
          <a:prstGeom prst="leftBrace">
            <a:avLst>
              <a:gd name="adj1" fmla="val 58268"/>
              <a:gd name="adj2" fmla="val 50000"/>
            </a:avLst>
          </a:pr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5334000" y="4632325"/>
            <a:ext cx="40957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>
              <a:buNone/>
            </a:pPr>
            <a:r>
              <a:rPr lang="en-US" altLang="zh-CN" sz="4000" b="1" i="1" noProof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+mn-cs"/>
              </a:rPr>
              <a:t>?</a:t>
            </a:r>
            <a:endParaRPr lang="en-US" altLang="zh-CN" sz="4000" b="1" i="1" noProof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</a:endParaRPr>
          </a:p>
        </p:txBody>
      </p:sp>
      <p:pic>
        <p:nvPicPr>
          <p:cNvPr id="14346" name="Picture 10" descr="j0239647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95600"/>
            <a:ext cx="59848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AutoShape 11"/>
          <p:cNvSpPr/>
          <p:nvPr/>
        </p:nvSpPr>
        <p:spPr>
          <a:xfrm>
            <a:off x="5410200" y="2514600"/>
            <a:ext cx="228600" cy="1600200"/>
          </a:xfrm>
          <a:prstGeom prst="leftBrace">
            <a:avLst>
              <a:gd name="adj1" fmla="val 58268"/>
              <a:gd name="adj2" fmla="val 50000"/>
            </a:avLst>
          </a:pr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8" name="Picture 12" descr="j019995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33800"/>
            <a:ext cx="457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3" descr="j0200035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333625"/>
            <a:ext cx="571500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AutoShape 14"/>
          <p:cNvSpPr/>
          <p:nvPr/>
        </p:nvSpPr>
        <p:spPr>
          <a:xfrm>
            <a:off x="6705600" y="1905000"/>
            <a:ext cx="228600" cy="1600200"/>
          </a:xfrm>
          <a:prstGeom prst="leftBrace">
            <a:avLst>
              <a:gd name="adj1" fmla="val 58268"/>
              <a:gd name="adj2" fmla="val 50000"/>
            </a:avLst>
          </a:pr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6934200" y="1600200"/>
            <a:ext cx="145415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未经治疗的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MB</a:t>
            </a:r>
            <a:r>
              <a:rPr kumimoji="0" lang="zh-CN" altLang="en-US" sz="20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病人</a:t>
            </a:r>
            <a:endParaRPr kumimoji="0" lang="zh-CN" altLang="en-US" sz="20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6934200" y="3063875"/>
            <a:ext cx="1462088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未经治疗的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PB</a:t>
            </a: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病人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53" name="Line 17"/>
          <p:cNvSpPr/>
          <p:nvPr/>
        </p:nvSpPr>
        <p:spPr>
          <a:xfrm>
            <a:off x="6629400" y="4495800"/>
            <a:ext cx="304800" cy="0"/>
          </a:xfrm>
          <a:prstGeom prst="line">
            <a:avLst/>
          </a:prstGeom>
          <a:ln w="3175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34200" y="4237038"/>
            <a:ext cx="1447800" cy="933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健康携菌者</a:t>
            </a:r>
            <a:endParaRPr kumimoji="0" lang="zh-CN" altLang="en-US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zh-CN" altLang="en-US" sz="1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健康人皮肤中查到</a:t>
            </a:r>
            <a:r>
              <a:rPr kumimoji="0" lang="en-US" altLang="zh-CN" sz="1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AFB)</a:t>
            </a:r>
            <a:endParaRPr kumimoji="0" lang="en-US" altLang="zh-CN" sz="1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55" name="Line 19"/>
          <p:cNvSpPr/>
          <p:nvPr/>
        </p:nvSpPr>
        <p:spPr>
          <a:xfrm>
            <a:off x="5105400" y="5334000"/>
            <a:ext cx="0" cy="533400"/>
          </a:xfrm>
          <a:prstGeom prst="line">
            <a:avLst/>
          </a:prstGeom>
          <a:ln w="3175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56" name="Line 20"/>
          <p:cNvSpPr/>
          <p:nvPr/>
        </p:nvSpPr>
        <p:spPr>
          <a:xfrm>
            <a:off x="5105400" y="5867400"/>
            <a:ext cx="609600" cy="0"/>
          </a:xfrm>
          <a:prstGeom prst="line">
            <a:avLst/>
          </a:prstGeom>
          <a:ln w="31750" cap="flat" cmpd="sng">
            <a:solidFill>
              <a:srgbClr val="99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57" name="AutoShape 21"/>
          <p:cNvSpPr/>
          <p:nvPr/>
        </p:nvSpPr>
        <p:spPr>
          <a:xfrm>
            <a:off x="5867400" y="5486400"/>
            <a:ext cx="152400" cy="838200"/>
          </a:xfrm>
          <a:prstGeom prst="leftBrace">
            <a:avLst>
              <a:gd name="adj1" fmla="val 45782"/>
              <a:gd name="adj2" fmla="val 50000"/>
            </a:avLst>
          </a:pr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6019800" y="5257800"/>
            <a:ext cx="1828800" cy="1120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40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>
                <a:solidFill>
                  <a:srgbClr val="420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西非黑猩猩</a:t>
            </a:r>
            <a:endParaRPr kumimoji="0" lang="zh-CN" altLang="en-US" sz="1600" b="1" kern="1200" cap="none" spc="0" normalizeH="0" baseline="0" noProof="0">
              <a:solidFill>
                <a:srgbClr val="4204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40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>
                <a:solidFill>
                  <a:srgbClr val="420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西非黑长尾猴</a:t>
            </a:r>
            <a:endParaRPr kumimoji="0" lang="zh-CN" altLang="en-US" sz="1600" b="1" kern="1200" cap="none" spc="0" normalizeH="0" baseline="0" noProof="0">
              <a:solidFill>
                <a:srgbClr val="4204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40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>
                <a:solidFill>
                  <a:srgbClr val="420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北美野生犰狳</a:t>
            </a:r>
            <a:endParaRPr kumimoji="0" lang="zh-CN" altLang="en-US" sz="1200" kern="1200" cap="none" spc="0" normalizeH="0" baseline="0" noProof="0">
              <a:solidFill>
                <a:srgbClr val="4204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59" name="AutoShape 23"/>
          <p:cNvSpPr/>
          <p:nvPr/>
        </p:nvSpPr>
        <p:spPr>
          <a:xfrm rot="10800000">
            <a:off x="7467600" y="5486400"/>
            <a:ext cx="152400" cy="838200"/>
          </a:xfrm>
          <a:prstGeom prst="leftBrace">
            <a:avLst>
              <a:gd name="adj1" fmla="val 45782"/>
              <a:gd name="adj2" fmla="val 50000"/>
            </a:avLst>
          </a:pr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7620000" y="5562600"/>
            <a:ext cx="838200" cy="603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动物</a:t>
            </a:r>
            <a:endParaRPr kumimoji="0" lang="zh-CN" altLang="en-US" sz="1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宋体" panose="02010600030101010101" pitchFamily="2" charset="-122"/>
                <a:cs typeface="Arial" panose="020B0604020202020204" pitchFamily="34" charset="0"/>
              </a:rPr>
              <a:t>疫源性</a:t>
            </a:r>
            <a:endParaRPr kumimoji="0" lang="en-US" altLang="zh-CN" sz="14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IyMzI2MmVlNGZiZmUzNzcyODRiYzdiOGVjMmEwY2QifQ=="/>
</p:tagLst>
</file>

<file path=ppt/theme/theme1.xml><?xml version="1.0" encoding="utf-8"?>
<a:theme xmlns:a="http://schemas.openxmlformats.org/drawingml/2006/main" name="蓝色圣诞节">
  <a:themeElements>
    <a:clrScheme name="蓝色圣诞节 3">
      <a:dk1>
        <a:srgbClr val="000000"/>
      </a:dk1>
      <a:lt1>
        <a:srgbClr val="FFFFFF"/>
      </a:lt1>
      <a:dk2>
        <a:srgbClr val="000066"/>
      </a:dk2>
      <a:lt2>
        <a:srgbClr val="DDDDDD"/>
      </a:lt2>
      <a:accent1>
        <a:srgbClr val="B13621"/>
      </a:accent1>
      <a:accent2>
        <a:srgbClr val="000080"/>
      </a:accent2>
      <a:accent3>
        <a:srgbClr val="FFFFFF"/>
      </a:accent3>
      <a:accent4>
        <a:srgbClr val="000000"/>
      </a:accent4>
      <a:accent5>
        <a:srgbClr val="D5AEAB"/>
      </a:accent5>
      <a:accent6>
        <a:srgbClr val="000073"/>
      </a:accent6>
      <a:hlink>
        <a:srgbClr val="4D5FE5"/>
      </a:hlink>
      <a:folHlink>
        <a:srgbClr val="6E96DE"/>
      </a:folHlink>
    </a:clrScheme>
    <a:fontScheme name="蓝色圣诞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蓝色圣诞节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圣诞节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6DB52B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AD7AC"/>
        </a:accent5>
        <a:accent6>
          <a:srgbClr val="CD9E49"/>
        </a:accent6>
        <a:hlink>
          <a:srgbClr val="3C7392"/>
        </a:hlink>
        <a:folHlink>
          <a:srgbClr val="4B99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圣诞节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B13621"/>
        </a:accent1>
        <a:accent2>
          <a:srgbClr val="000080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000073"/>
        </a:accent6>
        <a:hlink>
          <a:srgbClr val="4D5FE5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1998</Words>
  <Application>WPS 演示</Application>
  <PresentationFormat>在屏幕上显示</PresentationFormat>
  <Paragraphs>248</Paragraphs>
  <Slides>36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</vt:lpstr>
      <vt:lpstr>宋体</vt:lpstr>
      <vt:lpstr>Wingdings</vt:lpstr>
      <vt:lpstr>Verdana</vt:lpstr>
      <vt:lpstr>Times New Roman</vt:lpstr>
      <vt:lpstr>楷体_GB2312</vt:lpstr>
      <vt:lpstr>新宋体</vt:lpstr>
      <vt:lpstr>仿宋_GB2312</vt:lpstr>
      <vt:lpstr>仿宋</vt:lpstr>
      <vt:lpstr>华文中宋</vt:lpstr>
      <vt:lpstr>华文新魏</vt:lpstr>
      <vt:lpstr>Book Antiqua</vt:lpstr>
      <vt:lpstr>微软雅黑</vt:lpstr>
      <vt:lpstr>Arial Unicode MS</vt:lpstr>
      <vt:lpstr>幼圆</vt:lpstr>
      <vt:lpstr>华文行楷</vt:lpstr>
      <vt:lpstr>蓝色圣诞节</vt:lpstr>
      <vt:lpstr>默认设计模板</vt:lpstr>
      <vt:lpstr>Photoshop.Image.6</vt:lpstr>
      <vt:lpstr>麻风病知识讲座</vt:lpstr>
      <vt:lpstr>麻风病皮损</vt:lpstr>
      <vt:lpstr>麻风病皮损</vt:lpstr>
      <vt:lpstr> </vt:lpstr>
      <vt:lpstr>麻风病皮损</vt:lpstr>
      <vt:lpstr>麻风病皮损</vt:lpstr>
      <vt:lpstr>麻风病的传播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一、麻风病是一种什么病？</vt:lpstr>
      <vt:lpstr>二、麻风病的传染</vt:lpstr>
      <vt:lpstr>麻风病的传染</vt:lpstr>
      <vt:lpstr>三、麻风病的症状</vt:lpstr>
      <vt:lpstr>麻风病的症状</vt:lpstr>
      <vt:lpstr>麻风病的症状</vt:lpstr>
      <vt:lpstr>麻风病的症状</vt:lpstr>
      <vt:lpstr>四、麻风病可疑线索</vt:lpstr>
      <vt:lpstr>五、麻风病可以治好</vt:lpstr>
      <vt:lpstr>麻风病可以治好</vt:lpstr>
      <vt:lpstr>麻风病可以治好</vt:lpstr>
      <vt:lpstr>麻风病可以治好</vt:lpstr>
      <vt:lpstr>六、麻风病可以预防</vt:lpstr>
      <vt:lpstr>麻风病可以预防</vt:lpstr>
      <vt:lpstr>麻风病可以预防</vt:lpstr>
      <vt:lpstr>七、提倡关爱、反对歧视</vt:lpstr>
      <vt:lpstr>PowerPoint 演示文稿</vt:lpstr>
      <vt:lpstr>基层医生职责 </vt:lpstr>
      <vt:lpstr>PowerPoint 演示文稿</vt:lpstr>
      <vt:lpstr>PowerPoint 演示文稿</vt:lpstr>
      <vt:lpstr>PowerPoint 演示文稿</vt:lpstr>
      <vt:lpstr>PowerPoint 演示文稿</vt:lpstr>
      <vt:lpstr>基层医生职责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keke</dc:creator>
  <cp:lastModifiedBy> Shine</cp:lastModifiedBy>
  <cp:revision>116</cp:revision>
  <dcterms:created xsi:type="dcterms:W3CDTF">2009-03-12T06:07:00Z</dcterms:created>
  <dcterms:modified xsi:type="dcterms:W3CDTF">2024-09-27T02:58:02Z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4C8E9DF9E62347F0BC159BEEB221C2D4_13</vt:lpwstr>
  </property>
  <property fmtid="{D5CDD505-2E9C-101B-9397-08002B2CF9AE}" pid="3" name="KSOProductBuildVer">
    <vt:lpwstr>2052-12.1.0.18276</vt:lpwstr>
  </property>
</Properties>
</file>