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31"/>
  </p:notesMasterIdLst>
  <p:handoutMasterIdLst>
    <p:handoutMasterId r:id="rId40"/>
  </p:handoutMasterIdLst>
  <p:sldIdLst>
    <p:sldId id="363" r:id="rId4"/>
    <p:sldId id="330" r:id="rId5"/>
    <p:sldId id="331" r:id="rId6"/>
    <p:sldId id="436" r:id="rId7"/>
    <p:sldId id="521" r:id="rId8"/>
    <p:sldId id="332" r:id="rId9"/>
    <p:sldId id="522" r:id="rId10"/>
    <p:sldId id="365" r:id="rId11"/>
    <p:sldId id="552" r:id="rId12"/>
    <p:sldId id="335" r:id="rId13"/>
    <p:sldId id="336" r:id="rId14"/>
    <p:sldId id="341" r:id="rId15"/>
    <p:sldId id="340" r:id="rId16"/>
    <p:sldId id="364" r:id="rId17"/>
    <p:sldId id="366" r:id="rId18"/>
    <p:sldId id="346" r:id="rId19"/>
    <p:sldId id="345" r:id="rId20"/>
    <p:sldId id="337" r:id="rId21"/>
    <p:sldId id="351" r:id="rId22"/>
    <p:sldId id="344" r:id="rId23"/>
    <p:sldId id="343" r:id="rId24"/>
    <p:sldId id="354" r:id="rId25"/>
    <p:sldId id="353" r:id="rId26"/>
    <p:sldId id="361" r:id="rId27"/>
    <p:sldId id="360" r:id="rId28"/>
    <p:sldId id="352" r:id="rId29"/>
    <p:sldId id="404" r:id="rId30"/>
    <p:sldId id="339" r:id="rId32"/>
    <p:sldId id="342" r:id="rId33"/>
    <p:sldId id="348" r:id="rId34"/>
    <p:sldId id="347" r:id="rId35"/>
    <p:sldId id="359" r:id="rId36"/>
    <p:sldId id="358" r:id="rId37"/>
    <p:sldId id="367" r:id="rId38"/>
    <p:sldId id="362" r:id="rId39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44"/>
    <p:restoredTop sz="94580"/>
  </p:normalViewPr>
  <p:slideViewPr>
    <p:cSldViewPr showGuides="1">
      <p:cViewPr varScale="1">
        <p:scale>
          <a:sx n="68" d="100"/>
          <a:sy n="68" d="100"/>
        </p:scale>
        <p:origin x="-102" y="-26"/>
      </p:cViewPr>
      <p:guideLst>
        <p:guide orient="horz" pos="2160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页眉占位符 2488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fontAlgn="base" hangingPunct="1">
              <a:buFontTx/>
            </a:pPr>
            <a:endParaRPr lang="en-US" altLang="en-US" sz="1200" strike="noStrike" noProof="1"/>
          </a:p>
        </p:txBody>
      </p:sp>
      <p:sp>
        <p:nvSpPr>
          <p:cNvPr id="53251" name="日期占位符 248834"/>
          <p:cNvSpPr>
            <a:spLocks noGrp="1"/>
          </p:cNvSpPr>
          <p:nvPr>
            <p:ph type="dt" sz="quarter" idx="2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fontAlgn="base" hangingPunct="1"/>
            <a:endParaRPr lang="en-US" altLang="en-US" sz="1200" strike="noStrike" noProof="1"/>
          </a:p>
        </p:txBody>
      </p:sp>
      <p:sp>
        <p:nvSpPr>
          <p:cNvPr id="53252" name="页脚占位符 24883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fontAlgn="base" hangingPunct="1"/>
            <a:r>
              <a:rPr lang="en-US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z="1200" strike="noStrike" noProof="1"/>
          </a:p>
        </p:txBody>
      </p:sp>
      <p:sp>
        <p:nvSpPr>
          <p:cNvPr id="53253" name="灯片编号占位符 24883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页眉占位符 1013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fontAlgn="base" hangingPunct="1">
              <a:buFontTx/>
            </a:pPr>
            <a:endParaRPr lang="en-US" altLang="en-US" sz="1200" strike="noStrike" noProof="1"/>
          </a:p>
        </p:txBody>
      </p:sp>
      <p:sp>
        <p:nvSpPr>
          <p:cNvPr id="52227" name="日期占位符 101378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fontAlgn="base" hangingPunct="1"/>
            <a:endParaRPr lang="en-US" altLang="en-US" sz="1200" strike="noStrike" noProof="1"/>
          </a:p>
        </p:txBody>
      </p:sp>
      <p:sp>
        <p:nvSpPr>
          <p:cNvPr id="18436" name="幻灯片图像占位符 101379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文本占位符 10138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2230" name="页脚占位符 101381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fontAlgn="base" hangingPunct="1"/>
            <a:r>
              <a:rPr lang="en-US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z="1200" strike="noStrike" noProof="1"/>
          </a:p>
        </p:txBody>
      </p:sp>
      <p:sp>
        <p:nvSpPr>
          <p:cNvPr id="52231" name="灯片编号占位符 101382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24780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6082" name="文本占位符 24781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defTabSz="91440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页脚占位符 1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九峰街社区卫生服务中心</a:t>
            </a:r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6084" name="灯片编号占位符 2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2054"/>
          <p:cNvSpPr/>
          <p:nvPr/>
        </p:nvSpPr>
        <p:spPr>
          <a:xfrm>
            <a:off x="685800" y="2393950"/>
            <a:ext cx="7772400" cy="1095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4000" kern="1200"/>
            </a:lvl1pPr>
          </a:lstStyle>
          <a:p>
            <a:pPr lvl="0" fontAlgn="base"/>
            <a:r>
              <a:rPr kumimoji="0" lang="zh-CN" altLang="en-US" sz="40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>
              <a:buNone/>
              <a:defRPr sz="2800" kern="1200"/>
            </a:lvl1pPr>
            <a:lvl2pPr marL="457200" lvl="1" indent="-457200" algn="ctr">
              <a:buNone/>
              <a:defRPr sz="2800" kern="1200"/>
            </a:lvl2pPr>
            <a:lvl3pPr marL="909955" lvl="2" indent="-909955" algn="ctr">
              <a:buNone/>
              <a:defRPr sz="2800" kern="1200"/>
            </a:lvl3pPr>
            <a:lvl4pPr marL="1306830" lvl="3" indent="-1306830" algn="ctr">
              <a:buNone/>
              <a:defRPr sz="2800" kern="1200"/>
            </a:lvl4pPr>
            <a:lvl5pPr marL="1695450" lvl="4" indent="-1695450" algn="ctr">
              <a:buNone/>
              <a:defRPr sz="2800" kern="1200"/>
            </a:lvl5pPr>
          </a:lstStyle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2054" name="日期占位符 205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2055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en-US" sz="1200" strike="noStrike" noProof="1">
                <a:latin typeface="Verdana" panose="020B0604030504040204" pitchFamily="34" charset="0"/>
              </a:rPr>
              <a:t>九峰街社区卫生服务中心</a:t>
            </a:r>
            <a:endParaRPr lang="en-US" altLang="en-US" sz="1200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</p:spPr>
        <p:txBody>
          <a:bodyPr vert="eaVert"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1269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1272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1273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版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304800"/>
            <a:ext cx="2002234" cy="5715000"/>
          </a:xfrm>
        </p:spPr>
        <p:txBody>
          <a:bodyPr vert="eaVert"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90631" cy="5715000"/>
          </a:xfrm>
        </p:spPr>
        <p:txBody>
          <a:bodyPr vert="eaVert"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2293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2296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2297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3317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332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332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4341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4344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4345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5365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5368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5369" name="页脚占位符 1030"/>
          <p:cNvSpPr>
            <a:spLocks noGrp="1"/>
          </p:cNvSpPr>
          <p:nvPr>
            <p:ph type="ftr" sz="quarter" idx="1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o"/>
              <a:defRPr/>
            </a:pP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6392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6393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任意多边形 2054"/>
          <p:cNvSpPr/>
          <p:nvPr/>
        </p:nvSpPr>
        <p:spPr>
          <a:xfrm>
            <a:off x="685800" y="2393950"/>
            <a:ext cx="7772400" cy="1095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4000" kern="1200"/>
            </a:lvl1pPr>
          </a:lstStyle>
          <a:p>
            <a:pPr lvl="0" fontAlgn="base"/>
            <a:r>
              <a:rPr kumimoji="0" lang="zh-CN" altLang="en-US" sz="40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>
              <a:buNone/>
              <a:defRPr sz="2800" kern="1200"/>
            </a:lvl1pPr>
            <a:lvl2pPr marL="457200" lvl="1" indent="-457200" algn="ctr">
              <a:buNone/>
              <a:defRPr sz="2800" kern="1200"/>
            </a:lvl2pPr>
            <a:lvl3pPr marL="909955" lvl="2" indent="-909955" algn="ctr">
              <a:buNone/>
              <a:defRPr sz="2800" kern="1200"/>
            </a:lvl3pPr>
            <a:lvl4pPr marL="1306830" lvl="3" indent="-1306830" algn="ctr">
              <a:buNone/>
              <a:defRPr sz="2800" kern="1200"/>
            </a:lvl4pPr>
            <a:lvl5pPr marL="1695450" lvl="4" indent="-1695450" algn="ctr">
              <a:buNone/>
              <a:defRPr sz="2800" kern="1200"/>
            </a:lvl5pPr>
          </a:lstStyle>
          <a:p>
            <a:pPr lvl="0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2054" name="日期占位符 205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2055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en-US" sz="1200" strike="noStrike" noProof="1">
                <a:latin typeface="Verdana" panose="020B0604030504040204" pitchFamily="34" charset="0"/>
              </a:rPr>
              <a:t>九峰街社区卫生服务中心</a:t>
            </a:r>
            <a:endParaRPr lang="en-US" altLang="en-US" sz="1200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077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308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308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5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101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4104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4105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0490" cy="42672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248" y="1752600"/>
            <a:ext cx="3920490" cy="42672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125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5128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5129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077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308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308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149" name="灯片编号占位符 103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6152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6153" name="页脚占位符 1030"/>
          <p:cNvSpPr>
            <a:spLocks noGrp="1"/>
          </p:cNvSpPr>
          <p:nvPr>
            <p:ph type="ftr" sz="quarter" idx="1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7173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7176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7177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7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820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820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5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5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9221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9224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9225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5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0245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0248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0249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</p:spPr>
        <p:txBody>
          <a:bodyPr vert="eaVert"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1269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1272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1273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版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304800"/>
            <a:ext cx="2002234" cy="5715000"/>
          </a:xfrm>
        </p:spPr>
        <p:txBody>
          <a:bodyPr vert="eaVert"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90631" cy="5715000"/>
          </a:xfrm>
        </p:spPr>
        <p:txBody>
          <a:bodyPr vert="eaVert"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2293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2296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2297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3317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332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332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4341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4344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4345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5365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5368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5369" name="页脚占位符 1030"/>
          <p:cNvSpPr>
            <a:spLocks noGrp="1"/>
          </p:cNvSpPr>
          <p:nvPr>
            <p:ph type="ftr" sz="quarter" idx="1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45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101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4104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4105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o"/>
              <a:defRPr/>
            </a:pP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6392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6393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0490" cy="42672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248" y="1752600"/>
            <a:ext cx="3920490" cy="4267200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125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5128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5129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kumimoji="0" lang="zh-CN" altLang="en-US" sz="3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0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6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6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3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3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6149" name="灯片编号占位符 103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6152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6153" name="页脚占位符 1030"/>
          <p:cNvSpPr>
            <a:spLocks noGrp="1"/>
          </p:cNvSpPr>
          <p:nvPr>
            <p:ph type="ftr" sz="quarter" idx="1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kumimoji="0" lang="zh-CN" altLang="en-US" sz="38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38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7173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7176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7177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7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820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820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1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18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15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15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9221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9224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9225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15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10245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r" fontAlgn="base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0248" name="日期占位符 1029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fontAlgn="base"/>
            <a:endParaRPr lang="en-US" altLang="en-US" strike="noStrike" noProof="1">
              <a:latin typeface="Verdana" panose="020B0604030504040204" pitchFamily="34" charset="0"/>
            </a:endParaRPr>
          </a:p>
        </p:txBody>
      </p:sp>
      <p:sp>
        <p:nvSpPr>
          <p:cNvPr id="10249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jpeg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17" Type="http://schemas.openxmlformats.org/officeDocument/2006/relationships/image" Target="../media/image2.jpeg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任意多边形 1027"/>
          <p:cNvSpPr/>
          <p:nvPr/>
        </p:nvSpPr>
        <p:spPr>
          <a:xfrm>
            <a:off x="609600" y="1566863"/>
            <a:ext cx="7958138" cy="1095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29" name="直接连接符 1028"/>
          <p:cNvCxnSpPr/>
          <p:nvPr/>
        </p:nvCxnSpPr>
        <p:spPr>
          <a:xfrm flipV="1">
            <a:off x="609600" y="6172200"/>
            <a:ext cx="79248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03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>
              <a:defRPr b="1">
                <a:solidFill>
                  <a:srgbClr val="CC0000"/>
                </a:solidFill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b="1" strike="noStrike" noProof="1">
              <a:latin typeface="Verdana" panose="020B0604030504040204" pitchFamily="34" charset="0"/>
            </a:endParaRPr>
          </a:p>
        </p:txBody>
      </p:sp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033" name="图片 1039" descr="t0102d3b4defd555eda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95800" y="6248400"/>
            <a:ext cx="6858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800" b="0" i="0" u="none" kern="1200" baseline="0">
          <a:solidFill>
            <a:schemeClr val="tx2"/>
          </a:solidFill>
          <a:effectLst/>
          <a:latin typeface="Verdana" panose="020B0604030504040204" pitchFamily="34" charset="0"/>
          <a:ea typeface="宋体" panose="02010600030101010101" pitchFamily="2" charset="-122"/>
          <a:cs typeface="+mj-cs"/>
        </a:defRPr>
      </a:lvl1pPr>
    </p:titleStyle>
    <p:bodyStyle>
      <a:lvl1pPr marL="469900" indent="-469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o"/>
        <a:defRPr kumimoji="0" sz="3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08050" lvl="1" indent="-43688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n"/>
        <a:defRPr kumimoji="0" sz="2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04925" lvl="2" indent="-39560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o"/>
        <a:defRPr kumimoji="0" sz="2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94180" lvl="3" indent="-3873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n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94230" lvl="4" indent="-398780" algn="l" defTabSz="914400" rtl="0" eaLnBrk="0" fontAlgn="base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§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任意多边形 1027"/>
          <p:cNvSpPr/>
          <p:nvPr/>
        </p:nvSpPr>
        <p:spPr>
          <a:xfrm>
            <a:off x="609600" y="1566863"/>
            <a:ext cx="7958138" cy="1095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29" name="直接连接符 1028"/>
          <p:cNvCxnSpPr/>
          <p:nvPr/>
        </p:nvCxnSpPr>
        <p:spPr>
          <a:xfrm flipV="1">
            <a:off x="609600" y="6172200"/>
            <a:ext cx="7924800" cy="0"/>
          </a:xfrm>
          <a:prstGeom prst="line">
            <a:avLst/>
          </a:prstGeom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0" name="日期占位符 1029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endParaRPr lang="en-US" altLang="en-US" strike="noStrike" noProof="1"/>
          </a:p>
        </p:txBody>
      </p:sp>
      <p:sp>
        <p:nvSpPr>
          <p:cNvPr id="1031" name="页脚占位符 1030"/>
          <p:cNvSpPr>
            <a:spLocks noGrp="1"/>
          </p:cNvSpPr>
          <p:nvPr>
            <p:ph type="ftr" sz="quarter" idx="3"/>
          </p:nvPr>
        </p:nvSpPr>
        <p:spPr>
          <a:xfrm>
            <a:off x="3733800" y="6248400"/>
            <a:ext cx="4800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>
              <a:defRPr b="1">
                <a:solidFill>
                  <a:srgbClr val="CC0000"/>
                </a:solidFill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九峰街社区卫生服务中心</a:t>
            </a:r>
            <a:endParaRPr lang="en-US" altLang="en-US" b="1" strike="noStrike" noProof="1">
              <a:latin typeface="Verdana" panose="020B0604030504040204" pitchFamily="34" charset="0"/>
            </a:endParaRPr>
          </a:p>
        </p:txBody>
      </p:sp>
      <p:sp>
        <p:nvSpPr>
          <p:cNvPr id="1032" name="灯片编号占位符 103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>
              <a:defRPr sz="1200">
                <a:latin typeface="Verdana" panose="020B060403050404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033" name="图片 1039" descr="t0102d3b4defd555eda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95800" y="6248400"/>
            <a:ext cx="6858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dt="0"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800" b="0" i="0" u="none" kern="1200" baseline="0">
          <a:solidFill>
            <a:schemeClr val="tx2"/>
          </a:solidFill>
          <a:effectLst/>
          <a:latin typeface="Verdana" panose="020B0604030504040204" pitchFamily="34" charset="0"/>
          <a:ea typeface="宋体" panose="02010600030101010101" pitchFamily="2" charset="-122"/>
          <a:cs typeface="+mj-cs"/>
        </a:defRPr>
      </a:lvl1pPr>
    </p:titleStyle>
    <p:bodyStyle>
      <a:lvl1pPr marL="469900" indent="-469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o"/>
        <a:defRPr kumimoji="0" sz="3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08050" lvl="1" indent="-43688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n"/>
        <a:defRPr kumimoji="0" sz="2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04925" lvl="2" indent="-39560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o"/>
        <a:defRPr kumimoji="0" sz="2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94180" lvl="3" indent="-3873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n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94230" lvl="4" indent="-398780" algn="l" defTabSz="914400" rtl="0" eaLnBrk="0" fontAlgn="base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SzTx/>
        <a:buFont typeface="Wingdings" panose="05000000000000000000" pitchFamily="2" charset="2"/>
        <a:buChar char="§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1.wav"/><Relationship Id="rId3" Type="http://schemas.openxmlformats.org/officeDocument/2006/relationships/audio" Target="../media/audio3.wav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638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08875" cy="1216025"/>
          </a:xfrm>
        </p:spPr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复苏生命</a:t>
            </a:r>
            <a:r>
              <a:rPr lang="en-US" altLang="zh-CN" sz="3600" b="1"/>
              <a:t>  </a:t>
            </a:r>
            <a:r>
              <a:rPr lang="zh-CN" altLang="en-US" sz="3600" b="1"/>
              <a:t>从心开始</a:t>
            </a:r>
            <a:endParaRPr lang="zh-CN" altLang="en-US" sz="3600" b="1"/>
          </a:p>
        </p:txBody>
      </p:sp>
      <p:sp>
        <p:nvSpPr>
          <p:cNvPr id="19458" name="文本占位符 16386"/>
          <p:cNvSpPr>
            <a:spLocks noGrp="1"/>
          </p:cNvSpPr>
          <p:nvPr>
            <p:ph idx="1"/>
          </p:nvPr>
        </p:nvSpPr>
        <p:spPr>
          <a:xfrm>
            <a:off x="762000" y="2667000"/>
            <a:ext cx="7805738" cy="2209800"/>
          </a:xfrm>
        </p:spPr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  <a:buNone/>
            </a:pPr>
            <a:r>
              <a:rPr lang="zh-CN" altLang="en-US" sz="9600" b="1"/>
              <a:t>     </a:t>
            </a:r>
            <a:r>
              <a:rPr lang="zh-CN" altLang="en-US" sz="6000" b="1">
                <a:solidFill>
                  <a:srgbClr val="CC0000"/>
                </a:solidFill>
              </a:rPr>
              <a:t>心肺复苏</a:t>
            </a:r>
            <a:endParaRPr lang="en-US" altLang="zh-CN" sz="60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endParaRPr lang="zh-CN" altLang="en-US" sz="10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endParaRPr lang="zh-CN" altLang="en-US" sz="2000" b="1">
              <a:latin typeface="宋体" panose="02010600030101010101" pitchFamily="2" charset="-122"/>
            </a:endParaRPr>
          </a:p>
        </p:txBody>
      </p:sp>
      <p:pic>
        <p:nvPicPr>
          <p:cNvPr id="19459" name="图片 16387" descr="红十字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914400"/>
            <a:ext cx="61595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九峰街社区卫生服务中心</a:t>
            </a:r>
            <a:endParaRPr lang="zh-CN" altLang="en-US" sz="1800" b="1">
              <a:solidFill>
                <a:srgbClr val="CC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9610" y="5191125"/>
            <a:ext cx="4225925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1500"/>
              <a:t>武汉东湖新技术开发区九峰街社区卫生服务中心</a:t>
            </a:r>
            <a:r>
              <a:rPr lang="en-US" altLang="zh-CN" sz="1500"/>
              <a:t>   </a:t>
            </a:r>
            <a:r>
              <a:rPr lang="en-US" altLang="zh-CN"/>
              <a:t> 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2150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心肺复苏的操作程序</a:t>
            </a:r>
            <a:r>
              <a:rPr lang="zh-CN" altLang="en-US" b="1">
                <a:solidFill>
                  <a:srgbClr val="CC0000"/>
                </a:solidFill>
              </a:rPr>
              <a:t>（重点）</a:t>
            </a:r>
            <a:endParaRPr lang="en-US" altLang="zh-CN" b="1"/>
          </a:p>
        </p:txBody>
      </p:sp>
      <p:sp>
        <p:nvSpPr>
          <p:cNvPr id="27650" name="文本占位符 21506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一、判断意识      </a:t>
            </a:r>
            <a:r>
              <a:rPr lang="zh-CN" altLang="en-US" sz="2800" b="1">
                <a:solidFill>
                  <a:srgbClr val="CC0000"/>
                </a:solidFill>
              </a:rPr>
              <a:t>（呼叫、轻拍）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二、立即呼救      </a:t>
            </a:r>
            <a:r>
              <a:rPr lang="zh-CN" altLang="en-US" sz="2800" b="1">
                <a:solidFill>
                  <a:srgbClr val="CC0000"/>
                </a:solidFill>
              </a:rPr>
              <a:t>（立即高声求助）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三、救护体位      </a:t>
            </a:r>
            <a:r>
              <a:rPr lang="zh-CN" altLang="en-US" sz="2800" b="1">
                <a:solidFill>
                  <a:srgbClr val="CC0000"/>
                </a:solidFill>
              </a:rPr>
              <a:t>（将伤员放置心肺复苏体位）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四、检查循环体征</a:t>
            </a:r>
            <a:r>
              <a:rPr lang="zh-CN" altLang="en-US" sz="2800" b="1">
                <a:solidFill>
                  <a:srgbClr val="CC0000"/>
                </a:solidFill>
              </a:rPr>
              <a:t>（触摸颈动脉）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五、判断呼吸      </a:t>
            </a:r>
            <a:r>
              <a:rPr lang="zh-CN" altLang="en-US" sz="2800" b="1">
                <a:solidFill>
                  <a:srgbClr val="CC0000"/>
                </a:solidFill>
              </a:rPr>
              <a:t>（ 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</a:rPr>
              <a:t>5-10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秒内，不能超过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400" b="1">
                <a:solidFill>
                  <a:srgbClr val="CC0000"/>
                </a:solidFill>
                <a:latin typeface="宋体" panose="02010600030101010101" pitchFamily="2" charset="-122"/>
              </a:rPr>
              <a:t>秒</a:t>
            </a:r>
            <a:r>
              <a:rPr lang="en-US" altLang="zh-CN" sz="2400" b="1">
                <a:solidFill>
                  <a:srgbClr val="CC0000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六、人工循环</a:t>
            </a:r>
            <a:r>
              <a:rPr lang="en-US" altLang="zh-CN" sz="2000"/>
              <a:t>(compressions</a:t>
            </a:r>
            <a:r>
              <a:rPr lang="zh-CN" altLang="en-US" sz="2000"/>
              <a:t>）</a:t>
            </a:r>
            <a:r>
              <a:rPr lang="zh-CN" altLang="en-US" sz="2800" b="1"/>
              <a:t> </a:t>
            </a:r>
            <a:r>
              <a:rPr lang="zh-CN" altLang="en-US" sz="2800" b="1">
                <a:solidFill>
                  <a:srgbClr val="CC0000"/>
                </a:solidFill>
              </a:rPr>
              <a:t>（胸外心脏按压）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七、打开气道 </a:t>
            </a:r>
            <a:r>
              <a:rPr lang="en-US" altLang="zh-CN" sz="2000"/>
              <a:t>(airway)</a:t>
            </a:r>
            <a:r>
              <a:rPr lang="zh-CN" altLang="en-US" sz="2800" b="1"/>
              <a:t> </a:t>
            </a:r>
            <a:r>
              <a:rPr lang="zh-CN" altLang="en-US" sz="2800" b="1">
                <a:solidFill>
                  <a:srgbClr val="CC0000"/>
                </a:solidFill>
              </a:rPr>
              <a:t>（采用仰头举颏法打开气道</a:t>
            </a:r>
            <a:r>
              <a:rPr lang="en-US" altLang="zh-CN" sz="2800" b="1">
                <a:solidFill>
                  <a:srgbClr val="CC0000"/>
                </a:solidFill>
              </a:rPr>
              <a:t>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八、人工呼吸</a:t>
            </a:r>
            <a:r>
              <a:rPr lang="zh-CN" altLang="en-US" sz="2000"/>
              <a:t>（</a:t>
            </a:r>
            <a:r>
              <a:rPr lang="en-US" altLang="zh-CN" sz="2000"/>
              <a:t>breathing</a:t>
            </a:r>
            <a:r>
              <a:rPr lang="zh-CN" altLang="en-US" sz="2000"/>
              <a:t>）</a:t>
            </a:r>
            <a:r>
              <a:rPr lang="zh-CN" altLang="en-US" sz="2800" b="1">
                <a:solidFill>
                  <a:srgbClr val="CC0000"/>
                </a:solidFill>
              </a:rPr>
              <a:t>（口对口或口对鼻吹气）</a:t>
            </a:r>
            <a:endParaRPr lang="zh-CN" altLang="en-US" sz="2800" b="1"/>
          </a:p>
        </p:txBody>
      </p:sp>
      <p:sp>
        <p:nvSpPr>
          <p:cNvPr id="27651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2252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一、判断意识</a:t>
            </a:r>
            <a:endParaRPr lang="zh-CN" altLang="en-US" sz="3600" b="1"/>
          </a:p>
        </p:txBody>
      </p:sp>
      <p:sp>
        <p:nvSpPr>
          <p:cNvPr id="28674" name="文本占位符 22530"/>
          <p:cNvSpPr>
            <a:spLocks noGrp="1"/>
          </p:cNvSpPr>
          <p:nvPr>
            <p:ph idx="1"/>
          </p:nvPr>
        </p:nvSpPr>
        <p:spPr>
          <a:xfrm>
            <a:off x="566738" y="1752600"/>
            <a:ext cx="2633662" cy="4267200"/>
          </a:xfrm>
        </p:spPr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400" b="1"/>
              <a:t>轻拍伤员肩膀，高声呼喊：“喂，你怎么啦？”如伤病员对呼唤、轻拍</a:t>
            </a:r>
            <a:r>
              <a:rPr lang="zh-CN" altLang="en-US" sz="2400" b="1">
                <a:solidFill>
                  <a:srgbClr val="CC0000"/>
                </a:solidFill>
              </a:rPr>
              <a:t>无反应</a:t>
            </a:r>
            <a:r>
              <a:rPr lang="zh-CN" altLang="en-US" sz="2400" b="1"/>
              <a:t>，可判断其无意识。</a:t>
            </a:r>
            <a:endParaRPr lang="zh-CN" altLang="en-US" sz="2400" b="1"/>
          </a:p>
        </p:txBody>
      </p:sp>
      <p:pic>
        <p:nvPicPr>
          <p:cNvPr id="28675" name="图片 22533" descr="100_787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676400"/>
            <a:ext cx="51054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2355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二、立即呼救</a:t>
            </a:r>
            <a:endParaRPr lang="zh-CN" altLang="en-US" sz="3600" b="1"/>
          </a:p>
        </p:txBody>
      </p:sp>
      <p:sp>
        <p:nvSpPr>
          <p:cNvPr id="29698" name="文本占位符 23554"/>
          <p:cNvSpPr>
            <a:spLocks noGrp="1"/>
          </p:cNvSpPr>
          <p:nvPr>
            <p:ph idx="1"/>
          </p:nvPr>
        </p:nvSpPr>
        <p:spPr>
          <a:xfrm>
            <a:off x="609600" y="1752600"/>
            <a:ext cx="2819400" cy="4267200"/>
          </a:xfrm>
        </p:spPr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400" b="1"/>
              <a:t>当判断伤病员无意识，应该立即求助他人帮助，高声呼救“</a:t>
            </a:r>
            <a:r>
              <a:rPr lang="zh-CN" altLang="en-US" sz="2400" b="1">
                <a:solidFill>
                  <a:srgbClr val="CC0000"/>
                </a:solidFill>
              </a:rPr>
              <a:t>快来人啊！有人晕倒了，我是受过经验的救护员，快帮忙拨打急救电话</a:t>
            </a:r>
            <a:r>
              <a:rPr lang="zh-CN" altLang="en-US" sz="2400" b="1"/>
              <a:t>”！（表明身份，自我保护）</a:t>
            </a:r>
            <a:endParaRPr lang="zh-CN" altLang="en-US" sz="2400" b="1"/>
          </a:p>
        </p:txBody>
      </p:sp>
      <p:pic>
        <p:nvPicPr>
          <p:cNvPr id="29699" name="图片 23557" descr="100_773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0" y="1676400"/>
            <a:ext cx="4419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2457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三、救护体位</a:t>
            </a:r>
            <a:r>
              <a:rPr lang="zh-CN" altLang="en-US" sz="2800" b="1">
                <a:solidFill>
                  <a:srgbClr val="CC0000"/>
                </a:solidFill>
              </a:rPr>
              <a:t>（仰卧位）</a:t>
            </a:r>
            <a:endParaRPr lang="zh-CN" altLang="en-US" sz="2800" b="1"/>
          </a:p>
        </p:txBody>
      </p:sp>
      <p:sp>
        <p:nvSpPr>
          <p:cNvPr id="30722" name="文本占位符 24578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800" b="1"/>
              <a:t>将伤病员翻成仰卧姿势，放在坚硬的平面上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en-US" altLang="zh-CN" sz="2800" b="1"/>
              <a:t>1</a:t>
            </a:r>
            <a:r>
              <a:rPr lang="zh-CN" altLang="en-US" sz="2800" b="1"/>
              <a:t>、救护员双腿跪于伤病员一侧（最好跪于右侧）</a:t>
            </a:r>
            <a:endParaRPr lang="zh-CN" altLang="en-US" sz="2800" b="1"/>
          </a:p>
          <a:p>
            <a:pPr eaLnBrk="1" hangingPunct="1">
              <a:buClr>
                <a:srgbClr val="CC0000"/>
              </a:buClr>
              <a:buNone/>
            </a:pPr>
            <a:r>
              <a:rPr lang="en-US" altLang="zh-CN" sz="2800" b="1"/>
              <a:t>2</a:t>
            </a:r>
            <a:r>
              <a:rPr lang="zh-CN" altLang="en-US" sz="2800" b="1"/>
              <a:t>、将伤病员双上臂向上伸直</a:t>
            </a:r>
            <a:endParaRPr lang="zh-CN" altLang="en-US" sz="2800" b="1"/>
          </a:p>
          <a:p>
            <a:pPr eaLnBrk="1" hangingPunct="1">
              <a:buClr>
                <a:srgbClr val="CC0000"/>
              </a:buClr>
              <a:buNone/>
            </a:pPr>
            <a:r>
              <a:rPr lang="en-US" altLang="zh-CN" sz="2800" b="1"/>
              <a:t>3</a:t>
            </a:r>
            <a:r>
              <a:rPr lang="zh-CN" altLang="en-US" sz="2800" b="1"/>
              <a:t>、保护颈部翻身</a:t>
            </a:r>
            <a:endParaRPr lang="zh-CN" altLang="en-US" sz="2800" b="1"/>
          </a:p>
        </p:txBody>
      </p:sp>
      <p:pic>
        <p:nvPicPr>
          <p:cNvPr id="30723" name="图片 24579" descr="t01887b1e10e72d53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2332038"/>
            <a:ext cx="6019800" cy="4525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2560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图解：救护体位操作方法</a:t>
            </a:r>
            <a:endParaRPr lang="en-US" altLang="zh-CN" sz="3600" b="1"/>
          </a:p>
        </p:txBody>
      </p:sp>
      <p:sp>
        <p:nvSpPr>
          <p:cNvPr id="31746" name="文本占位符 2560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  <a:buNone/>
            </a:pPr>
            <a:endParaRPr lang="zh-CN" altLang="en-US" b="1"/>
          </a:p>
          <a:p>
            <a:pPr eaLnBrk="1" hangingPunct="1">
              <a:buClr>
                <a:srgbClr val="CC0000"/>
              </a:buClr>
              <a:buNone/>
            </a:pPr>
            <a:endParaRPr lang="zh-CN" altLang="en-US" b="1"/>
          </a:p>
          <a:p>
            <a:pPr eaLnBrk="1" hangingPunct="1">
              <a:buClr>
                <a:srgbClr val="CC0000"/>
              </a:buClr>
              <a:buNone/>
            </a:pPr>
            <a:endParaRPr lang="zh-CN" altLang="en-US" b="1"/>
          </a:p>
        </p:txBody>
      </p:sp>
      <p:pic>
        <p:nvPicPr>
          <p:cNvPr id="31747" name="图片 25606" descr="(VTS_0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676400"/>
            <a:ext cx="39624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25607" descr="(VTS_01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37338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2662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图解：救护体位操作方法</a:t>
            </a:r>
            <a:endParaRPr lang="zh-CN" altLang="en-US" sz="3600" b="1"/>
          </a:p>
        </p:txBody>
      </p:sp>
      <p:sp>
        <p:nvSpPr>
          <p:cNvPr id="32770" name="文本占位符 26626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  <a:buNone/>
            </a:pPr>
            <a:endParaRPr lang="zh-CN" altLang="en-US"/>
          </a:p>
          <a:p>
            <a:pPr eaLnBrk="1" hangingPunct="1">
              <a:buClr>
                <a:srgbClr val="CC0000"/>
              </a:buClr>
              <a:buNone/>
            </a:pPr>
            <a:endParaRPr lang="zh-CN" altLang="en-US"/>
          </a:p>
          <a:p>
            <a:pPr eaLnBrk="1" hangingPunct="1">
              <a:buClr>
                <a:srgbClr val="CC0000"/>
              </a:buClr>
              <a:buNone/>
            </a:pPr>
            <a:endParaRPr lang="zh-CN" altLang="en-US"/>
          </a:p>
        </p:txBody>
      </p:sp>
      <p:pic>
        <p:nvPicPr>
          <p:cNvPr id="32771" name="图片 26630" descr="(VTS_0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676400"/>
            <a:ext cx="39624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26632" descr="(VTS_01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8862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3584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四、检查循环体征</a:t>
            </a:r>
            <a:endParaRPr lang="zh-CN" altLang="en-US" sz="3600" b="1"/>
          </a:p>
        </p:txBody>
      </p:sp>
      <p:sp>
        <p:nvSpPr>
          <p:cNvPr id="33794" name="文本占位符 35842"/>
          <p:cNvSpPr>
            <a:spLocks noGrp="1"/>
          </p:cNvSpPr>
          <p:nvPr>
            <p:ph idx="1"/>
          </p:nvPr>
        </p:nvSpPr>
        <p:spPr>
          <a:xfrm>
            <a:off x="566738" y="1752600"/>
            <a:ext cx="3852862" cy="4343400"/>
          </a:xfrm>
        </p:spPr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800" b="1"/>
              <a:t>用</a:t>
            </a:r>
            <a:r>
              <a:rPr lang="zh-CN" altLang="en-US" sz="2800" b="1">
                <a:solidFill>
                  <a:srgbClr val="CC0000"/>
                </a:solidFill>
              </a:rPr>
              <a:t>食指和中指</a:t>
            </a:r>
            <a:r>
              <a:rPr lang="zh-CN" altLang="en-US" sz="2800" b="1"/>
              <a:t>置于颈前正中部</a:t>
            </a:r>
            <a:r>
              <a:rPr lang="en-US" altLang="zh-CN" sz="2800" b="1"/>
              <a:t>（甲状软骨），手指从颈前正中滑向甲状软骨和胸锁乳突肌之间的凹陷处</a:t>
            </a:r>
            <a:r>
              <a:rPr lang="en-US" altLang="zh-CN" sz="2800" b="1">
                <a:solidFill>
                  <a:srgbClr val="CC0000"/>
                </a:solidFill>
              </a:rPr>
              <a:t>（触摸5-10</a:t>
            </a:r>
            <a:r>
              <a:rPr lang="zh-CN" altLang="en-US" sz="2800" b="1">
                <a:solidFill>
                  <a:srgbClr val="CC0000"/>
                </a:solidFill>
              </a:rPr>
              <a:t>秒）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</a:pPr>
            <a:endParaRPr lang="zh-CN" altLang="en-US" sz="2800" b="1"/>
          </a:p>
        </p:txBody>
      </p:sp>
      <p:pic>
        <p:nvPicPr>
          <p:cNvPr id="33795" name="图片 35846" descr="100_773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1676400"/>
            <a:ext cx="4038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3686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图示：检查脉搏</a:t>
            </a:r>
            <a:endParaRPr lang="zh-CN" altLang="en-US" sz="3600" b="1"/>
          </a:p>
        </p:txBody>
      </p:sp>
      <p:sp>
        <p:nvSpPr>
          <p:cNvPr id="34818" name="文本框 36866"/>
          <p:cNvSpPr/>
          <p:nvPr/>
        </p:nvSpPr>
        <p:spPr>
          <a:xfrm>
            <a:off x="4022725" y="3552825"/>
            <a:ext cx="176847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>
              <a:latin typeface="Verdana" panose="020B060403050404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34819" name="Picture 3" descr="检查颈动脉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600" y="1676400"/>
            <a:ext cx="7924800" cy="4495800"/>
          </a:xfrm>
          <a:ln>
            <a:solidFill>
              <a:srgbClr val="268E40"/>
            </a:solidFill>
            <a:miter/>
          </a:ln>
          <a:effectLst>
            <a:outerShdw dist="107763" dir="2699999" algn="ctr" rotWithShape="0">
              <a:srgbClr val="808080"/>
            </a:outerShdw>
          </a:effectLst>
        </p:spPr>
      </p:pic>
      <p:sp>
        <p:nvSpPr>
          <p:cNvPr id="34820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3174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en-US" altLang="zh-CN" sz="3600" b="1"/>
              <a:t>五</a:t>
            </a:r>
            <a:r>
              <a:rPr lang="zh-CN" altLang="en-US" sz="3600" b="1"/>
              <a:t>、</a:t>
            </a:r>
            <a:r>
              <a:rPr lang="en-US" altLang="zh-CN" sz="3600" b="1"/>
              <a:t>判断呼吸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（5-10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秒内，不能超过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秒）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35842" name="文本占位符 31746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  <a:buNone/>
            </a:pPr>
            <a:r>
              <a:rPr lang="zh-CN" altLang="en-US" sz="2000" b="1"/>
              <a:t>一、看（看胸部有无起伏）</a:t>
            </a:r>
            <a:endParaRPr lang="zh-CN" altLang="en-US" sz="20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000" b="1"/>
              <a:t>二、听（听有无呼吸声音）</a:t>
            </a:r>
            <a:endParaRPr lang="zh-CN" altLang="en-US" sz="20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000" b="1"/>
              <a:t>三、感觉（感觉有没有呼出的气流）</a:t>
            </a:r>
            <a:endParaRPr lang="zh-CN" altLang="en-US" sz="2000" b="1"/>
          </a:p>
        </p:txBody>
      </p:sp>
      <p:cxnSp>
        <p:nvCxnSpPr>
          <p:cNvPr id="35843" name="直接连接符 31748"/>
          <p:cNvCxnSpPr/>
          <p:nvPr/>
        </p:nvCxnSpPr>
        <p:spPr>
          <a:xfrm>
            <a:off x="5486400" y="44958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44" name="直接连接符 31749"/>
          <p:cNvCxnSpPr/>
          <p:nvPr/>
        </p:nvCxnSpPr>
        <p:spPr>
          <a:xfrm flipH="1">
            <a:off x="6400800" y="3886200"/>
            <a:ext cx="609600" cy="2286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5845" name="图片 31750" descr="(VTS_0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895600"/>
            <a:ext cx="51816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文本框 31751"/>
          <p:cNvSpPr/>
          <p:nvPr/>
        </p:nvSpPr>
        <p:spPr>
          <a:xfrm>
            <a:off x="7070725" y="3429000"/>
            <a:ext cx="1692275" cy="671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800" b="1">
                <a:solidFill>
                  <a:srgbClr val="CC0000"/>
                </a:solidFill>
                <a:latin typeface="Verdana" panose="020B0604030504040204" pitchFamily="34" charset="0"/>
                <a:ea typeface="华文新魏" panose="02010800040101010101" pitchFamily="2" charset="-122"/>
              </a:rPr>
              <a:t>听呼吸</a:t>
            </a:r>
            <a:endParaRPr lang="zh-CN" altLang="en-US" sz="3800" b="1">
              <a:latin typeface="Verdana" panose="020B0604030504040204" pitchFamily="34" charset="0"/>
              <a:ea typeface="华文新魏" panose="02010800040101010101" pitchFamily="2" charset="-122"/>
            </a:endParaRPr>
          </a:p>
        </p:txBody>
      </p:sp>
      <p:sp>
        <p:nvSpPr>
          <p:cNvPr id="35847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3276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图示：判断呼吸</a:t>
            </a:r>
            <a:endParaRPr lang="zh-CN" altLang="en-US" sz="3600" b="1"/>
          </a:p>
        </p:txBody>
      </p:sp>
      <p:pic>
        <p:nvPicPr>
          <p:cNvPr id="36866" name="文本占位符 32770" descr="HWOCRTEMP_ROC4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1200" y="1752600"/>
            <a:ext cx="5029200" cy="4324350"/>
          </a:xfrm>
        </p:spPr>
      </p:pic>
      <p:cxnSp>
        <p:nvCxnSpPr>
          <p:cNvPr id="36867" name="直接连接符 32771"/>
          <p:cNvCxnSpPr/>
          <p:nvPr/>
        </p:nvCxnSpPr>
        <p:spPr>
          <a:xfrm flipH="1">
            <a:off x="3124200" y="3505200"/>
            <a:ext cx="1676400" cy="3810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68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740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什么是心肺复苏呢？</a:t>
            </a:r>
            <a:endParaRPr lang="en-US" altLang="zh-CN" sz="3600" b="1"/>
          </a:p>
        </p:txBody>
      </p:sp>
      <p:sp>
        <p:nvSpPr>
          <p:cNvPr id="20482" name="文本占位符 17410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800" b="1">
                <a:latin typeface="宋体" panose="02010600030101010101" pitchFamily="2" charset="-122"/>
              </a:rPr>
              <a:t>心肺复苏（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简称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CPR</a:t>
            </a:r>
            <a:r>
              <a:rPr lang="zh-CN" altLang="en-US" sz="2800" b="1">
                <a:latin typeface="宋体" panose="02010600030101010101" pitchFamily="2" charset="-122"/>
              </a:rPr>
              <a:t>），指通过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人工呼吸</a:t>
            </a:r>
            <a:r>
              <a:rPr lang="zh-CN" altLang="en-US" sz="2800" b="1">
                <a:latin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胸外心脏按压</a:t>
            </a:r>
            <a:r>
              <a:rPr lang="zh-CN" altLang="en-US" sz="2800" b="1">
                <a:latin typeface="宋体" panose="02010600030101010101" pitchFamily="2" charset="-122"/>
              </a:rPr>
              <a:t>对意识丧失、呼吸心跳停止的伤病员进行的一种现场急救方法。</a:t>
            </a:r>
            <a:endParaRPr lang="zh-CN" altLang="en-US"/>
          </a:p>
        </p:txBody>
      </p:sp>
      <p:pic>
        <p:nvPicPr>
          <p:cNvPr id="20483" name="图片 17411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3200400"/>
            <a:ext cx="3375025" cy="290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17412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00400"/>
            <a:ext cx="3506788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3788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六、人工循环</a:t>
            </a:r>
            <a:endParaRPr lang="zh-CN" altLang="en-US" sz="3600" b="1"/>
          </a:p>
        </p:txBody>
      </p:sp>
      <p:sp>
        <p:nvSpPr>
          <p:cNvPr id="37890" name="文本占位符 37890"/>
          <p:cNvSpPr>
            <a:spLocks noGrp="1"/>
          </p:cNvSpPr>
          <p:nvPr>
            <p:ph idx="1"/>
          </p:nvPr>
        </p:nvSpPr>
        <p:spPr>
          <a:xfrm>
            <a:off x="609600" y="2057400"/>
            <a:ext cx="8077200" cy="3962400"/>
          </a:xfrm>
        </p:spPr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800" b="1"/>
              <a:t>胸外心脏按压操作的</a:t>
            </a:r>
            <a:r>
              <a:rPr lang="zh-CN" altLang="en-US" sz="2800" b="1">
                <a:solidFill>
                  <a:srgbClr val="CC0000"/>
                </a:solidFill>
              </a:rPr>
              <a:t>四个重点</a:t>
            </a:r>
            <a:r>
              <a:rPr lang="zh-CN" altLang="en-US" sz="2800" b="1"/>
              <a:t>：</a:t>
            </a:r>
            <a:endParaRPr lang="en-US" altLang="zh-CN" sz="2800" b="1"/>
          </a:p>
          <a:p>
            <a:pPr eaLnBrk="1" hangingPunct="1">
              <a:buClr>
                <a:srgbClr val="CC0000"/>
              </a:buClr>
              <a:buNone/>
            </a:pPr>
            <a:endParaRPr lang="zh-CN" altLang="en-US" sz="28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一、按压的</a:t>
            </a:r>
            <a:r>
              <a:rPr lang="zh-CN" altLang="en-US" sz="2800" b="1">
                <a:solidFill>
                  <a:srgbClr val="CC0000"/>
                </a:solidFill>
              </a:rPr>
              <a:t>部位</a:t>
            </a:r>
            <a:r>
              <a:rPr lang="zh-CN" altLang="en-US" sz="2800" b="1"/>
              <a:t>（</a:t>
            </a:r>
            <a:r>
              <a:rPr lang="zh-CN" altLang="en-US" b="1"/>
              <a:t>胸部正中乳头连线水平）</a:t>
            </a:r>
            <a:endParaRPr lang="zh-CN" altLang="en-US" sz="28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二、按压的</a:t>
            </a:r>
            <a:r>
              <a:rPr lang="zh-CN" altLang="en-US" sz="2800" b="1">
                <a:solidFill>
                  <a:srgbClr val="CC0000"/>
                </a:solidFill>
              </a:rPr>
              <a:t>手法</a:t>
            </a:r>
            <a:r>
              <a:rPr lang="zh-CN" altLang="en-US" sz="2800" b="1"/>
              <a:t>（按压与吹气之比</a:t>
            </a:r>
            <a:r>
              <a:rPr lang="en-US" altLang="zh-CN" sz="2800" b="1"/>
              <a:t>30</a:t>
            </a:r>
            <a:r>
              <a:rPr lang="zh-CN" altLang="en-US" sz="2800" b="1"/>
              <a:t>：</a:t>
            </a:r>
            <a:r>
              <a:rPr lang="en-US" altLang="zh-CN" sz="2800" b="1"/>
              <a:t>2</a:t>
            </a:r>
            <a:r>
              <a:rPr lang="zh-CN" altLang="en-US" sz="2800" b="1"/>
              <a:t>）</a:t>
            </a:r>
            <a:endParaRPr lang="zh-CN" altLang="en-US" sz="2800" b="1">
              <a:solidFill>
                <a:srgbClr val="CC0000"/>
              </a:solidFill>
            </a:endParaRPr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三、按压的</a:t>
            </a:r>
            <a:r>
              <a:rPr lang="zh-CN" altLang="en-US" sz="2800" b="1">
                <a:solidFill>
                  <a:srgbClr val="CC0000"/>
                </a:solidFill>
              </a:rPr>
              <a:t>深度</a:t>
            </a:r>
            <a:r>
              <a:rPr lang="zh-CN" altLang="en-US" sz="2800" b="1"/>
              <a:t>（</a:t>
            </a:r>
            <a:r>
              <a:rPr lang="en-US" altLang="zh-CN" sz="2800" b="1"/>
              <a:t>成</a:t>
            </a:r>
            <a:r>
              <a:rPr lang="zh-CN" altLang="en-US" sz="2800" b="1"/>
              <a:t>人至少</a:t>
            </a:r>
            <a:r>
              <a:rPr lang="en-US" altLang="zh-CN" sz="2800" b="1"/>
              <a:t>5</a:t>
            </a:r>
            <a:r>
              <a:rPr lang="zh-CN" altLang="en-US" sz="2800" b="1">
                <a:latin typeface="宋体" panose="02010600030101010101" pitchFamily="2" charset="-122"/>
              </a:rPr>
              <a:t>厘米</a:t>
            </a:r>
            <a:r>
              <a:rPr lang="en-US" altLang="zh-CN" sz="2800" b="1">
                <a:latin typeface="宋体" panose="02010600030101010101" pitchFamily="2" charset="-122"/>
              </a:rPr>
              <a:t> </a:t>
            </a:r>
            <a:r>
              <a:rPr lang="en-US" altLang="zh-CN" sz="2800" b="1"/>
              <a:t>儿</a:t>
            </a:r>
            <a:r>
              <a:rPr lang="zh-CN" altLang="en-US" sz="2800" b="1"/>
              <a:t>童约</a:t>
            </a:r>
            <a:r>
              <a:rPr lang="en-US" altLang="zh-CN" sz="2800" b="1"/>
              <a:t>4</a:t>
            </a:r>
            <a:r>
              <a:rPr lang="zh-CN" altLang="en-US" sz="2800" b="1"/>
              <a:t>厘米）</a:t>
            </a:r>
            <a:endParaRPr lang="zh-CN" altLang="en-US" sz="28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2800" b="1"/>
              <a:t>四、按压的</a:t>
            </a:r>
            <a:r>
              <a:rPr lang="zh-CN" altLang="en-US" sz="2800" b="1">
                <a:solidFill>
                  <a:srgbClr val="CC0000"/>
                </a:solidFill>
              </a:rPr>
              <a:t>频率</a:t>
            </a:r>
            <a:r>
              <a:rPr lang="zh-CN" altLang="en-US" sz="2800" b="1"/>
              <a:t>（</a:t>
            </a:r>
            <a:r>
              <a:rPr lang="en-US" altLang="zh-CN" sz="2800" b="1"/>
              <a:t>100</a:t>
            </a:r>
            <a:r>
              <a:rPr lang="zh-CN" altLang="en-US" sz="2800" b="1"/>
              <a:t>次</a:t>
            </a:r>
            <a:r>
              <a:rPr lang="en-US" altLang="zh-CN" sz="2800" b="1"/>
              <a:t>/</a:t>
            </a:r>
            <a:r>
              <a:rPr lang="zh-CN" altLang="en-US" sz="2800" b="1"/>
              <a:t>分钟）</a:t>
            </a:r>
            <a:endParaRPr lang="zh-CN" altLang="en-US" sz="2800" b="1"/>
          </a:p>
        </p:txBody>
      </p:sp>
      <p:sp>
        <p:nvSpPr>
          <p:cNvPr id="37891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891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胸外心脏按压</a:t>
            </a:r>
            <a:r>
              <a:rPr lang="zh-CN" altLang="en-US" sz="3600" b="1">
                <a:solidFill>
                  <a:srgbClr val="CC0000"/>
                </a:solidFill>
              </a:rPr>
              <a:t>（部位）</a:t>
            </a:r>
            <a:r>
              <a:rPr lang="zh-CN" altLang="en-US" b="1">
                <a:solidFill>
                  <a:srgbClr val="CC0000"/>
                </a:solidFill>
              </a:rPr>
              <a:t>（重点）</a:t>
            </a:r>
            <a:endParaRPr lang="zh-CN" altLang="en-US" b="1"/>
          </a:p>
        </p:txBody>
      </p:sp>
      <p:sp>
        <p:nvSpPr>
          <p:cNvPr id="38914" name="文本占位符 38914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400" b="1">
                <a:solidFill>
                  <a:srgbClr val="CC0000"/>
                </a:solidFill>
              </a:rPr>
              <a:t>胸部正中线与两乳头连线交点</a:t>
            </a:r>
            <a:r>
              <a:rPr lang="zh-CN" altLang="en-US" sz="2400" b="1"/>
              <a:t>（胸骨下</a:t>
            </a:r>
            <a:r>
              <a:rPr lang="en-US" altLang="zh-CN" sz="2400" b="1"/>
              <a:t>1/2</a:t>
            </a:r>
            <a:r>
              <a:rPr lang="zh-CN" altLang="en-US" sz="2400" b="1"/>
              <a:t>处</a:t>
            </a:r>
            <a:r>
              <a:rPr lang="zh-CN" altLang="en-US" sz="2800" b="1"/>
              <a:t>）</a:t>
            </a:r>
            <a:endParaRPr lang="zh-CN" altLang="en-US" sz="2800" b="1"/>
          </a:p>
          <a:p>
            <a:pPr eaLnBrk="1" hangingPunct="1">
              <a:buClr>
                <a:srgbClr val="CC0000"/>
              </a:buClr>
              <a:buNone/>
            </a:pPr>
            <a:endParaRPr lang="zh-CN" altLang="en-US" b="1"/>
          </a:p>
        </p:txBody>
      </p:sp>
      <p:pic>
        <p:nvPicPr>
          <p:cNvPr id="36868" name="图片 38915" descr="位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362200"/>
            <a:ext cx="7315200" cy="3810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8916" name="直接连接符 38916"/>
          <p:cNvCxnSpPr/>
          <p:nvPr/>
        </p:nvCxnSpPr>
        <p:spPr>
          <a:xfrm>
            <a:off x="3505200" y="4800600"/>
            <a:ext cx="21336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17" name="直接连接符 38917"/>
          <p:cNvCxnSpPr/>
          <p:nvPr/>
        </p:nvCxnSpPr>
        <p:spPr>
          <a:xfrm>
            <a:off x="4572000" y="3352800"/>
            <a:ext cx="0" cy="23622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18" name="直接连接符 38918"/>
          <p:cNvCxnSpPr/>
          <p:nvPr/>
        </p:nvCxnSpPr>
        <p:spPr>
          <a:xfrm flipH="1">
            <a:off x="4648200" y="4191000"/>
            <a:ext cx="533400" cy="5334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19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3993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胸外心脏按压</a:t>
            </a:r>
            <a:r>
              <a:rPr lang="zh-CN" altLang="en-US" sz="3600" b="1">
                <a:solidFill>
                  <a:srgbClr val="CC0000"/>
                </a:solidFill>
              </a:rPr>
              <a:t>（手法）</a:t>
            </a:r>
            <a:endParaRPr lang="zh-CN" altLang="en-US" sz="3600" b="1"/>
          </a:p>
        </p:txBody>
      </p:sp>
      <p:sp>
        <p:nvSpPr>
          <p:cNvPr id="39938" name="文本占位符 39938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 wrap="square" lIns="91440" tIns="45720" rIns="91440" bIns="45720" anchor="t" anchorCtr="0"/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3200" b="1">
                <a:solidFill>
                  <a:srgbClr val="000000"/>
                </a:solidFill>
              </a:rPr>
              <a:t>用</a:t>
            </a:r>
            <a:r>
              <a:rPr lang="zh-CN" altLang="en-US" sz="3200" b="1">
                <a:solidFill>
                  <a:srgbClr val="CC0000"/>
                </a:solidFill>
              </a:rPr>
              <a:t>掌根</a:t>
            </a:r>
            <a:r>
              <a:rPr lang="zh-CN" altLang="en-US" sz="3200" b="1">
                <a:solidFill>
                  <a:srgbClr val="000000"/>
                </a:solidFill>
              </a:rPr>
              <a:t>按压，每次按压放松后，掌根</a:t>
            </a:r>
            <a:r>
              <a:rPr lang="zh-CN" altLang="en-US" sz="3200" b="1">
                <a:solidFill>
                  <a:srgbClr val="CC0000"/>
                </a:solidFill>
              </a:rPr>
              <a:t>不要离开胸壁</a:t>
            </a:r>
            <a:r>
              <a:rPr lang="zh-CN" altLang="en-US" sz="3200" b="1">
                <a:solidFill>
                  <a:srgbClr val="000000"/>
                </a:solidFill>
              </a:rPr>
              <a:t>。</a:t>
            </a:r>
            <a:endParaRPr lang="zh-CN" altLang="en-US" sz="3200" b="1">
              <a:solidFill>
                <a:srgbClr val="00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endParaRPr lang="zh-CN" altLang="en-US" sz="3200" b="1">
              <a:solidFill>
                <a:srgbClr val="000000"/>
              </a:solidFill>
            </a:endParaRPr>
          </a:p>
        </p:txBody>
      </p:sp>
      <p:pic>
        <p:nvPicPr>
          <p:cNvPr id="37892" name="内容占位符 39939" descr="掌根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76800" y="1676400"/>
            <a:ext cx="3657600" cy="4495800"/>
          </a:xfrm>
          <a:ln>
            <a:solidFill>
              <a:schemeClr val="tx1"/>
            </a:solidFill>
            <a:miter/>
          </a:ln>
        </p:spPr>
      </p:pic>
      <p:sp>
        <p:nvSpPr>
          <p:cNvPr id="37893" name="椭圆 39940"/>
          <p:cNvSpPr/>
          <p:nvPr/>
        </p:nvSpPr>
        <p:spPr>
          <a:xfrm>
            <a:off x="5943600" y="4343400"/>
            <a:ext cx="762000" cy="7620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1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4096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胸外心脏按压</a:t>
            </a:r>
            <a:r>
              <a:rPr lang="zh-CN" altLang="en-US" sz="3600" b="1">
                <a:solidFill>
                  <a:srgbClr val="CC0000"/>
                </a:solidFill>
              </a:rPr>
              <a:t>（手法）</a:t>
            </a:r>
            <a:endParaRPr lang="zh-CN" altLang="en-US" sz="3600" b="1"/>
          </a:p>
        </p:txBody>
      </p:sp>
      <p:pic>
        <p:nvPicPr>
          <p:cNvPr id="38915" name="内容占位符 40962" descr="手1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5800" y="1752600"/>
            <a:ext cx="3581400" cy="2565400"/>
          </a:xfrm>
          <a:ln w="6350">
            <a:solidFill>
              <a:schemeClr val="tx1"/>
            </a:solidFill>
            <a:miter/>
          </a:ln>
        </p:spPr>
      </p:pic>
      <p:pic>
        <p:nvPicPr>
          <p:cNvPr id="38916" name="内容占位符 40963" descr="手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3124200"/>
            <a:ext cx="4267200" cy="3048000"/>
          </a:xfrm>
          <a:ln w="6350">
            <a:solidFill>
              <a:schemeClr val="tx1"/>
            </a:solidFill>
            <a:miter/>
          </a:ln>
        </p:spPr>
      </p:pic>
      <p:cxnSp>
        <p:nvCxnSpPr>
          <p:cNvPr id="40964" name="直接连接符 40964"/>
          <p:cNvCxnSpPr/>
          <p:nvPr/>
        </p:nvCxnSpPr>
        <p:spPr>
          <a:xfrm flipV="1">
            <a:off x="1524000" y="2362200"/>
            <a:ext cx="1905000" cy="16002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65" name="直接连接符 40965"/>
          <p:cNvCxnSpPr/>
          <p:nvPr/>
        </p:nvCxnSpPr>
        <p:spPr>
          <a:xfrm>
            <a:off x="1600200" y="2286000"/>
            <a:ext cx="1828800" cy="17526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66" name="矩形 40966"/>
          <p:cNvSpPr/>
          <p:nvPr/>
        </p:nvSpPr>
        <p:spPr>
          <a:xfrm>
            <a:off x="5257800" y="1981200"/>
            <a:ext cx="26670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双</a:t>
            </a:r>
            <a:r>
              <a:rPr lang="zh-TW" altLang="en-US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手掌根重</a:t>
            </a:r>
            <a:r>
              <a:rPr lang="zh-CN" altLang="en-US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叠</a:t>
            </a:r>
            <a:endParaRPr lang="zh-TW" altLang="en-US" sz="2800" b="1">
              <a:solidFill>
                <a:srgbClr val="CC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TW" altLang="en-US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手指互扣</a:t>
            </a:r>
            <a:r>
              <a:rPr lang="zh-CN" altLang="en-US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翘</a:t>
            </a:r>
            <a:r>
              <a:rPr lang="zh-TW" altLang="en-US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起</a:t>
            </a:r>
            <a:endParaRPr lang="zh-CN" altLang="en-US" sz="28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cxnSp>
        <p:nvCxnSpPr>
          <p:cNvPr id="40967" name="直接连接符 40967"/>
          <p:cNvCxnSpPr/>
          <p:nvPr/>
        </p:nvCxnSpPr>
        <p:spPr>
          <a:xfrm>
            <a:off x="6400800" y="2971800"/>
            <a:ext cx="0" cy="5334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968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4198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胸外心脏按压</a:t>
            </a:r>
            <a:r>
              <a:rPr lang="zh-CN" altLang="en-US" sz="3600" b="1">
                <a:solidFill>
                  <a:srgbClr val="CC0000"/>
                </a:solidFill>
              </a:rPr>
              <a:t>（手法）</a:t>
            </a:r>
            <a:endParaRPr lang="zh-CN" altLang="en-US" sz="3600" b="1"/>
          </a:p>
        </p:txBody>
      </p:sp>
      <p:pic>
        <p:nvPicPr>
          <p:cNvPr id="39939" name="内容占位符 41986" descr="壓-錯3 的副本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676400"/>
            <a:ext cx="3581400" cy="4495800"/>
          </a:xfrm>
          <a:ln>
            <a:solidFill>
              <a:schemeClr val="tx1"/>
            </a:solidFill>
            <a:miter/>
          </a:ln>
        </p:spPr>
      </p:pic>
      <p:pic>
        <p:nvPicPr>
          <p:cNvPr id="39940" name="内容占位符 41987" descr="副本 (2) 來自 壓-對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2286000"/>
            <a:ext cx="4343400" cy="3886200"/>
          </a:xfrm>
          <a:ln w="6350">
            <a:solidFill>
              <a:schemeClr val="tx1"/>
            </a:solidFill>
            <a:miter/>
          </a:ln>
        </p:spPr>
      </p:pic>
      <p:cxnSp>
        <p:nvCxnSpPr>
          <p:cNvPr id="39941" name="直接连接符 41988"/>
          <p:cNvCxnSpPr/>
          <p:nvPr/>
        </p:nvCxnSpPr>
        <p:spPr>
          <a:xfrm>
            <a:off x="990600" y="2590800"/>
            <a:ext cx="2819400" cy="28194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42" name="直接连接符 41989"/>
          <p:cNvCxnSpPr/>
          <p:nvPr/>
        </p:nvCxnSpPr>
        <p:spPr>
          <a:xfrm flipH="1">
            <a:off x="914400" y="2667000"/>
            <a:ext cx="2743200" cy="27432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90" name="直接连接符 41990"/>
          <p:cNvCxnSpPr/>
          <p:nvPr/>
        </p:nvCxnSpPr>
        <p:spPr>
          <a:xfrm>
            <a:off x="5943600" y="3124200"/>
            <a:ext cx="457200" cy="182880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991" name="文本框 41991"/>
          <p:cNvSpPr/>
          <p:nvPr/>
        </p:nvSpPr>
        <p:spPr>
          <a:xfrm>
            <a:off x="5029200" y="16002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★双臂手肘伸直</a:t>
            </a:r>
            <a:endParaRPr lang="zh-CN" altLang="en-US" sz="32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1992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4300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胸外心脏按压</a:t>
            </a:r>
            <a:r>
              <a:rPr lang="zh-CN" altLang="en-US" sz="3600" b="1">
                <a:solidFill>
                  <a:srgbClr val="CC0000"/>
                </a:solidFill>
              </a:rPr>
              <a:t>（手法）</a:t>
            </a:r>
            <a:endParaRPr lang="zh-CN" altLang="en-US" sz="3600" b="1"/>
          </a:p>
        </p:txBody>
      </p:sp>
      <p:sp>
        <p:nvSpPr>
          <p:cNvPr id="43010" name="文本占位符 43010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2938462" cy="4267200"/>
          </a:xfrm>
        </p:spPr>
        <p:txBody>
          <a:bodyPr wrap="square" lIns="91440" tIns="45720" rIns="91440" bIns="45720" anchor="t" anchorCtr="0"/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2400" b="1">
                <a:solidFill>
                  <a:srgbClr val="000000"/>
                </a:solidFill>
              </a:rPr>
              <a:t>双手掌根重叠，十指相扣，救护员上半身前倾，双臂、肘关节伸直，借助上半身的体重和肩、臂部力量，</a:t>
            </a:r>
            <a:r>
              <a:rPr lang="zh-CN" altLang="en-US" sz="2400" b="1">
                <a:solidFill>
                  <a:srgbClr val="CC0000"/>
                </a:solidFill>
              </a:rPr>
              <a:t>垂直向下按压</a:t>
            </a:r>
            <a:r>
              <a:rPr lang="zh-CN" altLang="en-US" sz="2400" b="1">
                <a:solidFill>
                  <a:srgbClr val="000000"/>
                </a:solidFill>
              </a:rPr>
              <a:t>。</a:t>
            </a:r>
            <a:endParaRPr lang="zh-CN" altLang="en-US" sz="2400" b="1">
              <a:solidFill>
                <a:srgbClr val="00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pic>
        <p:nvPicPr>
          <p:cNvPr id="43011" name="文本占位符 43011" descr="3208442_823260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505200" y="1676400"/>
            <a:ext cx="5029200" cy="4495800"/>
          </a:xfrm>
        </p:spPr>
      </p:pic>
      <p:sp>
        <p:nvSpPr>
          <p:cNvPr id="43012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4403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胸外心脏按压</a:t>
            </a:r>
            <a:r>
              <a:rPr lang="zh-CN" altLang="en-US" sz="3600" b="1">
                <a:solidFill>
                  <a:srgbClr val="CC0000"/>
                </a:solidFill>
              </a:rPr>
              <a:t>（深度、频率）</a:t>
            </a:r>
            <a:r>
              <a:rPr lang="zh-CN" altLang="en-US" b="1">
                <a:solidFill>
                  <a:srgbClr val="CC0000"/>
                </a:solidFill>
              </a:rPr>
              <a:t>（重点）</a:t>
            </a:r>
            <a:endParaRPr lang="zh-CN" altLang="en-US" b="1"/>
          </a:p>
        </p:txBody>
      </p:sp>
      <p:sp>
        <p:nvSpPr>
          <p:cNvPr id="44034" name="文本占位符 44034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 wrap="square" lIns="91440" tIns="45720" rIns="91440" bIns="45720" anchor="t" anchorCtr="0"/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2800" b="1">
                <a:solidFill>
                  <a:srgbClr val="000000"/>
                </a:solidFill>
              </a:rPr>
              <a:t>按压深度</a:t>
            </a:r>
            <a:endParaRPr lang="zh-CN" altLang="en-US" sz="2800" b="1">
              <a:solidFill>
                <a:srgbClr val="00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</a:rPr>
              <a:t>    </a:t>
            </a:r>
            <a:r>
              <a:rPr lang="zh-CN" altLang="en-US" sz="2800" b="1">
                <a:solidFill>
                  <a:srgbClr val="CC0000"/>
                </a:solidFill>
              </a:rPr>
              <a:t>至少</a:t>
            </a:r>
            <a:r>
              <a:rPr lang="en-US" altLang="zh-CN" sz="2800" b="1">
                <a:solidFill>
                  <a:srgbClr val="CC0000"/>
                </a:solidFill>
              </a:rPr>
              <a:t>5</a:t>
            </a:r>
            <a:r>
              <a:rPr lang="zh-CN" altLang="en-US" sz="2800" b="1">
                <a:solidFill>
                  <a:srgbClr val="CC0000"/>
                </a:solidFill>
              </a:rPr>
              <a:t>厘米</a:t>
            </a:r>
            <a:endParaRPr lang="zh-CN" altLang="en-US" sz="2800" b="1">
              <a:solidFill>
                <a:srgbClr val="CC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endParaRPr lang="zh-CN" altLang="en-US" sz="2400" b="1">
              <a:solidFill>
                <a:srgbClr val="CC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endParaRPr lang="zh-CN" altLang="en-US" sz="2800" b="1">
              <a:solidFill>
                <a:srgbClr val="CC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2800" b="1">
                <a:solidFill>
                  <a:srgbClr val="000000"/>
                </a:solidFill>
              </a:rPr>
              <a:t>按压频率</a:t>
            </a:r>
            <a:endParaRPr lang="zh-CN" altLang="en-US" sz="2800" b="1">
              <a:solidFill>
                <a:srgbClr val="00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</a:rPr>
              <a:t>    </a:t>
            </a:r>
            <a:r>
              <a:rPr lang="zh-CN" altLang="en-US" sz="2800" b="1">
                <a:solidFill>
                  <a:srgbClr val="CC0000"/>
                </a:solidFill>
              </a:rPr>
              <a:t>至少</a:t>
            </a:r>
            <a:r>
              <a:rPr lang="en-US" altLang="zh-CN" sz="2800" b="1">
                <a:solidFill>
                  <a:srgbClr val="CC0000"/>
                </a:solidFill>
              </a:rPr>
              <a:t>100</a:t>
            </a:r>
            <a:r>
              <a:rPr lang="zh-CN" altLang="en-US" sz="2800" b="1">
                <a:solidFill>
                  <a:srgbClr val="CC0000"/>
                </a:solidFill>
              </a:rPr>
              <a:t>次</a:t>
            </a:r>
            <a:r>
              <a:rPr lang="en-US" altLang="zh-CN" sz="2800" b="1">
                <a:solidFill>
                  <a:srgbClr val="CC0000"/>
                </a:solidFill>
              </a:rPr>
              <a:t>/</a:t>
            </a:r>
            <a:r>
              <a:rPr lang="zh-CN" altLang="en-US" sz="2800" b="1">
                <a:solidFill>
                  <a:srgbClr val="CC0000"/>
                </a:solidFill>
              </a:rPr>
              <a:t>分钟</a:t>
            </a:r>
            <a:endParaRPr lang="en-US" altLang="zh-CN" sz="2800" b="1">
              <a:solidFill>
                <a:srgbClr val="CC0000"/>
              </a:solidFill>
            </a:endParaRPr>
          </a:p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</a:rPr>
              <a:t>施</a:t>
            </a:r>
            <a:r>
              <a:rPr lang="zh-CN" altLang="en-US" sz="2800" b="1">
                <a:solidFill>
                  <a:srgbClr val="CC0000"/>
                </a:solidFill>
              </a:rPr>
              <a:t>行</a:t>
            </a:r>
            <a:r>
              <a:rPr lang="en-US" altLang="zh-CN" sz="2800" b="1">
                <a:solidFill>
                  <a:srgbClr val="CC0000"/>
                </a:solidFill>
              </a:rPr>
              <a:t>30</a:t>
            </a:r>
            <a:r>
              <a:rPr lang="zh-CN" altLang="en-US" sz="2800" b="1">
                <a:solidFill>
                  <a:srgbClr val="CC0000"/>
                </a:solidFill>
              </a:rPr>
              <a:t>次按压</a:t>
            </a:r>
            <a:endParaRPr lang="en-US" altLang="zh-CN" sz="2800" b="1">
              <a:solidFill>
                <a:srgbClr val="000000"/>
              </a:solidFill>
            </a:endParaRPr>
          </a:p>
        </p:txBody>
      </p:sp>
      <p:pic>
        <p:nvPicPr>
          <p:cNvPr id="44035" name="文本占位符 44035" descr="0304_clip_image002_001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14800" y="1676400"/>
            <a:ext cx="4419600" cy="4495800"/>
          </a:xfrm>
        </p:spPr>
      </p:pic>
      <p:cxnSp>
        <p:nvCxnSpPr>
          <p:cNvPr id="44036" name="直接连接符 44036"/>
          <p:cNvCxnSpPr/>
          <p:nvPr/>
        </p:nvCxnSpPr>
        <p:spPr>
          <a:xfrm>
            <a:off x="6705600" y="3810000"/>
            <a:ext cx="0" cy="6858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37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2764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七、打开气道</a:t>
            </a:r>
            <a:endParaRPr lang="zh-CN" altLang="en-US" sz="3600" b="1"/>
          </a:p>
        </p:txBody>
      </p:sp>
      <p:sp>
        <p:nvSpPr>
          <p:cNvPr id="45058" name="文本占位符 27650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167062" cy="4267200"/>
          </a:xfrm>
        </p:spPr>
        <p:txBody>
          <a:bodyPr wrap="square" lIns="91440" tIns="45720" rIns="91440" bIns="45720" anchor="t" anchorCtr="0"/>
          <a:p>
            <a:pPr marL="495300" indent="-495300"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2400" b="1">
                <a:solidFill>
                  <a:srgbClr val="000000"/>
                </a:solidFill>
              </a:rPr>
              <a:t>受伤病员呼吸心跳骤停后，救护员用最短的时间，将伤病员的衣领解开，带上手套迅速清除伤病员口中污泥、呕吐物等异物，利于呼吸道通畅，再将气道打开。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pic>
        <p:nvPicPr>
          <p:cNvPr id="45059" name="图片 27652" descr="100_774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167640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2867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打开气道</a:t>
            </a:r>
            <a:endParaRPr lang="zh-CN" altLang="en-US" sz="3600" b="1"/>
          </a:p>
        </p:txBody>
      </p:sp>
      <p:sp>
        <p:nvSpPr>
          <p:cNvPr id="47106" name="文本占位符 28674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400" b="1"/>
              <a:t>成人：用</a:t>
            </a:r>
            <a:r>
              <a:rPr lang="zh-CN" altLang="en-US" sz="2400" b="1">
                <a:solidFill>
                  <a:srgbClr val="CC0000"/>
                </a:solidFill>
              </a:rPr>
              <a:t>仰头举颏法</a:t>
            </a:r>
            <a:r>
              <a:rPr lang="zh-CN" altLang="en-US" sz="2400" b="1"/>
              <a:t>打开气道，使下颌角与耳垂连线垂直于地面（</a:t>
            </a:r>
            <a:r>
              <a:rPr lang="en-US" altLang="zh-CN" sz="2400" b="1"/>
              <a:t>90</a:t>
            </a:r>
            <a:r>
              <a:rPr lang="zh-CN" altLang="en-US" sz="2400" b="1"/>
              <a:t>度）</a:t>
            </a:r>
            <a:endParaRPr lang="zh-CN" altLang="en-US" sz="2400" b="1"/>
          </a:p>
        </p:txBody>
      </p:sp>
      <p:pic>
        <p:nvPicPr>
          <p:cNvPr id="47107" name="图片 28676" descr="t012b4379a0ff5f34aa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590800"/>
            <a:ext cx="74676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标题 2969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仰头举颏法</a:t>
            </a:r>
            <a:r>
              <a:rPr lang="zh-CN" altLang="en-US" sz="2800" b="1">
                <a:solidFill>
                  <a:srgbClr val="CC0000"/>
                </a:solidFill>
              </a:rPr>
              <a:t>（成人打开气道的常用方法）</a:t>
            </a:r>
            <a:endParaRPr lang="en-US" altLang="zh-CN" sz="2800" b="1"/>
          </a:p>
        </p:txBody>
      </p:sp>
      <p:sp>
        <p:nvSpPr>
          <p:cNvPr id="48130" name="文本占位符 29698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 wrap="square" lIns="91440" tIns="45720" rIns="91440" bIns="45720" anchor="t" anchorCtr="0"/>
          <a:p>
            <a:pPr defTabSz="914400" latinLnBrk="0"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2800" b="1">
                <a:solidFill>
                  <a:srgbClr val="000000"/>
                </a:solidFill>
              </a:rPr>
              <a:t>一只手</a:t>
            </a:r>
            <a:r>
              <a:rPr lang="zh-CN" altLang="en-US" sz="2800" b="1">
                <a:solidFill>
                  <a:srgbClr val="CC0000"/>
                </a:solidFill>
              </a:rPr>
              <a:t>放在伤者前额</a:t>
            </a:r>
            <a:r>
              <a:rPr lang="zh-CN" altLang="en-US" sz="2800" b="1">
                <a:solidFill>
                  <a:srgbClr val="000000"/>
                </a:solidFill>
              </a:rPr>
              <a:t>，另一只手将其</a:t>
            </a:r>
            <a:r>
              <a:rPr lang="zh-CN" altLang="en-US" sz="2800" b="1">
                <a:solidFill>
                  <a:srgbClr val="CC0000"/>
                </a:solidFill>
              </a:rPr>
              <a:t>下颌骨向上抬起</a:t>
            </a:r>
            <a:r>
              <a:rPr lang="zh-CN" altLang="en-US" sz="2800" b="1">
                <a:solidFill>
                  <a:srgbClr val="000000"/>
                </a:solidFill>
              </a:rPr>
              <a:t>，两手协同将其</a:t>
            </a:r>
            <a:r>
              <a:rPr lang="zh-CN" altLang="en-US" sz="2800" b="1">
                <a:solidFill>
                  <a:srgbClr val="CC0000"/>
                </a:solidFill>
              </a:rPr>
              <a:t>头部推向后仰</a:t>
            </a:r>
            <a:r>
              <a:rPr lang="zh-CN" altLang="en-US" sz="2800" b="1">
                <a:solidFill>
                  <a:srgbClr val="000000"/>
                </a:solidFill>
              </a:rPr>
              <a:t>，舌根随之抬起，气道即可畅通。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pic>
        <p:nvPicPr>
          <p:cNvPr id="45060" name="内容占位符 29699" descr="副本 (4) 來自 暢通呼吸道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495800" y="1676400"/>
            <a:ext cx="4038600" cy="4495800"/>
          </a:xfrm>
          <a:ln w="6350">
            <a:solidFill>
              <a:schemeClr val="tx1"/>
            </a:solidFill>
            <a:miter/>
          </a:ln>
        </p:spPr>
      </p:pic>
      <p:sp>
        <p:nvSpPr>
          <p:cNvPr id="45061" name="上箭头 29700"/>
          <p:cNvSpPr/>
          <p:nvPr/>
        </p:nvSpPr>
        <p:spPr>
          <a:xfrm>
            <a:off x="6096000" y="25146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下箭头 29701"/>
          <p:cNvSpPr/>
          <p:nvPr/>
        </p:nvSpPr>
        <p:spPr>
          <a:xfrm>
            <a:off x="4953000" y="3962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4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843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为什么要学习心肺复苏？</a:t>
            </a:r>
            <a:endParaRPr lang="zh-CN" altLang="en-US" sz="3600" b="1"/>
          </a:p>
        </p:txBody>
      </p:sp>
      <p:sp>
        <p:nvSpPr>
          <p:cNvPr id="21506" name="文本占位符 18434"/>
          <p:cNvSpPr>
            <a:spLocks noGrp="1"/>
          </p:cNvSpPr>
          <p:nvPr>
            <p:ph idx="1"/>
          </p:nvPr>
        </p:nvSpPr>
        <p:spPr>
          <a:xfrm>
            <a:off x="304800" y="1752600"/>
            <a:ext cx="5257800" cy="4267200"/>
          </a:xfrm>
        </p:spPr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700" b="1"/>
              <a:t>呼吸心跳聚停，医学上称为猝死。多见于冠心病、溺水、触电、交通意外、严重创伤、大出血等。</a:t>
            </a:r>
            <a:r>
              <a:rPr lang="zh-CN" altLang="en-US" sz="2700" b="1">
                <a:solidFill>
                  <a:srgbClr val="CC0000"/>
                </a:solidFill>
              </a:rPr>
              <a:t>多发生于医院以外的公共场所</a:t>
            </a:r>
            <a:r>
              <a:rPr lang="zh-CN" altLang="en-US" sz="2700" b="1"/>
              <a:t>，多因现场目击者（包括亲属、同事、群众、路遇者）不了解医学常识，不懂得急救方法，导致在等待医务人员到达过程中，失去了抢救的最佳时机。</a:t>
            </a:r>
            <a:r>
              <a:rPr lang="zh-CN" altLang="en-US" sz="2800" b="1"/>
              <a:t> </a:t>
            </a:r>
            <a:endParaRPr lang="zh-CN" altLang="en-US" sz="2800" b="1"/>
          </a:p>
        </p:txBody>
      </p:sp>
      <p:pic>
        <p:nvPicPr>
          <p:cNvPr id="21507" name="图片 18442" descr="t01e83dd18a13053dc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600200"/>
            <a:ext cx="32004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3379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八、人工呼吸</a:t>
            </a:r>
            <a:r>
              <a:rPr lang="zh-CN" altLang="en-US" b="1">
                <a:solidFill>
                  <a:srgbClr val="CC0000"/>
                </a:solidFill>
              </a:rPr>
              <a:t>（重点）</a:t>
            </a:r>
            <a:endParaRPr lang="zh-CN" altLang="en-US" b="1"/>
          </a:p>
        </p:txBody>
      </p:sp>
      <p:sp>
        <p:nvSpPr>
          <p:cNvPr id="49154" name="文本占位符 33794"/>
          <p:cNvSpPr>
            <a:spLocks noGrp="1"/>
          </p:cNvSpPr>
          <p:nvPr>
            <p:ph idx="1"/>
          </p:nvPr>
        </p:nvSpPr>
        <p:spPr>
          <a:xfrm>
            <a:off x="566738" y="1752600"/>
            <a:ext cx="4005262" cy="4267200"/>
          </a:xfrm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rgbClr val="CC0000"/>
              </a:buClr>
            </a:pPr>
            <a:r>
              <a:rPr lang="zh-CN" altLang="en-US" sz="2800" b="1"/>
              <a:t>保持气道开放，救护员将放在伤病员前额的手的</a:t>
            </a:r>
            <a:r>
              <a:rPr lang="zh-CN" altLang="en-US" sz="2800" b="1">
                <a:solidFill>
                  <a:srgbClr val="CC0000"/>
                </a:solidFill>
              </a:rPr>
              <a:t>拇指、</a:t>
            </a:r>
            <a:r>
              <a:rPr lang="en-US" altLang="zh-CN" sz="2800" b="1">
                <a:solidFill>
                  <a:srgbClr val="CC0000"/>
                </a:solidFill>
              </a:rPr>
              <a:t>食</a:t>
            </a:r>
            <a:r>
              <a:rPr lang="zh-CN" altLang="en-US" sz="2800" b="1">
                <a:solidFill>
                  <a:srgbClr val="CC0000"/>
                </a:solidFill>
              </a:rPr>
              <a:t>指</a:t>
            </a:r>
            <a:r>
              <a:rPr lang="zh-CN" altLang="en-US" sz="2800" b="1"/>
              <a:t>捏紧伤病员的</a:t>
            </a:r>
            <a:r>
              <a:rPr lang="zh-CN" altLang="en-US" sz="2800" b="1">
                <a:solidFill>
                  <a:srgbClr val="CC0000"/>
                </a:solidFill>
              </a:rPr>
              <a:t>鼻翼</a:t>
            </a:r>
            <a:r>
              <a:rPr lang="zh-CN" altLang="en-US" sz="2800" b="1"/>
              <a:t>，深吸一口气，用双唇包严伤病员口唇周围，缓慢持续将气体吹入（</a:t>
            </a:r>
            <a:r>
              <a:rPr lang="zh-CN" altLang="en-US" sz="2800" b="1">
                <a:solidFill>
                  <a:srgbClr val="CC0000"/>
                </a:solidFill>
              </a:rPr>
              <a:t>吹气时间为</a:t>
            </a:r>
            <a:r>
              <a:rPr lang="en-US" altLang="zh-CN" sz="2800" b="1">
                <a:solidFill>
                  <a:srgbClr val="CC0000"/>
                </a:solidFill>
              </a:rPr>
              <a:t>1-2</a:t>
            </a:r>
            <a:r>
              <a:rPr lang="zh-CN" altLang="en-US" sz="2800" b="1">
                <a:solidFill>
                  <a:srgbClr val="CC0000"/>
                </a:solidFill>
              </a:rPr>
              <a:t>秒钟，</a:t>
            </a:r>
            <a:r>
              <a:rPr lang="en-US" altLang="zh-CN" sz="2800" b="1">
                <a:solidFill>
                  <a:srgbClr val="CC0000"/>
                </a:solidFill>
              </a:rPr>
              <a:t>5</a:t>
            </a:r>
            <a:r>
              <a:rPr lang="zh-CN" altLang="en-US" sz="2800" b="1">
                <a:solidFill>
                  <a:srgbClr val="CC0000"/>
                </a:solidFill>
              </a:rPr>
              <a:t>秒钟吹一次，每轮吹</a:t>
            </a:r>
            <a:r>
              <a:rPr lang="en-US" altLang="zh-CN" sz="2800" b="1">
                <a:solidFill>
                  <a:srgbClr val="CC0000"/>
                </a:solidFill>
              </a:rPr>
              <a:t>2</a:t>
            </a:r>
            <a:r>
              <a:rPr lang="zh-CN" altLang="en-US" sz="2800" b="1">
                <a:solidFill>
                  <a:srgbClr val="CC0000"/>
                </a:solidFill>
              </a:rPr>
              <a:t>次</a:t>
            </a:r>
            <a:r>
              <a:rPr lang="zh-CN" altLang="en-US" sz="2800" b="1"/>
              <a:t>）</a:t>
            </a:r>
            <a:endParaRPr lang="zh-CN" altLang="en-US" sz="2800" b="1"/>
          </a:p>
        </p:txBody>
      </p:sp>
      <p:pic>
        <p:nvPicPr>
          <p:cNvPr id="49155" name="图片 33796" descr="t01531372cd4e41adc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676400"/>
            <a:ext cx="39624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标题 3481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200" b="1"/>
              <a:t>图示</a:t>
            </a:r>
            <a:r>
              <a:rPr lang="zh-CN" altLang="en-US" sz="3600" b="1"/>
              <a:t>：人工呼吸</a:t>
            </a:r>
            <a:r>
              <a:rPr lang="zh-CN" altLang="en-US" sz="2800" b="1">
                <a:solidFill>
                  <a:srgbClr val="CC0000"/>
                </a:solidFill>
              </a:rPr>
              <a:t>（口对口人工呼吸）</a:t>
            </a:r>
            <a:endParaRPr lang="zh-CN" altLang="en-US" sz="2800" b="1"/>
          </a:p>
        </p:txBody>
      </p:sp>
      <p:cxnSp>
        <p:nvCxnSpPr>
          <p:cNvPr id="50178" name="直接连接符 34819"/>
          <p:cNvCxnSpPr/>
          <p:nvPr/>
        </p:nvCxnSpPr>
        <p:spPr>
          <a:xfrm>
            <a:off x="4419600" y="2514600"/>
            <a:ext cx="1905000" cy="685800"/>
          </a:xfrm>
          <a:prstGeom prst="line">
            <a:avLst/>
          </a:prstGeom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0179" name="图片 34821" descr="(VTS_0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676400"/>
            <a:ext cx="60960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标题 4505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注意事项</a:t>
            </a:r>
            <a:endParaRPr lang="zh-CN" altLang="en-US" sz="3600" b="1"/>
          </a:p>
        </p:txBody>
      </p:sp>
      <p:sp>
        <p:nvSpPr>
          <p:cNvPr id="51202" name="文本占位符 45058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267200"/>
          </a:xfrm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rgbClr val="CC0000"/>
              </a:buClr>
            </a:pPr>
            <a:r>
              <a:rPr lang="zh-CN" altLang="en-US" sz="2400" b="1"/>
              <a:t>确定伤病员无意识、无呼吸、无脉搏，开始胸外心脏按压。</a:t>
            </a:r>
            <a:endParaRPr lang="zh-CN" altLang="en-US" sz="2400" b="1"/>
          </a:p>
          <a:p>
            <a:pPr eaLnBrk="1" hangingPunct="1">
              <a:lnSpc>
                <a:spcPct val="90000"/>
              </a:lnSpc>
              <a:buClr>
                <a:srgbClr val="CC0000"/>
              </a:buClr>
            </a:pPr>
            <a:r>
              <a:rPr lang="zh-CN" altLang="en-US" sz="2400" b="1"/>
              <a:t>按压用力均匀，不可过猛，按压和放松所需时间相等。</a:t>
            </a:r>
            <a:endParaRPr lang="zh-CN" altLang="en-US" sz="2400" b="1"/>
          </a:p>
          <a:p>
            <a:pPr eaLnBrk="1" hangingPunct="1">
              <a:lnSpc>
                <a:spcPct val="90000"/>
              </a:lnSpc>
              <a:buClr>
                <a:srgbClr val="CC0000"/>
              </a:buClr>
            </a:pPr>
            <a:r>
              <a:rPr lang="zh-CN" altLang="en-US" sz="2400" b="1"/>
              <a:t>每次按压后必须完全解除压力，使胸壁回到正常位置。</a:t>
            </a:r>
            <a:endParaRPr lang="zh-CN" altLang="en-US" sz="2400" b="1"/>
          </a:p>
          <a:p>
            <a:pPr eaLnBrk="1" hangingPunct="1">
              <a:lnSpc>
                <a:spcPct val="90000"/>
              </a:lnSpc>
              <a:buClr>
                <a:srgbClr val="CC0000"/>
              </a:buClr>
            </a:pPr>
            <a:r>
              <a:rPr lang="zh-CN" altLang="en-US" sz="2400" b="1"/>
              <a:t>按压要有节律性，频率一致，保持准确的按压位置。</a:t>
            </a:r>
            <a:endParaRPr lang="zh-CN" altLang="en-US" sz="2400" b="1"/>
          </a:p>
          <a:p>
            <a:pPr eaLnBrk="1" hangingPunct="1">
              <a:lnSpc>
                <a:spcPct val="90000"/>
              </a:lnSpc>
              <a:buClr>
                <a:srgbClr val="CC0000"/>
              </a:buClr>
            </a:pPr>
            <a:r>
              <a:rPr lang="zh-CN" altLang="en-US" sz="2400" b="1"/>
              <a:t>按压时观察伤病员的反应及脸色的改变。</a:t>
            </a:r>
            <a:endParaRPr lang="zh-CN" altLang="en-US" sz="2400" b="1"/>
          </a:p>
        </p:txBody>
      </p:sp>
      <p:pic>
        <p:nvPicPr>
          <p:cNvPr id="51203" name="图片 45059" descr="t0167b1c17711a629a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810000"/>
            <a:ext cx="3962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45062" descr="t015cd0d70006954d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10000"/>
            <a:ext cx="3590925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4608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900" b="1"/>
              <a:t>心肺复苏有效指征</a:t>
            </a:r>
            <a:r>
              <a:rPr lang="zh-CN" altLang="en-US" b="1">
                <a:solidFill>
                  <a:srgbClr val="CC0000"/>
                </a:solidFill>
              </a:rPr>
              <a:t>（重点）</a:t>
            </a:r>
            <a:endParaRPr lang="zh-CN" altLang="en-US" b="1"/>
          </a:p>
        </p:txBody>
      </p:sp>
      <p:sp>
        <p:nvSpPr>
          <p:cNvPr id="52226" name="文本占位符 4608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  <a:buNone/>
            </a:pPr>
            <a:r>
              <a:rPr lang="zh-CN" altLang="en-US" sz="3600" b="1"/>
              <a:t>一、面色、口唇由苍白、青紫变红润。</a:t>
            </a:r>
            <a:endParaRPr lang="zh-CN" altLang="en-US" sz="36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3600" b="1"/>
              <a:t>二、恢复自主呼吸及脉搏搏动。</a:t>
            </a:r>
            <a:endParaRPr lang="zh-CN" altLang="en-US" sz="36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3600" b="1"/>
              <a:t>三、瞳孔由大变小、对光反射恢复。</a:t>
            </a:r>
            <a:endParaRPr lang="zh-CN" altLang="en-US" sz="3600" b="1"/>
          </a:p>
          <a:p>
            <a:pPr eaLnBrk="1" hangingPunct="1">
              <a:buClr>
                <a:srgbClr val="CC0000"/>
              </a:buClr>
              <a:buNone/>
            </a:pPr>
            <a:r>
              <a:rPr lang="zh-CN" altLang="en-US" sz="3600" b="1"/>
              <a:t>四、眼球活动、手脚抽动、呻吟。</a:t>
            </a:r>
            <a:endParaRPr lang="zh-CN" altLang="en-US" sz="3600" b="1"/>
          </a:p>
        </p:txBody>
      </p:sp>
      <p:sp>
        <p:nvSpPr>
          <p:cNvPr id="52227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4812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心肺复苏（</a:t>
            </a:r>
            <a:r>
              <a:rPr lang="en-US" altLang="zh-CN" sz="3600" b="1"/>
              <a:t>CPR</a:t>
            </a:r>
            <a:r>
              <a:rPr lang="zh-CN" altLang="en-US" sz="3600" b="1"/>
              <a:t>）</a:t>
            </a:r>
            <a:endParaRPr lang="zh-CN" altLang="en-US" sz="3600" b="1"/>
          </a:p>
        </p:txBody>
      </p:sp>
      <p:sp>
        <p:nvSpPr>
          <p:cNvPr id="53250" name="文本占位符 48130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>
                <a:srgbClr val="CC0000"/>
              </a:buClr>
            </a:pPr>
            <a:r>
              <a:rPr lang="zh-CN" altLang="en-US" sz="2800" b="1"/>
              <a:t>本章主要讲述心肺复苏的重要意义，让各位老师、社区工作者掌握心肺复苏的技能及复苏成功与失败的指征，熟练心肺复苏的程序。</a:t>
            </a:r>
            <a:endParaRPr lang="zh-CN" altLang="en-US" sz="2800" b="1"/>
          </a:p>
        </p:txBody>
      </p:sp>
      <p:sp>
        <p:nvSpPr>
          <p:cNvPr id="53251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标题 8192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08875" cy="1216025"/>
          </a:xfrm>
        </p:spPr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复苏生命</a:t>
            </a:r>
            <a:r>
              <a:rPr lang="en-US" altLang="zh-CN" sz="3600" b="1"/>
              <a:t>  </a:t>
            </a:r>
            <a:r>
              <a:rPr lang="zh-CN" altLang="en-US" sz="3600" b="1"/>
              <a:t>从心开始</a:t>
            </a:r>
            <a:endParaRPr lang="zh-CN" altLang="en-US" sz="3600" b="1"/>
          </a:p>
        </p:txBody>
      </p:sp>
      <p:sp>
        <p:nvSpPr>
          <p:cNvPr id="54274" name="文本占位符 81922"/>
          <p:cNvSpPr>
            <a:spLocks noGrp="1"/>
          </p:cNvSpPr>
          <p:nvPr>
            <p:ph idx="1"/>
          </p:nvPr>
        </p:nvSpPr>
        <p:spPr>
          <a:xfrm>
            <a:off x="1600200" y="1752600"/>
            <a:ext cx="2438400" cy="1600200"/>
          </a:xfrm>
        </p:spPr>
        <p:txBody>
          <a:bodyPr wrap="square" lIns="91440" tIns="45720" rIns="91440" bIns="45720" anchor="t" anchorCtr="0"/>
          <a:p>
            <a:pPr algn="ctr" eaLnBrk="1" hangingPunct="1">
              <a:lnSpc>
                <a:spcPct val="80000"/>
              </a:lnSpc>
              <a:buClr>
                <a:srgbClr val="CC0000"/>
              </a:buClr>
              <a:buNone/>
            </a:pPr>
            <a:r>
              <a:rPr lang="zh-CN" altLang="en-US" sz="4700" b="1"/>
              <a:t> </a:t>
            </a:r>
            <a:endParaRPr lang="zh-CN" altLang="en-US" sz="4700" b="1"/>
          </a:p>
          <a:p>
            <a:pPr algn="ctr" eaLnBrk="1" hangingPunct="1">
              <a:lnSpc>
                <a:spcPct val="80000"/>
              </a:lnSpc>
              <a:buClr>
                <a:srgbClr val="CC0000"/>
              </a:buClr>
              <a:buNone/>
            </a:pPr>
            <a:r>
              <a:rPr lang="zh-CN" altLang="en-US" sz="4700" b="1">
                <a:solidFill>
                  <a:srgbClr val="CC0000"/>
                </a:solidFill>
              </a:rPr>
              <a:t>谢 谢！</a:t>
            </a:r>
            <a:endParaRPr lang="zh-CN" altLang="en-US" sz="5300" b="1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CC0000"/>
              </a:buClr>
              <a:buNone/>
            </a:pPr>
            <a:endParaRPr lang="zh-CN" altLang="en-US" sz="1400" b="1">
              <a:latin typeface="宋体" panose="02010600030101010101" pitchFamily="2" charset="-122"/>
            </a:endParaRPr>
          </a:p>
        </p:txBody>
      </p:sp>
      <p:pic>
        <p:nvPicPr>
          <p:cNvPr id="54275" name="图片 81923" descr="红十字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914400"/>
            <a:ext cx="61595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图片 81924" descr="2256433025-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9248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文本框 81925"/>
          <p:cNvSpPr/>
          <p:nvPr/>
        </p:nvSpPr>
        <p:spPr>
          <a:xfrm>
            <a:off x="609600" y="2286000"/>
            <a:ext cx="3429000" cy="823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b="1">
                <a:solidFill>
                  <a:srgbClr val="CC0000"/>
                </a:solidFill>
                <a:latin typeface="Verdana" panose="020B0604030504040204" pitchFamily="34" charset="0"/>
                <a:ea typeface="华文新魏" panose="02010800040101010101" pitchFamily="2" charset="-122"/>
              </a:rPr>
              <a:t>谢谢聆听！</a:t>
            </a:r>
            <a:endParaRPr lang="zh-CN" altLang="en-US" sz="4800" b="1">
              <a:latin typeface="Verdana" panose="020B0604030504040204" pitchFamily="34" charset="0"/>
              <a:ea typeface="华文新魏" panose="02010800040101010101" pitchFamily="2" charset="-122"/>
            </a:endParaRPr>
          </a:p>
        </p:txBody>
      </p:sp>
      <p:sp>
        <p:nvSpPr>
          <p:cNvPr id="54278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  <p:pic>
        <p:nvPicPr>
          <p:cNvPr id="54279" name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11823700"/>
            <a:ext cx="317500" cy="24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2083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为什么要学习心肺复苏？</a:t>
            </a:r>
            <a:endParaRPr lang="zh-CN" altLang="en-US" sz="3600" b="1"/>
          </a:p>
        </p:txBody>
      </p:sp>
      <p:pic>
        <p:nvPicPr>
          <p:cNvPr id="22530" name="图片 120836" descr="WOCA1CAKS4R9_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676400"/>
            <a:ext cx="30480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120837"/>
          <p:cNvSpPr/>
          <p:nvPr/>
        </p:nvSpPr>
        <p:spPr>
          <a:xfrm>
            <a:off x="533400" y="1784350"/>
            <a:ext cx="4953000" cy="161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    35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岁的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IBM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深圳公司女高管梁娅在深圳地铁水湾站猝死，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名路人先后经过倒地的梁娅，全都采取了事不关己的态度，从事医疗工作的深圳市人大代表李彩珍认为，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畏惧心理与缺乏急救常识是主因：</a:t>
            </a:r>
            <a:r>
              <a:rPr lang="zh-CN" altLang="en-US">
                <a:latin typeface="Verdana" panose="020B0604030504040204" pitchFamily="34" charset="0"/>
                <a:ea typeface="华文新魏" panose="02010800040101010101" pitchFamily="2" charset="-122"/>
              </a:rPr>
              <a:t>  </a:t>
            </a:r>
            <a:endParaRPr lang="zh-CN" altLang="en-US">
              <a:latin typeface="Verdana" panose="020B060403050404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2532" name="图片 120839" descr="140228082952605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47625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21401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/>
              <a:t>为什么要学习心肺复苏？</a:t>
            </a:r>
            <a:endParaRPr lang="zh-CN" altLang="en-US" sz="3600" b="1"/>
          </a:p>
        </p:txBody>
      </p:sp>
      <p:sp>
        <p:nvSpPr>
          <p:cNvPr id="23555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  <p:pic>
        <p:nvPicPr>
          <p:cNvPr id="5" name="图片 4" descr="E26DB571620FFA2BC47010ADAA5E31B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701165"/>
            <a:ext cx="3990975" cy="44564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7945" y="2115185"/>
            <a:ext cx="3289935" cy="3856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69900" indent="-469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zh-CN" sz="2200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+mn-ea"/>
              </a:rPr>
              <a:t>2024年6月30日，2024亚洲青年羽毛球锦标赛，17岁国羽小将张志杰突发意外。</a:t>
            </a:r>
            <a:endParaRPr lang="en-US" altLang="zh-CN" sz="2200" b="1">
              <a:solidFill>
                <a:srgbClr val="000000"/>
              </a:solidFill>
              <a:effectLst/>
              <a:latin typeface="宋体" panose="02010600030101010101" pitchFamily="2" charset="-122"/>
              <a:ea typeface="+mn-ea"/>
            </a:endParaRPr>
          </a:p>
          <a:p>
            <a:pPr marL="469900" indent="-469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endParaRPr lang="en-US" altLang="zh-CN" sz="2200" b="1">
              <a:solidFill>
                <a:srgbClr val="000000"/>
              </a:solidFill>
              <a:effectLst/>
              <a:latin typeface="宋体" panose="02010600030101010101" pitchFamily="2" charset="-122"/>
              <a:ea typeface="+mn-ea"/>
            </a:endParaRPr>
          </a:p>
          <a:p>
            <a:pPr marL="469900" indent="-469900" algn="l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zh-CN" sz="2200" b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+mn-ea"/>
              </a:rPr>
              <a:t>根据亚洲羽毛球协会和印度尼西亚羽毛球协会当地时间7月1日的声明，张志杰在昨晚的比赛中在球场突然晕倒，被送往医院，于当地时间昨日23时20分去世。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945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>
                <a:latin typeface="宋体" panose="02010600030101010101" pitchFamily="2" charset="-122"/>
              </a:rPr>
              <a:t>实例</a:t>
            </a:r>
            <a:r>
              <a:rPr lang="en-US" altLang="zh-CN" sz="3600" b="1">
                <a:latin typeface="宋体" panose="02010600030101010101" pitchFamily="2" charset="-122"/>
              </a:rPr>
              <a:t>1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4578" name="文本占位符 19458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886200" cy="4724400"/>
          </a:xfrm>
        </p:spPr>
        <p:txBody>
          <a:bodyPr wrap="square" lIns="91440" tIns="45720" rIns="91440" bIns="45720" anchor="t" anchorCtr="0"/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endParaRPr lang="zh-CN" altLang="en-US" sz="1500">
              <a:solidFill>
                <a:srgbClr val="000000"/>
              </a:solidFill>
            </a:endParaRPr>
          </a:p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2015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28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日，磐安县职业教育中心一名正在上体育课的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17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岁学生，操场跑完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1000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米后，突然倒地，心跳和呼吸都没了。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　　   性命攸关，曾加红十字会组织的现场急救培训体育教师林老师，对类似事情有处理经验，于是马上跪在小张体侧，给他做</a:t>
            </a:r>
            <a:r>
              <a:rPr lang="zh-CN" altLang="en-US" sz="2200" b="1">
                <a:solidFill>
                  <a:srgbClr val="CC0000"/>
                </a:solidFill>
                <a:latin typeface="宋体" panose="02010600030101010101" pitchFamily="2" charset="-122"/>
              </a:rPr>
              <a:t>心肺复苏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。在和医院医护人员接力抢救，不间断地为他做心肺复苏，终于在心脏骤停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分钟后，再次恢复了跳动。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4579" name="图片 19462" descr="36123083474198380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167640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216065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>
                <a:latin typeface="宋体" panose="02010600030101010101" pitchFamily="2" charset="-122"/>
              </a:rPr>
              <a:t>实例</a:t>
            </a:r>
            <a:r>
              <a:rPr lang="en-US" altLang="zh-CN" sz="3600" b="1">
                <a:latin typeface="宋体" panose="02010600030101010101" pitchFamily="2" charset="-122"/>
              </a:rPr>
              <a:t>2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5602" name="文本占位符 216066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86238" cy="4648200"/>
          </a:xfrm>
        </p:spPr>
        <p:txBody>
          <a:bodyPr wrap="square" lIns="91440" tIns="45720" rIns="91440" bIns="45720" anchor="t" anchorCtr="0"/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zh-CN" altLang="en-US" sz="1700">
                <a:solidFill>
                  <a:srgbClr val="000000"/>
                </a:solidFill>
              </a:rPr>
              <a:t>　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2014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日晚，连云港一名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岁女童敏敏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化名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在玩过家家游戏时，将挂在外墙上的一根废弃的电话线，拧成一个圈圈当项链戴在脖子上玩耍，不慎一脚从台阶上踩空悬吊在外墙边，闻讯赶来的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13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岁的哥哥涛涛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化名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见状，立即将其解救下来，一边呼救一边给妹妹做</a:t>
            </a: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</a:rPr>
              <a:t>胸外按压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及掐人中，几分钟后闻讯赶来的亲友当即将面色发紫、嘴吐白沫的敏敏送往医院抢救。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          医生对女童的哥哥大加赞赏，称他在关键时刻给妹妹做</a:t>
            </a: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</a:rPr>
              <a:t>心肺复苏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</a:rPr>
              <a:t>，为抢救赢得了</a:t>
            </a: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黄金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分钟</a:t>
            </a:r>
            <a:r>
              <a:rPr lang="zh-CN" altLang="en-US" sz="2000" b="1">
                <a:solidFill>
                  <a:srgbClr val="CC0000"/>
                </a:solidFill>
                <a:latin typeface="宋体" panose="02010600030101010101" pitchFamily="2" charset="-122"/>
              </a:rPr>
              <a:t>”。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5603" name="图片 216071" descr="U11414P1T1D30476492F23DT201407061118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1676400"/>
            <a:ext cx="4038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2048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 anchorCtr="0"/>
          <a:p>
            <a:pPr eaLnBrk="1" hangingPunct="1"/>
            <a:r>
              <a:rPr lang="zh-CN" altLang="en-US" sz="3600" b="1">
                <a:latin typeface="宋体" panose="02010600030101010101" pitchFamily="2" charset="-122"/>
              </a:rPr>
              <a:t>实例</a:t>
            </a:r>
            <a:r>
              <a:rPr lang="en-US" altLang="zh-CN" sz="3600" b="1">
                <a:latin typeface="宋体" panose="02010600030101010101" pitchFamily="2" charset="-122"/>
              </a:rPr>
              <a:t>3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26626" name="文本占位符 2048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 wrap="square" lIns="91440" tIns="45720" rIns="91440" bIns="45720" anchor="t" anchorCtr="0"/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200" b="1">
                <a:solidFill>
                  <a:srgbClr val="000000"/>
                </a:solidFill>
              </a:rPr>
              <a:t>           2014</a:t>
            </a:r>
            <a:r>
              <a:rPr lang="zh-CN" altLang="en-US" sz="2200" b="1">
                <a:solidFill>
                  <a:srgbClr val="000000"/>
                </a:solidFill>
              </a:rPr>
              <a:t>年</a:t>
            </a:r>
            <a:r>
              <a:rPr lang="en-US" altLang="zh-CN" sz="2200" b="1">
                <a:solidFill>
                  <a:srgbClr val="000000"/>
                </a:solidFill>
              </a:rPr>
              <a:t>5</a:t>
            </a:r>
            <a:r>
              <a:rPr lang="zh-CN" altLang="en-US" sz="2200" b="1">
                <a:solidFill>
                  <a:srgbClr val="000000"/>
                </a:solidFill>
              </a:rPr>
              <a:t>月</a:t>
            </a:r>
            <a:r>
              <a:rPr lang="en-US" altLang="zh-CN" sz="2200" b="1">
                <a:solidFill>
                  <a:srgbClr val="000000"/>
                </a:solidFill>
              </a:rPr>
              <a:t>3</a:t>
            </a:r>
            <a:r>
              <a:rPr lang="zh-CN" altLang="en-US" sz="2200" b="1">
                <a:solidFill>
                  <a:srgbClr val="000000"/>
                </a:solidFill>
              </a:rPr>
              <a:t>日</a:t>
            </a:r>
            <a:r>
              <a:rPr lang="en-US" altLang="zh-CN" sz="2200" b="1">
                <a:solidFill>
                  <a:srgbClr val="000000"/>
                </a:solidFill>
              </a:rPr>
              <a:t>9</a:t>
            </a:r>
            <a:r>
              <a:rPr lang="zh-CN" altLang="en-US" sz="2200" b="1">
                <a:solidFill>
                  <a:srgbClr val="000000"/>
                </a:solidFill>
              </a:rPr>
              <a:t>岁小男孩背着父母去海边游泳，却不识水性差点淹死，还好他拉住了一根救命的绳子。</a:t>
            </a:r>
            <a:endParaRPr lang="zh-CN" altLang="en-US" sz="2200" b="1">
              <a:solidFill>
                <a:srgbClr val="000000"/>
              </a:solidFill>
            </a:endParaRPr>
          </a:p>
          <a:p>
            <a:pPr defTabSz="914400" latinLnBrk="0">
              <a:lnSpc>
                <a:spcPct val="80000"/>
              </a:lnSpc>
              <a:buClr>
                <a:srgbClr val="CC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200" b="1">
                <a:solidFill>
                  <a:srgbClr val="000000"/>
                </a:solidFill>
              </a:rPr>
              <a:t>          高崎边防派出所官兵赶到现场后和岸上市民一道将男孩拉上来。“此时男孩双眼翻白，快没呼吸了。”边防官兵赶紧就地对男孩做起了</a:t>
            </a:r>
            <a:r>
              <a:rPr lang="zh-CN" altLang="en-US" sz="2200" b="1">
                <a:solidFill>
                  <a:srgbClr val="CC0000"/>
                </a:solidFill>
              </a:rPr>
              <a:t>心肺复苏</a:t>
            </a:r>
            <a:r>
              <a:rPr lang="zh-CN" altLang="en-US" sz="2200" b="1">
                <a:solidFill>
                  <a:srgbClr val="000000"/>
                </a:solidFill>
              </a:rPr>
              <a:t>，按压了两个小时后，男孩吐出好几口海水，呼吸逐渐恢复正常，脸色也红润起来、小男孩奇迹生还。</a:t>
            </a:r>
            <a:r>
              <a:rPr lang="zh-CN" altLang="en-US" sz="2200">
                <a:solidFill>
                  <a:srgbClr val="000000"/>
                </a:solidFill>
              </a:rPr>
              <a:t> </a:t>
            </a:r>
            <a:endParaRPr lang="zh-CN" altLang="en-US" sz="2200">
              <a:solidFill>
                <a:srgbClr val="000000"/>
              </a:solidFill>
            </a:endParaRPr>
          </a:p>
        </p:txBody>
      </p:sp>
      <p:pic>
        <p:nvPicPr>
          <p:cNvPr id="26627" name="图片 20485" descr="W0201405035114733442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1676400"/>
            <a:ext cx="4038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页脚占位符 1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sz="1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1800" b="1">
                <a:solidFill>
                  <a:srgbClr val="CC0000"/>
                </a:solidFill>
                <a:latin typeface="Verdana" panose="020B0604030504040204" pitchFamily="34" charset="0"/>
              </a:rPr>
              <a:t>            九峰街社区卫生服务中心</a:t>
            </a:r>
            <a:endParaRPr lang="en-US" altLang="zh-CN" sz="18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黄金</a:t>
            </a:r>
            <a:r>
              <a:rPr lang="en-US" altLang="zh-CN"/>
              <a:t>4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这是指心脏骤停发生后的最初四分钟，是进行心肺复苏</a:t>
            </a:r>
            <a:r>
              <a:rPr lang="en-US" altLang="zh-CN" sz="2400"/>
              <a:t>(CPR)</a:t>
            </a:r>
            <a:r>
              <a:rPr lang="zh-CN" altLang="en-US" sz="2400"/>
              <a:t>和使用自动体外除颤器</a:t>
            </a:r>
            <a:r>
              <a:rPr lang="en-US" altLang="zh-CN" sz="2400"/>
              <a:t>(AED</a:t>
            </a:r>
            <a:r>
              <a:rPr lang="zh-CN" altLang="en-US" sz="2400"/>
              <a:t>）的最佳时机，也是提高人生存率的关键时期</a:t>
            </a:r>
            <a:endParaRPr lang="zh-CN" altLang="en-US" sz="2400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pPr algn="ctr" fontAlgn="base"/>
            <a:r>
              <a:rPr lang="en-US" altLang="zh-CN" strike="noStrike" noProof="1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              九峰街社区卫生服务中心</a:t>
            </a:r>
            <a:endParaRPr lang="en-US" altLang="en-US" strike="noStrike" noProof="1">
              <a:latin typeface="Verdana" panose="020B0604030504040204" pitchFamily="34" charset="0"/>
            </a:endParaRPr>
          </a:p>
        </p:txBody>
      </p:sp>
      <p:pic>
        <p:nvPicPr>
          <p:cNvPr id="5" name="图片 4" descr="A2A0ABAB1C8F7A816BB65EA0FBEFD48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3068955"/>
            <a:ext cx="5398135" cy="265684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ZGI2MzkyNjYyMWY5ZDU2NjIzNjkxYjdlMzhkZDVhYjgifQ=="/>
</p:tagLst>
</file>

<file path=ppt/theme/theme1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Arial"/>
      </a:majorFont>
      <a:minorFont>
        <a:latin typeface="Verdana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Arial"/>
      </a:majorFont>
      <a:minorFont>
        <a:latin typeface="Verdana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3416</Words>
  <Application>WPS 演示</Application>
  <PresentationFormat/>
  <Paragraphs>259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Verdana</vt:lpstr>
      <vt:lpstr>Cambria</vt:lpstr>
      <vt:lpstr>黑体</vt:lpstr>
      <vt:lpstr>华文新魏</vt:lpstr>
      <vt:lpstr>微软雅黑</vt:lpstr>
      <vt:lpstr>Arial Unicode MS</vt:lpstr>
      <vt:lpstr>Profile</vt:lpstr>
      <vt:lpstr>1_Profile</vt:lpstr>
      <vt:lpstr>复苏生命  从心开始</vt:lpstr>
      <vt:lpstr>什么是心肺复苏呢？</vt:lpstr>
      <vt:lpstr>为什么要学习心肺复苏？</vt:lpstr>
      <vt:lpstr>为什么要学习心肺复苏？</vt:lpstr>
      <vt:lpstr>为什么要学习心肺复苏？</vt:lpstr>
      <vt:lpstr>实例1</vt:lpstr>
      <vt:lpstr>实例2</vt:lpstr>
      <vt:lpstr>实例3</vt:lpstr>
      <vt:lpstr>黄金4分钟</vt:lpstr>
      <vt:lpstr>心肺复苏的操作程序（重点）</vt:lpstr>
      <vt:lpstr>一、判断意识</vt:lpstr>
      <vt:lpstr>二、立即呼救</vt:lpstr>
      <vt:lpstr>三、救护体位（仰卧位）</vt:lpstr>
      <vt:lpstr>图解：救护体位操作方法</vt:lpstr>
      <vt:lpstr>图解：救护体位操作方法</vt:lpstr>
      <vt:lpstr>四、检查循环体征</vt:lpstr>
      <vt:lpstr>图示：检查脉搏</vt:lpstr>
      <vt:lpstr>五、判断呼吸（5-10秒内，不能超过10秒）</vt:lpstr>
      <vt:lpstr>图示：判断呼吸</vt:lpstr>
      <vt:lpstr>六、人工循环</vt:lpstr>
      <vt:lpstr>胸外心脏按压（部位）（重点）</vt:lpstr>
      <vt:lpstr>胸外心脏按压（手法）</vt:lpstr>
      <vt:lpstr>胸外心脏按压（手法）</vt:lpstr>
      <vt:lpstr>胸外心脏按压（手法）</vt:lpstr>
      <vt:lpstr>胸外心脏按压（手法）</vt:lpstr>
      <vt:lpstr>胸外心脏按压（深度、频率）（重点）</vt:lpstr>
      <vt:lpstr>七、打开气道</vt:lpstr>
      <vt:lpstr>打开气道</vt:lpstr>
      <vt:lpstr>仰头举颏法（成人打开气道的常用方法）</vt:lpstr>
      <vt:lpstr>八、人工呼吸（重点）</vt:lpstr>
      <vt:lpstr>图示：人工呼吸（口对口人工呼吸）</vt:lpstr>
      <vt:lpstr>注意事项</vt:lpstr>
      <vt:lpstr>心肺复苏有效指征（重点）</vt:lpstr>
      <vt:lpstr>心肺复苏（CPR）</vt:lpstr>
      <vt:lpstr>复苏生命  从心开始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红十字会</dc:title>
  <dc:creator/>
  <cp:lastModifiedBy>啾</cp:lastModifiedBy>
  <cp:revision>12</cp:revision>
  <cp:lastPrinted>2021-07-07T07:57:00Z</cp:lastPrinted>
  <dcterms:created xsi:type="dcterms:W3CDTF">2022-09-26T04:37:00Z</dcterms:created>
  <dcterms:modified xsi:type="dcterms:W3CDTF">2024-12-04T08:22:14Z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C6CC44FE6C8D4D41835579D9ABF0C947_11</vt:lpwstr>
  </property>
  <property fmtid="{D5CDD505-2E9C-101B-9397-08002B2CF9AE}" pid="3" name="KSOProductBuildVer">
    <vt:lpwstr>2052-12.1.0.18912</vt:lpwstr>
  </property>
</Properties>
</file>