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5" r:id="rId5"/>
  </p:sldMasterIdLst>
  <p:handoutMasterIdLst>
    <p:handoutMasterId r:id="rId25"/>
  </p:handoutMasterIdLst>
  <p:sldIdLst>
    <p:sldId id="314" r:id="rId6"/>
    <p:sldId id="294" r:id="rId7"/>
    <p:sldId id="295" r:id="rId8"/>
    <p:sldId id="296" r:id="rId9"/>
    <p:sldId id="299" r:id="rId10"/>
    <p:sldId id="300" r:id="rId11"/>
    <p:sldId id="432" r:id="rId12"/>
    <p:sldId id="297" r:id="rId13"/>
    <p:sldId id="433" r:id="rId14"/>
    <p:sldId id="301" r:id="rId15"/>
    <p:sldId id="304" r:id="rId16"/>
    <p:sldId id="303" r:id="rId17"/>
    <p:sldId id="435" r:id="rId18"/>
    <p:sldId id="302" r:id="rId19"/>
    <p:sldId id="436" r:id="rId20"/>
    <p:sldId id="306" r:id="rId21"/>
    <p:sldId id="307" r:id="rId22"/>
    <p:sldId id="308" r:id="rId23"/>
    <p:sldId id="431" r:id="rId24"/>
  </p:sldIdLst>
  <p:sldSz cx="9144000" cy="6858000" type="screen4x3"/>
  <p:notesSz cx="10020300" cy="6887845"/>
  <p:custDataLst>
    <p:tags r:id="rId29"/>
  </p:custDataLst>
  <p:defaultTextStyle>
    <a:defPPr algn="l" rtl="0" eaLnBrk="1" hangingPunct="1">
      <a:defRPr kumimoji="0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41812" cy="34448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6616" tIns="48308" rIns="96616" bIns="48308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67105" eaLnBrk="1" hangingPunct="1"/>
            <a:endParaRPr sz="1300"/>
          </a:p>
        </p:txBody>
      </p:sp>
      <p:sp>
        <p:nvSpPr>
          <p:cNvPr id="512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676900" y="0"/>
            <a:ext cx="4341812" cy="34448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6616" tIns="48308" rIns="96616" bIns="48308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defTabSz="967105" eaLnBrk="1" hangingPunct="1"/>
            <a:endParaRPr sz="1300"/>
          </a:p>
        </p:txBody>
      </p:sp>
      <p:sp>
        <p:nvSpPr>
          <p:cNvPr id="512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42088"/>
            <a:ext cx="4341812" cy="34448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6616" tIns="48308" rIns="96616" bIns="48308"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67105" eaLnBrk="1" hangingPunct="1"/>
            <a:endParaRPr sz="1300"/>
          </a:p>
        </p:txBody>
      </p:sp>
      <p:sp>
        <p:nvSpPr>
          <p:cNvPr id="512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676900" y="6542088"/>
            <a:ext cx="4341812" cy="34448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6616" tIns="48308" rIns="96616" bIns="48308" anchor="b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defTabSz="967105" eaLnBrk="1" hangingPunct="1"/>
            <a:fld id="{184CCD2E-9196-4430-B921-B2819F5F3D17}" type="slidenum">
              <a:rPr lang="en-US" altLang="zh-CN" sz="1300"/>
            </a:fld>
            <a:endParaRPr lang="en-US" altLang="zh-CN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random/>
  </p:transition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>
    <p:random/>
  </p:transition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</p:bodyStyle>
    <p:other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1pPr>
      <a:lvl2pPr marL="4572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2pPr>
      <a:lvl3pPr marL="9144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3pPr>
      <a:lvl4pPr marL="13716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4pPr>
      <a:lvl5pPr marL="18288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9"/>
          <p:cNvSpPr/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400">
                <a:solidFill>
                  <a:schemeClr val="tx2"/>
                </a:solidFill>
              </a:rPr>
              <a:t>单击此处编辑母版标题样式</a:t>
            </a:r>
            <a:endParaRPr lang="zh-CN" altLang="en-US" sz="4400">
              <a:solidFill>
                <a:schemeClr val="tx2"/>
              </a:solidFill>
            </a:endParaRPr>
          </a:p>
        </p:txBody>
      </p:sp>
      <p:sp>
        <p:nvSpPr>
          <p:cNvPr id="1031" name="Rectangle 10"/>
          <p:cNvSpPr/>
          <p:nvPr/>
        </p:nvSpPr>
        <p:spPr bwMode="auto">
          <a:xfrm>
            <a:off x="457200" y="1782762"/>
            <a:ext cx="8229600" cy="452596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20000"/>
              </a:spcBef>
            </a:pPr>
            <a:r>
              <a:rPr lang="zh-CN" altLang="en-US" sz="3200"/>
              <a:t>单击此处编辑母版文本样式</a:t>
            </a:r>
            <a:endParaRPr lang="zh-CN" altLang="en-US" sz="3200"/>
          </a:p>
          <a:p>
            <a:pPr marL="0" lvl="0" indent="0" algn="ctr" eaLnBrk="1" hangingPunct="1">
              <a:spcBef>
                <a:spcPct val="20000"/>
              </a:spcBef>
            </a:pPr>
            <a:r>
              <a:rPr lang="zh-CN" altLang="en-US" sz="3200"/>
              <a:t>第二级</a:t>
            </a:r>
            <a:endParaRPr lang="zh-CN" altLang="en-US" sz="3200"/>
          </a:p>
          <a:p>
            <a:pPr marL="0" lvl="0" indent="0" algn="ctr" eaLnBrk="1" hangingPunct="1">
              <a:spcBef>
                <a:spcPct val="20000"/>
              </a:spcBef>
            </a:pPr>
            <a:r>
              <a:rPr lang="zh-CN" altLang="en-US" sz="3200"/>
              <a:t>第三级</a:t>
            </a:r>
            <a:endParaRPr lang="zh-CN" altLang="en-US" sz="3200"/>
          </a:p>
          <a:p>
            <a:pPr marL="0" lvl="0" indent="0" algn="ctr" eaLnBrk="1" hangingPunct="1">
              <a:spcBef>
                <a:spcPct val="20000"/>
              </a:spcBef>
            </a:pPr>
            <a:r>
              <a:rPr lang="zh-CN" altLang="en-US" sz="3200"/>
              <a:t>第四级</a:t>
            </a:r>
            <a:endParaRPr lang="zh-CN" altLang="en-US" sz="3200"/>
          </a:p>
          <a:p>
            <a:pPr marL="0" lvl="0" indent="0" algn="ctr" eaLnBrk="1" hangingPunct="1">
              <a:spcBef>
                <a:spcPct val="20000"/>
              </a:spcBef>
            </a:pPr>
            <a:r>
              <a:rPr lang="zh-CN" altLang="en-US" sz="3200"/>
              <a:t>第五级</a:t>
            </a:r>
            <a:endParaRPr lang="zh-CN" altLang="en-US" sz="3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>
    <p:random/>
  </p:transition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</p:bodyStyle>
    <p:other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1pPr>
      <a:lvl2pPr marL="4572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2pPr>
      <a:lvl3pPr marL="9144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3pPr>
      <a:lvl4pPr marL="13716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4pPr>
      <a:lvl5pPr marL="18288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kumimoji="0" sz="1800" b="0" i="0" u="none">
          <a:solidFill>
            <a:schemeClr val="tx1"/>
          </a:solidFill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en-US" altLang="en-US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en-US" altLang="en-US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en-US" altLang="en-US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en-US" altLang="en-US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 algn="l" rtl="0" eaLnBrk="1" hangingPunct="1">
              <a:defRPr kumimoji="0" lang="zh-CN">
                <a:latin typeface="Arial" panose="020B0604020202020204" pitchFamily="34" charset="0"/>
              </a:defRPr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 algn="l" rtl="0" eaLnBrk="1" hangingPunct="1">
              <a:defRPr kumimoji="0" lang="zh-CN">
                <a:latin typeface="Arial" panose="020B0604020202020204" pitchFamily="34" charset="0"/>
              </a:defRPr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 algn="l" rtl="0" eaLnBrk="1" hangingPunct="1">
              <a:defRPr kumimoji="0" lang="zh-CN">
                <a:latin typeface="Arial" panose="020B0604020202020204" pitchFamily="34" charset="0"/>
              </a:defRPr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2D587B77-B552-473D-9D51-726CE2068B8D}" type="slidenum">
              <a:rPr lang="en-US" altLang="zh-CN" sz="1400"/>
            </a:fld>
            <a:endParaRPr lang="en-US" altLang="zh-CN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r>
              <a:rPr lang="zh-CN" altLang="en-US" sz="5400">
                <a:solidFill>
                  <a:srgbClr val="000000"/>
                </a:solidFill>
              </a:rPr>
              <a:t>小儿推拿讲座</a:t>
            </a:r>
            <a:endParaRPr lang="zh-CN" altLang="en-US" sz="5400">
              <a:solidFill>
                <a:srgbClr val="000000"/>
              </a:solidFill>
            </a:endParaRPr>
          </a:p>
        </p:txBody>
      </p:sp>
      <p:sp>
        <p:nvSpPr>
          <p:cNvPr id="2067" name="Rectangle 3"/>
          <p:cNvSpPr>
            <a:spLocks noGrp="1"/>
          </p:cNvSpPr>
          <p:nvPr>
            <p:ph type="subTitle" idx="4294967295"/>
          </p:nvPr>
        </p:nvSpPr>
        <p:spPr>
          <a:xfrm>
            <a:off x="1764030" y="3886200"/>
            <a:ext cx="6400800" cy="17526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1800" b="1"/>
              <a:t>武汉东湖新技术开发区九峰街中心城社区卫生服务中心</a:t>
            </a:r>
            <a:endParaRPr lang="zh-CN" altLang="en-US" sz="1800" b="1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Rectangle 2"/>
          <p:cNvSpPr>
            <a:spLocks noGrp="1"/>
          </p:cNvSpPr>
          <p:nvPr>
            <p:ph type="body" idx="4294967295"/>
          </p:nvPr>
        </p:nvSpPr>
        <p:spPr>
          <a:xfrm>
            <a:off x="467360" y="549275"/>
            <a:ext cx="7907655" cy="590423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lang="zh-CN" altLang="en-US" b="1">
                <a:solidFill>
                  <a:srgbClr val="000000"/>
                </a:solidFill>
              </a:rPr>
              <a:t>五</a:t>
            </a:r>
            <a:r>
              <a:rPr lang="en-US" altLang="zh-CN" b="1">
                <a:solidFill>
                  <a:srgbClr val="000000"/>
                </a:solidFill>
              </a:rPr>
              <a:t>.</a:t>
            </a:r>
            <a:r>
              <a:rPr b="1">
                <a:solidFill>
                  <a:srgbClr val="000000"/>
                </a:solidFill>
              </a:rPr>
              <a:t>小儿推拿常用适应症</a:t>
            </a:r>
            <a:endParaRPr b="1">
              <a:solidFill>
                <a:srgbClr val="000000"/>
              </a:solidFill>
            </a:endParaRPr>
          </a:p>
          <a:p>
            <a:pPr lvl="0" eaLnBrk="1" hangingPunct="1"/>
            <a:endParaRPr lang="en-US" altLang="zh-CN"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1.</a:t>
            </a:r>
            <a:r>
              <a:rPr>
                <a:solidFill>
                  <a:srgbClr val="000000"/>
                </a:solidFill>
              </a:rPr>
              <a:t>食积：揉板门，顺摩腹，清胃经</a:t>
            </a:r>
            <a:endParaRPr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2.</a:t>
            </a:r>
            <a:r>
              <a:rPr>
                <a:solidFill>
                  <a:srgbClr val="000000"/>
                </a:solidFill>
              </a:rPr>
              <a:t>食欲不振：补脾经，揉足三里</a:t>
            </a:r>
            <a:endParaRPr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3.</a:t>
            </a:r>
            <a:r>
              <a:rPr>
                <a:solidFill>
                  <a:srgbClr val="000000"/>
                </a:solidFill>
              </a:rPr>
              <a:t>发热：</a:t>
            </a:r>
            <a:r>
              <a:rPr>
                <a:solidFill>
                  <a:srgbClr val="000000"/>
                </a:solidFill>
                <a:sym typeface="+mn-ea"/>
              </a:rPr>
              <a:t>清天河水</a:t>
            </a:r>
            <a:endParaRPr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4.</a:t>
            </a:r>
            <a:r>
              <a:rPr>
                <a:solidFill>
                  <a:srgbClr val="000000"/>
                </a:solidFill>
              </a:rPr>
              <a:t>体虚易感冒：</a:t>
            </a:r>
            <a:r>
              <a:rPr>
                <a:solidFill>
                  <a:srgbClr val="000000"/>
                </a:solidFill>
                <a:sym typeface="+mn-ea"/>
              </a:rPr>
              <a:t>捏脊</a:t>
            </a:r>
            <a:endParaRPr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5.</a:t>
            </a:r>
            <a:r>
              <a:rPr>
                <a:solidFill>
                  <a:srgbClr val="000000"/>
                </a:solidFill>
              </a:rPr>
              <a:t>鼻炎：按揉迎香</a:t>
            </a:r>
            <a:endParaRPr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6.</a:t>
            </a:r>
            <a:r>
              <a:rPr>
                <a:solidFill>
                  <a:srgbClr val="000000"/>
                </a:solidFill>
              </a:rPr>
              <a:t>咳喘：内八卦（顺逆）</a:t>
            </a:r>
            <a:endParaRPr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Rectangle 2"/>
          <p:cNvSpPr>
            <a:spLocks noGrp="1"/>
          </p:cNvSpPr>
          <p:nvPr>
            <p:ph type="body" idx="4294967295"/>
          </p:nvPr>
        </p:nvSpPr>
        <p:spPr>
          <a:xfrm>
            <a:off x="467995" y="332740"/>
            <a:ext cx="8512810" cy="598424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1.1</a:t>
            </a:r>
            <a:r>
              <a:rPr>
                <a:solidFill>
                  <a:srgbClr val="000000"/>
                </a:solidFill>
              </a:rPr>
              <a:t>板门的准确位置：手掌大鱼际平面，运用手法：正确手法有揉板门、板门推向横纹和横纹推向板门之分。术者以一手持小儿手部以固定，另一手拇指端揉小儿大鱼际平面，称揉板门或运板门。用推法自指根推向腕横纹，频率</a:t>
            </a:r>
            <a:r>
              <a:rPr lang="en-US" altLang="zh-CN">
                <a:solidFill>
                  <a:srgbClr val="000000"/>
                </a:solidFill>
              </a:rPr>
              <a:t>100-200</a:t>
            </a:r>
            <a:r>
              <a:rPr>
                <a:solidFill>
                  <a:srgbClr val="000000"/>
                </a:solidFill>
              </a:rPr>
              <a:t>次。</a:t>
            </a:r>
            <a:endParaRPr>
              <a:solidFill>
                <a:srgbClr val="000000"/>
              </a:solidFill>
            </a:endParaRPr>
          </a:p>
          <a:p>
            <a:pPr lvl="0" eaLnBrk="1" hangingPunct="1"/>
            <a:endParaRPr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3037" t="20943" r="8844" b="16212"/>
          <a:stretch>
            <a:fillRect/>
          </a:stretch>
        </p:blipFill>
        <p:spPr>
          <a:xfrm>
            <a:off x="1403350" y="3429000"/>
            <a:ext cx="6696710" cy="280860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Rectangle 2"/>
          <p:cNvSpPr>
            <a:spLocks noGrp="1"/>
          </p:cNvSpPr>
          <p:nvPr>
            <p:ph type="body" idx="4294967295"/>
          </p:nvPr>
        </p:nvSpPr>
        <p:spPr>
          <a:xfrm>
            <a:off x="66675" y="389890"/>
            <a:ext cx="8889365" cy="585851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>
                <a:solidFill>
                  <a:srgbClr val="000000"/>
                </a:solidFill>
              </a:rPr>
              <a:t>2.1</a:t>
            </a:r>
            <a:r>
              <a:rPr>
                <a:solidFill>
                  <a:srgbClr val="000000"/>
                </a:solidFill>
              </a:rPr>
              <a:t>足三里的定位：小儿四指（食指、中指、无名指、小指）并拢，从髌骨下缘横放（即四横指的位置），手掌下缘与小腿胫骨外侧一横指相交处，即为足三里。手法一：每天用大拇指或中指按压足三里穴一次，每次每穴按压5-10分钟，每分钟按压15-20次，注意每次按压要使足三里穴有针刺一样的酸胀、发热的感觉。</a:t>
            </a:r>
            <a:endParaRPr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>
                <a:solidFill>
                  <a:srgbClr val="000000"/>
                </a:solidFill>
              </a:rPr>
              <a:t>方法二：可用艾条做艾灸，每周艾灸足三里穴1-2次，每次灸15-20分钟，艾灸时应让艾条的温度稍高一点，使局部皮肤发红，艾条缓慢沿足三里穴上下移动，以不烧伤局部皮肤为度。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68" name="Picture 3" descr="324709533143423238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924550"/>
            <a:ext cx="9144000" cy="9334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2513965" y="6908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Rectangle 2"/>
          <p:cNvSpPr>
            <a:spLocks noGrp="1"/>
          </p:cNvSpPr>
          <p:nvPr>
            <p:ph type="body" idx="4294967295"/>
          </p:nvPr>
        </p:nvSpPr>
        <p:spPr>
          <a:xfrm>
            <a:off x="175895" y="209550"/>
            <a:ext cx="8803640" cy="607822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>
                <a:solidFill>
                  <a:srgbClr val="000000"/>
                </a:solidFill>
              </a:rPr>
              <a:t>2.2</a:t>
            </a:r>
            <a:r>
              <a:rPr>
                <a:solidFill>
                  <a:srgbClr val="000000"/>
                </a:solidFill>
              </a:rPr>
              <a:t>补脾经：</a:t>
            </a:r>
            <a:r>
              <a:rPr lang="zh-CN" altLang="en-US">
                <a:solidFill>
                  <a:srgbClr val="000000"/>
                </a:solidFill>
              </a:rPr>
              <a:t> </a:t>
            </a:r>
            <a:r>
              <a:rPr lang="en-US" altLang="zh-CN">
                <a:solidFill>
                  <a:srgbClr val="000000"/>
                </a:solidFill>
              </a:rPr>
              <a:t>                      </a:t>
            </a:r>
            <a:r>
              <a:rPr>
                <a:solidFill>
                  <a:srgbClr val="000000"/>
                </a:solidFill>
              </a:rPr>
              <a:t>按揉足三里：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7479" t="5540" r="3938" b="5520"/>
          <a:stretch>
            <a:fillRect/>
          </a:stretch>
        </p:blipFill>
        <p:spPr>
          <a:xfrm>
            <a:off x="251460" y="765175"/>
            <a:ext cx="4538980" cy="4721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98695" y="2132965"/>
            <a:ext cx="4180840" cy="313626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Rectangle 2"/>
          <p:cNvSpPr>
            <a:spLocks noGrp="1"/>
          </p:cNvSpPr>
          <p:nvPr>
            <p:ph type="body" idx="4294967295"/>
          </p:nvPr>
        </p:nvSpPr>
        <p:spPr>
          <a:xfrm>
            <a:off x="252095" y="48260"/>
            <a:ext cx="8719820" cy="634238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endParaRPr lang="en-US" altLang="zh-CN"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3.1</a:t>
            </a:r>
            <a:r>
              <a:rPr lang="zh-CN" altLang="en-US">
                <a:solidFill>
                  <a:srgbClr val="000000"/>
                </a:solidFill>
              </a:rPr>
              <a:t>天河水的准确位置图：天河水位于前臂掌侧中央，腕横纹中点（总筋或称大陵穴）至肘横纹中点（洪池或称曲泽穴）呈一直线上。</a:t>
            </a:r>
            <a:endParaRPr lang="zh-CN" altLang="en-US"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>
                <a:solidFill>
                  <a:srgbClr val="000000"/>
                </a:solidFill>
              </a:rPr>
              <a:t>3.2</a:t>
            </a:r>
            <a:r>
              <a:rPr lang="zh-CN" altLang="en-US">
                <a:solidFill>
                  <a:srgbClr val="000000"/>
                </a:solidFill>
              </a:rPr>
              <a:t>天河水手法：采用推法，施术者用食指，中指两指并拢，用指腹从腕横纹推至肘横纹称清天河水，假若从内劳宫向上推至肘横纹称大推天河水，反之称取天河水。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240" b="11203"/>
          <a:stretch>
            <a:fillRect/>
          </a:stretch>
        </p:blipFill>
        <p:spPr>
          <a:xfrm>
            <a:off x="3923665" y="4106545"/>
            <a:ext cx="4300220" cy="241871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" name="Picture 4" descr="8384589_84"/>
          <p:cNvPicPr/>
          <p:nvPr/>
        </p:nvPicPr>
        <p:blipFill>
          <a:blip r:embed="rId2"/>
          <a:stretch>
            <a:fillRect/>
          </a:stretch>
        </p:blipFill>
        <p:spPr>
          <a:xfrm>
            <a:off x="4819650" y="0"/>
            <a:ext cx="4324350" cy="3048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276" name="Rectangle 2"/>
          <p:cNvSpPr>
            <a:spLocks noGrp="1"/>
          </p:cNvSpPr>
          <p:nvPr>
            <p:ph type="body" idx="4294967295"/>
          </p:nvPr>
        </p:nvSpPr>
        <p:spPr>
          <a:xfrm>
            <a:off x="126365" y="64135"/>
            <a:ext cx="8862695" cy="646049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8255" y="543560"/>
            <a:ext cx="3242945" cy="897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 b="1">
                <a:latin typeface="宋体" panose="02010600030101010101" pitchFamily="2" charset="-122"/>
                <a:cs typeface="宋体" panose="02010600030101010101" pitchFamily="2" charset="-122"/>
              </a:rPr>
              <a:t>4.1</a:t>
            </a:r>
            <a:r>
              <a:rPr lang="zh-CN" altLang="en-US" sz="4400" b="1">
                <a:latin typeface="宋体" panose="02010600030101010101" pitchFamily="2" charset="-122"/>
                <a:cs typeface="宋体" panose="02010600030101010101" pitchFamily="2" charset="-122"/>
              </a:rPr>
              <a:t>捏脊：</a:t>
            </a:r>
            <a:endParaRPr lang="zh-CN" altLang="en-US" sz="4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6605" t="4348" r="5556" b="11643"/>
          <a:stretch>
            <a:fillRect/>
          </a:stretch>
        </p:blipFill>
        <p:spPr>
          <a:xfrm>
            <a:off x="177165" y="2421255"/>
            <a:ext cx="8863965" cy="35344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Rectangle 2"/>
          <p:cNvSpPr>
            <a:spLocks noGrp="1"/>
          </p:cNvSpPr>
          <p:nvPr>
            <p:ph type="body" idx="4294967295"/>
          </p:nvPr>
        </p:nvSpPr>
        <p:spPr>
          <a:xfrm>
            <a:off x="148590" y="452755"/>
            <a:ext cx="8917940" cy="582168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>
                <a:solidFill>
                  <a:srgbClr val="000000"/>
                </a:solidFill>
              </a:rPr>
              <a:t>5.1</a:t>
            </a:r>
            <a:r>
              <a:rPr>
                <a:solidFill>
                  <a:srgbClr val="000000"/>
                </a:solidFill>
              </a:rPr>
              <a:t>迎香穴定位：</a:t>
            </a:r>
            <a:r>
              <a:rPr lang="zh-CN" altLang="en-US">
                <a:solidFill>
                  <a:srgbClr val="000000"/>
                </a:solidFill>
              </a:rPr>
              <a:t>位于面部，鼻翼旁开约一厘米皱纹中，在鼻翼两旁有一个凹陷点。手法：小儿仰躺于床上，按摩师将掌根置于头颅两侧或太阳穴附近，再用中指指腹按在迎香穴上，其余4指则向手心方向弯曲，中指按住穴位后微微向上提拉，以此穴为半径做圆，按压5分钟-10分钟较好。</a:t>
            </a:r>
            <a:endParaRPr lang="zh-CN" altLang="en-US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50005"/>
          <a:stretch>
            <a:fillRect/>
          </a:stretch>
        </p:blipFill>
        <p:spPr>
          <a:xfrm>
            <a:off x="4845685" y="3429000"/>
            <a:ext cx="2580640" cy="302133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Rectangle 2"/>
          <p:cNvSpPr>
            <a:spLocks noGrp="1"/>
          </p:cNvSpPr>
          <p:nvPr>
            <p:ph type="body" idx="4294967295"/>
          </p:nvPr>
        </p:nvSpPr>
        <p:spPr>
          <a:xfrm>
            <a:off x="395605" y="332740"/>
            <a:ext cx="7848600" cy="4953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en-US" altLang="zh-CN" sz="2800">
                <a:solidFill>
                  <a:srgbClr val="000000"/>
                </a:solidFill>
              </a:rPr>
              <a:t>6.</a:t>
            </a:r>
            <a:r>
              <a:rPr sz="2800">
                <a:solidFill>
                  <a:srgbClr val="000000"/>
                </a:solidFill>
              </a:rPr>
              <a:t>八卦：手掌面，以掌心(劳宫穴)为圆心，以圆心至中指根横纹内2/3和外1/3交界点为半径，画一圆，八卦穴即在此圆上。</a:t>
            </a:r>
            <a:endParaRPr sz="2800">
              <a:solidFill>
                <a:srgbClr val="000000"/>
              </a:solidFill>
            </a:endParaRPr>
          </a:p>
          <a:p>
            <a:pPr lvl="0" eaLnBrk="1" hangingPunct="1"/>
            <a:r>
              <a:rPr sz="2800">
                <a:solidFill>
                  <a:srgbClr val="000000"/>
                </a:solidFill>
              </a:rPr>
              <a:t>顺运治寒，开胸膈，和五脏；逆运治热，降胃气，消宿食。</a:t>
            </a:r>
            <a:endParaRPr sz="2800">
              <a:solidFill>
                <a:srgbClr val="000000"/>
              </a:solidFill>
            </a:endParaRPr>
          </a:p>
          <a:p>
            <a:pPr lvl="0" eaLnBrk="1" hangingPunct="1"/>
            <a:endParaRPr sz="280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105" t="11073" r="5901" b="7811"/>
          <a:stretch>
            <a:fillRect/>
          </a:stretch>
        </p:blipFill>
        <p:spPr>
          <a:xfrm>
            <a:off x="1195705" y="2604770"/>
            <a:ext cx="6350635" cy="381127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Rectangle 2"/>
          <p:cNvSpPr>
            <a:spLocks noGrp="1"/>
          </p:cNvSpPr>
          <p:nvPr>
            <p:ph type="body" idx="4294967295"/>
          </p:nvPr>
        </p:nvSpPr>
        <p:spPr>
          <a:xfrm>
            <a:off x="899795" y="116840"/>
            <a:ext cx="7924800" cy="452596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  <a:buNone/>
            </a:pPr>
            <a:r>
              <a:rPr>
                <a:solidFill>
                  <a:srgbClr val="000000"/>
                </a:solidFill>
              </a:rPr>
              <a:t>六</a:t>
            </a:r>
            <a:r>
              <a:rPr lang="en-US" altLang="zh-CN"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小儿推拿注意事项：</a:t>
            </a:r>
            <a:endParaRPr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1.推拿的环境应在无风和强光、少噪音的室内。</a:t>
            </a:r>
            <a:endParaRPr lang="en-US" altLang="zh-CN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2.适用年龄。</a:t>
            </a:r>
            <a:endParaRPr lang="en-US" altLang="zh-CN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3.在宝宝情绪良好时候推拿，如果宝宝饥饿或哭闹，家长要调整宝宝的状态，耐心安抚，等宝宝情绪稳定后，再推拿。</a:t>
            </a:r>
            <a:endParaRPr lang="en-US" altLang="zh-CN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4.推拿者手部保持清洁和温暖，推拿前用洗手液清洗手部，手上不能戴饰品，指甲修剪平整干净。</a:t>
            </a:r>
            <a:endParaRPr lang="en-US" altLang="zh-CN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5.推拿操作顺序，是从远心端到近心端。</a:t>
            </a:r>
            <a:endParaRPr lang="en-US" altLang="zh-CN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6.推拿时候使用爽身粉等</a:t>
            </a:r>
            <a:r>
              <a:rPr>
                <a:solidFill>
                  <a:srgbClr val="000000"/>
                </a:solidFill>
              </a:rPr>
              <a:t>介质</a:t>
            </a:r>
            <a:r>
              <a:rPr lang="en-US" altLang="zh-CN">
                <a:solidFill>
                  <a:srgbClr val="000000"/>
                </a:solidFill>
              </a:rPr>
              <a:t>，避免损伤患儿皮肤。</a:t>
            </a: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矩形 3"/>
          <p:cNvSpPr/>
          <p:nvPr/>
        </p:nvSpPr>
        <p:spPr>
          <a:xfrm>
            <a:off x="0" y="0"/>
            <a:ext cx="9153144" cy="21052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 algn="l" rtl="0" eaLnBrk="1" hangingPunct="1">
              <a:defRPr kumimoji="0">
                <a:latin typeface="Arial" panose="020B0604020202020204" pitchFamily="34" charset="0"/>
              </a:defRPr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en-US" altLang="zh-CN" sz="1100"/>
              <a:t>时间总会过去的，让时间流走你的烦恼吧！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孤独并不可怕，每个人都是孤独的，可怕的是害怕孤独。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一份耕耘，份收获，努力越大，收获越多。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我确实相信：在我们的教育中，往往只是为着实用和实际的目的，过分强调单纯智育的态度，已经直接导致对伦理教育的损害。——爱因斯坦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要用你的梦想引领你的一生，要用感恩真诚助人圆梦的心态引领你的一生，要用执著无惧乐观的态度来引领你的人生。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无所求则无所获。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学校里的考场上可以有59分，人生的考场上决不允许不及格。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勤学和知识是一对最美的情人。 如果知识不是每天在增加，就会不断地减少。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当你能飞的时候就不要放弃飞。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别太注重自己和他人的长相，能力没写在脸上。如果你不是靠脸吃饭，关注长相有个屁用！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任何为失败找借口的人虽然他的心灵上得到了安慰，但是他将永远的拥有失败。</a:t>
            </a:r>
            <a:endParaRPr lang="en-US" altLang="zh-CN" sz="1100"/>
          </a:p>
          <a:p>
            <a:pPr lvl="0" eaLnBrk="0" hangingPunct="0"/>
            <a:r>
              <a:rPr lang="en-US" altLang="zh-CN" sz="1100"/>
              <a:t>工欲善其事，必先利其器。——《论语·卫灵公》</a:t>
            </a:r>
            <a:endParaRPr lang="en-US" altLang="zh-CN" sz="1100"/>
          </a:p>
        </p:txBody>
      </p:sp>
      <p:pic>
        <p:nvPicPr>
          <p:cNvPr id="2050" name="图片 1" descr="未标题-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1" name="图片 4" descr="D:\素材\58pic\true.pngtru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52" name="TextBox 6"/>
          <p:cNvSpPr txBox="1"/>
          <p:nvPr/>
        </p:nvSpPr>
        <p:spPr>
          <a:xfrm>
            <a:off x="1475740" y="2132965"/>
            <a:ext cx="6866890" cy="2306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 algn="l" rtl="0" eaLnBrk="1" hangingPunct="1">
              <a:defRPr kumimoji="0">
                <a:latin typeface="Arial" panose="020B0604020202020204" pitchFamily="34" charset="0"/>
              </a:defRPr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defTabSz="914400" fontAlgn="base">
              <a:buClrTx/>
              <a:buSzTx/>
              <a:buFontTx/>
              <a:defRPr/>
            </a:pPr>
            <a:r>
              <a:rPr lang="en-US" altLang="zh-CN" sz="4800" b="1" strike="noStrike" noProof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+mn-cs"/>
                <a:sym typeface="+mn-ea"/>
              </a:rPr>
              <a:t>    </a:t>
            </a:r>
            <a:r>
              <a:rPr lang="zh-CN" altLang="en-US" sz="4800" b="1" strike="noStrike" noProof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+mn-cs"/>
                <a:sym typeface="+mn-ea"/>
              </a:rPr>
              <a:t>谢谢聆听</a:t>
            </a:r>
            <a:r>
              <a:rPr lang="zh-CN" altLang="en-US" sz="4800" b="1" strike="noStrike" noProof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！</a:t>
            </a:r>
            <a:endParaRPr lang="zh-CN" altLang="en-US" sz="4800" b="1" strike="noStrike" noProof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R="0" defTabSz="914400" fontAlgn="base">
              <a:buClrTx/>
              <a:buSzTx/>
              <a:buFontTx/>
              <a:defRPr/>
            </a:pPr>
            <a:endParaRPr kumimoji="0" lang="zh-CN" altLang="en-US" sz="4800" b="1" strike="noStrike" kern="1200" cap="none" spc="0" normalizeH="0" baseline="0" noProof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R="0" defTabSz="914400" fontAlgn="base">
              <a:buClrTx/>
              <a:buSzTx/>
              <a:buFontTx/>
              <a:defRPr/>
            </a:pPr>
            <a:endParaRPr kumimoji="0" lang="zh-CN" altLang="en-US" sz="4800" b="1" strike="noStrike" kern="1200" cap="none" spc="0" normalizeH="0" baseline="0" noProof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Rectangle 2"/>
          <p:cNvSpPr>
            <a:spLocks noGrp="1"/>
          </p:cNvSpPr>
          <p:nvPr>
            <p:ph type="body" idx="4294967295"/>
          </p:nvPr>
        </p:nvSpPr>
        <p:spPr>
          <a:xfrm>
            <a:off x="4427855" y="1196975"/>
            <a:ext cx="4526915" cy="286004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1.</a:t>
            </a:r>
            <a:r>
              <a:rPr sz="3600" b="1">
                <a:solidFill>
                  <a:srgbClr val="000000"/>
                </a:solidFill>
              </a:rPr>
              <a:t>疗效确切</a:t>
            </a:r>
            <a:endParaRPr sz="3600" b="1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2.</a:t>
            </a:r>
            <a:r>
              <a:rPr sz="3600" b="1">
                <a:solidFill>
                  <a:srgbClr val="000000"/>
                </a:solidFill>
              </a:rPr>
              <a:t>简便易行</a:t>
            </a:r>
            <a:endParaRPr sz="3600" b="1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3.</a:t>
            </a:r>
            <a:r>
              <a:rPr sz="3600" b="1">
                <a:solidFill>
                  <a:srgbClr val="000000"/>
                </a:solidFill>
              </a:rPr>
              <a:t>毒副作用小</a:t>
            </a:r>
            <a:endParaRPr sz="3600" b="1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4.</a:t>
            </a:r>
            <a:r>
              <a:rPr sz="3600" b="1">
                <a:solidFill>
                  <a:srgbClr val="000000"/>
                </a:solidFill>
              </a:rPr>
              <a:t>易被患儿和家长接受</a:t>
            </a:r>
            <a:endParaRPr sz="3600" b="1">
              <a:solidFill>
                <a:srgbClr val="000000"/>
              </a:solidFill>
            </a:endParaRPr>
          </a:p>
        </p:txBody>
      </p:sp>
      <p:sp>
        <p:nvSpPr>
          <p:cNvPr id="2231" name="Rectangle 3"/>
          <p:cNvSpPr>
            <a:spLocks noGrp="1"/>
          </p:cNvSpPr>
          <p:nvPr>
            <p:ph type="title" idx="4294967295"/>
          </p:nvPr>
        </p:nvSpPr>
        <p:spPr>
          <a:xfrm>
            <a:off x="107315" y="2287270"/>
            <a:ext cx="3854450" cy="63944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推拿四大特点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2232" name="Picture 4" descr="111858155746496761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15" y="76835"/>
            <a:ext cx="8928100" cy="642175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左中括号 1"/>
          <p:cNvSpPr/>
          <p:nvPr/>
        </p:nvSpPr>
        <p:spPr>
          <a:xfrm>
            <a:off x="3923665" y="1418590"/>
            <a:ext cx="380365" cy="2376805"/>
          </a:xfrm>
          <a:prstGeom prst="leftBracke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Rectangle 3"/>
          <p:cNvSpPr>
            <a:spLocks noGrp="1"/>
          </p:cNvSpPr>
          <p:nvPr>
            <p:ph type="body" idx="4294967295"/>
          </p:nvPr>
        </p:nvSpPr>
        <p:spPr>
          <a:xfrm>
            <a:off x="1259840" y="1249680"/>
            <a:ext cx="5448935" cy="393954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sz="3600">
                <a:solidFill>
                  <a:srgbClr val="000000"/>
                </a:solidFill>
              </a:rPr>
              <a:t>一</a:t>
            </a:r>
            <a:r>
              <a:rPr lang="en-US" altLang="zh-CN" sz="3600">
                <a:solidFill>
                  <a:srgbClr val="000000"/>
                </a:solidFill>
              </a:rPr>
              <a:t>.</a:t>
            </a:r>
            <a:r>
              <a:rPr sz="3600">
                <a:solidFill>
                  <a:srgbClr val="000000"/>
                </a:solidFill>
              </a:rPr>
              <a:t>小儿特殊的生理病理</a:t>
            </a:r>
            <a:endParaRPr lang="zh-CN" altLang="en-US" sz="360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endParaRPr lang="en-US" altLang="zh-CN" sz="360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3600">
                <a:solidFill>
                  <a:srgbClr val="000000"/>
                </a:solidFill>
              </a:rPr>
              <a:t>1.</a:t>
            </a:r>
            <a:r>
              <a:rPr sz="3600">
                <a:solidFill>
                  <a:srgbClr val="000000"/>
                </a:solidFill>
              </a:rPr>
              <a:t>抵抗力差，容易发病</a:t>
            </a:r>
            <a:endParaRPr sz="360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3600">
                <a:solidFill>
                  <a:srgbClr val="000000"/>
                </a:solidFill>
              </a:rPr>
              <a:t>2.</a:t>
            </a:r>
            <a:r>
              <a:rPr sz="3600">
                <a:solidFill>
                  <a:srgbClr val="000000"/>
                </a:solidFill>
              </a:rPr>
              <a:t>传变较快，容易康复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2236" name="Picture 4" descr="111858155746496761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05" y="476885"/>
            <a:ext cx="7391400" cy="524383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Rectangle 2"/>
          <p:cNvSpPr>
            <a:spLocks noGrp="1"/>
          </p:cNvSpPr>
          <p:nvPr>
            <p:ph type="body" idx="4294967295"/>
          </p:nvPr>
        </p:nvSpPr>
        <p:spPr>
          <a:xfrm>
            <a:off x="685800" y="1738630"/>
            <a:ext cx="4051935" cy="71183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None/>
            </a:pPr>
            <a:r>
              <a:rPr lang="zh-CN" altLang="en-US" b="1">
                <a:solidFill>
                  <a:srgbClr val="000000"/>
                </a:solidFill>
              </a:rPr>
              <a:t>轻快平和，平稳着实</a:t>
            </a:r>
            <a:endParaRPr lang="zh-CN" altLang="en-US">
              <a:solidFill>
                <a:srgbClr val="000000"/>
              </a:solidFill>
            </a:endParaRPr>
          </a:p>
          <a:p>
            <a:pPr lvl="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40" name="Rectangle 3"/>
          <p:cNvSpPr>
            <a:spLocks noGrp="1"/>
          </p:cNvSpPr>
          <p:nvPr>
            <p:ph type="title" idx="4294967295"/>
          </p:nvPr>
        </p:nvSpPr>
        <p:spPr>
          <a:xfrm>
            <a:off x="323215" y="1052830"/>
            <a:ext cx="4114800" cy="6858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sz="3600" b="1">
                <a:solidFill>
                  <a:srgbClr val="000000"/>
                </a:solidFill>
              </a:rPr>
              <a:t>二</a:t>
            </a:r>
            <a:r>
              <a:rPr lang="en-US" altLang="zh-CN" sz="3600" b="1">
                <a:solidFill>
                  <a:srgbClr val="000000"/>
                </a:solidFill>
              </a:rPr>
              <a:t>.</a:t>
            </a:r>
            <a:r>
              <a:rPr sz="3600" b="1">
                <a:solidFill>
                  <a:srgbClr val="000000"/>
                </a:solidFill>
              </a:rPr>
              <a:t>小儿推拿要求：</a:t>
            </a:r>
            <a:endParaRPr lang="en-US" altLang="zh-CN" sz="3600" b="1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493010"/>
            <a:ext cx="4841875" cy="297624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Rectangle 2"/>
          <p:cNvSpPr>
            <a:spLocks noGrp="1"/>
          </p:cNvSpPr>
          <p:nvPr>
            <p:ph type="body" idx="4294967295"/>
          </p:nvPr>
        </p:nvSpPr>
        <p:spPr>
          <a:xfrm>
            <a:off x="951865" y="846455"/>
            <a:ext cx="7837170" cy="517779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  <a:buNone/>
            </a:pPr>
            <a:r>
              <a:rPr lang="zh-CN" altLang="en-US">
                <a:solidFill>
                  <a:srgbClr val="000000"/>
                </a:solidFill>
              </a:rPr>
              <a:t>三</a:t>
            </a:r>
            <a:r>
              <a:rPr lang="en-US" altLang="zh-CN">
                <a:solidFill>
                  <a:srgbClr val="000000"/>
                </a:solidFill>
              </a:rPr>
              <a:t>.</a:t>
            </a:r>
            <a:r>
              <a:rPr lang="zh-CN" altLang="en-US">
                <a:solidFill>
                  <a:srgbClr val="000000"/>
                </a:solidFill>
              </a:rPr>
              <a:t>小儿常用的手法：</a:t>
            </a:r>
            <a:endParaRPr lang="zh-CN" altLang="en-US"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altLang="zh-CN">
                <a:solidFill>
                  <a:srgbClr val="000000"/>
                </a:solidFill>
              </a:rPr>
              <a:t>√ </a:t>
            </a:r>
            <a:r>
              <a:rPr>
                <a:solidFill>
                  <a:srgbClr val="000000"/>
                </a:solidFill>
              </a:rPr>
              <a:t>按法</a:t>
            </a: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altLang="zh-CN">
                <a:solidFill>
                  <a:srgbClr val="000000"/>
                </a:solidFill>
              </a:rPr>
              <a:t>√ </a:t>
            </a:r>
            <a:r>
              <a:rPr>
                <a:solidFill>
                  <a:srgbClr val="000000"/>
                </a:solidFill>
              </a:rPr>
              <a:t>揉法</a:t>
            </a: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altLang="zh-CN">
                <a:solidFill>
                  <a:srgbClr val="000000"/>
                </a:solidFill>
              </a:rPr>
              <a:t>√ </a:t>
            </a:r>
            <a:r>
              <a:rPr>
                <a:solidFill>
                  <a:srgbClr val="000000"/>
                </a:solidFill>
              </a:rPr>
              <a:t>推法</a:t>
            </a: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altLang="zh-CN">
                <a:solidFill>
                  <a:srgbClr val="000000"/>
                </a:solidFill>
              </a:rPr>
              <a:t>√ </a:t>
            </a:r>
            <a:r>
              <a:rPr>
                <a:solidFill>
                  <a:srgbClr val="000000"/>
                </a:solidFill>
              </a:rPr>
              <a:t>摩法</a:t>
            </a: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altLang="zh-CN">
                <a:solidFill>
                  <a:srgbClr val="000000"/>
                </a:solidFill>
              </a:rPr>
              <a:t>√ </a:t>
            </a:r>
            <a:r>
              <a:rPr>
                <a:solidFill>
                  <a:srgbClr val="000000"/>
                </a:solidFill>
              </a:rPr>
              <a:t>捏法</a:t>
            </a:r>
            <a:endParaRPr lang="en-US" altLang="zh-CN"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>
                <a:solidFill>
                  <a:srgbClr val="FF0000"/>
                </a:solidFill>
              </a:rPr>
              <a:t>特有手法</a:t>
            </a:r>
            <a:r>
              <a:rPr>
                <a:solidFill>
                  <a:srgbClr val="000000"/>
                </a:solidFill>
              </a:rPr>
              <a:t>：</a:t>
            </a:r>
            <a:r>
              <a:rPr lang="en-US" altLang="zh-CN">
                <a:solidFill>
                  <a:srgbClr val="000000"/>
                </a:solidFill>
              </a:rPr>
              <a:t>√ </a:t>
            </a:r>
            <a:r>
              <a:rPr>
                <a:solidFill>
                  <a:srgbClr val="000000"/>
                </a:solidFill>
              </a:rPr>
              <a:t>运法</a:t>
            </a:r>
            <a:endParaRPr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zh-CN">
                <a:solidFill>
                  <a:srgbClr val="000000"/>
                </a:solidFill>
              </a:rPr>
              <a:t>                     √ </a:t>
            </a:r>
            <a:r>
              <a:rPr>
                <a:solidFill>
                  <a:srgbClr val="000000"/>
                </a:solidFill>
              </a:rPr>
              <a:t>捏脊</a:t>
            </a:r>
            <a:endParaRPr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>
                <a:solidFill>
                  <a:srgbClr val="000000"/>
                </a:solidFill>
              </a:rPr>
              <a:t> </a:t>
            </a:r>
            <a:r>
              <a:rPr lang="en-US" altLang="zh-CN">
                <a:solidFill>
                  <a:srgbClr val="000000"/>
                </a:solidFill>
              </a:rPr>
              <a:t>                    √ </a:t>
            </a:r>
            <a:r>
              <a:rPr>
                <a:solidFill>
                  <a:srgbClr val="000000"/>
                </a:solidFill>
              </a:rPr>
              <a:t>捣法</a:t>
            </a: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endParaRPr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Rectangle 2"/>
          <p:cNvSpPr>
            <a:spLocks noGrp="1"/>
          </p:cNvSpPr>
          <p:nvPr>
            <p:ph type="body" idx="4294967295"/>
          </p:nvPr>
        </p:nvSpPr>
        <p:spPr>
          <a:xfrm>
            <a:off x="611505" y="1485265"/>
            <a:ext cx="7086600" cy="44958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rgbClr val="000000"/>
                </a:solidFill>
              </a:rPr>
              <a:t>（</a:t>
            </a:r>
            <a:r>
              <a:rPr lang="en-US" altLang="zh-CN" b="1">
                <a:solidFill>
                  <a:srgbClr val="000000"/>
                </a:solidFill>
              </a:rPr>
              <a:t>1</a:t>
            </a:r>
            <a:r>
              <a:rPr lang="zh-CN" altLang="en-US" b="1">
                <a:solidFill>
                  <a:srgbClr val="000000"/>
                </a:solidFill>
              </a:rPr>
              <a:t>）</a:t>
            </a:r>
            <a:r>
              <a:rPr lang="zh-CN" altLang="en-US" b="1">
                <a:solidFill>
                  <a:srgbClr val="C00000"/>
                </a:solidFill>
              </a:rPr>
              <a:t>头面部</a:t>
            </a:r>
            <a:endParaRPr lang="zh-CN" altLang="en-US" b="1">
              <a:solidFill>
                <a:srgbClr val="000000"/>
              </a:solidFill>
            </a:endParaRPr>
          </a:p>
          <a:p>
            <a:pPr lvl="0" eaLnBrk="1" hangingPunct="1"/>
            <a:endParaRPr lang="zh-CN" altLang="en-US" b="1">
              <a:solidFill>
                <a:srgbClr val="000000"/>
              </a:solidFill>
            </a:endParaRPr>
          </a:p>
          <a:p>
            <a:pPr lvl="0" eaLnBrk="1" hangingPunct="1"/>
            <a:r>
              <a:rPr lang="zh-CN" altLang="en-US" b="1">
                <a:solidFill>
                  <a:srgbClr val="000000"/>
                </a:solidFill>
              </a:rPr>
              <a:t>（</a:t>
            </a:r>
            <a:r>
              <a:rPr lang="en-US" altLang="zh-CN" b="1">
                <a:solidFill>
                  <a:srgbClr val="000000"/>
                </a:solidFill>
              </a:rPr>
              <a:t>2</a:t>
            </a:r>
            <a:r>
              <a:rPr lang="zh-CN" altLang="en-US" b="1">
                <a:solidFill>
                  <a:srgbClr val="000000"/>
                </a:solidFill>
              </a:rPr>
              <a:t>）</a:t>
            </a:r>
            <a:r>
              <a:rPr lang="zh-CN" altLang="en-US" b="1">
                <a:solidFill>
                  <a:srgbClr val="C00000"/>
                </a:solidFill>
              </a:rPr>
              <a:t>胸腹部</a:t>
            </a:r>
            <a:endParaRPr lang="zh-CN" altLang="en-US" b="1">
              <a:solidFill>
                <a:srgbClr val="000000"/>
              </a:solidFill>
            </a:endParaRPr>
          </a:p>
          <a:p>
            <a:pPr lvl="0" eaLnBrk="1" hangingPunct="1"/>
            <a:endParaRPr lang="zh-CN" altLang="en-US" b="1">
              <a:solidFill>
                <a:srgbClr val="000000"/>
              </a:solidFill>
            </a:endParaRPr>
          </a:p>
          <a:p>
            <a:pPr lvl="0" eaLnBrk="1" hangingPunct="1"/>
            <a:r>
              <a:rPr lang="zh-CN" altLang="en-US" b="1">
                <a:solidFill>
                  <a:srgbClr val="000000"/>
                </a:solidFill>
              </a:rPr>
              <a:t>（</a:t>
            </a:r>
            <a:r>
              <a:rPr lang="en-US" altLang="zh-CN" b="1">
                <a:solidFill>
                  <a:srgbClr val="000000"/>
                </a:solidFill>
              </a:rPr>
              <a:t>3</a:t>
            </a:r>
            <a:r>
              <a:rPr lang="zh-CN" altLang="en-US" b="1">
                <a:solidFill>
                  <a:srgbClr val="000000"/>
                </a:solidFill>
              </a:rPr>
              <a:t>）</a:t>
            </a:r>
            <a:r>
              <a:rPr lang="zh-CN" altLang="en-US" b="1">
                <a:solidFill>
                  <a:srgbClr val="C00000"/>
                </a:solidFill>
              </a:rPr>
              <a:t>腰背部</a:t>
            </a:r>
            <a:endParaRPr lang="zh-CN" altLang="en-US" b="1">
              <a:solidFill>
                <a:srgbClr val="000000"/>
              </a:solidFill>
            </a:endParaRPr>
          </a:p>
          <a:p>
            <a:pPr lvl="0" eaLnBrk="1" hangingPunct="1"/>
            <a:endParaRPr lang="zh-CN" altLang="en-US" b="1">
              <a:solidFill>
                <a:srgbClr val="000000"/>
              </a:solidFill>
            </a:endParaRPr>
          </a:p>
          <a:p>
            <a:pPr lvl="0" eaLnBrk="1" hangingPunct="1"/>
            <a:r>
              <a:rPr lang="zh-CN" altLang="en-US" b="1">
                <a:solidFill>
                  <a:srgbClr val="000000"/>
                </a:solidFill>
              </a:rPr>
              <a:t>（</a:t>
            </a:r>
            <a:r>
              <a:rPr lang="en-US" altLang="zh-CN" b="1">
                <a:solidFill>
                  <a:srgbClr val="000000"/>
                </a:solidFill>
              </a:rPr>
              <a:t>4</a:t>
            </a:r>
            <a:r>
              <a:rPr lang="zh-CN" altLang="en-US" b="1">
                <a:solidFill>
                  <a:srgbClr val="000000"/>
                </a:solidFill>
              </a:rPr>
              <a:t>）</a:t>
            </a:r>
            <a:r>
              <a:rPr b="1">
                <a:solidFill>
                  <a:srgbClr val="C00000"/>
                </a:solidFill>
                <a:sym typeface="+mn-ea"/>
              </a:rPr>
              <a:t>上下肢部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2258" name="Rectangle 3"/>
          <p:cNvSpPr>
            <a:spLocks noGrp="1"/>
          </p:cNvSpPr>
          <p:nvPr>
            <p:ph type="title" idx="4294967295"/>
          </p:nvPr>
        </p:nvSpPr>
        <p:spPr>
          <a:xfrm>
            <a:off x="1691640" y="549275"/>
            <a:ext cx="5900420" cy="63944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sz="3600" b="1">
                <a:solidFill>
                  <a:srgbClr val="000000"/>
                </a:solidFill>
              </a:rPr>
              <a:t>四</a:t>
            </a:r>
            <a:r>
              <a:rPr lang="en-US" altLang="zh-CN" sz="3600" b="1">
                <a:solidFill>
                  <a:srgbClr val="000000"/>
                </a:solidFill>
              </a:rPr>
              <a:t>.</a:t>
            </a:r>
            <a:r>
              <a:rPr sz="3600" b="1">
                <a:solidFill>
                  <a:srgbClr val="000000"/>
                </a:solidFill>
              </a:rPr>
              <a:t>小儿推拿常用部位及穴位</a:t>
            </a:r>
            <a:endParaRPr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9739"/>
          <a:stretch>
            <a:fillRect/>
          </a:stretch>
        </p:blipFill>
        <p:spPr>
          <a:xfrm>
            <a:off x="1547495" y="142240"/>
            <a:ext cx="5920740" cy="603504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8550"/>
          <a:stretch>
            <a:fillRect/>
          </a:stretch>
        </p:blipFill>
        <p:spPr>
          <a:xfrm>
            <a:off x="1115695" y="116840"/>
            <a:ext cx="6301105" cy="621855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670"/>
          <a:stretch>
            <a:fillRect/>
          </a:stretch>
        </p:blipFill>
        <p:spPr>
          <a:xfrm>
            <a:off x="1259205" y="139065"/>
            <a:ext cx="6122670" cy="608901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6.09.30"/>
  <p:tag name="AS_TITLE" val="Aspose.Slides for .NET 2.0"/>
  <p:tag name="AS_VERSION" val="16.9.0.0"/>
  <p:tag name="KSO_WPP_MARK_KEY" val="43f59a39-13c1-4a97-b59d-e3946f378bba"/>
  <p:tag name="COMMONDATA" val="eyJoZGlkIjoiM2VkZDZkOTFjZjBlZTdkNWMxZGY2ZDBkN2I4MTA2NDAifQ==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WPS 演示</Application>
  <PresentationFormat>全屏显示(4:3)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华文琥珀</vt:lpstr>
      <vt:lpstr>Arial Unicode MS</vt:lpstr>
      <vt:lpstr>Calibri</vt:lpstr>
      <vt:lpstr>自定义设计方案</vt:lpstr>
      <vt:lpstr>1_自定义设计方案</vt:lpstr>
      <vt:lpstr>2_自定义设计方案</vt:lpstr>
      <vt:lpstr>Office 主题</vt:lpstr>
      <vt:lpstr>小儿推拿讲座</vt:lpstr>
      <vt:lpstr>推拿四大特点</vt:lpstr>
      <vt:lpstr>PowerPoint 演示文稿</vt:lpstr>
      <vt:lpstr>二.小儿推拿要求：</vt:lpstr>
      <vt:lpstr>PowerPoint 演示文稿</vt:lpstr>
      <vt:lpstr>四.小儿推拿常用部位及穴位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小儿推拿讲座</dc:title>
  <dc:creator/>
  <cp:lastModifiedBy>啾</cp:lastModifiedBy>
  <cp:revision>144</cp:revision>
  <cp:lastPrinted>2113-01-01T00:00:00Z</cp:lastPrinted>
  <dcterms:created xsi:type="dcterms:W3CDTF">2113-01-01T00:00:00Z</dcterms:created>
  <dcterms:modified xsi:type="dcterms:W3CDTF">2024-12-17T07:09:24Z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978E14C804B64063AFB0C5A614456B7D_13</vt:lpwstr>
  </property>
  <property fmtid="{D5CDD505-2E9C-101B-9397-08002B2CF9AE}" pid="3" name="KSOProductBuildVer">
    <vt:lpwstr>2052-12.1.0.19302</vt:lpwstr>
  </property>
</Properties>
</file>