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359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81400" y="4495800"/>
            <a:ext cx="5160645" cy="791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/>
              <a:t>武汉东湖新技术开发区九峰街中心城社区卫生服务中心</a:t>
            </a:r>
            <a:endParaRPr lang="zh-CN" altLang="en-US" sz="16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6039" y="1389220"/>
            <a:ext cx="4171701" cy="2379487"/>
          </a:xfrm>
          <a:prstGeom prst="roundRect">
            <a:avLst>
              <a:gd name="adj" fmla="val 737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822139" y="1830441"/>
            <a:ext cx="3158271" cy="4903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技巧概述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2139" y="2482476"/>
            <a:ext cx="3619500" cy="9769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运用推、拿、按、摩、揉、捏等手法，作用于腰部肌肉及穴位，缓解肌肉紧张，促进血液循环。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推拿按摩技巧及注意事项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72579" y="1510049"/>
            <a:ext cx="854271" cy="4903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590622" y="1399137"/>
            <a:ext cx="4171701" cy="2379487"/>
          </a:xfrm>
          <a:prstGeom prst="roundRect">
            <a:avLst>
              <a:gd name="adj" fmla="val 737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5866723" y="1840357"/>
            <a:ext cx="3158271" cy="4903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866723" y="2492393"/>
            <a:ext cx="3619500" cy="9769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操作前需了解患者病史，避免对骨折、肿瘤等禁忌症患者进行推拿按摩；操作过程中力度适中，避免过度用力或暴力操作。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717162" y="1519966"/>
            <a:ext cx="854271" cy="4903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2518622" y="4065804"/>
            <a:ext cx="4171701" cy="2379487"/>
          </a:xfrm>
          <a:prstGeom prst="roundRect">
            <a:avLst>
              <a:gd name="adj" fmla="val 737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2794723" y="4507024"/>
            <a:ext cx="3158271" cy="4903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特定手法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94723" y="5159060"/>
            <a:ext cx="3619500" cy="9769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如滚法可放松腰部深层肌肉，揉法可缓解肌肉紧张，点按法则能直接刺激穴位，增强疗效。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45162" y="4186633"/>
            <a:ext cx="854271" cy="4903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563205" y="4075720"/>
            <a:ext cx="4171701" cy="2379487"/>
          </a:xfrm>
          <a:prstGeom prst="roundRect">
            <a:avLst>
              <a:gd name="adj" fmla="val 737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839306" y="4516941"/>
            <a:ext cx="3158271" cy="4903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热敷配合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839306" y="5168976"/>
            <a:ext cx="3619500" cy="9769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推拿按摩后可配合热敷，进一步促进血液循环，加速炎症因子代谢。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689745" y="4196549"/>
            <a:ext cx="854271" cy="4903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00724" y="4211255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580906" h="1161893">
                <a:moveTo>
                  <a:pt x="0" y="1141207"/>
                </a:moveTo>
                <a:lnTo>
                  <a:pt x="0" y="1019682"/>
                </a:lnTo>
                <a:cubicBezTo>
                  <a:pt x="0" y="1008793"/>
                  <a:pt x="8622" y="999968"/>
                  <a:pt x="19471" y="999482"/>
                </a:cubicBezTo>
                <a:cubicBezTo>
                  <a:pt x="241511" y="989281"/>
                  <a:pt x="418981" y="805455"/>
                  <a:pt x="418981" y="580946"/>
                </a:cubicBezTo>
                <a:cubicBezTo>
                  <a:pt x="418981" y="356437"/>
                  <a:pt x="241511" y="172612"/>
                  <a:pt x="19471" y="162411"/>
                </a:cubicBezTo>
                <a:cubicBezTo>
                  <a:pt x="8622" y="161925"/>
                  <a:pt x="0" y="153100"/>
                  <a:pt x="0" y="142211"/>
                </a:cubicBezTo>
                <a:lnTo>
                  <a:pt x="0" y="20686"/>
                </a:lnTo>
                <a:cubicBezTo>
                  <a:pt x="0" y="9230"/>
                  <a:pt x="9513" y="0"/>
                  <a:pt x="20929" y="405"/>
                </a:cubicBezTo>
                <a:cubicBezTo>
                  <a:pt x="331582" y="11456"/>
                  <a:pt x="580906" y="267662"/>
                  <a:pt x="580906" y="580946"/>
                </a:cubicBezTo>
                <a:cubicBezTo>
                  <a:pt x="580906" y="894231"/>
                  <a:pt x="331582" y="1150437"/>
                  <a:pt x="20929" y="1161488"/>
                </a:cubicBezTo>
                <a:cubicBezTo>
                  <a:pt x="9513" y="1161893"/>
                  <a:pt x="0" y="1152663"/>
                  <a:pt x="0" y="1141207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5316691" y="3449255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580906" h="1161893">
                <a:moveTo>
                  <a:pt x="0" y="1141207"/>
                </a:moveTo>
                <a:lnTo>
                  <a:pt x="0" y="1019682"/>
                </a:lnTo>
                <a:cubicBezTo>
                  <a:pt x="0" y="1008793"/>
                  <a:pt x="8622" y="999968"/>
                  <a:pt x="19471" y="999482"/>
                </a:cubicBezTo>
                <a:cubicBezTo>
                  <a:pt x="241511" y="989281"/>
                  <a:pt x="418981" y="805455"/>
                  <a:pt x="418981" y="580946"/>
                </a:cubicBezTo>
                <a:cubicBezTo>
                  <a:pt x="418981" y="356437"/>
                  <a:pt x="241511" y="172612"/>
                  <a:pt x="19471" y="162411"/>
                </a:cubicBezTo>
                <a:cubicBezTo>
                  <a:pt x="8622" y="161925"/>
                  <a:pt x="0" y="153100"/>
                  <a:pt x="0" y="142211"/>
                </a:cubicBezTo>
                <a:lnTo>
                  <a:pt x="0" y="20686"/>
                </a:lnTo>
                <a:cubicBezTo>
                  <a:pt x="0" y="9230"/>
                  <a:pt x="9513" y="0"/>
                  <a:pt x="20929" y="405"/>
                </a:cubicBezTo>
                <a:cubicBezTo>
                  <a:pt x="331582" y="11456"/>
                  <a:pt x="580906" y="267662"/>
                  <a:pt x="580906" y="580946"/>
                </a:cubicBezTo>
                <a:cubicBezTo>
                  <a:pt x="580906" y="894231"/>
                  <a:pt x="331582" y="1150437"/>
                  <a:pt x="20929" y="1161488"/>
                </a:cubicBezTo>
                <a:cubicBezTo>
                  <a:pt x="9513" y="1161893"/>
                  <a:pt x="0" y="1152663"/>
                  <a:pt x="0" y="1141207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6150282" y="2699920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580906" h="1161893">
                <a:moveTo>
                  <a:pt x="0" y="1141207"/>
                </a:moveTo>
                <a:lnTo>
                  <a:pt x="0" y="1019682"/>
                </a:lnTo>
                <a:cubicBezTo>
                  <a:pt x="0" y="1008793"/>
                  <a:pt x="8622" y="999968"/>
                  <a:pt x="19471" y="999482"/>
                </a:cubicBezTo>
                <a:cubicBezTo>
                  <a:pt x="241511" y="989281"/>
                  <a:pt x="418981" y="805455"/>
                  <a:pt x="418981" y="580946"/>
                </a:cubicBezTo>
                <a:cubicBezTo>
                  <a:pt x="418981" y="356437"/>
                  <a:pt x="241511" y="172612"/>
                  <a:pt x="19471" y="162411"/>
                </a:cubicBezTo>
                <a:cubicBezTo>
                  <a:pt x="8622" y="161925"/>
                  <a:pt x="0" y="153100"/>
                  <a:pt x="0" y="142211"/>
                </a:cubicBezTo>
                <a:lnTo>
                  <a:pt x="0" y="20686"/>
                </a:lnTo>
                <a:cubicBezTo>
                  <a:pt x="0" y="9230"/>
                  <a:pt x="9513" y="0"/>
                  <a:pt x="20929" y="405"/>
                </a:cubicBezTo>
                <a:cubicBezTo>
                  <a:pt x="331582" y="11456"/>
                  <a:pt x="580906" y="267662"/>
                  <a:pt x="580906" y="580946"/>
                </a:cubicBezTo>
                <a:cubicBezTo>
                  <a:pt x="580906" y="894231"/>
                  <a:pt x="331582" y="1150437"/>
                  <a:pt x="20929" y="1161488"/>
                </a:cubicBezTo>
                <a:cubicBezTo>
                  <a:pt x="9513" y="1161893"/>
                  <a:pt x="0" y="1152663"/>
                  <a:pt x="0" y="1141207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6984423" y="1925256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580906" h="1161893">
                <a:moveTo>
                  <a:pt x="0" y="1141207"/>
                </a:moveTo>
                <a:lnTo>
                  <a:pt x="0" y="1019682"/>
                </a:lnTo>
                <a:cubicBezTo>
                  <a:pt x="0" y="1008793"/>
                  <a:pt x="8622" y="999968"/>
                  <a:pt x="19471" y="999482"/>
                </a:cubicBezTo>
                <a:cubicBezTo>
                  <a:pt x="241511" y="989281"/>
                  <a:pt x="418981" y="805455"/>
                  <a:pt x="418981" y="580946"/>
                </a:cubicBezTo>
                <a:cubicBezTo>
                  <a:pt x="418981" y="356437"/>
                  <a:pt x="241511" y="172612"/>
                  <a:pt x="19471" y="162411"/>
                </a:cubicBezTo>
                <a:cubicBezTo>
                  <a:pt x="8622" y="161925"/>
                  <a:pt x="0" y="153100"/>
                  <a:pt x="0" y="142211"/>
                </a:cubicBezTo>
                <a:lnTo>
                  <a:pt x="0" y="20686"/>
                </a:lnTo>
                <a:cubicBezTo>
                  <a:pt x="0" y="9230"/>
                  <a:pt x="9513" y="0"/>
                  <a:pt x="20929" y="405"/>
                </a:cubicBezTo>
                <a:cubicBezTo>
                  <a:pt x="331582" y="11456"/>
                  <a:pt x="580906" y="267662"/>
                  <a:pt x="580906" y="580946"/>
                </a:cubicBezTo>
                <a:cubicBezTo>
                  <a:pt x="580906" y="894231"/>
                  <a:pt x="331582" y="1150437"/>
                  <a:pt x="20929" y="1161488"/>
                </a:cubicBezTo>
                <a:cubicBezTo>
                  <a:pt x="9513" y="1161893"/>
                  <a:pt x="0" y="1152663"/>
                  <a:pt x="0" y="1141207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51782" y="4842037"/>
            <a:ext cx="3727132" cy="55587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外敷药物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1782" y="5397916"/>
            <a:ext cx="374332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选用具有活血化瘀、消肿止痛功效的草药，如红花、桃仁等，碾磨成粉末后加水调制成糊状，外敷于腰部患处。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74601" y="3829597"/>
            <a:ext cx="3727031" cy="55587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药物配伍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74601" y="4385476"/>
            <a:ext cx="37242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注意药物之间的相互作用，避免相恶、相反的药物配伍使用，确保药物之间相互协同，提高疗效。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46770" y="1260912"/>
            <a:ext cx="3727031" cy="55587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个体化治疗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46770" y="1816791"/>
            <a:ext cx="37242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根据患者的体质、病情等具体情况，制定个性化的用药方案，确保药物疗效和安全性。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50187" y="2042209"/>
            <a:ext cx="3727031" cy="55587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内服方剂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50187" y="2624841"/>
            <a:ext cx="37242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根据腰椎病的不同证型，推荐相应的内服方剂，如独活寄生汤适用于风寒湿痹型，身痛逐瘀汤适用于气滞血瘀型。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草药外敷内服方案推荐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227588" y="473227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009207" y="397027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58837" y="320827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08467" y="2458937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拔罐、刮痧等辅助手段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9368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拔罐作用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463837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通过负压吸附作用，拔罐能舒缓肌肉紧张，促进局部血液循环，缓解腰痛等症状。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90115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刮痧效果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471312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刮痧能排出体内积聚的寒湿之气，疏通经络，缓解腰部疼痛及不适感。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54531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辅助手段选择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5115465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根据患者病情及体质，选择合适的拔罐、刮痧等辅助手段，以增强整体治疗效果。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55278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专业操作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5122940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拔罐、刮痧等操作需由专业医师进行，确保操作安全有效。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经典方剂与辨证论治</a:t>
            </a:r>
            <a:endParaRPr lang="en-US" sz="4575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765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006" r="25006"/>
          <a:stretch>
            <a:fillRect/>
          </a:stretch>
        </p:blipFill>
        <p:spPr>
          <a:xfrm>
            <a:off x="640619" y="1239230"/>
            <a:ext cx="3783578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腰痛宁汤剂组成及功效分析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95024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195024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195024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5259845" y="2945478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功效分析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59845" y="3472246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该方剂具有祛风散寒、通络止痛的功效，适用于因风寒湿邪侵袭腰部而引起的疼痛、僵硬、活动受限等症状。通过服用腰痛宁汤剂，可以调和气血，舒筋活络，从而达到缓解疼痛、恢复腰部功能的目的。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72199" y="4714408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临床应用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72199" y="5252378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腰痛宁汤剂在中医临床上广泛应用于治疗腰椎间盘突出、腰椎管狭窄、腰肌劳损等腰椎病，取得了显著的疗效。同时，该方剂还可以根据患者的具体病情进行加减化裁，以更精确地满足个体化的治疗需求。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72221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组成成分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72221" y="1692114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腰痛宁汤剂主要由马钱子粉、土鳖虫、麻黄、乳香、没药、川牛膝、全蝎、僵蚕、苍术、甘草等中药组成。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629608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391180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4629608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391180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4629608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91180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9" name="TextBox 19"/>
          <p:cNvSpPr txBox="1"/>
          <p:nvPr/>
        </p:nvSpPr>
        <p:spPr>
          <a:xfrm>
            <a:off x="4162763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162763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162763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5901" y="1362476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85901" y="2024509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患者李某，因长期腰部劳损导致腰椎间盘突出，表现为腰痛及下肢放射痛。经独活寄生汤加减治疗后，腰痛症状明显缓解，下肢活动能力恢复。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独活寄生汤剂应用案例分享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Group 5"/>
          <p:cNvGrpSpPr/>
          <p:nvPr/>
        </p:nvGrpSpPr>
        <p:grpSpPr>
          <a:xfrm rot="0">
            <a:off x="838598" y="1564792"/>
            <a:ext cx="353467" cy="353467"/>
            <a:chOff x="838598" y="1564792"/>
            <a:chExt cx="353467" cy="353467"/>
          </a:xfrm>
        </p:grpSpPr>
        <p:sp>
          <p:nvSpPr>
            <p:cNvPr id="6" name="AutoShape 6"/>
            <p:cNvSpPr/>
            <p:nvPr/>
          </p:nvSpPr>
          <p:spPr>
            <a:xfrm>
              <a:off x="920082" y="1646276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838598" y="1564792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685901" y="3189254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案例二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5901" y="3851288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患者张某，诊断为腰椎管狭窄，行走时腰部及下肢疼痛加剧。采用独活寄生汤配合针灸治疗后，患者疼痛程度减轻，行走距离明显增加。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 rot="0">
            <a:off x="838598" y="3391571"/>
            <a:ext cx="353467" cy="353467"/>
            <a:chOff x="838598" y="3391571"/>
            <a:chExt cx="353467" cy="353467"/>
          </a:xfrm>
        </p:grpSpPr>
        <p:sp>
          <p:nvSpPr>
            <p:cNvPr id="11" name="AutoShape 11"/>
            <p:cNvSpPr/>
            <p:nvPr/>
          </p:nvSpPr>
          <p:spPr>
            <a:xfrm>
              <a:off x="920082" y="3473055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838598" y="3391571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685901" y="4975292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85901" y="5637325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患者王某，因外伤导致腰椎滑脱，腰部活动受限。在独活寄生汤基础上加入活血化瘀药物，治疗后患者腰部疼痛减轻，活动度逐渐恢复。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838598" y="5177608"/>
            <a:ext cx="353467" cy="353467"/>
            <a:chOff x="838598" y="5177608"/>
            <a:chExt cx="353467" cy="353467"/>
          </a:xfrm>
        </p:grpSpPr>
        <p:sp>
          <p:nvSpPr>
            <p:cNvPr id="16" name="AutoShape 16"/>
            <p:cNvSpPr/>
            <p:nvPr/>
          </p:nvSpPr>
          <p:spPr>
            <a:xfrm>
              <a:off x="920082" y="5259092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838598" y="5177608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cxnSp>
        <p:nvCxnSpPr>
          <p:cNvPr id="18" name="Connector 18"/>
          <p:cNvCxnSpPr/>
          <p:nvPr/>
        </p:nvCxnSpPr>
        <p:spPr>
          <a:xfrm>
            <a:off x="1015332" y="1728028"/>
            <a:ext cx="0" cy="5214957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74316" y="3045252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lt2">
                  <a:alpha val="100000"/>
                </a:schemeClr>
              </a:gs>
              <a:gs pos="0">
                <a:schemeClr val="lt1">
                  <a:alpha val="100000"/>
                </a:schemeClr>
              </a:gs>
            </a:gsLst>
            <a:lin ang="0"/>
          </a:gradFill>
        </p:spPr>
      </p:sp>
      <p:sp>
        <p:nvSpPr>
          <p:cNvPr id="3" name="AutoShape 3"/>
          <p:cNvSpPr/>
          <p:nvPr/>
        </p:nvSpPr>
        <p:spPr>
          <a:xfrm>
            <a:off x="1374316" y="4823279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</p:spPr>
      </p:sp>
      <p:sp>
        <p:nvSpPr>
          <p:cNvPr id="4" name="AutoShape 4"/>
          <p:cNvSpPr/>
          <p:nvPr/>
        </p:nvSpPr>
        <p:spPr>
          <a:xfrm>
            <a:off x="1374316" y="1267225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</p:spPr>
      </p:sp>
      <p:sp>
        <p:nvSpPr>
          <p:cNvPr id="5" name="AutoShape 5"/>
          <p:cNvSpPr/>
          <p:nvPr/>
        </p:nvSpPr>
        <p:spPr>
          <a:xfrm>
            <a:off x="987242" y="5246342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115389" y="5374489"/>
            <a:ext cx="553940" cy="5539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90033" y="152400"/>
                </a:moveTo>
                <a:cubicBezTo>
                  <a:pt x="190033" y="90992"/>
                  <a:pt x="221771" y="56493"/>
                  <a:pt x="221771" y="56493"/>
                </a:cubicBezTo>
                <a:cubicBezTo>
                  <a:pt x="221771" y="56493"/>
                  <a:pt x="193758" y="33766"/>
                  <a:pt x="151924" y="33766"/>
                </a:cubicBezTo>
                <a:cubicBezTo>
                  <a:pt x="110090" y="33766"/>
                  <a:pt x="82067" y="56512"/>
                  <a:pt x="82067" y="56512"/>
                </a:cubicBezTo>
                <a:cubicBezTo>
                  <a:pt x="82067" y="56512"/>
                  <a:pt x="114376" y="82753"/>
                  <a:pt x="114376" y="152400"/>
                </a:cubicBezTo>
                <a:cubicBezTo>
                  <a:pt x="114376" y="219608"/>
                  <a:pt x="81858" y="248145"/>
                  <a:pt x="81858" y="248145"/>
                </a:cubicBezTo>
                <a:cubicBezTo>
                  <a:pt x="81858" y="248145"/>
                  <a:pt x="115662" y="271034"/>
                  <a:pt x="151924" y="271034"/>
                </a:cubicBezTo>
                <a:cubicBezTo>
                  <a:pt x="189043" y="271034"/>
                  <a:pt x="221799" y="248269"/>
                  <a:pt x="221799" y="248269"/>
                </a:cubicBezTo>
                <a:cubicBezTo>
                  <a:pt x="221799" y="248269"/>
                  <a:pt x="190033" y="218503"/>
                  <a:pt x="190033" y="152400"/>
                </a:cubicBezTo>
                <a:close/>
                <a:moveTo>
                  <a:pt x="74095" y="62789"/>
                </a:moveTo>
                <a:cubicBezTo>
                  <a:pt x="74095" y="62789"/>
                  <a:pt x="34633" y="86839"/>
                  <a:pt x="34633" y="152800"/>
                </a:cubicBezTo>
                <a:cubicBezTo>
                  <a:pt x="34633" y="218751"/>
                  <a:pt x="74533" y="240335"/>
                  <a:pt x="74533" y="240335"/>
                </a:cubicBezTo>
                <a:cubicBezTo>
                  <a:pt x="74533" y="240335"/>
                  <a:pt x="103613" y="218742"/>
                  <a:pt x="103613" y="152800"/>
                </a:cubicBezTo>
                <a:cubicBezTo>
                  <a:pt x="103613" y="86839"/>
                  <a:pt x="74095" y="62789"/>
                  <a:pt x="74095" y="62789"/>
                </a:cubicBezTo>
                <a:close/>
                <a:moveTo>
                  <a:pt x="229753" y="64570"/>
                </a:moveTo>
                <a:cubicBezTo>
                  <a:pt x="229753" y="64570"/>
                  <a:pt x="200244" y="86839"/>
                  <a:pt x="200244" y="152800"/>
                </a:cubicBezTo>
                <a:cubicBezTo>
                  <a:pt x="200244" y="218751"/>
                  <a:pt x="229305" y="240335"/>
                  <a:pt x="229305" y="240335"/>
                </a:cubicBezTo>
                <a:cubicBezTo>
                  <a:pt x="229305" y="240335"/>
                  <a:pt x="270158" y="218742"/>
                  <a:pt x="270158" y="152800"/>
                </a:cubicBezTo>
                <a:cubicBezTo>
                  <a:pt x="270158" y="86839"/>
                  <a:pt x="229753" y="64570"/>
                  <a:pt x="229753" y="6457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10373288" y="3468315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87242" y="1690288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1171659" y="1892749"/>
            <a:ext cx="405314" cy="40531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73841" y="122930"/>
                </a:moveTo>
                <a:cubicBezTo>
                  <a:pt x="179718" y="102937"/>
                  <a:pt x="177232" y="81020"/>
                  <a:pt x="166392" y="62665"/>
                </a:cubicBezTo>
                <a:cubicBezTo>
                  <a:pt x="166630" y="62998"/>
                  <a:pt x="62770" y="167697"/>
                  <a:pt x="62027" y="167040"/>
                </a:cubicBezTo>
                <a:cubicBezTo>
                  <a:pt x="80077" y="177698"/>
                  <a:pt x="101994" y="180699"/>
                  <a:pt x="121720" y="175193"/>
                </a:cubicBezTo>
                <a:cubicBezTo>
                  <a:pt x="121577" y="174689"/>
                  <a:pt x="173422" y="122853"/>
                  <a:pt x="173841" y="122930"/>
                </a:cubicBezTo>
                <a:close/>
                <a:moveTo>
                  <a:pt x="155315" y="45968"/>
                </a:moveTo>
                <a:cubicBezTo>
                  <a:pt x="141322" y="32175"/>
                  <a:pt x="121301" y="22822"/>
                  <a:pt x="100127" y="22822"/>
                </a:cubicBezTo>
                <a:cubicBezTo>
                  <a:pt x="57331" y="22822"/>
                  <a:pt x="22631" y="57607"/>
                  <a:pt x="22631" y="100508"/>
                </a:cubicBezTo>
                <a:cubicBezTo>
                  <a:pt x="22631" y="121444"/>
                  <a:pt x="32156" y="141713"/>
                  <a:pt x="45587" y="155686"/>
                </a:cubicBezTo>
                <a:cubicBezTo>
                  <a:pt x="45615" y="155686"/>
                  <a:pt x="154657" y="46863"/>
                  <a:pt x="155315" y="45968"/>
                </a:cubicBezTo>
                <a:close/>
                <a:moveTo>
                  <a:pt x="264909" y="252089"/>
                </a:moveTo>
                <a:cubicBezTo>
                  <a:pt x="264909" y="252089"/>
                  <a:pt x="267443" y="230200"/>
                  <a:pt x="261128" y="223885"/>
                </a:cubicBezTo>
                <a:cubicBezTo>
                  <a:pt x="260709" y="223466"/>
                  <a:pt x="188300" y="135065"/>
                  <a:pt x="188300" y="135065"/>
                </a:cubicBezTo>
                <a:lnTo>
                  <a:pt x="134417" y="188947"/>
                </a:lnTo>
                <a:lnTo>
                  <a:pt x="222818" y="262185"/>
                </a:lnTo>
                <a:cubicBezTo>
                  <a:pt x="228714" y="268919"/>
                  <a:pt x="251441" y="265557"/>
                  <a:pt x="251441" y="265557"/>
                </a:cubicBezTo>
                <a:lnTo>
                  <a:pt x="269538" y="281978"/>
                </a:lnTo>
                <a:lnTo>
                  <a:pt x="282169" y="269348"/>
                </a:lnTo>
                <a:lnTo>
                  <a:pt x="264909" y="2520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Freeform 10"/>
          <p:cNvSpPr/>
          <p:nvPr/>
        </p:nvSpPr>
        <p:spPr>
          <a:xfrm>
            <a:off x="10569897" y="3661311"/>
            <a:ext cx="424244" cy="42424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106680"/>
                </a:moveTo>
                <a:lnTo>
                  <a:pt x="189586" y="139598"/>
                </a:lnTo>
                <a:cubicBezTo>
                  <a:pt x="194310" y="146761"/>
                  <a:pt x="204978" y="152400"/>
                  <a:pt x="213512" y="152400"/>
                </a:cubicBezTo>
                <a:lnTo>
                  <a:pt x="259080" y="152400"/>
                </a:lnTo>
                <a:lnTo>
                  <a:pt x="259080" y="121920"/>
                </a:lnTo>
                <a:lnTo>
                  <a:pt x="213360" y="121920"/>
                </a:lnTo>
                <a:lnTo>
                  <a:pt x="191414" y="89002"/>
                </a:lnTo>
                <a:cubicBezTo>
                  <a:pt x="185452" y="80686"/>
                  <a:pt x="178394" y="73628"/>
                  <a:pt x="170345" y="67847"/>
                </a:cubicBezTo>
                <a:lnTo>
                  <a:pt x="170069" y="67666"/>
                </a:lnTo>
                <a:lnTo>
                  <a:pt x="149952" y="54254"/>
                </a:lnTo>
                <a:cubicBezTo>
                  <a:pt x="146104" y="51911"/>
                  <a:pt x="141446" y="50521"/>
                  <a:pt x="136465" y="50521"/>
                </a:cubicBezTo>
                <a:cubicBezTo>
                  <a:pt x="131912" y="50521"/>
                  <a:pt x="127635" y="51683"/>
                  <a:pt x="123911" y="53721"/>
                </a:cubicBezTo>
                <a:lnTo>
                  <a:pt x="124044" y="53654"/>
                </a:lnTo>
                <a:lnTo>
                  <a:pt x="60950" y="91450"/>
                </a:lnTo>
                <a:lnTo>
                  <a:pt x="60950" y="167650"/>
                </a:lnTo>
                <a:lnTo>
                  <a:pt x="91430" y="167650"/>
                </a:lnTo>
                <a:lnTo>
                  <a:pt x="91430" y="106690"/>
                </a:lnTo>
                <a:lnTo>
                  <a:pt x="121910" y="91450"/>
                </a:lnTo>
                <a:lnTo>
                  <a:pt x="76190" y="304810"/>
                </a:lnTo>
                <a:lnTo>
                  <a:pt x="106670" y="304810"/>
                </a:lnTo>
                <a:lnTo>
                  <a:pt x="142484" y="188224"/>
                </a:lnTo>
                <a:lnTo>
                  <a:pt x="167630" y="213370"/>
                </a:lnTo>
                <a:lnTo>
                  <a:pt x="167630" y="304810"/>
                </a:lnTo>
                <a:lnTo>
                  <a:pt x="198110" y="304810"/>
                </a:lnTo>
                <a:lnTo>
                  <a:pt x="198110" y="182890"/>
                </a:lnTo>
                <a:lnTo>
                  <a:pt x="156962" y="141742"/>
                </a:lnTo>
                <a:lnTo>
                  <a:pt x="167630" y="106690"/>
                </a:lnTo>
                <a:close/>
                <a:moveTo>
                  <a:pt x="182880" y="60960"/>
                </a:moveTo>
                <a:cubicBezTo>
                  <a:pt x="199711" y="60960"/>
                  <a:pt x="213360" y="47311"/>
                  <a:pt x="213360" y="30480"/>
                </a:cubicBezTo>
                <a:cubicBezTo>
                  <a:pt x="213360" y="13649"/>
                  <a:pt x="199711" y="0"/>
                  <a:pt x="182880" y="0"/>
                </a:cubicBezTo>
                <a:lnTo>
                  <a:pt x="182880" y="0"/>
                </a:lnTo>
                <a:cubicBezTo>
                  <a:pt x="166049" y="0"/>
                  <a:pt x="152400" y="13649"/>
                  <a:pt x="152400" y="30480"/>
                </a:cubicBezTo>
                <a:cubicBezTo>
                  <a:pt x="152400" y="47311"/>
                  <a:pt x="166049" y="60960"/>
                  <a:pt x="182880" y="60960"/>
                </a:cubicBezTo>
                <a:lnTo>
                  <a:pt x="182880" y="609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桃仁承气汤剂适应症探讨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86545" y="1423391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腰椎骨折后腹胀便秘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86545" y="1881734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桃仁承气汤加味可用于治疗腰椎骨折后由气血瘀滞引起的腹胀便秘，通过活血化瘀、通腑泄热的作用，缓解患者症状。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31680" y="3229780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急性腰椎损伤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31680" y="3688123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对于急性腰椎损伤患者，桃仁承气汤可加减运用，以活血化瘀、消肿止痛，促进损伤组织的修复。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931680" y="4882435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慢性腰椎病气滞血瘀证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31680" y="5340777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对于慢性腰椎病中气滞血瘀证型的患者，桃仁承气汤可作为基础方剂，结合其他中药进行辨证加减，以改善腰痛、活动受限等症状。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4070039" y="1545914"/>
            <a:ext cx="3861422" cy="3861422"/>
          </a:xfrm>
          <a:prstGeom prst="diamond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其他经典方剂介绍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6800" y="2235958"/>
            <a:ext cx="3905833" cy="112939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主要由独活、桑寄生、杜仲等药材组成，用于治疗风寒湿痹引起的腰椎疼痛，具有祛风除湿、补益肝肾的功效。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6800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独活寄生汤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27972" y="2207383"/>
            <a:ext cx="3905833" cy="112939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由桃仁、红花、当归等药材组成，针对气滞血瘀型腰椎病，能够活血化瘀、通络止痛。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88535" y="5255554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如六味地黄丸加减，用于治疗肝肾亏虚型腰椎病，旨在滋养肝肾、强壮筋骨。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88535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身痛逐瘀汤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74" y="5284129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主要包含秦艽、甘草、川芎等药材，适用于湿热痹阻型腰椎病，有清热利湿、通络止痛的作用。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7362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大秦艽汤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36435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TextBox 12"/>
          <p:cNvSpPr txBox="1"/>
          <p:nvPr/>
        </p:nvSpPr>
        <p:spPr>
          <a:xfrm>
            <a:off x="417015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17890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/>
        </p:nvSpPr>
        <p:spPr>
          <a:xfrm>
            <a:off x="698470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13947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6" name="TextBox 16"/>
          <p:cNvSpPr txBox="1"/>
          <p:nvPr/>
        </p:nvSpPr>
        <p:spPr>
          <a:xfrm>
            <a:off x="694526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32492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8" name="TextBox 18"/>
          <p:cNvSpPr txBox="1"/>
          <p:nvPr/>
        </p:nvSpPr>
        <p:spPr>
          <a:xfrm>
            <a:off x="413071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88535" y="480187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补益肝肾方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食疗与药膳辅助调理</a:t>
            </a:r>
            <a:endParaRPr lang="en-US" sz="4575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765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食疗原则及禁忌提示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8195884" y="1659500"/>
            <a:ext cx="3370667" cy="4373333"/>
          </a:xfrm>
          <a:prstGeom prst="roundRect">
            <a:avLst>
              <a:gd name="adj" fmla="val 7173"/>
            </a:avLst>
          </a:prstGeom>
          <a:solidFill>
            <a:schemeClr val="lt2">
              <a:alpha val="80000"/>
            </a:schemeClr>
          </a:solidFill>
        </p:spPr>
      </p:sp>
      <p:cxnSp>
        <p:nvCxnSpPr>
          <p:cNvPr id="4" name="Connector 4"/>
          <p:cNvCxnSpPr/>
          <p:nvPr/>
        </p:nvCxnSpPr>
        <p:spPr>
          <a:xfrm>
            <a:off x="0" y="0"/>
            <a:ext cx="0" cy="0"/>
          </a:xfrm>
          <a:prstGeom prst="line">
            <a:avLst/>
          </a:prstGeom>
          <a:ln w="9525">
            <a:solidFill>
              <a:srgbClr val="000000"/>
            </a:solidFill>
          </a:ln>
        </p:spPr>
      </p:cxnSp>
      <p:sp>
        <p:nvSpPr>
          <p:cNvPr id="5" name="TextBox 5"/>
          <p:cNvSpPr txBox="1"/>
          <p:nvPr/>
        </p:nvSpPr>
        <p:spPr>
          <a:xfrm>
            <a:off x="8309592" y="1899496"/>
            <a:ext cx="3143250" cy="68580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个体化食疗方案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81030" y="2813949"/>
            <a:ext cx="3000375" cy="2835411"/>
          </a:xfrm>
          <a:prstGeom prst="rect">
            <a:avLst/>
          </a:prstGeom>
        </p:spPr>
        <p:txBody>
          <a:bodyPr vert="horz" wrap="square" lIns="123825" tIns="123825" rIns="57150" bIns="123825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针对不同患者的体质和病情，制定个体化的食疗方案。例如，对于肥胖患者，应控制饮食总热量，选择低脂、低糖、高纤维的食材；对于老年患者，可适当增加富含钙质的食物，以预防骨质疏松等并发症。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410667" y="1659500"/>
            <a:ext cx="3370667" cy="4373333"/>
          </a:xfrm>
          <a:prstGeom prst="roundRect">
            <a:avLst>
              <a:gd name="adj" fmla="val 7173"/>
            </a:avLst>
          </a:prstGeom>
          <a:solidFill>
            <a:schemeClr val="lt2">
              <a:alpha val="80000"/>
            </a:schemeClr>
          </a:solidFill>
        </p:spPr>
      </p:sp>
      <p:cxnSp>
        <p:nvCxnSpPr>
          <p:cNvPr id="8" name="Connector 8"/>
          <p:cNvCxnSpPr/>
          <p:nvPr/>
        </p:nvCxnSpPr>
        <p:spPr>
          <a:xfrm>
            <a:off x="0" y="0"/>
            <a:ext cx="0" cy="0"/>
          </a:xfrm>
          <a:prstGeom prst="line">
            <a:avLst/>
          </a:prstGeom>
          <a:ln w="9525">
            <a:solidFill>
              <a:srgbClr val="000000"/>
            </a:solidFill>
          </a:ln>
        </p:spPr>
      </p:cxnSp>
      <p:sp>
        <p:nvSpPr>
          <p:cNvPr id="9" name="TextBox 9"/>
          <p:cNvSpPr txBox="1"/>
          <p:nvPr/>
        </p:nvSpPr>
        <p:spPr>
          <a:xfrm>
            <a:off x="4524375" y="1899496"/>
            <a:ext cx="3143250" cy="68580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禁忌提示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95813" y="2813949"/>
            <a:ext cx="3000375" cy="2835411"/>
          </a:xfrm>
          <a:prstGeom prst="rect">
            <a:avLst/>
          </a:prstGeom>
        </p:spPr>
        <p:txBody>
          <a:bodyPr vert="horz" wrap="square" lIns="123825" tIns="123825" rIns="57150" bIns="123825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避免食用对腰椎病不利的食物，如生冷、油腻、辛辣等刺激性食物。同时，对于某些具有特定功效的食材，如含有大量草酸的菠菜、含有较多嘌呤的动物内脏等，也应根据患者具体情况进行适量限制或避免食用。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25449" y="1659500"/>
            <a:ext cx="3370667" cy="4373333"/>
          </a:xfrm>
          <a:prstGeom prst="roundRect">
            <a:avLst>
              <a:gd name="adj" fmla="val 7173"/>
            </a:avLst>
          </a:prstGeom>
          <a:solidFill>
            <a:schemeClr val="lt2">
              <a:alpha val="80000"/>
            </a:schemeClr>
          </a:solidFill>
        </p:spPr>
      </p:sp>
      <p:cxnSp>
        <p:nvCxnSpPr>
          <p:cNvPr id="12" name="Connector 12"/>
          <p:cNvCxnSpPr/>
          <p:nvPr/>
        </p:nvCxnSpPr>
        <p:spPr>
          <a:xfrm>
            <a:off x="0" y="0"/>
            <a:ext cx="0" cy="0"/>
          </a:xfrm>
          <a:prstGeom prst="line">
            <a:avLst/>
          </a:prstGeom>
          <a:ln w="9525">
            <a:solidFill>
              <a:srgbClr val="000000"/>
            </a:solidFill>
          </a:ln>
        </p:spPr>
      </p:cxnSp>
      <p:sp>
        <p:nvSpPr>
          <p:cNvPr id="13" name="TextBox 13"/>
          <p:cNvSpPr txBox="1"/>
          <p:nvPr/>
        </p:nvSpPr>
        <p:spPr>
          <a:xfrm>
            <a:off x="739158" y="1899496"/>
            <a:ext cx="3143250" cy="6858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食疗原则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10595" y="2813949"/>
            <a:ext cx="3000375" cy="2835411"/>
          </a:xfrm>
          <a:prstGeom prst="rect">
            <a:avLst/>
          </a:prstGeom>
        </p:spPr>
        <p:txBody>
          <a:bodyPr vert="horz" wrap="square" lIns="123825" tIns="123825" rIns="57150" bIns="123825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腰椎病患者体质和病情，选择合适的食材进行食疗。如，对于肝肾不足型腰椎病，可选用具有滋补肝肾作用的食材，如枸杞、黑芝麻等；对于气滞血瘀型腰椎病，可选用具有活血化瘀作用的食材，如山楂、红糖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99730" y="2912850"/>
            <a:ext cx="1924330" cy="1216649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57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sz="57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32782" y="885825"/>
            <a:ext cx="6116238" cy="50863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腰椎病概述与中医认识</a:t>
            </a:r>
            <a:endParaRPr lang="en-US" sz="24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腰椎病中医治疗方法论述</a:t>
            </a:r>
            <a:endParaRPr lang="en-US" sz="24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经典方剂与辨证论治</a:t>
            </a:r>
            <a:endParaRPr lang="en-US" sz="24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食疗与药膳辅助调理</a:t>
            </a:r>
            <a:endParaRPr lang="en-US" sz="24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康复训练与预防保健策略</a:t>
            </a:r>
            <a:endParaRPr lang="en-US" sz="24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腰椎病治疗注意事项及误区提示</a:t>
            </a:r>
            <a:endParaRPr lang="en-US" sz="2400" b="1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76023" y="1726817"/>
            <a:ext cx="4434841" cy="4434841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水鱼补肾汤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由水鱼（鳖）、枸杞子、山药、熟地等食材制成，能益气养血、滋阴补肾，对肾阴亏虚、气血不足型腰椎间盘突出症有辅助治疗效果。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当归生姜羊肉汤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由当归、生姜和羊肉组成，具有温经散寒、活血定痛的功效，适用于阴寒内盛、气血凝滞型腰椎间盘突出症。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杜仲炖猪腰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以杜仲、猪腰为主料，可加入核桃肉、生姜等，有补肾壮骨强腰的作用，适用于肾气不足型腰椎间盘突出症。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药膳配方推荐：当归生姜羊肉汤等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虫草花鱼胶汤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5764" y="1271476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石斛西洋参菊花茶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78035" y="2989034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山楂红糖茶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90305" y="4725206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青梅气泡酒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21733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桑葚黑豆汤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09463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西洋参乌鸡汤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97192" y="1670999"/>
            <a:ext cx="4486656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由虫草花、鱼胶、党参、红枣和枸杞组成，具有补气养血的功效，适用于腰椎病患者调理身体。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09463" y="3410120"/>
            <a:ext cx="448627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包含玉竹、西洋参、黄芪、桂圆、枸杞和红枣，能补气血、抗疲劳，有助于缓解腰椎病引起的疲劳症状。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21733" y="5149114"/>
            <a:ext cx="448627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由黑豆、红枣、黄精、桑葚和枸杞制成，可补肾养血、益智乌发，对于改善腰椎病患者的肾功能和血液循环有积极作用。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65764" y="1634188"/>
            <a:ext cx="448627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包含石斛、西洋参、胎菊和枸杞，能清热滋阴、益气养阴、生津降火，适合长期熬夜和应酬的腰椎病患者饮用。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78035" y="3373308"/>
            <a:ext cx="448627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由山楂、红枣、枸杞和红糖组成，适用于体质寒凉、痛经以及月经不调的女性腰椎病患者，能调理气血、缓解痛感。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890305" y="5112302"/>
            <a:ext cx="448627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将青梅酒与雪碧按1:1比例混合，果味浓郁、酸甜度适中，有气泡的加持使口感更丰富，好喝不会醉，适合腰椎病患者适量饮用以舒缓情绪。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茶饮酒水调理方法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16" name="AutoShape 16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9" name="Connector 19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" name="Group 20"/>
          <p:cNvGrpSpPr/>
          <p:nvPr/>
        </p:nvGrpSpPr>
        <p:grpSpPr>
          <a:xfrm rot="0">
            <a:off x="6455568" y="1512589"/>
            <a:ext cx="197186" cy="5357334"/>
            <a:chOff x="6455568" y="1512589"/>
            <a:chExt cx="197186" cy="5357334"/>
          </a:xfrm>
        </p:grpSpPr>
        <p:sp>
          <p:nvSpPr>
            <p:cNvPr id="21" name="AutoShape 21"/>
            <p:cNvSpPr/>
            <p:nvPr/>
          </p:nvSpPr>
          <p:spPr>
            <a:xfrm>
              <a:off x="6455568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455568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455568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24" name="Connector 24"/>
            <p:cNvCxnSpPr/>
            <p:nvPr/>
          </p:nvCxnSpPr>
          <p:spPr>
            <a:xfrm>
              <a:off x="6554162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蔬菜水果摄入建议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14667" y="2788924"/>
            <a:ext cx="3473061" cy="3524898"/>
          </a:xfrm>
          <a:prstGeom prst="roundRect">
            <a:avLst>
              <a:gd name="adj" fmla="val 72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831204" y="4473654"/>
            <a:ext cx="3039989" cy="1483371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选择富含维生素、矿物质及膳食纤维的蔬果，如菠菜、胡萝卜、番茄、苹果等，有助于腰椎病患者康复。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204" y="3757533"/>
            <a:ext cx="3039989" cy="61244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富含营养的蔬果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359469" y="2788924"/>
            <a:ext cx="3473061" cy="3524898"/>
          </a:xfrm>
          <a:prstGeom prst="roundRect">
            <a:avLst>
              <a:gd name="adj" fmla="val 72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576006" y="4473654"/>
            <a:ext cx="3039989" cy="1483371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根据个人情况，每天适量摄入蔬菜水果，满足身体对营养素的需求，同时避免过量摄入，以免对身体造成负担。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6006" y="3757533"/>
            <a:ext cx="3039989" cy="61244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适量摄入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104272" y="2788924"/>
            <a:ext cx="3473061" cy="3524898"/>
          </a:xfrm>
          <a:prstGeom prst="roundRect">
            <a:avLst>
              <a:gd name="adj" fmla="val 7214"/>
            </a:avLst>
          </a:prstGeom>
          <a:solidFill>
            <a:schemeClr val="lt2">
              <a:alpha val="79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8320808" y="4473654"/>
            <a:ext cx="3039989" cy="1483371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将不同种类的蔬菜和水果进行搭配，可以提供更全面的营养，同时也有助于提高患者的食欲。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20808" y="3757533"/>
            <a:ext cx="3039989" cy="61244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多样化搭配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8834133" y="1691999"/>
            <a:ext cx="1905000" cy="1905000"/>
          </a:xfrm>
          <a:prstGeom prst="ellipse">
            <a:avLst/>
          </a:prstGeom>
          <a:ln w="38100">
            <a:solidFill>
              <a:schemeClr val="accent1"/>
            </a:solidFill>
            <a:prstDash val="solid"/>
          </a:ln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23204" y="1691999"/>
            <a:ext cx="1905000" cy="1905000"/>
          </a:xfrm>
          <a:prstGeom prst="ellipse">
            <a:avLst/>
          </a:prstGeom>
          <a:ln w="38100">
            <a:solidFill>
              <a:schemeClr val="accent1"/>
            </a:solidFill>
            <a:prstDash val="solid"/>
          </a:ln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15381" r="15381"/>
          <a:stretch>
            <a:fillRect/>
          </a:stretch>
        </p:blipFill>
        <p:spPr>
          <a:xfrm>
            <a:off x="1412275" y="1691999"/>
            <a:ext cx="1905000" cy="1905000"/>
          </a:xfrm>
          <a:prstGeom prst="ellipse">
            <a:avLst/>
          </a:prstGeom>
          <a:ln w="38100">
            <a:solidFill>
              <a:schemeClr val="accent1"/>
            </a:solidFill>
            <a:prstDash val="solid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康复训练与预防保健策略</a:t>
            </a:r>
            <a:endParaRPr lang="en-US" sz="4575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765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963" y="203417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根据腰椎病的不同类型和程度，制定个性化的运动方案，如腰背肌锻炼、核心肌群训练等，以增强腰部肌肉力量和稳定性。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4963" y="157583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运动疗法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4963" y="353004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采用热敷、冷敷、电疗等物理手段，缓解疼痛、促进血液循环和炎症消退，为腰椎的康复创造条件。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963" y="307170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物理疗法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4963" y="5118981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通过专业的按摩推拿手法，舒缓腰部肌肉紧张，改善局部血液循环，促进腰椎功能的恢复。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4963" y="4660638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按摩推拿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康复训练方法指导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2651" y="1629738"/>
            <a:ext cx="4219249" cy="4219249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16538" y="156794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保持正确坐姿与站姿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16538" y="2054291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选择支撑性良好的座椅，维持腰部自然曲线；站立时保持挺胸、收腹，减轻腰椎负担。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44099" y="321817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避免长时间维持同一姿势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44099" y="3704525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定时起身活动，缓解腰部肌肉紧张；使用电脑时，注意调整屏幕高度和角度，减少低头弯腰动作。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71661" y="486841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合理安排工作与休息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71661" y="5354759"/>
            <a:ext cx="609600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劳逸结合，避免过度劳累；睡眠时选择硬板床，保持腰椎正常生理曲度。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日常生活习惯调整建议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五禽戏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作为一种传统的健身方法，八段锦通过八个动作的组合，能够调节全身气血运行，增强腰背部肌肉力量。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八段锦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太极拳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太极拳以慢、柔、圆为特点，注重意、气、形的配合，长期练习可改善腰椎稳定性，缓解腰部疼痛。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通过模仿虎、鹿、熊、猿、鸟五种动物的动作，达到强身健体、预防腰椎病的效果，动作强调柔和、连贯。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运动保健操推广普及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预防措施总结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59764" y="1697429"/>
            <a:ext cx="3219437" cy="2386781"/>
          </a:xfrm>
          <a:prstGeom prst="rect">
            <a:avLst/>
          </a:prstGeom>
          <a:noFill/>
        </p:spPr>
      </p:pic>
      <p:sp>
        <p:nvSpPr>
          <p:cNvPr id="4" name="TextBox 4"/>
          <p:cNvSpPr txBox="1"/>
          <p:nvPr/>
        </p:nvSpPr>
        <p:spPr>
          <a:xfrm>
            <a:off x="8245482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注意腰部保暖与保护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245482" y="4842646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避免腰部受风寒湿冷刺激，外伤后及时就医，搬运重物时注意姿势正确。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0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加强腰背肌锻炼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0" y="4842646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通过适当的锻炼如飞燕式、拱桥式等，增强腰部肌肉力量，提高腰椎稳定性。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1646" b="1646"/>
          <a:stretch>
            <a:fillRect/>
          </a:stretch>
        </p:blipFill>
        <p:spPr>
          <a:xfrm>
            <a:off x="4486281" y="1697429"/>
            <a:ext cx="3219437" cy="2386781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5038" r="5038"/>
          <a:stretch>
            <a:fillRect/>
          </a:stretch>
        </p:blipFill>
        <p:spPr>
          <a:xfrm>
            <a:off x="812799" y="1697429"/>
            <a:ext cx="3219437" cy="2386781"/>
          </a:xfrm>
          <a:prstGeom prst="rect">
            <a:avLst/>
          </a:prstGeom>
          <a:noFill/>
        </p:spPr>
      </p:pic>
      <p:sp>
        <p:nvSpPr>
          <p:cNvPr id="10" name="TextBox 10"/>
          <p:cNvSpPr txBox="1"/>
          <p:nvPr/>
        </p:nvSpPr>
        <p:spPr>
          <a:xfrm>
            <a:off x="898518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保持正确姿势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8518" y="4835171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避免长时间弯腰、久坐或站立，选择高且有靠背的椅子，卧位时选择硬板床。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腰椎病治疗注意事项及误区提示</a:t>
            </a:r>
            <a:endParaRPr lang="en-US" sz="4575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06</a:t>
            </a:r>
            <a:endParaRPr lang="en-US" sz="765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266" r="15266"/>
          <a:stretch>
            <a:fillRect/>
          </a:stretch>
        </p:blipFill>
        <p:spPr>
          <a:xfrm>
            <a:off x="6279191" y="1523331"/>
            <a:ext cx="5083850" cy="487769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57248" y="1468705"/>
            <a:ext cx="5034045" cy="59892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遵循医嘱，按时服药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57248" y="2091428"/>
            <a:ext cx="5034045" cy="8194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中医治疗腰椎病通常需要服用中药，患者应严格按照医生的指示服药，不可自行增减剂量或更改药物。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57248" y="3322817"/>
            <a:ext cx="5034045" cy="558203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配合针灸、推拿等辅助治疗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57248" y="3899110"/>
            <a:ext cx="5034045" cy="79656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针灸、推拿等是中医治疗腰椎病的常用辅助手段，患者应积极配合，以提高治疗效果。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7248" y="5048950"/>
            <a:ext cx="5034045" cy="59892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注意休息与锻炼的平衡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7248" y="5665964"/>
            <a:ext cx="5034045" cy="8194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在治疗过程中，患者既要保证充足的休息，又要适当进行锻炼，以增强腰部肌肉力量，改善腰椎稳定性。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治疗过程中注意事项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9144095" y="2311241"/>
            <a:ext cx="41815" cy="41148"/>
          </a:xfrm>
          <a:prstGeom prst="ellipse">
            <a:avLst/>
          </a:prstGeom>
          <a:solidFill>
            <a:srgbClr val="E9E9E9">
              <a:alpha val="100000"/>
            </a:srgbClr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腰椎病概述与中医认识</a:t>
            </a:r>
            <a:endParaRPr lang="en-US" sz="4575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765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76023" y="1726817"/>
            <a:ext cx="4434841" cy="4434841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过度依赖药物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药物在腰椎病治疗中起辅助作用，但过度依赖药物而忽视其他治疗手段，如物理治疗、康复训练等，可能导致治疗效果不佳。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盲目按摩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部分患者寻求快速缓解，随意接受按摩治疗。然而，非专业按摩可能导致肌肉损伤、加重炎症，甚至引发腰椎病情恶化。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忽视饮食调理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腰椎病与骨骼健康密切相关，饮食中的营养成分对骨骼修复至关重要。忽视饮食调理，可能延缓康复进程。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误区解读：盲目按摩、忽视饮食等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74316" y="3045252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lt2">
                  <a:alpha val="100000"/>
                </a:schemeClr>
              </a:gs>
              <a:gs pos="0">
                <a:schemeClr val="lt1">
                  <a:alpha val="100000"/>
                </a:schemeClr>
              </a:gs>
            </a:gsLst>
            <a:lin ang="0"/>
          </a:gradFill>
        </p:spPr>
      </p:sp>
      <p:sp>
        <p:nvSpPr>
          <p:cNvPr id="3" name="AutoShape 3"/>
          <p:cNvSpPr/>
          <p:nvPr/>
        </p:nvSpPr>
        <p:spPr>
          <a:xfrm>
            <a:off x="1374316" y="4823279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</p:spPr>
      </p:sp>
      <p:sp>
        <p:nvSpPr>
          <p:cNvPr id="4" name="AutoShape 4"/>
          <p:cNvSpPr/>
          <p:nvPr/>
        </p:nvSpPr>
        <p:spPr>
          <a:xfrm>
            <a:off x="1374316" y="1267225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</p:spPr>
      </p:sp>
      <p:sp>
        <p:nvSpPr>
          <p:cNvPr id="5" name="AutoShape 5"/>
          <p:cNvSpPr/>
          <p:nvPr/>
        </p:nvSpPr>
        <p:spPr>
          <a:xfrm>
            <a:off x="987242" y="5246342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115389" y="5374489"/>
            <a:ext cx="553940" cy="5539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90033" y="152400"/>
                </a:moveTo>
                <a:cubicBezTo>
                  <a:pt x="190033" y="90992"/>
                  <a:pt x="221771" y="56493"/>
                  <a:pt x="221771" y="56493"/>
                </a:cubicBezTo>
                <a:cubicBezTo>
                  <a:pt x="221771" y="56493"/>
                  <a:pt x="193758" y="33766"/>
                  <a:pt x="151924" y="33766"/>
                </a:cubicBezTo>
                <a:cubicBezTo>
                  <a:pt x="110090" y="33766"/>
                  <a:pt x="82067" y="56512"/>
                  <a:pt x="82067" y="56512"/>
                </a:cubicBezTo>
                <a:cubicBezTo>
                  <a:pt x="82067" y="56512"/>
                  <a:pt x="114376" y="82753"/>
                  <a:pt x="114376" y="152400"/>
                </a:cubicBezTo>
                <a:cubicBezTo>
                  <a:pt x="114376" y="219608"/>
                  <a:pt x="81858" y="248145"/>
                  <a:pt x="81858" y="248145"/>
                </a:cubicBezTo>
                <a:cubicBezTo>
                  <a:pt x="81858" y="248145"/>
                  <a:pt x="115662" y="271034"/>
                  <a:pt x="151924" y="271034"/>
                </a:cubicBezTo>
                <a:cubicBezTo>
                  <a:pt x="189043" y="271034"/>
                  <a:pt x="221799" y="248269"/>
                  <a:pt x="221799" y="248269"/>
                </a:cubicBezTo>
                <a:cubicBezTo>
                  <a:pt x="221799" y="248269"/>
                  <a:pt x="190033" y="218503"/>
                  <a:pt x="190033" y="152400"/>
                </a:cubicBezTo>
                <a:close/>
                <a:moveTo>
                  <a:pt x="74095" y="62789"/>
                </a:moveTo>
                <a:cubicBezTo>
                  <a:pt x="74095" y="62789"/>
                  <a:pt x="34633" y="86839"/>
                  <a:pt x="34633" y="152800"/>
                </a:cubicBezTo>
                <a:cubicBezTo>
                  <a:pt x="34633" y="218751"/>
                  <a:pt x="74533" y="240335"/>
                  <a:pt x="74533" y="240335"/>
                </a:cubicBezTo>
                <a:cubicBezTo>
                  <a:pt x="74533" y="240335"/>
                  <a:pt x="103613" y="218742"/>
                  <a:pt x="103613" y="152800"/>
                </a:cubicBezTo>
                <a:cubicBezTo>
                  <a:pt x="103613" y="86839"/>
                  <a:pt x="74095" y="62789"/>
                  <a:pt x="74095" y="62789"/>
                </a:cubicBezTo>
                <a:close/>
                <a:moveTo>
                  <a:pt x="229753" y="64570"/>
                </a:moveTo>
                <a:cubicBezTo>
                  <a:pt x="229753" y="64570"/>
                  <a:pt x="200244" y="86839"/>
                  <a:pt x="200244" y="152800"/>
                </a:cubicBezTo>
                <a:cubicBezTo>
                  <a:pt x="200244" y="218751"/>
                  <a:pt x="229305" y="240335"/>
                  <a:pt x="229305" y="240335"/>
                </a:cubicBezTo>
                <a:cubicBezTo>
                  <a:pt x="229305" y="240335"/>
                  <a:pt x="270158" y="218742"/>
                  <a:pt x="270158" y="152800"/>
                </a:cubicBezTo>
                <a:cubicBezTo>
                  <a:pt x="270158" y="86839"/>
                  <a:pt x="229753" y="64570"/>
                  <a:pt x="229753" y="6457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10373288" y="3468315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87242" y="1690288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1171659" y="1892749"/>
            <a:ext cx="405314" cy="40531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73841" y="122930"/>
                </a:moveTo>
                <a:cubicBezTo>
                  <a:pt x="179718" y="102937"/>
                  <a:pt x="177232" y="81020"/>
                  <a:pt x="166392" y="62665"/>
                </a:cubicBezTo>
                <a:cubicBezTo>
                  <a:pt x="166630" y="62998"/>
                  <a:pt x="62770" y="167697"/>
                  <a:pt x="62027" y="167040"/>
                </a:cubicBezTo>
                <a:cubicBezTo>
                  <a:pt x="80077" y="177698"/>
                  <a:pt x="101994" y="180699"/>
                  <a:pt x="121720" y="175193"/>
                </a:cubicBezTo>
                <a:cubicBezTo>
                  <a:pt x="121577" y="174689"/>
                  <a:pt x="173422" y="122853"/>
                  <a:pt x="173841" y="122930"/>
                </a:cubicBezTo>
                <a:close/>
                <a:moveTo>
                  <a:pt x="155315" y="45968"/>
                </a:moveTo>
                <a:cubicBezTo>
                  <a:pt x="141322" y="32175"/>
                  <a:pt x="121301" y="22822"/>
                  <a:pt x="100127" y="22822"/>
                </a:cubicBezTo>
                <a:cubicBezTo>
                  <a:pt x="57331" y="22822"/>
                  <a:pt x="22631" y="57607"/>
                  <a:pt x="22631" y="100508"/>
                </a:cubicBezTo>
                <a:cubicBezTo>
                  <a:pt x="22631" y="121444"/>
                  <a:pt x="32156" y="141713"/>
                  <a:pt x="45587" y="155686"/>
                </a:cubicBezTo>
                <a:cubicBezTo>
                  <a:pt x="45615" y="155686"/>
                  <a:pt x="154657" y="46863"/>
                  <a:pt x="155315" y="45968"/>
                </a:cubicBezTo>
                <a:close/>
                <a:moveTo>
                  <a:pt x="264909" y="252089"/>
                </a:moveTo>
                <a:cubicBezTo>
                  <a:pt x="264909" y="252089"/>
                  <a:pt x="267443" y="230200"/>
                  <a:pt x="261128" y="223885"/>
                </a:cubicBezTo>
                <a:cubicBezTo>
                  <a:pt x="260709" y="223466"/>
                  <a:pt x="188300" y="135065"/>
                  <a:pt x="188300" y="135065"/>
                </a:cubicBezTo>
                <a:lnTo>
                  <a:pt x="134417" y="188947"/>
                </a:lnTo>
                <a:lnTo>
                  <a:pt x="222818" y="262185"/>
                </a:lnTo>
                <a:cubicBezTo>
                  <a:pt x="228714" y="268919"/>
                  <a:pt x="251441" y="265557"/>
                  <a:pt x="251441" y="265557"/>
                </a:cubicBezTo>
                <a:lnTo>
                  <a:pt x="269538" y="281978"/>
                </a:lnTo>
                <a:lnTo>
                  <a:pt x="282169" y="269348"/>
                </a:lnTo>
                <a:lnTo>
                  <a:pt x="264909" y="2520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Freeform 10"/>
          <p:cNvSpPr/>
          <p:nvPr/>
        </p:nvSpPr>
        <p:spPr>
          <a:xfrm>
            <a:off x="10569897" y="3661311"/>
            <a:ext cx="424244" cy="42424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106680"/>
                </a:moveTo>
                <a:lnTo>
                  <a:pt x="189586" y="139598"/>
                </a:lnTo>
                <a:cubicBezTo>
                  <a:pt x="194310" y="146761"/>
                  <a:pt x="204978" y="152400"/>
                  <a:pt x="213512" y="152400"/>
                </a:cubicBezTo>
                <a:lnTo>
                  <a:pt x="259080" y="152400"/>
                </a:lnTo>
                <a:lnTo>
                  <a:pt x="259080" y="121920"/>
                </a:lnTo>
                <a:lnTo>
                  <a:pt x="213360" y="121920"/>
                </a:lnTo>
                <a:lnTo>
                  <a:pt x="191414" y="89002"/>
                </a:lnTo>
                <a:cubicBezTo>
                  <a:pt x="185452" y="80686"/>
                  <a:pt x="178394" y="73628"/>
                  <a:pt x="170345" y="67847"/>
                </a:cubicBezTo>
                <a:lnTo>
                  <a:pt x="170069" y="67666"/>
                </a:lnTo>
                <a:lnTo>
                  <a:pt x="149952" y="54254"/>
                </a:lnTo>
                <a:cubicBezTo>
                  <a:pt x="146104" y="51911"/>
                  <a:pt x="141446" y="50521"/>
                  <a:pt x="136465" y="50521"/>
                </a:cubicBezTo>
                <a:cubicBezTo>
                  <a:pt x="131912" y="50521"/>
                  <a:pt x="127635" y="51683"/>
                  <a:pt x="123911" y="53721"/>
                </a:cubicBezTo>
                <a:lnTo>
                  <a:pt x="124044" y="53654"/>
                </a:lnTo>
                <a:lnTo>
                  <a:pt x="60950" y="91450"/>
                </a:lnTo>
                <a:lnTo>
                  <a:pt x="60950" y="167650"/>
                </a:lnTo>
                <a:lnTo>
                  <a:pt x="91430" y="167650"/>
                </a:lnTo>
                <a:lnTo>
                  <a:pt x="91430" y="106690"/>
                </a:lnTo>
                <a:lnTo>
                  <a:pt x="121910" y="91450"/>
                </a:lnTo>
                <a:lnTo>
                  <a:pt x="76190" y="304810"/>
                </a:lnTo>
                <a:lnTo>
                  <a:pt x="106670" y="304810"/>
                </a:lnTo>
                <a:lnTo>
                  <a:pt x="142484" y="188224"/>
                </a:lnTo>
                <a:lnTo>
                  <a:pt x="167630" y="213370"/>
                </a:lnTo>
                <a:lnTo>
                  <a:pt x="167630" y="304810"/>
                </a:lnTo>
                <a:lnTo>
                  <a:pt x="198110" y="304810"/>
                </a:lnTo>
                <a:lnTo>
                  <a:pt x="198110" y="182890"/>
                </a:lnTo>
                <a:lnTo>
                  <a:pt x="156962" y="141742"/>
                </a:lnTo>
                <a:lnTo>
                  <a:pt x="167630" y="106690"/>
                </a:lnTo>
                <a:close/>
                <a:moveTo>
                  <a:pt x="182880" y="60960"/>
                </a:moveTo>
                <a:cubicBezTo>
                  <a:pt x="199711" y="60960"/>
                  <a:pt x="213360" y="47311"/>
                  <a:pt x="213360" y="30480"/>
                </a:cubicBezTo>
                <a:cubicBezTo>
                  <a:pt x="213360" y="13649"/>
                  <a:pt x="199711" y="0"/>
                  <a:pt x="182880" y="0"/>
                </a:cubicBezTo>
                <a:lnTo>
                  <a:pt x="182880" y="0"/>
                </a:lnTo>
                <a:cubicBezTo>
                  <a:pt x="166049" y="0"/>
                  <a:pt x="152400" y="13649"/>
                  <a:pt x="152400" y="30480"/>
                </a:cubicBezTo>
                <a:cubicBezTo>
                  <a:pt x="152400" y="47311"/>
                  <a:pt x="166049" y="60960"/>
                  <a:pt x="182880" y="60960"/>
                </a:cubicBezTo>
                <a:lnTo>
                  <a:pt x="182880" y="609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正确对待腰椎病，保持良好心态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86545" y="1423391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了解腰椎病知识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86545" y="1881734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通过学习腰椎病的发病原因、症状表现和治疗方法，增强对疾病的认知，从而消除恐惧和焦虑情绪。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31680" y="3229780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积极面对疾病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31680" y="3688123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腰椎病虽然会带来疼痛和不适，但并非不可治愈。患者应保持积极心态，配合医生进行治疗，相信自己能够战胜疾病。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931680" y="4882435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调整生活方式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31680" y="5340777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良好的生活方式对于腰椎病的康复至关重要。患者应保持规律的作息，避免熬夜和过度劳累；同时，适当参加运动锻炼，增强腰部肌肉力量，提高腰椎稳定性。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寻求专业医生帮助，避免误诊误治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43632" y="1558004"/>
            <a:ext cx="8572780" cy="1513522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 rot="1800000">
            <a:off x="644958" y="1963388"/>
            <a:ext cx="808893" cy="701803"/>
          </a:xfrm>
          <a:prstGeom prst="hexagon">
            <a:avLst>
              <a:gd name="adj" fmla="val 28663"/>
              <a:gd name="vf" fmla="val 11547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519875" y="1983537"/>
            <a:ext cx="1059059" cy="661505"/>
          </a:xfrm>
          <a:prstGeom prst="rect">
            <a:avLst/>
          </a:prstGeom>
          <a:noFill/>
        </p:spPr>
        <p:txBody>
          <a:bodyPr vert="horz" wrap="square" lIns="95250" tIns="47625" rIns="95250" bIns="47625" rtlCol="0" anchor="ctr" anchorCtr="1">
            <a:no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en-US" sz="27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1839654" y="2145030"/>
            <a:ext cx="7409867" cy="8689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确保医生具备相关的中医学位和证书，有丰富的临床经验，能够提供专业的诊断和治疗。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159565" y="3291252"/>
            <a:ext cx="8572780" cy="1513522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3011101" y="3888105"/>
            <a:ext cx="7409867" cy="8689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在治疗前，患者应向医生全面了解治疗方案，包括治疗方法、预期效果、可能的风险及副作用等，以便做出明智的决策。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275499" y="4988243"/>
            <a:ext cx="8572780" cy="1513522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4071520" y="5572125"/>
            <a:ext cx="7409867" cy="8689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腰椎病的治疗方法因人而异，不能随意跟风选择治疗方法，应根据自身病情和医生建议进行合理治疗。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 rot="1800000">
            <a:off x="1730824" y="3697112"/>
            <a:ext cx="808893" cy="701803"/>
          </a:xfrm>
          <a:prstGeom prst="hexagon">
            <a:avLst>
              <a:gd name="adj" fmla="val 28663"/>
              <a:gd name="vf" fmla="val 11547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605741" y="3717260"/>
            <a:ext cx="1059059" cy="661505"/>
          </a:xfrm>
          <a:prstGeom prst="rect">
            <a:avLst/>
          </a:prstGeom>
          <a:noFill/>
        </p:spPr>
        <p:txBody>
          <a:bodyPr vert="horz" wrap="square" lIns="95250" tIns="47625" rIns="95250" bIns="47625" rtlCol="0" anchor="ctr" anchorCtr="1">
            <a:no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en-US" sz="27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 rot="1800000">
            <a:off x="2866220" y="5394102"/>
            <a:ext cx="808893" cy="701803"/>
          </a:xfrm>
          <a:prstGeom prst="hexagon">
            <a:avLst>
              <a:gd name="adj" fmla="val 28663"/>
              <a:gd name="vf" fmla="val 11547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2741137" y="5414251"/>
            <a:ext cx="1059059" cy="661505"/>
          </a:xfrm>
          <a:prstGeom prst="rect">
            <a:avLst/>
          </a:prstGeom>
          <a:noFill/>
        </p:spPr>
        <p:txBody>
          <a:bodyPr vert="horz" wrap="square" lIns="95250" tIns="47625" rIns="95250" bIns="47625" rtlCol="0" anchor="ctr" anchorCtr="1">
            <a:no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en-US" sz="27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1835843" y="1723773"/>
            <a:ext cx="3143250" cy="342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选择有资质的中医医师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11101" y="3465700"/>
            <a:ext cx="3143250" cy="342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详细了解治疗方案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071520" y="5174021"/>
            <a:ext cx="3143250" cy="342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避免盲目跟风治疗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5312" y="1952593"/>
            <a:ext cx="8981377" cy="16383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en-US" sz="9225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9225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76452" y="3877768"/>
            <a:ext cx="2536633" cy="48280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325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2325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5700" y="1701094"/>
            <a:ext cx="3419475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5700" y="3875308"/>
            <a:ext cx="3419475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发病原因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10539" y="2205325"/>
            <a:ext cx="34194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髓核退变引起椎节失稳、松动等小范围病理改变；纤维环退变主要表现为坚韧程度降低。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0539" y="1701094"/>
            <a:ext cx="3419475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退行性改变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10539" y="4380130"/>
            <a:ext cx="3409950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如突然搬重物不适，或打球等运动导致突然腰部扭伤等。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10539" y="3875308"/>
            <a:ext cx="3423043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外伤因素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22541" y="5526388"/>
            <a:ext cx="343852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如体重过重、长期搬重物或长期负重等。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76738" y="5021566"/>
            <a:ext cx="3438525" cy="4953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lstStyle/>
          <a:p>
            <a:pPr algn="ctr"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腰椎负荷过重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65700" y="2205325"/>
            <a:ext cx="34194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腰椎病是指因腰椎间盘、韧带、肌肉等发生病变而引起的疾病，是常见的脊柱疾病之一。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5700" y="4380130"/>
            <a:ext cx="34194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主要包括长期坐姿不正、过度使用腰部力量、外伤、退行性改变等因素。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腰椎病定义及发病原因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5527532" y="1590406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 rot="4275690">
            <a:off x="6785438" y="2506602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 rot="2700000" flipH="1">
            <a:off x="4584703" y="2469836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 rot="-8546356" flipH="1">
            <a:off x="4774012" y="4013018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7" name="AutoShape 17"/>
          <p:cNvSpPr/>
          <p:nvPr/>
        </p:nvSpPr>
        <p:spPr>
          <a:xfrm rot="8546493" flipH="1">
            <a:off x="6327203" y="4006453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8" name="Freeform 18"/>
          <p:cNvSpPr/>
          <p:nvPr/>
        </p:nvSpPr>
        <p:spPr>
          <a:xfrm>
            <a:off x="5803666" y="2981611"/>
            <a:ext cx="676277" cy="67627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3186" y="2189088"/>
            <a:ext cx="2562225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临床表现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53186" y="2700366"/>
            <a:ext cx="2562225" cy="24955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腰椎病患者常表现为腰痛、下肢放射痛、腰部活动受限等症状。腰痛范围广泛，主要在下腰部及腰骶部，下肢放射痛可在腰痛发生前出现也可在腰痛发生后或同时出现。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68956" y="2815680"/>
            <a:ext cx="25527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诊断依据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68956" y="3326958"/>
            <a:ext cx="2562225" cy="250131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结合患者病史、临床表现和影像学检查结果，如X线、CT、MRI等，依据相关诊断标准进行确诊。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60873" y="2189088"/>
            <a:ext cx="260985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影像学检查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60873" y="2700366"/>
            <a:ext cx="2609850" cy="24955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通过X线、CT、MRI等影像学检查，观察腰椎结构变化，如椎间盘突出、椎管狭窄等。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54053" y="2815680"/>
            <a:ext cx="2657475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神经系统检查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954053" y="3326958"/>
            <a:ext cx="2653383" cy="250131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评估下肢神经功能，如肌力、感觉、反射等，判断神经受压情况。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 rot="-10800000">
            <a:off x="795939" y="1705112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 rot="-10800000">
            <a:off x="3539937" y="2318847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 rot="10800000">
            <a:off x="6323866" y="1710499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 rot="-10800000">
            <a:off x="9134415" y="2318847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临床表现与诊断依据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56874" y="1721024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400872" y="234927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84801" y="171049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995350" y="234927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3312" y="1743101"/>
            <a:ext cx="3394942" cy="186545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23312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22526" b="22526"/>
          <a:stretch>
            <a:fillRect/>
          </a:stretch>
        </p:blipFill>
        <p:spPr>
          <a:xfrm>
            <a:off x="8189230" y="1775853"/>
            <a:ext cx="3394942" cy="186545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189230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中医对腰椎病的认识和理解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9057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中医辨证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1743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中医认为腰椎病主要原因是气滞血瘀、经络阻滞、不通则痛，主要累及的经络以督脉和足太阳膀胱经为主。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05937" y="1779196"/>
            <a:ext cx="3394942" cy="1865457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405937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11" name="TextBox 11"/>
          <p:cNvSpPr txBox="1"/>
          <p:nvPr/>
        </p:nvSpPr>
        <p:spPr>
          <a:xfrm>
            <a:off x="4511682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病因病机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94976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治疗方法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94368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气滞血瘀型、寒湿痹阻型、湿热下注型、气血亏虚型、肝肾亏虚型。不同证型有不同的病因病机和临床表现。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77661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根据中医辨证理论，采用中药内服、外敷、针灸、推拿等多种治疗手段，以疏通经络、活血化瘀、止痛为目的。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预防措施与生活调养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73008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857984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保持正确姿势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489633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3091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避免长时间保持同一姿势，尤其是长时间保持弯腰或劳累的姿势。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250024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7435000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加强腰背肌锻炼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6066649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80107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通过适当的腰背肌锻炼，增强腰部肌肉支撑力，减轻腰椎间盘的负担。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69665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854641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改善居住环境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486290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9748" y="5353598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保持良好的居住环境，避免潮湿和寒冷的环境，注意保持室内空气的流通。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246681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7431657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饮食起居有节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6063306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76764" y="5291100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保持规律的作息时间，避免过度疲劳和精神紧张。饮食方面注意均衡营养，多摄取一些有益于腰部健康的食物，如黑芝麻、黑豆、枸杞子等。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885" y="3368650"/>
            <a:ext cx="8248650" cy="185737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75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腰椎病中医治疗方法论述</a:t>
            </a:r>
            <a:endParaRPr lang="en-US" sz="4575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4413" y="2004974"/>
            <a:ext cx="2543175" cy="342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77000"/>
              </a:lnSpc>
              <a:spcBef>
                <a:spcPts val="450"/>
              </a:spcBef>
            </a:pPr>
            <a:r>
              <a:rPr lang="en-US" sz="15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15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3725" y="538925"/>
            <a:ext cx="592455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65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765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3" b="-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229" r="22229"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1028300" y="1726745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穴位选取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300" y="2298345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根据腰椎病的不同类型与症状，选取肾俞、腰阳关、命门等关键穴位进行刺激。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8191" y="1713967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调和阴阳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18191" y="228556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针灸通过刺激穴位，调和阴阳平衡，促进气血流通，缓解腰部肌肉紧张与疼痛。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0738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疏通经络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0738" y="4807470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针灸能疏通经络，促进气血循环，减轻神经压迫，从而缓解腰痛及下肢放射痛。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18191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扶正祛邪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18191" y="482332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针灸具有扶正祛邪的作用，能增强机体免疫力，促进腰椎病康复。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针灸疗法及其作用机制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ExNjQ0NTI0YTUwZjFkODE3YTcxMmRhMGY5NjU2YTU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1D0602"/>
      </a:dk1>
      <a:lt1>
        <a:srgbClr val="FDF8EB"/>
      </a:lt1>
      <a:dk2>
        <a:srgbClr val="892B00"/>
      </a:dk2>
      <a:lt2>
        <a:srgbClr val="E8DDC7"/>
      </a:lt2>
      <a:accent1>
        <a:srgbClr val="C76900"/>
      </a:accent1>
      <a:accent2>
        <a:srgbClr val="C76900"/>
      </a:accent2>
      <a:accent3>
        <a:srgbClr val="BE9465"/>
      </a:accent3>
      <a:accent4>
        <a:srgbClr val="BA7442"/>
      </a:accent4>
      <a:accent5>
        <a:srgbClr val="935F3A"/>
      </a:accent5>
      <a:accent6>
        <a:srgbClr val="7F573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4911</Words>
  <Application>WPS 演示</Application>
  <PresentationFormat>On-screen Show (4:3)</PresentationFormat>
  <Paragraphs>487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Arial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啾</cp:lastModifiedBy>
  <cp:revision>3</cp:revision>
  <dcterms:created xsi:type="dcterms:W3CDTF">2006-08-16T00:00:00Z</dcterms:created>
  <dcterms:modified xsi:type="dcterms:W3CDTF">2024-12-17T07:40:14Z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40BCBBABDC0B43F4AFDB714CE7F58B7C_12</vt:lpwstr>
  </property>
  <property fmtid="{D5CDD505-2E9C-101B-9397-08002B2CF9AE}" pid="3" name="KSOProductBuildVer">
    <vt:lpwstr>2052-12.1.0.19302</vt:lpwstr>
  </property>
</Properties>
</file>