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media/image14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1" r:id="rId7"/>
    <p:sldId id="277" r:id="rId8"/>
    <p:sldId id="294" r:id="rId9"/>
    <p:sldId id="276" r:id="rId10"/>
    <p:sldId id="262" r:id="rId11"/>
    <p:sldId id="263" r:id="rId12"/>
    <p:sldId id="264" r:id="rId13"/>
    <p:sldId id="265" r:id="rId14"/>
    <p:sldId id="293" r:id="rId15"/>
    <p:sldId id="267" r:id="rId16"/>
    <p:sldId id="268" r:id="rId17"/>
    <p:sldId id="266" r:id="rId18"/>
    <p:sldId id="275" r:id="rId19"/>
  </p:sldIdLst>
  <p:sldSz cx="18288000" cy="10287000"/>
  <p:notesSz cx="6858000" cy="9144000"/>
  <p:embeddedFontLst>
    <p:embeddedFont>
      <p:font typeface="Allura" panose="02000000000000000000"/>
      <p:regular r:id="rId23"/>
    </p:embeddedFont>
    <p:embeddedFont>
      <p:font typeface="Calibri" panose="020F050202020403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72"/>
        <p:guide pos="2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2" Type="http://schemas.openxmlformats.org/officeDocument/2006/relationships/slideLayout" Target="../slideLayouts/slideLayout7.xml"/><Relationship Id="rId21" Type="http://schemas.openxmlformats.org/officeDocument/2006/relationships/image" Target="../media/image10.png"/><Relationship Id="rId20" Type="http://schemas.openxmlformats.org/officeDocument/2006/relationships/tags" Target="../tags/tag46.xml"/><Relationship Id="rId2" Type="http://schemas.openxmlformats.org/officeDocument/2006/relationships/image" Target="../media/image2.png"/><Relationship Id="rId19" Type="http://schemas.openxmlformats.org/officeDocument/2006/relationships/tags" Target="../tags/tag45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svg"/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svg"/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6.png"/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image" Target="../media/image8.jpeg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9.jpeg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image" Target="../media/image8.jpeg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533129" y="716122"/>
            <a:ext cx="17173482" cy="8966516"/>
            <a:chOff x="0" y="0"/>
            <a:chExt cx="4523057" cy="23615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3057" cy="2361552"/>
            </a:xfrm>
            <a:custGeom>
              <a:avLst/>
              <a:gdLst/>
              <a:ahLst/>
              <a:cxnLst/>
              <a:rect l="l" t="t" r="r" b="b"/>
              <a:pathLst>
                <a:path w="4523057" h="2361552">
                  <a:moveTo>
                    <a:pt x="0" y="0"/>
                  </a:moveTo>
                  <a:lnTo>
                    <a:pt x="4523057" y="0"/>
                  </a:lnTo>
                  <a:lnTo>
                    <a:pt x="4523057" y="2361552"/>
                  </a:lnTo>
                  <a:lnTo>
                    <a:pt x="0" y="2361552"/>
                  </a:lnTo>
                  <a:close/>
                </a:path>
              </a:pathLst>
            </a:custGeom>
            <a:solidFill>
              <a:srgbClr val="FDFFFB"/>
            </a:solidFill>
            <a:ln w="209550" cap="sq">
              <a:solidFill>
                <a:srgbClr val="B3D99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23057" cy="2399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5368876" y="6961341"/>
            <a:ext cx="3576993" cy="616394"/>
            <a:chOff x="0" y="0"/>
            <a:chExt cx="930210" cy="1602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30210" cy="160296"/>
            </a:xfrm>
            <a:custGeom>
              <a:avLst/>
              <a:gdLst/>
              <a:ahLst/>
              <a:cxnLst/>
              <a:rect l="l" t="t" r="r" b="b"/>
              <a:pathLst>
                <a:path w="930210" h="160296">
                  <a:moveTo>
                    <a:pt x="80148" y="0"/>
                  </a:moveTo>
                  <a:lnTo>
                    <a:pt x="850063" y="0"/>
                  </a:lnTo>
                  <a:cubicBezTo>
                    <a:pt x="894327" y="0"/>
                    <a:pt x="930210" y="35883"/>
                    <a:pt x="930210" y="80148"/>
                  </a:cubicBezTo>
                  <a:lnTo>
                    <a:pt x="930210" y="80148"/>
                  </a:lnTo>
                  <a:cubicBezTo>
                    <a:pt x="930210" y="101404"/>
                    <a:pt x="921766" y="121790"/>
                    <a:pt x="906736" y="136821"/>
                  </a:cubicBezTo>
                  <a:cubicBezTo>
                    <a:pt x="891705" y="151851"/>
                    <a:pt x="871319" y="160296"/>
                    <a:pt x="850063" y="160296"/>
                  </a:cubicBezTo>
                  <a:lnTo>
                    <a:pt x="80148" y="160296"/>
                  </a:lnTo>
                  <a:cubicBezTo>
                    <a:pt x="58891" y="160296"/>
                    <a:pt x="38505" y="151851"/>
                    <a:pt x="23475" y="136821"/>
                  </a:cubicBezTo>
                  <a:cubicBezTo>
                    <a:pt x="8444" y="121790"/>
                    <a:pt x="0" y="101404"/>
                    <a:pt x="0" y="80148"/>
                  </a:cubicBezTo>
                  <a:lnTo>
                    <a:pt x="0" y="80148"/>
                  </a:lnTo>
                  <a:cubicBezTo>
                    <a:pt x="0" y="58891"/>
                    <a:pt x="8444" y="38505"/>
                    <a:pt x="23475" y="23475"/>
                  </a:cubicBezTo>
                  <a:cubicBezTo>
                    <a:pt x="38505" y="8444"/>
                    <a:pt x="58891" y="0"/>
                    <a:pt x="80148" y="0"/>
                  </a:cubicBezTo>
                  <a:close/>
                </a:path>
              </a:pathLst>
            </a:custGeom>
            <a:solidFill>
              <a:srgbClr val="75A752">
                <a:alpha val="40784"/>
              </a:srgbClr>
            </a:solidFill>
            <a:ln w="19050" cap="rnd">
              <a:solidFill>
                <a:srgbClr val="000000">
                  <a:alpha val="40784"/>
                </a:srgbClr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930210" cy="1888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9783685" y="6959084"/>
            <a:ext cx="3576993" cy="616394"/>
            <a:chOff x="0" y="0"/>
            <a:chExt cx="930210" cy="16029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30210" cy="160296"/>
            </a:xfrm>
            <a:custGeom>
              <a:avLst/>
              <a:gdLst/>
              <a:ahLst/>
              <a:cxnLst/>
              <a:rect l="l" t="t" r="r" b="b"/>
              <a:pathLst>
                <a:path w="930210" h="160296">
                  <a:moveTo>
                    <a:pt x="80148" y="0"/>
                  </a:moveTo>
                  <a:lnTo>
                    <a:pt x="850063" y="0"/>
                  </a:lnTo>
                  <a:cubicBezTo>
                    <a:pt x="894327" y="0"/>
                    <a:pt x="930210" y="35883"/>
                    <a:pt x="930210" y="80148"/>
                  </a:cubicBezTo>
                  <a:lnTo>
                    <a:pt x="930210" y="80148"/>
                  </a:lnTo>
                  <a:cubicBezTo>
                    <a:pt x="930210" y="101404"/>
                    <a:pt x="921766" y="121790"/>
                    <a:pt x="906736" y="136821"/>
                  </a:cubicBezTo>
                  <a:cubicBezTo>
                    <a:pt x="891705" y="151851"/>
                    <a:pt x="871319" y="160296"/>
                    <a:pt x="850063" y="160296"/>
                  </a:cubicBezTo>
                  <a:lnTo>
                    <a:pt x="80148" y="160296"/>
                  </a:lnTo>
                  <a:cubicBezTo>
                    <a:pt x="58891" y="160296"/>
                    <a:pt x="38505" y="151851"/>
                    <a:pt x="23475" y="136821"/>
                  </a:cubicBezTo>
                  <a:cubicBezTo>
                    <a:pt x="8444" y="121790"/>
                    <a:pt x="0" y="101404"/>
                    <a:pt x="0" y="80148"/>
                  </a:cubicBezTo>
                  <a:lnTo>
                    <a:pt x="0" y="80148"/>
                  </a:lnTo>
                  <a:cubicBezTo>
                    <a:pt x="0" y="58891"/>
                    <a:pt x="8444" y="38505"/>
                    <a:pt x="23475" y="23475"/>
                  </a:cubicBezTo>
                  <a:cubicBezTo>
                    <a:pt x="38505" y="8444"/>
                    <a:pt x="58891" y="0"/>
                    <a:pt x="80148" y="0"/>
                  </a:cubicBezTo>
                  <a:close/>
                </a:path>
              </a:pathLst>
            </a:custGeom>
            <a:solidFill>
              <a:srgbClr val="75A752">
                <a:alpha val="40784"/>
              </a:srgbClr>
            </a:solidFill>
            <a:ln w="19050" cap="rnd">
              <a:solidFill>
                <a:srgbClr val="000000">
                  <a:alpha val="40784"/>
                </a:srgbClr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930210" cy="1888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4551865" y="6961341"/>
            <a:ext cx="3400886" cy="2665417"/>
          </a:xfrm>
          <a:custGeom>
            <a:avLst/>
            <a:gdLst/>
            <a:ahLst/>
            <a:cxnLst/>
            <a:rect l="l" t="t" r="r" b="b"/>
            <a:pathLst>
              <a:path w="3400886" h="2665417">
                <a:moveTo>
                  <a:pt x="0" y="0"/>
                </a:moveTo>
                <a:lnTo>
                  <a:pt x="3400885" y="0"/>
                </a:lnTo>
                <a:lnTo>
                  <a:pt x="3400885" y="2665417"/>
                </a:lnTo>
                <a:lnTo>
                  <a:pt x="0" y="266541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440281" y="6961341"/>
            <a:ext cx="3400886" cy="2665417"/>
          </a:xfrm>
          <a:custGeom>
            <a:avLst/>
            <a:gdLst/>
            <a:ahLst/>
            <a:cxnLst/>
            <a:rect l="l" t="t" r="r" b="b"/>
            <a:pathLst>
              <a:path w="3400886" h="2665417">
                <a:moveTo>
                  <a:pt x="3400886" y="0"/>
                </a:moveTo>
                <a:lnTo>
                  <a:pt x="0" y="0"/>
                </a:lnTo>
                <a:lnTo>
                  <a:pt x="0" y="2665417"/>
                </a:lnTo>
                <a:lnTo>
                  <a:pt x="3400886" y="2665417"/>
                </a:lnTo>
                <a:lnTo>
                  <a:pt x="3400886" y="0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313534" y="0"/>
            <a:ext cx="5461633" cy="2394716"/>
          </a:xfrm>
          <a:custGeom>
            <a:avLst/>
            <a:gdLst/>
            <a:ahLst/>
            <a:cxnLst/>
            <a:rect l="l" t="t" r="r" b="b"/>
            <a:pathLst>
              <a:path w="5461633" h="2394716">
                <a:moveTo>
                  <a:pt x="0" y="0"/>
                </a:moveTo>
                <a:lnTo>
                  <a:pt x="5461633" y="0"/>
                </a:lnTo>
                <a:lnTo>
                  <a:pt x="5461633" y="2394716"/>
                </a:lnTo>
                <a:lnTo>
                  <a:pt x="0" y="23947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3139901" y="0"/>
            <a:ext cx="5461633" cy="2394716"/>
          </a:xfrm>
          <a:custGeom>
            <a:avLst/>
            <a:gdLst/>
            <a:ahLst/>
            <a:cxnLst/>
            <a:rect l="l" t="t" r="r" b="b"/>
            <a:pathLst>
              <a:path w="5461633" h="2394716">
                <a:moveTo>
                  <a:pt x="5461633" y="0"/>
                </a:moveTo>
                <a:lnTo>
                  <a:pt x="0" y="0"/>
                </a:lnTo>
                <a:lnTo>
                  <a:pt x="0" y="2394716"/>
                </a:lnTo>
                <a:lnTo>
                  <a:pt x="5461633" y="2394716"/>
                </a:lnTo>
                <a:lnTo>
                  <a:pt x="546163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230954" y="7072090"/>
            <a:ext cx="2682455" cy="385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75"/>
              </a:lnSpc>
              <a:spcBef>
                <a:spcPct val="0"/>
              </a:spcBef>
            </a:pPr>
            <a:r>
              <a:rPr lang="en-US" sz="2560" u="none" strike="noStrike" spc="0">
                <a:solidFill>
                  <a:srgbClr val="2C6838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时间：2024-11-29</a:t>
            </a:r>
            <a:endParaRPr lang="en-US" sz="2560" u="none" strike="noStrike" spc="0">
              <a:solidFill>
                <a:srgbClr val="2C6838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740535" y="2922270"/>
            <a:ext cx="14733905" cy="296354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ts val="9775"/>
              </a:lnSpc>
            </a:pPr>
            <a:r>
              <a:rPr lang="en-US" sz="8145" b="1" spc="602">
                <a:solidFill>
                  <a:schemeClr val="tx1"/>
                </a:solidFill>
                <a:latin typeface="思源黑体 1 Bold" panose="020B0800000000000000" charset="-122"/>
                <a:ea typeface="思源黑体 1 Bold" panose="020B0800000000000000" charset="-122"/>
                <a:cs typeface="思源黑体 1 Bold" panose="020B0800000000000000" charset="-122"/>
                <a:sym typeface="思源黑体 1 Bold" panose="020B0800000000000000" charset="-122"/>
              </a:rPr>
              <a:t>中医传统适宜技术</a:t>
            </a:r>
            <a:endParaRPr lang="en-US" sz="8145" b="1" spc="602">
              <a:solidFill>
                <a:schemeClr val="tx1"/>
              </a:solidFill>
              <a:latin typeface="思源黑体 1 Bold" panose="020B0800000000000000" charset="-122"/>
              <a:ea typeface="思源黑体 1 Bold" panose="020B0800000000000000" charset="-122"/>
              <a:cs typeface="思源黑体 1 Bold" panose="020B0800000000000000" charset="-122"/>
              <a:sym typeface="思源黑体 1 Bold" panose="020B0800000000000000" charset="-122"/>
            </a:endParaRPr>
          </a:p>
          <a:p>
            <a:pPr algn="ctr">
              <a:lnSpc>
                <a:spcPts val="9775"/>
              </a:lnSpc>
            </a:pPr>
            <a:r>
              <a:rPr lang="en-US" sz="8145" b="1" spc="602">
                <a:solidFill>
                  <a:schemeClr val="tx1"/>
                </a:solidFill>
                <a:latin typeface="思源黑体 1 Bold" panose="020B0800000000000000" charset="-122"/>
                <a:ea typeface="思源黑体 1 Bold" panose="020B0800000000000000" charset="-122"/>
                <a:cs typeface="思源黑体 1 Bold" panose="020B0800000000000000" charset="-122"/>
                <a:sym typeface="思源黑体 1 Bold" panose="020B0800000000000000" charset="-122"/>
              </a:rPr>
              <a:t>         ---艾灸疗法</a:t>
            </a:r>
            <a:endParaRPr lang="en-US" sz="8145" b="1" spc="602">
              <a:solidFill>
                <a:schemeClr val="tx1"/>
              </a:solidFill>
              <a:latin typeface="思源黑体 1 Bold" panose="020B0800000000000000" charset="-122"/>
              <a:ea typeface="思源黑体 1 Bold" panose="020B0800000000000000" charset="-122"/>
              <a:cs typeface="思源黑体 1 Bold" panose="020B0800000000000000" charset="-122"/>
              <a:sym typeface="思源黑体 1 Bold" panose="020B0800000000000000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997255" y="7074348"/>
            <a:ext cx="2320234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</a:pPr>
            <a:r>
              <a:rPr lang="en-US" sz="2560" spc="0">
                <a:solidFill>
                  <a:srgbClr val="2C6838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中医科：曾燕</a:t>
            </a:r>
            <a:endParaRPr lang="en-US" sz="2560" spc="0">
              <a:solidFill>
                <a:srgbClr val="2C6838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557259" y="660242"/>
            <a:ext cx="17173482" cy="8966516"/>
            <a:chOff x="0" y="0"/>
            <a:chExt cx="4523057" cy="23615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3057" cy="2361552"/>
            </a:xfrm>
            <a:custGeom>
              <a:avLst/>
              <a:gdLst/>
              <a:ahLst/>
              <a:cxnLst/>
              <a:rect l="l" t="t" r="r" b="b"/>
              <a:pathLst>
                <a:path w="4523057" h="2361552">
                  <a:moveTo>
                    <a:pt x="0" y="0"/>
                  </a:moveTo>
                  <a:lnTo>
                    <a:pt x="4523057" y="0"/>
                  </a:lnTo>
                  <a:lnTo>
                    <a:pt x="4523057" y="2361552"/>
                  </a:lnTo>
                  <a:lnTo>
                    <a:pt x="0" y="2361552"/>
                  </a:lnTo>
                  <a:close/>
                </a:path>
              </a:pathLst>
            </a:custGeom>
            <a:solidFill>
              <a:srgbClr val="FDFFFB"/>
            </a:solidFill>
            <a:ln w="209550" cap="sq">
              <a:solidFill>
                <a:srgbClr val="B3D99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23057" cy="2399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 rot="-1785584" flipH="1" flipV="1">
            <a:off x="-440547" y="-395426"/>
            <a:ext cx="3793936" cy="2973467"/>
          </a:xfrm>
          <a:custGeom>
            <a:avLst/>
            <a:gdLst/>
            <a:ahLst/>
            <a:cxnLst/>
            <a:rect l="l" t="t" r="r" b="b"/>
            <a:pathLst>
              <a:path w="3793936" h="2973467">
                <a:moveTo>
                  <a:pt x="3793936" y="2973467"/>
                </a:moveTo>
                <a:lnTo>
                  <a:pt x="0" y="2973467"/>
                </a:lnTo>
                <a:lnTo>
                  <a:pt x="0" y="0"/>
                </a:lnTo>
                <a:lnTo>
                  <a:pt x="3793936" y="0"/>
                </a:lnTo>
                <a:lnTo>
                  <a:pt x="3793936" y="2973467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sp>
        <p:nvSpPr>
          <p:cNvPr id="6" name="Freeform 6"/>
          <p:cNvSpPr/>
          <p:nvPr/>
        </p:nvSpPr>
        <p:spPr>
          <a:xfrm rot="2700000" flipV="1">
            <a:off x="15072818" y="-189689"/>
            <a:ext cx="3793936" cy="2973467"/>
          </a:xfrm>
          <a:custGeom>
            <a:avLst/>
            <a:gdLst/>
            <a:ahLst/>
            <a:cxnLst/>
            <a:rect l="l" t="t" r="r" b="b"/>
            <a:pathLst>
              <a:path w="3793936" h="2973467">
                <a:moveTo>
                  <a:pt x="0" y="2973467"/>
                </a:moveTo>
                <a:lnTo>
                  <a:pt x="3793937" y="2973467"/>
                </a:lnTo>
                <a:lnTo>
                  <a:pt x="3793937" y="0"/>
                </a:lnTo>
                <a:lnTo>
                  <a:pt x="0" y="0"/>
                </a:lnTo>
                <a:lnTo>
                  <a:pt x="0" y="2973467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grpSp>
        <p:nvGrpSpPr>
          <p:cNvPr id="7" name="Group 7"/>
          <p:cNvGrpSpPr/>
          <p:nvPr/>
        </p:nvGrpSpPr>
        <p:grpSpPr>
          <a:xfrm rot="0">
            <a:off x="-500809" y="7494792"/>
            <a:ext cx="19223297" cy="2086527"/>
            <a:chOff x="0" y="0"/>
            <a:chExt cx="25631062" cy="2782036"/>
          </a:xfrm>
        </p:grpSpPr>
        <p:sp>
          <p:nvSpPr>
            <p:cNvPr id="8" name="Freeform 8"/>
            <p:cNvSpPr/>
            <p:nvPr/>
          </p:nvSpPr>
          <p:spPr>
            <a:xfrm flipV="1">
              <a:off x="0" y="0"/>
              <a:ext cx="6344994" cy="2782036"/>
            </a:xfrm>
            <a:custGeom>
              <a:avLst/>
              <a:gdLst/>
              <a:ahLst/>
              <a:cxnLst/>
              <a:rect l="l" t="t" r="r" b="b"/>
              <a:pathLst>
                <a:path w="6344994" h="2782036">
                  <a:moveTo>
                    <a:pt x="0" y="2782036"/>
                  </a:moveTo>
                  <a:lnTo>
                    <a:pt x="6344994" y="2782036"/>
                  </a:lnTo>
                  <a:lnTo>
                    <a:pt x="6344994" y="0"/>
                  </a:lnTo>
                  <a:lnTo>
                    <a:pt x="0" y="0"/>
                  </a:lnTo>
                  <a:lnTo>
                    <a:pt x="0" y="2782036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flipH="1" flipV="1">
              <a:off x="6539972" y="0"/>
              <a:ext cx="6344994" cy="2782036"/>
            </a:xfrm>
            <a:custGeom>
              <a:avLst/>
              <a:gdLst/>
              <a:ahLst/>
              <a:cxnLst/>
              <a:rect l="l" t="t" r="r" b="b"/>
              <a:pathLst>
                <a:path w="6344994" h="2782036">
                  <a:moveTo>
                    <a:pt x="6344994" y="2782036"/>
                  </a:moveTo>
                  <a:lnTo>
                    <a:pt x="0" y="2782036"/>
                  </a:lnTo>
                  <a:lnTo>
                    <a:pt x="0" y="0"/>
                  </a:lnTo>
                  <a:lnTo>
                    <a:pt x="6344994" y="0"/>
                  </a:lnTo>
                  <a:lnTo>
                    <a:pt x="6344994" y="2782036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flipV="1">
              <a:off x="12826490" y="0"/>
              <a:ext cx="6344994" cy="2782036"/>
            </a:xfrm>
            <a:custGeom>
              <a:avLst/>
              <a:gdLst/>
              <a:ahLst/>
              <a:cxnLst/>
              <a:rect l="l" t="t" r="r" b="b"/>
              <a:pathLst>
                <a:path w="6344994" h="2782036">
                  <a:moveTo>
                    <a:pt x="0" y="2782036"/>
                  </a:moveTo>
                  <a:lnTo>
                    <a:pt x="6344994" y="2782036"/>
                  </a:lnTo>
                  <a:lnTo>
                    <a:pt x="6344994" y="0"/>
                  </a:lnTo>
                  <a:lnTo>
                    <a:pt x="0" y="0"/>
                  </a:lnTo>
                  <a:lnTo>
                    <a:pt x="0" y="2782036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flipH="1" flipV="1">
              <a:off x="19370664" y="0"/>
              <a:ext cx="6260398" cy="2782036"/>
            </a:xfrm>
            <a:custGeom>
              <a:avLst/>
              <a:gdLst/>
              <a:ahLst/>
              <a:cxnLst/>
              <a:rect l="l" t="t" r="r" b="b"/>
              <a:pathLst>
                <a:path w="6260398" h="2782036">
                  <a:moveTo>
                    <a:pt x="6260398" y="2782036"/>
                  </a:moveTo>
                  <a:lnTo>
                    <a:pt x="0" y="2782036"/>
                  </a:lnTo>
                  <a:lnTo>
                    <a:pt x="0" y="0"/>
                  </a:lnTo>
                  <a:lnTo>
                    <a:pt x="6260398" y="0"/>
                  </a:lnTo>
                  <a:lnTo>
                    <a:pt x="6260398" y="2782036"/>
                  </a:lnTo>
                  <a:close/>
                </a:path>
              </a:pathLst>
            </a:custGeom>
            <a:blipFill>
              <a:blip r:embed="rId2"/>
              <a:stretch>
                <a:fillRect l="-1351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7523440" y="1717099"/>
            <a:ext cx="3241120" cy="3231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0"/>
              </a:lnSpc>
              <a:spcBef>
                <a:spcPct val="0"/>
              </a:spcBef>
            </a:pPr>
            <a:r>
              <a:rPr lang="en-US" sz="18000" spc="342">
                <a:solidFill>
                  <a:srgbClr val="75A752"/>
                </a:solidFill>
                <a:latin typeface="Allura" panose="02000000000000000000"/>
                <a:ea typeface="Allura" panose="02000000000000000000"/>
                <a:cs typeface="Allura" panose="02000000000000000000"/>
                <a:sym typeface="Allura" panose="02000000000000000000"/>
              </a:rPr>
              <a:t>03</a:t>
            </a:r>
            <a:endParaRPr lang="en-US" sz="18000" spc="342">
              <a:solidFill>
                <a:srgbClr val="75A752"/>
              </a:solidFill>
              <a:latin typeface="Allura" panose="02000000000000000000"/>
              <a:ea typeface="Allura" panose="02000000000000000000"/>
              <a:cs typeface="Allura" panose="02000000000000000000"/>
              <a:sym typeface="Allura" panose="02000000000000000000"/>
            </a:endParaRPr>
          </a:p>
        </p:txBody>
      </p:sp>
      <p:grpSp>
        <p:nvGrpSpPr>
          <p:cNvPr id="13" name="Group 13"/>
          <p:cNvGrpSpPr/>
          <p:nvPr/>
        </p:nvGrpSpPr>
        <p:grpSpPr>
          <a:xfrm rot="0">
            <a:off x="6171615" y="4181019"/>
            <a:ext cx="5944771" cy="1147873"/>
            <a:chOff x="0" y="0"/>
            <a:chExt cx="931712" cy="17990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31712" cy="179904"/>
            </a:xfrm>
            <a:custGeom>
              <a:avLst/>
              <a:gdLst/>
              <a:ahLst/>
              <a:cxnLst/>
              <a:rect l="l" t="t" r="r" b="b"/>
              <a:pathLst>
                <a:path w="931712" h="179904">
                  <a:moveTo>
                    <a:pt x="89952" y="0"/>
                  </a:moveTo>
                  <a:lnTo>
                    <a:pt x="841760" y="0"/>
                  </a:lnTo>
                  <a:cubicBezTo>
                    <a:pt x="891439" y="0"/>
                    <a:pt x="931712" y="40273"/>
                    <a:pt x="931712" y="89952"/>
                  </a:cubicBezTo>
                  <a:lnTo>
                    <a:pt x="931712" y="89952"/>
                  </a:lnTo>
                  <a:cubicBezTo>
                    <a:pt x="931712" y="139631"/>
                    <a:pt x="891439" y="179904"/>
                    <a:pt x="841760" y="179904"/>
                  </a:cubicBezTo>
                  <a:lnTo>
                    <a:pt x="89952" y="179904"/>
                  </a:lnTo>
                  <a:cubicBezTo>
                    <a:pt x="40273" y="179904"/>
                    <a:pt x="0" y="139631"/>
                    <a:pt x="0" y="89952"/>
                  </a:cubicBezTo>
                  <a:lnTo>
                    <a:pt x="0" y="89952"/>
                  </a:lnTo>
                  <a:cubicBezTo>
                    <a:pt x="0" y="40273"/>
                    <a:pt x="40273" y="0"/>
                    <a:pt x="89952" y="0"/>
                  </a:cubicBezTo>
                  <a:close/>
                </a:path>
              </a:pathLst>
            </a:custGeom>
            <a:solidFill>
              <a:srgbClr val="DEF1D1"/>
            </a:solidFill>
            <a:ln w="19050" cap="rnd">
              <a:solidFill>
                <a:srgbClr val="204928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931712" cy="208479"/>
            </a:xfrm>
            <a:prstGeom prst="rect">
              <a:avLst/>
            </a:prstGeom>
          </p:spPr>
          <p:txBody>
            <a:bodyPr lIns="52980" tIns="52980" rIns="52980" bIns="5298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005454" y="4257159"/>
            <a:ext cx="4277092" cy="9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0"/>
              </a:lnSpc>
            </a:pPr>
            <a:r>
              <a:rPr lang="zh-CN" altLang="en-US" sz="6020" spc="-1">
                <a:solidFill>
                  <a:srgbClr val="204928"/>
                </a:solidFill>
                <a:latin typeface="思源黑体 2" panose="020B0500000000000000" charset="-122"/>
                <a:ea typeface="思源黑体 2" panose="020B0500000000000000" charset="-122"/>
                <a:cs typeface="思源黑体 2" panose="020B0500000000000000" charset="-122"/>
                <a:sym typeface="思源黑体 2" panose="020B0500000000000000" charset="-122"/>
              </a:rPr>
              <a:t>督脉灸</a:t>
            </a:r>
            <a:endParaRPr lang="zh-CN" altLang="en-US" sz="6020" spc="-1">
              <a:solidFill>
                <a:srgbClr val="204928"/>
              </a:solidFill>
              <a:latin typeface="思源黑体 2" panose="020B0500000000000000" charset="-122"/>
              <a:ea typeface="思源黑体 2" panose="020B0500000000000000" charset="-122"/>
              <a:cs typeface="思源黑体 2" panose="020B0500000000000000" charset="-122"/>
              <a:sym typeface="思源黑体 2" panose="020B0500000000000000" charset="-122"/>
            </a:endParaRPr>
          </a:p>
        </p:txBody>
      </p:sp>
      <p:sp>
        <p:nvSpPr>
          <p:cNvPr id="17" name="Freeform 17"/>
          <p:cNvSpPr/>
          <p:nvPr/>
        </p:nvSpPr>
        <p:spPr>
          <a:xfrm rot="-10733919">
            <a:off x="6597913" y="2089772"/>
            <a:ext cx="1223037" cy="2110567"/>
          </a:xfrm>
          <a:custGeom>
            <a:avLst/>
            <a:gdLst/>
            <a:ahLst/>
            <a:cxnLst/>
            <a:rect l="l" t="t" r="r" b="b"/>
            <a:pathLst>
              <a:path w="1223037" h="2110567">
                <a:moveTo>
                  <a:pt x="0" y="0"/>
                </a:moveTo>
                <a:lnTo>
                  <a:pt x="1223037" y="0"/>
                </a:lnTo>
                <a:lnTo>
                  <a:pt x="1223037" y="2110566"/>
                </a:lnTo>
                <a:lnTo>
                  <a:pt x="0" y="21105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3575"/>
            </a:stretch>
          </a:blipFill>
        </p:spPr>
      </p:sp>
      <p:sp>
        <p:nvSpPr>
          <p:cNvPr id="18" name="Freeform 18"/>
          <p:cNvSpPr/>
          <p:nvPr/>
        </p:nvSpPr>
        <p:spPr>
          <a:xfrm rot="-10800000" flipH="1">
            <a:off x="10577696" y="2050474"/>
            <a:ext cx="1234614" cy="2130544"/>
          </a:xfrm>
          <a:custGeom>
            <a:avLst/>
            <a:gdLst/>
            <a:ahLst/>
            <a:cxnLst/>
            <a:rect l="l" t="t" r="r" b="b"/>
            <a:pathLst>
              <a:path w="1234614" h="2130544">
                <a:moveTo>
                  <a:pt x="1234614" y="0"/>
                </a:moveTo>
                <a:lnTo>
                  <a:pt x="0" y="0"/>
                </a:lnTo>
                <a:lnTo>
                  <a:pt x="0" y="2130545"/>
                </a:lnTo>
                <a:lnTo>
                  <a:pt x="1234614" y="2130545"/>
                </a:lnTo>
                <a:lnTo>
                  <a:pt x="1234614" y="0"/>
                </a:lnTo>
                <a:close/>
              </a:path>
            </a:pathLst>
          </a:custGeom>
          <a:blipFill>
            <a:blip r:embed="rId2"/>
            <a:stretch>
              <a:fillRect l="-293575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742180" y="5469890"/>
            <a:ext cx="8803005" cy="156654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2800"/>
              </a:lnSpc>
            </a:pPr>
            <a:r>
              <a:rPr lang="zh-CN" altLang="en-US" sz="2000">
                <a:solidFill>
                  <a:srgbClr val="204928">
                    <a:alpha val="70980"/>
                  </a:srgbClr>
                </a:solidFill>
                <a:latin typeface="思源黑体 2" panose="020B0500000000000000" charset="-122"/>
                <a:ea typeface="思源黑体 2" panose="020B0500000000000000" charset="-122"/>
                <a:cs typeface="思源黑体 2" panose="020B0500000000000000" charset="-122"/>
                <a:sym typeface="思源黑体 2" panose="020B0500000000000000" charset="-122"/>
              </a:rPr>
              <a:t>督脉灸又称长蛇灸、龙骨灸、火龙灸，是一种传统而古老的中医治疗方法，属于中医艾灸的一种，以在背部督脉的循行部位进行艾灸而得名。其原理是利用药物对穴位的刺激来防治疾病、强身健体。督脉灸直接对病症以火攻之，充分发挥经络、腧穴、艾灸、药物及发泡的综合治疗作用。</a:t>
            </a:r>
            <a:endParaRPr lang="zh-CN" altLang="en-US" sz="2000">
              <a:solidFill>
                <a:srgbClr val="204928">
                  <a:alpha val="70980"/>
                </a:srgbClr>
              </a:solidFill>
              <a:latin typeface="思源黑体 2" panose="020B0500000000000000" charset="-122"/>
              <a:ea typeface="思源黑体 2" panose="020B0500000000000000" charset="-122"/>
              <a:cs typeface="思源黑体 2" panose="020B0500000000000000" charset="-122"/>
              <a:sym typeface="思源黑体 2" panose="020B0500000000000000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-76471" y="411322"/>
            <a:ext cx="17249681" cy="9195114"/>
            <a:chOff x="0" y="0"/>
            <a:chExt cx="4543126" cy="24217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3057" cy="2361552"/>
            </a:xfrm>
            <a:custGeom>
              <a:avLst/>
              <a:gdLst/>
              <a:ahLst/>
              <a:cxnLst/>
              <a:rect l="l" t="t" r="r" b="b"/>
              <a:pathLst>
                <a:path w="4523057" h="2361552">
                  <a:moveTo>
                    <a:pt x="0" y="0"/>
                  </a:moveTo>
                  <a:lnTo>
                    <a:pt x="4523057" y="0"/>
                  </a:lnTo>
                  <a:lnTo>
                    <a:pt x="4523057" y="2361552"/>
                  </a:lnTo>
                  <a:lnTo>
                    <a:pt x="0" y="2361552"/>
                  </a:lnTo>
                  <a:close/>
                </a:path>
              </a:pathLst>
            </a:custGeom>
            <a:solidFill>
              <a:srgbClr val="FDFFFB"/>
            </a:solidFill>
            <a:ln w="209550" cap="sq">
              <a:solidFill>
                <a:srgbClr val="B3D99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20069" y="22107"/>
              <a:ext cx="4523057" cy="2399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 rot="-1785584" flipH="1" flipV="1">
            <a:off x="-630983" y="-121925"/>
            <a:ext cx="2376483" cy="1862549"/>
          </a:xfrm>
          <a:custGeom>
            <a:avLst/>
            <a:gdLst/>
            <a:ahLst/>
            <a:cxnLst/>
            <a:rect l="l" t="t" r="r" b="b"/>
            <a:pathLst>
              <a:path w="2376483" h="1862549">
                <a:moveTo>
                  <a:pt x="2376483" y="1862549"/>
                </a:moveTo>
                <a:lnTo>
                  <a:pt x="0" y="1862549"/>
                </a:lnTo>
                <a:lnTo>
                  <a:pt x="0" y="0"/>
                </a:lnTo>
                <a:lnTo>
                  <a:pt x="2376483" y="0"/>
                </a:lnTo>
                <a:lnTo>
                  <a:pt x="2376483" y="1862549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sp>
        <p:nvSpPr>
          <p:cNvPr id="6" name="Freeform 6"/>
          <p:cNvSpPr/>
          <p:nvPr/>
        </p:nvSpPr>
        <p:spPr>
          <a:xfrm rot="1899102" flipV="1">
            <a:off x="16542500" y="-231090"/>
            <a:ext cx="2376483" cy="1862549"/>
          </a:xfrm>
          <a:custGeom>
            <a:avLst/>
            <a:gdLst/>
            <a:ahLst/>
            <a:cxnLst/>
            <a:rect l="l" t="t" r="r" b="b"/>
            <a:pathLst>
              <a:path w="2376483" h="1862549">
                <a:moveTo>
                  <a:pt x="0" y="1862550"/>
                </a:moveTo>
                <a:lnTo>
                  <a:pt x="2376483" y="1862550"/>
                </a:lnTo>
                <a:lnTo>
                  <a:pt x="2376483" y="0"/>
                </a:lnTo>
                <a:lnTo>
                  <a:pt x="0" y="0"/>
                </a:lnTo>
                <a:lnTo>
                  <a:pt x="0" y="1862550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0" y="8753867"/>
            <a:ext cx="3496619" cy="1533133"/>
          </a:xfrm>
          <a:custGeom>
            <a:avLst/>
            <a:gdLst/>
            <a:ahLst/>
            <a:cxnLst/>
            <a:rect l="l" t="t" r="r" b="b"/>
            <a:pathLst>
              <a:path w="3496619" h="1533133">
                <a:moveTo>
                  <a:pt x="0" y="1533133"/>
                </a:moveTo>
                <a:lnTo>
                  <a:pt x="3496619" y="1533133"/>
                </a:lnTo>
                <a:lnTo>
                  <a:pt x="3496619" y="0"/>
                </a:lnTo>
                <a:lnTo>
                  <a:pt x="0" y="0"/>
                </a:lnTo>
                <a:lnTo>
                  <a:pt x="0" y="153313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4959420" y="8860191"/>
            <a:ext cx="3496619" cy="1533133"/>
          </a:xfrm>
          <a:custGeom>
            <a:avLst/>
            <a:gdLst/>
            <a:ahLst/>
            <a:cxnLst/>
            <a:rect l="l" t="t" r="r" b="b"/>
            <a:pathLst>
              <a:path w="3496619" h="1533133">
                <a:moveTo>
                  <a:pt x="3496619" y="1533133"/>
                </a:moveTo>
                <a:lnTo>
                  <a:pt x="0" y="1533133"/>
                </a:lnTo>
                <a:lnTo>
                  <a:pt x="0" y="0"/>
                </a:lnTo>
                <a:lnTo>
                  <a:pt x="3496619" y="0"/>
                </a:lnTo>
                <a:lnTo>
                  <a:pt x="3496619" y="153313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362169" y="1421146"/>
            <a:ext cx="3563661" cy="723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40"/>
              </a:lnSpc>
              <a:spcBef>
                <a:spcPct val="0"/>
              </a:spcBef>
            </a:pPr>
            <a:r>
              <a:rPr lang="zh-CN" altLang="en-US" sz="4700" b="1" u="none" strike="noStrike" spc="-1">
                <a:solidFill>
                  <a:srgbClr val="204928"/>
                </a:solidFill>
                <a:latin typeface="思源黑体 2 Medium" panose="020B0600000000000000" charset="-122"/>
                <a:ea typeface="思源黑体 2 Medium" panose="020B0600000000000000" charset="-122"/>
                <a:cs typeface="思源黑体 2 Medium" panose="020B0600000000000000" charset="-122"/>
                <a:sym typeface="思源黑体 2 Medium" panose="020B0600000000000000" charset="-122"/>
              </a:rPr>
              <a:t>督脉灸</a:t>
            </a:r>
            <a:endParaRPr lang="zh-CN" altLang="en-US" sz="4700" b="1" u="none" strike="noStrike" spc="-1">
              <a:solidFill>
                <a:srgbClr val="204928"/>
              </a:solidFill>
              <a:latin typeface="思源黑体 2 Medium" panose="020B0600000000000000" charset="-122"/>
              <a:ea typeface="思源黑体 2 Medium" panose="020B0600000000000000" charset="-122"/>
              <a:cs typeface="思源黑体 2 Medium" panose="020B0600000000000000" charset="-122"/>
              <a:sym typeface="思源黑体 2 Medium" panose="020B0600000000000000" charset="-122"/>
            </a:endParaRPr>
          </a:p>
        </p:txBody>
      </p:sp>
      <p:sp>
        <p:nvSpPr>
          <p:cNvPr id="10" name="Freeform 10"/>
          <p:cNvSpPr/>
          <p:nvPr/>
        </p:nvSpPr>
        <p:spPr>
          <a:xfrm rot="10008032">
            <a:off x="7088477" y="1189429"/>
            <a:ext cx="547384" cy="944608"/>
          </a:xfrm>
          <a:custGeom>
            <a:avLst/>
            <a:gdLst/>
            <a:ahLst/>
            <a:cxnLst/>
            <a:rect l="l" t="t" r="r" b="b"/>
            <a:pathLst>
              <a:path w="547384" h="944608">
                <a:moveTo>
                  <a:pt x="0" y="0"/>
                </a:moveTo>
                <a:lnTo>
                  <a:pt x="547384" y="0"/>
                </a:lnTo>
                <a:lnTo>
                  <a:pt x="547384" y="944608"/>
                </a:lnTo>
                <a:lnTo>
                  <a:pt x="0" y="94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3575"/>
            </a:stretch>
          </a:blipFill>
        </p:spPr>
      </p:sp>
      <p:sp>
        <p:nvSpPr>
          <p:cNvPr id="11" name="Freeform 11"/>
          <p:cNvSpPr/>
          <p:nvPr/>
        </p:nvSpPr>
        <p:spPr>
          <a:xfrm rot="-10080620" flipH="1">
            <a:off x="10652139" y="1189429"/>
            <a:ext cx="547384" cy="944608"/>
          </a:xfrm>
          <a:custGeom>
            <a:avLst/>
            <a:gdLst/>
            <a:ahLst/>
            <a:cxnLst/>
            <a:rect l="l" t="t" r="r" b="b"/>
            <a:pathLst>
              <a:path w="547384" h="944608">
                <a:moveTo>
                  <a:pt x="547384" y="0"/>
                </a:moveTo>
                <a:lnTo>
                  <a:pt x="0" y="0"/>
                </a:lnTo>
                <a:lnTo>
                  <a:pt x="0" y="944608"/>
                </a:lnTo>
                <a:lnTo>
                  <a:pt x="547384" y="944608"/>
                </a:lnTo>
                <a:lnTo>
                  <a:pt x="547384" y="0"/>
                </a:lnTo>
                <a:close/>
              </a:path>
            </a:pathLst>
          </a:custGeom>
          <a:blipFill>
            <a:blip r:embed="rId2"/>
            <a:stretch>
              <a:fillRect l="-293575"/>
            </a:stretch>
          </a:blipFill>
        </p:spPr>
      </p:sp>
      <p:sp>
        <p:nvSpPr>
          <p:cNvPr id="16" name="TextBox 16"/>
          <p:cNvSpPr txBox="1"/>
          <p:nvPr>
            <p:custDataLst>
              <p:tags r:id="rId3"/>
            </p:custDataLst>
          </p:nvPr>
        </p:nvSpPr>
        <p:spPr>
          <a:xfrm>
            <a:off x="5804802" y="3822828"/>
            <a:ext cx="5327773" cy="1538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000"/>
              </a:lnSpc>
              <a:spcBef>
                <a:spcPct val="0"/>
              </a:spcBef>
            </a:pPr>
            <a:r>
              <a:rPr lang="zh-CN" altLang="en-US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督脉灸可以起到温经散寒的作用，通过督脉灸可以促进体内的寒气排出，对于风寒感冒引起的头痛、颈肩疼痛、腰腿疼痛等症状有一定的改善作用。</a:t>
            </a:r>
            <a:endParaRPr lang="zh-CN" altLang="en-US" sz="2000" u="none" strike="noStrike">
              <a:solidFill>
                <a:srgbClr val="2B2A2A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</p:txBody>
      </p:sp>
      <p:sp>
        <p:nvSpPr>
          <p:cNvPr id="17" name="TextBox 17"/>
          <p:cNvSpPr txBox="1"/>
          <p:nvPr>
            <p:custDataLst>
              <p:tags r:id="rId4"/>
            </p:custDataLst>
          </p:nvPr>
        </p:nvSpPr>
        <p:spPr>
          <a:xfrm>
            <a:off x="5804535" y="6289675"/>
            <a:ext cx="5327650" cy="161099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0" lvl="0" indent="0" algn="just">
              <a:lnSpc>
                <a:spcPts val="3000"/>
              </a:lnSpc>
              <a:spcBef>
                <a:spcPct val="0"/>
              </a:spcBef>
            </a:pPr>
            <a:r>
              <a:rPr lang="zh-CN" altLang="en-US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如果患者存在气血不足的情况，可能会出现面色苍白、月经量少等症状，此时患者可以遵医嘱通过督脉灸进行治疗，能够促进体内血液循环，从而改善不适症状。</a:t>
            </a:r>
            <a:endParaRPr lang="zh-CN" altLang="en-US" sz="2000" u="none" strike="noStrike">
              <a:solidFill>
                <a:srgbClr val="2B2A2A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</p:txBody>
      </p:sp>
      <p:sp>
        <p:nvSpPr>
          <p:cNvPr id="18" name="TextBox 18"/>
          <p:cNvSpPr txBox="1"/>
          <p:nvPr>
            <p:custDataLst>
              <p:tags r:id="rId5"/>
            </p:custDataLst>
          </p:nvPr>
        </p:nvSpPr>
        <p:spPr>
          <a:xfrm>
            <a:off x="11653006" y="3822828"/>
            <a:ext cx="5327773" cy="1538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000"/>
              </a:lnSpc>
              <a:spcBef>
                <a:spcPct val="0"/>
              </a:spcBef>
            </a:pPr>
            <a:r>
              <a:rPr lang="zh-CN" altLang="en-US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督脉灸还具有补阳益气的功效，如果患者存在阳气不足的情况，可能会出现四肢发凉、身体乏力、精神不振等不适症状，此时患者可以遵医嘱通过督脉灸进行治疗。</a:t>
            </a:r>
            <a:endParaRPr lang="zh-CN" altLang="en-US" sz="2000" u="none" strike="noStrike">
              <a:solidFill>
                <a:srgbClr val="2B2A2A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</p:txBody>
      </p:sp>
      <p:sp>
        <p:nvSpPr>
          <p:cNvPr id="19" name="TextBox 19"/>
          <p:cNvSpPr txBox="1"/>
          <p:nvPr>
            <p:custDataLst>
              <p:tags r:id="rId6"/>
            </p:custDataLst>
          </p:nvPr>
        </p:nvSpPr>
        <p:spPr>
          <a:xfrm>
            <a:off x="11652885" y="6151880"/>
            <a:ext cx="5327650" cy="11753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0" lvl="0" indent="0" algn="just">
              <a:lnSpc>
                <a:spcPts val="3000"/>
              </a:lnSpc>
              <a:spcBef>
                <a:spcPct val="0"/>
              </a:spcBef>
            </a:pPr>
            <a:r>
              <a:rPr lang="zh-CN" altLang="en-US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在专业医生的指导下进行督脉灸，可以促进体内的</a:t>
            </a:r>
            <a:r>
              <a:rPr lang="zh-CN" altLang="en-US" sz="2800" b="1" u="none" strike="noStrike" spc="279">
                <a:solidFill>
                  <a:srgbClr val="204928"/>
                </a:solidFill>
                <a:latin typeface="思源黑体 2 Bold" panose="020B0800000000000000" charset="-122"/>
                <a:ea typeface="思源黑体 2 Bold" panose="020B0800000000000000" charset="-122"/>
                <a:cs typeface="思源黑体 2 Bold" panose="020B0800000000000000" charset="-122"/>
                <a:sym typeface="思源黑体 1" panose="020B0500000000000000" charset="-122"/>
              </a:rPr>
              <a:t>血液</a:t>
            </a:r>
            <a:r>
              <a:rPr lang="zh-CN" altLang="en-US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循环，在一定程度上还可以达到调节脏腑的效果，有助于改善脏腑功能紊乱的情况。</a:t>
            </a:r>
            <a:endParaRPr lang="zh-CN" altLang="en-US" sz="2000" u="none" strike="noStrike">
              <a:solidFill>
                <a:srgbClr val="2B2A2A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</p:txBody>
      </p:sp>
      <p:grpSp>
        <p:nvGrpSpPr>
          <p:cNvPr id="20" name="Group 20"/>
          <p:cNvGrpSpPr/>
          <p:nvPr>
            <p:custDataLst>
              <p:tags r:id="rId7"/>
            </p:custDataLst>
          </p:nvPr>
        </p:nvGrpSpPr>
        <p:grpSpPr>
          <a:xfrm rot="0">
            <a:off x="5804802" y="3098757"/>
            <a:ext cx="3034275" cy="526023"/>
            <a:chOff x="0" y="-35210"/>
            <a:chExt cx="4045700" cy="701363"/>
          </a:xfrm>
        </p:grpSpPr>
        <p:grpSp>
          <p:nvGrpSpPr>
            <p:cNvPr id="21" name="Group 21"/>
            <p:cNvGrpSpPr/>
            <p:nvPr/>
          </p:nvGrpSpPr>
          <p:grpSpPr>
            <a:xfrm rot="0">
              <a:off x="0" y="0"/>
              <a:ext cx="4045700" cy="666153"/>
              <a:chOff x="0" y="0"/>
              <a:chExt cx="1039241" cy="171119"/>
            </a:xfrm>
          </p:grpSpPr>
          <p:sp>
            <p:nvSpPr>
              <p:cNvPr id="22" name="Freeform 22"/>
              <p:cNvSpPr/>
              <p:nvPr>
                <p:custDataLst>
                  <p:tags r:id="rId8"/>
                </p:custDataLst>
              </p:nvPr>
            </p:nvSpPr>
            <p:spPr>
              <a:xfrm>
                <a:off x="0" y="0"/>
                <a:ext cx="1039241" cy="171119"/>
              </a:xfrm>
              <a:custGeom>
                <a:avLst/>
                <a:gdLst/>
                <a:ahLst/>
                <a:cxnLst/>
                <a:rect l="l" t="t" r="r" b="b"/>
                <a:pathLst>
                  <a:path w="1039241" h="171119">
                    <a:moveTo>
                      <a:pt x="85559" y="0"/>
                    </a:moveTo>
                    <a:lnTo>
                      <a:pt x="953682" y="0"/>
                    </a:lnTo>
                    <a:cubicBezTo>
                      <a:pt x="976374" y="0"/>
                      <a:pt x="998136" y="9014"/>
                      <a:pt x="1014182" y="25060"/>
                    </a:cubicBezTo>
                    <a:cubicBezTo>
                      <a:pt x="1030227" y="41105"/>
                      <a:pt x="1039241" y="62868"/>
                      <a:pt x="1039241" y="85559"/>
                    </a:cubicBezTo>
                    <a:lnTo>
                      <a:pt x="1039241" y="85559"/>
                    </a:lnTo>
                    <a:cubicBezTo>
                      <a:pt x="1039241" y="108251"/>
                      <a:pt x="1030227" y="130013"/>
                      <a:pt x="1014182" y="146059"/>
                    </a:cubicBezTo>
                    <a:cubicBezTo>
                      <a:pt x="998136" y="162104"/>
                      <a:pt x="976374" y="171119"/>
                      <a:pt x="953682" y="171119"/>
                    </a:cubicBezTo>
                    <a:lnTo>
                      <a:pt x="85559" y="171119"/>
                    </a:lnTo>
                    <a:cubicBezTo>
                      <a:pt x="62868" y="171119"/>
                      <a:pt x="41105" y="162104"/>
                      <a:pt x="25060" y="146059"/>
                    </a:cubicBezTo>
                    <a:cubicBezTo>
                      <a:pt x="9014" y="130013"/>
                      <a:pt x="0" y="108251"/>
                      <a:pt x="0" y="85559"/>
                    </a:cubicBezTo>
                    <a:lnTo>
                      <a:pt x="0" y="85559"/>
                    </a:lnTo>
                    <a:cubicBezTo>
                      <a:pt x="0" y="62868"/>
                      <a:pt x="9014" y="41105"/>
                      <a:pt x="25060" y="25060"/>
                    </a:cubicBezTo>
                    <a:cubicBezTo>
                      <a:pt x="41105" y="9014"/>
                      <a:pt x="62868" y="0"/>
                      <a:pt x="85559" y="0"/>
                    </a:cubicBezTo>
                    <a:close/>
                  </a:path>
                </a:pathLst>
              </a:custGeom>
              <a:solidFill>
                <a:srgbClr val="DEF1D1"/>
              </a:solidFill>
              <a:ln w="9525" cap="rnd">
                <a:solidFill>
                  <a:srgbClr val="204928"/>
                </a:solidFill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47625"/>
                <a:ext cx="1039241" cy="218744"/>
              </a:xfrm>
              <a:prstGeom prst="rect">
                <a:avLst/>
              </a:prstGeom>
            </p:spPr>
            <p:txBody>
              <a:bodyPr lIns="34493" tIns="34493" rIns="34493" bIns="34493" rtlCol="0" anchor="ctr"/>
              <a:lstStyle/>
              <a:p>
                <a:pPr marL="0" lvl="0" indent="0" algn="ctr">
                  <a:lnSpc>
                    <a:spcPts val="2895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id="24" name="TextBox 24"/>
            <p:cNvSpPr txBox="1"/>
            <p:nvPr>
              <p:custDataLst>
                <p:tags r:id="rId9"/>
              </p:custDataLst>
            </p:nvPr>
          </p:nvSpPr>
          <p:spPr>
            <a:xfrm>
              <a:off x="292086" y="-35210"/>
              <a:ext cx="3461527" cy="6697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20"/>
                </a:lnSpc>
                <a:spcBef>
                  <a:spcPct val="0"/>
                </a:spcBef>
              </a:pPr>
              <a:r>
                <a:rPr lang="en-US" altLang="zh-CN" sz="2800" b="1" spc="279">
                  <a:solidFill>
                    <a:srgbClr val="204928"/>
                  </a:solidFill>
                  <a:latin typeface="思源黑体 2 Bold" panose="020B0800000000000000" charset="-122"/>
                  <a:ea typeface="思源黑体 2 Bold" panose="020B0800000000000000" charset="-122"/>
                  <a:cs typeface="思源黑体 2 Bold" panose="020B0800000000000000" charset="-122"/>
                  <a:sym typeface="思源黑体 2 Bold" panose="020B0800000000000000" charset="-122"/>
                </a:rPr>
                <a:t>1</a:t>
              </a:r>
              <a:r>
                <a:rPr lang="zh-CN" altLang="en-US" sz="2800" b="1" spc="279">
                  <a:solidFill>
                    <a:srgbClr val="204928"/>
                  </a:solidFill>
                  <a:latin typeface="思源黑体 2 Bold" panose="020B0800000000000000" charset="-122"/>
                  <a:ea typeface="思源黑体 2 Bold" panose="020B0800000000000000" charset="-122"/>
                  <a:cs typeface="思源黑体 2 Bold" panose="020B0800000000000000" charset="-122"/>
                  <a:sym typeface="思源黑体 2 Bold" panose="020B0800000000000000" charset="-122"/>
                </a:rPr>
                <a:t>、温经散寒</a:t>
              </a:r>
              <a:endParaRPr lang="zh-CN" altLang="en-US" sz="2800" b="1" spc="279">
                <a:solidFill>
                  <a:srgbClr val="204928"/>
                </a:solidFill>
                <a:latin typeface="思源黑体 2 Bold" panose="020B0800000000000000" charset="-122"/>
                <a:ea typeface="思源黑体 2 Bold" panose="020B0800000000000000" charset="-122"/>
                <a:cs typeface="思源黑体 2 Bold" panose="020B0800000000000000" charset="-122"/>
                <a:sym typeface="思源黑体 2 Bold" panose="020B0800000000000000" charset="-122"/>
              </a:endParaRPr>
            </a:p>
          </p:txBody>
        </p:sp>
      </p:grpSp>
      <p:grpSp>
        <p:nvGrpSpPr>
          <p:cNvPr id="25" name="Group 25"/>
          <p:cNvGrpSpPr/>
          <p:nvPr>
            <p:custDataLst>
              <p:tags r:id="rId10"/>
            </p:custDataLst>
          </p:nvPr>
        </p:nvGrpSpPr>
        <p:grpSpPr>
          <a:xfrm rot="0">
            <a:off x="5715001" y="7962900"/>
            <a:ext cx="3124198" cy="806791"/>
            <a:chOff x="171889" y="-1792043"/>
            <a:chExt cx="4165933" cy="1578186"/>
          </a:xfrm>
        </p:grpSpPr>
        <p:grpSp>
          <p:nvGrpSpPr>
            <p:cNvPr id="26" name="Group 26"/>
            <p:cNvGrpSpPr/>
            <p:nvPr/>
          </p:nvGrpSpPr>
          <p:grpSpPr>
            <a:xfrm rot="0">
              <a:off x="171889" y="-1710749"/>
              <a:ext cx="4165933" cy="1218543"/>
              <a:chOff x="44154" y="-439451"/>
              <a:chExt cx="1070126" cy="313015"/>
            </a:xfrm>
          </p:grpSpPr>
          <p:sp>
            <p:nvSpPr>
              <p:cNvPr id="27" name="Freeform 27"/>
              <p:cNvSpPr/>
              <p:nvPr>
                <p:custDataLst>
                  <p:tags r:id="rId11"/>
                </p:custDataLst>
              </p:nvPr>
            </p:nvSpPr>
            <p:spPr>
              <a:xfrm>
                <a:off x="44154" y="-403714"/>
                <a:ext cx="1039241" cy="277278"/>
              </a:xfrm>
              <a:custGeom>
                <a:avLst/>
                <a:gdLst/>
                <a:ahLst/>
                <a:cxnLst/>
                <a:rect l="l" t="t" r="r" b="b"/>
                <a:pathLst>
                  <a:path w="1039241" h="171119">
                    <a:moveTo>
                      <a:pt x="85559" y="0"/>
                    </a:moveTo>
                    <a:lnTo>
                      <a:pt x="953682" y="0"/>
                    </a:lnTo>
                    <a:cubicBezTo>
                      <a:pt x="976374" y="0"/>
                      <a:pt x="998136" y="9014"/>
                      <a:pt x="1014182" y="25060"/>
                    </a:cubicBezTo>
                    <a:cubicBezTo>
                      <a:pt x="1030227" y="41105"/>
                      <a:pt x="1039241" y="62868"/>
                      <a:pt x="1039241" y="85559"/>
                    </a:cubicBezTo>
                    <a:lnTo>
                      <a:pt x="1039241" y="85559"/>
                    </a:lnTo>
                    <a:cubicBezTo>
                      <a:pt x="1039241" y="108251"/>
                      <a:pt x="1030227" y="130013"/>
                      <a:pt x="1014182" y="146059"/>
                    </a:cubicBezTo>
                    <a:cubicBezTo>
                      <a:pt x="998136" y="162104"/>
                      <a:pt x="976374" y="171119"/>
                      <a:pt x="953682" y="171119"/>
                    </a:cubicBezTo>
                    <a:lnTo>
                      <a:pt x="85559" y="171119"/>
                    </a:lnTo>
                    <a:cubicBezTo>
                      <a:pt x="62868" y="171119"/>
                      <a:pt x="41105" y="162104"/>
                      <a:pt x="25060" y="146059"/>
                    </a:cubicBezTo>
                    <a:cubicBezTo>
                      <a:pt x="9014" y="130013"/>
                      <a:pt x="0" y="108251"/>
                      <a:pt x="0" y="85559"/>
                    </a:cubicBezTo>
                    <a:lnTo>
                      <a:pt x="0" y="85559"/>
                    </a:lnTo>
                    <a:cubicBezTo>
                      <a:pt x="0" y="62868"/>
                      <a:pt x="9014" y="41105"/>
                      <a:pt x="25060" y="25060"/>
                    </a:cubicBezTo>
                    <a:cubicBezTo>
                      <a:pt x="41105" y="9014"/>
                      <a:pt x="62868" y="0"/>
                      <a:pt x="85559" y="0"/>
                    </a:cubicBezTo>
                    <a:close/>
                  </a:path>
                </a:pathLst>
              </a:custGeom>
              <a:solidFill>
                <a:srgbClr val="DEF1D1"/>
              </a:solidFill>
              <a:ln w="9525" cap="rnd">
                <a:solidFill>
                  <a:srgbClr val="204928"/>
                </a:solidFill>
                <a:prstDash val="solid"/>
                <a:round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5039" y="-439451"/>
                <a:ext cx="1039241" cy="218744"/>
              </a:xfrm>
              <a:prstGeom prst="rect">
                <a:avLst/>
              </a:prstGeom>
            </p:spPr>
            <p:txBody>
              <a:bodyPr lIns="34493" tIns="34493" rIns="34493" bIns="34493" rtlCol="0" anchor="ctr"/>
              <a:lstStyle/>
              <a:p>
                <a:pPr marL="0" lvl="0" indent="0" algn="ctr">
                  <a:lnSpc>
                    <a:spcPts val="2895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id="29" name="TextBox 29"/>
            <p:cNvSpPr txBox="1"/>
            <p:nvPr>
              <p:custDataLst>
                <p:tags r:id="rId12"/>
              </p:custDataLst>
            </p:nvPr>
          </p:nvSpPr>
          <p:spPr>
            <a:xfrm>
              <a:off x="388620" y="-1792043"/>
              <a:ext cx="3461173" cy="1578186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marL="0" lvl="0" indent="0" algn="ctr">
                <a:lnSpc>
                  <a:spcPts val="3920"/>
                </a:lnSpc>
                <a:spcBef>
                  <a:spcPct val="0"/>
                </a:spcBef>
              </a:pPr>
              <a:r>
                <a:rPr lang="en-US" altLang="zh-CN" sz="2800" b="1" spc="279">
                  <a:solidFill>
                    <a:srgbClr val="204928"/>
                  </a:solidFill>
                  <a:latin typeface="思源黑体 2 Bold" panose="020B0800000000000000" charset="-122"/>
                  <a:ea typeface="思源黑体 2 Bold" panose="020B0800000000000000" charset="-122"/>
                  <a:cs typeface="思源黑体 2 Bold" panose="020B0800000000000000" charset="-122"/>
                  <a:sym typeface="思源黑体 2 Bold" panose="020B0800000000000000" charset="-122"/>
                </a:rPr>
                <a:t>5</a:t>
              </a:r>
              <a:r>
                <a:rPr lang="zh-CN" altLang="en-US" sz="2800" b="1" spc="279">
                  <a:solidFill>
                    <a:srgbClr val="204928"/>
                  </a:solidFill>
                  <a:latin typeface="思源黑体 2 Bold" panose="020B0800000000000000" charset="-122"/>
                  <a:ea typeface="思源黑体 2 Bold" panose="020B0800000000000000" charset="-122"/>
                  <a:cs typeface="思源黑体 2 Bold" panose="020B0800000000000000" charset="-122"/>
                  <a:sym typeface="思源黑体 2 Bold" panose="020B0800000000000000" charset="-122"/>
                </a:rPr>
                <a:t>、调节阴阳</a:t>
              </a:r>
              <a:endParaRPr lang="zh-CN" altLang="en-US" sz="2800" b="1" spc="279">
                <a:solidFill>
                  <a:srgbClr val="204928"/>
                </a:solidFill>
                <a:latin typeface="思源黑体 2 Bold" panose="020B0800000000000000" charset="-122"/>
                <a:ea typeface="思源黑体 2 Bold" panose="020B0800000000000000" charset="-122"/>
                <a:cs typeface="思源黑体 2 Bold" panose="020B0800000000000000" charset="-122"/>
                <a:sym typeface="思源黑体 2 Bold" panose="020B0800000000000000" charset="-122"/>
              </a:endParaRPr>
            </a:p>
          </p:txBody>
        </p:sp>
      </p:grpSp>
      <p:grpSp>
        <p:nvGrpSpPr>
          <p:cNvPr id="30" name="Group 30"/>
          <p:cNvGrpSpPr/>
          <p:nvPr>
            <p:custDataLst>
              <p:tags r:id="rId13"/>
            </p:custDataLst>
          </p:nvPr>
        </p:nvGrpSpPr>
        <p:grpSpPr>
          <a:xfrm rot="0">
            <a:off x="11653006" y="3098757"/>
            <a:ext cx="3034275" cy="526023"/>
            <a:chOff x="0" y="-35210"/>
            <a:chExt cx="4045700" cy="701363"/>
          </a:xfrm>
        </p:grpSpPr>
        <p:grpSp>
          <p:nvGrpSpPr>
            <p:cNvPr id="31" name="Group 31"/>
            <p:cNvGrpSpPr/>
            <p:nvPr/>
          </p:nvGrpSpPr>
          <p:grpSpPr>
            <a:xfrm rot="0">
              <a:off x="0" y="0"/>
              <a:ext cx="4045700" cy="666153"/>
              <a:chOff x="0" y="0"/>
              <a:chExt cx="1039241" cy="171119"/>
            </a:xfrm>
          </p:grpSpPr>
          <p:sp>
            <p:nvSpPr>
              <p:cNvPr id="32" name="Freeform 32"/>
              <p:cNvSpPr/>
              <p:nvPr>
                <p:custDataLst>
                  <p:tags r:id="rId14"/>
                </p:custDataLst>
              </p:nvPr>
            </p:nvSpPr>
            <p:spPr>
              <a:xfrm>
                <a:off x="0" y="0"/>
                <a:ext cx="1039241" cy="171119"/>
              </a:xfrm>
              <a:custGeom>
                <a:avLst/>
                <a:gdLst/>
                <a:ahLst/>
                <a:cxnLst/>
                <a:rect l="l" t="t" r="r" b="b"/>
                <a:pathLst>
                  <a:path w="1039241" h="171119">
                    <a:moveTo>
                      <a:pt x="85559" y="0"/>
                    </a:moveTo>
                    <a:lnTo>
                      <a:pt x="953682" y="0"/>
                    </a:lnTo>
                    <a:cubicBezTo>
                      <a:pt x="976374" y="0"/>
                      <a:pt x="998136" y="9014"/>
                      <a:pt x="1014182" y="25060"/>
                    </a:cubicBezTo>
                    <a:cubicBezTo>
                      <a:pt x="1030227" y="41105"/>
                      <a:pt x="1039241" y="62868"/>
                      <a:pt x="1039241" y="85559"/>
                    </a:cubicBezTo>
                    <a:lnTo>
                      <a:pt x="1039241" y="85559"/>
                    </a:lnTo>
                    <a:cubicBezTo>
                      <a:pt x="1039241" y="108251"/>
                      <a:pt x="1030227" y="130013"/>
                      <a:pt x="1014182" y="146059"/>
                    </a:cubicBezTo>
                    <a:cubicBezTo>
                      <a:pt x="998136" y="162104"/>
                      <a:pt x="976374" y="171119"/>
                      <a:pt x="953682" y="171119"/>
                    </a:cubicBezTo>
                    <a:lnTo>
                      <a:pt x="85559" y="171119"/>
                    </a:lnTo>
                    <a:cubicBezTo>
                      <a:pt x="62868" y="171119"/>
                      <a:pt x="41105" y="162104"/>
                      <a:pt x="25060" y="146059"/>
                    </a:cubicBezTo>
                    <a:cubicBezTo>
                      <a:pt x="9014" y="130013"/>
                      <a:pt x="0" y="108251"/>
                      <a:pt x="0" y="85559"/>
                    </a:cubicBezTo>
                    <a:lnTo>
                      <a:pt x="0" y="85559"/>
                    </a:lnTo>
                    <a:cubicBezTo>
                      <a:pt x="0" y="62868"/>
                      <a:pt x="9014" y="41105"/>
                      <a:pt x="25060" y="25060"/>
                    </a:cubicBezTo>
                    <a:cubicBezTo>
                      <a:pt x="41105" y="9014"/>
                      <a:pt x="62868" y="0"/>
                      <a:pt x="85559" y="0"/>
                    </a:cubicBezTo>
                    <a:close/>
                  </a:path>
                </a:pathLst>
              </a:custGeom>
              <a:solidFill>
                <a:srgbClr val="DEF1D1"/>
              </a:solidFill>
              <a:ln w="9525" cap="rnd">
                <a:solidFill>
                  <a:srgbClr val="204928"/>
                </a:solidFill>
                <a:prstDash val="solid"/>
                <a:round/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1039241" cy="218744"/>
              </a:xfrm>
              <a:prstGeom prst="rect">
                <a:avLst/>
              </a:prstGeom>
            </p:spPr>
            <p:txBody>
              <a:bodyPr lIns="34493" tIns="34493" rIns="34493" bIns="34493" rtlCol="0" anchor="ctr"/>
              <a:lstStyle/>
              <a:p>
                <a:pPr marL="0" lvl="0" indent="0" algn="ctr">
                  <a:lnSpc>
                    <a:spcPts val="2895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id="34" name="TextBox 34"/>
            <p:cNvSpPr txBox="1"/>
            <p:nvPr>
              <p:custDataLst>
                <p:tags r:id="rId15"/>
              </p:custDataLst>
            </p:nvPr>
          </p:nvSpPr>
          <p:spPr>
            <a:xfrm>
              <a:off x="292086" y="-35210"/>
              <a:ext cx="3461527" cy="6697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20"/>
                </a:lnSpc>
                <a:spcBef>
                  <a:spcPct val="0"/>
                </a:spcBef>
              </a:pPr>
              <a:r>
                <a:rPr lang="en-US" altLang="zh-CN" sz="2800" b="1" spc="279">
                  <a:solidFill>
                    <a:srgbClr val="204928"/>
                  </a:solidFill>
                  <a:latin typeface="思源黑体 2 Bold" panose="020B0800000000000000" charset="-122"/>
                  <a:ea typeface="思源黑体 2 Bold" panose="020B0800000000000000" charset="-122"/>
                  <a:cs typeface="思源黑体 2 Bold" panose="020B0800000000000000" charset="-122"/>
                  <a:sym typeface="思源黑体 2 Bold" panose="020B0800000000000000" charset="-122"/>
                </a:rPr>
                <a:t>2</a:t>
              </a:r>
              <a:r>
                <a:rPr lang="zh-CN" altLang="en-US" sz="2800" b="1" spc="279">
                  <a:solidFill>
                    <a:srgbClr val="204928"/>
                  </a:solidFill>
                  <a:latin typeface="思源黑体 2 Bold" panose="020B0800000000000000" charset="-122"/>
                  <a:ea typeface="思源黑体 2 Bold" panose="020B0800000000000000" charset="-122"/>
                  <a:cs typeface="思源黑体 2 Bold" panose="020B0800000000000000" charset="-122"/>
                  <a:sym typeface="思源黑体 2 Bold" panose="020B0800000000000000" charset="-122"/>
                </a:rPr>
                <a:t>、补阳益气</a:t>
              </a:r>
              <a:endParaRPr lang="zh-CN" altLang="en-US" sz="2800" b="1" spc="279">
                <a:solidFill>
                  <a:srgbClr val="204928"/>
                </a:solidFill>
                <a:latin typeface="思源黑体 2 Bold" panose="020B0800000000000000" charset="-122"/>
                <a:ea typeface="思源黑体 2 Bold" panose="020B0800000000000000" charset="-122"/>
                <a:cs typeface="思源黑体 2 Bold" panose="020B0800000000000000" charset="-122"/>
                <a:sym typeface="思源黑体 2 Bold" panose="020B0800000000000000" charset="-122"/>
              </a:endParaRPr>
            </a:p>
          </p:txBody>
        </p:sp>
      </p:grpSp>
      <p:grpSp>
        <p:nvGrpSpPr>
          <p:cNvPr id="36" name="Group 36"/>
          <p:cNvGrpSpPr/>
          <p:nvPr>
            <p:custDataLst>
              <p:tags r:id="rId16"/>
            </p:custDataLst>
          </p:nvPr>
        </p:nvGrpSpPr>
        <p:grpSpPr>
          <a:xfrm rot="0">
            <a:off x="12039599" y="5514975"/>
            <a:ext cx="3094991" cy="555625"/>
            <a:chOff x="-20881" y="0"/>
            <a:chExt cx="1060122" cy="190253"/>
          </a:xfrm>
        </p:grpSpPr>
        <p:sp>
          <p:nvSpPr>
            <p:cNvPr id="37" name="Freeform 37"/>
            <p:cNvSpPr/>
            <p:nvPr>
              <p:custDataLst>
                <p:tags r:id="rId17"/>
              </p:custDataLst>
            </p:nvPr>
          </p:nvSpPr>
          <p:spPr>
            <a:xfrm>
              <a:off x="0" y="0"/>
              <a:ext cx="1039241" cy="171119"/>
            </a:xfrm>
            <a:custGeom>
              <a:avLst/>
              <a:gdLst/>
              <a:ahLst/>
              <a:cxnLst/>
              <a:rect l="l" t="t" r="r" b="b"/>
              <a:pathLst>
                <a:path w="1039241" h="171119">
                  <a:moveTo>
                    <a:pt x="85559" y="0"/>
                  </a:moveTo>
                  <a:lnTo>
                    <a:pt x="953682" y="0"/>
                  </a:lnTo>
                  <a:cubicBezTo>
                    <a:pt x="976374" y="0"/>
                    <a:pt x="998136" y="9014"/>
                    <a:pt x="1014182" y="25060"/>
                  </a:cubicBezTo>
                  <a:cubicBezTo>
                    <a:pt x="1030227" y="41105"/>
                    <a:pt x="1039241" y="62868"/>
                    <a:pt x="1039241" y="85559"/>
                  </a:cubicBezTo>
                  <a:lnTo>
                    <a:pt x="1039241" y="85559"/>
                  </a:lnTo>
                  <a:cubicBezTo>
                    <a:pt x="1039241" y="108251"/>
                    <a:pt x="1030227" y="130013"/>
                    <a:pt x="1014182" y="146059"/>
                  </a:cubicBezTo>
                  <a:cubicBezTo>
                    <a:pt x="998136" y="162104"/>
                    <a:pt x="976374" y="171119"/>
                    <a:pt x="953682" y="171119"/>
                  </a:cubicBezTo>
                  <a:lnTo>
                    <a:pt x="85559" y="171119"/>
                  </a:lnTo>
                  <a:cubicBezTo>
                    <a:pt x="62868" y="171119"/>
                    <a:pt x="41105" y="162104"/>
                    <a:pt x="25060" y="146059"/>
                  </a:cubicBezTo>
                  <a:cubicBezTo>
                    <a:pt x="9014" y="130013"/>
                    <a:pt x="0" y="108251"/>
                    <a:pt x="0" y="85559"/>
                  </a:cubicBezTo>
                  <a:lnTo>
                    <a:pt x="0" y="85559"/>
                  </a:lnTo>
                  <a:cubicBezTo>
                    <a:pt x="0" y="62868"/>
                    <a:pt x="9014" y="41105"/>
                    <a:pt x="25060" y="25060"/>
                  </a:cubicBezTo>
                  <a:cubicBezTo>
                    <a:pt x="41105" y="9014"/>
                    <a:pt x="62868" y="0"/>
                    <a:pt x="85559" y="0"/>
                  </a:cubicBezTo>
                  <a:close/>
                </a:path>
              </a:pathLst>
            </a:custGeom>
            <a:solidFill>
              <a:srgbClr val="DEF1D1"/>
            </a:solidFill>
            <a:ln w="9525" cap="rnd">
              <a:solidFill>
                <a:srgbClr val="204928"/>
              </a:solidFill>
              <a:prstDash val="solid"/>
              <a:round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-20881" y="2392"/>
              <a:ext cx="1039241" cy="187861"/>
            </a:xfrm>
            <a:prstGeom prst="rect">
              <a:avLst/>
            </a:prstGeom>
          </p:spPr>
          <p:txBody>
            <a:bodyPr lIns="34493" tIns="34493" rIns="34493" bIns="34493" rtlCol="0" anchor="ctr"/>
            <a:lstStyle/>
            <a:p>
              <a:pPr marL="0" lvl="0" indent="0" algn="ctr">
                <a:lnSpc>
                  <a:spcPts val="2895"/>
                </a:lnSpc>
                <a:spcBef>
                  <a:spcPct val="0"/>
                </a:spcBef>
              </a:pPr>
              <a:r>
                <a:rPr lang="en-US" altLang="zh-CN" sz="2800" b="1" spc="279">
                  <a:solidFill>
                    <a:srgbClr val="204928"/>
                  </a:solidFill>
                  <a:latin typeface="思源黑体 2 Bold" panose="020B0800000000000000" charset="-122"/>
                  <a:ea typeface="思源黑体 2 Bold" panose="020B0800000000000000" charset="-122"/>
                  <a:cs typeface="思源黑体 2 Bold" panose="020B0800000000000000" charset="-122"/>
                  <a:sym typeface="+mn-ea"/>
                </a:rPr>
                <a:t>4</a:t>
              </a:r>
              <a:r>
                <a:rPr lang="zh-CN" altLang="en-US" sz="2800" b="1" spc="279">
                  <a:solidFill>
                    <a:srgbClr val="204928"/>
                  </a:solidFill>
                  <a:latin typeface="思源黑体 2 Bold" panose="020B0800000000000000" charset="-122"/>
                  <a:ea typeface="思源黑体 2 Bold" panose="020B0800000000000000" charset="-122"/>
                  <a:cs typeface="思源黑体 2 Bold" panose="020B0800000000000000" charset="-122"/>
                  <a:sym typeface="+mn-ea"/>
                </a:rPr>
                <a:t>、</a:t>
              </a:r>
              <a:r>
                <a:rPr lang="zh-CN" altLang="en-US" sz="2800" b="1" spc="279">
                  <a:solidFill>
                    <a:srgbClr val="204928"/>
                  </a:solidFill>
                  <a:latin typeface="思源黑体 2 Bold" panose="020B0800000000000000" charset="-122"/>
                  <a:ea typeface="思源黑体 2 Bold" panose="020B0800000000000000" charset="-122"/>
                  <a:cs typeface="思源黑体 2 Bold" panose="020B0800000000000000" charset="-122"/>
                </a:rPr>
                <a:t>调节脏腑</a:t>
              </a:r>
              <a:endParaRPr lang="zh-CN" altLang="en-US" sz="2800" b="1" spc="279">
                <a:solidFill>
                  <a:srgbClr val="204928"/>
                </a:solidFill>
                <a:latin typeface="思源黑体 2 Bold" panose="020B0800000000000000" charset="-122"/>
                <a:ea typeface="思源黑体 2 Bold" panose="020B0800000000000000" charset="-122"/>
                <a:cs typeface="思源黑体 2 Bold" panose="020B0800000000000000" charset="-122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6604000" y="4974908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0" algn="just"/>
            <a:r>
              <a:rPr lang="en-US" altLang="zh-CN" sz="1600" b="0" i="0">
                <a:solidFill>
                  <a:srgbClr val="1F1F1F"/>
                </a:solidFill>
                <a:latin typeface="Arial" panose="020B0604020202020204"/>
                <a:ea typeface="Arial" panose="020B0604020202020204"/>
              </a:rPr>
              <a:t>4</a:t>
            </a:r>
            <a:r>
              <a:rPr lang="zh-CN" altLang="en-US" sz="1600" b="0" i="0">
                <a:solidFill>
                  <a:srgbClr val="1F1F1F"/>
                </a:solidFill>
                <a:latin typeface="Arial" panose="020B0604020202020204"/>
                <a:ea typeface="Arial" panose="020B0604020202020204"/>
              </a:rPr>
              <a:t>、调节脏腑</a:t>
            </a:r>
            <a:endParaRPr lang="zh-CN" altLang="en-US" sz="1600" b="0" i="0">
              <a:solidFill>
                <a:srgbClr val="1F1F1F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296400" y="7899400"/>
            <a:ext cx="7392670" cy="789940"/>
          </a:xfrm>
          <a:prstGeom prst="rect">
            <a:avLst/>
          </a:prstGeom>
        </p:spPr>
        <p:txBody>
          <a:bodyPr>
            <a:noAutofit/>
          </a:bodyPr>
          <a:p>
            <a:pPr marL="0" indent="0" algn="just"/>
            <a:r>
              <a:rPr lang="zh-CN" altLang="en-US" sz="2000" b="0" i="0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</a:rPr>
              <a:t>督脉灸还可以起到调节阴阳的作用，如果患者存在阴阳两虚的情况，可能会出现身体乏力、精神不振、失眠多梦等症状，此时可以通过督脉灸进行调节</a:t>
            </a:r>
            <a:endParaRPr lang="zh-CN" altLang="en-US" sz="2000" b="0" i="0">
              <a:solidFill>
                <a:srgbClr val="2B2A2A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</a:endParaRPr>
          </a:p>
        </p:txBody>
      </p:sp>
      <p:grpSp>
        <p:nvGrpSpPr>
          <p:cNvPr id="42" name="Group 25"/>
          <p:cNvGrpSpPr/>
          <p:nvPr>
            <p:custDataLst>
              <p:tags r:id="rId18"/>
            </p:custDataLst>
          </p:nvPr>
        </p:nvGrpSpPr>
        <p:grpSpPr>
          <a:xfrm rot="0">
            <a:off x="5781041" y="5559425"/>
            <a:ext cx="3124198" cy="806791"/>
            <a:chOff x="171889" y="-1792043"/>
            <a:chExt cx="4165933" cy="1578186"/>
          </a:xfrm>
        </p:grpSpPr>
        <p:grpSp>
          <p:nvGrpSpPr>
            <p:cNvPr id="43" name="Group 26"/>
            <p:cNvGrpSpPr/>
            <p:nvPr/>
          </p:nvGrpSpPr>
          <p:grpSpPr>
            <a:xfrm rot="0">
              <a:off x="171889" y="-1710749"/>
              <a:ext cx="4165933" cy="1218543"/>
              <a:chOff x="44154" y="-439451"/>
              <a:chExt cx="1070126" cy="313015"/>
            </a:xfrm>
          </p:grpSpPr>
          <p:sp>
            <p:nvSpPr>
              <p:cNvPr id="44" name="Freeform 27"/>
              <p:cNvSpPr/>
              <p:nvPr>
                <p:custDataLst>
                  <p:tags r:id="rId19"/>
                </p:custDataLst>
              </p:nvPr>
            </p:nvSpPr>
            <p:spPr>
              <a:xfrm>
                <a:off x="44154" y="-403714"/>
                <a:ext cx="1039241" cy="277278"/>
              </a:xfrm>
              <a:custGeom>
                <a:avLst/>
                <a:gdLst/>
                <a:ahLst/>
                <a:cxnLst/>
                <a:rect l="l" t="t" r="r" b="b"/>
                <a:pathLst>
                  <a:path w="1039241" h="171119">
                    <a:moveTo>
                      <a:pt x="85559" y="0"/>
                    </a:moveTo>
                    <a:lnTo>
                      <a:pt x="953682" y="0"/>
                    </a:lnTo>
                    <a:cubicBezTo>
                      <a:pt x="976374" y="0"/>
                      <a:pt x="998136" y="9014"/>
                      <a:pt x="1014182" y="25060"/>
                    </a:cubicBezTo>
                    <a:cubicBezTo>
                      <a:pt x="1030227" y="41105"/>
                      <a:pt x="1039241" y="62868"/>
                      <a:pt x="1039241" y="85559"/>
                    </a:cubicBezTo>
                    <a:lnTo>
                      <a:pt x="1039241" y="85559"/>
                    </a:lnTo>
                    <a:cubicBezTo>
                      <a:pt x="1039241" y="108251"/>
                      <a:pt x="1030227" y="130013"/>
                      <a:pt x="1014182" y="146059"/>
                    </a:cubicBezTo>
                    <a:cubicBezTo>
                      <a:pt x="998136" y="162104"/>
                      <a:pt x="976374" y="171119"/>
                      <a:pt x="953682" y="171119"/>
                    </a:cubicBezTo>
                    <a:lnTo>
                      <a:pt x="85559" y="171119"/>
                    </a:lnTo>
                    <a:cubicBezTo>
                      <a:pt x="62868" y="171119"/>
                      <a:pt x="41105" y="162104"/>
                      <a:pt x="25060" y="146059"/>
                    </a:cubicBezTo>
                    <a:cubicBezTo>
                      <a:pt x="9014" y="130013"/>
                      <a:pt x="0" y="108251"/>
                      <a:pt x="0" y="85559"/>
                    </a:cubicBezTo>
                    <a:lnTo>
                      <a:pt x="0" y="85559"/>
                    </a:lnTo>
                    <a:cubicBezTo>
                      <a:pt x="0" y="62868"/>
                      <a:pt x="9014" y="41105"/>
                      <a:pt x="25060" y="25060"/>
                    </a:cubicBezTo>
                    <a:cubicBezTo>
                      <a:pt x="41105" y="9014"/>
                      <a:pt x="62868" y="0"/>
                      <a:pt x="85559" y="0"/>
                    </a:cubicBezTo>
                    <a:close/>
                  </a:path>
                </a:pathLst>
              </a:custGeom>
              <a:solidFill>
                <a:srgbClr val="DEF1D1"/>
              </a:solidFill>
              <a:ln w="9525" cap="rnd">
                <a:solidFill>
                  <a:srgbClr val="204928"/>
                </a:solidFill>
                <a:prstDash val="solid"/>
                <a:round/>
              </a:ln>
            </p:spPr>
          </p:sp>
          <p:sp>
            <p:nvSpPr>
              <p:cNvPr id="45" name="TextBox 28"/>
              <p:cNvSpPr txBox="1"/>
              <p:nvPr/>
            </p:nvSpPr>
            <p:spPr>
              <a:xfrm>
                <a:off x="75039" y="-439451"/>
                <a:ext cx="1039241" cy="218744"/>
              </a:xfrm>
              <a:prstGeom prst="rect">
                <a:avLst/>
              </a:prstGeom>
            </p:spPr>
            <p:txBody>
              <a:bodyPr lIns="34493" tIns="34493" rIns="34493" bIns="34493" rtlCol="0" anchor="ctr"/>
              <a:p>
                <a:pPr marL="0" lvl="0" indent="0" algn="ctr">
                  <a:lnSpc>
                    <a:spcPts val="2895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id="46" name="TextBox 29"/>
            <p:cNvSpPr txBox="1"/>
            <p:nvPr>
              <p:custDataLst>
                <p:tags r:id="rId20"/>
              </p:custDataLst>
            </p:nvPr>
          </p:nvSpPr>
          <p:spPr>
            <a:xfrm>
              <a:off x="388620" y="-1792043"/>
              <a:ext cx="3461173" cy="1578186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p>
              <a:pPr marL="0" lvl="0" indent="0" algn="ctr">
                <a:lnSpc>
                  <a:spcPts val="3920"/>
                </a:lnSpc>
                <a:spcBef>
                  <a:spcPct val="0"/>
                </a:spcBef>
              </a:pPr>
              <a:r>
                <a:rPr lang="en-US" altLang="zh-CN" sz="2800" b="1" spc="279">
                  <a:solidFill>
                    <a:srgbClr val="204928"/>
                  </a:solidFill>
                  <a:latin typeface="思源黑体 2 Bold" panose="020B0800000000000000" charset="-122"/>
                  <a:ea typeface="思源黑体 2 Bold" panose="020B0800000000000000" charset="-122"/>
                  <a:cs typeface="思源黑体 2 Bold" panose="020B0800000000000000" charset="-122"/>
                  <a:sym typeface="思源黑体 2 Bold" panose="020B0800000000000000" charset="-122"/>
                </a:rPr>
                <a:t>3</a:t>
              </a:r>
              <a:r>
                <a:rPr lang="zh-CN" altLang="en-US" sz="2800" b="1" spc="279">
                  <a:solidFill>
                    <a:srgbClr val="204928"/>
                  </a:solidFill>
                  <a:latin typeface="思源黑体 2 Bold" panose="020B0800000000000000" charset="-122"/>
                  <a:ea typeface="思源黑体 2 Bold" panose="020B0800000000000000" charset="-122"/>
                  <a:cs typeface="思源黑体 2 Bold" panose="020B0800000000000000" charset="-122"/>
                  <a:sym typeface="思源黑体 2 Bold" panose="020B0800000000000000" charset="-122"/>
                </a:rPr>
                <a:t>、调理气血</a:t>
              </a:r>
              <a:endParaRPr lang="zh-CN" altLang="en-US" sz="2800" b="1" spc="279">
                <a:solidFill>
                  <a:srgbClr val="204928"/>
                </a:solidFill>
                <a:latin typeface="思源黑体 2 Bold" panose="020B0800000000000000" charset="-122"/>
                <a:ea typeface="思源黑体 2 Bold" panose="020B0800000000000000" charset="-122"/>
                <a:cs typeface="思源黑体 2 Bold" panose="020B0800000000000000" charset="-122"/>
                <a:sym typeface="思源黑体 2 Bold" panose="020B0800000000000000" charset="-122"/>
              </a:endParaRPr>
            </a:p>
          </p:txBody>
        </p:sp>
      </p:grpSp>
      <p:pic>
        <p:nvPicPr>
          <p:cNvPr id="47" name="图片 46" descr="00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200" y="1790700"/>
            <a:ext cx="5163820" cy="68865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557259" y="660242"/>
            <a:ext cx="17173482" cy="8966516"/>
            <a:chOff x="0" y="0"/>
            <a:chExt cx="4523057" cy="23615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3057" cy="2361552"/>
            </a:xfrm>
            <a:custGeom>
              <a:avLst/>
              <a:gdLst/>
              <a:ahLst/>
              <a:cxnLst/>
              <a:rect l="l" t="t" r="r" b="b"/>
              <a:pathLst>
                <a:path w="4523057" h="2361552">
                  <a:moveTo>
                    <a:pt x="0" y="0"/>
                  </a:moveTo>
                  <a:lnTo>
                    <a:pt x="4523057" y="0"/>
                  </a:lnTo>
                  <a:lnTo>
                    <a:pt x="4523057" y="2361552"/>
                  </a:lnTo>
                  <a:lnTo>
                    <a:pt x="0" y="2361552"/>
                  </a:lnTo>
                  <a:close/>
                </a:path>
              </a:pathLst>
            </a:custGeom>
            <a:solidFill>
              <a:srgbClr val="FDFFFB"/>
            </a:solidFill>
            <a:ln w="209550" cap="sq">
              <a:solidFill>
                <a:srgbClr val="B3D99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23057" cy="2399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r>
                <a:rPr lang="en-US"/>
                <a:t> </a:t>
              </a:r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rot="-1785584" flipH="1" flipV="1">
            <a:off x="-630983" y="-121925"/>
            <a:ext cx="2376483" cy="1862549"/>
          </a:xfrm>
          <a:custGeom>
            <a:avLst/>
            <a:gdLst/>
            <a:ahLst/>
            <a:cxnLst/>
            <a:rect l="l" t="t" r="r" b="b"/>
            <a:pathLst>
              <a:path w="2376483" h="1862549">
                <a:moveTo>
                  <a:pt x="2376483" y="1862549"/>
                </a:moveTo>
                <a:lnTo>
                  <a:pt x="0" y="1862549"/>
                </a:lnTo>
                <a:lnTo>
                  <a:pt x="0" y="0"/>
                </a:lnTo>
                <a:lnTo>
                  <a:pt x="2376483" y="0"/>
                </a:lnTo>
                <a:lnTo>
                  <a:pt x="2376483" y="1862549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sp>
        <p:nvSpPr>
          <p:cNvPr id="6" name="Freeform 6"/>
          <p:cNvSpPr/>
          <p:nvPr/>
        </p:nvSpPr>
        <p:spPr>
          <a:xfrm rot="1899102" flipV="1">
            <a:off x="16542500" y="-231090"/>
            <a:ext cx="2376483" cy="1862549"/>
          </a:xfrm>
          <a:custGeom>
            <a:avLst/>
            <a:gdLst/>
            <a:ahLst/>
            <a:cxnLst/>
            <a:rect l="l" t="t" r="r" b="b"/>
            <a:pathLst>
              <a:path w="2376483" h="1862549">
                <a:moveTo>
                  <a:pt x="0" y="1862550"/>
                </a:moveTo>
                <a:lnTo>
                  <a:pt x="2376483" y="1862550"/>
                </a:lnTo>
                <a:lnTo>
                  <a:pt x="2376483" y="0"/>
                </a:lnTo>
                <a:lnTo>
                  <a:pt x="0" y="0"/>
                </a:lnTo>
                <a:lnTo>
                  <a:pt x="0" y="1862550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0" y="8753867"/>
            <a:ext cx="3496619" cy="1533133"/>
          </a:xfrm>
          <a:custGeom>
            <a:avLst/>
            <a:gdLst/>
            <a:ahLst/>
            <a:cxnLst/>
            <a:rect l="l" t="t" r="r" b="b"/>
            <a:pathLst>
              <a:path w="3496619" h="1533133">
                <a:moveTo>
                  <a:pt x="0" y="1533133"/>
                </a:moveTo>
                <a:lnTo>
                  <a:pt x="3496619" y="1533133"/>
                </a:lnTo>
                <a:lnTo>
                  <a:pt x="3496619" y="0"/>
                </a:lnTo>
                <a:lnTo>
                  <a:pt x="0" y="0"/>
                </a:lnTo>
                <a:lnTo>
                  <a:pt x="0" y="153313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4959420" y="8860191"/>
            <a:ext cx="3496619" cy="1533133"/>
          </a:xfrm>
          <a:custGeom>
            <a:avLst/>
            <a:gdLst/>
            <a:ahLst/>
            <a:cxnLst/>
            <a:rect l="l" t="t" r="r" b="b"/>
            <a:pathLst>
              <a:path w="3496619" h="1533133">
                <a:moveTo>
                  <a:pt x="3496619" y="1533133"/>
                </a:moveTo>
                <a:lnTo>
                  <a:pt x="0" y="1533133"/>
                </a:lnTo>
                <a:lnTo>
                  <a:pt x="0" y="0"/>
                </a:lnTo>
                <a:lnTo>
                  <a:pt x="3496619" y="0"/>
                </a:lnTo>
                <a:lnTo>
                  <a:pt x="3496619" y="153313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362169" y="1421146"/>
            <a:ext cx="3563661" cy="723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40"/>
              </a:lnSpc>
              <a:spcBef>
                <a:spcPct val="0"/>
              </a:spcBef>
            </a:pPr>
            <a:r>
              <a:rPr lang="zh-CN" altLang="en-US" sz="4700" b="1" u="none" strike="noStrike" spc="-1">
                <a:solidFill>
                  <a:srgbClr val="204928"/>
                </a:solidFill>
                <a:latin typeface="思源黑体 2 Medium" panose="020B0600000000000000" charset="-122"/>
                <a:ea typeface="思源黑体 2 Medium" panose="020B0600000000000000" charset="-122"/>
                <a:cs typeface="思源黑体 2 Medium" panose="020B0600000000000000" charset="-122"/>
                <a:sym typeface="思源黑体 2 Medium" panose="020B0600000000000000" charset="-122"/>
              </a:rPr>
              <a:t>督脉灸</a:t>
            </a:r>
            <a:endParaRPr lang="zh-CN" altLang="en-US" sz="4700" b="1" u="none" strike="noStrike" spc="-1">
              <a:solidFill>
                <a:srgbClr val="204928"/>
              </a:solidFill>
              <a:latin typeface="思源黑体 2 Medium" panose="020B0600000000000000" charset="-122"/>
              <a:ea typeface="思源黑体 2 Medium" panose="020B0600000000000000" charset="-122"/>
              <a:cs typeface="思源黑体 2 Medium" panose="020B0600000000000000" charset="-122"/>
              <a:sym typeface="思源黑体 2 Medium" panose="020B0600000000000000" charset="-122"/>
            </a:endParaRPr>
          </a:p>
        </p:txBody>
      </p:sp>
      <p:sp>
        <p:nvSpPr>
          <p:cNvPr id="10" name="Freeform 10"/>
          <p:cNvSpPr/>
          <p:nvPr/>
        </p:nvSpPr>
        <p:spPr>
          <a:xfrm rot="10008032">
            <a:off x="7088477" y="1189429"/>
            <a:ext cx="547384" cy="944608"/>
          </a:xfrm>
          <a:custGeom>
            <a:avLst/>
            <a:gdLst/>
            <a:ahLst/>
            <a:cxnLst/>
            <a:rect l="l" t="t" r="r" b="b"/>
            <a:pathLst>
              <a:path w="547384" h="944608">
                <a:moveTo>
                  <a:pt x="0" y="0"/>
                </a:moveTo>
                <a:lnTo>
                  <a:pt x="547384" y="0"/>
                </a:lnTo>
                <a:lnTo>
                  <a:pt x="547384" y="944608"/>
                </a:lnTo>
                <a:lnTo>
                  <a:pt x="0" y="94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3575"/>
            </a:stretch>
          </a:blipFill>
        </p:spPr>
      </p:sp>
      <p:sp>
        <p:nvSpPr>
          <p:cNvPr id="11" name="Freeform 11"/>
          <p:cNvSpPr/>
          <p:nvPr/>
        </p:nvSpPr>
        <p:spPr>
          <a:xfrm rot="-10080620" flipH="1">
            <a:off x="10652139" y="1189429"/>
            <a:ext cx="547384" cy="944608"/>
          </a:xfrm>
          <a:custGeom>
            <a:avLst/>
            <a:gdLst/>
            <a:ahLst/>
            <a:cxnLst/>
            <a:rect l="l" t="t" r="r" b="b"/>
            <a:pathLst>
              <a:path w="547384" h="944608">
                <a:moveTo>
                  <a:pt x="547384" y="0"/>
                </a:moveTo>
                <a:lnTo>
                  <a:pt x="0" y="0"/>
                </a:lnTo>
                <a:lnTo>
                  <a:pt x="0" y="944608"/>
                </a:lnTo>
                <a:lnTo>
                  <a:pt x="547384" y="944608"/>
                </a:lnTo>
                <a:lnTo>
                  <a:pt x="547384" y="0"/>
                </a:lnTo>
                <a:close/>
              </a:path>
            </a:pathLst>
          </a:custGeom>
          <a:blipFill>
            <a:blip r:embed="rId2"/>
            <a:stretch>
              <a:fillRect l="-293575"/>
            </a:stretch>
          </a:blipFill>
        </p:spPr>
      </p:sp>
      <p:pic>
        <p:nvPicPr>
          <p:cNvPr id="36" name="图片 35" descr="督脉灸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85" y="2781300"/>
            <a:ext cx="6364605" cy="4775835"/>
          </a:xfrm>
          <a:prstGeom prst="rect">
            <a:avLst/>
          </a:prstGeom>
        </p:spPr>
      </p:pic>
      <p:pic>
        <p:nvPicPr>
          <p:cNvPr id="37" name="图片 36" descr="督脉灸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00" y="2201545"/>
            <a:ext cx="4882515" cy="65081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685529" y="563722"/>
            <a:ext cx="17173482" cy="8966516"/>
            <a:chOff x="0" y="0"/>
            <a:chExt cx="4523057" cy="23615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3057" cy="2361552"/>
            </a:xfrm>
            <a:custGeom>
              <a:avLst/>
              <a:gdLst/>
              <a:ahLst/>
              <a:cxnLst/>
              <a:rect l="l" t="t" r="r" b="b"/>
              <a:pathLst>
                <a:path w="4523057" h="2361552">
                  <a:moveTo>
                    <a:pt x="0" y="0"/>
                  </a:moveTo>
                  <a:lnTo>
                    <a:pt x="4523057" y="0"/>
                  </a:lnTo>
                  <a:lnTo>
                    <a:pt x="4523057" y="2361552"/>
                  </a:lnTo>
                  <a:lnTo>
                    <a:pt x="0" y="2361552"/>
                  </a:lnTo>
                  <a:close/>
                </a:path>
              </a:pathLst>
            </a:custGeom>
            <a:solidFill>
              <a:srgbClr val="FDFFFB"/>
            </a:solidFill>
            <a:ln w="209550" cap="sq">
              <a:solidFill>
                <a:srgbClr val="B3D99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23057" cy="2399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 rot="-1785584" flipH="1" flipV="1">
            <a:off x="-630983" y="-121925"/>
            <a:ext cx="2376483" cy="1862549"/>
          </a:xfrm>
          <a:custGeom>
            <a:avLst/>
            <a:gdLst/>
            <a:ahLst/>
            <a:cxnLst/>
            <a:rect l="l" t="t" r="r" b="b"/>
            <a:pathLst>
              <a:path w="2376483" h="1862549">
                <a:moveTo>
                  <a:pt x="2376483" y="1862549"/>
                </a:moveTo>
                <a:lnTo>
                  <a:pt x="0" y="1862549"/>
                </a:lnTo>
                <a:lnTo>
                  <a:pt x="0" y="0"/>
                </a:lnTo>
                <a:lnTo>
                  <a:pt x="2376483" y="0"/>
                </a:lnTo>
                <a:lnTo>
                  <a:pt x="2376483" y="1862549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sp>
        <p:nvSpPr>
          <p:cNvPr id="6" name="Freeform 6"/>
          <p:cNvSpPr/>
          <p:nvPr/>
        </p:nvSpPr>
        <p:spPr>
          <a:xfrm rot="1899102" flipV="1">
            <a:off x="16542500" y="-231090"/>
            <a:ext cx="2376483" cy="1862549"/>
          </a:xfrm>
          <a:custGeom>
            <a:avLst/>
            <a:gdLst/>
            <a:ahLst/>
            <a:cxnLst/>
            <a:rect l="l" t="t" r="r" b="b"/>
            <a:pathLst>
              <a:path w="2376483" h="1862549">
                <a:moveTo>
                  <a:pt x="0" y="1862550"/>
                </a:moveTo>
                <a:lnTo>
                  <a:pt x="2376483" y="1862550"/>
                </a:lnTo>
                <a:lnTo>
                  <a:pt x="2376483" y="0"/>
                </a:lnTo>
                <a:lnTo>
                  <a:pt x="0" y="0"/>
                </a:lnTo>
                <a:lnTo>
                  <a:pt x="0" y="1862550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0" y="8753867"/>
            <a:ext cx="3496619" cy="1533133"/>
          </a:xfrm>
          <a:custGeom>
            <a:avLst/>
            <a:gdLst/>
            <a:ahLst/>
            <a:cxnLst/>
            <a:rect l="l" t="t" r="r" b="b"/>
            <a:pathLst>
              <a:path w="3496619" h="1533133">
                <a:moveTo>
                  <a:pt x="0" y="1533133"/>
                </a:moveTo>
                <a:lnTo>
                  <a:pt x="3496619" y="1533133"/>
                </a:lnTo>
                <a:lnTo>
                  <a:pt x="3496619" y="0"/>
                </a:lnTo>
                <a:lnTo>
                  <a:pt x="0" y="0"/>
                </a:lnTo>
                <a:lnTo>
                  <a:pt x="0" y="153313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4959420" y="8860191"/>
            <a:ext cx="3496619" cy="1533133"/>
          </a:xfrm>
          <a:custGeom>
            <a:avLst/>
            <a:gdLst/>
            <a:ahLst/>
            <a:cxnLst/>
            <a:rect l="l" t="t" r="r" b="b"/>
            <a:pathLst>
              <a:path w="3496619" h="1533133">
                <a:moveTo>
                  <a:pt x="3496619" y="1533133"/>
                </a:moveTo>
                <a:lnTo>
                  <a:pt x="0" y="1533133"/>
                </a:lnTo>
                <a:lnTo>
                  <a:pt x="0" y="0"/>
                </a:lnTo>
                <a:lnTo>
                  <a:pt x="3496619" y="0"/>
                </a:lnTo>
                <a:lnTo>
                  <a:pt x="3496619" y="153313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952365" y="1421130"/>
            <a:ext cx="7470140" cy="723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640"/>
              </a:lnSpc>
              <a:spcBef>
                <a:spcPct val="0"/>
              </a:spcBef>
            </a:pPr>
            <a:r>
              <a:rPr lang="zh-CN" altLang="en-US" sz="4700" b="1" u="none" strike="noStrike" spc="-1">
                <a:solidFill>
                  <a:srgbClr val="204928"/>
                </a:solidFill>
                <a:latin typeface="思源黑体 2 Medium" panose="020B0600000000000000" charset="-122"/>
                <a:ea typeface="思源黑体 2 Medium" panose="020B0600000000000000" charset="-122"/>
                <a:cs typeface="思源黑体 2 Medium" panose="020B0600000000000000" charset="-122"/>
                <a:sym typeface="思源黑体 2 Medium" panose="020B0600000000000000" charset="-122"/>
              </a:rPr>
              <a:t>督脉灸注意事项</a:t>
            </a:r>
            <a:endParaRPr lang="zh-CN" altLang="en-US" sz="4700" b="1" u="none" strike="noStrike" spc="-1">
              <a:solidFill>
                <a:srgbClr val="204928"/>
              </a:solidFill>
              <a:latin typeface="思源黑体 2 Medium" panose="020B0600000000000000" charset="-122"/>
              <a:ea typeface="思源黑体 2 Medium" panose="020B0600000000000000" charset="-122"/>
              <a:cs typeface="思源黑体 2 Medium" panose="020B0600000000000000" charset="-122"/>
              <a:sym typeface="思源黑体 2 Medium" panose="020B0600000000000000" charset="-122"/>
            </a:endParaRPr>
          </a:p>
        </p:txBody>
      </p:sp>
      <p:sp>
        <p:nvSpPr>
          <p:cNvPr id="10" name="Freeform 10"/>
          <p:cNvSpPr/>
          <p:nvPr/>
        </p:nvSpPr>
        <p:spPr>
          <a:xfrm rot="10008032">
            <a:off x="5942937" y="1190064"/>
            <a:ext cx="547384" cy="944608"/>
          </a:xfrm>
          <a:custGeom>
            <a:avLst/>
            <a:gdLst/>
            <a:ahLst/>
            <a:cxnLst/>
            <a:rect l="l" t="t" r="r" b="b"/>
            <a:pathLst>
              <a:path w="547384" h="944608">
                <a:moveTo>
                  <a:pt x="0" y="0"/>
                </a:moveTo>
                <a:lnTo>
                  <a:pt x="547384" y="0"/>
                </a:lnTo>
                <a:lnTo>
                  <a:pt x="547384" y="944608"/>
                </a:lnTo>
                <a:lnTo>
                  <a:pt x="0" y="94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3575"/>
            </a:stretch>
          </a:blipFill>
        </p:spPr>
      </p:sp>
      <p:sp>
        <p:nvSpPr>
          <p:cNvPr id="11" name="Freeform 11"/>
          <p:cNvSpPr/>
          <p:nvPr/>
        </p:nvSpPr>
        <p:spPr>
          <a:xfrm rot="-10080620" flipH="1">
            <a:off x="10836289" y="1303729"/>
            <a:ext cx="547384" cy="944608"/>
          </a:xfrm>
          <a:custGeom>
            <a:avLst/>
            <a:gdLst/>
            <a:ahLst/>
            <a:cxnLst/>
            <a:rect l="l" t="t" r="r" b="b"/>
            <a:pathLst>
              <a:path w="547384" h="944608">
                <a:moveTo>
                  <a:pt x="547384" y="0"/>
                </a:moveTo>
                <a:lnTo>
                  <a:pt x="0" y="0"/>
                </a:lnTo>
                <a:lnTo>
                  <a:pt x="0" y="944608"/>
                </a:lnTo>
                <a:lnTo>
                  <a:pt x="547384" y="944608"/>
                </a:lnTo>
                <a:lnTo>
                  <a:pt x="547384" y="0"/>
                </a:lnTo>
                <a:close/>
              </a:path>
            </a:pathLst>
          </a:custGeom>
          <a:blipFill>
            <a:blip r:embed="rId2"/>
            <a:stretch>
              <a:fillRect l="-293575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914035" y="3713494"/>
            <a:ext cx="459931" cy="525942"/>
          </a:xfrm>
          <a:custGeom>
            <a:avLst/>
            <a:gdLst/>
            <a:ahLst/>
            <a:cxnLst/>
            <a:rect l="l" t="t" r="r" b="b"/>
            <a:pathLst>
              <a:path w="459931" h="525942">
                <a:moveTo>
                  <a:pt x="0" y="0"/>
                </a:moveTo>
                <a:lnTo>
                  <a:pt x="459930" y="0"/>
                </a:lnTo>
                <a:lnTo>
                  <a:pt x="459930" y="525942"/>
                </a:lnTo>
                <a:lnTo>
                  <a:pt x="0" y="5259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0">
            <a:off x="1066556" y="3495706"/>
            <a:ext cx="7533441" cy="5346482"/>
            <a:chOff x="0" y="0"/>
            <a:chExt cx="1984116" cy="140812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84116" cy="1408127"/>
            </a:xfrm>
            <a:custGeom>
              <a:avLst/>
              <a:gdLst/>
              <a:ahLst/>
              <a:cxnLst/>
              <a:rect l="l" t="t" r="r" b="b"/>
              <a:pathLst>
                <a:path w="1984116" h="1408127">
                  <a:moveTo>
                    <a:pt x="20553" y="0"/>
                  </a:moveTo>
                  <a:lnTo>
                    <a:pt x="1963563" y="0"/>
                  </a:lnTo>
                  <a:cubicBezTo>
                    <a:pt x="1969014" y="0"/>
                    <a:pt x="1974242" y="2165"/>
                    <a:pt x="1978096" y="6020"/>
                  </a:cubicBezTo>
                  <a:cubicBezTo>
                    <a:pt x="1981951" y="9874"/>
                    <a:pt x="1984116" y="15102"/>
                    <a:pt x="1984116" y="20553"/>
                  </a:cubicBezTo>
                  <a:lnTo>
                    <a:pt x="1984116" y="1387573"/>
                  </a:lnTo>
                  <a:cubicBezTo>
                    <a:pt x="1984116" y="1398925"/>
                    <a:pt x="1974914" y="1408127"/>
                    <a:pt x="1963563" y="1408127"/>
                  </a:cubicBezTo>
                  <a:lnTo>
                    <a:pt x="20553" y="1408127"/>
                  </a:lnTo>
                  <a:cubicBezTo>
                    <a:pt x="15102" y="1408127"/>
                    <a:pt x="9874" y="1405961"/>
                    <a:pt x="6020" y="1402107"/>
                  </a:cubicBezTo>
                  <a:cubicBezTo>
                    <a:pt x="2165" y="1398252"/>
                    <a:pt x="0" y="1393025"/>
                    <a:pt x="0" y="1387573"/>
                  </a:cubicBezTo>
                  <a:lnTo>
                    <a:pt x="0" y="20553"/>
                  </a:lnTo>
                  <a:cubicBezTo>
                    <a:pt x="0" y="15102"/>
                    <a:pt x="2165" y="9874"/>
                    <a:pt x="6020" y="6020"/>
                  </a:cubicBezTo>
                  <a:cubicBezTo>
                    <a:pt x="9874" y="2165"/>
                    <a:pt x="15102" y="0"/>
                    <a:pt x="20553" y="0"/>
                  </a:cubicBezTo>
                  <a:close/>
                </a:path>
              </a:pathLst>
            </a:custGeom>
            <a:solidFill>
              <a:srgbClr val="DFF1D2">
                <a:alpha val="4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984116" cy="1455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6" name="Group 16"/>
          <p:cNvGrpSpPr/>
          <p:nvPr/>
        </p:nvGrpSpPr>
        <p:grpSpPr>
          <a:xfrm rot="0">
            <a:off x="9143808" y="3420141"/>
            <a:ext cx="7533441" cy="5346482"/>
            <a:chOff x="0" y="0"/>
            <a:chExt cx="1984116" cy="140812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84116" cy="1408127"/>
            </a:xfrm>
            <a:custGeom>
              <a:avLst/>
              <a:gdLst/>
              <a:ahLst/>
              <a:cxnLst/>
              <a:rect l="l" t="t" r="r" b="b"/>
              <a:pathLst>
                <a:path w="1984116" h="1408127">
                  <a:moveTo>
                    <a:pt x="20553" y="0"/>
                  </a:moveTo>
                  <a:lnTo>
                    <a:pt x="1963563" y="0"/>
                  </a:lnTo>
                  <a:cubicBezTo>
                    <a:pt x="1969014" y="0"/>
                    <a:pt x="1974242" y="2165"/>
                    <a:pt x="1978096" y="6020"/>
                  </a:cubicBezTo>
                  <a:cubicBezTo>
                    <a:pt x="1981951" y="9874"/>
                    <a:pt x="1984116" y="15102"/>
                    <a:pt x="1984116" y="20553"/>
                  </a:cubicBezTo>
                  <a:lnTo>
                    <a:pt x="1984116" y="1387573"/>
                  </a:lnTo>
                  <a:cubicBezTo>
                    <a:pt x="1984116" y="1398925"/>
                    <a:pt x="1974914" y="1408127"/>
                    <a:pt x="1963563" y="1408127"/>
                  </a:cubicBezTo>
                  <a:lnTo>
                    <a:pt x="20553" y="1408127"/>
                  </a:lnTo>
                  <a:cubicBezTo>
                    <a:pt x="15102" y="1408127"/>
                    <a:pt x="9874" y="1405961"/>
                    <a:pt x="6020" y="1402107"/>
                  </a:cubicBezTo>
                  <a:cubicBezTo>
                    <a:pt x="2165" y="1398252"/>
                    <a:pt x="0" y="1393025"/>
                    <a:pt x="0" y="1387573"/>
                  </a:cubicBezTo>
                  <a:lnTo>
                    <a:pt x="0" y="20553"/>
                  </a:lnTo>
                  <a:cubicBezTo>
                    <a:pt x="0" y="15102"/>
                    <a:pt x="2165" y="9874"/>
                    <a:pt x="6020" y="6020"/>
                  </a:cubicBezTo>
                  <a:cubicBezTo>
                    <a:pt x="9874" y="2165"/>
                    <a:pt x="15102" y="0"/>
                    <a:pt x="20553" y="0"/>
                  </a:cubicBezTo>
                  <a:close/>
                </a:path>
              </a:pathLst>
            </a:custGeom>
            <a:solidFill>
              <a:srgbClr val="DFF1D2">
                <a:alpha val="4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984116" cy="1455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524000" y="4381500"/>
            <a:ext cx="6569075" cy="287020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r>
              <a:rPr lang="zh-CN" altLang="en-US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局部皮肤有破溃、感染时，不建议进行督灸治疗，否则可能会导致病情加重，或者出现局部红肿、水疱等症状。孕妇不可以进行督脉灸，因为督灸后身体补充大量阳气，可能会形成血热症状，容易导致孕妇胎动不安，甚至是流产。而且高热患者、糖尿病患者、高血压患者等避免进行督脉灸，以免加重病情。</a:t>
            </a:r>
            <a:endParaRPr lang="zh-CN" altLang="en-US" sz="2000" u="none" strike="noStrike">
              <a:solidFill>
                <a:srgbClr val="2B2A2A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906000" y="4457700"/>
            <a:ext cx="6569075" cy="129730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r>
              <a:rPr lang="en-US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演</a:t>
            </a:r>
            <a:r>
              <a:rPr lang="zh-CN" altLang="en-US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要避免吹风、吹空调等，以免导致风寒外袭。同时在督灸后应尽量穿纯棉宽松衣服，以减少局部皮肤的摩擦，饮食上避免进食辛辣、刺激性的食物。</a:t>
            </a:r>
            <a:endParaRPr lang="zh-CN" altLang="en-US" sz="2000" u="none" strike="noStrike">
              <a:solidFill>
                <a:srgbClr val="2B2A2A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</p:txBody>
      </p:sp>
      <p:grpSp>
        <p:nvGrpSpPr>
          <p:cNvPr id="25" name="Group 25"/>
          <p:cNvGrpSpPr/>
          <p:nvPr/>
        </p:nvGrpSpPr>
        <p:grpSpPr>
          <a:xfrm rot="0">
            <a:off x="1685459" y="3574181"/>
            <a:ext cx="4011295" cy="641350"/>
            <a:chOff x="0" y="-185420"/>
            <a:chExt cx="5348393" cy="855133"/>
          </a:xfrm>
        </p:grpSpPr>
        <p:grpSp>
          <p:nvGrpSpPr>
            <p:cNvPr id="26" name="Group 26"/>
            <p:cNvGrpSpPr/>
            <p:nvPr/>
          </p:nvGrpSpPr>
          <p:grpSpPr>
            <a:xfrm rot="0">
              <a:off x="0" y="-185420"/>
              <a:ext cx="4937759" cy="851748"/>
              <a:chOff x="0" y="-47630"/>
              <a:chExt cx="1268389" cy="218794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039241" cy="171119"/>
              </a:xfrm>
              <a:custGeom>
                <a:avLst/>
                <a:gdLst/>
                <a:ahLst/>
                <a:cxnLst/>
                <a:rect l="l" t="t" r="r" b="b"/>
                <a:pathLst>
                  <a:path w="1039241" h="171119">
                    <a:moveTo>
                      <a:pt x="85559" y="0"/>
                    </a:moveTo>
                    <a:lnTo>
                      <a:pt x="953682" y="0"/>
                    </a:lnTo>
                    <a:cubicBezTo>
                      <a:pt x="976374" y="0"/>
                      <a:pt x="998136" y="9014"/>
                      <a:pt x="1014182" y="25060"/>
                    </a:cubicBezTo>
                    <a:cubicBezTo>
                      <a:pt x="1030227" y="41105"/>
                      <a:pt x="1039241" y="62868"/>
                      <a:pt x="1039241" y="85559"/>
                    </a:cubicBezTo>
                    <a:lnTo>
                      <a:pt x="1039241" y="85559"/>
                    </a:lnTo>
                    <a:cubicBezTo>
                      <a:pt x="1039241" y="108251"/>
                      <a:pt x="1030227" y="130013"/>
                      <a:pt x="1014182" y="146059"/>
                    </a:cubicBezTo>
                    <a:cubicBezTo>
                      <a:pt x="998136" y="162104"/>
                      <a:pt x="976374" y="171119"/>
                      <a:pt x="953682" y="171119"/>
                    </a:cubicBezTo>
                    <a:lnTo>
                      <a:pt x="85559" y="171119"/>
                    </a:lnTo>
                    <a:cubicBezTo>
                      <a:pt x="62868" y="171119"/>
                      <a:pt x="41105" y="162104"/>
                      <a:pt x="25060" y="146059"/>
                    </a:cubicBezTo>
                    <a:cubicBezTo>
                      <a:pt x="9014" y="130013"/>
                      <a:pt x="0" y="108251"/>
                      <a:pt x="0" y="85559"/>
                    </a:cubicBezTo>
                    <a:lnTo>
                      <a:pt x="0" y="85559"/>
                    </a:lnTo>
                    <a:cubicBezTo>
                      <a:pt x="0" y="62868"/>
                      <a:pt x="9014" y="41105"/>
                      <a:pt x="25060" y="25060"/>
                    </a:cubicBezTo>
                    <a:cubicBezTo>
                      <a:pt x="41105" y="9014"/>
                      <a:pt x="62868" y="0"/>
                      <a:pt x="85559" y="0"/>
                    </a:cubicBezTo>
                    <a:close/>
                  </a:path>
                </a:pathLst>
              </a:custGeom>
              <a:solidFill>
                <a:srgbClr val="DEF1D1"/>
              </a:solidFill>
              <a:ln w="9525" cap="rnd">
                <a:solidFill>
                  <a:srgbClr val="204928"/>
                </a:solidFill>
                <a:prstDash val="solid"/>
                <a:round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30"/>
                <a:ext cx="1268389" cy="218794"/>
              </a:xfrm>
              <a:prstGeom prst="rect">
                <a:avLst/>
              </a:prstGeom>
            </p:spPr>
            <p:txBody>
              <a:bodyPr lIns="34493" tIns="34493" rIns="34493" bIns="34493" rtlCol="0" anchor="ctr"/>
              <a:lstStyle/>
              <a:p>
                <a:pPr marL="0" lvl="0" indent="0" algn="ctr">
                  <a:lnSpc>
                    <a:spcPts val="2895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292947" y="0"/>
              <a:ext cx="5055446" cy="6697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920"/>
                </a:lnSpc>
                <a:spcBef>
                  <a:spcPct val="0"/>
                </a:spcBef>
              </a:pPr>
              <a:r>
                <a:rPr lang="zh-CN" altLang="en-US" sz="2800" b="1" spc="279">
                  <a:solidFill>
                    <a:srgbClr val="204928"/>
                  </a:solidFill>
                  <a:latin typeface="思源黑体 2 Bold" panose="020B0800000000000000" charset="-122"/>
                  <a:ea typeface="思源黑体 2 Bold" panose="020B0800000000000000" charset="-122"/>
                  <a:cs typeface="思源黑体 2 Bold" panose="020B0800000000000000" charset="-122"/>
                  <a:sym typeface="思源黑体 2 Bold" panose="020B0800000000000000" charset="-122"/>
                </a:rPr>
                <a:t>督脉灸前注意事项</a:t>
              </a:r>
              <a:endParaRPr lang="zh-CN" altLang="en-US" sz="2800" b="1" spc="279">
                <a:solidFill>
                  <a:srgbClr val="204928"/>
                </a:solidFill>
                <a:latin typeface="思源黑体 2 Bold" panose="020B0800000000000000" charset="-122"/>
                <a:ea typeface="思源黑体 2 Bold" panose="020B0800000000000000" charset="-122"/>
                <a:cs typeface="思源黑体 2 Bold" panose="020B0800000000000000" charset="-122"/>
                <a:sym typeface="思源黑体 2 Bold" panose="020B0800000000000000" charset="-122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 rot="0">
            <a:off x="10363410" y="3776761"/>
            <a:ext cx="3707778" cy="638665"/>
            <a:chOff x="-1778014" y="-2802445"/>
            <a:chExt cx="4943704" cy="851553"/>
          </a:xfrm>
        </p:grpSpPr>
        <p:grpSp>
          <p:nvGrpSpPr>
            <p:cNvPr id="31" name="Group 31"/>
            <p:cNvGrpSpPr/>
            <p:nvPr/>
          </p:nvGrpSpPr>
          <p:grpSpPr>
            <a:xfrm rot="0">
              <a:off x="-1777998" y="-2802445"/>
              <a:ext cx="4943688" cy="851553"/>
              <a:chOff x="-456724" y="-719882"/>
              <a:chExt cx="1269912" cy="218744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-456724" y="-672475"/>
                <a:ext cx="1269912" cy="171164"/>
              </a:xfrm>
              <a:custGeom>
                <a:avLst/>
                <a:gdLst/>
                <a:ahLst/>
                <a:cxnLst/>
                <a:rect l="l" t="t" r="r" b="b"/>
                <a:pathLst>
                  <a:path w="1039241" h="171119">
                    <a:moveTo>
                      <a:pt x="85559" y="0"/>
                    </a:moveTo>
                    <a:lnTo>
                      <a:pt x="953682" y="0"/>
                    </a:lnTo>
                    <a:cubicBezTo>
                      <a:pt x="976374" y="0"/>
                      <a:pt x="998136" y="9014"/>
                      <a:pt x="1014182" y="25060"/>
                    </a:cubicBezTo>
                    <a:cubicBezTo>
                      <a:pt x="1030227" y="41105"/>
                      <a:pt x="1039241" y="62868"/>
                      <a:pt x="1039241" y="85559"/>
                    </a:cubicBezTo>
                    <a:lnTo>
                      <a:pt x="1039241" y="85559"/>
                    </a:lnTo>
                    <a:cubicBezTo>
                      <a:pt x="1039241" y="108251"/>
                      <a:pt x="1030227" y="130013"/>
                      <a:pt x="1014182" y="146059"/>
                    </a:cubicBezTo>
                    <a:cubicBezTo>
                      <a:pt x="998136" y="162104"/>
                      <a:pt x="976374" y="171119"/>
                      <a:pt x="953682" y="171119"/>
                    </a:cubicBezTo>
                    <a:lnTo>
                      <a:pt x="85559" y="171119"/>
                    </a:lnTo>
                    <a:cubicBezTo>
                      <a:pt x="62868" y="171119"/>
                      <a:pt x="41105" y="162104"/>
                      <a:pt x="25060" y="146059"/>
                    </a:cubicBezTo>
                    <a:cubicBezTo>
                      <a:pt x="9014" y="130013"/>
                      <a:pt x="0" y="108251"/>
                      <a:pt x="0" y="85559"/>
                    </a:cubicBezTo>
                    <a:lnTo>
                      <a:pt x="0" y="85559"/>
                    </a:lnTo>
                    <a:cubicBezTo>
                      <a:pt x="0" y="62868"/>
                      <a:pt x="9014" y="41105"/>
                      <a:pt x="25060" y="25060"/>
                    </a:cubicBezTo>
                    <a:cubicBezTo>
                      <a:pt x="41105" y="9014"/>
                      <a:pt x="62868" y="0"/>
                      <a:pt x="85559" y="0"/>
                    </a:cubicBezTo>
                    <a:close/>
                  </a:path>
                </a:pathLst>
              </a:custGeom>
              <a:solidFill>
                <a:srgbClr val="DEF1D1"/>
              </a:solidFill>
              <a:ln w="9525" cap="rnd">
                <a:solidFill>
                  <a:srgbClr val="204928"/>
                </a:solidFill>
                <a:prstDash val="solid"/>
                <a:round/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-430626" y="-719882"/>
                <a:ext cx="1039241" cy="218744"/>
              </a:xfrm>
              <a:prstGeom prst="rect">
                <a:avLst/>
              </a:prstGeom>
            </p:spPr>
            <p:txBody>
              <a:bodyPr lIns="34493" tIns="34493" rIns="34493" bIns="34493" rtlCol="0" anchor="ctr"/>
              <a:lstStyle/>
              <a:p>
                <a:pPr marL="0" lvl="0" indent="0" algn="ctr">
                  <a:lnSpc>
                    <a:spcPts val="2895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-1778014" y="-2704749"/>
              <a:ext cx="4453467" cy="6697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920"/>
                </a:lnSpc>
                <a:spcBef>
                  <a:spcPct val="0"/>
                </a:spcBef>
              </a:pPr>
              <a:r>
                <a:rPr lang="zh-CN" altLang="en-US" sz="2800" b="1" spc="279">
                  <a:solidFill>
                    <a:srgbClr val="204928"/>
                  </a:solidFill>
                  <a:latin typeface="思源黑体 2 Bold" panose="020B0800000000000000" charset="-122"/>
                  <a:ea typeface="思源黑体 2 Bold" panose="020B0800000000000000" charset="-122"/>
                  <a:cs typeface="思源黑体 2 Bold" panose="020B0800000000000000" charset="-122"/>
                  <a:sym typeface="思源黑体 2 Bold" panose="020B0800000000000000" charset="-122"/>
                </a:rPr>
                <a:t>督脉灸后注意事项</a:t>
              </a:r>
              <a:endParaRPr lang="zh-CN" altLang="en-US" sz="2800" b="1" spc="279">
                <a:solidFill>
                  <a:srgbClr val="204928"/>
                </a:solidFill>
                <a:latin typeface="思源黑体 2 Bold" panose="020B0800000000000000" charset="-122"/>
                <a:ea typeface="思源黑体 2 Bold" panose="020B0800000000000000" charset="-122"/>
                <a:cs typeface="思源黑体 2 Bold" panose="020B0800000000000000" charset="-122"/>
                <a:sym typeface="思源黑体 2 Bold" panose="020B0800000000000000" charset="-122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456929" y="868522"/>
            <a:ext cx="17173482" cy="8966516"/>
            <a:chOff x="0" y="0"/>
            <a:chExt cx="4523057" cy="23615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3057" cy="2361552"/>
            </a:xfrm>
            <a:custGeom>
              <a:avLst/>
              <a:gdLst/>
              <a:ahLst/>
              <a:cxnLst/>
              <a:rect l="l" t="t" r="r" b="b"/>
              <a:pathLst>
                <a:path w="4523057" h="2361552">
                  <a:moveTo>
                    <a:pt x="0" y="0"/>
                  </a:moveTo>
                  <a:lnTo>
                    <a:pt x="4523057" y="0"/>
                  </a:lnTo>
                  <a:lnTo>
                    <a:pt x="4523057" y="2361552"/>
                  </a:lnTo>
                  <a:lnTo>
                    <a:pt x="0" y="2361552"/>
                  </a:lnTo>
                  <a:close/>
                </a:path>
              </a:pathLst>
            </a:custGeom>
            <a:solidFill>
              <a:srgbClr val="FDFFFB"/>
            </a:solidFill>
            <a:ln w="209550" cap="sq">
              <a:solidFill>
                <a:srgbClr val="B3D99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23057" cy="2399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 rot="-1785584" flipH="1" flipV="1">
            <a:off x="-440547" y="-395426"/>
            <a:ext cx="3793936" cy="2973467"/>
          </a:xfrm>
          <a:custGeom>
            <a:avLst/>
            <a:gdLst/>
            <a:ahLst/>
            <a:cxnLst/>
            <a:rect l="l" t="t" r="r" b="b"/>
            <a:pathLst>
              <a:path w="3793936" h="2973467">
                <a:moveTo>
                  <a:pt x="3793936" y="2973467"/>
                </a:moveTo>
                <a:lnTo>
                  <a:pt x="0" y="2973467"/>
                </a:lnTo>
                <a:lnTo>
                  <a:pt x="0" y="0"/>
                </a:lnTo>
                <a:lnTo>
                  <a:pt x="3793936" y="0"/>
                </a:lnTo>
                <a:lnTo>
                  <a:pt x="3793936" y="2973467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sp>
        <p:nvSpPr>
          <p:cNvPr id="6" name="Freeform 6"/>
          <p:cNvSpPr/>
          <p:nvPr/>
        </p:nvSpPr>
        <p:spPr>
          <a:xfrm rot="2700000" flipV="1">
            <a:off x="15072818" y="-189689"/>
            <a:ext cx="3793936" cy="2973467"/>
          </a:xfrm>
          <a:custGeom>
            <a:avLst/>
            <a:gdLst/>
            <a:ahLst/>
            <a:cxnLst/>
            <a:rect l="l" t="t" r="r" b="b"/>
            <a:pathLst>
              <a:path w="3793936" h="2973467">
                <a:moveTo>
                  <a:pt x="0" y="2973467"/>
                </a:moveTo>
                <a:lnTo>
                  <a:pt x="3793937" y="2973467"/>
                </a:lnTo>
                <a:lnTo>
                  <a:pt x="3793937" y="0"/>
                </a:lnTo>
                <a:lnTo>
                  <a:pt x="0" y="0"/>
                </a:lnTo>
                <a:lnTo>
                  <a:pt x="0" y="2973467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grpSp>
        <p:nvGrpSpPr>
          <p:cNvPr id="7" name="Group 7"/>
          <p:cNvGrpSpPr/>
          <p:nvPr/>
        </p:nvGrpSpPr>
        <p:grpSpPr>
          <a:xfrm rot="0">
            <a:off x="-500809" y="7494792"/>
            <a:ext cx="19223297" cy="2086527"/>
            <a:chOff x="0" y="0"/>
            <a:chExt cx="25631062" cy="2782036"/>
          </a:xfrm>
        </p:grpSpPr>
        <p:sp>
          <p:nvSpPr>
            <p:cNvPr id="8" name="Freeform 8"/>
            <p:cNvSpPr/>
            <p:nvPr/>
          </p:nvSpPr>
          <p:spPr>
            <a:xfrm flipV="1">
              <a:off x="0" y="0"/>
              <a:ext cx="6344994" cy="2782036"/>
            </a:xfrm>
            <a:custGeom>
              <a:avLst/>
              <a:gdLst/>
              <a:ahLst/>
              <a:cxnLst/>
              <a:rect l="l" t="t" r="r" b="b"/>
              <a:pathLst>
                <a:path w="6344994" h="2782036">
                  <a:moveTo>
                    <a:pt x="0" y="2782036"/>
                  </a:moveTo>
                  <a:lnTo>
                    <a:pt x="6344994" y="2782036"/>
                  </a:lnTo>
                  <a:lnTo>
                    <a:pt x="6344994" y="0"/>
                  </a:lnTo>
                  <a:lnTo>
                    <a:pt x="0" y="0"/>
                  </a:lnTo>
                  <a:lnTo>
                    <a:pt x="0" y="2782036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flipH="1" flipV="1">
              <a:off x="6539972" y="0"/>
              <a:ext cx="6344994" cy="2782036"/>
            </a:xfrm>
            <a:custGeom>
              <a:avLst/>
              <a:gdLst/>
              <a:ahLst/>
              <a:cxnLst/>
              <a:rect l="l" t="t" r="r" b="b"/>
              <a:pathLst>
                <a:path w="6344994" h="2782036">
                  <a:moveTo>
                    <a:pt x="6344994" y="2782036"/>
                  </a:moveTo>
                  <a:lnTo>
                    <a:pt x="0" y="2782036"/>
                  </a:lnTo>
                  <a:lnTo>
                    <a:pt x="0" y="0"/>
                  </a:lnTo>
                  <a:lnTo>
                    <a:pt x="6344994" y="0"/>
                  </a:lnTo>
                  <a:lnTo>
                    <a:pt x="6344994" y="2782036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flipV="1">
              <a:off x="12826490" y="0"/>
              <a:ext cx="6344994" cy="2782036"/>
            </a:xfrm>
            <a:custGeom>
              <a:avLst/>
              <a:gdLst/>
              <a:ahLst/>
              <a:cxnLst/>
              <a:rect l="l" t="t" r="r" b="b"/>
              <a:pathLst>
                <a:path w="6344994" h="2782036">
                  <a:moveTo>
                    <a:pt x="0" y="2782036"/>
                  </a:moveTo>
                  <a:lnTo>
                    <a:pt x="6344994" y="2782036"/>
                  </a:lnTo>
                  <a:lnTo>
                    <a:pt x="6344994" y="0"/>
                  </a:lnTo>
                  <a:lnTo>
                    <a:pt x="0" y="0"/>
                  </a:lnTo>
                  <a:lnTo>
                    <a:pt x="0" y="2782036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flipH="1" flipV="1">
              <a:off x="19370664" y="0"/>
              <a:ext cx="6260398" cy="2782036"/>
            </a:xfrm>
            <a:custGeom>
              <a:avLst/>
              <a:gdLst/>
              <a:ahLst/>
              <a:cxnLst/>
              <a:rect l="l" t="t" r="r" b="b"/>
              <a:pathLst>
                <a:path w="6260398" h="2782036">
                  <a:moveTo>
                    <a:pt x="6260398" y="2782036"/>
                  </a:moveTo>
                  <a:lnTo>
                    <a:pt x="0" y="2782036"/>
                  </a:lnTo>
                  <a:lnTo>
                    <a:pt x="0" y="0"/>
                  </a:lnTo>
                  <a:lnTo>
                    <a:pt x="6260398" y="0"/>
                  </a:lnTo>
                  <a:lnTo>
                    <a:pt x="6260398" y="2782036"/>
                  </a:lnTo>
                  <a:close/>
                </a:path>
              </a:pathLst>
            </a:custGeom>
            <a:blipFill>
              <a:blip r:embed="rId2"/>
              <a:stretch>
                <a:fillRect l="-1351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7523440" y="1717099"/>
            <a:ext cx="3241120" cy="3231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0"/>
              </a:lnSpc>
              <a:spcBef>
                <a:spcPct val="0"/>
              </a:spcBef>
            </a:pPr>
            <a:r>
              <a:rPr lang="en-US" sz="18000" spc="342">
                <a:solidFill>
                  <a:srgbClr val="75A752"/>
                </a:solidFill>
                <a:latin typeface="Allura" panose="02000000000000000000"/>
                <a:ea typeface="Allura" panose="02000000000000000000"/>
                <a:cs typeface="Allura" panose="02000000000000000000"/>
                <a:sym typeface="Allura" panose="02000000000000000000"/>
              </a:rPr>
              <a:t>04</a:t>
            </a:r>
            <a:endParaRPr lang="en-US" sz="18000" spc="342">
              <a:solidFill>
                <a:srgbClr val="75A752"/>
              </a:solidFill>
              <a:latin typeface="Allura" panose="02000000000000000000"/>
              <a:ea typeface="Allura" panose="02000000000000000000"/>
              <a:cs typeface="Allura" panose="02000000000000000000"/>
              <a:sym typeface="Allura" panose="02000000000000000000"/>
            </a:endParaRPr>
          </a:p>
        </p:txBody>
      </p:sp>
      <p:grpSp>
        <p:nvGrpSpPr>
          <p:cNvPr id="13" name="Group 13"/>
          <p:cNvGrpSpPr/>
          <p:nvPr/>
        </p:nvGrpSpPr>
        <p:grpSpPr>
          <a:xfrm rot="0">
            <a:off x="6171615" y="4181019"/>
            <a:ext cx="5944771" cy="1147873"/>
            <a:chOff x="0" y="0"/>
            <a:chExt cx="931712" cy="17990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31712" cy="179904"/>
            </a:xfrm>
            <a:custGeom>
              <a:avLst/>
              <a:gdLst/>
              <a:ahLst/>
              <a:cxnLst/>
              <a:rect l="l" t="t" r="r" b="b"/>
              <a:pathLst>
                <a:path w="931712" h="179904">
                  <a:moveTo>
                    <a:pt x="89952" y="0"/>
                  </a:moveTo>
                  <a:lnTo>
                    <a:pt x="841760" y="0"/>
                  </a:lnTo>
                  <a:cubicBezTo>
                    <a:pt x="891439" y="0"/>
                    <a:pt x="931712" y="40273"/>
                    <a:pt x="931712" y="89952"/>
                  </a:cubicBezTo>
                  <a:lnTo>
                    <a:pt x="931712" y="89952"/>
                  </a:lnTo>
                  <a:cubicBezTo>
                    <a:pt x="931712" y="139631"/>
                    <a:pt x="891439" y="179904"/>
                    <a:pt x="841760" y="179904"/>
                  </a:cubicBezTo>
                  <a:lnTo>
                    <a:pt x="89952" y="179904"/>
                  </a:lnTo>
                  <a:cubicBezTo>
                    <a:pt x="40273" y="179904"/>
                    <a:pt x="0" y="139631"/>
                    <a:pt x="0" y="89952"/>
                  </a:cubicBezTo>
                  <a:lnTo>
                    <a:pt x="0" y="89952"/>
                  </a:lnTo>
                  <a:cubicBezTo>
                    <a:pt x="0" y="40273"/>
                    <a:pt x="40273" y="0"/>
                    <a:pt x="89952" y="0"/>
                  </a:cubicBezTo>
                  <a:close/>
                </a:path>
              </a:pathLst>
            </a:custGeom>
            <a:solidFill>
              <a:srgbClr val="DEF1D1"/>
            </a:solidFill>
            <a:ln w="19050" cap="rnd">
              <a:solidFill>
                <a:srgbClr val="204928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931712" cy="208479"/>
            </a:xfrm>
            <a:prstGeom prst="rect">
              <a:avLst/>
            </a:prstGeom>
          </p:spPr>
          <p:txBody>
            <a:bodyPr lIns="52980" tIns="52980" rIns="52980" bIns="5298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005454" y="4257159"/>
            <a:ext cx="4277092" cy="9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0"/>
              </a:lnSpc>
            </a:pPr>
            <a:r>
              <a:rPr lang="zh-CN" altLang="en-US" sz="6020" spc="-1">
                <a:solidFill>
                  <a:srgbClr val="204928"/>
                </a:solidFill>
                <a:latin typeface="思源黑体 2" panose="020B0500000000000000" charset="-122"/>
                <a:ea typeface="思源黑体 2" panose="020B0500000000000000" charset="-122"/>
                <a:cs typeface="思源黑体 2" panose="020B0500000000000000" charset="-122"/>
                <a:sym typeface="思源黑体 2" panose="020B0500000000000000" charset="-122"/>
              </a:rPr>
              <a:t>三九灸</a:t>
            </a:r>
            <a:endParaRPr lang="zh-CN" altLang="en-US" sz="6020" spc="-1">
              <a:solidFill>
                <a:srgbClr val="204928"/>
              </a:solidFill>
              <a:latin typeface="思源黑体 2" panose="020B0500000000000000" charset="-122"/>
              <a:ea typeface="思源黑体 2" panose="020B0500000000000000" charset="-122"/>
              <a:cs typeface="思源黑体 2" panose="020B0500000000000000" charset="-122"/>
              <a:sym typeface="思源黑体 2" panose="020B0500000000000000" charset="-122"/>
            </a:endParaRPr>
          </a:p>
        </p:txBody>
      </p:sp>
      <p:sp>
        <p:nvSpPr>
          <p:cNvPr id="17" name="Freeform 17"/>
          <p:cNvSpPr/>
          <p:nvPr/>
        </p:nvSpPr>
        <p:spPr>
          <a:xfrm rot="-10733919">
            <a:off x="6597913" y="2089772"/>
            <a:ext cx="1223037" cy="2110567"/>
          </a:xfrm>
          <a:custGeom>
            <a:avLst/>
            <a:gdLst/>
            <a:ahLst/>
            <a:cxnLst/>
            <a:rect l="l" t="t" r="r" b="b"/>
            <a:pathLst>
              <a:path w="1223037" h="2110567">
                <a:moveTo>
                  <a:pt x="0" y="0"/>
                </a:moveTo>
                <a:lnTo>
                  <a:pt x="1223037" y="0"/>
                </a:lnTo>
                <a:lnTo>
                  <a:pt x="1223037" y="2110566"/>
                </a:lnTo>
                <a:lnTo>
                  <a:pt x="0" y="21105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3575"/>
            </a:stretch>
          </a:blipFill>
        </p:spPr>
      </p:sp>
      <p:sp>
        <p:nvSpPr>
          <p:cNvPr id="18" name="Freeform 18"/>
          <p:cNvSpPr/>
          <p:nvPr/>
        </p:nvSpPr>
        <p:spPr>
          <a:xfrm rot="-10800000" flipH="1">
            <a:off x="10577696" y="2050474"/>
            <a:ext cx="1234614" cy="2130544"/>
          </a:xfrm>
          <a:custGeom>
            <a:avLst/>
            <a:gdLst/>
            <a:ahLst/>
            <a:cxnLst/>
            <a:rect l="l" t="t" r="r" b="b"/>
            <a:pathLst>
              <a:path w="1234614" h="2130544">
                <a:moveTo>
                  <a:pt x="1234614" y="0"/>
                </a:moveTo>
                <a:lnTo>
                  <a:pt x="0" y="0"/>
                </a:lnTo>
                <a:lnTo>
                  <a:pt x="0" y="2130545"/>
                </a:lnTo>
                <a:lnTo>
                  <a:pt x="1234614" y="2130545"/>
                </a:lnTo>
                <a:lnTo>
                  <a:pt x="1234614" y="0"/>
                </a:lnTo>
                <a:close/>
              </a:path>
            </a:pathLst>
          </a:custGeom>
          <a:blipFill>
            <a:blip r:embed="rId2"/>
            <a:stretch>
              <a:fillRect l="-293575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742457" y="5873425"/>
            <a:ext cx="8803086" cy="1435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zh-CN" altLang="en-US" sz="2000">
                <a:solidFill>
                  <a:srgbClr val="204928">
                    <a:alpha val="70980"/>
                  </a:srgbClr>
                </a:solidFill>
                <a:latin typeface="思源黑体 2" panose="020B0500000000000000" charset="-122"/>
                <a:ea typeface="思源黑体 2" panose="020B0500000000000000" charset="-122"/>
                <a:cs typeface="思源黑体 2" panose="020B0500000000000000" charset="-122"/>
                <a:sym typeface="思源黑体 2" panose="020B0500000000000000" charset="-122"/>
              </a:rPr>
              <a:t>冬季的三九天是一年中最寒冷的时期，此时人体易受寒气入侵，机体免疫力低下，容易导致疾病的发生</a:t>
            </a:r>
            <a:r>
              <a:rPr lang="en-US" altLang="zh-CN" sz="2000">
                <a:solidFill>
                  <a:srgbClr val="204928">
                    <a:alpha val="70980"/>
                  </a:srgbClr>
                </a:solidFill>
                <a:latin typeface="思源黑体 2" panose="020B0500000000000000" charset="-122"/>
                <a:ea typeface="思源黑体 2" panose="020B0500000000000000" charset="-122"/>
                <a:cs typeface="思源黑体 2" panose="020B0500000000000000" charset="-122"/>
                <a:sym typeface="思源黑体 2" panose="020B0500000000000000" charset="-122"/>
              </a:rPr>
              <a:t>.</a:t>
            </a:r>
            <a:r>
              <a:rPr lang="zh-CN" altLang="en-US" sz="2000">
                <a:solidFill>
                  <a:srgbClr val="204928">
                    <a:alpha val="70980"/>
                  </a:srgbClr>
                </a:solidFill>
                <a:latin typeface="思源黑体 2" panose="020B0500000000000000" charset="-122"/>
                <a:ea typeface="思源黑体 2" panose="020B0500000000000000" charset="-122"/>
                <a:cs typeface="思源黑体 2" panose="020B0500000000000000" charset="-122"/>
                <a:sym typeface="思源黑体 2" panose="020B0500000000000000" charset="-122"/>
              </a:rPr>
              <a:t>三九灸是中医的特色疗法，三九灸疗法通过穴位施灸调动机体免疫功能，能温阳益气，健脾补肾益肺，祛风散寒，起到通经活络止痛的功效，从而达到秋冬养阴的作用</a:t>
            </a:r>
            <a:r>
              <a:rPr lang="en-US" altLang="zh-CN" sz="2000">
                <a:solidFill>
                  <a:srgbClr val="204928">
                    <a:alpha val="70980"/>
                  </a:srgbClr>
                </a:solidFill>
                <a:latin typeface="思源黑体 2" panose="020B0500000000000000" charset="-122"/>
                <a:ea typeface="思源黑体 2" panose="020B0500000000000000" charset="-122"/>
                <a:cs typeface="思源黑体 2" panose="020B0500000000000000" charset="-122"/>
                <a:sym typeface="思源黑体 2" panose="020B0500000000000000" charset="-122"/>
              </a:rPr>
              <a:t>.</a:t>
            </a:r>
            <a:endParaRPr lang="en-US" altLang="zh-CN" sz="2000">
              <a:solidFill>
                <a:srgbClr val="204928">
                  <a:alpha val="70980"/>
                </a:srgbClr>
              </a:solidFill>
              <a:latin typeface="思源黑体 2" panose="020B0500000000000000" charset="-122"/>
              <a:ea typeface="思源黑体 2" panose="020B0500000000000000" charset="-122"/>
              <a:cs typeface="思源黑体 2" panose="020B0500000000000000" charset="-122"/>
              <a:sym typeface="思源黑体 2" panose="020B0500000000000000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304529" y="868522"/>
            <a:ext cx="17173482" cy="8966516"/>
            <a:chOff x="0" y="0"/>
            <a:chExt cx="4523057" cy="23615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3057" cy="2361552"/>
            </a:xfrm>
            <a:custGeom>
              <a:avLst/>
              <a:gdLst/>
              <a:ahLst/>
              <a:cxnLst/>
              <a:rect l="l" t="t" r="r" b="b"/>
              <a:pathLst>
                <a:path w="4523057" h="2361552">
                  <a:moveTo>
                    <a:pt x="0" y="0"/>
                  </a:moveTo>
                  <a:lnTo>
                    <a:pt x="4523057" y="0"/>
                  </a:lnTo>
                  <a:lnTo>
                    <a:pt x="4523057" y="2361552"/>
                  </a:lnTo>
                  <a:lnTo>
                    <a:pt x="0" y="2361552"/>
                  </a:lnTo>
                  <a:close/>
                </a:path>
              </a:pathLst>
            </a:custGeom>
            <a:solidFill>
              <a:srgbClr val="FDFFFB"/>
            </a:solidFill>
            <a:ln w="209550" cap="sq">
              <a:solidFill>
                <a:srgbClr val="B3D99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23057" cy="2399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 rot="-1785584" flipH="1" flipV="1">
            <a:off x="-630983" y="-121925"/>
            <a:ext cx="2376483" cy="1862549"/>
          </a:xfrm>
          <a:custGeom>
            <a:avLst/>
            <a:gdLst/>
            <a:ahLst/>
            <a:cxnLst/>
            <a:rect l="l" t="t" r="r" b="b"/>
            <a:pathLst>
              <a:path w="2376483" h="1862549">
                <a:moveTo>
                  <a:pt x="2376483" y="1862549"/>
                </a:moveTo>
                <a:lnTo>
                  <a:pt x="0" y="1862549"/>
                </a:lnTo>
                <a:lnTo>
                  <a:pt x="0" y="0"/>
                </a:lnTo>
                <a:lnTo>
                  <a:pt x="2376483" y="0"/>
                </a:lnTo>
                <a:lnTo>
                  <a:pt x="2376483" y="1862549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sp>
        <p:nvSpPr>
          <p:cNvPr id="6" name="Freeform 6"/>
          <p:cNvSpPr/>
          <p:nvPr/>
        </p:nvSpPr>
        <p:spPr>
          <a:xfrm rot="1899102" flipV="1">
            <a:off x="16542500" y="-231090"/>
            <a:ext cx="2376483" cy="1862549"/>
          </a:xfrm>
          <a:custGeom>
            <a:avLst/>
            <a:gdLst/>
            <a:ahLst/>
            <a:cxnLst/>
            <a:rect l="l" t="t" r="r" b="b"/>
            <a:pathLst>
              <a:path w="2376483" h="1862549">
                <a:moveTo>
                  <a:pt x="0" y="1862550"/>
                </a:moveTo>
                <a:lnTo>
                  <a:pt x="2376483" y="1862550"/>
                </a:lnTo>
                <a:lnTo>
                  <a:pt x="2376483" y="0"/>
                </a:lnTo>
                <a:lnTo>
                  <a:pt x="0" y="0"/>
                </a:lnTo>
                <a:lnTo>
                  <a:pt x="0" y="1862550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0" y="8753867"/>
            <a:ext cx="3496619" cy="1533133"/>
          </a:xfrm>
          <a:custGeom>
            <a:avLst/>
            <a:gdLst/>
            <a:ahLst/>
            <a:cxnLst/>
            <a:rect l="l" t="t" r="r" b="b"/>
            <a:pathLst>
              <a:path w="3496619" h="1533133">
                <a:moveTo>
                  <a:pt x="0" y="1533133"/>
                </a:moveTo>
                <a:lnTo>
                  <a:pt x="3496619" y="1533133"/>
                </a:lnTo>
                <a:lnTo>
                  <a:pt x="3496619" y="0"/>
                </a:lnTo>
                <a:lnTo>
                  <a:pt x="0" y="0"/>
                </a:lnTo>
                <a:lnTo>
                  <a:pt x="0" y="153313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4959420" y="8860191"/>
            <a:ext cx="3496619" cy="1533133"/>
          </a:xfrm>
          <a:custGeom>
            <a:avLst/>
            <a:gdLst/>
            <a:ahLst/>
            <a:cxnLst/>
            <a:rect l="l" t="t" r="r" b="b"/>
            <a:pathLst>
              <a:path w="3496619" h="1533133">
                <a:moveTo>
                  <a:pt x="3496619" y="1533133"/>
                </a:moveTo>
                <a:lnTo>
                  <a:pt x="0" y="1533133"/>
                </a:lnTo>
                <a:lnTo>
                  <a:pt x="0" y="0"/>
                </a:lnTo>
                <a:lnTo>
                  <a:pt x="3496619" y="0"/>
                </a:lnTo>
                <a:lnTo>
                  <a:pt x="3496619" y="153313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362169" y="1421146"/>
            <a:ext cx="3563661" cy="723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40"/>
              </a:lnSpc>
              <a:spcBef>
                <a:spcPct val="0"/>
              </a:spcBef>
            </a:pPr>
            <a:r>
              <a:rPr lang="zh-CN" altLang="en-US" sz="4700" b="1" u="none" strike="noStrike" spc="-1">
                <a:solidFill>
                  <a:srgbClr val="204928"/>
                </a:solidFill>
                <a:latin typeface="思源黑体 2 Medium" panose="020B0600000000000000" charset="-122"/>
                <a:ea typeface="思源黑体 2 Medium" panose="020B0600000000000000" charset="-122"/>
                <a:cs typeface="思源黑体 2 Medium" panose="020B0600000000000000" charset="-122"/>
                <a:sym typeface="思源黑体 2 Medium" panose="020B0600000000000000" charset="-122"/>
              </a:rPr>
              <a:t>三九灸</a:t>
            </a:r>
            <a:endParaRPr lang="zh-CN" altLang="en-US" sz="4700" b="1" u="none" strike="noStrike" spc="-1">
              <a:solidFill>
                <a:srgbClr val="204928"/>
              </a:solidFill>
              <a:latin typeface="思源黑体 2 Medium" panose="020B0600000000000000" charset="-122"/>
              <a:ea typeface="思源黑体 2 Medium" panose="020B0600000000000000" charset="-122"/>
              <a:cs typeface="思源黑体 2 Medium" panose="020B0600000000000000" charset="-122"/>
              <a:sym typeface="思源黑体 2 Medium" panose="020B0600000000000000" charset="-122"/>
            </a:endParaRPr>
          </a:p>
        </p:txBody>
      </p:sp>
      <p:sp>
        <p:nvSpPr>
          <p:cNvPr id="10" name="Freeform 10"/>
          <p:cNvSpPr/>
          <p:nvPr/>
        </p:nvSpPr>
        <p:spPr>
          <a:xfrm rot="10008032">
            <a:off x="7088477" y="1189429"/>
            <a:ext cx="547384" cy="944608"/>
          </a:xfrm>
          <a:custGeom>
            <a:avLst/>
            <a:gdLst/>
            <a:ahLst/>
            <a:cxnLst/>
            <a:rect l="l" t="t" r="r" b="b"/>
            <a:pathLst>
              <a:path w="547384" h="944608">
                <a:moveTo>
                  <a:pt x="0" y="0"/>
                </a:moveTo>
                <a:lnTo>
                  <a:pt x="547384" y="0"/>
                </a:lnTo>
                <a:lnTo>
                  <a:pt x="547384" y="944608"/>
                </a:lnTo>
                <a:lnTo>
                  <a:pt x="0" y="94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3575"/>
            </a:stretch>
          </a:blipFill>
        </p:spPr>
      </p:sp>
      <p:sp>
        <p:nvSpPr>
          <p:cNvPr id="11" name="Freeform 11"/>
          <p:cNvSpPr/>
          <p:nvPr/>
        </p:nvSpPr>
        <p:spPr>
          <a:xfrm rot="-10080620" flipH="1">
            <a:off x="10652139" y="1189429"/>
            <a:ext cx="547384" cy="944608"/>
          </a:xfrm>
          <a:custGeom>
            <a:avLst/>
            <a:gdLst/>
            <a:ahLst/>
            <a:cxnLst/>
            <a:rect l="l" t="t" r="r" b="b"/>
            <a:pathLst>
              <a:path w="547384" h="944608">
                <a:moveTo>
                  <a:pt x="547384" y="0"/>
                </a:moveTo>
                <a:lnTo>
                  <a:pt x="0" y="0"/>
                </a:lnTo>
                <a:lnTo>
                  <a:pt x="0" y="944608"/>
                </a:lnTo>
                <a:lnTo>
                  <a:pt x="547384" y="944608"/>
                </a:lnTo>
                <a:lnTo>
                  <a:pt x="547384" y="0"/>
                </a:lnTo>
                <a:close/>
              </a:path>
            </a:pathLst>
          </a:custGeom>
          <a:blipFill>
            <a:blip r:embed="rId2"/>
            <a:stretch>
              <a:fillRect l="-293575"/>
            </a:stretch>
          </a:blipFill>
        </p:spPr>
      </p:sp>
      <p:grpSp>
        <p:nvGrpSpPr>
          <p:cNvPr id="12" name="Group 12"/>
          <p:cNvGrpSpPr/>
          <p:nvPr/>
        </p:nvGrpSpPr>
        <p:grpSpPr>
          <a:xfrm rot="0">
            <a:off x="1447556" y="3268858"/>
            <a:ext cx="6016011" cy="5906987"/>
            <a:chOff x="0" y="0"/>
            <a:chExt cx="1466592" cy="144001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66592" cy="1440014"/>
            </a:xfrm>
            <a:custGeom>
              <a:avLst/>
              <a:gdLst/>
              <a:ahLst/>
              <a:cxnLst/>
              <a:rect l="l" t="t" r="r" b="b"/>
              <a:pathLst>
                <a:path w="1466592" h="1440014">
                  <a:moveTo>
                    <a:pt x="25738" y="0"/>
                  </a:moveTo>
                  <a:lnTo>
                    <a:pt x="1440855" y="0"/>
                  </a:lnTo>
                  <a:cubicBezTo>
                    <a:pt x="1455069" y="0"/>
                    <a:pt x="1466592" y="11523"/>
                    <a:pt x="1466592" y="25738"/>
                  </a:cubicBezTo>
                  <a:lnTo>
                    <a:pt x="1466592" y="1414276"/>
                  </a:lnTo>
                  <a:cubicBezTo>
                    <a:pt x="1466592" y="1428491"/>
                    <a:pt x="1455069" y="1440014"/>
                    <a:pt x="1440855" y="1440014"/>
                  </a:cubicBezTo>
                  <a:lnTo>
                    <a:pt x="25738" y="1440014"/>
                  </a:lnTo>
                  <a:cubicBezTo>
                    <a:pt x="18912" y="1440014"/>
                    <a:pt x="12365" y="1437302"/>
                    <a:pt x="7538" y="1432476"/>
                  </a:cubicBezTo>
                  <a:cubicBezTo>
                    <a:pt x="2712" y="1427649"/>
                    <a:pt x="0" y="1421103"/>
                    <a:pt x="0" y="1414276"/>
                  </a:cubicBezTo>
                  <a:lnTo>
                    <a:pt x="0" y="25738"/>
                  </a:lnTo>
                  <a:cubicBezTo>
                    <a:pt x="0" y="11523"/>
                    <a:pt x="11523" y="0"/>
                    <a:pt x="25738" y="0"/>
                  </a:cubicBezTo>
                  <a:close/>
                </a:path>
              </a:pathLst>
            </a:custGeom>
            <a:solidFill>
              <a:srgbClr val="DFF1D2">
                <a:alpha val="4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466592" cy="14876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  <a:r>
                <a:rPr lang="zh-CN" altLang="en-US" b="1" spc="279">
                  <a:solidFill>
                    <a:srgbClr val="204928"/>
                  </a:solidFill>
                  <a:latin typeface="思源黑体 2 Bold" panose="020B0800000000000000" charset="-122"/>
                  <a:ea typeface="思源黑体 2 Bold" panose="020B0800000000000000" charset="-122"/>
                  <a:cs typeface="思源黑体 2 Bold" panose="020B0800000000000000" charset="-122"/>
                  <a:sym typeface="思源黑体 2 Bold" panose="020B0800000000000000" charset="-122"/>
                </a:rPr>
                <a:t>三九灸适应症</a:t>
              </a:r>
              <a:endParaRPr lang="zh-CN" altLang="en-US" b="1" spc="279">
                <a:solidFill>
                  <a:srgbClr val="204928"/>
                </a:solidFill>
                <a:latin typeface="思源黑体 2 Bold" panose="020B0800000000000000" charset="-122"/>
                <a:ea typeface="思源黑体 2 Bold" panose="020B0800000000000000" charset="-122"/>
                <a:cs typeface="思源黑体 2 Bold" panose="020B0800000000000000" charset="-122"/>
                <a:sym typeface="思源黑体 2 Bold" panose="020B0800000000000000" charset="-122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 rot="0">
            <a:off x="7736357" y="3754002"/>
            <a:ext cx="9244422" cy="5062854"/>
            <a:chOff x="-288" y="-83099"/>
            <a:chExt cx="2090924" cy="114512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90636" cy="1036721"/>
            </a:xfrm>
            <a:custGeom>
              <a:avLst/>
              <a:gdLst/>
              <a:ahLst/>
              <a:cxnLst/>
              <a:rect l="l" t="t" r="r" b="b"/>
              <a:pathLst>
                <a:path w="2090636" h="1036721">
                  <a:moveTo>
                    <a:pt x="16752" y="0"/>
                  </a:moveTo>
                  <a:lnTo>
                    <a:pt x="2073884" y="0"/>
                  </a:lnTo>
                  <a:cubicBezTo>
                    <a:pt x="2083136" y="0"/>
                    <a:pt x="2090636" y="7500"/>
                    <a:pt x="2090636" y="16752"/>
                  </a:cubicBezTo>
                  <a:lnTo>
                    <a:pt x="2090636" y="1019969"/>
                  </a:lnTo>
                  <a:cubicBezTo>
                    <a:pt x="2090636" y="1029221"/>
                    <a:pt x="2083136" y="1036721"/>
                    <a:pt x="2073884" y="1036721"/>
                  </a:cubicBezTo>
                  <a:lnTo>
                    <a:pt x="16752" y="1036721"/>
                  </a:lnTo>
                  <a:cubicBezTo>
                    <a:pt x="7500" y="1036721"/>
                    <a:pt x="0" y="1029221"/>
                    <a:pt x="0" y="1019969"/>
                  </a:cubicBezTo>
                  <a:lnTo>
                    <a:pt x="0" y="16752"/>
                  </a:lnTo>
                  <a:cubicBezTo>
                    <a:pt x="0" y="7500"/>
                    <a:pt x="7500" y="0"/>
                    <a:pt x="16752" y="0"/>
                  </a:cubicBezTo>
                  <a:close/>
                </a:path>
              </a:pathLst>
            </a:custGeom>
            <a:solidFill>
              <a:srgbClr val="DFF1D2">
                <a:alpha val="4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-288" y="-83099"/>
              <a:ext cx="2033884" cy="11451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2660"/>
                </a:lnSpc>
                <a:spcBef>
                  <a:spcPct val="0"/>
                </a:spcBef>
              </a:pPr>
              <a:r>
                <a:rPr lang="en-US" altLang="zh-CN"/>
                <a:t>1.</a:t>
              </a:r>
              <a:r>
                <a:rPr lang="zh-CN" altLang="en-US"/>
                <a:t>呼吸系统疾病</a:t>
              </a:r>
              <a:r>
                <a:rPr lang="en-US" altLang="zh-CN"/>
                <a:t>:</a:t>
              </a:r>
              <a:r>
                <a:rPr lang="zh-CN" altLang="en-US"/>
                <a:t>慢性支气管炎、支气管哮喘、过敏性鼻炎、慢性咳嗽、感冒后咳嗽、体虚易感冒等；</a:t>
              </a:r>
              <a:endParaRPr lang="zh-CN" altLang="en-US"/>
            </a:p>
            <a:p>
              <a:pPr marL="0" lvl="0" indent="0" algn="l">
                <a:lnSpc>
                  <a:spcPts val="2660"/>
                </a:lnSpc>
                <a:spcBef>
                  <a:spcPct val="0"/>
                </a:spcBef>
              </a:pPr>
              <a:r>
                <a:rPr lang="en-US" altLang="zh-CN"/>
                <a:t>2.</a:t>
              </a:r>
              <a:r>
                <a:rPr lang="zh-CN" altLang="en-US"/>
                <a:t>消化系统疾病：腹泻、胃痛、厌食、消化不良、顽固性便秘、功能性腹痛、功能性胃肠病等中医辨证为脾胃虚弱（寒）性疾病等；</a:t>
              </a:r>
              <a:endParaRPr lang="zh-CN" altLang="en-US"/>
            </a:p>
            <a:p>
              <a:pPr marL="0" lvl="0" indent="0" algn="l">
                <a:lnSpc>
                  <a:spcPts val="2660"/>
                </a:lnSpc>
                <a:spcBef>
                  <a:spcPct val="0"/>
                </a:spcBef>
              </a:pPr>
              <a:r>
                <a:rPr lang="en-US" altLang="zh-CN"/>
                <a:t>3.</a:t>
              </a:r>
              <a:r>
                <a:rPr lang="zh-CN" altLang="en-US"/>
                <a:t>风湿骨病疼痛症：关节痛、骨质增生、关节炎、风寒湿引起的各种颈肩、腰、腿痛等疾病；</a:t>
              </a:r>
              <a:endParaRPr lang="zh-CN" altLang="en-US"/>
            </a:p>
            <a:p>
              <a:pPr marL="0" lvl="0" indent="0" algn="l">
                <a:lnSpc>
                  <a:spcPts val="2660"/>
                </a:lnSpc>
                <a:spcBef>
                  <a:spcPct val="0"/>
                </a:spcBef>
              </a:pPr>
              <a:r>
                <a:rPr lang="en-US" altLang="zh-CN"/>
                <a:t>4.</a:t>
              </a:r>
              <a:r>
                <a:rPr lang="zh-CN" altLang="en-US"/>
                <a:t>妇科疾病：产后风、痛经、宫寒、月经不调、月经前或月经期腹部冷痛等疾病；</a:t>
              </a:r>
              <a:endParaRPr lang="zh-CN" altLang="en-US"/>
            </a:p>
            <a:p>
              <a:pPr marL="0" lvl="0" indent="0" algn="l">
                <a:lnSpc>
                  <a:spcPts val="2660"/>
                </a:lnSpc>
                <a:spcBef>
                  <a:spcPct val="0"/>
                </a:spcBef>
              </a:pPr>
              <a:r>
                <a:rPr lang="en-US" altLang="zh-CN"/>
                <a:t>5.</a:t>
              </a:r>
              <a:r>
                <a:rPr lang="zh-CN" altLang="en-US"/>
                <a:t>生殖男科疾病（肾气及肾阳虚证）：手脚冰凉、腰膝酸冷、慢性前列腺炎、阳痿等疾病；</a:t>
              </a:r>
              <a:endParaRPr lang="zh-CN" altLang="en-US"/>
            </a:p>
            <a:p>
              <a:pPr marL="0" lvl="0" indent="0" algn="l">
                <a:lnSpc>
                  <a:spcPts val="2660"/>
                </a:lnSpc>
                <a:spcBef>
                  <a:spcPct val="0"/>
                </a:spcBef>
              </a:pPr>
              <a:r>
                <a:rPr lang="en-US" altLang="zh-CN"/>
                <a:t>6.</a:t>
              </a:r>
              <a:r>
                <a:rPr lang="zh-CN" altLang="en-US"/>
                <a:t>亚健康状态：大病、重病、手术后体虚人群、容易感冒等阳气亏虚者、食少纳呆、畏寒肢冷、失眠、腹痛隐隐、喜温喜按、经常出</a:t>
              </a:r>
              <a:r>
                <a:rPr lang="en-US" altLang="zh-CN"/>
                <a:t> </a:t>
              </a:r>
              <a:r>
                <a:rPr lang="zh-CN" altLang="en-US"/>
                <a:t>虚汗、怕冷、疲倦等人群；</a:t>
              </a:r>
              <a:endParaRPr lang="zh-CN" altLang="en-US"/>
            </a:p>
            <a:p>
              <a:pPr marL="0" lvl="0" indent="0" algn="l">
                <a:lnSpc>
                  <a:spcPts val="2660"/>
                </a:lnSpc>
                <a:spcBef>
                  <a:spcPct val="0"/>
                </a:spcBef>
              </a:pPr>
              <a:r>
                <a:rPr lang="en-US" altLang="zh-CN"/>
                <a:t>7.</a:t>
              </a:r>
              <a:r>
                <a:rPr lang="zh-CN" altLang="en-US"/>
                <a:t>小儿疾病：体虚易感、哮喘、支气管炎、消化不良、慢性腹泻、厌食、遗尿等；</a:t>
              </a:r>
              <a:endParaRPr lang="zh-CN" altLang="en-US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8762930" y="6667499"/>
            <a:ext cx="7497967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000"/>
              </a:lnSpc>
              <a:spcBef>
                <a:spcPct val="0"/>
              </a:spcBef>
            </a:pPr>
            <a:endParaRPr lang="en-US" sz="2000" u="none" strike="noStrike">
              <a:solidFill>
                <a:srgbClr val="2B2A2A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</p:txBody>
      </p:sp>
      <p:grpSp>
        <p:nvGrpSpPr>
          <p:cNvPr id="22" name="Group 22"/>
          <p:cNvGrpSpPr/>
          <p:nvPr/>
        </p:nvGrpSpPr>
        <p:grpSpPr>
          <a:xfrm rot="0">
            <a:off x="7737630" y="3185816"/>
            <a:ext cx="3034275" cy="526023"/>
            <a:chOff x="0" y="-35210"/>
            <a:chExt cx="4045700" cy="701363"/>
          </a:xfrm>
        </p:grpSpPr>
        <p:grpSp>
          <p:nvGrpSpPr>
            <p:cNvPr id="23" name="Group 23"/>
            <p:cNvGrpSpPr/>
            <p:nvPr/>
          </p:nvGrpSpPr>
          <p:grpSpPr>
            <a:xfrm rot="0">
              <a:off x="0" y="0"/>
              <a:ext cx="4045700" cy="666153"/>
              <a:chOff x="0" y="0"/>
              <a:chExt cx="1039241" cy="171119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039241" cy="171119"/>
              </a:xfrm>
              <a:custGeom>
                <a:avLst/>
                <a:gdLst/>
                <a:ahLst/>
                <a:cxnLst/>
                <a:rect l="l" t="t" r="r" b="b"/>
                <a:pathLst>
                  <a:path w="1039241" h="171119">
                    <a:moveTo>
                      <a:pt x="85559" y="0"/>
                    </a:moveTo>
                    <a:lnTo>
                      <a:pt x="953682" y="0"/>
                    </a:lnTo>
                    <a:cubicBezTo>
                      <a:pt x="976374" y="0"/>
                      <a:pt x="998136" y="9014"/>
                      <a:pt x="1014182" y="25060"/>
                    </a:cubicBezTo>
                    <a:cubicBezTo>
                      <a:pt x="1030227" y="41105"/>
                      <a:pt x="1039241" y="62868"/>
                      <a:pt x="1039241" y="85559"/>
                    </a:cubicBezTo>
                    <a:lnTo>
                      <a:pt x="1039241" y="85559"/>
                    </a:lnTo>
                    <a:cubicBezTo>
                      <a:pt x="1039241" y="108251"/>
                      <a:pt x="1030227" y="130013"/>
                      <a:pt x="1014182" y="146059"/>
                    </a:cubicBezTo>
                    <a:cubicBezTo>
                      <a:pt x="998136" y="162104"/>
                      <a:pt x="976374" y="171119"/>
                      <a:pt x="953682" y="171119"/>
                    </a:cubicBezTo>
                    <a:lnTo>
                      <a:pt x="85559" y="171119"/>
                    </a:lnTo>
                    <a:cubicBezTo>
                      <a:pt x="62868" y="171119"/>
                      <a:pt x="41105" y="162104"/>
                      <a:pt x="25060" y="146059"/>
                    </a:cubicBezTo>
                    <a:cubicBezTo>
                      <a:pt x="9014" y="130013"/>
                      <a:pt x="0" y="108251"/>
                      <a:pt x="0" y="85559"/>
                    </a:cubicBezTo>
                    <a:lnTo>
                      <a:pt x="0" y="85559"/>
                    </a:lnTo>
                    <a:cubicBezTo>
                      <a:pt x="0" y="62868"/>
                      <a:pt x="9014" y="41105"/>
                      <a:pt x="25060" y="25060"/>
                    </a:cubicBezTo>
                    <a:cubicBezTo>
                      <a:pt x="41105" y="9014"/>
                      <a:pt x="62868" y="0"/>
                      <a:pt x="85559" y="0"/>
                    </a:cubicBezTo>
                    <a:close/>
                  </a:path>
                </a:pathLst>
              </a:custGeom>
              <a:solidFill>
                <a:srgbClr val="DEF1D1"/>
              </a:solidFill>
              <a:ln w="9525" cap="rnd">
                <a:solidFill>
                  <a:srgbClr val="204928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1039241" cy="218744"/>
              </a:xfrm>
              <a:prstGeom prst="rect">
                <a:avLst/>
              </a:prstGeom>
            </p:spPr>
            <p:txBody>
              <a:bodyPr lIns="34493" tIns="34493" rIns="34493" bIns="34493" rtlCol="0" anchor="ctr"/>
              <a:lstStyle/>
              <a:p>
                <a:pPr marL="0" lvl="0" indent="0" algn="ctr">
                  <a:lnSpc>
                    <a:spcPts val="2895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292086" y="-35210"/>
              <a:ext cx="3461527" cy="6697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20"/>
                </a:lnSpc>
                <a:spcBef>
                  <a:spcPct val="0"/>
                </a:spcBef>
              </a:pPr>
              <a:r>
                <a:rPr lang="zh-CN" altLang="en-US" sz="2800" b="1" spc="279">
                  <a:solidFill>
                    <a:srgbClr val="204928"/>
                  </a:solidFill>
                  <a:latin typeface="思源黑体 2 Bold" panose="020B0800000000000000" charset="-122"/>
                  <a:ea typeface="思源黑体 2 Bold" panose="020B0800000000000000" charset="-122"/>
                  <a:cs typeface="思源黑体 2 Bold" panose="020B0800000000000000" charset="-122"/>
                  <a:sym typeface="思源黑体 2 Bold" panose="020B0800000000000000" charset="-122"/>
                </a:rPr>
                <a:t>三九灸适应症</a:t>
              </a:r>
              <a:endParaRPr lang="zh-CN" altLang="en-US" sz="2800" b="1" spc="279">
                <a:solidFill>
                  <a:srgbClr val="204928"/>
                </a:solidFill>
                <a:latin typeface="思源黑体 2 Bold" panose="020B0800000000000000" charset="-122"/>
                <a:ea typeface="思源黑体 2 Bold" panose="020B0800000000000000" charset="-122"/>
                <a:cs typeface="思源黑体 2 Bold" panose="020B0800000000000000" charset="-122"/>
                <a:sym typeface="思源黑体 2 Bold" panose="020B0800000000000000" charset="-122"/>
              </a:endParaRPr>
            </a:p>
          </p:txBody>
        </p:sp>
      </p:grpSp>
      <p:pic>
        <p:nvPicPr>
          <p:cNvPr id="27" name="图片 26" descr="三九时间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619500"/>
            <a:ext cx="5847080" cy="36163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685529" y="563722"/>
            <a:ext cx="17173482" cy="8966516"/>
            <a:chOff x="0" y="0"/>
            <a:chExt cx="4523057" cy="23615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3057" cy="2361552"/>
            </a:xfrm>
            <a:custGeom>
              <a:avLst/>
              <a:gdLst/>
              <a:ahLst/>
              <a:cxnLst/>
              <a:rect l="l" t="t" r="r" b="b"/>
              <a:pathLst>
                <a:path w="4523057" h="2361552">
                  <a:moveTo>
                    <a:pt x="0" y="0"/>
                  </a:moveTo>
                  <a:lnTo>
                    <a:pt x="4523057" y="0"/>
                  </a:lnTo>
                  <a:lnTo>
                    <a:pt x="4523057" y="2361552"/>
                  </a:lnTo>
                  <a:lnTo>
                    <a:pt x="0" y="2361552"/>
                  </a:lnTo>
                  <a:close/>
                </a:path>
              </a:pathLst>
            </a:custGeom>
            <a:solidFill>
              <a:srgbClr val="FDFFFB"/>
            </a:solidFill>
            <a:ln w="209550" cap="sq">
              <a:solidFill>
                <a:srgbClr val="B3D99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23057" cy="2399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 rot="-1785584" flipH="1" flipV="1">
            <a:off x="-630983" y="-121925"/>
            <a:ext cx="2376483" cy="1862549"/>
          </a:xfrm>
          <a:custGeom>
            <a:avLst/>
            <a:gdLst/>
            <a:ahLst/>
            <a:cxnLst/>
            <a:rect l="l" t="t" r="r" b="b"/>
            <a:pathLst>
              <a:path w="2376483" h="1862549">
                <a:moveTo>
                  <a:pt x="2376483" y="1862549"/>
                </a:moveTo>
                <a:lnTo>
                  <a:pt x="0" y="1862549"/>
                </a:lnTo>
                <a:lnTo>
                  <a:pt x="0" y="0"/>
                </a:lnTo>
                <a:lnTo>
                  <a:pt x="2376483" y="0"/>
                </a:lnTo>
                <a:lnTo>
                  <a:pt x="2376483" y="1862549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sp>
        <p:nvSpPr>
          <p:cNvPr id="6" name="Freeform 6"/>
          <p:cNvSpPr/>
          <p:nvPr/>
        </p:nvSpPr>
        <p:spPr>
          <a:xfrm rot="1899102" flipV="1">
            <a:off x="16542500" y="-231090"/>
            <a:ext cx="2376483" cy="1862549"/>
          </a:xfrm>
          <a:custGeom>
            <a:avLst/>
            <a:gdLst/>
            <a:ahLst/>
            <a:cxnLst/>
            <a:rect l="l" t="t" r="r" b="b"/>
            <a:pathLst>
              <a:path w="2376483" h="1862549">
                <a:moveTo>
                  <a:pt x="0" y="1862550"/>
                </a:moveTo>
                <a:lnTo>
                  <a:pt x="2376483" y="1862550"/>
                </a:lnTo>
                <a:lnTo>
                  <a:pt x="2376483" y="0"/>
                </a:lnTo>
                <a:lnTo>
                  <a:pt x="0" y="0"/>
                </a:lnTo>
                <a:lnTo>
                  <a:pt x="0" y="1862550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0" y="8753867"/>
            <a:ext cx="3496619" cy="1533133"/>
          </a:xfrm>
          <a:custGeom>
            <a:avLst/>
            <a:gdLst/>
            <a:ahLst/>
            <a:cxnLst/>
            <a:rect l="l" t="t" r="r" b="b"/>
            <a:pathLst>
              <a:path w="3496619" h="1533133">
                <a:moveTo>
                  <a:pt x="0" y="1533133"/>
                </a:moveTo>
                <a:lnTo>
                  <a:pt x="3496619" y="1533133"/>
                </a:lnTo>
                <a:lnTo>
                  <a:pt x="3496619" y="0"/>
                </a:lnTo>
                <a:lnTo>
                  <a:pt x="0" y="0"/>
                </a:lnTo>
                <a:lnTo>
                  <a:pt x="0" y="153313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4959420" y="8860191"/>
            <a:ext cx="3496619" cy="1533133"/>
          </a:xfrm>
          <a:custGeom>
            <a:avLst/>
            <a:gdLst/>
            <a:ahLst/>
            <a:cxnLst/>
            <a:rect l="l" t="t" r="r" b="b"/>
            <a:pathLst>
              <a:path w="3496619" h="1533133">
                <a:moveTo>
                  <a:pt x="3496619" y="1533133"/>
                </a:moveTo>
                <a:lnTo>
                  <a:pt x="0" y="1533133"/>
                </a:lnTo>
                <a:lnTo>
                  <a:pt x="0" y="0"/>
                </a:lnTo>
                <a:lnTo>
                  <a:pt x="3496619" y="0"/>
                </a:lnTo>
                <a:lnTo>
                  <a:pt x="3496619" y="153313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952365" y="1421130"/>
            <a:ext cx="7470140" cy="723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640"/>
              </a:lnSpc>
              <a:spcBef>
                <a:spcPct val="0"/>
              </a:spcBef>
            </a:pPr>
            <a:r>
              <a:rPr lang="zh-CN" altLang="en-US" sz="4700" b="1" u="none" strike="noStrike" spc="-1">
                <a:solidFill>
                  <a:srgbClr val="204928"/>
                </a:solidFill>
                <a:latin typeface="思源黑体 2 Medium" panose="020B0600000000000000" charset="-122"/>
                <a:ea typeface="思源黑体 2 Medium" panose="020B0600000000000000" charset="-122"/>
                <a:cs typeface="思源黑体 2 Medium" panose="020B0600000000000000" charset="-122"/>
                <a:sym typeface="思源黑体 2 Medium" panose="020B0600000000000000" charset="-122"/>
              </a:rPr>
              <a:t>三九灸</a:t>
            </a:r>
            <a:endParaRPr lang="zh-CN" altLang="en-US" sz="4700" b="1" u="none" strike="noStrike" spc="-1">
              <a:solidFill>
                <a:srgbClr val="204928"/>
              </a:solidFill>
              <a:latin typeface="思源黑体 2 Medium" panose="020B0600000000000000" charset="-122"/>
              <a:ea typeface="思源黑体 2 Medium" panose="020B0600000000000000" charset="-122"/>
              <a:cs typeface="思源黑体 2 Medium" panose="020B0600000000000000" charset="-122"/>
              <a:sym typeface="思源黑体 2 Medium" panose="020B0600000000000000" charset="-122"/>
            </a:endParaRPr>
          </a:p>
        </p:txBody>
      </p:sp>
      <p:sp>
        <p:nvSpPr>
          <p:cNvPr id="10" name="Freeform 10"/>
          <p:cNvSpPr/>
          <p:nvPr/>
        </p:nvSpPr>
        <p:spPr>
          <a:xfrm rot="10008032">
            <a:off x="5942937" y="1190064"/>
            <a:ext cx="547384" cy="944608"/>
          </a:xfrm>
          <a:custGeom>
            <a:avLst/>
            <a:gdLst/>
            <a:ahLst/>
            <a:cxnLst/>
            <a:rect l="l" t="t" r="r" b="b"/>
            <a:pathLst>
              <a:path w="547384" h="944608">
                <a:moveTo>
                  <a:pt x="0" y="0"/>
                </a:moveTo>
                <a:lnTo>
                  <a:pt x="547384" y="0"/>
                </a:lnTo>
                <a:lnTo>
                  <a:pt x="547384" y="944608"/>
                </a:lnTo>
                <a:lnTo>
                  <a:pt x="0" y="94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3575"/>
            </a:stretch>
          </a:blipFill>
        </p:spPr>
      </p:sp>
      <p:sp>
        <p:nvSpPr>
          <p:cNvPr id="11" name="Freeform 11"/>
          <p:cNvSpPr/>
          <p:nvPr/>
        </p:nvSpPr>
        <p:spPr>
          <a:xfrm rot="-10080620" flipH="1">
            <a:off x="10836289" y="1303729"/>
            <a:ext cx="547384" cy="944608"/>
          </a:xfrm>
          <a:custGeom>
            <a:avLst/>
            <a:gdLst/>
            <a:ahLst/>
            <a:cxnLst/>
            <a:rect l="l" t="t" r="r" b="b"/>
            <a:pathLst>
              <a:path w="547384" h="944608">
                <a:moveTo>
                  <a:pt x="547384" y="0"/>
                </a:moveTo>
                <a:lnTo>
                  <a:pt x="0" y="0"/>
                </a:lnTo>
                <a:lnTo>
                  <a:pt x="0" y="944608"/>
                </a:lnTo>
                <a:lnTo>
                  <a:pt x="547384" y="944608"/>
                </a:lnTo>
                <a:lnTo>
                  <a:pt x="547384" y="0"/>
                </a:lnTo>
                <a:close/>
              </a:path>
            </a:pathLst>
          </a:custGeom>
          <a:blipFill>
            <a:blip r:embed="rId2"/>
            <a:stretch>
              <a:fillRect l="-293575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914035" y="3713494"/>
            <a:ext cx="459931" cy="525942"/>
          </a:xfrm>
          <a:custGeom>
            <a:avLst/>
            <a:gdLst/>
            <a:ahLst/>
            <a:cxnLst/>
            <a:rect l="l" t="t" r="r" b="b"/>
            <a:pathLst>
              <a:path w="459931" h="525942">
                <a:moveTo>
                  <a:pt x="0" y="0"/>
                </a:moveTo>
                <a:lnTo>
                  <a:pt x="459930" y="0"/>
                </a:lnTo>
                <a:lnTo>
                  <a:pt x="459930" y="525942"/>
                </a:lnTo>
                <a:lnTo>
                  <a:pt x="0" y="5259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0">
            <a:off x="1142121" y="3514121"/>
            <a:ext cx="7533441" cy="5346482"/>
            <a:chOff x="0" y="0"/>
            <a:chExt cx="1984116" cy="140812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84116" cy="1408127"/>
            </a:xfrm>
            <a:custGeom>
              <a:avLst/>
              <a:gdLst/>
              <a:ahLst/>
              <a:cxnLst/>
              <a:rect l="l" t="t" r="r" b="b"/>
              <a:pathLst>
                <a:path w="1984116" h="1408127">
                  <a:moveTo>
                    <a:pt x="20553" y="0"/>
                  </a:moveTo>
                  <a:lnTo>
                    <a:pt x="1963563" y="0"/>
                  </a:lnTo>
                  <a:cubicBezTo>
                    <a:pt x="1969014" y="0"/>
                    <a:pt x="1974242" y="2165"/>
                    <a:pt x="1978096" y="6020"/>
                  </a:cubicBezTo>
                  <a:cubicBezTo>
                    <a:pt x="1981951" y="9874"/>
                    <a:pt x="1984116" y="15102"/>
                    <a:pt x="1984116" y="20553"/>
                  </a:cubicBezTo>
                  <a:lnTo>
                    <a:pt x="1984116" y="1387573"/>
                  </a:lnTo>
                  <a:cubicBezTo>
                    <a:pt x="1984116" y="1398925"/>
                    <a:pt x="1974914" y="1408127"/>
                    <a:pt x="1963563" y="1408127"/>
                  </a:cubicBezTo>
                  <a:lnTo>
                    <a:pt x="20553" y="1408127"/>
                  </a:lnTo>
                  <a:cubicBezTo>
                    <a:pt x="15102" y="1408127"/>
                    <a:pt x="9874" y="1405961"/>
                    <a:pt x="6020" y="1402107"/>
                  </a:cubicBezTo>
                  <a:cubicBezTo>
                    <a:pt x="2165" y="1398252"/>
                    <a:pt x="0" y="1393025"/>
                    <a:pt x="0" y="1387573"/>
                  </a:cubicBezTo>
                  <a:lnTo>
                    <a:pt x="0" y="20553"/>
                  </a:lnTo>
                  <a:cubicBezTo>
                    <a:pt x="0" y="15102"/>
                    <a:pt x="2165" y="9874"/>
                    <a:pt x="6020" y="6020"/>
                  </a:cubicBezTo>
                  <a:cubicBezTo>
                    <a:pt x="9874" y="2165"/>
                    <a:pt x="15102" y="0"/>
                    <a:pt x="20553" y="0"/>
                  </a:cubicBezTo>
                  <a:close/>
                </a:path>
              </a:pathLst>
            </a:custGeom>
            <a:solidFill>
              <a:srgbClr val="DFF1D2">
                <a:alpha val="4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984116" cy="1455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6" name="Group 16"/>
          <p:cNvGrpSpPr/>
          <p:nvPr/>
        </p:nvGrpSpPr>
        <p:grpSpPr>
          <a:xfrm rot="0">
            <a:off x="9143808" y="3420141"/>
            <a:ext cx="7533441" cy="5346482"/>
            <a:chOff x="0" y="0"/>
            <a:chExt cx="1984116" cy="140812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84116" cy="1408127"/>
            </a:xfrm>
            <a:custGeom>
              <a:avLst/>
              <a:gdLst/>
              <a:ahLst/>
              <a:cxnLst/>
              <a:rect l="l" t="t" r="r" b="b"/>
              <a:pathLst>
                <a:path w="1984116" h="1408127">
                  <a:moveTo>
                    <a:pt x="20553" y="0"/>
                  </a:moveTo>
                  <a:lnTo>
                    <a:pt x="1963563" y="0"/>
                  </a:lnTo>
                  <a:cubicBezTo>
                    <a:pt x="1969014" y="0"/>
                    <a:pt x="1974242" y="2165"/>
                    <a:pt x="1978096" y="6020"/>
                  </a:cubicBezTo>
                  <a:cubicBezTo>
                    <a:pt x="1981951" y="9874"/>
                    <a:pt x="1984116" y="15102"/>
                    <a:pt x="1984116" y="20553"/>
                  </a:cubicBezTo>
                  <a:lnTo>
                    <a:pt x="1984116" y="1387573"/>
                  </a:lnTo>
                  <a:cubicBezTo>
                    <a:pt x="1984116" y="1398925"/>
                    <a:pt x="1974914" y="1408127"/>
                    <a:pt x="1963563" y="1408127"/>
                  </a:cubicBezTo>
                  <a:lnTo>
                    <a:pt x="20553" y="1408127"/>
                  </a:lnTo>
                  <a:cubicBezTo>
                    <a:pt x="15102" y="1408127"/>
                    <a:pt x="9874" y="1405961"/>
                    <a:pt x="6020" y="1402107"/>
                  </a:cubicBezTo>
                  <a:cubicBezTo>
                    <a:pt x="2165" y="1398252"/>
                    <a:pt x="0" y="1393025"/>
                    <a:pt x="0" y="1387573"/>
                  </a:cubicBezTo>
                  <a:lnTo>
                    <a:pt x="0" y="20553"/>
                  </a:lnTo>
                  <a:cubicBezTo>
                    <a:pt x="0" y="15102"/>
                    <a:pt x="2165" y="9874"/>
                    <a:pt x="6020" y="6020"/>
                  </a:cubicBezTo>
                  <a:cubicBezTo>
                    <a:pt x="9874" y="2165"/>
                    <a:pt x="15102" y="0"/>
                    <a:pt x="20553" y="0"/>
                  </a:cubicBezTo>
                  <a:close/>
                </a:path>
              </a:pathLst>
            </a:custGeom>
            <a:solidFill>
              <a:srgbClr val="DFF1D2">
                <a:alpha val="4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984116" cy="1455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524000" y="4381500"/>
            <a:ext cx="6569075" cy="287020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r>
              <a:rPr lang="en-US" altLang="zh-CN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1.</a:t>
            </a:r>
            <a:r>
              <a:rPr lang="zh-CN" altLang="en-US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建议每次选</a:t>
            </a:r>
            <a:r>
              <a:rPr lang="en-US" altLang="zh-CN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3-5</a:t>
            </a:r>
            <a:r>
              <a:rPr lang="zh-CN" altLang="en-US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个穴位，可每天交替穴位施灸或每三天灸一次，完成整个三九期间的灸疗。</a:t>
            </a:r>
            <a:endParaRPr lang="zh-CN" altLang="en-US" sz="2000" u="none" strike="noStrike">
              <a:solidFill>
                <a:srgbClr val="2B2A2A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r>
              <a:rPr lang="en-US" altLang="zh-CN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2.</a:t>
            </a:r>
            <a:r>
              <a:rPr lang="zh-CN" altLang="en-US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三九灸建议最佳灸治时间为上午。</a:t>
            </a:r>
            <a:endParaRPr lang="zh-CN" altLang="en-US" sz="2000" u="none" strike="noStrike">
              <a:solidFill>
                <a:srgbClr val="2B2A2A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r>
              <a:rPr lang="en-US" altLang="zh-CN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3.</a:t>
            </a:r>
            <a:r>
              <a:rPr lang="zh-CN" altLang="en-US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治疗期间，忌烟、酒及生冷、油腻、海鲜、辛辣等刺激性食物。</a:t>
            </a:r>
            <a:endParaRPr lang="zh-CN" altLang="en-US" sz="2000" u="none" strike="noStrike">
              <a:solidFill>
                <a:srgbClr val="2B2A2A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r>
              <a:rPr lang="en-US" altLang="zh-CN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4.</a:t>
            </a:r>
            <a:r>
              <a:rPr lang="zh-CN" altLang="en-US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三九灸强调固本，连续三年以上效果更加，还可以配合三伏灸巩固疗效。</a:t>
            </a:r>
            <a:endParaRPr lang="zh-CN" altLang="en-US" sz="2000" u="none" strike="noStrike">
              <a:solidFill>
                <a:srgbClr val="2B2A2A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906000" y="4457700"/>
            <a:ext cx="6569075" cy="129730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r>
              <a:rPr lang="en-US" altLang="zh-CN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1</a:t>
            </a:r>
            <a:r>
              <a:rPr lang="zh-CN" altLang="en-US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、注意施灸温度的调节</a:t>
            </a:r>
            <a:r>
              <a:rPr lang="en-US" altLang="zh-CN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:</a:t>
            </a:r>
            <a:r>
              <a:rPr lang="zh-CN" altLang="en-US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对于皮肤感觉迟钝者或小儿，用示指和中指置于施灸部位两侧，以感知施灸部位的温度，做到既不致烫伤皮肤，又能收到好的效果。</a:t>
            </a:r>
            <a:endParaRPr lang="zh-CN" altLang="en-US" sz="2000" u="none" strike="noStrike">
              <a:solidFill>
                <a:srgbClr val="2B2A2A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r>
              <a:rPr lang="en-US" altLang="zh-CN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2.</a:t>
            </a:r>
            <a:r>
              <a:rPr lang="zh-CN" altLang="en-US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极度疲劳，过饥、过饱、酒醉、大汗淋漓、情绪不稳，或妇女经期忌灸。</a:t>
            </a:r>
            <a:endParaRPr lang="zh-CN" altLang="en-US" sz="2000" u="none" strike="noStrike">
              <a:solidFill>
                <a:srgbClr val="2B2A2A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r>
              <a:rPr lang="en-US" altLang="zh-CN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3.</a:t>
            </a:r>
            <a:r>
              <a:rPr lang="zh-CN" altLang="en-US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防止晕灸晕灸虽不多见，但是一旦晕灸则会出现头晕、眼花、恶心、面色苍白、心慌、汗出等，甚至发生晕倒。出现晕灸后，要立即停灸，并躺下静卧，再加灸足三里，温和灸</a:t>
            </a:r>
            <a:r>
              <a:rPr lang="en-US" altLang="zh-CN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10</a:t>
            </a:r>
            <a:r>
              <a:rPr lang="zh-CN" altLang="en-US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分钟左右。</a:t>
            </a:r>
            <a:endParaRPr lang="zh-CN" altLang="en-US" sz="2000" u="none" strike="noStrike">
              <a:solidFill>
                <a:srgbClr val="2B2A2A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r>
              <a:rPr lang="en-US" altLang="zh-CN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4.</a:t>
            </a:r>
            <a:r>
              <a:rPr lang="zh-CN" altLang="en-US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某些传染病、高热、昏迷、抽风期间，或身体极度衰竭，形瘦骨立等忌灸。</a:t>
            </a:r>
            <a:endParaRPr lang="zh-CN" altLang="en-US" sz="2000" u="none" strike="noStrike">
              <a:solidFill>
                <a:srgbClr val="2B2A2A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endParaRPr lang="zh-CN" altLang="en-US" sz="2000" u="none" strike="noStrike">
              <a:solidFill>
                <a:srgbClr val="2B2A2A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</p:txBody>
      </p:sp>
      <p:grpSp>
        <p:nvGrpSpPr>
          <p:cNvPr id="26" name="Group 26"/>
          <p:cNvGrpSpPr/>
          <p:nvPr/>
        </p:nvGrpSpPr>
        <p:grpSpPr>
          <a:xfrm rot="0">
            <a:off x="1524000" y="3834765"/>
            <a:ext cx="3034030" cy="499745"/>
            <a:chOff x="0" y="0"/>
            <a:chExt cx="1039241" cy="17111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39241" cy="171119"/>
            </a:xfrm>
            <a:custGeom>
              <a:avLst/>
              <a:gdLst/>
              <a:ahLst/>
              <a:cxnLst/>
              <a:rect l="l" t="t" r="r" b="b"/>
              <a:pathLst>
                <a:path w="1039241" h="171119">
                  <a:moveTo>
                    <a:pt x="85559" y="0"/>
                  </a:moveTo>
                  <a:lnTo>
                    <a:pt x="953682" y="0"/>
                  </a:lnTo>
                  <a:cubicBezTo>
                    <a:pt x="976374" y="0"/>
                    <a:pt x="998136" y="9014"/>
                    <a:pt x="1014182" y="25060"/>
                  </a:cubicBezTo>
                  <a:cubicBezTo>
                    <a:pt x="1030227" y="41105"/>
                    <a:pt x="1039241" y="62868"/>
                    <a:pt x="1039241" y="85559"/>
                  </a:cubicBezTo>
                  <a:lnTo>
                    <a:pt x="1039241" y="85559"/>
                  </a:lnTo>
                  <a:cubicBezTo>
                    <a:pt x="1039241" y="108251"/>
                    <a:pt x="1030227" y="130013"/>
                    <a:pt x="1014182" y="146059"/>
                  </a:cubicBezTo>
                  <a:cubicBezTo>
                    <a:pt x="998136" y="162104"/>
                    <a:pt x="976374" y="171119"/>
                    <a:pt x="953682" y="171119"/>
                  </a:cubicBezTo>
                  <a:lnTo>
                    <a:pt x="85559" y="171119"/>
                  </a:lnTo>
                  <a:cubicBezTo>
                    <a:pt x="62868" y="171119"/>
                    <a:pt x="41105" y="162104"/>
                    <a:pt x="25060" y="146059"/>
                  </a:cubicBezTo>
                  <a:cubicBezTo>
                    <a:pt x="9014" y="130013"/>
                    <a:pt x="0" y="108251"/>
                    <a:pt x="0" y="85559"/>
                  </a:cubicBezTo>
                  <a:lnTo>
                    <a:pt x="0" y="85559"/>
                  </a:lnTo>
                  <a:cubicBezTo>
                    <a:pt x="0" y="62868"/>
                    <a:pt x="9014" y="41105"/>
                    <a:pt x="25060" y="25060"/>
                  </a:cubicBezTo>
                  <a:cubicBezTo>
                    <a:pt x="41105" y="9014"/>
                    <a:pt x="62868" y="0"/>
                    <a:pt x="85559" y="0"/>
                  </a:cubicBezTo>
                  <a:close/>
                </a:path>
              </a:pathLst>
            </a:custGeom>
            <a:solidFill>
              <a:srgbClr val="DEF1D1"/>
            </a:solidFill>
            <a:ln w="9525" cap="rnd">
              <a:solidFill>
                <a:srgbClr val="204928"/>
              </a:soli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1039241" cy="218744"/>
            </a:xfrm>
            <a:prstGeom prst="rect">
              <a:avLst/>
            </a:prstGeom>
          </p:spPr>
          <p:txBody>
            <a:bodyPr lIns="34493" tIns="34493" rIns="34493" bIns="34493" rtlCol="0" anchor="ctr"/>
            <a:lstStyle/>
            <a:p>
              <a:pPr marL="0" lvl="0" indent="0" algn="ctr">
                <a:lnSpc>
                  <a:spcPts val="2895"/>
                </a:lnSpc>
                <a:spcBef>
                  <a:spcPct val="0"/>
                </a:spcBef>
              </a:pPr>
              <a:r>
                <a:rPr lang="zh-CN" altLang="en-US" sz="2800" b="1" spc="279">
                  <a:solidFill>
                    <a:srgbClr val="204928"/>
                  </a:solidFill>
                  <a:latin typeface="思源黑体 2 Bold" panose="020B0800000000000000" charset="-122"/>
                  <a:ea typeface="思源黑体 2 Bold" panose="020B0800000000000000" charset="-122"/>
                  <a:cs typeface="思源黑体 2 Bold" panose="020B0800000000000000" charset="-122"/>
                </a:rPr>
                <a:t>三九</a:t>
              </a:r>
              <a:r>
                <a:rPr lang="zh-CN" altLang="en-US" sz="2800" b="1" spc="279">
                  <a:solidFill>
                    <a:srgbClr val="204928"/>
                  </a:solidFill>
                  <a:latin typeface="思源黑体 2 Bold" panose="020B0800000000000000" charset="-122"/>
                  <a:ea typeface="思源黑体 2 Bold" panose="020B0800000000000000" charset="-122"/>
                  <a:cs typeface="思源黑体 2 Bold" panose="020B0800000000000000" charset="-122"/>
                </a:rPr>
                <a:t>灸建议</a:t>
              </a:r>
              <a:endParaRPr lang="zh-CN"/>
            </a:p>
          </p:txBody>
        </p:sp>
      </p:grpSp>
      <p:grpSp>
        <p:nvGrpSpPr>
          <p:cNvPr id="30" name="Group 30"/>
          <p:cNvGrpSpPr/>
          <p:nvPr/>
        </p:nvGrpSpPr>
        <p:grpSpPr>
          <a:xfrm rot="0">
            <a:off x="10363410" y="3776761"/>
            <a:ext cx="3707778" cy="638665"/>
            <a:chOff x="-1778014" y="-2802445"/>
            <a:chExt cx="4943704" cy="851553"/>
          </a:xfrm>
        </p:grpSpPr>
        <p:grpSp>
          <p:nvGrpSpPr>
            <p:cNvPr id="31" name="Group 31"/>
            <p:cNvGrpSpPr/>
            <p:nvPr/>
          </p:nvGrpSpPr>
          <p:grpSpPr>
            <a:xfrm rot="0">
              <a:off x="-1777998" y="-2802445"/>
              <a:ext cx="4943688" cy="851553"/>
              <a:chOff x="-456724" y="-719882"/>
              <a:chExt cx="1269912" cy="218744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-456724" y="-672475"/>
                <a:ext cx="1269912" cy="171164"/>
              </a:xfrm>
              <a:custGeom>
                <a:avLst/>
                <a:gdLst/>
                <a:ahLst/>
                <a:cxnLst/>
                <a:rect l="l" t="t" r="r" b="b"/>
                <a:pathLst>
                  <a:path w="1039241" h="171119">
                    <a:moveTo>
                      <a:pt x="85559" y="0"/>
                    </a:moveTo>
                    <a:lnTo>
                      <a:pt x="953682" y="0"/>
                    </a:lnTo>
                    <a:cubicBezTo>
                      <a:pt x="976374" y="0"/>
                      <a:pt x="998136" y="9014"/>
                      <a:pt x="1014182" y="25060"/>
                    </a:cubicBezTo>
                    <a:cubicBezTo>
                      <a:pt x="1030227" y="41105"/>
                      <a:pt x="1039241" y="62868"/>
                      <a:pt x="1039241" y="85559"/>
                    </a:cubicBezTo>
                    <a:lnTo>
                      <a:pt x="1039241" y="85559"/>
                    </a:lnTo>
                    <a:cubicBezTo>
                      <a:pt x="1039241" y="108251"/>
                      <a:pt x="1030227" y="130013"/>
                      <a:pt x="1014182" y="146059"/>
                    </a:cubicBezTo>
                    <a:cubicBezTo>
                      <a:pt x="998136" y="162104"/>
                      <a:pt x="976374" y="171119"/>
                      <a:pt x="953682" y="171119"/>
                    </a:cubicBezTo>
                    <a:lnTo>
                      <a:pt x="85559" y="171119"/>
                    </a:lnTo>
                    <a:cubicBezTo>
                      <a:pt x="62868" y="171119"/>
                      <a:pt x="41105" y="162104"/>
                      <a:pt x="25060" y="146059"/>
                    </a:cubicBezTo>
                    <a:cubicBezTo>
                      <a:pt x="9014" y="130013"/>
                      <a:pt x="0" y="108251"/>
                      <a:pt x="0" y="85559"/>
                    </a:cubicBezTo>
                    <a:lnTo>
                      <a:pt x="0" y="85559"/>
                    </a:lnTo>
                    <a:cubicBezTo>
                      <a:pt x="0" y="62868"/>
                      <a:pt x="9014" y="41105"/>
                      <a:pt x="25060" y="25060"/>
                    </a:cubicBezTo>
                    <a:cubicBezTo>
                      <a:pt x="41105" y="9014"/>
                      <a:pt x="62868" y="0"/>
                      <a:pt x="85559" y="0"/>
                    </a:cubicBezTo>
                    <a:close/>
                  </a:path>
                </a:pathLst>
              </a:custGeom>
              <a:solidFill>
                <a:srgbClr val="DEF1D1"/>
              </a:solidFill>
              <a:ln w="9525" cap="rnd">
                <a:solidFill>
                  <a:srgbClr val="204928"/>
                </a:solidFill>
                <a:prstDash val="solid"/>
                <a:round/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-430626" y="-719882"/>
                <a:ext cx="1039241" cy="218744"/>
              </a:xfrm>
              <a:prstGeom prst="rect">
                <a:avLst/>
              </a:prstGeom>
            </p:spPr>
            <p:txBody>
              <a:bodyPr lIns="34493" tIns="34493" rIns="34493" bIns="34493" rtlCol="0" anchor="ctr"/>
              <a:lstStyle/>
              <a:p>
                <a:pPr marL="0" lvl="0" indent="0" algn="ctr">
                  <a:lnSpc>
                    <a:spcPts val="2895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-1778014" y="-2704749"/>
              <a:ext cx="4453467" cy="6697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920"/>
                </a:lnSpc>
                <a:spcBef>
                  <a:spcPct val="0"/>
                </a:spcBef>
              </a:pPr>
              <a:r>
                <a:rPr lang="zh-CN" altLang="en-US" sz="2800" b="1" spc="279">
                  <a:solidFill>
                    <a:srgbClr val="204928"/>
                  </a:solidFill>
                  <a:latin typeface="思源黑体 2 Bold" panose="020B0800000000000000" charset="-122"/>
                  <a:ea typeface="思源黑体 2 Bold" panose="020B0800000000000000" charset="-122"/>
                  <a:cs typeface="思源黑体 2 Bold" panose="020B0800000000000000" charset="-122"/>
                  <a:sym typeface="思源黑体 2 Bold" panose="020B0800000000000000" charset="-122"/>
                </a:rPr>
                <a:t>三九灸注意事项</a:t>
              </a:r>
              <a:endParaRPr lang="zh-CN" altLang="en-US" sz="2800" b="1" spc="279">
                <a:solidFill>
                  <a:srgbClr val="204928"/>
                </a:solidFill>
                <a:latin typeface="思源黑体 2 Bold" panose="020B0800000000000000" charset="-122"/>
                <a:ea typeface="思源黑体 2 Bold" panose="020B0800000000000000" charset="-122"/>
                <a:cs typeface="思源黑体 2 Bold" panose="020B0800000000000000" charset="-122"/>
                <a:sym typeface="思源黑体 2 Bold" panose="020B0800000000000000" charset="-122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609329" y="716122"/>
            <a:ext cx="17173482" cy="8966516"/>
            <a:chOff x="0" y="0"/>
            <a:chExt cx="4523057" cy="23615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3057" cy="2361552"/>
            </a:xfrm>
            <a:custGeom>
              <a:avLst/>
              <a:gdLst/>
              <a:ahLst/>
              <a:cxnLst/>
              <a:rect l="l" t="t" r="r" b="b"/>
              <a:pathLst>
                <a:path w="4523057" h="2361552">
                  <a:moveTo>
                    <a:pt x="0" y="0"/>
                  </a:moveTo>
                  <a:lnTo>
                    <a:pt x="4523057" y="0"/>
                  </a:lnTo>
                  <a:lnTo>
                    <a:pt x="4523057" y="2361552"/>
                  </a:lnTo>
                  <a:lnTo>
                    <a:pt x="0" y="2361552"/>
                  </a:lnTo>
                  <a:close/>
                </a:path>
              </a:pathLst>
            </a:custGeom>
            <a:solidFill>
              <a:srgbClr val="FDFFFB"/>
            </a:solidFill>
            <a:ln w="209550" cap="sq">
              <a:solidFill>
                <a:srgbClr val="B3D99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23057" cy="2399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5368876" y="6961341"/>
            <a:ext cx="3576993" cy="616394"/>
            <a:chOff x="0" y="0"/>
            <a:chExt cx="930210" cy="1602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30210" cy="160296"/>
            </a:xfrm>
            <a:custGeom>
              <a:avLst/>
              <a:gdLst/>
              <a:ahLst/>
              <a:cxnLst/>
              <a:rect l="l" t="t" r="r" b="b"/>
              <a:pathLst>
                <a:path w="930210" h="160296">
                  <a:moveTo>
                    <a:pt x="80148" y="0"/>
                  </a:moveTo>
                  <a:lnTo>
                    <a:pt x="850063" y="0"/>
                  </a:lnTo>
                  <a:cubicBezTo>
                    <a:pt x="894327" y="0"/>
                    <a:pt x="930210" y="35883"/>
                    <a:pt x="930210" y="80148"/>
                  </a:cubicBezTo>
                  <a:lnTo>
                    <a:pt x="930210" y="80148"/>
                  </a:lnTo>
                  <a:cubicBezTo>
                    <a:pt x="930210" y="101404"/>
                    <a:pt x="921766" y="121790"/>
                    <a:pt x="906736" y="136821"/>
                  </a:cubicBezTo>
                  <a:cubicBezTo>
                    <a:pt x="891705" y="151851"/>
                    <a:pt x="871319" y="160296"/>
                    <a:pt x="850063" y="160296"/>
                  </a:cubicBezTo>
                  <a:lnTo>
                    <a:pt x="80148" y="160296"/>
                  </a:lnTo>
                  <a:cubicBezTo>
                    <a:pt x="58891" y="160296"/>
                    <a:pt x="38505" y="151851"/>
                    <a:pt x="23475" y="136821"/>
                  </a:cubicBezTo>
                  <a:cubicBezTo>
                    <a:pt x="8444" y="121790"/>
                    <a:pt x="0" y="101404"/>
                    <a:pt x="0" y="80148"/>
                  </a:cubicBezTo>
                  <a:lnTo>
                    <a:pt x="0" y="80148"/>
                  </a:lnTo>
                  <a:cubicBezTo>
                    <a:pt x="0" y="58891"/>
                    <a:pt x="8444" y="38505"/>
                    <a:pt x="23475" y="23475"/>
                  </a:cubicBezTo>
                  <a:cubicBezTo>
                    <a:pt x="38505" y="8444"/>
                    <a:pt x="58891" y="0"/>
                    <a:pt x="80148" y="0"/>
                  </a:cubicBezTo>
                  <a:close/>
                </a:path>
              </a:pathLst>
            </a:custGeom>
            <a:solidFill>
              <a:srgbClr val="75A752">
                <a:alpha val="40784"/>
              </a:srgbClr>
            </a:solidFill>
            <a:ln w="19050" cap="rnd">
              <a:solidFill>
                <a:srgbClr val="000000">
                  <a:alpha val="40784"/>
                </a:srgbClr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930210" cy="1888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9783685" y="6959084"/>
            <a:ext cx="3576993" cy="616394"/>
            <a:chOff x="0" y="0"/>
            <a:chExt cx="930210" cy="16029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30210" cy="160296"/>
            </a:xfrm>
            <a:custGeom>
              <a:avLst/>
              <a:gdLst/>
              <a:ahLst/>
              <a:cxnLst/>
              <a:rect l="l" t="t" r="r" b="b"/>
              <a:pathLst>
                <a:path w="930210" h="160296">
                  <a:moveTo>
                    <a:pt x="80148" y="0"/>
                  </a:moveTo>
                  <a:lnTo>
                    <a:pt x="850063" y="0"/>
                  </a:lnTo>
                  <a:cubicBezTo>
                    <a:pt x="894327" y="0"/>
                    <a:pt x="930210" y="35883"/>
                    <a:pt x="930210" y="80148"/>
                  </a:cubicBezTo>
                  <a:lnTo>
                    <a:pt x="930210" y="80148"/>
                  </a:lnTo>
                  <a:cubicBezTo>
                    <a:pt x="930210" y="101404"/>
                    <a:pt x="921766" y="121790"/>
                    <a:pt x="906736" y="136821"/>
                  </a:cubicBezTo>
                  <a:cubicBezTo>
                    <a:pt x="891705" y="151851"/>
                    <a:pt x="871319" y="160296"/>
                    <a:pt x="850063" y="160296"/>
                  </a:cubicBezTo>
                  <a:lnTo>
                    <a:pt x="80148" y="160296"/>
                  </a:lnTo>
                  <a:cubicBezTo>
                    <a:pt x="58891" y="160296"/>
                    <a:pt x="38505" y="151851"/>
                    <a:pt x="23475" y="136821"/>
                  </a:cubicBezTo>
                  <a:cubicBezTo>
                    <a:pt x="8444" y="121790"/>
                    <a:pt x="0" y="101404"/>
                    <a:pt x="0" y="80148"/>
                  </a:cubicBezTo>
                  <a:lnTo>
                    <a:pt x="0" y="80148"/>
                  </a:lnTo>
                  <a:cubicBezTo>
                    <a:pt x="0" y="58891"/>
                    <a:pt x="8444" y="38505"/>
                    <a:pt x="23475" y="23475"/>
                  </a:cubicBezTo>
                  <a:cubicBezTo>
                    <a:pt x="38505" y="8444"/>
                    <a:pt x="58891" y="0"/>
                    <a:pt x="80148" y="0"/>
                  </a:cubicBezTo>
                  <a:close/>
                </a:path>
              </a:pathLst>
            </a:custGeom>
            <a:solidFill>
              <a:srgbClr val="75A752">
                <a:alpha val="40784"/>
              </a:srgbClr>
            </a:solidFill>
            <a:ln w="19050" cap="rnd">
              <a:solidFill>
                <a:srgbClr val="000000">
                  <a:alpha val="40784"/>
                </a:srgbClr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930210" cy="1888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4551865" y="6961341"/>
            <a:ext cx="3400886" cy="2665417"/>
          </a:xfrm>
          <a:custGeom>
            <a:avLst/>
            <a:gdLst/>
            <a:ahLst/>
            <a:cxnLst/>
            <a:rect l="l" t="t" r="r" b="b"/>
            <a:pathLst>
              <a:path w="3400886" h="2665417">
                <a:moveTo>
                  <a:pt x="0" y="0"/>
                </a:moveTo>
                <a:lnTo>
                  <a:pt x="3400885" y="0"/>
                </a:lnTo>
                <a:lnTo>
                  <a:pt x="3400885" y="2665417"/>
                </a:lnTo>
                <a:lnTo>
                  <a:pt x="0" y="266541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440281" y="6961341"/>
            <a:ext cx="3400886" cy="2665417"/>
          </a:xfrm>
          <a:custGeom>
            <a:avLst/>
            <a:gdLst/>
            <a:ahLst/>
            <a:cxnLst/>
            <a:rect l="l" t="t" r="r" b="b"/>
            <a:pathLst>
              <a:path w="3400886" h="2665417">
                <a:moveTo>
                  <a:pt x="3400886" y="0"/>
                </a:moveTo>
                <a:lnTo>
                  <a:pt x="0" y="0"/>
                </a:lnTo>
                <a:lnTo>
                  <a:pt x="0" y="2665417"/>
                </a:lnTo>
                <a:lnTo>
                  <a:pt x="3400886" y="2665417"/>
                </a:lnTo>
                <a:lnTo>
                  <a:pt x="3400886" y="0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313534" y="0"/>
            <a:ext cx="5461633" cy="2394716"/>
          </a:xfrm>
          <a:custGeom>
            <a:avLst/>
            <a:gdLst/>
            <a:ahLst/>
            <a:cxnLst/>
            <a:rect l="l" t="t" r="r" b="b"/>
            <a:pathLst>
              <a:path w="5461633" h="2394716">
                <a:moveTo>
                  <a:pt x="0" y="0"/>
                </a:moveTo>
                <a:lnTo>
                  <a:pt x="5461633" y="0"/>
                </a:lnTo>
                <a:lnTo>
                  <a:pt x="5461633" y="2394716"/>
                </a:lnTo>
                <a:lnTo>
                  <a:pt x="0" y="23947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3139901" y="0"/>
            <a:ext cx="5461633" cy="2394716"/>
          </a:xfrm>
          <a:custGeom>
            <a:avLst/>
            <a:gdLst/>
            <a:ahLst/>
            <a:cxnLst/>
            <a:rect l="l" t="t" r="r" b="b"/>
            <a:pathLst>
              <a:path w="5461633" h="2394716">
                <a:moveTo>
                  <a:pt x="5461633" y="0"/>
                </a:moveTo>
                <a:lnTo>
                  <a:pt x="0" y="0"/>
                </a:lnTo>
                <a:lnTo>
                  <a:pt x="0" y="2394716"/>
                </a:lnTo>
                <a:lnTo>
                  <a:pt x="5461633" y="2394716"/>
                </a:lnTo>
                <a:lnTo>
                  <a:pt x="546163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435210" y="5715366"/>
            <a:ext cx="11859133" cy="638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45"/>
              </a:lnSpc>
              <a:spcBef>
                <a:spcPct val="0"/>
              </a:spcBef>
            </a:pPr>
            <a:r>
              <a:rPr lang="en-US" sz="3745" spc="640">
                <a:solidFill>
                  <a:srgbClr val="75A752"/>
                </a:solidFill>
                <a:latin typeface="Allura" panose="02000000000000000000"/>
                <a:ea typeface="Allura" panose="02000000000000000000"/>
                <a:cs typeface="Allura" panose="02000000000000000000"/>
                <a:sym typeface="Allura" panose="02000000000000000000"/>
              </a:rPr>
              <a:t>Thank you very much for watching</a:t>
            </a:r>
            <a:endParaRPr lang="en-US" sz="3745" spc="640">
              <a:solidFill>
                <a:srgbClr val="75A752"/>
              </a:solidFill>
              <a:latin typeface="Allura" panose="02000000000000000000"/>
              <a:ea typeface="Allura" panose="02000000000000000000"/>
              <a:cs typeface="Allura" panose="02000000000000000000"/>
              <a:sym typeface="Allura" panose="0200000000000000000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30954" y="7072090"/>
            <a:ext cx="2682455" cy="394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75"/>
              </a:lnSpc>
              <a:spcBef>
                <a:spcPct val="0"/>
              </a:spcBef>
            </a:pPr>
            <a:r>
              <a:rPr lang="en-US" sz="2560" u="none" strike="noStrike" spc="0">
                <a:solidFill>
                  <a:srgbClr val="2C6838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时间：11月29日</a:t>
            </a:r>
            <a:endParaRPr lang="en-US" sz="2560" u="none" strike="noStrike" spc="0">
              <a:solidFill>
                <a:srgbClr val="2C6838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477246" y="3851941"/>
            <a:ext cx="13775062" cy="1676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70"/>
              </a:lnSpc>
            </a:pPr>
            <a:r>
              <a:rPr lang="en-US" sz="11060" b="1" spc="818">
                <a:solidFill>
                  <a:srgbClr val="2C6838"/>
                </a:solidFill>
                <a:latin typeface="思源黑体 1 Bold" panose="020B0800000000000000" charset="-122"/>
                <a:ea typeface="思源黑体 1 Bold" panose="020B0800000000000000" charset="-122"/>
                <a:cs typeface="思源黑体 1 Bold" panose="020B0800000000000000" charset="-122"/>
                <a:sym typeface="思源黑体 1 Bold" panose="020B0800000000000000" charset="-122"/>
              </a:rPr>
              <a:t>非常感谢您的观看</a:t>
            </a:r>
            <a:endParaRPr lang="en-US" sz="11060" b="1" spc="818">
              <a:solidFill>
                <a:srgbClr val="2C6838"/>
              </a:solidFill>
              <a:latin typeface="思源黑体 1 Bold" panose="020B0800000000000000" charset="-122"/>
              <a:ea typeface="思源黑体 1 Bold" panose="020B0800000000000000" charset="-122"/>
              <a:cs typeface="思源黑体 1 Bold" panose="020B0800000000000000" charset="-122"/>
              <a:sym typeface="思源黑体 1 Bold" panose="020B0800000000000000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572510" y="2232660"/>
            <a:ext cx="12058015" cy="12534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75"/>
              </a:lnSpc>
            </a:pPr>
            <a:r>
              <a:rPr lang="en-US" sz="4000" b="1" spc="602">
                <a:solidFill>
                  <a:srgbClr val="2C6838"/>
                </a:solidFill>
                <a:latin typeface="思源黑体 1 Bold" panose="020B0800000000000000" charset="-122"/>
                <a:ea typeface="思源黑体 1 Bold" panose="020B0800000000000000" charset="-122"/>
                <a:cs typeface="思源黑体 1 Bold" panose="020B0800000000000000" charset="-122"/>
                <a:sym typeface="思源黑体 1 Bold" panose="020B0800000000000000" charset="-122"/>
              </a:rPr>
              <a:t>中医传统适宜技术--艾灸疗法</a:t>
            </a:r>
            <a:endParaRPr lang="en-US" sz="4000" spc="-2">
              <a:solidFill>
                <a:srgbClr val="75A752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996940" y="7074535"/>
            <a:ext cx="2732405" cy="394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</a:pPr>
            <a:r>
              <a:rPr lang="zh-CN" altLang="en-US" sz="2560" spc="0">
                <a:solidFill>
                  <a:srgbClr val="2C6838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中医康复科</a:t>
            </a:r>
            <a:r>
              <a:rPr lang="en-US" sz="2560" spc="0">
                <a:solidFill>
                  <a:srgbClr val="2C6838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：</a:t>
            </a:r>
            <a:r>
              <a:rPr lang="zh-CN" altLang="en-US" sz="2560" spc="0">
                <a:solidFill>
                  <a:srgbClr val="2C6838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曾燕</a:t>
            </a:r>
            <a:endParaRPr lang="zh-CN" altLang="en-US" sz="2560" spc="0">
              <a:solidFill>
                <a:srgbClr val="2C6838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219200" y="1021080"/>
            <a:ext cx="17173482" cy="8966516"/>
            <a:chOff x="0" y="0"/>
            <a:chExt cx="4523057" cy="23615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3057" cy="2361552"/>
            </a:xfrm>
            <a:custGeom>
              <a:avLst/>
              <a:gdLst/>
              <a:ahLst/>
              <a:cxnLst/>
              <a:rect l="l" t="t" r="r" b="b"/>
              <a:pathLst>
                <a:path w="4523057" h="2361552">
                  <a:moveTo>
                    <a:pt x="0" y="0"/>
                  </a:moveTo>
                  <a:lnTo>
                    <a:pt x="4523057" y="0"/>
                  </a:lnTo>
                  <a:lnTo>
                    <a:pt x="4523057" y="2361552"/>
                  </a:lnTo>
                  <a:lnTo>
                    <a:pt x="0" y="2361552"/>
                  </a:lnTo>
                  <a:close/>
                </a:path>
              </a:pathLst>
            </a:custGeom>
            <a:solidFill>
              <a:srgbClr val="FDFFFB"/>
            </a:solidFill>
            <a:ln w="209550" cap="sq">
              <a:solidFill>
                <a:srgbClr val="B3D99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23057" cy="2399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 rot="-2789174" flipH="1" flipV="1">
            <a:off x="-440547" y="-395426"/>
            <a:ext cx="3793936" cy="2973467"/>
          </a:xfrm>
          <a:custGeom>
            <a:avLst/>
            <a:gdLst/>
            <a:ahLst/>
            <a:cxnLst/>
            <a:rect l="l" t="t" r="r" b="b"/>
            <a:pathLst>
              <a:path w="3793936" h="2973467">
                <a:moveTo>
                  <a:pt x="3793936" y="2973467"/>
                </a:moveTo>
                <a:lnTo>
                  <a:pt x="0" y="2973467"/>
                </a:lnTo>
                <a:lnTo>
                  <a:pt x="0" y="0"/>
                </a:lnTo>
                <a:lnTo>
                  <a:pt x="3793936" y="0"/>
                </a:lnTo>
                <a:lnTo>
                  <a:pt x="3793936" y="2973467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sp>
        <p:nvSpPr>
          <p:cNvPr id="6" name="Freeform 6"/>
          <p:cNvSpPr/>
          <p:nvPr/>
        </p:nvSpPr>
        <p:spPr>
          <a:xfrm rot="3395225" flipV="1">
            <a:off x="15072818" y="-189689"/>
            <a:ext cx="3793936" cy="2973467"/>
          </a:xfrm>
          <a:custGeom>
            <a:avLst/>
            <a:gdLst/>
            <a:ahLst/>
            <a:cxnLst/>
            <a:rect l="l" t="t" r="r" b="b"/>
            <a:pathLst>
              <a:path w="3793936" h="2973467">
                <a:moveTo>
                  <a:pt x="0" y="2973467"/>
                </a:moveTo>
                <a:lnTo>
                  <a:pt x="3793937" y="2973467"/>
                </a:lnTo>
                <a:lnTo>
                  <a:pt x="3793937" y="0"/>
                </a:lnTo>
                <a:lnTo>
                  <a:pt x="0" y="0"/>
                </a:lnTo>
                <a:lnTo>
                  <a:pt x="0" y="2973467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grpSp>
        <p:nvGrpSpPr>
          <p:cNvPr id="7" name="Group 7"/>
          <p:cNvGrpSpPr/>
          <p:nvPr/>
        </p:nvGrpSpPr>
        <p:grpSpPr>
          <a:xfrm rot="0">
            <a:off x="-583359" y="7429387"/>
            <a:ext cx="19223297" cy="2086527"/>
            <a:chOff x="0" y="0"/>
            <a:chExt cx="25631062" cy="2782036"/>
          </a:xfrm>
        </p:grpSpPr>
        <p:sp>
          <p:nvSpPr>
            <p:cNvPr id="8" name="Freeform 8"/>
            <p:cNvSpPr/>
            <p:nvPr/>
          </p:nvSpPr>
          <p:spPr>
            <a:xfrm flipV="1">
              <a:off x="0" y="0"/>
              <a:ext cx="6344994" cy="2782036"/>
            </a:xfrm>
            <a:custGeom>
              <a:avLst/>
              <a:gdLst/>
              <a:ahLst/>
              <a:cxnLst/>
              <a:rect l="l" t="t" r="r" b="b"/>
              <a:pathLst>
                <a:path w="6344994" h="2782036">
                  <a:moveTo>
                    <a:pt x="0" y="2782036"/>
                  </a:moveTo>
                  <a:lnTo>
                    <a:pt x="6344994" y="2782036"/>
                  </a:lnTo>
                  <a:lnTo>
                    <a:pt x="6344994" y="0"/>
                  </a:lnTo>
                  <a:lnTo>
                    <a:pt x="0" y="0"/>
                  </a:lnTo>
                  <a:lnTo>
                    <a:pt x="0" y="2782036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flipH="1" flipV="1">
              <a:off x="6539972" y="0"/>
              <a:ext cx="6344994" cy="2782036"/>
            </a:xfrm>
            <a:custGeom>
              <a:avLst/>
              <a:gdLst/>
              <a:ahLst/>
              <a:cxnLst/>
              <a:rect l="l" t="t" r="r" b="b"/>
              <a:pathLst>
                <a:path w="6344994" h="2782036">
                  <a:moveTo>
                    <a:pt x="6344994" y="2782036"/>
                  </a:moveTo>
                  <a:lnTo>
                    <a:pt x="0" y="2782036"/>
                  </a:lnTo>
                  <a:lnTo>
                    <a:pt x="0" y="0"/>
                  </a:lnTo>
                  <a:lnTo>
                    <a:pt x="6344994" y="0"/>
                  </a:lnTo>
                  <a:lnTo>
                    <a:pt x="6344994" y="2782036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flipV="1">
              <a:off x="12826490" y="0"/>
              <a:ext cx="6344994" cy="2782036"/>
            </a:xfrm>
            <a:custGeom>
              <a:avLst/>
              <a:gdLst/>
              <a:ahLst/>
              <a:cxnLst/>
              <a:rect l="l" t="t" r="r" b="b"/>
              <a:pathLst>
                <a:path w="6344994" h="2782036">
                  <a:moveTo>
                    <a:pt x="0" y="2782036"/>
                  </a:moveTo>
                  <a:lnTo>
                    <a:pt x="6344994" y="2782036"/>
                  </a:lnTo>
                  <a:lnTo>
                    <a:pt x="6344994" y="0"/>
                  </a:lnTo>
                  <a:lnTo>
                    <a:pt x="0" y="0"/>
                  </a:lnTo>
                  <a:lnTo>
                    <a:pt x="0" y="2782036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flipH="1" flipV="1">
              <a:off x="19370664" y="0"/>
              <a:ext cx="6260398" cy="2782036"/>
            </a:xfrm>
            <a:custGeom>
              <a:avLst/>
              <a:gdLst/>
              <a:ahLst/>
              <a:cxnLst/>
              <a:rect l="l" t="t" r="r" b="b"/>
              <a:pathLst>
                <a:path w="6260398" h="2782036">
                  <a:moveTo>
                    <a:pt x="6260398" y="2782036"/>
                  </a:moveTo>
                  <a:lnTo>
                    <a:pt x="0" y="2782036"/>
                  </a:lnTo>
                  <a:lnTo>
                    <a:pt x="0" y="0"/>
                  </a:lnTo>
                  <a:lnTo>
                    <a:pt x="6260398" y="0"/>
                  </a:lnTo>
                  <a:lnTo>
                    <a:pt x="6260398" y="2782036"/>
                  </a:lnTo>
                  <a:close/>
                </a:path>
              </a:pathLst>
            </a:custGeom>
            <a:blipFill>
              <a:blip r:embed="rId2"/>
              <a:stretch>
                <a:fillRect l="-1351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2663350" y="4193561"/>
            <a:ext cx="1920535" cy="1973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175"/>
              </a:lnSpc>
              <a:spcBef>
                <a:spcPct val="0"/>
              </a:spcBef>
            </a:pPr>
            <a:r>
              <a:rPr lang="en-US" sz="11550" spc="219">
                <a:solidFill>
                  <a:srgbClr val="75A752"/>
                </a:solidFill>
                <a:latin typeface="Allura" panose="02000000000000000000"/>
                <a:ea typeface="Allura" panose="02000000000000000000"/>
                <a:cs typeface="Allura" panose="02000000000000000000"/>
                <a:sym typeface="Allura" panose="02000000000000000000"/>
              </a:rPr>
              <a:t>01</a:t>
            </a:r>
            <a:endParaRPr lang="en-US" sz="11550" spc="219">
              <a:solidFill>
                <a:srgbClr val="75A752"/>
              </a:solidFill>
              <a:latin typeface="Allura" panose="02000000000000000000"/>
              <a:ea typeface="Allura" panose="02000000000000000000"/>
              <a:cs typeface="Allura" panose="02000000000000000000"/>
              <a:sym typeface="Allura" panose="02000000000000000000"/>
            </a:endParaRPr>
          </a:p>
        </p:txBody>
      </p:sp>
      <p:grpSp>
        <p:nvGrpSpPr>
          <p:cNvPr id="13" name="Group 13"/>
          <p:cNvGrpSpPr/>
          <p:nvPr/>
        </p:nvGrpSpPr>
        <p:grpSpPr>
          <a:xfrm rot="0">
            <a:off x="2034201" y="5811808"/>
            <a:ext cx="3178833" cy="891634"/>
            <a:chOff x="0" y="0"/>
            <a:chExt cx="802778" cy="22517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02778" cy="225172"/>
            </a:xfrm>
            <a:custGeom>
              <a:avLst/>
              <a:gdLst/>
              <a:ahLst/>
              <a:cxnLst/>
              <a:rect l="l" t="t" r="r" b="b"/>
              <a:pathLst>
                <a:path w="802778" h="225172">
                  <a:moveTo>
                    <a:pt x="112586" y="0"/>
                  </a:moveTo>
                  <a:lnTo>
                    <a:pt x="690192" y="0"/>
                  </a:lnTo>
                  <a:cubicBezTo>
                    <a:pt x="720052" y="0"/>
                    <a:pt x="748688" y="11862"/>
                    <a:pt x="769802" y="32976"/>
                  </a:cubicBezTo>
                  <a:cubicBezTo>
                    <a:pt x="790916" y="54090"/>
                    <a:pt x="802778" y="82726"/>
                    <a:pt x="802778" y="112586"/>
                  </a:cubicBezTo>
                  <a:lnTo>
                    <a:pt x="802778" y="112586"/>
                  </a:lnTo>
                  <a:cubicBezTo>
                    <a:pt x="802778" y="142446"/>
                    <a:pt x="790916" y="171082"/>
                    <a:pt x="769802" y="192196"/>
                  </a:cubicBezTo>
                  <a:cubicBezTo>
                    <a:pt x="748688" y="213310"/>
                    <a:pt x="720052" y="225172"/>
                    <a:pt x="690192" y="225172"/>
                  </a:cubicBezTo>
                  <a:lnTo>
                    <a:pt x="112586" y="225172"/>
                  </a:lnTo>
                  <a:cubicBezTo>
                    <a:pt x="82726" y="225172"/>
                    <a:pt x="54090" y="213310"/>
                    <a:pt x="32976" y="192196"/>
                  </a:cubicBezTo>
                  <a:cubicBezTo>
                    <a:pt x="11862" y="171082"/>
                    <a:pt x="0" y="142446"/>
                    <a:pt x="0" y="112586"/>
                  </a:cubicBezTo>
                  <a:lnTo>
                    <a:pt x="0" y="112586"/>
                  </a:lnTo>
                  <a:cubicBezTo>
                    <a:pt x="0" y="82726"/>
                    <a:pt x="11862" y="54090"/>
                    <a:pt x="32976" y="32976"/>
                  </a:cubicBezTo>
                  <a:cubicBezTo>
                    <a:pt x="54090" y="11862"/>
                    <a:pt x="82726" y="0"/>
                    <a:pt x="112586" y="0"/>
                  </a:cubicBezTo>
                  <a:close/>
                </a:path>
              </a:pathLst>
            </a:custGeom>
            <a:solidFill>
              <a:srgbClr val="DEF1D1"/>
            </a:solidFill>
            <a:ln w="19050" cap="rnd">
              <a:solidFill>
                <a:srgbClr val="204928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43458"/>
              <a:ext cx="802772" cy="181690"/>
            </a:xfrm>
            <a:prstGeom prst="rect">
              <a:avLst/>
            </a:prstGeom>
          </p:spPr>
          <p:txBody>
            <a:bodyPr lIns="52980" tIns="52980" rIns="52980" bIns="5298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3735" b="1">
                  <a:solidFill>
                    <a:srgbClr val="204928"/>
                  </a:solidFill>
                  <a:latin typeface="思源黑体 2 Medium" panose="020B0600000000000000" charset="-122"/>
                  <a:ea typeface="思源黑体 2 Medium" panose="020B0600000000000000" charset="-122"/>
                  <a:cs typeface="思源黑体 2 Medium" panose="020B0600000000000000" charset="-122"/>
                  <a:sym typeface="思源黑体 1" panose="020B0500000000000000" charset="-122"/>
                </a:rPr>
                <a:t>艾灸介绍</a:t>
              </a:r>
              <a:endParaRPr lang="zh-CN" altLang="en-US" sz="2000">
                <a:solidFill>
                  <a:srgbClr val="000000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343605" y="4193561"/>
            <a:ext cx="1920535" cy="1973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175"/>
              </a:lnSpc>
              <a:spcBef>
                <a:spcPct val="0"/>
              </a:spcBef>
            </a:pPr>
            <a:r>
              <a:rPr lang="en-US" sz="11550" spc="219">
                <a:solidFill>
                  <a:srgbClr val="75A752"/>
                </a:solidFill>
                <a:latin typeface="Allura" panose="02000000000000000000"/>
                <a:ea typeface="Allura" panose="02000000000000000000"/>
                <a:cs typeface="Allura" panose="02000000000000000000"/>
                <a:sym typeface="Allura" panose="02000000000000000000"/>
              </a:rPr>
              <a:t>02</a:t>
            </a:r>
            <a:endParaRPr lang="en-US" sz="11550" spc="219">
              <a:solidFill>
                <a:srgbClr val="75A752"/>
              </a:solidFill>
              <a:latin typeface="Allura" panose="02000000000000000000"/>
              <a:ea typeface="Allura" panose="02000000000000000000"/>
              <a:cs typeface="Allura" panose="02000000000000000000"/>
              <a:sym typeface="Allura" panose="02000000000000000000"/>
            </a:endParaRPr>
          </a:p>
        </p:txBody>
      </p:sp>
      <p:grpSp>
        <p:nvGrpSpPr>
          <p:cNvPr id="17" name="Group 17"/>
          <p:cNvGrpSpPr/>
          <p:nvPr/>
        </p:nvGrpSpPr>
        <p:grpSpPr>
          <a:xfrm rot="0">
            <a:off x="5714365" y="5848985"/>
            <a:ext cx="3178810" cy="838200"/>
            <a:chOff x="0" y="0"/>
            <a:chExt cx="802778" cy="22517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02778" cy="225172"/>
            </a:xfrm>
            <a:custGeom>
              <a:avLst/>
              <a:gdLst/>
              <a:ahLst/>
              <a:cxnLst/>
              <a:rect l="l" t="t" r="r" b="b"/>
              <a:pathLst>
                <a:path w="802778" h="225172">
                  <a:moveTo>
                    <a:pt x="112586" y="0"/>
                  </a:moveTo>
                  <a:lnTo>
                    <a:pt x="690192" y="0"/>
                  </a:lnTo>
                  <a:cubicBezTo>
                    <a:pt x="720052" y="0"/>
                    <a:pt x="748688" y="11862"/>
                    <a:pt x="769802" y="32976"/>
                  </a:cubicBezTo>
                  <a:cubicBezTo>
                    <a:pt x="790916" y="54090"/>
                    <a:pt x="802778" y="82726"/>
                    <a:pt x="802778" y="112586"/>
                  </a:cubicBezTo>
                  <a:lnTo>
                    <a:pt x="802778" y="112586"/>
                  </a:lnTo>
                  <a:cubicBezTo>
                    <a:pt x="802778" y="142446"/>
                    <a:pt x="790916" y="171082"/>
                    <a:pt x="769802" y="192196"/>
                  </a:cubicBezTo>
                  <a:cubicBezTo>
                    <a:pt x="748688" y="213310"/>
                    <a:pt x="720052" y="225172"/>
                    <a:pt x="690192" y="225172"/>
                  </a:cubicBezTo>
                  <a:lnTo>
                    <a:pt x="112586" y="225172"/>
                  </a:lnTo>
                  <a:cubicBezTo>
                    <a:pt x="82726" y="225172"/>
                    <a:pt x="54090" y="213310"/>
                    <a:pt x="32976" y="192196"/>
                  </a:cubicBezTo>
                  <a:cubicBezTo>
                    <a:pt x="11862" y="171082"/>
                    <a:pt x="0" y="142446"/>
                    <a:pt x="0" y="112586"/>
                  </a:cubicBezTo>
                  <a:lnTo>
                    <a:pt x="0" y="112586"/>
                  </a:lnTo>
                  <a:cubicBezTo>
                    <a:pt x="0" y="82726"/>
                    <a:pt x="11862" y="54090"/>
                    <a:pt x="32976" y="32976"/>
                  </a:cubicBezTo>
                  <a:cubicBezTo>
                    <a:pt x="54090" y="11862"/>
                    <a:pt x="82726" y="0"/>
                    <a:pt x="112586" y="0"/>
                  </a:cubicBezTo>
                  <a:close/>
                </a:path>
              </a:pathLst>
            </a:custGeom>
            <a:solidFill>
              <a:srgbClr val="DEF1D1"/>
            </a:solidFill>
            <a:ln w="19050" cap="rnd">
              <a:solidFill>
                <a:srgbClr val="204928"/>
              </a:soli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2916"/>
              <a:ext cx="802778" cy="222256"/>
            </a:xfrm>
            <a:prstGeom prst="rect">
              <a:avLst/>
            </a:prstGeom>
          </p:spPr>
          <p:txBody>
            <a:bodyPr lIns="52980" tIns="52980" rIns="52980" bIns="5298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3735" b="1">
                  <a:solidFill>
                    <a:srgbClr val="204928"/>
                  </a:solidFill>
                  <a:latin typeface="思源黑体 2 Medium" panose="020B0600000000000000" charset="-122"/>
                  <a:ea typeface="思源黑体 2 Medium" panose="020B0600000000000000" charset="-122"/>
                  <a:cs typeface="思源黑体 2 Medium" panose="020B0600000000000000" charset="-122"/>
                  <a:sym typeface="思源黑体 1" panose="020B0500000000000000" charset="-122"/>
                </a:rPr>
                <a:t>脐灸</a:t>
              </a:r>
              <a:endParaRPr lang="en-US" sz="2000">
                <a:solidFill>
                  <a:srgbClr val="000000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023860" y="4193561"/>
            <a:ext cx="1920535" cy="1973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175"/>
              </a:lnSpc>
              <a:spcBef>
                <a:spcPct val="0"/>
              </a:spcBef>
            </a:pPr>
            <a:r>
              <a:rPr lang="en-US" sz="11550" spc="219">
                <a:solidFill>
                  <a:srgbClr val="75A752"/>
                </a:solidFill>
                <a:latin typeface="Allura" panose="02000000000000000000"/>
                <a:ea typeface="Allura" panose="02000000000000000000"/>
                <a:cs typeface="Allura" panose="02000000000000000000"/>
                <a:sym typeface="Allura" panose="02000000000000000000"/>
              </a:rPr>
              <a:t>03</a:t>
            </a:r>
            <a:endParaRPr lang="en-US" sz="11550" spc="219">
              <a:solidFill>
                <a:srgbClr val="75A752"/>
              </a:solidFill>
              <a:latin typeface="Allura" panose="02000000000000000000"/>
              <a:ea typeface="Allura" panose="02000000000000000000"/>
              <a:cs typeface="Allura" panose="02000000000000000000"/>
              <a:sym typeface="Allura" panose="02000000000000000000"/>
            </a:endParaRPr>
          </a:p>
        </p:txBody>
      </p:sp>
      <p:grpSp>
        <p:nvGrpSpPr>
          <p:cNvPr id="21" name="Group 21"/>
          <p:cNvGrpSpPr/>
          <p:nvPr/>
        </p:nvGrpSpPr>
        <p:grpSpPr>
          <a:xfrm rot="0">
            <a:off x="9394711" y="5811808"/>
            <a:ext cx="3178833" cy="712381"/>
            <a:chOff x="0" y="0"/>
            <a:chExt cx="802778" cy="17990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02778" cy="179904"/>
            </a:xfrm>
            <a:custGeom>
              <a:avLst/>
              <a:gdLst/>
              <a:ahLst/>
              <a:cxnLst/>
              <a:rect l="l" t="t" r="r" b="b"/>
              <a:pathLst>
                <a:path w="802778" h="179904">
                  <a:moveTo>
                    <a:pt x="89952" y="0"/>
                  </a:moveTo>
                  <a:lnTo>
                    <a:pt x="712826" y="0"/>
                  </a:lnTo>
                  <a:cubicBezTo>
                    <a:pt x="762505" y="0"/>
                    <a:pt x="802778" y="40273"/>
                    <a:pt x="802778" y="89952"/>
                  </a:cubicBezTo>
                  <a:lnTo>
                    <a:pt x="802778" y="89952"/>
                  </a:lnTo>
                  <a:cubicBezTo>
                    <a:pt x="802778" y="139631"/>
                    <a:pt x="762505" y="179904"/>
                    <a:pt x="712826" y="179904"/>
                  </a:cubicBezTo>
                  <a:lnTo>
                    <a:pt x="89952" y="179904"/>
                  </a:lnTo>
                  <a:cubicBezTo>
                    <a:pt x="40273" y="179904"/>
                    <a:pt x="0" y="139631"/>
                    <a:pt x="0" y="89952"/>
                  </a:cubicBezTo>
                  <a:lnTo>
                    <a:pt x="0" y="89952"/>
                  </a:lnTo>
                  <a:cubicBezTo>
                    <a:pt x="0" y="40273"/>
                    <a:pt x="40273" y="0"/>
                    <a:pt x="89952" y="0"/>
                  </a:cubicBezTo>
                  <a:close/>
                </a:path>
              </a:pathLst>
            </a:custGeom>
            <a:solidFill>
              <a:srgbClr val="DEF1D1"/>
            </a:solidFill>
            <a:ln w="19050" cap="rnd">
              <a:solidFill>
                <a:srgbClr val="204928"/>
              </a:solidFill>
              <a:prstDash val="solid"/>
              <a:round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802778" cy="208479"/>
            </a:xfrm>
            <a:prstGeom prst="rect">
              <a:avLst/>
            </a:prstGeom>
          </p:spPr>
          <p:txBody>
            <a:bodyPr lIns="52980" tIns="52980" rIns="52980" bIns="5298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3704115" y="4193561"/>
            <a:ext cx="1920535" cy="1973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175"/>
              </a:lnSpc>
              <a:spcBef>
                <a:spcPct val="0"/>
              </a:spcBef>
            </a:pPr>
            <a:r>
              <a:rPr lang="en-US" sz="11550" spc="219">
                <a:solidFill>
                  <a:srgbClr val="75A752"/>
                </a:solidFill>
                <a:latin typeface="Allura" panose="02000000000000000000"/>
                <a:ea typeface="Allura" panose="02000000000000000000"/>
                <a:cs typeface="Allura" panose="02000000000000000000"/>
                <a:sym typeface="Allura" panose="02000000000000000000"/>
              </a:rPr>
              <a:t>04</a:t>
            </a:r>
            <a:endParaRPr lang="en-US" sz="11550" spc="219">
              <a:solidFill>
                <a:srgbClr val="75A752"/>
              </a:solidFill>
              <a:latin typeface="Allura" panose="02000000000000000000"/>
              <a:ea typeface="Allura" panose="02000000000000000000"/>
              <a:cs typeface="Allura" panose="02000000000000000000"/>
              <a:sym typeface="Allura" panose="02000000000000000000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13074650" y="5811520"/>
            <a:ext cx="3178810" cy="891540"/>
          </a:xfrm>
          <a:custGeom>
            <a:avLst/>
            <a:gdLst/>
            <a:ahLst/>
            <a:cxnLst/>
            <a:rect l="l" t="t" r="r" b="b"/>
            <a:pathLst>
              <a:path w="802778" h="225172">
                <a:moveTo>
                  <a:pt x="112586" y="0"/>
                </a:moveTo>
                <a:lnTo>
                  <a:pt x="690192" y="0"/>
                </a:lnTo>
                <a:cubicBezTo>
                  <a:pt x="720052" y="0"/>
                  <a:pt x="748688" y="11862"/>
                  <a:pt x="769802" y="32976"/>
                </a:cubicBezTo>
                <a:cubicBezTo>
                  <a:pt x="790916" y="54090"/>
                  <a:pt x="802778" y="82726"/>
                  <a:pt x="802778" y="112586"/>
                </a:cubicBezTo>
                <a:lnTo>
                  <a:pt x="802778" y="112586"/>
                </a:lnTo>
                <a:cubicBezTo>
                  <a:pt x="802778" y="142446"/>
                  <a:pt x="790916" y="171082"/>
                  <a:pt x="769802" y="192196"/>
                </a:cubicBezTo>
                <a:cubicBezTo>
                  <a:pt x="748688" y="213310"/>
                  <a:pt x="720052" y="225172"/>
                  <a:pt x="690192" y="225172"/>
                </a:cubicBezTo>
                <a:lnTo>
                  <a:pt x="112586" y="225172"/>
                </a:lnTo>
                <a:cubicBezTo>
                  <a:pt x="82726" y="225172"/>
                  <a:pt x="54090" y="213310"/>
                  <a:pt x="32976" y="192196"/>
                </a:cubicBezTo>
                <a:cubicBezTo>
                  <a:pt x="11862" y="171082"/>
                  <a:pt x="0" y="142446"/>
                  <a:pt x="0" y="112586"/>
                </a:cubicBezTo>
                <a:lnTo>
                  <a:pt x="0" y="112586"/>
                </a:lnTo>
                <a:cubicBezTo>
                  <a:pt x="0" y="82726"/>
                  <a:pt x="11862" y="54090"/>
                  <a:pt x="32976" y="32976"/>
                </a:cubicBezTo>
                <a:cubicBezTo>
                  <a:pt x="54090" y="11862"/>
                  <a:pt x="82726" y="0"/>
                  <a:pt x="112586" y="0"/>
                </a:cubicBezTo>
                <a:close/>
              </a:path>
            </a:pathLst>
          </a:custGeom>
          <a:solidFill>
            <a:srgbClr val="DEF1D1"/>
          </a:solidFill>
          <a:ln w="19050" cap="rnd">
            <a:solidFill>
              <a:srgbClr val="204928"/>
            </a:solidFill>
            <a:prstDash val="solid"/>
            <a:round/>
          </a:ln>
        </p:spPr>
        <p:txBody>
          <a:bodyPr/>
          <a:p>
            <a:r>
              <a:rPr lang="en-US" sz="3735" b="1">
                <a:solidFill>
                  <a:srgbClr val="204928"/>
                </a:solidFill>
                <a:latin typeface="思源黑体 2 Medium" panose="020B0600000000000000" charset="-122"/>
                <a:ea typeface="思源黑体 2 Medium" panose="020B0600000000000000" charset="-122"/>
                <a:cs typeface="思源黑体 2 Medium" panose="020B0600000000000000" charset="-122"/>
              </a:rPr>
              <a:t>    三九灸</a:t>
            </a:r>
            <a:endParaRPr lang="zh-CN" altLang="en-US"/>
          </a:p>
        </p:txBody>
      </p:sp>
      <p:sp>
        <p:nvSpPr>
          <p:cNvPr id="28" name="TextBox 28"/>
          <p:cNvSpPr txBox="1"/>
          <p:nvPr/>
        </p:nvSpPr>
        <p:spPr>
          <a:xfrm>
            <a:off x="9751060" y="5977255"/>
            <a:ext cx="2623820" cy="44196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735" b="1" spc="0">
                <a:solidFill>
                  <a:srgbClr val="204928"/>
                </a:solidFill>
                <a:latin typeface="思源黑体 2 Medium" panose="020B0600000000000000" charset="-122"/>
                <a:ea typeface="思源黑体 2 Medium" panose="020B0600000000000000" charset="-122"/>
                <a:cs typeface="思源黑体 2 Medium" panose="020B0600000000000000" charset="-122"/>
                <a:sym typeface="思源黑体 2 Medium" panose="020B0600000000000000" charset="-122"/>
              </a:rPr>
              <a:t>督脉灸</a:t>
            </a:r>
            <a:endParaRPr lang="en-US" sz="3735" b="1" spc="0">
              <a:solidFill>
                <a:srgbClr val="204928"/>
              </a:solidFill>
              <a:latin typeface="思源黑体 2 Medium" panose="020B0600000000000000" charset="-122"/>
              <a:ea typeface="思源黑体 2 Medium" panose="020B0600000000000000" charset="-122"/>
              <a:cs typeface="思源黑体 2 Medium" panose="020B0600000000000000" charset="-122"/>
              <a:sym typeface="思源黑体 2 Medium" panose="020B0600000000000000" charset="-122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7794418" y="1523741"/>
            <a:ext cx="2936068" cy="1447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00"/>
              </a:lnSpc>
              <a:spcBef>
                <a:spcPct val="0"/>
              </a:spcBef>
            </a:pPr>
            <a:r>
              <a:rPr lang="en-US" sz="9500" b="1" u="none" strike="noStrike" spc="703">
                <a:solidFill>
                  <a:srgbClr val="2C6838"/>
                </a:solidFill>
                <a:latin typeface="思源黑体 1 Bold" panose="020B0800000000000000" charset="-122"/>
                <a:ea typeface="思源黑体 1 Bold" panose="020B0800000000000000" charset="-122"/>
                <a:cs typeface="思源黑体 1 Bold" panose="020B0800000000000000" charset="-122"/>
                <a:sym typeface="思源黑体 1 Bold" panose="020B0800000000000000" charset="-122"/>
              </a:rPr>
              <a:t>目录</a:t>
            </a:r>
            <a:endParaRPr lang="en-US" sz="9500" b="1" u="none" strike="noStrike" spc="703">
              <a:solidFill>
                <a:srgbClr val="2C6838"/>
              </a:solidFill>
              <a:latin typeface="思源黑体 1 Bold" panose="020B0800000000000000" charset="-122"/>
              <a:ea typeface="思源黑体 1 Bold" panose="020B0800000000000000" charset="-122"/>
              <a:cs typeface="思源黑体 1 Bold" panose="020B0800000000000000" charset="-122"/>
              <a:sym typeface="思源黑体 1 Bold" panose="020B080000000000000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557259" y="697826"/>
            <a:ext cx="17173482" cy="8966516"/>
            <a:chOff x="0" y="0"/>
            <a:chExt cx="4523057" cy="23615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3057" cy="2361552"/>
            </a:xfrm>
            <a:custGeom>
              <a:avLst/>
              <a:gdLst/>
              <a:ahLst/>
              <a:cxnLst/>
              <a:rect l="l" t="t" r="r" b="b"/>
              <a:pathLst>
                <a:path w="4523057" h="2361552">
                  <a:moveTo>
                    <a:pt x="0" y="0"/>
                  </a:moveTo>
                  <a:lnTo>
                    <a:pt x="4523057" y="0"/>
                  </a:lnTo>
                  <a:lnTo>
                    <a:pt x="4523057" y="2361552"/>
                  </a:lnTo>
                  <a:lnTo>
                    <a:pt x="0" y="2361552"/>
                  </a:lnTo>
                  <a:close/>
                </a:path>
              </a:pathLst>
            </a:custGeom>
            <a:solidFill>
              <a:srgbClr val="FDFFFB"/>
            </a:solidFill>
            <a:ln w="209550" cap="sq">
              <a:solidFill>
                <a:srgbClr val="B3D99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23057" cy="2399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 rot="-1785584" flipH="1" flipV="1">
            <a:off x="-440547" y="-395426"/>
            <a:ext cx="3793936" cy="2973467"/>
          </a:xfrm>
          <a:custGeom>
            <a:avLst/>
            <a:gdLst/>
            <a:ahLst/>
            <a:cxnLst/>
            <a:rect l="l" t="t" r="r" b="b"/>
            <a:pathLst>
              <a:path w="3793936" h="2973467">
                <a:moveTo>
                  <a:pt x="3793936" y="2973467"/>
                </a:moveTo>
                <a:lnTo>
                  <a:pt x="0" y="2973467"/>
                </a:lnTo>
                <a:lnTo>
                  <a:pt x="0" y="0"/>
                </a:lnTo>
                <a:lnTo>
                  <a:pt x="3793936" y="0"/>
                </a:lnTo>
                <a:lnTo>
                  <a:pt x="3793936" y="2973467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sp>
        <p:nvSpPr>
          <p:cNvPr id="6" name="Freeform 6"/>
          <p:cNvSpPr/>
          <p:nvPr/>
        </p:nvSpPr>
        <p:spPr>
          <a:xfrm rot="2700000" flipV="1">
            <a:off x="15072818" y="-189689"/>
            <a:ext cx="3793936" cy="2973467"/>
          </a:xfrm>
          <a:custGeom>
            <a:avLst/>
            <a:gdLst/>
            <a:ahLst/>
            <a:cxnLst/>
            <a:rect l="l" t="t" r="r" b="b"/>
            <a:pathLst>
              <a:path w="3793936" h="2973467">
                <a:moveTo>
                  <a:pt x="0" y="2973467"/>
                </a:moveTo>
                <a:lnTo>
                  <a:pt x="3793937" y="2973467"/>
                </a:lnTo>
                <a:lnTo>
                  <a:pt x="3793937" y="0"/>
                </a:lnTo>
                <a:lnTo>
                  <a:pt x="0" y="0"/>
                </a:lnTo>
                <a:lnTo>
                  <a:pt x="0" y="2973467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grpSp>
        <p:nvGrpSpPr>
          <p:cNvPr id="7" name="Group 7"/>
          <p:cNvGrpSpPr/>
          <p:nvPr/>
        </p:nvGrpSpPr>
        <p:grpSpPr>
          <a:xfrm rot="0">
            <a:off x="-500809" y="7494792"/>
            <a:ext cx="19223297" cy="2086527"/>
            <a:chOff x="0" y="0"/>
            <a:chExt cx="25631062" cy="2782036"/>
          </a:xfrm>
        </p:grpSpPr>
        <p:sp>
          <p:nvSpPr>
            <p:cNvPr id="8" name="Freeform 8"/>
            <p:cNvSpPr/>
            <p:nvPr/>
          </p:nvSpPr>
          <p:spPr>
            <a:xfrm flipV="1">
              <a:off x="0" y="0"/>
              <a:ext cx="6344994" cy="2782036"/>
            </a:xfrm>
            <a:custGeom>
              <a:avLst/>
              <a:gdLst/>
              <a:ahLst/>
              <a:cxnLst/>
              <a:rect l="l" t="t" r="r" b="b"/>
              <a:pathLst>
                <a:path w="6344994" h="2782036">
                  <a:moveTo>
                    <a:pt x="0" y="2782036"/>
                  </a:moveTo>
                  <a:lnTo>
                    <a:pt x="6344994" y="2782036"/>
                  </a:lnTo>
                  <a:lnTo>
                    <a:pt x="6344994" y="0"/>
                  </a:lnTo>
                  <a:lnTo>
                    <a:pt x="0" y="0"/>
                  </a:lnTo>
                  <a:lnTo>
                    <a:pt x="0" y="2782036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flipH="1" flipV="1">
              <a:off x="6539972" y="0"/>
              <a:ext cx="6344994" cy="2782036"/>
            </a:xfrm>
            <a:custGeom>
              <a:avLst/>
              <a:gdLst/>
              <a:ahLst/>
              <a:cxnLst/>
              <a:rect l="l" t="t" r="r" b="b"/>
              <a:pathLst>
                <a:path w="6344994" h="2782036">
                  <a:moveTo>
                    <a:pt x="6344994" y="2782036"/>
                  </a:moveTo>
                  <a:lnTo>
                    <a:pt x="0" y="2782036"/>
                  </a:lnTo>
                  <a:lnTo>
                    <a:pt x="0" y="0"/>
                  </a:lnTo>
                  <a:lnTo>
                    <a:pt x="6344994" y="0"/>
                  </a:lnTo>
                  <a:lnTo>
                    <a:pt x="6344994" y="2782036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flipV="1">
              <a:off x="12826490" y="0"/>
              <a:ext cx="6344994" cy="2782036"/>
            </a:xfrm>
            <a:custGeom>
              <a:avLst/>
              <a:gdLst/>
              <a:ahLst/>
              <a:cxnLst/>
              <a:rect l="l" t="t" r="r" b="b"/>
              <a:pathLst>
                <a:path w="6344994" h="2782036">
                  <a:moveTo>
                    <a:pt x="0" y="2782036"/>
                  </a:moveTo>
                  <a:lnTo>
                    <a:pt x="6344994" y="2782036"/>
                  </a:lnTo>
                  <a:lnTo>
                    <a:pt x="6344994" y="0"/>
                  </a:lnTo>
                  <a:lnTo>
                    <a:pt x="0" y="0"/>
                  </a:lnTo>
                  <a:lnTo>
                    <a:pt x="0" y="2782036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flipH="1" flipV="1">
              <a:off x="19370664" y="0"/>
              <a:ext cx="6260398" cy="2782036"/>
            </a:xfrm>
            <a:custGeom>
              <a:avLst/>
              <a:gdLst/>
              <a:ahLst/>
              <a:cxnLst/>
              <a:rect l="l" t="t" r="r" b="b"/>
              <a:pathLst>
                <a:path w="6260398" h="2782036">
                  <a:moveTo>
                    <a:pt x="6260398" y="2782036"/>
                  </a:moveTo>
                  <a:lnTo>
                    <a:pt x="0" y="2782036"/>
                  </a:lnTo>
                  <a:lnTo>
                    <a:pt x="0" y="0"/>
                  </a:lnTo>
                  <a:lnTo>
                    <a:pt x="6260398" y="0"/>
                  </a:lnTo>
                  <a:lnTo>
                    <a:pt x="6260398" y="2782036"/>
                  </a:lnTo>
                  <a:close/>
                </a:path>
              </a:pathLst>
            </a:custGeom>
            <a:blipFill>
              <a:blip r:embed="rId2"/>
              <a:stretch>
                <a:fillRect l="-1351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7523440" y="1717099"/>
            <a:ext cx="3241120" cy="3076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0"/>
              </a:lnSpc>
              <a:spcBef>
                <a:spcPct val="0"/>
              </a:spcBef>
            </a:pPr>
            <a:r>
              <a:rPr lang="en-US" sz="18000" spc="342">
                <a:solidFill>
                  <a:srgbClr val="75A752"/>
                </a:solidFill>
                <a:latin typeface="Allura" panose="02000000000000000000"/>
                <a:ea typeface="Allura" panose="02000000000000000000"/>
                <a:cs typeface="Allura" panose="02000000000000000000"/>
                <a:sym typeface="Allura" panose="02000000000000000000"/>
              </a:rPr>
              <a:t>01</a:t>
            </a:r>
            <a:endParaRPr lang="en-US" sz="18000" spc="342">
              <a:solidFill>
                <a:srgbClr val="75A752"/>
              </a:solidFill>
              <a:latin typeface="Allura" panose="02000000000000000000"/>
              <a:ea typeface="Allura" panose="02000000000000000000"/>
              <a:cs typeface="Allura" panose="02000000000000000000"/>
              <a:sym typeface="Allura" panose="02000000000000000000"/>
            </a:endParaRPr>
          </a:p>
        </p:txBody>
      </p:sp>
      <p:grpSp>
        <p:nvGrpSpPr>
          <p:cNvPr id="13" name="Group 13"/>
          <p:cNvGrpSpPr/>
          <p:nvPr/>
        </p:nvGrpSpPr>
        <p:grpSpPr>
          <a:xfrm rot="0">
            <a:off x="6171615" y="4181019"/>
            <a:ext cx="5944771" cy="1147873"/>
            <a:chOff x="0" y="0"/>
            <a:chExt cx="931712" cy="17990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31712" cy="179904"/>
            </a:xfrm>
            <a:custGeom>
              <a:avLst/>
              <a:gdLst/>
              <a:ahLst/>
              <a:cxnLst/>
              <a:rect l="l" t="t" r="r" b="b"/>
              <a:pathLst>
                <a:path w="931712" h="179904">
                  <a:moveTo>
                    <a:pt x="89952" y="0"/>
                  </a:moveTo>
                  <a:lnTo>
                    <a:pt x="841760" y="0"/>
                  </a:lnTo>
                  <a:cubicBezTo>
                    <a:pt x="891439" y="0"/>
                    <a:pt x="931712" y="40273"/>
                    <a:pt x="931712" y="89952"/>
                  </a:cubicBezTo>
                  <a:lnTo>
                    <a:pt x="931712" y="89952"/>
                  </a:lnTo>
                  <a:cubicBezTo>
                    <a:pt x="931712" y="139631"/>
                    <a:pt x="891439" y="179904"/>
                    <a:pt x="841760" y="179904"/>
                  </a:cubicBezTo>
                  <a:lnTo>
                    <a:pt x="89952" y="179904"/>
                  </a:lnTo>
                  <a:cubicBezTo>
                    <a:pt x="40273" y="179904"/>
                    <a:pt x="0" y="139631"/>
                    <a:pt x="0" y="89952"/>
                  </a:cubicBezTo>
                  <a:lnTo>
                    <a:pt x="0" y="89952"/>
                  </a:lnTo>
                  <a:cubicBezTo>
                    <a:pt x="0" y="40273"/>
                    <a:pt x="40273" y="0"/>
                    <a:pt x="89952" y="0"/>
                  </a:cubicBezTo>
                  <a:close/>
                </a:path>
              </a:pathLst>
            </a:custGeom>
            <a:solidFill>
              <a:srgbClr val="DEF1D1"/>
            </a:solidFill>
            <a:ln w="19050" cap="rnd">
              <a:solidFill>
                <a:srgbClr val="204928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931712" cy="208479"/>
            </a:xfrm>
            <a:prstGeom prst="rect">
              <a:avLst/>
            </a:prstGeom>
          </p:spPr>
          <p:txBody>
            <a:bodyPr lIns="52980" tIns="52980" rIns="52980" bIns="5298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005454" y="4257159"/>
            <a:ext cx="4277092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0"/>
              </a:lnSpc>
            </a:pPr>
            <a:r>
              <a:rPr lang="en-US" sz="6020" spc="-1">
                <a:solidFill>
                  <a:srgbClr val="204928"/>
                </a:solidFill>
                <a:latin typeface="思源黑体 2" panose="020B0500000000000000" charset="-122"/>
                <a:ea typeface="思源黑体 2" panose="020B0500000000000000" charset="-122"/>
                <a:cs typeface="思源黑体 2" panose="020B0500000000000000" charset="-122"/>
                <a:sym typeface="思源黑体 2" panose="020B0500000000000000" charset="-122"/>
              </a:rPr>
              <a:t>艾灸</a:t>
            </a:r>
            <a:endParaRPr lang="en-US" sz="6020" spc="-1">
              <a:solidFill>
                <a:srgbClr val="204928"/>
              </a:solidFill>
              <a:latin typeface="思源黑体 2" panose="020B0500000000000000" charset="-122"/>
              <a:ea typeface="思源黑体 2" panose="020B0500000000000000" charset="-122"/>
              <a:cs typeface="思源黑体 2" panose="020B0500000000000000" charset="-122"/>
              <a:sym typeface="思源黑体 2" panose="020B0500000000000000" charset="-122"/>
            </a:endParaRPr>
          </a:p>
        </p:txBody>
      </p:sp>
      <p:sp>
        <p:nvSpPr>
          <p:cNvPr id="17" name="Freeform 17"/>
          <p:cNvSpPr/>
          <p:nvPr/>
        </p:nvSpPr>
        <p:spPr>
          <a:xfrm rot="-10733919">
            <a:off x="6597913" y="2089772"/>
            <a:ext cx="1223037" cy="2110567"/>
          </a:xfrm>
          <a:custGeom>
            <a:avLst/>
            <a:gdLst/>
            <a:ahLst/>
            <a:cxnLst/>
            <a:rect l="l" t="t" r="r" b="b"/>
            <a:pathLst>
              <a:path w="1223037" h="2110567">
                <a:moveTo>
                  <a:pt x="0" y="0"/>
                </a:moveTo>
                <a:lnTo>
                  <a:pt x="1223037" y="0"/>
                </a:lnTo>
                <a:lnTo>
                  <a:pt x="1223037" y="2110566"/>
                </a:lnTo>
                <a:lnTo>
                  <a:pt x="0" y="21105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3575"/>
            </a:stretch>
          </a:blipFill>
        </p:spPr>
      </p:sp>
      <p:sp>
        <p:nvSpPr>
          <p:cNvPr id="18" name="Freeform 18"/>
          <p:cNvSpPr/>
          <p:nvPr/>
        </p:nvSpPr>
        <p:spPr>
          <a:xfrm rot="-10800000" flipH="1">
            <a:off x="10577696" y="2050474"/>
            <a:ext cx="1234614" cy="2130544"/>
          </a:xfrm>
          <a:custGeom>
            <a:avLst/>
            <a:gdLst/>
            <a:ahLst/>
            <a:cxnLst/>
            <a:rect l="l" t="t" r="r" b="b"/>
            <a:pathLst>
              <a:path w="1234614" h="2130544">
                <a:moveTo>
                  <a:pt x="1234614" y="0"/>
                </a:moveTo>
                <a:lnTo>
                  <a:pt x="0" y="0"/>
                </a:lnTo>
                <a:lnTo>
                  <a:pt x="0" y="2130545"/>
                </a:lnTo>
                <a:lnTo>
                  <a:pt x="1234614" y="2130545"/>
                </a:lnTo>
                <a:lnTo>
                  <a:pt x="1234614" y="0"/>
                </a:lnTo>
                <a:close/>
              </a:path>
            </a:pathLst>
          </a:custGeom>
          <a:blipFill>
            <a:blip r:embed="rId2"/>
            <a:stretch>
              <a:fillRect l="-293575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742457" y="5873425"/>
            <a:ext cx="8803086" cy="1435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zh-CN" altLang="en-US" sz="2000">
                <a:solidFill>
                  <a:srgbClr val="204928">
                    <a:alpha val="70980"/>
                  </a:srgbClr>
                </a:solidFill>
                <a:latin typeface="思源黑体 2" panose="020B0500000000000000" charset="-122"/>
                <a:ea typeface="思源黑体 2" panose="020B0500000000000000" charset="-122"/>
                <a:cs typeface="思源黑体 2" panose="020B0500000000000000" charset="-122"/>
                <a:sym typeface="思源黑体 2" panose="020B0500000000000000" charset="-122"/>
              </a:rPr>
              <a:t>艾灸，别称灸疗或灸法，是用艾叶制成的艾条，艾柱，产生的艾热刺激人体穴位或特定部位，通过激发经气的活动来调整人体紊乱的生理生化功能，从而达到防病治病目的的一种治疗方法。艾灸作用机制与针灸有相近之处，并与针灸有相辅相成的治疗作用。具有操作简单、成本低廉，效果显著等诸多优点。</a:t>
            </a:r>
            <a:endParaRPr lang="zh-CN" altLang="en-US" sz="2000">
              <a:solidFill>
                <a:srgbClr val="204928">
                  <a:alpha val="70980"/>
                </a:srgbClr>
              </a:solidFill>
              <a:latin typeface="思源黑体 2" panose="020B0500000000000000" charset="-122"/>
              <a:ea typeface="思源黑体 2" panose="020B0500000000000000" charset="-122"/>
              <a:cs typeface="思源黑体 2" panose="020B0500000000000000" charset="-122"/>
              <a:sym typeface="思源黑体 2" panose="020B0500000000000000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533129" y="700185"/>
            <a:ext cx="17173482" cy="8966516"/>
            <a:chOff x="0" y="0"/>
            <a:chExt cx="4523057" cy="23615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3057" cy="2361552"/>
            </a:xfrm>
            <a:custGeom>
              <a:avLst/>
              <a:gdLst/>
              <a:ahLst/>
              <a:cxnLst/>
              <a:rect l="l" t="t" r="r" b="b"/>
              <a:pathLst>
                <a:path w="4523057" h="2361552">
                  <a:moveTo>
                    <a:pt x="0" y="0"/>
                  </a:moveTo>
                  <a:lnTo>
                    <a:pt x="4523057" y="0"/>
                  </a:lnTo>
                  <a:lnTo>
                    <a:pt x="4523057" y="2361552"/>
                  </a:lnTo>
                  <a:lnTo>
                    <a:pt x="0" y="2361552"/>
                  </a:lnTo>
                  <a:close/>
                </a:path>
              </a:pathLst>
            </a:custGeom>
            <a:solidFill>
              <a:srgbClr val="FDFFFB"/>
            </a:solidFill>
            <a:ln w="209550" cap="sq">
              <a:solidFill>
                <a:srgbClr val="B3D99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23057" cy="2399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 rot="-1785584" flipH="1" flipV="1">
            <a:off x="-630983" y="-121925"/>
            <a:ext cx="2376483" cy="1862549"/>
          </a:xfrm>
          <a:custGeom>
            <a:avLst/>
            <a:gdLst/>
            <a:ahLst/>
            <a:cxnLst/>
            <a:rect l="l" t="t" r="r" b="b"/>
            <a:pathLst>
              <a:path w="2376483" h="1862549">
                <a:moveTo>
                  <a:pt x="2376483" y="1862549"/>
                </a:moveTo>
                <a:lnTo>
                  <a:pt x="0" y="1862549"/>
                </a:lnTo>
                <a:lnTo>
                  <a:pt x="0" y="0"/>
                </a:lnTo>
                <a:lnTo>
                  <a:pt x="2376483" y="0"/>
                </a:lnTo>
                <a:lnTo>
                  <a:pt x="2376483" y="1862549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sp>
        <p:nvSpPr>
          <p:cNvPr id="6" name="Freeform 6"/>
          <p:cNvSpPr/>
          <p:nvPr/>
        </p:nvSpPr>
        <p:spPr>
          <a:xfrm rot="1899102" flipV="1">
            <a:off x="16542500" y="-231090"/>
            <a:ext cx="2376483" cy="1862549"/>
          </a:xfrm>
          <a:custGeom>
            <a:avLst/>
            <a:gdLst/>
            <a:ahLst/>
            <a:cxnLst/>
            <a:rect l="l" t="t" r="r" b="b"/>
            <a:pathLst>
              <a:path w="2376483" h="1862549">
                <a:moveTo>
                  <a:pt x="0" y="1862550"/>
                </a:moveTo>
                <a:lnTo>
                  <a:pt x="2376483" y="1862550"/>
                </a:lnTo>
                <a:lnTo>
                  <a:pt x="2376483" y="0"/>
                </a:lnTo>
                <a:lnTo>
                  <a:pt x="0" y="0"/>
                </a:lnTo>
                <a:lnTo>
                  <a:pt x="0" y="1862550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0" y="8753867"/>
            <a:ext cx="3496619" cy="1533133"/>
          </a:xfrm>
          <a:custGeom>
            <a:avLst/>
            <a:gdLst/>
            <a:ahLst/>
            <a:cxnLst/>
            <a:rect l="l" t="t" r="r" b="b"/>
            <a:pathLst>
              <a:path w="3496619" h="1533133">
                <a:moveTo>
                  <a:pt x="0" y="1533133"/>
                </a:moveTo>
                <a:lnTo>
                  <a:pt x="3496619" y="1533133"/>
                </a:lnTo>
                <a:lnTo>
                  <a:pt x="3496619" y="0"/>
                </a:lnTo>
                <a:lnTo>
                  <a:pt x="0" y="0"/>
                </a:lnTo>
                <a:lnTo>
                  <a:pt x="0" y="153313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4959420" y="8860191"/>
            <a:ext cx="3496619" cy="1533133"/>
          </a:xfrm>
          <a:custGeom>
            <a:avLst/>
            <a:gdLst/>
            <a:ahLst/>
            <a:cxnLst/>
            <a:rect l="l" t="t" r="r" b="b"/>
            <a:pathLst>
              <a:path w="3496619" h="1533133">
                <a:moveTo>
                  <a:pt x="3496619" y="1533133"/>
                </a:moveTo>
                <a:lnTo>
                  <a:pt x="0" y="1533133"/>
                </a:lnTo>
                <a:lnTo>
                  <a:pt x="0" y="0"/>
                </a:lnTo>
                <a:lnTo>
                  <a:pt x="3496619" y="0"/>
                </a:lnTo>
                <a:lnTo>
                  <a:pt x="3496619" y="153313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362169" y="1421146"/>
            <a:ext cx="3563661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0"/>
              </a:lnSpc>
            </a:pPr>
            <a:r>
              <a:rPr lang="en-US" sz="4700" b="1" spc="-1">
                <a:solidFill>
                  <a:srgbClr val="204928"/>
                </a:solidFill>
                <a:latin typeface="思源黑体 2 Medium" panose="020B0600000000000000" charset="-122"/>
                <a:ea typeface="思源黑体 2 Medium" panose="020B0600000000000000" charset="-122"/>
                <a:cs typeface="思源黑体 2 Medium" panose="020B0600000000000000" charset="-122"/>
                <a:sym typeface="思源黑体 2 Medium" panose="020B0600000000000000" charset="-122"/>
              </a:rPr>
              <a:t>研究背景</a:t>
            </a:r>
            <a:endParaRPr lang="en-US" sz="4700" b="1" spc="-1">
              <a:solidFill>
                <a:srgbClr val="204928"/>
              </a:solidFill>
              <a:latin typeface="思源黑体 2 Medium" panose="020B0600000000000000" charset="-122"/>
              <a:ea typeface="思源黑体 2 Medium" panose="020B0600000000000000" charset="-122"/>
              <a:cs typeface="思源黑体 2 Medium" panose="020B0600000000000000" charset="-122"/>
              <a:sym typeface="思源黑体 2 Medium" panose="020B0600000000000000" charset="-122"/>
            </a:endParaRPr>
          </a:p>
        </p:txBody>
      </p:sp>
      <p:sp>
        <p:nvSpPr>
          <p:cNvPr id="10" name="Freeform 10"/>
          <p:cNvSpPr/>
          <p:nvPr/>
        </p:nvSpPr>
        <p:spPr>
          <a:xfrm rot="10008032">
            <a:off x="7088477" y="1189429"/>
            <a:ext cx="547384" cy="944608"/>
          </a:xfrm>
          <a:custGeom>
            <a:avLst/>
            <a:gdLst/>
            <a:ahLst/>
            <a:cxnLst/>
            <a:rect l="l" t="t" r="r" b="b"/>
            <a:pathLst>
              <a:path w="547384" h="944608">
                <a:moveTo>
                  <a:pt x="0" y="0"/>
                </a:moveTo>
                <a:lnTo>
                  <a:pt x="547384" y="0"/>
                </a:lnTo>
                <a:lnTo>
                  <a:pt x="547384" y="944608"/>
                </a:lnTo>
                <a:lnTo>
                  <a:pt x="0" y="94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3575"/>
            </a:stretch>
          </a:blipFill>
        </p:spPr>
      </p:sp>
      <p:sp>
        <p:nvSpPr>
          <p:cNvPr id="11" name="Freeform 11"/>
          <p:cNvSpPr/>
          <p:nvPr/>
        </p:nvSpPr>
        <p:spPr>
          <a:xfrm rot="-10080620" flipH="1">
            <a:off x="10652139" y="1189429"/>
            <a:ext cx="547384" cy="944608"/>
          </a:xfrm>
          <a:custGeom>
            <a:avLst/>
            <a:gdLst/>
            <a:ahLst/>
            <a:cxnLst/>
            <a:rect l="l" t="t" r="r" b="b"/>
            <a:pathLst>
              <a:path w="547384" h="944608">
                <a:moveTo>
                  <a:pt x="547384" y="0"/>
                </a:moveTo>
                <a:lnTo>
                  <a:pt x="0" y="0"/>
                </a:lnTo>
                <a:lnTo>
                  <a:pt x="0" y="944608"/>
                </a:lnTo>
                <a:lnTo>
                  <a:pt x="547384" y="944608"/>
                </a:lnTo>
                <a:lnTo>
                  <a:pt x="547384" y="0"/>
                </a:lnTo>
                <a:close/>
              </a:path>
            </a:pathLst>
          </a:custGeom>
          <a:blipFill>
            <a:blip r:embed="rId2"/>
            <a:stretch>
              <a:fillRect l="-293575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51040" y="2343743"/>
            <a:ext cx="5156487" cy="5091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85"/>
              </a:lnSpc>
            </a:pPr>
            <a:r>
              <a:rPr lang="en-US" sz="3855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定义</a:t>
            </a:r>
            <a:endParaRPr lang="en-US" sz="3855">
              <a:solidFill>
                <a:srgbClr val="2B2A2A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  <a:p>
            <a:pPr marL="0" lvl="0" indent="0" algn="l">
              <a:lnSpc>
                <a:spcPts val="5785"/>
              </a:lnSpc>
              <a:spcBef>
                <a:spcPct val="0"/>
              </a:spcBef>
            </a:pPr>
            <a:r>
              <a:rPr lang="en-US" sz="3855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艾灸疗法是一种传统的中医疗法，通过燃烧艾叶对人体特定穴位进行热刺激，以调整人体的生理病理状况，达到治病养生的目的。</a:t>
            </a:r>
            <a:endParaRPr lang="en-US" sz="3855">
              <a:solidFill>
                <a:srgbClr val="2B2A2A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552207" y="2723655"/>
            <a:ext cx="4472378" cy="4422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15"/>
              </a:lnSpc>
            </a:pPr>
            <a:r>
              <a:rPr lang="en-US" sz="3345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起源</a:t>
            </a:r>
            <a:endParaRPr lang="en-US" sz="3345">
              <a:solidFill>
                <a:srgbClr val="2B2A2A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  <a:p>
            <a:pPr marL="0" lvl="0" indent="0" algn="l">
              <a:lnSpc>
                <a:spcPts val="5015"/>
              </a:lnSpc>
              <a:spcBef>
                <a:spcPct val="0"/>
              </a:spcBef>
            </a:pPr>
            <a:r>
              <a:rPr lang="en-US" sz="3345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艾灸疗法起源于远时期，人们发现用火熏烤身体的某些部位可以减轻疼痛，随着中医理论的发展，艾灸逐渐成为一门独特的医疗技术。</a:t>
            </a:r>
            <a:endParaRPr lang="en-US" sz="3345">
              <a:solidFill>
                <a:srgbClr val="2B2A2A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</p:txBody>
      </p:sp>
      <p:grpSp>
        <p:nvGrpSpPr>
          <p:cNvPr id="14" name="Group 14"/>
          <p:cNvGrpSpPr/>
          <p:nvPr/>
        </p:nvGrpSpPr>
        <p:grpSpPr>
          <a:xfrm rot="0">
            <a:off x="7461797" y="3041882"/>
            <a:ext cx="4727686" cy="4218789"/>
            <a:chOff x="0" y="0"/>
            <a:chExt cx="1619236" cy="144493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9236" cy="1444938"/>
            </a:xfrm>
            <a:custGeom>
              <a:avLst/>
              <a:gdLst/>
              <a:ahLst/>
              <a:cxnLst/>
              <a:rect l="l" t="t" r="r" b="b"/>
              <a:pathLst>
                <a:path w="1619236" h="1444938">
                  <a:moveTo>
                    <a:pt x="163757" y="0"/>
                  </a:moveTo>
                  <a:lnTo>
                    <a:pt x="1455479" y="0"/>
                  </a:lnTo>
                  <a:cubicBezTo>
                    <a:pt x="1545919" y="0"/>
                    <a:pt x="1619236" y="73317"/>
                    <a:pt x="1619236" y="163757"/>
                  </a:cubicBezTo>
                  <a:lnTo>
                    <a:pt x="1619236" y="1281181"/>
                  </a:lnTo>
                  <a:cubicBezTo>
                    <a:pt x="1619236" y="1371622"/>
                    <a:pt x="1545919" y="1444938"/>
                    <a:pt x="1455479" y="1444938"/>
                  </a:cubicBezTo>
                  <a:lnTo>
                    <a:pt x="163757" y="1444938"/>
                  </a:lnTo>
                  <a:cubicBezTo>
                    <a:pt x="73317" y="1444938"/>
                    <a:pt x="0" y="1371622"/>
                    <a:pt x="0" y="1281181"/>
                  </a:cubicBezTo>
                  <a:lnTo>
                    <a:pt x="0" y="163757"/>
                  </a:lnTo>
                  <a:cubicBezTo>
                    <a:pt x="0" y="73317"/>
                    <a:pt x="73317" y="0"/>
                    <a:pt x="163757" y="0"/>
                  </a:cubicBezTo>
                  <a:close/>
                </a:path>
              </a:pathLst>
            </a:custGeom>
            <a:solidFill>
              <a:srgbClr val="DEF1D1"/>
            </a:solidFill>
            <a:ln w="9525" cap="rnd">
              <a:solidFill>
                <a:srgbClr val="204928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619236" cy="1492563"/>
            </a:xfrm>
            <a:prstGeom prst="rect">
              <a:avLst/>
            </a:prstGeom>
          </p:spPr>
          <p:txBody>
            <a:bodyPr lIns="34493" tIns="34493" rIns="34493" bIns="34493" rtlCol="0" anchor="ctr"/>
            <a:lstStyle/>
            <a:p>
              <a:pPr marL="0" lvl="0" indent="0" algn="ctr">
                <a:lnSpc>
                  <a:spcPts val="2895"/>
                </a:lnSpc>
                <a:spcBef>
                  <a:spcPct val="0"/>
                </a:spcBef>
              </a:pPr>
            </a:p>
          </p:txBody>
        </p:sp>
      </p:grpSp>
      <p:pic>
        <p:nvPicPr>
          <p:cNvPr id="17" name="图片 16" descr="艾灸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040" y="3239770"/>
            <a:ext cx="4422140" cy="37953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481059" y="439380"/>
            <a:ext cx="17301752" cy="9131498"/>
            <a:chOff x="0" y="-43452"/>
            <a:chExt cx="4556840" cy="240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3057" cy="2361552"/>
            </a:xfrm>
            <a:custGeom>
              <a:avLst/>
              <a:gdLst/>
              <a:ahLst/>
              <a:cxnLst/>
              <a:rect l="l" t="t" r="r" b="b"/>
              <a:pathLst>
                <a:path w="4523057" h="2361552">
                  <a:moveTo>
                    <a:pt x="0" y="0"/>
                  </a:moveTo>
                  <a:lnTo>
                    <a:pt x="4523057" y="0"/>
                  </a:lnTo>
                  <a:lnTo>
                    <a:pt x="4523057" y="2361552"/>
                  </a:lnTo>
                  <a:lnTo>
                    <a:pt x="0" y="2361552"/>
                  </a:lnTo>
                  <a:close/>
                </a:path>
              </a:pathLst>
            </a:custGeom>
            <a:solidFill>
              <a:srgbClr val="FDFFFB"/>
            </a:solidFill>
            <a:ln w="209550" cap="sq">
              <a:solidFill>
                <a:srgbClr val="B3D99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33783" y="-43452"/>
              <a:ext cx="4523057" cy="2399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r>
                <a:rPr lang="zh-CN" altLang="en-US" sz="3200"/>
                <a:t>的阳气。</a:t>
              </a:r>
              <a:endParaRPr sz="3200"/>
            </a:p>
          </p:txBody>
        </p:sp>
      </p:grpSp>
      <p:sp>
        <p:nvSpPr>
          <p:cNvPr id="5" name="Freeform 5"/>
          <p:cNvSpPr/>
          <p:nvPr/>
        </p:nvSpPr>
        <p:spPr>
          <a:xfrm rot="-1785584" flipH="1" flipV="1">
            <a:off x="-630983" y="-121925"/>
            <a:ext cx="2376483" cy="1862549"/>
          </a:xfrm>
          <a:custGeom>
            <a:avLst/>
            <a:gdLst/>
            <a:ahLst/>
            <a:cxnLst/>
            <a:rect l="l" t="t" r="r" b="b"/>
            <a:pathLst>
              <a:path w="2376483" h="1862549">
                <a:moveTo>
                  <a:pt x="2376483" y="1862549"/>
                </a:moveTo>
                <a:lnTo>
                  <a:pt x="0" y="1862549"/>
                </a:lnTo>
                <a:lnTo>
                  <a:pt x="0" y="0"/>
                </a:lnTo>
                <a:lnTo>
                  <a:pt x="2376483" y="0"/>
                </a:lnTo>
                <a:lnTo>
                  <a:pt x="2376483" y="1862549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sp>
        <p:nvSpPr>
          <p:cNvPr id="6" name="Freeform 6"/>
          <p:cNvSpPr/>
          <p:nvPr/>
        </p:nvSpPr>
        <p:spPr>
          <a:xfrm rot="1899102" flipV="1">
            <a:off x="16542500" y="-231090"/>
            <a:ext cx="2376483" cy="1862549"/>
          </a:xfrm>
          <a:custGeom>
            <a:avLst/>
            <a:gdLst/>
            <a:ahLst/>
            <a:cxnLst/>
            <a:rect l="l" t="t" r="r" b="b"/>
            <a:pathLst>
              <a:path w="2376483" h="1862549">
                <a:moveTo>
                  <a:pt x="0" y="1862550"/>
                </a:moveTo>
                <a:lnTo>
                  <a:pt x="2376483" y="1862550"/>
                </a:lnTo>
                <a:lnTo>
                  <a:pt x="2376483" y="0"/>
                </a:lnTo>
                <a:lnTo>
                  <a:pt x="0" y="0"/>
                </a:lnTo>
                <a:lnTo>
                  <a:pt x="0" y="1862550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0" y="8753867"/>
            <a:ext cx="3496619" cy="1533133"/>
          </a:xfrm>
          <a:custGeom>
            <a:avLst/>
            <a:gdLst/>
            <a:ahLst/>
            <a:cxnLst/>
            <a:rect l="l" t="t" r="r" b="b"/>
            <a:pathLst>
              <a:path w="3496619" h="1533133">
                <a:moveTo>
                  <a:pt x="0" y="1533133"/>
                </a:moveTo>
                <a:lnTo>
                  <a:pt x="3496619" y="1533133"/>
                </a:lnTo>
                <a:lnTo>
                  <a:pt x="3496619" y="0"/>
                </a:lnTo>
                <a:lnTo>
                  <a:pt x="0" y="0"/>
                </a:lnTo>
                <a:lnTo>
                  <a:pt x="0" y="153313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4959420" y="8860191"/>
            <a:ext cx="3496619" cy="1533133"/>
          </a:xfrm>
          <a:custGeom>
            <a:avLst/>
            <a:gdLst/>
            <a:ahLst/>
            <a:cxnLst/>
            <a:rect l="l" t="t" r="r" b="b"/>
            <a:pathLst>
              <a:path w="3496619" h="1533133">
                <a:moveTo>
                  <a:pt x="3496619" y="1533133"/>
                </a:moveTo>
                <a:lnTo>
                  <a:pt x="0" y="1533133"/>
                </a:lnTo>
                <a:lnTo>
                  <a:pt x="0" y="0"/>
                </a:lnTo>
                <a:lnTo>
                  <a:pt x="3496619" y="0"/>
                </a:lnTo>
                <a:lnTo>
                  <a:pt x="3496619" y="153313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362169" y="1421146"/>
            <a:ext cx="3563661" cy="723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40"/>
              </a:lnSpc>
              <a:spcBef>
                <a:spcPct val="0"/>
              </a:spcBef>
            </a:pPr>
            <a:r>
              <a:rPr lang="zh-CN" altLang="en-US" sz="4700" b="1" u="none" strike="noStrike" spc="-1">
                <a:solidFill>
                  <a:srgbClr val="204928"/>
                </a:solidFill>
                <a:latin typeface="思源黑体 2 Medium" panose="020B0600000000000000" charset="-122"/>
                <a:ea typeface="思源黑体 2 Medium" panose="020B0600000000000000" charset="-122"/>
                <a:cs typeface="思源黑体 2 Medium" panose="020B0600000000000000" charset="-122"/>
                <a:sym typeface="思源黑体 2 Medium" panose="020B0600000000000000" charset="-122"/>
              </a:rPr>
              <a:t>艾灸穴位</a:t>
            </a:r>
            <a:endParaRPr lang="zh-CN" altLang="en-US" sz="4700" b="1" u="none" strike="noStrike" spc="-1">
              <a:solidFill>
                <a:srgbClr val="204928"/>
              </a:solidFill>
              <a:latin typeface="思源黑体 2 Medium" panose="020B0600000000000000" charset="-122"/>
              <a:ea typeface="思源黑体 2 Medium" panose="020B0600000000000000" charset="-122"/>
              <a:cs typeface="思源黑体 2 Medium" panose="020B0600000000000000" charset="-122"/>
              <a:sym typeface="思源黑体 2 Medium" panose="020B0600000000000000" charset="-122"/>
            </a:endParaRPr>
          </a:p>
        </p:txBody>
      </p:sp>
      <p:sp>
        <p:nvSpPr>
          <p:cNvPr id="10" name="Freeform 10"/>
          <p:cNvSpPr/>
          <p:nvPr/>
        </p:nvSpPr>
        <p:spPr>
          <a:xfrm rot="10008032">
            <a:off x="7088477" y="1189429"/>
            <a:ext cx="547384" cy="944608"/>
          </a:xfrm>
          <a:custGeom>
            <a:avLst/>
            <a:gdLst/>
            <a:ahLst/>
            <a:cxnLst/>
            <a:rect l="l" t="t" r="r" b="b"/>
            <a:pathLst>
              <a:path w="547384" h="944608">
                <a:moveTo>
                  <a:pt x="0" y="0"/>
                </a:moveTo>
                <a:lnTo>
                  <a:pt x="547384" y="0"/>
                </a:lnTo>
                <a:lnTo>
                  <a:pt x="547384" y="944608"/>
                </a:lnTo>
                <a:lnTo>
                  <a:pt x="0" y="94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3575"/>
            </a:stretch>
          </a:blipFill>
        </p:spPr>
      </p:sp>
      <p:sp>
        <p:nvSpPr>
          <p:cNvPr id="11" name="Freeform 11"/>
          <p:cNvSpPr/>
          <p:nvPr/>
        </p:nvSpPr>
        <p:spPr>
          <a:xfrm rot="-10080620" flipH="1">
            <a:off x="10652139" y="1189429"/>
            <a:ext cx="547384" cy="944608"/>
          </a:xfrm>
          <a:custGeom>
            <a:avLst/>
            <a:gdLst/>
            <a:ahLst/>
            <a:cxnLst/>
            <a:rect l="l" t="t" r="r" b="b"/>
            <a:pathLst>
              <a:path w="547384" h="944608">
                <a:moveTo>
                  <a:pt x="547384" y="0"/>
                </a:moveTo>
                <a:lnTo>
                  <a:pt x="0" y="0"/>
                </a:lnTo>
                <a:lnTo>
                  <a:pt x="0" y="944608"/>
                </a:lnTo>
                <a:lnTo>
                  <a:pt x="547384" y="944608"/>
                </a:lnTo>
                <a:lnTo>
                  <a:pt x="547384" y="0"/>
                </a:lnTo>
                <a:close/>
              </a:path>
            </a:pathLst>
          </a:custGeom>
          <a:blipFill>
            <a:blip r:embed="rId2"/>
            <a:stretch>
              <a:fillRect l="-293575"/>
            </a:stretch>
          </a:blipFill>
        </p:spPr>
      </p:sp>
      <p:grpSp>
        <p:nvGrpSpPr>
          <p:cNvPr id="15" name="Group 15"/>
          <p:cNvGrpSpPr/>
          <p:nvPr>
            <p:custDataLst>
              <p:tags r:id="rId3"/>
            </p:custDataLst>
          </p:nvPr>
        </p:nvGrpSpPr>
        <p:grpSpPr>
          <a:xfrm rot="0">
            <a:off x="2054969" y="4559123"/>
            <a:ext cx="3944222" cy="3669513"/>
            <a:chOff x="0" y="0"/>
            <a:chExt cx="1038807" cy="966456"/>
          </a:xfrm>
        </p:grpSpPr>
        <p:sp>
          <p:nvSpPr>
            <p:cNvPr id="16" name="Freeform 16"/>
            <p:cNvSpPr/>
            <p:nvPr>
              <p:custDataLst>
                <p:tags r:id="rId4"/>
              </p:custDataLst>
            </p:nvPr>
          </p:nvSpPr>
          <p:spPr>
            <a:xfrm>
              <a:off x="0" y="0"/>
              <a:ext cx="1038807" cy="966456"/>
            </a:xfrm>
            <a:custGeom>
              <a:avLst/>
              <a:gdLst/>
              <a:ahLst/>
              <a:cxnLst/>
              <a:rect l="l" t="t" r="r" b="b"/>
              <a:pathLst>
                <a:path w="1038807" h="966456">
                  <a:moveTo>
                    <a:pt x="39257" y="0"/>
                  </a:moveTo>
                  <a:lnTo>
                    <a:pt x="999550" y="0"/>
                  </a:lnTo>
                  <a:cubicBezTo>
                    <a:pt x="1021231" y="0"/>
                    <a:pt x="1038807" y="17576"/>
                    <a:pt x="1038807" y="39257"/>
                  </a:cubicBezTo>
                  <a:lnTo>
                    <a:pt x="1038807" y="927199"/>
                  </a:lnTo>
                  <a:cubicBezTo>
                    <a:pt x="1038807" y="948880"/>
                    <a:pt x="1021231" y="966456"/>
                    <a:pt x="999550" y="966456"/>
                  </a:cubicBezTo>
                  <a:lnTo>
                    <a:pt x="39257" y="966456"/>
                  </a:lnTo>
                  <a:cubicBezTo>
                    <a:pt x="17576" y="966456"/>
                    <a:pt x="0" y="948880"/>
                    <a:pt x="0" y="927199"/>
                  </a:cubicBezTo>
                  <a:lnTo>
                    <a:pt x="0" y="39257"/>
                  </a:lnTo>
                  <a:cubicBezTo>
                    <a:pt x="0" y="17576"/>
                    <a:pt x="17576" y="0"/>
                    <a:pt x="39257" y="0"/>
                  </a:cubicBezTo>
                  <a:close/>
                </a:path>
              </a:pathLst>
            </a:custGeom>
            <a:solidFill>
              <a:srgbClr val="DFF1D2">
                <a:alpha val="44706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038807" cy="1014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18" name="Group 18"/>
          <p:cNvGrpSpPr/>
          <p:nvPr>
            <p:custDataLst>
              <p:tags r:id="rId5"/>
            </p:custDataLst>
          </p:nvPr>
        </p:nvGrpSpPr>
        <p:grpSpPr>
          <a:xfrm rot="0">
            <a:off x="3785870" y="2359660"/>
            <a:ext cx="9919970" cy="2039620"/>
            <a:chOff x="0" y="0"/>
            <a:chExt cx="812800" cy="812800"/>
          </a:xfrm>
        </p:grpSpPr>
        <p:sp>
          <p:nvSpPr>
            <p:cNvPr id="19" name="Freeform 19"/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DEF1D1"/>
            </a:solidFill>
            <a:ln w="9525" cap="rnd">
              <a:solidFill>
                <a:srgbClr val="204928"/>
              </a:solidFill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r>
                <a:rPr lang="zh-CN" altLang="en-US" b="1">
                  <a:sym typeface="+mn-ea"/>
                </a:rPr>
                <a:t>穴位按摩与艾灸均为增强阳气的有效手段。平时可以自己在家按摩关元穴、命门穴和足三里等穴位，有增强肾阳、改善气血运行的作用。此外，也可以每日坚持做简易的腹部按摩，以增强脾胃的阳气。</a:t>
              </a:r>
              <a:endParaRPr b="1"/>
            </a:p>
          </p:txBody>
        </p:sp>
      </p:grpSp>
      <p:sp>
        <p:nvSpPr>
          <p:cNvPr id="22" name="Freeform 22"/>
          <p:cNvSpPr/>
          <p:nvPr>
            <p:custDataLst>
              <p:tags r:id="rId7"/>
            </p:custDataLst>
          </p:nvPr>
        </p:nvSpPr>
        <p:spPr>
          <a:xfrm>
            <a:off x="7292340" y="4610100"/>
            <a:ext cx="3943985" cy="3669665"/>
          </a:xfrm>
          <a:custGeom>
            <a:avLst/>
            <a:gdLst/>
            <a:ahLst/>
            <a:cxnLst/>
            <a:rect l="l" t="t" r="r" b="b"/>
            <a:pathLst>
              <a:path w="1038807" h="966456">
                <a:moveTo>
                  <a:pt x="39257" y="0"/>
                </a:moveTo>
                <a:lnTo>
                  <a:pt x="999550" y="0"/>
                </a:lnTo>
                <a:cubicBezTo>
                  <a:pt x="1021231" y="0"/>
                  <a:pt x="1038807" y="17576"/>
                  <a:pt x="1038807" y="39257"/>
                </a:cubicBezTo>
                <a:lnTo>
                  <a:pt x="1038807" y="927199"/>
                </a:lnTo>
                <a:cubicBezTo>
                  <a:pt x="1038807" y="948880"/>
                  <a:pt x="1021231" y="966456"/>
                  <a:pt x="999550" y="966456"/>
                </a:cubicBezTo>
                <a:lnTo>
                  <a:pt x="39257" y="966456"/>
                </a:lnTo>
                <a:cubicBezTo>
                  <a:pt x="17576" y="966456"/>
                  <a:pt x="0" y="948880"/>
                  <a:pt x="0" y="927199"/>
                </a:cubicBezTo>
                <a:lnTo>
                  <a:pt x="0" y="39257"/>
                </a:lnTo>
                <a:cubicBezTo>
                  <a:pt x="0" y="17576"/>
                  <a:pt x="17576" y="0"/>
                  <a:pt x="39257" y="0"/>
                </a:cubicBezTo>
                <a:close/>
              </a:path>
            </a:pathLst>
          </a:custGeom>
          <a:solidFill>
            <a:srgbClr val="DFF1D2">
              <a:alpha val="44706"/>
            </a:srgbClr>
          </a:solidFill>
          <a:ln cap="sq">
            <a:noFill/>
            <a:prstDash val="solid"/>
            <a:miter/>
          </a:ln>
        </p:spPr>
      </p:sp>
      <p:grpSp>
        <p:nvGrpSpPr>
          <p:cNvPr id="27" name="Group 27"/>
          <p:cNvGrpSpPr/>
          <p:nvPr>
            <p:custDataLst>
              <p:tags r:id="rId8"/>
            </p:custDataLst>
          </p:nvPr>
        </p:nvGrpSpPr>
        <p:grpSpPr>
          <a:xfrm rot="0">
            <a:off x="12530745" y="4856303"/>
            <a:ext cx="3944222" cy="3669513"/>
            <a:chOff x="0" y="0"/>
            <a:chExt cx="1038807" cy="966456"/>
          </a:xfrm>
        </p:grpSpPr>
        <p:sp>
          <p:nvSpPr>
            <p:cNvPr id="28" name="Freeform 28"/>
            <p:cNvSpPr/>
            <p:nvPr>
              <p:custDataLst>
                <p:tags r:id="rId9"/>
              </p:custDataLst>
            </p:nvPr>
          </p:nvSpPr>
          <p:spPr>
            <a:xfrm>
              <a:off x="0" y="0"/>
              <a:ext cx="1038807" cy="966456"/>
            </a:xfrm>
            <a:custGeom>
              <a:avLst/>
              <a:gdLst/>
              <a:ahLst/>
              <a:cxnLst/>
              <a:rect l="l" t="t" r="r" b="b"/>
              <a:pathLst>
                <a:path w="1038807" h="966456">
                  <a:moveTo>
                    <a:pt x="39257" y="0"/>
                  </a:moveTo>
                  <a:lnTo>
                    <a:pt x="999550" y="0"/>
                  </a:lnTo>
                  <a:cubicBezTo>
                    <a:pt x="1021231" y="0"/>
                    <a:pt x="1038807" y="17576"/>
                    <a:pt x="1038807" y="39257"/>
                  </a:cubicBezTo>
                  <a:lnTo>
                    <a:pt x="1038807" y="927199"/>
                  </a:lnTo>
                  <a:cubicBezTo>
                    <a:pt x="1038807" y="948880"/>
                    <a:pt x="1021231" y="966456"/>
                    <a:pt x="999550" y="966456"/>
                  </a:cubicBezTo>
                  <a:lnTo>
                    <a:pt x="39257" y="966456"/>
                  </a:lnTo>
                  <a:cubicBezTo>
                    <a:pt x="17576" y="966456"/>
                    <a:pt x="0" y="948880"/>
                    <a:pt x="0" y="927199"/>
                  </a:cubicBezTo>
                  <a:lnTo>
                    <a:pt x="0" y="39257"/>
                  </a:lnTo>
                  <a:cubicBezTo>
                    <a:pt x="0" y="17576"/>
                    <a:pt x="17576" y="0"/>
                    <a:pt x="39257" y="0"/>
                  </a:cubicBezTo>
                  <a:close/>
                </a:path>
              </a:pathLst>
            </a:custGeom>
            <a:solidFill>
              <a:srgbClr val="DFF1D2">
                <a:alpha val="4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1038807" cy="1014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pic>
        <p:nvPicPr>
          <p:cNvPr id="51" name="图片 50" descr="艾灸穴位0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0" y="4671695"/>
            <a:ext cx="3362960" cy="3335020"/>
          </a:xfrm>
          <a:prstGeom prst="rect">
            <a:avLst/>
          </a:prstGeom>
        </p:spPr>
      </p:pic>
      <p:pic>
        <p:nvPicPr>
          <p:cNvPr id="52" name="图片 51" descr="艾灸0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62190" y="4762500"/>
            <a:ext cx="3608705" cy="3108325"/>
          </a:xfrm>
          <a:prstGeom prst="rect">
            <a:avLst/>
          </a:prstGeom>
        </p:spPr>
      </p:pic>
      <p:pic>
        <p:nvPicPr>
          <p:cNvPr id="53" name="图片 52" descr="艾灸0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954000" y="4991100"/>
            <a:ext cx="3231515" cy="32029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837929" y="563722"/>
            <a:ext cx="17173482" cy="8966516"/>
            <a:chOff x="0" y="0"/>
            <a:chExt cx="4523057" cy="23615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3057" cy="2361552"/>
            </a:xfrm>
            <a:custGeom>
              <a:avLst/>
              <a:gdLst/>
              <a:ahLst/>
              <a:cxnLst/>
              <a:rect l="l" t="t" r="r" b="b"/>
              <a:pathLst>
                <a:path w="4523057" h="2361552">
                  <a:moveTo>
                    <a:pt x="0" y="0"/>
                  </a:moveTo>
                  <a:lnTo>
                    <a:pt x="4523057" y="0"/>
                  </a:lnTo>
                  <a:lnTo>
                    <a:pt x="4523057" y="2361552"/>
                  </a:lnTo>
                  <a:lnTo>
                    <a:pt x="0" y="2361552"/>
                  </a:lnTo>
                  <a:close/>
                </a:path>
              </a:pathLst>
            </a:custGeom>
            <a:solidFill>
              <a:srgbClr val="FDFFFB"/>
            </a:solidFill>
            <a:ln w="209550" cap="sq">
              <a:solidFill>
                <a:srgbClr val="B3D99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23057" cy="2399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 rot="-1785584" flipH="1" flipV="1">
            <a:off x="-630983" y="-121925"/>
            <a:ext cx="2376483" cy="1862549"/>
          </a:xfrm>
          <a:custGeom>
            <a:avLst/>
            <a:gdLst/>
            <a:ahLst/>
            <a:cxnLst/>
            <a:rect l="l" t="t" r="r" b="b"/>
            <a:pathLst>
              <a:path w="2376483" h="1862549">
                <a:moveTo>
                  <a:pt x="2376483" y="1862549"/>
                </a:moveTo>
                <a:lnTo>
                  <a:pt x="0" y="1862549"/>
                </a:lnTo>
                <a:lnTo>
                  <a:pt x="0" y="0"/>
                </a:lnTo>
                <a:lnTo>
                  <a:pt x="2376483" y="0"/>
                </a:lnTo>
                <a:lnTo>
                  <a:pt x="2376483" y="1862549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sp>
        <p:nvSpPr>
          <p:cNvPr id="6" name="Freeform 6"/>
          <p:cNvSpPr/>
          <p:nvPr/>
        </p:nvSpPr>
        <p:spPr>
          <a:xfrm rot="1899102" flipV="1">
            <a:off x="16542500" y="-231090"/>
            <a:ext cx="2376483" cy="1862549"/>
          </a:xfrm>
          <a:custGeom>
            <a:avLst/>
            <a:gdLst/>
            <a:ahLst/>
            <a:cxnLst/>
            <a:rect l="l" t="t" r="r" b="b"/>
            <a:pathLst>
              <a:path w="2376483" h="1862549">
                <a:moveTo>
                  <a:pt x="0" y="1862550"/>
                </a:moveTo>
                <a:lnTo>
                  <a:pt x="2376483" y="1862550"/>
                </a:lnTo>
                <a:lnTo>
                  <a:pt x="2376483" y="0"/>
                </a:lnTo>
                <a:lnTo>
                  <a:pt x="0" y="0"/>
                </a:lnTo>
                <a:lnTo>
                  <a:pt x="0" y="1862550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0" y="8753867"/>
            <a:ext cx="3496619" cy="1533133"/>
          </a:xfrm>
          <a:custGeom>
            <a:avLst/>
            <a:gdLst/>
            <a:ahLst/>
            <a:cxnLst/>
            <a:rect l="l" t="t" r="r" b="b"/>
            <a:pathLst>
              <a:path w="3496619" h="1533133">
                <a:moveTo>
                  <a:pt x="0" y="1533133"/>
                </a:moveTo>
                <a:lnTo>
                  <a:pt x="3496619" y="1533133"/>
                </a:lnTo>
                <a:lnTo>
                  <a:pt x="3496619" y="0"/>
                </a:lnTo>
                <a:lnTo>
                  <a:pt x="0" y="0"/>
                </a:lnTo>
                <a:lnTo>
                  <a:pt x="0" y="153313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4959420" y="8860191"/>
            <a:ext cx="3496619" cy="1533133"/>
          </a:xfrm>
          <a:custGeom>
            <a:avLst/>
            <a:gdLst/>
            <a:ahLst/>
            <a:cxnLst/>
            <a:rect l="l" t="t" r="r" b="b"/>
            <a:pathLst>
              <a:path w="3496619" h="1533133">
                <a:moveTo>
                  <a:pt x="3496619" y="1533133"/>
                </a:moveTo>
                <a:lnTo>
                  <a:pt x="0" y="1533133"/>
                </a:lnTo>
                <a:lnTo>
                  <a:pt x="0" y="0"/>
                </a:lnTo>
                <a:lnTo>
                  <a:pt x="3496619" y="0"/>
                </a:lnTo>
                <a:lnTo>
                  <a:pt x="3496619" y="153313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315179" y="1392571"/>
            <a:ext cx="3563661" cy="723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40"/>
              </a:lnSpc>
              <a:spcBef>
                <a:spcPct val="0"/>
              </a:spcBef>
            </a:pPr>
            <a:r>
              <a:rPr lang="zh-CN" altLang="en-US" sz="4700" b="1" u="none" strike="noStrike" spc="-1">
                <a:solidFill>
                  <a:srgbClr val="204928"/>
                </a:solidFill>
                <a:latin typeface="思源黑体 2 Medium" panose="020B0600000000000000" charset="-122"/>
                <a:ea typeface="思源黑体 2 Medium" panose="020B0600000000000000" charset="-122"/>
                <a:cs typeface="思源黑体 2 Medium" panose="020B0600000000000000" charset="-122"/>
                <a:sym typeface="思源黑体 2 Medium" panose="020B0600000000000000" charset="-122"/>
              </a:rPr>
              <a:t>脐灸</a:t>
            </a:r>
            <a:endParaRPr lang="zh-CN" altLang="en-US" sz="4700" b="1" u="none" strike="noStrike" spc="-1">
              <a:solidFill>
                <a:srgbClr val="204928"/>
              </a:solidFill>
              <a:latin typeface="思源黑体 2 Medium" panose="020B0600000000000000" charset="-122"/>
              <a:ea typeface="思源黑体 2 Medium" panose="020B0600000000000000" charset="-122"/>
              <a:cs typeface="思源黑体 2 Medium" panose="020B0600000000000000" charset="-122"/>
              <a:sym typeface="思源黑体 2 Medium" panose="020B0600000000000000" charset="-122"/>
            </a:endParaRPr>
          </a:p>
        </p:txBody>
      </p:sp>
      <p:sp>
        <p:nvSpPr>
          <p:cNvPr id="10" name="Freeform 10"/>
          <p:cNvSpPr/>
          <p:nvPr/>
        </p:nvSpPr>
        <p:spPr>
          <a:xfrm rot="10008032">
            <a:off x="7088477" y="1189429"/>
            <a:ext cx="547384" cy="944608"/>
          </a:xfrm>
          <a:custGeom>
            <a:avLst/>
            <a:gdLst/>
            <a:ahLst/>
            <a:cxnLst/>
            <a:rect l="l" t="t" r="r" b="b"/>
            <a:pathLst>
              <a:path w="547384" h="944608">
                <a:moveTo>
                  <a:pt x="0" y="0"/>
                </a:moveTo>
                <a:lnTo>
                  <a:pt x="547384" y="0"/>
                </a:lnTo>
                <a:lnTo>
                  <a:pt x="547384" y="944608"/>
                </a:lnTo>
                <a:lnTo>
                  <a:pt x="0" y="94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3575"/>
            </a:stretch>
          </a:blipFill>
        </p:spPr>
      </p:sp>
      <p:sp>
        <p:nvSpPr>
          <p:cNvPr id="11" name="Freeform 11"/>
          <p:cNvSpPr/>
          <p:nvPr/>
        </p:nvSpPr>
        <p:spPr>
          <a:xfrm rot="-10080620" flipH="1">
            <a:off x="10652139" y="1189429"/>
            <a:ext cx="547384" cy="944608"/>
          </a:xfrm>
          <a:custGeom>
            <a:avLst/>
            <a:gdLst/>
            <a:ahLst/>
            <a:cxnLst/>
            <a:rect l="l" t="t" r="r" b="b"/>
            <a:pathLst>
              <a:path w="547384" h="944608">
                <a:moveTo>
                  <a:pt x="547384" y="0"/>
                </a:moveTo>
                <a:lnTo>
                  <a:pt x="0" y="0"/>
                </a:lnTo>
                <a:lnTo>
                  <a:pt x="0" y="944608"/>
                </a:lnTo>
                <a:lnTo>
                  <a:pt x="547384" y="944608"/>
                </a:lnTo>
                <a:lnTo>
                  <a:pt x="547384" y="0"/>
                </a:lnTo>
                <a:close/>
              </a:path>
            </a:pathLst>
          </a:custGeom>
          <a:blipFill>
            <a:blip r:embed="rId2"/>
            <a:stretch>
              <a:fillRect l="-293575"/>
            </a:stretch>
          </a:blipFill>
        </p:spPr>
      </p:sp>
      <p:sp>
        <p:nvSpPr>
          <p:cNvPr id="15" name="TextBox 15"/>
          <p:cNvSpPr txBox="1"/>
          <p:nvPr>
            <p:custDataLst>
              <p:tags r:id="rId3"/>
            </p:custDataLst>
          </p:nvPr>
        </p:nvSpPr>
        <p:spPr>
          <a:xfrm>
            <a:off x="1221105" y="3064510"/>
            <a:ext cx="5079365" cy="386016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r>
              <a:rPr lang="zh-CN" altLang="en-US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肚脐是中医理疗中的一种传统方法。一般情况下，灸肚脐的作用有温暖脾胃、调理生殖系统、促进气血循环、舒缓腹部不适、强化脏腑功能等，灸肚脐的好处有调整情绪、强化体内阳气、调整腹部器官功能、温经散寒、促进排毒等，出现身体不适建议及时检查就医。</a:t>
            </a:r>
            <a:endParaRPr lang="zh-CN" altLang="en-US" sz="2000" u="none" strike="noStrike">
              <a:solidFill>
                <a:srgbClr val="2B2A2A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</p:txBody>
      </p:sp>
      <p:grpSp>
        <p:nvGrpSpPr>
          <p:cNvPr id="18" name="Group 18"/>
          <p:cNvGrpSpPr/>
          <p:nvPr>
            <p:custDataLst>
              <p:tags r:id="rId4"/>
            </p:custDataLst>
          </p:nvPr>
        </p:nvGrpSpPr>
        <p:grpSpPr>
          <a:xfrm rot="0">
            <a:off x="1371601" y="2400535"/>
            <a:ext cx="3176903" cy="609365"/>
            <a:chOff x="101610" y="-3861055"/>
            <a:chExt cx="4236213" cy="918559"/>
          </a:xfrm>
        </p:grpSpPr>
        <p:grpSp>
          <p:nvGrpSpPr>
            <p:cNvPr id="19" name="Group 19"/>
            <p:cNvGrpSpPr/>
            <p:nvPr/>
          </p:nvGrpSpPr>
          <p:grpSpPr>
            <a:xfrm rot="0">
              <a:off x="101610" y="-3861055"/>
              <a:ext cx="4236213" cy="851553"/>
              <a:chOff x="26101" y="-991814"/>
              <a:chExt cx="1088179" cy="218744"/>
            </a:xfrm>
          </p:grpSpPr>
          <p:sp>
            <p:nvSpPr>
              <p:cNvPr id="20" name="Freeform 20"/>
              <p:cNvSpPr/>
              <p:nvPr>
                <p:custDataLst>
                  <p:tags r:id="rId5"/>
                </p:custDataLst>
              </p:nvPr>
            </p:nvSpPr>
            <p:spPr>
              <a:xfrm>
                <a:off x="75039" y="-962384"/>
                <a:ext cx="1039241" cy="171119"/>
              </a:xfrm>
              <a:custGeom>
                <a:avLst/>
                <a:gdLst/>
                <a:ahLst/>
                <a:cxnLst/>
                <a:rect l="l" t="t" r="r" b="b"/>
                <a:pathLst>
                  <a:path w="1039241" h="171119">
                    <a:moveTo>
                      <a:pt x="85559" y="0"/>
                    </a:moveTo>
                    <a:lnTo>
                      <a:pt x="953682" y="0"/>
                    </a:lnTo>
                    <a:cubicBezTo>
                      <a:pt x="976374" y="0"/>
                      <a:pt x="998136" y="9014"/>
                      <a:pt x="1014182" y="25060"/>
                    </a:cubicBezTo>
                    <a:cubicBezTo>
                      <a:pt x="1030227" y="41105"/>
                      <a:pt x="1039241" y="62868"/>
                      <a:pt x="1039241" y="85559"/>
                    </a:cubicBezTo>
                    <a:lnTo>
                      <a:pt x="1039241" y="85559"/>
                    </a:lnTo>
                    <a:cubicBezTo>
                      <a:pt x="1039241" y="108251"/>
                      <a:pt x="1030227" y="130013"/>
                      <a:pt x="1014182" y="146059"/>
                    </a:cubicBezTo>
                    <a:cubicBezTo>
                      <a:pt x="998136" y="162104"/>
                      <a:pt x="976374" y="171119"/>
                      <a:pt x="953682" y="171119"/>
                    </a:cubicBezTo>
                    <a:lnTo>
                      <a:pt x="85559" y="171119"/>
                    </a:lnTo>
                    <a:cubicBezTo>
                      <a:pt x="62868" y="171119"/>
                      <a:pt x="41105" y="162104"/>
                      <a:pt x="25060" y="146059"/>
                    </a:cubicBezTo>
                    <a:cubicBezTo>
                      <a:pt x="9014" y="130013"/>
                      <a:pt x="0" y="108251"/>
                      <a:pt x="0" y="85559"/>
                    </a:cubicBezTo>
                    <a:lnTo>
                      <a:pt x="0" y="85559"/>
                    </a:lnTo>
                    <a:cubicBezTo>
                      <a:pt x="0" y="62868"/>
                      <a:pt x="9014" y="41105"/>
                      <a:pt x="25060" y="25060"/>
                    </a:cubicBezTo>
                    <a:cubicBezTo>
                      <a:pt x="41105" y="9014"/>
                      <a:pt x="62868" y="0"/>
                      <a:pt x="85559" y="0"/>
                    </a:cubicBezTo>
                    <a:close/>
                  </a:path>
                </a:pathLst>
              </a:custGeom>
              <a:solidFill>
                <a:srgbClr val="DEF1D1"/>
              </a:solidFill>
              <a:ln w="9525" cap="rnd">
                <a:solidFill>
                  <a:srgbClr val="204928"/>
                </a:solidFill>
                <a:prstDash val="solid"/>
                <a:round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26101" y="-991814"/>
                <a:ext cx="1039241" cy="218744"/>
              </a:xfrm>
              <a:prstGeom prst="rect">
                <a:avLst/>
              </a:prstGeom>
            </p:spPr>
            <p:txBody>
              <a:bodyPr lIns="34493" tIns="34493" rIns="34493" bIns="34493" rtlCol="0" anchor="ctr"/>
              <a:lstStyle/>
              <a:p>
                <a:pPr marL="0" lvl="0" indent="0" algn="ctr">
                  <a:lnSpc>
                    <a:spcPts val="2895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id="22" name="TextBox 22"/>
            <p:cNvSpPr txBox="1"/>
            <p:nvPr>
              <p:custDataLst>
                <p:tags r:id="rId6"/>
              </p:custDataLst>
            </p:nvPr>
          </p:nvSpPr>
          <p:spPr>
            <a:xfrm>
              <a:off x="292124" y="-3794405"/>
              <a:ext cx="3461453" cy="851909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marL="0" lvl="0" indent="0" algn="ctr">
                <a:lnSpc>
                  <a:spcPts val="3920"/>
                </a:lnSpc>
                <a:spcBef>
                  <a:spcPct val="0"/>
                </a:spcBef>
              </a:pPr>
              <a:r>
                <a:rPr lang="zh-CN" altLang="en-US" sz="2800" b="1" spc="279">
                  <a:solidFill>
                    <a:srgbClr val="204928"/>
                  </a:solidFill>
                  <a:latin typeface="思源黑体 2 Bold" panose="020B0800000000000000" charset="-122"/>
                  <a:ea typeface="思源黑体 2 Bold" panose="020B0800000000000000" charset="-122"/>
                  <a:cs typeface="思源黑体 2 Bold" panose="020B0800000000000000" charset="-122"/>
                  <a:sym typeface="思源黑体 2 Bold" panose="020B0800000000000000" charset="-122"/>
                </a:rPr>
                <a:t>什么是脐灸</a:t>
              </a:r>
              <a:endParaRPr lang="zh-CN" altLang="en-US" sz="2800" b="1" spc="279">
                <a:solidFill>
                  <a:srgbClr val="204928"/>
                </a:solidFill>
                <a:latin typeface="思源黑体 2 Bold" panose="020B0800000000000000" charset="-122"/>
                <a:ea typeface="思源黑体 2 Bold" panose="020B0800000000000000" charset="-122"/>
                <a:cs typeface="思源黑体 2 Bold" panose="020B0800000000000000" charset="-122"/>
                <a:sym typeface="思源黑体 2 Bold" panose="020B0800000000000000" charset="-122"/>
              </a:endParaRPr>
            </a:p>
          </p:txBody>
        </p:sp>
      </p:grpSp>
      <p:pic>
        <p:nvPicPr>
          <p:cNvPr id="33" name="图片 32" descr="小儿脐灸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3041015"/>
            <a:ext cx="4662170" cy="34969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456929" y="640041"/>
            <a:ext cx="17173482" cy="8966516"/>
            <a:chOff x="0" y="0"/>
            <a:chExt cx="4523057" cy="23615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3057" cy="2361552"/>
            </a:xfrm>
            <a:custGeom>
              <a:avLst/>
              <a:gdLst/>
              <a:ahLst/>
              <a:cxnLst/>
              <a:rect l="l" t="t" r="r" b="b"/>
              <a:pathLst>
                <a:path w="4523057" h="2361552">
                  <a:moveTo>
                    <a:pt x="0" y="0"/>
                  </a:moveTo>
                  <a:lnTo>
                    <a:pt x="4523057" y="0"/>
                  </a:lnTo>
                  <a:lnTo>
                    <a:pt x="4523057" y="2361552"/>
                  </a:lnTo>
                  <a:lnTo>
                    <a:pt x="0" y="2361552"/>
                  </a:lnTo>
                  <a:close/>
                </a:path>
              </a:pathLst>
            </a:custGeom>
            <a:solidFill>
              <a:srgbClr val="FDFFFB"/>
            </a:solidFill>
            <a:ln w="209550" cap="sq">
              <a:solidFill>
                <a:srgbClr val="B3D99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23057" cy="2399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 rot="-1785584" flipH="1" flipV="1">
            <a:off x="-440547" y="-395426"/>
            <a:ext cx="3793936" cy="2973467"/>
          </a:xfrm>
          <a:custGeom>
            <a:avLst/>
            <a:gdLst/>
            <a:ahLst/>
            <a:cxnLst/>
            <a:rect l="l" t="t" r="r" b="b"/>
            <a:pathLst>
              <a:path w="3793936" h="2973467">
                <a:moveTo>
                  <a:pt x="3793936" y="2973467"/>
                </a:moveTo>
                <a:lnTo>
                  <a:pt x="0" y="2973467"/>
                </a:lnTo>
                <a:lnTo>
                  <a:pt x="0" y="0"/>
                </a:lnTo>
                <a:lnTo>
                  <a:pt x="3793936" y="0"/>
                </a:lnTo>
                <a:lnTo>
                  <a:pt x="3793936" y="2973467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sp>
        <p:nvSpPr>
          <p:cNvPr id="6" name="Freeform 6"/>
          <p:cNvSpPr/>
          <p:nvPr/>
        </p:nvSpPr>
        <p:spPr>
          <a:xfrm rot="2700000" flipV="1">
            <a:off x="15072818" y="-189689"/>
            <a:ext cx="3793936" cy="2973467"/>
          </a:xfrm>
          <a:custGeom>
            <a:avLst/>
            <a:gdLst/>
            <a:ahLst/>
            <a:cxnLst/>
            <a:rect l="l" t="t" r="r" b="b"/>
            <a:pathLst>
              <a:path w="3793936" h="2973467">
                <a:moveTo>
                  <a:pt x="0" y="2973467"/>
                </a:moveTo>
                <a:lnTo>
                  <a:pt x="3793937" y="2973467"/>
                </a:lnTo>
                <a:lnTo>
                  <a:pt x="3793937" y="0"/>
                </a:lnTo>
                <a:lnTo>
                  <a:pt x="0" y="0"/>
                </a:lnTo>
                <a:lnTo>
                  <a:pt x="0" y="2973467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grpSp>
        <p:nvGrpSpPr>
          <p:cNvPr id="7" name="Group 7"/>
          <p:cNvGrpSpPr/>
          <p:nvPr/>
        </p:nvGrpSpPr>
        <p:grpSpPr>
          <a:xfrm rot="0">
            <a:off x="-500809" y="7494792"/>
            <a:ext cx="19223297" cy="2086527"/>
            <a:chOff x="0" y="0"/>
            <a:chExt cx="25631062" cy="2782036"/>
          </a:xfrm>
        </p:grpSpPr>
        <p:sp>
          <p:nvSpPr>
            <p:cNvPr id="8" name="Freeform 8"/>
            <p:cNvSpPr/>
            <p:nvPr/>
          </p:nvSpPr>
          <p:spPr>
            <a:xfrm flipV="1">
              <a:off x="0" y="0"/>
              <a:ext cx="6344994" cy="2782036"/>
            </a:xfrm>
            <a:custGeom>
              <a:avLst/>
              <a:gdLst/>
              <a:ahLst/>
              <a:cxnLst/>
              <a:rect l="l" t="t" r="r" b="b"/>
              <a:pathLst>
                <a:path w="6344994" h="2782036">
                  <a:moveTo>
                    <a:pt x="0" y="2782036"/>
                  </a:moveTo>
                  <a:lnTo>
                    <a:pt x="6344994" y="2782036"/>
                  </a:lnTo>
                  <a:lnTo>
                    <a:pt x="6344994" y="0"/>
                  </a:lnTo>
                  <a:lnTo>
                    <a:pt x="0" y="0"/>
                  </a:lnTo>
                  <a:lnTo>
                    <a:pt x="0" y="2782036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flipH="1" flipV="1">
              <a:off x="6539972" y="0"/>
              <a:ext cx="6344994" cy="2782036"/>
            </a:xfrm>
            <a:custGeom>
              <a:avLst/>
              <a:gdLst/>
              <a:ahLst/>
              <a:cxnLst/>
              <a:rect l="l" t="t" r="r" b="b"/>
              <a:pathLst>
                <a:path w="6344994" h="2782036">
                  <a:moveTo>
                    <a:pt x="6344994" y="2782036"/>
                  </a:moveTo>
                  <a:lnTo>
                    <a:pt x="0" y="2782036"/>
                  </a:lnTo>
                  <a:lnTo>
                    <a:pt x="0" y="0"/>
                  </a:lnTo>
                  <a:lnTo>
                    <a:pt x="6344994" y="0"/>
                  </a:lnTo>
                  <a:lnTo>
                    <a:pt x="6344994" y="2782036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flipV="1">
              <a:off x="12826490" y="0"/>
              <a:ext cx="6344994" cy="2782036"/>
            </a:xfrm>
            <a:custGeom>
              <a:avLst/>
              <a:gdLst/>
              <a:ahLst/>
              <a:cxnLst/>
              <a:rect l="l" t="t" r="r" b="b"/>
              <a:pathLst>
                <a:path w="6344994" h="2782036">
                  <a:moveTo>
                    <a:pt x="0" y="2782036"/>
                  </a:moveTo>
                  <a:lnTo>
                    <a:pt x="6344994" y="2782036"/>
                  </a:lnTo>
                  <a:lnTo>
                    <a:pt x="6344994" y="0"/>
                  </a:lnTo>
                  <a:lnTo>
                    <a:pt x="0" y="0"/>
                  </a:lnTo>
                  <a:lnTo>
                    <a:pt x="0" y="2782036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flipH="1" flipV="1">
              <a:off x="19370664" y="0"/>
              <a:ext cx="6260398" cy="2782036"/>
            </a:xfrm>
            <a:custGeom>
              <a:avLst/>
              <a:gdLst/>
              <a:ahLst/>
              <a:cxnLst/>
              <a:rect l="l" t="t" r="r" b="b"/>
              <a:pathLst>
                <a:path w="6260398" h="2782036">
                  <a:moveTo>
                    <a:pt x="6260398" y="2782036"/>
                  </a:moveTo>
                  <a:lnTo>
                    <a:pt x="0" y="2782036"/>
                  </a:lnTo>
                  <a:lnTo>
                    <a:pt x="0" y="0"/>
                  </a:lnTo>
                  <a:lnTo>
                    <a:pt x="6260398" y="0"/>
                  </a:lnTo>
                  <a:lnTo>
                    <a:pt x="6260398" y="2782036"/>
                  </a:lnTo>
                  <a:close/>
                </a:path>
              </a:pathLst>
            </a:custGeom>
            <a:blipFill>
              <a:blip r:embed="rId2"/>
              <a:stretch>
                <a:fillRect l="-1351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7523480" y="2512695"/>
            <a:ext cx="3241040" cy="166878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0" lvl="0" indent="0" algn="ctr">
              <a:lnSpc>
                <a:spcPts val="16175"/>
              </a:lnSpc>
              <a:spcBef>
                <a:spcPct val="0"/>
              </a:spcBef>
            </a:pPr>
            <a:r>
              <a:rPr lang="en-US" sz="18000" spc="219">
                <a:solidFill>
                  <a:srgbClr val="75A752"/>
                </a:solidFill>
                <a:latin typeface="Allura" panose="02000000000000000000"/>
                <a:ea typeface="Allura" panose="02000000000000000000"/>
                <a:cs typeface="Allura" panose="02000000000000000000"/>
                <a:sym typeface="Allura" panose="02000000000000000000"/>
              </a:rPr>
              <a:t>02</a:t>
            </a:r>
            <a:endParaRPr lang="en-US" sz="18000" spc="342">
              <a:solidFill>
                <a:srgbClr val="75A752"/>
              </a:solidFill>
              <a:latin typeface="Allura" panose="02000000000000000000"/>
              <a:ea typeface="Allura" panose="02000000000000000000"/>
              <a:cs typeface="Allura" panose="02000000000000000000"/>
              <a:sym typeface="Allura" panose="02000000000000000000"/>
            </a:endParaRPr>
          </a:p>
        </p:txBody>
      </p:sp>
      <p:grpSp>
        <p:nvGrpSpPr>
          <p:cNvPr id="13" name="Group 13"/>
          <p:cNvGrpSpPr/>
          <p:nvPr/>
        </p:nvGrpSpPr>
        <p:grpSpPr>
          <a:xfrm rot="0">
            <a:off x="6171615" y="4181019"/>
            <a:ext cx="5944771" cy="1147873"/>
            <a:chOff x="0" y="0"/>
            <a:chExt cx="931712" cy="17990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31712" cy="179904"/>
            </a:xfrm>
            <a:custGeom>
              <a:avLst/>
              <a:gdLst/>
              <a:ahLst/>
              <a:cxnLst/>
              <a:rect l="l" t="t" r="r" b="b"/>
              <a:pathLst>
                <a:path w="931712" h="179904">
                  <a:moveTo>
                    <a:pt x="89952" y="0"/>
                  </a:moveTo>
                  <a:lnTo>
                    <a:pt x="841760" y="0"/>
                  </a:lnTo>
                  <a:cubicBezTo>
                    <a:pt x="891439" y="0"/>
                    <a:pt x="931712" y="40273"/>
                    <a:pt x="931712" y="89952"/>
                  </a:cubicBezTo>
                  <a:lnTo>
                    <a:pt x="931712" y="89952"/>
                  </a:lnTo>
                  <a:cubicBezTo>
                    <a:pt x="931712" y="139631"/>
                    <a:pt x="891439" y="179904"/>
                    <a:pt x="841760" y="179904"/>
                  </a:cubicBezTo>
                  <a:lnTo>
                    <a:pt x="89952" y="179904"/>
                  </a:lnTo>
                  <a:cubicBezTo>
                    <a:pt x="40273" y="179904"/>
                    <a:pt x="0" y="139631"/>
                    <a:pt x="0" y="89952"/>
                  </a:cubicBezTo>
                  <a:lnTo>
                    <a:pt x="0" y="89952"/>
                  </a:lnTo>
                  <a:cubicBezTo>
                    <a:pt x="0" y="40273"/>
                    <a:pt x="40273" y="0"/>
                    <a:pt x="89952" y="0"/>
                  </a:cubicBezTo>
                  <a:close/>
                </a:path>
              </a:pathLst>
            </a:custGeom>
            <a:solidFill>
              <a:srgbClr val="DEF1D1"/>
            </a:solidFill>
            <a:ln w="19050" cap="rnd">
              <a:solidFill>
                <a:srgbClr val="204928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931712" cy="208479"/>
            </a:xfrm>
            <a:prstGeom prst="rect">
              <a:avLst/>
            </a:prstGeom>
          </p:spPr>
          <p:txBody>
            <a:bodyPr lIns="52980" tIns="52980" rIns="52980" bIns="5298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005454" y="4257159"/>
            <a:ext cx="4277092" cy="9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0"/>
              </a:lnSpc>
            </a:pPr>
            <a:r>
              <a:rPr lang="zh-CN" altLang="en-US" sz="6020" spc="-1">
                <a:solidFill>
                  <a:srgbClr val="204928"/>
                </a:solidFill>
                <a:latin typeface="思源黑体 2" panose="020B0500000000000000" charset="-122"/>
                <a:ea typeface="思源黑体 2" panose="020B0500000000000000" charset="-122"/>
                <a:cs typeface="思源黑体 2" panose="020B0500000000000000" charset="-122"/>
                <a:sym typeface="思源黑体 2" panose="020B0500000000000000" charset="-122"/>
              </a:rPr>
              <a:t>脐灸</a:t>
            </a:r>
            <a:endParaRPr lang="zh-CN" altLang="en-US" sz="6020" spc="-1">
              <a:solidFill>
                <a:srgbClr val="204928"/>
              </a:solidFill>
              <a:latin typeface="思源黑体 2" panose="020B0500000000000000" charset="-122"/>
              <a:ea typeface="思源黑体 2" panose="020B0500000000000000" charset="-122"/>
              <a:cs typeface="思源黑体 2" panose="020B0500000000000000" charset="-122"/>
              <a:sym typeface="思源黑体 2" panose="020B0500000000000000" charset="-122"/>
            </a:endParaRPr>
          </a:p>
        </p:txBody>
      </p:sp>
      <p:sp>
        <p:nvSpPr>
          <p:cNvPr id="17" name="Freeform 17"/>
          <p:cNvSpPr/>
          <p:nvPr/>
        </p:nvSpPr>
        <p:spPr>
          <a:xfrm rot="-10733919">
            <a:off x="6597913" y="2089772"/>
            <a:ext cx="1223037" cy="2110567"/>
          </a:xfrm>
          <a:custGeom>
            <a:avLst/>
            <a:gdLst/>
            <a:ahLst/>
            <a:cxnLst/>
            <a:rect l="l" t="t" r="r" b="b"/>
            <a:pathLst>
              <a:path w="1223037" h="2110567">
                <a:moveTo>
                  <a:pt x="0" y="0"/>
                </a:moveTo>
                <a:lnTo>
                  <a:pt x="1223037" y="0"/>
                </a:lnTo>
                <a:lnTo>
                  <a:pt x="1223037" y="2110566"/>
                </a:lnTo>
                <a:lnTo>
                  <a:pt x="0" y="21105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3575"/>
            </a:stretch>
          </a:blipFill>
        </p:spPr>
      </p:sp>
      <p:sp>
        <p:nvSpPr>
          <p:cNvPr id="18" name="Freeform 18"/>
          <p:cNvSpPr/>
          <p:nvPr/>
        </p:nvSpPr>
        <p:spPr>
          <a:xfrm rot="-10800000" flipH="1">
            <a:off x="10577696" y="2050474"/>
            <a:ext cx="1234614" cy="2130544"/>
          </a:xfrm>
          <a:custGeom>
            <a:avLst/>
            <a:gdLst/>
            <a:ahLst/>
            <a:cxnLst/>
            <a:rect l="l" t="t" r="r" b="b"/>
            <a:pathLst>
              <a:path w="1234614" h="2130544">
                <a:moveTo>
                  <a:pt x="1234614" y="0"/>
                </a:moveTo>
                <a:lnTo>
                  <a:pt x="0" y="0"/>
                </a:lnTo>
                <a:lnTo>
                  <a:pt x="0" y="2130545"/>
                </a:lnTo>
                <a:lnTo>
                  <a:pt x="1234614" y="2130545"/>
                </a:lnTo>
                <a:lnTo>
                  <a:pt x="1234614" y="0"/>
                </a:lnTo>
                <a:close/>
              </a:path>
            </a:pathLst>
          </a:custGeom>
          <a:blipFill>
            <a:blip r:embed="rId2"/>
            <a:stretch>
              <a:fillRect l="-293575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742457" y="5873425"/>
            <a:ext cx="8803086" cy="107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zh-CN" altLang="en-US" sz="2000">
                <a:solidFill>
                  <a:srgbClr val="204928">
                    <a:alpha val="70980"/>
                  </a:srgbClr>
                </a:solidFill>
                <a:latin typeface="思源黑体 2" panose="020B0500000000000000" charset="-122"/>
                <a:ea typeface="思源黑体 2" panose="020B0500000000000000" charset="-122"/>
                <a:cs typeface="思源黑体 2" panose="020B0500000000000000" charset="-122"/>
                <a:sym typeface="思源黑体 2" panose="020B0500000000000000" charset="-122"/>
              </a:rPr>
              <a:t>脐灸，是中医的一种疗法，即在肚脐上隔药灸，利用肚脐皮肤薄、敏感度高、吸收快的特点，借助艾火的纯阳热力，透入肌肤，刺激组织，以调和气血，疏通经络，从而达到防病健体的目的。</a:t>
            </a:r>
            <a:endParaRPr lang="zh-CN" altLang="en-US" sz="2000">
              <a:solidFill>
                <a:srgbClr val="204928">
                  <a:alpha val="70980"/>
                </a:srgbClr>
              </a:solidFill>
              <a:latin typeface="思源黑体 2" panose="020B0500000000000000" charset="-122"/>
              <a:ea typeface="思源黑体 2" panose="020B0500000000000000" charset="-122"/>
              <a:cs typeface="思源黑体 2" panose="020B0500000000000000" charset="-122"/>
              <a:sym typeface="思源黑体 2" panose="020B0500000000000000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228329" y="792322"/>
            <a:ext cx="17173482" cy="8966516"/>
            <a:chOff x="0" y="0"/>
            <a:chExt cx="4523057" cy="23615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3057" cy="2361552"/>
            </a:xfrm>
            <a:custGeom>
              <a:avLst/>
              <a:gdLst/>
              <a:ahLst/>
              <a:cxnLst/>
              <a:rect l="l" t="t" r="r" b="b"/>
              <a:pathLst>
                <a:path w="4523057" h="2361552">
                  <a:moveTo>
                    <a:pt x="0" y="0"/>
                  </a:moveTo>
                  <a:lnTo>
                    <a:pt x="4523057" y="0"/>
                  </a:lnTo>
                  <a:lnTo>
                    <a:pt x="4523057" y="2361552"/>
                  </a:lnTo>
                  <a:lnTo>
                    <a:pt x="0" y="2361552"/>
                  </a:lnTo>
                  <a:close/>
                </a:path>
              </a:pathLst>
            </a:custGeom>
            <a:solidFill>
              <a:srgbClr val="FDFFFB"/>
            </a:solidFill>
            <a:ln w="209550" cap="sq">
              <a:solidFill>
                <a:srgbClr val="B3D99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23057" cy="2399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 rot="-1785584" flipH="1" flipV="1">
            <a:off x="-630983" y="-121925"/>
            <a:ext cx="2376483" cy="1862549"/>
          </a:xfrm>
          <a:custGeom>
            <a:avLst/>
            <a:gdLst/>
            <a:ahLst/>
            <a:cxnLst/>
            <a:rect l="l" t="t" r="r" b="b"/>
            <a:pathLst>
              <a:path w="2376483" h="1862549">
                <a:moveTo>
                  <a:pt x="2376483" y="1862549"/>
                </a:moveTo>
                <a:lnTo>
                  <a:pt x="0" y="1862549"/>
                </a:lnTo>
                <a:lnTo>
                  <a:pt x="0" y="0"/>
                </a:lnTo>
                <a:lnTo>
                  <a:pt x="2376483" y="0"/>
                </a:lnTo>
                <a:lnTo>
                  <a:pt x="2376483" y="1862549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sp>
        <p:nvSpPr>
          <p:cNvPr id="6" name="Freeform 6"/>
          <p:cNvSpPr/>
          <p:nvPr/>
        </p:nvSpPr>
        <p:spPr>
          <a:xfrm rot="1899102" flipV="1">
            <a:off x="16542500" y="-231090"/>
            <a:ext cx="2376483" cy="1862549"/>
          </a:xfrm>
          <a:custGeom>
            <a:avLst/>
            <a:gdLst/>
            <a:ahLst/>
            <a:cxnLst/>
            <a:rect l="l" t="t" r="r" b="b"/>
            <a:pathLst>
              <a:path w="2376483" h="1862549">
                <a:moveTo>
                  <a:pt x="0" y="1862550"/>
                </a:moveTo>
                <a:lnTo>
                  <a:pt x="2376483" y="1862550"/>
                </a:lnTo>
                <a:lnTo>
                  <a:pt x="2376483" y="0"/>
                </a:lnTo>
                <a:lnTo>
                  <a:pt x="0" y="0"/>
                </a:lnTo>
                <a:lnTo>
                  <a:pt x="0" y="1862550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0" y="8753867"/>
            <a:ext cx="3496619" cy="1533133"/>
          </a:xfrm>
          <a:custGeom>
            <a:avLst/>
            <a:gdLst/>
            <a:ahLst/>
            <a:cxnLst/>
            <a:rect l="l" t="t" r="r" b="b"/>
            <a:pathLst>
              <a:path w="3496619" h="1533133">
                <a:moveTo>
                  <a:pt x="0" y="1533133"/>
                </a:moveTo>
                <a:lnTo>
                  <a:pt x="3496619" y="1533133"/>
                </a:lnTo>
                <a:lnTo>
                  <a:pt x="3496619" y="0"/>
                </a:lnTo>
                <a:lnTo>
                  <a:pt x="0" y="0"/>
                </a:lnTo>
                <a:lnTo>
                  <a:pt x="0" y="153313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4959420" y="8860191"/>
            <a:ext cx="3496619" cy="1533133"/>
          </a:xfrm>
          <a:custGeom>
            <a:avLst/>
            <a:gdLst/>
            <a:ahLst/>
            <a:cxnLst/>
            <a:rect l="l" t="t" r="r" b="b"/>
            <a:pathLst>
              <a:path w="3496619" h="1533133">
                <a:moveTo>
                  <a:pt x="3496619" y="1533133"/>
                </a:moveTo>
                <a:lnTo>
                  <a:pt x="0" y="1533133"/>
                </a:lnTo>
                <a:lnTo>
                  <a:pt x="0" y="0"/>
                </a:lnTo>
                <a:lnTo>
                  <a:pt x="3496619" y="0"/>
                </a:lnTo>
                <a:lnTo>
                  <a:pt x="3496619" y="153313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315179" y="1392571"/>
            <a:ext cx="3563661" cy="723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40"/>
              </a:lnSpc>
              <a:spcBef>
                <a:spcPct val="0"/>
              </a:spcBef>
            </a:pPr>
            <a:r>
              <a:rPr lang="zh-CN" altLang="en-US" sz="4700" b="1" u="none" strike="noStrike" spc="-1">
                <a:solidFill>
                  <a:srgbClr val="204928"/>
                </a:solidFill>
                <a:latin typeface="思源黑体 2 Medium" panose="020B0600000000000000" charset="-122"/>
                <a:ea typeface="思源黑体 2 Medium" panose="020B0600000000000000" charset="-122"/>
                <a:cs typeface="思源黑体 2 Medium" panose="020B0600000000000000" charset="-122"/>
                <a:sym typeface="思源黑体 2 Medium" panose="020B0600000000000000" charset="-122"/>
              </a:rPr>
              <a:t>脐灸</a:t>
            </a:r>
            <a:endParaRPr lang="zh-CN" altLang="en-US" sz="4700" b="1" u="none" strike="noStrike" spc="-1">
              <a:solidFill>
                <a:srgbClr val="204928"/>
              </a:solidFill>
              <a:latin typeface="思源黑体 2 Medium" panose="020B0600000000000000" charset="-122"/>
              <a:ea typeface="思源黑体 2 Medium" panose="020B0600000000000000" charset="-122"/>
              <a:cs typeface="思源黑体 2 Medium" panose="020B0600000000000000" charset="-122"/>
              <a:sym typeface="思源黑体 2 Medium" panose="020B0600000000000000" charset="-122"/>
            </a:endParaRPr>
          </a:p>
        </p:txBody>
      </p:sp>
      <p:sp>
        <p:nvSpPr>
          <p:cNvPr id="10" name="Freeform 10"/>
          <p:cNvSpPr/>
          <p:nvPr/>
        </p:nvSpPr>
        <p:spPr>
          <a:xfrm rot="10008032">
            <a:off x="7088477" y="1189429"/>
            <a:ext cx="547384" cy="944608"/>
          </a:xfrm>
          <a:custGeom>
            <a:avLst/>
            <a:gdLst/>
            <a:ahLst/>
            <a:cxnLst/>
            <a:rect l="l" t="t" r="r" b="b"/>
            <a:pathLst>
              <a:path w="547384" h="944608">
                <a:moveTo>
                  <a:pt x="0" y="0"/>
                </a:moveTo>
                <a:lnTo>
                  <a:pt x="547384" y="0"/>
                </a:lnTo>
                <a:lnTo>
                  <a:pt x="547384" y="944608"/>
                </a:lnTo>
                <a:lnTo>
                  <a:pt x="0" y="94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3575"/>
            </a:stretch>
          </a:blipFill>
        </p:spPr>
      </p:sp>
      <p:sp>
        <p:nvSpPr>
          <p:cNvPr id="11" name="Freeform 11"/>
          <p:cNvSpPr/>
          <p:nvPr/>
        </p:nvSpPr>
        <p:spPr>
          <a:xfrm rot="-10080620" flipH="1">
            <a:off x="10652139" y="1189429"/>
            <a:ext cx="547384" cy="944608"/>
          </a:xfrm>
          <a:custGeom>
            <a:avLst/>
            <a:gdLst/>
            <a:ahLst/>
            <a:cxnLst/>
            <a:rect l="l" t="t" r="r" b="b"/>
            <a:pathLst>
              <a:path w="547384" h="944608">
                <a:moveTo>
                  <a:pt x="547384" y="0"/>
                </a:moveTo>
                <a:lnTo>
                  <a:pt x="0" y="0"/>
                </a:lnTo>
                <a:lnTo>
                  <a:pt x="0" y="944608"/>
                </a:lnTo>
                <a:lnTo>
                  <a:pt x="547384" y="944608"/>
                </a:lnTo>
                <a:lnTo>
                  <a:pt x="547384" y="0"/>
                </a:lnTo>
                <a:close/>
              </a:path>
            </a:pathLst>
          </a:custGeom>
          <a:blipFill>
            <a:blip r:embed="rId2"/>
            <a:stretch>
              <a:fillRect l="-293575"/>
            </a:stretch>
          </a:blipFill>
        </p:spPr>
      </p:sp>
      <p:grpSp>
        <p:nvGrpSpPr>
          <p:cNvPr id="12" name="Group 12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 rot="0">
            <a:off x="6899564" y="3955536"/>
            <a:ext cx="4176465" cy="4176465"/>
            <a:chOff x="0" y="0"/>
            <a:chExt cx="6350000" cy="6350000"/>
          </a:xfrm>
        </p:grpSpPr>
        <p:sp>
          <p:nvSpPr>
            <p:cNvPr id="13" name="Freeform 13"/>
            <p:cNvSpPr/>
            <p:nvPr>
              <p:custDataLst>
                <p:tags r:id="rId4"/>
              </p:custDataLst>
            </p:nvPr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DEF1D1"/>
            </a:solidFill>
          </p:spPr>
        </p:sp>
        <p:sp>
          <p:nvSpPr>
            <p:cNvPr id="14" name="Freeform 14"/>
            <p:cNvSpPr/>
            <p:nvPr>
              <p:custDataLst>
                <p:tags r:id="rId5"/>
              </p:custDataLst>
            </p:nvPr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6"/>
              <a:stretch>
                <a:fillRect l="223" r="223"/>
              </a:stretch>
            </a:blipFill>
          </p:spPr>
        </p:sp>
      </p:grpSp>
      <p:sp>
        <p:nvSpPr>
          <p:cNvPr id="15" name="TextBox 15"/>
          <p:cNvSpPr txBox="1"/>
          <p:nvPr>
            <p:custDataLst>
              <p:tags r:id="rId7"/>
            </p:custDataLst>
          </p:nvPr>
        </p:nvSpPr>
        <p:spPr>
          <a:xfrm>
            <a:off x="1219200" y="3188970"/>
            <a:ext cx="5295265" cy="636079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r>
              <a:rPr lang="en-US" altLang="zh-CN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1.</a:t>
            </a:r>
            <a:r>
              <a:rPr lang="zh-CN" altLang="en-US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温暖脾胃：灸肚脐可以通过刺激脐部的经络和穴位，促进脾胃功能，有助于消化和吸收，提高身体的能量水平。</a:t>
            </a:r>
            <a:endParaRPr lang="zh-CN" altLang="en-US" sz="2000" u="none" strike="noStrike">
              <a:solidFill>
                <a:srgbClr val="2B2A2A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endParaRPr lang="en-US" altLang="zh-CN" sz="2000" u="none" strike="noStrike">
              <a:solidFill>
                <a:srgbClr val="2B2A2A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r>
              <a:rPr lang="en-US" altLang="zh-CN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2.</a:t>
            </a:r>
            <a:r>
              <a:rPr lang="zh-CN" altLang="en-US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调理生殖系统：中医认为脐部有多个与生殖系统相关的穴位，通过灸肚脐可以调理生殖系统的功能，对一些妇科问题和男性生殖健康有一定的帮助。</a:t>
            </a:r>
            <a:endParaRPr lang="zh-CN" altLang="en-US" sz="2000" u="none" strike="noStrike">
              <a:solidFill>
                <a:srgbClr val="2B2A2A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endParaRPr lang="en-US" altLang="zh-CN" sz="2000" u="none" strike="noStrike">
              <a:solidFill>
                <a:srgbClr val="2B2A2A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r>
              <a:rPr lang="en-US" altLang="zh-CN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3.</a:t>
            </a:r>
            <a:r>
              <a:rPr lang="zh-CN" altLang="en-US" sz="20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促进气血循环：灸肚脐有助于激活脐部的经络，促进气血的流通，改善气血不畅的情况，提高机体的免疫力和抵抗力。</a:t>
            </a:r>
            <a:endParaRPr lang="zh-CN" altLang="en-US" sz="2000" u="none" strike="noStrike">
              <a:solidFill>
                <a:srgbClr val="2B2A2A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endParaRPr lang="en-US" altLang="zh-CN" sz="2000" u="none" strike="noStrike">
              <a:solidFill>
                <a:srgbClr val="2B2A2A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endParaRPr lang="zh-CN" altLang="en-US" sz="2000" u="none" strike="noStrike">
              <a:solidFill>
                <a:srgbClr val="2B2A2A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</p:txBody>
      </p:sp>
      <p:sp>
        <p:nvSpPr>
          <p:cNvPr id="16" name="TextBox 16"/>
          <p:cNvSpPr txBox="1"/>
          <p:nvPr>
            <p:custDataLst>
              <p:tags r:id="rId8"/>
            </p:custDataLst>
          </p:nvPr>
        </p:nvSpPr>
        <p:spPr>
          <a:xfrm>
            <a:off x="11661500" y="4085729"/>
            <a:ext cx="5295000" cy="2693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r>
              <a:rPr lang="en-US" altLang="zh-CN" sz="2000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4.</a:t>
            </a:r>
            <a:r>
              <a:rPr lang="zh-CN" altLang="en-US" sz="2000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舒缓腹部不适：对于一些腹部不适、胀气、腹痛的情况，灸肚脐可以有一定的缓解作用，通过温热的刺激促使腹部的气血流通。</a:t>
            </a:r>
            <a:endParaRPr lang="zh-CN" altLang="en-US" sz="2000" u="none" strike="noStrike">
              <a:solidFill>
                <a:srgbClr val="2B2A2A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endParaRPr lang="en-US" altLang="zh-CN" sz="2000" u="none" strike="noStrike">
              <a:solidFill>
                <a:srgbClr val="2B2A2A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r>
              <a:rPr lang="en-US" altLang="zh-CN" sz="2000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5.</a:t>
            </a:r>
            <a:r>
              <a:rPr lang="zh-CN" altLang="en-US" sz="2000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rPr>
              <a:t>强化脏腑功能：灸肚脐可以通过刺激脐部的经络和腧穴，有助于调整和强化脏腑功能，改善身体的整体健康状态。</a:t>
            </a:r>
            <a:endParaRPr lang="zh-CN" altLang="en-US" sz="2000" b="1" u="none" strike="noStrike">
              <a:solidFill>
                <a:srgbClr val="2B2A2A"/>
              </a:solidFill>
              <a:latin typeface="思源黑体 1" panose="020B0500000000000000" charset="-122"/>
              <a:ea typeface="思源黑体 1" panose="020B0500000000000000" charset="-122"/>
              <a:cs typeface="思源黑体 1" panose="020B0500000000000000" charset="-122"/>
              <a:sym typeface="思源黑体 1" panose="020B0500000000000000" charset="-122"/>
            </a:endParaRPr>
          </a:p>
        </p:txBody>
      </p:sp>
      <p:grpSp>
        <p:nvGrpSpPr>
          <p:cNvPr id="18" name="Group 18"/>
          <p:cNvGrpSpPr/>
          <p:nvPr>
            <p:custDataLst>
              <p:tags r:id="rId9"/>
            </p:custDataLst>
          </p:nvPr>
        </p:nvGrpSpPr>
        <p:grpSpPr>
          <a:xfrm rot="0">
            <a:off x="3396894" y="2555307"/>
            <a:ext cx="3133968" cy="638666"/>
            <a:chOff x="-55879" y="-1251353"/>
            <a:chExt cx="4178624" cy="851553"/>
          </a:xfrm>
        </p:grpSpPr>
        <p:grpSp>
          <p:nvGrpSpPr>
            <p:cNvPr id="19" name="Group 19"/>
            <p:cNvGrpSpPr/>
            <p:nvPr/>
          </p:nvGrpSpPr>
          <p:grpSpPr>
            <a:xfrm rot="0">
              <a:off x="-55879" y="-1251353"/>
              <a:ext cx="4178624" cy="851553"/>
              <a:chOff x="-14354" y="-321443"/>
              <a:chExt cx="1073386" cy="218744"/>
            </a:xfrm>
          </p:grpSpPr>
          <p:sp>
            <p:nvSpPr>
              <p:cNvPr id="20" name="Freeform 20"/>
              <p:cNvSpPr/>
              <p:nvPr>
                <p:custDataLst>
                  <p:tags r:id="rId10"/>
                </p:custDataLst>
              </p:nvPr>
            </p:nvSpPr>
            <p:spPr>
              <a:xfrm>
                <a:off x="19791" y="-299264"/>
                <a:ext cx="1039241" cy="171119"/>
              </a:xfrm>
              <a:custGeom>
                <a:avLst/>
                <a:gdLst/>
                <a:ahLst/>
                <a:cxnLst/>
                <a:rect l="l" t="t" r="r" b="b"/>
                <a:pathLst>
                  <a:path w="1039241" h="171119">
                    <a:moveTo>
                      <a:pt x="85559" y="0"/>
                    </a:moveTo>
                    <a:lnTo>
                      <a:pt x="953682" y="0"/>
                    </a:lnTo>
                    <a:cubicBezTo>
                      <a:pt x="976374" y="0"/>
                      <a:pt x="998136" y="9014"/>
                      <a:pt x="1014182" y="25060"/>
                    </a:cubicBezTo>
                    <a:cubicBezTo>
                      <a:pt x="1030227" y="41105"/>
                      <a:pt x="1039241" y="62868"/>
                      <a:pt x="1039241" y="85559"/>
                    </a:cubicBezTo>
                    <a:lnTo>
                      <a:pt x="1039241" y="85559"/>
                    </a:lnTo>
                    <a:cubicBezTo>
                      <a:pt x="1039241" y="108251"/>
                      <a:pt x="1030227" y="130013"/>
                      <a:pt x="1014182" y="146059"/>
                    </a:cubicBezTo>
                    <a:cubicBezTo>
                      <a:pt x="998136" y="162104"/>
                      <a:pt x="976374" y="171119"/>
                      <a:pt x="953682" y="171119"/>
                    </a:cubicBezTo>
                    <a:lnTo>
                      <a:pt x="85559" y="171119"/>
                    </a:lnTo>
                    <a:cubicBezTo>
                      <a:pt x="62868" y="171119"/>
                      <a:pt x="41105" y="162104"/>
                      <a:pt x="25060" y="146059"/>
                    </a:cubicBezTo>
                    <a:cubicBezTo>
                      <a:pt x="9014" y="130013"/>
                      <a:pt x="0" y="108251"/>
                      <a:pt x="0" y="85559"/>
                    </a:cubicBezTo>
                    <a:lnTo>
                      <a:pt x="0" y="85559"/>
                    </a:lnTo>
                    <a:cubicBezTo>
                      <a:pt x="0" y="62868"/>
                      <a:pt x="9014" y="41105"/>
                      <a:pt x="25060" y="25060"/>
                    </a:cubicBezTo>
                    <a:cubicBezTo>
                      <a:pt x="41105" y="9014"/>
                      <a:pt x="62868" y="0"/>
                      <a:pt x="85559" y="0"/>
                    </a:cubicBezTo>
                    <a:close/>
                  </a:path>
                </a:pathLst>
              </a:custGeom>
              <a:solidFill>
                <a:srgbClr val="DEF1D1"/>
              </a:solidFill>
              <a:ln w="9525" cap="rnd">
                <a:solidFill>
                  <a:srgbClr val="204928"/>
                </a:solidFill>
                <a:prstDash val="solid"/>
                <a:round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-14354" y="-321443"/>
                <a:ext cx="1039241" cy="218744"/>
              </a:xfrm>
              <a:prstGeom prst="rect">
                <a:avLst/>
              </a:prstGeom>
            </p:spPr>
            <p:txBody>
              <a:bodyPr lIns="34493" tIns="34493" rIns="34493" bIns="34493" rtlCol="0" anchor="ctr"/>
              <a:lstStyle/>
              <a:p>
                <a:pPr marL="0" lvl="0" indent="0" algn="ctr">
                  <a:lnSpc>
                    <a:spcPts val="2895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id="22" name="TextBox 22"/>
            <p:cNvSpPr txBox="1"/>
            <p:nvPr>
              <p:custDataLst>
                <p:tags r:id="rId11"/>
              </p:custDataLst>
            </p:nvPr>
          </p:nvSpPr>
          <p:spPr>
            <a:xfrm>
              <a:off x="292100" y="-1191755"/>
              <a:ext cx="3461173" cy="663786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marL="0" lvl="0" indent="0" algn="ctr">
                <a:lnSpc>
                  <a:spcPts val="3920"/>
                </a:lnSpc>
                <a:spcBef>
                  <a:spcPct val="0"/>
                </a:spcBef>
              </a:pPr>
              <a:r>
                <a:rPr lang="zh-CN" altLang="en-US" sz="2800" b="1" spc="279">
                  <a:solidFill>
                    <a:srgbClr val="204928"/>
                  </a:solidFill>
                  <a:latin typeface="思源黑体 2 Bold" panose="020B0800000000000000" charset="-122"/>
                  <a:ea typeface="思源黑体 2 Bold" panose="020B0800000000000000" charset="-122"/>
                  <a:cs typeface="思源黑体 2 Bold" panose="020B0800000000000000" charset="-122"/>
                  <a:sym typeface="思源黑体 2 Bold" panose="020B0800000000000000" charset="-122"/>
                </a:rPr>
                <a:t>脐灸的原理</a:t>
              </a:r>
              <a:endParaRPr lang="zh-CN" altLang="en-US" sz="2800" b="1" spc="279">
                <a:solidFill>
                  <a:srgbClr val="204928"/>
                </a:solidFill>
                <a:latin typeface="思源黑体 2 Bold" panose="020B0800000000000000" charset="-122"/>
                <a:ea typeface="思源黑体 2 Bold" panose="020B0800000000000000" charset="-122"/>
                <a:cs typeface="思源黑体 2 Bold" panose="020B0800000000000000" charset="-122"/>
                <a:sym typeface="思源黑体 2 Bold" panose="020B0800000000000000" charset="-122"/>
              </a:endParaRPr>
            </a:p>
          </p:txBody>
        </p:sp>
      </p:grpSp>
      <p:grpSp>
        <p:nvGrpSpPr>
          <p:cNvPr id="23" name="Group 23"/>
          <p:cNvGrpSpPr/>
          <p:nvPr>
            <p:custDataLst>
              <p:tags r:id="rId12"/>
            </p:custDataLst>
          </p:nvPr>
        </p:nvGrpSpPr>
        <p:grpSpPr>
          <a:xfrm rot="0">
            <a:off x="11810724" y="2476567"/>
            <a:ext cx="3110476" cy="638666"/>
            <a:chOff x="88899" y="-1254740"/>
            <a:chExt cx="4147302" cy="851553"/>
          </a:xfrm>
        </p:grpSpPr>
        <p:grpSp>
          <p:nvGrpSpPr>
            <p:cNvPr id="24" name="Group 24"/>
            <p:cNvGrpSpPr/>
            <p:nvPr/>
          </p:nvGrpSpPr>
          <p:grpSpPr>
            <a:xfrm rot="0">
              <a:off x="88899" y="-1254740"/>
              <a:ext cx="4147302" cy="851553"/>
              <a:chOff x="22836" y="-322313"/>
              <a:chExt cx="1065340" cy="218744"/>
            </a:xfrm>
          </p:grpSpPr>
          <p:sp>
            <p:nvSpPr>
              <p:cNvPr id="25" name="Freeform 25"/>
              <p:cNvSpPr/>
              <p:nvPr>
                <p:custDataLst>
                  <p:tags r:id="rId13"/>
                </p:custDataLst>
              </p:nvPr>
            </p:nvSpPr>
            <p:spPr>
              <a:xfrm>
                <a:off x="48935" y="-280125"/>
                <a:ext cx="1039241" cy="171119"/>
              </a:xfrm>
              <a:custGeom>
                <a:avLst/>
                <a:gdLst/>
                <a:ahLst/>
                <a:cxnLst/>
                <a:rect l="l" t="t" r="r" b="b"/>
                <a:pathLst>
                  <a:path w="1039241" h="171119">
                    <a:moveTo>
                      <a:pt x="85559" y="0"/>
                    </a:moveTo>
                    <a:lnTo>
                      <a:pt x="953682" y="0"/>
                    </a:lnTo>
                    <a:cubicBezTo>
                      <a:pt x="976374" y="0"/>
                      <a:pt x="998136" y="9014"/>
                      <a:pt x="1014182" y="25060"/>
                    </a:cubicBezTo>
                    <a:cubicBezTo>
                      <a:pt x="1030227" y="41105"/>
                      <a:pt x="1039241" y="62868"/>
                      <a:pt x="1039241" y="85559"/>
                    </a:cubicBezTo>
                    <a:lnTo>
                      <a:pt x="1039241" y="85559"/>
                    </a:lnTo>
                    <a:cubicBezTo>
                      <a:pt x="1039241" y="108251"/>
                      <a:pt x="1030227" y="130013"/>
                      <a:pt x="1014182" y="146059"/>
                    </a:cubicBezTo>
                    <a:cubicBezTo>
                      <a:pt x="998136" y="162104"/>
                      <a:pt x="976374" y="171119"/>
                      <a:pt x="953682" y="171119"/>
                    </a:cubicBezTo>
                    <a:lnTo>
                      <a:pt x="85559" y="171119"/>
                    </a:lnTo>
                    <a:cubicBezTo>
                      <a:pt x="62868" y="171119"/>
                      <a:pt x="41105" y="162104"/>
                      <a:pt x="25060" y="146059"/>
                    </a:cubicBezTo>
                    <a:cubicBezTo>
                      <a:pt x="9014" y="130013"/>
                      <a:pt x="0" y="108251"/>
                      <a:pt x="0" y="85559"/>
                    </a:cubicBezTo>
                    <a:lnTo>
                      <a:pt x="0" y="85559"/>
                    </a:lnTo>
                    <a:cubicBezTo>
                      <a:pt x="0" y="62868"/>
                      <a:pt x="9014" y="41105"/>
                      <a:pt x="25060" y="25060"/>
                    </a:cubicBezTo>
                    <a:cubicBezTo>
                      <a:pt x="41105" y="9014"/>
                      <a:pt x="62868" y="0"/>
                      <a:pt x="85559" y="0"/>
                    </a:cubicBezTo>
                    <a:close/>
                  </a:path>
                </a:pathLst>
              </a:custGeom>
              <a:solidFill>
                <a:srgbClr val="DEF1D1"/>
              </a:solidFill>
              <a:ln w="9525" cap="rnd">
                <a:solidFill>
                  <a:srgbClr val="204928"/>
                </a:solidFill>
                <a:prstDash val="solid"/>
                <a:round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22836" y="-322313"/>
                <a:ext cx="1039241" cy="218744"/>
              </a:xfrm>
              <a:prstGeom prst="rect">
                <a:avLst/>
              </a:prstGeom>
            </p:spPr>
            <p:txBody>
              <a:bodyPr lIns="34493" tIns="34493" rIns="34493" bIns="34493" rtlCol="0" anchor="ctr"/>
              <a:lstStyle/>
              <a:p>
                <a:pPr marL="0" lvl="0" indent="0" algn="ctr">
                  <a:lnSpc>
                    <a:spcPts val="2895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id="27" name="TextBox 27"/>
            <p:cNvSpPr txBox="1"/>
            <p:nvPr>
              <p:custDataLst>
                <p:tags r:id="rId14"/>
              </p:custDataLst>
            </p:nvPr>
          </p:nvSpPr>
          <p:spPr>
            <a:xfrm>
              <a:off x="292100" y="-1200222"/>
              <a:ext cx="3461173" cy="542713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marL="0" lvl="0" indent="0" algn="ctr">
                <a:lnSpc>
                  <a:spcPts val="3920"/>
                </a:lnSpc>
                <a:spcBef>
                  <a:spcPct val="0"/>
                </a:spcBef>
              </a:pPr>
              <a:r>
                <a:rPr lang="zh-CN" altLang="en-US" sz="2800" b="1" spc="279">
                  <a:solidFill>
                    <a:srgbClr val="204928"/>
                  </a:solidFill>
                  <a:latin typeface="思源黑体 2 Bold" panose="020B0800000000000000" charset="-122"/>
                  <a:ea typeface="思源黑体 2 Bold" panose="020B0800000000000000" charset="-122"/>
                  <a:cs typeface="思源黑体 2 Bold" panose="020B0800000000000000" charset="-122"/>
                  <a:sym typeface="思源黑体 2 Bold" panose="020B0800000000000000" charset="-122"/>
                </a:rPr>
                <a:t>脐灸的原理</a:t>
              </a:r>
              <a:endParaRPr lang="zh-CN" altLang="en-US" sz="2800" b="1" spc="279">
                <a:solidFill>
                  <a:srgbClr val="204928"/>
                </a:solidFill>
                <a:latin typeface="思源黑体 2 Bold" panose="020B0800000000000000" charset="-122"/>
                <a:ea typeface="思源黑体 2 Bold" panose="020B0800000000000000" charset="-122"/>
                <a:cs typeface="思源黑体 2 Bold" panose="020B0800000000000000" charset="-122"/>
                <a:sym typeface="思源黑体 2 Bold" panose="020B0800000000000000" charset="-122"/>
              </a:endParaRPr>
            </a:p>
          </p:txBody>
        </p:sp>
      </p:grpSp>
      <p:pic>
        <p:nvPicPr>
          <p:cNvPr id="30" name="图片 29" descr="00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62140" y="3619500"/>
            <a:ext cx="4072255" cy="47205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556625" y="952461"/>
            <a:ext cx="17197611" cy="9111177"/>
            <a:chOff x="-6355" y="-38100"/>
            <a:chExt cx="4529412" cy="23996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3057" cy="2361552"/>
            </a:xfrm>
            <a:custGeom>
              <a:avLst/>
              <a:gdLst/>
              <a:ahLst/>
              <a:cxnLst/>
              <a:rect l="l" t="t" r="r" b="b"/>
              <a:pathLst>
                <a:path w="4523057" h="2361552">
                  <a:moveTo>
                    <a:pt x="0" y="0"/>
                  </a:moveTo>
                  <a:lnTo>
                    <a:pt x="4523057" y="0"/>
                  </a:lnTo>
                  <a:lnTo>
                    <a:pt x="4523057" y="2361552"/>
                  </a:lnTo>
                  <a:lnTo>
                    <a:pt x="0" y="2361552"/>
                  </a:lnTo>
                  <a:close/>
                </a:path>
              </a:pathLst>
            </a:custGeom>
            <a:solidFill>
              <a:srgbClr val="FDFFFB"/>
            </a:solidFill>
            <a:ln w="209550" cap="sq">
              <a:solidFill>
                <a:srgbClr val="B3D99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-6355" y="-38100"/>
              <a:ext cx="4523057" cy="2399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just">
                <a:lnSpc>
                  <a:spcPts val="3000"/>
                </a:lnSpc>
                <a:spcBef>
                  <a:spcPct val="0"/>
                </a:spcBef>
              </a:pPr>
              <a:r>
                <a:rPr lang="en-US" altLang="zh-CN" sz="2800">
                  <a:solidFill>
                    <a:srgbClr val="2B2A2A"/>
                  </a:solidFill>
                  <a:latin typeface="思源黑体 1" panose="020B0500000000000000" charset="-122"/>
                  <a:ea typeface="思源黑体 1" panose="020B0500000000000000" charset="-122"/>
                  <a:cs typeface="思源黑体 1" panose="020B0500000000000000" charset="-122"/>
                  <a:sym typeface="思源黑体 1" panose="020B0500000000000000" charset="-122"/>
                </a:rPr>
                <a:t>1.</a:t>
              </a:r>
              <a:r>
                <a:rPr lang="zh-CN" altLang="en-US" sz="2800">
                  <a:solidFill>
                    <a:srgbClr val="2B2A2A"/>
                  </a:solidFill>
                  <a:latin typeface="思源黑体 1" panose="020B0500000000000000" charset="-122"/>
                  <a:ea typeface="思源黑体 1" panose="020B0500000000000000" charset="-122"/>
                  <a:cs typeface="思源黑体 1" panose="020B0500000000000000" charset="-122"/>
                  <a:sym typeface="思源黑体 1" panose="020B0500000000000000" charset="-122"/>
                </a:rPr>
                <a:t>调整情绪：镇静作用，调整情绪，缓解紧张和焦虑。</a:t>
              </a:r>
              <a:endParaRPr lang="zh-CN" altLang="en-US" sz="28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endParaRPr>
            </a:p>
            <a:p>
              <a:pPr marL="0" lvl="0" indent="0" algn="just">
                <a:lnSpc>
                  <a:spcPts val="3000"/>
                </a:lnSpc>
                <a:spcBef>
                  <a:spcPct val="0"/>
                </a:spcBef>
              </a:pPr>
              <a:r>
                <a:rPr lang="en-US" altLang="zh-CN" sz="2800">
                  <a:solidFill>
                    <a:srgbClr val="2B2A2A"/>
                  </a:solidFill>
                  <a:latin typeface="思源黑体 1" panose="020B0500000000000000" charset="-122"/>
                  <a:ea typeface="思源黑体 1" panose="020B0500000000000000" charset="-122"/>
                  <a:cs typeface="思源黑体 1" panose="020B0500000000000000" charset="-122"/>
                  <a:sym typeface="思源黑体 1" panose="020B0500000000000000" charset="-122"/>
                </a:rPr>
                <a:t>2.</a:t>
              </a:r>
              <a:r>
                <a:rPr lang="zh-CN" altLang="en-US" sz="2800">
                  <a:solidFill>
                    <a:srgbClr val="2B2A2A"/>
                  </a:solidFill>
                  <a:latin typeface="思源黑体 1" panose="020B0500000000000000" charset="-122"/>
                  <a:ea typeface="思源黑体 1" panose="020B0500000000000000" charset="-122"/>
                  <a:cs typeface="思源黑体 1" panose="020B0500000000000000" charset="-122"/>
                  <a:sym typeface="思源黑体 1" panose="020B0500000000000000" charset="-122"/>
                </a:rPr>
                <a:t>强化体内阳气：温暖经络，促进阳气的运行，改善体内的阳气不足症状，如手脚发凉、乏力等。</a:t>
              </a:r>
              <a:endParaRPr lang="zh-CN" altLang="en-US" sz="28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endParaRPr>
            </a:p>
            <a:p>
              <a:pPr marL="0" lvl="0" indent="0" algn="just">
                <a:lnSpc>
                  <a:spcPts val="3000"/>
                </a:lnSpc>
                <a:spcBef>
                  <a:spcPct val="0"/>
                </a:spcBef>
              </a:pPr>
              <a:r>
                <a:rPr lang="en-US" altLang="zh-CN" sz="2800">
                  <a:solidFill>
                    <a:srgbClr val="2B2A2A"/>
                  </a:solidFill>
                  <a:latin typeface="思源黑体 1" panose="020B0500000000000000" charset="-122"/>
                  <a:ea typeface="思源黑体 1" panose="020B0500000000000000" charset="-122"/>
                  <a:cs typeface="思源黑体 1" panose="020B0500000000000000" charset="-122"/>
                  <a:sym typeface="思源黑体 1" panose="020B0500000000000000" charset="-122"/>
                </a:rPr>
                <a:t>3.</a:t>
              </a:r>
              <a:r>
                <a:rPr lang="zh-CN" altLang="en-US" sz="2800">
                  <a:solidFill>
                    <a:srgbClr val="2B2A2A"/>
                  </a:solidFill>
                  <a:latin typeface="思源黑体 1" panose="020B0500000000000000" charset="-122"/>
                  <a:ea typeface="思源黑体 1" panose="020B0500000000000000" charset="-122"/>
                  <a:cs typeface="思源黑体 1" panose="020B0500000000000000" charset="-122"/>
                  <a:sym typeface="思源黑体 1" panose="020B0500000000000000" charset="-122"/>
                </a:rPr>
                <a:t>调整腹部器官功能：对腹部的温热刺激，对脾胃、肠道等器官产生调理作用，有助于缓解消化不良等问题。</a:t>
              </a:r>
              <a:endParaRPr lang="zh-CN" altLang="en-US" sz="28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endParaRPr>
            </a:p>
            <a:p>
              <a:pPr marL="0" lvl="0" indent="0" algn="just">
                <a:lnSpc>
                  <a:spcPts val="3000"/>
                </a:lnSpc>
                <a:spcBef>
                  <a:spcPct val="0"/>
                </a:spcBef>
              </a:pPr>
              <a:r>
                <a:rPr lang="en-US" altLang="zh-CN" sz="2800">
                  <a:solidFill>
                    <a:srgbClr val="2B2A2A"/>
                  </a:solidFill>
                  <a:latin typeface="思源黑体 1" panose="020B0500000000000000" charset="-122"/>
                  <a:ea typeface="思源黑体 1" panose="020B0500000000000000" charset="-122"/>
                  <a:cs typeface="思源黑体 1" panose="020B0500000000000000" charset="-122"/>
                  <a:sym typeface="思源黑体 1" panose="020B0500000000000000" charset="-122"/>
                </a:rPr>
                <a:t>4.</a:t>
              </a:r>
              <a:r>
                <a:rPr lang="zh-CN" altLang="en-US" sz="2800">
                  <a:solidFill>
                    <a:srgbClr val="2B2A2A"/>
                  </a:solidFill>
                  <a:latin typeface="思源黑体 1" panose="020B0500000000000000" charset="-122"/>
                  <a:ea typeface="思源黑体 1" panose="020B0500000000000000" charset="-122"/>
                  <a:cs typeface="思源黑体 1" panose="020B0500000000000000" charset="-122"/>
                  <a:sym typeface="思源黑体 1" panose="020B0500000000000000" charset="-122"/>
                </a:rPr>
                <a:t>温经散寒：温经散寒，对寒凉症状产生调理作用，如手脚发凉、寒战等。</a:t>
              </a:r>
              <a:endParaRPr lang="zh-CN" altLang="en-US" sz="2800" u="none" strike="noStrike">
                <a:solidFill>
                  <a:srgbClr val="2B2A2A"/>
                </a:solidFill>
                <a:latin typeface="思源黑体 1" panose="020B0500000000000000" charset="-122"/>
                <a:ea typeface="思源黑体 1" panose="020B0500000000000000" charset="-122"/>
                <a:cs typeface="思源黑体 1" panose="020B0500000000000000" charset="-122"/>
                <a:sym typeface="思源黑体 1" panose="020B0500000000000000" charset="-122"/>
              </a:endParaRPr>
            </a:p>
            <a:p>
              <a:pPr marL="0" lvl="0" indent="0" algn="just">
                <a:lnSpc>
                  <a:spcPts val="3000"/>
                </a:lnSpc>
                <a:spcBef>
                  <a:spcPct val="0"/>
                </a:spcBef>
              </a:pPr>
              <a:r>
                <a:rPr lang="en-US" altLang="zh-CN" sz="2800">
                  <a:solidFill>
                    <a:srgbClr val="2B2A2A"/>
                  </a:solidFill>
                  <a:latin typeface="思源黑体 1" panose="020B0500000000000000" charset="-122"/>
                  <a:ea typeface="思源黑体 1" panose="020B0500000000000000" charset="-122"/>
                  <a:cs typeface="思源黑体 1" panose="020B0500000000000000" charset="-122"/>
                  <a:sym typeface="思源黑体 1" panose="020B0500000000000000" charset="-122"/>
                </a:rPr>
                <a:t>5.</a:t>
              </a:r>
              <a:r>
                <a:rPr lang="zh-CN" altLang="en-US" sz="2800">
                  <a:solidFill>
                    <a:srgbClr val="2B2A2A"/>
                  </a:solidFill>
                  <a:latin typeface="思源黑体 1" panose="020B0500000000000000" charset="-122"/>
                  <a:ea typeface="思源黑体 1" panose="020B0500000000000000" charset="-122"/>
                  <a:cs typeface="思源黑体 1" panose="020B0500000000000000" charset="-122"/>
                  <a:sym typeface="思源黑体 1" panose="020B0500000000000000" charset="-122"/>
                </a:rPr>
                <a:t>促进排毒：有助于促进身体的排毒功能，通过加速代谢和血液循环来排除废物和毒素。</a:t>
              </a:r>
              <a:endParaRPr sz="2800"/>
            </a:p>
          </p:txBody>
        </p:sp>
      </p:grpSp>
      <p:sp>
        <p:nvSpPr>
          <p:cNvPr id="5" name="Freeform 5"/>
          <p:cNvSpPr/>
          <p:nvPr/>
        </p:nvSpPr>
        <p:spPr>
          <a:xfrm rot="-1785584" flipH="1" flipV="1">
            <a:off x="-630983" y="-121925"/>
            <a:ext cx="2376483" cy="1862549"/>
          </a:xfrm>
          <a:custGeom>
            <a:avLst/>
            <a:gdLst/>
            <a:ahLst/>
            <a:cxnLst/>
            <a:rect l="l" t="t" r="r" b="b"/>
            <a:pathLst>
              <a:path w="2376483" h="1862549">
                <a:moveTo>
                  <a:pt x="2376483" y="1862549"/>
                </a:moveTo>
                <a:lnTo>
                  <a:pt x="0" y="1862549"/>
                </a:lnTo>
                <a:lnTo>
                  <a:pt x="0" y="0"/>
                </a:lnTo>
                <a:lnTo>
                  <a:pt x="2376483" y="0"/>
                </a:lnTo>
                <a:lnTo>
                  <a:pt x="2376483" y="1862549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sp>
        <p:nvSpPr>
          <p:cNvPr id="6" name="Freeform 6"/>
          <p:cNvSpPr/>
          <p:nvPr/>
        </p:nvSpPr>
        <p:spPr>
          <a:xfrm rot="1899102" flipV="1">
            <a:off x="16542500" y="-231090"/>
            <a:ext cx="2376483" cy="1862549"/>
          </a:xfrm>
          <a:custGeom>
            <a:avLst/>
            <a:gdLst/>
            <a:ahLst/>
            <a:cxnLst/>
            <a:rect l="l" t="t" r="r" b="b"/>
            <a:pathLst>
              <a:path w="2376483" h="1862549">
                <a:moveTo>
                  <a:pt x="0" y="1862550"/>
                </a:moveTo>
                <a:lnTo>
                  <a:pt x="2376483" y="1862550"/>
                </a:lnTo>
                <a:lnTo>
                  <a:pt x="2376483" y="0"/>
                </a:lnTo>
                <a:lnTo>
                  <a:pt x="0" y="0"/>
                </a:lnTo>
                <a:lnTo>
                  <a:pt x="0" y="1862550"/>
                </a:lnTo>
                <a:close/>
              </a:path>
            </a:pathLst>
          </a:custGeom>
          <a:blipFill>
            <a:blip r:embed="rId1"/>
            <a:stretch>
              <a:fillRect r="-458" b="-12392"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0" y="8753867"/>
            <a:ext cx="3496619" cy="1533133"/>
          </a:xfrm>
          <a:custGeom>
            <a:avLst/>
            <a:gdLst/>
            <a:ahLst/>
            <a:cxnLst/>
            <a:rect l="l" t="t" r="r" b="b"/>
            <a:pathLst>
              <a:path w="3496619" h="1533133">
                <a:moveTo>
                  <a:pt x="0" y="1533133"/>
                </a:moveTo>
                <a:lnTo>
                  <a:pt x="3496619" y="1533133"/>
                </a:lnTo>
                <a:lnTo>
                  <a:pt x="3496619" y="0"/>
                </a:lnTo>
                <a:lnTo>
                  <a:pt x="0" y="0"/>
                </a:lnTo>
                <a:lnTo>
                  <a:pt x="0" y="153313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4959420" y="8860191"/>
            <a:ext cx="3496619" cy="1533133"/>
          </a:xfrm>
          <a:custGeom>
            <a:avLst/>
            <a:gdLst/>
            <a:ahLst/>
            <a:cxnLst/>
            <a:rect l="l" t="t" r="r" b="b"/>
            <a:pathLst>
              <a:path w="3496619" h="1533133">
                <a:moveTo>
                  <a:pt x="3496619" y="1533133"/>
                </a:moveTo>
                <a:lnTo>
                  <a:pt x="0" y="1533133"/>
                </a:lnTo>
                <a:lnTo>
                  <a:pt x="0" y="0"/>
                </a:lnTo>
                <a:lnTo>
                  <a:pt x="3496619" y="0"/>
                </a:lnTo>
                <a:lnTo>
                  <a:pt x="3496619" y="153313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315179" y="1392571"/>
            <a:ext cx="3563661" cy="723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40"/>
              </a:lnSpc>
              <a:spcBef>
                <a:spcPct val="0"/>
              </a:spcBef>
            </a:pPr>
            <a:r>
              <a:rPr lang="zh-CN" altLang="en-US" sz="4700" b="1" u="none" strike="noStrike" spc="-1">
                <a:solidFill>
                  <a:srgbClr val="204928"/>
                </a:solidFill>
                <a:latin typeface="思源黑体 2 Medium" panose="020B0600000000000000" charset="-122"/>
                <a:ea typeface="思源黑体 2 Medium" panose="020B0600000000000000" charset="-122"/>
                <a:cs typeface="思源黑体 2 Medium" panose="020B0600000000000000" charset="-122"/>
                <a:sym typeface="思源黑体 2 Medium" panose="020B0600000000000000" charset="-122"/>
              </a:rPr>
              <a:t>脐灸</a:t>
            </a:r>
            <a:endParaRPr lang="zh-CN" altLang="en-US" sz="4700" b="1" u="none" strike="noStrike" spc="-1">
              <a:solidFill>
                <a:srgbClr val="204928"/>
              </a:solidFill>
              <a:latin typeface="思源黑体 2 Medium" panose="020B0600000000000000" charset="-122"/>
              <a:ea typeface="思源黑体 2 Medium" panose="020B0600000000000000" charset="-122"/>
              <a:cs typeface="思源黑体 2 Medium" panose="020B0600000000000000" charset="-122"/>
              <a:sym typeface="思源黑体 2 Medium" panose="020B0600000000000000" charset="-122"/>
            </a:endParaRPr>
          </a:p>
        </p:txBody>
      </p:sp>
      <p:sp>
        <p:nvSpPr>
          <p:cNvPr id="10" name="Freeform 10"/>
          <p:cNvSpPr/>
          <p:nvPr/>
        </p:nvSpPr>
        <p:spPr>
          <a:xfrm rot="10008032">
            <a:off x="7088477" y="1189429"/>
            <a:ext cx="547384" cy="944608"/>
          </a:xfrm>
          <a:custGeom>
            <a:avLst/>
            <a:gdLst/>
            <a:ahLst/>
            <a:cxnLst/>
            <a:rect l="l" t="t" r="r" b="b"/>
            <a:pathLst>
              <a:path w="547384" h="944608">
                <a:moveTo>
                  <a:pt x="0" y="0"/>
                </a:moveTo>
                <a:lnTo>
                  <a:pt x="547384" y="0"/>
                </a:lnTo>
                <a:lnTo>
                  <a:pt x="547384" y="944608"/>
                </a:lnTo>
                <a:lnTo>
                  <a:pt x="0" y="94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3575"/>
            </a:stretch>
          </a:blipFill>
        </p:spPr>
      </p:sp>
      <p:sp>
        <p:nvSpPr>
          <p:cNvPr id="11" name="Freeform 11"/>
          <p:cNvSpPr/>
          <p:nvPr/>
        </p:nvSpPr>
        <p:spPr>
          <a:xfrm rot="-10080620" flipH="1">
            <a:off x="10652139" y="1189429"/>
            <a:ext cx="547384" cy="944608"/>
          </a:xfrm>
          <a:custGeom>
            <a:avLst/>
            <a:gdLst/>
            <a:ahLst/>
            <a:cxnLst/>
            <a:rect l="l" t="t" r="r" b="b"/>
            <a:pathLst>
              <a:path w="547384" h="944608">
                <a:moveTo>
                  <a:pt x="547384" y="0"/>
                </a:moveTo>
                <a:lnTo>
                  <a:pt x="0" y="0"/>
                </a:lnTo>
                <a:lnTo>
                  <a:pt x="0" y="944608"/>
                </a:lnTo>
                <a:lnTo>
                  <a:pt x="547384" y="944608"/>
                </a:lnTo>
                <a:lnTo>
                  <a:pt x="547384" y="0"/>
                </a:lnTo>
                <a:close/>
              </a:path>
            </a:pathLst>
          </a:custGeom>
          <a:blipFill>
            <a:blip r:embed="rId2"/>
            <a:stretch>
              <a:fillRect l="-293575"/>
            </a:stretch>
          </a:blipFill>
        </p:spPr>
      </p:sp>
      <p:grpSp>
        <p:nvGrpSpPr>
          <p:cNvPr id="12" name="Group 12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 rot="0">
            <a:off x="12385964" y="6470136"/>
            <a:ext cx="4176465" cy="4176465"/>
            <a:chOff x="0" y="0"/>
            <a:chExt cx="6350000" cy="6350000"/>
          </a:xfrm>
        </p:grpSpPr>
        <p:sp>
          <p:nvSpPr>
            <p:cNvPr id="13" name="Freeform 13"/>
            <p:cNvSpPr/>
            <p:nvPr>
              <p:custDataLst>
                <p:tags r:id="rId4"/>
              </p:custDataLst>
            </p:nvPr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DEF1D1"/>
            </a:solidFill>
          </p:spPr>
        </p:sp>
        <p:sp>
          <p:nvSpPr>
            <p:cNvPr id="14" name="Freeform 14"/>
            <p:cNvSpPr/>
            <p:nvPr>
              <p:custDataLst>
                <p:tags r:id="rId5"/>
              </p:custDataLst>
            </p:nvPr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6"/>
              <a:stretch>
                <a:fillRect l="223" r="223"/>
              </a:stretch>
            </a:blipFill>
          </p:spPr>
        </p:sp>
      </p:grpSp>
      <p:grpSp>
        <p:nvGrpSpPr>
          <p:cNvPr id="23" name="Group 23"/>
          <p:cNvGrpSpPr/>
          <p:nvPr>
            <p:custDataLst>
              <p:tags r:id="rId7"/>
            </p:custDataLst>
          </p:nvPr>
        </p:nvGrpSpPr>
        <p:grpSpPr>
          <a:xfrm rot="0">
            <a:off x="2066650" y="3315015"/>
            <a:ext cx="3034275" cy="526023"/>
            <a:chOff x="0" y="-35210"/>
            <a:chExt cx="4045700" cy="701363"/>
          </a:xfrm>
        </p:grpSpPr>
        <p:grpSp>
          <p:nvGrpSpPr>
            <p:cNvPr id="24" name="Group 24"/>
            <p:cNvGrpSpPr/>
            <p:nvPr/>
          </p:nvGrpSpPr>
          <p:grpSpPr>
            <a:xfrm rot="0">
              <a:off x="0" y="0"/>
              <a:ext cx="4045700" cy="666153"/>
              <a:chOff x="0" y="0"/>
              <a:chExt cx="1039241" cy="171119"/>
            </a:xfrm>
          </p:grpSpPr>
          <p:sp>
            <p:nvSpPr>
              <p:cNvPr id="25" name="Freeform 25"/>
              <p:cNvSpPr/>
              <p:nvPr>
                <p:custDataLst>
                  <p:tags r:id="rId8"/>
                </p:custDataLst>
              </p:nvPr>
            </p:nvSpPr>
            <p:spPr>
              <a:xfrm>
                <a:off x="0" y="0"/>
                <a:ext cx="1039241" cy="171119"/>
              </a:xfrm>
              <a:custGeom>
                <a:avLst/>
                <a:gdLst/>
                <a:ahLst/>
                <a:cxnLst/>
                <a:rect l="l" t="t" r="r" b="b"/>
                <a:pathLst>
                  <a:path w="1039241" h="171119">
                    <a:moveTo>
                      <a:pt x="85559" y="0"/>
                    </a:moveTo>
                    <a:lnTo>
                      <a:pt x="953682" y="0"/>
                    </a:lnTo>
                    <a:cubicBezTo>
                      <a:pt x="976374" y="0"/>
                      <a:pt x="998136" y="9014"/>
                      <a:pt x="1014182" y="25060"/>
                    </a:cubicBezTo>
                    <a:cubicBezTo>
                      <a:pt x="1030227" y="41105"/>
                      <a:pt x="1039241" y="62868"/>
                      <a:pt x="1039241" y="85559"/>
                    </a:cubicBezTo>
                    <a:lnTo>
                      <a:pt x="1039241" y="85559"/>
                    </a:lnTo>
                    <a:cubicBezTo>
                      <a:pt x="1039241" y="108251"/>
                      <a:pt x="1030227" y="130013"/>
                      <a:pt x="1014182" y="146059"/>
                    </a:cubicBezTo>
                    <a:cubicBezTo>
                      <a:pt x="998136" y="162104"/>
                      <a:pt x="976374" y="171119"/>
                      <a:pt x="953682" y="171119"/>
                    </a:cubicBezTo>
                    <a:lnTo>
                      <a:pt x="85559" y="171119"/>
                    </a:lnTo>
                    <a:cubicBezTo>
                      <a:pt x="62868" y="171119"/>
                      <a:pt x="41105" y="162104"/>
                      <a:pt x="25060" y="146059"/>
                    </a:cubicBezTo>
                    <a:cubicBezTo>
                      <a:pt x="9014" y="130013"/>
                      <a:pt x="0" y="108251"/>
                      <a:pt x="0" y="85559"/>
                    </a:cubicBezTo>
                    <a:lnTo>
                      <a:pt x="0" y="85559"/>
                    </a:lnTo>
                    <a:cubicBezTo>
                      <a:pt x="0" y="62868"/>
                      <a:pt x="9014" y="41105"/>
                      <a:pt x="25060" y="25060"/>
                    </a:cubicBezTo>
                    <a:cubicBezTo>
                      <a:pt x="41105" y="9014"/>
                      <a:pt x="62868" y="0"/>
                      <a:pt x="85559" y="0"/>
                    </a:cubicBezTo>
                    <a:close/>
                  </a:path>
                </a:pathLst>
              </a:custGeom>
              <a:solidFill>
                <a:srgbClr val="DEF1D1"/>
              </a:solidFill>
              <a:ln w="9525" cap="rnd">
                <a:solidFill>
                  <a:srgbClr val="204928"/>
                </a:solidFill>
                <a:prstDash val="solid"/>
                <a:round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1039241" cy="218744"/>
              </a:xfrm>
              <a:prstGeom prst="rect">
                <a:avLst/>
              </a:prstGeom>
            </p:spPr>
            <p:txBody>
              <a:bodyPr lIns="34493" tIns="34493" rIns="34493" bIns="34493" rtlCol="0" anchor="ctr"/>
              <a:lstStyle/>
              <a:p>
                <a:pPr marL="0" lvl="0" indent="0" algn="ctr">
                  <a:lnSpc>
                    <a:spcPts val="2895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id="27" name="TextBox 27"/>
            <p:cNvSpPr txBox="1"/>
            <p:nvPr>
              <p:custDataLst>
                <p:tags r:id="rId9"/>
              </p:custDataLst>
            </p:nvPr>
          </p:nvSpPr>
          <p:spPr>
            <a:xfrm>
              <a:off x="292086" y="-35210"/>
              <a:ext cx="3461527" cy="6697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20"/>
                </a:lnSpc>
                <a:spcBef>
                  <a:spcPct val="0"/>
                </a:spcBef>
              </a:pPr>
              <a:r>
                <a:rPr lang="zh-CN" altLang="en-US" sz="2800" b="1" spc="279">
                  <a:solidFill>
                    <a:srgbClr val="204928"/>
                  </a:solidFill>
                  <a:latin typeface="思源黑体 2 Bold" panose="020B0800000000000000" charset="-122"/>
                  <a:ea typeface="思源黑体 2 Bold" panose="020B0800000000000000" charset="-122"/>
                  <a:cs typeface="思源黑体 2 Bold" panose="020B0800000000000000" charset="-122"/>
                  <a:sym typeface="思源黑体 2 Bold" panose="020B0800000000000000" charset="-122"/>
                </a:rPr>
                <a:t>脐灸的好处</a:t>
              </a:r>
              <a:endParaRPr lang="zh-CN" altLang="en-US" sz="2800" b="1" spc="279">
                <a:solidFill>
                  <a:srgbClr val="204928"/>
                </a:solidFill>
                <a:latin typeface="思源黑体 2 Bold" panose="020B0800000000000000" charset="-122"/>
                <a:ea typeface="思源黑体 2 Bold" panose="020B0800000000000000" charset="-122"/>
                <a:cs typeface="思源黑体 2 Bold" panose="020B0800000000000000" charset="-122"/>
                <a:sym typeface="思源黑体 2 Bold" panose="020B0800000000000000" charset="-122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69.8,&quot;left&quot;:161.80858267716536,&quot;top&quot;:185.8,&quot;width&quot;:1116.1329133858267}"/>
</p:tagLst>
</file>

<file path=ppt/tags/tag10.xml><?xml version="1.0" encoding="utf-8"?>
<p:tagLst xmlns:p="http://schemas.openxmlformats.org/presentationml/2006/main">
  <p:tag name="KSO_WM_DIAGRAM_VIRTUALLY_FRAME" val="{&quot;height&quot;:660.4014173228346,&quot;left&quot;:96.161968503937,&quot;top&quot;:206.55952755905508,&quot;width&quot;:1238.9955118110233}"/>
</p:tagLst>
</file>

<file path=ppt/tags/tag11.xml><?xml version="1.0" encoding="utf-8"?>
<p:tagLst xmlns:p="http://schemas.openxmlformats.org/presentationml/2006/main">
  <p:tag name="KSO_WM_DIAGRAM_VIRTUALLY_FRAME" val="{&quot;height&quot;:660.4014173228346,&quot;left&quot;:96.161968503937,&quot;top&quot;:206.55952755905508,&quot;width&quot;:1238.9955118110233}"/>
</p:tagLst>
</file>

<file path=ppt/tags/tag12.xml><?xml version="1.0" encoding="utf-8"?>
<p:tagLst xmlns:p="http://schemas.openxmlformats.org/presentationml/2006/main">
  <p:tag name="KSO_WM_DIAGRAM_VIRTUALLY_FRAME" val="{&quot;height&quot;:660.4014173228346,&quot;left&quot;:96.161968503937,&quot;top&quot;:206.55952755905508,&quot;width&quot;:1238.9955118110233}"/>
</p:tagLst>
</file>

<file path=ppt/tags/tag13.xml><?xml version="1.0" encoding="utf-8"?>
<p:tagLst xmlns:p="http://schemas.openxmlformats.org/presentationml/2006/main">
  <p:tag name="KSO_WM_DIAGRAM_VIRTUALLY_FRAME" val="{&quot;height&quot;:660.4014173228346,&quot;left&quot;:96.161968503937,&quot;top&quot;:206.55952755905508,&quot;width&quot;:1238.9955118110233}"/>
</p:tagLst>
</file>

<file path=ppt/tags/tag14.xml><?xml version="1.0" encoding="utf-8"?>
<p:tagLst xmlns:p="http://schemas.openxmlformats.org/presentationml/2006/main">
  <p:tag name="KSO_WM_DIAGRAM_VIRTUALLY_FRAME" val="{&quot;height&quot;:660.4014173228346,&quot;left&quot;:96.161968503937,&quot;top&quot;:206.55952755905508,&quot;width&quot;:1238.9955118110233}"/>
</p:tagLst>
</file>

<file path=ppt/tags/tag15.xml><?xml version="1.0" encoding="utf-8"?>
<p:tagLst xmlns:p="http://schemas.openxmlformats.org/presentationml/2006/main">
  <p:tag name="KSO_WM_DIAGRAM_VIRTUALLY_FRAME" val="{&quot;height&quot;:660.4014173228346,&quot;left&quot;:96.161968503937,&quot;top&quot;:206.55952755905508,&quot;width&quot;:1238.9955118110233}"/>
</p:tagLst>
</file>

<file path=ppt/tags/tag16.xml><?xml version="1.0" encoding="utf-8"?>
<p:tagLst xmlns:p="http://schemas.openxmlformats.org/presentationml/2006/main">
  <p:tag name="KSO_WM_DIAGRAM_VIRTUALLY_FRAME" val="{&quot;height&quot;:660.4014173228346,&quot;left&quot;:96.161968503937,&quot;top&quot;:206.55952755905508,&quot;width&quot;:1238.9955118110233}"/>
</p:tagLst>
</file>

<file path=ppt/tags/tag17.xml><?xml version="1.0" encoding="utf-8"?>
<p:tagLst xmlns:p="http://schemas.openxmlformats.org/presentationml/2006/main">
  <p:tag name="KSO_WM_DIAGRAM_VIRTUALLY_FRAME" val="{&quot;height&quot;:660.4014173228346,&quot;left&quot;:96.161968503937,&quot;top&quot;:206.55952755905508,&quot;width&quot;:1238.9955118110233}"/>
</p:tagLst>
</file>

<file path=ppt/tags/tag18.xml><?xml version="1.0" encoding="utf-8"?>
<p:tagLst xmlns:p="http://schemas.openxmlformats.org/presentationml/2006/main">
  <p:tag name="KSO_WM_DIAGRAM_VIRTUALLY_FRAME" val="{&quot;height&quot;:660.4014173228346,&quot;left&quot;:96.161968503937,&quot;top&quot;:206.55952755905508,&quot;width&quot;:1238.9955118110233}"/>
</p:tagLst>
</file>

<file path=ppt/tags/tag19.xml><?xml version="1.0" encoding="utf-8"?>
<p:tagLst xmlns:p="http://schemas.openxmlformats.org/presentationml/2006/main">
  <p:tag name="KSO_WM_DIAGRAM_VIRTUALLY_FRAME" val="{&quot;height&quot;:660.4014173228346,&quot;left&quot;:96.161968503937,&quot;top&quot;:206.55952755905508,&quot;width&quot;:1238.9955118110233}"/>
</p:tagLst>
</file>

<file path=ppt/tags/tag2.xml><?xml version="1.0" encoding="utf-8"?>
<p:tagLst xmlns:p="http://schemas.openxmlformats.org/presentationml/2006/main">
  <p:tag name="KSO_WM_DIAGRAM_VIRTUALLY_FRAME" val="{&quot;height&quot;:469.8,&quot;left&quot;:161.80858267716536,&quot;top&quot;:185.8,&quot;width&quot;:1116.1329133858267}"/>
</p:tagLst>
</file>

<file path=ppt/tags/tag20.xml><?xml version="1.0" encoding="utf-8"?>
<p:tagLst xmlns:p="http://schemas.openxmlformats.org/presentationml/2006/main">
  <p:tag name="KSO_WM_DIAGRAM_VIRTUALLY_FRAME" val="{&quot;height&quot;:660.4014173228346,&quot;left&quot;:96.161968503937,&quot;top&quot;:206.55952755905508,&quot;width&quot;:1238.9955118110233}"/>
</p:tagLst>
</file>

<file path=ppt/tags/tag21.xml><?xml version="1.0" encoding="utf-8"?>
<p:tagLst xmlns:p="http://schemas.openxmlformats.org/presentationml/2006/main">
  <p:tag name="KSO_WM_DIAGRAM_VIRTUALLY_FRAME" val="{&quot;height&quot;:660.4014173228346,&quot;left&quot;:96.161968503937,&quot;top&quot;:206.55952755905508,&quot;width&quot;:1238.9955118110233}"/>
</p:tagLst>
</file>

<file path=ppt/tags/tag22.xml><?xml version="1.0" encoding="utf-8"?>
<p:tagLst xmlns:p="http://schemas.openxmlformats.org/presentationml/2006/main">
  <p:tag name="KSO_WM_DIAGRAM_VIRTUALLY_FRAME" val="{&quot;height&quot;:660.4014173228346,&quot;left&quot;:96.161968503937,&quot;top&quot;:206.55952755905508,&quot;width&quot;:1238.9955118110233}"/>
</p:tagLst>
</file>

<file path=ppt/tags/tag23.xml><?xml version="1.0" encoding="utf-8"?>
<p:tagLst xmlns:p="http://schemas.openxmlformats.org/presentationml/2006/main">
  <p:tag name="KSO_WM_DIAGRAM_VIRTUALLY_FRAME" val="{&quot;height&quot;:660.4014173228346,&quot;left&quot;:96.161968503937,&quot;top&quot;:206.55952755905508,&quot;width&quot;:1238.9955118110233}"/>
</p:tagLst>
</file>

<file path=ppt/tags/tag24.xml><?xml version="1.0" encoding="utf-8"?>
<p:tagLst xmlns:p="http://schemas.openxmlformats.org/presentationml/2006/main">
  <p:tag name="KSO_WM_DIAGRAM_VIRTUALLY_FRAME" val="{&quot;height&quot;:660.4014173228346,&quot;left&quot;:96.161968503937,&quot;top&quot;:206.55952755905508,&quot;width&quot;:1238.9955118110233}"/>
</p:tagLst>
</file>

<file path=ppt/tags/tag25.xml><?xml version="1.0" encoding="utf-8"?>
<p:tagLst xmlns:p="http://schemas.openxmlformats.org/presentationml/2006/main">
  <p:tag name="KSO_WM_DIAGRAM_VIRTUALLY_FRAME" val="{&quot;height&quot;:660.4014173228346,&quot;left&quot;:96.161968503937,&quot;top&quot;:206.55952755905508,&quot;width&quot;:1238.9955118110233}"/>
</p:tagLst>
</file>

<file path=ppt/tags/tag26.xml><?xml version="1.0" encoding="utf-8"?>
<p:tagLst xmlns:p="http://schemas.openxmlformats.org/presentationml/2006/main">
  <p:tag name="KSO_WM_DIAGRAM_VIRTUALLY_FRAME" val="{&quot;height&quot;:660.4014173228346,&quot;left&quot;:96.161968503937,&quot;top&quot;:206.55952755905508,&quot;width&quot;:1238.9955118110233}"/>
</p:tagLst>
</file>

<file path=ppt/tags/tag27.xml><?xml version="1.0" encoding="utf-8"?>
<p:tagLst xmlns:p="http://schemas.openxmlformats.org/presentationml/2006/main">
  <p:tag name="KSO_WM_DIAGRAM_VIRTUALLY_FRAME" val="{&quot;height&quot;:660.4014173228346,&quot;left&quot;:96.161968503937,&quot;top&quot;:206.55952755905508,&quot;width&quot;:1238.9955118110233}"/>
</p:tagLst>
</file>

<file path=ppt/tags/tag28.xml><?xml version="1.0" encoding="utf-8"?>
<p:tagLst xmlns:p="http://schemas.openxmlformats.org/presentationml/2006/main">
  <p:tag name="KSO_WM_DIAGRAM_VIRTUALLY_FRAME" val="{&quot;height&quot;:660.4014173228346,&quot;left&quot;:96.161968503937,&quot;top&quot;:206.55952755905508,&quot;width&quot;:1238.9955118110233}"/>
</p:tagLst>
</file>

<file path=ppt/tags/tag29.xml><?xml version="1.0" encoding="utf-8"?>
<p:tagLst xmlns:p="http://schemas.openxmlformats.org/presentationml/2006/main">
  <p:tag name="KSO_WM_DIAGRAM_VIRTUALLY_FRAME" val="{&quot;height&quot;:507.0629537963725,&quot;left&quot;:439.85,&quot;top&quot;:243.99665250284005,&quot;width&quot;:897.2192125984253}"/>
</p:tagLst>
</file>

<file path=ppt/tags/tag3.xml><?xml version="1.0" encoding="utf-8"?>
<p:tagLst xmlns:p="http://schemas.openxmlformats.org/presentationml/2006/main">
  <p:tag name="KSO_WM_DIAGRAM_VIRTUALLY_FRAME" val="{&quot;height&quot;:469.8,&quot;left&quot;:161.80858267716536,&quot;top&quot;:185.8,&quot;width&quot;:1116.1329133858267}"/>
</p:tagLst>
</file>

<file path=ppt/tags/tag30.xml><?xml version="1.0" encoding="utf-8"?>
<p:tagLst xmlns:p="http://schemas.openxmlformats.org/presentationml/2006/main">
  <p:tag name="KSO_WM_DIAGRAM_VIRTUALLY_FRAME" val="{&quot;height&quot;:507.0629537963725,&quot;left&quot;:439.85,&quot;top&quot;:243.99665250284005,&quot;width&quot;:897.2192125984253}"/>
</p:tagLst>
</file>

<file path=ppt/tags/tag31.xml><?xml version="1.0" encoding="utf-8"?>
<p:tagLst xmlns:p="http://schemas.openxmlformats.org/presentationml/2006/main">
  <p:tag name="KSO_WM_DIAGRAM_VIRTUALLY_FRAME" val="{&quot;height&quot;:507.0629537963725,&quot;left&quot;:439.85,&quot;top&quot;:243.99665250284005,&quot;width&quot;:897.2192125984253}"/>
</p:tagLst>
</file>

<file path=ppt/tags/tag32.xml><?xml version="1.0" encoding="utf-8"?>
<p:tagLst xmlns:p="http://schemas.openxmlformats.org/presentationml/2006/main">
  <p:tag name="KSO_WM_DIAGRAM_VIRTUALLY_FRAME" val="{&quot;height&quot;:507.0629537963725,&quot;left&quot;:439.85,&quot;top&quot;:243.99665250284005,&quot;width&quot;:897.2192125984253}"/>
</p:tagLst>
</file>

<file path=ppt/tags/tag33.xml><?xml version="1.0" encoding="utf-8"?>
<p:tagLst xmlns:p="http://schemas.openxmlformats.org/presentationml/2006/main">
  <p:tag name="KSO_WM_DIAGRAM_VIRTUALLY_FRAME" val="{&quot;height&quot;:507.0629537963725,&quot;left&quot;:439.85,&quot;top&quot;:243.99665250284005,&quot;width&quot;:897.2192125984253}"/>
</p:tagLst>
</file>

<file path=ppt/tags/tag34.xml><?xml version="1.0" encoding="utf-8"?>
<p:tagLst xmlns:p="http://schemas.openxmlformats.org/presentationml/2006/main">
  <p:tag name="KSO_WM_DIAGRAM_VIRTUALLY_FRAME" val="{&quot;height&quot;:507.0629537963725,&quot;left&quot;:439.85,&quot;top&quot;:243.99665250284005,&quot;width&quot;:897.2192125984253}"/>
</p:tagLst>
</file>

<file path=ppt/tags/tag35.xml><?xml version="1.0" encoding="utf-8"?>
<p:tagLst xmlns:p="http://schemas.openxmlformats.org/presentationml/2006/main">
  <p:tag name="KSO_WM_DIAGRAM_VIRTUALLY_FRAME" val="{&quot;height&quot;:507.0629537963725,&quot;left&quot;:439.85,&quot;top&quot;:243.99665250284005,&quot;width&quot;:897.2192125984253}"/>
</p:tagLst>
</file>

<file path=ppt/tags/tag36.xml><?xml version="1.0" encoding="utf-8"?>
<p:tagLst xmlns:p="http://schemas.openxmlformats.org/presentationml/2006/main">
  <p:tag name="KSO_WM_DIAGRAM_VIRTUALLY_FRAME" val="{&quot;height&quot;:507.0629537963725,&quot;left&quot;:439.85,&quot;top&quot;:243.99665250284005,&quot;width&quot;:897.2192125984253}"/>
</p:tagLst>
</file>

<file path=ppt/tags/tag37.xml><?xml version="1.0" encoding="utf-8"?>
<p:tagLst xmlns:p="http://schemas.openxmlformats.org/presentationml/2006/main">
  <p:tag name="KSO_WM_DIAGRAM_VIRTUALLY_FRAME" val="{&quot;height&quot;:507.0629537963725,&quot;left&quot;:439.85,&quot;top&quot;:243.99665250284005,&quot;width&quot;:897.2192125984253}"/>
</p:tagLst>
</file>

<file path=ppt/tags/tag38.xml><?xml version="1.0" encoding="utf-8"?>
<p:tagLst xmlns:p="http://schemas.openxmlformats.org/presentationml/2006/main">
  <p:tag name="KSO_WM_DIAGRAM_VIRTUALLY_FRAME" val="{&quot;height&quot;:507.0629537963725,&quot;left&quot;:439.85,&quot;top&quot;:243.99665250284005,&quot;width&quot;:897.2192125984253}"/>
</p:tagLst>
</file>

<file path=ppt/tags/tag39.xml><?xml version="1.0" encoding="utf-8"?>
<p:tagLst xmlns:p="http://schemas.openxmlformats.org/presentationml/2006/main">
  <p:tag name="KSO_WM_DIAGRAM_VIRTUALLY_FRAME" val="{&quot;height&quot;:507.0629537963725,&quot;left&quot;:439.85,&quot;top&quot;:243.99665250284005,&quot;width&quot;:897.2192125984253}"/>
</p:tagLst>
</file>

<file path=ppt/tags/tag4.xml><?xml version="1.0" encoding="utf-8"?>
<p:tagLst xmlns:p="http://schemas.openxmlformats.org/presentationml/2006/main">
  <p:tag name="KSO_WM_DIAGRAM_VIRTUALLY_FRAME" val="{&quot;height&quot;:469.8,&quot;left&quot;:161.80858267716536,&quot;top&quot;:185.8,&quot;width&quot;:1116.1329133858267}"/>
</p:tagLst>
</file>

<file path=ppt/tags/tag40.xml><?xml version="1.0" encoding="utf-8"?>
<p:tagLst xmlns:p="http://schemas.openxmlformats.org/presentationml/2006/main">
  <p:tag name="KSO_WM_DIAGRAM_VIRTUALLY_FRAME" val="{&quot;height&quot;:507.0629537963725,&quot;left&quot;:439.85,&quot;top&quot;:243.99665250284005,&quot;width&quot;:897.2192125984253}"/>
</p:tagLst>
</file>

<file path=ppt/tags/tag41.xml><?xml version="1.0" encoding="utf-8"?>
<p:tagLst xmlns:p="http://schemas.openxmlformats.org/presentationml/2006/main">
  <p:tag name="KSO_WM_DIAGRAM_VIRTUALLY_FRAME" val="{&quot;height&quot;:507.0629537963725,&quot;left&quot;:439.85,&quot;top&quot;:243.99665250284005,&quot;width&quot;:897.2192125984253}"/>
</p:tagLst>
</file>

<file path=ppt/tags/tag42.xml><?xml version="1.0" encoding="utf-8"?>
<p:tagLst xmlns:p="http://schemas.openxmlformats.org/presentationml/2006/main">
  <p:tag name="KSO_WM_DIAGRAM_VIRTUALLY_FRAME" val="{&quot;height&quot;:507.0629537963725,&quot;left&quot;:439.85,&quot;top&quot;:243.99665250284005,&quot;width&quot;:897.2192125984253}"/>
</p:tagLst>
</file>

<file path=ppt/tags/tag43.xml><?xml version="1.0" encoding="utf-8"?>
<p:tagLst xmlns:p="http://schemas.openxmlformats.org/presentationml/2006/main">
  <p:tag name="KSO_WM_DIAGRAM_VIRTUALLY_FRAME" val="{&quot;height&quot;:507.0629537963725,&quot;left&quot;:439.85,&quot;top&quot;:243.99665250284005,&quot;width&quot;:897.2192125984253}"/>
</p:tagLst>
</file>

<file path=ppt/tags/tag44.xml><?xml version="1.0" encoding="utf-8"?>
<p:tagLst xmlns:p="http://schemas.openxmlformats.org/presentationml/2006/main">
  <p:tag name="KSO_WM_DIAGRAM_VIRTUALLY_FRAME" val="{&quot;height&quot;:507.0629537963725,&quot;left&quot;:439.85,&quot;top&quot;:243.99665250284005,&quot;width&quot;:897.2192125984253}"/>
</p:tagLst>
</file>

<file path=ppt/tags/tag45.xml><?xml version="1.0" encoding="utf-8"?>
<p:tagLst xmlns:p="http://schemas.openxmlformats.org/presentationml/2006/main">
  <p:tag name="KSO_WM_DIAGRAM_VIRTUALLY_FRAME" val="{&quot;height&quot;:507.0629537963725,&quot;left&quot;:439.85,&quot;top&quot;:243.99665250284005,&quot;width&quot;:897.2192125984253}"/>
</p:tagLst>
</file>

<file path=ppt/tags/tag46.xml><?xml version="1.0" encoding="utf-8"?>
<p:tagLst xmlns:p="http://schemas.openxmlformats.org/presentationml/2006/main">
  <p:tag name="KSO_WM_DIAGRAM_VIRTUALLY_FRAME" val="{&quot;height&quot;:507.0629537963725,&quot;left&quot;:439.85,&quot;top&quot;:243.99665250284005,&quot;width&quot;:897.2192125984253}"/>
</p:tagLst>
</file>

<file path=ppt/tags/tag5.xml><?xml version="1.0" encoding="utf-8"?>
<p:tagLst xmlns:p="http://schemas.openxmlformats.org/presentationml/2006/main">
  <p:tag name="KSO_WM_DIAGRAM_VIRTUALLY_FRAME" val="{&quot;height&quot;:469.8,&quot;left&quot;:161.80858267716536,&quot;top&quot;:185.8,&quot;width&quot;:1116.1329133858267}"/>
</p:tagLst>
</file>

<file path=ppt/tags/tag6.xml><?xml version="1.0" encoding="utf-8"?>
<p:tagLst xmlns:p="http://schemas.openxmlformats.org/presentationml/2006/main">
  <p:tag name="KSO_WM_DIAGRAM_VIRTUALLY_FRAME" val="{&quot;height&quot;:469.8,&quot;left&quot;:161.80858267716536,&quot;top&quot;:185.8,&quot;width&quot;:1116.1329133858267}"/>
</p:tagLst>
</file>

<file path=ppt/tags/tag7.xml><?xml version="1.0" encoding="utf-8"?>
<p:tagLst xmlns:p="http://schemas.openxmlformats.org/presentationml/2006/main">
  <p:tag name="KSO_WM_DIAGRAM_VIRTUALLY_FRAME" val="{&quot;height&quot;:469.8,&quot;left&quot;:161.80858267716536,&quot;top&quot;:185.8,&quot;width&quot;:1116.1329133858267}"/>
</p:tagLst>
</file>

<file path=ppt/tags/tag8.xml><?xml version="1.0" encoding="utf-8"?>
<p:tagLst xmlns:p="http://schemas.openxmlformats.org/presentationml/2006/main">
  <p:tag name="KSO_WM_DIAGRAM_VIRTUALLY_FRAME" val="{&quot;height&quot;:660.4014173228346,&quot;left&quot;:96.161968503937,&quot;top&quot;:206.55952755905508,&quot;width&quot;:1238.9955118110233}"/>
</p:tagLst>
</file>

<file path=ppt/tags/tag9.xml><?xml version="1.0" encoding="utf-8"?>
<p:tagLst xmlns:p="http://schemas.openxmlformats.org/presentationml/2006/main">
  <p:tag name="KSO_WM_DIAGRAM_VIRTUALLY_FRAME" val="{&quot;height&quot;:660.4014173228346,&quot;left&quot;:96.161968503937,&quot;top&quot;:206.55952755905508,&quot;width&quot;:1238.9955118110233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2775</Words>
  <Application>WPS 演示</Application>
  <PresentationFormat>On-screen Show (4:3)</PresentationFormat>
  <Paragraphs>176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Allura</vt:lpstr>
      <vt:lpstr>思源黑体 1</vt:lpstr>
      <vt:lpstr>黑体</vt:lpstr>
      <vt:lpstr>思源黑体 1 Bold</vt:lpstr>
      <vt:lpstr>思源黑体 2 Medium</vt:lpstr>
      <vt:lpstr>思源黑体 2</vt:lpstr>
      <vt:lpstr>思源黑体 2 Bold</vt:lpstr>
      <vt:lpstr>Arial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绿色小清新风格校园教育培训课件通用ppt演示文稿</dc:title>
  <dc:creator/>
  <cp:lastModifiedBy>周周 尧尧</cp:lastModifiedBy>
  <cp:revision>8</cp:revision>
  <dcterms:created xsi:type="dcterms:W3CDTF">2006-08-16T00:00:00Z</dcterms:created>
  <dcterms:modified xsi:type="dcterms:W3CDTF">2024-11-28T08:49:55Z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7FBF592050ED4109AEE99BB621CBE921_12</vt:lpwstr>
  </property>
  <property fmtid="{D5CDD505-2E9C-101B-9397-08002B2CF9AE}" pid="3" name="KSOProductBuildVer">
    <vt:lpwstr>2052-12.1.0.18912</vt:lpwstr>
  </property>
</Properties>
</file>