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97" r:id="rId5"/>
    <p:sldId id="260" r:id="rId6"/>
    <p:sldId id="261" r:id="rId7"/>
    <p:sldId id="263" r:id="rId8"/>
    <p:sldId id="258" r:id="rId9"/>
    <p:sldId id="264" r:id="rId10"/>
    <p:sldId id="265" r:id="rId11"/>
    <p:sldId id="266" r:id="rId12"/>
    <p:sldId id="268" r:id="rId13"/>
    <p:sldId id="300" r:id="rId14"/>
    <p:sldId id="301" r:id="rId15"/>
    <p:sldId id="269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152" y="-78"/>
      </p:cViewPr>
      <p:guideLst>
        <p:guide orient="horz" pos="215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 cstate="print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5121"/>
          <p:cNvSpPr>
            <a:spLocks noGrp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lvl="0" algn="ctr">
              <a:defRPr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副标题 5122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5124" name="任意多边形 5123"/>
          <p:cNvSpPr/>
          <p:nvPr/>
        </p:nvSpPr>
        <p:spPr>
          <a:xfrm>
            <a:off x="285750" y="2803525"/>
            <a:ext cx="1588" cy="3035300"/>
          </a:xfrm>
          <a:custGeom>
            <a:avLst/>
            <a:gdLst/>
            <a:ahLst/>
            <a:cxnLst/>
            <a:rect l="0" t="0" r="0" b="0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5" name="页脚占位符 512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400"/>
            </a:lvl1pPr>
          </a:lstStyle>
          <a:p>
            <a:pPr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26" name="灯片编号占位符 512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400"/>
            </a:lvl1pPr>
          </a:lstStyle>
          <a:p>
            <a:pPr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27" name="日期占位符 5126"/>
          <p:cNvSpPr>
            <a:spLocks noGrp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400"/>
            </a:lvl1pPr>
          </a:lstStyle>
          <a:p>
            <a:pPr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52930" cy="5727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 cstate="print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5121"/>
          <p:cNvSpPr>
            <a:spLocks noGrp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lvl="0" algn="ctr">
              <a:defRPr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副标题 5122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5124" name="任意多边形 5123"/>
          <p:cNvSpPr/>
          <p:nvPr/>
        </p:nvSpPr>
        <p:spPr>
          <a:xfrm>
            <a:off x="285750" y="2803525"/>
            <a:ext cx="1588" cy="3035300"/>
          </a:xfrm>
          <a:custGeom>
            <a:avLst/>
            <a:gdLst/>
            <a:ahLst/>
            <a:cxnLst/>
            <a:rect l="0" t="0" r="0" b="0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5" name="页脚占位符 512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400"/>
            </a:lvl1pPr>
          </a:lstStyle>
          <a:p>
            <a:pPr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26" name="灯片编号占位符 512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400"/>
            </a:lvl1pPr>
          </a:lstStyle>
          <a:p>
            <a:pPr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27" name="日期占位符 5126"/>
          <p:cNvSpPr>
            <a:spLocks noGrp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400"/>
            </a:lvl1pPr>
          </a:lstStyle>
          <a:p>
            <a:pPr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2504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905000"/>
            <a:ext cx="4032504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52930" cy="5727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2504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905000"/>
            <a:ext cx="4032504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4098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0" name="日期占位符 4099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400"/>
            </a:lvl1pPr>
          </a:lstStyle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101" name="页脚占位符 410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400"/>
            </a:lvl1pPr>
          </a:lstStyle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102" name="灯片编号占位符 410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400"/>
            </a:lvl1pPr>
          </a:lstStyle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120000"/>
        <a:buFont typeface="Tahoma" panose="020B0604030504040204" pitchFamily="34" charset="0"/>
        <a:buChar char="•"/>
        <a:defRPr sz="24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4098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0" name="日期占位符 4099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400"/>
            </a:lvl1pPr>
          </a:lstStyle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101" name="页脚占位符 410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400"/>
            </a:lvl1pPr>
          </a:lstStyle>
          <a:p>
            <a:pPr lvl="0">
              <a:buClr>
                <a:schemeClr val="bg1"/>
              </a:buClr>
            </a:pP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102" name="灯片编号占位符 410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400"/>
            </a:lvl1pPr>
          </a:lstStyle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120000"/>
        <a:buFont typeface="Tahoma" panose="020B0604030504040204" pitchFamily="34" charset="0"/>
        <a:buChar char="•"/>
        <a:defRPr sz="24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5800" y="1104265"/>
            <a:ext cx="7772400" cy="1527810"/>
          </a:xfrm>
        </p:spPr>
        <p:txBody>
          <a:bodyPr anchor="b" anchorCtr="1"/>
          <a:lstStyle/>
          <a:p>
            <a:pPr defTabSz="914400">
              <a:buSzPct val="100000"/>
            </a:pPr>
            <a:r>
              <a:rPr lang="zh-CN" altLang="en-US" sz="8800" kern="1200" baseline="0" dirty="0">
                <a:latin typeface="Tahoma" panose="020B0604030504040204" pitchFamily="34" charset="0"/>
                <a:ea typeface="宋体" panose="02010600030101010101" pitchFamily="2" charset="-122"/>
              </a:rPr>
              <a:t>龋病的</a:t>
            </a:r>
            <a:r>
              <a:rPr lang="zh-CN" altLang="en-US" sz="8800" kern="1200" baseline="0" dirty="0">
                <a:latin typeface="Tahoma" panose="020B0604030504040204" pitchFamily="34" charset="0"/>
                <a:ea typeface="宋体" panose="02010600030101010101" pitchFamily="2" charset="-122"/>
              </a:rPr>
              <a:t>预防</a:t>
            </a:r>
            <a:endParaRPr lang="zh-CN" altLang="en-US" sz="8800" kern="1200" baseline="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614680" y="3642995"/>
            <a:ext cx="8171180" cy="1361440"/>
          </a:xfrm>
        </p:spPr>
        <p:txBody>
          <a:bodyPr anchor="t"/>
          <a:lstStyle/>
          <a:p>
            <a:pPr defTabSz="914400">
              <a:buSzPct val="120000"/>
            </a:pPr>
            <a:r>
              <a:rPr lang="zh-CN" altLang="en-US" sz="4000" dirty="0">
                <a:latin typeface="Tahoma" panose="020B0604030504040204" pitchFamily="34" charset="0"/>
                <a:ea typeface="宋体" panose="02010600030101010101" pitchFamily="2" charset="-122"/>
                <a:sym typeface="+mn-ea"/>
              </a:rPr>
              <a:t>口腔科：张莉娟</a:t>
            </a:r>
            <a:endParaRPr lang="zh-CN" altLang="en-US" sz="4000" kern="1200" baseline="0" dirty="0"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defTabSz="914400">
              <a:buSzPct val="120000"/>
            </a:pPr>
            <a:r>
              <a:rPr lang="zh-CN" altLang="en-US" sz="4000" kern="1200" baseline="0" dirty="0">
                <a:latin typeface="Tahoma" panose="020B0604030504040204" pitchFamily="34" charset="0"/>
                <a:ea typeface="宋体" panose="02010600030101010101" pitchFamily="2" charset="-122"/>
              </a:rPr>
              <a:t>武昌区黄鹤楼社区卫生服务中心</a:t>
            </a:r>
            <a:endParaRPr lang="zh-CN" altLang="en-US" sz="4000" kern="1200" baseline="0" dirty="0"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algn="l" defTabSz="914400">
              <a:buSzPct val="120000"/>
            </a:pPr>
            <a:r>
              <a:rPr lang="zh-CN" altLang="en-US" sz="3600" kern="1200" baseline="0" dirty="0">
                <a:latin typeface="Tahoma" panose="020B0604030504040204" pitchFamily="34" charset="0"/>
                <a:ea typeface="宋体" panose="02010600030101010101" pitchFamily="2" charset="-122"/>
              </a:rPr>
              <a:t>	</a:t>
            </a:r>
            <a:endParaRPr lang="zh-CN" altLang="en-US" sz="3600" kern="1200" baseline="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文本占位符 34818"/>
          <p:cNvSpPr>
            <a:spLocks noGrp="1"/>
          </p:cNvSpPr>
          <p:nvPr>
            <p:ph type="body" idx="1"/>
          </p:nvPr>
        </p:nvSpPr>
        <p:spPr>
          <a:xfrm>
            <a:off x="179705" y="260985"/>
            <a:ext cx="8384540" cy="991235"/>
          </a:xfrm>
        </p:spPr>
        <p:txBody>
          <a:bodyPr/>
          <a:lstStyle/>
          <a:p>
            <a:pPr marL="0" indent="0">
              <a:buNone/>
            </a:pPr>
            <a:r>
              <a:rPr lang="zh-CN" sz="3600" dirty="0">
                <a:solidFill>
                  <a:srgbClr val="FF0000"/>
                </a:solidFill>
              </a:rPr>
              <a:t>第五阶段：</a:t>
            </a:r>
            <a:r>
              <a:rPr lang="zh-CN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根尖周炎</a:t>
            </a:r>
            <a:r>
              <a:rPr lang="en-US" altLang="zh-CN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、</a:t>
            </a:r>
            <a:r>
              <a:rPr lang="zh-CN" altLang="en-US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根尖脓肿</a:t>
            </a:r>
            <a:endParaRPr lang="zh-CN" altLang="en-US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5125" y="1183640"/>
            <a:ext cx="8140065" cy="4635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3600"/>
              <a:t>牙髓炎进一步发展，牙髓坏死，则感染累及根尖处软硬组织，导致牙槽骨吸收。</a:t>
            </a:r>
            <a:endParaRPr lang="zh-CN" altLang="en-US" sz="3600"/>
          </a:p>
          <a:p>
            <a:endParaRPr lang="zh-CN" altLang="en-US" sz="3600"/>
          </a:p>
          <a:p>
            <a:r>
              <a:rPr lang="zh-CN" altLang="en-US" sz="3600"/>
              <a:t>急性炎症时，患牙剧痛，有浮出感，不敢咬合，牙龈红肿，甚至面部肿胀。</a:t>
            </a:r>
            <a:endParaRPr lang="zh-CN" altLang="en-US" sz="3600"/>
          </a:p>
          <a:p>
            <a:endParaRPr lang="zh-CN" altLang="en-US" sz="3600"/>
          </a:p>
          <a:p>
            <a:r>
              <a:rPr lang="zh-CN" altLang="en-US" sz="3600"/>
              <a:t>慢性炎症时，患者可无明显症状，仅在拍摄X线片时发现，也可出现牙龈瘘管。</a:t>
            </a:r>
            <a:endParaRPr lang="zh-CN" altLang="en-US"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根尖周炎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11505" y="981075"/>
            <a:ext cx="8254365" cy="43986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35" y="981075"/>
            <a:ext cx="3180715" cy="4362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龋病的发展过程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844824"/>
            <a:ext cx="85582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文本占位符 3584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sz="9600" dirty="0"/>
              <a:t>      </a:t>
            </a:r>
            <a:r>
              <a:rPr lang="zh-CN" altLang="en-US" sz="9600" dirty="0"/>
              <a:t>谢谢！</a:t>
            </a:r>
            <a:endParaRPr lang="zh-CN" altLang="en-US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4" name="标题 7223"/>
          <p:cNvSpPr>
            <a:spLocks noGrp="1"/>
          </p:cNvSpPr>
          <p:nvPr>
            <p:ph type="title"/>
          </p:nvPr>
        </p:nvSpPr>
        <p:spPr>
          <a:xfrm>
            <a:off x="457200" y="315595"/>
            <a:ext cx="8229600" cy="1156335"/>
          </a:xfrm>
        </p:spPr>
        <p:txBody>
          <a:bodyPr anchor="ctr"/>
          <a:lstStyle/>
          <a:p>
            <a:r>
              <a:rPr lang="zh-CN" altLang="en-US" dirty="0"/>
              <a:t>什么是龋病？</a:t>
            </a:r>
            <a:endParaRPr lang="zh-CN" altLang="en-US" dirty="0"/>
          </a:p>
        </p:txBody>
      </p:sp>
      <p:sp>
        <p:nvSpPr>
          <p:cNvPr id="7225" name="文本占位符 7224"/>
          <p:cNvSpPr>
            <a:spLocks noGrp="1"/>
          </p:cNvSpPr>
          <p:nvPr>
            <p:ph type="body" idx="1"/>
          </p:nvPr>
        </p:nvSpPr>
        <p:spPr>
          <a:xfrm>
            <a:off x="323850" y="1471930"/>
            <a:ext cx="8334375" cy="451421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dirty="0"/>
              <a:t>龋病，俗称</a:t>
            </a:r>
            <a:r>
              <a:rPr lang="en-US" altLang="zh-CN" sz="3600" dirty="0"/>
              <a:t>“</a:t>
            </a:r>
            <a:r>
              <a:rPr lang="zh-CN" altLang="en-US" sz="3600" dirty="0"/>
              <a:t>蛀牙</a:t>
            </a:r>
            <a:r>
              <a:rPr lang="en-US" altLang="zh-CN" sz="3600" dirty="0"/>
              <a:t>”</a:t>
            </a:r>
            <a:r>
              <a:rPr lang="zh-CN" altLang="en-US" sz="3600" dirty="0"/>
              <a:t>，</a:t>
            </a:r>
            <a:r>
              <a:rPr lang="en-US" altLang="zh-CN" sz="3600" dirty="0"/>
              <a:t>“</a:t>
            </a:r>
            <a:r>
              <a:rPr lang="zh-CN" altLang="en-US" sz="3600" dirty="0"/>
              <a:t>虫牙</a:t>
            </a:r>
            <a:r>
              <a:rPr lang="en-US" altLang="zh-CN" sz="3600" dirty="0"/>
              <a:t>”</a:t>
            </a:r>
            <a:r>
              <a:rPr lang="zh-CN" altLang="en-US" sz="3600" dirty="0"/>
              <a:t>，是一种极普遍且发病率很高的口腔疾病。龋病可以发生在任何年龄，尤其是青少年发病率较高，其病因较复杂，与细菌，食物中的糖类以及机体对龋病的抵抗力有关。它好发于不容易保持清洁的牙面上，如牙齿的沟，窝，点隙与邻接面等。</a:t>
            </a:r>
            <a:endParaRPr lang="zh-CN" altLang="en-US" sz="3600" dirty="0"/>
          </a:p>
          <a:p>
            <a:pPr marL="609600" indent="-609600">
              <a:buNone/>
            </a:pPr>
            <a:r>
              <a:rPr lang="zh-CN" altLang="en-US" sz="3600"/>
              <a:t>    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662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dirty="0">
                <a:solidFill>
                  <a:srgbClr val="FF0000"/>
                </a:solidFill>
              </a:rPr>
              <a:t>第一阶段：</a:t>
            </a:r>
            <a:r>
              <a:rPr lang="zh-CN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浅龋</a:t>
            </a:r>
            <a:endParaRPr lang="zh-CN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>
          <a:xfrm>
            <a:off x="457200" y="1487805"/>
            <a:ext cx="8229600" cy="3783965"/>
          </a:xfrm>
        </p:spPr>
        <p:txBody>
          <a:bodyPr/>
          <a:lstStyle/>
          <a:p>
            <a:pPr marL="0" indent="0">
              <a:buNone/>
            </a:pPr>
            <a:r>
              <a:rPr lang="zh-CN" b="1" dirty="0"/>
              <a:t>牙齿表面仅出现白色或黄褐色的斑点，有些粗糙或缺损，牙齿基本没有感觉或轻微酸痛。此时如能及时发现并就诊治疗，疗效将非常理想，并且能有效阻止龋病的继续发展。</a:t>
            </a:r>
            <a:endParaRPr lang="zh-CN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764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dirty="0">
                <a:solidFill>
                  <a:srgbClr val="C00000"/>
                </a:solidFill>
                <a:sym typeface="+mn-ea"/>
              </a:rPr>
              <a:t>龋</a:t>
            </a:r>
            <a:r>
              <a:rPr lang="zh-CN" dirty="0">
                <a:solidFill>
                  <a:srgbClr val="C00000"/>
                </a:solidFill>
              </a:rPr>
              <a:t>浅</a:t>
            </a:r>
            <a:endParaRPr lang="zh-CN" dirty="0">
              <a:solidFill>
                <a:srgbClr val="C00000"/>
              </a:solidFill>
            </a:endParaRPr>
          </a:p>
        </p:txBody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2" name="图片 1" descr="浅龋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2585" y="1557020"/>
            <a:ext cx="7865745" cy="37928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36004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9697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002030"/>
          </a:xfrm>
        </p:spPr>
        <p:txBody>
          <a:bodyPr anchor="ctr"/>
          <a:lstStyle/>
          <a:p>
            <a:r>
              <a:rPr lang="zh-CN" altLang="en-US">
                <a:solidFill>
                  <a:srgbClr val="FF0000"/>
                </a:solidFill>
              </a:rPr>
              <a:t>第二阶段：</a:t>
            </a:r>
            <a:r>
              <a:rPr lang="zh-CN" altLang="en-US">
                <a:solidFill>
                  <a:schemeClr val="accent5">
                    <a:lumMod val="20000"/>
                    <a:lumOff val="80000"/>
                  </a:schemeClr>
                </a:solidFill>
              </a:rPr>
              <a:t>中龋</a:t>
            </a:r>
            <a:endParaRPr lang="zh-CN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4670" y="1523365"/>
            <a:ext cx="7644130" cy="33826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3600"/>
              <a:t>牙齿损害已进行到牙本质，食甜、冷时有一过性痛，这个阶段可以去除腐坏的牙体后充填，可以达到很好的效果。</a:t>
            </a:r>
            <a:endParaRPr lang="zh-CN" altLang="en-US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457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dirty="0">
                <a:solidFill>
                  <a:srgbClr val="FF0000"/>
                </a:solidFill>
              </a:rPr>
              <a:t>中龋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" name="图片 1" descr="中龋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11505" y="1676400"/>
            <a:ext cx="7793990" cy="38588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3705" y="1715770"/>
            <a:ext cx="4161790" cy="3819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3072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97635"/>
          </a:xfrm>
        </p:spPr>
        <p:txBody>
          <a:bodyPr anchor="ctr"/>
          <a:lstStyle/>
          <a:p>
            <a:r>
              <a:rPr lang="zh-CN" altLang="en-US" dirty="0">
                <a:solidFill>
                  <a:srgbClr val="FF0000"/>
                </a:solidFill>
              </a:rPr>
              <a:t>第三阶段：</a:t>
            </a:r>
            <a:r>
              <a:rPr lang="zh-CN" alt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深龋</a:t>
            </a:r>
            <a:endParaRPr lang="zh-CN" alt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>
          <a:xfrm>
            <a:off x="467360" y="1412875"/>
            <a:ext cx="8229600" cy="148082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zh-CN" altLang="en-US" dirty="0"/>
              <a:t>患牙对冷、热、酸、甜等刺激有明显的疼痛感觉，此时及时就诊尽量保存牙髓的活力，尽量恢复牙齿的功能和外型。</a:t>
            </a:r>
            <a:endParaRPr lang="zh-CN" altLang="en-US" dirty="0"/>
          </a:p>
        </p:txBody>
      </p:sp>
      <p:pic>
        <p:nvPicPr>
          <p:cNvPr id="2" name="图片 1" descr="深龋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3865" y="2940050"/>
            <a:ext cx="7827010" cy="35648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55" y="2940050"/>
            <a:ext cx="4257675" cy="35655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1745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384300"/>
          </a:xfrm>
        </p:spPr>
        <p:txBody>
          <a:bodyPr anchor="ctr"/>
          <a:lstStyle/>
          <a:p>
            <a:r>
              <a:rPr lang="zh-CN" altLang="en-US" sz="3200" dirty="0">
                <a:solidFill>
                  <a:srgbClr val="FF0000"/>
                </a:solidFill>
              </a:rPr>
              <a:t>第四阶段：</a:t>
            </a:r>
            <a:r>
              <a:rPr lang="zh-CN" altLang="en-US" sz="3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牙髓炎</a:t>
            </a:r>
            <a:endParaRPr lang="zh-CN" altLang="en-US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747" name="文本占位符 31746"/>
          <p:cNvSpPr>
            <a:spLocks noGrp="1"/>
          </p:cNvSpPr>
          <p:nvPr>
            <p:ph type="body" idx="1"/>
          </p:nvPr>
        </p:nvSpPr>
        <p:spPr>
          <a:xfrm>
            <a:off x="395605" y="1410335"/>
            <a:ext cx="8229600" cy="4549140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深龋进一步发展，损害到达牙髓，一般牙齿会自发性剧烈疼痛，有时放射到整个脸颊部和引起头痛，晚上无法入睡。此时应当马上到口腔科就诊，通过正确的根管治疗能立即解除痛苦，保存患牙。如果这时还采取拖延的措施，比如随便吃点消炎药、止痛药等忍过，将会错过治疗时机，最终导致患牙的拔除，缺失。间接影响邻牙和整个口腔、咀嚼系统的健康。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文本占位符 32770"/>
          <p:cNvSpPr>
            <a:spLocks noGrp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 marL="0" indent="0">
              <a:buNone/>
            </a:pPr>
            <a:endParaRPr dirty="0"/>
          </a:p>
          <a:p>
            <a:pPr marL="514350" indent="-514350">
              <a:buNone/>
            </a:pPr>
            <a:r>
              <a:rPr lang="zh-CN" altLang="en-US" dirty="0"/>
              <a:t>　　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3850" y="765175"/>
            <a:ext cx="8435975" cy="49549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jBlZjM3OTY2MDFiODczM2I1ODQ5MTBmNjY4NmU1M2IifQ=="/>
</p:tagLst>
</file>

<file path=ppt/theme/theme1.xml><?xml version="1.0" encoding="utf-8"?>
<a:theme xmlns:a="http://schemas.openxmlformats.org/drawingml/2006/main" name="Ocean">
  <a:themeElements>
    <a:clrScheme name="">
      <a:dk1>
        <a:srgbClr val="FFFFFF"/>
      </a:dk1>
      <a:lt1>
        <a:srgbClr val="000099"/>
      </a:lt1>
      <a:dk2>
        <a:srgbClr val="FFFFFF"/>
      </a:dk2>
      <a:lt2>
        <a:srgbClr val="010199"/>
      </a:lt2>
      <a:accent1>
        <a:srgbClr val="33CCCC"/>
      </a:accent1>
      <a:accent2>
        <a:srgbClr val="00C600"/>
      </a:accent2>
      <a:accent3>
        <a:srgbClr val="AAAACA"/>
      </a:accent3>
      <a:accent4>
        <a:srgbClr val="DCDCDC"/>
      </a:accent4>
      <a:accent5>
        <a:srgbClr val="ADE2E2"/>
      </a:accent5>
      <a:accent6>
        <a:srgbClr val="00B100"/>
      </a:accent6>
      <a:hlink>
        <a:srgbClr val="FFCC00"/>
      </a:hlink>
      <a:folHlink>
        <a:srgbClr val="6699FF"/>
      </a:folHlink>
    </a:clrScheme>
    <a:fontScheme name="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99"/>
        </a:lt1>
        <a:dk2>
          <a:srgbClr val="FFFFFF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CDCDC"/>
        </a:accent4>
        <a:accent5>
          <a:srgbClr val="ADE2E2"/>
        </a:accent5>
        <a:accent6>
          <a:srgbClr val="00B100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D93FF"/>
        </a:lt1>
        <a:dk2>
          <a:srgbClr val="FFFFFF"/>
        </a:dk2>
        <a:lt2>
          <a:srgbClr val="000066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CDCDC"/>
        </a:accent4>
        <a:accent5>
          <a:srgbClr val="B9B9FF"/>
        </a:accent5>
        <a:accent6>
          <a:srgbClr val="8989E5"/>
        </a:accent6>
        <a:hlink>
          <a:srgbClr val="FF33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72E88"/>
        </a:lt1>
        <a:dk2>
          <a:srgbClr val="FFFFFF"/>
        </a:dk2>
        <a:lt2>
          <a:srgbClr val="000000"/>
        </a:lt2>
        <a:accent1>
          <a:srgbClr val="FF6600"/>
        </a:accent1>
        <a:accent2>
          <a:srgbClr val="FFCC00"/>
        </a:accent2>
        <a:accent3>
          <a:srgbClr val="B5ACC4"/>
        </a:accent3>
        <a:accent4>
          <a:srgbClr val="DCDCDC"/>
        </a:accent4>
        <a:accent5>
          <a:srgbClr val="FFB9AA"/>
        </a:accent5>
        <a:accent6>
          <a:srgbClr val="E5B700"/>
        </a:accent6>
        <a:hlink>
          <a:srgbClr val="33CCCC"/>
        </a:hlink>
        <a:folHlink>
          <a:srgbClr val="36CC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003366"/>
        </a:lt2>
        <a:accent1>
          <a:srgbClr val="9966FF"/>
        </a:accent1>
        <a:accent2>
          <a:srgbClr val="00CC66"/>
        </a:accent2>
        <a:accent3>
          <a:srgbClr val="B9B9CA"/>
        </a:accent3>
        <a:accent4>
          <a:srgbClr val="DCDCDC"/>
        </a:accent4>
        <a:accent5>
          <a:srgbClr val="CAB9FF"/>
        </a:accent5>
        <a:accent6>
          <a:srgbClr val="00B75B"/>
        </a:accent6>
        <a:hlink>
          <a:srgbClr val="65C8FF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6600"/>
        </a:lt1>
        <a:dk2>
          <a:srgbClr val="FFFFFF"/>
        </a:dk2>
        <a:lt2>
          <a:srgbClr val="000000"/>
        </a:lt2>
        <a:accent1>
          <a:srgbClr val="B7C533"/>
        </a:accent1>
        <a:accent2>
          <a:srgbClr val="CCCCFF"/>
        </a:accent2>
        <a:accent3>
          <a:srgbClr val="ADB9AA"/>
        </a:accent3>
        <a:accent4>
          <a:srgbClr val="DCDCDC"/>
        </a:accent4>
        <a:accent5>
          <a:srgbClr val="D7DEAD"/>
        </a:accent5>
        <a:accent6>
          <a:srgbClr val="B7B7E5"/>
        </a:accent6>
        <a:hlink>
          <a:srgbClr val="FFFF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B80"/>
        </a:lt1>
        <a:dk2>
          <a:srgbClr val="C1CB75"/>
        </a:dk2>
        <a:lt2>
          <a:srgbClr val="000000"/>
        </a:lt2>
        <a:accent1>
          <a:srgbClr val="6F8406"/>
        </a:accent1>
        <a:accent2>
          <a:srgbClr val="D9E288"/>
        </a:accent2>
        <a:accent3>
          <a:srgbClr val="AABAC1"/>
        </a:accent3>
        <a:accent4>
          <a:srgbClr val="DCDCDC"/>
        </a:accent4>
        <a:accent5>
          <a:srgbClr val="BBC2AA"/>
        </a:accent5>
        <a:accent6>
          <a:srgbClr val="C2CA79"/>
        </a:accent6>
        <a:hlink>
          <a:srgbClr val="00CC00"/>
        </a:hlink>
        <a:folHlink>
          <a:srgbClr val="C0FF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FF6600"/>
        </a:lt1>
        <a:dk2>
          <a:srgbClr val="FFFFFF"/>
        </a:dk2>
        <a:lt2>
          <a:srgbClr val="5F5F5F"/>
        </a:lt2>
        <a:accent1>
          <a:srgbClr val="CC6600"/>
        </a:accent1>
        <a:accent2>
          <a:srgbClr val="FF6600"/>
        </a:accent2>
        <a:accent3>
          <a:srgbClr val="FFB9AA"/>
        </a:accent3>
        <a:accent4>
          <a:srgbClr val="DCDCDC"/>
        </a:accent4>
        <a:accent5>
          <a:srgbClr val="E2B9AA"/>
        </a:accent5>
        <a:accent6>
          <a:srgbClr val="E55B00"/>
        </a:accent6>
        <a:hlink>
          <a:srgbClr val="FFFF99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FFBA2F"/>
        </a:lt1>
        <a:dk2>
          <a:srgbClr val="A50021"/>
        </a:dk2>
        <a:lt2>
          <a:srgbClr val="000000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CDCDC"/>
        </a:accent4>
        <a:accent5>
          <a:srgbClr val="FFB9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cean">
  <a:themeElements>
    <a:clrScheme name="">
      <a:dk1>
        <a:srgbClr val="FFFFFF"/>
      </a:dk1>
      <a:lt1>
        <a:srgbClr val="000099"/>
      </a:lt1>
      <a:dk2>
        <a:srgbClr val="FFFFFF"/>
      </a:dk2>
      <a:lt2>
        <a:srgbClr val="010199"/>
      </a:lt2>
      <a:accent1>
        <a:srgbClr val="33CCCC"/>
      </a:accent1>
      <a:accent2>
        <a:srgbClr val="00C600"/>
      </a:accent2>
      <a:accent3>
        <a:srgbClr val="AAAACA"/>
      </a:accent3>
      <a:accent4>
        <a:srgbClr val="DCDCDC"/>
      </a:accent4>
      <a:accent5>
        <a:srgbClr val="ADE2E2"/>
      </a:accent5>
      <a:accent6>
        <a:srgbClr val="00B100"/>
      </a:accent6>
      <a:hlink>
        <a:srgbClr val="FFCC00"/>
      </a:hlink>
      <a:folHlink>
        <a:srgbClr val="6699FF"/>
      </a:folHlink>
    </a:clrScheme>
    <a:fontScheme name="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99"/>
        </a:lt1>
        <a:dk2>
          <a:srgbClr val="FFFFFF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CDCDC"/>
        </a:accent4>
        <a:accent5>
          <a:srgbClr val="ADE2E2"/>
        </a:accent5>
        <a:accent6>
          <a:srgbClr val="00B100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D93FF"/>
        </a:lt1>
        <a:dk2>
          <a:srgbClr val="FFFFFF"/>
        </a:dk2>
        <a:lt2>
          <a:srgbClr val="000066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CDCDC"/>
        </a:accent4>
        <a:accent5>
          <a:srgbClr val="B9B9FF"/>
        </a:accent5>
        <a:accent6>
          <a:srgbClr val="8989E5"/>
        </a:accent6>
        <a:hlink>
          <a:srgbClr val="FF33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72E88"/>
        </a:lt1>
        <a:dk2>
          <a:srgbClr val="FFFFFF"/>
        </a:dk2>
        <a:lt2>
          <a:srgbClr val="000000"/>
        </a:lt2>
        <a:accent1>
          <a:srgbClr val="FF6600"/>
        </a:accent1>
        <a:accent2>
          <a:srgbClr val="FFCC00"/>
        </a:accent2>
        <a:accent3>
          <a:srgbClr val="B5ACC4"/>
        </a:accent3>
        <a:accent4>
          <a:srgbClr val="DCDCDC"/>
        </a:accent4>
        <a:accent5>
          <a:srgbClr val="FFB9AA"/>
        </a:accent5>
        <a:accent6>
          <a:srgbClr val="E5B700"/>
        </a:accent6>
        <a:hlink>
          <a:srgbClr val="33CCCC"/>
        </a:hlink>
        <a:folHlink>
          <a:srgbClr val="36CC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003366"/>
        </a:lt2>
        <a:accent1>
          <a:srgbClr val="9966FF"/>
        </a:accent1>
        <a:accent2>
          <a:srgbClr val="00CC66"/>
        </a:accent2>
        <a:accent3>
          <a:srgbClr val="B9B9CA"/>
        </a:accent3>
        <a:accent4>
          <a:srgbClr val="DCDCDC"/>
        </a:accent4>
        <a:accent5>
          <a:srgbClr val="CAB9FF"/>
        </a:accent5>
        <a:accent6>
          <a:srgbClr val="00B75B"/>
        </a:accent6>
        <a:hlink>
          <a:srgbClr val="65C8FF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6600"/>
        </a:lt1>
        <a:dk2>
          <a:srgbClr val="FFFFFF"/>
        </a:dk2>
        <a:lt2>
          <a:srgbClr val="000000"/>
        </a:lt2>
        <a:accent1>
          <a:srgbClr val="B7C533"/>
        </a:accent1>
        <a:accent2>
          <a:srgbClr val="CCCCFF"/>
        </a:accent2>
        <a:accent3>
          <a:srgbClr val="ADB9AA"/>
        </a:accent3>
        <a:accent4>
          <a:srgbClr val="DCDCDC"/>
        </a:accent4>
        <a:accent5>
          <a:srgbClr val="D7DEAD"/>
        </a:accent5>
        <a:accent6>
          <a:srgbClr val="B7B7E5"/>
        </a:accent6>
        <a:hlink>
          <a:srgbClr val="FFFF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B80"/>
        </a:lt1>
        <a:dk2>
          <a:srgbClr val="C1CB75"/>
        </a:dk2>
        <a:lt2>
          <a:srgbClr val="000000"/>
        </a:lt2>
        <a:accent1>
          <a:srgbClr val="6F8406"/>
        </a:accent1>
        <a:accent2>
          <a:srgbClr val="D9E288"/>
        </a:accent2>
        <a:accent3>
          <a:srgbClr val="AABAC1"/>
        </a:accent3>
        <a:accent4>
          <a:srgbClr val="DCDCDC"/>
        </a:accent4>
        <a:accent5>
          <a:srgbClr val="BBC2AA"/>
        </a:accent5>
        <a:accent6>
          <a:srgbClr val="C2CA79"/>
        </a:accent6>
        <a:hlink>
          <a:srgbClr val="00CC00"/>
        </a:hlink>
        <a:folHlink>
          <a:srgbClr val="C0FF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FF6600"/>
        </a:lt1>
        <a:dk2>
          <a:srgbClr val="FFFFFF"/>
        </a:dk2>
        <a:lt2>
          <a:srgbClr val="5F5F5F"/>
        </a:lt2>
        <a:accent1>
          <a:srgbClr val="CC6600"/>
        </a:accent1>
        <a:accent2>
          <a:srgbClr val="FF6600"/>
        </a:accent2>
        <a:accent3>
          <a:srgbClr val="FFB9AA"/>
        </a:accent3>
        <a:accent4>
          <a:srgbClr val="DCDCDC"/>
        </a:accent4>
        <a:accent5>
          <a:srgbClr val="E2B9AA"/>
        </a:accent5>
        <a:accent6>
          <a:srgbClr val="E55B00"/>
        </a:accent6>
        <a:hlink>
          <a:srgbClr val="FFFF99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FFBA2F"/>
        </a:lt1>
        <a:dk2>
          <a:srgbClr val="A50021"/>
        </a:dk2>
        <a:lt2>
          <a:srgbClr val="000000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CDCDC"/>
        </a:accent4>
        <a:accent5>
          <a:srgbClr val="FFB9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662</Words>
  <Application>WPS 演示</Application>
  <PresentationFormat>全屏显示(4:3)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Wingdings</vt:lpstr>
      <vt:lpstr>Tahoma</vt:lpstr>
      <vt:lpstr>微软雅黑</vt:lpstr>
      <vt:lpstr>Arial Unicode MS</vt:lpstr>
      <vt:lpstr>Calibri</vt:lpstr>
      <vt:lpstr>Ocean</vt:lpstr>
      <vt:lpstr>1_Ocean</vt:lpstr>
      <vt:lpstr>龋病的发展</vt:lpstr>
      <vt:lpstr>什么是龋病？</vt:lpstr>
      <vt:lpstr>第一阶段：浅龋</vt:lpstr>
      <vt:lpstr>龋浅</vt:lpstr>
      <vt:lpstr>第二阶段：中龋</vt:lpstr>
      <vt:lpstr>中龋</vt:lpstr>
      <vt:lpstr>第三阶段：深龋</vt:lpstr>
      <vt:lpstr>第四阶段：牙髓炎</vt:lpstr>
      <vt:lpstr>PowerPoint 演示文稿</vt:lpstr>
      <vt:lpstr>PowerPoint 演示文稿</vt:lpstr>
      <vt:lpstr>PowerPoint 演示文稿</vt:lpstr>
      <vt:lpstr>龋病的发展过程</vt:lpstr>
      <vt:lpstr>PowerPoint 演示文稿</vt:lpstr>
    </vt:vector>
  </TitlesOfParts>
  <Company>Lenovo (Beijing)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龋齿的预防</dc:title>
  <dc:creator>Lenovo User</dc:creator>
  <cp:lastModifiedBy>11</cp:lastModifiedBy>
  <cp:revision>20</cp:revision>
  <dcterms:created xsi:type="dcterms:W3CDTF">2011-03-08T09:37:00Z</dcterms:created>
  <dcterms:modified xsi:type="dcterms:W3CDTF">2024-12-05T02:29:10Z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FB6F9BE24C804DE1A4A06C936389F99D_12</vt:lpwstr>
  </property>
</Properties>
</file>