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7" r:id="rId5"/>
    <p:sldId id="258" r:id="rId6"/>
    <p:sldId id="259" r:id="rId7"/>
    <p:sldId id="260" r:id="rId8"/>
    <p:sldId id="303" r:id="rId9"/>
    <p:sldId id="305" r:id="rId10"/>
    <p:sldId id="262" r:id="rId11"/>
    <p:sldId id="272" r:id="rId12"/>
    <p:sldId id="273" r:id="rId13"/>
    <p:sldId id="304" r:id="rId14"/>
    <p:sldId id="308" r:id="rId15"/>
    <p:sldId id="274" r:id="rId16"/>
    <p:sldId id="275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1" r:id="rId25"/>
    <p:sldId id="270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12192000" cy="6858000"/>
  <p:notesSz cx="6858000" cy="9144000"/>
  <p:custDataLst>
    <p:tags r:id="rId4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tags" Target="tags/tag15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5" y="92710"/>
            <a:ext cx="3732530" cy="10782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4465" y="92710"/>
            <a:ext cx="3732530" cy="10782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3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1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1.png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7.png"/><Relationship Id="rId7" Type="http://schemas.openxmlformats.org/officeDocument/2006/relationships/image" Target="../media/image6.jpeg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64.png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7.png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72.png"/><Relationship Id="rId7" Type="http://schemas.openxmlformats.org/officeDocument/2006/relationships/image" Target="../media/image71.png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8.png"/><Relationship Id="rId1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8.png"/><Relationship Id="rId2" Type="http://schemas.openxmlformats.org/officeDocument/2006/relationships/image" Target="../media/image79.png"/><Relationship Id="rId1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8.png"/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5.png"/><Relationship Id="rId2" Type="http://schemas.openxmlformats.org/officeDocument/2006/relationships/image" Target="../media/image89.pn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5.png"/><Relationship Id="rId1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6.png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00.pn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99.jpeg"/><Relationship Id="rId2" Type="http://schemas.openxmlformats.org/officeDocument/2006/relationships/image" Target="../media/image98.png"/><Relationship Id="rId1" Type="http://schemas.openxmlformats.org/officeDocument/2006/relationships/image" Target="../media/image9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06.png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107.png"/><Relationship Id="rId2" Type="http://schemas.openxmlformats.org/officeDocument/2006/relationships/image" Target="../media/image98.png"/><Relationship Id="rId1" Type="http://schemas.openxmlformats.org/officeDocument/2006/relationships/image" Target="../media/image97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7.png"/><Relationship Id="rId7" Type="http://schemas.openxmlformats.org/officeDocument/2006/relationships/image" Target="../media/image6.jpeg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08.png"/><Relationship Id="rId3" Type="http://schemas.openxmlformats.org/officeDocument/2006/relationships/image" Target="../media/image70.png"/><Relationship Id="rId2" Type="http://schemas.openxmlformats.org/officeDocument/2006/relationships/image" Target="../media/image71.png"/><Relationship Id="rId1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11.png"/><Relationship Id="rId6" Type="http://schemas.openxmlformats.org/officeDocument/2006/relationships/image" Target="../media/image110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109.pn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13.png"/><Relationship Id="rId7" Type="http://schemas.openxmlformats.org/officeDocument/2006/relationships/image" Target="../media/image112.pn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7.png"/><Relationship Id="rId1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114.png"/><Relationship Id="rId1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16.png"/><Relationship Id="rId6" Type="http://schemas.openxmlformats.org/officeDocument/2006/relationships/image" Target="../media/image115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109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/>
          <p:nvPr/>
        </p:nvSpPr>
        <p:spPr>
          <a:xfrm>
            <a:off x="3230245" y="3573780"/>
            <a:ext cx="4602480" cy="16967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ctr" rtl="0" eaLnBrk="0">
              <a:lnSpc>
                <a:spcPct val="83000"/>
              </a:lnSpc>
            </a:pPr>
            <a:endParaRPr lang="zh-CN" sz="2300" spc="70" dirty="0">
              <a:ln w="8717" cap="flat" cmpd="sng">
                <a:solidFill>
                  <a:srgbClr val="000000">
                    <a:alpha val="100000"/>
                  </a:srgbClr>
                </a:solidFill>
                <a:prstDash val="solid"/>
                <a:bevel/>
              </a:ln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 rtl="0" eaLnBrk="0">
              <a:lnSpc>
                <a:spcPct val="83000"/>
              </a:lnSpc>
            </a:pPr>
            <a:r>
              <a:rPr lang="zh-CN" sz="2300" spc="7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汇报科室：金桥社区卫生服务中心</a:t>
            </a:r>
            <a:endParaRPr lang="zh-CN" sz="2300" spc="70" dirty="0">
              <a:ln w="8717" cap="flat" cmpd="sng">
                <a:solidFill>
                  <a:srgbClr val="000000">
                    <a:alpha val="100000"/>
                  </a:srgbClr>
                </a:solidFill>
                <a:prstDash val="solid"/>
                <a:bevel/>
              </a:ln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 rtl="0" eaLnBrk="0">
              <a:lnSpc>
                <a:spcPct val="83000"/>
              </a:lnSpc>
            </a:pPr>
            <a:r>
              <a:rPr lang="zh-CN" sz="2300" spc="7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汇报人：胡建霞</a:t>
            </a:r>
            <a:r>
              <a:rPr lang="en-US" altLang="zh-CN" sz="2300" spc="7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2300" spc="70" dirty="0">
              <a:ln w="8717" cap="flat" cmpd="sng">
                <a:solidFill>
                  <a:srgbClr val="000000">
                    <a:alpha val="100000"/>
                  </a:srgbClr>
                </a:solidFill>
                <a:prstDash val="solid"/>
                <a:bevel/>
              </a:ln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 rtl="0" eaLnBrk="0">
              <a:lnSpc>
                <a:spcPct val="83000"/>
              </a:lnSpc>
            </a:pPr>
            <a:r>
              <a:rPr lang="zh-CN" sz="2300" spc="7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</a:t>
            </a:r>
            <a:r>
              <a:rPr lang="en-US" altLang="zh-CN" sz="2300" spc="7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sz="2300" spc="7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年3月</a:t>
            </a:r>
            <a:r>
              <a:rPr lang="en-US" altLang="zh-CN" sz="2300" spc="7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</a:t>
            </a:r>
            <a:r>
              <a:rPr lang="zh-CN" altLang="en-US" sz="2300" spc="7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</a:t>
            </a:r>
            <a:endParaRPr lang="zh-CN" altLang="en-US" sz="2300" spc="70" dirty="0">
              <a:ln w="8717" cap="flat" cmpd="sng">
                <a:solidFill>
                  <a:srgbClr val="000000">
                    <a:alpha val="100000"/>
                  </a:srgbClr>
                </a:solidFill>
                <a:prstDash val="solid"/>
                <a:bevel/>
              </a:ln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912162" y="2310536"/>
            <a:ext cx="8428215" cy="791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39140" y="3276600"/>
            <a:ext cx="190499" cy="3115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50163" y="6047232"/>
            <a:ext cx="6400800" cy="134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5943" y="4495800"/>
            <a:ext cx="172211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44424" y="6306311"/>
            <a:ext cx="8537447" cy="135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50163" y="6047232"/>
            <a:ext cx="6400800" cy="134111"/>
          </a:xfrm>
          <a:prstGeom prst="rect">
            <a:avLst/>
          </a:prstGeom>
        </p:spPr>
      </p:pic>
      <p:pic>
        <p:nvPicPr>
          <p:cNvPr id="133" name="picture 1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44424" y="2165603"/>
            <a:ext cx="8537447" cy="4539996"/>
          </a:xfrm>
          <a:prstGeom prst="rect">
            <a:avLst/>
          </a:prstGeom>
        </p:spPr>
      </p:pic>
      <p:sp>
        <p:nvSpPr>
          <p:cNvPr id="134" name="textbox 134"/>
          <p:cNvSpPr/>
          <p:nvPr/>
        </p:nvSpPr>
        <p:spPr>
          <a:xfrm>
            <a:off x="6196129" y="2338337"/>
            <a:ext cx="4988559" cy="34715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500"/>
              </a:lnSpc>
              <a:tabLst>
                <a:tab pos="160020" algn="l"/>
              </a:tabLst>
            </a:pP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00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对流感流行季节</a:t>
            </a:r>
            <a:r>
              <a:rPr sz="20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1033</a:t>
            </a:r>
            <a:r>
              <a:rPr sz="200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名临床</a:t>
            </a: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诊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断的流感病</a:t>
            </a:r>
            <a:endParaRPr lang="en-US" altLang="en-US" sz="2000" dirty="0"/>
          </a:p>
          <a:p>
            <a:pPr marL="356870" algn="l" rtl="0" eaLnBrk="0">
              <a:lnSpc>
                <a:spcPct val="94000"/>
              </a:lnSpc>
              <a:spcBef>
                <a:spcPts val="1185"/>
              </a:spcBef>
            </a:pPr>
            <a:r>
              <a:rPr sz="200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例的研究</a:t>
            </a:r>
            <a:endParaRPr lang="en-US" altLang="en-US" sz="2000" dirty="0"/>
          </a:p>
          <a:p>
            <a:pPr algn="l" rtl="0" eaLnBrk="0">
              <a:lnSpc>
                <a:spcPct val="159000"/>
              </a:lnSpc>
            </a:pPr>
            <a:endParaRPr lang="en-US" altLang="en-US" sz="1000" dirty="0"/>
          </a:p>
          <a:p>
            <a:pPr marL="630555" indent="-353695" algn="l" rtl="0" eaLnBrk="0">
              <a:lnSpc>
                <a:spcPct val="129000"/>
              </a:lnSpc>
              <a:spcBef>
                <a:spcPts val="515"/>
              </a:spcBef>
            </a:pPr>
            <a:r>
              <a:rPr sz="170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170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7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791</a:t>
            </a:r>
            <a:r>
              <a:rPr sz="170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例进行了病毒培养、血清学和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PCR</a:t>
            </a:r>
            <a:r>
              <a:rPr sz="170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</a:t>
            </a:r>
            <a:r>
              <a:rPr sz="170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项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检</a:t>
            </a:r>
            <a:r>
              <a:rPr sz="170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测</a:t>
            </a:r>
            <a:endParaRPr lang="en-US" altLang="en-US" sz="1700" dirty="0"/>
          </a:p>
          <a:p>
            <a:pPr algn="l" rtl="0" eaLnBrk="0">
              <a:lnSpc>
                <a:spcPct val="131000"/>
              </a:lnSpc>
            </a:pPr>
            <a:endParaRPr lang="en-US" altLang="en-US" sz="1000" dirty="0"/>
          </a:p>
          <a:p>
            <a:pPr marL="277495" algn="l" rtl="0" eaLnBrk="0">
              <a:lnSpc>
                <a:spcPts val="2455"/>
              </a:lnSpc>
              <a:spcBef>
                <a:spcPts val="520"/>
              </a:spcBef>
            </a:pPr>
            <a:r>
              <a:rPr sz="170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170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70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结果其中至少有一项为阳性的患者为</a:t>
            </a:r>
            <a:r>
              <a:rPr sz="1700" spc="9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7</a:t>
            </a:r>
            <a:r>
              <a:rPr sz="1700" spc="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7%</a:t>
            </a:r>
            <a:endParaRPr lang="en-US" altLang="en-US" sz="1700" dirty="0"/>
          </a:p>
          <a:p>
            <a:pPr algn="l" rtl="0" eaLnBrk="0">
              <a:lnSpc>
                <a:spcPct val="127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3000"/>
              </a:lnSpc>
              <a:spcBef>
                <a:spcPts val="600"/>
              </a:spcBef>
              <a:tabLst>
                <a:tab pos="160020" algn="l"/>
              </a:tabLst>
            </a:pPr>
            <a:r>
              <a:rPr sz="2000" spc="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000" spc="6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60" dirty="0">
                <a:ln w="7282" cap="flat" cmpd="sng">
                  <a:solidFill>
                    <a:srgbClr val="C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医生要有充分的自</a:t>
            </a:r>
            <a:r>
              <a:rPr sz="2000" spc="10" dirty="0">
                <a:ln w="7282" cap="flat" cmpd="sng">
                  <a:solidFill>
                    <a:srgbClr val="C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信</a:t>
            </a:r>
            <a:endParaRPr lang="en-US" altLang="en-US" sz="2000" dirty="0"/>
          </a:p>
          <a:p>
            <a:pPr marL="12700" algn="l" rtl="0" eaLnBrk="0">
              <a:lnSpc>
                <a:spcPts val="4600"/>
              </a:lnSpc>
              <a:tabLst>
                <a:tab pos="160020" algn="l"/>
              </a:tabLst>
            </a:pPr>
            <a:r>
              <a:rPr sz="2000" spc="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000" spc="6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60" dirty="0">
                <a:ln w="7282" cap="flat" cmpd="sng">
                  <a:solidFill>
                    <a:srgbClr val="C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流行病学史非常重</a:t>
            </a:r>
            <a:r>
              <a:rPr sz="2000" spc="10" dirty="0">
                <a:ln w="7282" cap="flat" cmpd="sng">
                  <a:solidFill>
                    <a:srgbClr val="C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要</a:t>
            </a:r>
            <a:endParaRPr lang="en-US" altLang="en-US" sz="2000" dirty="0"/>
          </a:p>
        </p:txBody>
      </p:sp>
      <p:pic>
        <p:nvPicPr>
          <p:cNvPr id="135" name="picture 1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08829" y="5514608"/>
            <a:ext cx="147433" cy="282135"/>
          </a:xfrm>
          <a:prstGeom prst="rect">
            <a:avLst/>
          </a:prstGeom>
        </p:spPr>
      </p:pic>
      <p:pic>
        <p:nvPicPr>
          <p:cNvPr id="136" name="picture 1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08829" y="4930408"/>
            <a:ext cx="147433" cy="282135"/>
          </a:xfrm>
          <a:prstGeom prst="rect">
            <a:avLst/>
          </a:prstGeom>
        </p:spPr>
      </p:pic>
      <p:pic>
        <p:nvPicPr>
          <p:cNvPr id="137" name="picture 1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08829" y="2351037"/>
            <a:ext cx="147433" cy="28213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21600000">
            <a:off x="2437650" y="1426997"/>
            <a:ext cx="6975805" cy="532739"/>
            <a:chOff x="0" y="0"/>
            <a:chExt cx="6975805" cy="532739"/>
          </a:xfrm>
        </p:grpSpPr>
        <p:pic>
          <p:nvPicPr>
            <p:cNvPr id="138" name="picture 1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6975805" cy="532739"/>
            </a:xfrm>
            <a:prstGeom prst="rect">
              <a:avLst/>
            </a:prstGeom>
          </p:spPr>
        </p:pic>
        <p:sp>
          <p:nvSpPr>
            <p:cNvPr id="139" name="textbox 139"/>
            <p:cNvSpPr/>
            <p:nvPr/>
          </p:nvSpPr>
          <p:spPr>
            <a:xfrm>
              <a:off x="-12700" y="-12700"/>
              <a:ext cx="7001509" cy="55816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lang="en-US" altLang="en-US" sz="200" dirty="0"/>
            </a:p>
            <a:p>
              <a:pPr marL="754380" algn="l" rtl="0" eaLnBrk="0">
                <a:lnSpc>
                  <a:spcPts val="3810"/>
                </a:lnSpc>
                <a:spcBef>
                  <a:spcPts val="0"/>
                </a:spcBef>
              </a:pPr>
              <a:r>
                <a:rPr sz="2700" spc="90" dirty="0">
                  <a:solidFill>
                    <a:srgbClr val="C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临床症状</a:t>
              </a:r>
              <a:r>
                <a:rPr sz="2700" spc="90" dirty="0">
                  <a:solidFill>
                    <a:srgbClr val="C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+</a:t>
              </a:r>
              <a:r>
                <a:rPr sz="2700" spc="90" dirty="0">
                  <a:solidFill>
                    <a:srgbClr val="C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流行病学史诊断准确率</a:t>
              </a:r>
              <a:r>
                <a:rPr sz="2700" spc="0" dirty="0">
                  <a:solidFill>
                    <a:srgbClr val="C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高</a:t>
              </a:r>
              <a:endParaRPr lang="en-US" altLang="en-US" sz="2700" dirty="0"/>
            </a:p>
          </p:txBody>
        </p:sp>
      </p:grpSp>
      <p:pic>
        <p:nvPicPr>
          <p:cNvPr id="141" name="picture 1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268796" y="430263"/>
            <a:ext cx="2575890" cy="541667"/>
          </a:xfrm>
          <a:prstGeom prst="rect">
            <a:avLst/>
          </a:prstGeom>
        </p:spPr>
      </p:pic>
      <p:sp>
        <p:nvSpPr>
          <p:cNvPr id="142" name="textbox 142"/>
          <p:cNvSpPr/>
          <p:nvPr/>
        </p:nvSpPr>
        <p:spPr>
          <a:xfrm>
            <a:off x="6131305" y="6417597"/>
            <a:ext cx="3462020" cy="3975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indent="10795" algn="l" rtl="0" eaLnBrk="0">
              <a:lnSpc>
                <a:spcPct val="122000"/>
              </a:lnSpc>
            </a:pPr>
            <a:r>
              <a:rPr sz="10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1.</a:t>
            </a: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Zambon</a:t>
            </a:r>
            <a:r>
              <a:rPr sz="10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</a:t>
            </a:r>
            <a:r>
              <a:rPr sz="10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0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et</a:t>
            </a:r>
            <a:r>
              <a:rPr sz="10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</a:t>
            </a:r>
            <a:r>
              <a:rPr sz="10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Arch</a:t>
            </a:r>
            <a:r>
              <a:rPr sz="10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Intern</a:t>
            </a:r>
            <a:r>
              <a:rPr sz="10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Med</a:t>
            </a:r>
            <a:r>
              <a:rPr sz="10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.2001,</a:t>
            </a:r>
            <a:r>
              <a:rPr sz="10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161:2116-212</a:t>
            </a: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2.</a:t>
            </a: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2.</a:t>
            </a: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Monto</a:t>
            </a:r>
            <a:r>
              <a:rPr sz="10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et</a:t>
            </a:r>
            <a:r>
              <a:rPr sz="10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</a:t>
            </a:r>
            <a:r>
              <a:rPr sz="10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Arch</a:t>
            </a:r>
            <a:r>
              <a:rPr sz="10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Intern</a:t>
            </a:r>
            <a:r>
              <a:rPr sz="10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Med</a:t>
            </a:r>
            <a:r>
              <a:rPr sz="10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.2000,</a:t>
            </a:r>
            <a:r>
              <a:rPr sz="10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160:3243</a:t>
            </a:r>
            <a:r>
              <a:rPr sz="10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3247.</a:t>
            </a:r>
            <a:endParaRPr lang="en-US" alt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 rot="21600000">
            <a:off x="6450889" y="2775839"/>
            <a:ext cx="4705717" cy="3465652"/>
            <a:chOff x="0" y="0"/>
            <a:chExt cx="4705717" cy="3465652"/>
          </a:xfrm>
        </p:grpSpPr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4696536" cy="3465652"/>
            </a:xfrm>
            <a:prstGeom prst="rect">
              <a:avLst/>
            </a:prstGeom>
          </p:spPr>
        </p:pic>
        <p:sp>
          <p:nvSpPr>
            <p:cNvPr id="50" name="textbox 50"/>
            <p:cNvSpPr/>
            <p:nvPr/>
          </p:nvSpPr>
          <p:spPr>
            <a:xfrm>
              <a:off x="95617" y="312432"/>
              <a:ext cx="4610100" cy="275717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3000"/>
                </a:lnSpc>
              </a:pPr>
              <a:endParaRPr lang="en-US" altLang="en-US" sz="100" dirty="0"/>
            </a:p>
            <a:p>
              <a:pPr marL="293370" indent="-280670" algn="l" rtl="0" eaLnBrk="0">
                <a:lnSpc>
                  <a:spcPct val="104000"/>
                </a:lnSpc>
              </a:pPr>
              <a:r>
                <a:rPr sz="1700" spc="9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700" spc="9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</a:t>
              </a:r>
              <a:r>
                <a:rPr sz="1700" spc="9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儿童流感的临床表现和并发症与成人</a:t>
              </a:r>
              <a:r>
                <a:rPr sz="1700" spc="8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相</a:t>
              </a:r>
              <a:r>
                <a:rPr sz="1700" spc="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似。</a:t>
              </a:r>
              <a:r>
                <a:rPr sz="1700" spc="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r>
                <a:rPr sz="1700" spc="11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儿童感染乙型流感，部分以呕吐、腹痛</a:t>
              </a:r>
              <a:r>
                <a:rPr sz="1700" spc="3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、</a:t>
              </a:r>
              <a:r>
                <a:rPr sz="1700" spc="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</a:t>
              </a:r>
              <a:r>
                <a:rPr sz="1700" spc="8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腹泻为特点</a:t>
              </a:r>
              <a:r>
                <a:rPr sz="1700" spc="4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。</a:t>
              </a:r>
              <a:endParaRPr lang="en-US" altLang="en-US" sz="1700" dirty="0"/>
            </a:p>
            <a:p>
              <a:pPr marL="293370" indent="-280670" algn="l" rtl="0" eaLnBrk="0">
                <a:lnSpc>
                  <a:spcPct val="105000"/>
                </a:lnSpc>
                <a:spcBef>
                  <a:spcPts val="85"/>
                </a:spcBef>
              </a:pPr>
              <a:r>
                <a:rPr sz="1700" spc="9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700" spc="9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</a:t>
              </a:r>
              <a:r>
                <a:rPr sz="1700" spc="9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婴幼儿流感的临床症状往往不典型。新</a:t>
              </a:r>
              <a:r>
                <a:rPr sz="1700" spc="5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生</a:t>
              </a:r>
              <a:r>
                <a:rPr sz="1700" spc="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</a:t>
              </a:r>
              <a:r>
                <a:rPr sz="1700" spc="10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儿流感少见，但如患流感易合并肺炎，</a:t>
              </a:r>
              <a:r>
                <a:rPr sz="1700" spc="4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常</a:t>
              </a:r>
              <a:r>
                <a:rPr sz="1700" spc="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</a:t>
              </a:r>
              <a:r>
                <a:rPr sz="1700" spc="10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有脓毒症表现，如嗜睡、拒奶、呼吸暂</a:t>
              </a:r>
              <a:r>
                <a:rPr sz="1700" spc="4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停</a:t>
              </a:r>
              <a:r>
                <a:rPr sz="1700" spc="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</a:t>
              </a:r>
              <a:r>
                <a:rPr sz="1700" spc="3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等</a:t>
              </a:r>
              <a:r>
                <a:rPr sz="1700" spc="1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。</a:t>
              </a:r>
              <a:endParaRPr lang="en-US" altLang="en-US" sz="1700" dirty="0"/>
            </a:p>
            <a:p>
              <a:pPr marL="295910" indent="-283210" algn="l" rtl="0" eaLnBrk="0">
                <a:lnSpc>
                  <a:spcPct val="104000"/>
                </a:lnSpc>
                <a:spcBef>
                  <a:spcPts val="115"/>
                </a:spcBef>
              </a:pPr>
              <a:r>
                <a:rPr sz="1700" spc="9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700" spc="9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</a:t>
              </a:r>
              <a:r>
                <a:rPr sz="1700" spc="9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儿童感染流感病毒引起的急性喉炎、急</a:t>
              </a:r>
              <a:r>
                <a:rPr sz="1700" spc="5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性</a:t>
              </a:r>
              <a:r>
                <a:rPr sz="1700" spc="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</a:t>
              </a:r>
              <a:r>
                <a:rPr sz="1700" spc="10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中耳炎、气管炎、支气管炎、毛细支气</a:t>
              </a:r>
              <a:r>
                <a:rPr sz="1700" spc="2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管</a:t>
              </a:r>
              <a:r>
                <a:rPr sz="1700" spc="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</a:t>
              </a:r>
              <a:r>
                <a:rPr sz="1700" spc="9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炎、肺炎较成人常见</a:t>
              </a:r>
              <a:r>
                <a:rPr sz="1700" spc="1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。</a:t>
              </a:r>
              <a:endParaRPr lang="en-US" altLang="en-US" sz="1700" dirty="0"/>
            </a:p>
          </p:txBody>
        </p:sp>
      </p:grpSp>
      <p:graphicFrame>
        <p:nvGraphicFramePr>
          <p:cNvPr id="52" name="table 52"/>
          <p:cNvGraphicFramePr>
            <a:graphicFrameLocks noGrp="1"/>
          </p:cNvGraphicFramePr>
          <p:nvPr/>
        </p:nvGraphicFramePr>
        <p:xfrm>
          <a:off x="977900" y="2775839"/>
          <a:ext cx="5127625" cy="3536950"/>
        </p:xfrm>
        <a:graphic>
          <a:graphicData uri="http://schemas.openxmlformats.org/drawingml/2006/table">
            <a:tbl>
              <a:tblPr/>
              <a:tblGrid>
                <a:gridCol w="5127625"/>
              </a:tblGrid>
              <a:tr h="3536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391795" indent="-283210" algn="l" rtl="0" eaLnBrk="0">
                        <a:lnSpc>
                          <a:spcPct val="105000"/>
                        </a:lnSpc>
                      </a:pPr>
                      <a:r>
                        <a:rPr sz="17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7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</a:t>
                      </a:r>
                      <a:r>
                        <a:rPr sz="17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主要以发热、头痛、肌痛和全身不适起病，</a:t>
                      </a:r>
                      <a:r>
                        <a:rPr sz="170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体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r>
                        <a:rPr sz="17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温可达39℃~40℃</a:t>
                      </a:r>
                      <a:r>
                        <a:rPr sz="17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r>
                        <a:rPr sz="17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，可有畏寒、寒战，多</a:t>
                      </a:r>
                      <a:r>
                        <a:rPr sz="17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伴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全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r>
                        <a:rPr sz="170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身肌肉关节酸痛、乏力、食欲减退等全身症</a:t>
                      </a:r>
                      <a:r>
                        <a:rPr sz="170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状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，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r>
                        <a:rPr sz="170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常有咽喉痛、干咳，可有鼻塞、流涕、胸骨</a:t>
                      </a:r>
                      <a:r>
                        <a:rPr sz="17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后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r>
                        <a:rPr sz="17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不适等。颜面潮红，眼结膜充血</a:t>
                      </a:r>
                      <a:r>
                        <a:rPr sz="1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。</a:t>
                      </a:r>
                      <a:endParaRPr lang="en-US" altLang="en-US" sz="1700" dirty="0"/>
                    </a:p>
                    <a:p>
                      <a:pPr marL="392430" indent="-284480" algn="l" rtl="0" eaLnBrk="0">
                        <a:lnSpc>
                          <a:spcPct val="103000"/>
                        </a:lnSpc>
                        <a:spcBef>
                          <a:spcPts val="100"/>
                        </a:spcBef>
                      </a:pPr>
                      <a:r>
                        <a:rPr sz="17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7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</a:t>
                      </a:r>
                      <a:r>
                        <a:rPr sz="17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轻症流感常与普通感冒表现相似，但其发热</a:t>
                      </a:r>
                      <a:r>
                        <a:rPr sz="170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和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r>
                        <a:rPr sz="170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全身症状更明显</a:t>
                      </a:r>
                      <a:r>
                        <a:rPr sz="17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。</a:t>
                      </a:r>
                      <a:endParaRPr lang="en-US" altLang="en-US" sz="1700" dirty="0"/>
                    </a:p>
                    <a:p>
                      <a:pPr marL="389890" indent="-281940" algn="l" rtl="0" eaLnBrk="0">
                        <a:lnSpc>
                          <a:spcPct val="104000"/>
                        </a:lnSpc>
                        <a:spcBef>
                          <a:spcPts val="120"/>
                        </a:spcBef>
                      </a:pPr>
                      <a:r>
                        <a:rPr sz="170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70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</a:t>
                      </a:r>
                      <a:r>
                        <a:rPr sz="170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无并发症者病程呈自限性，多于发病3~4</a:t>
                      </a:r>
                      <a:r>
                        <a:rPr sz="170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r>
                        <a:rPr sz="1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天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 </a:t>
                      </a:r>
                      <a:r>
                        <a:rPr sz="170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后体温逐渐消退，全身症状好转，但咳嗽、</a:t>
                      </a:r>
                      <a:r>
                        <a:rPr sz="17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体</a:t>
                      </a:r>
                      <a:r>
                        <a:rPr sz="17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r>
                        <a:rPr sz="170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力恢复常需1~2</a:t>
                      </a:r>
                      <a:r>
                        <a:rPr sz="170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r>
                        <a:rPr sz="170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周</a:t>
                      </a:r>
                      <a:r>
                        <a:rPr sz="170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。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2" name="group 12"/>
          <p:cNvGrpSpPr/>
          <p:nvPr/>
        </p:nvGrpSpPr>
        <p:grpSpPr>
          <a:xfrm rot="21600000">
            <a:off x="1054671" y="2060447"/>
            <a:ext cx="10087737" cy="566928"/>
            <a:chOff x="0" y="0"/>
            <a:chExt cx="10087737" cy="566928"/>
          </a:xfrm>
        </p:grpSpPr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0087737" cy="566928"/>
            </a:xfrm>
            <a:prstGeom prst="rect">
              <a:avLst/>
            </a:prstGeom>
          </p:spPr>
        </p:pic>
        <p:sp>
          <p:nvSpPr>
            <p:cNvPr id="54" name="textbox 54"/>
            <p:cNvSpPr/>
            <p:nvPr/>
          </p:nvSpPr>
          <p:spPr>
            <a:xfrm>
              <a:off x="-12700" y="-12700"/>
              <a:ext cx="10113644" cy="63182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7000"/>
                </a:lnSpc>
              </a:pPr>
              <a:endParaRPr lang="en-US" altLang="en-US" sz="100" dirty="0"/>
            </a:p>
            <a:p>
              <a:pPr marL="4510405" algn="l" rtl="0" eaLnBrk="0">
                <a:lnSpc>
                  <a:spcPct val="99000"/>
                </a:lnSpc>
              </a:pPr>
              <a:r>
                <a:rPr sz="2300" spc="70" dirty="0">
                  <a:ln w="8717" cap="flat" cmpd="sng">
                    <a:solidFill>
                      <a:srgbClr val="FFFFFF">
                        <a:alpha val="100000"/>
                      </a:srgbClr>
                    </a:solidFill>
                    <a:prstDash val="solid"/>
                    <a:miter lim="2"/>
                  </a:ln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临床表</a:t>
              </a:r>
              <a:r>
                <a:rPr sz="2300" spc="50" dirty="0">
                  <a:ln w="8717" cap="flat" cmpd="sng">
                    <a:solidFill>
                      <a:srgbClr val="FFFFFF">
                        <a:alpha val="100000"/>
                      </a:srgbClr>
                    </a:solidFill>
                    <a:prstDash val="solid"/>
                    <a:miter lim="2"/>
                  </a:ln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现</a:t>
              </a:r>
              <a:endParaRPr lang="en-US" altLang="en-US" sz="2300" dirty="0"/>
            </a:p>
          </p:txBody>
        </p:sp>
      </p:grpSp>
      <p:sp>
        <p:nvSpPr>
          <p:cNvPr id="55" name="textbox 55"/>
          <p:cNvSpPr/>
          <p:nvPr/>
        </p:nvSpPr>
        <p:spPr>
          <a:xfrm>
            <a:off x="849681" y="1506702"/>
            <a:ext cx="10101580" cy="2768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70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70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70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临床表现和感染的严重程度可能因感染的流感类型或亚型不同，潜伏期一般为</a:t>
            </a:r>
            <a:r>
              <a:rPr sz="1700" spc="7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2"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1-7天</a:t>
            </a:r>
            <a:r>
              <a:rPr sz="170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，多为2-</a:t>
            </a:r>
            <a:r>
              <a:rPr sz="17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天。</a:t>
            </a:r>
            <a:endParaRPr lang="en-US" altLang="en-US" sz="1700" dirty="0"/>
          </a:p>
        </p:txBody>
      </p:sp>
      <p:sp>
        <p:nvSpPr>
          <p:cNvPr id="56" name="textbox 56"/>
          <p:cNvSpPr/>
          <p:nvPr/>
        </p:nvSpPr>
        <p:spPr>
          <a:xfrm>
            <a:off x="5215534" y="499046"/>
            <a:ext cx="1807845" cy="5422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350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临床表</a:t>
            </a:r>
            <a:r>
              <a:rPr sz="35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现</a:t>
            </a:r>
            <a:endParaRPr lang="en-US" altLang="en-US" sz="3500" dirty="0"/>
          </a:p>
        </p:txBody>
      </p:sp>
      <p:sp>
        <p:nvSpPr>
          <p:cNvPr id="57" name="textbox 57"/>
          <p:cNvSpPr/>
          <p:nvPr/>
        </p:nvSpPr>
        <p:spPr>
          <a:xfrm>
            <a:off x="852665" y="6572122"/>
            <a:ext cx="2171700" cy="1974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350"/>
              </a:lnSpc>
            </a:pPr>
            <a:r>
              <a:rPr sz="110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流行性感冒诊疗方案</a:t>
            </a:r>
            <a:r>
              <a:rPr sz="110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10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sz="11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2020</a:t>
            </a:r>
            <a:r>
              <a:rPr sz="110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版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en-US" alt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>
            <p:custDataLst>
              <p:tags r:id="rId1"/>
            </p:custDataLst>
          </p:nvPr>
        </p:nvSpPr>
        <p:spPr>
          <a:xfrm>
            <a:off x="4826412" y="3186763"/>
            <a:ext cx="2350767" cy="2350767"/>
          </a:xfrm>
          <a:prstGeom prst="ellipse">
            <a:avLst/>
          </a:prstGeom>
          <a:solidFill>
            <a:srgbClr val="FF170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sz="2400" b="1" spc="30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流行病学史</a:t>
            </a:r>
            <a:endParaRPr lang="zh-CN" altLang="en-US" sz="2400" b="1" spc="30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5547801" y="1867424"/>
            <a:ext cx="907989" cy="89210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algn="ctr"/>
            <a:r>
              <a:rPr lang="en-US" altLang="zh-CN" sz="3200">
                <a:solidFill>
                  <a:srgbClr val="FF42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en-US" altLang="zh-CN" sz="3200">
              <a:solidFill>
                <a:srgbClr val="FF42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6" name="任意多边形 16"/>
          <p:cNvSpPr/>
          <p:nvPr>
            <p:custDataLst>
              <p:tags r:id="rId3"/>
            </p:custDataLst>
          </p:nvPr>
        </p:nvSpPr>
        <p:spPr>
          <a:xfrm>
            <a:off x="5225784" y="1608134"/>
            <a:ext cx="1552024" cy="1410680"/>
          </a:xfrm>
          <a:custGeom>
            <a:avLst/>
            <a:gdLst>
              <a:gd name="connsiteX0" fmla="*/ 186984 w 1017355"/>
              <a:gd name="connsiteY0" fmla="*/ 0 h 924704"/>
              <a:gd name="connsiteX1" fmla="*/ 227633 w 1017355"/>
              <a:gd name="connsiteY1" fmla="*/ 40648 h 924704"/>
              <a:gd name="connsiteX2" fmla="*/ 186984 w 1017355"/>
              <a:gd name="connsiteY2" fmla="*/ 81297 h 924704"/>
              <a:gd name="connsiteX3" fmla="*/ 171161 w 1017355"/>
              <a:gd name="connsiteY3" fmla="*/ 78103 h 924704"/>
              <a:gd name="connsiteX4" fmla="*/ 161319 w 1017355"/>
              <a:gd name="connsiteY4" fmla="*/ 71467 h 924704"/>
              <a:gd name="connsiteX5" fmla="*/ 102818 w 1017355"/>
              <a:gd name="connsiteY5" fmla="*/ 142371 h 924704"/>
              <a:gd name="connsiteX6" fmla="*/ 19228 w 1017355"/>
              <a:gd name="connsiteY6" fmla="*/ 416027 h 924704"/>
              <a:gd name="connsiteX7" fmla="*/ 508677 w 1017355"/>
              <a:gd name="connsiteY7" fmla="*/ 905476 h 924704"/>
              <a:gd name="connsiteX8" fmla="*/ 998127 w 1017355"/>
              <a:gd name="connsiteY8" fmla="*/ 416027 h 924704"/>
              <a:gd name="connsiteX9" fmla="*/ 914536 w 1017355"/>
              <a:gd name="connsiteY9" fmla="*/ 142371 h 924704"/>
              <a:gd name="connsiteX10" fmla="*/ 857082 w 1017355"/>
              <a:gd name="connsiteY10" fmla="*/ 72736 h 924704"/>
              <a:gd name="connsiteX11" fmla="*/ 849121 w 1017355"/>
              <a:gd name="connsiteY11" fmla="*/ 78103 h 924704"/>
              <a:gd name="connsiteX12" fmla="*/ 833299 w 1017355"/>
              <a:gd name="connsiteY12" fmla="*/ 81297 h 924704"/>
              <a:gd name="connsiteX13" fmla="*/ 792650 w 1017355"/>
              <a:gd name="connsiteY13" fmla="*/ 40648 h 924704"/>
              <a:gd name="connsiteX14" fmla="*/ 833299 w 1017355"/>
              <a:gd name="connsiteY14" fmla="*/ 0 h 924704"/>
              <a:gd name="connsiteX15" fmla="*/ 873948 w 1017355"/>
              <a:gd name="connsiteY15" fmla="*/ 40648 h 924704"/>
              <a:gd name="connsiteX16" fmla="*/ 870754 w 1017355"/>
              <a:gd name="connsiteY16" fmla="*/ 56471 h 924704"/>
              <a:gd name="connsiteX17" fmla="*/ 869730 w 1017355"/>
              <a:gd name="connsiteY17" fmla="*/ 57989 h 924704"/>
              <a:gd name="connsiteX18" fmla="*/ 930481 w 1017355"/>
              <a:gd name="connsiteY18" fmla="*/ 131621 h 924704"/>
              <a:gd name="connsiteX19" fmla="*/ 1017355 w 1017355"/>
              <a:gd name="connsiteY19" fmla="*/ 416027 h 924704"/>
              <a:gd name="connsiteX20" fmla="*/ 508677 w 1017355"/>
              <a:gd name="connsiteY20" fmla="*/ 924704 h 924704"/>
              <a:gd name="connsiteX21" fmla="*/ 0 w 1017355"/>
              <a:gd name="connsiteY21" fmla="*/ 416027 h 924704"/>
              <a:gd name="connsiteX22" fmla="*/ 148988 w 1017355"/>
              <a:gd name="connsiteY22" fmla="*/ 56338 h 924704"/>
              <a:gd name="connsiteX23" fmla="*/ 149429 w 1017355"/>
              <a:gd name="connsiteY23" fmla="*/ 55974 h 924704"/>
              <a:gd name="connsiteX24" fmla="*/ 146335 w 1017355"/>
              <a:gd name="connsiteY24" fmla="*/ 40648 h 924704"/>
              <a:gd name="connsiteX25" fmla="*/ 186984 w 1017355"/>
              <a:gd name="connsiteY25" fmla="*/ 0 h 9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17355" h="924704">
                <a:moveTo>
                  <a:pt x="186984" y="0"/>
                </a:moveTo>
                <a:cubicBezTo>
                  <a:pt x="209433" y="0"/>
                  <a:pt x="227633" y="18199"/>
                  <a:pt x="227633" y="40648"/>
                </a:cubicBezTo>
                <a:cubicBezTo>
                  <a:pt x="227633" y="63098"/>
                  <a:pt x="209433" y="81297"/>
                  <a:pt x="186984" y="81297"/>
                </a:cubicBezTo>
                <a:cubicBezTo>
                  <a:pt x="181371" y="81297"/>
                  <a:pt x="176024" y="80160"/>
                  <a:pt x="171161" y="78103"/>
                </a:cubicBezTo>
                <a:lnTo>
                  <a:pt x="161319" y="71467"/>
                </a:lnTo>
                <a:lnTo>
                  <a:pt x="102818" y="142371"/>
                </a:lnTo>
                <a:cubicBezTo>
                  <a:pt x="50044" y="220488"/>
                  <a:pt x="19228" y="314659"/>
                  <a:pt x="19228" y="416027"/>
                </a:cubicBezTo>
                <a:cubicBezTo>
                  <a:pt x="19228" y="686342"/>
                  <a:pt x="238362" y="905476"/>
                  <a:pt x="508677" y="905476"/>
                </a:cubicBezTo>
                <a:cubicBezTo>
                  <a:pt x="778993" y="905476"/>
                  <a:pt x="998127" y="686342"/>
                  <a:pt x="998127" y="416027"/>
                </a:cubicBezTo>
                <a:cubicBezTo>
                  <a:pt x="998127" y="314659"/>
                  <a:pt x="967311" y="220488"/>
                  <a:pt x="914536" y="142371"/>
                </a:cubicBezTo>
                <a:lnTo>
                  <a:pt x="857082" y="72736"/>
                </a:lnTo>
                <a:lnTo>
                  <a:pt x="849121" y="78103"/>
                </a:lnTo>
                <a:cubicBezTo>
                  <a:pt x="844258" y="80160"/>
                  <a:pt x="838911" y="81297"/>
                  <a:pt x="833299" y="81297"/>
                </a:cubicBezTo>
                <a:cubicBezTo>
                  <a:pt x="810849" y="81297"/>
                  <a:pt x="792650" y="63098"/>
                  <a:pt x="792650" y="40648"/>
                </a:cubicBezTo>
                <a:cubicBezTo>
                  <a:pt x="792650" y="18199"/>
                  <a:pt x="810849" y="0"/>
                  <a:pt x="833299" y="0"/>
                </a:cubicBezTo>
                <a:cubicBezTo>
                  <a:pt x="855749" y="0"/>
                  <a:pt x="873948" y="18199"/>
                  <a:pt x="873948" y="40648"/>
                </a:cubicBezTo>
                <a:cubicBezTo>
                  <a:pt x="873948" y="46261"/>
                  <a:pt x="872811" y="51608"/>
                  <a:pt x="870754" y="56471"/>
                </a:cubicBezTo>
                <a:lnTo>
                  <a:pt x="869730" y="57989"/>
                </a:lnTo>
                <a:lnTo>
                  <a:pt x="930481" y="131621"/>
                </a:lnTo>
                <a:cubicBezTo>
                  <a:pt x="985328" y="212806"/>
                  <a:pt x="1017355" y="310676"/>
                  <a:pt x="1017355" y="416027"/>
                </a:cubicBezTo>
                <a:cubicBezTo>
                  <a:pt x="1017355" y="696961"/>
                  <a:pt x="789612" y="924704"/>
                  <a:pt x="508677" y="924704"/>
                </a:cubicBezTo>
                <a:cubicBezTo>
                  <a:pt x="227742" y="924704"/>
                  <a:pt x="0" y="696961"/>
                  <a:pt x="0" y="416027"/>
                </a:cubicBezTo>
                <a:cubicBezTo>
                  <a:pt x="0" y="275559"/>
                  <a:pt x="56936" y="148390"/>
                  <a:pt x="148988" y="56338"/>
                </a:cubicBezTo>
                <a:lnTo>
                  <a:pt x="149429" y="55974"/>
                </a:lnTo>
                <a:lnTo>
                  <a:pt x="146335" y="40648"/>
                </a:lnTo>
                <a:cubicBezTo>
                  <a:pt x="146335" y="18199"/>
                  <a:pt x="164534" y="0"/>
                  <a:pt x="186984" y="0"/>
                </a:cubicBezTo>
                <a:close/>
              </a:path>
            </a:pathLst>
          </a:custGeom>
          <a:solidFill>
            <a:srgbClr val="FF4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p>
            <a:pPr algn="ctr"/>
            <a:endParaRPr lang="en-US" altLang="zh-CN" sz="3200" dirty="0">
              <a:solidFill>
                <a:srgbClr val="FF170C"/>
              </a:solidFill>
              <a:sym typeface="Arial" panose="020B0604020202020204" pitchFamily="34" charset="0"/>
            </a:endParaRPr>
          </a:p>
        </p:txBody>
      </p:sp>
      <p:sp>
        <p:nvSpPr>
          <p:cNvPr id="731" name="矩形 730"/>
          <p:cNvSpPr/>
          <p:nvPr>
            <p:custDataLst>
              <p:tags r:id="rId4"/>
            </p:custDataLst>
          </p:nvPr>
        </p:nvSpPr>
        <p:spPr>
          <a:xfrm>
            <a:off x="4685937" y="602349"/>
            <a:ext cx="2619162" cy="909814"/>
          </a:xfrm>
          <a:prstGeom prst="rect">
            <a:avLst/>
          </a:prstGeom>
          <a:noFill/>
        </p:spPr>
        <p:txBody>
          <a:bodyPr wrap="none" anchor="ctr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b="1" spc="150">
                <a:solidFill>
                  <a:srgbClr val="FF42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发病前7天内无个人防护情况下</a:t>
            </a:r>
            <a:endParaRPr lang="zh-CN" altLang="en-US" b="1" spc="150">
              <a:solidFill>
                <a:srgbClr val="FF420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b="1" spc="150">
                <a:solidFill>
                  <a:srgbClr val="FF42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与疑似或确诊流感患者有密切接触的；</a:t>
            </a:r>
            <a:endParaRPr lang="zh-CN" altLang="en-US" b="1" spc="150">
              <a:solidFill>
                <a:srgbClr val="FF420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>
            <p:custDataLst>
              <p:tags r:id="rId5"/>
            </p:custDataLst>
          </p:nvPr>
        </p:nvSpPr>
        <p:spPr>
          <a:xfrm rot="7200000">
            <a:off x="6999985" y="4681141"/>
            <a:ext cx="1552024" cy="1410680"/>
          </a:xfrm>
          <a:custGeom>
            <a:avLst/>
            <a:gdLst>
              <a:gd name="connsiteX0" fmla="*/ 186984 w 1017355"/>
              <a:gd name="connsiteY0" fmla="*/ 0 h 924704"/>
              <a:gd name="connsiteX1" fmla="*/ 227633 w 1017355"/>
              <a:gd name="connsiteY1" fmla="*/ 40648 h 924704"/>
              <a:gd name="connsiteX2" fmla="*/ 186984 w 1017355"/>
              <a:gd name="connsiteY2" fmla="*/ 81297 h 924704"/>
              <a:gd name="connsiteX3" fmla="*/ 171161 w 1017355"/>
              <a:gd name="connsiteY3" fmla="*/ 78103 h 924704"/>
              <a:gd name="connsiteX4" fmla="*/ 161319 w 1017355"/>
              <a:gd name="connsiteY4" fmla="*/ 71467 h 924704"/>
              <a:gd name="connsiteX5" fmla="*/ 102818 w 1017355"/>
              <a:gd name="connsiteY5" fmla="*/ 142371 h 924704"/>
              <a:gd name="connsiteX6" fmla="*/ 19228 w 1017355"/>
              <a:gd name="connsiteY6" fmla="*/ 416027 h 924704"/>
              <a:gd name="connsiteX7" fmla="*/ 508677 w 1017355"/>
              <a:gd name="connsiteY7" fmla="*/ 905476 h 924704"/>
              <a:gd name="connsiteX8" fmla="*/ 998127 w 1017355"/>
              <a:gd name="connsiteY8" fmla="*/ 416027 h 924704"/>
              <a:gd name="connsiteX9" fmla="*/ 914536 w 1017355"/>
              <a:gd name="connsiteY9" fmla="*/ 142371 h 924704"/>
              <a:gd name="connsiteX10" fmla="*/ 857082 w 1017355"/>
              <a:gd name="connsiteY10" fmla="*/ 72736 h 924704"/>
              <a:gd name="connsiteX11" fmla="*/ 849121 w 1017355"/>
              <a:gd name="connsiteY11" fmla="*/ 78103 h 924704"/>
              <a:gd name="connsiteX12" fmla="*/ 833299 w 1017355"/>
              <a:gd name="connsiteY12" fmla="*/ 81297 h 924704"/>
              <a:gd name="connsiteX13" fmla="*/ 792650 w 1017355"/>
              <a:gd name="connsiteY13" fmla="*/ 40648 h 924704"/>
              <a:gd name="connsiteX14" fmla="*/ 833299 w 1017355"/>
              <a:gd name="connsiteY14" fmla="*/ 0 h 924704"/>
              <a:gd name="connsiteX15" fmla="*/ 873948 w 1017355"/>
              <a:gd name="connsiteY15" fmla="*/ 40648 h 924704"/>
              <a:gd name="connsiteX16" fmla="*/ 870754 w 1017355"/>
              <a:gd name="connsiteY16" fmla="*/ 56471 h 924704"/>
              <a:gd name="connsiteX17" fmla="*/ 869730 w 1017355"/>
              <a:gd name="connsiteY17" fmla="*/ 57989 h 924704"/>
              <a:gd name="connsiteX18" fmla="*/ 930481 w 1017355"/>
              <a:gd name="connsiteY18" fmla="*/ 131621 h 924704"/>
              <a:gd name="connsiteX19" fmla="*/ 1017355 w 1017355"/>
              <a:gd name="connsiteY19" fmla="*/ 416027 h 924704"/>
              <a:gd name="connsiteX20" fmla="*/ 508677 w 1017355"/>
              <a:gd name="connsiteY20" fmla="*/ 924704 h 924704"/>
              <a:gd name="connsiteX21" fmla="*/ 0 w 1017355"/>
              <a:gd name="connsiteY21" fmla="*/ 416027 h 924704"/>
              <a:gd name="connsiteX22" fmla="*/ 148988 w 1017355"/>
              <a:gd name="connsiteY22" fmla="*/ 56338 h 924704"/>
              <a:gd name="connsiteX23" fmla="*/ 149429 w 1017355"/>
              <a:gd name="connsiteY23" fmla="*/ 55974 h 924704"/>
              <a:gd name="connsiteX24" fmla="*/ 146335 w 1017355"/>
              <a:gd name="connsiteY24" fmla="*/ 40648 h 924704"/>
              <a:gd name="connsiteX25" fmla="*/ 186984 w 1017355"/>
              <a:gd name="connsiteY25" fmla="*/ 0 h 9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17355" h="924704">
                <a:moveTo>
                  <a:pt x="186984" y="0"/>
                </a:moveTo>
                <a:cubicBezTo>
                  <a:pt x="209433" y="0"/>
                  <a:pt x="227633" y="18199"/>
                  <a:pt x="227633" y="40648"/>
                </a:cubicBezTo>
                <a:cubicBezTo>
                  <a:pt x="227633" y="63098"/>
                  <a:pt x="209433" y="81297"/>
                  <a:pt x="186984" y="81297"/>
                </a:cubicBezTo>
                <a:cubicBezTo>
                  <a:pt x="181371" y="81297"/>
                  <a:pt x="176024" y="80160"/>
                  <a:pt x="171161" y="78103"/>
                </a:cubicBezTo>
                <a:lnTo>
                  <a:pt x="161319" y="71467"/>
                </a:lnTo>
                <a:lnTo>
                  <a:pt x="102818" y="142371"/>
                </a:lnTo>
                <a:cubicBezTo>
                  <a:pt x="50044" y="220488"/>
                  <a:pt x="19228" y="314659"/>
                  <a:pt x="19228" y="416027"/>
                </a:cubicBezTo>
                <a:cubicBezTo>
                  <a:pt x="19228" y="686342"/>
                  <a:pt x="238362" y="905476"/>
                  <a:pt x="508677" y="905476"/>
                </a:cubicBezTo>
                <a:cubicBezTo>
                  <a:pt x="778993" y="905476"/>
                  <a:pt x="998127" y="686342"/>
                  <a:pt x="998127" y="416027"/>
                </a:cubicBezTo>
                <a:cubicBezTo>
                  <a:pt x="998127" y="314659"/>
                  <a:pt x="967311" y="220488"/>
                  <a:pt x="914536" y="142371"/>
                </a:cubicBezTo>
                <a:lnTo>
                  <a:pt x="857082" y="72736"/>
                </a:lnTo>
                <a:lnTo>
                  <a:pt x="849121" y="78103"/>
                </a:lnTo>
                <a:cubicBezTo>
                  <a:pt x="844258" y="80160"/>
                  <a:pt x="838911" y="81297"/>
                  <a:pt x="833299" y="81297"/>
                </a:cubicBezTo>
                <a:cubicBezTo>
                  <a:pt x="810849" y="81297"/>
                  <a:pt x="792650" y="63098"/>
                  <a:pt x="792650" y="40648"/>
                </a:cubicBezTo>
                <a:cubicBezTo>
                  <a:pt x="792650" y="18199"/>
                  <a:pt x="810849" y="0"/>
                  <a:pt x="833299" y="0"/>
                </a:cubicBezTo>
                <a:cubicBezTo>
                  <a:pt x="855749" y="0"/>
                  <a:pt x="873948" y="18199"/>
                  <a:pt x="873948" y="40648"/>
                </a:cubicBezTo>
                <a:cubicBezTo>
                  <a:pt x="873948" y="46261"/>
                  <a:pt x="872811" y="51608"/>
                  <a:pt x="870754" y="56471"/>
                </a:cubicBezTo>
                <a:lnTo>
                  <a:pt x="869730" y="57989"/>
                </a:lnTo>
                <a:lnTo>
                  <a:pt x="930481" y="131621"/>
                </a:lnTo>
                <a:cubicBezTo>
                  <a:pt x="985328" y="212806"/>
                  <a:pt x="1017355" y="310676"/>
                  <a:pt x="1017355" y="416027"/>
                </a:cubicBezTo>
                <a:cubicBezTo>
                  <a:pt x="1017355" y="696961"/>
                  <a:pt x="789612" y="924704"/>
                  <a:pt x="508677" y="924704"/>
                </a:cubicBezTo>
                <a:cubicBezTo>
                  <a:pt x="227742" y="924704"/>
                  <a:pt x="0" y="696961"/>
                  <a:pt x="0" y="416027"/>
                </a:cubicBezTo>
                <a:cubicBezTo>
                  <a:pt x="0" y="275559"/>
                  <a:pt x="56936" y="148390"/>
                  <a:pt x="148988" y="56338"/>
                </a:cubicBezTo>
                <a:lnTo>
                  <a:pt x="149429" y="55974"/>
                </a:lnTo>
                <a:lnTo>
                  <a:pt x="146335" y="40648"/>
                </a:lnTo>
                <a:cubicBezTo>
                  <a:pt x="146335" y="18199"/>
                  <a:pt x="164534" y="0"/>
                  <a:pt x="186984" y="0"/>
                </a:cubicBezTo>
                <a:close/>
              </a:path>
            </a:pathLst>
          </a:custGeom>
          <a:solidFill>
            <a:srgbClr val="FF4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p>
            <a:pPr algn="ctr"/>
            <a:endParaRPr lang="en-US" altLang="zh-CN" sz="3200" dirty="0">
              <a:solidFill>
                <a:srgbClr val="FF170C"/>
              </a:solidFill>
              <a:sym typeface="Arial" panose="020B0604020202020204" pitchFamily="34" charset="0"/>
            </a:endParaRPr>
          </a:p>
        </p:txBody>
      </p:sp>
      <p:sp>
        <p:nvSpPr>
          <p:cNvPr id="21" name="任意多边形 16"/>
          <p:cNvSpPr/>
          <p:nvPr>
            <p:custDataLst>
              <p:tags r:id="rId6"/>
            </p:custDataLst>
          </p:nvPr>
        </p:nvSpPr>
        <p:spPr>
          <a:xfrm rot="14400000">
            <a:off x="3451583" y="4681141"/>
            <a:ext cx="1552024" cy="1410680"/>
          </a:xfrm>
          <a:custGeom>
            <a:avLst/>
            <a:gdLst>
              <a:gd name="connsiteX0" fmla="*/ 186984 w 1017355"/>
              <a:gd name="connsiteY0" fmla="*/ 0 h 924704"/>
              <a:gd name="connsiteX1" fmla="*/ 227633 w 1017355"/>
              <a:gd name="connsiteY1" fmla="*/ 40648 h 924704"/>
              <a:gd name="connsiteX2" fmla="*/ 186984 w 1017355"/>
              <a:gd name="connsiteY2" fmla="*/ 81297 h 924704"/>
              <a:gd name="connsiteX3" fmla="*/ 171161 w 1017355"/>
              <a:gd name="connsiteY3" fmla="*/ 78103 h 924704"/>
              <a:gd name="connsiteX4" fmla="*/ 161319 w 1017355"/>
              <a:gd name="connsiteY4" fmla="*/ 71467 h 924704"/>
              <a:gd name="connsiteX5" fmla="*/ 102818 w 1017355"/>
              <a:gd name="connsiteY5" fmla="*/ 142371 h 924704"/>
              <a:gd name="connsiteX6" fmla="*/ 19228 w 1017355"/>
              <a:gd name="connsiteY6" fmla="*/ 416027 h 924704"/>
              <a:gd name="connsiteX7" fmla="*/ 508677 w 1017355"/>
              <a:gd name="connsiteY7" fmla="*/ 905476 h 924704"/>
              <a:gd name="connsiteX8" fmla="*/ 998127 w 1017355"/>
              <a:gd name="connsiteY8" fmla="*/ 416027 h 924704"/>
              <a:gd name="connsiteX9" fmla="*/ 914536 w 1017355"/>
              <a:gd name="connsiteY9" fmla="*/ 142371 h 924704"/>
              <a:gd name="connsiteX10" fmla="*/ 857082 w 1017355"/>
              <a:gd name="connsiteY10" fmla="*/ 72736 h 924704"/>
              <a:gd name="connsiteX11" fmla="*/ 849121 w 1017355"/>
              <a:gd name="connsiteY11" fmla="*/ 78103 h 924704"/>
              <a:gd name="connsiteX12" fmla="*/ 833299 w 1017355"/>
              <a:gd name="connsiteY12" fmla="*/ 81297 h 924704"/>
              <a:gd name="connsiteX13" fmla="*/ 792650 w 1017355"/>
              <a:gd name="connsiteY13" fmla="*/ 40648 h 924704"/>
              <a:gd name="connsiteX14" fmla="*/ 833299 w 1017355"/>
              <a:gd name="connsiteY14" fmla="*/ 0 h 924704"/>
              <a:gd name="connsiteX15" fmla="*/ 873948 w 1017355"/>
              <a:gd name="connsiteY15" fmla="*/ 40648 h 924704"/>
              <a:gd name="connsiteX16" fmla="*/ 870754 w 1017355"/>
              <a:gd name="connsiteY16" fmla="*/ 56471 h 924704"/>
              <a:gd name="connsiteX17" fmla="*/ 869730 w 1017355"/>
              <a:gd name="connsiteY17" fmla="*/ 57989 h 924704"/>
              <a:gd name="connsiteX18" fmla="*/ 930481 w 1017355"/>
              <a:gd name="connsiteY18" fmla="*/ 131621 h 924704"/>
              <a:gd name="connsiteX19" fmla="*/ 1017355 w 1017355"/>
              <a:gd name="connsiteY19" fmla="*/ 416027 h 924704"/>
              <a:gd name="connsiteX20" fmla="*/ 508677 w 1017355"/>
              <a:gd name="connsiteY20" fmla="*/ 924704 h 924704"/>
              <a:gd name="connsiteX21" fmla="*/ 0 w 1017355"/>
              <a:gd name="connsiteY21" fmla="*/ 416027 h 924704"/>
              <a:gd name="connsiteX22" fmla="*/ 148988 w 1017355"/>
              <a:gd name="connsiteY22" fmla="*/ 56338 h 924704"/>
              <a:gd name="connsiteX23" fmla="*/ 149429 w 1017355"/>
              <a:gd name="connsiteY23" fmla="*/ 55974 h 924704"/>
              <a:gd name="connsiteX24" fmla="*/ 146335 w 1017355"/>
              <a:gd name="connsiteY24" fmla="*/ 40648 h 924704"/>
              <a:gd name="connsiteX25" fmla="*/ 186984 w 1017355"/>
              <a:gd name="connsiteY25" fmla="*/ 0 h 9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17355" h="924704">
                <a:moveTo>
                  <a:pt x="186984" y="0"/>
                </a:moveTo>
                <a:cubicBezTo>
                  <a:pt x="209433" y="0"/>
                  <a:pt x="227633" y="18199"/>
                  <a:pt x="227633" y="40648"/>
                </a:cubicBezTo>
                <a:cubicBezTo>
                  <a:pt x="227633" y="63098"/>
                  <a:pt x="209433" y="81297"/>
                  <a:pt x="186984" y="81297"/>
                </a:cubicBezTo>
                <a:cubicBezTo>
                  <a:pt x="181371" y="81297"/>
                  <a:pt x="176024" y="80160"/>
                  <a:pt x="171161" y="78103"/>
                </a:cubicBezTo>
                <a:lnTo>
                  <a:pt x="161319" y="71467"/>
                </a:lnTo>
                <a:lnTo>
                  <a:pt x="102818" y="142371"/>
                </a:lnTo>
                <a:cubicBezTo>
                  <a:pt x="50044" y="220488"/>
                  <a:pt x="19228" y="314659"/>
                  <a:pt x="19228" y="416027"/>
                </a:cubicBezTo>
                <a:cubicBezTo>
                  <a:pt x="19228" y="686342"/>
                  <a:pt x="238362" y="905476"/>
                  <a:pt x="508677" y="905476"/>
                </a:cubicBezTo>
                <a:cubicBezTo>
                  <a:pt x="778993" y="905476"/>
                  <a:pt x="998127" y="686342"/>
                  <a:pt x="998127" y="416027"/>
                </a:cubicBezTo>
                <a:cubicBezTo>
                  <a:pt x="998127" y="314659"/>
                  <a:pt x="967311" y="220488"/>
                  <a:pt x="914536" y="142371"/>
                </a:cubicBezTo>
                <a:lnTo>
                  <a:pt x="857082" y="72736"/>
                </a:lnTo>
                <a:lnTo>
                  <a:pt x="849121" y="78103"/>
                </a:lnTo>
                <a:cubicBezTo>
                  <a:pt x="844258" y="80160"/>
                  <a:pt x="838911" y="81297"/>
                  <a:pt x="833299" y="81297"/>
                </a:cubicBezTo>
                <a:cubicBezTo>
                  <a:pt x="810849" y="81297"/>
                  <a:pt x="792650" y="63098"/>
                  <a:pt x="792650" y="40648"/>
                </a:cubicBezTo>
                <a:cubicBezTo>
                  <a:pt x="792650" y="18199"/>
                  <a:pt x="810849" y="0"/>
                  <a:pt x="833299" y="0"/>
                </a:cubicBezTo>
                <a:cubicBezTo>
                  <a:pt x="855749" y="0"/>
                  <a:pt x="873948" y="18199"/>
                  <a:pt x="873948" y="40648"/>
                </a:cubicBezTo>
                <a:cubicBezTo>
                  <a:pt x="873948" y="46261"/>
                  <a:pt x="872811" y="51608"/>
                  <a:pt x="870754" y="56471"/>
                </a:cubicBezTo>
                <a:lnTo>
                  <a:pt x="869730" y="57989"/>
                </a:lnTo>
                <a:lnTo>
                  <a:pt x="930481" y="131621"/>
                </a:lnTo>
                <a:cubicBezTo>
                  <a:pt x="985328" y="212806"/>
                  <a:pt x="1017355" y="310676"/>
                  <a:pt x="1017355" y="416027"/>
                </a:cubicBezTo>
                <a:cubicBezTo>
                  <a:pt x="1017355" y="696961"/>
                  <a:pt x="789612" y="924704"/>
                  <a:pt x="508677" y="924704"/>
                </a:cubicBezTo>
                <a:cubicBezTo>
                  <a:pt x="227742" y="924704"/>
                  <a:pt x="0" y="696961"/>
                  <a:pt x="0" y="416027"/>
                </a:cubicBezTo>
                <a:cubicBezTo>
                  <a:pt x="0" y="275559"/>
                  <a:pt x="56936" y="148390"/>
                  <a:pt x="148988" y="56338"/>
                </a:cubicBezTo>
                <a:lnTo>
                  <a:pt x="149429" y="55974"/>
                </a:lnTo>
                <a:lnTo>
                  <a:pt x="146335" y="40648"/>
                </a:lnTo>
                <a:cubicBezTo>
                  <a:pt x="146335" y="18199"/>
                  <a:pt x="164534" y="0"/>
                  <a:pt x="186984" y="0"/>
                </a:cubicBezTo>
                <a:close/>
              </a:path>
            </a:pathLst>
          </a:custGeom>
          <a:solidFill>
            <a:srgbClr val="FF4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p>
            <a:pPr algn="ctr"/>
            <a:endParaRPr lang="en-US" altLang="zh-CN" sz="3200" dirty="0">
              <a:solidFill>
                <a:srgbClr val="FF170C"/>
              </a:solidFill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7"/>
            </p:custDataLst>
          </p:nvPr>
        </p:nvSpPr>
        <p:spPr>
          <a:xfrm rot="3600000">
            <a:off x="3773598" y="4940429"/>
            <a:ext cx="907989" cy="89210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algn="ctr"/>
            <a:r>
              <a:rPr lang="en-US" altLang="zh-CN" sz="3200">
                <a:solidFill>
                  <a:srgbClr val="FF42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en-US" altLang="zh-CN" sz="3200">
              <a:solidFill>
                <a:srgbClr val="FF42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8"/>
            </p:custDataLst>
          </p:nvPr>
        </p:nvSpPr>
        <p:spPr>
          <a:xfrm rot="-3600000">
            <a:off x="7322002" y="4940430"/>
            <a:ext cx="907989" cy="89210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algn="ctr"/>
            <a:r>
              <a:rPr lang="en-US" altLang="zh-CN" sz="3200">
                <a:solidFill>
                  <a:srgbClr val="FF42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en-US" altLang="zh-CN" sz="3200">
              <a:solidFill>
                <a:srgbClr val="FF42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>
            <p:custDataLst>
              <p:tags r:id="rId9"/>
            </p:custDataLst>
          </p:nvPr>
        </p:nvSpPr>
        <p:spPr>
          <a:xfrm>
            <a:off x="670729" y="5177533"/>
            <a:ext cx="2619162" cy="909814"/>
          </a:xfrm>
          <a:prstGeom prst="rect">
            <a:avLst/>
          </a:prstGeom>
          <a:noFill/>
        </p:spPr>
        <p:txBody>
          <a:bodyPr wrap="none" anchor="ctr">
            <a:normAutofit/>
          </a:bodyPr>
          <a:p>
            <a:pPr algn="ctr">
              <a:lnSpc>
                <a:spcPct val="120000"/>
              </a:lnSpc>
            </a:pPr>
            <a:r>
              <a:rPr lang="zh-CN" altLang="en-US" b="1" spc="150">
                <a:solidFill>
                  <a:srgbClr val="FF42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在流感样病例聚集处</a:t>
            </a:r>
            <a:endParaRPr lang="zh-CN" altLang="en-US" b="1" spc="150">
              <a:solidFill>
                <a:srgbClr val="FF420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b="1" spc="150">
                <a:solidFill>
                  <a:srgbClr val="FF42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发病的；</a:t>
            </a:r>
            <a:endParaRPr lang="zh-CN" altLang="en-US" b="1" spc="150">
              <a:solidFill>
                <a:srgbClr val="FF420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>
            <p:custDataLst>
              <p:tags r:id="rId10"/>
            </p:custDataLst>
          </p:nvPr>
        </p:nvSpPr>
        <p:spPr>
          <a:xfrm>
            <a:off x="8450360" y="5500779"/>
            <a:ext cx="2619162" cy="909814"/>
          </a:xfrm>
          <a:prstGeom prst="rect">
            <a:avLst/>
          </a:prstGeom>
          <a:noFill/>
        </p:spPr>
        <p:txBody>
          <a:bodyPr wrap="none" anchor="ctr"/>
          <a:p>
            <a:pPr algn="l">
              <a:lnSpc>
                <a:spcPct val="120000"/>
              </a:lnSpc>
            </a:pPr>
            <a:r>
              <a:rPr lang="zh-CN" altLang="en-US" b="1" spc="150">
                <a:solidFill>
                  <a:srgbClr val="FF42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有流感临床表现，</a:t>
            </a:r>
            <a:endParaRPr lang="zh-CN" altLang="en-US" b="1" spc="150">
              <a:solidFill>
                <a:srgbClr val="FF420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zh-CN" altLang="en-US" b="1" spc="150">
                <a:solidFill>
                  <a:srgbClr val="FF42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且排除其他引起流感样</a:t>
            </a:r>
            <a:endParaRPr lang="zh-CN" altLang="en-US" b="1" spc="150">
              <a:solidFill>
                <a:srgbClr val="FF420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zh-CN" altLang="en-US" b="1" spc="150">
                <a:solidFill>
                  <a:srgbClr val="FF42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症状的疾病</a:t>
            </a:r>
            <a:endParaRPr lang="zh-CN" altLang="en-US" b="1" spc="150">
              <a:solidFill>
                <a:srgbClr val="FF4200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1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44424" y="3276600"/>
            <a:ext cx="8537447" cy="3429000"/>
          </a:xfrm>
          <a:prstGeom prst="rect">
            <a:avLst/>
          </a:prstGeom>
        </p:spPr>
      </p:pic>
      <p:pic>
        <p:nvPicPr>
          <p:cNvPr id="144" name="picture 1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119198" y="2491155"/>
            <a:ext cx="391744" cy="2903740"/>
          </a:xfrm>
          <a:prstGeom prst="rect">
            <a:avLst/>
          </a:prstGeom>
        </p:spPr>
      </p:pic>
      <p:pic>
        <p:nvPicPr>
          <p:cNvPr id="145" name="picture 1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19237" y="3655872"/>
            <a:ext cx="1869122" cy="59766"/>
          </a:xfrm>
          <a:prstGeom prst="rect">
            <a:avLst/>
          </a:prstGeom>
        </p:spPr>
      </p:pic>
      <p:pic>
        <p:nvPicPr>
          <p:cNvPr id="146" name="picture 1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609890" y="4025201"/>
            <a:ext cx="1752600" cy="9525"/>
          </a:xfrm>
          <a:prstGeom prst="rect">
            <a:avLst/>
          </a:prstGeom>
        </p:spPr>
      </p:pic>
      <p:graphicFrame>
        <p:nvGraphicFramePr>
          <p:cNvPr id="147" name="table 147"/>
          <p:cNvGraphicFramePr>
            <a:graphicFrameLocks noGrp="1"/>
          </p:cNvGraphicFramePr>
          <p:nvPr/>
        </p:nvGraphicFramePr>
        <p:xfrm>
          <a:off x="3314319" y="2514219"/>
          <a:ext cx="6572250" cy="2771139"/>
        </p:xfrm>
        <a:graphic>
          <a:graphicData uri="http://schemas.openxmlformats.org/drawingml/2006/table">
            <a:tbl>
              <a:tblPr/>
              <a:tblGrid>
                <a:gridCol w="6572250"/>
              </a:tblGrid>
              <a:tr h="27584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8" name="picture 1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323844" y="2523744"/>
            <a:ext cx="6553200" cy="2752344"/>
          </a:xfrm>
          <a:prstGeom prst="rect">
            <a:avLst/>
          </a:prstGeom>
        </p:spPr>
      </p:pic>
      <p:sp>
        <p:nvSpPr>
          <p:cNvPr id="149" name="textbox 149"/>
          <p:cNvSpPr/>
          <p:nvPr/>
        </p:nvSpPr>
        <p:spPr>
          <a:xfrm>
            <a:off x="2593644" y="1351305"/>
            <a:ext cx="7020559" cy="9239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2300" spc="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流感的诊断需要结合临床表现、流行病学史综合</a:t>
            </a:r>
            <a:r>
              <a:rPr sz="230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</a:t>
            </a:r>
            <a:r>
              <a:rPr sz="23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虑</a:t>
            </a:r>
            <a:endParaRPr lang="en-US" altLang="en-US" sz="2300" dirty="0"/>
          </a:p>
          <a:p>
            <a:pPr algn="l" rtl="0" eaLnBrk="0">
              <a:lnSpc>
                <a:spcPct val="101000"/>
              </a:lnSpc>
            </a:pPr>
            <a:endParaRPr lang="en-US" altLang="en-US" sz="1300" dirty="0"/>
          </a:p>
          <a:p>
            <a:pPr marL="1837690" algn="l" rtl="0" eaLnBrk="0">
              <a:lnSpc>
                <a:spcPct val="100000"/>
              </a:lnSpc>
              <a:spcBef>
                <a:spcPts val="5"/>
              </a:spcBef>
            </a:pPr>
            <a:r>
              <a:rPr sz="2300" spc="10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血常规结果仅做辅助参</a:t>
            </a:r>
            <a:r>
              <a:rPr sz="2300" spc="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</a:t>
            </a:r>
            <a:endParaRPr lang="en-US" altLang="en-US" sz="2300" dirty="0"/>
          </a:p>
        </p:txBody>
      </p:sp>
      <p:pic>
        <p:nvPicPr>
          <p:cNvPr id="150" name="picture 1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988511" y="405498"/>
            <a:ext cx="7677328" cy="541667"/>
          </a:xfrm>
          <a:prstGeom prst="rect">
            <a:avLst/>
          </a:prstGeom>
        </p:spPr>
      </p:pic>
      <p:sp>
        <p:nvSpPr>
          <p:cNvPr id="152" name="textbox 152"/>
          <p:cNvSpPr/>
          <p:nvPr/>
        </p:nvSpPr>
        <p:spPr>
          <a:xfrm>
            <a:off x="3284949" y="5382273"/>
            <a:ext cx="6894830" cy="2286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400" spc="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2"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白细胞计数参考值范围较大，通常认为</a:t>
            </a:r>
            <a:r>
              <a:rPr sz="1400" spc="10" dirty="0">
                <a:ln w="5103" cap="flat" cmpd="sng">
                  <a:solidFill>
                    <a:srgbClr val="C00000">
                      <a:alpha val="100000"/>
                    </a:srgbClr>
                  </a:solidFill>
                  <a:prstDash val="solid"/>
                  <a:miter lim="2"/>
                </a:ln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超</a:t>
            </a:r>
            <a:r>
              <a:rPr sz="1400" spc="0" dirty="0">
                <a:ln w="5103" cap="flat" cmpd="sng">
                  <a:solidFill>
                    <a:srgbClr val="C00000">
                      <a:alpha val="100000"/>
                    </a:srgbClr>
                  </a:solidFill>
                  <a:prstDash val="solid"/>
                  <a:miter lim="2"/>
                </a:ln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过检测上线30%</a:t>
            </a:r>
            <a:r>
              <a:rPr sz="1400" spc="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2"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的检测结果才具有临床诊断意义</a:t>
            </a:r>
            <a:endParaRPr lang="en-US" altLang="en-US" sz="1400" dirty="0"/>
          </a:p>
        </p:txBody>
      </p:sp>
      <p:sp>
        <p:nvSpPr>
          <p:cNvPr id="153" name="textbox 153"/>
          <p:cNvSpPr/>
          <p:nvPr/>
        </p:nvSpPr>
        <p:spPr>
          <a:xfrm>
            <a:off x="1506537" y="3713187"/>
            <a:ext cx="1607819" cy="3625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16840" algn="l" rtl="0" eaLnBrk="0">
              <a:lnSpc>
                <a:spcPct val="100000"/>
              </a:lnSpc>
            </a:pPr>
            <a:r>
              <a:rPr sz="1700" spc="9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症状+快速检</a:t>
            </a:r>
            <a:r>
              <a:rPr sz="1700" spc="40" dirty="0">
                <a:solidFill>
                  <a:srgbClr val="59595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测</a:t>
            </a:r>
            <a:endParaRPr lang="en-US" altLang="en-US" sz="1700" dirty="0"/>
          </a:p>
        </p:txBody>
      </p:sp>
      <p:pic>
        <p:nvPicPr>
          <p:cNvPr id="154" name="picture 1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19237" y="3744213"/>
            <a:ext cx="62077" cy="290512"/>
          </a:xfrm>
          <a:prstGeom prst="rect">
            <a:avLst/>
          </a:prstGeom>
        </p:spPr>
      </p:pic>
      <p:sp>
        <p:nvSpPr>
          <p:cNvPr id="155" name="textbox 155"/>
          <p:cNvSpPr/>
          <p:nvPr/>
        </p:nvSpPr>
        <p:spPr>
          <a:xfrm>
            <a:off x="1773669" y="4661280"/>
            <a:ext cx="1051560" cy="2857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1700" spc="90" dirty="0">
                <a:ln w="6537" cap="flat" cmpd="sng">
                  <a:solidFill>
                    <a:srgbClr val="C00000">
                      <a:alpha val="100000"/>
                    </a:srgbClr>
                  </a:solidFill>
                  <a:prstDash val="solid"/>
                  <a:miter lim="2"/>
                </a:ln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症状+血</a:t>
            </a:r>
            <a:r>
              <a:rPr sz="1700" spc="60" dirty="0">
                <a:ln w="6537" cap="flat" cmpd="sng">
                  <a:solidFill>
                    <a:srgbClr val="C00000">
                      <a:alpha val="100000"/>
                    </a:srgbClr>
                  </a:solidFill>
                  <a:prstDash val="solid"/>
                  <a:miter lim="2"/>
                </a:ln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象</a:t>
            </a:r>
            <a:endParaRPr lang="en-US" altLang="en-US" sz="1700" dirty="0"/>
          </a:p>
        </p:txBody>
      </p:sp>
      <p:sp>
        <p:nvSpPr>
          <p:cNvPr id="156" name="textbox 156"/>
          <p:cNvSpPr/>
          <p:nvPr/>
        </p:nvSpPr>
        <p:spPr>
          <a:xfrm>
            <a:off x="1773669" y="2822409"/>
            <a:ext cx="932180" cy="2857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1700" spc="1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症状</a:t>
            </a:r>
            <a:r>
              <a:rPr sz="1700" spc="9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PCR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1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50163" y="3276600"/>
            <a:ext cx="6400800" cy="3429000"/>
          </a:xfrm>
          <a:prstGeom prst="rect">
            <a:avLst/>
          </a:prstGeom>
        </p:spPr>
      </p:pic>
      <p:sp>
        <p:nvSpPr>
          <p:cNvPr id="158" name="path"/>
          <p:cNvSpPr/>
          <p:nvPr/>
        </p:nvSpPr>
        <p:spPr>
          <a:xfrm>
            <a:off x="708659" y="2011679"/>
            <a:ext cx="10320527" cy="4559808"/>
          </a:xfrm>
          <a:custGeom>
            <a:avLst/>
            <a:gdLst/>
            <a:ahLst/>
            <a:cxnLst/>
            <a:rect l="0" t="0" r="0" b="0"/>
            <a:pathLst>
              <a:path w="16252" h="7180">
                <a:moveTo>
                  <a:pt x="0" y="0"/>
                </a:moveTo>
                <a:lnTo>
                  <a:pt x="16252" y="0"/>
                </a:lnTo>
                <a:lnTo>
                  <a:pt x="16252" y="7180"/>
                </a:lnTo>
                <a:lnTo>
                  <a:pt x="0" y="7180"/>
                </a:lnTo>
                <a:lnTo>
                  <a:pt x="0" y="0"/>
                </a:lnTo>
                <a:close/>
              </a:path>
            </a:pathLst>
          </a:custGeom>
          <a:solidFill>
            <a:srgbClr val="DEEBF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59" name="table 159"/>
          <p:cNvGraphicFramePr>
            <a:graphicFrameLocks noGrp="1"/>
          </p:cNvGraphicFramePr>
          <p:nvPr/>
        </p:nvGraphicFramePr>
        <p:xfrm>
          <a:off x="3187903" y="2551277"/>
          <a:ext cx="7604125" cy="3780790"/>
        </p:xfrm>
        <a:graphic>
          <a:graphicData uri="http://schemas.openxmlformats.org/drawingml/2006/table">
            <a:tbl>
              <a:tblPr/>
              <a:tblGrid>
                <a:gridCol w="796925"/>
                <a:gridCol w="517525"/>
                <a:gridCol w="1255394"/>
                <a:gridCol w="1257300"/>
                <a:gridCol w="1257300"/>
                <a:gridCol w="1272540"/>
                <a:gridCol w="1247140"/>
              </a:tblGrid>
              <a:tr h="156146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952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/>
                    </a:p>
                    <a:p>
                      <a:pPr algn="r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35.6</a:t>
                      </a:r>
                      <a:endParaRPr lang="en-US" altLang="en-US" sz="800" dirty="0"/>
                    </a:p>
                    <a:p>
                      <a:pPr algn="l" rtl="0" eaLnBrk="0">
                        <a:lnSpc>
                          <a:spcPct val="14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4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200" dirty="0"/>
                    </a:p>
                    <a:p>
                      <a:pPr marL="534670" algn="l" rtl="0" eaLnBrk="0">
                        <a:lnSpc>
                          <a:spcPts val="1325"/>
                        </a:lnSpc>
                        <a:spcBef>
                          <a:spcPts val="0"/>
                        </a:spcBef>
                      </a:pPr>
                      <a:r>
                        <a:rPr sz="9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27.00</a:t>
                      </a:r>
                      <a:r>
                        <a:rPr sz="9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%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587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marL="394335" algn="l" rtl="0" eaLnBrk="0">
                        <a:lnSpc>
                          <a:spcPts val="1325"/>
                        </a:lnSpc>
                        <a:spcBef>
                          <a:spcPts val="5"/>
                        </a:spcBef>
                      </a:pPr>
                      <a:r>
                        <a:rPr sz="9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44.80</a:t>
                      </a:r>
                      <a:r>
                        <a:rPr sz="9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%</a:t>
                      </a:r>
                      <a:endParaRPr lang="en-US" altLang="en-US" sz="900" dirty="0"/>
                    </a:p>
                    <a:p>
                      <a:pPr algn="l" rtl="0" eaLnBrk="0">
                        <a:lnSpc>
                          <a:spcPct val="13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8000"/>
                        </a:lnSpc>
                      </a:pPr>
                      <a:endParaRPr lang="en-US" altLang="en-US" sz="1000" dirty="0"/>
                    </a:p>
                    <a:p>
                      <a:pPr marL="41275" algn="l" rtl="0" eaLnBrk="0">
                        <a:lnSpc>
                          <a:spcPts val="1325"/>
                        </a:lnSpc>
                        <a:spcBef>
                          <a:spcPts val="275"/>
                        </a:spcBef>
                      </a:pPr>
                      <a:r>
                        <a:rPr sz="9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0</a:t>
                      </a:r>
                      <a:r>
                        <a:rPr sz="9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%</a:t>
                      </a:r>
                      <a:endParaRPr lang="en-US" altLang="en-US" sz="9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200" dirty="0"/>
                    </a:p>
                    <a:p>
                      <a:pPr marL="787400" algn="l" rtl="0" eaLnBrk="0">
                        <a:lnSpc>
                          <a:spcPts val="1325"/>
                        </a:lnSpc>
                      </a:pPr>
                      <a:r>
                        <a:rPr sz="9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51.00</a:t>
                      </a:r>
                      <a:r>
                        <a:rPr sz="9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%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8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algn="r" rtl="0" eaLnBrk="0">
                        <a:lnSpc>
                          <a:spcPct val="80000"/>
                        </a:lnSpc>
                      </a:pPr>
                      <a:r>
                        <a:rPr sz="9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9</a:t>
                      </a:r>
                      <a:r>
                        <a:rPr sz="9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6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33020" algn="l" rtl="0" eaLnBrk="0">
                        <a:lnSpc>
                          <a:spcPts val="1325"/>
                        </a:lnSpc>
                      </a:pPr>
                      <a:r>
                        <a:rPr sz="9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70</a:t>
                      </a:r>
                      <a:r>
                        <a:rPr sz="9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%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9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50165" algn="l" rtl="0" eaLnBrk="0">
                        <a:lnSpc>
                          <a:spcPts val="1325"/>
                        </a:lnSpc>
                      </a:pPr>
                      <a:r>
                        <a:rPr sz="9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11.00</a:t>
                      </a:r>
                      <a:r>
                        <a:rPr sz="9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%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>
                      <a:noFill/>
                    </a:lnL>
                    <a:lnR w="1587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587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2222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2222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2222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2222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8686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0" name="textbox 160"/>
          <p:cNvSpPr/>
          <p:nvPr/>
        </p:nvSpPr>
        <p:spPr>
          <a:xfrm>
            <a:off x="807325" y="2782763"/>
            <a:ext cx="2359025" cy="33045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algn="r" rtl="0" eaLnBrk="0">
              <a:lnSpc>
                <a:spcPct val="95000"/>
              </a:lnSpc>
            </a:pP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石汉振等报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道的敏感性</a:t>
            </a:r>
            <a:endParaRPr lang="en-US" altLang="en-US" sz="1100" dirty="0"/>
          </a:p>
          <a:p>
            <a:pPr algn="l" rtl="0" eaLnBrk="0">
              <a:lnSpc>
                <a:spcPct val="138000"/>
              </a:lnSpc>
            </a:pPr>
            <a:endParaRPr lang="en-US" altLang="en-US" sz="1000" dirty="0"/>
          </a:p>
          <a:p>
            <a:pPr algn="l" rtl="0" eaLnBrk="0">
              <a:lnSpc>
                <a:spcPct val="138000"/>
              </a:lnSpc>
            </a:pPr>
            <a:endParaRPr lang="en-US" altLang="en-US" sz="1000" dirty="0"/>
          </a:p>
          <a:p>
            <a:pPr algn="r" rtl="0" eaLnBrk="0">
              <a:lnSpc>
                <a:spcPct val="95000"/>
              </a:lnSpc>
              <a:spcBef>
                <a:spcPts val="335"/>
              </a:spcBef>
            </a:pP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尤凤兴等报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道的敏感性</a:t>
            </a:r>
            <a:endParaRPr lang="en-US" altLang="en-US" sz="1100" dirty="0"/>
          </a:p>
          <a:p>
            <a:pPr algn="l" rtl="0" eaLnBrk="0">
              <a:lnSpc>
                <a:spcPct val="138000"/>
              </a:lnSpc>
            </a:pPr>
            <a:endParaRPr lang="en-US" altLang="en-US" sz="1000" dirty="0"/>
          </a:p>
          <a:p>
            <a:pPr algn="l" rtl="0" eaLnBrk="0">
              <a:lnSpc>
                <a:spcPct val="138000"/>
              </a:lnSpc>
            </a:pPr>
            <a:endParaRPr lang="en-US" altLang="en-US" sz="1000" dirty="0"/>
          </a:p>
          <a:p>
            <a:pPr algn="r" rtl="0" eaLnBrk="0">
              <a:lnSpc>
                <a:spcPct val="95000"/>
              </a:lnSpc>
              <a:spcBef>
                <a:spcPts val="340"/>
              </a:spcBef>
            </a:pP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郑海潮等报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道的敏感性</a:t>
            </a:r>
            <a:endParaRPr lang="en-US" altLang="en-US" sz="1100" dirty="0"/>
          </a:p>
          <a:p>
            <a:pPr algn="l" rtl="0" eaLnBrk="0">
              <a:lnSpc>
                <a:spcPct val="130000"/>
              </a:lnSpc>
            </a:pPr>
            <a:endParaRPr lang="en-US" altLang="en-US" sz="1000" dirty="0"/>
          </a:p>
          <a:p>
            <a:pPr algn="l" rtl="0" eaLnBrk="0">
              <a:lnSpc>
                <a:spcPct val="130000"/>
              </a:lnSpc>
            </a:pPr>
            <a:endParaRPr lang="en-US" altLang="en-US" sz="1000" dirty="0"/>
          </a:p>
          <a:p>
            <a:pPr marL="12700" algn="l" rtl="0" eaLnBrk="0">
              <a:lnSpc>
                <a:spcPts val="1505"/>
              </a:lnSpc>
              <a:spcBef>
                <a:spcPts val="330"/>
              </a:spcBef>
            </a:pP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Uyeki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等的研究中对流感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病毒的敏感性</a:t>
            </a:r>
            <a:endParaRPr lang="en-US" altLang="en-US" sz="1100" dirty="0"/>
          </a:p>
          <a:p>
            <a:pPr algn="l" rtl="0" eaLnBrk="0">
              <a:lnSpc>
                <a:spcPct val="127000"/>
              </a:lnSpc>
            </a:pPr>
            <a:endParaRPr lang="en-US" altLang="en-US" sz="1000" dirty="0"/>
          </a:p>
          <a:p>
            <a:pPr algn="l" rtl="0" eaLnBrk="0">
              <a:lnSpc>
                <a:spcPct val="128000"/>
              </a:lnSpc>
            </a:pPr>
            <a:endParaRPr lang="en-US" altLang="en-US" sz="1000" dirty="0"/>
          </a:p>
          <a:p>
            <a:pPr marL="67945" algn="l" rtl="0" eaLnBrk="0">
              <a:lnSpc>
                <a:spcPts val="1505"/>
              </a:lnSpc>
              <a:spcBef>
                <a:spcPts val="340"/>
              </a:spcBef>
            </a:pPr>
            <a:r>
              <a:rPr sz="110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同种试剂在</a:t>
            </a:r>
            <a:r>
              <a:rPr sz="110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10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Faix</a:t>
            </a:r>
            <a:r>
              <a:rPr sz="110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等的研究中的敏感性</a:t>
            </a:r>
            <a:endParaRPr lang="en-US" altLang="en-US" sz="1100" dirty="0"/>
          </a:p>
          <a:p>
            <a:pPr algn="l" rtl="0" eaLnBrk="0">
              <a:lnSpc>
                <a:spcPct val="127000"/>
              </a:lnSpc>
            </a:pPr>
            <a:endParaRPr lang="en-US" altLang="en-US" sz="1000" dirty="0"/>
          </a:p>
          <a:p>
            <a:pPr algn="l" rtl="0" eaLnBrk="0">
              <a:lnSpc>
                <a:spcPct val="128000"/>
              </a:lnSpc>
            </a:pPr>
            <a:endParaRPr lang="en-US" altLang="en-US" sz="1000" dirty="0"/>
          </a:p>
          <a:p>
            <a:pPr algn="l" rtl="0" eaLnBrk="0">
              <a:lnSpc>
                <a:spcPct val="139000"/>
              </a:lnSpc>
            </a:pPr>
            <a:endParaRPr lang="en-US" altLang="en-US" sz="200" dirty="0"/>
          </a:p>
          <a:p>
            <a:pPr marL="135890" algn="l" rtl="0" eaLnBrk="0">
              <a:lnSpc>
                <a:spcPts val="1505"/>
              </a:lnSpc>
              <a:spcBef>
                <a:spcPts val="0"/>
              </a:spcBef>
            </a:pPr>
            <a:r>
              <a:rPr sz="110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甲型</a:t>
            </a:r>
            <a:r>
              <a:rPr sz="110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110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10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110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流感病毒</a:t>
            </a:r>
            <a:r>
              <a:rPr sz="110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(2009)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的敏感性</a:t>
            </a:r>
            <a:endParaRPr lang="en-US" altLang="en-US" sz="1100" dirty="0"/>
          </a:p>
        </p:txBody>
      </p:sp>
      <p:pic>
        <p:nvPicPr>
          <p:cNvPr id="161" name="picture 1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257501" y="994778"/>
            <a:ext cx="7677328" cy="541667"/>
          </a:xfrm>
          <a:prstGeom prst="rect">
            <a:avLst/>
          </a:prstGeom>
        </p:spPr>
      </p:pic>
      <p:sp>
        <p:nvSpPr>
          <p:cNvPr id="163" name="textbox 163"/>
          <p:cNvSpPr/>
          <p:nvPr/>
        </p:nvSpPr>
        <p:spPr>
          <a:xfrm>
            <a:off x="2694775" y="1536509"/>
            <a:ext cx="6132829" cy="3695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2300" spc="110" dirty="0">
                <a:ln w="8717" cap="flat" cmpd="sng">
                  <a:solidFill>
                    <a:srgbClr val="404040">
                      <a:alpha val="100000"/>
                    </a:srgbClr>
                  </a:solidFill>
                  <a:prstDash val="solid"/>
                  <a:bevel/>
                </a:ln>
                <a:solidFill>
                  <a:srgbClr val="4040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快速抗原检测</a:t>
            </a:r>
            <a:r>
              <a:rPr sz="2300" spc="110" dirty="0">
                <a:ln w="8717" cap="flat" cmpd="sng">
                  <a:solidFill>
                    <a:srgbClr val="C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敏感性各不相同，阴性不能</a:t>
            </a:r>
            <a:r>
              <a:rPr sz="2300" spc="100" dirty="0">
                <a:ln w="8717" cap="flat" cmpd="sng">
                  <a:solidFill>
                    <a:srgbClr val="C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除</a:t>
            </a:r>
            <a:r>
              <a:rPr sz="2300" spc="0" dirty="0">
                <a:ln w="8717" cap="flat" cmpd="sng">
                  <a:solidFill>
                    <a:srgbClr val="C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外</a:t>
            </a:r>
            <a:endParaRPr lang="en-US" altLang="en-US" sz="2300" dirty="0"/>
          </a:p>
        </p:txBody>
      </p:sp>
      <p:sp>
        <p:nvSpPr>
          <p:cNvPr id="164" name="rect"/>
          <p:cNvSpPr/>
          <p:nvPr/>
        </p:nvSpPr>
        <p:spPr>
          <a:xfrm>
            <a:off x="3243783" y="2742831"/>
            <a:ext cx="6079286" cy="249046"/>
          </a:xfrm>
          <a:prstGeom prst="rect">
            <a:avLst/>
          </a:prstGeom>
          <a:solidFill>
            <a:srgbClr val="F7964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5" name="textbox 165"/>
          <p:cNvSpPr/>
          <p:nvPr/>
        </p:nvSpPr>
        <p:spPr>
          <a:xfrm>
            <a:off x="331723" y="6336102"/>
            <a:ext cx="8562975" cy="1619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075"/>
              </a:lnSpc>
              <a:tabLst>
                <a:tab pos="2788920" algn="l"/>
              </a:tabLst>
            </a:pPr>
            <a:r>
              <a:rPr sz="80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	</a:t>
            </a:r>
            <a:r>
              <a:rPr sz="800" spc="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0.00%</a:t>
            </a:r>
            <a:r>
              <a:rPr sz="800" spc="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                          </a:t>
            </a:r>
            <a:r>
              <a:rPr sz="80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          </a:t>
            </a:r>
            <a:r>
              <a:rPr sz="80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20.00%</a:t>
            </a:r>
            <a:r>
              <a:rPr sz="80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                                      </a:t>
            </a:r>
            <a:r>
              <a:rPr sz="80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40.00%</a:t>
            </a:r>
            <a:r>
              <a:rPr sz="80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                                      </a:t>
            </a:r>
            <a:r>
              <a:rPr sz="80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60.00%</a:t>
            </a:r>
            <a:r>
              <a:rPr sz="80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                                      </a:t>
            </a:r>
            <a:r>
              <a:rPr sz="80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80.00%</a:t>
            </a:r>
            <a:r>
              <a:rPr sz="80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                </a:t>
            </a:r>
            <a:endParaRPr lang="en-US" altLang="en-US" sz="800" dirty="0"/>
          </a:p>
        </p:txBody>
      </p:sp>
      <p:sp>
        <p:nvSpPr>
          <p:cNvPr id="166" name="rect"/>
          <p:cNvSpPr/>
          <p:nvPr/>
        </p:nvSpPr>
        <p:spPr>
          <a:xfrm>
            <a:off x="3243783" y="5233314"/>
            <a:ext cx="3206241" cy="249046"/>
          </a:xfrm>
          <a:prstGeom prst="rect">
            <a:avLst/>
          </a:prstGeom>
          <a:solidFill>
            <a:srgbClr val="F7964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7" name="rect"/>
          <p:cNvSpPr/>
          <p:nvPr/>
        </p:nvSpPr>
        <p:spPr>
          <a:xfrm>
            <a:off x="3243783" y="3365449"/>
            <a:ext cx="2816466" cy="249047"/>
          </a:xfrm>
          <a:prstGeom prst="rect">
            <a:avLst/>
          </a:prstGeom>
          <a:solidFill>
            <a:srgbClr val="F7964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8" name="rect"/>
          <p:cNvSpPr/>
          <p:nvPr/>
        </p:nvSpPr>
        <p:spPr>
          <a:xfrm>
            <a:off x="3243783" y="3988079"/>
            <a:ext cx="2238083" cy="249047"/>
          </a:xfrm>
          <a:prstGeom prst="rect">
            <a:avLst/>
          </a:prstGeom>
          <a:solidFill>
            <a:srgbClr val="F7964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9" name="textbox 169"/>
          <p:cNvSpPr/>
          <p:nvPr/>
        </p:nvSpPr>
        <p:spPr>
          <a:xfrm>
            <a:off x="4715560" y="2087536"/>
            <a:ext cx="2313304" cy="2832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1700" spc="11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快速抗原检测的敏感</a:t>
            </a:r>
            <a:r>
              <a:rPr sz="1700" spc="2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性</a:t>
            </a:r>
            <a:endParaRPr lang="en-US" altLang="en-US" sz="1700" dirty="0"/>
          </a:p>
        </p:txBody>
      </p:sp>
      <p:sp>
        <p:nvSpPr>
          <p:cNvPr id="170" name="rect"/>
          <p:cNvSpPr/>
          <p:nvPr/>
        </p:nvSpPr>
        <p:spPr>
          <a:xfrm>
            <a:off x="3243783" y="4610696"/>
            <a:ext cx="1697418" cy="249046"/>
          </a:xfrm>
          <a:prstGeom prst="rect">
            <a:avLst/>
          </a:prstGeom>
          <a:solidFill>
            <a:srgbClr val="F7964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1" name="rect"/>
          <p:cNvSpPr/>
          <p:nvPr/>
        </p:nvSpPr>
        <p:spPr>
          <a:xfrm>
            <a:off x="3243783" y="5855944"/>
            <a:ext cx="691540" cy="249047"/>
          </a:xfrm>
          <a:prstGeom prst="rect">
            <a:avLst/>
          </a:prstGeom>
          <a:solidFill>
            <a:srgbClr val="F7964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2" name="textbox 172"/>
          <p:cNvSpPr/>
          <p:nvPr/>
        </p:nvSpPr>
        <p:spPr>
          <a:xfrm>
            <a:off x="9348461" y="6336102"/>
            <a:ext cx="372745" cy="1619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075"/>
              </a:lnSpc>
            </a:pPr>
            <a:r>
              <a:rPr sz="80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100.00%</a:t>
            </a:r>
            <a:endParaRPr lang="en-US" altLang="en-US" sz="800" dirty="0"/>
          </a:p>
        </p:txBody>
      </p:sp>
      <p:sp>
        <p:nvSpPr>
          <p:cNvPr id="173" name="textbox 173"/>
          <p:cNvSpPr/>
          <p:nvPr/>
        </p:nvSpPr>
        <p:spPr>
          <a:xfrm>
            <a:off x="10605761" y="6336102"/>
            <a:ext cx="372745" cy="1619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075"/>
              </a:lnSpc>
            </a:pPr>
            <a:r>
              <a:rPr sz="80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120.00%</a:t>
            </a:r>
            <a:endParaRPr lang="en-US" altLang="en-US" sz="800" dirty="0"/>
          </a:p>
        </p:txBody>
      </p:sp>
      <p:sp>
        <p:nvSpPr>
          <p:cNvPr id="174" name="rect"/>
          <p:cNvSpPr/>
          <p:nvPr/>
        </p:nvSpPr>
        <p:spPr>
          <a:xfrm>
            <a:off x="3187903" y="5658040"/>
            <a:ext cx="55867" cy="22225"/>
          </a:xfrm>
          <a:prstGeom prst="rect">
            <a:avLst/>
          </a:prstGeom>
          <a:solidFill>
            <a:srgbClr val="86868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44424" y="1476755"/>
            <a:ext cx="11294364" cy="5228844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58256" y="430263"/>
            <a:ext cx="3600945" cy="54166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44424" y="3276600"/>
            <a:ext cx="8537447" cy="3429000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10946" y="1461768"/>
            <a:ext cx="4873650" cy="5264772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825083" y="1461757"/>
            <a:ext cx="5487974" cy="3090633"/>
          </a:xfrm>
          <a:prstGeom prst="rect">
            <a:avLst/>
          </a:prstGeom>
        </p:spPr>
      </p:pic>
      <p:sp>
        <p:nvSpPr>
          <p:cNvPr id="58" name="textbox 58"/>
          <p:cNvSpPr/>
          <p:nvPr/>
        </p:nvSpPr>
        <p:spPr>
          <a:xfrm>
            <a:off x="5826671" y="4735233"/>
            <a:ext cx="5609590" cy="1330960"/>
          </a:xfrm>
          <a:prstGeom prst="rect">
            <a:avLst/>
          </a:prstGeom>
          <a:solidFill>
            <a:srgbClr val="ECF9FF">
              <a:alpha val="99215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52000"/>
              </a:lnSpc>
            </a:pPr>
            <a:endParaRPr lang="en-US" altLang="en-US" sz="1000" dirty="0"/>
          </a:p>
          <a:p>
            <a:pPr marL="134620" algn="l" rtl="0" eaLnBrk="0">
              <a:lnSpc>
                <a:spcPts val="2280"/>
              </a:lnSpc>
              <a:spcBef>
                <a:spcPts val="5"/>
              </a:spcBef>
            </a:pPr>
            <a:r>
              <a:rPr sz="1500" spc="9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spc="9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500" b="1" spc="9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&lt;3</a:t>
            </a:r>
            <a:r>
              <a:rPr sz="1500" spc="90" dirty="0">
                <a:ln w="5793" cap="flat" cmpd="sng">
                  <a:solidFill>
                    <a:srgbClr val="C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岁</a:t>
            </a:r>
            <a:r>
              <a:rPr sz="1500" spc="90" dirty="0">
                <a:ln w="579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儿童流感并发肺炎风险是其他年龄的</a:t>
            </a:r>
            <a:r>
              <a:rPr sz="1500" b="1" spc="9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1500" spc="90" dirty="0">
                <a:ln w="5793" cap="flat" cmpd="sng">
                  <a:solidFill>
                    <a:srgbClr val="C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倍</a:t>
            </a:r>
            <a:r>
              <a:rPr sz="1500" spc="0" dirty="0">
                <a:ln w="5793" cap="flat" cmpd="sng">
                  <a:solidFill>
                    <a:srgbClr val="C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以上</a:t>
            </a:r>
            <a:r>
              <a:rPr sz="1600" b="1" spc="0" baseline="32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endParaRPr lang="en-US" altLang="en-US" sz="1040" dirty="0"/>
          </a:p>
          <a:p>
            <a:pPr algn="l" rtl="0" eaLnBrk="0">
              <a:lnSpc>
                <a:spcPct val="102000"/>
              </a:lnSpc>
            </a:pPr>
            <a:endParaRPr lang="en-US" altLang="en-US" sz="500" dirty="0"/>
          </a:p>
          <a:p>
            <a:pPr marL="875665" indent="-284480" algn="l" rtl="0" eaLnBrk="0">
              <a:lnSpc>
                <a:spcPct val="118000"/>
              </a:lnSpc>
              <a:spcBef>
                <a:spcPts val="5"/>
              </a:spcBef>
            </a:pPr>
            <a:r>
              <a:rPr sz="140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40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40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一项儿童流感并发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肺炎危险因素分析显示，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&lt;3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岁为儿童流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感并发肺炎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的独立危险因素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(OR=4.367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P=0.006)</a:t>
            </a:r>
            <a:r>
              <a:rPr sz="1400" spc="0" baseline="22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endParaRPr lang="en-US" altLang="en-US" sz="910" dirty="0"/>
          </a:p>
        </p:txBody>
      </p:sp>
      <p:pic>
        <p:nvPicPr>
          <p:cNvPr id="59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441458" y="410578"/>
            <a:ext cx="8226603" cy="541667"/>
          </a:xfrm>
          <a:prstGeom prst="rect">
            <a:avLst/>
          </a:prstGeom>
        </p:spPr>
      </p:pic>
      <p:sp>
        <p:nvSpPr>
          <p:cNvPr id="60" name="textbox 60"/>
          <p:cNvSpPr/>
          <p:nvPr/>
        </p:nvSpPr>
        <p:spPr>
          <a:xfrm>
            <a:off x="5451348" y="6120383"/>
            <a:ext cx="6360159" cy="6311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7000"/>
              </a:lnSpc>
            </a:pPr>
            <a:endParaRPr lang="en-US" altLang="en-US" sz="200" dirty="0"/>
          </a:p>
          <a:p>
            <a:pPr marL="100965" algn="l" rtl="0" eaLnBrk="0">
              <a:lnSpc>
                <a:spcPts val="895"/>
              </a:lnSpc>
            </a:pP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1:</a:t>
            </a: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viral</a:t>
            </a: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pneumonia</a:t>
            </a: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cause</a:t>
            </a: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acute</a:t>
            </a: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respiratory</a:t>
            </a: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distress</a:t>
            </a: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syndrome</a:t>
            </a: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Curr</a:t>
            </a: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Opin</a:t>
            </a: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Crit</a:t>
            </a: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Care</a:t>
            </a: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2011;</a:t>
            </a: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17(</a:t>
            </a: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1)</a:t>
            </a:r>
            <a:r>
              <a:rPr sz="60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64-71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600" dirty="0"/>
          </a:p>
          <a:p>
            <a:pPr marL="93980" algn="l" rtl="0" eaLnBrk="0">
              <a:lnSpc>
                <a:spcPts val="840"/>
              </a:lnSpc>
            </a:pPr>
            <a:r>
              <a:rPr sz="60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60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60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Clinical</a:t>
            </a:r>
            <a:r>
              <a:rPr sz="60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study</a:t>
            </a:r>
            <a:r>
              <a:rPr sz="60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60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severe</a:t>
            </a:r>
            <a:r>
              <a:rPr sz="60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influenza</a:t>
            </a:r>
            <a:r>
              <a:rPr sz="60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virus</a:t>
            </a:r>
            <a:r>
              <a:rPr sz="60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pneumonia</a:t>
            </a:r>
            <a:r>
              <a:rPr sz="60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that</a:t>
            </a:r>
            <a:r>
              <a:rPr sz="60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caused</a:t>
            </a:r>
            <a:r>
              <a:rPr sz="60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acute</a:t>
            </a:r>
            <a:r>
              <a:rPr sz="60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respiratory</a:t>
            </a:r>
            <a:r>
              <a:rPr sz="60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failure</a:t>
            </a:r>
            <a:r>
              <a:rPr sz="60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60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Kurume</a:t>
            </a:r>
            <a:r>
              <a:rPr sz="60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Med</a:t>
            </a:r>
            <a:r>
              <a:rPr sz="60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J</a:t>
            </a:r>
            <a:r>
              <a:rPr sz="60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60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2001;48(4):273-279</a:t>
            </a:r>
            <a:r>
              <a:rPr sz="60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600" dirty="0"/>
          </a:p>
          <a:p>
            <a:pPr marL="95250" algn="l" rtl="0" eaLnBrk="0">
              <a:lnSpc>
                <a:spcPts val="840"/>
              </a:lnSpc>
            </a:pP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儿童流行性感冒并发肺炎的危险因素分析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中国中西医结合儿科学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2021,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13(6):507</a:t>
            </a:r>
            <a:r>
              <a:rPr sz="60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510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600" dirty="0"/>
          </a:p>
          <a:p>
            <a:pPr marL="92710" algn="l" rtl="0" eaLnBrk="0">
              <a:lnSpc>
                <a:spcPts val="840"/>
              </a:lnSpc>
            </a:pP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重庆医科大学附属儿童医院甲型流感病毒肺炎患儿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617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例临床特征及重症危险因素分析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中国实用儿科杂志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2019,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34(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12):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1017-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</a:t>
            </a:r>
            <a:r>
              <a:rPr sz="6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600" dirty="0"/>
          </a:p>
          <a:p>
            <a:pPr marL="95250" algn="l" rtl="0" eaLnBrk="0">
              <a:lnSpc>
                <a:spcPts val="895"/>
              </a:lnSpc>
            </a:pP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深圳市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19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例重症流感死亡病例临床分析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中华实用儿科临床杂志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2019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,34(2)</a:t>
            </a:r>
            <a:r>
              <a:rPr sz="60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139-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141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44424" y="3276600"/>
            <a:ext cx="8537447" cy="3429000"/>
          </a:xfrm>
          <a:prstGeom prst="rect">
            <a:avLst/>
          </a:prstGeom>
        </p:spPr>
      </p:pic>
      <p:pic>
        <p:nvPicPr>
          <p:cNvPr id="63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72757" y="1532204"/>
            <a:ext cx="5252770" cy="4963972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658472" y="1517904"/>
            <a:ext cx="6395060" cy="2904375"/>
          </a:xfrm>
          <a:prstGeom prst="rect">
            <a:avLst/>
          </a:prstGeom>
        </p:spPr>
      </p:pic>
      <p:sp>
        <p:nvSpPr>
          <p:cNvPr id="65" name="textbox 65"/>
          <p:cNvSpPr/>
          <p:nvPr/>
        </p:nvSpPr>
        <p:spPr>
          <a:xfrm>
            <a:off x="5656884" y="4741240"/>
            <a:ext cx="6362700" cy="1231264"/>
          </a:xfrm>
          <a:prstGeom prst="rect">
            <a:avLst/>
          </a:prstGeom>
          <a:solidFill>
            <a:srgbClr val="ECF9FF">
              <a:alpha val="99607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59000"/>
              </a:lnSpc>
            </a:pPr>
            <a:endParaRPr lang="en-US" altLang="en-US" sz="1000" dirty="0"/>
          </a:p>
          <a:p>
            <a:pPr marL="144780" algn="l" rtl="0" eaLnBrk="0">
              <a:lnSpc>
                <a:spcPts val="2960"/>
              </a:lnSpc>
              <a:spcBef>
                <a:spcPts val="5"/>
              </a:spcBef>
              <a:tabLst>
                <a:tab pos="350520" algn="l"/>
              </a:tabLst>
            </a:pPr>
            <a:r>
              <a:rPr sz="23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2300" spc="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300" spc="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可发生</a:t>
            </a:r>
            <a:r>
              <a:rPr sz="2300" spc="3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暴发</a:t>
            </a:r>
            <a:r>
              <a:rPr sz="2300" spc="2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性</a:t>
            </a:r>
            <a:r>
              <a:rPr sz="2300" spc="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心肌炎</a:t>
            </a:r>
            <a:endParaRPr lang="en-US" altLang="en-US" sz="2300" dirty="0"/>
          </a:p>
          <a:p>
            <a:pPr algn="l" rtl="0" eaLnBrk="0">
              <a:lnSpc>
                <a:spcPct val="104000"/>
              </a:lnSpc>
            </a:pPr>
            <a:endParaRPr lang="en-US" altLang="en-US" sz="1100" dirty="0"/>
          </a:p>
          <a:p>
            <a:pPr marL="144780" algn="l" rtl="0" eaLnBrk="0">
              <a:lnSpc>
                <a:spcPts val="2975"/>
              </a:lnSpc>
              <a:spcBef>
                <a:spcPts val="5"/>
              </a:spcBef>
              <a:tabLst>
                <a:tab pos="350520" algn="l"/>
              </a:tabLst>
            </a:pPr>
            <a:r>
              <a:rPr sz="23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230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30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病情凶险，出现心功能不</a:t>
            </a:r>
            <a:r>
              <a:rPr sz="230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全</a:t>
            </a:r>
            <a:r>
              <a:rPr sz="23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或</a:t>
            </a:r>
            <a:r>
              <a:rPr sz="23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MODS</a:t>
            </a:r>
            <a:endParaRPr lang="en-US" altLang="en-US" sz="2300" dirty="0"/>
          </a:p>
        </p:txBody>
      </p:sp>
      <p:pic>
        <p:nvPicPr>
          <p:cNvPr id="66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801385" y="5534952"/>
            <a:ext cx="206654" cy="337718"/>
          </a:xfrm>
          <a:prstGeom prst="rect">
            <a:avLst/>
          </a:prstGeom>
        </p:spPr>
      </p:pic>
      <p:pic>
        <p:nvPicPr>
          <p:cNvPr id="67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801385" y="4984406"/>
            <a:ext cx="206654" cy="337718"/>
          </a:xfrm>
          <a:prstGeom prst="rect">
            <a:avLst/>
          </a:prstGeom>
        </p:spPr>
      </p:pic>
      <p:sp>
        <p:nvSpPr>
          <p:cNvPr id="68" name="textbox 68"/>
          <p:cNvSpPr/>
          <p:nvPr/>
        </p:nvSpPr>
        <p:spPr>
          <a:xfrm>
            <a:off x="5652515" y="5999988"/>
            <a:ext cx="6291579" cy="6946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500" dirty="0"/>
          </a:p>
          <a:p>
            <a:pPr marL="98425" algn="l" rtl="0" eaLnBrk="0">
              <a:lnSpc>
                <a:spcPct val="109000"/>
              </a:lnSpc>
              <a:spcBef>
                <a:spcPts val="0"/>
              </a:spcBef>
            </a:pPr>
            <a:r>
              <a:rPr sz="700" spc="1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[</a:t>
            </a:r>
            <a:r>
              <a:rPr sz="700" spc="1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1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1].</a:t>
            </a:r>
            <a:r>
              <a:rPr sz="700" spc="1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Aykac</a:t>
            </a:r>
            <a:r>
              <a:rPr sz="700" spc="1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</a:t>
            </a:r>
            <a:r>
              <a:rPr sz="700" spc="1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700" spc="1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et</a:t>
            </a:r>
            <a:r>
              <a:rPr sz="700" spc="1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</a:t>
            </a:r>
            <a:r>
              <a:rPr sz="700" spc="1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700" spc="1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Myocarditis</a:t>
            </a:r>
            <a:r>
              <a:rPr sz="700" spc="1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associated</a:t>
            </a:r>
            <a:r>
              <a:rPr sz="700" spc="1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</a:t>
            </a:r>
            <a:r>
              <a:rPr sz="700" spc="1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influenza</a:t>
            </a:r>
            <a:r>
              <a:rPr sz="700" spc="1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infection</a:t>
            </a:r>
            <a:r>
              <a:rPr sz="700" spc="1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700" spc="1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five</a:t>
            </a:r>
            <a:r>
              <a:rPr sz="700" spc="1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children</a:t>
            </a:r>
            <a:r>
              <a:rPr sz="700" spc="1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700" spc="1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J</a:t>
            </a:r>
            <a:r>
              <a:rPr sz="700" spc="1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Infect</a:t>
            </a:r>
            <a:r>
              <a:rPr sz="700" spc="1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Public</a:t>
            </a:r>
            <a:r>
              <a:rPr sz="700" spc="1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Health</a:t>
            </a:r>
            <a:r>
              <a:rPr sz="700" spc="1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700" spc="1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1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2018;</a:t>
            </a:r>
            <a:r>
              <a:rPr sz="700" spc="1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1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11(5):</a:t>
            </a:r>
            <a:r>
              <a:rPr sz="700" spc="1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1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698-</a:t>
            </a:r>
            <a:r>
              <a:rPr sz="700" spc="9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7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01.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[2].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Tunuguntla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et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Acute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Myocarditis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Pericarditis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Children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Pediatr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Rev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2019;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40(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1):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14-2</a:t>
            </a:r>
            <a:r>
              <a:rPr sz="700" spc="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700" dirty="0"/>
          </a:p>
          <a:p>
            <a:pPr marL="93980" indent="4445" algn="l" rtl="0" eaLnBrk="0">
              <a:lnSpc>
                <a:spcPct val="110000"/>
              </a:lnSpc>
              <a:spcBef>
                <a:spcPts val="10"/>
              </a:spcBef>
            </a:pPr>
            <a:r>
              <a:rPr sz="700" spc="20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[3].</a:t>
            </a:r>
            <a:r>
              <a:rPr sz="700" spc="20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Matsuura</a:t>
            </a:r>
            <a:r>
              <a:rPr sz="700" spc="20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700" spc="20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700" spc="20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et</a:t>
            </a:r>
            <a:r>
              <a:rPr sz="700" spc="20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</a:t>
            </a:r>
            <a:r>
              <a:rPr sz="700" spc="20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700" spc="20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Clinical</a:t>
            </a:r>
            <a:r>
              <a:rPr sz="700" spc="20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r>
              <a:rPr sz="700" spc="20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700" spc="20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Acute</a:t>
            </a:r>
            <a:r>
              <a:rPr sz="700" spc="20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700" spc="20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Fulminant</a:t>
            </a:r>
            <a:r>
              <a:rPr sz="700" spc="20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Myocarditis</a:t>
            </a:r>
            <a:r>
              <a:rPr sz="700" spc="20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700" spc="20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Children</a:t>
            </a:r>
            <a:r>
              <a:rPr sz="700" spc="20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20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700" spc="20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20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nd</a:t>
            </a:r>
            <a:r>
              <a:rPr sz="700" spc="20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Nationwide</a:t>
            </a:r>
            <a:r>
              <a:rPr sz="700" spc="19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Survey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by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           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Japanese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Society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Pediatric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Cardiology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Cardiac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Surgery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Circ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J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2016;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80(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11):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11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2362-2368</a:t>
            </a:r>
            <a:r>
              <a:rPr sz="700" spc="10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700" dirty="0"/>
          </a:p>
        </p:txBody>
      </p:sp>
      <p:pic>
        <p:nvPicPr>
          <p:cNvPr id="70" name="picture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507202" y="432244"/>
            <a:ext cx="4099331" cy="53968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25793" y="1639188"/>
            <a:ext cx="11399913" cy="5066411"/>
          </a:xfrm>
          <a:prstGeom prst="rect">
            <a:avLst/>
          </a:prstGeom>
        </p:spPr>
      </p:pic>
      <p:pic>
        <p:nvPicPr>
          <p:cNvPr id="73" name="picture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178774" y="1012748"/>
            <a:ext cx="4054386" cy="541667"/>
          </a:xfrm>
          <a:prstGeom prst="rect">
            <a:avLst/>
          </a:prstGeom>
        </p:spPr>
      </p:pic>
      <p:pic>
        <p:nvPicPr>
          <p:cNvPr id="74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643035" y="1010754"/>
            <a:ext cx="2600782" cy="545643"/>
          </a:xfrm>
          <a:prstGeom prst="rect">
            <a:avLst/>
          </a:prstGeom>
        </p:spPr>
      </p:pic>
      <p:pic>
        <p:nvPicPr>
          <p:cNvPr id="75" name="pictur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453111" y="1046708"/>
            <a:ext cx="1973008" cy="469824"/>
          </a:xfrm>
          <a:prstGeom prst="rect">
            <a:avLst/>
          </a:prstGeom>
        </p:spPr>
      </p:pic>
      <p:sp>
        <p:nvSpPr>
          <p:cNvPr id="76" name="textbox 76"/>
          <p:cNvSpPr/>
          <p:nvPr/>
        </p:nvSpPr>
        <p:spPr>
          <a:xfrm>
            <a:off x="932257" y="6496736"/>
            <a:ext cx="2323464" cy="2171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505"/>
              </a:lnSpc>
            </a:pP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Front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Pediatr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2022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Jan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20;9: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752816.</a:t>
            </a:r>
            <a:endParaRPr lang="en-US" alt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7"/>
          <p:cNvSpPr/>
          <p:nvPr/>
        </p:nvSpPr>
        <p:spPr>
          <a:xfrm>
            <a:off x="1279222" y="1621066"/>
            <a:ext cx="6906259" cy="40252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730"/>
              </a:lnSpc>
              <a:tabLst>
                <a:tab pos="160020" algn="l"/>
              </a:tabLst>
            </a:pP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20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IAE</a:t>
            </a:r>
            <a:r>
              <a:rPr sz="200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病例</a:t>
            </a:r>
            <a:r>
              <a:rPr sz="20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75%</a:t>
            </a:r>
            <a:r>
              <a:rPr sz="200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为儿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童</a:t>
            </a:r>
            <a:endParaRPr lang="en-US" altLang="en-US" sz="2000" dirty="0"/>
          </a:p>
          <a:p>
            <a:pPr marL="12700" algn="l" rtl="0" eaLnBrk="0">
              <a:lnSpc>
                <a:spcPct val="241000"/>
              </a:lnSpc>
              <a:spcBef>
                <a:spcPts val="310"/>
              </a:spcBef>
              <a:tabLst>
                <a:tab pos="160020" algn="l"/>
              </a:tabLst>
            </a:pP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20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IAE</a:t>
            </a:r>
            <a:r>
              <a:rPr sz="200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发病率：儿童</a:t>
            </a:r>
            <a:r>
              <a:rPr sz="20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2.83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万人口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vs.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成人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0.19/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万人口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IAE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占所有儿童流感住院病例的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1.7</a:t>
            </a: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%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-15%</a:t>
            </a:r>
            <a:endParaRPr lang="en-US" altLang="en-US" sz="2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3000"/>
              </a:lnSpc>
              <a:spcBef>
                <a:spcPts val="605"/>
              </a:spcBef>
              <a:tabLst>
                <a:tab pos="160020" algn="l"/>
              </a:tabLst>
            </a:pP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00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东亚地区发病</a:t>
            </a:r>
            <a:r>
              <a:rPr sz="200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率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</a:t>
            </a:r>
            <a:endParaRPr lang="en-US" altLang="en-US" sz="2000" dirty="0"/>
          </a:p>
          <a:p>
            <a:pPr marL="12700" algn="l" rtl="0" eaLnBrk="0">
              <a:lnSpc>
                <a:spcPts val="5800"/>
              </a:lnSpc>
              <a:tabLst>
                <a:tab pos="160020" algn="l"/>
              </a:tabLst>
            </a:pP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00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00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5岁以下儿童最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见</a:t>
            </a:r>
            <a:endParaRPr lang="en-US" altLang="en-US" sz="2000" dirty="0"/>
          </a:p>
          <a:p>
            <a:pPr marL="12700" algn="l" rtl="0" eaLnBrk="0">
              <a:lnSpc>
                <a:spcPts val="5800"/>
              </a:lnSpc>
              <a:tabLst>
                <a:tab pos="160020" algn="l"/>
              </a:tabLst>
            </a:pP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00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低龄患者预后普遍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较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差</a:t>
            </a:r>
            <a:endParaRPr lang="en-US" altLang="en-US" sz="2000" dirty="0"/>
          </a:p>
        </p:txBody>
      </p:sp>
      <p:pic>
        <p:nvPicPr>
          <p:cNvPr id="78" name="picture 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291922" y="5351400"/>
            <a:ext cx="147433" cy="282135"/>
          </a:xfrm>
          <a:prstGeom prst="rect">
            <a:avLst/>
          </a:prstGeom>
        </p:spPr>
      </p:pic>
      <p:pic>
        <p:nvPicPr>
          <p:cNvPr id="79" name="picture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91922" y="4614800"/>
            <a:ext cx="147433" cy="282135"/>
          </a:xfrm>
          <a:prstGeom prst="rect">
            <a:avLst/>
          </a:prstGeom>
        </p:spPr>
      </p:pic>
      <p:pic>
        <p:nvPicPr>
          <p:cNvPr id="80" name="picture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91922" y="3878200"/>
            <a:ext cx="147433" cy="282135"/>
          </a:xfrm>
          <a:prstGeom prst="rect">
            <a:avLst/>
          </a:prstGeom>
        </p:spPr>
      </p:pic>
      <p:pic>
        <p:nvPicPr>
          <p:cNvPr id="81" name="picture 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291922" y="3142870"/>
            <a:ext cx="147433" cy="282135"/>
          </a:xfrm>
          <a:prstGeom prst="rect">
            <a:avLst/>
          </a:prstGeom>
        </p:spPr>
      </p:pic>
      <p:pic>
        <p:nvPicPr>
          <p:cNvPr id="82" name="picture 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291922" y="2406270"/>
            <a:ext cx="147433" cy="282135"/>
          </a:xfrm>
          <a:prstGeom prst="rect">
            <a:avLst/>
          </a:prstGeom>
        </p:spPr>
      </p:pic>
      <p:pic>
        <p:nvPicPr>
          <p:cNvPr id="83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91922" y="1669670"/>
            <a:ext cx="147433" cy="282135"/>
          </a:xfrm>
          <a:prstGeom prst="rect">
            <a:avLst/>
          </a:prstGeom>
        </p:spPr>
      </p:pic>
      <p:pic>
        <p:nvPicPr>
          <p:cNvPr id="84" name="picture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040782" y="408584"/>
            <a:ext cx="5049138" cy="545642"/>
          </a:xfrm>
          <a:prstGeom prst="rect">
            <a:avLst/>
          </a:prstGeom>
        </p:spPr>
      </p:pic>
      <p:pic>
        <p:nvPicPr>
          <p:cNvPr id="86" name="picture 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39140" y="3276600"/>
            <a:ext cx="190499" cy="3115055"/>
          </a:xfrm>
          <a:prstGeom prst="rect">
            <a:avLst/>
          </a:prstGeom>
        </p:spPr>
      </p:pic>
      <p:pic>
        <p:nvPicPr>
          <p:cNvPr id="87" name="picture 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50163" y="6047232"/>
            <a:ext cx="6400800" cy="134111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075943" y="4495800"/>
            <a:ext cx="172211" cy="2209800"/>
          </a:xfrm>
          <a:prstGeom prst="rect">
            <a:avLst/>
          </a:prstGeom>
        </p:spPr>
      </p:pic>
      <p:sp>
        <p:nvSpPr>
          <p:cNvPr id="89" name="textbox 89"/>
          <p:cNvSpPr/>
          <p:nvPr/>
        </p:nvSpPr>
        <p:spPr>
          <a:xfrm>
            <a:off x="931415" y="6496736"/>
            <a:ext cx="10022840" cy="2171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505"/>
              </a:lnSpc>
            </a:pP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Neuroinfluenza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evaluation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seasonal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influenza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associated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severe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neurological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complications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children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multicenter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study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).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Childs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Nerv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Syst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018;34:335–47</a:t>
            </a:r>
            <a:endParaRPr lang="en-US" altLang="en-US" sz="1100" dirty="0"/>
          </a:p>
        </p:txBody>
      </p:sp>
      <p:pic>
        <p:nvPicPr>
          <p:cNvPr id="90" name="picture 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44424" y="6306311"/>
            <a:ext cx="8537447" cy="135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44424" y="1402079"/>
            <a:ext cx="11600688" cy="53461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524066" y="430263"/>
            <a:ext cx="2059394" cy="53770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44424" y="3276600"/>
            <a:ext cx="8537447" cy="3429000"/>
          </a:xfrm>
          <a:prstGeom prst="rect">
            <a:avLst/>
          </a:prstGeom>
        </p:spPr>
      </p:pic>
      <p:sp>
        <p:nvSpPr>
          <p:cNvPr id="92" name="textbox 92"/>
          <p:cNvSpPr/>
          <p:nvPr/>
        </p:nvSpPr>
        <p:spPr>
          <a:xfrm>
            <a:off x="5737822" y="1409865"/>
            <a:ext cx="5276215" cy="44430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3335" algn="l" rtl="0" eaLnBrk="0">
              <a:lnSpc>
                <a:spcPct val="103000"/>
              </a:lnSpc>
            </a:pPr>
            <a:r>
              <a:rPr sz="1700" spc="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起病急、进展快，多发性脑损伤，累及脑干和双侧</a:t>
            </a:r>
            <a:r>
              <a:rPr sz="1700" spc="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丘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spc="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脑，多呈对称性，</a:t>
            </a:r>
            <a:r>
              <a:rPr sz="1700" spc="10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病死率高</a:t>
            </a:r>
            <a:r>
              <a:rPr sz="1700" spc="10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spc="10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(成为儿童流感第一</a:t>
            </a:r>
            <a:r>
              <a:rPr sz="1700" spc="3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位</a:t>
            </a:r>
            <a:r>
              <a:rPr sz="1700" spc="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死</a:t>
            </a:r>
            <a:r>
              <a:rPr sz="1700" spc="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spc="9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亡原因)</a:t>
            </a:r>
            <a:r>
              <a:rPr sz="1700" spc="9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spc="9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，存活者多残留后遗</a:t>
            </a:r>
            <a:r>
              <a:rPr sz="1700" spc="7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症</a:t>
            </a:r>
            <a:endParaRPr lang="en-US" altLang="en-US" sz="17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marL="23495" indent="-6985" algn="l" rtl="0" eaLnBrk="0">
              <a:lnSpc>
                <a:spcPct val="110000"/>
              </a:lnSpc>
              <a:spcBef>
                <a:spcPts val="520"/>
              </a:spcBef>
            </a:pPr>
            <a:r>
              <a:rPr sz="1700" spc="1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发热抽搐，双相癫痫发作，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MRI</a:t>
            </a:r>
            <a:r>
              <a:rPr sz="1700" spc="1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为皮质下白质损</a:t>
            </a:r>
            <a:r>
              <a:rPr sz="1700" spc="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伤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1700" spc="9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常留有神经系统后遗</a:t>
            </a:r>
            <a:r>
              <a:rPr sz="170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症</a:t>
            </a:r>
            <a:endParaRPr lang="en-US" altLang="en-US" sz="1700" dirty="0"/>
          </a:p>
          <a:p>
            <a:pPr algn="l" rtl="0" eaLnBrk="0">
              <a:lnSpc>
                <a:spcPct val="109000"/>
              </a:lnSpc>
            </a:pPr>
            <a:endParaRPr lang="en-US" altLang="en-US" sz="1000" dirty="0"/>
          </a:p>
          <a:p>
            <a:pPr algn="l" rtl="0" eaLnBrk="0">
              <a:lnSpc>
                <a:spcPct val="109000"/>
              </a:lnSpc>
            </a:pPr>
            <a:endParaRPr lang="en-US" altLang="en-US" sz="1000" dirty="0"/>
          </a:p>
          <a:p>
            <a:pPr marL="18415" algn="l" rtl="0" eaLnBrk="0">
              <a:lnSpc>
                <a:spcPct val="111000"/>
              </a:lnSpc>
              <a:spcBef>
                <a:spcPts val="515"/>
              </a:spcBef>
            </a:pPr>
            <a:r>
              <a:rPr sz="1700" spc="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表现为胼胝体压部损伤，通常病程短，不留后遗</a:t>
            </a:r>
            <a:r>
              <a:rPr sz="1700" spc="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症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spc="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预后较</a:t>
            </a:r>
            <a:r>
              <a:rPr sz="17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好</a:t>
            </a:r>
            <a:endParaRPr lang="en-US" altLang="en-US" sz="1700" dirty="0"/>
          </a:p>
          <a:p>
            <a:pPr algn="l" rtl="0" eaLnBrk="0">
              <a:lnSpc>
                <a:spcPct val="109000"/>
              </a:lnSpc>
            </a:pPr>
            <a:endParaRPr lang="en-US" altLang="en-US" sz="1000" dirty="0"/>
          </a:p>
          <a:p>
            <a:pPr algn="l" rtl="0" eaLnBrk="0">
              <a:lnSpc>
                <a:spcPct val="109000"/>
              </a:lnSpc>
            </a:pPr>
            <a:endParaRPr lang="en-US" altLang="en-US" sz="1000" dirty="0"/>
          </a:p>
          <a:p>
            <a:pPr marL="15240" indent="-1905" algn="l" rtl="0" eaLnBrk="0">
              <a:lnSpc>
                <a:spcPct val="109000"/>
              </a:lnSpc>
              <a:spcBef>
                <a:spcPts val="520"/>
              </a:spcBef>
            </a:pPr>
            <a:r>
              <a:rPr sz="1700" spc="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起病急，典型表现为脑病、休克，可伴肝功障碍、</a:t>
            </a:r>
            <a:r>
              <a:rPr sz="1700" spc="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腹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70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泻及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DIC</a:t>
            </a:r>
            <a:r>
              <a:rPr sz="17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，预后</a:t>
            </a:r>
            <a:r>
              <a:rPr sz="1700" spc="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较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差</a:t>
            </a:r>
            <a:endParaRPr lang="en-US" altLang="en-US" sz="1700" dirty="0"/>
          </a:p>
          <a:p>
            <a:pPr algn="l" rtl="0" eaLnBrk="0">
              <a:lnSpc>
                <a:spcPct val="124000"/>
              </a:lnSpc>
            </a:pPr>
            <a:endParaRPr lang="en-US" altLang="en-US" sz="1000" dirty="0"/>
          </a:p>
          <a:p>
            <a:pPr algn="l" rtl="0" eaLnBrk="0">
              <a:lnSpc>
                <a:spcPct val="124000"/>
              </a:lnSpc>
            </a:pPr>
            <a:endParaRPr lang="en-US" altLang="en-US" sz="1000" dirty="0"/>
          </a:p>
          <a:p>
            <a:pPr algn="l" rtl="0" eaLnBrk="0">
              <a:lnSpc>
                <a:spcPct val="124000"/>
              </a:lnSpc>
            </a:pPr>
            <a:endParaRPr lang="en-US" altLang="en-US" sz="1000" dirty="0"/>
          </a:p>
          <a:p>
            <a:pPr algn="l" rtl="0" eaLnBrk="0">
              <a:lnSpc>
                <a:spcPct val="108000"/>
              </a:lnSpc>
            </a:pPr>
            <a:endParaRPr lang="en-US" altLang="en-US" sz="400" dirty="0"/>
          </a:p>
          <a:p>
            <a:pPr marL="12700" algn="l" rtl="0" eaLnBrk="0">
              <a:lnSpc>
                <a:spcPct val="100000"/>
              </a:lnSpc>
              <a:spcBef>
                <a:spcPts val="0"/>
              </a:spcBef>
            </a:pPr>
            <a:r>
              <a:rPr sz="1700" spc="100" dirty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瑞氏综合征、癫痫持续状态</a:t>
            </a:r>
            <a:r>
              <a:rPr sz="170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等</a:t>
            </a:r>
            <a:endParaRPr lang="en-US" altLang="en-US" sz="1700" dirty="0"/>
          </a:p>
        </p:txBody>
      </p:sp>
      <p:pic>
        <p:nvPicPr>
          <p:cNvPr id="93" name="picture 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287562" y="1740954"/>
            <a:ext cx="511682" cy="196268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287562" y="3690937"/>
            <a:ext cx="511682" cy="1962683"/>
          </a:xfrm>
          <a:prstGeom prst="rect">
            <a:avLst/>
          </a:prstGeom>
        </p:spPr>
      </p:pic>
      <p:sp>
        <p:nvSpPr>
          <p:cNvPr id="95" name="textbox 95"/>
          <p:cNvSpPr/>
          <p:nvPr/>
        </p:nvSpPr>
        <p:spPr>
          <a:xfrm>
            <a:off x="1485988" y="1623085"/>
            <a:ext cx="823594" cy="4201795"/>
          </a:xfrm>
          <a:prstGeom prst="rect">
            <a:avLst/>
          </a:prstGeom>
          <a:solidFill>
            <a:srgbClr val="64A6E1">
              <a:alpha val="99607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marL="233680" algn="l" rtl="0" eaLnBrk="0">
              <a:lnSpc>
                <a:spcPct val="85000"/>
              </a:lnSpc>
              <a:spcBef>
                <a:spcPts val="5"/>
              </a:spcBef>
            </a:pPr>
            <a:r>
              <a:rPr sz="3200" spc="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</a:t>
            </a:r>
            <a:endParaRPr lang="en-US" altLang="en-US" sz="3200" dirty="0"/>
          </a:p>
          <a:p>
            <a:pPr marL="238125" algn="l" rtl="0" eaLnBrk="0">
              <a:lnSpc>
                <a:spcPts val="4255"/>
              </a:lnSpc>
            </a:pPr>
            <a:r>
              <a:rPr sz="3200" spc="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类</a:t>
            </a:r>
            <a:endParaRPr lang="en-US" altLang="en-US" sz="3200" dirty="0"/>
          </a:p>
        </p:txBody>
      </p:sp>
      <p:sp>
        <p:nvSpPr>
          <p:cNvPr id="97" name="textbox 97"/>
          <p:cNvSpPr/>
          <p:nvPr/>
        </p:nvSpPr>
        <p:spPr>
          <a:xfrm>
            <a:off x="2777655" y="1335722"/>
            <a:ext cx="2601595" cy="878205"/>
          </a:xfrm>
          <a:prstGeom prst="rect">
            <a:avLst/>
          </a:prstGeom>
          <a:solidFill>
            <a:srgbClr val="CD0705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89000"/>
              </a:lnSpc>
            </a:pPr>
            <a:endParaRPr lang="en-US" altLang="en-US" sz="1000" dirty="0"/>
          </a:p>
          <a:p>
            <a:pPr algn="l" rtl="0" eaLnBrk="0">
              <a:lnSpc>
                <a:spcPct val="8000"/>
              </a:lnSpc>
            </a:pPr>
            <a:endParaRPr lang="en-US" altLang="en-US" sz="100" dirty="0"/>
          </a:p>
          <a:p>
            <a:pPr marL="33655" algn="l" rtl="0" eaLnBrk="0">
              <a:lnSpc>
                <a:spcPts val="2355"/>
              </a:lnSpc>
            </a:pPr>
            <a:r>
              <a:rPr sz="18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ANE</a:t>
            </a:r>
            <a:r>
              <a:rPr sz="1800" spc="13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：急性坏死性脑</a:t>
            </a:r>
            <a:r>
              <a:rPr sz="1800" spc="8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病</a:t>
            </a:r>
            <a:endParaRPr lang="en-US" altLang="en-US" sz="1800" dirty="0"/>
          </a:p>
        </p:txBody>
      </p:sp>
      <p:sp>
        <p:nvSpPr>
          <p:cNvPr id="98" name="textbox 98"/>
          <p:cNvSpPr/>
          <p:nvPr/>
        </p:nvSpPr>
        <p:spPr>
          <a:xfrm>
            <a:off x="2777655" y="2310713"/>
            <a:ext cx="2601595" cy="853439"/>
          </a:xfrm>
          <a:prstGeom prst="rect">
            <a:avLst/>
          </a:prstGeom>
          <a:solidFill>
            <a:srgbClr val="A8D0F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600" dirty="0"/>
          </a:p>
          <a:p>
            <a:pPr marL="43180" indent="-9525" algn="l" rtl="0" eaLnBrk="0">
              <a:lnSpc>
                <a:spcPct val="111000"/>
              </a:lnSpc>
              <a:spcBef>
                <a:spcPts val="0"/>
              </a:spcBef>
            </a:pPr>
            <a:r>
              <a:rPr sz="18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ASED</a:t>
            </a:r>
            <a:r>
              <a:rPr sz="180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800" spc="13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急性脑病伴双</a:t>
            </a:r>
            <a:r>
              <a:rPr sz="1800" spc="7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相</a:t>
            </a:r>
            <a:r>
              <a:rPr sz="1800" spc="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800" spc="10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惊厥发作与迟发性扩</a:t>
            </a:r>
            <a:r>
              <a:rPr sz="1800" spc="2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散</a:t>
            </a:r>
            <a:endParaRPr lang="en-US" altLang="en-US" sz="1800" dirty="0"/>
          </a:p>
        </p:txBody>
      </p:sp>
      <p:sp>
        <p:nvSpPr>
          <p:cNvPr id="99" name="textbox 99"/>
          <p:cNvSpPr/>
          <p:nvPr/>
        </p:nvSpPr>
        <p:spPr>
          <a:xfrm>
            <a:off x="2777655" y="3285692"/>
            <a:ext cx="2601595" cy="854075"/>
          </a:xfrm>
          <a:prstGeom prst="rect">
            <a:avLst/>
          </a:prstGeom>
          <a:solidFill>
            <a:srgbClr val="A8D0F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lang="en-US" altLang="en-US" sz="600" dirty="0"/>
          </a:p>
          <a:p>
            <a:pPr marL="46990" indent="4445" algn="l" rtl="0" eaLnBrk="0">
              <a:lnSpc>
                <a:spcPct val="111000"/>
              </a:lnSpc>
              <a:spcBef>
                <a:spcPts val="0"/>
              </a:spcBef>
            </a:pPr>
            <a:r>
              <a:rPr sz="18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MERS</a:t>
            </a:r>
            <a:r>
              <a:rPr sz="1800" spc="1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800" spc="11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临床轻症脑病</a:t>
            </a:r>
            <a:r>
              <a:rPr sz="1800" spc="9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伴</a:t>
            </a:r>
            <a:r>
              <a:rPr sz="1800" spc="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800" spc="9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可逆性夹肌损</a:t>
            </a:r>
            <a:r>
              <a:rPr sz="1800" spc="5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伤</a:t>
            </a:r>
            <a:endParaRPr lang="en-US" altLang="en-US" sz="1800" dirty="0"/>
          </a:p>
        </p:txBody>
      </p:sp>
      <p:sp>
        <p:nvSpPr>
          <p:cNvPr id="100" name="textbox 100"/>
          <p:cNvSpPr/>
          <p:nvPr/>
        </p:nvSpPr>
        <p:spPr>
          <a:xfrm>
            <a:off x="2777655" y="4260684"/>
            <a:ext cx="2601595" cy="853439"/>
          </a:xfrm>
          <a:prstGeom prst="rect">
            <a:avLst/>
          </a:prstGeom>
          <a:solidFill>
            <a:srgbClr val="A8D0F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600" dirty="0"/>
          </a:p>
          <a:p>
            <a:pPr marL="40005" indent="12700" algn="l" rtl="0" eaLnBrk="0">
              <a:lnSpc>
                <a:spcPct val="111000"/>
              </a:lnSpc>
              <a:spcBef>
                <a:spcPts val="0"/>
              </a:spcBef>
            </a:pPr>
            <a:r>
              <a:rPr sz="180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HSES</a:t>
            </a:r>
            <a:r>
              <a:rPr sz="1800" spc="1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800" spc="11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出血性休克与</a:t>
            </a:r>
            <a:r>
              <a:rPr sz="1800" spc="6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脑</a:t>
            </a:r>
            <a:r>
              <a:rPr sz="1800" spc="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800" spc="9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病综合</a:t>
            </a:r>
            <a:r>
              <a:rPr sz="1800" spc="7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征</a:t>
            </a:r>
            <a:endParaRPr lang="en-US" altLang="en-US" sz="1800" dirty="0"/>
          </a:p>
        </p:txBody>
      </p:sp>
      <p:sp>
        <p:nvSpPr>
          <p:cNvPr id="101" name="textbox 101"/>
          <p:cNvSpPr/>
          <p:nvPr/>
        </p:nvSpPr>
        <p:spPr>
          <a:xfrm>
            <a:off x="2777655" y="5235676"/>
            <a:ext cx="2601595" cy="855344"/>
          </a:xfrm>
          <a:prstGeom prst="rect">
            <a:avLst/>
          </a:prstGeom>
          <a:solidFill>
            <a:srgbClr val="A8D0F4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88000"/>
              </a:lnSpc>
            </a:pPr>
            <a:endParaRPr lang="en-US" altLang="en-US" sz="1000" dirty="0"/>
          </a:p>
          <a:p>
            <a:pPr algn="l" rtl="0" eaLnBrk="0">
              <a:lnSpc>
                <a:spcPct val="10000"/>
              </a:lnSpc>
            </a:pPr>
            <a:endParaRPr lang="en-US" altLang="en-US" sz="100" dirty="0"/>
          </a:p>
          <a:p>
            <a:pPr marL="45720" algn="l" rtl="0" eaLnBrk="0">
              <a:lnSpc>
                <a:spcPts val="2170"/>
              </a:lnSpc>
            </a:pPr>
            <a:r>
              <a:rPr sz="1800" spc="5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其</a:t>
            </a:r>
            <a:r>
              <a:rPr sz="1800" spc="4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他</a:t>
            </a:r>
            <a:endParaRPr lang="en-US" altLang="en-US" sz="1800" dirty="0"/>
          </a:p>
        </p:txBody>
      </p:sp>
      <p:pic>
        <p:nvPicPr>
          <p:cNvPr id="102" name="picture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571767" y="410578"/>
            <a:ext cx="1987804" cy="53968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131052" y="1286255"/>
            <a:ext cx="5660135" cy="4680203"/>
          </a:xfrm>
          <a:prstGeom prst="rect">
            <a:avLst/>
          </a:prstGeom>
        </p:spPr>
      </p:pic>
      <p:pic>
        <p:nvPicPr>
          <p:cNvPr id="104" name="picture 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39140" y="3276600"/>
            <a:ext cx="190499" cy="3115055"/>
          </a:xfrm>
          <a:prstGeom prst="rect">
            <a:avLst/>
          </a:prstGeom>
        </p:spPr>
      </p:pic>
      <p:pic>
        <p:nvPicPr>
          <p:cNvPr id="105" name="picture 1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50163" y="6047232"/>
            <a:ext cx="6400800" cy="134111"/>
          </a:xfrm>
          <a:prstGeom prst="rect">
            <a:avLst/>
          </a:prstGeom>
        </p:spPr>
      </p:pic>
      <p:pic>
        <p:nvPicPr>
          <p:cNvPr id="106" name="picture 1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5943" y="4495800"/>
            <a:ext cx="172211" cy="2209800"/>
          </a:xfrm>
          <a:prstGeom prst="rect">
            <a:avLst/>
          </a:prstGeom>
        </p:spPr>
      </p:pic>
      <p:sp>
        <p:nvSpPr>
          <p:cNvPr id="107" name="textbox 107"/>
          <p:cNvSpPr/>
          <p:nvPr/>
        </p:nvSpPr>
        <p:spPr>
          <a:xfrm>
            <a:off x="1094424" y="2662466"/>
            <a:ext cx="4770120" cy="27146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730"/>
              </a:lnSpc>
              <a:tabLst>
                <a:tab pos="160020" algn="l"/>
              </a:tabLst>
            </a:pP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20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0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12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200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~</a:t>
            </a:r>
            <a:r>
              <a:rPr sz="20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72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200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出现惊厥、意识</a:t>
            </a:r>
            <a:r>
              <a:rPr sz="200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障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碍</a:t>
            </a:r>
            <a:endParaRPr lang="en-US" altLang="en-US" sz="2000" dirty="0"/>
          </a:p>
          <a:p>
            <a:pPr marL="12700" algn="l" rtl="0" eaLnBrk="0">
              <a:lnSpc>
                <a:spcPct val="189000"/>
              </a:lnSpc>
              <a:spcBef>
                <a:spcPts val="225"/>
              </a:spcBef>
              <a:tabLst>
                <a:tab pos="160020" algn="l"/>
              </a:tabLst>
            </a:pP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00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惊厥前可有精神反应差等非特异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现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00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严重者在</a:t>
            </a:r>
            <a:r>
              <a:rPr sz="20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24~72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200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内发生脑疝</a:t>
            </a: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甚至死亡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00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脑脊液细胞数正常、蛋</a:t>
            </a:r>
            <a:r>
              <a:rPr sz="200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白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增高</a:t>
            </a:r>
            <a:endParaRPr lang="en-US" altLang="en-US" sz="2000" dirty="0"/>
          </a:p>
          <a:p>
            <a:pPr algn="l" rtl="0" eaLnBrk="0">
              <a:lnSpc>
                <a:spcPct val="125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500" dirty="0"/>
          </a:p>
          <a:p>
            <a:pPr marL="12700" algn="l" rtl="0" eaLnBrk="0">
              <a:lnSpc>
                <a:spcPts val="2500"/>
              </a:lnSpc>
              <a:spcBef>
                <a:spcPts val="5"/>
              </a:spcBef>
              <a:tabLst>
                <a:tab pos="160020" algn="l"/>
              </a:tabLst>
            </a:pP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00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肝酶增高，血氨正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常</a:t>
            </a:r>
            <a:endParaRPr lang="en-US" altLang="en-US" sz="2000" dirty="0"/>
          </a:p>
        </p:txBody>
      </p:sp>
      <p:pic>
        <p:nvPicPr>
          <p:cNvPr id="108" name="picture 1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07124" y="5046600"/>
            <a:ext cx="147433" cy="282135"/>
          </a:xfrm>
          <a:prstGeom prst="rect">
            <a:avLst/>
          </a:prstGeom>
        </p:spPr>
      </p:pic>
      <p:pic>
        <p:nvPicPr>
          <p:cNvPr id="109" name="picture 10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07124" y="4462400"/>
            <a:ext cx="147433" cy="282135"/>
          </a:xfrm>
          <a:prstGeom prst="rect">
            <a:avLst/>
          </a:prstGeom>
        </p:spPr>
      </p:pic>
      <p:pic>
        <p:nvPicPr>
          <p:cNvPr id="110" name="picture 1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07124" y="3879470"/>
            <a:ext cx="147433" cy="282135"/>
          </a:xfrm>
          <a:prstGeom prst="rect">
            <a:avLst/>
          </a:prstGeom>
        </p:spPr>
      </p:pic>
      <p:pic>
        <p:nvPicPr>
          <p:cNvPr id="111" name="picture 1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07124" y="3294000"/>
            <a:ext cx="147433" cy="282135"/>
          </a:xfrm>
          <a:prstGeom prst="rect">
            <a:avLst/>
          </a:prstGeom>
        </p:spPr>
      </p:pic>
      <p:pic>
        <p:nvPicPr>
          <p:cNvPr id="112" name="picture 1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07124" y="2711070"/>
            <a:ext cx="147433" cy="282135"/>
          </a:xfrm>
          <a:prstGeom prst="rect">
            <a:avLst/>
          </a:prstGeom>
        </p:spPr>
      </p:pic>
      <p:sp>
        <p:nvSpPr>
          <p:cNvPr id="113" name="textbox 113"/>
          <p:cNvSpPr/>
          <p:nvPr/>
        </p:nvSpPr>
        <p:spPr>
          <a:xfrm>
            <a:off x="1094424" y="1528700"/>
            <a:ext cx="4170679" cy="8921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  <a:tabLst>
                <a:tab pos="160020" algn="l"/>
              </a:tabLst>
            </a:pP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00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多由病毒感染诱发，流感病毒最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</a:t>
            </a:r>
            <a:endParaRPr lang="en-US" altLang="en-US" sz="2000" dirty="0"/>
          </a:p>
          <a:p>
            <a:pPr marL="12700" algn="l" rtl="0" eaLnBrk="0">
              <a:lnSpc>
                <a:spcPts val="4600"/>
              </a:lnSpc>
              <a:tabLst>
                <a:tab pos="160020" algn="l"/>
              </a:tabLst>
            </a:pP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00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骤起高热或超</a:t>
            </a:r>
            <a:r>
              <a:rPr sz="200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热</a:t>
            </a:r>
            <a:endParaRPr lang="en-US" altLang="en-US" sz="2000" dirty="0"/>
          </a:p>
        </p:txBody>
      </p:sp>
      <p:pic>
        <p:nvPicPr>
          <p:cNvPr id="114" name="picture 1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07124" y="2125600"/>
            <a:ext cx="147433" cy="282135"/>
          </a:xfrm>
          <a:prstGeom prst="rect">
            <a:avLst/>
          </a:prstGeom>
        </p:spPr>
      </p:pic>
      <p:pic>
        <p:nvPicPr>
          <p:cNvPr id="115" name="picture 1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07124" y="1541400"/>
            <a:ext cx="147433" cy="282135"/>
          </a:xfrm>
          <a:prstGeom prst="rect">
            <a:avLst/>
          </a:prstGeom>
        </p:spPr>
      </p:pic>
      <p:pic>
        <p:nvPicPr>
          <p:cNvPr id="117" name="picture 1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651753" y="410578"/>
            <a:ext cx="3788003" cy="545643"/>
          </a:xfrm>
          <a:prstGeom prst="rect">
            <a:avLst/>
          </a:prstGeom>
        </p:spPr>
      </p:pic>
      <p:pic>
        <p:nvPicPr>
          <p:cNvPr id="118" name="picture 1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344424" y="6306311"/>
            <a:ext cx="8537447" cy="13563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1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75943" y="4495800"/>
            <a:ext cx="172211" cy="2209800"/>
          </a:xfrm>
          <a:prstGeom prst="rect">
            <a:avLst/>
          </a:prstGeom>
        </p:spPr>
      </p:pic>
      <p:pic>
        <p:nvPicPr>
          <p:cNvPr id="126" name="picture 1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44424" y="1719071"/>
            <a:ext cx="11026140" cy="4777740"/>
          </a:xfrm>
          <a:prstGeom prst="rect">
            <a:avLst/>
          </a:prstGeom>
        </p:spPr>
      </p:pic>
      <p:sp>
        <p:nvSpPr>
          <p:cNvPr id="127" name="textbox 127"/>
          <p:cNvSpPr/>
          <p:nvPr/>
        </p:nvSpPr>
        <p:spPr>
          <a:xfrm>
            <a:off x="2865399" y="1258773"/>
            <a:ext cx="6178550" cy="4616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3435"/>
              </a:lnSpc>
            </a:pPr>
            <a:r>
              <a:rPr sz="2300" b="1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1995</a:t>
            </a:r>
            <a:r>
              <a:rPr sz="2300" spc="13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sz="2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Mizuguchi</a:t>
            </a:r>
            <a:r>
              <a:rPr sz="2300" spc="13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等提出的儿童</a:t>
            </a:r>
            <a:r>
              <a:rPr sz="23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ANE</a:t>
            </a:r>
            <a:r>
              <a:rPr sz="2300" spc="13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诊断标</a:t>
            </a:r>
            <a:r>
              <a:rPr sz="2300" spc="10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准</a:t>
            </a:r>
            <a:endParaRPr lang="en-US" altLang="en-US" sz="2300" dirty="0"/>
          </a:p>
        </p:txBody>
      </p:sp>
      <p:pic>
        <p:nvPicPr>
          <p:cNvPr id="129" name="picture 1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651753" y="410578"/>
            <a:ext cx="3786022" cy="541667"/>
          </a:xfrm>
          <a:prstGeom prst="rect">
            <a:avLst/>
          </a:prstGeom>
        </p:spPr>
      </p:pic>
      <p:sp>
        <p:nvSpPr>
          <p:cNvPr id="130" name="textbox 130"/>
          <p:cNvSpPr/>
          <p:nvPr/>
        </p:nvSpPr>
        <p:spPr>
          <a:xfrm>
            <a:off x="789923" y="6566560"/>
            <a:ext cx="5459729" cy="2692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915"/>
              </a:lnSpc>
            </a:pP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Mizuguchi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et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J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Neurol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Neurosurg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Psychiatry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1995;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8(5):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555-61.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44424" y="2240280"/>
            <a:ext cx="8537447" cy="4465319"/>
          </a:xfrm>
          <a:prstGeom prst="rect">
            <a:avLst/>
          </a:prstGeom>
        </p:spPr>
      </p:pic>
      <p:pic>
        <p:nvPicPr>
          <p:cNvPr id="120" name="picture 1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217920" y="2240280"/>
            <a:ext cx="5437632" cy="3261359"/>
          </a:xfrm>
          <a:prstGeom prst="rect">
            <a:avLst/>
          </a:prstGeom>
        </p:spPr>
      </p:pic>
      <p:pic>
        <p:nvPicPr>
          <p:cNvPr id="121" name="picture 1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30673" y="410578"/>
            <a:ext cx="5826200" cy="545643"/>
          </a:xfrm>
          <a:prstGeom prst="rect">
            <a:avLst/>
          </a:prstGeom>
        </p:spPr>
      </p:pic>
      <p:sp>
        <p:nvSpPr>
          <p:cNvPr id="123" name="textbox 123"/>
          <p:cNvSpPr/>
          <p:nvPr/>
        </p:nvSpPr>
        <p:spPr>
          <a:xfrm>
            <a:off x="6313741" y="1444307"/>
            <a:ext cx="1537969" cy="3695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2300" spc="9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影像学特</a:t>
            </a:r>
            <a:r>
              <a:rPr sz="2300" spc="4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征</a:t>
            </a:r>
            <a:endParaRPr lang="en-US" altLang="en-US" sz="2300" dirty="0"/>
          </a:p>
        </p:txBody>
      </p:sp>
      <p:sp>
        <p:nvSpPr>
          <p:cNvPr id="124" name="textbox 124"/>
          <p:cNvSpPr/>
          <p:nvPr/>
        </p:nvSpPr>
        <p:spPr>
          <a:xfrm>
            <a:off x="929195" y="1444307"/>
            <a:ext cx="1238250" cy="3695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2300" spc="9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病理特</a:t>
            </a:r>
            <a:r>
              <a:rPr sz="2300" spc="7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征</a:t>
            </a:r>
            <a:endParaRPr lang="en-US" altLang="en-US" sz="23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1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44424" y="3276600"/>
            <a:ext cx="8537447" cy="34290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21600000">
            <a:off x="373379" y="1871471"/>
            <a:ext cx="11405616" cy="4590288"/>
            <a:chOff x="0" y="0"/>
            <a:chExt cx="11405616" cy="4590288"/>
          </a:xfrm>
        </p:grpSpPr>
        <p:sp>
          <p:nvSpPr>
            <p:cNvPr id="176" name="path"/>
            <p:cNvSpPr/>
            <p:nvPr/>
          </p:nvSpPr>
          <p:spPr>
            <a:xfrm>
              <a:off x="0" y="0"/>
              <a:ext cx="11405615" cy="353568"/>
            </a:xfrm>
            <a:custGeom>
              <a:avLst/>
              <a:gdLst/>
              <a:ahLst/>
              <a:cxnLst/>
              <a:rect l="0" t="0" r="0" b="0"/>
              <a:pathLst>
                <a:path w="17961" h="556">
                  <a:moveTo>
                    <a:pt x="0" y="0"/>
                  </a:moveTo>
                  <a:lnTo>
                    <a:pt x="3813" y="0"/>
                  </a:lnTo>
                  <a:lnTo>
                    <a:pt x="3813" y="556"/>
                  </a:lnTo>
                  <a:lnTo>
                    <a:pt x="0" y="556"/>
                  </a:lnTo>
                  <a:lnTo>
                    <a:pt x="0" y="0"/>
                  </a:lnTo>
                  <a:close/>
                </a:path>
                <a:path w="17961" h="556">
                  <a:moveTo>
                    <a:pt x="3813" y="0"/>
                  </a:moveTo>
                  <a:lnTo>
                    <a:pt x="8733" y="0"/>
                  </a:lnTo>
                  <a:lnTo>
                    <a:pt x="8733" y="556"/>
                  </a:lnTo>
                  <a:lnTo>
                    <a:pt x="3813" y="556"/>
                  </a:lnTo>
                  <a:lnTo>
                    <a:pt x="3813" y="0"/>
                  </a:lnTo>
                  <a:close/>
                </a:path>
                <a:path w="17961" h="556">
                  <a:moveTo>
                    <a:pt x="8733" y="0"/>
                  </a:moveTo>
                  <a:lnTo>
                    <a:pt x="17961" y="0"/>
                  </a:lnTo>
                  <a:lnTo>
                    <a:pt x="17961" y="556"/>
                  </a:lnTo>
                  <a:lnTo>
                    <a:pt x="8733" y="556"/>
                  </a:lnTo>
                  <a:lnTo>
                    <a:pt x="8733" y="0"/>
                  </a:lnTo>
                  <a:close/>
                </a:path>
              </a:pathLst>
            </a:custGeom>
            <a:solidFill>
              <a:srgbClr val="5B9BD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7" name="path"/>
            <p:cNvSpPr/>
            <p:nvPr/>
          </p:nvSpPr>
          <p:spPr>
            <a:xfrm>
              <a:off x="0" y="353568"/>
              <a:ext cx="11405615" cy="4236719"/>
            </a:xfrm>
            <a:custGeom>
              <a:avLst/>
              <a:gdLst/>
              <a:ahLst/>
              <a:cxnLst/>
              <a:rect l="0" t="0" r="0" b="0"/>
              <a:pathLst>
                <a:path w="17961" h="6671">
                  <a:moveTo>
                    <a:pt x="0" y="0"/>
                  </a:moveTo>
                  <a:lnTo>
                    <a:pt x="3813" y="0"/>
                  </a:lnTo>
                  <a:lnTo>
                    <a:pt x="3813" y="3890"/>
                  </a:lnTo>
                  <a:lnTo>
                    <a:pt x="0" y="3890"/>
                  </a:lnTo>
                  <a:lnTo>
                    <a:pt x="0" y="0"/>
                  </a:lnTo>
                  <a:close/>
                </a:path>
                <a:path w="17961" h="6671">
                  <a:moveTo>
                    <a:pt x="3813" y="0"/>
                  </a:moveTo>
                  <a:lnTo>
                    <a:pt x="8733" y="0"/>
                  </a:lnTo>
                  <a:lnTo>
                    <a:pt x="8733" y="556"/>
                  </a:lnTo>
                  <a:lnTo>
                    <a:pt x="3813" y="556"/>
                  </a:lnTo>
                  <a:lnTo>
                    <a:pt x="3813" y="0"/>
                  </a:lnTo>
                  <a:close/>
                </a:path>
                <a:path w="17961" h="6671">
                  <a:moveTo>
                    <a:pt x="8733" y="0"/>
                  </a:moveTo>
                  <a:lnTo>
                    <a:pt x="17961" y="0"/>
                  </a:lnTo>
                  <a:lnTo>
                    <a:pt x="17961" y="556"/>
                  </a:lnTo>
                  <a:lnTo>
                    <a:pt x="8733" y="556"/>
                  </a:lnTo>
                  <a:lnTo>
                    <a:pt x="8733" y="0"/>
                  </a:lnTo>
                  <a:close/>
                </a:path>
                <a:path w="17961" h="6671">
                  <a:moveTo>
                    <a:pt x="3813" y="1111"/>
                  </a:moveTo>
                  <a:lnTo>
                    <a:pt x="8733" y="1111"/>
                  </a:lnTo>
                  <a:lnTo>
                    <a:pt x="8733" y="1667"/>
                  </a:lnTo>
                  <a:lnTo>
                    <a:pt x="3813" y="1667"/>
                  </a:lnTo>
                  <a:lnTo>
                    <a:pt x="3813" y="1111"/>
                  </a:lnTo>
                  <a:close/>
                </a:path>
                <a:path w="17961" h="6671">
                  <a:moveTo>
                    <a:pt x="8733" y="1111"/>
                  </a:moveTo>
                  <a:lnTo>
                    <a:pt x="17961" y="1111"/>
                  </a:lnTo>
                  <a:lnTo>
                    <a:pt x="17961" y="1667"/>
                  </a:lnTo>
                  <a:lnTo>
                    <a:pt x="8733" y="1667"/>
                  </a:lnTo>
                  <a:lnTo>
                    <a:pt x="8733" y="1111"/>
                  </a:lnTo>
                  <a:close/>
                </a:path>
                <a:path w="17961" h="6671">
                  <a:moveTo>
                    <a:pt x="3813" y="2224"/>
                  </a:moveTo>
                  <a:lnTo>
                    <a:pt x="4586" y="2224"/>
                  </a:lnTo>
                  <a:lnTo>
                    <a:pt x="4586" y="2779"/>
                  </a:lnTo>
                  <a:lnTo>
                    <a:pt x="3813" y="2779"/>
                  </a:lnTo>
                  <a:lnTo>
                    <a:pt x="3813" y="2224"/>
                  </a:lnTo>
                  <a:close/>
                </a:path>
                <a:path w="17961" h="6671">
                  <a:moveTo>
                    <a:pt x="4586" y="2224"/>
                  </a:moveTo>
                  <a:lnTo>
                    <a:pt x="8733" y="2224"/>
                  </a:lnTo>
                  <a:lnTo>
                    <a:pt x="8733" y="2779"/>
                  </a:lnTo>
                  <a:lnTo>
                    <a:pt x="4586" y="2779"/>
                  </a:lnTo>
                  <a:lnTo>
                    <a:pt x="4586" y="2224"/>
                  </a:lnTo>
                  <a:close/>
                </a:path>
                <a:path w="17961" h="6671">
                  <a:moveTo>
                    <a:pt x="8733" y="2224"/>
                  </a:moveTo>
                  <a:lnTo>
                    <a:pt x="17961" y="2224"/>
                  </a:lnTo>
                  <a:lnTo>
                    <a:pt x="17961" y="2779"/>
                  </a:lnTo>
                  <a:lnTo>
                    <a:pt x="8733" y="2779"/>
                  </a:lnTo>
                  <a:lnTo>
                    <a:pt x="8733" y="2224"/>
                  </a:lnTo>
                  <a:close/>
                </a:path>
                <a:path w="17961" h="6671">
                  <a:moveTo>
                    <a:pt x="3813" y="3335"/>
                  </a:moveTo>
                  <a:lnTo>
                    <a:pt x="4586" y="3335"/>
                  </a:lnTo>
                  <a:lnTo>
                    <a:pt x="4586" y="3890"/>
                  </a:lnTo>
                  <a:lnTo>
                    <a:pt x="3813" y="3890"/>
                  </a:lnTo>
                  <a:lnTo>
                    <a:pt x="3813" y="3335"/>
                  </a:lnTo>
                  <a:close/>
                </a:path>
                <a:path w="17961" h="6671">
                  <a:moveTo>
                    <a:pt x="4586" y="3335"/>
                  </a:moveTo>
                  <a:lnTo>
                    <a:pt x="8733" y="3335"/>
                  </a:lnTo>
                  <a:lnTo>
                    <a:pt x="8733" y="3890"/>
                  </a:lnTo>
                  <a:lnTo>
                    <a:pt x="4586" y="3890"/>
                  </a:lnTo>
                  <a:lnTo>
                    <a:pt x="4586" y="3335"/>
                  </a:lnTo>
                  <a:close/>
                </a:path>
                <a:path w="17961" h="6671">
                  <a:moveTo>
                    <a:pt x="8733" y="3335"/>
                  </a:moveTo>
                  <a:lnTo>
                    <a:pt x="17961" y="3335"/>
                  </a:lnTo>
                  <a:lnTo>
                    <a:pt x="17961" y="3890"/>
                  </a:lnTo>
                  <a:lnTo>
                    <a:pt x="8733" y="3890"/>
                  </a:lnTo>
                  <a:lnTo>
                    <a:pt x="8733" y="3335"/>
                  </a:lnTo>
                  <a:close/>
                </a:path>
                <a:path w="17961" h="6671">
                  <a:moveTo>
                    <a:pt x="3813" y="4447"/>
                  </a:moveTo>
                  <a:lnTo>
                    <a:pt x="8733" y="4447"/>
                  </a:lnTo>
                  <a:lnTo>
                    <a:pt x="8733" y="5003"/>
                  </a:lnTo>
                  <a:lnTo>
                    <a:pt x="3813" y="5003"/>
                  </a:lnTo>
                  <a:lnTo>
                    <a:pt x="3813" y="4447"/>
                  </a:lnTo>
                  <a:close/>
                </a:path>
                <a:path w="17961" h="6671">
                  <a:moveTo>
                    <a:pt x="8733" y="4447"/>
                  </a:moveTo>
                  <a:lnTo>
                    <a:pt x="17961" y="4447"/>
                  </a:lnTo>
                  <a:lnTo>
                    <a:pt x="17961" y="5003"/>
                  </a:lnTo>
                  <a:lnTo>
                    <a:pt x="8733" y="5003"/>
                  </a:lnTo>
                  <a:lnTo>
                    <a:pt x="8733" y="4447"/>
                  </a:lnTo>
                  <a:close/>
                </a:path>
                <a:path w="17961" h="6671">
                  <a:moveTo>
                    <a:pt x="0" y="5558"/>
                  </a:moveTo>
                  <a:lnTo>
                    <a:pt x="3813" y="5558"/>
                  </a:lnTo>
                  <a:lnTo>
                    <a:pt x="3813" y="6671"/>
                  </a:lnTo>
                  <a:lnTo>
                    <a:pt x="0" y="6671"/>
                  </a:lnTo>
                  <a:lnTo>
                    <a:pt x="0" y="5558"/>
                  </a:lnTo>
                  <a:close/>
                </a:path>
                <a:path w="17961" h="6671">
                  <a:moveTo>
                    <a:pt x="3813" y="5558"/>
                  </a:moveTo>
                  <a:lnTo>
                    <a:pt x="8733" y="5558"/>
                  </a:lnTo>
                  <a:lnTo>
                    <a:pt x="8733" y="6115"/>
                  </a:lnTo>
                  <a:lnTo>
                    <a:pt x="3813" y="6115"/>
                  </a:lnTo>
                  <a:lnTo>
                    <a:pt x="3813" y="5558"/>
                  </a:lnTo>
                  <a:close/>
                </a:path>
                <a:path w="17961" h="6671">
                  <a:moveTo>
                    <a:pt x="8733" y="5558"/>
                  </a:moveTo>
                  <a:lnTo>
                    <a:pt x="17961" y="5558"/>
                  </a:lnTo>
                  <a:lnTo>
                    <a:pt x="17961" y="6115"/>
                  </a:lnTo>
                  <a:lnTo>
                    <a:pt x="8733" y="6115"/>
                  </a:lnTo>
                  <a:lnTo>
                    <a:pt x="8733" y="5558"/>
                  </a:lnTo>
                  <a:close/>
                </a:path>
              </a:pathLst>
            </a:custGeom>
            <a:solidFill>
              <a:srgbClr val="D2DEE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8" name="path"/>
            <p:cNvSpPr/>
            <p:nvPr/>
          </p:nvSpPr>
          <p:spPr>
            <a:xfrm>
              <a:off x="0" y="707135"/>
              <a:ext cx="11405616" cy="3883152"/>
            </a:xfrm>
            <a:custGeom>
              <a:avLst/>
              <a:gdLst/>
              <a:ahLst/>
              <a:cxnLst/>
              <a:rect l="0" t="0" r="0" b="0"/>
              <a:pathLst>
                <a:path w="17961" h="6115">
                  <a:moveTo>
                    <a:pt x="3813" y="0"/>
                  </a:moveTo>
                  <a:lnTo>
                    <a:pt x="8733" y="0"/>
                  </a:lnTo>
                  <a:lnTo>
                    <a:pt x="8733" y="554"/>
                  </a:lnTo>
                  <a:lnTo>
                    <a:pt x="3813" y="554"/>
                  </a:lnTo>
                  <a:lnTo>
                    <a:pt x="3813" y="0"/>
                  </a:lnTo>
                  <a:close/>
                </a:path>
                <a:path w="17961" h="6115">
                  <a:moveTo>
                    <a:pt x="8733" y="0"/>
                  </a:moveTo>
                  <a:lnTo>
                    <a:pt x="17961" y="0"/>
                  </a:lnTo>
                  <a:lnTo>
                    <a:pt x="17961" y="554"/>
                  </a:lnTo>
                  <a:lnTo>
                    <a:pt x="8733" y="554"/>
                  </a:lnTo>
                  <a:lnTo>
                    <a:pt x="8733" y="0"/>
                  </a:lnTo>
                  <a:close/>
                </a:path>
                <a:path w="17961" h="6115">
                  <a:moveTo>
                    <a:pt x="3813" y="1111"/>
                  </a:moveTo>
                  <a:lnTo>
                    <a:pt x="4586" y="1111"/>
                  </a:lnTo>
                  <a:lnTo>
                    <a:pt x="4586" y="1668"/>
                  </a:lnTo>
                  <a:lnTo>
                    <a:pt x="3813" y="1668"/>
                  </a:lnTo>
                  <a:lnTo>
                    <a:pt x="3813" y="1111"/>
                  </a:lnTo>
                  <a:close/>
                </a:path>
                <a:path w="17961" h="6115">
                  <a:moveTo>
                    <a:pt x="4586" y="1111"/>
                  </a:moveTo>
                  <a:lnTo>
                    <a:pt x="8733" y="1111"/>
                  </a:lnTo>
                  <a:lnTo>
                    <a:pt x="8733" y="1668"/>
                  </a:lnTo>
                  <a:lnTo>
                    <a:pt x="4586" y="1668"/>
                  </a:lnTo>
                  <a:lnTo>
                    <a:pt x="4586" y="1111"/>
                  </a:lnTo>
                  <a:close/>
                </a:path>
                <a:path w="17961" h="6115">
                  <a:moveTo>
                    <a:pt x="8733" y="1111"/>
                  </a:moveTo>
                  <a:lnTo>
                    <a:pt x="17961" y="1111"/>
                  </a:lnTo>
                  <a:lnTo>
                    <a:pt x="17961" y="1668"/>
                  </a:lnTo>
                  <a:lnTo>
                    <a:pt x="8733" y="1668"/>
                  </a:lnTo>
                  <a:lnTo>
                    <a:pt x="8733" y="1111"/>
                  </a:lnTo>
                  <a:close/>
                </a:path>
                <a:path w="17961" h="6115">
                  <a:moveTo>
                    <a:pt x="3813" y="2222"/>
                  </a:moveTo>
                  <a:lnTo>
                    <a:pt x="4586" y="2222"/>
                  </a:lnTo>
                  <a:lnTo>
                    <a:pt x="4586" y="2779"/>
                  </a:lnTo>
                  <a:lnTo>
                    <a:pt x="3813" y="2779"/>
                  </a:lnTo>
                  <a:lnTo>
                    <a:pt x="3813" y="2222"/>
                  </a:lnTo>
                  <a:close/>
                </a:path>
                <a:path w="17961" h="6115">
                  <a:moveTo>
                    <a:pt x="4586" y="2222"/>
                  </a:moveTo>
                  <a:lnTo>
                    <a:pt x="8733" y="2222"/>
                  </a:lnTo>
                  <a:lnTo>
                    <a:pt x="8733" y="2779"/>
                  </a:lnTo>
                  <a:lnTo>
                    <a:pt x="4586" y="2779"/>
                  </a:lnTo>
                  <a:lnTo>
                    <a:pt x="4586" y="2222"/>
                  </a:lnTo>
                  <a:close/>
                </a:path>
                <a:path w="17961" h="6115">
                  <a:moveTo>
                    <a:pt x="8733" y="2222"/>
                  </a:moveTo>
                  <a:lnTo>
                    <a:pt x="17961" y="2222"/>
                  </a:lnTo>
                  <a:lnTo>
                    <a:pt x="17961" y="2779"/>
                  </a:lnTo>
                  <a:lnTo>
                    <a:pt x="8733" y="2779"/>
                  </a:lnTo>
                  <a:lnTo>
                    <a:pt x="8733" y="2222"/>
                  </a:lnTo>
                  <a:close/>
                </a:path>
                <a:path w="17961" h="6115">
                  <a:moveTo>
                    <a:pt x="0" y="3333"/>
                  </a:moveTo>
                  <a:lnTo>
                    <a:pt x="3813" y="3333"/>
                  </a:lnTo>
                  <a:lnTo>
                    <a:pt x="3813" y="5001"/>
                  </a:lnTo>
                  <a:lnTo>
                    <a:pt x="0" y="5001"/>
                  </a:lnTo>
                  <a:lnTo>
                    <a:pt x="0" y="3333"/>
                  </a:lnTo>
                  <a:close/>
                </a:path>
                <a:path w="17961" h="6115">
                  <a:moveTo>
                    <a:pt x="3813" y="3333"/>
                  </a:moveTo>
                  <a:lnTo>
                    <a:pt x="8733" y="3333"/>
                  </a:lnTo>
                  <a:lnTo>
                    <a:pt x="8733" y="3890"/>
                  </a:lnTo>
                  <a:lnTo>
                    <a:pt x="3813" y="3890"/>
                  </a:lnTo>
                  <a:lnTo>
                    <a:pt x="3813" y="3333"/>
                  </a:lnTo>
                  <a:close/>
                </a:path>
                <a:path w="17961" h="6115">
                  <a:moveTo>
                    <a:pt x="8733" y="3333"/>
                  </a:moveTo>
                  <a:lnTo>
                    <a:pt x="17961" y="3333"/>
                  </a:lnTo>
                  <a:lnTo>
                    <a:pt x="17961" y="3890"/>
                  </a:lnTo>
                  <a:lnTo>
                    <a:pt x="8733" y="3890"/>
                  </a:lnTo>
                  <a:lnTo>
                    <a:pt x="8733" y="3333"/>
                  </a:lnTo>
                  <a:close/>
                </a:path>
                <a:path w="17961" h="6115">
                  <a:moveTo>
                    <a:pt x="3813" y="4447"/>
                  </a:moveTo>
                  <a:lnTo>
                    <a:pt x="8733" y="4447"/>
                  </a:lnTo>
                  <a:lnTo>
                    <a:pt x="8733" y="5001"/>
                  </a:lnTo>
                  <a:lnTo>
                    <a:pt x="3813" y="5001"/>
                  </a:lnTo>
                  <a:lnTo>
                    <a:pt x="3813" y="4447"/>
                  </a:lnTo>
                  <a:close/>
                </a:path>
                <a:path w="17961" h="6115">
                  <a:moveTo>
                    <a:pt x="8733" y="4447"/>
                  </a:moveTo>
                  <a:lnTo>
                    <a:pt x="17961" y="4447"/>
                  </a:lnTo>
                  <a:lnTo>
                    <a:pt x="17961" y="5001"/>
                  </a:lnTo>
                  <a:lnTo>
                    <a:pt x="8733" y="5001"/>
                  </a:lnTo>
                  <a:lnTo>
                    <a:pt x="8733" y="4447"/>
                  </a:lnTo>
                  <a:close/>
                </a:path>
                <a:path w="17961" h="6115">
                  <a:moveTo>
                    <a:pt x="3813" y="5558"/>
                  </a:moveTo>
                  <a:lnTo>
                    <a:pt x="17961" y="5558"/>
                  </a:lnTo>
                  <a:lnTo>
                    <a:pt x="17961" y="6115"/>
                  </a:lnTo>
                  <a:lnTo>
                    <a:pt x="3813" y="6115"/>
                  </a:lnTo>
                  <a:lnTo>
                    <a:pt x="3813" y="5558"/>
                  </a:lnTo>
                  <a:close/>
                </a:path>
              </a:pathLst>
            </a:custGeom>
            <a:solidFill>
              <a:srgbClr val="EAEFF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179" name="table 179"/>
          <p:cNvGraphicFramePr>
            <a:graphicFrameLocks noGrp="1"/>
          </p:cNvGraphicFramePr>
          <p:nvPr/>
        </p:nvGraphicFramePr>
        <p:xfrm>
          <a:off x="366636" y="1865655"/>
          <a:ext cx="11417935" cy="4601844"/>
        </p:xfrm>
        <a:graphic>
          <a:graphicData uri="http://schemas.openxmlformats.org/drawingml/2006/table">
            <a:tbl>
              <a:tblPr/>
              <a:tblGrid>
                <a:gridCol w="2428239"/>
                <a:gridCol w="489584"/>
                <a:gridCol w="2634614"/>
                <a:gridCol w="5865495"/>
              </a:tblGrid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86741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400" spc="-10" dirty="0">
                          <a:ln w="5103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2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药物名称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/>
                    </a:p>
                    <a:p>
                      <a:pPr marL="139128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400" spc="-30" dirty="0">
                          <a:ln w="5103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2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年</a:t>
                      </a:r>
                      <a:r>
                        <a:rPr sz="1400" spc="-20" dirty="0">
                          <a:ln w="5103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2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龄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258064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400" spc="-10" dirty="0">
                          <a:ln w="5103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2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治疗剂量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59">
                <a:tc rowSpan="7"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300" dirty="0"/>
                    </a:p>
                    <a:p>
                      <a:pPr marL="10731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40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奥司他韦</a:t>
                      </a:r>
                      <a:endParaRPr lang="en-US" altLang="en-US" sz="1400" dirty="0"/>
                    </a:p>
                    <a:p>
                      <a:pPr marL="205740" algn="l" rtl="0" eaLnBrk="0">
                        <a:lnSpc>
                          <a:spcPts val="1875"/>
                        </a:lnSpc>
                      </a:pPr>
                      <a:r>
                        <a:rPr sz="1400" spc="-3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(首选药物</a:t>
                      </a:r>
                      <a:r>
                        <a:rPr sz="140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)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</a:pPr>
                      <a:endParaRPr lang="en-US" altLang="en-US" sz="300" dirty="0"/>
                    </a:p>
                    <a:p>
                      <a:pPr marL="99695" algn="l" rtl="0" eaLnBrk="0">
                        <a:lnSpc>
                          <a:spcPct val="97000"/>
                        </a:lnSpc>
                      </a:pP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0~8</a:t>
                      </a: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个月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lang="en-US" altLang="en-US" sz="100" dirty="0"/>
                    </a:p>
                    <a:p>
                      <a:pPr marL="101600" algn="l" rtl="0" eaLnBrk="0">
                        <a:lnSpc>
                          <a:spcPts val="1915"/>
                        </a:lnSpc>
                        <a:spcBef>
                          <a:spcPts val="0"/>
                        </a:spcBef>
                      </a:pP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每次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mg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，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2/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日，口服，疗程</a:t>
                      </a: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天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59">
                <a:tc v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</a:pPr>
                      <a:endParaRPr lang="en-US" altLang="en-US" sz="300" dirty="0"/>
                    </a:p>
                    <a:p>
                      <a:pPr marL="99695" algn="l" rtl="0" eaLnBrk="0">
                        <a:lnSpc>
                          <a:spcPct val="97000"/>
                        </a:lnSpc>
                      </a:pP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9~11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个</a:t>
                      </a: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月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lang="en-US" altLang="en-US" sz="100" dirty="0"/>
                    </a:p>
                    <a:p>
                      <a:pPr marL="101600" algn="l" rtl="0" eaLnBrk="0">
                        <a:lnSpc>
                          <a:spcPts val="1915"/>
                        </a:lnSpc>
                        <a:spcBef>
                          <a:spcPts val="0"/>
                        </a:spcBef>
                      </a:pP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每次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3.5mg/kg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，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2/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日，口服，疗程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天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59">
                <a:tc v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lang="en-US" altLang="en-US" sz="100" dirty="0"/>
                    </a:p>
                    <a:p>
                      <a:pPr marL="99060" algn="l" rtl="0" eaLnBrk="0">
                        <a:lnSpc>
                          <a:spcPts val="1915"/>
                        </a:lnSpc>
                        <a:spcBef>
                          <a:spcPts val="0"/>
                        </a:spcBef>
                      </a:pPr>
                      <a:r>
                        <a:rPr sz="140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≥</a:t>
                      </a:r>
                      <a:r>
                        <a:rPr sz="140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sz="140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岁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59">
                <a:tc v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lang="en-US" altLang="en-US" sz="100" dirty="0"/>
                    </a:p>
                    <a:p>
                      <a:pPr marL="98425" algn="l" rtl="0" eaLnBrk="0">
                        <a:lnSpc>
                          <a:spcPts val="1915"/>
                        </a:lnSpc>
                        <a:spcBef>
                          <a:spcPts val="0"/>
                        </a:spcBef>
                      </a:pP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体重＜</a:t>
                      </a: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15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lang="en-US" altLang="en-US" sz="100" dirty="0"/>
                    </a:p>
                    <a:p>
                      <a:pPr marL="101600" algn="l" rtl="0" eaLnBrk="0">
                        <a:lnSpc>
                          <a:spcPts val="1915"/>
                        </a:lnSpc>
                        <a:spcBef>
                          <a:spcPts val="0"/>
                        </a:spcBef>
                      </a:pP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每次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30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mg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，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2/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日，口服，疗程</a:t>
                      </a: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天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 v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lang="en-US" altLang="en-US" sz="100" dirty="0"/>
                    </a:p>
                    <a:p>
                      <a:pPr marL="98425" algn="l" rtl="0" eaLnBrk="0">
                        <a:lnSpc>
                          <a:spcPts val="1915"/>
                        </a:lnSpc>
                        <a:spcBef>
                          <a:spcPts val="0"/>
                        </a:spcBef>
                      </a:pP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体重</a:t>
                      </a: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15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~23kg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lang="en-US" altLang="en-US" sz="100" dirty="0"/>
                    </a:p>
                    <a:p>
                      <a:pPr marL="101600" algn="l" rtl="0" eaLnBrk="0">
                        <a:lnSpc>
                          <a:spcPts val="1915"/>
                        </a:lnSpc>
                        <a:spcBef>
                          <a:spcPts val="0"/>
                        </a:spcBef>
                      </a:pP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每次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45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mg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，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2/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日，口服，疗程</a:t>
                      </a: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天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59">
                <a:tc v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lang="en-US" altLang="en-US" sz="100" dirty="0"/>
                    </a:p>
                    <a:p>
                      <a:pPr marL="98425" algn="l" rtl="0" eaLnBrk="0">
                        <a:lnSpc>
                          <a:spcPts val="1915"/>
                        </a:lnSpc>
                        <a:spcBef>
                          <a:spcPts val="0"/>
                        </a:spcBef>
                      </a:pP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体重</a:t>
                      </a: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23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~40kg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lang="en-US" altLang="en-US" sz="100" dirty="0"/>
                    </a:p>
                    <a:p>
                      <a:pPr marL="101600" algn="l" rtl="0" eaLnBrk="0">
                        <a:lnSpc>
                          <a:spcPts val="1915"/>
                        </a:lnSpc>
                        <a:spcBef>
                          <a:spcPts val="0"/>
                        </a:spcBef>
                      </a:pP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每次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60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mg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，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2/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日，口服，疗程</a:t>
                      </a: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天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59">
                <a:tc v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lang="en-US" altLang="en-US" sz="100" dirty="0"/>
                    </a:p>
                    <a:p>
                      <a:pPr marL="98425" algn="l" rtl="0" eaLnBrk="0">
                        <a:lnSpc>
                          <a:spcPts val="1915"/>
                        </a:lnSpc>
                        <a:spcBef>
                          <a:spcPts val="0"/>
                        </a:spcBef>
                      </a:pP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体重＞</a:t>
                      </a: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40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lang="en-US" altLang="en-US" sz="100" dirty="0"/>
                    </a:p>
                    <a:p>
                      <a:pPr marL="101600" algn="l" rtl="0" eaLnBrk="0">
                        <a:lnSpc>
                          <a:spcPts val="1915"/>
                        </a:lnSpc>
                        <a:spcBef>
                          <a:spcPts val="0"/>
                        </a:spcBef>
                      </a:pP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每次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75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mg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，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2/</a:t>
                      </a: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日，口服，疗程</a:t>
                      </a: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，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疗程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天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59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400" dirty="0"/>
                    </a:p>
                    <a:p>
                      <a:pPr marL="10922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帕拉米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韦</a:t>
                      </a:r>
                      <a:endParaRPr lang="en-US" altLang="en-US" sz="1400" dirty="0"/>
                    </a:p>
                    <a:p>
                      <a:pPr marL="205740" algn="l" rtl="0" eaLnBrk="0">
                        <a:lnSpc>
                          <a:spcPct val="96000"/>
                        </a:lnSpc>
                        <a:spcBef>
                          <a:spcPts val="60"/>
                        </a:spcBef>
                      </a:pP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(静脉制剂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)</a:t>
                      </a:r>
                      <a:endParaRPr lang="en-US" altLang="en-US" sz="1400" dirty="0"/>
                    </a:p>
                    <a:p>
                      <a:pPr marL="205740" algn="l" rtl="0" eaLnBrk="0">
                        <a:lnSpc>
                          <a:spcPct val="96000"/>
                        </a:lnSpc>
                        <a:spcBef>
                          <a:spcPts val="75"/>
                        </a:spcBef>
                      </a:pP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(适用于不能口</a:t>
                      </a: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服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者)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lang="en-US" altLang="en-US" sz="100" dirty="0"/>
                    </a:p>
                    <a:p>
                      <a:pPr marL="99060" algn="l" rtl="0" eaLnBrk="0">
                        <a:lnSpc>
                          <a:spcPts val="1915"/>
                        </a:lnSpc>
                        <a:spcBef>
                          <a:spcPts val="0"/>
                        </a:spcBef>
                      </a:pP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≤3</a:t>
                      </a: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天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lang="en-US" altLang="en-US" sz="100" dirty="0"/>
                    </a:p>
                    <a:p>
                      <a:pPr marL="101600" algn="l" rtl="0" eaLnBrk="0">
                        <a:lnSpc>
                          <a:spcPts val="1915"/>
                        </a:lnSpc>
                        <a:spcBef>
                          <a:spcPts val="0"/>
                        </a:spcBef>
                      </a:pP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每次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6mg/k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，静脉输注，疗程，疗程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1~5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天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59">
                <a:tc v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400" dirty="0"/>
                    </a:p>
                    <a:p>
                      <a:pPr marL="99695" algn="l" rtl="0" eaLnBrk="0">
                        <a:lnSpc>
                          <a:spcPct val="97000"/>
                        </a:lnSpc>
                      </a:pP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31~90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天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lang="en-US" altLang="en-US" sz="100" dirty="0"/>
                    </a:p>
                    <a:p>
                      <a:pPr marL="101600" algn="l" rtl="0" eaLnBrk="0">
                        <a:lnSpc>
                          <a:spcPts val="1915"/>
                        </a:lnSpc>
                        <a:spcBef>
                          <a:spcPts val="0"/>
                        </a:spcBef>
                      </a:pP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每次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8mg/k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，静脉输注，疗程，疗程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1~5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天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59">
                <a:tc v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400" dirty="0"/>
                    </a:p>
                    <a:p>
                      <a:pPr marL="9969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90</a:t>
                      </a: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天</a:t>
                      </a: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~1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7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岁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lang="en-US" altLang="en-US" sz="100" dirty="0"/>
                    </a:p>
                    <a:p>
                      <a:pPr marL="101600" algn="l" rtl="0" eaLnBrk="0">
                        <a:lnSpc>
                          <a:spcPts val="1915"/>
                        </a:lnSpc>
                        <a:spcBef>
                          <a:spcPts val="0"/>
                        </a:spcBef>
                      </a:pP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每次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8mg/k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，静脉输注，疗程，疗程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1~5</a:t>
                      </a: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天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59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</a:pPr>
                      <a:endParaRPr lang="en-US" altLang="en-US" sz="300" dirty="0"/>
                    </a:p>
                    <a:p>
                      <a:pPr marL="10477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扎那</a:t>
                      </a: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米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韦</a:t>
                      </a:r>
                      <a:endParaRPr lang="en-US" altLang="en-US" sz="1400" dirty="0"/>
                    </a:p>
                    <a:p>
                      <a:pPr marL="205740" algn="l" rtl="0" eaLnBrk="0">
                        <a:lnSpc>
                          <a:spcPct val="96000"/>
                        </a:lnSpc>
                        <a:spcBef>
                          <a:spcPts val="65"/>
                        </a:spcBef>
                      </a:pPr>
                      <a:r>
                        <a:rPr sz="14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(吸入喷雾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剂)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lang="en-US" altLang="en-US" sz="100" dirty="0"/>
                    </a:p>
                    <a:p>
                      <a:pPr marL="99060" algn="l" rtl="0" eaLnBrk="0">
                        <a:lnSpc>
                          <a:spcPts val="1915"/>
                        </a:lnSpc>
                        <a:spcBef>
                          <a:spcPts val="0"/>
                        </a:spcBef>
                      </a:pPr>
                      <a:r>
                        <a:rPr sz="14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≥7</a:t>
                      </a: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岁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lang="en-US" altLang="en-US" sz="100" dirty="0"/>
                    </a:p>
                    <a:p>
                      <a:pPr marL="101600" algn="l" rtl="0" eaLnBrk="0">
                        <a:lnSpc>
                          <a:spcPts val="1915"/>
                        </a:lnSpc>
                        <a:spcBef>
                          <a:spcPts val="0"/>
                        </a:spcBef>
                      </a:pPr>
                      <a:r>
                        <a:rPr sz="140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每次</a:t>
                      </a:r>
                      <a:r>
                        <a:rPr sz="140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10mg</a:t>
                      </a:r>
                      <a:r>
                        <a:rPr sz="140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，</a:t>
                      </a: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q</a:t>
                      </a:r>
                      <a:r>
                        <a:rPr sz="140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12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</a:t>
                      </a:r>
                      <a:r>
                        <a:rPr sz="140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，吸入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09">
                <a:tc v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400" dirty="0"/>
                    </a:p>
                    <a:p>
                      <a:pPr marL="10096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14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不推荐哮喘或其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他慢性呼吸道疾病者使用；不推荐将粉剂通过雾化装置或机械通气装置给药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1" name="picture 1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268796" y="430263"/>
            <a:ext cx="2575890" cy="539686"/>
          </a:xfrm>
          <a:prstGeom prst="rect">
            <a:avLst/>
          </a:prstGeom>
        </p:spPr>
      </p:pic>
      <p:sp>
        <p:nvSpPr>
          <p:cNvPr id="182" name="textbox 182"/>
          <p:cNvSpPr/>
          <p:nvPr/>
        </p:nvSpPr>
        <p:spPr>
          <a:xfrm>
            <a:off x="3878872" y="1386903"/>
            <a:ext cx="4602479" cy="3683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2300" spc="110" dirty="0">
                <a:ln w="8717" cap="flat" cmpd="sng">
                  <a:solidFill>
                    <a:srgbClr val="C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尽早使用神经氨酸酶抑制剂最</a:t>
            </a:r>
            <a:r>
              <a:rPr sz="2300" spc="100" dirty="0">
                <a:ln w="8717" cap="flat" cmpd="sng">
                  <a:solidFill>
                    <a:srgbClr val="C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重</a:t>
            </a:r>
            <a:r>
              <a:rPr sz="2300" spc="0" dirty="0">
                <a:ln w="8717" cap="flat" cmpd="sng">
                  <a:solidFill>
                    <a:srgbClr val="C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要</a:t>
            </a:r>
            <a:endParaRPr lang="en-US" altLang="en-US" sz="2300" dirty="0"/>
          </a:p>
        </p:txBody>
      </p:sp>
      <p:sp>
        <p:nvSpPr>
          <p:cNvPr id="183" name="textbox 183"/>
          <p:cNvSpPr/>
          <p:nvPr/>
        </p:nvSpPr>
        <p:spPr>
          <a:xfrm>
            <a:off x="1596160" y="6564655"/>
            <a:ext cx="3249929" cy="2305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国家卫健委：流行性感冒诊疗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方案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2020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版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1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75943" y="4495800"/>
            <a:ext cx="172211" cy="2209800"/>
          </a:xfrm>
          <a:prstGeom prst="rect">
            <a:avLst/>
          </a:prstGeom>
        </p:spPr>
      </p:pic>
      <p:pic>
        <p:nvPicPr>
          <p:cNvPr id="185" name="picture 1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44424" y="1789226"/>
            <a:ext cx="11231574" cy="4788039"/>
          </a:xfrm>
          <a:prstGeom prst="rect">
            <a:avLst/>
          </a:prstGeom>
        </p:spPr>
      </p:pic>
      <p:sp>
        <p:nvSpPr>
          <p:cNvPr id="187" name="textbox 187"/>
          <p:cNvSpPr/>
          <p:nvPr/>
        </p:nvSpPr>
        <p:spPr>
          <a:xfrm>
            <a:off x="3266732" y="1386903"/>
            <a:ext cx="5826759" cy="3683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2300" spc="110" dirty="0">
                <a:ln w="8717" cap="flat" cmpd="sng">
                  <a:solidFill>
                    <a:srgbClr val="C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尽早使用神经氨酸酶抑制剂降低并发症</a:t>
            </a:r>
            <a:r>
              <a:rPr sz="2300" spc="100" dirty="0">
                <a:ln w="8717" cap="flat" cmpd="sng">
                  <a:solidFill>
                    <a:srgbClr val="C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风</a:t>
            </a:r>
            <a:r>
              <a:rPr sz="2300" spc="0" dirty="0">
                <a:ln w="8717" cap="flat" cmpd="sng">
                  <a:solidFill>
                    <a:srgbClr val="C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险</a:t>
            </a:r>
            <a:endParaRPr lang="en-US" altLang="en-US" sz="2300" dirty="0"/>
          </a:p>
        </p:txBody>
      </p:sp>
      <p:pic>
        <p:nvPicPr>
          <p:cNvPr id="188" name="picture 1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68796" y="430263"/>
            <a:ext cx="2575890" cy="539686"/>
          </a:xfrm>
          <a:prstGeom prst="rect">
            <a:avLst/>
          </a:prstGeom>
        </p:spPr>
      </p:pic>
      <p:sp>
        <p:nvSpPr>
          <p:cNvPr id="189" name="textbox 189"/>
          <p:cNvSpPr/>
          <p:nvPr/>
        </p:nvSpPr>
        <p:spPr>
          <a:xfrm>
            <a:off x="1374838" y="6580733"/>
            <a:ext cx="2400935" cy="1816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225"/>
              </a:lnSpc>
            </a:pPr>
            <a:r>
              <a:rPr sz="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Curr</a:t>
            </a:r>
            <a:r>
              <a:rPr sz="8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Med</a:t>
            </a:r>
            <a:r>
              <a:rPr sz="8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</a:t>
            </a:r>
            <a:r>
              <a:rPr sz="8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Opin</a:t>
            </a:r>
            <a:r>
              <a:rPr sz="8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2016</a:t>
            </a:r>
            <a:r>
              <a:rPr sz="8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Aug</a:t>
            </a:r>
            <a:r>
              <a:rPr sz="8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;32(8):1399-4</a:t>
            </a:r>
            <a:r>
              <a:rPr sz="80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</a:t>
            </a:r>
            <a:r>
              <a:rPr sz="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7.</a:t>
            </a:r>
            <a:endParaRPr lang="en-US" altLang="en-US" sz="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1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44424" y="3276600"/>
            <a:ext cx="8537447" cy="3429000"/>
          </a:xfrm>
          <a:prstGeom prst="rect">
            <a:avLst/>
          </a:prstGeom>
        </p:spPr>
      </p:pic>
      <p:pic>
        <p:nvPicPr>
          <p:cNvPr id="191" name="picture 1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19327" y="1856232"/>
            <a:ext cx="5922263" cy="4402835"/>
          </a:xfrm>
          <a:prstGeom prst="rect">
            <a:avLst/>
          </a:prstGeom>
        </p:spPr>
      </p:pic>
      <p:sp>
        <p:nvSpPr>
          <p:cNvPr id="192" name="textbox 192"/>
          <p:cNvSpPr/>
          <p:nvPr/>
        </p:nvSpPr>
        <p:spPr>
          <a:xfrm>
            <a:off x="6772885" y="2035441"/>
            <a:ext cx="4812665" cy="3905884"/>
          </a:xfrm>
          <a:prstGeom prst="rect">
            <a:avLst/>
          </a:prstGeom>
          <a:solidFill>
            <a:srgbClr val="FDCC05">
              <a:alpha val="99607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8000"/>
              </a:lnSpc>
            </a:pPr>
            <a:endParaRPr lang="en-US" altLang="en-US" sz="1000" dirty="0"/>
          </a:p>
          <a:p>
            <a:pPr algn="l" rtl="0" eaLnBrk="0">
              <a:lnSpc>
                <a:spcPct val="129000"/>
              </a:lnSpc>
            </a:pPr>
            <a:endParaRPr lang="en-US" altLang="en-US" sz="10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marL="139700" algn="l" rtl="0" eaLnBrk="0">
              <a:lnSpc>
                <a:spcPts val="1955"/>
              </a:lnSpc>
              <a:tabLst>
                <a:tab pos="266065" algn="l"/>
              </a:tabLst>
            </a:pP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50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50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1500" spc="1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天以内使用神经氨酸酶抑制剂病死率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最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低</a:t>
            </a:r>
            <a:endParaRPr lang="en-US" altLang="en-US" sz="1500" dirty="0"/>
          </a:p>
          <a:p>
            <a:pPr marL="596900" indent="-457200" algn="l" rtl="0" eaLnBrk="0">
              <a:lnSpc>
                <a:spcPct val="266000"/>
              </a:lnSpc>
              <a:spcBef>
                <a:spcPts val="270"/>
              </a:spcBef>
              <a:tabLst>
                <a:tab pos="266065" algn="l"/>
                <a:tab pos="723265" algn="l"/>
              </a:tabLst>
            </a:pP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50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50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≥3</a:t>
            </a:r>
            <a:r>
              <a:rPr sz="1500" spc="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天开始使用者死亡风险比</a:t>
            </a:r>
            <a:r>
              <a:rPr sz="1500" spc="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500" spc="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HR</a:t>
            </a:r>
            <a:r>
              <a:rPr sz="1500" spc="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r>
              <a:rPr sz="1500" spc="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500" spc="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分别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天：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1.78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95%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置信区间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1.41~2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24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天：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1.80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95%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置信区间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1.36~2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37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天：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2.30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95%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置信区间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1.79~2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97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＞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天：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1.95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95%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置信区间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1.61~2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36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endParaRPr lang="en-US" altLang="en-US" sz="1500" dirty="0"/>
          </a:p>
        </p:txBody>
      </p:sp>
      <p:pic>
        <p:nvPicPr>
          <p:cNvPr id="193" name="picture 1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369654" y="5476213"/>
            <a:ext cx="126806" cy="224442"/>
          </a:xfrm>
          <a:prstGeom prst="rect">
            <a:avLst/>
          </a:prstGeom>
        </p:spPr>
      </p:pic>
      <p:pic>
        <p:nvPicPr>
          <p:cNvPr id="194" name="picture 1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369654" y="4866613"/>
            <a:ext cx="126806" cy="224442"/>
          </a:xfrm>
          <a:prstGeom prst="rect">
            <a:avLst/>
          </a:prstGeom>
        </p:spPr>
      </p:pic>
      <p:pic>
        <p:nvPicPr>
          <p:cNvPr id="195" name="picture 1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369654" y="4257013"/>
            <a:ext cx="126806" cy="224442"/>
          </a:xfrm>
          <a:prstGeom prst="rect">
            <a:avLst/>
          </a:prstGeom>
        </p:spPr>
      </p:pic>
      <p:pic>
        <p:nvPicPr>
          <p:cNvPr id="196" name="picture 1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369654" y="3647413"/>
            <a:ext cx="126806" cy="224442"/>
          </a:xfrm>
          <a:prstGeom prst="rect">
            <a:avLst/>
          </a:prstGeom>
        </p:spPr>
      </p:pic>
      <p:pic>
        <p:nvPicPr>
          <p:cNvPr id="197" name="picture 1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912454" y="3037813"/>
            <a:ext cx="126806" cy="224441"/>
          </a:xfrm>
          <a:prstGeom prst="rect">
            <a:avLst/>
          </a:prstGeom>
        </p:spPr>
      </p:pic>
      <p:pic>
        <p:nvPicPr>
          <p:cNvPr id="198" name="picture 1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912454" y="2428213"/>
            <a:ext cx="126806" cy="224441"/>
          </a:xfrm>
          <a:prstGeom prst="rect">
            <a:avLst/>
          </a:prstGeom>
        </p:spPr>
      </p:pic>
      <p:sp>
        <p:nvSpPr>
          <p:cNvPr id="200" name="textbox 200"/>
          <p:cNvSpPr/>
          <p:nvPr/>
        </p:nvSpPr>
        <p:spPr>
          <a:xfrm>
            <a:off x="3264293" y="1386903"/>
            <a:ext cx="5829300" cy="3683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2300" spc="110" dirty="0">
                <a:ln w="8717" cap="flat" cmpd="sng">
                  <a:solidFill>
                    <a:srgbClr val="C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越早使用神经氨酸酶抑制剂，死亡风险越</a:t>
            </a:r>
            <a:r>
              <a:rPr sz="2300" spc="10" dirty="0">
                <a:ln w="8717" cap="flat" cmpd="sng">
                  <a:solidFill>
                    <a:srgbClr val="C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低</a:t>
            </a:r>
            <a:endParaRPr lang="en-US" altLang="en-US" sz="2300" dirty="0"/>
          </a:p>
        </p:txBody>
      </p:sp>
      <p:pic>
        <p:nvPicPr>
          <p:cNvPr id="201" name="picture 2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68796" y="430263"/>
            <a:ext cx="2575890" cy="539686"/>
          </a:xfrm>
          <a:prstGeom prst="rect">
            <a:avLst/>
          </a:prstGeom>
        </p:spPr>
      </p:pic>
      <p:sp>
        <p:nvSpPr>
          <p:cNvPr id="202" name="textbox 202"/>
          <p:cNvSpPr/>
          <p:nvPr/>
        </p:nvSpPr>
        <p:spPr>
          <a:xfrm>
            <a:off x="1377467" y="6580733"/>
            <a:ext cx="1864995" cy="1816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225"/>
              </a:lnSpc>
            </a:pPr>
            <a:r>
              <a:rPr sz="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Lancet</a:t>
            </a:r>
            <a:r>
              <a:rPr sz="8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Respir</a:t>
            </a:r>
            <a:r>
              <a:rPr sz="8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Med</a:t>
            </a:r>
            <a:r>
              <a:rPr sz="8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2014;2:</a:t>
            </a:r>
            <a:r>
              <a:rPr sz="8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395–40</a:t>
            </a:r>
            <a:r>
              <a:rPr sz="80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endParaRPr lang="en-US" altLang="en-US" sz="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box 203"/>
          <p:cNvSpPr/>
          <p:nvPr/>
        </p:nvSpPr>
        <p:spPr>
          <a:xfrm>
            <a:off x="1355623" y="2224697"/>
            <a:ext cx="4927600" cy="31051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985"/>
              </a:lnSpc>
              <a:tabLst>
                <a:tab pos="188595" algn="l"/>
              </a:tabLst>
            </a:pPr>
            <a:r>
              <a:rPr sz="23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30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30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监测病情变化，及时发</a:t>
            </a:r>
            <a:r>
              <a:rPr sz="230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现</a:t>
            </a:r>
            <a:endParaRPr lang="en-US" altLang="en-US" sz="2300" dirty="0"/>
          </a:p>
          <a:p>
            <a:pPr algn="l" rtl="0" eaLnBrk="0">
              <a:lnSpc>
                <a:spcPct val="136000"/>
              </a:lnSpc>
            </a:pPr>
            <a:endParaRPr lang="en-US" altLang="en-US" sz="1000" dirty="0"/>
          </a:p>
          <a:p>
            <a:pPr marL="12700" algn="l" rtl="0" eaLnBrk="0">
              <a:lnSpc>
                <a:spcPts val="2975"/>
              </a:lnSpc>
              <a:spcBef>
                <a:spcPts val="700"/>
              </a:spcBef>
              <a:tabLst>
                <a:tab pos="188595" algn="l"/>
              </a:tabLst>
            </a:pPr>
            <a:r>
              <a:rPr sz="23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30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30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特别是高危人</a:t>
            </a:r>
            <a:r>
              <a:rPr sz="230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群</a:t>
            </a:r>
            <a:endParaRPr lang="en-US" altLang="en-US" sz="2300" dirty="0"/>
          </a:p>
          <a:p>
            <a:pPr algn="l" rtl="0" eaLnBrk="0">
              <a:lnSpc>
                <a:spcPct val="137000"/>
              </a:lnSpc>
            </a:pPr>
            <a:endParaRPr lang="en-US" altLang="en-US" sz="1000" dirty="0"/>
          </a:p>
          <a:p>
            <a:pPr marL="12700" algn="l" rtl="0" eaLnBrk="0">
              <a:lnSpc>
                <a:spcPts val="2975"/>
              </a:lnSpc>
              <a:spcBef>
                <a:spcPts val="700"/>
              </a:spcBef>
              <a:tabLst>
                <a:tab pos="188595" algn="l"/>
              </a:tabLst>
            </a:pPr>
            <a:r>
              <a:rPr sz="23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30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30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及时发现并发</a:t>
            </a:r>
            <a:r>
              <a:rPr sz="230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症</a:t>
            </a:r>
            <a:endParaRPr lang="en-US" altLang="en-US" sz="2300" dirty="0"/>
          </a:p>
          <a:p>
            <a:pPr algn="l" rtl="0" eaLnBrk="0">
              <a:lnSpc>
                <a:spcPct val="137000"/>
              </a:lnSpc>
            </a:pPr>
            <a:endParaRPr lang="en-US" altLang="en-US" sz="1000" dirty="0"/>
          </a:p>
          <a:p>
            <a:pPr marL="12700" algn="l" rtl="0" eaLnBrk="0">
              <a:lnSpc>
                <a:spcPts val="2975"/>
              </a:lnSpc>
              <a:spcBef>
                <a:spcPts val="700"/>
              </a:spcBef>
              <a:tabLst>
                <a:tab pos="188595" algn="l"/>
              </a:tabLst>
            </a:pPr>
            <a:r>
              <a:rPr sz="23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30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30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有并发症者尽早收入</a:t>
            </a:r>
            <a:r>
              <a:rPr sz="230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院</a:t>
            </a:r>
            <a:endParaRPr lang="en-US" altLang="en-US" sz="2300" dirty="0"/>
          </a:p>
          <a:p>
            <a:pPr algn="l" rtl="0" eaLnBrk="0">
              <a:lnSpc>
                <a:spcPct val="137000"/>
              </a:lnSpc>
            </a:pPr>
            <a:endParaRPr lang="en-US" altLang="en-US" sz="1000" dirty="0"/>
          </a:p>
          <a:p>
            <a:pPr algn="l" rtl="0" eaLnBrk="0">
              <a:lnSpc>
                <a:spcPct val="116000"/>
              </a:lnSpc>
            </a:pPr>
            <a:endParaRPr lang="en-US" altLang="en-US" sz="500" dirty="0"/>
          </a:p>
          <a:p>
            <a:pPr marL="12700" algn="l" rtl="0" eaLnBrk="0">
              <a:lnSpc>
                <a:spcPts val="2970"/>
              </a:lnSpc>
              <a:spcBef>
                <a:spcPts val="5"/>
              </a:spcBef>
              <a:tabLst>
                <a:tab pos="188595" algn="l"/>
              </a:tabLst>
            </a:pPr>
            <a:r>
              <a:rPr sz="23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30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30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根据并发症的类型采取相应的治</a:t>
            </a:r>
            <a:r>
              <a:rPr sz="230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疗</a:t>
            </a:r>
            <a:endParaRPr lang="en-US" altLang="en-US" sz="2300" dirty="0"/>
          </a:p>
        </p:txBody>
      </p:sp>
      <p:pic>
        <p:nvPicPr>
          <p:cNvPr id="204" name="picture 2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68323" y="4939956"/>
            <a:ext cx="176479" cy="337718"/>
          </a:xfrm>
          <a:prstGeom prst="rect">
            <a:avLst/>
          </a:prstGeom>
        </p:spPr>
      </p:pic>
      <p:pic>
        <p:nvPicPr>
          <p:cNvPr id="205" name="picture 2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68323" y="4264316"/>
            <a:ext cx="176479" cy="337718"/>
          </a:xfrm>
          <a:prstGeom prst="rect">
            <a:avLst/>
          </a:prstGeom>
        </p:spPr>
      </p:pic>
      <p:pic>
        <p:nvPicPr>
          <p:cNvPr id="206" name="picture 2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68323" y="3588677"/>
            <a:ext cx="176479" cy="337718"/>
          </a:xfrm>
          <a:prstGeom prst="rect">
            <a:avLst/>
          </a:prstGeom>
        </p:spPr>
      </p:pic>
      <p:pic>
        <p:nvPicPr>
          <p:cNvPr id="207" name="picture 2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68323" y="2913036"/>
            <a:ext cx="176479" cy="337718"/>
          </a:xfrm>
          <a:prstGeom prst="rect">
            <a:avLst/>
          </a:prstGeom>
        </p:spPr>
      </p:pic>
      <p:pic>
        <p:nvPicPr>
          <p:cNvPr id="208" name="picture 2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68323" y="2237397"/>
            <a:ext cx="176479" cy="337718"/>
          </a:xfrm>
          <a:prstGeom prst="rect">
            <a:avLst/>
          </a:prstGeom>
        </p:spPr>
      </p:pic>
      <p:pic>
        <p:nvPicPr>
          <p:cNvPr id="209" name="picture 2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255653" y="434225"/>
            <a:ext cx="4610113" cy="537705"/>
          </a:xfrm>
          <a:prstGeom prst="rect">
            <a:avLst/>
          </a:prstGeom>
        </p:spPr>
      </p:pic>
      <p:pic>
        <p:nvPicPr>
          <p:cNvPr id="211" name="picture 2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39140" y="3276600"/>
            <a:ext cx="190499" cy="3115055"/>
          </a:xfrm>
          <a:prstGeom prst="rect">
            <a:avLst/>
          </a:prstGeom>
        </p:spPr>
      </p:pic>
      <p:pic>
        <p:nvPicPr>
          <p:cNvPr id="212" name="picture 2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50163" y="6047232"/>
            <a:ext cx="6400800" cy="134111"/>
          </a:xfrm>
          <a:prstGeom prst="rect">
            <a:avLst/>
          </a:prstGeom>
        </p:spPr>
      </p:pic>
      <p:pic>
        <p:nvPicPr>
          <p:cNvPr id="213" name="picture 2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75943" y="4495800"/>
            <a:ext cx="172211" cy="2209800"/>
          </a:xfrm>
          <a:prstGeom prst="rect">
            <a:avLst/>
          </a:prstGeom>
        </p:spPr>
      </p:pic>
      <p:pic>
        <p:nvPicPr>
          <p:cNvPr id="214" name="picture 2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44424" y="6306311"/>
            <a:ext cx="8537447" cy="13563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2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44424" y="3276600"/>
            <a:ext cx="8537447" cy="3429000"/>
          </a:xfrm>
          <a:prstGeom prst="rect">
            <a:avLst/>
          </a:prstGeom>
        </p:spPr>
      </p:pic>
      <p:sp>
        <p:nvSpPr>
          <p:cNvPr id="216" name="rect"/>
          <p:cNvSpPr/>
          <p:nvPr/>
        </p:nvSpPr>
        <p:spPr>
          <a:xfrm>
            <a:off x="993647" y="1350962"/>
            <a:ext cx="10360152" cy="12700"/>
          </a:xfrm>
          <a:prstGeom prst="rect">
            <a:avLst/>
          </a:prstGeom>
          <a:solidFill>
            <a:srgbClr val="5B9BD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7" name="textbox 217"/>
          <p:cNvSpPr/>
          <p:nvPr/>
        </p:nvSpPr>
        <p:spPr>
          <a:xfrm>
            <a:off x="993647" y="1357883"/>
            <a:ext cx="2073275" cy="472884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</a:pPr>
            <a:endParaRPr lang="en-US" altLang="en-US" sz="1000" dirty="0"/>
          </a:p>
          <a:p>
            <a:pPr algn="l" rtl="0" eaLnBrk="0">
              <a:lnSpc>
                <a:spcPct val="124000"/>
              </a:lnSpc>
            </a:pPr>
            <a:endParaRPr lang="en-US" altLang="en-US" sz="1000" dirty="0"/>
          </a:p>
          <a:p>
            <a:pPr algn="l" rtl="0" eaLnBrk="0">
              <a:lnSpc>
                <a:spcPct val="124000"/>
              </a:lnSpc>
            </a:pPr>
            <a:endParaRPr lang="en-US" altLang="en-US" sz="10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marL="895985" indent="-766445" algn="l" rtl="0" eaLnBrk="0">
              <a:lnSpc>
                <a:spcPct val="111000"/>
              </a:lnSpc>
            </a:pPr>
            <a:r>
              <a:rPr sz="2300" spc="100" dirty="0">
                <a:ln w="8717" cap="flat" cmpd="sng">
                  <a:solidFill>
                    <a:srgbClr val="FFFF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无特效治疗</a:t>
            </a:r>
            <a:r>
              <a:rPr sz="2300" spc="50" dirty="0">
                <a:ln w="8717" cap="flat" cmpd="sng">
                  <a:solidFill>
                    <a:srgbClr val="FFFF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</a:t>
            </a:r>
            <a:r>
              <a:rPr sz="2300" spc="0" dirty="0">
                <a:solidFill>
                  <a:srgbClr val="FFFF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300" spc="0" dirty="0">
                <a:ln w="8717" cap="flat" cmpd="sng">
                  <a:solidFill>
                    <a:srgbClr val="FFFF00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法</a:t>
            </a:r>
            <a:endParaRPr lang="en-US" altLang="en-US" sz="2300" dirty="0"/>
          </a:p>
        </p:txBody>
      </p:sp>
      <p:sp>
        <p:nvSpPr>
          <p:cNvPr id="218" name="textbox 218"/>
          <p:cNvSpPr/>
          <p:nvPr/>
        </p:nvSpPr>
        <p:spPr>
          <a:xfrm>
            <a:off x="3221736" y="1388364"/>
            <a:ext cx="8132444" cy="666115"/>
          </a:xfrm>
          <a:prstGeom prst="rect">
            <a:avLst/>
          </a:prstGeom>
          <a:solidFill>
            <a:srgbClr val="ED7D31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lang="en-US" altLang="en-US" sz="1000" dirty="0"/>
          </a:p>
          <a:p>
            <a:pPr algn="l" rtl="0" eaLnBrk="0">
              <a:lnSpc>
                <a:spcPct val="8000"/>
              </a:lnSpc>
            </a:pPr>
            <a:endParaRPr lang="en-US" altLang="en-US" sz="100" dirty="0"/>
          </a:p>
          <a:p>
            <a:pPr marL="90805" algn="l" rtl="0" eaLnBrk="0">
              <a:lnSpc>
                <a:spcPct val="96000"/>
              </a:lnSpc>
            </a:pPr>
            <a:r>
              <a:rPr sz="2000" spc="-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早诊断、早治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疗！</a:t>
            </a:r>
            <a:endParaRPr lang="en-US" altLang="en-US" sz="2000" dirty="0"/>
          </a:p>
        </p:txBody>
      </p:sp>
      <p:sp>
        <p:nvSpPr>
          <p:cNvPr id="219" name="textbox 219"/>
          <p:cNvSpPr/>
          <p:nvPr/>
        </p:nvSpPr>
        <p:spPr>
          <a:xfrm>
            <a:off x="3221736" y="2052828"/>
            <a:ext cx="8132444" cy="655319"/>
          </a:xfrm>
          <a:prstGeom prst="rect">
            <a:avLst/>
          </a:prstGeom>
          <a:solidFill>
            <a:srgbClr val="E2F0D9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1000"/>
              </a:lnSpc>
            </a:pPr>
            <a:endParaRPr lang="en-US" altLang="en-US" sz="1000" dirty="0"/>
          </a:p>
          <a:p>
            <a:pPr marL="84455" algn="l" rtl="0" eaLnBrk="0">
              <a:lnSpc>
                <a:spcPct val="92000"/>
              </a:lnSpc>
              <a:spcBef>
                <a:spcPts val="5"/>
              </a:spcBef>
            </a:pPr>
            <a:r>
              <a:rPr sz="200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控制惊厥；气管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插管、机械通气；降低颅内压</a:t>
            </a:r>
            <a:endParaRPr lang="en-US" altLang="en-US" sz="2000" dirty="0"/>
          </a:p>
        </p:txBody>
      </p:sp>
      <p:sp>
        <p:nvSpPr>
          <p:cNvPr id="220" name="textbox 220"/>
          <p:cNvSpPr/>
          <p:nvPr/>
        </p:nvSpPr>
        <p:spPr>
          <a:xfrm>
            <a:off x="3221736" y="2717291"/>
            <a:ext cx="8132444" cy="632459"/>
          </a:xfrm>
          <a:prstGeom prst="rect">
            <a:avLst/>
          </a:prstGeom>
          <a:solidFill>
            <a:srgbClr val="DAE3F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lang="en-US" altLang="en-US" sz="900" dirty="0"/>
          </a:p>
          <a:p>
            <a:pPr algn="l" rtl="0" eaLnBrk="0">
              <a:lnSpc>
                <a:spcPct val="8000"/>
              </a:lnSpc>
            </a:pPr>
            <a:endParaRPr lang="en-US" altLang="en-US" sz="100" dirty="0"/>
          </a:p>
          <a:p>
            <a:pPr marL="105410" algn="l" rtl="0" eaLnBrk="0">
              <a:lnSpc>
                <a:spcPts val="2730"/>
              </a:lnSpc>
            </a:pPr>
            <a:r>
              <a:rPr sz="200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甲强龙：</a:t>
            </a:r>
            <a:r>
              <a:rPr sz="20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24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</a:t>
            </a:r>
            <a:r>
              <a:rPr sz="200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内冲击治疗</a:t>
            </a:r>
            <a:r>
              <a:rPr sz="20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(20~30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20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kg</a:t>
            </a:r>
            <a:r>
              <a:rPr sz="20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</a:t>
            </a:r>
            <a:r>
              <a:rPr sz="200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有可能改善预后</a:t>
            </a:r>
            <a:endParaRPr lang="en-US" altLang="en-US" sz="2000" dirty="0"/>
          </a:p>
        </p:txBody>
      </p:sp>
      <p:sp>
        <p:nvSpPr>
          <p:cNvPr id="221" name="textbox 221"/>
          <p:cNvSpPr/>
          <p:nvPr/>
        </p:nvSpPr>
        <p:spPr>
          <a:xfrm>
            <a:off x="3221736" y="3381755"/>
            <a:ext cx="8132444" cy="668019"/>
          </a:xfrm>
          <a:prstGeom prst="rect">
            <a:avLst/>
          </a:prstGeom>
          <a:solidFill>
            <a:srgbClr val="E2F0D9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34000"/>
              </a:lnSpc>
            </a:pPr>
            <a:endParaRPr lang="en-US" altLang="en-US" sz="100" dirty="0"/>
          </a:p>
          <a:p>
            <a:pPr marL="84455" indent="1270" algn="l" rtl="0" eaLnBrk="0">
              <a:lnSpc>
                <a:spcPct val="108000"/>
              </a:lnSpc>
            </a:pPr>
            <a:r>
              <a:rPr sz="1900" spc="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静脉注射丙种球蛋白：</a:t>
            </a:r>
            <a:r>
              <a:rPr sz="19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9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kg</a:t>
            </a:r>
            <a:r>
              <a:rPr sz="19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spc="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，分</a:t>
            </a:r>
            <a:r>
              <a:rPr sz="19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1900" spc="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天给予；与激素联合治疗可能改善</a:t>
            </a: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预</a:t>
            </a:r>
            <a:r>
              <a:rPr sz="19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900" spc="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后</a:t>
            </a:r>
            <a:endParaRPr lang="en-US" altLang="en-US" sz="1900" dirty="0"/>
          </a:p>
        </p:txBody>
      </p:sp>
      <p:sp>
        <p:nvSpPr>
          <p:cNvPr id="222" name="textbox 222"/>
          <p:cNvSpPr/>
          <p:nvPr/>
        </p:nvSpPr>
        <p:spPr>
          <a:xfrm>
            <a:off x="3221736" y="4044695"/>
            <a:ext cx="8132444" cy="668655"/>
          </a:xfrm>
          <a:prstGeom prst="rect">
            <a:avLst/>
          </a:prstGeom>
          <a:solidFill>
            <a:srgbClr val="DAE3F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lang="en-US" altLang="en-US" sz="10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marL="85725" algn="l" rtl="0" eaLnBrk="0">
              <a:lnSpc>
                <a:spcPct val="97000"/>
              </a:lnSpc>
            </a:pPr>
            <a:r>
              <a:rPr sz="200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血浆置换：有报告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显示可能改善预后</a:t>
            </a:r>
            <a:endParaRPr lang="en-US" altLang="en-US" sz="2000" dirty="0"/>
          </a:p>
        </p:txBody>
      </p:sp>
      <p:sp>
        <p:nvSpPr>
          <p:cNvPr id="223" name="textbox 223"/>
          <p:cNvSpPr/>
          <p:nvPr/>
        </p:nvSpPr>
        <p:spPr>
          <a:xfrm>
            <a:off x="3221736" y="4709159"/>
            <a:ext cx="8132444" cy="666115"/>
          </a:xfrm>
          <a:prstGeom prst="rect">
            <a:avLst/>
          </a:prstGeom>
          <a:solidFill>
            <a:srgbClr val="E2F0D9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lang="en-US" altLang="en-US" sz="1000" dirty="0"/>
          </a:p>
          <a:p>
            <a:pPr marL="85725" algn="l" rtl="0" eaLnBrk="0">
              <a:lnSpc>
                <a:spcPct val="96000"/>
              </a:lnSpc>
              <a:spcBef>
                <a:spcPts val="5"/>
              </a:spcBef>
            </a:pPr>
            <a:r>
              <a:rPr sz="200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托珠单抗：近年开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始使用，初步显示可能有效，待验证</a:t>
            </a:r>
            <a:endParaRPr lang="en-US" altLang="en-US" sz="2000" dirty="0"/>
          </a:p>
        </p:txBody>
      </p:sp>
      <p:sp>
        <p:nvSpPr>
          <p:cNvPr id="224" name="textbox 224"/>
          <p:cNvSpPr/>
          <p:nvPr/>
        </p:nvSpPr>
        <p:spPr>
          <a:xfrm>
            <a:off x="3221736" y="5373623"/>
            <a:ext cx="8132444" cy="666115"/>
          </a:xfrm>
          <a:prstGeom prst="rect">
            <a:avLst/>
          </a:prstGeom>
          <a:solidFill>
            <a:srgbClr val="DAE3F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lang="en-US" altLang="en-US" sz="1000" dirty="0"/>
          </a:p>
          <a:p>
            <a:pPr marL="83820" algn="l" rtl="0" eaLnBrk="0">
              <a:lnSpc>
                <a:spcPct val="96000"/>
              </a:lnSpc>
              <a:spcBef>
                <a:spcPts val="0"/>
              </a:spcBef>
            </a:pPr>
            <a:r>
              <a:rPr sz="200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对症和综合治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疗：控制体温、维持内环境稳定等</a:t>
            </a:r>
            <a:endParaRPr lang="en-US" altLang="en-US" sz="2000" dirty="0"/>
          </a:p>
        </p:txBody>
      </p:sp>
      <p:pic>
        <p:nvPicPr>
          <p:cNvPr id="226" name="picture 2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162294" y="414553"/>
            <a:ext cx="2764930" cy="535711"/>
          </a:xfrm>
          <a:prstGeom prst="rect">
            <a:avLst/>
          </a:prstGeom>
        </p:spPr>
      </p:pic>
      <p:pic>
        <p:nvPicPr>
          <p:cNvPr id="227" name="picture 2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65779" y="2015007"/>
            <a:ext cx="8288019" cy="12700"/>
          </a:xfrm>
          <a:prstGeom prst="rect">
            <a:avLst/>
          </a:prstGeom>
        </p:spPr>
      </p:pic>
      <p:pic>
        <p:nvPicPr>
          <p:cNvPr id="228" name="picture 2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65779" y="2679051"/>
            <a:ext cx="8288019" cy="12700"/>
          </a:xfrm>
          <a:prstGeom prst="rect">
            <a:avLst/>
          </a:prstGeom>
        </p:spPr>
      </p:pic>
      <p:pic>
        <p:nvPicPr>
          <p:cNvPr id="229" name="picture 2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065779" y="3343109"/>
            <a:ext cx="8288019" cy="12700"/>
          </a:xfrm>
          <a:prstGeom prst="rect">
            <a:avLst/>
          </a:prstGeom>
        </p:spPr>
      </p:pic>
      <p:pic>
        <p:nvPicPr>
          <p:cNvPr id="230" name="picture 2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065779" y="4007154"/>
            <a:ext cx="8288019" cy="12700"/>
          </a:xfrm>
          <a:prstGeom prst="rect">
            <a:avLst/>
          </a:prstGeom>
        </p:spPr>
      </p:pic>
      <p:pic>
        <p:nvPicPr>
          <p:cNvPr id="231" name="picture 2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65779" y="4671199"/>
            <a:ext cx="8288019" cy="12700"/>
          </a:xfrm>
          <a:prstGeom prst="rect">
            <a:avLst/>
          </a:prstGeom>
        </p:spPr>
      </p:pic>
      <p:pic>
        <p:nvPicPr>
          <p:cNvPr id="232" name="picture 2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65779" y="5335244"/>
            <a:ext cx="8288019" cy="12700"/>
          </a:xfrm>
          <a:prstGeom prst="rect">
            <a:avLst/>
          </a:prstGeom>
        </p:spPr>
      </p:pic>
      <p:pic>
        <p:nvPicPr>
          <p:cNvPr id="233" name="picture 2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065779" y="5999289"/>
            <a:ext cx="8288019" cy="127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2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75943" y="4495800"/>
            <a:ext cx="172211" cy="2209800"/>
          </a:xfrm>
          <a:prstGeom prst="rect">
            <a:avLst/>
          </a:prstGeom>
        </p:spPr>
      </p:pic>
      <p:pic>
        <p:nvPicPr>
          <p:cNvPr id="235" name="picture 2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44424" y="2570987"/>
            <a:ext cx="9749028" cy="3870960"/>
          </a:xfrm>
          <a:prstGeom prst="rect">
            <a:avLst/>
          </a:prstGeom>
        </p:spPr>
      </p:pic>
      <p:sp>
        <p:nvSpPr>
          <p:cNvPr id="236" name="textbox 236"/>
          <p:cNvSpPr/>
          <p:nvPr/>
        </p:nvSpPr>
        <p:spPr>
          <a:xfrm>
            <a:off x="1718259" y="1577225"/>
            <a:ext cx="9215119" cy="889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2534285" algn="l" rtl="0" eaLnBrk="0">
              <a:lnSpc>
                <a:spcPct val="99000"/>
              </a:lnSpc>
            </a:pPr>
            <a:r>
              <a:rPr sz="2700" spc="9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血浆置换</a:t>
            </a:r>
            <a:r>
              <a:rPr sz="2700" spc="9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2700" spc="9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有可能改善预</a:t>
            </a:r>
            <a:r>
              <a:rPr sz="2700" spc="2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后</a:t>
            </a:r>
            <a:endParaRPr lang="en-US" altLang="en-US" sz="2700" dirty="0"/>
          </a:p>
          <a:p>
            <a:pPr algn="l" rtl="0" eaLnBrk="0">
              <a:lnSpc>
                <a:spcPct val="100000"/>
              </a:lnSpc>
            </a:pPr>
            <a:endParaRPr lang="en-US" altLang="en-US" sz="1300" dirty="0"/>
          </a:p>
          <a:p>
            <a:pPr marL="12700" algn="l" rtl="0" eaLnBrk="0">
              <a:lnSpc>
                <a:spcPct val="100000"/>
              </a:lnSpc>
              <a:spcBef>
                <a:spcPts val="5"/>
              </a:spcBef>
            </a:pPr>
            <a:r>
              <a:rPr sz="170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北京儿童医院牵头的多中心研究：</a:t>
            </a:r>
            <a:r>
              <a:rPr sz="170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29</a:t>
            </a:r>
            <a:r>
              <a:rPr sz="170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例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ANE</a:t>
            </a:r>
            <a:r>
              <a:rPr sz="170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患儿，</a:t>
            </a:r>
            <a:r>
              <a:rPr sz="170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</a:t>
            </a:r>
            <a:r>
              <a:rPr sz="170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例给与血浆置换，</a:t>
            </a:r>
            <a:r>
              <a:rPr sz="170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19</a:t>
            </a:r>
            <a:r>
              <a:rPr sz="170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例未给血浆置换</a:t>
            </a:r>
            <a:r>
              <a:rPr sz="1700" spc="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en-US" altLang="en-US" sz="1700" dirty="0"/>
          </a:p>
        </p:txBody>
      </p:sp>
      <p:sp>
        <p:nvSpPr>
          <p:cNvPr id="238" name="textbox 238"/>
          <p:cNvSpPr/>
          <p:nvPr/>
        </p:nvSpPr>
        <p:spPr>
          <a:xfrm>
            <a:off x="1369745" y="6462801"/>
            <a:ext cx="9401175" cy="2305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615"/>
              </a:lnSpc>
            </a:pP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Kechun</a:t>
            </a:r>
            <a:r>
              <a:rPr sz="110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Li</a:t>
            </a:r>
            <a:r>
              <a:rPr sz="110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</a:t>
            </a:r>
            <a:r>
              <a:rPr sz="110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Suyun</a:t>
            </a:r>
            <a:r>
              <a:rPr sz="110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Qian</a:t>
            </a:r>
            <a:r>
              <a:rPr sz="110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et</a:t>
            </a:r>
            <a:r>
              <a:rPr sz="110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al</a:t>
            </a:r>
            <a:r>
              <a:rPr sz="110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r>
              <a:rPr sz="110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Plasma</a:t>
            </a:r>
            <a:r>
              <a:rPr sz="110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exchange</a:t>
            </a:r>
            <a:r>
              <a:rPr sz="110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therapy</a:t>
            </a:r>
            <a:r>
              <a:rPr sz="110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for</a:t>
            </a:r>
            <a:r>
              <a:rPr sz="110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acute</a:t>
            </a:r>
            <a:r>
              <a:rPr sz="110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necrotizing</a:t>
            </a:r>
            <a:r>
              <a:rPr sz="110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encephalopathy</a:t>
            </a:r>
            <a:r>
              <a:rPr sz="110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of</a:t>
            </a:r>
            <a:r>
              <a:rPr sz="110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childhood</a:t>
            </a:r>
            <a:r>
              <a:rPr sz="110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r>
              <a:rPr sz="110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Pediatric</a:t>
            </a:r>
            <a:r>
              <a:rPr sz="110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Investigation</a:t>
            </a:r>
            <a:r>
              <a:rPr sz="110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.2021</a:t>
            </a:r>
            <a:r>
              <a:rPr sz="110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Jun</a:t>
            </a:r>
            <a:r>
              <a:rPr sz="110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;</a:t>
            </a:r>
            <a:r>
              <a:rPr sz="110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10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5(2):99-</a:t>
            </a:r>
            <a:r>
              <a:rPr sz="110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10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sz="110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5.</a:t>
            </a:r>
            <a:endParaRPr lang="en-US" altLang="en-US" sz="1100" dirty="0"/>
          </a:p>
        </p:txBody>
      </p:sp>
      <p:pic>
        <p:nvPicPr>
          <p:cNvPr id="239" name="picture 2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162294" y="414553"/>
            <a:ext cx="2764930" cy="5357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44424" y="1362455"/>
            <a:ext cx="11420856" cy="53431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992446" y="430263"/>
            <a:ext cx="5126608" cy="54166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2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44424" y="1891284"/>
            <a:ext cx="10707623" cy="4814315"/>
          </a:xfrm>
          <a:prstGeom prst="rect">
            <a:avLst/>
          </a:prstGeom>
        </p:spPr>
      </p:pic>
      <p:sp>
        <p:nvSpPr>
          <p:cNvPr id="241" name="textbox 241"/>
          <p:cNvSpPr/>
          <p:nvPr/>
        </p:nvSpPr>
        <p:spPr>
          <a:xfrm>
            <a:off x="3286842" y="1369402"/>
            <a:ext cx="6474459" cy="5092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3810"/>
              </a:lnSpc>
            </a:pPr>
            <a:r>
              <a:rPr sz="2700" spc="10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激素</a:t>
            </a:r>
            <a:r>
              <a:rPr sz="2700" spc="10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+</a:t>
            </a:r>
            <a:r>
              <a:rPr sz="2700" spc="10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丙球</a:t>
            </a:r>
            <a:r>
              <a:rPr sz="2700" spc="10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+</a:t>
            </a:r>
            <a:r>
              <a:rPr sz="2700" spc="10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托珠单抗</a:t>
            </a:r>
            <a:r>
              <a:rPr sz="2700" spc="10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</a:t>
            </a:r>
            <a:r>
              <a:rPr sz="2700" spc="10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有可能降低病</a:t>
            </a:r>
            <a:r>
              <a:rPr sz="2700" spc="2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死</a:t>
            </a:r>
            <a:r>
              <a:rPr sz="2700" spc="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率</a:t>
            </a:r>
            <a:endParaRPr lang="en-US" altLang="en-US" sz="2700" dirty="0"/>
          </a:p>
        </p:txBody>
      </p:sp>
      <p:pic>
        <p:nvPicPr>
          <p:cNvPr id="243" name="picture 2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162294" y="414553"/>
            <a:ext cx="2764930" cy="535711"/>
          </a:xfrm>
          <a:prstGeom prst="rect">
            <a:avLst/>
          </a:prstGeom>
        </p:spPr>
      </p:pic>
      <p:sp>
        <p:nvSpPr>
          <p:cNvPr id="244" name="textbox 244"/>
          <p:cNvSpPr/>
          <p:nvPr/>
        </p:nvSpPr>
        <p:spPr>
          <a:xfrm>
            <a:off x="1367902" y="6485635"/>
            <a:ext cx="2162175" cy="2171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505"/>
              </a:lnSpc>
            </a:pP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Dev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Med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Child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Neurol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23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Feb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7</a:t>
            </a:r>
            <a:endParaRPr lang="en-US" altLang="en-US" sz="11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2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44424" y="3276600"/>
            <a:ext cx="8537447" cy="3429000"/>
          </a:xfrm>
          <a:prstGeom prst="rect">
            <a:avLst/>
          </a:prstGeom>
        </p:spPr>
      </p:pic>
      <p:pic>
        <p:nvPicPr>
          <p:cNvPr id="246" name="picture 2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989105" y="410578"/>
            <a:ext cx="5126685" cy="541667"/>
          </a:xfrm>
          <a:prstGeom prst="rect">
            <a:avLst/>
          </a:prstGeom>
        </p:spPr>
      </p:pic>
      <p:sp>
        <p:nvSpPr>
          <p:cNvPr id="247" name="textbox 247"/>
          <p:cNvSpPr/>
          <p:nvPr/>
        </p:nvSpPr>
        <p:spPr>
          <a:xfrm>
            <a:off x="8232737" y="4519040"/>
            <a:ext cx="1890395" cy="13055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4605" algn="l" rtl="0" eaLnBrk="0">
              <a:lnSpc>
                <a:spcPct val="105000"/>
              </a:lnSpc>
            </a:pPr>
            <a:r>
              <a:rPr sz="800" u="sng" spc="9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美国病例对照研究</a:t>
            </a:r>
            <a:r>
              <a:rPr sz="800" spc="3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en-US" altLang="en-US" sz="800" dirty="0"/>
          </a:p>
          <a:p>
            <a:pPr marL="14605" indent="-1905" algn="l" rtl="0" eaLnBrk="0">
              <a:lnSpc>
                <a:spcPct val="132000"/>
              </a:lnSpc>
              <a:spcBef>
                <a:spcPts val="205"/>
              </a:spcBef>
            </a:pP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2010-2012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年纳入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309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个月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~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spc="5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7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岁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800" spc="11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儿童，分为病例组</a:t>
            </a:r>
            <a:r>
              <a:rPr sz="800" spc="11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PICU</a:t>
            </a:r>
            <a:r>
              <a:rPr sz="800" spc="11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流感阳性</a:t>
            </a:r>
            <a:r>
              <a:rPr sz="800" spc="10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急性重症呼吸系统疾病患儿，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=44)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spc="1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PICU</a:t>
            </a:r>
            <a:r>
              <a:rPr sz="800" spc="14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对照组</a:t>
            </a:r>
            <a:r>
              <a:rPr sz="800" spc="14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PICU</a:t>
            </a:r>
            <a:r>
              <a:rPr sz="800" spc="14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流感阴性者</a:t>
            </a:r>
            <a:r>
              <a:rPr sz="800" spc="11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800" spc="9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=172)</a:t>
            </a:r>
            <a:r>
              <a:rPr sz="800" spc="9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与社区对照组</a:t>
            </a:r>
            <a:r>
              <a:rPr sz="800" spc="9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</a:t>
            </a:r>
            <a:r>
              <a:rPr sz="800" spc="9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社区未因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流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感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800" spc="8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住院儿童，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800" spc="8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=93)</a:t>
            </a:r>
            <a:r>
              <a:rPr sz="800" spc="8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spc="8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，评估接种流</a:t>
            </a:r>
            <a:r>
              <a:rPr sz="800" spc="1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感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疫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800" spc="14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苗对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PICU</a:t>
            </a:r>
            <a:r>
              <a:rPr sz="800" spc="14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的影</a:t>
            </a:r>
            <a:r>
              <a:rPr sz="800" spc="13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响</a:t>
            </a:r>
            <a:endParaRPr lang="en-US" altLang="en-US" sz="800" dirty="0"/>
          </a:p>
        </p:txBody>
      </p:sp>
      <p:sp>
        <p:nvSpPr>
          <p:cNvPr id="249" name="textbox 249"/>
          <p:cNvSpPr/>
          <p:nvPr/>
        </p:nvSpPr>
        <p:spPr>
          <a:xfrm>
            <a:off x="1805570" y="1275705"/>
            <a:ext cx="8689340" cy="3143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000" spc="10" dirty="0">
                <a:ln w="728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儿童接种流感疫苗可能降低流感样症状、发热、</a:t>
            </a:r>
            <a:r>
              <a:rPr sz="2000" spc="0" dirty="0">
                <a:ln w="728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就诊、住院、重症及死亡风险</a:t>
            </a:r>
            <a:endParaRPr lang="en-US" altLang="en-US" sz="2000" dirty="0"/>
          </a:p>
        </p:txBody>
      </p:sp>
      <p:sp>
        <p:nvSpPr>
          <p:cNvPr id="250" name="textbox 250"/>
          <p:cNvSpPr/>
          <p:nvPr/>
        </p:nvSpPr>
        <p:spPr>
          <a:xfrm>
            <a:off x="2286647" y="4528146"/>
            <a:ext cx="1911350" cy="11607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5240" algn="l" rtl="0" eaLnBrk="0">
              <a:lnSpc>
                <a:spcPct val="140000"/>
              </a:lnSpc>
            </a:pPr>
            <a:r>
              <a:rPr sz="800" u="sng" spc="11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系统综述及</a:t>
            </a:r>
            <a:r>
              <a:rPr sz="800" u="sng" spc="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Meta</a:t>
            </a:r>
            <a:r>
              <a:rPr sz="800" u="sng" spc="11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分析</a:t>
            </a:r>
            <a:r>
              <a:rPr sz="800" spc="9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en-US" altLang="en-US" sz="800" dirty="0"/>
          </a:p>
          <a:p>
            <a:pPr marL="12700" indent="8255" algn="l" rtl="0" eaLnBrk="0">
              <a:lnSpc>
                <a:spcPct val="130000"/>
              </a:lnSpc>
              <a:spcBef>
                <a:spcPts val="110"/>
              </a:spcBef>
            </a:pP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回顾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2000-2019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年已发表的研究结果</a:t>
            </a:r>
            <a:r>
              <a:rPr sz="800" spc="5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800" spc="10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比较接种与未接种的不同流感疫苗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状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800" spc="10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态下，实验室确诊流感的社区成人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800" spc="10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≥6</a:t>
            </a:r>
            <a:r>
              <a:rPr sz="800" spc="10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月龄儿童流感结局的严重程度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共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800" spc="10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纳入</a:t>
            </a:r>
            <a:r>
              <a:rPr sz="800" spc="10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38</a:t>
            </a:r>
            <a:r>
              <a:rPr sz="800" spc="10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项研究，其中</a:t>
            </a:r>
            <a:r>
              <a:rPr sz="800" spc="10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800" spc="10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项包括流</a:t>
            </a:r>
            <a:r>
              <a:rPr sz="800" spc="3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感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感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800" spc="10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染儿童的发热结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果</a:t>
            </a:r>
            <a:endParaRPr lang="en-US" altLang="en-US" sz="800" dirty="0"/>
          </a:p>
        </p:txBody>
      </p:sp>
      <p:sp>
        <p:nvSpPr>
          <p:cNvPr id="251" name="textbox 251"/>
          <p:cNvSpPr/>
          <p:nvPr/>
        </p:nvSpPr>
        <p:spPr>
          <a:xfrm>
            <a:off x="6365138" y="4498644"/>
            <a:ext cx="1651000" cy="11734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indent="3175" algn="l" rtl="0" eaLnBrk="0">
              <a:lnSpc>
                <a:spcPct val="133000"/>
              </a:lnSpc>
            </a:pPr>
            <a:r>
              <a:rPr sz="800" u="sng" spc="11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系统综述及</a:t>
            </a:r>
            <a:r>
              <a:rPr sz="800" u="sng" spc="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Meta</a:t>
            </a:r>
            <a:r>
              <a:rPr sz="800" u="sng" spc="11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分析</a:t>
            </a:r>
            <a:r>
              <a:rPr sz="800" spc="9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</a:t>
            </a:r>
            <a:r>
              <a:rPr sz="800" spc="10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2005-2019</a:t>
            </a:r>
            <a:r>
              <a:rPr sz="800" spc="10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年搜索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PubMed</a:t>
            </a:r>
            <a:r>
              <a:rPr sz="800" spc="1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Embase</a:t>
            </a:r>
            <a:r>
              <a:rPr sz="800" spc="14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数据库中测试阴性设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计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800" spc="10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TND</a:t>
            </a:r>
            <a:r>
              <a:rPr sz="800" spc="10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</a:t>
            </a:r>
            <a:r>
              <a:rPr sz="800" spc="10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研究，共纳入</a:t>
            </a:r>
            <a:r>
              <a:rPr sz="800" spc="10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28</a:t>
            </a:r>
            <a:r>
              <a:rPr sz="800" spc="10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项针对</a:t>
            </a:r>
            <a:r>
              <a:rPr sz="800" spc="5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流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感疫苗在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月龄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~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17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岁儿童实验</a:t>
            </a:r>
            <a:r>
              <a:rPr sz="800" spc="5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室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800" spc="10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确诊流感相关住院的疫苗效果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研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800" spc="9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究，其中</a:t>
            </a:r>
            <a:r>
              <a:rPr sz="800" spc="9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8</a:t>
            </a:r>
            <a:r>
              <a:rPr sz="800" spc="9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项为</a:t>
            </a:r>
            <a:r>
              <a:rPr sz="800" spc="9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</a:t>
            </a:r>
            <a:r>
              <a:rPr sz="800" spc="9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月龄</a:t>
            </a:r>
            <a:r>
              <a:rPr sz="800" spc="9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~5</a:t>
            </a:r>
            <a:r>
              <a:rPr sz="800" spc="9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岁人</a:t>
            </a:r>
            <a:r>
              <a:rPr sz="800" spc="3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群</a:t>
            </a:r>
            <a:endParaRPr lang="en-US" altLang="en-US" sz="800" dirty="0"/>
          </a:p>
        </p:txBody>
      </p:sp>
      <p:sp>
        <p:nvSpPr>
          <p:cNvPr id="252" name="textbox 252"/>
          <p:cNvSpPr/>
          <p:nvPr/>
        </p:nvSpPr>
        <p:spPr>
          <a:xfrm>
            <a:off x="354901" y="4519040"/>
            <a:ext cx="1583689" cy="11626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9000"/>
              </a:lnSpc>
            </a:pPr>
            <a:endParaRPr lang="en-US" altLang="en-US" sz="100" dirty="0"/>
          </a:p>
          <a:p>
            <a:pPr marL="12700" indent="1270" algn="l" rtl="0" eaLnBrk="0">
              <a:lnSpc>
                <a:spcPct val="132000"/>
              </a:lnSpc>
            </a:pPr>
            <a:r>
              <a:rPr sz="800" u="sng" spc="8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我国对照试验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1996-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1997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流感季，纳入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16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8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800" spc="9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3~6</a:t>
            </a:r>
            <a:r>
              <a:rPr sz="800" spc="9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岁儿童，流感疫苗接种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组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=80)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和未免疫对照组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=88)</a:t>
            </a:r>
            <a:r>
              <a:rPr sz="800" spc="5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800" spc="10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结果显示，流感和普通感冒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症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800" spc="10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状的发病率在儿童中降低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了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sz="800" spc="4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84.8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％</a:t>
            </a:r>
            <a:endParaRPr lang="en-US" altLang="en-US" sz="800" dirty="0"/>
          </a:p>
        </p:txBody>
      </p:sp>
      <p:sp>
        <p:nvSpPr>
          <p:cNvPr id="253" name="textbox 253"/>
          <p:cNvSpPr/>
          <p:nvPr/>
        </p:nvSpPr>
        <p:spPr>
          <a:xfrm>
            <a:off x="4512665" y="4519040"/>
            <a:ext cx="1546225" cy="11531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4000"/>
              </a:lnSpc>
            </a:pPr>
            <a:endParaRPr lang="en-US" altLang="en-US" sz="100" dirty="0"/>
          </a:p>
          <a:p>
            <a:pPr marL="12700" indent="1905" algn="l" rtl="0" eaLnBrk="0">
              <a:lnSpc>
                <a:spcPct val="131000"/>
              </a:lnSpc>
            </a:pPr>
            <a:r>
              <a:rPr sz="800" u="sng" spc="9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我国贵州对照研究</a:t>
            </a:r>
            <a:r>
              <a:rPr sz="800" spc="3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2006-2007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年纳入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397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例近</a:t>
            </a:r>
            <a:r>
              <a:rPr sz="800" spc="2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期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800" spc="10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无流感样症状的学龄前儿童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800" spc="9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其中接种组</a:t>
            </a:r>
            <a:r>
              <a:rPr sz="800" spc="9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197</a:t>
            </a:r>
            <a:r>
              <a:rPr sz="800" spc="9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人，对照组</a:t>
            </a:r>
            <a:r>
              <a:rPr sz="800" spc="9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800" spc="4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spc="10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人。采用流行病学类试验研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究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800" spc="10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方法，分析流感疫苗接种后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800" spc="10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免疫效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果</a:t>
            </a:r>
            <a:endParaRPr lang="en-US" altLang="en-US" sz="800" dirty="0"/>
          </a:p>
        </p:txBody>
      </p:sp>
      <p:sp>
        <p:nvSpPr>
          <p:cNvPr id="254" name="textbox 254"/>
          <p:cNvSpPr/>
          <p:nvPr/>
        </p:nvSpPr>
        <p:spPr>
          <a:xfrm>
            <a:off x="10409567" y="4519040"/>
            <a:ext cx="1508125" cy="11544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9000"/>
              </a:lnSpc>
            </a:pPr>
            <a:endParaRPr lang="en-US" altLang="en-US" sz="100" dirty="0"/>
          </a:p>
          <a:p>
            <a:pPr marL="12700" indent="1905" algn="l" rtl="0" eaLnBrk="0">
              <a:lnSpc>
                <a:spcPct val="131000"/>
              </a:lnSpc>
            </a:pPr>
            <a:r>
              <a:rPr sz="800" u="sng" spc="9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美国病例队列研究</a:t>
            </a:r>
            <a:r>
              <a:rPr sz="800" spc="3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2010-2014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年纳入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358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~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17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岁经实验室确诊的流感</a:t>
            </a:r>
            <a:r>
              <a:rPr sz="800" spc="3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相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800" spc="9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关死亡病例，确定了</a:t>
            </a:r>
            <a:r>
              <a:rPr sz="800" spc="9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291</a:t>
            </a:r>
            <a:r>
              <a:rPr sz="800" spc="9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800" spc="10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疫苗接种情况，评估流感疫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苗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800" spc="10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对实验室确诊流感相关儿童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死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800" spc="10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亡的影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响</a:t>
            </a:r>
            <a:endParaRPr lang="en-US" altLang="en-US" sz="800" dirty="0"/>
          </a:p>
        </p:txBody>
      </p:sp>
      <p:sp>
        <p:nvSpPr>
          <p:cNvPr id="255" name="textbox 255"/>
          <p:cNvSpPr/>
          <p:nvPr/>
        </p:nvSpPr>
        <p:spPr>
          <a:xfrm>
            <a:off x="256908" y="5967730"/>
            <a:ext cx="7977505" cy="1816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225"/>
              </a:lnSpc>
            </a:pP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*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发热定义为＞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39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℃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Danier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2019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Jain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2013)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，＞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39.5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℃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Kamada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2006)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以及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≥37.8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℃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Ng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2014)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r>
              <a:rPr sz="900" spc="60" baseline="3700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#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接种后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</a:t>
            </a:r>
            <a:r>
              <a:rPr sz="800" spc="6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个月内因流感样疾病和普通感冒就诊</a:t>
            </a:r>
            <a:r>
              <a:rPr sz="800" spc="3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风险；</a:t>
            </a:r>
            <a:endParaRPr lang="en-US" altLang="en-US" sz="800" dirty="0"/>
          </a:p>
        </p:txBody>
      </p:sp>
      <p:pic>
        <p:nvPicPr>
          <p:cNvPr id="257" name="picture 2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640567" y="1775459"/>
            <a:ext cx="911352" cy="911352"/>
          </a:xfrm>
          <a:prstGeom prst="rect">
            <a:avLst/>
          </a:prstGeom>
        </p:spPr>
      </p:pic>
      <p:pic>
        <p:nvPicPr>
          <p:cNvPr id="258" name="picture 2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820411" y="1874520"/>
            <a:ext cx="812291" cy="812291"/>
          </a:xfrm>
          <a:prstGeom prst="rect">
            <a:avLst/>
          </a:prstGeom>
        </p:spPr>
      </p:pic>
      <p:sp>
        <p:nvSpPr>
          <p:cNvPr id="259" name="textbox 259"/>
          <p:cNvSpPr/>
          <p:nvPr/>
        </p:nvSpPr>
        <p:spPr>
          <a:xfrm>
            <a:off x="8241076" y="5967730"/>
            <a:ext cx="3697604" cy="1816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225"/>
              </a:lnSpc>
            </a:pPr>
            <a:r>
              <a:rPr sz="900" spc="70" baseline="3200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&amp;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不同年龄儿童中疫苗效果不同，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月龄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~5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岁为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61.71%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6~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17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岁为</a:t>
            </a:r>
            <a:r>
              <a:rPr sz="800" spc="7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800" spc="3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800" spc="0" dirty="0">
                <a:solidFill>
                  <a:srgbClr val="59595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.37%</a:t>
            </a:r>
            <a:endParaRPr lang="en-US" altLang="en-US" sz="800" dirty="0"/>
          </a:p>
        </p:txBody>
      </p:sp>
      <p:pic>
        <p:nvPicPr>
          <p:cNvPr id="260" name="picture 2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725411" y="1933955"/>
            <a:ext cx="752856" cy="752855"/>
          </a:xfrm>
          <a:prstGeom prst="rect">
            <a:avLst/>
          </a:prstGeom>
        </p:spPr>
      </p:pic>
      <p:pic>
        <p:nvPicPr>
          <p:cNvPr id="261" name="picture 2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708135" y="1933955"/>
            <a:ext cx="751331" cy="751332"/>
          </a:xfrm>
          <a:prstGeom prst="rect">
            <a:avLst/>
          </a:prstGeom>
        </p:spPr>
      </p:pic>
      <p:sp>
        <p:nvSpPr>
          <p:cNvPr id="262" name="path"/>
          <p:cNvSpPr/>
          <p:nvPr/>
        </p:nvSpPr>
        <p:spPr>
          <a:xfrm>
            <a:off x="811402" y="1902650"/>
            <a:ext cx="706716" cy="695858"/>
          </a:xfrm>
          <a:custGeom>
            <a:avLst/>
            <a:gdLst/>
            <a:ahLst/>
            <a:cxnLst/>
            <a:rect l="0" t="0" r="0" b="0"/>
            <a:pathLst>
              <a:path w="1112" h="1095">
                <a:moveTo>
                  <a:pt x="1063" y="865"/>
                </a:moveTo>
                <a:cubicBezTo>
                  <a:pt x="1051" y="860"/>
                  <a:pt x="1039" y="867"/>
                  <a:pt x="1034" y="879"/>
                </a:cubicBezTo>
                <a:cubicBezTo>
                  <a:pt x="1030" y="891"/>
                  <a:pt x="1036" y="903"/>
                  <a:pt x="1047" y="907"/>
                </a:cubicBezTo>
                <a:lnTo>
                  <a:pt x="1080" y="919"/>
                </a:lnTo>
                <a:cubicBezTo>
                  <a:pt x="1095" y="922"/>
                  <a:pt x="1104" y="914"/>
                  <a:pt x="1108" y="905"/>
                </a:cubicBezTo>
                <a:cubicBezTo>
                  <a:pt x="1112" y="893"/>
                  <a:pt x="1106" y="880"/>
                  <a:pt x="1095" y="876"/>
                </a:cubicBezTo>
                <a:lnTo>
                  <a:pt x="1063" y="865"/>
                </a:lnTo>
                <a:close/>
                <a:moveTo>
                  <a:pt x="889" y="802"/>
                </a:moveTo>
                <a:cubicBezTo>
                  <a:pt x="877" y="799"/>
                  <a:pt x="865" y="805"/>
                  <a:pt x="861" y="816"/>
                </a:cubicBezTo>
                <a:cubicBezTo>
                  <a:pt x="857" y="828"/>
                  <a:pt x="863" y="841"/>
                  <a:pt x="874" y="845"/>
                </a:cubicBezTo>
                <a:lnTo>
                  <a:pt x="907" y="856"/>
                </a:lnTo>
                <a:cubicBezTo>
                  <a:pt x="914" y="858"/>
                  <a:pt x="918" y="857"/>
                  <a:pt x="920" y="856"/>
                </a:cubicBezTo>
                <a:cubicBezTo>
                  <a:pt x="923" y="860"/>
                  <a:pt x="927" y="862"/>
                  <a:pt x="931" y="864"/>
                </a:cubicBezTo>
                <a:lnTo>
                  <a:pt x="1001" y="889"/>
                </a:lnTo>
                <a:cubicBezTo>
                  <a:pt x="1016" y="893"/>
                  <a:pt x="1025" y="885"/>
                  <a:pt x="1029" y="875"/>
                </a:cubicBezTo>
                <a:cubicBezTo>
                  <a:pt x="1033" y="863"/>
                  <a:pt x="1027" y="851"/>
                  <a:pt x="1016" y="847"/>
                </a:cubicBezTo>
                <a:lnTo>
                  <a:pt x="945" y="821"/>
                </a:lnTo>
                <a:cubicBezTo>
                  <a:pt x="941" y="821"/>
                  <a:pt x="937" y="821"/>
                  <a:pt x="933" y="821"/>
                </a:cubicBezTo>
                <a:cubicBezTo>
                  <a:pt x="930" y="818"/>
                  <a:pt x="926" y="815"/>
                  <a:pt x="922" y="814"/>
                </a:cubicBezTo>
                <a:lnTo>
                  <a:pt x="889" y="802"/>
                </a:lnTo>
                <a:close/>
                <a:moveTo>
                  <a:pt x="916" y="723"/>
                </a:moveTo>
                <a:lnTo>
                  <a:pt x="881" y="723"/>
                </a:lnTo>
                <a:cubicBezTo>
                  <a:pt x="869" y="723"/>
                  <a:pt x="859" y="733"/>
                  <a:pt x="859" y="746"/>
                </a:cubicBezTo>
                <a:cubicBezTo>
                  <a:pt x="859" y="759"/>
                  <a:pt x="869" y="768"/>
                  <a:pt x="881" y="768"/>
                </a:cubicBezTo>
                <a:lnTo>
                  <a:pt x="916" y="768"/>
                </a:lnTo>
                <a:cubicBezTo>
                  <a:pt x="928" y="768"/>
                  <a:pt x="937" y="758"/>
                  <a:pt x="937" y="746"/>
                </a:cubicBezTo>
                <a:cubicBezTo>
                  <a:pt x="937" y="733"/>
                  <a:pt x="928" y="723"/>
                  <a:pt x="916" y="723"/>
                </a:cubicBezTo>
                <a:moveTo>
                  <a:pt x="1088" y="723"/>
                </a:moveTo>
                <a:lnTo>
                  <a:pt x="1053" y="723"/>
                </a:lnTo>
                <a:cubicBezTo>
                  <a:pt x="1049" y="723"/>
                  <a:pt x="1045" y="724"/>
                  <a:pt x="1042" y="726"/>
                </a:cubicBezTo>
                <a:cubicBezTo>
                  <a:pt x="1038" y="724"/>
                  <a:pt x="1035" y="723"/>
                  <a:pt x="1031" y="723"/>
                </a:cubicBezTo>
                <a:lnTo>
                  <a:pt x="962" y="723"/>
                </a:lnTo>
                <a:cubicBezTo>
                  <a:pt x="950" y="723"/>
                  <a:pt x="940" y="733"/>
                  <a:pt x="940" y="745"/>
                </a:cubicBezTo>
                <a:cubicBezTo>
                  <a:pt x="940" y="757"/>
                  <a:pt x="950" y="768"/>
                  <a:pt x="962" y="768"/>
                </a:cubicBezTo>
                <a:lnTo>
                  <a:pt x="1031" y="768"/>
                </a:lnTo>
                <a:cubicBezTo>
                  <a:pt x="1035" y="768"/>
                  <a:pt x="1038" y="766"/>
                  <a:pt x="1042" y="764"/>
                </a:cubicBezTo>
                <a:cubicBezTo>
                  <a:pt x="1045" y="767"/>
                  <a:pt x="1049" y="768"/>
                  <a:pt x="1053" y="768"/>
                </a:cubicBezTo>
                <a:lnTo>
                  <a:pt x="1088" y="768"/>
                </a:lnTo>
                <a:cubicBezTo>
                  <a:pt x="1100" y="768"/>
                  <a:pt x="1110" y="757"/>
                  <a:pt x="1110" y="745"/>
                </a:cubicBezTo>
                <a:cubicBezTo>
                  <a:pt x="1110" y="732"/>
                  <a:pt x="1100" y="723"/>
                  <a:pt x="1088" y="723"/>
                </a:cubicBezTo>
                <a:moveTo>
                  <a:pt x="1001" y="600"/>
                </a:moveTo>
                <a:lnTo>
                  <a:pt x="931" y="625"/>
                </a:lnTo>
                <a:cubicBezTo>
                  <a:pt x="927" y="627"/>
                  <a:pt x="923" y="630"/>
                  <a:pt x="920" y="633"/>
                </a:cubicBezTo>
                <a:cubicBezTo>
                  <a:pt x="918" y="632"/>
                  <a:pt x="914" y="630"/>
                  <a:pt x="907" y="633"/>
                </a:cubicBezTo>
                <a:lnTo>
                  <a:pt x="874" y="644"/>
                </a:lnTo>
                <a:cubicBezTo>
                  <a:pt x="863" y="648"/>
                  <a:pt x="857" y="661"/>
                  <a:pt x="861" y="673"/>
                </a:cubicBezTo>
                <a:cubicBezTo>
                  <a:pt x="865" y="684"/>
                  <a:pt x="877" y="690"/>
                  <a:pt x="889" y="687"/>
                </a:cubicBezTo>
                <a:lnTo>
                  <a:pt x="922" y="675"/>
                </a:lnTo>
                <a:cubicBezTo>
                  <a:pt x="926" y="674"/>
                  <a:pt x="930" y="671"/>
                  <a:pt x="933" y="668"/>
                </a:cubicBezTo>
                <a:cubicBezTo>
                  <a:pt x="937" y="669"/>
                  <a:pt x="941" y="669"/>
                  <a:pt x="945" y="668"/>
                </a:cubicBezTo>
                <a:lnTo>
                  <a:pt x="1016" y="642"/>
                </a:lnTo>
                <a:cubicBezTo>
                  <a:pt x="1027" y="638"/>
                  <a:pt x="1033" y="626"/>
                  <a:pt x="1029" y="614"/>
                </a:cubicBezTo>
                <a:cubicBezTo>
                  <a:pt x="1025" y="604"/>
                  <a:pt x="1016" y="596"/>
                  <a:pt x="1001" y="600"/>
                </a:cubicBezTo>
                <a:moveTo>
                  <a:pt x="1080" y="572"/>
                </a:moveTo>
                <a:lnTo>
                  <a:pt x="1047" y="583"/>
                </a:lnTo>
                <a:cubicBezTo>
                  <a:pt x="1036" y="587"/>
                  <a:pt x="1029" y="600"/>
                  <a:pt x="1034" y="612"/>
                </a:cubicBezTo>
                <a:cubicBezTo>
                  <a:pt x="1038" y="624"/>
                  <a:pt x="1051" y="630"/>
                  <a:pt x="1063" y="626"/>
                </a:cubicBezTo>
                <a:lnTo>
                  <a:pt x="1095" y="614"/>
                </a:lnTo>
                <a:cubicBezTo>
                  <a:pt x="1106" y="610"/>
                  <a:pt x="1112" y="598"/>
                  <a:pt x="1108" y="586"/>
                </a:cubicBezTo>
                <a:cubicBezTo>
                  <a:pt x="1104" y="576"/>
                  <a:pt x="1094" y="568"/>
                  <a:pt x="1080" y="572"/>
                </a:cubicBezTo>
                <a:moveTo>
                  <a:pt x="355" y="0"/>
                </a:moveTo>
                <a:cubicBezTo>
                  <a:pt x="317" y="0"/>
                  <a:pt x="278" y="4"/>
                  <a:pt x="241" y="17"/>
                </a:cubicBezTo>
                <a:cubicBezTo>
                  <a:pt x="126" y="56"/>
                  <a:pt x="40" y="174"/>
                  <a:pt x="19" y="304"/>
                </a:cubicBezTo>
                <a:cubicBezTo>
                  <a:pt x="0" y="433"/>
                  <a:pt x="41" y="570"/>
                  <a:pt x="118" y="673"/>
                </a:cubicBezTo>
                <a:cubicBezTo>
                  <a:pt x="137" y="697"/>
                  <a:pt x="159" y="719"/>
                  <a:pt x="172" y="748"/>
                </a:cubicBezTo>
                <a:cubicBezTo>
                  <a:pt x="206" y="864"/>
                  <a:pt x="205" y="1016"/>
                  <a:pt x="192" y="1095"/>
                </a:cubicBezTo>
                <a:lnTo>
                  <a:pt x="552" y="1095"/>
                </a:lnTo>
                <a:cubicBezTo>
                  <a:pt x="548" y="1047"/>
                  <a:pt x="551" y="997"/>
                  <a:pt x="562" y="950"/>
                </a:cubicBezTo>
                <a:cubicBezTo>
                  <a:pt x="567" y="927"/>
                  <a:pt x="576" y="902"/>
                  <a:pt x="594" y="888"/>
                </a:cubicBezTo>
                <a:cubicBezTo>
                  <a:pt x="623" y="865"/>
                  <a:pt x="662" y="878"/>
                  <a:pt x="697" y="884"/>
                </a:cubicBezTo>
                <a:cubicBezTo>
                  <a:pt x="731" y="889"/>
                  <a:pt x="778" y="874"/>
                  <a:pt x="779" y="836"/>
                </a:cubicBezTo>
                <a:cubicBezTo>
                  <a:pt x="781" y="805"/>
                  <a:pt x="751" y="772"/>
                  <a:pt x="770" y="750"/>
                </a:cubicBezTo>
                <a:cubicBezTo>
                  <a:pt x="776" y="742"/>
                  <a:pt x="787" y="738"/>
                  <a:pt x="791" y="729"/>
                </a:cubicBezTo>
                <a:cubicBezTo>
                  <a:pt x="801" y="709"/>
                  <a:pt x="775" y="690"/>
                  <a:pt x="771" y="667"/>
                </a:cubicBezTo>
                <a:cubicBezTo>
                  <a:pt x="762" y="617"/>
                  <a:pt x="858" y="610"/>
                  <a:pt x="857" y="559"/>
                </a:cubicBezTo>
                <a:cubicBezTo>
                  <a:pt x="857" y="510"/>
                  <a:pt x="750" y="516"/>
                  <a:pt x="750" y="346"/>
                </a:cubicBezTo>
                <a:cubicBezTo>
                  <a:pt x="746" y="288"/>
                  <a:pt x="748" y="227"/>
                  <a:pt x="726" y="173"/>
                </a:cubicBezTo>
                <a:cubicBezTo>
                  <a:pt x="685" y="71"/>
                  <a:pt x="573" y="30"/>
                  <a:pt x="471" y="12"/>
                </a:cubicBezTo>
                <a:cubicBezTo>
                  <a:pt x="433" y="5"/>
                  <a:pt x="394" y="0"/>
                  <a:pt x="355" y="0"/>
                </a:cubicBezTo>
              </a:path>
            </a:pathLst>
          </a:custGeom>
          <a:solidFill>
            <a:srgbClr val="0061B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63" name="picture 2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833116" y="1924812"/>
            <a:ext cx="697992" cy="697991"/>
          </a:xfrm>
          <a:prstGeom prst="rect">
            <a:avLst/>
          </a:prstGeom>
        </p:spPr>
      </p:pic>
      <p:sp>
        <p:nvSpPr>
          <p:cNvPr id="264" name="textbox 264"/>
          <p:cNvSpPr/>
          <p:nvPr/>
        </p:nvSpPr>
        <p:spPr>
          <a:xfrm>
            <a:off x="413143" y="2805048"/>
            <a:ext cx="1706879" cy="2832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1700" spc="9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流感样症状风险</a:t>
            </a:r>
            <a:r>
              <a:rPr sz="1800" b="1" spc="50" baseline="23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endParaRPr lang="en-US" altLang="en-US" sz="1170" dirty="0"/>
          </a:p>
        </p:txBody>
      </p:sp>
      <p:sp>
        <p:nvSpPr>
          <p:cNvPr id="265" name="textbox 265"/>
          <p:cNvSpPr/>
          <p:nvPr/>
        </p:nvSpPr>
        <p:spPr>
          <a:xfrm>
            <a:off x="4780231" y="3743137"/>
            <a:ext cx="919480" cy="3898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870"/>
              </a:lnSpc>
            </a:pPr>
            <a:r>
              <a:rPr sz="1500" spc="10" dirty="0">
                <a:ln w="579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降低</a:t>
            </a:r>
            <a:r>
              <a:rPr sz="2000" b="1" spc="1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2000" b="1" spc="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9%</a:t>
            </a:r>
            <a:endParaRPr lang="en-US" altLang="en-US" sz="2000" dirty="0"/>
          </a:p>
        </p:txBody>
      </p:sp>
      <p:sp>
        <p:nvSpPr>
          <p:cNvPr id="266" name="textbox 266"/>
          <p:cNvSpPr/>
          <p:nvPr/>
        </p:nvSpPr>
        <p:spPr>
          <a:xfrm>
            <a:off x="6654243" y="3743137"/>
            <a:ext cx="919480" cy="3898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870"/>
              </a:lnSpc>
            </a:pPr>
            <a:r>
              <a:rPr sz="1500" spc="10" dirty="0">
                <a:ln w="579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降低</a:t>
            </a:r>
            <a:r>
              <a:rPr sz="2000" b="1" spc="1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</a:t>
            </a:r>
            <a:r>
              <a:rPr sz="2000" b="1" spc="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2%</a:t>
            </a:r>
            <a:endParaRPr lang="en-US" altLang="en-US" sz="2000" dirty="0"/>
          </a:p>
        </p:txBody>
      </p:sp>
      <p:sp>
        <p:nvSpPr>
          <p:cNvPr id="267" name="textbox 267"/>
          <p:cNvSpPr/>
          <p:nvPr/>
        </p:nvSpPr>
        <p:spPr>
          <a:xfrm>
            <a:off x="10607588" y="3743137"/>
            <a:ext cx="919480" cy="3898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870"/>
              </a:lnSpc>
            </a:pPr>
            <a:r>
              <a:rPr sz="1500" spc="10" dirty="0">
                <a:ln w="579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降低</a:t>
            </a:r>
            <a:r>
              <a:rPr sz="2000" b="1" spc="1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</a:t>
            </a:r>
            <a:r>
              <a:rPr sz="2000" b="1" spc="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5%</a:t>
            </a:r>
            <a:endParaRPr lang="en-US" altLang="en-US" sz="2000" dirty="0"/>
          </a:p>
        </p:txBody>
      </p:sp>
      <p:sp>
        <p:nvSpPr>
          <p:cNvPr id="268" name="textbox 268"/>
          <p:cNvSpPr/>
          <p:nvPr/>
        </p:nvSpPr>
        <p:spPr>
          <a:xfrm>
            <a:off x="2712607" y="3764092"/>
            <a:ext cx="919480" cy="3898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870"/>
              </a:lnSpc>
            </a:pPr>
            <a:r>
              <a:rPr sz="1500" spc="10" dirty="0">
                <a:ln w="579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降低</a:t>
            </a:r>
            <a:r>
              <a:rPr sz="2000" b="1" spc="1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2000" b="1" spc="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5%</a:t>
            </a:r>
            <a:endParaRPr lang="en-US" altLang="en-US" sz="2000" dirty="0"/>
          </a:p>
        </p:txBody>
      </p:sp>
      <p:sp>
        <p:nvSpPr>
          <p:cNvPr id="269" name="textbox 269"/>
          <p:cNvSpPr/>
          <p:nvPr/>
        </p:nvSpPr>
        <p:spPr>
          <a:xfrm>
            <a:off x="666675" y="3779002"/>
            <a:ext cx="919480" cy="3898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870"/>
              </a:lnSpc>
            </a:pPr>
            <a:r>
              <a:rPr sz="1500" spc="10" dirty="0">
                <a:ln w="579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降低</a:t>
            </a:r>
            <a:r>
              <a:rPr sz="2000" b="1" spc="1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8</a:t>
            </a:r>
            <a:r>
              <a:rPr sz="2000" b="1" spc="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5%</a:t>
            </a:r>
            <a:endParaRPr lang="en-US" altLang="en-US" sz="2000" dirty="0"/>
          </a:p>
        </p:txBody>
      </p:sp>
      <p:sp>
        <p:nvSpPr>
          <p:cNvPr id="270" name="textbox 270"/>
          <p:cNvSpPr/>
          <p:nvPr/>
        </p:nvSpPr>
        <p:spPr>
          <a:xfrm>
            <a:off x="8664869" y="3743137"/>
            <a:ext cx="919480" cy="3898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870"/>
              </a:lnSpc>
            </a:pPr>
            <a:r>
              <a:rPr sz="1500" spc="10" dirty="0">
                <a:ln w="579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降低</a:t>
            </a:r>
            <a:r>
              <a:rPr sz="2000" b="1" spc="1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7</a:t>
            </a:r>
            <a:r>
              <a:rPr sz="2000" b="1" spc="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4%</a:t>
            </a:r>
            <a:endParaRPr lang="en-US" altLang="en-US" sz="2000" dirty="0"/>
          </a:p>
        </p:txBody>
      </p:sp>
      <p:sp>
        <p:nvSpPr>
          <p:cNvPr id="271" name="textbox 271"/>
          <p:cNvSpPr/>
          <p:nvPr/>
        </p:nvSpPr>
        <p:spPr>
          <a:xfrm>
            <a:off x="6602386" y="2792282"/>
            <a:ext cx="1125855" cy="3022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80"/>
              </a:lnSpc>
            </a:pPr>
            <a:r>
              <a:rPr sz="1700" spc="7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住院风险</a:t>
            </a:r>
            <a:r>
              <a:rPr sz="1800" b="1" spc="70" baseline="20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&amp;</a:t>
            </a:r>
            <a:r>
              <a:rPr sz="1800" b="1" spc="10" baseline="20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endParaRPr lang="en-US" altLang="en-US" sz="1170" dirty="0"/>
          </a:p>
        </p:txBody>
      </p:sp>
      <p:sp>
        <p:nvSpPr>
          <p:cNvPr id="272" name="textbox 272"/>
          <p:cNvSpPr/>
          <p:nvPr/>
        </p:nvSpPr>
        <p:spPr>
          <a:xfrm>
            <a:off x="4718456" y="2792282"/>
            <a:ext cx="1099819" cy="3022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80"/>
              </a:lnSpc>
            </a:pPr>
            <a:r>
              <a:rPr sz="1700" spc="6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就诊风险</a:t>
            </a:r>
            <a:r>
              <a:rPr sz="1800" b="1" spc="60" baseline="20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#</a:t>
            </a:r>
            <a:r>
              <a:rPr sz="1800" b="1" spc="50" baseline="20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endParaRPr lang="en-US" altLang="en-US" sz="1170" dirty="0"/>
          </a:p>
        </p:txBody>
      </p:sp>
      <p:sp>
        <p:nvSpPr>
          <p:cNvPr id="273" name="textbox 273"/>
          <p:cNvSpPr/>
          <p:nvPr/>
        </p:nvSpPr>
        <p:spPr>
          <a:xfrm>
            <a:off x="2676487" y="2812046"/>
            <a:ext cx="1104264" cy="2838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1700" spc="7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发热风险</a:t>
            </a:r>
            <a:r>
              <a:rPr sz="1700" b="1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*</a:t>
            </a:r>
            <a:r>
              <a:rPr sz="1800" b="1" spc="30" baseline="23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endParaRPr lang="en-US" altLang="en-US" sz="1170" dirty="0"/>
          </a:p>
        </p:txBody>
      </p:sp>
      <p:sp>
        <p:nvSpPr>
          <p:cNvPr id="274" name="textbox 274"/>
          <p:cNvSpPr/>
          <p:nvPr/>
        </p:nvSpPr>
        <p:spPr>
          <a:xfrm>
            <a:off x="10591380" y="2810776"/>
            <a:ext cx="1018539" cy="2838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1700" spc="8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死亡风险</a:t>
            </a:r>
            <a:r>
              <a:rPr sz="1800" b="1" spc="40" baseline="23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</a:t>
            </a:r>
            <a:endParaRPr lang="en-US" altLang="en-US" sz="1170" dirty="0"/>
          </a:p>
        </p:txBody>
      </p:sp>
      <p:sp>
        <p:nvSpPr>
          <p:cNvPr id="275" name="path"/>
          <p:cNvSpPr/>
          <p:nvPr/>
        </p:nvSpPr>
        <p:spPr>
          <a:xfrm>
            <a:off x="8862059" y="3201923"/>
            <a:ext cx="443484" cy="499871"/>
          </a:xfrm>
          <a:custGeom>
            <a:avLst/>
            <a:gdLst/>
            <a:ahLst/>
            <a:cxnLst/>
            <a:rect l="0" t="0" r="0" b="0"/>
            <a:pathLst>
              <a:path w="698" h="787">
                <a:moveTo>
                  <a:pt x="0" y="436"/>
                </a:moveTo>
                <a:lnTo>
                  <a:pt x="175" y="436"/>
                </a:lnTo>
                <a:lnTo>
                  <a:pt x="175" y="0"/>
                </a:lnTo>
                <a:lnTo>
                  <a:pt x="523" y="0"/>
                </a:lnTo>
                <a:lnTo>
                  <a:pt x="523" y="436"/>
                </a:lnTo>
                <a:lnTo>
                  <a:pt x="698" y="436"/>
                </a:lnTo>
                <a:lnTo>
                  <a:pt x="348" y="787"/>
                </a:lnTo>
                <a:lnTo>
                  <a:pt x="0" y="436"/>
                </a:lnTo>
              </a:path>
            </a:pathLst>
          </a:custGeom>
          <a:solidFill>
            <a:srgbClr val="C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6" name="path"/>
          <p:cNvSpPr/>
          <p:nvPr/>
        </p:nvSpPr>
        <p:spPr>
          <a:xfrm>
            <a:off x="888491" y="3201923"/>
            <a:ext cx="443484" cy="499871"/>
          </a:xfrm>
          <a:custGeom>
            <a:avLst/>
            <a:gdLst/>
            <a:ahLst/>
            <a:cxnLst/>
            <a:rect l="0" t="0" r="0" b="0"/>
            <a:pathLst>
              <a:path w="698" h="787">
                <a:moveTo>
                  <a:pt x="0" y="436"/>
                </a:moveTo>
                <a:lnTo>
                  <a:pt x="175" y="436"/>
                </a:lnTo>
                <a:lnTo>
                  <a:pt x="175" y="0"/>
                </a:lnTo>
                <a:lnTo>
                  <a:pt x="523" y="0"/>
                </a:lnTo>
                <a:lnTo>
                  <a:pt x="523" y="436"/>
                </a:lnTo>
                <a:lnTo>
                  <a:pt x="698" y="436"/>
                </a:lnTo>
                <a:lnTo>
                  <a:pt x="350" y="787"/>
                </a:lnTo>
                <a:lnTo>
                  <a:pt x="0" y="436"/>
                </a:lnTo>
              </a:path>
            </a:pathLst>
          </a:custGeom>
          <a:solidFill>
            <a:srgbClr val="C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7" name="path"/>
          <p:cNvSpPr/>
          <p:nvPr/>
        </p:nvSpPr>
        <p:spPr>
          <a:xfrm>
            <a:off x="2938272" y="3201923"/>
            <a:ext cx="443483" cy="499871"/>
          </a:xfrm>
          <a:custGeom>
            <a:avLst/>
            <a:gdLst/>
            <a:ahLst/>
            <a:cxnLst/>
            <a:rect l="0" t="0" r="0" b="0"/>
            <a:pathLst>
              <a:path w="698" h="787">
                <a:moveTo>
                  <a:pt x="0" y="436"/>
                </a:moveTo>
                <a:lnTo>
                  <a:pt x="175" y="436"/>
                </a:lnTo>
                <a:lnTo>
                  <a:pt x="175" y="0"/>
                </a:lnTo>
                <a:lnTo>
                  <a:pt x="523" y="0"/>
                </a:lnTo>
                <a:lnTo>
                  <a:pt x="523" y="436"/>
                </a:lnTo>
                <a:lnTo>
                  <a:pt x="698" y="436"/>
                </a:lnTo>
                <a:lnTo>
                  <a:pt x="350" y="787"/>
                </a:lnTo>
                <a:lnTo>
                  <a:pt x="0" y="436"/>
                </a:lnTo>
              </a:path>
            </a:pathLst>
          </a:custGeom>
          <a:solidFill>
            <a:srgbClr val="C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8" name="path"/>
          <p:cNvSpPr/>
          <p:nvPr/>
        </p:nvSpPr>
        <p:spPr>
          <a:xfrm>
            <a:off x="5021579" y="3201923"/>
            <a:ext cx="443483" cy="499871"/>
          </a:xfrm>
          <a:custGeom>
            <a:avLst/>
            <a:gdLst/>
            <a:ahLst/>
            <a:cxnLst/>
            <a:rect l="0" t="0" r="0" b="0"/>
            <a:pathLst>
              <a:path w="698" h="787">
                <a:moveTo>
                  <a:pt x="0" y="436"/>
                </a:moveTo>
                <a:lnTo>
                  <a:pt x="175" y="436"/>
                </a:lnTo>
                <a:lnTo>
                  <a:pt x="175" y="0"/>
                </a:lnTo>
                <a:lnTo>
                  <a:pt x="523" y="0"/>
                </a:lnTo>
                <a:lnTo>
                  <a:pt x="523" y="436"/>
                </a:lnTo>
                <a:lnTo>
                  <a:pt x="698" y="436"/>
                </a:lnTo>
                <a:lnTo>
                  <a:pt x="347" y="787"/>
                </a:lnTo>
                <a:lnTo>
                  <a:pt x="0" y="436"/>
                </a:lnTo>
              </a:path>
            </a:pathLst>
          </a:custGeom>
          <a:solidFill>
            <a:srgbClr val="C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9" name="path"/>
          <p:cNvSpPr/>
          <p:nvPr/>
        </p:nvSpPr>
        <p:spPr>
          <a:xfrm>
            <a:off x="10873740" y="3201923"/>
            <a:ext cx="443483" cy="499871"/>
          </a:xfrm>
          <a:custGeom>
            <a:avLst/>
            <a:gdLst/>
            <a:ahLst/>
            <a:cxnLst/>
            <a:rect l="0" t="0" r="0" b="0"/>
            <a:pathLst>
              <a:path w="698" h="787">
                <a:moveTo>
                  <a:pt x="0" y="436"/>
                </a:moveTo>
                <a:lnTo>
                  <a:pt x="175" y="436"/>
                </a:lnTo>
                <a:lnTo>
                  <a:pt x="175" y="0"/>
                </a:lnTo>
                <a:lnTo>
                  <a:pt x="523" y="0"/>
                </a:lnTo>
                <a:lnTo>
                  <a:pt x="523" y="436"/>
                </a:lnTo>
                <a:lnTo>
                  <a:pt x="698" y="436"/>
                </a:lnTo>
                <a:lnTo>
                  <a:pt x="347" y="787"/>
                </a:lnTo>
                <a:lnTo>
                  <a:pt x="0" y="436"/>
                </a:lnTo>
              </a:path>
            </a:pathLst>
          </a:custGeom>
          <a:solidFill>
            <a:srgbClr val="C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0" name="path"/>
          <p:cNvSpPr/>
          <p:nvPr/>
        </p:nvSpPr>
        <p:spPr>
          <a:xfrm>
            <a:off x="6886956" y="3201923"/>
            <a:ext cx="441959" cy="499871"/>
          </a:xfrm>
          <a:custGeom>
            <a:avLst/>
            <a:gdLst/>
            <a:ahLst/>
            <a:cxnLst/>
            <a:rect l="0" t="0" r="0" b="0"/>
            <a:pathLst>
              <a:path w="695" h="787">
                <a:moveTo>
                  <a:pt x="0" y="436"/>
                </a:moveTo>
                <a:lnTo>
                  <a:pt x="172" y="436"/>
                </a:lnTo>
                <a:lnTo>
                  <a:pt x="172" y="0"/>
                </a:lnTo>
                <a:lnTo>
                  <a:pt x="523" y="0"/>
                </a:lnTo>
                <a:lnTo>
                  <a:pt x="523" y="436"/>
                </a:lnTo>
                <a:lnTo>
                  <a:pt x="695" y="436"/>
                </a:lnTo>
                <a:lnTo>
                  <a:pt x="347" y="787"/>
                </a:lnTo>
                <a:lnTo>
                  <a:pt x="0" y="436"/>
                </a:lnTo>
              </a:path>
            </a:pathLst>
          </a:custGeom>
          <a:solidFill>
            <a:srgbClr val="C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1" name="textbox 281"/>
          <p:cNvSpPr/>
          <p:nvPr/>
        </p:nvSpPr>
        <p:spPr>
          <a:xfrm>
            <a:off x="8618245" y="2812046"/>
            <a:ext cx="946785" cy="2838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17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ICU</a:t>
            </a:r>
            <a:r>
              <a:rPr sz="1700" spc="100" dirty="0">
                <a:ln w="653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风险</a:t>
            </a:r>
            <a:r>
              <a:rPr sz="1800" b="1" spc="70" baseline="230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altLang="en-US" sz="117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box 290"/>
          <p:cNvSpPr/>
          <p:nvPr/>
        </p:nvSpPr>
        <p:spPr>
          <a:xfrm>
            <a:off x="1381112" y="1428712"/>
            <a:ext cx="6532880" cy="39509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  <a:tabLst>
                <a:tab pos="144145" algn="l"/>
              </a:tabLst>
            </a:pP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700" spc="1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spc="1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属杯状病毒科，是一种</a:t>
            </a:r>
            <a:r>
              <a:rPr sz="1700" spc="14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无包膜</a:t>
            </a:r>
            <a:r>
              <a:rPr sz="1700" spc="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RNA</a:t>
            </a:r>
            <a:r>
              <a:rPr sz="1700" spc="14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病毒</a:t>
            </a:r>
            <a:r>
              <a:rPr sz="1700" spc="1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，可感染人类和动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</a:t>
            </a:r>
            <a:endParaRPr lang="en-US" altLang="en-US" sz="1700" dirty="0"/>
          </a:p>
          <a:p>
            <a:pPr marL="12700" algn="l" rtl="0" eaLnBrk="0">
              <a:lnSpc>
                <a:spcPts val="4240"/>
              </a:lnSpc>
              <a:tabLst>
                <a:tab pos="144145" algn="l"/>
              </a:tabLst>
            </a:pP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70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70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</a:t>
            </a:r>
            <a:r>
              <a:rPr sz="17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</a:t>
            </a:r>
            <a:r>
              <a:rPr sz="170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个基因群和</a:t>
            </a:r>
            <a:r>
              <a:rPr sz="17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49</a:t>
            </a:r>
            <a:r>
              <a:rPr sz="170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个基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因型</a:t>
            </a:r>
            <a:endParaRPr lang="en-US" altLang="en-US" sz="1700" dirty="0"/>
          </a:p>
          <a:p>
            <a:pPr algn="l" rtl="0" eaLnBrk="0">
              <a:lnSpc>
                <a:spcPct val="123000"/>
              </a:lnSpc>
            </a:pPr>
            <a:endParaRPr lang="en-US" altLang="en-US" sz="1000" dirty="0"/>
          </a:p>
          <a:p>
            <a:pPr marL="12700" algn="l" rtl="0" eaLnBrk="0">
              <a:lnSpc>
                <a:spcPts val="2455"/>
              </a:lnSpc>
              <a:spcBef>
                <a:spcPts val="515"/>
              </a:spcBef>
              <a:tabLst>
                <a:tab pos="144145" algn="l"/>
              </a:tabLst>
            </a:pP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70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人类最常感染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7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Ⅱ</a:t>
            </a:r>
            <a:r>
              <a:rPr sz="170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</a:t>
            </a:r>
            <a:r>
              <a:rPr sz="1700" spc="1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主要是</a:t>
            </a:r>
            <a:r>
              <a:rPr sz="1700" spc="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70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Ⅱ</a:t>
            </a:r>
            <a:r>
              <a:rPr sz="170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spc="1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.4</a:t>
            </a:r>
            <a:r>
              <a:rPr sz="1700" spc="1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，其次为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7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Ⅱ</a:t>
            </a:r>
            <a:r>
              <a:rPr sz="170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17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等其他类型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lang="en-US" altLang="en-US" sz="1700" dirty="0"/>
          </a:p>
          <a:p>
            <a:pPr marL="356870" algn="l" rtl="0" eaLnBrk="0">
              <a:lnSpc>
                <a:spcPct val="100000"/>
              </a:lnSpc>
              <a:spcBef>
                <a:spcPts val="1120"/>
              </a:spcBef>
            </a:pPr>
            <a:r>
              <a:rPr sz="170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其次为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7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Ⅰ</a:t>
            </a:r>
            <a:r>
              <a:rPr sz="170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Ⅳ</a:t>
            </a:r>
            <a:endParaRPr lang="en-US" altLang="en-US" sz="1700" dirty="0"/>
          </a:p>
          <a:p>
            <a:pPr algn="l" rtl="0" eaLnBrk="0">
              <a:lnSpc>
                <a:spcPct val="134000"/>
              </a:lnSpc>
            </a:pPr>
            <a:endParaRPr lang="en-US" altLang="en-US" sz="1000" dirty="0"/>
          </a:p>
          <a:p>
            <a:pPr marL="12700" algn="l" rtl="0" eaLnBrk="0">
              <a:lnSpc>
                <a:spcPts val="2230"/>
              </a:lnSpc>
              <a:spcBef>
                <a:spcPts val="510"/>
              </a:spcBef>
              <a:tabLst>
                <a:tab pos="144145" algn="l"/>
              </a:tabLst>
            </a:pP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70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</a:t>
            </a:r>
            <a:r>
              <a:rPr sz="170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Ⅱ</a:t>
            </a:r>
            <a:r>
              <a:rPr sz="170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.4</a:t>
            </a:r>
            <a:r>
              <a:rPr sz="170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感染后症状比其他基因</a:t>
            </a:r>
            <a:r>
              <a:rPr sz="170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型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更重</a:t>
            </a:r>
            <a:endParaRPr lang="en-US" altLang="en-US" sz="1700" dirty="0"/>
          </a:p>
          <a:p>
            <a:pPr algn="l" rtl="0" eaLnBrk="0">
              <a:lnSpc>
                <a:spcPct val="123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8000"/>
              </a:lnSpc>
              <a:spcBef>
                <a:spcPts val="520"/>
              </a:spcBef>
              <a:tabLst>
                <a:tab pos="144145" algn="l"/>
              </a:tabLst>
            </a:pP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70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70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不同病毒株之间</a:t>
            </a:r>
            <a:r>
              <a:rPr sz="1700" spc="9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时常重组</a:t>
            </a:r>
            <a:r>
              <a:rPr sz="170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，点突变也很常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见</a:t>
            </a:r>
            <a:endParaRPr lang="en-US" altLang="en-US" sz="1700" dirty="0"/>
          </a:p>
          <a:p>
            <a:pPr marL="12700" algn="l" rtl="0" eaLnBrk="0">
              <a:lnSpc>
                <a:spcPts val="4240"/>
              </a:lnSpc>
              <a:tabLst>
                <a:tab pos="144145" algn="l"/>
              </a:tabLst>
            </a:pP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700" spc="1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spc="1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许多重组病毒株都具有原型病毒株的感染力和毒</a:t>
            </a:r>
            <a:r>
              <a:rPr sz="170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力</a:t>
            </a:r>
            <a:endParaRPr lang="en-US" altLang="en-US" sz="1700" dirty="0"/>
          </a:p>
          <a:p>
            <a:pPr algn="l" rtl="0" eaLnBrk="0">
              <a:lnSpc>
                <a:spcPct val="145000"/>
              </a:lnSpc>
            </a:pPr>
            <a:endParaRPr lang="en-US" altLang="en-US" sz="1000" dirty="0"/>
          </a:p>
          <a:p>
            <a:pPr algn="l" rtl="0" eaLnBrk="0">
              <a:lnSpc>
                <a:spcPct val="107000"/>
              </a:lnSpc>
            </a:pPr>
            <a:endParaRPr lang="en-US" altLang="en-US" sz="400" dirty="0"/>
          </a:p>
          <a:p>
            <a:pPr marL="12700" algn="l" rtl="0" eaLnBrk="0">
              <a:lnSpc>
                <a:spcPts val="2230"/>
              </a:lnSpc>
              <a:spcBef>
                <a:spcPts val="0"/>
              </a:spcBef>
              <a:tabLst>
                <a:tab pos="144145" algn="l"/>
              </a:tabLst>
            </a:pPr>
            <a:r>
              <a:rPr sz="1700" spc="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700" spc="13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spc="13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在环境中稳定</a:t>
            </a:r>
            <a:r>
              <a:rPr sz="1700" spc="1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，能耐受冷冻、</a:t>
            </a:r>
            <a:r>
              <a:rPr sz="170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60</a:t>
            </a:r>
            <a:r>
              <a:rPr sz="170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℃</a:t>
            </a:r>
            <a:r>
              <a:rPr sz="1700" spc="1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加热、以及氯或酒</a:t>
            </a:r>
            <a:r>
              <a:rPr sz="1700" spc="1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精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消毒</a:t>
            </a:r>
            <a:endParaRPr lang="en-US" altLang="en-US" sz="1700" dirty="0"/>
          </a:p>
        </p:txBody>
      </p:sp>
      <p:pic>
        <p:nvPicPr>
          <p:cNvPr id="291" name="picture 29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93812" y="5083771"/>
            <a:ext cx="132359" cy="253288"/>
          </a:xfrm>
          <a:prstGeom prst="rect">
            <a:avLst/>
          </a:prstGeom>
        </p:spPr>
      </p:pic>
      <p:pic>
        <p:nvPicPr>
          <p:cNvPr id="292" name="picture 2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93812" y="4544021"/>
            <a:ext cx="132359" cy="253288"/>
          </a:xfrm>
          <a:prstGeom prst="rect">
            <a:avLst/>
          </a:prstGeom>
        </p:spPr>
      </p:pic>
      <p:pic>
        <p:nvPicPr>
          <p:cNvPr id="293" name="picture 2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93812" y="4005541"/>
            <a:ext cx="132359" cy="253288"/>
          </a:xfrm>
          <a:prstGeom prst="rect">
            <a:avLst/>
          </a:prstGeom>
        </p:spPr>
      </p:pic>
      <p:pic>
        <p:nvPicPr>
          <p:cNvPr id="294" name="picture 2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93812" y="3468332"/>
            <a:ext cx="132359" cy="253288"/>
          </a:xfrm>
          <a:prstGeom prst="rect">
            <a:avLst/>
          </a:prstGeom>
        </p:spPr>
      </p:pic>
      <p:pic>
        <p:nvPicPr>
          <p:cNvPr id="295" name="picture 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93812" y="2518371"/>
            <a:ext cx="132359" cy="253288"/>
          </a:xfrm>
          <a:prstGeom prst="rect">
            <a:avLst/>
          </a:prstGeom>
        </p:spPr>
      </p:pic>
      <p:pic>
        <p:nvPicPr>
          <p:cNvPr id="296" name="picture 2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93812" y="1979891"/>
            <a:ext cx="132359" cy="253288"/>
          </a:xfrm>
          <a:prstGeom prst="rect">
            <a:avLst/>
          </a:prstGeom>
        </p:spPr>
      </p:pic>
      <p:pic>
        <p:nvPicPr>
          <p:cNvPr id="297" name="picture 2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93812" y="1441412"/>
            <a:ext cx="132359" cy="253288"/>
          </a:xfrm>
          <a:prstGeom prst="rect">
            <a:avLst/>
          </a:prstGeom>
        </p:spPr>
      </p:pic>
      <p:pic>
        <p:nvPicPr>
          <p:cNvPr id="298" name="picture 2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104631" y="2205228"/>
            <a:ext cx="3753611" cy="2667000"/>
          </a:xfrm>
          <a:prstGeom prst="rect">
            <a:avLst/>
          </a:prstGeom>
        </p:spPr>
      </p:pic>
      <p:pic>
        <p:nvPicPr>
          <p:cNvPr id="300" name="picture 3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39140" y="3276600"/>
            <a:ext cx="190499" cy="3115055"/>
          </a:xfrm>
          <a:prstGeom prst="rect">
            <a:avLst/>
          </a:prstGeom>
        </p:spPr>
      </p:pic>
      <p:pic>
        <p:nvPicPr>
          <p:cNvPr id="301" name="picture 3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50163" y="6047232"/>
            <a:ext cx="6400800" cy="134111"/>
          </a:xfrm>
          <a:prstGeom prst="rect">
            <a:avLst/>
          </a:prstGeom>
        </p:spPr>
      </p:pic>
      <p:pic>
        <p:nvPicPr>
          <p:cNvPr id="302" name="picture 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75943" y="4495800"/>
            <a:ext cx="172211" cy="2209800"/>
          </a:xfrm>
          <a:prstGeom prst="rect">
            <a:avLst/>
          </a:prstGeom>
        </p:spPr>
      </p:pic>
      <p:pic>
        <p:nvPicPr>
          <p:cNvPr id="303" name="picture 3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44424" y="6306311"/>
            <a:ext cx="8537447" cy="135635"/>
          </a:xfrm>
          <a:prstGeom prst="rect">
            <a:avLst/>
          </a:prstGeom>
        </p:spPr>
      </p:pic>
      <p:pic>
        <p:nvPicPr>
          <p:cNvPr id="304" name="picture 3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520091" y="432244"/>
            <a:ext cx="2063369" cy="53770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picture 3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75943" y="4495800"/>
            <a:ext cx="172211" cy="2209800"/>
          </a:xfrm>
          <a:prstGeom prst="rect">
            <a:avLst/>
          </a:prstGeom>
        </p:spPr>
      </p:pic>
      <p:pic>
        <p:nvPicPr>
          <p:cNvPr id="306" name="picture 3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44424" y="3276600"/>
            <a:ext cx="8537447" cy="3165347"/>
          </a:xfrm>
          <a:prstGeom prst="rect">
            <a:avLst/>
          </a:prstGeom>
        </p:spPr>
      </p:pic>
      <p:pic>
        <p:nvPicPr>
          <p:cNvPr id="307" name="picture 3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41732" y="3496055"/>
            <a:ext cx="12050268" cy="2944113"/>
          </a:xfrm>
          <a:prstGeom prst="rect">
            <a:avLst/>
          </a:prstGeom>
        </p:spPr>
      </p:pic>
      <p:sp>
        <p:nvSpPr>
          <p:cNvPr id="308" name="textbox 308"/>
          <p:cNvSpPr/>
          <p:nvPr/>
        </p:nvSpPr>
        <p:spPr>
          <a:xfrm>
            <a:off x="1090165" y="1413851"/>
            <a:ext cx="6580505" cy="21062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  <a:tabLst>
                <a:tab pos="128905" algn="l"/>
              </a:tabLst>
            </a:pP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500" spc="1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500" spc="1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全球流行性胃肠炎最常见病毒性病因；社区流行性腹泻的常</a:t>
            </a:r>
            <a:r>
              <a:rPr sz="150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见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病因</a:t>
            </a:r>
            <a:endParaRPr lang="en-US" altLang="en-US" sz="1500" dirty="0"/>
          </a:p>
          <a:p>
            <a:pPr marL="12700" algn="l" rtl="0" eaLnBrk="0">
              <a:lnSpc>
                <a:spcPts val="2890"/>
              </a:lnSpc>
              <a:tabLst>
                <a:tab pos="128905" algn="l"/>
              </a:tabLst>
            </a:pP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50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50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所有人群均可感染，</a:t>
            </a:r>
            <a:r>
              <a:rPr sz="1500" spc="10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＜</a:t>
            </a:r>
            <a:r>
              <a:rPr sz="1500" spc="10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1500" spc="10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岁儿童发病率最</a:t>
            </a:r>
            <a:r>
              <a:rPr sz="1500" spc="9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</a:t>
            </a:r>
            <a:endParaRPr lang="en-US" altLang="en-US" sz="1500" dirty="0"/>
          </a:p>
          <a:p>
            <a:pPr marL="12700" algn="l" rtl="0" eaLnBrk="0">
              <a:lnSpc>
                <a:spcPts val="1970"/>
              </a:lnSpc>
              <a:spcBef>
                <a:spcPts val="1115"/>
              </a:spcBef>
              <a:tabLst>
                <a:tab pos="128905" algn="l"/>
              </a:tabLst>
            </a:pP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50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50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轮状病毒疫苗接种后，成为</a:t>
            </a:r>
            <a:r>
              <a:rPr sz="1500" spc="10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＜</a:t>
            </a:r>
            <a:r>
              <a:rPr sz="1500" spc="10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1500" spc="10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岁儿童胃肠炎最常见病</a:t>
            </a:r>
            <a:r>
              <a:rPr sz="1500" spc="9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因</a:t>
            </a:r>
            <a:endParaRPr lang="en-US" altLang="en-US" sz="1500" dirty="0"/>
          </a:p>
          <a:p>
            <a:pPr marL="12700" algn="l" rtl="0" eaLnBrk="0">
              <a:lnSpc>
                <a:spcPts val="2175"/>
              </a:lnSpc>
              <a:spcBef>
                <a:spcPts val="685"/>
              </a:spcBef>
              <a:tabLst>
                <a:tab pos="128905" algn="l"/>
              </a:tabLst>
            </a:pP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50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50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美国大约有</a:t>
            </a:r>
            <a:r>
              <a:rPr sz="150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2000</a:t>
            </a:r>
            <a:r>
              <a:rPr sz="150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万病例</a:t>
            </a:r>
            <a:r>
              <a:rPr sz="150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sz="150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年，</a:t>
            </a:r>
            <a:r>
              <a:rPr sz="150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570~800</a:t>
            </a:r>
            <a:r>
              <a:rPr sz="150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例死亡，病死率</a:t>
            </a:r>
            <a:r>
              <a:rPr sz="150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50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1/5000~70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00</a:t>
            </a:r>
            <a:endParaRPr lang="en-US" altLang="en-US" sz="1500" dirty="0"/>
          </a:p>
          <a:p>
            <a:pPr marL="12700" algn="l" rtl="0" eaLnBrk="0">
              <a:lnSpc>
                <a:spcPts val="2690"/>
              </a:lnSpc>
              <a:tabLst>
                <a:tab pos="128905" algn="l"/>
              </a:tabLst>
            </a:pP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500" spc="1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500" spc="1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我国总发病人数不详，但</a:t>
            </a:r>
            <a:r>
              <a:rPr sz="1500" spc="11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近年发病呈增加</a:t>
            </a:r>
            <a:r>
              <a:rPr sz="1500" spc="4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趋</a:t>
            </a:r>
            <a:r>
              <a:rPr sz="1500" spc="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势</a:t>
            </a:r>
            <a:endParaRPr lang="en-US" altLang="en-US" sz="1500" dirty="0"/>
          </a:p>
          <a:p>
            <a:pPr algn="l" rtl="0" eaLnBrk="0">
              <a:lnSpc>
                <a:spcPct val="103000"/>
              </a:lnSpc>
            </a:pPr>
            <a:endParaRPr lang="en-US" altLang="en-US" sz="900" dirty="0"/>
          </a:p>
          <a:p>
            <a:pPr algn="l" rtl="0" eaLnBrk="0">
              <a:lnSpc>
                <a:spcPct val="9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975"/>
              </a:lnSpc>
              <a:tabLst>
                <a:tab pos="128905" algn="l"/>
              </a:tabLst>
            </a:pP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50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50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四季均可发病，以冬春秋三季为高，夏季最低；</a:t>
            </a:r>
            <a:r>
              <a:rPr sz="1500" spc="10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11</a:t>
            </a:r>
            <a:r>
              <a:rPr sz="1500" spc="10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月至次年</a:t>
            </a:r>
            <a:r>
              <a:rPr sz="1500" spc="10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1500" spc="10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</a:t>
            </a:r>
            <a:r>
              <a:rPr sz="1500" spc="8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</a:t>
            </a:r>
            <a:r>
              <a:rPr sz="1500" spc="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高峰</a:t>
            </a:r>
            <a:endParaRPr lang="en-US" altLang="en-US" sz="1500" dirty="0"/>
          </a:p>
        </p:txBody>
      </p:sp>
      <p:pic>
        <p:nvPicPr>
          <p:cNvPr id="309" name="picture 3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02865" y="3256621"/>
            <a:ext cx="117285" cy="224441"/>
          </a:xfrm>
          <a:prstGeom prst="rect">
            <a:avLst/>
          </a:prstGeom>
        </p:spPr>
      </p:pic>
      <p:pic>
        <p:nvPicPr>
          <p:cNvPr id="310" name="picture 3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02865" y="2889591"/>
            <a:ext cx="117285" cy="224441"/>
          </a:xfrm>
          <a:prstGeom prst="rect">
            <a:avLst/>
          </a:prstGeom>
        </p:spPr>
      </p:pic>
      <p:pic>
        <p:nvPicPr>
          <p:cNvPr id="311" name="picture 3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02865" y="2525102"/>
            <a:ext cx="117285" cy="224441"/>
          </a:xfrm>
          <a:prstGeom prst="rect">
            <a:avLst/>
          </a:prstGeom>
        </p:spPr>
      </p:pic>
      <p:pic>
        <p:nvPicPr>
          <p:cNvPr id="312" name="picture 3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02865" y="2159341"/>
            <a:ext cx="117285" cy="224441"/>
          </a:xfrm>
          <a:prstGeom prst="rect">
            <a:avLst/>
          </a:prstGeom>
        </p:spPr>
      </p:pic>
      <p:pic>
        <p:nvPicPr>
          <p:cNvPr id="313" name="picture 3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02865" y="1793581"/>
            <a:ext cx="117285" cy="224441"/>
          </a:xfrm>
          <a:prstGeom prst="rect">
            <a:avLst/>
          </a:prstGeom>
        </p:spPr>
      </p:pic>
      <p:pic>
        <p:nvPicPr>
          <p:cNvPr id="314" name="picture 3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02865" y="1426551"/>
            <a:ext cx="117285" cy="224441"/>
          </a:xfrm>
          <a:prstGeom prst="rect">
            <a:avLst/>
          </a:prstGeom>
        </p:spPr>
      </p:pic>
      <p:pic>
        <p:nvPicPr>
          <p:cNvPr id="315" name="picture 3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022590" y="1269365"/>
            <a:ext cx="3923029" cy="2159634"/>
          </a:xfrm>
          <a:prstGeom prst="rect">
            <a:avLst/>
          </a:prstGeom>
        </p:spPr>
      </p:pic>
      <p:pic>
        <p:nvPicPr>
          <p:cNvPr id="317" name="picture 3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524066" y="432244"/>
            <a:ext cx="2063369" cy="537705"/>
          </a:xfrm>
          <a:prstGeom prst="rect">
            <a:avLst/>
          </a:prstGeom>
        </p:spPr>
      </p:pic>
      <p:sp>
        <p:nvSpPr>
          <p:cNvPr id="318" name="textbox 318"/>
          <p:cNvSpPr/>
          <p:nvPr/>
        </p:nvSpPr>
        <p:spPr>
          <a:xfrm>
            <a:off x="537864" y="6369417"/>
            <a:ext cx="1844675" cy="3594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9685" algn="l" rtl="0" eaLnBrk="0">
              <a:lnSpc>
                <a:spcPts val="895"/>
              </a:lnSpc>
            </a:pP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Emerg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Infect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2013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Aug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;19(8):1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198-</a:t>
            </a:r>
            <a:r>
              <a:rPr sz="6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05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600" dirty="0"/>
          </a:p>
          <a:p>
            <a:pPr marL="12700" algn="l" rtl="0" eaLnBrk="0">
              <a:lnSpc>
                <a:spcPts val="840"/>
              </a:lnSpc>
            </a:pPr>
            <a:r>
              <a:rPr sz="60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60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Front</a:t>
            </a:r>
            <a:r>
              <a:rPr sz="60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Med</a:t>
            </a:r>
            <a:r>
              <a:rPr sz="60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60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Feb</a:t>
            </a:r>
            <a:r>
              <a:rPr sz="60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;14(</a:t>
            </a:r>
            <a:r>
              <a:rPr sz="60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1):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1-7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600" dirty="0"/>
          </a:p>
          <a:p>
            <a:pPr marL="13970" algn="l" rtl="0" eaLnBrk="0">
              <a:lnSpc>
                <a:spcPts val="895"/>
              </a:lnSpc>
            </a:pP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Rev</a:t>
            </a:r>
            <a:r>
              <a:rPr sz="6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Med</a:t>
            </a:r>
            <a:endParaRPr lang="en-US" altLang="en-US" sz="600" dirty="0"/>
          </a:p>
        </p:txBody>
      </p:sp>
      <p:sp>
        <p:nvSpPr>
          <p:cNvPr id="319" name="textbox 319"/>
          <p:cNvSpPr/>
          <p:nvPr/>
        </p:nvSpPr>
        <p:spPr>
          <a:xfrm>
            <a:off x="990952" y="6503371"/>
            <a:ext cx="871219" cy="2254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89535" algn="l" rtl="0" eaLnBrk="0">
              <a:lnSpc>
                <a:spcPct val="87000"/>
              </a:lnSpc>
            </a:pP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</a:t>
            </a:r>
            <a:r>
              <a:rPr sz="60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</a:t>
            </a:r>
            <a:endParaRPr lang="en-US" altLang="en-US" sz="600" dirty="0"/>
          </a:p>
          <a:p>
            <a:pPr marL="12700" algn="l" rtl="0" eaLnBrk="0">
              <a:lnSpc>
                <a:spcPts val="945"/>
              </a:lnSpc>
            </a:pP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Virol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2022;32: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238</a:t>
            </a:r>
            <a:r>
              <a:rPr sz="6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600" dirty="0"/>
          </a:p>
        </p:txBody>
      </p:sp>
      <p:sp>
        <p:nvSpPr>
          <p:cNvPr id="320" name="textbox 320"/>
          <p:cNvSpPr/>
          <p:nvPr/>
        </p:nvSpPr>
        <p:spPr>
          <a:xfrm>
            <a:off x="536452" y="6689457"/>
            <a:ext cx="1910079" cy="1460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945"/>
              </a:lnSpc>
            </a:pP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Clin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Infect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2021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Aug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16;73(4):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913-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920</a:t>
            </a:r>
            <a:r>
              <a:rPr sz="6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6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box 321"/>
          <p:cNvSpPr/>
          <p:nvPr/>
        </p:nvSpPr>
        <p:spPr>
          <a:xfrm>
            <a:off x="1373289" y="1515249"/>
            <a:ext cx="8790305" cy="44208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  <a:tabLst>
                <a:tab pos="144145" algn="l"/>
              </a:tabLst>
            </a:pP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700" spc="1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spc="1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传染源：主要是病人；与无症状病毒排泄者相比，</a:t>
            </a:r>
            <a:r>
              <a:rPr sz="1700" spc="12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有症状者更易发生传</a:t>
            </a:r>
            <a:r>
              <a:rPr sz="1700" spc="11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播</a:t>
            </a:r>
            <a:endParaRPr lang="en-US" altLang="en-US" sz="1700" dirty="0"/>
          </a:p>
          <a:p>
            <a:pPr marL="12700" algn="l" rtl="0" eaLnBrk="0">
              <a:lnSpc>
                <a:spcPts val="3240"/>
              </a:lnSpc>
              <a:tabLst>
                <a:tab pos="144145" algn="l"/>
              </a:tabLst>
            </a:pP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700" spc="2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spc="2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传播途</a:t>
            </a:r>
            <a:r>
              <a:rPr sz="1700" spc="1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径</a:t>
            </a:r>
            <a:endParaRPr lang="en-US" altLang="en-US" sz="1700" dirty="0"/>
          </a:p>
          <a:p>
            <a:pPr marL="279400" algn="l" rtl="0" eaLnBrk="0">
              <a:lnSpc>
                <a:spcPct val="96000"/>
              </a:lnSpc>
              <a:spcBef>
                <a:spcPts val="1330"/>
              </a:spcBef>
            </a:pPr>
            <a:r>
              <a:rPr sz="170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170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700" spc="9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粪口途径：人</a:t>
            </a:r>
            <a:r>
              <a:rPr sz="1700" spc="9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700" spc="9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人传播是最主要的传播方式；院内传播常</a:t>
            </a:r>
            <a:r>
              <a:rPr sz="1700" spc="2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见</a:t>
            </a:r>
            <a:endParaRPr lang="en-US" altLang="en-US" sz="1700" dirty="0"/>
          </a:p>
          <a:p>
            <a:pPr marL="279400" algn="l" rtl="0" eaLnBrk="0">
              <a:lnSpc>
                <a:spcPct val="96000"/>
              </a:lnSpc>
              <a:spcBef>
                <a:spcPts val="1270"/>
              </a:spcBef>
            </a:pPr>
            <a:r>
              <a:rPr sz="1700" spc="1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1700" spc="1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70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其他途径：呕吐物飞沫经空气传播；污染物污染；摄入受到污染的食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物和水</a:t>
            </a:r>
            <a:endParaRPr lang="en-US" altLang="en-US" sz="1700" dirty="0"/>
          </a:p>
          <a:p>
            <a:pPr marL="12700" algn="l" rtl="0" eaLnBrk="0">
              <a:lnSpc>
                <a:spcPts val="2225"/>
              </a:lnSpc>
              <a:spcBef>
                <a:spcPts val="1215"/>
              </a:spcBef>
              <a:tabLst>
                <a:tab pos="144145" algn="l"/>
              </a:tabLst>
            </a:pPr>
            <a:r>
              <a:rPr sz="1700" spc="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700" spc="14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spc="14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潜伏期：</a:t>
            </a:r>
            <a:r>
              <a:rPr sz="1700" spc="14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24-48</a:t>
            </a:r>
            <a:r>
              <a:rPr sz="1700" spc="14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</a:t>
            </a:r>
            <a:r>
              <a:rPr sz="1700" spc="7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</a:t>
            </a:r>
            <a:endParaRPr lang="en-US" altLang="en-US" sz="1700" dirty="0"/>
          </a:p>
          <a:p>
            <a:pPr marL="12700" algn="l" rtl="0" eaLnBrk="0">
              <a:lnSpc>
                <a:spcPts val="2455"/>
              </a:lnSpc>
              <a:spcBef>
                <a:spcPts val="765"/>
              </a:spcBef>
              <a:tabLst>
                <a:tab pos="144145" algn="l"/>
              </a:tabLst>
            </a:pP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700" spc="1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spc="1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传播所需的病毒量较少</a:t>
            </a:r>
            <a:r>
              <a:rPr sz="170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(&lt;100</a:t>
            </a:r>
            <a:r>
              <a:rPr sz="1700" spc="1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病毒颗粒</a:t>
            </a:r>
            <a:r>
              <a:rPr sz="17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</a:t>
            </a:r>
            <a:endParaRPr lang="en-US" altLang="en-US" sz="1700" dirty="0"/>
          </a:p>
          <a:p>
            <a:pPr marL="12700" algn="l" rtl="0" eaLnBrk="0">
              <a:lnSpc>
                <a:spcPts val="3025"/>
              </a:lnSpc>
              <a:tabLst>
                <a:tab pos="144145" algn="l"/>
              </a:tabLst>
            </a:pPr>
            <a:r>
              <a:rPr sz="1700" spc="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700" spc="20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spc="20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暴发流行</a:t>
            </a:r>
            <a:r>
              <a:rPr sz="1700" spc="1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en-US" altLang="en-US" sz="1700" dirty="0"/>
          </a:p>
          <a:p>
            <a:pPr marL="279400" algn="l" rtl="0" eaLnBrk="0">
              <a:lnSpc>
                <a:spcPct val="96000"/>
              </a:lnSpc>
              <a:spcBef>
                <a:spcPts val="1320"/>
              </a:spcBef>
            </a:pPr>
            <a:r>
              <a:rPr sz="1700" spc="1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1700" spc="1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70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传播所需的病毒量少，在环境中非常稳定，故诺如病毒暴发</a:t>
            </a:r>
            <a:r>
              <a:rPr sz="1700" spc="10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很</a:t>
            </a:r>
            <a:r>
              <a:rPr sz="1700" spc="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难控制</a:t>
            </a:r>
            <a:endParaRPr lang="en-US" altLang="en-US" sz="1700" dirty="0"/>
          </a:p>
          <a:p>
            <a:pPr marL="279400" algn="l" rtl="0" eaLnBrk="0">
              <a:lnSpc>
                <a:spcPct val="96000"/>
              </a:lnSpc>
              <a:spcBef>
                <a:spcPts val="1280"/>
              </a:spcBef>
            </a:pPr>
            <a:r>
              <a:rPr sz="1700" spc="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1700" spc="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70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易发生在</a:t>
            </a:r>
            <a:r>
              <a:rPr sz="1700" spc="5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人员密集场所</a:t>
            </a:r>
            <a:r>
              <a:rPr sz="170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：餐馆、医院、学校、托儿所、娱乐场所等；</a:t>
            </a:r>
            <a:r>
              <a:rPr sz="170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70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然灾害后</a:t>
            </a:r>
            <a:endParaRPr lang="en-US" altLang="en-US" sz="1700" dirty="0"/>
          </a:p>
          <a:p>
            <a:pPr marL="279400" algn="l" rtl="0" eaLnBrk="0">
              <a:lnSpc>
                <a:spcPct val="96000"/>
              </a:lnSpc>
              <a:spcBef>
                <a:spcPts val="1280"/>
              </a:spcBef>
            </a:pPr>
            <a:r>
              <a:rPr sz="170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170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70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是食源性疾病暴发的主要</a:t>
            </a:r>
            <a:r>
              <a:rPr sz="170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原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因</a:t>
            </a:r>
            <a:endParaRPr lang="en-US" altLang="en-US" sz="1700" dirty="0"/>
          </a:p>
          <a:p>
            <a:pPr algn="l" rtl="0" eaLnBrk="0">
              <a:lnSpc>
                <a:spcPct val="100000"/>
              </a:lnSpc>
            </a:pPr>
            <a:endParaRPr lang="en-US" altLang="en-US" sz="800" dirty="0"/>
          </a:p>
          <a:p>
            <a:pPr marL="279400" algn="l" rtl="0" eaLnBrk="0">
              <a:lnSpc>
                <a:spcPts val="2455"/>
              </a:lnSpc>
              <a:spcBef>
                <a:spcPts val="5"/>
              </a:spcBef>
            </a:pPr>
            <a:r>
              <a:rPr sz="170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1700" spc="9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70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与诺如病毒暴发有关的食物：常见的包括绿叶菜类、新鲜水果和甲壳类</a:t>
            </a:r>
            <a:r>
              <a:rPr sz="17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</a:t>
            </a:r>
            <a:r>
              <a:rPr sz="170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包括牡蛎</a:t>
            </a:r>
            <a:r>
              <a:rPr sz="17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</a:t>
            </a:r>
            <a:endParaRPr lang="en-US" altLang="en-US" sz="1700" dirty="0"/>
          </a:p>
        </p:txBody>
      </p:sp>
      <p:pic>
        <p:nvPicPr>
          <p:cNvPr id="322" name="picture 3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85989" y="3996829"/>
            <a:ext cx="132359" cy="253288"/>
          </a:xfrm>
          <a:prstGeom prst="rect">
            <a:avLst/>
          </a:prstGeom>
        </p:spPr>
      </p:pic>
      <p:pic>
        <p:nvPicPr>
          <p:cNvPr id="323" name="picture 3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85989" y="3586619"/>
            <a:ext cx="132359" cy="253288"/>
          </a:xfrm>
          <a:prstGeom prst="rect">
            <a:avLst/>
          </a:prstGeom>
        </p:spPr>
      </p:pic>
      <p:pic>
        <p:nvPicPr>
          <p:cNvPr id="324" name="picture 3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85989" y="3175139"/>
            <a:ext cx="132359" cy="253288"/>
          </a:xfrm>
          <a:prstGeom prst="rect">
            <a:avLst/>
          </a:prstGeom>
        </p:spPr>
      </p:pic>
      <p:pic>
        <p:nvPicPr>
          <p:cNvPr id="325" name="picture 3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85989" y="1939429"/>
            <a:ext cx="132359" cy="253288"/>
          </a:xfrm>
          <a:prstGeom prst="rect">
            <a:avLst/>
          </a:prstGeom>
        </p:spPr>
      </p:pic>
      <p:pic>
        <p:nvPicPr>
          <p:cNvPr id="326" name="picture 3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85989" y="1527949"/>
            <a:ext cx="132359" cy="253288"/>
          </a:xfrm>
          <a:prstGeom prst="rect">
            <a:avLst/>
          </a:prstGeom>
        </p:spPr>
      </p:pic>
      <p:pic>
        <p:nvPicPr>
          <p:cNvPr id="327" name="picture 3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884650" y="376885"/>
            <a:ext cx="7333425" cy="646874"/>
          </a:xfrm>
          <a:prstGeom prst="rect">
            <a:avLst/>
          </a:prstGeom>
        </p:spPr>
      </p:pic>
      <p:pic>
        <p:nvPicPr>
          <p:cNvPr id="329" name="picture 3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39140" y="3276600"/>
            <a:ext cx="190499" cy="3115055"/>
          </a:xfrm>
          <a:prstGeom prst="rect">
            <a:avLst/>
          </a:prstGeom>
        </p:spPr>
      </p:pic>
      <p:pic>
        <p:nvPicPr>
          <p:cNvPr id="330" name="picture 3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50163" y="6047232"/>
            <a:ext cx="6400800" cy="134111"/>
          </a:xfrm>
          <a:prstGeom prst="rect">
            <a:avLst/>
          </a:prstGeom>
        </p:spPr>
      </p:pic>
      <p:pic>
        <p:nvPicPr>
          <p:cNvPr id="331" name="picture 3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75943" y="4495800"/>
            <a:ext cx="172211" cy="2209800"/>
          </a:xfrm>
          <a:prstGeom prst="rect">
            <a:avLst/>
          </a:prstGeom>
        </p:spPr>
      </p:pic>
      <p:pic>
        <p:nvPicPr>
          <p:cNvPr id="332" name="picture 3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44424" y="6306311"/>
            <a:ext cx="8537447" cy="13563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box 333"/>
          <p:cNvSpPr/>
          <p:nvPr/>
        </p:nvSpPr>
        <p:spPr>
          <a:xfrm>
            <a:off x="1435636" y="1529970"/>
            <a:ext cx="8805544" cy="38468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  <a:tabLst>
                <a:tab pos="160020" algn="l"/>
              </a:tabLst>
            </a:pP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常</a:t>
            </a:r>
            <a:r>
              <a:rPr sz="2000" spc="20" dirty="0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骤然发作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，一般持续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48~72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小时，并迅速消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退；部分病例水样泻持续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5-7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日</a:t>
            </a:r>
            <a:endParaRPr lang="en-US" altLang="en-US" sz="2000" dirty="0"/>
          </a:p>
          <a:p>
            <a:pPr marL="12700" algn="l" rtl="0" eaLnBrk="0">
              <a:lnSpc>
                <a:spcPts val="4830"/>
              </a:lnSpc>
              <a:tabLst>
                <a:tab pos="160020" algn="l"/>
              </a:tabLst>
            </a:pP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突出症状：恶心、呕吐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非血性、无胆汁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；水样</a:t>
            </a: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泻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非血性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；腹痛</a:t>
            </a:r>
            <a:endParaRPr lang="en-US" altLang="en-US" sz="2000" dirty="0"/>
          </a:p>
          <a:p>
            <a:pPr algn="l" rtl="0" eaLnBrk="0">
              <a:lnSpc>
                <a:spcPct val="128000"/>
              </a:lnSpc>
            </a:pPr>
            <a:endParaRPr lang="en-US" altLang="en-US" sz="1000" dirty="0"/>
          </a:p>
          <a:p>
            <a:pPr marL="12700" algn="l" rtl="0" eaLnBrk="0">
              <a:lnSpc>
                <a:spcPts val="2490"/>
              </a:lnSpc>
              <a:spcBef>
                <a:spcPts val="605"/>
              </a:spcBef>
              <a:tabLst>
                <a:tab pos="160020" algn="l"/>
              </a:tabLst>
            </a:pP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与大多数病毒引起的胃肠炎相比，诺如病毒感染时</a:t>
            </a: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呕吐更明显</a:t>
            </a:r>
            <a:endParaRPr lang="en-US" altLang="en-US" sz="2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marL="12700" algn="l" rtl="0" eaLnBrk="0">
              <a:lnSpc>
                <a:spcPts val="2730"/>
              </a:lnSpc>
              <a:spcBef>
                <a:spcPts val="600"/>
              </a:spcBef>
              <a:tabLst>
                <a:tab pos="160020" algn="l"/>
              </a:tabLst>
            </a:pP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00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腹泻一般为中等程度，</a:t>
            </a:r>
            <a:r>
              <a:rPr sz="20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4-8</a:t>
            </a:r>
            <a:r>
              <a:rPr sz="200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次</a:t>
            </a: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，无黏液或脓血</a:t>
            </a:r>
            <a:endParaRPr lang="en-US" altLang="en-US" sz="2000" dirty="0"/>
          </a:p>
          <a:p>
            <a:pPr algn="l" rtl="0" eaLnBrk="0">
              <a:lnSpc>
                <a:spcPct val="128000"/>
              </a:lnSpc>
            </a:pPr>
            <a:endParaRPr lang="en-US" altLang="en-US" sz="1000" dirty="0"/>
          </a:p>
          <a:p>
            <a:pPr marL="12700" algn="l" rtl="0" eaLnBrk="0">
              <a:lnSpc>
                <a:spcPts val="2500"/>
              </a:lnSpc>
              <a:spcBef>
                <a:spcPts val="605"/>
              </a:spcBef>
              <a:tabLst>
                <a:tab pos="160020" algn="l"/>
              </a:tabLst>
            </a:pP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00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全身性肌痛、不适和头</a:t>
            </a:r>
            <a:r>
              <a:rPr sz="200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痛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较明显</a:t>
            </a:r>
            <a:endParaRPr lang="en-US" altLang="en-US" sz="2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marL="12700" algn="l" rtl="0" eaLnBrk="0">
              <a:lnSpc>
                <a:spcPts val="2730"/>
              </a:lnSpc>
              <a:spcBef>
                <a:spcPts val="605"/>
              </a:spcBef>
              <a:tabLst>
                <a:tab pos="160020" algn="l"/>
              </a:tabLst>
            </a:pP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00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约</a:t>
            </a:r>
            <a:r>
              <a:rPr sz="20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1/2</a:t>
            </a:r>
            <a:r>
              <a:rPr sz="200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伴发</a:t>
            </a:r>
            <a:r>
              <a:rPr sz="200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热</a:t>
            </a:r>
            <a:endParaRPr lang="en-US" altLang="en-US" sz="2000" dirty="0"/>
          </a:p>
          <a:p>
            <a:pPr algn="l" rtl="0" eaLnBrk="0">
              <a:lnSpc>
                <a:spcPct val="128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500" dirty="0"/>
          </a:p>
          <a:p>
            <a:pPr marL="12700" algn="l" rtl="0" eaLnBrk="0">
              <a:lnSpc>
                <a:spcPts val="2500"/>
              </a:lnSpc>
              <a:spcBef>
                <a:spcPts val="5"/>
              </a:spcBef>
              <a:tabLst>
                <a:tab pos="160020" algn="l"/>
              </a:tabLst>
            </a:pP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00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白细胞计数通常正常；便常规白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细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胞为阴性</a:t>
            </a:r>
            <a:endParaRPr lang="en-US" altLang="en-US" sz="2000" dirty="0"/>
          </a:p>
        </p:txBody>
      </p:sp>
      <p:pic>
        <p:nvPicPr>
          <p:cNvPr id="334" name="picture 3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48336" y="5046600"/>
            <a:ext cx="147433" cy="282135"/>
          </a:xfrm>
          <a:prstGeom prst="rect">
            <a:avLst/>
          </a:prstGeom>
        </p:spPr>
      </p:pic>
      <p:pic>
        <p:nvPicPr>
          <p:cNvPr id="335" name="picture 3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48336" y="4463670"/>
            <a:ext cx="147433" cy="282135"/>
          </a:xfrm>
          <a:prstGeom prst="rect">
            <a:avLst/>
          </a:prstGeom>
        </p:spPr>
      </p:pic>
      <p:pic>
        <p:nvPicPr>
          <p:cNvPr id="336" name="picture 3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48336" y="3878200"/>
            <a:ext cx="147433" cy="282135"/>
          </a:xfrm>
          <a:prstGeom prst="rect">
            <a:avLst/>
          </a:prstGeom>
        </p:spPr>
      </p:pic>
      <p:pic>
        <p:nvPicPr>
          <p:cNvPr id="337" name="picture 3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48336" y="3295270"/>
            <a:ext cx="147433" cy="282135"/>
          </a:xfrm>
          <a:prstGeom prst="rect">
            <a:avLst/>
          </a:prstGeom>
        </p:spPr>
      </p:pic>
      <p:pic>
        <p:nvPicPr>
          <p:cNvPr id="338" name="picture 3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448336" y="2709800"/>
            <a:ext cx="147433" cy="282135"/>
          </a:xfrm>
          <a:prstGeom prst="rect">
            <a:avLst/>
          </a:prstGeom>
        </p:spPr>
      </p:pic>
      <p:pic>
        <p:nvPicPr>
          <p:cNvPr id="339" name="picture 3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48336" y="2126870"/>
            <a:ext cx="147433" cy="282135"/>
          </a:xfrm>
          <a:prstGeom prst="rect">
            <a:avLst/>
          </a:prstGeom>
        </p:spPr>
      </p:pic>
      <p:pic>
        <p:nvPicPr>
          <p:cNvPr id="340" name="picture 3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48336" y="1542670"/>
            <a:ext cx="147433" cy="282135"/>
          </a:xfrm>
          <a:prstGeom prst="rect">
            <a:avLst/>
          </a:prstGeom>
        </p:spPr>
      </p:pic>
      <p:pic>
        <p:nvPicPr>
          <p:cNvPr id="342" name="picture 3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363525" y="376885"/>
            <a:ext cx="2430436" cy="646874"/>
          </a:xfrm>
          <a:prstGeom prst="rect">
            <a:avLst/>
          </a:prstGeom>
        </p:spPr>
      </p:pic>
      <p:pic>
        <p:nvPicPr>
          <p:cNvPr id="343" name="picture 3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39140" y="3276600"/>
            <a:ext cx="190499" cy="3115055"/>
          </a:xfrm>
          <a:prstGeom prst="rect">
            <a:avLst/>
          </a:prstGeom>
        </p:spPr>
      </p:pic>
      <p:pic>
        <p:nvPicPr>
          <p:cNvPr id="344" name="picture 3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50163" y="6047232"/>
            <a:ext cx="6400800" cy="134111"/>
          </a:xfrm>
          <a:prstGeom prst="rect">
            <a:avLst/>
          </a:prstGeom>
        </p:spPr>
      </p:pic>
      <p:pic>
        <p:nvPicPr>
          <p:cNvPr id="345" name="picture 3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075943" y="4495800"/>
            <a:ext cx="172211" cy="2209800"/>
          </a:xfrm>
          <a:prstGeom prst="rect">
            <a:avLst/>
          </a:prstGeom>
        </p:spPr>
      </p:pic>
      <p:pic>
        <p:nvPicPr>
          <p:cNvPr id="346" name="picture 3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44424" y="6306311"/>
            <a:ext cx="8537447" cy="13563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extbox 347"/>
          <p:cNvSpPr/>
          <p:nvPr/>
        </p:nvSpPr>
        <p:spPr>
          <a:xfrm>
            <a:off x="1315316" y="2911249"/>
            <a:ext cx="6654800" cy="2590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279400" algn="l" rtl="0" eaLnBrk="0">
              <a:lnSpc>
                <a:spcPct val="91000"/>
              </a:lnSpc>
            </a:pPr>
            <a:r>
              <a:rPr sz="200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200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血常规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、便常规</a:t>
            </a:r>
            <a:endParaRPr lang="en-US" altLang="en-US" sz="2000" dirty="0"/>
          </a:p>
          <a:p>
            <a:pPr marL="279400" algn="l" rtl="0" eaLnBrk="0">
              <a:lnSpc>
                <a:spcPct val="83000"/>
              </a:lnSpc>
              <a:spcBef>
                <a:spcPts val="1415"/>
              </a:spcBef>
            </a:pPr>
            <a:r>
              <a:rPr sz="200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200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难以和其他病毒性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肠炎鉴别</a:t>
            </a:r>
            <a:endParaRPr lang="en-US" altLang="en-US" sz="2000" dirty="0"/>
          </a:p>
          <a:p>
            <a:pPr marL="12700" algn="l" rtl="0" eaLnBrk="0">
              <a:lnSpc>
                <a:spcPts val="3740"/>
              </a:lnSpc>
              <a:tabLst>
                <a:tab pos="160020" algn="l"/>
              </a:tabLst>
            </a:pP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00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90" dirty="0">
                <a:ln w="728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实验室诊</a:t>
            </a:r>
            <a:r>
              <a:rPr sz="2000" spc="60" dirty="0">
                <a:ln w="728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断</a:t>
            </a:r>
            <a:endParaRPr lang="en-US" altLang="en-US" sz="2000" dirty="0"/>
          </a:p>
          <a:p>
            <a:pPr marL="279400" algn="l" rtl="0" eaLnBrk="0">
              <a:lnSpc>
                <a:spcPct val="91000"/>
              </a:lnSpc>
              <a:spcBef>
                <a:spcPts val="1470"/>
              </a:spcBef>
            </a:pPr>
            <a:r>
              <a:rPr sz="200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200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病毒分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离和培养</a:t>
            </a:r>
            <a:endParaRPr lang="en-US" altLang="en-US" sz="2000" dirty="0"/>
          </a:p>
          <a:p>
            <a:pPr marL="279400" algn="l" rtl="0" eaLnBrk="0">
              <a:lnSpc>
                <a:spcPct val="91000"/>
              </a:lnSpc>
              <a:spcBef>
                <a:spcPts val="1425"/>
              </a:spcBef>
            </a:pPr>
            <a:r>
              <a:rPr sz="200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200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r>
              <a:rPr sz="20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PCR</a:t>
            </a:r>
            <a:r>
              <a:rPr sz="200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核酸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检测：不作为常规方法，</a:t>
            </a:r>
            <a:endParaRPr lang="en-US" altLang="en-US" sz="2000" dirty="0"/>
          </a:p>
          <a:p>
            <a:pPr algn="l" rtl="0" eaLnBrk="0">
              <a:lnSpc>
                <a:spcPct val="107000"/>
              </a:lnSpc>
            </a:pPr>
            <a:endParaRPr lang="en-US" altLang="en-US" sz="1100" dirty="0"/>
          </a:p>
          <a:p>
            <a:pPr marL="279400" algn="l" rtl="0" eaLnBrk="0">
              <a:lnSpc>
                <a:spcPct val="91000"/>
              </a:lnSpc>
              <a:spcBef>
                <a:spcPts val="5"/>
              </a:spcBef>
            </a:pPr>
            <a:r>
              <a:rPr sz="200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200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粪便诺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如病毒抗原检测：敏感性和特异性不如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RT-PCR</a:t>
            </a:r>
            <a:endParaRPr lang="en-US" altLang="en-US" sz="2000" dirty="0"/>
          </a:p>
        </p:txBody>
      </p:sp>
      <p:pic>
        <p:nvPicPr>
          <p:cNvPr id="348" name="picture 3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28016" y="3827400"/>
            <a:ext cx="147433" cy="282135"/>
          </a:xfrm>
          <a:prstGeom prst="rect">
            <a:avLst/>
          </a:prstGeom>
        </p:spPr>
      </p:pic>
      <p:sp>
        <p:nvSpPr>
          <p:cNvPr id="349" name="textbox 349"/>
          <p:cNvSpPr/>
          <p:nvPr/>
        </p:nvSpPr>
        <p:spPr>
          <a:xfrm>
            <a:off x="1315316" y="1528700"/>
            <a:ext cx="2667635" cy="12293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500"/>
              </a:lnSpc>
              <a:tabLst>
                <a:tab pos="160020" algn="l"/>
              </a:tabLst>
            </a:pP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000" spc="1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110" dirty="0">
                <a:ln w="728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临床诊</a:t>
            </a:r>
            <a:r>
              <a:rPr sz="2000" spc="60" dirty="0">
                <a:ln w="7282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断</a:t>
            </a:r>
            <a:endParaRPr lang="en-US" altLang="en-US" sz="2000" dirty="0"/>
          </a:p>
          <a:p>
            <a:pPr marL="279400" algn="l" rtl="0" eaLnBrk="0">
              <a:lnSpc>
                <a:spcPct val="91000"/>
              </a:lnSpc>
              <a:spcBef>
                <a:spcPts val="1195"/>
              </a:spcBef>
            </a:pPr>
            <a:r>
              <a:rPr sz="200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200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流行季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节、接触史</a:t>
            </a:r>
            <a:endParaRPr lang="en-US" altLang="en-US" sz="2000" dirty="0"/>
          </a:p>
          <a:p>
            <a:pPr algn="l" rtl="0" eaLnBrk="0">
              <a:lnSpc>
                <a:spcPct val="107000"/>
              </a:lnSpc>
            </a:pPr>
            <a:endParaRPr lang="en-US" altLang="en-US" sz="1100" dirty="0"/>
          </a:p>
          <a:p>
            <a:pPr marL="279400" algn="l" rtl="0" eaLnBrk="0">
              <a:lnSpc>
                <a:spcPct val="91000"/>
              </a:lnSpc>
              <a:spcBef>
                <a:spcPts val="5"/>
              </a:spcBef>
            </a:pPr>
            <a:r>
              <a:rPr sz="200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200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典型临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床表现</a:t>
            </a:r>
            <a:endParaRPr lang="en-US" altLang="en-US" sz="2000" dirty="0"/>
          </a:p>
        </p:txBody>
      </p:sp>
      <p:pic>
        <p:nvPicPr>
          <p:cNvPr id="350" name="picture 3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28016" y="1541400"/>
            <a:ext cx="147433" cy="282135"/>
          </a:xfrm>
          <a:prstGeom prst="rect">
            <a:avLst/>
          </a:prstGeom>
        </p:spPr>
      </p:pic>
      <p:pic>
        <p:nvPicPr>
          <p:cNvPr id="352" name="picture 3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39140" y="3276600"/>
            <a:ext cx="190499" cy="3115055"/>
          </a:xfrm>
          <a:prstGeom prst="rect">
            <a:avLst/>
          </a:prstGeom>
        </p:spPr>
      </p:pic>
      <p:pic>
        <p:nvPicPr>
          <p:cNvPr id="353" name="picture 3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50163" y="6047232"/>
            <a:ext cx="6400800" cy="134111"/>
          </a:xfrm>
          <a:prstGeom prst="rect">
            <a:avLst/>
          </a:prstGeom>
        </p:spPr>
      </p:pic>
      <p:pic>
        <p:nvPicPr>
          <p:cNvPr id="354" name="picture 3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5943" y="4495800"/>
            <a:ext cx="172211" cy="2209800"/>
          </a:xfrm>
          <a:prstGeom prst="rect">
            <a:avLst/>
          </a:prstGeom>
        </p:spPr>
      </p:pic>
      <p:pic>
        <p:nvPicPr>
          <p:cNvPr id="355" name="picture 3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44424" y="6306311"/>
            <a:ext cx="8537447" cy="135635"/>
          </a:xfrm>
          <a:prstGeom prst="rect">
            <a:avLst/>
          </a:prstGeom>
        </p:spPr>
      </p:pic>
      <p:pic>
        <p:nvPicPr>
          <p:cNvPr id="356" name="picture 3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522084" y="414540"/>
            <a:ext cx="537705" cy="531748"/>
          </a:xfrm>
          <a:prstGeom prst="rect">
            <a:avLst/>
          </a:prstGeom>
        </p:spPr>
      </p:pic>
      <p:pic>
        <p:nvPicPr>
          <p:cNvPr id="357" name="picture 3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071560" y="418515"/>
            <a:ext cx="517855" cy="53373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box 358"/>
          <p:cNvSpPr/>
          <p:nvPr/>
        </p:nvSpPr>
        <p:spPr>
          <a:xfrm>
            <a:off x="1339382" y="1976121"/>
            <a:ext cx="6223634" cy="36703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505"/>
              </a:lnSpc>
              <a:tabLst>
                <a:tab pos="160020" algn="l"/>
              </a:tabLst>
            </a:pP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00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通常呈自限性，主要为对症和支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持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治疗</a:t>
            </a:r>
            <a:endParaRPr lang="en-US" altLang="en-US" sz="2000" dirty="0"/>
          </a:p>
          <a:p>
            <a:pPr marL="279400" algn="l" rtl="0" eaLnBrk="0">
              <a:lnSpc>
                <a:spcPct val="91000"/>
              </a:lnSpc>
              <a:spcBef>
                <a:spcPts val="1185"/>
              </a:spcBef>
            </a:pPr>
            <a:r>
              <a:rPr sz="200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2000" spc="-3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目标：补充生理需要和持续丢</a:t>
            </a:r>
            <a:r>
              <a:rPr sz="200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失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的液体</a:t>
            </a:r>
            <a:endParaRPr lang="en-US" altLang="en-US" sz="2000" dirty="0"/>
          </a:p>
          <a:p>
            <a:pPr marL="279400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200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纠正脱水，绝大多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数轻中度脱水可经口服补液纠正</a:t>
            </a:r>
            <a:endParaRPr lang="en-US" altLang="en-US" sz="2000" dirty="0"/>
          </a:p>
          <a:p>
            <a:pPr marL="279400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200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一旦完成补液，根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据耐受情况立即恢复适龄膳食</a:t>
            </a:r>
            <a:endParaRPr lang="en-US" altLang="en-US" sz="2000" dirty="0"/>
          </a:p>
          <a:p>
            <a:pPr marL="279400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200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不常规使用止吐药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、止泻药</a:t>
            </a:r>
            <a:endParaRPr lang="en-US" altLang="en-US" sz="2000" dirty="0"/>
          </a:p>
          <a:p>
            <a:pPr marL="279400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200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不鼓励使用益生菌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和益生元</a:t>
            </a:r>
            <a:endParaRPr lang="en-US" altLang="en-US" sz="2000" dirty="0"/>
          </a:p>
          <a:p>
            <a:pPr marL="279400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200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没有有效抗病毒药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物：不使用</a:t>
            </a:r>
            <a:endParaRPr lang="en-US" altLang="en-US" sz="2000" dirty="0"/>
          </a:p>
          <a:p>
            <a:pPr algn="l" rtl="0" eaLnBrk="0">
              <a:lnSpc>
                <a:spcPct val="143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500" dirty="0"/>
          </a:p>
          <a:p>
            <a:pPr marL="12700" algn="l" rtl="0" eaLnBrk="0">
              <a:lnSpc>
                <a:spcPts val="2500"/>
              </a:lnSpc>
              <a:spcBef>
                <a:spcPts val="5"/>
              </a:spcBef>
              <a:tabLst>
                <a:tab pos="160020" algn="l"/>
              </a:tabLst>
            </a:pP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00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监测严重并发症，特别是对重点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危人群</a:t>
            </a:r>
            <a:endParaRPr lang="en-US" altLang="en-US" sz="2000" dirty="0"/>
          </a:p>
        </p:txBody>
      </p:sp>
      <p:pic>
        <p:nvPicPr>
          <p:cNvPr id="359" name="picture 3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52082" y="5316221"/>
            <a:ext cx="147433" cy="282135"/>
          </a:xfrm>
          <a:prstGeom prst="rect">
            <a:avLst/>
          </a:prstGeom>
        </p:spPr>
      </p:pic>
      <p:pic>
        <p:nvPicPr>
          <p:cNvPr id="360" name="picture 3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52082" y="1988821"/>
            <a:ext cx="147433" cy="282135"/>
          </a:xfrm>
          <a:prstGeom prst="rect">
            <a:avLst/>
          </a:prstGeom>
        </p:spPr>
      </p:pic>
      <p:pic>
        <p:nvPicPr>
          <p:cNvPr id="362" name="picture 3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39140" y="3276600"/>
            <a:ext cx="190499" cy="3115055"/>
          </a:xfrm>
          <a:prstGeom prst="rect">
            <a:avLst/>
          </a:prstGeom>
        </p:spPr>
      </p:pic>
      <p:pic>
        <p:nvPicPr>
          <p:cNvPr id="363" name="picture 3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50163" y="6047232"/>
            <a:ext cx="6400800" cy="134111"/>
          </a:xfrm>
          <a:prstGeom prst="rect">
            <a:avLst/>
          </a:prstGeom>
        </p:spPr>
      </p:pic>
      <p:pic>
        <p:nvPicPr>
          <p:cNvPr id="364" name="picture 3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75943" y="4495800"/>
            <a:ext cx="172211" cy="2209800"/>
          </a:xfrm>
          <a:prstGeom prst="rect">
            <a:avLst/>
          </a:prstGeom>
        </p:spPr>
      </p:pic>
      <p:pic>
        <p:nvPicPr>
          <p:cNvPr id="365" name="picture 3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44424" y="6306311"/>
            <a:ext cx="8537447" cy="135635"/>
          </a:xfrm>
          <a:prstGeom prst="rect">
            <a:avLst/>
          </a:prstGeom>
        </p:spPr>
      </p:pic>
      <p:pic>
        <p:nvPicPr>
          <p:cNvPr id="366" name="picture 3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049730" y="418515"/>
            <a:ext cx="539686" cy="531748"/>
          </a:xfrm>
          <a:prstGeom prst="rect">
            <a:avLst/>
          </a:prstGeom>
        </p:spPr>
      </p:pic>
      <p:pic>
        <p:nvPicPr>
          <p:cNvPr id="367" name="picture 3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539941" y="420497"/>
            <a:ext cx="496684" cy="52183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box 368"/>
          <p:cNvSpPr/>
          <p:nvPr/>
        </p:nvSpPr>
        <p:spPr>
          <a:xfrm>
            <a:off x="1327355" y="3368449"/>
            <a:ext cx="3683634" cy="21323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279400" algn="l" rtl="0" eaLnBrk="0">
              <a:lnSpc>
                <a:spcPct val="83000"/>
              </a:lnSpc>
            </a:pPr>
            <a:r>
              <a:rPr sz="200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200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严重水电解质酸碱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平衡紊乱</a:t>
            </a:r>
            <a:endParaRPr lang="en-US" altLang="en-US" sz="2000" dirty="0"/>
          </a:p>
          <a:p>
            <a:pPr marL="12700" algn="l" rtl="0" eaLnBrk="0">
              <a:lnSpc>
                <a:spcPts val="3740"/>
              </a:lnSpc>
              <a:tabLst>
                <a:tab pos="160020" algn="l"/>
              </a:tabLst>
            </a:pP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00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高风险人</a:t>
            </a:r>
            <a:r>
              <a:rPr sz="200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群</a:t>
            </a:r>
            <a:endParaRPr lang="en-US" altLang="en-US" sz="2000" dirty="0"/>
          </a:p>
          <a:p>
            <a:pPr marL="279400" algn="l" rtl="0" eaLnBrk="0">
              <a:lnSpc>
                <a:spcPct val="91000"/>
              </a:lnSpc>
              <a:spcBef>
                <a:spcPts val="1470"/>
              </a:spcBef>
            </a:pPr>
            <a:r>
              <a:rPr sz="200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200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心血管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疾病</a:t>
            </a:r>
            <a:endParaRPr lang="en-US" altLang="en-US" sz="2000" dirty="0"/>
          </a:p>
          <a:p>
            <a:pPr marL="279400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200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肾移植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术后</a:t>
            </a:r>
            <a:endParaRPr lang="en-US" altLang="en-US" sz="2000" dirty="0"/>
          </a:p>
          <a:p>
            <a:pPr algn="l" rtl="0" eaLnBrk="0">
              <a:lnSpc>
                <a:spcPct val="107000"/>
              </a:lnSpc>
            </a:pPr>
            <a:endParaRPr lang="en-US" altLang="en-US" sz="1100" dirty="0"/>
          </a:p>
          <a:p>
            <a:pPr marL="279400" algn="l" rtl="0" eaLnBrk="0">
              <a:lnSpc>
                <a:spcPct val="91000"/>
              </a:lnSpc>
              <a:spcBef>
                <a:spcPts val="5"/>
              </a:spcBef>
            </a:pPr>
            <a:r>
              <a:rPr sz="200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200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免疫抑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制治疗</a:t>
            </a:r>
            <a:endParaRPr lang="en-US" altLang="en-US" sz="2000" dirty="0"/>
          </a:p>
        </p:txBody>
      </p:sp>
      <p:pic>
        <p:nvPicPr>
          <p:cNvPr id="369" name="picture 3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40055" y="3827400"/>
            <a:ext cx="147433" cy="282135"/>
          </a:xfrm>
          <a:prstGeom prst="rect">
            <a:avLst/>
          </a:prstGeom>
        </p:spPr>
      </p:pic>
      <p:sp>
        <p:nvSpPr>
          <p:cNvPr id="370" name="textbox 370"/>
          <p:cNvSpPr/>
          <p:nvPr/>
        </p:nvSpPr>
        <p:spPr>
          <a:xfrm>
            <a:off x="1594055" y="2454049"/>
            <a:ext cx="4923790" cy="7607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00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200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心律失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常</a:t>
            </a:r>
            <a:endParaRPr lang="en-US" altLang="en-US" sz="2000" dirty="0"/>
          </a:p>
          <a:p>
            <a:pPr algn="l" rtl="0" eaLnBrk="0">
              <a:lnSpc>
                <a:spcPct val="107000"/>
              </a:lnSpc>
            </a:pPr>
            <a:endParaRPr lang="en-US" altLang="en-US" sz="1100" dirty="0"/>
          </a:p>
          <a:p>
            <a:pPr marL="12700" algn="l" rtl="0" eaLnBrk="0">
              <a:lnSpc>
                <a:spcPct val="91000"/>
              </a:lnSpc>
              <a:spcBef>
                <a:spcPts val="5"/>
              </a:spcBef>
            </a:pPr>
            <a:r>
              <a:rPr sz="200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200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急性移植器官排斥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反应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(肾移植后患者)</a:t>
            </a:r>
            <a:endParaRPr lang="en-US" altLang="en-US" sz="2000" dirty="0"/>
          </a:p>
        </p:txBody>
      </p:sp>
      <p:pic>
        <p:nvPicPr>
          <p:cNvPr id="371" name="picture 3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988471" y="430263"/>
            <a:ext cx="5132565" cy="541667"/>
          </a:xfrm>
          <a:prstGeom prst="rect">
            <a:avLst/>
          </a:prstGeom>
        </p:spPr>
      </p:pic>
      <p:sp>
        <p:nvSpPr>
          <p:cNvPr id="373" name="textbox 373"/>
          <p:cNvSpPr/>
          <p:nvPr/>
        </p:nvSpPr>
        <p:spPr>
          <a:xfrm>
            <a:off x="1327355" y="1528700"/>
            <a:ext cx="1651635" cy="7473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  <a:tabLst>
                <a:tab pos="160020" algn="l"/>
              </a:tabLst>
            </a:pP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00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严重并发</a:t>
            </a:r>
            <a:r>
              <a:rPr sz="200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症</a:t>
            </a:r>
            <a:endParaRPr lang="en-US" altLang="en-US" sz="2000" dirty="0"/>
          </a:p>
          <a:p>
            <a:pPr marL="279400" algn="l" rtl="0" eaLnBrk="0">
              <a:lnSpc>
                <a:spcPts val="3460"/>
              </a:lnSpc>
            </a:pPr>
            <a:r>
              <a:rPr sz="200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2000" spc="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急性肾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衰</a:t>
            </a:r>
            <a:endParaRPr lang="en-US" altLang="en-US" sz="2000" dirty="0"/>
          </a:p>
        </p:txBody>
      </p:sp>
      <p:pic>
        <p:nvPicPr>
          <p:cNvPr id="374" name="picture 3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40055" y="1541400"/>
            <a:ext cx="147433" cy="282135"/>
          </a:xfrm>
          <a:prstGeom prst="rect">
            <a:avLst/>
          </a:prstGeom>
        </p:spPr>
      </p:pic>
      <p:pic>
        <p:nvPicPr>
          <p:cNvPr id="375" name="picture 3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39140" y="3276600"/>
            <a:ext cx="190499" cy="3115055"/>
          </a:xfrm>
          <a:prstGeom prst="rect">
            <a:avLst/>
          </a:prstGeom>
        </p:spPr>
      </p:pic>
      <p:pic>
        <p:nvPicPr>
          <p:cNvPr id="376" name="picture 3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50163" y="6047232"/>
            <a:ext cx="6400800" cy="134111"/>
          </a:xfrm>
          <a:prstGeom prst="rect">
            <a:avLst/>
          </a:prstGeom>
        </p:spPr>
      </p:pic>
      <p:pic>
        <p:nvPicPr>
          <p:cNvPr id="377" name="picture 3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75943" y="4495800"/>
            <a:ext cx="172211" cy="2209800"/>
          </a:xfrm>
          <a:prstGeom prst="rect">
            <a:avLst/>
          </a:prstGeom>
        </p:spPr>
      </p:pic>
      <p:pic>
        <p:nvPicPr>
          <p:cNvPr id="378" name="picture 3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44424" y="6306311"/>
            <a:ext cx="8537447" cy="135635"/>
          </a:xfrm>
          <a:prstGeom prst="rect">
            <a:avLst/>
          </a:prstGeom>
        </p:spPr>
      </p:pic>
      <p:sp>
        <p:nvSpPr>
          <p:cNvPr id="379" name="textbox 379"/>
          <p:cNvSpPr/>
          <p:nvPr/>
        </p:nvSpPr>
        <p:spPr>
          <a:xfrm>
            <a:off x="603250" y="6509156"/>
            <a:ext cx="2927350" cy="2336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635"/>
              </a:lnSpc>
            </a:pP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Clin</a:t>
            </a:r>
            <a:r>
              <a:rPr sz="110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Microbiol</a:t>
            </a:r>
            <a:r>
              <a:rPr sz="110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Infect</a:t>
            </a:r>
            <a:r>
              <a:rPr sz="110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10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2006</a:t>
            </a:r>
            <a:r>
              <a:rPr sz="110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Jan</a:t>
            </a:r>
            <a:r>
              <a:rPr sz="110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;12(</a:t>
            </a:r>
            <a:r>
              <a:rPr sz="110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1):69-74</a:t>
            </a:r>
            <a:r>
              <a:rPr sz="11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1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box 380"/>
          <p:cNvSpPr/>
          <p:nvPr/>
        </p:nvSpPr>
        <p:spPr>
          <a:xfrm>
            <a:off x="1363449" y="1519466"/>
            <a:ext cx="9665969" cy="37922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730"/>
              </a:lnSpc>
              <a:tabLst>
                <a:tab pos="160020" algn="l"/>
              </a:tabLst>
            </a:pP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措施包括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采取接触防护措施、保持用手卫生以</a:t>
            </a: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及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环境清洁消毒</a:t>
            </a:r>
            <a:endParaRPr lang="en-US" altLang="en-US" sz="2000" dirty="0"/>
          </a:p>
          <a:p>
            <a:pPr marL="279400" algn="l" rtl="0" eaLnBrk="0">
              <a:lnSpc>
                <a:spcPct val="91000"/>
              </a:lnSpc>
              <a:spcBef>
                <a:spcPts val="1470"/>
              </a:spcBef>
            </a:pPr>
            <a:r>
              <a:rPr sz="200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200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有可疑患者即应采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取接触预防措施</a:t>
            </a:r>
            <a:endParaRPr lang="en-US" altLang="en-US" sz="2000" dirty="0"/>
          </a:p>
          <a:p>
            <a:pPr marL="279400" algn="l" rtl="0" eaLnBrk="0">
              <a:lnSpc>
                <a:spcPct val="91000"/>
              </a:lnSpc>
              <a:spcBef>
                <a:spcPts val="1655"/>
              </a:spcBef>
            </a:pPr>
            <a:r>
              <a:rPr sz="200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200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清洁手部时应使用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肥皂和水洗手，而不是使用含酒精的消毒剂</a:t>
            </a:r>
            <a:endParaRPr lang="en-US" altLang="en-US" sz="2000" dirty="0"/>
          </a:p>
          <a:p>
            <a:pPr marL="279400" algn="l" rtl="0" eaLnBrk="0">
              <a:lnSpc>
                <a:spcPct val="91000"/>
              </a:lnSpc>
              <a:spcBef>
                <a:spcPts val="1655"/>
              </a:spcBef>
            </a:pPr>
            <a:r>
              <a:rPr sz="200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200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消毒被污染的表面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时，应使用漂白剂</a:t>
            </a:r>
            <a:endParaRPr lang="en-US" altLang="en-US" sz="2000" dirty="0"/>
          </a:p>
          <a:p>
            <a:pPr marL="279400" algn="l" rtl="0" eaLnBrk="0">
              <a:lnSpc>
                <a:spcPct val="91000"/>
              </a:lnSpc>
              <a:spcBef>
                <a:spcPts val="1655"/>
              </a:spcBef>
            </a:pPr>
            <a:r>
              <a:rPr sz="200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200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临床治疗区域被呕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吐物或粪便严重污染，清洁人员就应佩戴防护设备</a:t>
            </a:r>
            <a:endParaRPr lang="en-US" altLang="en-US" sz="2000" dirty="0"/>
          </a:p>
          <a:p>
            <a:pPr marL="279400" algn="l" rtl="0" eaLnBrk="0">
              <a:lnSpc>
                <a:spcPct val="91000"/>
              </a:lnSpc>
              <a:spcBef>
                <a:spcPts val="1665"/>
              </a:spcBef>
            </a:pPr>
            <a:r>
              <a:rPr sz="200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200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医疗人员的症状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符合诺如病毒感染，应停止工作，症状消退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48-72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小时后才能复工</a:t>
            </a:r>
            <a:endParaRPr lang="en-US" altLang="en-US" sz="2000" dirty="0"/>
          </a:p>
          <a:p>
            <a:pPr marL="279400" algn="l" rtl="0" eaLnBrk="0">
              <a:lnSpc>
                <a:spcPct val="91000"/>
              </a:lnSpc>
              <a:spcBef>
                <a:spcPts val="1655"/>
              </a:spcBef>
            </a:pPr>
            <a:r>
              <a:rPr sz="200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令</a:t>
            </a:r>
            <a:r>
              <a:rPr sz="2000" spc="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诺如病毒感染者症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状消退后至少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天内不能为他人准备食物</a:t>
            </a:r>
            <a:endParaRPr lang="en-US" altLang="en-US" sz="2000" dirty="0"/>
          </a:p>
          <a:p>
            <a:pPr algn="l" rtl="0" eaLnBrk="0">
              <a:lnSpc>
                <a:spcPct val="107000"/>
              </a:lnSpc>
            </a:pPr>
            <a:endParaRPr lang="en-US" altLang="en-US" sz="1200" dirty="0"/>
          </a:p>
          <a:p>
            <a:pPr algn="l" rtl="0" eaLnBrk="0">
              <a:lnSpc>
                <a:spcPct val="12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505"/>
              </a:lnSpc>
              <a:tabLst>
                <a:tab pos="160020" algn="l"/>
              </a:tabLst>
            </a:pP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00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尚没有有效疫</a:t>
            </a:r>
            <a:r>
              <a:rPr sz="200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苗</a:t>
            </a:r>
            <a:endParaRPr lang="en-US" altLang="en-US" sz="2000" dirty="0"/>
          </a:p>
        </p:txBody>
      </p:sp>
      <p:pic>
        <p:nvPicPr>
          <p:cNvPr id="381" name="picture 3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76149" y="4980560"/>
            <a:ext cx="147433" cy="282135"/>
          </a:xfrm>
          <a:prstGeom prst="rect">
            <a:avLst/>
          </a:prstGeom>
        </p:spPr>
      </p:pic>
      <p:pic>
        <p:nvPicPr>
          <p:cNvPr id="382" name="picture 3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76149" y="1568070"/>
            <a:ext cx="147433" cy="282135"/>
          </a:xfrm>
          <a:prstGeom prst="rect">
            <a:avLst/>
          </a:prstGeom>
        </p:spPr>
      </p:pic>
      <p:pic>
        <p:nvPicPr>
          <p:cNvPr id="384" name="picture 3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39140" y="3276600"/>
            <a:ext cx="190499" cy="3115055"/>
          </a:xfrm>
          <a:prstGeom prst="rect">
            <a:avLst/>
          </a:prstGeom>
        </p:spPr>
      </p:pic>
      <p:pic>
        <p:nvPicPr>
          <p:cNvPr id="385" name="picture 3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50163" y="6047232"/>
            <a:ext cx="6400800" cy="134111"/>
          </a:xfrm>
          <a:prstGeom prst="rect">
            <a:avLst/>
          </a:prstGeom>
        </p:spPr>
      </p:pic>
      <p:pic>
        <p:nvPicPr>
          <p:cNvPr id="386" name="picture 3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5943" y="4495800"/>
            <a:ext cx="172211" cy="2209800"/>
          </a:xfrm>
          <a:prstGeom prst="rect">
            <a:avLst/>
          </a:prstGeom>
        </p:spPr>
      </p:pic>
      <p:pic>
        <p:nvPicPr>
          <p:cNvPr id="387" name="picture 3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44424" y="6306311"/>
            <a:ext cx="8537447" cy="135635"/>
          </a:xfrm>
          <a:prstGeom prst="rect">
            <a:avLst/>
          </a:prstGeom>
        </p:spPr>
      </p:pic>
      <p:pic>
        <p:nvPicPr>
          <p:cNvPr id="388" name="picture 3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435001" y="420509"/>
            <a:ext cx="537705" cy="527773"/>
          </a:xfrm>
          <a:prstGeom prst="rect">
            <a:avLst/>
          </a:prstGeom>
        </p:spPr>
      </p:pic>
      <p:pic>
        <p:nvPicPr>
          <p:cNvPr id="389" name="picture 3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168551" y="414553"/>
            <a:ext cx="499998" cy="5337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10197" y="1609344"/>
            <a:ext cx="11772900" cy="509625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577943" y="3014497"/>
            <a:ext cx="1295324" cy="308086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668690" y="3014497"/>
            <a:ext cx="1295310" cy="30808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290136" y="428281"/>
            <a:ext cx="6598691" cy="541667"/>
          </a:xfrm>
          <a:prstGeom prst="rect">
            <a:avLst/>
          </a:prstGeom>
        </p:spPr>
      </p:pic>
      <p:sp>
        <p:nvSpPr>
          <p:cNvPr id="19" name="textbox 19"/>
          <p:cNvSpPr/>
          <p:nvPr/>
        </p:nvSpPr>
        <p:spPr>
          <a:xfrm>
            <a:off x="473779" y="6512764"/>
            <a:ext cx="2722879" cy="2171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505"/>
              </a:lnSpc>
            </a:pP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Curr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Opin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Pediatr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2019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Feb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;3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1(1):119-126.</a:t>
            </a:r>
            <a:endParaRPr lang="en-US" altLang="en-US" sz="11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854388" y="2520502"/>
            <a:ext cx="5175682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800" b="1" i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谢  谢 ！</a:t>
            </a:r>
            <a:endParaRPr lang="zh-CN" altLang="en-US" sz="8800" b="1" i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44424" y="3276600"/>
            <a:ext cx="8537447" cy="34290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63980" y="1796795"/>
            <a:ext cx="9465564" cy="4896611"/>
          </a:xfrm>
          <a:prstGeom prst="rect">
            <a:avLst/>
          </a:prstGeom>
        </p:spPr>
      </p:pic>
      <p:sp>
        <p:nvSpPr>
          <p:cNvPr id="23" name="textbox 23"/>
          <p:cNvSpPr/>
          <p:nvPr/>
        </p:nvSpPr>
        <p:spPr>
          <a:xfrm>
            <a:off x="1311652" y="1326111"/>
            <a:ext cx="9356090" cy="3143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00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世界卫生组织</a:t>
            </a:r>
            <a:r>
              <a:rPr sz="200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WHO</a:t>
            </a:r>
            <a:r>
              <a:rPr sz="200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sz="200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全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球流感检测网：中国流感流行情况</a:t>
            </a:r>
            <a:r>
              <a:rPr sz="2000" spc="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2021.12.13-2023.02.20</a:t>
            </a:r>
            <a:endParaRPr lang="en-US" altLang="en-US" sz="2000" dirty="0"/>
          </a:p>
        </p:txBody>
      </p:sp>
      <p:sp>
        <p:nvSpPr>
          <p:cNvPr id="24" name="textbox 24"/>
          <p:cNvSpPr/>
          <p:nvPr/>
        </p:nvSpPr>
        <p:spPr>
          <a:xfrm>
            <a:off x="2836153" y="2942018"/>
            <a:ext cx="3926204" cy="6127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825"/>
              </a:lnSpc>
            </a:pPr>
            <a:r>
              <a:rPr sz="1500" spc="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中国</a:t>
            </a:r>
            <a:endParaRPr lang="en-US" altLang="en-US" sz="1500" dirty="0"/>
          </a:p>
          <a:p>
            <a:pPr algn="l" rtl="0" eaLnBrk="0">
              <a:lnSpc>
                <a:spcPct val="100000"/>
              </a:lnSpc>
            </a:pPr>
            <a:endParaRPr lang="en-US" altLang="en-US" sz="800" dirty="0"/>
          </a:p>
          <a:p>
            <a:pPr algn="r" rtl="0" eaLnBrk="0">
              <a:lnSpc>
                <a:spcPts val="1830"/>
              </a:lnSpc>
              <a:spcBef>
                <a:spcPts val="5"/>
              </a:spcBef>
            </a:pPr>
            <a:r>
              <a:rPr sz="1500" spc="3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起止时间：</a:t>
            </a:r>
            <a:r>
              <a:rPr sz="1500" spc="3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2021.</a:t>
            </a:r>
            <a:r>
              <a:rPr sz="1500" spc="3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3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12.</a:t>
            </a:r>
            <a:r>
              <a:rPr sz="1500" spc="3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3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13-202</a:t>
            </a:r>
            <a:r>
              <a:rPr sz="1500" spc="1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1500" spc="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.02.20</a:t>
            </a:r>
            <a:endParaRPr lang="en-US" altLang="en-US" sz="1500" dirty="0"/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524066" y="428281"/>
            <a:ext cx="2067331" cy="54166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815097" y="4542510"/>
            <a:ext cx="468059" cy="1262138"/>
          </a:xfrm>
          <a:prstGeom prst="rect">
            <a:avLst/>
          </a:prstGeom>
        </p:spPr>
      </p:pic>
      <p:sp>
        <p:nvSpPr>
          <p:cNvPr id="27" name="textbox 27"/>
          <p:cNvSpPr/>
          <p:nvPr/>
        </p:nvSpPr>
        <p:spPr>
          <a:xfrm>
            <a:off x="8399195" y="5227396"/>
            <a:ext cx="2254250" cy="2876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060"/>
              </a:lnSpc>
            </a:pPr>
            <a:r>
              <a:rPr sz="1700" spc="8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2023</a:t>
            </a:r>
            <a:r>
              <a:rPr sz="1700" spc="8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sz="1700" spc="80" dirty="0">
                <a:solidFill>
                  <a:srgbClr val="C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1700" spc="8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月病例数激</a:t>
            </a:r>
            <a:r>
              <a:rPr sz="1700" spc="4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增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235641" y="1054607"/>
            <a:ext cx="7644384" cy="4915979"/>
          </a:xfrm>
          <a:prstGeom prst="rect">
            <a:avLst/>
          </a:prstGeom>
        </p:spPr>
      </p:pic>
      <p:sp>
        <p:nvSpPr>
          <p:cNvPr id="5" name="textbox 5"/>
          <p:cNvSpPr/>
          <p:nvPr/>
        </p:nvSpPr>
        <p:spPr>
          <a:xfrm>
            <a:off x="4314888" y="4419600"/>
            <a:ext cx="7522844" cy="1942464"/>
          </a:xfrm>
          <a:prstGeom prst="rect">
            <a:avLst/>
          </a:prstGeom>
          <a:solidFill>
            <a:srgbClr val="F1F1F1">
              <a:alpha val="99607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</a:pPr>
            <a:endParaRPr lang="en-US" altLang="en-US" sz="500" dirty="0"/>
          </a:p>
          <a:p>
            <a:pPr marL="157480" algn="l" rtl="0" eaLnBrk="0">
              <a:lnSpc>
                <a:spcPct val="98000"/>
              </a:lnSpc>
              <a:spcBef>
                <a:spcPts val="5"/>
              </a:spcBef>
            </a:pPr>
            <a:r>
              <a:rPr sz="20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230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发病率</a:t>
            </a:r>
            <a:r>
              <a:rPr sz="23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高。</a:t>
            </a:r>
            <a:endParaRPr lang="en-US" altLang="en-US" sz="2300" dirty="0"/>
          </a:p>
          <a:p>
            <a:pPr marL="354965" algn="l" rtl="0" eaLnBrk="0">
              <a:lnSpc>
                <a:spcPct val="96000"/>
              </a:lnSpc>
              <a:spcBef>
                <a:spcPts val="1310"/>
              </a:spcBef>
            </a:pPr>
            <a:r>
              <a:rPr sz="200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sz="200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季节性流感年感染率5-20%，其中约10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%发病，0.1%死亡。</a:t>
            </a:r>
            <a:endParaRPr lang="en-US" altLang="en-US" sz="2000" dirty="0"/>
          </a:p>
          <a:p>
            <a:pPr marL="157480" algn="l" rtl="0" eaLnBrk="0">
              <a:lnSpc>
                <a:spcPct val="96000"/>
              </a:lnSpc>
              <a:spcBef>
                <a:spcPts val="1305"/>
              </a:spcBef>
            </a:pPr>
            <a:r>
              <a:rPr sz="200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spc="-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每年超过1亿人遭受流感的困扰，</a:t>
            </a:r>
            <a:r>
              <a:rPr sz="2000" spc="-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2000" spc="-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300万-500万重症病例，</a:t>
            </a:r>
            <a:endParaRPr lang="en-US" altLang="en-US" sz="2000" dirty="0"/>
          </a:p>
          <a:p>
            <a:pPr algn="l" rtl="0" eaLnBrk="0">
              <a:lnSpc>
                <a:spcPct val="108000"/>
              </a:lnSpc>
            </a:pPr>
            <a:endParaRPr lang="en-US" altLang="en-US" sz="10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marL="801370" algn="l" rtl="0" eaLnBrk="0">
              <a:lnSpc>
                <a:spcPct val="96000"/>
              </a:lnSpc>
            </a:pPr>
            <a:r>
              <a:rPr sz="2000" spc="-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多达65万人死亡。</a:t>
            </a:r>
            <a:endParaRPr lang="en-US" altLang="en-US" sz="2000" dirty="0"/>
          </a:p>
        </p:txBody>
      </p:sp>
      <p:sp>
        <p:nvSpPr>
          <p:cNvPr id="6" name="textbox 6"/>
          <p:cNvSpPr/>
          <p:nvPr/>
        </p:nvSpPr>
        <p:spPr>
          <a:xfrm>
            <a:off x="4534179" y="1133538"/>
            <a:ext cx="7129780" cy="17360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23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30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高度传染性</a:t>
            </a:r>
            <a:r>
              <a:rPr sz="230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en-US" sz="2300" dirty="0"/>
          </a:p>
          <a:p>
            <a:pPr marL="504825" algn="l" rtl="0" eaLnBrk="0">
              <a:lnSpc>
                <a:spcPct val="96000"/>
              </a:lnSpc>
              <a:spcBef>
                <a:spcPts val="1270"/>
              </a:spcBef>
            </a:pPr>
            <a:r>
              <a:rPr sz="200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sz="200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感染后3~5小时即可复制排出病</a:t>
            </a:r>
            <a:r>
              <a:rPr sz="200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毒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en-US" altLang="en-US" sz="2000" dirty="0"/>
          </a:p>
          <a:p>
            <a:pPr marL="291465" algn="l" rtl="0" eaLnBrk="0">
              <a:lnSpc>
                <a:spcPct val="96000"/>
              </a:lnSpc>
              <a:spcBef>
                <a:spcPts val="1290"/>
              </a:spcBef>
            </a:pPr>
            <a:r>
              <a:rPr sz="200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发病后的第24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~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48小时是病毒排出的高峰，持续3-7天。</a:t>
            </a:r>
            <a:endParaRPr lang="en-US" altLang="en-US" sz="2000" dirty="0"/>
          </a:p>
          <a:p>
            <a:pPr algn="l" rtl="0" eaLnBrk="0">
              <a:lnSpc>
                <a:spcPct val="108000"/>
              </a:lnSpc>
            </a:pPr>
            <a:endParaRPr lang="en-US" altLang="en-US" sz="10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marL="250825" algn="l" rtl="0" eaLnBrk="0">
              <a:lnSpc>
                <a:spcPct val="96000"/>
              </a:lnSpc>
            </a:pP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spc="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较高比例的隐性传染者</a:t>
            </a:r>
            <a:r>
              <a:rPr sz="2000" spc="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参</a:t>
            </a:r>
            <a:r>
              <a:rPr sz="20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与传播。</a:t>
            </a:r>
            <a:endParaRPr lang="en-US" altLang="en-US" sz="2000" dirty="0"/>
          </a:p>
        </p:txBody>
      </p:sp>
      <p:sp>
        <p:nvSpPr>
          <p:cNvPr id="7" name="textbox 7"/>
          <p:cNvSpPr/>
          <p:nvPr/>
        </p:nvSpPr>
        <p:spPr>
          <a:xfrm>
            <a:off x="4846320" y="226060"/>
            <a:ext cx="6257290" cy="907415"/>
          </a:xfrm>
          <a:prstGeom prst="rect">
            <a:avLst/>
          </a:prstGeom>
          <a:noFill/>
        </p:spPr>
        <p:txBody>
          <a:bodyPr vert="horz" wrap="square" lIns="0" tIns="0" rIns="0" bIns="0"/>
          <a:lstStyle/>
          <a:p>
            <a:pPr algn="l" rtl="0" eaLnBrk="0">
              <a:lnSpc>
                <a:spcPct val="125000"/>
              </a:lnSpc>
            </a:pPr>
            <a:r>
              <a:rPr sz="3500" b="1" spc="1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传染性强、发病率高、危</a:t>
            </a:r>
            <a:r>
              <a:rPr sz="3500" b="1" spc="7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害</a:t>
            </a:r>
            <a:r>
              <a:rPr sz="3500" b="1" spc="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</a:t>
            </a:r>
            <a:endParaRPr lang="en-US" altLang="en-US" sz="3500" b="1" spc="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ang="54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09233" y="4145279"/>
            <a:ext cx="3816095" cy="22677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53885" y="1053083"/>
            <a:ext cx="2520695" cy="2900172"/>
          </a:xfrm>
          <a:prstGeom prst="rect">
            <a:avLst/>
          </a:prstGeom>
        </p:spPr>
      </p:pic>
      <p:sp>
        <p:nvSpPr>
          <p:cNvPr id="11" name="textbox 11"/>
          <p:cNvSpPr/>
          <p:nvPr/>
        </p:nvSpPr>
        <p:spPr>
          <a:xfrm>
            <a:off x="4420489" y="3643985"/>
            <a:ext cx="4116704" cy="3695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230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30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人群普遍易感。控</a:t>
            </a:r>
            <a:r>
              <a:rPr sz="230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制</a:t>
            </a:r>
            <a:r>
              <a:rPr sz="23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难度大。</a:t>
            </a:r>
            <a:endParaRPr lang="en-US" altLang="en-US" sz="2300" dirty="0"/>
          </a:p>
        </p:txBody>
      </p:sp>
      <p:sp>
        <p:nvSpPr>
          <p:cNvPr id="12" name="textbox 12"/>
          <p:cNvSpPr/>
          <p:nvPr/>
        </p:nvSpPr>
        <p:spPr>
          <a:xfrm>
            <a:off x="177978" y="6456578"/>
            <a:ext cx="5181600" cy="1987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360"/>
              </a:lnSpc>
            </a:pPr>
            <a:r>
              <a:rPr sz="1100" spc="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全国哨点医院流感样病例新冠和流感病毒阳性率变化趋势(摘自国家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CDC</a:t>
            </a:r>
            <a:r>
              <a:rPr sz="1100" spc="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数据</a:t>
            </a:r>
            <a:r>
              <a:rPr sz="110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endParaRPr lang="en-US" alt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4"/>
          <p:cNvGrpSpPr/>
          <p:nvPr/>
        </p:nvGrpSpPr>
        <p:grpSpPr>
          <a:xfrm rot="21600000">
            <a:off x="5075238" y="2652712"/>
            <a:ext cx="2784475" cy="3535362"/>
            <a:chOff x="0" y="0"/>
            <a:chExt cx="2784475" cy="3535362"/>
          </a:xfrm>
        </p:grpSpPr>
        <p:sp>
          <p:nvSpPr>
            <p:cNvPr id="76" name="path"/>
            <p:cNvSpPr/>
            <p:nvPr/>
          </p:nvSpPr>
          <p:spPr>
            <a:xfrm>
              <a:off x="214312" y="168275"/>
              <a:ext cx="2349500" cy="1765300"/>
            </a:xfrm>
            <a:custGeom>
              <a:avLst/>
              <a:gdLst/>
              <a:ahLst/>
              <a:cxnLst/>
              <a:rect l="0" t="0" r="0" b="0"/>
              <a:pathLst>
                <a:path w="3700" h="2780">
                  <a:moveTo>
                    <a:pt x="1" y="1389"/>
                  </a:moveTo>
                  <a:cubicBezTo>
                    <a:pt x="0" y="622"/>
                    <a:pt x="828" y="0"/>
                    <a:pt x="1850" y="0"/>
                  </a:cubicBezTo>
                  <a:cubicBezTo>
                    <a:pt x="2871" y="0"/>
                    <a:pt x="3700" y="622"/>
                    <a:pt x="3700" y="1390"/>
                  </a:cubicBezTo>
                  <a:cubicBezTo>
                    <a:pt x="3700" y="2157"/>
                    <a:pt x="2871" y="2780"/>
                    <a:pt x="1850" y="2780"/>
                  </a:cubicBezTo>
                  <a:cubicBezTo>
                    <a:pt x="828" y="2780"/>
                    <a:pt x="0" y="2157"/>
                    <a:pt x="1" y="1389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7" name="path"/>
            <p:cNvSpPr/>
            <p:nvPr/>
          </p:nvSpPr>
          <p:spPr>
            <a:xfrm>
              <a:off x="1161415" y="1995487"/>
              <a:ext cx="455676" cy="876300"/>
            </a:xfrm>
            <a:custGeom>
              <a:avLst/>
              <a:gdLst/>
              <a:ahLst/>
              <a:cxnLst/>
              <a:rect l="0" t="0" r="0" b="0"/>
              <a:pathLst>
                <a:path w="717" h="1380">
                  <a:moveTo>
                    <a:pt x="0" y="0"/>
                  </a:moveTo>
                  <a:lnTo>
                    <a:pt x="717" y="0"/>
                  </a:lnTo>
                  <a:lnTo>
                    <a:pt x="717" y="1380"/>
                  </a:lnTo>
                  <a:lnTo>
                    <a:pt x="0" y="1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8" name="path"/>
            <p:cNvSpPr/>
            <p:nvPr/>
          </p:nvSpPr>
          <p:spPr>
            <a:xfrm>
              <a:off x="1266570" y="1995487"/>
              <a:ext cx="121920" cy="876300"/>
            </a:xfrm>
            <a:custGeom>
              <a:avLst/>
              <a:gdLst/>
              <a:ahLst/>
              <a:cxnLst/>
              <a:rect l="0" t="0" r="0" b="0"/>
              <a:pathLst>
                <a:path w="192" h="1380">
                  <a:moveTo>
                    <a:pt x="0" y="0"/>
                  </a:moveTo>
                  <a:lnTo>
                    <a:pt x="192" y="0"/>
                  </a:lnTo>
                  <a:lnTo>
                    <a:pt x="192" y="1380"/>
                  </a:lnTo>
                  <a:lnTo>
                    <a:pt x="0" y="1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9" name="path"/>
            <p:cNvSpPr/>
            <p:nvPr/>
          </p:nvSpPr>
          <p:spPr>
            <a:xfrm>
              <a:off x="1049337" y="2482850"/>
              <a:ext cx="682625" cy="1052512"/>
            </a:xfrm>
            <a:custGeom>
              <a:avLst/>
              <a:gdLst/>
              <a:ahLst/>
              <a:cxnLst/>
              <a:rect l="0" t="0" r="0" b="0"/>
              <a:pathLst>
                <a:path w="1075" h="1657">
                  <a:moveTo>
                    <a:pt x="173" y="1657"/>
                  </a:moveTo>
                  <a:cubicBezTo>
                    <a:pt x="895" y="1657"/>
                    <a:pt x="895" y="1657"/>
                    <a:pt x="895" y="1657"/>
                  </a:cubicBezTo>
                  <a:cubicBezTo>
                    <a:pt x="992" y="1657"/>
                    <a:pt x="1075" y="1595"/>
                    <a:pt x="1075" y="1523"/>
                  </a:cubicBezTo>
                  <a:cubicBezTo>
                    <a:pt x="1075" y="131"/>
                    <a:pt x="1075" y="131"/>
                    <a:pt x="1075" y="131"/>
                  </a:cubicBezTo>
                  <a:cubicBezTo>
                    <a:pt x="1075" y="58"/>
                    <a:pt x="992" y="0"/>
                    <a:pt x="895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77" y="0"/>
                    <a:pt x="0" y="58"/>
                    <a:pt x="0" y="131"/>
                  </a:cubicBezTo>
                  <a:cubicBezTo>
                    <a:pt x="0" y="1523"/>
                    <a:pt x="0" y="1523"/>
                    <a:pt x="0" y="1523"/>
                  </a:cubicBezTo>
                  <a:cubicBezTo>
                    <a:pt x="0" y="1595"/>
                    <a:pt x="77" y="1657"/>
                    <a:pt x="173" y="1657"/>
                  </a:cubicBezTo>
                </a:path>
              </a:pathLst>
            </a:custGeom>
            <a:solidFill>
              <a:srgbClr val="424242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0" name="path"/>
            <p:cNvSpPr/>
            <p:nvPr/>
          </p:nvSpPr>
          <p:spPr>
            <a:xfrm>
              <a:off x="0" y="0"/>
              <a:ext cx="2784475" cy="2092325"/>
            </a:xfrm>
            <a:custGeom>
              <a:avLst/>
              <a:gdLst/>
              <a:ahLst/>
              <a:cxnLst/>
              <a:rect l="0" t="0" r="0" b="0"/>
              <a:pathLst>
                <a:path w="4385" h="3295">
                  <a:moveTo>
                    <a:pt x="2190" y="0"/>
                  </a:moveTo>
                  <a:cubicBezTo>
                    <a:pt x="3403" y="0"/>
                    <a:pt x="4385" y="737"/>
                    <a:pt x="4385" y="1646"/>
                  </a:cubicBezTo>
                  <a:cubicBezTo>
                    <a:pt x="4385" y="2557"/>
                    <a:pt x="3403" y="3295"/>
                    <a:pt x="2190" y="3295"/>
                  </a:cubicBezTo>
                  <a:cubicBezTo>
                    <a:pt x="2190" y="2932"/>
                    <a:pt x="2190" y="2932"/>
                    <a:pt x="2190" y="2932"/>
                  </a:cubicBezTo>
                  <a:cubicBezTo>
                    <a:pt x="3135" y="2932"/>
                    <a:pt x="3901" y="2356"/>
                    <a:pt x="3901" y="1646"/>
                  </a:cubicBezTo>
                  <a:cubicBezTo>
                    <a:pt x="3901" y="935"/>
                    <a:pt x="3135" y="359"/>
                    <a:pt x="2190" y="359"/>
                  </a:cubicBezTo>
                  <a:lnTo>
                    <a:pt x="2190" y="0"/>
                  </a:lnTo>
                  <a:close/>
                  <a:moveTo>
                    <a:pt x="2190" y="3295"/>
                  </a:moveTo>
                  <a:cubicBezTo>
                    <a:pt x="980" y="3295"/>
                    <a:pt x="0" y="2557"/>
                    <a:pt x="0" y="1646"/>
                  </a:cubicBezTo>
                  <a:cubicBezTo>
                    <a:pt x="0" y="737"/>
                    <a:pt x="980" y="0"/>
                    <a:pt x="2190" y="0"/>
                  </a:cubicBezTo>
                  <a:cubicBezTo>
                    <a:pt x="2190" y="359"/>
                    <a:pt x="2190" y="359"/>
                    <a:pt x="2190" y="359"/>
                  </a:cubicBezTo>
                  <a:cubicBezTo>
                    <a:pt x="1243" y="359"/>
                    <a:pt x="477" y="935"/>
                    <a:pt x="477" y="1646"/>
                  </a:cubicBezTo>
                  <a:cubicBezTo>
                    <a:pt x="477" y="2356"/>
                    <a:pt x="1243" y="2932"/>
                    <a:pt x="2190" y="2932"/>
                  </a:cubicBezTo>
                  <a:lnTo>
                    <a:pt x="2190" y="3295"/>
                  </a:lnTo>
                </a:path>
              </a:pathLst>
            </a:custGeom>
            <a:solidFill>
              <a:srgbClr val="CCCCCC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1" name="path"/>
            <p:cNvSpPr/>
            <p:nvPr/>
          </p:nvSpPr>
          <p:spPr>
            <a:xfrm>
              <a:off x="1150937" y="2573337"/>
              <a:ext cx="238125" cy="871537"/>
            </a:xfrm>
            <a:custGeom>
              <a:avLst/>
              <a:gdLst/>
              <a:ahLst/>
              <a:cxnLst/>
              <a:rect l="0" t="0" r="0" b="0"/>
              <a:pathLst>
                <a:path w="375" h="1372">
                  <a:moveTo>
                    <a:pt x="141" y="1372"/>
                  </a:moveTo>
                  <a:cubicBezTo>
                    <a:pt x="375" y="1372"/>
                    <a:pt x="375" y="1372"/>
                    <a:pt x="375" y="1372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63" y="0"/>
                    <a:pt x="0" y="42"/>
                    <a:pt x="0" y="93"/>
                  </a:cubicBezTo>
                  <a:cubicBezTo>
                    <a:pt x="0" y="1278"/>
                    <a:pt x="0" y="1278"/>
                    <a:pt x="0" y="1278"/>
                  </a:cubicBezTo>
                  <a:cubicBezTo>
                    <a:pt x="0" y="1329"/>
                    <a:pt x="63" y="1372"/>
                    <a:pt x="141" y="1372"/>
                  </a:cubicBezTo>
                </a:path>
              </a:pathLst>
            </a:custGeom>
            <a:solidFill>
              <a:srgbClr val="70707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2" name="path"/>
            <p:cNvSpPr/>
            <p:nvPr/>
          </p:nvSpPr>
          <p:spPr>
            <a:xfrm>
              <a:off x="136525" y="103187"/>
              <a:ext cx="2506662" cy="1884362"/>
            </a:xfrm>
            <a:custGeom>
              <a:avLst/>
              <a:gdLst/>
              <a:ahLst/>
              <a:cxnLst/>
              <a:rect l="0" t="0" r="0" b="0"/>
              <a:pathLst>
                <a:path w="3947" h="2967">
                  <a:moveTo>
                    <a:pt x="1973" y="0"/>
                  </a:moveTo>
                  <a:cubicBezTo>
                    <a:pt x="3065" y="0"/>
                    <a:pt x="3947" y="665"/>
                    <a:pt x="3947" y="1483"/>
                  </a:cubicBezTo>
                  <a:cubicBezTo>
                    <a:pt x="3947" y="2304"/>
                    <a:pt x="3065" y="2967"/>
                    <a:pt x="1973" y="2967"/>
                  </a:cubicBezTo>
                  <a:cubicBezTo>
                    <a:pt x="1973" y="2878"/>
                    <a:pt x="1973" y="2878"/>
                    <a:pt x="1973" y="2878"/>
                  </a:cubicBezTo>
                  <a:cubicBezTo>
                    <a:pt x="2998" y="2878"/>
                    <a:pt x="3829" y="2253"/>
                    <a:pt x="3829" y="1483"/>
                  </a:cubicBezTo>
                  <a:cubicBezTo>
                    <a:pt x="3829" y="713"/>
                    <a:pt x="2998" y="91"/>
                    <a:pt x="1973" y="91"/>
                  </a:cubicBezTo>
                  <a:lnTo>
                    <a:pt x="1973" y="0"/>
                  </a:lnTo>
                  <a:close/>
                  <a:moveTo>
                    <a:pt x="1973" y="0"/>
                  </a:moveTo>
                  <a:cubicBezTo>
                    <a:pt x="1973" y="91"/>
                    <a:pt x="1973" y="91"/>
                    <a:pt x="1973" y="91"/>
                  </a:cubicBezTo>
                  <a:cubicBezTo>
                    <a:pt x="949" y="91"/>
                    <a:pt x="121" y="713"/>
                    <a:pt x="121" y="1483"/>
                  </a:cubicBezTo>
                  <a:cubicBezTo>
                    <a:pt x="121" y="2253"/>
                    <a:pt x="949" y="2878"/>
                    <a:pt x="1973" y="2878"/>
                  </a:cubicBezTo>
                  <a:cubicBezTo>
                    <a:pt x="1973" y="2967"/>
                    <a:pt x="1973" y="2967"/>
                    <a:pt x="1973" y="2967"/>
                  </a:cubicBezTo>
                  <a:cubicBezTo>
                    <a:pt x="884" y="2967"/>
                    <a:pt x="0" y="2304"/>
                    <a:pt x="0" y="1483"/>
                  </a:cubicBezTo>
                  <a:cubicBezTo>
                    <a:pt x="0" y="665"/>
                    <a:pt x="884" y="0"/>
                    <a:pt x="1973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textbox 83"/>
          <p:cNvSpPr/>
          <p:nvPr/>
        </p:nvSpPr>
        <p:spPr>
          <a:xfrm>
            <a:off x="600011" y="1545780"/>
            <a:ext cx="2611120" cy="8547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24000"/>
              </a:lnSpc>
            </a:pPr>
            <a:r>
              <a:rPr sz="110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慢性呼吸系统疾病</a:t>
            </a:r>
            <a:r>
              <a:rPr sz="110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10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(包括哮喘)</a:t>
            </a:r>
            <a:r>
              <a:rPr sz="110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10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、心</a:t>
            </a:r>
            <a:r>
              <a:rPr sz="110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血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10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管系统疾病</a:t>
            </a:r>
            <a:r>
              <a:rPr sz="110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10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(高血压除外)</a:t>
            </a:r>
            <a:r>
              <a:rPr sz="110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10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、代谢及</a:t>
            </a:r>
            <a:r>
              <a:rPr sz="110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内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10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分泌系统疾病、肾病、肝病、血液系</a:t>
            </a:r>
            <a:r>
              <a:rPr sz="110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统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10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疾病，神经系统和神经肌肉疾病</a:t>
            </a:r>
            <a:r>
              <a:rPr sz="110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</a:t>
            </a:r>
            <a:endParaRPr lang="en-US" altLang="en-US" sz="1100" dirty="0"/>
          </a:p>
        </p:txBody>
      </p:sp>
      <p:sp>
        <p:nvSpPr>
          <p:cNvPr id="85" name="textbox 85"/>
          <p:cNvSpPr/>
          <p:nvPr/>
        </p:nvSpPr>
        <p:spPr>
          <a:xfrm>
            <a:off x="4825365" y="294640"/>
            <a:ext cx="4159885" cy="7550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algn="l" rtl="0" eaLnBrk="0">
              <a:lnSpc>
                <a:spcPct val="125000"/>
              </a:lnSpc>
              <a:buClrTx/>
              <a:buSzTx/>
              <a:buFontTx/>
            </a:pPr>
            <a:r>
              <a:rPr sz="3500" b="1" spc="1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重症高危人群</a:t>
            </a:r>
            <a:endParaRPr sz="3500" b="1" spc="10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ang="54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6" name="textbox 86"/>
          <p:cNvSpPr/>
          <p:nvPr/>
        </p:nvSpPr>
        <p:spPr>
          <a:xfrm>
            <a:off x="932605" y="6285052"/>
            <a:ext cx="3019425" cy="4038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20955" algn="l" rtl="0" eaLnBrk="0">
              <a:lnSpc>
                <a:spcPts val="1030"/>
              </a:lnSpc>
            </a:pPr>
            <a:r>
              <a:rPr sz="7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1.</a:t>
            </a:r>
            <a:r>
              <a:rPr sz="7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Uyeki</a:t>
            </a:r>
            <a:r>
              <a:rPr sz="7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TM</a:t>
            </a:r>
            <a:r>
              <a:rPr sz="7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7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et</a:t>
            </a:r>
            <a:r>
              <a:rPr sz="7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</a:t>
            </a:r>
            <a:r>
              <a:rPr sz="7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7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Clin</a:t>
            </a:r>
            <a:r>
              <a:rPr sz="7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Infect</a:t>
            </a:r>
            <a:r>
              <a:rPr sz="7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</a:t>
            </a:r>
            <a:r>
              <a:rPr sz="7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7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2019</a:t>
            </a:r>
            <a:r>
              <a:rPr sz="7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Mar</a:t>
            </a:r>
            <a:r>
              <a:rPr sz="7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5;68(6):</a:t>
            </a:r>
            <a:r>
              <a:rPr sz="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70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7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e47.</a:t>
            </a:r>
            <a:endParaRPr lang="en-US" altLang="en-US" sz="700" dirty="0"/>
          </a:p>
          <a:p>
            <a:pPr marL="12700" algn="l" rtl="0" eaLnBrk="0">
              <a:lnSpc>
                <a:spcPts val="1030"/>
              </a:lnSpc>
            </a:pPr>
            <a:r>
              <a:rPr sz="7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2.</a:t>
            </a:r>
            <a:r>
              <a:rPr sz="7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2019</a:t>
            </a:r>
            <a:r>
              <a:rPr sz="7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PHE</a:t>
            </a:r>
            <a:r>
              <a:rPr sz="70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指南：应用抗病毒药物治疗和预防季节性流感</a:t>
            </a:r>
            <a:r>
              <a:rPr sz="70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70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sz="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</a:t>
            </a:r>
            <a:r>
              <a:rPr sz="70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</a:t>
            </a:r>
            <a:r>
              <a:rPr sz="70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7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en-US" altLang="en-US" sz="700" dirty="0"/>
          </a:p>
          <a:p>
            <a:pPr marL="13970" algn="l" rtl="0" eaLnBrk="0">
              <a:lnSpc>
                <a:spcPct val="95000"/>
              </a:lnSpc>
              <a:spcBef>
                <a:spcPts val="10"/>
              </a:spcBef>
            </a:pPr>
            <a:r>
              <a:rPr sz="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3.</a:t>
            </a:r>
            <a:r>
              <a:rPr sz="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流</a:t>
            </a:r>
            <a:r>
              <a:rPr sz="8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行性感冒诊疗方案</a:t>
            </a:r>
            <a:r>
              <a:rPr sz="8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8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sz="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2020</a:t>
            </a:r>
            <a:r>
              <a:rPr sz="8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年版)</a:t>
            </a:r>
            <a:endParaRPr lang="en-US" altLang="en-US" sz="800" dirty="0"/>
          </a:p>
        </p:txBody>
      </p:sp>
      <p:sp>
        <p:nvSpPr>
          <p:cNvPr id="87" name="path"/>
          <p:cNvSpPr/>
          <p:nvPr/>
        </p:nvSpPr>
        <p:spPr>
          <a:xfrm>
            <a:off x="4168775" y="1946275"/>
            <a:ext cx="1009650" cy="625475"/>
          </a:xfrm>
          <a:custGeom>
            <a:avLst/>
            <a:gdLst/>
            <a:ahLst/>
            <a:cxnLst/>
            <a:rect l="0" t="0" r="0" b="0"/>
            <a:pathLst>
              <a:path w="1590" h="985">
                <a:moveTo>
                  <a:pt x="156" y="507"/>
                </a:moveTo>
                <a:cubicBezTo>
                  <a:pt x="337" y="720"/>
                  <a:pt x="678" y="920"/>
                  <a:pt x="794" y="985"/>
                </a:cubicBezTo>
                <a:cubicBezTo>
                  <a:pt x="907" y="920"/>
                  <a:pt x="1245" y="725"/>
                  <a:pt x="1428" y="512"/>
                </a:cubicBezTo>
                <a:cubicBezTo>
                  <a:pt x="1432" y="512"/>
                  <a:pt x="1432" y="512"/>
                  <a:pt x="1432" y="512"/>
                </a:cubicBezTo>
                <a:cubicBezTo>
                  <a:pt x="1432" y="505"/>
                  <a:pt x="1432" y="505"/>
                  <a:pt x="1432" y="505"/>
                </a:cubicBezTo>
                <a:cubicBezTo>
                  <a:pt x="1462" y="470"/>
                  <a:pt x="1487" y="438"/>
                  <a:pt x="1508" y="402"/>
                </a:cubicBezTo>
                <a:cubicBezTo>
                  <a:pt x="1590" y="252"/>
                  <a:pt x="1494" y="84"/>
                  <a:pt x="1296" y="22"/>
                </a:cubicBezTo>
                <a:cubicBezTo>
                  <a:pt x="1248" y="7"/>
                  <a:pt x="1197" y="0"/>
                  <a:pt x="1148" y="0"/>
                </a:cubicBezTo>
                <a:cubicBezTo>
                  <a:pt x="998" y="0"/>
                  <a:pt x="858" y="65"/>
                  <a:pt x="794" y="174"/>
                </a:cubicBezTo>
                <a:cubicBezTo>
                  <a:pt x="730" y="65"/>
                  <a:pt x="590" y="0"/>
                  <a:pt x="440" y="0"/>
                </a:cubicBezTo>
                <a:cubicBezTo>
                  <a:pt x="392" y="0"/>
                  <a:pt x="340" y="7"/>
                  <a:pt x="292" y="22"/>
                </a:cubicBezTo>
                <a:cubicBezTo>
                  <a:pt x="95" y="84"/>
                  <a:pt x="0" y="252"/>
                  <a:pt x="80" y="402"/>
                </a:cubicBezTo>
                <a:cubicBezTo>
                  <a:pt x="102" y="438"/>
                  <a:pt x="126" y="470"/>
                  <a:pt x="156" y="505"/>
                </a:cubicBezTo>
                <a:moveTo>
                  <a:pt x="156" y="507"/>
                </a:moveTo>
                <a:cubicBezTo>
                  <a:pt x="156" y="507"/>
                  <a:pt x="156" y="507"/>
                  <a:pt x="187" y="482"/>
                </a:cubicBezTo>
                <a:cubicBezTo>
                  <a:pt x="187" y="455"/>
                  <a:pt x="187" y="455"/>
                  <a:pt x="187" y="455"/>
                </a:cubicBezTo>
                <a:cubicBezTo>
                  <a:pt x="548" y="455"/>
                  <a:pt x="548" y="455"/>
                  <a:pt x="548" y="455"/>
                </a:cubicBezTo>
                <a:cubicBezTo>
                  <a:pt x="592" y="302"/>
                  <a:pt x="592" y="302"/>
                  <a:pt x="592" y="302"/>
                </a:cubicBezTo>
                <a:cubicBezTo>
                  <a:pt x="630" y="415"/>
                  <a:pt x="630" y="415"/>
                  <a:pt x="630" y="415"/>
                </a:cubicBezTo>
                <a:cubicBezTo>
                  <a:pt x="706" y="215"/>
                  <a:pt x="706" y="215"/>
                  <a:pt x="706" y="215"/>
                </a:cubicBezTo>
                <a:cubicBezTo>
                  <a:pt x="880" y="635"/>
                  <a:pt x="880" y="635"/>
                  <a:pt x="880" y="635"/>
                </a:cubicBezTo>
                <a:cubicBezTo>
                  <a:pt x="962" y="422"/>
                  <a:pt x="962" y="422"/>
                  <a:pt x="962" y="422"/>
                </a:cubicBezTo>
                <a:cubicBezTo>
                  <a:pt x="992" y="522"/>
                  <a:pt x="992" y="522"/>
                  <a:pt x="992" y="522"/>
                </a:cubicBezTo>
                <a:cubicBezTo>
                  <a:pt x="1008" y="460"/>
                  <a:pt x="1008" y="460"/>
                  <a:pt x="1008" y="460"/>
                </a:cubicBezTo>
                <a:cubicBezTo>
                  <a:pt x="1402" y="460"/>
                  <a:pt x="1402" y="460"/>
                  <a:pt x="1402" y="460"/>
                </a:cubicBezTo>
                <a:cubicBezTo>
                  <a:pt x="1402" y="487"/>
                  <a:pt x="1402" y="487"/>
                  <a:pt x="1402" y="487"/>
                </a:cubicBezTo>
                <a:cubicBezTo>
                  <a:pt x="1040" y="487"/>
                  <a:pt x="1040" y="487"/>
                  <a:pt x="1040" y="487"/>
                </a:cubicBezTo>
                <a:cubicBezTo>
                  <a:pt x="996" y="642"/>
                  <a:pt x="996" y="642"/>
                  <a:pt x="996" y="642"/>
                </a:cubicBezTo>
                <a:cubicBezTo>
                  <a:pt x="958" y="528"/>
                  <a:pt x="958" y="528"/>
                  <a:pt x="958" y="528"/>
                </a:cubicBezTo>
                <a:cubicBezTo>
                  <a:pt x="882" y="728"/>
                  <a:pt x="882" y="728"/>
                  <a:pt x="882" y="728"/>
                </a:cubicBezTo>
                <a:cubicBezTo>
                  <a:pt x="708" y="307"/>
                  <a:pt x="708" y="307"/>
                  <a:pt x="708" y="307"/>
                </a:cubicBezTo>
                <a:cubicBezTo>
                  <a:pt x="627" y="520"/>
                  <a:pt x="627" y="520"/>
                  <a:pt x="627" y="520"/>
                </a:cubicBezTo>
                <a:cubicBezTo>
                  <a:pt x="596" y="420"/>
                  <a:pt x="596" y="420"/>
                  <a:pt x="596" y="420"/>
                </a:cubicBezTo>
                <a:lnTo>
                  <a:pt x="576" y="482"/>
                </a:lnTo>
                <a:lnTo>
                  <a:pt x="156" y="507"/>
                </a:lnTo>
              </a:path>
            </a:pathLst>
          </a:custGeom>
          <a:solidFill>
            <a:srgbClr val="C0504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8" name="picture 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257675" y="4659312"/>
            <a:ext cx="872489" cy="689927"/>
          </a:xfrm>
          <a:prstGeom prst="rect">
            <a:avLst/>
          </a:prstGeom>
        </p:spPr>
      </p:pic>
      <p:sp>
        <p:nvSpPr>
          <p:cNvPr id="89" name="textbox 89"/>
          <p:cNvSpPr/>
          <p:nvPr/>
        </p:nvSpPr>
        <p:spPr>
          <a:xfrm>
            <a:off x="9701759" y="1646110"/>
            <a:ext cx="1797685" cy="3790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3970" indent="-1270" algn="l" rtl="0" eaLnBrk="0">
              <a:lnSpc>
                <a:spcPct val="105000"/>
              </a:lnSpc>
            </a:pPr>
            <a:r>
              <a:rPr sz="1100" spc="1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包括应用免疫抑制剂</a:t>
            </a:r>
            <a:r>
              <a:rPr sz="110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或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HIV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10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感染等致免疫功能低</a:t>
            </a:r>
            <a:r>
              <a:rPr sz="110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</a:t>
            </a:r>
            <a:endParaRPr lang="en-US" altLang="en-US" sz="1100" dirty="0"/>
          </a:p>
        </p:txBody>
      </p:sp>
      <p:sp>
        <p:nvSpPr>
          <p:cNvPr id="90" name="textbox 90"/>
          <p:cNvSpPr/>
          <p:nvPr/>
        </p:nvSpPr>
        <p:spPr>
          <a:xfrm>
            <a:off x="7030824" y="5369721"/>
            <a:ext cx="2659379" cy="253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150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疗养院或其他慢性病护理人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群</a:t>
            </a:r>
            <a:endParaRPr lang="en-US" altLang="en-US" sz="1500" dirty="0"/>
          </a:p>
        </p:txBody>
      </p:sp>
      <p:sp>
        <p:nvSpPr>
          <p:cNvPr id="91" name="path"/>
          <p:cNvSpPr/>
          <p:nvPr/>
        </p:nvSpPr>
        <p:spPr>
          <a:xfrm>
            <a:off x="3798888" y="3132137"/>
            <a:ext cx="549275" cy="952500"/>
          </a:xfrm>
          <a:custGeom>
            <a:avLst/>
            <a:gdLst/>
            <a:ahLst/>
            <a:cxnLst/>
            <a:rect l="0" t="0" r="0" b="0"/>
            <a:pathLst>
              <a:path w="865" h="1500">
                <a:moveTo>
                  <a:pt x="857" y="488"/>
                </a:moveTo>
                <a:lnTo>
                  <a:pt x="845" y="466"/>
                </a:lnTo>
                <a:lnTo>
                  <a:pt x="820" y="420"/>
                </a:lnTo>
                <a:lnTo>
                  <a:pt x="807" y="395"/>
                </a:lnTo>
                <a:lnTo>
                  <a:pt x="795" y="372"/>
                </a:lnTo>
                <a:lnTo>
                  <a:pt x="791" y="361"/>
                </a:lnTo>
                <a:lnTo>
                  <a:pt x="787" y="353"/>
                </a:lnTo>
                <a:lnTo>
                  <a:pt x="785" y="347"/>
                </a:lnTo>
                <a:lnTo>
                  <a:pt x="784" y="345"/>
                </a:lnTo>
                <a:lnTo>
                  <a:pt x="784" y="344"/>
                </a:lnTo>
                <a:lnTo>
                  <a:pt x="779" y="337"/>
                </a:lnTo>
                <a:lnTo>
                  <a:pt x="773" y="328"/>
                </a:lnTo>
                <a:lnTo>
                  <a:pt x="767" y="319"/>
                </a:lnTo>
                <a:lnTo>
                  <a:pt x="759" y="308"/>
                </a:lnTo>
                <a:lnTo>
                  <a:pt x="755" y="303"/>
                </a:lnTo>
                <a:lnTo>
                  <a:pt x="751" y="300"/>
                </a:lnTo>
                <a:lnTo>
                  <a:pt x="747" y="294"/>
                </a:lnTo>
                <a:lnTo>
                  <a:pt x="743" y="291"/>
                </a:lnTo>
                <a:lnTo>
                  <a:pt x="739" y="287"/>
                </a:lnTo>
                <a:lnTo>
                  <a:pt x="736" y="285"/>
                </a:lnTo>
                <a:lnTo>
                  <a:pt x="734" y="282"/>
                </a:lnTo>
                <a:lnTo>
                  <a:pt x="733" y="279"/>
                </a:lnTo>
                <a:lnTo>
                  <a:pt x="731" y="275"/>
                </a:lnTo>
                <a:lnTo>
                  <a:pt x="729" y="271"/>
                </a:lnTo>
                <a:lnTo>
                  <a:pt x="728" y="266"/>
                </a:lnTo>
                <a:lnTo>
                  <a:pt x="726" y="263"/>
                </a:lnTo>
                <a:lnTo>
                  <a:pt x="726" y="261"/>
                </a:lnTo>
                <a:lnTo>
                  <a:pt x="726" y="259"/>
                </a:lnTo>
                <a:lnTo>
                  <a:pt x="726" y="256"/>
                </a:lnTo>
                <a:lnTo>
                  <a:pt x="725" y="254"/>
                </a:lnTo>
                <a:lnTo>
                  <a:pt x="724" y="252"/>
                </a:lnTo>
                <a:lnTo>
                  <a:pt x="722" y="252"/>
                </a:lnTo>
                <a:lnTo>
                  <a:pt x="721" y="249"/>
                </a:lnTo>
                <a:lnTo>
                  <a:pt x="719" y="247"/>
                </a:lnTo>
                <a:lnTo>
                  <a:pt x="716" y="245"/>
                </a:lnTo>
                <a:lnTo>
                  <a:pt x="713" y="245"/>
                </a:lnTo>
                <a:lnTo>
                  <a:pt x="709" y="243"/>
                </a:lnTo>
                <a:lnTo>
                  <a:pt x="705" y="240"/>
                </a:lnTo>
                <a:lnTo>
                  <a:pt x="701" y="240"/>
                </a:lnTo>
                <a:lnTo>
                  <a:pt x="695" y="238"/>
                </a:lnTo>
                <a:lnTo>
                  <a:pt x="692" y="238"/>
                </a:lnTo>
                <a:lnTo>
                  <a:pt x="686" y="236"/>
                </a:lnTo>
                <a:lnTo>
                  <a:pt x="681" y="236"/>
                </a:lnTo>
                <a:lnTo>
                  <a:pt x="677" y="236"/>
                </a:lnTo>
                <a:lnTo>
                  <a:pt x="673" y="233"/>
                </a:lnTo>
                <a:lnTo>
                  <a:pt x="670" y="232"/>
                </a:lnTo>
                <a:lnTo>
                  <a:pt x="666" y="231"/>
                </a:lnTo>
                <a:lnTo>
                  <a:pt x="657" y="227"/>
                </a:lnTo>
                <a:lnTo>
                  <a:pt x="643" y="222"/>
                </a:lnTo>
                <a:lnTo>
                  <a:pt x="635" y="220"/>
                </a:lnTo>
                <a:lnTo>
                  <a:pt x="627" y="217"/>
                </a:lnTo>
                <a:lnTo>
                  <a:pt x="619" y="213"/>
                </a:lnTo>
                <a:lnTo>
                  <a:pt x="610" y="210"/>
                </a:lnTo>
                <a:lnTo>
                  <a:pt x="602" y="206"/>
                </a:lnTo>
                <a:lnTo>
                  <a:pt x="595" y="202"/>
                </a:lnTo>
                <a:lnTo>
                  <a:pt x="584" y="196"/>
                </a:lnTo>
                <a:lnTo>
                  <a:pt x="579" y="195"/>
                </a:lnTo>
                <a:lnTo>
                  <a:pt x="574" y="190"/>
                </a:lnTo>
                <a:lnTo>
                  <a:pt x="570" y="185"/>
                </a:lnTo>
                <a:lnTo>
                  <a:pt x="566" y="180"/>
                </a:lnTo>
                <a:lnTo>
                  <a:pt x="563" y="176"/>
                </a:lnTo>
                <a:lnTo>
                  <a:pt x="560" y="172"/>
                </a:lnTo>
                <a:lnTo>
                  <a:pt x="558" y="169"/>
                </a:lnTo>
                <a:lnTo>
                  <a:pt x="557" y="165"/>
                </a:lnTo>
                <a:lnTo>
                  <a:pt x="555" y="162"/>
                </a:lnTo>
                <a:lnTo>
                  <a:pt x="555" y="160"/>
                </a:lnTo>
                <a:lnTo>
                  <a:pt x="554" y="158"/>
                </a:lnTo>
                <a:lnTo>
                  <a:pt x="554" y="155"/>
                </a:lnTo>
                <a:lnTo>
                  <a:pt x="554" y="153"/>
                </a:lnTo>
                <a:lnTo>
                  <a:pt x="554" y="141"/>
                </a:lnTo>
                <a:lnTo>
                  <a:pt x="554" y="130"/>
                </a:lnTo>
                <a:lnTo>
                  <a:pt x="553" y="118"/>
                </a:lnTo>
                <a:lnTo>
                  <a:pt x="552" y="109"/>
                </a:lnTo>
                <a:lnTo>
                  <a:pt x="551" y="98"/>
                </a:lnTo>
                <a:lnTo>
                  <a:pt x="548" y="90"/>
                </a:lnTo>
                <a:lnTo>
                  <a:pt x="546" y="81"/>
                </a:lnTo>
                <a:lnTo>
                  <a:pt x="543" y="74"/>
                </a:lnTo>
                <a:lnTo>
                  <a:pt x="540" y="67"/>
                </a:lnTo>
                <a:lnTo>
                  <a:pt x="537" y="60"/>
                </a:lnTo>
                <a:lnTo>
                  <a:pt x="534" y="54"/>
                </a:lnTo>
                <a:lnTo>
                  <a:pt x="530" y="47"/>
                </a:lnTo>
                <a:lnTo>
                  <a:pt x="527" y="42"/>
                </a:lnTo>
                <a:lnTo>
                  <a:pt x="523" y="38"/>
                </a:lnTo>
                <a:lnTo>
                  <a:pt x="519" y="33"/>
                </a:lnTo>
                <a:lnTo>
                  <a:pt x="514" y="28"/>
                </a:lnTo>
                <a:lnTo>
                  <a:pt x="511" y="24"/>
                </a:lnTo>
                <a:lnTo>
                  <a:pt x="507" y="21"/>
                </a:lnTo>
                <a:lnTo>
                  <a:pt x="503" y="19"/>
                </a:lnTo>
                <a:lnTo>
                  <a:pt x="499" y="15"/>
                </a:lnTo>
                <a:lnTo>
                  <a:pt x="495" y="14"/>
                </a:lnTo>
                <a:lnTo>
                  <a:pt x="492" y="10"/>
                </a:lnTo>
                <a:lnTo>
                  <a:pt x="488" y="10"/>
                </a:lnTo>
                <a:lnTo>
                  <a:pt x="485" y="8"/>
                </a:lnTo>
                <a:lnTo>
                  <a:pt x="480" y="5"/>
                </a:lnTo>
                <a:lnTo>
                  <a:pt x="475" y="3"/>
                </a:lnTo>
                <a:lnTo>
                  <a:pt x="473" y="3"/>
                </a:lnTo>
                <a:lnTo>
                  <a:pt x="472" y="3"/>
                </a:lnTo>
                <a:lnTo>
                  <a:pt x="468" y="1"/>
                </a:lnTo>
                <a:lnTo>
                  <a:pt x="464" y="1"/>
                </a:lnTo>
                <a:lnTo>
                  <a:pt x="461" y="0"/>
                </a:lnTo>
                <a:lnTo>
                  <a:pt x="457" y="0"/>
                </a:lnTo>
                <a:lnTo>
                  <a:pt x="452" y="0"/>
                </a:lnTo>
                <a:lnTo>
                  <a:pt x="449" y="0"/>
                </a:lnTo>
                <a:lnTo>
                  <a:pt x="445" y="0"/>
                </a:lnTo>
                <a:lnTo>
                  <a:pt x="442" y="0"/>
                </a:lnTo>
                <a:lnTo>
                  <a:pt x="435" y="1"/>
                </a:lnTo>
                <a:lnTo>
                  <a:pt x="429" y="1"/>
                </a:lnTo>
                <a:lnTo>
                  <a:pt x="425" y="3"/>
                </a:lnTo>
                <a:lnTo>
                  <a:pt x="416" y="3"/>
                </a:lnTo>
                <a:lnTo>
                  <a:pt x="408" y="3"/>
                </a:lnTo>
                <a:lnTo>
                  <a:pt x="400" y="3"/>
                </a:lnTo>
                <a:lnTo>
                  <a:pt x="392" y="5"/>
                </a:lnTo>
                <a:lnTo>
                  <a:pt x="384" y="5"/>
                </a:lnTo>
                <a:lnTo>
                  <a:pt x="378" y="7"/>
                </a:lnTo>
                <a:lnTo>
                  <a:pt x="371" y="8"/>
                </a:lnTo>
                <a:lnTo>
                  <a:pt x="364" y="10"/>
                </a:lnTo>
                <a:lnTo>
                  <a:pt x="358" y="12"/>
                </a:lnTo>
                <a:lnTo>
                  <a:pt x="352" y="14"/>
                </a:lnTo>
                <a:lnTo>
                  <a:pt x="347" y="15"/>
                </a:lnTo>
                <a:lnTo>
                  <a:pt x="342" y="17"/>
                </a:lnTo>
                <a:lnTo>
                  <a:pt x="337" y="19"/>
                </a:lnTo>
                <a:lnTo>
                  <a:pt x="332" y="21"/>
                </a:lnTo>
                <a:lnTo>
                  <a:pt x="328" y="24"/>
                </a:lnTo>
                <a:lnTo>
                  <a:pt x="324" y="26"/>
                </a:lnTo>
                <a:lnTo>
                  <a:pt x="316" y="30"/>
                </a:lnTo>
                <a:lnTo>
                  <a:pt x="310" y="35"/>
                </a:lnTo>
                <a:lnTo>
                  <a:pt x="305" y="38"/>
                </a:lnTo>
                <a:lnTo>
                  <a:pt x="301" y="42"/>
                </a:lnTo>
                <a:lnTo>
                  <a:pt x="298" y="44"/>
                </a:lnTo>
                <a:lnTo>
                  <a:pt x="296" y="47"/>
                </a:lnTo>
                <a:lnTo>
                  <a:pt x="294" y="49"/>
                </a:lnTo>
                <a:lnTo>
                  <a:pt x="291" y="52"/>
                </a:lnTo>
                <a:lnTo>
                  <a:pt x="290" y="54"/>
                </a:lnTo>
                <a:lnTo>
                  <a:pt x="288" y="58"/>
                </a:lnTo>
                <a:lnTo>
                  <a:pt x="288" y="60"/>
                </a:lnTo>
                <a:lnTo>
                  <a:pt x="287" y="61"/>
                </a:lnTo>
                <a:lnTo>
                  <a:pt x="287" y="63"/>
                </a:lnTo>
                <a:lnTo>
                  <a:pt x="288" y="65"/>
                </a:lnTo>
                <a:lnTo>
                  <a:pt x="288" y="67"/>
                </a:lnTo>
                <a:lnTo>
                  <a:pt x="289" y="70"/>
                </a:lnTo>
                <a:lnTo>
                  <a:pt x="290" y="70"/>
                </a:lnTo>
                <a:lnTo>
                  <a:pt x="292" y="72"/>
                </a:lnTo>
                <a:lnTo>
                  <a:pt x="293" y="74"/>
                </a:lnTo>
                <a:lnTo>
                  <a:pt x="296" y="75"/>
                </a:lnTo>
                <a:lnTo>
                  <a:pt x="299" y="77"/>
                </a:lnTo>
                <a:lnTo>
                  <a:pt x="297" y="84"/>
                </a:lnTo>
                <a:lnTo>
                  <a:pt x="295" y="86"/>
                </a:lnTo>
                <a:lnTo>
                  <a:pt x="294" y="90"/>
                </a:lnTo>
                <a:lnTo>
                  <a:pt x="293" y="95"/>
                </a:lnTo>
                <a:lnTo>
                  <a:pt x="292" y="97"/>
                </a:lnTo>
                <a:lnTo>
                  <a:pt x="293" y="102"/>
                </a:lnTo>
                <a:lnTo>
                  <a:pt x="294" y="104"/>
                </a:lnTo>
                <a:lnTo>
                  <a:pt x="295" y="105"/>
                </a:lnTo>
                <a:lnTo>
                  <a:pt x="297" y="107"/>
                </a:lnTo>
                <a:lnTo>
                  <a:pt x="298" y="109"/>
                </a:lnTo>
                <a:lnTo>
                  <a:pt x="299" y="111"/>
                </a:lnTo>
                <a:lnTo>
                  <a:pt x="300" y="111"/>
                </a:lnTo>
                <a:lnTo>
                  <a:pt x="300" y="112"/>
                </a:lnTo>
                <a:lnTo>
                  <a:pt x="300" y="114"/>
                </a:lnTo>
                <a:lnTo>
                  <a:pt x="299" y="116"/>
                </a:lnTo>
                <a:lnTo>
                  <a:pt x="297" y="116"/>
                </a:lnTo>
                <a:lnTo>
                  <a:pt x="294" y="125"/>
                </a:lnTo>
                <a:lnTo>
                  <a:pt x="292" y="132"/>
                </a:lnTo>
                <a:lnTo>
                  <a:pt x="292" y="135"/>
                </a:lnTo>
                <a:lnTo>
                  <a:pt x="291" y="137"/>
                </a:lnTo>
                <a:lnTo>
                  <a:pt x="290" y="139"/>
                </a:lnTo>
                <a:lnTo>
                  <a:pt x="289" y="141"/>
                </a:lnTo>
                <a:lnTo>
                  <a:pt x="287" y="142"/>
                </a:lnTo>
                <a:lnTo>
                  <a:pt x="286" y="144"/>
                </a:lnTo>
                <a:lnTo>
                  <a:pt x="286" y="146"/>
                </a:lnTo>
                <a:lnTo>
                  <a:pt x="286" y="148"/>
                </a:lnTo>
                <a:lnTo>
                  <a:pt x="287" y="148"/>
                </a:lnTo>
                <a:lnTo>
                  <a:pt x="288" y="148"/>
                </a:lnTo>
                <a:lnTo>
                  <a:pt x="296" y="153"/>
                </a:lnTo>
                <a:lnTo>
                  <a:pt x="297" y="155"/>
                </a:lnTo>
                <a:lnTo>
                  <a:pt x="299" y="162"/>
                </a:lnTo>
                <a:lnTo>
                  <a:pt x="300" y="164"/>
                </a:lnTo>
                <a:lnTo>
                  <a:pt x="301" y="169"/>
                </a:lnTo>
                <a:lnTo>
                  <a:pt x="303" y="172"/>
                </a:lnTo>
                <a:lnTo>
                  <a:pt x="305" y="176"/>
                </a:lnTo>
                <a:lnTo>
                  <a:pt x="299" y="190"/>
                </a:lnTo>
                <a:lnTo>
                  <a:pt x="293" y="201"/>
                </a:lnTo>
                <a:lnTo>
                  <a:pt x="288" y="215"/>
                </a:lnTo>
                <a:lnTo>
                  <a:pt x="287" y="215"/>
                </a:lnTo>
                <a:lnTo>
                  <a:pt x="275" y="220"/>
                </a:lnTo>
                <a:lnTo>
                  <a:pt x="262" y="224"/>
                </a:lnTo>
                <a:lnTo>
                  <a:pt x="248" y="229"/>
                </a:lnTo>
                <a:lnTo>
                  <a:pt x="244" y="229"/>
                </a:lnTo>
                <a:lnTo>
                  <a:pt x="235" y="231"/>
                </a:lnTo>
                <a:lnTo>
                  <a:pt x="221" y="236"/>
                </a:lnTo>
                <a:lnTo>
                  <a:pt x="213" y="238"/>
                </a:lnTo>
                <a:lnTo>
                  <a:pt x="205" y="240"/>
                </a:lnTo>
                <a:lnTo>
                  <a:pt x="197" y="243"/>
                </a:lnTo>
                <a:lnTo>
                  <a:pt x="189" y="245"/>
                </a:lnTo>
                <a:lnTo>
                  <a:pt x="181" y="248"/>
                </a:lnTo>
                <a:lnTo>
                  <a:pt x="175" y="252"/>
                </a:lnTo>
                <a:lnTo>
                  <a:pt x="171" y="254"/>
                </a:lnTo>
                <a:lnTo>
                  <a:pt x="168" y="255"/>
                </a:lnTo>
                <a:lnTo>
                  <a:pt x="165" y="257"/>
                </a:lnTo>
                <a:lnTo>
                  <a:pt x="163" y="259"/>
                </a:lnTo>
                <a:lnTo>
                  <a:pt x="161" y="261"/>
                </a:lnTo>
                <a:lnTo>
                  <a:pt x="159" y="262"/>
                </a:lnTo>
                <a:lnTo>
                  <a:pt x="157" y="264"/>
                </a:lnTo>
                <a:lnTo>
                  <a:pt x="157" y="266"/>
                </a:lnTo>
                <a:lnTo>
                  <a:pt x="156" y="271"/>
                </a:lnTo>
                <a:lnTo>
                  <a:pt x="155" y="277"/>
                </a:lnTo>
                <a:lnTo>
                  <a:pt x="155" y="282"/>
                </a:lnTo>
                <a:lnTo>
                  <a:pt x="155" y="289"/>
                </a:lnTo>
                <a:lnTo>
                  <a:pt x="156" y="296"/>
                </a:lnTo>
                <a:lnTo>
                  <a:pt x="156" y="298"/>
                </a:lnTo>
                <a:lnTo>
                  <a:pt x="157" y="300"/>
                </a:lnTo>
                <a:lnTo>
                  <a:pt x="158" y="303"/>
                </a:lnTo>
                <a:lnTo>
                  <a:pt x="159" y="305"/>
                </a:lnTo>
                <a:lnTo>
                  <a:pt x="154" y="314"/>
                </a:lnTo>
                <a:lnTo>
                  <a:pt x="148" y="323"/>
                </a:lnTo>
                <a:lnTo>
                  <a:pt x="141" y="335"/>
                </a:lnTo>
                <a:lnTo>
                  <a:pt x="135" y="347"/>
                </a:lnTo>
                <a:lnTo>
                  <a:pt x="129" y="358"/>
                </a:lnTo>
                <a:lnTo>
                  <a:pt x="127" y="365"/>
                </a:lnTo>
                <a:lnTo>
                  <a:pt x="125" y="368"/>
                </a:lnTo>
                <a:lnTo>
                  <a:pt x="124" y="372"/>
                </a:lnTo>
                <a:lnTo>
                  <a:pt x="123" y="375"/>
                </a:lnTo>
                <a:lnTo>
                  <a:pt x="117" y="383"/>
                </a:lnTo>
                <a:lnTo>
                  <a:pt x="111" y="391"/>
                </a:lnTo>
                <a:lnTo>
                  <a:pt x="104" y="400"/>
                </a:lnTo>
                <a:lnTo>
                  <a:pt x="97" y="411"/>
                </a:lnTo>
                <a:lnTo>
                  <a:pt x="93" y="416"/>
                </a:lnTo>
                <a:lnTo>
                  <a:pt x="91" y="420"/>
                </a:lnTo>
                <a:lnTo>
                  <a:pt x="88" y="425"/>
                </a:lnTo>
                <a:lnTo>
                  <a:pt x="87" y="429"/>
                </a:lnTo>
                <a:lnTo>
                  <a:pt x="85" y="434"/>
                </a:lnTo>
                <a:lnTo>
                  <a:pt x="85" y="435"/>
                </a:lnTo>
                <a:lnTo>
                  <a:pt x="85" y="437"/>
                </a:lnTo>
                <a:lnTo>
                  <a:pt x="82" y="445"/>
                </a:lnTo>
                <a:lnTo>
                  <a:pt x="78" y="455"/>
                </a:lnTo>
                <a:lnTo>
                  <a:pt x="74" y="465"/>
                </a:lnTo>
                <a:lnTo>
                  <a:pt x="70" y="476"/>
                </a:lnTo>
                <a:lnTo>
                  <a:pt x="65" y="487"/>
                </a:lnTo>
                <a:lnTo>
                  <a:pt x="63" y="492"/>
                </a:lnTo>
                <a:lnTo>
                  <a:pt x="60" y="496"/>
                </a:lnTo>
                <a:lnTo>
                  <a:pt x="58" y="499"/>
                </a:lnTo>
                <a:lnTo>
                  <a:pt x="56" y="502"/>
                </a:lnTo>
                <a:lnTo>
                  <a:pt x="48" y="522"/>
                </a:lnTo>
                <a:lnTo>
                  <a:pt x="41" y="545"/>
                </a:lnTo>
                <a:lnTo>
                  <a:pt x="33" y="570"/>
                </a:lnTo>
                <a:lnTo>
                  <a:pt x="29" y="583"/>
                </a:lnTo>
                <a:lnTo>
                  <a:pt x="25" y="596"/>
                </a:lnTo>
                <a:lnTo>
                  <a:pt x="22" y="608"/>
                </a:lnTo>
                <a:lnTo>
                  <a:pt x="19" y="620"/>
                </a:lnTo>
                <a:lnTo>
                  <a:pt x="18" y="630"/>
                </a:lnTo>
                <a:lnTo>
                  <a:pt x="17" y="635"/>
                </a:lnTo>
                <a:lnTo>
                  <a:pt x="17" y="638"/>
                </a:lnTo>
                <a:lnTo>
                  <a:pt x="17" y="642"/>
                </a:lnTo>
                <a:lnTo>
                  <a:pt x="17" y="645"/>
                </a:lnTo>
                <a:lnTo>
                  <a:pt x="18" y="647"/>
                </a:lnTo>
                <a:lnTo>
                  <a:pt x="18" y="649"/>
                </a:lnTo>
                <a:lnTo>
                  <a:pt x="18" y="653"/>
                </a:lnTo>
                <a:lnTo>
                  <a:pt x="15" y="660"/>
                </a:lnTo>
                <a:lnTo>
                  <a:pt x="14" y="663"/>
                </a:lnTo>
                <a:lnTo>
                  <a:pt x="12" y="668"/>
                </a:lnTo>
                <a:lnTo>
                  <a:pt x="10" y="672"/>
                </a:lnTo>
                <a:lnTo>
                  <a:pt x="7" y="676"/>
                </a:lnTo>
                <a:lnTo>
                  <a:pt x="7" y="677"/>
                </a:lnTo>
                <a:lnTo>
                  <a:pt x="5" y="683"/>
                </a:lnTo>
                <a:lnTo>
                  <a:pt x="2" y="688"/>
                </a:lnTo>
                <a:lnTo>
                  <a:pt x="1" y="692"/>
                </a:lnTo>
                <a:lnTo>
                  <a:pt x="0" y="696"/>
                </a:lnTo>
                <a:lnTo>
                  <a:pt x="0" y="700"/>
                </a:lnTo>
                <a:lnTo>
                  <a:pt x="0" y="704"/>
                </a:lnTo>
                <a:lnTo>
                  <a:pt x="0" y="708"/>
                </a:lnTo>
                <a:lnTo>
                  <a:pt x="0" y="712"/>
                </a:lnTo>
                <a:lnTo>
                  <a:pt x="0" y="716"/>
                </a:lnTo>
                <a:lnTo>
                  <a:pt x="0" y="717"/>
                </a:lnTo>
                <a:lnTo>
                  <a:pt x="1" y="719"/>
                </a:lnTo>
                <a:lnTo>
                  <a:pt x="2" y="720"/>
                </a:lnTo>
                <a:lnTo>
                  <a:pt x="3" y="721"/>
                </a:lnTo>
                <a:lnTo>
                  <a:pt x="5" y="722"/>
                </a:lnTo>
                <a:lnTo>
                  <a:pt x="7" y="723"/>
                </a:lnTo>
                <a:lnTo>
                  <a:pt x="5" y="727"/>
                </a:lnTo>
                <a:lnTo>
                  <a:pt x="3" y="732"/>
                </a:lnTo>
                <a:lnTo>
                  <a:pt x="3" y="738"/>
                </a:lnTo>
                <a:lnTo>
                  <a:pt x="2" y="742"/>
                </a:lnTo>
                <a:lnTo>
                  <a:pt x="2" y="745"/>
                </a:lnTo>
                <a:lnTo>
                  <a:pt x="3" y="749"/>
                </a:lnTo>
                <a:lnTo>
                  <a:pt x="3" y="753"/>
                </a:lnTo>
                <a:lnTo>
                  <a:pt x="5" y="757"/>
                </a:lnTo>
                <a:lnTo>
                  <a:pt x="5" y="760"/>
                </a:lnTo>
                <a:lnTo>
                  <a:pt x="7" y="764"/>
                </a:lnTo>
                <a:lnTo>
                  <a:pt x="10" y="768"/>
                </a:lnTo>
                <a:lnTo>
                  <a:pt x="13" y="771"/>
                </a:lnTo>
                <a:lnTo>
                  <a:pt x="16" y="774"/>
                </a:lnTo>
                <a:lnTo>
                  <a:pt x="25" y="780"/>
                </a:lnTo>
                <a:lnTo>
                  <a:pt x="44" y="791"/>
                </a:lnTo>
                <a:lnTo>
                  <a:pt x="55" y="797"/>
                </a:lnTo>
                <a:lnTo>
                  <a:pt x="65" y="802"/>
                </a:lnTo>
                <a:lnTo>
                  <a:pt x="72" y="806"/>
                </a:lnTo>
                <a:lnTo>
                  <a:pt x="75" y="807"/>
                </a:lnTo>
                <a:lnTo>
                  <a:pt x="76" y="807"/>
                </a:lnTo>
                <a:lnTo>
                  <a:pt x="80" y="808"/>
                </a:lnTo>
                <a:lnTo>
                  <a:pt x="83" y="808"/>
                </a:lnTo>
                <a:lnTo>
                  <a:pt x="88" y="808"/>
                </a:lnTo>
                <a:lnTo>
                  <a:pt x="90" y="808"/>
                </a:lnTo>
                <a:lnTo>
                  <a:pt x="92" y="808"/>
                </a:lnTo>
                <a:lnTo>
                  <a:pt x="95" y="807"/>
                </a:lnTo>
                <a:lnTo>
                  <a:pt x="97" y="807"/>
                </a:lnTo>
                <a:lnTo>
                  <a:pt x="98" y="806"/>
                </a:lnTo>
                <a:lnTo>
                  <a:pt x="100" y="805"/>
                </a:lnTo>
                <a:lnTo>
                  <a:pt x="101" y="804"/>
                </a:lnTo>
                <a:lnTo>
                  <a:pt x="101" y="802"/>
                </a:lnTo>
                <a:lnTo>
                  <a:pt x="103" y="801"/>
                </a:lnTo>
                <a:lnTo>
                  <a:pt x="104" y="801"/>
                </a:lnTo>
                <a:lnTo>
                  <a:pt x="105" y="799"/>
                </a:lnTo>
                <a:lnTo>
                  <a:pt x="106" y="798"/>
                </a:lnTo>
                <a:lnTo>
                  <a:pt x="107" y="796"/>
                </a:lnTo>
                <a:lnTo>
                  <a:pt x="107" y="794"/>
                </a:lnTo>
                <a:lnTo>
                  <a:pt x="107" y="793"/>
                </a:lnTo>
                <a:lnTo>
                  <a:pt x="107" y="792"/>
                </a:lnTo>
                <a:lnTo>
                  <a:pt x="106" y="791"/>
                </a:lnTo>
                <a:lnTo>
                  <a:pt x="105" y="790"/>
                </a:lnTo>
                <a:lnTo>
                  <a:pt x="104" y="788"/>
                </a:lnTo>
                <a:lnTo>
                  <a:pt x="101" y="785"/>
                </a:lnTo>
                <a:lnTo>
                  <a:pt x="98" y="782"/>
                </a:lnTo>
                <a:lnTo>
                  <a:pt x="94" y="780"/>
                </a:lnTo>
                <a:lnTo>
                  <a:pt x="86" y="775"/>
                </a:lnTo>
                <a:lnTo>
                  <a:pt x="83" y="772"/>
                </a:lnTo>
                <a:lnTo>
                  <a:pt x="80" y="770"/>
                </a:lnTo>
                <a:lnTo>
                  <a:pt x="82" y="770"/>
                </a:lnTo>
                <a:lnTo>
                  <a:pt x="85" y="770"/>
                </a:lnTo>
                <a:lnTo>
                  <a:pt x="88" y="770"/>
                </a:lnTo>
                <a:lnTo>
                  <a:pt x="91" y="769"/>
                </a:lnTo>
                <a:lnTo>
                  <a:pt x="95" y="768"/>
                </a:lnTo>
                <a:lnTo>
                  <a:pt x="96" y="767"/>
                </a:lnTo>
                <a:lnTo>
                  <a:pt x="98" y="766"/>
                </a:lnTo>
                <a:lnTo>
                  <a:pt x="99" y="766"/>
                </a:lnTo>
                <a:lnTo>
                  <a:pt x="100" y="765"/>
                </a:lnTo>
                <a:lnTo>
                  <a:pt x="102" y="762"/>
                </a:lnTo>
                <a:lnTo>
                  <a:pt x="105" y="755"/>
                </a:lnTo>
                <a:lnTo>
                  <a:pt x="107" y="750"/>
                </a:lnTo>
                <a:lnTo>
                  <a:pt x="109" y="745"/>
                </a:lnTo>
                <a:lnTo>
                  <a:pt x="111" y="740"/>
                </a:lnTo>
                <a:lnTo>
                  <a:pt x="112" y="734"/>
                </a:lnTo>
                <a:lnTo>
                  <a:pt x="116" y="733"/>
                </a:lnTo>
                <a:lnTo>
                  <a:pt x="119" y="732"/>
                </a:lnTo>
                <a:lnTo>
                  <a:pt x="123" y="730"/>
                </a:lnTo>
                <a:lnTo>
                  <a:pt x="125" y="728"/>
                </a:lnTo>
                <a:lnTo>
                  <a:pt x="127" y="725"/>
                </a:lnTo>
                <a:lnTo>
                  <a:pt x="128" y="722"/>
                </a:lnTo>
                <a:lnTo>
                  <a:pt x="128" y="717"/>
                </a:lnTo>
                <a:lnTo>
                  <a:pt x="129" y="712"/>
                </a:lnTo>
                <a:lnTo>
                  <a:pt x="129" y="707"/>
                </a:lnTo>
                <a:lnTo>
                  <a:pt x="129" y="704"/>
                </a:lnTo>
                <a:lnTo>
                  <a:pt x="128" y="701"/>
                </a:lnTo>
                <a:lnTo>
                  <a:pt x="128" y="699"/>
                </a:lnTo>
                <a:lnTo>
                  <a:pt x="127" y="696"/>
                </a:lnTo>
                <a:lnTo>
                  <a:pt x="128" y="685"/>
                </a:lnTo>
                <a:lnTo>
                  <a:pt x="130" y="674"/>
                </a:lnTo>
                <a:lnTo>
                  <a:pt x="132" y="662"/>
                </a:lnTo>
                <a:lnTo>
                  <a:pt x="136" y="648"/>
                </a:lnTo>
                <a:lnTo>
                  <a:pt x="137" y="642"/>
                </a:lnTo>
                <a:lnTo>
                  <a:pt x="139" y="636"/>
                </a:lnTo>
                <a:lnTo>
                  <a:pt x="141" y="631"/>
                </a:lnTo>
                <a:lnTo>
                  <a:pt x="143" y="626"/>
                </a:lnTo>
                <a:lnTo>
                  <a:pt x="145" y="623"/>
                </a:lnTo>
                <a:lnTo>
                  <a:pt x="146" y="621"/>
                </a:lnTo>
                <a:lnTo>
                  <a:pt x="147" y="620"/>
                </a:lnTo>
                <a:lnTo>
                  <a:pt x="152" y="612"/>
                </a:lnTo>
                <a:lnTo>
                  <a:pt x="156" y="604"/>
                </a:lnTo>
                <a:lnTo>
                  <a:pt x="161" y="595"/>
                </a:lnTo>
                <a:lnTo>
                  <a:pt x="166" y="585"/>
                </a:lnTo>
                <a:lnTo>
                  <a:pt x="168" y="580"/>
                </a:lnTo>
                <a:lnTo>
                  <a:pt x="169" y="577"/>
                </a:lnTo>
                <a:lnTo>
                  <a:pt x="171" y="572"/>
                </a:lnTo>
                <a:lnTo>
                  <a:pt x="171" y="570"/>
                </a:lnTo>
                <a:lnTo>
                  <a:pt x="172" y="567"/>
                </a:lnTo>
                <a:lnTo>
                  <a:pt x="171" y="566"/>
                </a:lnTo>
                <a:lnTo>
                  <a:pt x="171" y="565"/>
                </a:lnTo>
                <a:lnTo>
                  <a:pt x="177" y="558"/>
                </a:lnTo>
                <a:lnTo>
                  <a:pt x="183" y="550"/>
                </a:lnTo>
                <a:lnTo>
                  <a:pt x="190" y="540"/>
                </a:lnTo>
                <a:lnTo>
                  <a:pt x="194" y="535"/>
                </a:lnTo>
                <a:lnTo>
                  <a:pt x="197" y="531"/>
                </a:lnTo>
                <a:lnTo>
                  <a:pt x="201" y="524"/>
                </a:lnTo>
                <a:lnTo>
                  <a:pt x="204" y="519"/>
                </a:lnTo>
                <a:lnTo>
                  <a:pt x="206" y="514"/>
                </a:lnTo>
                <a:lnTo>
                  <a:pt x="208" y="510"/>
                </a:lnTo>
                <a:lnTo>
                  <a:pt x="209" y="505"/>
                </a:lnTo>
                <a:lnTo>
                  <a:pt x="209" y="503"/>
                </a:lnTo>
                <a:lnTo>
                  <a:pt x="210" y="501"/>
                </a:lnTo>
                <a:lnTo>
                  <a:pt x="210" y="502"/>
                </a:lnTo>
                <a:lnTo>
                  <a:pt x="210" y="508"/>
                </a:lnTo>
                <a:lnTo>
                  <a:pt x="210" y="517"/>
                </a:lnTo>
                <a:lnTo>
                  <a:pt x="209" y="521"/>
                </a:lnTo>
                <a:lnTo>
                  <a:pt x="209" y="527"/>
                </a:lnTo>
                <a:lnTo>
                  <a:pt x="208" y="534"/>
                </a:lnTo>
                <a:lnTo>
                  <a:pt x="206" y="541"/>
                </a:lnTo>
                <a:lnTo>
                  <a:pt x="204" y="549"/>
                </a:lnTo>
                <a:lnTo>
                  <a:pt x="202" y="557"/>
                </a:lnTo>
                <a:lnTo>
                  <a:pt x="199" y="566"/>
                </a:lnTo>
                <a:lnTo>
                  <a:pt x="196" y="575"/>
                </a:lnTo>
                <a:lnTo>
                  <a:pt x="192" y="585"/>
                </a:lnTo>
                <a:lnTo>
                  <a:pt x="187" y="596"/>
                </a:lnTo>
                <a:lnTo>
                  <a:pt x="180" y="610"/>
                </a:lnTo>
                <a:lnTo>
                  <a:pt x="174" y="625"/>
                </a:lnTo>
                <a:lnTo>
                  <a:pt x="167" y="643"/>
                </a:lnTo>
                <a:lnTo>
                  <a:pt x="163" y="653"/>
                </a:lnTo>
                <a:lnTo>
                  <a:pt x="159" y="661"/>
                </a:lnTo>
                <a:lnTo>
                  <a:pt x="156" y="670"/>
                </a:lnTo>
                <a:lnTo>
                  <a:pt x="154" y="679"/>
                </a:lnTo>
                <a:lnTo>
                  <a:pt x="152" y="686"/>
                </a:lnTo>
                <a:lnTo>
                  <a:pt x="151" y="693"/>
                </a:lnTo>
                <a:lnTo>
                  <a:pt x="150" y="695"/>
                </a:lnTo>
                <a:lnTo>
                  <a:pt x="150" y="698"/>
                </a:lnTo>
                <a:lnTo>
                  <a:pt x="150" y="700"/>
                </a:lnTo>
                <a:lnTo>
                  <a:pt x="151" y="702"/>
                </a:lnTo>
                <a:lnTo>
                  <a:pt x="150" y="702"/>
                </a:lnTo>
                <a:lnTo>
                  <a:pt x="151" y="702"/>
                </a:lnTo>
                <a:lnTo>
                  <a:pt x="152" y="702"/>
                </a:lnTo>
                <a:lnTo>
                  <a:pt x="155" y="701"/>
                </a:lnTo>
                <a:lnTo>
                  <a:pt x="166" y="698"/>
                </a:lnTo>
                <a:lnTo>
                  <a:pt x="170" y="698"/>
                </a:lnTo>
                <a:lnTo>
                  <a:pt x="168" y="703"/>
                </a:lnTo>
                <a:lnTo>
                  <a:pt x="166" y="710"/>
                </a:lnTo>
                <a:lnTo>
                  <a:pt x="165" y="714"/>
                </a:lnTo>
                <a:lnTo>
                  <a:pt x="164" y="717"/>
                </a:lnTo>
                <a:lnTo>
                  <a:pt x="162" y="721"/>
                </a:lnTo>
                <a:lnTo>
                  <a:pt x="160" y="724"/>
                </a:lnTo>
                <a:lnTo>
                  <a:pt x="160" y="727"/>
                </a:lnTo>
                <a:lnTo>
                  <a:pt x="160" y="737"/>
                </a:lnTo>
                <a:lnTo>
                  <a:pt x="159" y="750"/>
                </a:lnTo>
                <a:lnTo>
                  <a:pt x="160" y="759"/>
                </a:lnTo>
                <a:lnTo>
                  <a:pt x="160" y="767"/>
                </a:lnTo>
                <a:lnTo>
                  <a:pt x="160" y="776"/>
                </a:lnTo>
                <a:lnTo>
                  <a:pt x="161" y="785"/>
                </a:lnTo>
                <a:lnTo>
                  <a:pt x="162" y="794"/>
                </a:lnTo>
                <a:lnTo>
                  <a:pt x="164" y="802"/>
                </a:lnTo>
                <a:lnTo>
                  <a:pt x="166" y="810"/>
                </a:lnTo>
                <a:lnTo>
                  <a:pt x="167" y="814"/>
                </a:lnTo>
                <a:lnTo>
                  <a:pt x="168" y="818"/>
                </a:lnTo>
                <a:lnTo>
                  <a:pt x="170" y="821"/>
                </a:lnTo>
                <a:lnTo>
                  <a:pt x="171" y="824"/>
                </a:lnTo>
                <a:lnTo>
                  <a:pt x="173" y="827"/>
                </a:lnTo>
                <a:lnTo>
                  <a:pt x="175" y="829"/>
                </a:lnTo>
                <a:lnTo>
                  <a:pt x="178" y="835"/>
                </a:lnTo>
                <a:lnTo>
                  <a:pt x="187" y="852"/>
                </a:lnTo>
                <a:lnTo>
                  <a:pt x="192" y="863"/>
                </a:lnTo>
                <a:lnTo>
                  <a:pt x="198" y="877"/>
                </a:lnTo>
                <a:lnTo>
                  <a:pt x="204" y="891"/>
                </a:lnTo>
                <a:lnTo>
                  <a:pt x="211" y="907"/>
                </a:lnTo>
                <a:lnTo>
                  <a:pt x="217" y="923"/>
                </a:lnTo>
                <a:lnTo>
                  <a:pt x="223" y="940"/>
                </a:lnTo>
                <a:lnTo>
                  <a:pt x="226" y="948"/>
                </a:lnTo>
                <a:lnTo>
                  <a:pt x="228" y="956"/>
                </a:lnTo>
                <a:lnTo>
                  <a:pt x="231" y="965"/>
                </a:lnTo>
                <a:lnTo>
                  <a:pt x="232" y="973"/>
                </a:lnTo>
                <a:lnTo>
                  <a:pt x="234" y="981"/>
                </a:lnTo>
                <a:lnTo>
                  <a:pt x="235" y="989"/>
                </a:lnTo>
                <a:lnTo>
                  <a:pt x="237" y="997"/>
                </a:lnTo>
                <a:lnTo>
                  <a:pt x="237" y="1004"/>
                </a:lnTo>
                <a:lnTo>
                  <a:pt x="237" y="1012"/>
                </a:lnTo>
                <a:lnTo>
                  <a:pt x="237" y="1019"/>
                </a:lnTo>
                <a:lnTo>
                  <a:pt x="236" y="1025"/>
                </a:lnTo>
                <a:lnTo>
                  <a:pt x="235" y="1031"/>
                </a:lnTo>
                <a:lnTo>
                  <a:pt x="237" y="1050"/>
                </a:lnTo>
                <a:lnTo>
                  <a:pt x="240" y="1076"/>
                </a:lnTo>
                <a:lnTo>
                  <a:pt x="241" y="1078"/>
                </a:lnTo>
                <a:lnTo>
                  <a:pt x="241" y="1081"/>
                </a:lnTo>
                <a:lnTo>
                  <a:pt x="242" y="1084"/>
                </a:lnTo>
                <a:lnTo>
                  <a:pt x="243" y="1087"/>
                </a:lnTo>
                <a:lnTo>
                  <a:pt x="243" y="1090"/>
                </a:lnTo>
                <a:lnTo>
                  <a:pt x="243" y="1091"/>
                </a:lnTo>
                <a:lnTo>
                  <a:pt x="242" y="1093"/>
                </a:lnTo>
                <a:lnTo>
                  <a:pt x="242" y="1094"/>
                </a:lnTo>
                <a:lnTo>
                  <a:pt x="241" y="1095"/>
                </a:lnTo>
                <a:lnTo>
                  <a:pt x="241" y="1105"/>
                </a:lnTo>
                <a:lnTo>
                  <a:pt x="241" y="1116"/>
                </a:lnTo>
                <a:lnTo>
                  <a:pt x="242" y="1129"/>
                </a:lnTo>
                <a:lnTo>
                  <a:pt x="243" y="1136"/>
                </a:lnTo>
                <a:lnTo>
                  <a:pt x="244" y="1144"/>
                </a:lnTo>
                <a:lnTo>
                  <a:pt x="245" y="1151"/>
                </a:lnTo>
                <a:lnTo>
                  <a:pt x="247" y="1157"/>
                </a:lnTo>
                <a:lnTo>
                  <a:pt x="248" y="1163"/>
                </a:lnTo>
                <a:lnTo>
                  <a:pt x="250" y="1169"/>
                </a:lnTo>
                <a:lnTo>
                  <a:pt x="251" y="1172"/>
                </a:lnTo>
                <a:lnTo>
                  <a:pt x="252" y="1174"/>
                </a:lnTo>
                <a:lnTo>
                  <a:pt x="254" y="1176"/>
                </a:lnTo>
                <a:lnTo>
                  <a:pt x="255" y="1178"/>
                </a:lnTo>
                <a:lnTo>
                  <a:pt x="259" y="1189"/>
                </a:lnTo>
                <a:lnTo>
                  <a:pt x="263" y="1201"/>
                </a:lnTo>
                <a:lnTo>
                  <a:pt x="267" y="1216"/>
                </a:lnTo>
                <a:lnTo>
                  <a:pt x="268" y="1224"/>
                </a:lnTo>
                <a:lnTo>
                  <a:pt x="270" y="1232"/>
                </a:lnTo>
                <a:lnTo>
                  <a:pt x="272" y="1239"/>
                </a:lnTo>
                <a:lnTo>
                  <a:pt x="273" y="1247"/>
                </a:lnTo>
                <a:lnTo>
                  <a:pt x="274" y="1254"/>
                </a:lnTo>
                <a:lnTo>
                  <a:pt x="274" y="1261"/>
                </a:lnTo>
                <a:lnTo>
                  <a:pt x="274" y="1267"/>
                </a:lnTo>
                <a:lnTo>
                  <a:pt x="274" y="1269"/>
                </a:lnTo>
                <a:lnTo>
                  <a:pt x="273" y="1271"/>
                </a:lnTo>
                <a:lnTo>
                  <a:pt x="273" y="1292"/>
                </a:lnTo>
                <a:lnTo>
                  <a:pt x="273" y="1314"/>
                </a:lnTo>
                <a:lnTo>
                  <a:pt x="273" y="1339"/>
                </a:lnTo>
                <a:lnTo>
                  <a:pt x="273" y="1353"/>
                </a:lnTo>
                <a:lnTo>
                  <a:pt x="274" y="1366"/>
                </a:lnTo>
                <a:lnTo>
                  <a:pt x="275" y="1378"/>
                </a:lnTo>
                <a:lnTo>
                  <a:pt x="276" y="1390"/>
                </a:lnTo>
                <a:lnTo>
                  <a:pt x="278" y="1400"/>
                </a:lnTo>
                <a:lnTo>
                  <a:pt x="279" y="1405"/>
                </a:lnTo>
                <a:lnTo>
                  <a:pt x="280" y="1409"/>
                </a:lnTo>
                <a:lnTo>
                  <a:pt x="281" y="1413"/>
                </a:lnTo>
                <a:lnTo>
                  <a:pt x="282" y="1416"/>
                </a:lnTo>
                <a:lnTo>
                  <a:pt x="284" y="1418"/>
                </a:lnTo>
                <a:lnTo>
                  <a:pt x="285" y="1420"/>
                </a:lnTo>
                <a:lnTo>
                  <a:pt x="287" y="1421"/>
                </a:lnTo>
                <a:lnTo>
                  <a:pt x="288" y="1423"/>
                </a:lnTo>
                <a:lnTo>
                  <a:pt x="289" y="1425"/>
                </a:lnTo>
                <a:lnTo>
                  <a:pt x="291" y="1427"/>
                </a:lnTo>
                <a:lnTo>
                  <a:pt x="292" y="1429"/>
                </a:lnTo>
                <a:lnTo>
                  <a:pt x="292" y="1432"/>
                </a:lnTo>
                <a:lnTo>
                  <a:pt x="292" y="1433"/>
                </a:lnTo>
                <a:lnTo>
                  <a:pt x="292" y="1434"/>
                </a:lnTo>
                <a:lnTo>
                  <a:pt x="289" y="1434"/>
                </a:lnTo>
                <a:lnTo>
                  <a:pt x="283" y="1434"/>
                </a:lnTo>
                <a:lnTo>
                  <a:pt x="281" y="1434"/>
                </a:lnTo>
                <a:lnTo>
                  <a:pt x="277" y="1435"/>
                </a:lnTo>
                <a:lnTo>
                  <a:pt x="273" y="1435"/>
                </a:lnTo>
                <a:lnTo>
                  <a:pt x="270" y="1436"/>
                </a:lnTo>
                <a:lnTo>
                  <a:pt x="267" y="1438"/>
                </a:lnTo>
                <a:lnTo>
                  <a:pt x="263" y="1439"/>
                </a:lnTo>
                <a:lnTo>
                  <a:pt x="260" y="1440"/>
                </a:lnTo>
                <a:lnTo>
                  <a:pt x="257" y="1443"/>
                </a:lnTo>
                <a:lnTo>
                  <a:pt x="256" y="1444"/>
                </a:lnTo>
                <a:lnTo>
                  <a:pt x="255" y="1445"/>
                </a:lnTo>
                <a:lnTo>
                  <a:pt x="254" y="1446"/>
                </a:lnTo>
                <a:lnTo>
                  <a:pt x="253" y="1448"/>
                </a:lnTo>
                <a:lnTo>
                  <a:pt x="252" y="1450"/>
                </a:lnTo>
                <a:lnTo>
                  <a:pt x="252" y="1451"/>
                </a:lnTo>
                <a:lnTo>
                  <a:pt x="252" y="1453"/>
                </a:lnTo>
                <a:lnTo>
                  <a:pt x="252" y="1455"/>
                </a:lnTo>
                <a:lnTo>
                  <a:pt x="251" y="1456"/>
                </a:lnTo>
                <a:lnTo>
                  <a:pt x="251" y="1458"/>
                </a:lnTo>
                <a:lnTo>
                  <a:pt x="250" y="1459"/>
                </a:lnTo>
                <a:lnTo>
                  <a:pt x="250" y="1461"/>
                </a:lnTo>
                <a:lnTo>
                  <a:pt x="250" y="1463"/>
                </a:lnTo>
                <a:lnTo>
                  <a:pt x="251" y="1465"/>
                </a:lnTo>
                <a:lnTo>
                  <a:pt x="252" y="1467"/>
                </a:lnTo>
                <a:lnTo>
                  <a:pt x="253" y="1468"/>
                </a:lnTo>
                <a:lnTo>
                  <a:pt x="255" y="1470"/>
                </a:lnTo>
                <a:lnTo>
                  <a:pt x="257" y="1472"/>
                </a:lnTo>
                <a:lnTo>
                  <a:pt x="260" y="1474"/>
                </a:lnTo>
                <a:lnTo>
                  <a:pt x="264" y="1476"/>
                </a:lnTo>
                <a:lnTo>
                  <a:pt x="269" y="1477"/>
                </a:lnTo>
                <a:lnTo>
                  <a:pt x="275" y="1478"/>
                </a:lnTo>
                <a:lnTo>
                  <a:pt x="284" y="1479"/>
                </a:lnTo>
                <a:lnTo>
                  <a:pt x="295" y="1479"/>
                </a:lnTo>
                <a:lnTo>
                  <a:pt x="307" y="1480"/>
                </a:lnTo>
                <a:lnTo>
                  <a:pt x="320" y="1480"/>
                </a:lnTo>
                <a:lnTo>
                  <a:pt x="332" y="1480"/>
                </a:lnTo>
                <a:lnTo>
                  <a:pt x="337" y="1480"/>
                </a:lnTo>
                <a:lnTo>
                  <a:pt x="342" y="1480"/>
                </a:lnTo>
                <a:lnTo>
                  <a:pt x="346" y="1479"/>
                </a:lnTo>
                <a:lnTo>
                  <a:pt x="349" y="1479"/>
                </a:lnTo>
                <a:lnTo>
                  <a:pt x="348" y="1490"/>
                </a:lnTo>
                <a:lnTo>
                  <a:pt x="351" y="1490"/>
                </a:lnTo>
                <a:lnTo>
                  <a:pt x="359" y="1493"/>
                </a:lnTo>
                <a:lnTo>
                  <a:pt x="371" y="1495"/>
                </a:lnTo>
                <a:lnTo>
                  <a:pt x="378" y="1495"/>
                </a:lnTo>
                <a:lnTo>
                  <a:pt x="386" y="1497"/>
                </a:lnTo>
                <a:lnTo>
                  <a:pt x="394" y="1499"/>
                </a:lnTo>
                <a:lnTo>
                  <a:pt x="402" y="1499"/>
                </a:lnTo>
                <a:lnTo>
                  <a:pt x="411" y="1500"/>
                </a:lnTo>
                <a:lnTo>
                  <a:pt x="419" y="1500"/>
                </a:lnTo>
                <a:lnTo>
                  <a:pt x="424" y="1500"/>
                </a:lnTo>
                <a:lnTo>
                  <a:pt x="427" y="1499"/>
                </a:lnTo>
                <a:lnTo>
                  <a:pt x="432" y="1499"/>
                </a:lnTo>
                <a:lnTo>
                  <a:pt x="436" y="1499"/>
                </a:lnTo>
                <a:lnTo>
                  <a:pt x="440" y="1497"/>
                </a:lnTo>
                <a:lnTo>
                  <a:pt x="443" y="1497"/>
                </a:lnTo>
                <a:lnTo>
                  <a:pt x="447" y="1495"/>
                </a:lnTo>
                <a:lnTo>
                  <a:pt x="450" y="1495"/>
                </a:lnTo>
                <a:lnTo>
                  <a:pt x="451" y="1489"/>
                </a:lnTo>
                <a:lnTo>
                  <a:pt x="452" y="1482"/>
                </a:lnTo>
                <a:lnTo>
                  <a:pt x="452" y="1476"/>
                </a:lnTo>
                <a:lnTo>
                  <a:pt x="455" y="1475"/>
                </a:lnTo>
                <a:lnTo>
                  <a:pt x="457" y="1474"/>
                </a:lnTo>
                <a:lnTo>
                  <a:pt x="459" y="1474"/>
                </a:lnTo>
                <a:lnTo>
                  <a:pt x="460" y="1473"/>
                </a:lnTo>
                <a:lnTo>
                  <a:pt x="461" y="1471"/>
                </a:lnTo>
                <a:lnTo>
                  <a:pt x="463" y="1470"/>
                </a:lnTo>
                <a:lnTo>
                  <a:pt x="464" y="1469"/>
                </a:lnTo>
                <a:lnTo>
                  <a:pt x="464" y="1468"/>
                </a:lnTo>
                <a:lnTo>
                  <a:pt x="464" y="1466"/>
                </a:lnTo>
                <a:lnTo>
                  <a:pt x="463" y="1463"/>
                </a:lnTo>
                <a:lnTo>
                  <a:pt x="461" y="1461"/>
                </a:lnTo>
                <a:lnTo>
                  <a:pt x="460" y="1459"/>
                </a:lnTo>
                <a:lnTo>
                  <a:pt x="458" y="1457"/>
                </a:lnTo>
                <a:lnTo>
                  <a:pt x="456" y="1455"/>
                </a:lnTo>
                <a:lnTo>
                  <a:pt x="451" y="1435"/>
                </a:lnTo>
                <a:lnTo>
                  <a:pt x="448" y="1421"/>
                </a:lnTo>
                <a:lnTo>
                  <a:pt x="446" y="1416"/>
                </a:lnTo>
                <a:lnTo>
                  <a:pt x="445" y="1414"/>
                </a:lnTo>
                <a:lnTo>
                  <a:pt x="450" y="1377"/>
                </a:lnTo>
                <a:lnTo>
                  <a:pt x="475" y="1396"/>
                </a:lnTo>
                <a:lnTo>
                  <a:pt x="477" y="1399"/>
                </a:lnTo>
                <a:lnTo>
                  <a:pt x="479" y="1401"/>
                </a:lnTo>
                <a:lnTo>
                  <a:pt x="480" y="1402"/>
                </a:lnTo>
                <a:lnTo>
                  <a:pt x="480" y="1404"/>
                </a:lnTo>
                <a:lnTo>
                  <a:pt x="481" y="1409"/>
                </a:lnTo>
                <a:lnTo>
                  <a:pt x="482" y="1418"/>
                </a:lnTo>
                <a:lnTo>
                  <a:pt x="482" y="1423"/>
                </a:lnTo>
                <a:lnTo>
                  <a:pt x="483" y="1429"/>
                </a:lnTo>
                <a:lnTo>
                  <a:pt x="482" y="1431"/>
                </a:lnTo>
                <a:lnTo>
                  <a:pt x="481" y="1435"/>
                </a:lnTo>
                <a:lnTo>
                  <a:pt x="480" y="1437"/>
                </a:lnTo>
                <a:lnTo>
                  <a:pt x="480" y="1440"/>
                </a:lnTo>
                <a:lnTo>
                  <a:pt x="480" y="1443"/>
                </a:lnTo>
                <a:lnTo>
                  <a:pt x="480" y="1446"/>
                </a:lnTo>
                <a:lnTo>
                  <a:pt x="480" y="1450"/>
                </a:lnTo>
                <a:lnTo>
                  <a:pt x="481" y="1453"/>
                </a:lnTo>
                <a:lnTo>
                  <a:pt x="483" y="1456"/>
                </a:lnTo>
                <a:lnTo>
                  <a:pt x="484" y="1457"/>
                </a:lnTo>
                <a:lnTo>
                  <a:pt x="485" y="1459"/>
                </a:lnTo>
                <a:lnTo>
                  <a:pt x="487" y="1460"/>
                </a:lnTo>
                <a:lnTo>
                  <a:pt x="488" y="1461"/>
                </a:lnTo>
                <a:lnTo>
                  <a:pt x="490" y="1462"/>
                </a:lnTo>
                <a:lnTo>
                  <a:pt x="491" y="1463"/>
                </a:lnTo>
                <a:lnTo>
                  <a:pt x="493" y="1464"/>
                </a:lnTo>
                <a:lnTo>
                  <a:pt x="496" y="1465"/>
                </a:lnTo>
                <a:lnTo>
                  <a:pt x="499" y="1465"/>
                </a:lnTo>
                <a:lnTo>
                  <a:pt x="502" y="1465"/>
                </a:lnTo>
                <a:lnTo>
                  <a:pt x="505" y="1465"/>
                </a:lnTo>
                <a:lnTo>
                  <a:pt x="514" y="1465"/>
                </a:lnTo>
                <a:lnTo>
                  <a:pt x="519" y="1465"/>
                </a:lnTo>
                <a:lnTo>
                  <a:pt x="525" y="1464"/>
                </a:lnTo>
                <a:lnTo>
                  <a:pt x="532" y="1463"/>
                </a:lnTo>
                <a:lnTo>
                  <a:pt x="540" y="1463"/>
                </a:lnTo>
                <a:lnTo>
                  <a:pt x="547" y="1461"/>
                </a:lnTo>
                <a:lnTo>
                  <a:pt x="554" y="1460"/>
                </a:lnTo>
                <a:lnTo>
                  <a:pt x="557" y="1459"/>
                </a:lnTo>
                <a:lnTo>
                  <a:pt x="560" y="1458"/>
                </a:lnTo>
                <a:lnTo>
                  <a:pt x="563" y="1457"/>
                </a:lnTo>
                <a:lnTo>
                  <a:pt x="566" y="1456"/>
                </a:lnTo>
                <a:lnTo>
                  <a:pt x="569" y="1455"/>
                </a:lnTo>
                <a:lnTo>
                  <a:pt x="571" y="1453"/>
                </a:lnTo>
                <a:lnTo>
                  <a:pt x="573" y="1452"/>
                </a:lnTo>
                <a:lnTo>
                  <a:pt x="575" y="1450"/>
                </a:lnTo>
                <a:lnTo>
                  <a:pt x="577" y="1448"/>
                </a:lnTo>
                <a:lnTo>
                  <a:pt x="578" y="1446"/>
                </a:lnTo>
                <a:lnTo>
                  <a:pt x="578" y="1444"/>
                </a:lnTo>
                <a:lnTo>
                  <a:pt x="579" y="1442"/>
                </a:lnTo>
                <a:lnTo>
                  <a:pt x="578" y="1439"/>
                </a:lnTo>
                <a:lnTo>
                  <a:pt x="576" y="1432"/>
                </a:lnTo>
                <a:lnTo>
                  <a:pt x="574" y="1428"/>
                </a:lnTo>
                <a:lnTo>
                  <a:pt x="572" y="1423"/>
                </a:lnTo>
                <a:lnTo>
                  <a:pt x="570" y="1419"/>
                </a:lnTo>
                <a:lnTo>
                  <a:pt x="569" y="1417"/>
                </a:lnTo>
                <a:lnTo>
                  <a:pt x="568" y="1415"/>
                </a:lnTo>
                <a:lnTo>
                  <a:pt x="568" y="1414"/>
                </a:lnTo>
                <a:lnTo>
                  <a:pt x="568" y="1411"/>
                </a:lnTo>
                <a:lnTo>
                  <a:pt x="568" y="1408"/>
                </a:lnTo>
                <a:lnTo>
                  <a:pt x="568" y="1405"/>
                </a:lnTo>
                <a:lnTo>
                  <a:pt x="567" y="1402"/>
                </a:lnTo>
                <a:lnTo>
                  <a:pt x="566" y="1398"/>
                </a:lnTo>
                <a:lnTo>
                  <a:pt x="576" y="1398"/>
                </a:lnTo>
                <a:lnTo>
                  <a:pt x="580" y="1397"/>
                </a:lnTo>
                <a:lnTo>
                  <a:pt x="585" y="1396"/>
                </a:lnTo>
                <a:lnTo>
                  <a:pt x="589" y="1396"/>
                </a:lnTo>
                <a:lnTo>
                  <a:pt x="592" y="1395"/>
                </a:lnTo>
                <a:lnTo>
                  <a:pt x="594" y="1394"/>
                </a:lnTo>
                <a:lnTo>
                  <a:pt x="596" y="1392"/>
                </a:lnTo>
                <a:lnTo>
                  <a:pt x="597" y="1391"/>
                </a:lnTo>
                <a:lnTo>
                  <a:pt x="598" y="1389"/>
                </a:lnTo>
                <a:lnTo>
                  <a:pt x="598" y="1387"/>
                </a:lnTo>
                <a:lnTo>
                  <a:pt x="599" y="1385"/>
                </a:lnTo>
                <a:lnTo>
                  <a:pt x="599" y="1382"/>
                </a:lnTo>
                <a:lnTo>
                  <a:pt x="599" y="1379"/>
                </a:lnTo>
                <a:lnTo>
                  <a:pt x="599" y="1375"/>
                </a:lnTo>
                <a:lnTo>
                  <a:pt x="598" y="1371"/>
                </a:lnTo>
                <a:lnTo>
                  <a:pt x="597" y="1367"/>
                </a:lnTo>
                <a:lnTo>
                  <a:pt x="596" y="1362"/>
                </a:lnTo>
                <a:lnTo>
                  <a:pt x="593" y="1357"/>
                </a:lnTo>
                <a:lnTo>
                  <a:pt x="591" y="1352"/>
                </a:lnTo>
                <a:lnTo>
                  <a:pt x="587" y="1346"/>
                </a:lnTo>
                <a:lnTo>
                  <a:pt x="583" y="1340"/>
                </a:lnTo>
                <a:lnTo>
                  <a:pt x="583" y="1337"/>
                </a:lnTo>
                <a:lnTo>
                  <a:pt x="581" y="1333"/>
                </a:lnTo>
                <a:lnTo>
                  <a:pt x="580" y="1327"/>
                </a:lnTo>
                <a:lnTo>
                  <a:pt x="580" y="1321"/>
                </a:lnTo>
                <a:lnTo>
                  <a:pt x="580" y="1317"/>
                </a:lnTo>
                <a:lnTo>
                  <a:pt x="580" y="1313"/>
                </a:lnTo>
                <a:lnTo>
                  <a:pt x="580" y="1308"/>
                </a:lnTo>
                <a:lnTo>
                  <a:pt x="581" y="1303"/>
                </a:lnTo>
                <a:lnTo>
                  <a:pt x="582" y="1298"/>
                </a:lnTo>
                <a:lnTo>
                  <a:pt x="583" y="1293"/>
                </a:lnTo>
                <a:lnTo>
                  <a:pt x="581" y="1258"/>
                </a:lnTo>
                <a:lnTo>
                  <a:pt x="579" y="1221"/>
                </a:lnTo>
                <a:lnTo>
                  <a:pt x="577" y="1179"/>
                </a:lnTo>
                <a:lnTo>
                  <a:pt x="574" y="1136"/>
                </a:lnTo>
                <a:lnTo>
                  <a:pt x="572" y="1115"/>
                </a:lnTo>
                <a:lnTo>
                  <a:pt x="570" y="1097"/>
                </a:lnTo>
                <a:lnTo>
                  <a:pt x="568" y="1080"/>
                </a:lnTo>
                <a:lnTo>
                  <a:pt x="567" y="1067"/>
                </a:lnTo>
                <a:lnTo>
                  <a:pt x="566" y="1062"/>
                </a:lnTo>
                <a:lnTo>
                  <a:pt x="565" y="1057"/>
                </a:lnTo>
                <a:lnTo>
                  <a:pt x="564" y="1054"/>
                </a:lnTo>
                <a:lnTo>
                  <a:pt x="563" y="1052"/>
                </a:lnTo>
                <a:lnTo>
                  <a:pt x="564" y="1048"/>
                </a:lnTo>
                <a:lnTo>
                  <a:pt x="565" y="1044"/>
                </a:lnTo>
                <a:lnTo>
                  <a:pt x="565" y="1040"/>
                </a:lnTo>
                <a:lnTo>
                  <a:pt x="565" y="1036"/>
                </a:lnTo>
                <a:lnTo>
                  <a:pt x="565" y="1033"/>
                </a:lnTo>
                <a:lnTo>
                  <a:pt x="565" y="1031"/>
                </a:lnTo>
                <a:lnTo>
                  <a:pt x="564" y="1029"/>
                </a:lnTo>
                <a:lnTo>
                  <a:pt x="563" y="1027"/>
                </a:lnTo>
                <a:lnTo>
                  <a:pt x="562" y="1025"/>
                </a:lnTo>
                <a:lnTo>
                  <a:pt x="561" y="1023"/>
                </a:lnTo>
                <a:lnTo>
                  <a:pt x="562" y="1020"/>
                </a:lnTo>
                <a:lnTo>
                  <a:pt x="562" y="1017"/>
                </a:lnTo>
                <a:lnTo>
                  <a:pt x="563" y="1013"/>
                </a:lnTo>
                <a:lnTo>
                  <a:pt x="563" y="1009"/>
                </a:lnTo>
                <a:lnTo>
                  <a:pt x="563" y="1005"/>
                </a:lnTo>
                <a:lnTo>
                  <a:pt x="563" y="1003"/>
                </a:lnTo>
                <a:lnTo>
                  <a:pt x="562" y="1001"/>
                </a:lnTo>
                <a:lnTo>
                  <a:pt x="562" y="1000"/>
                </a:lnTo>
                <a:lnTo>
                  <a:pt x="561" y="998"/>
                </a:lnTo>
                <a:lnTo>
                  <a:pt x="560" y="998"/>
                </a:lnTo>
                <a:lnTo>
                  <a:pt x="559" y="998"/>
                </a:lnTo>
                <a:lnTo>
                  <a:pt x="558" y="997"/>
                </a:lnTo>
                <a:lnTo>
                  <a:pt x="558" y="996"/>
                </a:lnTo>
                <a:lnTo>
                  <a:pt x="557" y="994"/>
                </a:lnTo>
                <a:lnTo>
                  <a:pt x="557" y="993"/>
                </a:lnTo>
                <a:lnTo>
                  <a:pt x="557" y="990"/>
                </a:lnTo>
                <a:lnTo>
                  <a:pt x="558" y="988"/>
                </a:lnTo>
                <a:lnTo>
                  <a:pt x="559" y="984"/>
                </a:lnTo>
                <a:lnTo>
                  <a:pt x="559" y="980"/>
                </a:lnTo>
                <a:lnTo>
                  <a:pt x="561" y="976"/>
                </a:lnTo>
                <a:lnTo>
                  <a:pt x="563" y="970"/>
                </a:lnTo>
                <a:lnTo>
                  <a:pt x="565" y="964"/>
                </a:lnTo>
                <a:lnTo>
                  <a:pt x="573" y="952"/>
                </a:lnTo>
                <a:lnTo>
                  <a:pt x="591" y="926"/>
                </a:lnTo>
                <a:lnTo>
                  <a:pt x="600" y="912"/>
                </a:lnTo>
                <a:lnTo>
                  <a:pt x="608" y="899"/>
                </a:lnTo>
                <a:lnTo>
                  <a:pt x="611" y="893"/>
                </a:lnTo>
                <a:lnTo>
                  <a:pt x="613" y="889"/>
                </a:lnTo>
                <a:lnTo>
                  <a:pt x="615" y="885"/>
                </a:lnTo>
                <a:lnTo>
                  <a:pt x="616" y="883"/>
                </a:lnTo>
                <a:lnTo>
                  <a:pt x="621" y="873"/>
                </a:lnTo>
                <a:lnTo>
                  <a:pt x="626" y="866"/>
                </a:lnTo>
                <a:lnTo>
                  <a:pt x="628" y="863"/>
                </a:lnTo>
                <a:lnTo>
                  <a:pt x="630" y="861"/>
                </a:lnTo>
                <a:lnTo>
                  <a:pt x="664" y="770"/>
                </a:lnTo>
                <a:lnTo>
                  <a:pt x="667" y="772"/>
                </a:lnTo>
                <a:lnTo>
                  <a:pt x="670" y="774"/>
                </a:lnTo>
                <a:lnTo>
                  <a:pt x="673" y="776"/>
                </a:lnTo>
                <a:lnTo>
                  <a:pt x="677" y="779"/>
                </a:lnTo>
                <a:lnTo>
                  <a:pt x="680" y="781"/>
                </a:lnTo>
                <a:lnTo>
                  <a:pt x="682" y="782"/>
                </a:lnTo>
                <a:lnTo>
                  <a:pt x="684" y="782"/>
                </a:lnTo>
                <a:lnTo>
                  <a:pt x="685" y="783"/>
                </a:lnTo>
                <a:lnTo>
                  <a:pt x="686" y="783"/>
                </a:lnTo>
                <a:lnTo>
                  <a:pt x="687" y="783"/>
                </a:lnTo>
                <a:lnTo>
                  <a:pt x="691" y="785"/>
                </a:lnTo>
                <a:lnTo>
                  <a:pt x="696" y="786"/>
                </a:lnTo>
                <a:lnTo>
                  <a:pt x="700" y="787"/>
                </a:lnTo>
                <a:lnTo>
                  <a:pt x="705" y="788"/>
                </a:lnTo>
                <a:lnTo>
                  <a:pt x="709" y="789"/>
                </a:lnTo>
                <a:lnTo>
                  <a:pt x="714" y="789"/>
                </a:lnTo>
                <a:lnTo>
                  <a:pt x="717" y="789"/>
                </a:lnTo>
                <a:lnTo>
                  <a:pt x="722" y="789"/>
                </a:lnTo>
                <a:lnTo>
                  <a:pt x="725" y="789"/>
                </a:lnTo>
                <a:lnTo>
                  <a:pt x="728" y="789"/>
                </a:lnTo>
                <a:lnTo>
                  <a:pt x="734" y="788"/>
                </a:lnTo>
                <a:lnTo>
                  <a:pt x="739" y="787"/>
                </a:lnTo>
                <a:lnTo>
                  <a:pt x="741" y="787"/>
                </a:lnTo>
                <a:lnTo>
                  <a:pt x="742" y="787"/>
                </a:lnTo>
                <a:lnTo>
                  <a:pt x="743" y="787"/>
                </a:lnTo>
                <a:lnTo>
                  <a:pt x="744" y="788"/>
                </a:lnTo>
                <a:lnTo>
                  <a:pt x="744" y="790"/>
                </a:lnTo>
                <a:lnTo>
                  <a:pt x="745" y="791"/>
                </a:lnTo>
                <a:lnTo>
                  <a:pt x="745" y="795"/>
                </a:lnTo>
                <a:lnTo>
                  <a:pt x="745" y="801"/>
                </a:lnTo>
                <a:lnTo>
                  <a:pt x="745" y="806"/>
                </a:lnTo>
                <a:lnTo>
                  <a:pt x="745" y="812"/>
                </a:lnTo>
                <a:lnTo>
                  <a:pt x="744" y="826"/>
                </a:lnTo>
                <a:lnTo>
                  <a:pt x="742" y="839"/>
                </a:lnTo>
                <a:lnTo>
                  <a:pt x="740" y="850"/>
                </a:lnTo>
                <a:lnTo>
                  <a:pt x="738" y="861"/>
                </a:lnTo>
                <a:lnTo>
                  <a:pt x="739" y="862"/>
                </a:lnTo>
                <a:lnTo>
                  <a:pt x="739" y="863"/>
                </a:lnTo>
                <a:lnTo>
                  <a:pt x="740" y="865"/>
                </a:lnTo>
                <a:lnTo>
                  <a:pt x="742" y="868"/>
                </a:lnTo>
                <a:lnTo>
                  <a:pt x="674" y="1449"/>
                </a:lnTo>
                <a:lnTo>
                  <a:pt x="660" y="1484"/>
                </a:lnTo>
                <a:lnTo>
                  <a:pt x="660" y="1485"/>
                </a:lnTo>
                <a:lnTo>
                  <a:pt x="660" y="1487"/>
                </a:lnTo>
                <a:lnTo>
                  <a:pt x="660" y="1489"/>
                </a:lnTo>
                <a:lnTo>
                  <a:pt x="661" y="1490"/>
                </a:lnTo>
                <a:lnTo>
                  <a:pt x="662" y="1491"/>
                </a:lnTo>
                <a:lnTo>
                  <a:pt x="663" y="1492"/>
                </a:lnTo>
                <a:lnTo>
                  <a:pt x="664" y="1493"/>
                </a:lnTo>
                <a:lnTo>
                  <a:pt x="665" y="1493"/>
                </a:lnTo>
                <a:lnTo>
                  <a:pt x="667" y="1493"/>
                </a:lnTo>
                <a:lnTo>
                  <a:pt x="669" y="1493"/>
                </a:lnTo>
                <a:lnTo>
                  <a:pt x="675" y="1495"/>
                </a:lnTo>
                <a:lnTo>
                  <a:pt x="681" y="1495"/>
                </a:lnTo>
                <a:lnTo>
                  <a:pt x="687" y="1495"/>
                </a:lnTo>
                <a:lnTo>
                  <a:pt x="698" y="1495"/>
                </a:lnTo>
                <a:lnTo>
                  <a:pt x="706" y="1495"/>
                </a:lnTo>
                <a:lnTo>
                  <a:pt x="707" y="1495"/>
                </a:lnTo>
                <a:lnTo>
                  <a:pt x="707" y="1493"/>
                </a:lnTo>
                <a:lnTo>
                  <a:pt x="708" y="1493"/>
                </a:lnTo>
                <a:lnTo>
                  <a:pt x="709" y="1493"/>
                </a:lnTo>
                <a:lnTo>
                  <a:pt x="711" y="1493"/>
                </a:lnTo>
                <a:lnTo>
                  <a:pt x="712" y="1492"/>
                </a:lnTo>
                <a:lnTo>
                  <a:pt x="713" y="1491"/>
                </a:lnTo>
                <a:lnTo>
                  <a:pt x="713" y="1490"/>
                </a:lnTo>
                <a:lnTo>
                  <a:pt x="713" y="1489"/>
                </a:lnTo>
                <a:lnTo>
                  <a:pt x="713" y="1487"/>
                </a:lnTo>
                <a:lnTo>
                  <a:pt x="705" y="1449"/>
                </a:lnTo>
                <a:lnTo>
                  <a:pt x="772" y="869"/>
                </a:lnTo>
                <a:lnTo>
                  <a:pt x="773" y="869"/>
                </a:lnTo>
                <a:lnTo>
                  <a:pt x="774" y="868"/>
                </a:lnTo>
                <a:lnTo>
                  <a:pt x="775" y="868"/>
                </a:lnTo>
                <a:lnTo>
                  <a:pt x="775" y="866"/>
                </a:lnTo>
                <a:lnTo>
                  <a:pt x="776" y="865"/>
                </a:lnTo>
                <a:lnTo>
                  <a:pt x="776" y="863"/>
                </a:lnTo>
                <a:lnTo>
                  <a:pt x="776" y="860"/>
                </a:lnTo>
                <a:lnTo>
                  <a:pt x="776" y="854"/>
                </a:lnTo>
                <a:lnTo>
                  <a:pt x="777" y="847"/>
                </a:lnTo>
                <a:lnTo>
                  <a:pt x="779" y="839"/>
                </a:lnTo>
                <a:lnTo>
                  <a:pt x="782" y="820"/>
                </a:lnTo>
                <a:lnTo>
                  <a:pt x="787" y="801"/>
                </a:lnTo>
                <a:lnTo>
                  <a:pt x="795" y="765"/>
                </a:lnTo>
                <a:lnTo>
                  <a:pt x="799" y="749"/>
                </a:lnTo>
                <a:lnTo>
                  <a:pt x="800" y="748"/>
                </a:lnTo>
                <a:lnTo>
                  <a:pt x="801" y="746"/>
                </a:lnTo>
                <a:lnTo>
                  <a:pt x="801" y="744"/>
                </a:lnTo>
                <a:lnTo>
                  <a:pt x="802" y="743"/>
                </a:lnTo>
                <a:lnTo>
                  <a:pt x="803" y="739"/>
                </a:lnTo>
                <a:lnTo>
                  <a:pt x="803" y="736"/>
                </a:lnTo>
                <a:lnTo>
                  <a:pt x="803" y="734"/>
                </a:lnTo>
                <a:lnTo>
                  <a:pt x="803" y="732"/>
                </a:lnTo>
                <a:lnTo>
                  <a:pt x="802" y="730"/>
                </a:lnTo>
                <a:lnTo>
                  <a:pt x="849" y="607"/>
                </a:lnTo>
                <a:lnTo>
                  <a:pt x="851" y="604"/>
                </a:lnTo>
                <a:lnTo>
                  <a:pt x="852" y="601"/>
                </a:lnTo>
                <a:lnTo>
                  <a:pt x="854" y="600"/>
                </a:lnTo>
                <a:lnTo>
                  <a:pt x="855" y="597"/>
                </a:lnTo>
                <a:lnTo>
                  <a:pt x="855" y="595"/>
                </a:lnTo>
                <a:lnTo>
                  <a:pt x="855" y="593"/>
                </a:lnTo>
                <a:lnTo>
                  <a:pt x="855" y="591"/>
                </a:lnTo>
                <a:lnTo>
                  <a:pt x="854" y="589"/>
                </a:lnTo>
                <a:lnTo>
                  <a:pt x="853" y="588"/>
                </a:lnTo>
                <a:lnTo>
                  <a:pt x="852" y="586"/>
                </a:lnTo>
                <a:lnTo>
                  <a:pt x="851" y="584"/>
                </a:lnTo>
                <a:lnTo>
                  <a:pt x="848" y="581"/>
                </a:lnTo>
                <a:lnTo>
                  <a:pt x="847" y="580"/>
                </a:lnTo>
                <a:lnTo>
                  <a:pt x="851" y="568"/>
                </a:lnTo>
                <a:lnTo>
                  <a:pt x="855" y="558"/>
                </a:lnTo>
                <a:lnTo>
                  <a:pt x="855" y="554"/>
                </a:lnTo>
                <a:lnTo>
                  <a:pt x="857" y="551"/>
                </a:lnTo>
                <a:lnTo>
                  <a:pt x="857" y="548"/>
                </a:lnTo>
                <a:lnTo>
                  <a:pt x="857" y="547"/>
                </a:lnTo>
                <a:lnTo>
                  <a:pt x="855" y="543"/>
                </a:lnTo>
                <a:lnTo>
                  <a:pt x="855" y="540"/>
                </a:lnTo>
                <a:lnTo>
                  <a:pt x="855" y="537"/>
                </a:lnTo>
                <a:lnTo>
                  <a:pt x="854" y="533"/>
                </a:lnTo>
                <a:lnTo>
                  <a:pt x="855" y="531"/>
                </a:lnTo>
                <a:lnTo>
                  <a:pt x="855" y="528"/>
                </a:lnTo>
                <a:lnTo>
                  <a:pt x="857" y="526"/>
                </a:lnTo>
                <a:lnTo>
                  <a:pt x="857" y="525"/>
                </a:lnTo>
                <a:lnTo>
                  <a:pt x="860" y="524"/>
                </a:lnTo>
                <a:lnTo>
                  <a:pt x="861" y="522"/>
                </a:lnTo>
                <a:lnTo>
                  <a:pt x="862" y="518"/>
                </a:lnTo>
                <a:lnTo>
                  <a:pt x="863" y="517"/>
                </a:lnTo>
                <a:lnTo>
                  <a:pt x="865" y="514"/>
                </a:lnTo>
                <a:lnTo>
                  <a:pt x="865" y="511"/>
                </a:lnTo>
                <a:lnTo>
                  <a:pt x="865" y="510"/>
                </a:lnTo>
                <a:lnTo>
                  <a:pt x="865" y="506"/>
                </a:lnTo>
                <a:lnTo>
                  <a:pt x="865" y="502"/>
                </a:lnTo>
                <a:lnTo>
                  <a:pt x="863" y="499"/>
                </a:lnTo>
                <a:lnTo>
                  <a:pt x="861" y="495"/>
                </a:lnTo>
                <a:lnTo>
                  <a:pt x="860" y="492"/>
                </a:lnTo>
                <a:lnTo>
                  <a:pt x="857" y="488"/>
                </a:lnTo>
                <a:close/>
                <a:moveTo>
                  <a:pt x="692" y="471"/>
                </a:moveTo>
                <a:lnTo>
                  <a:pt x="692" y="468"/>
                </a:lnTo>
                <a:lnTo>
                  <a:pt x="693" y="467"/>
                </a:lnTo>
                <a:lnTo>
                  <a:pt x="694" y="466"/>
                </a:lnTo>
                <a:lnTo>
                  <a:pt x="695" y="465"/>
                </a:lnTo>
                <a:lnTo>
                  <a:pt x="696" y="465"/>
                </a:lnTo>
                <a:lnTo>
                  <a:pt x="698" y="466"/>
                </a:lnTo>
                <a:lnTo>
                  <a:pt x="699" y="466"/>
                </a:lnTo>
                <a:lnTo>
                  <a:pt x="700" y="468"/>
                </a:lnTo>
                <a:lnTo>
                  <a:pt x="701" y="469"/>
                </a:lnTo>
                <a:lnTo>
                  <a:pt x="702" y="471"/>
                </a:lnTo>
                <a:lnTo>
                  <a:pt x="704" y="475"/>
                </a:lnTo>
                <a:lnTo>
                  <a:pt x="706" y="478"/>
                </a:lnTo>
                <a:lnTo>
                  <a:pt x="709" y="482"/>
                </a:lnTo>
                <a:lnTo>
                  <a:pt x="711" y="487"/>
                </a:lnTo>
                <a:lnTo>
                  <a:pt x="715" y="491"/>
                </a:lnTo>
                <a:lnTo>
                  <a:pt x="716" y="492"/>
                </a:lnTo>
                <a:lnTo>
                  <a:pt x="717" y="494"/>
                </a:lnTo>
                <a:lnTo>
                  <a:pt x="719" y="494"/>
                </a:lnTo>
                <a:lnTo>
                  <a:pt x="720" y="495"/>
                </a:lnTo>
                <a:lnTo>
                  <a:pt x="722" y="495"/>
                </a:lnTo>
                <a:lnTo>
                  <a:pt x="723" y="496"/>
                </a:lnTo>
                <a:lnTo>
                  <a:pt x="724" y="497"/>
                </a:lnTo>
                <a:lnTo>
                  <a:pt x="724" y="498"/>
                </a:lnTo>
                <a:lnTo>
                  <a:pt x="724" y="499"/>
                </a:lnTo>
                <a:lnTo>
                  <a:pt x="724" y="501"/>
                </a:lnTo>
                <a:lnTo>
                  <a:pt x="722" y="503"/>
                </a:lnTo>
                <a:lnTo>
                  <a:pt x="720" y="506"/>
                </a:lnTo>
                <a:lnTo>
                  <a:pt x="717" y="508"/>
                </a:lnTo>
                <a:lnTo>
                  <a:pt x="714" y="510"/>
                </a:lnTo>
                <a:lnTo>
                  <a:pt x="713" y="511"/>
                </a:lnTo>
                <a:lnTo>
                  <a:pt x="712" y="513"/>
                </a:lnTo>
                <a:lnTo>
                  <a:pt x="711" y="514"/>
                </a:lnTo>
                <a:lnTo>
                  <a:pt x="711" y="517"/>
                </a:lnTo>
                <a:lnTo>
                  <a:pt x="710" y="518"/>
                </a:lnTo>
                <a:lnTo>
                  <a:pt x="710" y="520"/>
                </a:lnTo>
                <a:lnTo>
                  <a:pt x="711" y="522"/>
                </a:lnTo>
                <a:lnTo>
                  <a:pt x="711" y="524"/>
                </a:lnTo>
                <a:lnTo>
                  <a:pt x="713" y="527"/>
                </a:lnTo>
                <a:lnTo>
                  <a:pt x="714" y="531"/>
                </a:lnTo>
                <a:lnTo>
                  <a:pt x="716" y="534"/>
                </a:lnTo>
                <a:lnTo>
                  <a:pt x="717" y="537"/>
                </a:lnTo>
                <a:lnTo>
                  <a:pt x="717" y="540"/>
                </a:lnTo>
                <a:lnTo>
                  <a:pt x="717" y="543"/>
                </a:lnTo>
                <a:lnTo>
                  <a:pt x="717" y="545"/>
                </a:lnTo>
                <a:lnTo>
                  <a:pt x="717" y="548"/>
                </a:lnTo>
                <a:lnTo>
                  <a:pt x="716" y="554"/>
                </a:lnTo>
                <a:lnTo>
                  <a:pt x="714" y="559"/>
                </a:lnTo>
                <a:lnTo>
                  <a:pt x="714" y="566"/>
                </a:lnTo>
                <a:lnTo>
                  <a:pt x="712" y="565"/>
                </a:lnTo>
                <a:lnTo>
                  <a:pt x="707" y="604"/>
                </a:lnTo>
                <a:lnTo>
                  <a:pt x="704" y="596"/>
                </a:lnTo>
                <a:lnTo>
                  <a:pt x="703" y="596"/>
                </a:lnTo>
                <a:lnTo>
                  <a:pt x="705" y="601"/>
                </a:lnTo>
                <a:lnTo>
                  <a:pt x="698" y="588"/>
                </a:lnTo>
                <a:lnTo>
                  <a:pt x="690" y="571"/>
                </a:lnTo>
                <a:lnTo>
                  <a:pt x="686" y="563"/>
                </a:lnTo>
                <a:lnTo>
                  <a:pt x="683" y="554"/>
                </a:lnTo>
                <a:lnTo>
                  <a:pt x="681" y="548"/>
                </a:lnTo>
                <a:lnTo>
                  <a:pt x="681" y="547"/>
                </a:lnTo>
                <a:lnTo>
                  <a:pt x="681" y="545"/>
                </a:lnTo>
                <a:lnTo>
                  <a:pt x="681" y="541"/>
                </a:lnTo>
                <a:lnTo>
                  <a:pt x="681" y="537"/>
                </a:lnTo>
                <a:lnTo>
                  <a:pt x="681" y="533"/>
                </a:lnTo>
                <a:lnTo>
                  <a:pt x="680" y="528"/>
                </a:lnTo>
                <a:lnTo>
                  <a:pt x="679" y="524"/>
                </a:lnTo>
                <a:lnTo>
                  <a:pt x="678" y="519"/>
                </a:lnTo>
                <a:lnTo>
                  <a:pt x="676" y="515"/>
                </a:lnTo>
                <a:lnTo>
                  <a:pt x="675" y="514"/>
                </a:lnTo>
                <a:lnTo>
                  <a:pt x="675" y="513"/>
                </a:lnTo>
                <a:lnTo>
                  <a:pt x="674" y="512"/>
                </a:lnTo>
                <a:lnTo>
                  <a:pt x="674" y="510"/>
                </a:lnTo>
                <a:lnTo>
                  <a:pt x="675" y="508"/>
                </a:lnTo>
                <a:lnTo>
                  <a:pt x="675" y="506"/>
                </a:lnTo>
                <a:lnTo>
                  <a:pt x="678" y="501"/>
                </a:lnTo>
                <a:lnTo>
                  <a:pt x="681" y="495"/>
                </a:lnTo>
                <a:lnTo>
                  <a:pt x="685" y="489"/>
                </a:lnTo>
                <a:lnTo>
                  <a:pt x="688" y="483"/>
                </a:lnTo>
                <a:lnTo>
                  <a:pt x="690" y="480"/>
                </a:lnTo>
                <a:lnTo>
                  <a:pt x="691" y="478"/>
                </a:lnTo>
                <a:lnTo>
                  <a:pt x="691" y="474"/>
                </a:lnTo>
                <a:lnTo>
                  <a:pt x="692" y="471"/>
                </a:lnTo>
              </a:path>
            </a:pathLst>
          </a:custGeom>
          <a:solidFill>
            <a:srgbClr val="4F81B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2" name="textbox 92"/>
          <p:cNvSpPr/>
          <p:nvPr/>
        </p:nvSpPr>
        <p:spPr>
          <a:xfrm>
            <a:off x="4107252" y="5335082"/>
            <a:ext cx="1036319" cy="5657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indent="102870" algn="l" rtl="0" eaLnBrk="0">
              <a:lnSpc>
                <a:spcPct val="118000"/>
              </a:lnSpc>
            </a:pPr>
            <a:r>
              <a:rPr sz="150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&lt;5</a:t>
            </a:r>
            <a:r>
              <a:rPr sz="150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岁儿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童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特别是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&lt;2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岁</a:t>
            </a:r>
            <a:endParaRPr lang="en-US" altLang="en-US" sz="1500" dirty="0"/>
          </a:p>
        </p:txBody>
      </p:sp>
      <p:sp>
        <p:nvSpPr>
          <p:cNvPr id="93" name="textbox 93"/>
          <p:cNvSpPr/>
          <p:nvPr/>
        </p:nvSpPr>
        <p:spPr>
          <a:xfrm>
            <a:off x="6032013" y="3430812"/>
            <a:ext cx="1010285" cy="5988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3900" spc="-30" dirty="0">
                <a:ln w="1451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</a:t>
            </a:r>
            <a:r>
              <a:rPr sz="3900" spc="-20" dirty="0">
                <a:ln w="1451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危</a:t>
            </a:r>
            <a:endParaRPr lang="en-US" altLang="en-US" sz="3900" dirty="0"/>
          </a:p>
        </p:txBody>
      </p:sp>
      <p:pic>
        <p:nvPicPr>
          <p:cNvPr id="94" name="picture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023861" y="4737734"/>
            <a:ext cx="859155" cy="570865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023861" y="2027872"/>
            <a:ext cx="867092" cy="560704"/>
          </a:xfrm>
          <a:prstGeom prst="rect">
            <a:avLst/>
          </a:prstGeom>
        </p:spPr>
      </p:pic>
      <p:sp>
        <p:nvSpPr>
          <p:cNvPr id="96" name="textbox 96"/>
          <p:cNvSpPr/>
          <p:nvPr/>
        </p:nvSpPr>
        <p:spPr>
          <a:xfrm>
            <a:off x="8298214" y="4115914"/>
            <a:ext cx="1041400" cy="5092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11125" indent="113030" algn="l" rtl="0" eaLnBrk="0">
              <a:lnSpc>
                <a:spcPct val="106000"/>
              </a:lnSpc>
            </a:pP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肥胖</a:t>
            </a:r>
            <a:r>
              <a:rPr sz="150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者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BMI</a:t>
            </a:r>
            <a:r>
              <a:rPr sz="1500" spc="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&gt;30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en-US" altLang="en-US" sz="1500" dirty="0"/>
          </a:p>
        </p:txBody>
      </p:sp>
      <p:pic>
        <p:nvPicPr>
          <p:cNvPr id="97" name="picture 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370897" y="1513522"/>
            <a:ext cx="639737" cy="697229"/>
          </a:xfrm>
          <a:prstGeom prst="rect">
            <a:avLst/>
          </a:prstGeom>
        </p:spPr>
      </p:pic>
      <p:sp>
        <p:nvSpPr>
          <p:cNvPr id="98" name="path"/>
          <p:cNvSpPr/>
          <p:nvPr/>
        </p:nvSpPr>
        <p:spPr>
          <a:xfrm>
            <a:off x="8447088" y="3429000"/>
            <a:ext cx="754062" cy="566737"/>
          </a:xfrm>
          <a:custGeom>
            <a:avLst/>
            <a:gdLst/>
            <a:ahLst/>
            <a:cxnLst/>
            <a:rect l="0" t="0" r="0" b="0"/>
            <a:pathLst>
              <a:path w="1187" h="892">
                <a:moveTo>
                  <a:pt x="950" y="892"/>
                </a:moveTo>
                <a:cubicBezTo>
                  <a:pt x="237" y="892"/>
                  <a:pt x="237" y="892"/>
                  <a:pt x="237" y="892"/>
                </a:cubicBezTo>
                <a:cubicBezTo>
                  <a:pt x="106" y="892"/>
                  <a:pt x="0" y="812"/>
                  <a:pt x="0" y="713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79"/>
                  <a:pt x="106" y="0"/>
                  <a:pt x="237" y="0"/>
                </a:cubicBezTo>
                <a:cubicBezTo>
                  <a:pt x="950" y="0"/>
                  <a:pt x="950" y="0"/>
                  <a:pt x="950" y="0"/>
                </a:cubicBezTo>
                <a:cubicBezTo>
                  <a:pt x="1081" y="0"/>
                  <a:pt x="1187" y="79"/>
                  <a:pt x="1187" y="178"/>
                </a:cubicBezTo>
                <a:cubicBezTo>
                  <a:pt x="1187" y="713"/>
                  <a:pt x="1187" y="713"/>
                  <a:pt x="1187" y="713"/>
                </a:cubicBezTo>
                <a:moveTo>
                  <a:pt x="1187" y="812"/>
                </a:moveTo>
                <a:cubicBezTo>
                  <a:pt x="1081" y="892"/>
                  <a:pt x="950" y="892"/>
                  <a:pt x="951" y="478"/>
                </a:cubicBezTo>
                <a:cubicBezTo>
                  <a:pt x="955" y="467"/>
                  <a:pt x="952" y="456"/>
                  <a:pt x="944" y="454"/>
                </a:cubicBezTo>
                <a:cubicBezTo>
                  <a:pt x="936" y="452"/>
                  <a:pt x="926" y="458"/>
                  <a:pt x="922" y="469"/>
                </a:cubicBezTo>
                <a:moveTo>
                  <a:pt x="918" y="479"/>
                </a:moveTo>
                <a:cubicBezTo>
                  <a:pt x="922" y="490"/>
                  <a:pt x="930" y="493"/>
                  <a:pt x="938" y="495"/>
                </a:cubicBezTo>
                <a:cubicBezTo>
                  <a:pt x="947" y="488"/>
                  <a:pt x="951" y="478"/>
                  <a:pt x="736" y="529"/>
                </a:cubicBezTo>
                <a:cubicBezTo>
                  <a:pt x="790" y="556"/>
                  <a:pt x="820" y="611"/>
                  <a:pt x="820" y="611"/>
                </a:cubicBezTo>
                <a:cubicBezTo>
                  <a:pt x="841" y="667"/>
                  <a:pt x="774" y="728"/>
                  <a:pt x="774" y="728"/>
                </a:cubicBezTo>
                <a:cubicBezTo>
                  <a:pt x="700" y="776"/>
                  <a:pt x="728" y="811"/>
                  <a:pt x="728" y="811"/>
                </a:cubicBezTo>
                <a:cubicBezTo>
                  <a:pt x="749" y="861"/>
                  <a:pt x="811" y="844"/>
                  <a:pt x="811" y="844"/>
                </a:cubicBezTo>
                <a:cubicBezTo>
                  <a:pt x="872" y="834"/>
                  <a:pt x="872" y="747"/>
                  <a:pt x="872" y="747"/>
                </a:cubicBezTo>
                <a:cubicBezTo>
                  <a:pt x="866" y="728"/>
                  <a:pt x="883" y="693"/>
                  <a:pt x="883" y="693"/>
                </a:cubicBezTo>
                <a:cubicBezTo>
                  <a:pt x="929" y="612"/>
                  <a:pt x="948" y="560"/>
                  <a:pt x="948" y="560"/>
                </a:cubicBezTo>
                <a:cubicBezTo>
                  <a:pt x="959" y="490"/>
                  <a:pt x="856" y="478"/>
                  <a:pt x="856" y="478"/>
                </a:cubicBezTo>
                <a:moveTo>
                  <a:pt x="828" y="478"/>
                </a:moveTo>
                <a:cubicBezTo>
                  <a:pt x="799" y="464"/>
                  <a:pt x="799" y="464"/>
                  <a:pt x="720" y="420"/>
                </a:cubicBezTo>
                <a:cubicBezTo>
                  <a:pt x="697" y="467"/>
                  <a:pt x="697" y="467"/>
                  <a:pt x="683" y="505"/>
                </a:cubicBezTo>
                <a:cubicBezTo>
                  <a:pt x="736" y="529"/>
                  <a:pt x="736" y="529"/>
                  <a:pt x="906" y="430"/>
                </a:cubicBezTo>
                <a:moveTo>
                  <a:pt x="897" y="427"/>
                </a:moveTo>
                <a:cubicBezTo>
                  <a:pt x="887" y="434"/>
                  <a:pt x="882" y="446"/>
                  <a:pt x="878" y="458"/>
                </a:cubicBezTo>
                <a:cubicBezTo>
                  <a:pt x="882" y="470"/>
                  <a:pt x="891" y="472"/>
                  <a:pt x="899" y="475"/>
                </a:cubicBezTo>
                <a:cubicBezTo>
                  <a:pt x="910" y="468"/>
                  <a:pt x="914" y="456"/>
                  <a:pt x="918" y="444"/>
                </a:cubicBezTo>
                <a:moveTo>
                  <a:pt x="915" y="432"/>
                </a:moveTo>
                <a:cubicBezTo>
                  <a:pt x="906" y="430"/>
                  <a:pt x="863" y="409"/>
                  <a:pt x="853" y="406"/>
                </a:cubicBezTo>
                <a:cubicBezTo>
                  <a:pt x="841" y="414"/>
                  <a:pt x="837" y="427"/>
                  <a:pt x="832" y="440"/>
                </a:cubicBezTo>
                <a:cubicBezTo>
                  <a:pt x="836" y="453"/>
                  <a:pt x="846" y="456"/>
                  <a:pt x="856" y="459"/>
                </a:cubicBezTo>
                <a:moveTo>
                  <a:pt x="867" y="451"/>
                </a:moveTo>
                <a:cubicBezTo>
                  <a:pt x="872" y="438"/>
                  <a:pt x="876" y="425"/>
                  <a:pt x="873" y="412"/>
                </a:cubicBezTo>
                <a:cubicBezTo>
                  <a:pt x="863" y="409"/>
                  <a:pt x="821" y="393"/>
                  <a:pt x="811" y="390"/>
                </a:cubicBezTo>
                <a:cubicBezTo>
                  <a:pt x="799" y="398"/>
                  <a:pt x="795" y="411"/>
                  <a:pt x="790" y="424"/>
                </a:cubicBezTo>
                <a:moveTo>
                  <a:pt x="794" y="437"/>
                </a:moveTo>
                <a:cubicBezTo>
                  <a:pt x="804" y="440"/>
                  <a:pt x="814" y="443"/>
                  <a:pt x="825" y="435"/>
                </a:cubicBezTo>
                <a:cubicBezTo>
                  <a:pt x="830" y="422"/>
                  <a:pt x="835" y="409"/>
                  <a:pt x="831" y="396"/>
                </a:cubicBezTo>
                <a:cubicBezTo>
                  <a:pt x="821" y="393"/>
                  <a:pt x="758" y="371"/>
                  <a:pt x="745" y="366"/>
                </a:cubicBezTo>
                <a:cubicBezTo>
                  <a:pt x="730" y="377"/>
                  <a:pt x="723" y="395"/>
                  <a:pt x="717" y="412"/>
                </a:cubicBezTo>
                <a:cubicBezTo>
                  <a:pt x="722" y="430"/>
                  <a:pt x="735" y="434"/>
                  <a:pt x="749" y="438"/>
                </a:cubicBezTo>
                <a:cubicBezTo>
                  <a:pt x="764" y="427"/>
                  <a:pt x="770" y="410"/>
                  <a:pt x="777" y="392"/>
                </a:cubicBezTo>
                <a:cubicBezTo>
                  <a:pt x="771" y="375"/>
                  <a:pt x="758" y="371"/>
                  <a:pt x="248" y="560"/>
                </a:cubicBezTo>
                <a:cubicBezTo>
                  <a:pt x="248" y="560"/>
                  <a:pt x="267" y="612"/>
                  <a:pt x="313" y="693"/>
                </a:cubicBezTo>
                <a:cubicBezTo>
                  <a:pt x="313" y="693"/>
                  <a:pt x="330" y="728"/>
                  <a:pt x="324" y="747"/>
                </a:cubicBezTo>
                <a:cubicBezTo>
                  <a:pt x="324" y="747"/>
                  <a:pt x="324" y="834"/>
                  <a:pt x="385" y="844"/>
                </a:cubicBezTo>
                <a:moveTo>
                  <a:pt x="385" y="844"/>
                </a:moveTo>
                <a:cubicBezTo>
                  <a:pt x="447" y="861"/>
                  <a:pt x="467" y="811"/>
                  <a:pt x="467" y="811"/>
                </a:cubicBezTo>
                <a:cubicBezTo>
                  <a:pt x="496" y="776"/>
                  <a:pt x="421" y="728"/>
                  <a:pt x="421" y="728"/>
                </a:cubicBezTo>
                <a:cubicBezTo>
                  <a:pt x="355" y="667"/>
                  <a:pt x="376" y="611"/>
                  <a:pt x="376" y="611"/>
                </a:cubicBezTo>
                <a:moveTo>
                  <a:pt x="406" y="556"/>
                </a:moveTo>
                <a:cubicBezTo>
                  <a:pt x="460" y="529"/>
                  <a:pt x="460" y="529"/>
                  <a:pt x="513" y="505"/>
                </a:cubicBezTo>
                <a:cubicBezTo>
                  <a:pt x="499" y="467"/>
                  <a:pt x="499" y="467"/>
                  <a:pt x="475" y="420"/>
                </a:cubicBezTo>
                <a:cubicBezTo>
                  <a:pt x="396" y="464"/>
                  <a:pt x="396" y="464"/>
                  <a:pt x="368" y="478"/>
                </a:cubicBezTo>
                <a:moveTo>
                  <a:pt x="339" y="478"/>
                </a:moveTo>
                <a:cubicBezTo>
                  <a:pt x="339" y="478"/>
                  <a:pt x="237" y="490"/>
                  <a:pt x="248" y="560"/>
                </a:cubicBezTo>
                <a:cubicBezTo>
                  <a:pt x="472" y="395"/>
                  <a:pt x="466" y="377"/>
                  <a:pt x="451" y="366"/>
                </a:cubicBezTo>
                <a:cubicBezTo>
                  <a:pt x="437" y="371"/>
                  <a:pt x="424" y="375"/>
                  <a:pt x="419" y="392"/>
                </a:cubicBezTo>
                <a:moveTo>
                  <a:pt x="425" y="410"/>
                </a:moveTo>
                <a:cubicBezTo>
                  <a:pt x="432" y="427"/>
                  <a:pt x="448" y="438"/>
                  <a:pt x="460" y="434"/>
                </a:cubicBezTo>
                <a:cubicBezTo>
                  <a:pt x="474" y="430"/>
                  <a:pt x="479" y="412"/>
                  <a:pt x="472" y="395"/>
                </a:cubicBezTo>
                <a:cubicBezTo>
                  <a:pt x="401" y="411"/>
                  <a:pt x="396" y="398"/>
                  <a:pt x="385" y="390"/>
                </a:cubicBezTo>
                <a:moveTo>
                  <a:pt x="375" y="393"/>
                </a:moveTo>
                <a:cubicBezTo>
                  <a:pt x="365" y="396"/>
                  <a:pt x="361" y="409"/>
                  <a:pt x="366" y="422"/>
                </a:cubicBezTo>
                <a:cubicBezTo>
                  <a:pt x="371" y="435"/>
                  <a:pt x="382" y="443"/>
                  <a:pt x="392" y="440"/>
                </a:cubicBezTo>
                <a:cubicBezTo>
                  <a:pt x="402" y="437"/>
                  <a:pt x="406" y="424"/>
                  <a:pt x="401" y="411"/>
                </a:cubicBezTo>
                <a:moveTo>
                  <a:pt x="359" y="427"/>
                </a:moveTo>
                <a:cubicBezTo>
                  <a:pt x="355" y="414"/>
                  <a:pt x="343" y="406"/>
                  <a:pt x="333" y="409"/>
                </a:cubicBezTo>
                <a:cubicBezTo>
                  <a:pt x="323" y="412"/>
                  <a:pt x="319" y="425"/>
                  <a:pt x="324" y="438"/>
                </a:cubicBezTo>
                <a:cubicBezTo>
                  <a:pt x="329" y="451"/>
                  <a:pt x="340" y="459"/>
                  <a:pt x="350" y="456"/>
                </a:cubicBezTo>
                <a:cubicBezTo>
                  <a:pt x="360" y="453"/>
                  <a:pt x="364" y="440"/>
                  <a:pt x="359" y="427"/>
                </a:cubicBezTo>
                <a:cubicBezTo>
                  <a:pt x="314" y="446"/>
                  <a:pt x="309" y="434"/>
                  <a:pt x="299" y="427"/>
                </a:cubicBezTo>
                <a:cubicBezTo>
                  <a:pt x="290" y="430"/>
                  <a:pt x="281" y="432"/>
                  <a:pt x="277" y="444"/>
                </a:cubicBezTo>
                <a:moveTo>
                  <a:pt x="281" y="456"/>
                </a:moveTo>
                <a:cubicBezTo>
                  <a:pt x="286" y="468"/>
                  <a:pt x="297" y="475"/>
                  <a:pt x="305" y="472"/>
                </a:cubicBezTo>
                <a:cubicBezTo>
                  <a:pt x="314" y="470"/>
                  <a:pt x="317" y="458"/>
                  <a:pt x="314" y="446"/>
                </a:cubicBezTo>
                <a:lnTo>
                  <a:pt x="245" y="478"/>
                </a:lnTo>
                <a:lnTo>
                  <a:pt x="281" y="456"/>
                </a:lnTo>
              </a:path>
            </a:pathLst>
          </a:custGeom>
          <a:solidFill>
            <a:srgbClr val="4F81B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9" name="picture 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985377" y="1621472"/>
            <a:ext cx="658050" cy="627227"/>
          </a:xfrm>
          <a:prstGeom prst="rect">
            <a:avLst/>
          </a:prstGeom>
        </p:spPr>
      </p:pic>
      <p:grpSp>
        <p:nvGrpSpPr>
          <p:cNvPr id="36" name="group 36"/>
          <p:cNvGrpSpPr/>
          <p:nvPr/>
        </p:nvGrpSpPr>
        <p:grpSpPr>
          <a:xfrm rot="21600000">
            <a:off x="6154738" y="1406525"/>
            <a:ext cx="396875" cy="492125"/>
            <a:chOff x="0" y="0"/>
            <a:chExt cx="396875" cy="492125"/>
          </a:xfrm>
        </p:grpSpPr>
        <p:sp>
          <p:nvSpPr>
            <p:cNvPr id="100" name="path"/>
            <p:cNvSpPr/>
            <p:nvPr/>
          </p:nvSpPr>
          <p:spPr>
            <a:xfrm>
              <a:off x="6350" y="6350"/>
              <a:ext cx="381634" cy="479425"/>
            </a:xfrm>
            <a:custGeom>
              <a:avLst/>
              <a:gdLst/>
              <a:ahLst/>
              <a:cxnLst/>
              <a:rect l="0" t="0" r="0" b="0"/>
              <a:pathLst>
                <a:path w="600" h="755">
                  <a:moveTo>
                    <a:pt x="600" y="33"/>
                  </a:moveTo>
                  <a:cubicBezTo>
                    <a:pt x="600" y="720"/>
                    <a:pt x="600" y="720"/>
                    <a:pt x="600" y="720"/>
                  </a:cubicBezTo>
                  <a:cubicBezTo>
                    <a:pt x="600" y="739"/>
                    <a:pt x="579" y="755"/>
                    <a:pt x="549" y="755"/>
                  </a:cubicBezTo>
                  <a:cubicBezTo>
                    <a:pt x="49" y="755"/>
                    <a:pt x="49" y="755"/>
                    <a:pt x="49" y="755"/>
                  </a:cubicBezTo>
                  <a:cubicBezTo>
                    <a:pt x="19" y="755"/>
                    <a:pt x="0" y="739"/>
                    <a:pt x="0" y="72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9" y="0"/>
                    <a:pt x="49" y="0"/>
                  </a:cubicBezTo>
                  <a:cubicBezTo>
                    <a:pt x="549" y="0"/>
                    <a:pt x="549" y="0"/>
                    <a:pt x="549" y="0"/>
                  </a:cubicBezTo>
                  <a:cubicBezTo>
                    <a:pt x="579" y="0"/>
                    <a:pt x="600" y="15"/>
                    <a:pt x="600" y="33"/>
                  </a:cubicBezTo>
                </a:path>
              </a:pathLst>
            </a:custGeom>
            <a:solidFill>
              <a:srgbClr val="31ABC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1" name="path"/>
            <p:cNvSpPr/>
            <p:nvPr/>
          </p:nvSpPr>
          <p:spPr>
            <a:xfrm>
              <a:off x="0" y="0"/>
              <a:ext cx="396875" cy="492125"/>
            </a:xfrm>
            <a:custGeom>
              <a:avLst/>
              <a:gdLst/>
              <a:ahLst/>
              <a:cxnLst/>
              <a:rect l="0" t="0" r="0" b="0"/>
              <a:pathLst>
                <a:path w="625" h="775">
                  <a:moveTo>
                    <a:pt x="560" y="775"/>
                  </a:moveTo>
                  <a:cubicBezTo>
                    <a:pt x="60" y="775"/>
                    <a:pt x="60" y="775"/>
                    <a:pt x="60" y="775"/>
                  </a:cubicBezTo>
                  <a:cubicBezTo>
                    <a:pt x="24" y="775"/>
                    <a:pt x="0" y="755"/>
                    <a:pt x="0" y="72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7"/>
                    <a:pt x="24" y="0"/>
                    <a:pt x="60" y="0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595" y="0"/>
                    <a:pt x="625" y="17"/>
                    <a:pt x="625" y="45"/>
                  </a:cubicBezTo>
                  <a:cubicBezTo>
                    <a:pt x="625" y="728"/>
                    <a:pt x="625" y="728"/>
                    <a:pt x="625" y="728"/>
                  </a:cubicBezTo>
                  <a:moveTo>
                    <a:pt x="625" y="755"/>
                  </a:moveTo>
                  <a:cubicBezTo>
                    <a:pt x="595" y="775"/>
                    <a:pt x="560" y="775"/>
                    <a:pt x="60" y="17"/>
                  </a:cubicBezTo>
                  <a:cubicBezTo>
                    <a:pt x="39" y="17"/>
                    <a:pt x="24" y="30"/>
                    <a:pt x="24" y="45"/>
                  </a:cubicBezTo>
                  <a:cubicBezTo>
                    <a:pt x="24" y="728"/>
                    <a:pt x="24" y="728"/>
                    <a:pt x="24" y="728"/>
                  </a:cubicBezTo>
                  <a:cubicBezTo>
                    <a:pt x="24" y="743"/>
                    <a:pt x="39" y="755"/>
                    <a:pt x="60" y="755"/>
                  </a:cubicBezTo>
                  <a:cubicBezTo>
                    <a:pt x="560" y="755"/>
                    <a:pt x="560" y="755"/>
                    <a:pt x="560" y="755"/>
                  </a:cubicBezTo>
                  <a:cubicBezTo>
                    <a:pt x="579" y="755"/>
                    <a:pt x="600" y="743"/>
                    <a:pt x="600" y="728"/>
                  </a:cubicBezTo>
                  <a:cubicBezTo>
                    <a:pt x="600" y="45"/>
                    <a:pt x="600" y="45"/>
                    <a:pt x="600" y="45"/>
                  </a:cubicBezTo>
                  <a:lnTo>
                    <a:pt x="600" y="30"/>
                  </a:lnTo>
                  <a:lnTo>
                    <a:pt x="625" y="755"/>
                  </a:lnTo>
                </a:path>
              </a:pathLst>
            </a:custGeom>
            <a:solidFill>
              <a:srgbClr val="0086A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2" name="path"/>
            <p:cNvSpPr/>
            <p:nvPr/>
          </p:nvSpPr>
          <p:spPr>
            <a:xfrm>
              <a:off x="37719" y="42798"/>
              <a:ext cx="318515" cy="371855"/>
            </a:xfrm>
            <a:custGeom>
              <a:avLst/>
              <a:gdLst/>
              <a:ahLst/>
              <a:cxnLst/>
              <a:rect l="0" t="0" r="0" b="0"/>
              <a:pathLst>
                <a:path w="501" h="585">
                  <a:moveTo>
                    <a:pt x="0" y="0"/>
                  </a:moveTo>
                  <a:lnTo>
                    <a:pt x="501" y="0"/>
                  </a:lnTo>
                  <a:lnTo>
                    <a:pt x="501" y="585"/>
                  </a:lnTo>
                  <a:lnTo>
                    <a:pt x="0" y="5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E5D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3" name="path"/>
            <p:cNvSpPr/>
            <p:nvPr/>
          </p:nvSpPr>
          <p:spPr>
            <a:xfrm>
              <a:off x="28575" y="36512"/>
              <a:ext cx="336550" cy="381635"/>
            </a:xfrm>
            <a:custGeom>
              <a:avLst/>
              <a:gdLst/>
              <a:ahLst/>
              <a:cxnLst/>
              <a:rect l="0" t="0" r="0" b="0"/>
              <a:pathLst>
                <a:path w="530" h="601">
                  <a:moveTo>
                    <a:pt x="514" y="601"/>
                  </a:moveTo>
                  <a:cubicBezTo>
                    <a:pt x="14" y="601"/>
                    <a:pt x="14" y="601"/>
                    <a:pt x="14" y="601"/>
                  </a:cubicBezTo>
                  <a:cubicBezTo>
                    <a:pt x="9" y="601"/>
                    <a:pt x="0" y="597"/>
                    <a:pt x="0" y="59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"/>
                    <a:pt x="9" y="0"/>
                    <a:pt x="14" y="0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525" y="0"/>
                    <a:pt x="530" y="2"/>
                    <a:pt x="530" y="11"/>
                  </a:cubicBezTo>
                  <a:cubicBezTo>
                    <a:pt x="530" y="592"/>
                    <a:pt x="530" y="592"/>
                    <a:pt x="530" y="592"/>
                  </a:cubicBezTo>
                  <a:moveTo>
                    <a:pt x="530" y="597"/>
                  </a:moveTo>
                  <a:cubicBezTo>
                    <a:pt x="525" y="601"/>
                    <a:pt x="514" y="601"/>
                    <a:pt x="29" y="581"/>
                  </a:cubicBezTo>
                  <a:cubicBezTo>
                    <a:pt x="504" y="581"/>
                    <a:pt x="504" y="581"/>
                    <a:pt x="504" y="581"/>
                  </a:cubicBezTo>
                  <a:cubicBezTo>
                    <a:pt x="504" y="18"/>
                    <a:pt x="504" y="18"/>
                    <a:pt x="504" y="18"/>
                  </a:cubicBezTo>
                  <a:lnTo>
                    <a:pt x="29" y="18"/>
                  </a:lnTo>
                  <a:lnTo>
                    <a:pt x="530" y="597"/>
                  </a:lnTo>
                </a:path>
              </a:pathLst>
            </a:custGeom>
            <a:solidFill>
              <a:srgbClr val="0086A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4" name="path"/>
            <p:cNvSpPr/>
            <p:nvPr/>
          </p:nvSpPr>
          <p:spPr>
            <a:xfrm>
              <a:off x="75819" y="277495"/>
              <a:ext cx="242315" cy="109727"/>
            </a:xfrm>
            <a:custGeom>
              <a:avLst/>
              <a:gdLst/>
              <a:ahLst/>
              <a:cxnLst/>
              <a:rect l="0" t="0" r="0" b="0"/>
              <a:pathLst>
                <a:path w="381" h="172">
                  <a:moveTo>
                    <a:pt x="0" y="0"/>
                  </a:moveTo>
                  <a:lnTo>
                    <a:pt x="381" y="0"/>
                  </a:lnTo>
                  <a:lnTo>
                    <a:pt x="381" y="172"/>
                  </a:lnTo>
                  <a:lnTo>
                    <a:pt x="0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D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5" name="path"/>
            <p:cNvSpPr/>
            <p:nvPr/>
          </p:nvSpPr>
          <p:spPr>
            <a:xfrm>
              <a:off x="66675" y="273050"/>
              <a:ext cx="260350" cy="122237"/>
            </a:xfrm>
            <a:custGeom>
              <a:avLst/>
              <a:gdLst/>
              <a:ahLst/>
              <a:cxnLst/>
              <a:rect l="0" t="0" r="0" b="0"/>
              <a:pathLst>
                <a:path w="410" h="192">
                  <a:moveTo>
                    <a:pt x="394" y="192"/>
                  </a:moveTo>
                  <a:cubicBezTo>
                    <a:pt x="14" y="192"/>
                    <a:pt x="14" y="192"/>
                    <a:pt x="14" y="192"/>
                  </a:cubicBezTo>
                  <a:cubicBezTo>
                    <a:pt x="4" y="192"/>
                    <a:pt x="0" y="188"/>
                    <a:pt x="0" y="18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4" y="0"/>
                    <a:pt x="14" y="0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404" y="0"/>
                    <a:pt x="410" y="2"/>
                    <a:pt x="410" y="7"/>
                  </a:cubicBezTo>
                  <a:cubicBezTo>
                    <a:pt x="410" y="180"/>
                    <a:pt x="410" y="180"/>
                    <a:pt x="410" y="180"/>
                  </a:cubicBezTo>
                  <a:moveTo>
                    <a:pt x="410" y="188"/>
                  </a:moveTo>
                  <a:cubicBezTo>
                    <a:pt x="404" y="192"/>
                    <a:pt x="394" y="192"/>
                    <a:pt x="24" y="173"/>
                  </a:cubicBezTo>
                  <a:cubicBezTo>
                    <a:pt x="384" y="173"/>
                    <a:pt x="384" y="173"/>
                    <a:pt x="384" y="173"/>
                  </a:cubicBezTo>
                  <a:cubicBezTo>
                    <a:pt x="384" y="18"/>
                    <a:pt x="384" y="18"/>
                    <a:pt x="384" y="18"/>
                  </a:cubicBezTo>
                  <a:lnTo>
                    <a:pt x="24" y="18"/>
                  </a:lnTo>
                  <a:lnTo>
                    <a:pt x="410" y="188"/>
                  </a:lnTo>
                </a:path>
              </a:pathLst>
            </a:custGeom>
            <a:solidFill>
              <a:srgbClr val="0086A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6" name="path"/>
            <p:cNvSpPr/>
            <p:nvPr/>
          </p:nvSpPr>
          <p:spPr>
            <a:xfrm>
              <a:off x="104775" y="296862"/>
              <a:ext cx="50800" cy="36512"/>
            </a:xfrm>
            <a:custGeom>
              <a:avLst/>
              <a:gdLst/>
              <a:ahLst/>
              <a:cxnLst/>
              <a:rect l="0" t="0" r="0" b="0"/>
              <a:pathLst>
                <a:path w="80" h="57">
                  <a:moveTo>
                    <a:pt x="80" y="39"/>
                  </a:moveTo>
                  <a:cubicBezTo>
                    <a:pt x="80" y="50"/>
                    <a:pt x="68" y="57"/>
                    <a:pt x="54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8" y="57"/>
                    <a:pt x="0" y="50"/>
                    <a:pt x="0" y="3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8" y="0"/>
                    <a:pt x="80" y="7"/>
                    <a:pt x="80" y="14"/>
                  </a:cubicBezTo>
                  <a:lnTo>
                    <a:pt x="80" y="39"/>
                  </a:lnTo>
                </a:path>
              </a:pathLst>
            </a:custGeom>
            <a:solidFill>
              <a:srgbClr val="84C9C2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7" name="path"/>
            <p:cNvSpPr/>
            <p:nvPr/>
          </p:nvSpPr>
          <p:spPr>
            <a:xfrm>
              <a:off x="95250" y="288925"/>
              <a:ext cx="66675" cy="50800"/>
            </a:xfrm>
            <a:custGeom>
              <a:avLst/>
              <a:gdLst/>
              <a:ahLst/>
              <a:cxnLst/>
              <a:rect l="0" t="0" r="0" b="0"/>
              <a:pathLst>
                <a:path w="105" h="80">
                  <a:moveTo>
                    <a:pt x="69" y="80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19" y="80"/>
                    <a:pt x="0" y="67"/>
                    <a:pt x="0" y="5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0"/>
                    <a:pt x="19" y="0"/>
                    <a:pt x="33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89" y="0"/>
                    <a:pt x="105" y="10"/>
                    <a:pt x="105" y="25"/>
                  </a:cubicBezTo>
                  <a:cubicBezTo>
                    <a:pt x="105" y="52"/>
                    <a:pt x="105" y="52"/>
                    <a:pt x="105" y="52"/>
                  </a:cubicBezTo>
                  <a:moveTo>
                    <a:pt x="105" y="67"/>
                  </a:moveTo>
                  <a:cubicBezTo>
                    <a:pt x="89" y="80"/>
                    <a:pt x="69" y="80"/>
                    <a:pt x="33" y="19"/>
                  </a:cubicBezTo>
                  <a:cubicBezTo>
                    <a:pt x="29" y="19"/>
                    <a:pt x="29" y="22"/>
                    <a:pt x="29" y="25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7"/>
                    <a:pt x="29" y="60"/>
                    <a:pt x="33" y="60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73" y="60"/>
                    <a:pt x="79" y="57"/>
                    <a:pt x="79" y="52"/>
                  </a:cubicBezTo>
                  <a:cubicBezTo>
                    <a:pt x="79" y="25"/>
                    <a:pt x="79" y="25"/>
                    <a:pt x="79" y="25"/>
                  </a:cubicBezTo>
                  <a:lnTo>
                    <a:pt x="79" y="22"/>
                  </a:lnTo>
                  <a:lnTo>
                    <a:pt x="105" y="67"/>
                  </a:lnTo>
                </a:path>
              </a:pathLst>
            </a:custGeom>
            <a:solidFill>
              <a:srgbClr val="0086A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8" name="path"/>
            <p:cNvSpPr/>
            <p:nvPr/>
          </p:nvSpPr>
          <p:spPr>
            <a:xfrm>
              <a:off x="184150" y="296862"/>
              <a:ext cx="50800" cy="36512"/>
            </a:xfrm>
            <a:custGeom>
              <a:avLst/>
              <a:gdLst/>
              <a:ahLst/>
              <a:cxnLst/>
              <a:rect l="0" t="0" r="0" b="0"/>
              <a:pathLst>
                <a:path w="80" h="57">
                  <a:moveTo>
                    <a:pt x="80" y="39"/>
                  </a:moveTo>
                  <a:cubicBezTo>
                    <a:pt x="80" y="50"/>
                    <a:pt x="70" y="57"/>
                    <a:pt x="55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10" y="57"/>
                    <a:pt x="0" y="50"/>
                    <a:pt x="0" y="3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10" y="0"/>
                    <a:pt x="23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70" y="0"/>
                    <a:pt x="80" y="7"/>
                    <a:pt x="80" y="14"/>
                  </a:cubicBezTo>
                  <a:lnTo>
                    <a:pt x="80" y="39"/>
                  </a:lnTo>
                </a:path>
              </a:pathLst>
            </a:custGeom>
            <a:solidFill>
              <a:srgbClr val="84C9C2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9" name="path"/>
            <p:cNvSpPr/>
            <p:nvPr/>
          </p:nvSpPr>
          <p:spPr>
            <a:xfrm>
              <a:off x="95250" y="288925"/>
              <a:ext cx="146050" cy="74612"/>
            </a:xfrm>
            <a:custGeom>
              <a:avLst/>
              <a:gdLst/>
              <a:ahLst/>
              <a:cxnLst/>
              <a:rect l="0" t="0" r="0" b="0"/>
              <a:pathLst>
                <a:path w="230" h="117">
                  <a:moveTo>
                    <a:pt x="194" y="80"/>
                  </a:moveTo>
                  <a:cubicBezTo>
                    <a:pt x="164" y="80"/>
                    <a:pt x="164" y="80"/>
                    <a:pt x="164" y="80"/>
                  </a:cubicBezTo>
                  <a:cubicBezTo>
                    <a:pt x="144" y="80"/>
                    <a:pt x="130" y="67"/>
                    <a:pt x="130" y="52"/>
                  </a:cubicBezTo>
                  <a:cubicBezTo>
                    <a:pt x="130" y="25"/>
                    <a:pt x="130" y="25"/>
                    <a:pt x="130" y="25"/>
                  </a:cubicBezTo>
                  <a:cubicBezTo>
                    <a:pt x="130" y="10"/>
                    <a:pt x="144" y="0"/>
                    <a:pt x="164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14" y="0"/>
                    <a:pt x="230" y="10"/>
                    <a:pt x="230" y="25"/>
                  </a:cubicBezTo>
                  <a:cubicBezTo>
                    <a:pt x="230" y="52"/>
                    <a:pt x="230" y="52"/>
                    <a:pt x="230" y="52"/>
                  </a:cubicBezTo>
                  <a:moveTo>
                    <a:pt x="230" y="67"/>
                  </a:moveTo>
                  <a:cubicBezTo>
                    <a:pt x="214" y="80"/>
                    <a:pt x="194" y="80"/>
                    <a:pt x="164" y="19"/>
                  </a:cubicBezTo>
                  <a:cubicBezTo>
                    <a:pt x="154" y="19"/>
                    <a:pt x="154" y="22"/>
                    <a:pt x="154" y="25"/>
                  </a:cubicBezTo>
                  <a:cubicBezTo>
                    <a:pt x="154" y="52"/>
                    <a:pt x="154" y="52"/>
                    <a:pt x="154" y="52"/>
                  </a:cubicBezTo>
                  <a:cubicBezTo>
                    <a:pt x="154" y="57"/>
                    <a:pt x="154" y="60"/>
                    <a:pt x="16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204" y="60"/>
                    <a:pt x="204" y="57"/>
                    <a:pt x="204" y="52"/>
                  </a:cubicBezTo>
                  <a:cubicBezTo>
                    <a:pt x="204" y="25"/>
                    <a:pt x="204" y="25"/>
                    <a:pt x="204" y="25"/>
                  </a:cubicBezTo>
                  <a:lnTo>
                    <a:pt x="204" y="22"/>
                  </a:lnTo>
                  <a:lnTo>
                    <a:pt x="230" y="67"/>
                  </a:lnTo>
                </a:path>
                <a:path w="230" h="117">
                  <a:moveTo>
                    <a:pt x="189" y="117"/>
                  </a:moveTo>
                  <a:cubicBezTo>
                    <a:pt x="14" y="117"/>
                    <a:pt x="14" y="117"/>
                    <a:pt x="14" y="117"/>
                  </a:cubicBezTo>
                  <a:cubicBezTo>
                    <a:pt x="9" y="117"/>
                    <a:pt x="0" y="113"/>
                    <a:pt x="0" y="109"/>
                  </a:cubicBezTo>
                  <a:cubicBezTo>
                    <a:pt x="0" y="100"/>
                    <a:pt x="9" y="97"/>
                    <a:pt x="14" y="97"/>
                  </a:cubicBezTo>
                  <a:cubicBezTo>
                    <a:pt x="189" y="97"/>
                    <a:pt x="189" y="97"/>
                    <a:pt x="189" y="97"/>
                  </a:cubicBezTo>
                  <a:cubicBezTo>
                    <a:pt x="194" y="97"/>
                    <a:pt x="200" y="100"/>
                    <a:pt x="200" y="109"/>
                  </a:cubicBezTo>
                  <a:cubicBezTo>
                    <a:pt x="200" y="113"/>
                    <a:pt x="194" y="117"/>
                    <a:pt x="189" y="117"/>
                  </a:cubicBezTo>
                </a:path>
              </a:pathLst>
            </a:custGeom>
            <a:solidFill>
              <a:srgbClr val="0086A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group 38"/>
          <p:cNvGrpSpPr/>
          <p:nvPr/>
        </p:nvGrpSpPr>
        <p:grpSpPr>
          <a:xfrm rot="21600000">
            <a:off x="6323013" y="1273175"/>
            <a:ext cx="450850" cy="757872"/>
            <a:chOff x="0" y="0"/>
            <a:chExt cx="450850" cy="757872"/>
          </a:xfrm>
        </p:grpSpPr>
        <p:sp>
          <p:nvSpPr>
            <p:cNvPr id="110" name="path"/>
            <p:cNvSpPr/>
            <p:nvPr/>
          </p:nvSpPr>
          <p:spPr>
            <a:xfrm>
              <a:off x="88900" y="0"/>
              <a:ext cx="361950" cy="223837"/>
            </a:xfrm>
            <a:custGeom>
              <a:avLst/>
              <a:gdLst/>
              <a:ahLst/>
              <a:cxnLst/>
              <a:rect l="0" t="0" r="0" b="0"/>
              <a:pathLst>
                <a:path w="570" h="352">
                  <a:moveTo>
                    <a:pt x="469" y="352"/>
                  </a:moveTo>
                  <a:cubicBezTo>
                    <a:pt x="449" y="341"/>
                    <a:pt x="449" y="341"/>
                    <a:pt x="449" y="341"/>
                  </a:cubicBezTo>
                  <a:cubicBezTo>
                    <a:pt x="514" y="236"/>
                    <a:pt x="509" y="142"/>
                    <a:pt x="434" y="78"/>
                  </a:cubicBezTo>
                  <a:cubicBezTo>
                    <a:pt x="389" y="41"/>
                    <a:pt x="319" y="18"/>
                    <a:pt x="249" y="18"/>
                  </a:cubicBezTo>
                  <a:cubicBezTo>
                    <a:pt x="214" y="18"/>
                    <a:pt x="189" y="22"/>
                    <a:pt x="158" y="29"/>
                  </a:cubicBezTo>
                  <a:cubicBezTo>
                    <a:pt x="114" y="44"/>
                    <a:pt x="28" y="82"/>
                    <a:pt x="28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4" y="101"/>
                    <a:pt x="58" y="37"/>
                    <a:pt x="148" y="11"/>
                  </a:cubicBezTo>
                  <a:cubicBezTo>
                    <a:pt x="179" y="2"/>
                    <a:pt x="214" y="0"/>
                    <a:pt x="249" y="0"/>
                  </a:cubicBezTo>
                  <a:cubicBezTo>
                    <a:pt x="324" y="0"/>
                    <a:pt x="404" y="22"/>
                    <a:pt x="454" y="63"/>
                  </a:cubicBezTo>
                  <a:cubicBezTo>
                    <a:pt x="504" y="104"/>
                    <a:pt x="570" y="194"/>
                    <a:pt x="469" y="352"/>
                  </a:cubicBezTo>
                </a:path>
              </a:pathLst>
            </a:custGeom>
            <a:solidFill>
              <a:srgbClr val="0086A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1" name="path"/>
            <p:cNvSpPr/>
            <p:nvPr/>
          </p:nvSpPr>
          <p:spPr>
            <a:xfrm>
              <a:off x="315912" y="234950"/>
              <a:ext cx="74612" cy="68262"/>
            </a:xfrm>
            <a:custGeom>
              <a:avLst/>
              <a:gdLst/>
              <a:ahLst/>
              <a:cxnLst/>
              <a:rect l="0" t="0" r="0" b="0"/>
              <a:pathLst>
                <a:path w="117" h="107">
                  <a:moveTo>
                    <a:pt x="68" y="107"/>
                  </a:moveTo>
                  <a:lnTo>
                    <a:pt x="0" y="85"/>
                  </a:lnTo>
                  <a:lnTo>
                    <a:pt x="47" y="0"/>
                  </a:lnTo>
                  <a:lnTo>
                    <a:pt x="117" y="22"/>
                  </a:lnTo>
                  <a:lnTo>
                    <a:pt x="68" y="107"/>
                  </a:lnTo>
                </a:path>
              </a:pathLst>
            </a:custGeom>
            <a:solidFill>
              <a:srgbClr val="B8BEB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2" name="path"/>
            <p:cNvSpPr/>
            <p:nvPr/>
          </p:nvSpPr>
          <p:spPr>
            <a:xfrm>
              <a:off x="306387" y="225425"/>
              <a:ext cx="95250" cy="84137"/>
            </a:xfrm>
            <a:custGeom>
              <a:avLst/>
              <a:gdLst/>
              <a:ahLst/>
              <a:cxnLst/>
              <a:rect l="0" t="0" r="0" b="0"/>
              <a:pathLst>
                <a:path w="150" h="132">
                  <a:moveTo>
                    <a:pt x="84" y="132"/>
                  </a:moveTo>
                  <a:cubicBezTo>
                    <a:pt x="79" y="128"/>
                    <a:pt x="79" y="128"/>
                    <a:pt x="79" y="128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4" y="102"/>
                    <a:pt x="0" y="98"/>
                    <a:pt x="4" y="94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3"/>
                    <a:pt x="54" y="3"/>
                    <a:pt x="59" y="0"/>
                  </a:cubicBezTo>
                  <a:cubicBezTo>
                    <a:pt x="64" y="0"/>
                    <a:pt x="64" y="0"/>
                    <a:pt x="69" y="0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50" y="26"/>
                    <a:pt x="150" y="34"/>
                    <a:pt x="150" y="37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8"/>
                    <a:pt x="94" y="128"/>
                    <a:pt x="89" y="128"/>
                  </a:cubicBezTo>
                  <a:lnTo>
                    <a:pt x="84" y="132"/>
                  </a:lnTo>
                  <a:close/>
                  <a:moveTo>
                    <a:pt x="30" y="90"/>
                  </a:moveTo>
                  <a:cubicBezTo>
                    <a:pt x="79" y="109"/>
                    <a:pt x="79" y="109"/>
                    <a:pt x="79" y="109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69" y="22"/>
                    <a:pt x="69" y="22"/>
                    <a:pt x="69" y="22"/>
                  </a:cubicBezTo>
                  <a:lnTo>
                    <a:pt x="30" y="90"/>
                  </a:lnTo>
                </a:path>
              </a:pathLst>
            </a:custGeom>
            <a:solidFill>
              <a:srgbClr val="0086A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3" name="path"/>
            <p:cNvSpPr/>
            <p:nvPr/>
          </p:nvSpPr>
          <p:spPr>
            <a:xfrm>
              <a:off x="25400" y="687387"/>
              <a:ext cx="146050" cy="69850"/>
            </a:xfrm>
            <a:custGeom>
              <a:avLst/>
              <a:gdLst/>
              <a:ahLst/>
              <a:cxnLst/>
              <a:rect l="0" t="0" r="0" b="0"/>
              <a:pathLst>
                <a:path w="230" h="110">
                  <a:moveTo>
                    <a:pt x="230" y="75"/>
                  </a:moveTo>
                  <a:cubicBezTo>
                    <a:pt x="190" y="102"/>
                    <a:pt x="134" y="110"/>
                    <a:pt x="80" y="90"/>
                  </a:cubicBezTo>
                  <a:cubicBezTo>
                    <a:pt x="29" y="75"/>
                    <a:pt x="0" y="37"/>
                    <a:pt x="0" y="0"/>
                  </a:cubicBezTo>
                  <a:cubicBezTo>
                    <a:pt x="24" y="22"/>
                    <a:pt x="60" y="40"/>
                    <a:pt x="99" y="56"/>
                  </a:cubicBezTo>
                  <a:cubicBezTo>
                    <a:pt x="144" y="67"/>
                    <a:pt x="190" y="75"/>
                    <a:pt x="230" y="75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4" name="path"/>
            <p:cNvSpPr/>
            <p:nvPr/>
          </p:nvSpPr>
          <p:spPr>
            <a:xfrm>
              <a:off x="15875" y="681037"/>
              <a:ext cx="165100" cy="76834"/>
            </a:xfrm>
            <a:custGeom>
              <a:avLst/>
              <a:gdLst/>
              <a:ahLst/>
              <a:cxnLst/>
              <a:rect l="0" t="0" r="0" b="0"/>
              <a:pathLst>
                <a:path w="260" h="120">
                  <a:moveTo>
                    <a:pt x="150" y="120"/>
                  </a:moveTo>
                  <a:cubicBezTo>
                    <a:pt x="130" y="120"/>
                    <a:pt x="109" y="116"/>
                    <a:pt x="90" y="112"/>
                  </a:cubicBezTo>
                  <a:cubicBezTo>
                    <a:pt x="39" y="93"/>
                    <a:pt x="0" y="56"/>
                    <a:pt x="0" y="11"/>
                  </a:cubicBezTo>
                  <a:cubicBezTo>
                    <a:pt x="0" y="7"/>
                    <a:pt x="2" y="3"/>
                    <a:pt x="10" y="0"/>
                  </a:cubicBezTo>
                  <a:cubicBezTo>
                    <a:pt x="13" y="0"/>
                    <a:pt x="20" y="0"/>
                    <a:pt x="20" y="3"/>
                  </a:cubicBezTo>
                  <a:cubicBezTo>
                    <a:pt x="49" y="26"/>
                    <a:pt x="83" y="44"/>
                    <a:pt x="120" y="56"/>
                  </a:cubicBezTo>
                  <a:cubicBezTo>
                    <a:pt x="160" y="71"/>
                    <a:pt x="203" y="78"/>
                    <a:pt x="245" y="74"/>
                  </a:cubicBezTo>
                  <a:cubicBezTo>
                    <a:pt x="250" y="74"/>
                    <a:pt x="255" y="78"/>
                    <a:pt x="255" y="82"/>
                  </a:cubicBezTo>
                  <a:cubicBezTo>
                    <a:pt x="260" y="86"/>
                    <a:pt x="255" y="89"/>
                    <a:pt x="255" y="93"/>
                  </a:cubicBezTo>
                  <a:moveTo>
                    <a:pt x="225" y="112"/>
                  </a:moveTo>
                  <a:cubicBezTo>
                    <a:pt x="190" y="120"/>
                    <a:pt x="150" y="120"/>
                    <a:pt x="30" y="37"/>
                  </a:cubicBezTo>
                  <a:cubicBezTo>
                    <a:pt x="45" y="63"/>
                    <a:pt x="70" y="82"/>
                    <a:pt x="99" y="93"/>
                  </a:cubicBezTo>
                  <a:cubicBezTo>
                    <a:pt x="133" y="104"/>
                    <a:pt x="169" y="104"/>
                    <a:pt x="203" y="93"/>
                  </a:cubicBezTo>
                  <a:cubicBezTo>
                    <a:pt x="175" y="89"/>
                    <a:pt x="140" y="86"/>
                    <a:pt x="109" y="74"/>
                  </a:cubicBezTo>
                  <a:lnTo>
                    <a:pt x="225" y="112"/>
                  </a:lnTo>
                </a:path>
              </a:pathLst>
            </a:custGeom>
            <a:solidFill>
              <a:srgbClr val="0086A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5" name="path"/>
            <p:cNvSpPr/>
            <p:nvPr/>
          </p:nvSpPr>
          <p:spPr>
            <a:xfrm>
              <a:off x="9525" y="592137"/>
              <a:ext cx="215900" cy="144462"/>
            </a:xfrm>
            <a:custGeom>
              <a:avLst/>
              <a:gdLst/>
              <a:ahLst/>
              <a:cxnLst/>
              <a:rect l="0" t="0" r="0" b="0"/>
              <a:pathLst>
                <a:path w="340" h="227">
                  <a:moveTo>
                    <a:pt x="319" y="189"/>
                  </a:moveTo>
                  <a:cubicBezTo>
                    <a:pt x="314" y="200"/>
                    <a:pt x="304" y="212"/>
                    <a:pt x="294" y="223"/>
                  </a:cubicBezTo>
                  <a:cubicBezTo>
                    <a:pt x="279" y="223"/>
                    <a:pt x="269" y="227"/>
                    <a:pt x="254" y="227"/>
                  </a:cubicBezTo>
                  <a:cubicBezTo>
                    <a:pt x="214" y="227"/>
                    <a:pt x="169" y="219"/>
                    <a:pt x="124" y="208"/>
                  </a:cubicBezTo>
                  <a:cubicBezTo>
                    <a:pt x="84" y="193"/>
                    <a:pt x="49" y="174"/>
                    <a:pt x="24" y="151"/>
                  </a:cubicBezTo>
                  <a:cubicBezTo>
                    <a:pt x="14" y="143"/>
                    <a:pt x="4" y="136"/>
                    <a:pt x="0" y="125"/>
                  </a:cubicBezTo>
                  <a:cubicBezTo>
                    <a:pt x="0" y="113"/>
                    <a:pt x="4" y="102"/>
                    <a:pt x="9" y="87"/>
                  </a:cubicBezTo>
                  <a:cubicBezTo>
                    <a:pt x="19" y="75"/>
                    <a:pt x="29" y="64"/>
                    <a:pt x="39" y="53"/>
                  </a:cubicBezTo>
                  <a:cubicBezTo>
                    <a:pt x="89" y="11"/>
                    <a:pt x="164" y="0"/>
                    <a:pt x="234" y="22"/>
                  </a:cubicBezTo>
                  <a:cubicBezTo>
                    <a:pt x="299" y="41"/>
                    <a:pt x="340" y="94"/>
                    <a:pt x="334" y="143"/>
                  </a:cubicBezTo>
                  <a:cubicBezTo>
                    <a:pt x="334" y="147"/>
                    <a:pt x="334" y="147"/>
                    <a:pt x="334" y="147"/>
                  </a:cubicBezTo>
                  <a:cubicBezTo>
                    <a:pt x="334" y="159"/>
                    <a:pt x="329" y="174"/>
                    <a:pt x="319" y="189"/>
                  </a:cubicBezTo>
                </a:path>
              </a:pathLst>
            </a:custGeom>
            <a:solidFill>
              <a:srgbClr val="A0D8E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6" name="path"/>
            <p:cNvSpPr/>
            <p:nvPr/>
          </p:nvSpPr>
          <p:spPr>
            <a:xfrm>
              <a:off x="0" y="592137"/>
              <a:ext cx="234950" cy="147637"/>
            </a:xfrm>
            <a:custGeom>
              <a:avLst/>
              <a:gdLst/>
              <a:ahLst/>
              <a:cxnLst/>
              <a:rect l="0" t="0" r="0" b="0"/>
              <a:pathLst>
                <a:path w="370" h="232">
                  <a:moveTo>
                    <a:pt x="258" y="232"/>
                  </a:moveTo>
                  <a:cubicBezTo>
                    <a:pt x="218" y="232"/>
                    <a:pt x="174" y="224"/>
                    <a:pt x="134" y="213"/>
                  </a:cubicBezTo>
                  <a:cubicBezTo>
                    <a:pt x="94" y="198"/>
                    <a:pt x="54" y="179"/>
                    <a:pt x="28" y="153"/>
                  </a:cubicBezTo>
                  <a:cubicBezTo>
                    <a:pt x="18" y="145"/>
                    <a:pt x="8" y="138"/>
                    <a:pt x="4" y="130"/>
                  </a:cubicBezTo>
                  <a:cubicBezTo>
                    <a:pt x="0" y="127"/>
                    <a:pt x="0" y="127"/>
                    <a:pt x="0" y="123"/>
                  </a:cubicBezTo>
                  <a:cubicBezTo>
                    <a:pt x="4" y="108"/>
                    <a:pt x="4" y="97"/>
                    <a:pt x="14" y="82"/>
                  </a:cubicBezTo>
                  <a:cubicBezTo>
                    <a:pt x="24" y="67"/>
                    <a:pt x="34" y="56"/>
                    <a:pt x="44" y="44"/>
                  </a:cubicBezTo>
                  <a:cubicBezTo>
                    <a:pt x="78" y="18"/>
                    <a:pt x="128" y="0"/>
                    <a:pt x="178" y="0"/>
                  </a:cubicBezTo>
                  <a:cubicBezTo>
                    <a:pt x="204" y="0"/>
                    <a:pt x="228" y="3"/>
                    <a:pt x="254" y="11"/>
                  </a:cubicBezTo>
                  <a:cubicBezTo>
                    <a:pt x="324" y="33"/>
                    <a:pt x="370" y="86"/>
                    <a:pt x="364" y="145"/>
                  </a:cubicBezTo>
                  <a:cubicBezTo>
                    <a:pt x="359" y="160"/>
                    <a:pt x="354" y="175"/>
                    <a:pt x="349" y="190"/>
                  </a:cubicBezTo>
                  <a:cubicBezTo>
                    <a:pt x="339" y="205"/>
                    <a:pt x="329" y="217"/>
                    <a:pt x="319" y="228"/>
                  </a:cubicBezTo>
                  <a:cubicBezTo>
                    <a:pt x="314" y="228"/>
                    <a:pt x="314" y="228"/>
                    <a:pt x="309" y="228"/>
                  </a:cubicBezTo>
                  <a:cubicBezTo>
                    <a:pt x="298" y="232"/>
                    <a:pt x="284" y="232"/>
                    <a:pt x="268" y="232"/>
                  </a:cubicBezTo>
                  <a:moveTo>
                    <a:pt x="264" y="232"/>
                  </a:moveTo>
                  <a:cubicBezTo>
                    <a:pt x="264" y="232"/>
                    <a:pt x="258" y="232"/>
                    <a:pt x="24" y="123"/>
                  </a:cubicBezTo>
                  <a:cubicBezTo>
                    <a:pt x="34" y="130"/>
                    <a:pt x="38" y="134"/>
                    <a:pt x="44" y="142"/>
                  </a:cubicBezTo>
                  <a:cubicBezTo>
                    <a:pt x="74" y="164"/>
                    <a:pt x="108" y="183"/>
                    <a:pt x="144" y="194"/>
                  </a:cubicBezTo>
                  <a:cubicBezTo>
                    <a:pt x="184" y="209"/>
                    <a:pt x="228" y="217"/>
                    <a:pt x="268" y="213"/>
                  </a:cubicBezTo>
                  <a:cubicBezTo>
                    <a:pt x="278" y="213"/>
                    <a:pt x="288" y="213"/>
                    <a:pt x="304" y="213"/>
                  </a:cubicBezTo>
                  <a:cubicBezTo>
                    <a:pt x="309" y="202"/>
                    <a:pt x="319" y="194"/>
                    <a:pt x="324" y="183"/>
                  </a:cubicBezTo>
                  <a:cubicBezTo>
                    <a:pt x="334" y="172"/>
                    <a:pt x="334" y="157"/>
                    <a:pt x="339" y="142"/>
                  </a:cubicBezTo>
                  <a:cubicBezTo>
                    <a:pt x="339" y="93"/>
                    <a:pt x="304" y="48"/>
                    <a:pt x="244" y="29"/>
                  </a:cubicBezTo>
                  <a:cubicBezTo>
                    <a:pt x="224" y="22"/>
                    <a:pt x="204" y="18"/>
                    <a:pt x="178" y="18"/>
                  </a:cubicBezTo>
                  <a:cubicBezTo>
                    <a:pt x="138" y="18"/>
                    <a:pt x="94" y="33"/>
                    <a:pt x="64" y="59"/>
                  </a:cubicBezTo>
                  <a:cubicBezTo>
                    <a:pt x="54" y="67"/>
                    <a:pt x="44" y="78"/>
                    <a:pt x="38" y="89"/>
                  </a:cubicBezTo>
                  <a:lnTo>
                    <a:pt x="264" y="232"/>
                  </a:lnTo>
                </a:path>
              </a:pathLst>
            </a:custGeom>
            <a:solidFill>
              <a:srgbClr val="0086A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7" name="path"/>
            <p:cNvSpPr/>
            <p:nvPr/>
          </p:nvSpPr>
          <p:spPr>
            <a:xfrm>
              <a:off x="34925" y="269875"/>
              <a:ext cx="377825" cy="412750"/>
            </a:xfrm>
            <a:custGeom>
              <a:avLst/>
              <a:gdLst/>
              <a:ahLst/>
              <a:cxnLst/>
              <a:rect l="0" t="0" r="0" b="0"/>
              <a:pathLst>
                <a:path w="595" h="650">
                  <a:moveTo>
                    <a:pt x="295" y="650"/>
                  </a:moveTo>
                  <a:cubicBezTo>
                    <a:pt x="300" y="600"/>
                    <a:pt x="260" y="547"/>
                    <a:pt x="193" y="529"/>
                  </a:cubicBezTo>
                  <a:cubicBezTo>
                    <a:pt x="125" y="505"/>
                    <a:pt x="49" y="517"/>
                    <a:pt x="0" y="559"/>
                  </a:cubicBezTo>
                  <a:cubicBezTo>
                    <a:pt x="185" y="397"/>
                    <a:pt x="115" y="383"/>
                    <a:pt x="285" y="82"/>
                  </a:cubicBezTo>
                  <a:cubicBezTo>
                    <a:pt x="320" y="25"/>
                    <a:pt x="409" y="0"/>
                    <a:pt x="485" y="25"/>
                  </a:cubicBezTo>
                  <a:cubicBezTo>
                    <a:pt x="560" y="47"/>
                    <a:pt x="595" y="115"/>
                    <a:pt x="564" y="172"/>
                  </a:cubicBezTo>
                  <a:cubicBezTo>
                    <a:pt x="564" y="175"/>
                    <a:pt x="560" y="175"/>
                    <a:pt x="560" y="180"/>
                  </a:cubicBezTo>
                  <a:cubicBezTo>
                    <a:pt x="390" y="469"/>
                    <a:pt x="324" y="443"/>
                    <a:pt x="295" y="650"/>
                  </a:cubicBezTo>
                </a:path>
              </a:pathLst>
            </a:custGeom>
            <a:solidFill>
              <a:srgbClr val="F7F7F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8" name="path"/>
            <p:cNvSpPr/>
            <p:nvPr/>
          </p:nvSpPr>
          <p:spPr>
            <a:xfrm>
              <a:off x="28575" y="274637"/>
              <a:ext cx="384175" cy="415925"/>
            </a:xfrm>
            <a:custGeom>
              <a:avLst/>
              <a:gdLst/>
              <a:ahLst/>
              <a:cxnLst/>
              <a:rect l="0" t="0" r="0" b="0"/>
              <a:pathLst>
                <a:path w="605" h="655">
                  <a:moveTo>
                    <a:pt x="304" y="655"/>
                  </a:moveTo>
                  <a:cubicBezTo>
                    <a:pt x="299" y="655"/>
                    <a:pt x="294" y="652"/>
                    <a:pt x="294" y="643"/>
                  </a:cubicBezTo>
                  <a:cubicBezTo>
                    <a:pt x="294" y="594"/>
                    <a:pt x="259" y="549"/>
                    <a:pt x="199" y="530"/>
                  </a:cubicBezTo>
                  <a:cubicBezTo>
                    <a:pt x="179" y="523"/>
                    <a:pt x="159" y="519"/>
                    <a:pt x="133" y="519"/>
                  </a:cubicBezTo>
                  <a:cubicBezTo>
                    <a:pt x="93" y="519"/>
                    <a:pt x="49" y="534"/>
                    <a:pt x="19" y="560"/>
                  </a:cubicBezTo>
                  <a:cubicBezTo>
                    <a:pt x="13" y="564"/>
                    <a:pt x="9" y="564"/>
                    <a:pt x="3" y="560"/>
                  </a:cubicBezTo>
                  <a:cubicBezTo>
                    <a:pt x="0" y="556"/>
                    <a:pt x="0" y="549"/>
                    <a:pt x="0" y="545"/>
                  </a:cubicBezTo>
                  <a:cubicBezTo>
                    <a:pt x="109" y="451"/>
                    <a:pt x="129" y="406"/>
                    <a:pt x="163" y="323"/>
                  </a:cubicBezTo>
                  <a:cubicBezTo>
                    <a:pt x="183" y="267"/>
                    <a:pt x="213" y="191"/>
                    <a:pt x="284" y="71"/>
                  </a:cubicBezTo>
                  <a:cubicBezTo>
                    <a:pt x="309" y="26"/>
                    <a:pt x="369" y="0"/>
                    <a:pt x="434" y="0"/>
                  </a:cubicBezTo>
                  <a:cubicBezTo>
                    <a:pt x="459" y="0"/>
                    <a:pt x="479" y="0"/>
                    <a:pt x="499" y="7"/>
                  </a:cubicBezTo>
                  <a:cubicBezTo>
                    <a:pt x="539" y="22"/>
                    <a:pt x="569" y="45"/>
                    <a:pt x="589" y="75"/>
                  </a:cubicBezTo>
                  <a:cubicBezTo>
                    <a:pt x="605" y="105"/>
                    <a:pt x="605" y="139"/>
                    <a:pt x="584" y="169"/>
                  </a:cubicBezTo>
                  <a:cubicBezTo>
                    <a:pt x="584" y="173"/>
                    <a:pt x="584" y="173"/>
                    <a:pt x="579" y="176"/>
                  </a:cubicBezTo>
                  <a:cubicBezTo>
                    <a:pt x="514" y="289"/>
                    <a:pt x="464" y="357"/>
                    <a:pt x="424" y="406"/>
                  </a:cubicBezTo>
                  <a:cubicBezTo>
                    <a:pt x="364" y="485"/>
                    <a:pt x="334" y="523"/>
                    <a:pt x="319" y="647"/>
                  </a:cubicBezTo>
                  <a:moveTo>
                    <a:pt x="319" y="652"/>
                  </a:moveTo>
                  <a:cubicBezTo>
                    <a:pt x="309" y="655"/>
                    <a:pt x="304" y="655"/>
                    <a:pt x="133" y="500"/>
                  </a:cubicBezTo>
                  <a:cubicBezTo>
                    <a:pt x="159" y="500"/>
                    <a:pt x="183" y="504"/>
                    <a:pt x="209" y="511"/>
                  </a:cubicBezTo>
                  <a:cubicBezTo>
                    <a:pt x="253" y="526"/>
                    <a:pt x="284" y="553"/>
                    <a:pt x="304" y="583"/>
                  </a:cubicBezTo>
                  <a:cubicBezTo>
                    <a:pt x="324" y="500"/>
                    <a:pt x="354" y="462"/>
                    <a:pt x="404" y="398"/>
                  </a:cubicBezTo>
                  <a:cubicBezTo>
                    <a:pt x="439" y="349"/>
                    <a:pt x="489" y="282"/>
                    <a:pt x="559" y="169"/>
                  </a:cubicBezTo>
                  <a:cubicBezTo>
                    <a:pt x="559" y="165"/>
                    <a:pt x="559" y="165"/>
                    <a:pt x="559" y="161"/>
                  </a:cubicBezTo>
                  <a:cubicBezTo>
                    <a:pt x="574" y="135"/>
                    <a:pt x="579" y="109"/>
                    <a:pt x="564" y="82"/>
                  </a:cubicBezTo>
                  <a:cubicBezTo>
                    <a:pt x="549" y="56"/>
                    <a:pt x="524" y="37"/>
                    <a:pt x="489" y="26"/>
                  </a:cubicBezTo>
                  <a:cubicBezTo>
                    <a:pt x="474" y="18"/>
                    <a:pt x="454" y="18"/>
                    <a:pt x="434" y="18"/>
                  </a:cubicBezTo>
                  <a:cubicBezTo>
                    <a:pt x="379" y="18"/>
                    <a:pt x="329" y="41"/>
                    <a:pt x="309" y="78"/>
                  </a:cubicBezTo>
                  <a:cubicBezTo>
                    <a:pt x="239" y="199"/>
                    <a:pt x="209" y="274"/>
                    <a:pt x="189" y="327"/>
                  </a:cubicBezTo>
                  <a:cubicBezTo>
                    <a:pt x="159" y="398"/>
                    <a:pt x="139" y="440"/>
                    <a:pt x="73" y="508"/>
                  </a:cubicBezTo>
                  <a:lnTo>
                    <a:pt x="319" y="652"/>
                  </a:lnTo>
                </a:path>
              </a:pathLst>
            </a:custGeom>
            <a:solidFill>
              <a:srgbClr val="0086A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9" name="path"/>
            <p:cNvSpPr/>
            <p:nvPr/>
          </p:nvSpPr>
          <p:spPr>
            <a:xfrm>
              <a:off x="184150" y="322262"/>
              <a:ext cx="161925" cy="193675"/>
            </a:xfrm>
            <a:custGeom>
              <a:avLst/>
              <a:gdLst/>
              <a:ahLst/>
              <a:cxnLst/>
              <a:rect l="0" t="0" r="0" b="0"/>
              <a:pathLst>
                <a:path w="255" h="305">
                  <a:moveTo>
                    <a:pt x="124" y="270"/>
                  </a:moveTo>
                  <a:cubicBezTo>
                    <a:pt x="114" y="292"/>
                    <a:pt x="74" y="305"/>
                    <a:pt x="44" y="296"/>
                  </a:cubicBezTo>
                  <a:cubicBezTo>
                    <a:pt x="14" y="285"/>
                    <a:pt x="0" y="258"/>
                    <a:pt x="14" y="236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44" y="10"/>
                    <a:pt x="179" y="0"/>
                    <a:pt x="209" y="10"/>
                  </a:cubicBezTo>
                  <a:cubicBezTo>
                    <a:pt x="239" y="22"/>
                    <a:pt x="255" y="47"/>
                    <a:pt x="239" y="70"/>
                  </a:cubicBezTo>
                  <a:lnTo>
                    <a:pt x="124" y="270"/>
                  </a:lnTo>
                </a:path>
              </a:pathLst>
            </a:custGeom>
            <a:solidFill>
              <a:srgbClr val="A0D8E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0" name="path"/>
            <p:cNvSpPr/>
            <p:nvPr/>
          </p:nvSpPr>
          <p:spPr>
            <a:xfrm>
              <a:off x="180975" y="322262"/>
              <a:ext cx="169862" cy="195262"/>
            </a:xfrm>
            <a:custGeom>
              <a:avLst/>
              <a:gdLst/>
              <a:ahLst/>
              <a:cxnLst/>
              <a:rect l="0" t="0" r="0" b="0"/>
              <a:pathLst>
                <a:path w="267" h="307">
                  <a:moveTo>
                    <a:pt x="75" y="307"/>
                  </a:moveTo>
                  <a:cubicBezTo>
                    <a:pt x="65" y="307"/>
                    <a:pt x="55" y="307"/>
                    <a:pt x="45" y="303"/>
                  </a:cubicBezTo>
                  <a:cubicBezTo>
                    <a:pt x="30" y="296"/>
                    <a:pt x="15" y="284"/>
                    <a:pt x="5" y="273"/>
                  </a:cubicBezTo>
                  <a:cubicBezTo>
                    <a:pt x="0" y="258"/>
                    <a:pt x="0" y="243"/>
                    <a:pt x="10" y="232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36" y="11"/>
                    <a:pt x="161" y="0"/>
                    <a:pt x="191" y="0"/>
                  </a:cubicBezTo>
                  <a:cubicBezTo>
                    <a:pt x="201" y="0"/>
                    <a:pt x="211" y="0"/>
                    <a:pt x="221" y="2"/>
                  </a:cubicBezTo>
                  <a:cubicBezTo>
                    <a:pt x="241" y="7"/>
                    <a:pt x="252" y="18"/>
                    <a:pt x="262" y="33"/>
                  </a:cubicBezTo>
                  <a:cubicBezTo>
                    <a:pt x="267" y="48"/>
                    <a:pt x="267" y="63"/>
                    <a:pt x="262" y="74"/>
                  </a:cubicBezTo>
                  <a:cubicBezTo>
                    <a:pt x="146" y="273"/>
                    <a:pt x="146" y="273"/>
                    <a:pt x="146" y="273"/>
                  </a:cubicBezTo>
                  <a:moveTo>
                    <a:pt x="131" y="296"/>
                  </a:moveTo>
                  <a:cubicBezTo>
                    <a:pt x="105" y="307"/>
                    <a:pt x="75" y="307"/>
                    <a:pt x="191" y="18"/>
                  </a:cubicBezTo>
                  <a:cubicBezTo>
                    <a:pt x="171" y="18"/>
                    <a:pt x="156" y="26"/>
                    <a:pt x="146" y="37"/>
                  </a:cubicBezTo>
                  <a:cubicBezTo>
                    <a:pt x="30" y="239"/>
                    <a:pt x="30" y="239"/>
                    <a:pt x="30" y="239"/>
                  </a:cubicBezTo>
                  <a:cubicBezTo>
                    <a:pt x="25" y="247"/>
                    <a:pt x="25" y="258"/>
                    <a:pt x="30" y="266"/>
                  </a:cubicBezTo>
                  <a:cubicBezTo>
                    <a:pt x="35" y="273"/>
                    <a:pt x="45" y="281"/>
                    <a:pt x="55" y="284"/>
                  </a:cubicBezTo>
                  <a:cubicBezTo>
                    <a:pt x="80" y="292"/>
                    <a:pt x="110" y="284"/>
                    <a:pt x="120" y="266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41" y="59"/>
                    <a:pt x="241" y="48"/>
                    <a:pt x="236" y="41"/>
                  </a:cubicBezTo>
                  <a:cubicBezTo>
                    <a:pt x="231" y="29"/>
                    <a:pt x="221" y="26"/>
                    <a:pt x="211" y="18"/>
                  </a:cubicBezTo>
                  <a:lnTo>
                    <a:pt x="131" y="296"/>
                  </a:lnTo>
                </a:path>
              </a:pathLst>
            </a:custGeom>
            <a:solidFill>
              <a:srgbClr val="0086A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1" name="path"/>
            <p:cNvSpPr/>
            <p:nvPr/>
          </p:nvSpPr>
          <p:spPr>
            <a:xfrm>
              <a:off x="260350" y="346075"/>
              <a:ext cx="60325" cy="61912"/>
            </a:xfrm>
            <a:custGeom>
              <a:avLst/>
              <a:gdLst/>
              <a:ahLst/>
              <a:cxnLst/>
              <a:rect l="0" t="0" r="0" b="0"/>
              <a:pathLst>
                <a:path w="95" h="97">
                  <a:moveTo>
                    <a:pt x="59" y="82"/>
                  </a:moveTo>
                  <a:cubicBezTo>
                    <a:pt x="54" y="89"/>
                    <a:pt x="34" y="97"/>
                    <a:pt x="19" y="89"/>
                  </a:cubicBezTo>
                  <a:cubicBezTo>
                    <a:pt x="9" y="86"/>
                    <a:pt x="0" y="74"/>
                    <a:pt x="9" y="6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44" y="3"/>
                    <a:pt x="59" y="0"/>
                    <a:pt x="74" y="3"/>
                  </a:cubicBezTo>
                  <a:cubicBezTo>
                    <a:pt x="84" y="7"/>
                    <a:pt x="95" y="18"/>
                    <a:pt x="89" y="29"/>
                  </a:cubicBezTo>
                  <a:lnTo>
                    <a:pt x="59" y="82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2" name="path"/>
            <p:cNvSpPr/>
            <p:nvPr/>
          </p:nvSpPr>
          <p:spPr>
            <a:xfrm>
              <a:off x="250825" y="339725"/>
              <a:ext cx="79375" cy="71437"/>
            </a:xfrm>
            <a:custGeom>
              <a:avLst/>
              <a:gdLst/>
              <a:ahLst/>
              <a:cxnLst/>
              <a:rect l="0" t="0" r="0" b="0"/>
              <a:pathLst>
                <a:path w="125" h="112">
                  <a:moveTo>
                    <a:pt x="49" y="112"/>
                  </a:moveTo>
                  <a:cubicBezTo>
                    <a:pt x="44" y="112"/>
                    <a:pt x="34" y="112"/>
                    <a:pt x="29" y="112"/>
                  </a:cubicBezTo>
                  <a:cubicBezTo>
                    <a:pt x="9" y="104"/>
                    <a:pt x="0" y="86"/>
                    <a:pt x="9" y="7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9" y="7"/>
                    <a:pt x="74" y="0"/>
                    <a:pt x="94" y="7"/>
                  </a:cubicBezTo>
                  <a:cubicBezTo>
                    <a:pt x="114" y="11"/>
                    <a:pt x="125" y="29"/>
                    <a:pt x="114" y="44"/>
                  </a:cubicBezTo>
                  <a:cubicBezTo>
                    <a:pt x="84" y="97"/>
                    <a:pt x="84" y="97"/>
                    <a:pt x="84" y="97"/>
                  </a:cubicBezTo>
                  <a:moveTo>
                    <a:pt x="79" y="108"/>
                  </a:moveTo>
                  <a:cubicBezTo>
                    <a:pt x="64" y="112"/>
                    <a:pt x="49" y="112"/>
                    <a:pt x="74" y="22"/>
                  </a:cubicBezTo>
                  <a:cubicBezTo>
                    <a:pt x="69" y="22"/>
                    <a:pt x="64" y="26"/>
                    <a:pt x="64" y="2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29" y="86"/>
                    <a:pt x="34" y="93"/>
                    <a:pt x="39" y="93"/>
                  </a:cubicBezTo>
                  <a:cubicBezTo>
                    <a:pt x="49" y="97"/>
                    <a:pt x="59" y="93"/>
                    <a:pt x="59" y="89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3"/>
                    <a:pt x="89" y="26"/>
                    <a:pt x="84" y="22"/>
                  </a:cubicBezTo>
                  <a:lnTo>
                    <a:pt x="79" y="108"/>
                  </a:lnTo>
                </a:path>
              </a:pathLst>
            </a:custGeom>
            <a:solidFill>
              <a:srgbClr val="0086A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3" name="path"/>
            <p:cNvSpPr/>
            <p:nvPr/>
          </p:nvSpPr>
          <p:spPr>
            <a:xfrm>
              <a:off x="219075" y="417512"/>
              <a:ext cx="61912" cy="61912"/>
            </a:xfrm>
            <a:custGeom>
              <a:avLst/>
              <a:gdLst/>
              <a:ahLst/>
              <a:cxnLst/>
              <a:rect l="0" t="0" r="0" b="0"/>
              <a:pathLst>
                <a:path w="97" h="97">
                  <a:moveTo>
                    <a:pt x="61" y="82"/>
                  </a:moveTo>
                  <a:cubicBezTo>
                    <a:pt x="56" y="89"/>
                    <a:pt x="35" y="97"/>
                    <a:pt x="20" y="89"/>
                  </a:cubicBezTo>
                  <a:cubicBezTo>
                    <a:pt x="10" y="86"/>
                    <a:pt x="0" y="74"/>
                    <a:pt x="5" y="63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46" y="3"/>
                    <a:pt x="61" y="0"/>
                    <a:pt x="76" y="3"/>
                  </a:cubicBezTo>
                  <a:cubicBezTo>
                    <a:pt x="87" y="7"/>
                    <a:pt x="97" y="18"/>
                    <a:pt x="92" y="29"/>
                  </a:cubicBezTo>
                  <a:lnTo>
                    <a:pt x="61" y="82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24" name="textbox 124"/>
          <p:cNvSpPr/>
          <p:nvPr/>
        </p:nvSpPr>
        <p:spPr>
          <a:xfrm>
            <a:off x="5598122" y="2143922"/>
            <a:ext cx="1642745" cy="253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150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妊娠及围产期妇</a:t>
            </a:r>
            <a:r>
              <a:rPr sz="150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女</a:t>
            </a:r>
            <a:endParaRPr lang="en-US" altLang="en-US" sz="1500" dirty="0"/>
          </a:p>
        </p:txBody>
      </p:sp>
      <p:sp>
        <p:nvSpPr>
          <p:cNvPr id="125" name="textbox 125"/>
          <p:cNvSpPr/>
          <p:nvPr/>
        </p:nvSpPr>
        <p:spPr>
          <a:xfrm>
            <a:off x="3656265" y="4114295"/>
            <a:ext cx="932814" cy="2959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25"/>
              </a:lnSpc>
            </a:pP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≥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500" spc="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6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5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岁老人</a:t>
            </a:r>
            <a:endParaRPr lang="en-US" altLang="en-US" sz="1500" dirty="0"/>
          </a:p>
        </p:txBody>
      </p:sp>
      <p:sp>
        <p:nvSpPr>
          <p:cNvPr id="126" name="textbox 126"/>
          <p:cNvSpPr/>
          <p:nvPr/>
        </p:nvSpPr>
        <p:spPr>
          <a:xfrm>
            <a:off x="4039657" y="2651922"/>
            <a:ext cx="1236980" cy="2546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150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慢性疾病患</a:t>
            </a:r>
            <a:r>
              <a:rPr sz="150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者</a:t>
            </a:r>
            <a:endParaRPr lang="en-US" altLang="en-US" sz="1500" dirty="0"/>
          </a:p>
        </p:txBody>
      </p:sp>
      <p:sp>
        <p:nvSpPr>
          <p:cNvPr id="127" name="textbox 127"/>
          <p:cNvSpPr/>
          <p:nvPr/>
        </p:nvSpPr>
        <p:spPr>
          <a:xfrm>
            <a:off x="7836596" y="2639222"/>
            <a:ext cx="1231264" cy="2546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150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免疫抑制患</a:t>
            </a:r>
            <a:r>
              <a:rPr sz="150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者</a:t>
            </a:r>
            <a:endParaRPr lang="en-US" altLang="en-US" sz="1500" dirty="0"/>
          </a:p>
        </p:txBody>
      </p:sp>
      <p:grpSp>
        <p:nvGrpSpPr>
          <p:cNvPr id="40" name="group 40"/>
          <p:cNvGrpSpPr/>
          <p:nvPr/>
        </p:nvGrpSpPr>
        <p:grpSpPr>
          <a:xfrm rot="21600000">
            <a:off x="6227763" y="1487487"/>
            <a:ext cx="247650" cy="158750"/>
            <a:chOff x="0" y="0"/>
            <a:chExt cx="247650" cy="158750"/>
          </a:xfrm>
        </p:grpSpPr>
        <p:sp>
          <p:nvSpPr>
            <p:cNvPr id="128" name="path"/>
            <p:cNvSpPr/>
            <p:nvPr/>
          </p:nvSpPr>
          <p:spPr>
            <a:xfrm>
              <a:off x="9525" y="7937"/>
              <a:ext cx="231775" cy="143509"/>
            </a:xfrm>
            <a:custGeom>
              <a:avLst/>
              <a:gdLst/>
              <a:ahLst/>
              <a:cxnLst/>
              <a:rect l="0" t="0" r="0" b="0"/>
              <a:pathLst>
                <a:path w="365" h="225">
                  <a:moveTo>
                    <a:pt x="365" y="176"/>
                  </a:moveTo>
                  <a:cubicBezTo>
                    <a:pt x="313" y="206"/>
                    <a:pt x="249" y="225"/>
                    <a:pt x="179" y="225"/>
                  </a:cubicBezTo>
                  <a:cubicBezTo>
                    <a:pt x="109" y="225"/>
                    <a:pt x="43" y="206"/>
                    <a:pt x="0" y="176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3" y="22"/>
                    <a:pt x="149" y="37"/>
                    <a:pt x="179" y="37"/>
                  </a:cubicBezTo>
                  <a:cubicBezTo>
                    <a:pt x="209" y="37"/>
                    <a:pt x="233" y="22"/>
                    <a:pt x="239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59" y="26"/>
                    <a:pt x="259" y="26"/>
                    <a:pt x="259" y="26"/>
                  </a:cubicBezTo>
                  <a:cubicBezTo>
                    <a:pt x="273" y="48"/>
                    <a:pt x="273" y="48"/>
                    <a:pt x="273" y="48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83" y="59"/>
                    <a:pt x="283" y="59"/>
                    <a:pt x="283" y="59"/>
                  </a:cubicBezTo>
                  <a:cubicBezTo>
                    <a:pt x="293" y="74"/>
                    <a:pt x="293" y="74"/>
                    <a:pt x="293" y="74"/>
                  </a:cubicBezTo>
                  <a:cubicBezTo>
                    <a:pt x="293" y="78"/>
                    <a:pt x="293" y="78"/>
                    <a:pt x="293" y="78"/>
                  </a:cubicBezTo>
                  <a:cubicBezTo>
                    <a:pt x="303" y="86"/>
                    <a:pt x="303" y="86"/>
                    <a:pt x="303" y="86"/>
                  </a:cubicBezTo>
                  <a:cubicBezTo>
                    <a:pt x="313" y="101"/>
                    <a:pt x="313" y="101"/>
                    <a:pt x="313" y="101"/>
                  </a:cubicBezTo>
                  <a:cubicBezTo>
                    <a:pt x="323" y="119"/>
                    <a:pt x="323" y="119"/>
                    <a:pt x="323" y="119"/>
                  </a:cubicBezTo>
                  <a:cubicBezTo>
                    <a:pt x="333" y="134"/>
                    <a:pt x="333" y="134"/>
                    <a:pt x="333" y="134"/>
                  </a:cubicBezTo>
                  <a:lnTo>
                    <a:pt x="365" y="176"/>
                  </a:lnTo>
                </a:path>
              </a:pathLst>
            </a:custGeom>
            <a:solidFill>
              <a:srgbClr val="C6E2E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9" name="path"/>
            <p:cNvSpPr/>
            <p:nvPr/>
          </p:nvSpPr>
          <p:spPr>
            <a:xfrm>
              <a:off x="0" y="0"/>
              <a:ext cx="247650" cy="158750"/>
            </a:xfrm>
            <a:custGeom>
              <a:avLst/>
              <a:gdLst/>
              <a:ahLst/>
              <a:cxnLst/>
              <a:rect l="0" t="0" r="0" b="0"/>
              <a:pathLst>
                <a:path w="390" h="250">
                  <a:moveTo>
                    <a:pt x="194" y="250"/>
                  </a:moveTo>
                  <a:cubicBezTo>
                    <a:pt x="124" y="250"/>
                    <a:pt x="59" y="230"/>
                    <a:pt x="4" y="196"/>
                  </a:cubicBezTo>
                  <a:cubicBezTo>
                    <a:pt x="0" y="192"/>
                    <a:pt x="0" y="188"/>
                    <a:pt x="0" y="184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24" y="1"/>
                    <a:pt x="129" y="0"/>
                    <a:pt x="134" y="0"/>
                  </a:cubicBezTo>
                  <a:cubicBezTo>
                    <a:pt x="139" y="0"/>
                    <a:pt x="144" y="1"/>
                    <a:pt x="144" y="7"/>
                  </a:cubicBezTo>
                  <a:cubicBezTo>
                    <a:pt x="149" y="25"/>
                    <a:pt x="169" y="37"/>
                    <a:pt x="194" y="37"/>
                  </a:cubicBezTo>
                  <a:cubicBezTo>
                    <a:pt x="219" y="37"/>
                    <a:pt x="239" y="25"/>
                    <a:pt x="244" y="7"/>
                  </a:cubicBezTo>
                  <a:cubicBezTo>
                    <a:pt x="244" y="1"/>
                    <a:pt x="249" y="0"/>
                    <a:pt x="254" y="0"/>
                  </a:cubicBezTo>
                  <a:cubicBezTo>
                    <a:pt x="259" y="0"/>
                    <a:pt x="264" y="1"/>
                    <a:pt x="269" y="7"/>
                  </a:cubicBezTo>
                  <a:cubicBezTo>
                    <a:pt x="390" y="184"/>
                    <a:pt x="390" y="184"/>
                    <a:pt x="390" y="184"/>
                  </a:cubicBezTo>
                  <a:cubicBezTo>
                    <a:pt x="390" y="188"/>
                    <a:pt x="390" y="192"/>
                    <a:pt x="384" y="196"/>
                  </a:cubicBezTo>
                  <a:moveTo>
                    <a:pt x="334" y="230"/>
                  </a:moveTo>
                  <a:cubicBezTo>
                    <a:pt x="264" y="250"/>
                    <a:pt x="194" y="250"/>
                    <a:pt x="29" y="184"/>
                  </a:cubicBezTo>
                  <a:cubicBezTo>
                    <a:pt x="74" y="214"/>
                    <a:pt x="134" y="230"/>
                    <a:pt x="194" y="230"/>
                  </a:cubicBezTo>
                  <a:cubicBezTo>
                    <a:pt x="254" y="230"/>
                    <a:pt x="314" y="214"/>
                    <a:pt x="359" y="184"/>
                  </a:cubicBezTo>
                  <a:cubicBezTo>
                    <a:pt x="259" y="33"/>
                    <a:pt x="259" y="33"/>
                    <a:pt x="259" y="33"/>
                  </a:cubicBezTo>
                  <a:cubicBezTo>
                    <a:pt x="244" y="48"/>
                    <a:pt x="219" y="55"/>
                    <a:pt x="194" y="55"/>
                  </a:cubicBezTo>
                  <a:lnTo>
                    <a:pt x="169" y="55"/>
                  </a:lnTo>
                  <a:lnTo>
                    <a:pt x="334" y="230"/>
                  </a:lnTo>
                </a:path>
              </a:pathLst>
            </a:custGeom>
            <a:solidFill>
              <a:srgbClr val="0086A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30" name="path"/>
          <p:cNvSpPr/>
          <p:nvPr/>
        </p:nvSpPr>
        <p:spPr>
          <a:xfrm>
            <a:off x="6534150" y="1684337"/>
            <a:ext cx="77787" cy="71437"/>
          </a:xfrm>
          <a:custGeom>
            <a:avLst/>
            <a:gdLst/>
            <a:ahLst/>
            <a:cxnLst/>
            <a:rect l="0" t="0" r="0" b="0"/>
            <a:pathLst>
              <a:path w="122" h="112">
                <a:moveTo>
                  <a:pt x="49" y="112"/>
                </a:moveTo>
                <a:cubicBezTo>
                  <a:pt x="39" y="112"/>
                  <a:pt x="34" y="112"/>
                  <a:pt x="29" y="112"/>
                </a:cubicBezTo>
                <a:cubicBezTo>
                  <a:pt x="9" y="104"/>
                  <a:pt x="0" y="86"/>
                  <a:pt x="9" y="71"/>
                </a:cubicBezTo>
                <a:cubicBezTo>
                  <a:pt x="39" y="22"/>
                  <a:pt x="39" y="22"/>
                  <a:pt x="39" y="22"/>
                </a:cubicBezTo>
                <a:cubicBezTo>
                  <a:pt x="49" y="7"/>
                  <a:pt x="73" y="0"/>
                  <a:pt x="93" y="7"/>
                </a:cubicBezTo>
                <a:cubicBezTo>
                  <a:pt x="112" y="11"/>
                  <a:pt x="122" y="29"/>
                  <a:pt x="112" y="44"/>
                </a:cubicBezTo>
                <a:cubicBezTo>
                  <a:pt x="83" y="97"/>
                  <a:pt x="83" y="97"/>
                  <a:pt x="83" y="97"/>
                </a:cubicBezTo>
                <a:moveTo>
                  <a:pt x="78" y="108"/>
                </a:moveTo>
                <a:cubicBezTo>
                  <a:pt x="63" y="112"/>
                  <a:pt x="49" y="112"/>
                  <a:pt x="73" y="22"/>
                </a:cubicBezTo>
                <a:cubicBezTo>
                  <a:pt x="68" y="22"/>
                  <a:pt x="63" y="26"/>
                  <a:pt x="63" y="29"/>
                </a:cubicBezTo>
                <a:cubicBezTo>
                  <a:pt x="34" y="78"/>
                  <a:pt x="34" y="78"/>
                  <a:pt x="34" y="78"/>
                </a:cubicBezTo>
                <a:cubicBezTo>
                  <a:pt x="29" y="86"/>
                  <a:pt x="34" y="89"/>
                  <a:pt x="39" y="93"/>
                </a:cubicBezTo>
                <a:cubicBezTo>
                  <a:pt x="49" y="97"/>
                  <a:pt x="58" y="93"/>
                  <a:pt x="58" y="89"/>
                </a:cubicBezTo>
                <a:cubicBezTo>
                  <a:pt x="88" y="37"/>
                  <a:pt x="88" y="37"/>
                  <a:pt x="88" y="37"/>
                </a:cubicBezTo>
                <a:cubicBezTo>
                  <a:pt x="93" y="33"/>
                  <a:pt x="88" y="26"/>
                  <a:pt x="83" y="22"/>
                </a:cubicBezTo>
                <a:lnTo>
                  <a:pt x="78" y="108"/>
                </a:lnTo>
              </a:path>
            </a:pathLst>
          </a:custGeom>
          <a:solidFill>
            <a:srgbClr val="0086A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44424" y="3276600"/>
            <a:ext cx="8537447" cy="3429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21600000">
            <a:off x="3493350" y="1350962"/>
            <a:ext cx="6904749" cy="1349832"/>
            <a:chOff x="0" y="0"/>
            <a:chExt cx="6904749" cy="1349832"/>
          </a:xfrm>
        </p:grpSpPr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6904749" cy="1349832"/>
            </a:xfrm>
            <a:prstGeom prst="rect">
              <a:avLst/>
            </a:prstGeom>
          </p:spPr>
        </p:pic>
        <p:sp>
          <p:nvSpPr>
            <p:cNvPr id="42" name="textbox 42"/>
            <p:cNvSpPr/>
            <p:nvPr/>
          </p:nvSpPr>
          <p:spPr>
            <a:xfrm>
              <a:off x="-12700" y="-12700"/>
              <a:ext cx="6930390" cy="141731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9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8000"/>
                </a:lnSpc>
              </a:pPr>
              <a:endParaRPr lang="en-US" altLang="en-US" sz="100" dirty="0"/>
            </a:p>
            <a:p>
              <a:pPr marL="955675" indent="5080" algn="l" rtl="0" eaLnBrk="0">
                <a:lnSpc>
                  <a:spcPct val="117000"/>
                </a:lnSpc>
              </a:pPr>
              <a:r>
                <a:rPr sz="2300" spc="60" dirty="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流行季节学龄前儿童感染率超过</a:t>
              </a:r>
              <a:r>
                <a:rPr sz="2300" spc="6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40%</a:t>
              </a:r>
              <a:r>
                <a:rPr sz="2300" spc="6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2300" spc="60" dirty="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，</a:t>
              </a:r>
              <a:r>
                <a:rPr sz="2300" spc="0" dirty="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学龄</a:t>
              </a:r>
              <a:r>
                <a:rPr sz="2300" spc="0" dirty="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r>
                <a:rPr sz="2300" spc="80" dirty="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儿童超过</a:t>
              </a:r>
              <a:r>
                <a:rPr sz="2300" spc="8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30</a:t>
              </a:r>
              <a:r>
                <a:rPr sz="2300" spc="3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%</a:t>
              </a:r>
              <a:endParaRPr lang="en-US" altLang="en-US" sz="2300" dirty="0"/>
            </a:p>
          </p:txBody>
        </p:sp>
      </p:grpSp>
      <p:grpSp>
        <p:nvGrpSpPr>
          <p:cNvPr id="4" name="group 4"/>
          <p:cNvGrpSpPr/>
          <p:nvPr/>
        </p:nvGrpSpPr>
        <p:grpSpPr>
          <a:xfrm rot="21600000">
            <a:off x="3493350" y="3022371"/>
            <a:ext cx="6904749" cy="1349832"/>
            <a:chOff x="0" y="0"/>
            <a:chExt cx="6904749" cy="1349832"/>
          </a:xfrm>
        </p:grpSpPr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6904749" cy="1349832"/>
            </a:xfrm>
            <a:prstGeom prst="rect">
              <a:avLst/>
            </a:prstGeom>
          </p:spPr>
        </p:pic>
        <p:sp>
          <p:nvSpPr>
            <p:cNvPr id="44" name="textbox 44"/>
            <p:cNvSpPr/>
            <p:nvPr/>
          </p:nvSpPr>
          <p:spPr>
            <a:xfrm>
              <a:off x="-12700" y="-12700"/>
              <a:ext cx="6930390" cy="141351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89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955675" indent="5080" algn="l" rtl="0" eaLnBrk="0">
                <a:lnSpc>
                  <a:spcPct val="110000"/>
                </a:lnSpc>
              </a:pPr>
              <a:r>
                <a:rPr sz="2300" spc="90" dirty="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流感流行时，约</a:t>
              </a:r>
              <a:r>
                <a:rPr sz="2300" spc="9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35%</a:t>
              </a:r>
              <a:r>
                <a:rPr sz="2300" spc="90" dirty="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的儿童会发生严重并</a:t>
              </a:r>
              <a:r>
                <a:rPr sz="2300" spc="60" dirty="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发</a:t>
              </a:r>
              <a:r>
                <a:rPr sz="2300" spc="0" dirty="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r>
                <a:rPr sz="2300" spc="10" dirty="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症</a:t>
              </a:r>
              <a:endParaRPr lang="en-US" altLang="en-US" sz="2300" dirty="0"/>
            </a:p>
          </p:txBody>
        </p:sp>
      </p:grpSp>
      <p:grpSp>
        <p:nvGrpSpPr>
          <p:cNvPr id="6" name="group 6"/>
          <p:cNvGrpSpPr/>
          <p:nvPr/>
        </p:nvGrpSpPr>
        <p:grpSpPr>
          <a:xfrm rot="21600000">
            <a:off x="3493350" y="4693780"/>
            <a:ext cx="6904749" cy="1349832"/>
            <a:chOff x="0" y="0"/>
            <a:chExt cx="6904749" cy="1349832"/>
          </a:xfrm>
        </p:grpSpPr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6904749" cy="1349832"/>
            </a:xfrm>
            <a:prstGeom prst="rect">
              <a:avLst/>
            </a:prstGeom>
          </p:spPr>
        </p:pic>
        <p:sp>
          <p:nvSpPr>
            <p:cNvPr id="46" name="textbox 46"/>
            <p:cNvSpPr/>
            <p:nvPr/>
          </p:nvSpPr>
          <p:spPr>
            <a:xfrm>
              <a:off x="-12700" y="-12700"/>
              <a:ext cx="6930390" cy="14160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91000"/>
                </a:lnSpc>
              </a:pPr>
              <a:endParaRPr lang="en-US" altLang="en-US" sz="1000" dirty="0"/>
            </a:p>
            <a:p>
              <a:pPr marL="953770" indent="2540" algn="l" rtl="0" eaLnBrk="0">
                <a:lnSpc>
                  <a:spcPct val="110000"/>
                </a:lnSpc>
                <a:spcBef>
                  <a:spcPts val="5"/>
                </a:spcBef>
              </a:pPr>
              <a:r>
                <a:rPr sz="2300" spc="100" dirty="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大约</a:t>
              </a:r>
              <a:r>
                <a:rPr sz="2300" spc="10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40%</a:t>
              </a:r>
              <a:r>
                <a:rPr sz="2300" spc="100" dirty="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发生严重并发症的儿童没有基</a:t>
              </a:r>
              <a:r>
                <a:rPr sz="2300" spc="10" dirty="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础</a:t>
              </a:r>
              <a:r>
                <a:rPr sz="2300" spc="0" dirty="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疾</a:t>
              </a:r>
              <a:r>
                <a:rPr sz="2300" spc="0" dirty="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r>
                <a:rPr sz="2300" spc="30" dirty="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病</a:t>
              </a:r>
              <a:endParaRPr lang="en-US" altLang="en-US" sz="2300" dirty="0"/>
            </a:p>
          </p:txBody>
        </p:sp>
      </p:grpSp>
      <p:pic>
        <p:nvPicPr>
          <p:cNvPr id="47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058602" y="388911"/>
            <a:ext cx="7675333" cy="543648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754670" y="1338262"/>
            <a:ext cx="1375231" cy="1375232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754670" y="3009671"/>
            <a:ext cx="1375231" cy="1375232"/>
          </a:xfrm>
          <a:prstGeom prst="rect">
            <a:avLst/>
          </a:prstGeom>
        </p:spPr>
      </p:pic>
      <p:sp>
        <p:nvSpPr>
          <p:cNvPr id="51" name="textbox 51"/>
          <p:cNvSpPr/>
          <p:nvPr/>
        </p:nvSpPr>
        <p:spPr>
          <a:xfrm>
            <a:off x="1325765" y="6424803"/>
            <a:ext cx="5455920" cy="3371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455"/>
              </a:lnSpc>
            </a:pP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Pediatrics</a:t>
            </a:r>
            <a:r>
              <a:rPr sz="17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2014</a:t>
            </a:r>
            <a:r>
              <a:rPr sz="17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Aug</a:t>
            </a:r>
            <a:r>
              <a:rPr sz="17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7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17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7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[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doi</a:t>
            </a:r>
            <a:r>
              <a:rPr sz="17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:10.</a:t>
            </a:r>
            <a:r>
              <a:rPr sz="17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1542/</a:t>
            </a:r>
            <a:r>
              <a:rPr sz="17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peds</a:t>
            </a:r>
            <a:r>
              <a:rPr sz="170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.2014-0505</a:t>
            </a:r>
            <a:r>
              <a:rPr sz="170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]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677545" y="1090930"/>
            <a:ext cx="10523220" cy="56318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160165_2*n_h_h_i*1_2_2_1"/>
  <p:tag name="KSO_WM_TEMPLATE_CATEGORY" val="diagram"/>
  <p:tag name="KSO_WM_TEMPLATE_INDEX" val="160165"/>
  <p:tag name="KSO_WM_UNIT_LAYERLEVEL" val="1_1_1_1"/>
  <p:tag name="KSO_WM_TAG_VERSION" val="1.0"/>
  <p:tag name="KSO_WM_BEAUTIFY_FLAG" val="#wm#"/>
  <p:tag name="KSO_WM_UNIT_TYPE" val="n_h_h_i"/>
  <p:tag name="KSO_WM_UNIT_INDEX" val="1_2_2_1"/>
  <p:tag name="KSO_WM_UNIT_TEXT_FILL_FORE_SCHEMECOLOR_INDEX" val="6"/>
  <p:tag name="KSO_WM_UNIT_TEXT_FILL_TYPE" val="1"/>
  <p:tag name="KSO_WM_UNIT_DIAGRAM_SCHEMECOLOR_ID" val="5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160165_2*n_h_h_i*1_2_3_1"/>
  <p:tag name="KSO_WM_TEMPLATE_CATEGORY" val="diagram"/>
  <p:tag name="KSO_WM_TEMPLATE_INDEX" val="160165"/>
  <p:tag name="KSO_WM_UNIT_LAYERLEVEL" val="1_1_1_1"/>
  <p:tag name="KSO_WM_TAG_VERSION" val="1.0"/>
  <p:tag name="KSO_WM_BEAUTIFY_FLAG" val="#wm#"/>
  <p:tag name="KSO_WM_UNIT_TYPE" val="n_h_h_i"/>
  <p:tag name="KSO_WM_UNIT_INDEX" val="1_2_3_1"/>
  <p:tag name="KSO_WM_UNIT_TEXT_FILL_FORE_SCHEMECOLOR_INDEX" val="6"/>
  <p:tag name="KSO_WM_UNIT_TEXT_FILL_TYPE" val="1"/>
  <p:tag name="KSO_WM_UNIT_DIAGRAM_SCHEMECOLOR_ID" val="5"/>
  <p:tag name="KSO_WM_UNIT_USESOURCEFORMAT_APPLY" val="1"/>
</p:tagLst>
</file>

<file path=ppt/tags/tag12.xml><?xml version="1.0" encoding="utf-8"?>
<p:tagLst xmlns:p="http://schemas.openxmlformats.org/presentationml/2006/main">
  <p:tag name="KSO_WM_TEMPLATE_CATEGORY" val="diagram"/>
  <p:tag name="KSO_WM_TEMPLATE_INDEX" val="160165"/>
  <p:tag name="KSO_WM_UNIT_TYPE" val="n_h_h_f"/>
  <p:tag name="KSO_WM_UNIT_INDEX" val="1_2_2_1"/>
  <p:tag name="KSO_WM_UNIT_ID" val="diagram160165_2*n_h_h_f*1_2_2_1"/>
  <p:tag name="KSO_WM_UNIT_LAYERLEVEL" val="1_1_1_1"/>
  <p:tag name="KSO_WM_UNIT_HIGHLIGHT" val="0"/>
  <p:tag name="KSO_WM_UNIT_COMPATIBLE" val="0"/>
  <p:tag name="KSO_WM_BEAUTIFY_FLAG" val="#wm#"/>
  <p:tag name="KSO_WM_DIAGRAM_GROUP_CODE" val="n1-1"/>
  <p:tag name="KSO_WM_TAG_VERSION" val="1.0"/>
  <p:tag name="KSO_WM_UNIT_PRESET_TEXT" val="单击此处添加文本"/>
  <p:tag name="KSO_WM_UNIT_NOCLEAR" val="0"/>
  <p:tag name="KSO_WM_UNIT_DIAGRAM_ISNUMVISUAL" val="0"/>
  <p:tag name="KSO_WM_UNIT_DIAGRAM_ISREFERUNIT" val="0"/>
  <p:tag name="KSO_WM_UNIT_TEXT_FILL_FORE_SCHEMECOLOR_INDEX" val="6"/>
  <p:tag name="KSO_WM_UNIT_TEXT_FILL_TYPE" val="1"/>
  <p:tag name="KSO_WM_UNIT_DIAGRAM_SCHEMECOLOR_ID" val="5"/>
  <p:tag name="KSO_WM_UNIT_USESOURCEFORMAT_APPLY" val="1"/>
</p:tagLst>
</file>

<file path=ppt/tags/tag13.xml><?xml version="1.0" encoding="utf-8"?>
<p:tagLst xmlns:p="http://schemas.openxmlformats.org/presentationml/2006/main">
  <p:tag name="KSO_WM_TEMPLATE_CATEGORY" val="diagram"/>
  <p:tag name="KSO_WM_TEMPLATE_INDEX" val="160165"/>
  <p:tag name="KSO_WM_UNIT_TYPE" val="n_h_h_f"/>
  <p:tag name="KSO_WM_UNIT_INDEX" val="1_2_3_1"/>
  <p:tag name="KSO_WM_UNIT_ID" val="diagram160165_2*n_h_h_f*1_2_3_1"/>
  <p:tag name="KSO_WM_UNIT_LAYERLEVEL" val="1_1_1_1"/>
  <p:tag name="KSO_WM_UNIT_HIGHLIGHT" val="0"/>
  <p:tag name="KSO_WM_UNIT_COMPATIBLE" val="0"/>
  <p:tag name="KSO_WM_BEAUTIFY_FLAG" val="#wm#"/>
  <p:tag name="KSO_WM_DIAGRAM_GROUP_CODE" val="n1-1"/>
  <p:tag name="KSO_WM_TAG_VERSION" val="1.0"/>
  <p:tag name="KSO_WM_UNIT_PRESET_TEXT" val="单击此处添加文本"/>
  <p:tag name="KSO_WM_UNIT_NOCLEAR" val="0"/>
  <p:tag name="KSO_WM_UNIT_DIAGRAM_ISNUMVISUAL" val="0"/>
  <p:tag name="KSO_WM_UNIT_DIAGRAM_ISREFERUNIT" val="0"/>
  <p:tag name="KSO_WM_UNIT_TEXT_FILL_FORE_SCHEMECOLOR_INDEX" val="6"/>
  <p:tag name="KSO_WM_UNIT_TEXT_FILL_TYPE" val="1"/>
  <p:tag name="KSO_WM_UNIT_DIAGRAM_SCHEMECOLOR_ID" val="5"/>
  <p:tag name="KSO_WM_UNIT_USESOURCEFORMAT_APPLY" val="1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PP_MARK_KEY" val="23d11667-6226-4328-81e2-d2d0ef44842f"/>
  <p:tag name="COMMONDATA" val="eyJoZGlkIjoiNWI5Mzk3OGY5MDMzM2U2OTliOGFmMmRlZGU1Y2I3OTMifQ=="/>
  <p:tag name="commondata" val="eyJoZGlkIjoiNTk2NTM3ZTNiMDNiYjA1OTFlYmM3OWMxMTcxOGI0NWQ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DIAGRAM_GROUP_CODE" val="n1-1"/>
  <p:tag name="KSO_WM_TEMPLATE_CATEGORY" val="diagram"/>
  <p:tag name="KSO_WM_TEMPLATE_INDEX" val="160165"/>
  <p:tag name="KSO_WM_UNIT_TYPE" val="n_h_f"/>
  <p:tag name="KSO_WM_UNIT_INDEX" val="1_1_1"/>
  <p:tag name="KSO_WM_UNIT_ID" val="diagram160165_2*n_h_f*1_1_1"/>
  <p:tag name="KSO_WM_UNIT_LAYERLEVEL" val="1_1_1"/>
  <p:tag name="KSO_WM_UNIT_VALUE" val="12"/>
  <p:tag name="KSO_WM_UNIT_HIGHLIGHT" val="0"/>
  <p:tag name="KSO_WM_UNIT_COMPATIBLE" val="0"/>
  <p:tag name="KSO_WM_BEAUTIFY_FLAG" val="#wm#"/>
  <p:tag name="KSO_WM_TAG_VERSION" val="1.0"/>
  <p:tag name="KSO_WM_UNIT_ISCONTENTSTITLE" val="0"/>
  <p:tag name="KSO_WM_UNIT_NOCLEAR" val="0"/>
  <p:tag name="KSO_WM_UNIT_DIAGRAM_ISNUMVISUAL" val="0"/>
  <p:tag name="KSO_WM_UNIT_DIAGRAM_ISREFERUNIT" val="0"/>
  <p:tag name="KSO_WM_UNIT_PRESET_TEXT" val="添加标题"/>
  <p:tag name="KSO_WM_UNIT_FILL_FORE_SCHEMECOLOR_INDEX" val="5"/>
  <p:tag name="KSO_WM_UNIT_FILL_TYPE" val="1"/>
  <p:tag name="KSO_WM_UNIT_TEXT_FILL_FORE_SCHEMECOLOR_INDEX" val="14"/>
  <p:tag name="KSO_WM_UNIT_TEXT_FILL_TYPE" val="1"/>
  <p:tag name="KSO_WM_UNIT_DIAGRAM_SCHEMECOLOR_ID" val="5"/>
  <p:tag name="KSO_WM_UNIT_USESOURCEFORMAT_APPLY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160165_2*n_h_h_i*1_2_1_1"/>
  <p:tag name="KSO_WM_TEMPLATE_CATEGORY" val="diagram"/>
  <p:tag name="KSO_WM_TEMPLATE_INDEX" val="160165"/>
  <p:tag name="KSO_WM_UNIT_LAYERLEVEL" val="1_1_1_1"/>
  <p:tag name="KSO_WM_TAG_VERSION" val="1.0"/>
  <p:tag name="KSO_WM_BEAUTIFY_FLAG" val="#wm#"/>
  <p:tag name="KSO_WM_UNIT_TYPE" val="n_h_h_i"/>
  <p:tag name="KSO_WM_UNIT_INDEX" val="1_2_1_1"/>
  <p:tag name="KSO_WM_UNIT_TEXT_FILL_FORE_SCHEMECOLOR_INDEX" val="6"/>
  <p:tag name="KSO_WM_UNIT_TEXT_FILL_TYPE" val="1"/>
  <p:tag name="KSO_WM_UNIT_DIAGRAM_SCHEMECOLOR_ID" val="5"/>
  <p:tag name="KSO_WM_UNIT_USESOURCEFORMAT_APPLY" val="1"/>
</p:tagLst>
</file>

<file path=ppt/tags/tag6.xml><?xml version="1.0" encoding="utf-8"?>
<p:tagLst xmlns:p="http://schemas.openxmlformats.org/presentationml/2006/main">
  <p:tag name="KSO_WM_TEMPLATE_CATEGORY" val="diagram"/>
  <p:tag name="KSO_WM_TEMPLATE_INDEX" val="160165"/>
  <p:tag name="KSO_WM_UNIT_TYPE" val="n_h_h_i"/>
  <p:tag name="KSO_WM_UNIT_INDEX" val="1_2_1_2"/>
  <p:tag name="KSO_WM_UNIT_ID" val="diagram160165_2*n_h_h_i*1_2_1_2"/>
  <p:tag name="KSO_WM_UNIT_LAYERLEVEL" val="1_1_1_1"/>
  <p:tag name="KSO_WM_BEAUTIFY_FLAG" val="#wm#"/>
  <p:tag name="KSO_WM_DIAGRAM_GROUP_CODE" val="n1-1"/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5"/>
  <p:tag name="KSO_WM_UNIT_TEXT_FILL_TYPE" val="1"/>
  <p:tag name="KSO_WM_UNIT_DIAGRAM_SCHEMECOLOR_ID" val="5"/>
  <p:tag name="KSO_WM_UNIT_USESOURCEFORMAT_APPLY" val="1"/>
</p:tagLst>
</file>

<file path=ppt/tags/tag7.xml><?xml version="1.0" encoding="utf-8"?>
<p:tagLst xmlns:p="http://schemas.openxmlformats.org/presentationml/2006/main">
  <p:tag name="KSO_WM_TEMPLATE_CATEGORY" val="diagram"/>
  <p:tag name="KSO_WM_TEMPLATE_INDEX" val="160165"/>
  <p:tag name="KSO_WM_UNIT_TYPE" val="n_h_h_f"/>
  <p:tag name="KSO_WM_UNIT_INDEX" val="1_2_1_1"/>
  <p:tag name="KSO_WM_UNIT_ID" val="diagram160165_2*n_h_h_f*1_2_1_1"/>
  <p:tag name="KSO_WM_UNIT_LAYERLEVEL" val="1_1_1_1"/>
  <p:tag name="KSO_WM_UNIT_HIGHLIGHT" val="0"/>
  <p:tag name="KSO_WM_UNIT_COMPATIBLE" val="0"/>
  <p:tag name="KSO_WM_BEAUTIFY_FLAG" val="#wm#"/>
  <p:tag name="KSO_WM_DIAGRAM_GROUP_CODE" val="n1-1"/>
  <p:tag name="KSO_WM_TAG_VERSION" val="1.0"/>
  <p:tag name="KSO_WM_UNIT_PRESET_TEXT" val="单击此处添加文本"/>
  <p:tag name="KSO_WM_UNIT_NOCLEAR" val="0"/>
  <p:tag name="KSO_WM_UNIT_DIAGRAM_ISNUMVISUAL" val="0"/>
  <p:tag name="KSO_WM_UNIT_DIAGRAM_ISREFERUNIT" val="0"/>
  <p:tag name="KSO_WM_UNIT_TEXT_FILL_FORE_SCHEMECOLOR_INDEX" val="6"/>
  <p:tag name="KSO_WM_UNIT_TEXT_FILL_TYPE" val="1"/>
  <p:tag name="KSO_WM_UNIT_DIAGRAM_SCHEMECOLOR_ID" val="5"/>
  <p:tag name="KSO_WM_UNIT_USESOURCEFORMAT_APPLY" val="1"/>
</p:tagLst>
</file>

<file path=ppt/tags/tag8.xml><?xml version="1.0" encoding="utf-8"?>
<p:tagLst xmlns:p="http://schemas.openxmlformats.org/presentationml/2006/main">
  <p:tag name="KSO_WM_TEMPLATE_CATEGORY" val="diagram"/>
  <p:tag name="KSO_WM_TEMPLATE_INDEX" val="160165"/>
  <p:tag name="KSO_WM_UNIT_TYPE" val="n_h_h_i"/>
  <p:tag name="KSO_WM_UNIT_INDEX" val="1_2_3_2"/>
  <p:tag name="KSO_WM_UNIT_ID" val="diagram160165_2*n_h_h_i*1_2_3_2"/>
  <p:tag name="KSO_WM_UNIT_LAYERLEVEL" val="1_1_1_1"/>
  <p:tag name="KSO_WM_BEAUTIFY_FLAG" val="#wm#"/>
  <p:tag name="KSO_WM_DIAGRAM_GROUP_CODE" val="n1-1"/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5"/>
  <p:tag name="KSO_WM_UNIT_TEXT_FILL_TYPE" val="1"/>
  <p:tag name="KSO_WM_UNIT_DIAGRAM_SCHEMECOLOR_ID" val="5"/>
  <p:tag name="KSO_WM_UNIT_USESOURCEFORMAT_APPLY" val="1"/>
</p:tagLst>
</file>

<file path=ppt/tags/tag9.xml><?xml version="1.0" encoding="utf-8"?>
<p:tagLst xmlns:p="http://schemas.openxmlformats.org/presentationml/2006/main">
  <p:tag name="KSO_WM_TEMPLATE_CATEGORY" val="diagram"/>
  <p:tag name="KSO_WM_TEMPLATE_INDEX" val="160165"/>
  <p:tag name="KSO_WM_UNIT_TYPE" val="n_h_h_i"/>
  <p:tag name="KSO_WM_UNIT_INDEX" val="1_2_2_2"/>
  <p:tag name="KSO_WM_UNIT_ID" val="diagram160165_2*n_h_h_i*1_2_2_2"/>
  <p:tag name="KSO_WM_UNIT_LAYERLEVEL" val="1_1_1_1"/>
  <p:tag name="KSO_WM_BEAUTIFY_FLAG" val="#wm#"/>
  <p:tag name="KSO_WM_DIAGRAM_GROUP_CODE" val="n1-1"/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5"/>
  <p:tag name="KSO_WM_UNIT_TEXT_FILL_TYPE" val="1"/>
  <p:tag name="KSO_WM_UNIT_DIAGRAM_SCHEMECOLOR_ID" val="5"/>
  <p:tag name="KSO_WM_UNIT_USESOURCEFORMAT_APPLY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8139</Words>
  <Application>WPS 演示</Application>
  <PresentationFormat/>
  <Paragraphs>658</Paragraphs>
  <Slides>40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52" baseType="lpstr">
      <vt:lpstr>Arial</vt:lpstr>
      <vt:lpstr>宋体</vt:lpstr>
      <vt:lpstr>Wingdings</vt:lpstr>
      <vt:lpstr>楷体</vt:lpstr>
      <vt:lpstr>Arial</vt:lpstr>
      <vt:lpstr>黑体</vt:lpstr>
      <vt:lpstr>微软雅黑</vt:lpstr>
      <vt:lpstr>Calibri</vt:lpstr>
      <vt:lpstr>Arial Unicode MS</vt:lpstr>
      <vt:lpstr>Times New Roman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18</cp:revision>
  <dcterms:created xsi:type="dcterms:W3CDTF">2023-03-06T09:46:00Z</dcterms:created>
  <dcterms:modified xsi:type="dcterms:W3CDTF">2024-06-13T02:12:59Z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wqlLaW5nc29mdCBQREYgdG8gV1BTIDgw</vt:lpwstr>
  </property>
  <property fmtid="{D5CDD505-2E9C-101B-9397-08002B2CF9AE}" pid="3" name="Created">
    <vt:filetime>2023-03-09T02:45:17Z</vt:filetime>
  </property>
  <property fmtid="{D5CDD505-2E9C-101B-9397-08002B2CF9AE}" pid="4" name="ICV">
    <vt:lpwstr>D815BEB969BF45FB9FBE151FC6C2B09B</vt:lpwstr>
  </property>
  <property fmtid="{D5CDD505-2E9C-101B-9397-08002B2CF9AE}" pid="5" name="KSOProductBuildVer">
    <vt:lpwstr>2052-12.1.0.16929</vt:lpwstr>
  </property>
</Properties>
</file>