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57" r:id="rId3"/>
    <p:sldId id="258" r:id="rId5"/>
    <p:sldId id="263" r:id="rId6"/>
    <p:sldId id="260" r:id="rId7"/>
    <p:sldId id="267" r:id="rId8"/>
    <p:sldId id="261" r:id="rId9"/>
    <p:sldId id="268" r:id="rId10"/>
    <p:sldId id="26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72" r:id="rId19"/>
    <p:sldId id="269" r:id="rId20"/>
    <p:sldId id="270" r:id="rId21"/>
    <p:sldId id="280" r:id="rId22"/>
    <p:sldId id="281" r:id="rId23"/>
    <p:sldId id="282" r:id="rId24"/>
    <p:sldId id="283" r:id="rId25"/>
    <p:sldId id="273" r:id="rId26"/>
    <p:sldId id="271" r:id="rId27"/>
    <p:sldId id="274" r:id="rId28"/>
    <p:sldId id="284" r:id="rId29"/>
    <p:sldId id="285" r:id="rId30"/>
    <p:sldId id="286" r:id="rId31"/>
    <p:sldId id="264" r:id="rId32"/>
  </p:sldIdLst>
  <p:sldSz cx="12192000" cy="6858000"/>
  <p:notesSz cx="6858000" cy="9144000"/>
  <p:embeddedFontLst>
    <p:embeddedFont>
      <p:font typeface="江城正义体 400W" panose="020B0400000000000000" charset="-122"/>
      <p:regular r:id="rId38"/>
    </p:embeddedFont>
    <p:embeddedFont>
      <p:font typeface="新愚公装甲宋A" charset="-122"/>
      <p:bold r:id="rId39"/>
    </p:embeddedFont>
    <p:embeddedFont>
      <p:font typeface="黑体" panose="02010609060101010101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bing" initials="b" lastIdx="1" clrIdx="0"/>
  <p:cmAuthor id="2" name="作者" initials="A" lastIdx="0" clrIdx="1"/>
  <p:cmAuthor id="3" name="Administrator" initials="A" lastIdx="1" clrIdx="2"/>
  <p:cmAuthor id="4" name="王习习" initials="王" lastIdx="2" clrIdx="0"/>
  <p:cmAuthor id="5" name=" " initials="" lastIdx="1" clrIdx="3"/>
  <p:cmAuthor id="6" name="40733" initials="4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D26C"/>
    <a:srgbClr val="E36521"/>
    <a:srgbClr val="E17537"/>
    <a:srgbClr val="E39F3A"/>
    <a:srgbClr val="EB9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9" autoAdjust="0"/>
    <p:restoredTop sz="95852" autoAdjust="0"/>
  </p:normalViewPr>
  <p:slideViewPr>
    <p:cSldViewPr snapToGrid="0">
      <p:cViewPr>
        <p:scale>
          <a:sx n="76" d="100"/>
          <a:sy n="76" d="100"/>
        </p:scale>
        <p:origin x="230" y="4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91.xml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江城正义体 400W" panose="020B0400000000000000" charset="-122"/>
        <a:ea typeface="江城正义体 400W" panose="020B0400000000000000" charset="-122"/>
        <a:cs typeface="新愚公装甲宋A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1.jpeg"/><Relationship Id="rId4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776686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6"/>
            </p:custDataLst>
          </p:nvPr>
        </p:nvSpPr>
        <p:spPr>
          <a:xfrm>
            <a:off x="10153650" y="48958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江城正义体 400W" panose="020B0400000000000000" charset="-122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10422255" y="23114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 userDrawn="1">
            <p:custDataLst>
              <p:tags r:id="rId8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1467465" y="248920"/>
            <a:ext cx="413385" cy="41338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2.png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6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10" Type="http://schemas.openxmlformats.org/officeDocument/2006/relationships/tags" Target="../tags/tag90.xml"/><Relationship Id="rId1" Type="http://schemas.openxmlformats.org/officeDocument/2006/relationships/tags" Target="../tags/tag8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image" Target="../media/image6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10" Type="http://schemas.openxmlformats.org/officeDocument/2006/relationships/tags" Target="../tags/tag99.xml"/><Relationship Id="rId1" Type="http://schemas.openxmlformats.org/officeDocument/2006/relationships/tags" Target="../tags/tag9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6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../media/image6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10" Type="http://schemas.openxmlformats.org/officeDocument/2006/relationships/tags" Target="../tags/tag117.xml"/><Relationship Id="rId1" Type="http://schemas.openxmlformats.org/officeDocument/2006/relationships/tags" Target="../tags/tag10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image" Target="../media/image6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6.jpeg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6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7.png"/><Relationship Id="rId10" Type="http://schemas.openxmlformats.org/officeDocument/2006/relationships/tags" Target="../tags/tag135.xml"/><Relationship Id="rId1" Type="http://schemas.openxmlformats.org/officeDocument/2006/relationships/tags" Target="../tags/tag12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tags" Target="../tags/tag151.xml"/><Relationship Id="rId4" Type="http://schemas.openxmlformats.org/officeDocument/2006/relationships/image" Target="../media/image6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34.xml"/><Relationship Id="rId24" Type="http://schemas.openxmlformats.org/officeDocument/2006/relationships/image" Target="../media/image2.png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image" Target="../media/image2.png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png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.png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image" Target="../media/image2.png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3" Type="http://schemas.openxmlformats.org/officeDocument/2006/relationships/notesSlide" Target="../notesSlides/notesSlide29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5.jpe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image" Target="../media/image2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6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10" Type="http://schemas.openxmlformats.org/officeDocument/2006/relationships/tags" Target="../tags/tag72.xml"/><Relationship Id="rId1" Type="http://schemas.openxmlformats.org/officeDocument/2006/relationships/tags" Target="../tags/tag6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6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tags" Target="../tags/tag81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987978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68450" y="4734560"/>
            <a:ext cx="538734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sz="2000" dirty="0">
                <a:solidFill>
                  <a:schemeClr val="accent2">
                    <a:lumMod val="75000"/>
                  </a:schemeClr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劳动街社区卫生服务中心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139825" y="1720215"/>
            <a:ext cx="6337935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zh-CN" sz="9200" b="1" kern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+mn-lt"/>
              </a:rPr>
              <a:t>世界无烟日</a:t>
            </a:r>
            <a:endParaRPr lang="zh-CN" altLang="zh-CN" sz="9200" b="1" kern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 rot="16200000">
            <a:off x="-78740" y="275732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99749" y="1538605"/>
            <a:ext cx="5066030" cy="3486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>
              <a:lnSpc>
                <a:spcPct val="90000"/>
              </a:lnSpc>
            </a:pPr>
            <a:r>
              <a:rPr lang="zh-CN" altLang="zh-CN" kern="0" cap="all" dirty="0">
                <a:solidFill>
                  <a:srgbClr val="E36521">
                    <a:alpha val="24000"/>
                  </a:srgb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kern="0" cap="all" dirty="0">
              <a:solidFill>
                <a:srgbClr val="E36521">
                  <a:alpha val="24000"/>
                </a:srgb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468597" y="3153410"/>
            <a:ext cx="5728335" cy="460375"/>
            <a:chOff x="2557" y="4964"/>
            <a:chExt cx="9021" cy="725"/>
          </a:xfrm>
        </p:grpSpPr>
        <p:sp>
          <p:nvSpPr>
            <p:cNvPr id="3" name="文本框 2"/>
            <p:cNvSpPr txBox="1"/>
            <p:nvPr>
              <p:custDataLst>
                <p:tags r:id="rId5"/>
              </p:custDataLst>
            </p:nvPr>
          </p:nvSpPr>
          <p:spPr>
            <a:xfrm>
              <a:off x="3811" y="4964"/>
              <a:ext cx="6515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59FC6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sz="2400" b="1" dirty="0">
                  <a:solidFill>
                    <a:srgbClr val="63D26C"/>
                  </a:solidFill>
                  <a:latin typeface="江城正义体 400W" panose="020B0400000000000000" charset="-122"/>
                  <a:ea typeface="江城正义体 400W" panose="020B0400000000000000" charset="-122"/>
                  <a:cs typeface="江城正义体 400W" panose="020B0400000000000000" charset="-122"/>
                  <a:sym typeface="+mn-ea"/>
                </a:rPr>
                <a:t>保护青少年免受烟草危害</a:t>
              </a:r>
              <a:endParaRPr lang="zh-CN" sz="2400" b="1" dirty="0">
                <a:solidFill>
                  <a:srgbClr val="63D26C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flipH="1">
              <a:off x="2557" y="5267"/>
              <a:ext cx="1322" cy="0"/>
            </a:xfrm>
            <a:prstGeom prst="line">
              <a:avLst/>
            </a:prstGeom>
            <a:ln>
              <a:solidFill>
                <a:srgbClr val="63D2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0256" y="5267"/>
              <a:ext cx="1322" cy="0"/>
            </a:xfrm>
            <a:prstGeom prst="line">
              <a:avLst/>
            </a:prstGeom>
            <a:ln>
              <a:solidFill>
                <a:srgbClr val="63D2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3471863" y="21971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568450" y="6155690"/>
            <a:ext cx="6264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5400" cap="all">
                <a:gradFill>
                  <a:gsLst>
                    <a:gs pos="0">
                      <a:srgbClr val="63D26C">
                        <a:alpha val="20000"/>
                      </a:srgbClr>
                    </a:gs>
                    <a:gs pos="68000">
                      <a:srgbClr val="63D26C">
                        <a:alpha val="0"/>
                      </a:srgbClr>
                    </a:gs>
                  </a:gsLst>
                  <a:lin ang="54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5400" cap="all">
              <a:gradFill>
                <a:gsLst>
                  <a:gs pos="0">
                    <a:srgbClr val="63D26C">
                      <a:alpha val="20000"/>
                    </a:srgbClr>
                  </a:gs>
                  <a:gs pos="68000">
                    <a:srgbClr val="63D26C">
                      <a:alpha val="0"/>
                    </a:srgbClr>
                  </a:gs>
                </a:gsLst>
                <a:lin ang="5400000" scaled="0"/>
              </a:gra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51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143000" y="1690688"/>
            <a:ext cx="3429000" cy="342900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5420822" y="2426307"/>
            <a:ext cx="5506720" cy="1735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4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、模仿心理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青少年多少会模仿成人的行为。看见影视中的正面人物在思考问题，拟定作战计划......时都在抽烟。自己在模仿抽烟时，心理上便会自认为是“英雄人物”。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7209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99"/>
          <p:cNvSpPr txBox="1"/>
          <p:nvPr/>
        </p:nvSpPr>
        <p:spPr>
          <a:xfrm>
            <a:off x="1106592" y="2324361"/>
            <a:ext cx="5191760" cy="1735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5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、侥幸心理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大多青少年都知道吸烟是可能致癌的，可还是存有侥幸心理，因为他们认为“爸爸、爷爷吸了几十年的烟也没有生病，我也不会得！”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6783265" y="1690688"/>
            <a:ext cx="4443277" cy="405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92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635224" y="1815379"/>
            <a:ext cx="3599106" cy="3599106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5738858" y="2464179"/>
            <a:ext cx="3599106" cy="13200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6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、逃避现实的心理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有的青少年在烟雾中麻痹自己，以求得心理上的解脱。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792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99"/>
          <p:cNvSpPr txBox="1"/>
          <p:nvPr/>
        </p:nvSpPr>
        <p:spPr>
          <a:xfrm>
            <a:off x="904240" y="2190779"/>
            <a:ext cx="5191760" cy="1735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7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、反抗心理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青少年的自我意识很强，又处于反抗时期，对于家长、老师的训斥不敢当面顶撞，心理抵触的情绪无法发泄，便用吸烟作为一种抗拒的手段。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2212" y="1690688"/>
            <a:ext cx="3168697" cy="3341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730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838200" y="2077085"/>
            <a:ext cx="4169231" cy="3075009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5597236" y="2077085"/>
            <a:ext cx="5385088" cy="30750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8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、炫耀心理</a:t>
            </a:r>
            <a:endParaRPr lang="zh-CN" sz="2000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有些青少年将吸烟当做讲派头、讲风度的手段。随着人们的生活水平的日益提高，中学生的消费层次也开始多样化，追求名牌、崇尚洋货、相互攀比的风气越来越重。抽的烟也绝不是普通的烟，而是抽名牌的烟。这种过度的物质追求给青少年带来的影响和危害，大大超过了抽烟对身体造成的危害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428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99"/>
          <p:cNvSpPr txBox="1"/>
          <p:nvPr/>
        </p:nvSpPr>
        <p:spPr>
          <a:xfrm>
            <a:off x="900543" y="2074936"/>
            <a:ext cx="4391893" cy="1735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9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、社交心理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“烟酒不分家”、“烟酒铺路”的社会氛围影响着青少年，使他们认为“现在吸烟，是为将来社会做准备”。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311680" y="1052895"/>
            <a:ext cx="5042120" cy="3779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987978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 rot="16200000">
            <a:off x="-97790" y="275732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1863" y="21971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568450" y="6155690"/>
            <a:ext cx="6264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5400" cap="all">
                <a:gradFill>
                  <a:gsLst>
                    <a:gs pos="0">
                      <a:srgbClr val="63D26C">
                        <a:alpha val="20000"/>
                      </a:srgbClr>
                    </a:gs>
                    <a:gs pos="68000">
                      <a:srgbClr val="63D26C">
                        <a:alpha val="0"/>
                      </a:srgbClr>
                    </a:gs>
                  </a:gsLst>
                  <a:lin ang="54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5400" cap="all">
              <a:gradFill>
                <a:gsLst>
                  <a:gs pos="0">
                    <a:srgbClr val="63D26C">
                      <a:alpha val="20000"/>
                    </a:srgbClr>
                  </a:gs>
                  <a:gs pos="68000">
                    <a:srgbClr val="63D26C">
                      <a:alpha val="0"/>
                    </a:srgbClr>
                  </a:gs>
                </a:gsLst>
                <a:lin ang="5400000" scaled="0"/>
              </a:gra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19" name="文本框"/>
          <p:cNvSpPr/>
          <p:nvPr>
            <p:custDataLst>
              <p:tags r:id="rId7"/>
            </p:custDataLst>
          </p:nvPr>
        </p:nvSpPr>
        <p:spPr>
          <a:xfrm>
            <a:off x="1408430" y="2477453"/>
            <a:ext cx="5648960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AE9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7200" noProof="0" dirty="0">
                <a:ln>
                  <a:noFill/>
                </a:ln>
                <a:solidFill>
                  <a:srgbClr val="E36521"/>
                </a:solidFill>
                <a:effectLst/>
                <a:uLnTx/>
                <a:uFillTx/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吸烟的危害</a:t>
            </a:r>
            <a:endParaRPr lang="zh-CN" altLang="en-US" sz="7200" b="1" kern="0" spc="6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27" name="文本框"/>
          <p:cNvSpPr/>
          <p:nvPr>
            <p:custDataLst>
              <p:tags r:id="rId8"/>
            </p:custDataLst>
          </p:nvPr>
        </p:nvSpPr>
        <p:spPr>
          <a:xfrm>
            <a:off x="1782763" y="1652905"/>
            <a:ext cx="4900295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3D26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>
                <a:gradFill>
                  <a:gsLst>
                    <a:gs pos="24000">
                      <a:srgbClr val="63D26C">
                        <a:alpha val="0"/>
                      </a:srgbClr>
                    </a:gs>
                    <a:gs pos="98000">
                      <a:srgbClr val="63D26C"/>
                    </a:gs>
                  </a:gsLst>
                  <a:lin ang="162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+mn-ea"/>
                <a:sym typeface="+mn-lt"/>
              </a:rPr>
              <a:t>PART 03</a:t>
            </a:r>
            <a:endParaRPr lang="en-US" altLang="zh-CN" sz="7200" b="1" spc="600" noProof="0" dirty="0">
              <a:ln>
                <a:noFill/>
              </a:ln>
              <a:gradFill>
                <a:gsLst>
                  <a:gs pos="24000">
                    <a:srgbClr val="63D26C">
                      <a:alpha val="0"/>
                    </a:srgbClr>
                  </a:gs>
                  <a:gs pos="98000">
                    <a:srgbClr val="63D26C"/>
                  </a:gs>
                </a:gsLst>
                <a:lin ang="16200000" scaled="0"/>
              </a:gradFill>
              <a:effectLst/>
              <a:uLnTx/>
              <a:uFillTx/>
              <a:latin typeface="江城正义体 400W" panose="020B0400000000000000" charset="-122"/>
              <a:ea typeface="江城正义体 400W" panose="020B04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吸烟的危害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99"/>
          <p:cNvSpPr txBox="1"/>
          <p:nvPr/>
        </p:nvSpPr>
        <p:spPr>
          <a:xfrm>
            <a:off x="1354568" y="2495944"/>
            <a:ext cx="5517803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en-US" altLang="zh-CN" b="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青少年在生长发育期，其神经系统、内分泌系统以及感官系统，都处于发育中。青少年每年身高成长近八九厘米，其智力、情绪也在发育过程之中。</a:t>
            </a:r>
            <a:endParaRPr lang="en-US" altLang="zh-CN" b="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endParaRPr lang="zh-CN" b="0" dirty="0"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如若成长发育过程中出现烟草依赖，很快就会成瘾。</a:t>
            </a:r>
            <a:endParaRPr lang="zh-CN" altLang="en-US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08495" y="1834197"/>
            <a:ext cx="2645229" cy="342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吸烟的危害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2" name="图片 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" name="文本框 99"/>
          <p:cNvSpPr txBox="1"/>
          <p:nvPr/>
        </p:nvSpPr>
        <p:spPr>
          <a:xfrm>
            <a:off x="1244600" y="1697990"/>
            <a:ext cx="5902325" cy="383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b="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青少年吸烟危害是非常巨大的，一旦成瘾，一支烟的尼古丁维持量在人体只有15分钟，15分钟以后就希望再吸烟，这样才能使自己的情绪稳定下来。所以很多人一天之内，往往就要吸到一盒甚至两盒烟。</a:t>
            </a:r>
            <a:endParaRPr lang="en-US" altLang="zh-CN" b="0" dirty="0"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b="0" dirty="0"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b="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很多烟民吸烟后，往往会成为</a:t>
            </a: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心理上的“残疾人”</a:t>
            </a: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，而正值花季的青少年是民族的未来，祖国的希望，更要杜绝吸烟，远离烟草。那么，烟草烟雾对青少年健康的危害具体有哪些呢？</a:t>
            </a:r>
            <a:endParaRPr lang="zh-CN" b="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5"/>
          <a:srcRect l="10935" t="12261" r="12160" b="25401"/>
          <a:stretch>
            <a:fillRect/>
          </a:stretch>
        </p:blipFill>
        <p:spPr>
          <a:xfrm>
            <a:off x="7290435" y="1899920"/>
            <a:ext cx="4003675" cy="3244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14:gallery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吸烟的危害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9"/>
          <p:cNvSpPr txBox="1"/>
          <p:nvPr/>
        </p:nvSpPr>
        <p:spPr>
          <a:xfrm>
            <a:off x="933225" y="2265659"/>
            <a:ext cx="51627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一是吸烟损害大脑，会影响青少年的智力。</a:t>
            </a:r>
            <a:endParaRPr lang="zh-CN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b="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烟草中含有很强的成瘾性物质尼古丁，尼古丁对脑神经毒害也是非常大的，它会使学生记忆力减退、精神不振、学习成绩下降。</a:t>
            </a:r>
            <a:endParaRPr lang="zh-CN" b="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630" b="2380"/>
          <a:stretch>
            <a:fillRect/>
          </a:stretch>
        </p:blipFill>
        <p:spPr>
          <a:xfrm>
            <a:off x="5958840" y="231140"/>
            <a:ext cx="5693410" cy="644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987798887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029835" y="2286635"/>
            <a:ext cx="2745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32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无烟日由来</a:t>
            </a:r>
            <a:endParaRPr lang="zh-CN" altLang="en-US" sz="32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029835" y="2829878"/>
            <a:ext cx="2854325" cy="245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江城正义体 400W" panose="020B0400000000000000" charset="-122"/>
              </a:rPr>
              <a:t>单击此处输入你的正文，文字是您思想的提炼</a:t>
            </a:r>
            <a:endParaRPr lang="zh-CN" altLang="en-US" sz="1000" cap="all" dirty="0"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029835" y="3933825"/>
            <a:ext cx="2853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32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吸烟的原因</a:t>
            </a:r>
            <a:endParaRPr lang="zh-CN" altLang="en-US" sz="32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029835" y="4473893"/>
            <a:ext cx="2854325" cy="245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江城正义体 400W" panose="020B0400000000000000" charset="-122"/>
              </a:rPr>
              <a:t>单击此处输入你的正文，文字是您思想的提炼</a:t>
            </a:r>
            <a:endParaRPr lang="zh-CN" altLang="en-US" sz="1000" cap="all" dirty="0"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898900" y="2301240"/>
            <a:ext cx="12223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壹</a:t>
            </a:r>
            <a:r>
              <a:rPr lang="en-US" alt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·</a:t>
            </a:r>
            <a:endParaRPr lang="en-US" altLang="zh-CN" sz="4400" dirty="0">
              <a:solidFill>
                <a:srgbClr val="63D26C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 flipH="1">
            <a:off x="4077335" y="3251835"/>
            <a:ext cx="369760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8"/>
            </p:custDataLst>
          </p:nvPr>
        </p:nvCxnSpPr>
        <p:spPr>
          <a:xfrm flipH="1">
            <a:off x="4118610" y="4860925"/>
            <a:ext cx="36563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3898900" y="3968115"/>
            <a:ext cx="12223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贰</a:t>
            </a:r>
            <a:r>
              <a:rPr lang="en-US" alt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·</a:t>
            </a:r>
            <a:endParaRPr lang="en-US" altLang="zh-CN" sz="4400" dirty="0">
              <a:solidFill>
                <a:srgbClr val="63D26C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088755" y="2286635"/>
            <a:ext cx="2744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32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吸烟身体危害</a:t>
            </a:r>
            <a:endParaRPr lang="zh-CN" altLang="en-US" sz="32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088755" y="2829878"/>
            <a:ext cx="29311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江城正义体 400W" panose="020B0400000000000000" charset="-122"/>
              </a:rPr>
              <a:t>单击此处输入你的正文，文字是您思想的提炼</a:t>
            </a:r>
            <a:endParaRPr lang="zh-CN" altLang="en-US" sz="1000" cap="all" dirty="0"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9088755" y="3933508"/>
            <a:ext cx="2745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3200" noProof="0" dirty="0">
                <a:ln>
                  <a:noFill/>
                </a:ln>
                <a:solidFill>
                  <a:srgbClr val="E36521"/>
                </a:solidFill>
                <a:effectLst/>
                <a:uLnTx/>
                <a:uFillTx/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拒绝第一支烟</a:t>
            </a:r>
            <a:endParaRPr lang="zh-CN" altLang="en-US" sz="32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9088755" y="4474210"/>
            <a:ext cx="29311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江城正义体 400W" panose="020B0400000000000000" charset="-122"/>
              </a:rPr>
              <a:t>单击此处输入你的正文，文字是您思想的提炼</a:t>
            </a:r>
            <a:endParaRPr lang="zh-CN" altLang="en-US" sz="1000" cap="all" dirty="0"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4"/>
            </p:custDataLst>
          </p:nvPr>
        </p:nvCxnSpPr>
        <p:spPr>
          <a:xfrm flipH="1">
            <a:off x="8187690" y="3251835"/>
            <a:ext cx="36461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5"/>
            </p:custDataLst>
          </p:nvPr>
        </p:nvCxnSpPr>
        <p:spPr>
          <a:xfrm flipH="1">
            <a:off x="8177530" y="4860925"/>
            <a:ext cx="36563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7957820" y="2301240"/>
            <a:ext cx="12223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叁</a:t>
            </a:r>
            <a:r>
              <a:rPr lang="en-US" alt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·</a:t>
            </a:r>
            <a:endParaRPr lang="en-US" altLang="zh-CN" sz="4400" dirty="0">
              <a:solidFill>
                <a:srgbClr val="63D26C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7957820" y="3968115"/>
            <a:ext cx="12223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肆</a:t>
            </a:r>
            <a:r>
              <a:rPr lang="en-US" altLang="zh-CN" sz="4400" dirty="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·</a:t>
            </a:r>
            <a:endParaRPr lang="en-US" altLang="zh-CN" sz="4400" dirty="0">
              <a:solidFill>
                <a:srgbClr val="63D26C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6653530" y="1040765"/>
            <a:ext cx="27158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0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目</a:t>
            </a:r>
            <a:r>
              <a:rPr lang="en-US" altLang="zh-CN" sz="60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 </a:t>
            </a:r>
            <a:r>
              <a:rPr lang="zh-CN" altLang="en-US" sz="60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录</a:t>
            </a:r>
            <a:endParaRPr lang="zh-CN" altLang="en-US" sz="600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6" name="任意多边形 35"/>
          <p:cNvSpPr/>
          <p:nvPr>
            <p:custDataLst>
              <p:tags r:id="rId19"/>
            </p:custDataLst>
          </p:nvPr>
        </p:nvSpPr>
        <p:spPr>
          <a:xfrm rot="16200000">
            <a:off x="-24130" y="149367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0"/>
            </p:custDataLst>
          </p:nvPr>
        </p:nvSpPr>
        <p:spPr>
          <a:xfrm>
            <a:off x="3548063" y="23876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22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3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" name="文本框 47"/>
          <p:cNvSpPr txBox="1"/>
          <p:nvPr>
            <p:custDataLst>
              <p:tags r:id="rId25"/>
            </p:custDataLst>
          </p:nvPr>
        </p:nvSpPr>
        <p:spPr>
          <a:xfrm>
            <a:off x="4077335" y="5194935"/>
            <a:ext cx="785939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6000" cap="all">
                <a:gradFill>
                  <a:gsLst>
                    <a:gs pos="0">
                      <a:srgbClr val="63D26C">
                        <a:alpha val="20000"/>
                      </a:srgbClr>
                    </a:gs>
                    <a:gs pos="68000">
                      <a:srgbClr val="63D26C">
                        <a:alpha val="0"/>
                      </a:srgbClr>
                    </a:gs>
                  </a:gsLst>
                  <a:lin ang="54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6000" cap="all">
              <a:gradFill>
                <a:gsLst>
                  <a:gs pos="0">
                    <a:srgbClr val="63D26C">
                      <a:alpha val="20000"/>
                    </a:srgbClr>
                  </a:gs>
                  <a:gs pos="68000">
                    <a:srgbClr val="63D26C">
                      <a:alpha val="0"/>
                    </a:srgbClr>
                  </a:gs>
                </a:gsLst>
                <a:lin ang="5400000" scaled="0"/>
              </a:gra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吸烟的危害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99"/>
          <p:cNvSpPr txBox="1"/>
          <p:nvPr/>
        </p:nvSpPr>
        <p:spPr>
          <a:xfrm>
            <a:off x="900543" y="2074936"/>
            <a:ext cx="4294912" cy="2168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二是吸烟影响青少年的正常发育，特别是激素水平。</a:t>
            </a:r>
            <a:endParaRPr lang="zh-CN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b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b="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造成脱发、长青春痘、变声期的声音嘶哑等问题。</a:t>
            </a:r>
            <a:endParaRPr lang="zh-CN" b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b="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96000" y="1041760"/>
            <a:ext cx="4613564" cy="4613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吸烟的危害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99"/>
          <p:cNvSpPr txBox="1"/>
          <p:nvPr/>
        </p:nvSpPr>
        <p:spPr>
          <a:xfrm>
            <a:off x="838200" y="2074936"/>
            <a:ext cx="4786745" cy="25203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三是吸烟导致相关疾病发病提前。</a:t>
            </a:r>
            <a:endParaRPr lang="zh-CN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吸烟会使冠心病、高血压病和肿瘤的发病年龄提前。有关资料表明，吸烟年龄越小，对健康的危害越严重，如果15岁开始吸烟的吸烟者要比25岁以后才开始吸烟的死亡风险提高55％，比不吸烟者高1倍多。</a:t>
            </a:r>
            <a:endParaRPr lang="zh-CN" b="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705604" y="1397138"/>
            <a:ext cx="3962185" cy="3622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吸烟的危害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8334" y="2237957"/>
            <a:ext cx="4493266" cy="2806044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5389417" y="2126558"/>
            <a:ext cx="5784273" cy="30288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四是吸烟还可导致青少年弱视，发生“烟草中毒性弱视”，表现为视物不清、视野改变、色觉异常。</a:t>
            </a:r>
            <a:endParaRPr lang="zh-CN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而烟草中毒性弱视病情发展比较缓慢，很容易被我们忽视。其实，除了吸烟以外，二手烟暴露同样会对人体健康，尤其是青少年健康造成严重损害。就拿儿童来说，如果暴露于二手烟会导致呼吸道感染、支气管哮喘、肺功能下降、急性中耳炎，以及多种儿童癌症。</a:t>
            </a:r>
            <a:endParaRPr lang="zh-CN" b="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987978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 rot="16200000">
            <a:off x="-97790" y="275732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1863" y="21971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568450" y="6155690"/>
            <a:ext cx="6264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5400" cap="all">
                <a:gradFill>
                  <a:gsLst>
                    <a:gs pos="0">
                      <a:srgbClr val="63D26C">
                        <a:alpha val="20000"/>
                      </a:srgbClr>
                    </a:gs>
                    <a:gs pos="68000">
                      <a:srgbClr val="63D26C">
                        <a:alpha val="0"/>
                      </a:srgbClr>
                    </a:gs>
                  </a:gsLst>
                  <a:lin ang="54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5400" cap="all">
              <a:gradFill>
                <a:gsLst>
                  <a:gs pos="0">
                    <a:srgbClr val="63D26C">
                      <a:alpha val="20000"/>
                    </a:srgbClr>
                  </a:gs>
                  <a:gs pos="68000">
                    <a:srgbClr val="63D26C">
                      <a:alpha val="0"/>
                    </a:srgbClr>
                  </a:gs>
                </a:gsLst>
                <a:lin ang="5400000" scaled="0"/>
              </a:gra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19" name="文本框"/>
          <p:cNvSpPr/>
          <p:nvPr>
            <p:custDataLst>
              <p:tags r:id="rId7"/>
            </p:custDataLst>
          </p:nvPr>
        </p:nvSpPr>
        <p:spPr>
          <a:xfrm>
            <a:off x="1408430" y="2477453"/>
            <a:ext cx="5648960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AE9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7200" noProof="0" dirty="0">
                <a:ln>
                  <a:noFill/>
                </a:ln>
                <a:solidFill>
                  <a:srgbClr val="E36521"/>
                </a:solidFill>
                <a:effectLst/>
                <a:uLnTx/>
                <a:uFillTx/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拒吸第一支烟</a:t>
            </a:r>
            <a:endParaRPr lang="zh-CN" altLang="en-US" sz="7200" b="1" kern="0" spc="6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27" name="文本框"/>
          <p:cNvSpPr/>
          <p:nvPr>
            <p:custDataLst>
              <p:tags r:id="rId8"/>
            </p:custDataLst>
          </p:nvPr>
        </p:nvSpPr>
        <p:spPr>
          <a:xfrm>
            <a:off x="1782763" y="1652905"/>
            <a:ext cx="4900295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3D26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>
                <a:gradFill>
                  <a:gsLst>
                    <a:gs pos="24000">
                      <a:srgbClr val="63D26C">
                        <a:alpha val="0"/>
                      </a:srgbClr>
                    </a:gs>
                    <a:gs pos="98000">
                      <a:srgbClr val="63D26C"/>
                    </a:gs>
                  </a:gsLst>
                  <a:lin ang="162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+mn-ea"/>
                <a:sym typeface="+mn-lt"/>
              </a:rPr>
              <a:t>PART 04</a:t>
            </a:r>
            <a:endParaRPr lang="en-US" altLang="zh-CN" sz="7200" b="1" spc="600" noProof="0" dirty="0">
              <a:ln>
                <a:noFill/>
              </a:ln>
              <a:gradFill>
                <a:gsLst>
                  <a:gs pos="24000">
                    <a:srgbClr val="63D26C">
                      <a:alpha val="0"/>
                    </a:srgbClr>
                  </a:gs>
                  <a:gs pos="98000">
                    <a:srgbClr val="63D26C"/>
                  </a:gs>
                </a:gsLst>
                <a:lin ang="16200000" scaled="0"/>
              </a:gradFill>
              <a:effectLst/>
              <a:uLnTx/>
              <a:uFillTx/>
              <a:latin typeface="江城正义体 400W" panose="020B0400000000000000" charset="-122"/>
              <a:ea typeface="江城正义体 400W" panose="020B04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72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青少年拒吸第一支烟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99"/>
          <p:cNvSpPr txBox="1"/>
          <p:nvPr/>
        </p:nvSpPr>
        <p:spPr>
          <a:xfrm>
            <a:off x="1181966" y="1845649"/>
            <a:ext cx="6285634" cy="31667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同学们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你还以为抽烟很酷？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你还以为抽烟很帅？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你以为抽烟无伤大雅？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sz="2800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NO！！！</a:t>
            </a:r>
            <a:endParaRPr lang="zh-CN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吸烟的危害已经明确，</a:t>
            </a: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吸烟等于吸毒，一经染上很难戒除。</a:t>
            </a: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不要陷在烟瘾中苦苦挣扎。</a:t>
            </a:r>
            <a:endParaRPr lang="zh-CN" altLang="en-US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99403" y="1583350"/>
            <a:ext cx="3136088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1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青少年拒吸第一支烟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36072" y="1690688"/>
            <a:ext cx="3380510" cy="3341653"/>
          </a:xfrm>
          <a:prstGeom prst="rect">
            <a:avLst/>
          </a:prstGeom>
        </p:spPr>
      </p:pic>
      <p:sp>
        <p:nvSpPr>
          <p:cNvPr id="54" name="文本框 99"/>
          <p:cNvSpPr txBox="1"/>
          <p:nvPr/>
        </p:nvSpPr>
        <p:spPr>
          <a:xfrm>
            <a:off x="5033530" y="1951768"/>
            <a:ext cx="6022398" cy="25665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健康成长 做不吸烟的新一代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solidFill>
                  <a:schemeClr val="accent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当你好奇，想要尝试吸烟的滋味时，请这么做！</a:t>
            </a:r>
            <a:endParaRPr lang="zh-CN" b="0" dirty="0">
              <a:solidFill>
                <a:schemeClr val="accent2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1.转移对烟草好奇的注意力，去做自己感兴趣的事。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2.离开产生好奇心的环境。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3.想象自己吸烟后可能承受的沉重心理负担。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4.当别人敬烟时坚持不接烟，立即找借口离开。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1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青少年拒吸第一支烟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9"/>
          <p:cNvSpPr txBox="1"/>
          <p:nvPr/>
        </p:nvSpPr>
        <p:spPr>
          <a:xfrm>
            <a:off x="1057737" y="2099244"/>
            <a:ext cx="7268845" cy="26595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拒绝第一支烟的小贴士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找借口拒绝吸烟，如：“我刚感冒，不能吸烟。”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有礼貌地谢绝，坚决不接别人递的烟。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转变话题，比如别人邀请吸烟时，你可以说：“不，我们喝茶吧！”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与不吸烟的人在一起，避开吸烟的场所。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不受吸烟家长的影响，帮助家长戒烟或少吸香烟。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993919" y="749373"/>
            <a:ext cx="3359881" cy="484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1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青少年拒吸第一支烟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9"/>
          <p:cNvSpPr txBox="1"/>
          <p:nvPr/>
        </p:nvSpPr>
        <p:spPr>
          <a:xfrm>
            <a:off x="838200" y="2074936"/>
            <a:ext cx="6629399" cy="2151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戒烟小贴士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青少年戒烟跟成人戒烟没有区别，不管是否成瘾都要戒烟。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对于吸烟时长在1-2个月的青少年来说，还未成瘾，要果断戒掉。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若已经烟草成瘾，请你信任来时，坦白的告诉老师，老师会保守你的密码，也会和你一起共同努力，帮助你尽快戒烟。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20891" y="1334148"/>
            <a:ext cx="3532909" cy="3532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1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青少年拒吸第一支烟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278024" y="2122878"/>
            <a:ext cx="6761019" cy="1689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80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同学们，生命仅有一次。科学研究表明，每吸一支烟会使生命缩短</a:t>
            </a:r>
            <a:r>
              <a:rPr lang="en-US" altLang="zh-CN" sz="180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10</a:t>
            </a:r>
            <a:r>
              <a:rPr lang="zh-CN" altLang="en-US" sz="180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分钟。爱好千万种，健康第一位，一时好奇心，老来两行泪。我们要做到自觉主动的拒绝香烟，远离烟草烟雾。做一个积极向上、活泼乐观、健康快乐的学生！</a:t>
            </a:r>
            <a:endParaRPr lang="zh-CN" altLang="en-US" sz="180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039101" y="2584313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987798887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36" name="任意多边形 35"/>
          <p:cNvSpPr/>
          <p:nvPr>
            <p:custDataLst>
              <p:tags r:id="rId2"/>
            </p:custDataLst>
          </p:nvPr>
        </p:nvSpPr>
        <p:spPr>
          <a:xfrm rot="16200000">
            <a:off x="-24130" y="149367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3471863" y="21971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5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842352" y="4082415"/>
            <a:ext cx="60706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buClrTx/>
              <a:buSzTx/>
              <a:buFontTx/>
            </a:pPr>
            <a:r>
              <a:rPr lang="zh-CN" altLang="en-US" sz="5400" b="0" cap="all" dirty="0">
                <a:ln w="9525">
                  <a:solidFill>
                    <a:srgbClr val="63D26C">
                      <a:alpha val="25000"/>
                    </a:srgbClr>
                  </a:solidFill>
                </a:ln>
                <a:noFill/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新愚公装甲宋A" charset="-122"/>
              </a:rPr>
              <a:t>thank you</a:t>
            </a:r>
            <a:endParaRPr lang="zh-CN" altLang="en-US" sz="5400" b="0" cap="all" dirty="0">
              <a:ln w="9525">
                <a:solidFill>
                  <a:srgbClr val="63D26C">
                    <a:alpha val="25000"/>
                  </a:srgbClr>
                </a:solidFill>
              </a:ln>
              <a:noFill/>
              <a:latin typeface="新愚公装甲宋A" charset="-122"/>
              <a:ea typeface="新愚公装甲宋A" charset="-122"/>
              <a:cs typeface="江城正义体 400W" panose="020B0400000000000000" charset="-122"/>
              <a:sym typeface="新愚公装甲宋A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326380" y="1540510"/>
            <a:ext cx="51015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>
              <a:defRPr/>
            </a:pPr>
            <a:r>
              <a:rPr lang="zh-CN" altLang="en-US" sz="9600" kern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谢谢观看</a:t>
            </a:r>
            <a:endParaRPr lang="zh-CN" altLang="en-US" sz="9600" kern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5327174" y="3981642"/>
            <a:ext cx="5100955" cy="3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8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en-US" sz="800" cap="all">
              <a:solidFill>
                <a:schemeClr val="bg1">
                  <a:lumMod val="75000"/>
                </a:schemeClr>
              </a:solidFill>
              <a:uFillTx/>
              <a:cs typeface="新愚公装甲宋A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1"/>
            </p:custDataLst>
          </p:nvPr>
        </p:nvSpPr>
        <p:spPr>
          <a:xfrm rot="5400000">
            <a:off x="10175240" y="3003550"/>
            <a:ext cx="341058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bldLvl="0" animBg="1"/>
      <p:bldP spid="23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987978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 rot="16200000">
            <a:off x="-97790" y="275732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1863" y="21971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568450" y="6155690"/>
            <a:ext cx="6264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5400" cap="all">
                <a:gradFill>
                  <a:gsLst>
                    <a:gs pos="0">
                      <a:srgbClr val="63D26C">
                        <a:alpha val="20000"/>
                      </a:srgbClr>
                    </a:gs>
                    <a:gs pos="68000">
                      <a:srgbClr val="63D26C">
                        <a:alpha val="0"/>
                      </a:srgbClr>
                    </a:gs>
                  </a:gsLst>
                  <a:lin ang="54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5400" cap="all">
              <a:gradFill>
                <a:gsLst>
                  <a:gs pos="0">
                    <a:srgbClr val="63D26C">
                      <a:alpha val="20000"/>
                    </a:srgbClr>
                  </a:gs>
                  <a:gs pos="68000">
                    <a:srgbClr val="63D26C">
                      <a:alpha val="0"/>
                    </a:srgbClr>
                  </a:gs>
                </a:gsLst>
                <a:lin ang="5400000" scaled="0"/>
              </a:gra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19" name="文本框"/>
          <p:cNvSpPr/>
          <p:nvPr>
            <p:custDataLst>
              <p:tags r:id="rId7"/>
            </p:custDataLst>
          </p:nvPr>
        </p:nvSpPr>
        <p:spPr>
          <a:xfrm>
            <a:off x="1718945" y="2477135"/>
            <a:ext cx="5027930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AE9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72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无烟日由来</a:t>
            </a:r>
            <a:endParaRPr lang="zh-CN" altLang="en-US" sz="7200" b="1" kern="0" spc="6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27" name="文本框"/>
          <p:cNvSpPr/>
          <p:nvPr>
            <p:custDataLst>
              <p:tags r:id="rId8"/>
            </p:custDataLst>
          </p:nvPr>
        </p:nvSpPr>
        <p:spPr>
          <a:xfrm>
            <a:off x="1782763" y="1652905"/>
            <a:ext cx="4900295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3D26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>
                <a:gradFill>
                  <a:gsLst>
                    <a:gs pos="24000">
                      <a:srgbClr val="63D26C">
                        <a:alpha val="0"/>
                      </a:srgbClr>
                    </a:gs>
                    <a:gs pos="98000">
                      <a:srgbClr val="63D26C"/>
                    </a:gs>
                  </a:gsLst>
                  <a:lin ang="162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+mn-ea"/>
                <a:sym typeface="+mn-lt"/>
              </a:rPr>
              <a:t>PART 01</a:t>
            </a:r>
            <a:endParaRPr lang="en-US" altLang="zh-CN" sz="7200" b="1" spc="600" noProof="0" dirty="0">
              <a:ln>
                <a:noFill/>
              </a:ln>
              <a:gradFill>
                <a:gsLst>
                  <a:gs pos="24000">
                    <a:srgbClr val="63D26C">
                      <a:alpha val="0"/>
                    </a:srgbClr>
                  </a:gs>
                  <a:gs pos="98000">
                    <a:srgbClr val="63D26C"/>
                  </a:gs>
                </a:gsLst>
                <a:lin ang="16200000" scaled="0"/>
              </a:gradFill>
              <a:effectLst/>
              <a:uLnTx/>
              <a:uFillTx/>
              <a:latin typeface="江城正义体 400W" panose="020B0400000000000000" charset="-122"/>
              <a:ea typeface="江城正义体 400W" panose="020B04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76686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7620" y="1243330"/>
            <a:ext cx="4481830" cy="383349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5" name="直接连接符 34"/>
          <p:cNvCxnSpPr/>
          <p:nvPr>
            <p:custDataLst>
              <p:tags r:id="rId3"/>
            </p:custDataLst>
          </p:nvPr>
        </p:nvCxnSpPr>
        <p:spPr>
          <a:xfrm>
            <a:off x="695325" y="5076825"/>
            <a:ext cx="10927715" cy="0"/>
          </a:xfrm>
          <a:prstGeom prst="line">
            <a:avLst/>
          </a:prstGeom>
          <a:ln w="3175">
            <a:solidFill>
              <a:srgbClr val="63D26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7"/>
          <p:cNvSpPr txBox="1"/>
          <p:nvPr>
            <p:custDataLst>
              <p:tags r:id="rId4"/>
            </p:custDataLst>
          </p:nvPr>
        </p:nvSpPr>
        <p:spPr>
          <a:xfrm>
            <a:off x="641350" y="269240"/>
            <a:ext cx="2205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世界无烟日</a:t>
            </a:r>
            <a:endParaRPr kumimoji="0" lang="zh-CN" altLang="zh-CN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>
            <p:custDataLst>
              <p:tags r:id="rId5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0153650" y="48958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0422255" y="23114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8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11467465" y="24892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10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"/>
          <p:cNvSpPr/>
          <p:nvPr>
            <p:custDataLst>
              <p:tags r:id="rId11"/>
            </p:custDataLst>
          </p:nvPr>
        </p:nvSpPr>
        <p:spPr>
          <a:xfrm>
            <a:off x="684530" y="1375093"/>
            <a:ext cx="2805430" cy="5537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AE9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36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无烟日由来</a:t>
            </a:r>
            <a:endParaRPr lang="zh-CN" altLang="en-US" sz="3600" b="1" kern="0" spc="6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5" name="文本框"/>
          <p:cNvSpPr txBox="1"/>
          <p:nvPr>
            <p:custDataLst>
              <p:tags r:id="rId12"/>
            </p:custDataLst>
          </p:nvPr>
        </p:nvSpPr>
        <p:spPr>
          <a:xfrm>
            <a:off x="8478520" y="1955800"/>
            <a:ext cx="2842895" cy="281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4000"/>
              </a:lnSpc>
            </a:pPr>
            <a:r>
              <a:rPr lang="en-US" altLang="zh-CN" sz="1600">
                <a:solidFill>
                  <a:srgbClr val="171315"/>
                </a:solidFill>
                <a:cs typeface="+mn-ea"/>
                <a:sym typeface="+mn-lt"/>
              </a:rPr>
              <a:t>         </a:t>
            </a:r>
            <a:r>
              <a:rPr lang="zh-CN" altLang="en-US" sz="1600">
                <a:solidFill>
                  <a:srgbClr val="171315"/>
                </a:solidFill>
                <a:cs typeface="+mn-ea"/>
                <a:sym typeface="+mn-lt"/>
              </a:rPr>
              <a:t>但从1989年开始，世界无烟日改为每年的5月31日，因为第二天是国际儿童节，希望下一代免受烟草危害。烟草依赖是一种慢性疾病，烟草危害是世界最严重的公共卫生问题之一，吸烟和二手烟暴露严重危害人类健康。</a:t>
            </a:r>
            <a:endParaRPr lang="zh-CN" altLang="en-US" sz="1600" dirty="0">
              <a:solidFill>
                <a:srgbClr val="171315"/>
              </a:solidFill>
              <a:latin typeface="江城正义体 400W" panose="020B0400000000000000" charset="-122"/>
              <a:ea typeface="江城正义体 400W" panose="020B0400000000000000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693420" y="1947545"/>
            <a:ext cx="2805430" cy="533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200" kern="0" cap="all" dirty="0">
                <a:solidFill>
                  <a:schemeClr val="tx1">
                    <a:lumMod val="50000"/>
                    <a:lumOff val="50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Smoking is harmful to public</a:t>
            </a:r>
            <a:endParaRPr lang="zh-CN" altLang="zh-CN" sz="1200" kern="0" cap="all" dirty="0">
              <a:solidFill>
                <a:schemeClr val="tx1">
                  <a:lumMod val="50000"/>
                  <a:lumOff val="50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zh-CN" sz="1200" kern="0" cap="all" dirty="0">
                <a:solidFill>
                  <a:schemeClr val="tx1">
                    <a:lumMod val="50000"/>
                    <a:lumOff val="50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health publicity</a:t>
            </a:r>
            <a:endParaRPr lang="zh-CN" altLang="zh-CN" sz="1200" kern="0" cap="all" dirty="0">
              <a:solidFill>
                <a:schemeClr val="tx1">
                  <a:lumMod val="50000"/>
                  <a:lumOff val="50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11" name="文本框"/>
          <p:cNvSpPr txBox="1"/>
          <p:nvPr>
            <p:custDataLst>
              <p:tags r:id="rId14"/>
            </p:custDataLst>
          </p:nvPr>
        </p:nvSpPr>
        <p:spPr>
          <a:xfrm flipH="1">
            <a:off x="728980" y="2460625"/>
            <a:ext cx="2806065" cy="2215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171315"/>
                </a:solidFill>
                <a:cs typeface="+mn-ea"/>
                <a:sym typeface="+mn-lt"/>
              </a:rPr>
              <a:t>         </a:t>
            </a:r>
            <a:r>
              <a:rPr lang="zh-CN" altLang="en-US" sz="1600">
                <a:solidFill>
                  <a:srgbClr val="171315"/>
                </a:solidFill>
                <a:cs typeface="+mn-ea"/>
                <a:sym typeface="+mn-lt"/>
              </a:rPr>
              <a:t>1987年11月，世界卫生组织在日本东京举行的第6届吸烟与健康国际会议上建议把每年的4月7日定为世界无烟日（World No-Tobacco Day），并从1988年开始执行。</a:t>
            </a:r>
            <a:endParaRPr lang="zh-CN" altLang="en-US" sz="1600" dirty="0">
              <a:solidFill>
                <a:srgbClr val="171315"/>
              </a:solidFill>
              <a:latin typeface="江城正义体 400W" panose="020B0400000000000000" charset="-122"/>
              <a:ea typeface="江城正义体 400W" panose="020B04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987978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 rot="16200000">
            <a:off x="-97790" y="2757329"/>
            <a:ext cx="614520" cy="1090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8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3" y="0"/>
                  <a:pt x="172" y="38"/>
                  <a:pt x="172" y="86"/>
                </a:cubicBezTo>
                <a:cubicBezTo>
                  <a:pt x="172" y="133"/>
                  <a:pt x="133" y="172"/>
                  <a:pt x="86" y="172"/>
                </a:cubicBezTo>
                <a:cubicBezTo>
                  <a:pt x="38" y="172"/>
                  <a:pt x="0" y="133"/>
                  <a:pt x="0" y="86"/>
                </a:cubicBezTo>
                <a:close/>
                <a:moveTo>
                  <a:pt x="233" y="86"/>
                </a:moveTo>
                <a:cubicBezTo>
                  <a:pt x="233" y="38"/>
                  <a:pt x="271" y="0"/>
                  <a:pt x="319" y="0"/>
                </a:cubicBezTo>
                <a:cubicBezTo>
                  <a:pt x="366" y="0"/>
                  <a:pt x="404" y="38"/>
                  <a:pt x="404" y="86"/>
                </a:cubicBezTo>
                <a:cubicBezTo>
                  <a:pt x="404" y="133"/>
                  <a:pt x="366" y="172"/>
                  <a:pt x="319" y="172"/>
                </a:cubicBezTo>
                <a:cubicBezTo>
                  <a:pt x="271" y="172"/>
                  <a:pt x="233" y="133"/>
                  <a:pt x="233" y="86"/>
                </a:cubicBezTo>
                <a:close/>
                <a:moveTo>
                  <a:pt x="515" y="86"/>
                </a:moveTo>
                <a:cubicBezTo>
                  <a:pt x="515" y="38"/>
                  <a:pt x="553" y="0"/>
                  <a:pt x="600" y="0"/>
                </a:cubicBezTo>
                <a:cubicBezTo>
                  <a:pt x="648" y="0"/>
                  <a:pt x="686" y="38"/>
                  <a:pt x="686" y="86"/>
                </a:cubicBezTo>
                <a:cubicBezTo>
                  <a:pt x="686" y="133"/>
                  <a:pt x="648" y="172"/>
                  <a:pt x="600" y="172"/>
                </a:cubicBezTo>
                <a:cubicBezTo>
                  <a:pt x="553" y="172"/>
                  <a:pt x="515" y="133"/>
                  <a:pt x="515" y="86"/>
                </a:cubicBezTo>
                <a:close/>
                <a:moveTo>
                  <a:pt x="796" y="86"/>
                </a:moveTo>
                <a:cubicBezTo>
                  <a:pt x="796" y="38"/>
                  <a:pt x="835" y="0"/>
                  <a:pt x="882" y="0"/>
                </a:cubicBezTo>
                <a:cubicBezTo>
                  <a:pt x="929" y="0"/>
                  <a:pt x="968" y="38"/>
                  <a:pt x="968" y="86"/>
                </a:cubicBezTo>
                <a:cubicBezTo>
                  <a:pt x="968" y="133"/>
                  <a:pt x="929" y="172"/>
                  <a:pt x="882" y="172"/>
                </a:cubicBezTo>
                <a:cubicBezTo>
                  <a:pt x="835" y="172"/>
                  <a:pt x="796" y="133"/>
                  <a:pt x="796" y="86"/>
                </a:cubicBezTo>
                <a:close/>
              </a:path>
            </a:pathLst>
          </a:custGeom>
          <a:solidFill>
            <a:srgbClr val="63D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1863" y="219710"/>
            <a:ext cx="5286375" cy="2571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zh-CN" sz="900" kern="0" cap="all" dirty="0">
                <a:solidFill>
                  <a:schemeClr val="tx1">
                    <a:lumMod val="65000"/>
                    <a:lumOff val="35000"/>
                    <a:alpha val="24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World No Tobacco Day</a:t>
            </a:r>
            <a:endParaRPr lang="zh-CN" altLang="zh-CN" sz="900" kern="0" cap="all" dirty="0">
              <a:solidFill>
                <a:schemeClr val="tx1">
                  <a:lumMod val="65000"/>
                  <a:lumOff val="35000"/>
                  <a:alpha val="24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295890" y="409575"/>
            <a:ext cx="130810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800" cap="all">
                <a:solidFill>
                  <a:schemeClr val="bg1">
                    <a:lumMod val="65000"/>
                  </a:schemeClr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800" cap="all">
              <a:solidFill>
                <a:schemeClr val="bg1">
                  <a:lumMod val="65000"/>
                </a:schemeClr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564495" y="151130"/>
            <a:ext cx="1075055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90000"/>
              </a:lnSpc>
            </a:pPr>
            <a:r>
              <a:rPr lang="zh-CN" altLang="en-US" sz="1600">
                <a:solidFill>
                  <a:srgbClr val="63D26C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无烟日</a:t>
            </a:r>
            <a:endParaRPr lang="zh-CN" altLang="en-US" sz="1600">
              <a:solidFill>
                <a:srgbClr val="63D26C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9705" y="168910"/>
            <a:ext cx="413385" cy="413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568450" y="6155690"/>
            <a:ext cx="62642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59FC6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5400" cap="all">
                <a:gradFill>
                  <a:gsLst>
                    <a:gs pos="0">
                      <a:srgbClr val="63D26C">
                        <a:alpha val="20000"/>
                      </a:srgbClr>
                    </a:gs>
                    <a:gs pos="68000">
                      <a:srgbClr val="63D26C">
                        <a:alpha val="0"/>
                      </a:srgbClr>
                    </a:gs>
                  </a:gsLst>
                  <a:lin ang="54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ea"/>
              </a:rPr>
              <a:t>No Smoking Day</a:t>
            </a:r>
            <a:endParaRPr lang="en-US" altLang="zh-CN" sz="5400" cap="all">
              <a:gradFill>
                <a:gsLst>
                  <a:gs pos="0">
                    <a:srgbClr val="63D26C">
                      <a:alpha val="20000"/>
                    </a:srgbClr>
                  </a:gs>
                  <a:gs pos="68000">
                    <a:srgbClr val="63D26C">
                      <a:alpha val="0"/>
                    </a:srgbClr>
                  </a:gs>
                </a:gsLst>
                <a:lin ang="5400000" scaled="0"/>
              </a:gra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ea"/>
            </a:endParaRPr>
          </a:p>
        </p:txBody>
      </p:sp>
      <p:sp>
        <p:nvSpPr>
          <p:cNvPr id="19" name="文本框"/>
          <p:cNvSpPr/>
          <p:nvPr>
            <p:custDataLst>
              <p:tags r:id="rId7"/>
            </p:custDataLst>
          </p:nvPr>
        </p:nvSpPr>
        <p:spPr>
          <a:xfrm>
            <a:off x="1408430" y="2477453"/>
            <a:ext cx="5648960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9AE9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720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江城正义体 400W" panose="020B0400000000000000" charset="-122"/>
              </a:rPr>
              <a:t>吸烟的原因</a:t>
            </a:r>
            <a:endParaRPr lang="zh-CN" altLang="en-US" sz="7200" b="1" kern="0" spc="600" noProof="0" dirty="0">
              <a:ln>
                <a:noFill/>
              </a:ln>
              <a:solidFill>
                <a:srgbClr val="E36521"/>
              </a:solidFill>
              <a:effectLst/>
              <a:uLnTx/>
              <a:uFillTx/>
              <a:latin typeface="新愚公装甲宋A" charset="-122"/>
              <a:ea typeface="新愚公装甲宋A" charset="-122"/>
              <a:cs typeface="江城正义体 400W" panose="020B0400000000000000" charset="-122"/>
              <a:sym typeface="江城正义体 400W" panose="020B0400000000000000" charset="-122"/>
            </a:endParaRPr>
          </a:p>
        </p:txBody>
      </p:sp>
      <p:sp>
        <p:nvSpPr>
          <p:cNvPr id="27" name="文本框"/>
          <p:cNvSpPr/>
          <p:nvPr>
            <p:custDataLst>
              <p:tags r:id="rId8"/>
            </p:custDataLst>
          </p:nvPr>
        </p:nvSpPr>
        <p:spPr>
          <a:xfrm>
            <a:off x="1782763" y="1652905"/>
            <a:ext cx="4900295" cy="110744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63D26C"/>
              </a:gs>
              <a:gs pos="83000">
                <a:srgbClr val="80BC34"/>
              </a:gs>
            </a:gsLst>
            <a:lin ang="15300000" scaled="0"/>
          </a:gra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>
                <a:gradFill>
                  <a:gsLst>
                    <a:gs pos="24000">
                      <a:srgbClr val="63D26C">
                        <a:alpha val="0"/>
                      </a:srgbClr>
                    </a:gs>
                    <a:gs pos="98000">
                      <a:srgbClr val="63D26C"/>
                    </a:gs>
                  </a:gsLst>
                  <a:lin ang="16200000" scaled="0"/>
                </a:gradFill>
                <a:latin typeface="江城正义体 400W" panose="020B0400000000000000" charset="-122"/>
                <a:ea typeface="江城正义体 400W" panose="020B0400000000000000" charset="-122"/>
                <a:cs typeface="+mn-ea"/>
                <a:sym typeface="+mn-lt"/>
              </a:rPr>
              <a:t>PART 02</a:t>
            </a:r>
            <a:endParaRPr lang="en-US" altLang="zh-CN" sz="7200" b="1" spc="600" noProof="0" dirty="0">
              <a:ln>
                <a:noFill/>
              </a:ln>
              <a:gradFill>
                <a:gsLst>
                  <a:gs pos="24000">
                    <a:srgbClr val="63D26C">
                      <a:alpha val="0"/>
                    </a:srgbClr>
                  </a:gs>
                  <a:gs pos="98000">
                    <a:srgbClr val="63D26C"/>
                  </a:gs>
                </a:gsLst>
                <a:lin ang="16200000" scaled="0"/>
              </a:gradFill>
              <a:effectLst/>
              <a:uLnTx/>
              <a:uFillTx/>
              <a:latin typeface="江城正义体 400W" panose="020B0400000000000000" charset="-122"/>
              <a:ea typeface="江城正义体 400W" panose="020B04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84756" y="1904214"/>
            <a:ext cx="1974394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江城正义体 400W" panose="020B0400000000000000" charset="-122"/>
                <a:sym typeface="+mn-lt"/>
              </a:rPr>
              <a:t>添加标题</a:t>
            </a:r>
            <a:endParaRPr lang="zh-CN" altLang="en-US" sz="28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2" name="TextBox 7"/>
          <p:cNvSpPr txBox="1"/>
          <p:nvPr>
            <p:custDataLst>
              <p:tags r:id="rId2"/>
            </p:custDataLst>
          </p:nvPr>
        </p:nvSpPr>
        <p:spPr>
          <a:xfrm>
            <a:off x="641350" y="269240"/>
            <a:ext cx="2619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kern="1200" cap="none" spc="0" normalizeH="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/>
        </p:nvPicPr>
        <p:blipFill>
          <a:blip r:embed="rId6"/>
          <a:stretch>
            <a:fillRect/>
          </a:stretch>
        </p:blipFill>
        <p:spPr>
          <a:xfrm>
            <a:off x="6971665" y="1346835"/>
            <a:ext cx="4543425" cy="454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"/>
          <p:cNvSpPr txBox="1"/>
          <p:nvPr/>
        </p:nvSpPr>
        <p:spPr>
          <a:xfrm>
            <a:off x="1273697" y="2249560"/>
            <a:ext cx="4822303" cy="16893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</a:rPr>
              <a:t>吸烟有害健康已是共识，对青少年来说危害性就更大。可为什么不少孩子会去沾染呢？</a:t>
            </a:r>
            <a:endParaRPr lang="en-US" altLang="zh-CN" b="0" dirty="0"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b="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青少年吸烟的原因往往非常单纯：</a:t>
            </a:r>
            <a:endParaRPr lang="zh-CN" altLang="en-US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7000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41" name="椭圆 40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42" name="图片 41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rcRect l="10935" t="12261" r="12160" b="25401"/>
          <a:stretch>
            <a:fillRect/>
          </a:stretch>
        </p:blipFill>
        <p:spPr>
          <a:xfrm>
            <a:off x="7290435" y="2125980"/>
            <a:ext cx="4003675" cy="324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99"/>
          <p:cNvSpPr txBox="1"/>
          <p:nvPr/>
        </p:nvSpPr>
        <p:spPr>
          <a:xfrm>
            <a:off x="838200" y="2074936"/>
            <a:ext cx="5825836" cy="2151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1、追求深沉和男子汉的气质</a:t>
            </a:r>
            <a:endParaRPr lang="zh-CN" sz="2000" b="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有人说，抽烟是男人的事业。也许是受了这种言论的影响，许多年轻的男孩把抽烟当作展示自己男子汉风度的手段。只要叼起一根烟，口中吐出一圈圈烟雾，便感到自己顿时长大了不少，成熟了不少。</a:t>
            </a:r>
            <a:endParaRPr lang="zh-CN" altLang="en-US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842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184564" y="1690688"/>
            <a:ext cx="3780609" cy="3780609"/>
          </a:xfrm>
          <a:prstGeom prst="rect">
            <a:avLst/>
          </a:prstGeom>
        </p:spPr>
      </p:pic>
      <p:sp>
        <p:nvSpPr>
          <p:cNvPr id="5" name="文本框 99"/>
          <p:cNvSpPr txBox="1"/>
          <p:nvPr/>
        </p:nvSpPr>
        <p:spPr>
          <a:xfrm>
            <a:off x="5610288" y="2395925"/>
            <a:ext cx="5098397" cy="1735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2、好奇心理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青少年好奇心理强，许多事都想试一试，体验一下，见别人吞云吐雾，悠然自在样子，自己也想体验一下“饭后一支烟，赛过活神仙”的滋味。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7"/>
          <p:cNvSpPr txBox="1"/>
          <p:nvPr>
            <p:custDataLst>
              <p:tags r:id="rId1"/>
            </p:custDataLst>
          </p:nvPr>
        </p:nvSpPr>
        <p:spPr>
          <a:xfrm>
            <a:off x="641350" y="269240"/>
            <a:ext cx="2680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di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 dirty="0">
                <a:solidFill>
                  <a:srgbClr val="E36521"/>
                </a:solidFill>
                <a:latin typeface="新愚公装甲宋A" charset="-122"/>
                <a:ea typeface="新愚公装甲宋A" charset="-122"/>
                <a:cs typeface="+mn-ea"/>
                <a:sym typeface="+mn-lt"/>
              </a:rPr>
              <a:t>青少年吸烟的原因</a:t>
            </a:r>
            <a:endParaRPr kumimoji="0" lang="zh-CN" altLang="en-US" sz="2000" i="0" kern="1200" cap="none" spc="0" normalizeH="0" noProof="0" dirty="0">
              <a:solidFill>
                <a:srgbClr val="E36521"/>
              </a:solidFill>
              <a:latin typeface="新愚公装甲宋A" charset="-122"/>
              <a:ea typeface="新愚公装甲宋A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>
            <p:custDataLst>
              <p:tags r:id="rId2"/>
            </p:custDataLst>
          </p:nvPr>
        </p:nvSpPr>
        <p:spPr>
          <a:xfrm>
            <a:off x="292100" y="258445"/>
            <a:ext cx="410210" cy="410210"/>
          </a:xfrm>
          <a:prstGeom prst="ellipse">
            <a:avLst/>
          </a:prstGeom>
          <a:solidFill>
            <a:srgbClr val="E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江城正义体 400W" panose="020B04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340995" y="307340"/>
            <a:ext cx="312420" cy="312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9"/>
          <p:cNvSpPr txBox="1"/>
          <p:nvPr>
            <p:custDataLst>
              <p:tags r:id="rId5"/>
            </p:custDataLst>
          </p:nvPr>
        </p:nvSpPr>
        <p:spPr>
          <a:xfrm>
            <a:off x="7839075" y="176022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01.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7" name="文本框"/>
          <p:cNvSpPr/>
          <p:nvPr>
            <p:custDataLst>
              <p:tags r:id="rId6"/>
            </p:custDataLst>
          </p:nvPr>
        </p:nvSpPr>
        <p:spPr>
          <a:xfrm>
            <a:off x="7839075" y="215963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sp>
        <p:nvSpPr>
          <p:cNvPr id="38" name="文本框 9"/>
          <p:cNvSpPr txBox="1"/>
          <p:nvPr>
            <p:custDataLst>
              <p:tags r:id="rId7"/>
            </p:custDataLst>
          </p:nvPr>
        </p:nvSpPr>
        <p:spPr>
          <a:xfrm>
            <a:off x="7839075" y="3213100"/>
            <a:ext cx="3622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02. </a:t>
            </a:r>
            <a:r>
              <a:rPr lang="zh-CN" altLang="en-US" sz="2400" dirty="0">
                <a:solidFill>
                  <a:schemeClr val="bg1"/>
                </a:solidFill>
                <a:latin typeface="新愚公装甲宋A" charset="-122"/>
                <a:ea typeface="新愚公装甲宋A" charset="-122"/>
                <a:cs typeface="新愚公装甲宋A" charset="-122"/>
                <a:sym typeface="江城正义体 400W" panose="020B0400000000000000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新愚公装甲宋A" charset="-122"/>
              <a:ea typeface="新愚公装甲宋A" charset="-122"/>
              <a:cs typeface="新愚公装甲宋A" charset="-122"/>
              <a:sym typeface="江城正义体 400W" panose="020B0400000000000000" charset="-122"/>
            </a:endParaRPr>
          </a:p>
        </p:txBody>
      </p:sp>
      <p:sp>
        <p:nvSpPr>
          <p:cNvPr id="39" name="文本框"/>
          <p:cNvSpPr/>
          <p:nvPr>
            <p:custDataLst>
              <p:tags r:id="rId8"/>
            </p:custDataLst>
          </p:nvPr>
        </p:nvSpPr>
        <p:spPr>
          <a:xfrm>
            <a:off x="7839075" y="3612515"/>
            <a:ext cx="37433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江城正义体 400W" panose="020B0400000000000000" charset="-122"/>
                <a:ea typeface="江城正义体 400W" panose="020B0400000000000000" charset="-122"/>
                <a:cs typeface="江城正义体 400W" panose="020B0400000000000000" charset="-122"/>
                <a:sym typeface="+mn-lt"/>
              </a:rPr>
              <a:t>单击此处输入你的正文，文字是您思想的提炼，为了最终演示发布的良好效果</a:t>
            </a:r>
            <a:endParaRPr lang="zh-CN" altLang="en-US" sz="1200" dirty="0">
              <a:solidFill>
                <a:schemeClr val="bg1"/>
              </a:solidFill>
              <a:latin typeface="江城正义体 400W" panose="020B0400000000000000" charset="-122"/>
              <a:ea typeface="江城正义体 400W" panose="020B0400000000000000" charset="-122"/>
              <a:cs typeface="江城正义体 400W" panose="020B0400000000000000" charset="-122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839075" y="2942590"/>
            <a:ext cx="3622040" cy="1485265"/>
            <a:chOff x="12485" y="4662"/>
            <a:chExt cx="6734" cy="2339"/>
          </a:xfrm>
        </p:grpSpPr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12485" y="4662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0"/>
              </p:custDataLst>
            </p:nvPr>
          </p:nvCxnSpPr>
          <p:spPr>
            <a:xfrm>
              <a:off x="12485" y="7001"/>
              <a:ext cx="6734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99"/>
          <p:cNvSpPr txBox="1"/>
          <p:nvPr/>
        </p:nvSpPr>
        <p:spPr>
          <a:xfrm>
            <a:off x="904240" y="2274590"/>
            <a:ext cx="4914669" cy="1735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 fontAlgn="auto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3</a:t>
            </a:r>
            <a:r>
              <a:rPr lang="zh-CN" sz="2000" b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、趋同心理</a:t>
            </a:r>
            <a:endParaRPr lang="zh-CN" sz="2000" b="1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b="0" dirty="0">
                <a:latin typeface="黑体" panose="02010609060101010101" charset="-122"/>
                <a:ea typeface="黑体" panose="02010609060101010101" charset="-122"/>
                <a:cs typeface="字魂58号-创中黑" panose="00000500000000000000" charset="-122"/>
              </a:rPr>
              <a:t>趋同心理是指在日常生活中追求与其他人一致的心理指向。有的少年刚开始并不打算吸烟，但看到同伴吸烟，便开始模仿。</a:t>
            </a:r>
            <a:endParaRPr lang="zh-CN" b="0" dirty="0">
              <a:latin typeface="黑体" panose="02010609060101010101" charset="-122"/>
              <a:ea typeface="黑体" panose="02010609060101010101" charset="-122"/>
              <a:cs typeface="字魂58号-创中黑" panose="0000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942208" y="1334148"/>
            <a:ext cx="2952410" cy="40572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flipH="1">
            <a:off x="9082722" y="3362797"/>
            <a:ext cx="2205038" cy="3030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COMMONDATA" val="eyJoZGlkIjoiZGIzNGViOTQwM2E2ZDBlY2VmOTg4MTFhNzEyYTZmNTQifQ=="/>
  <p:tag name="KSO_WPP_MARK_KEY" val="06ca5f37-66fa-4c17-b405-ec1ed5ad39d4"/>
  <p:tag name="commondata" val="eyJjb3VudCI6MSwiaGRpZCI6IjYzZjBkMzY0NGY1OGIzMzllOGUzYzBmNDYwOTg1OThkIiwidXNlckNvdW50IjoxfQ==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214.45,&quot;left&quot;:307,&quot;top&quot;:180.05,&quot;width&quot;:639.45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PA" val="v5.2.11"/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正义体 400W"/>
        <a:ea typeface=""/>
        <a:cs typeface=""/>
        <a:font script="Jpan" typeface="游ゴシック"/>
        <a:font script="Hang" typeface="맑은 고딕"/>
        <a:font script="Hans" typeface="江城正义体 400W"/>
        <a:font script="Hant" typeface="新細明體"/>
        <a:font script="Arab" typeface="新愚公装甲宋A"/>
        <a:font script="Hebr" typeface="新愚公装甲宋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新愚公装甲宋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正义体 4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正义体 400W"/>
        <a:ea typeface=""/>
        <a:cs typeface=""/>
        <a:font script="Jpan" typeface="ＭＳ Ｐゴシック"/>
        <a:font script="Hang" typeface="맑은 고딕"/>
        <a:font script="Hans" typeface="江城正义体 400W"/>
        <a:font script="Hant" typeface="新細明體"/>
        <a:font script="Arab" typeface="新愚公装甲宋A"/>
        <a:font script="Hebr" typeface="新愚公装甲宋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新愚公装甲宋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江城正义体 400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江城正义体 400W"/>
        <a:ea typeface=""/>
        <a:cs typeface=""/>
        <a:font script="Jpan" typeface="ＭＳ Ｐゴシック"/>
        <a:font script="Hang" typeface="맑은 고딕"/>
        <a:font script="Hans" typeface="江城正义体 400W"/>
        <a:font script="Hant" typeface="新細明體"/>
        <a:font script="Arab" typeface="新愚公装甲宋A"/>
        <a:font script="Hebr" typeface="新愚公装甲宋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新愚公装甲宋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3619</Words>
  <Application>WPS 演示</Application>
  <PresentationFormat>宽屏</PresentationFormat>
  <Paragraphs>315</Paragraphs>
  <Slides>29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宋体</vt:lpstr>
      <vt:lpstr>Wingdings</vt:lpstr>
      <vt:lpstr>江城正义体 400W</vt:lpstr>
      <vt:lpstr>新愚公装甲宋A</vt:lpstr>
      <vt:lpstr>黑体</vt:lpstr>
      <vt:lpstr>字魂58号-创中黑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40733</dc:creator>
  <cp:lastModifiedBy>企业用户_281779366</cp:lastModifiedBy>
  <cp:revision>19</cp:revision>
  <dcterms:created xsi:type="dcterms:W3CDTF">2023-05-05T06:46:00Z</dcterms:created>
  <dcterms:modified xsi:type="dcterms:W3CDTF">2025-03-13T06:26:57Z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CD4FCE66E0404D8EA963DB4BAF08C45F_13</vt:lpwstr>
  </property>
  <property fmtid="{D5CDD505-2E9C-101B-9397-08002B2CF9AE}" pid="3" name="KSOProductBuildVer">
    <vt:lpwstr>2052-12.1.0.20305</vt:lpwstr>
  </property>
  <property fmtid="{D5CDD505-2E9C-101B-9397-08002B2CF9AE}" pid="4" name="KSOTemplateUUID">
    <vt:lpwstr>v1.0_mb_s+FfZRC8hr0xRTkcP0J8EA==</vt:lpwstr>
  </property>
</Properties>
</file>