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7.svg" ContentType="image/svg+xml"/>
  <Override PartName="/ppt/media/image29.svg" ContentType="image/svg+xml"/>
  <Override PartName="/ppt/media/image3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5" r:id="rId5"/>
  </p:sldMasterIdLst>
  <p:notesMasterIdLst>
    <p:notesMasterId r:id="rId7"/>
  </p:notesMasterIdLst>
  <p:sldIdLst>
    <p:sldId id="286" r:id="rId6"/>
    <p:sldId id="257" r:id="rId8"/>
    <p:sldId id="258" r:id="rId9"/>
    <p:sldId id="262" r:id="rId10"/>
    <p:sldId id="317" r:id="rId11"/>
    <p:sldId id="332" r:id="rId12"/>
    <p:sldId id="333" r:id="rId13"/>
    <p:sldId id="334" r:id="rId14"/>
    <p:sldId id="330" r:id="rId15"/>
    <p:sldId id="313" r:id="rId16"/>
    <p:sldId id="322" r:id="rId17"/>
    <p:sldId id="336" r:id="rId18"/>
    <p:sldId id="331" r:id="rId19"/>
    <p:sldId id="289" r:id="rId20"/>
    <p:sldId id="287" r:id="rId21"/>
    <p:sldId id="321" r:id="rId22"/>
    <p:sldId id="325" r:id="rId23"/>
    <p:sldId id="329" r:id="rId24"/>
    <p:sldId id="319" r:id="rId25"/>
    <p:sldId id="339" r:id="rId26"/>
    <p:sldId id="328" r:id="rId27"/>
    <p:sldId id="299" r:id="rId28"/>
    <p:sldId id="301" r:id="rId29"/>
    <p:sldId id="303" r:id="rId30"/>
    <p:sldId id="309" r:id="rId31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25544"/>
    <a:srgbClr val="44AFE4"/>
    <a:srgbClr val="BF9000"/>
    <a:srgbClr val="F5C21F"/>
    <a:srgbClr val="FFFFFF"/>
    <a:srgbClr val="F47264"/>
    <a:srgbClr val="F6C938"/>
    <a:srgbClr val="F8D35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3" autoAdjust="0"/>
    <p:restoredTop sz="94660"/>
  </p:normalViewPr>
  <p:slideViewPr>
    <p:cSldViewPr snapToGrid="0" showGuides="1">
      <p:cViewPr>
        <p:scale>
          <a:sx n="140" d="100"/>
          <a:sy n="140" d="100"/>
        </p:scale>
        <p:origin x="-804" y="-330"/>
      </p:cViewPr>
      <p:guideLst>
        <p:guide orient="horz" pos="1893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9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628F-1684-4959-982F-13B40AAFE9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B64AD-C920-487F-AACB-E447431B7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19B3-D21B-48B2-A496-04DCDAAF3B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2D50-B407-446A-8B94-5AB9ED685D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7DEA-F734-49CC-8766-FDBFE0309D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8AC5-795D-4DFE-A014-7D9577C072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 spd="slow"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2" Type="http://schemas.openxmlformats.org/officeDocument/2006/relationships/notesSlide" Target="../notesSlides/notesSlide1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52.xml"/><Relationship Id="rId2" Type="http://schemas.microsoft.com/office/2007/relationships/hdphoto" Target="../media/image2.wdp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53.xml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55.xml"/><Relationship Id="rId11" Type="http://schemas.openxmlformats.org/officeDocument/2006/relationships/image" Target="../media/image24.png"/><Relationship Id="rId10" Type="http://schemas.openxmlformats.org/officeDocument/2006/relationships/tags" Target="../tags/tag54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microsoft.com/office/2007/relationships/hdphoto" Target="../media/image35.wdp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7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0" Type="http://schemas.openxmlformats.org/officeDocument/2006/relationships/notesSlide" Target="../notesSlides/notesSlide17.xml"/><Relationship Id="rId2" Type="http://schemas.microsoft.com/office/2007/relationships/hdphoto" Target="../media/image2.wdp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image" Target="../media/image38.png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4" Type="http://schemas.openxmlformats.org/officeDocument/2006/relationships/notesSlide" Target="../notesSlides/notesSlide1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5" Type="http://schemas.openxmlformats.org/officeDocument/2006/relationships/notesSlide" Target="../notesSlides/notesSlide21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83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microsoft.com/office/2007/relationships/hdphoto" Target="../media/image2.wdp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8" Type="http://schemas.openxmlformats.org/officeDocument/2006/relationships/notesSlide" Target="../notesSlides/notesSlide2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image" Target="../media/image42.png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2" Type="http://schemas.openxmlformats.org/officeDocument/2006/relationships/notesSlide" Target="../notesSlides/notesSlide2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0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3" Type="http://schemas.openxmlformats.org/officeDocument/2006/relationships/notesSlide" Target="../notesSlides/notesSlide2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1.xml"/><Relationship Id="rId10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4" Type="http://schemas.openxmlformats.org/officeDocument/2006/relationships/notesSlide" Target="../notesSlides/notesSlide5.xml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18.xml"/><Relationship Id="rId31" Type="http://schemas.openxmlformats.org/officeDocument/2006/relationships/tags" Target="../tags/tag17.xml"/><Relationship Id="rId30" Type="http://schemas.openxmlformats.org/officeDocument/2006/relationships/tags" Target="../tags/tag16.xml"/><Relationship Id="rId3" Type="http://schemas.openxmlformats.org/officeDocument/2006/relationships/image" Target="../media/image3.jpeg"/><Relationship Id="rId29" Type="http://schemas.openxmlformats.org/officeDocument/2006/relationships/image" Target="../media/image31.svg"/><Relationship Id="rId28" Type="http://schemas.openxmlformats.org/officeDocument/2006/relationships/image" Target="../media/image30.png"/><Relationship Id="rId27" Type="http://schemas.openxmlformats.org/officeDocument/2006/relationships/tags" Target="../tags/tag15.xml"/><Relationship Id="rId26" Type="http://schemas.openxmlformats.org/officeDocument/2006/relationships/tags" Target="../tags/tag14.xml"/><Relationship Id="rId25" Type="http://schemas.openxmlformats.org/officeDocument/2006/relationships/tags" Target="../tags/tag13.xml"/><Relationship Id="rId24" Type="http://schemas.openxmlformats.org/officeDocument/2006/relationships/tags" Target="../tags/tag12.xml"/><Relationship Id="rId23" Type="http://schemas.openxmlformats.org/officeDocument/2006/relationships/image" Target="../media/image29.svg"/><Relationship Id="rId22" Type="http://schemas.openxmlformats.org/officeDocument/2006/relationships/image" Target="../media/image28.png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microsoft.com/office/2007/relationships/hdphoto" Target="../media/image2.wdp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image" Target="../media/image27.svg"/><Relationship Id="rId16" Type="http://schemas.openxmlformats.org/officeDocument/2006/relationships/image" Target="../media/image26.png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5.xml"/><Relationship Id="rId16" Type="http://schemas.openxmlformats.org/officeDocument/2006/relationships/image" Target="../media/image29.svg"/><Relationship Id="rId15" Type="http://schemas.openxmlformats.org/officeDocument/2006/relationships/image" Target="../media/image28.png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0" Type="http://schemas.openxmlformats.org/officeDocument/2006/relationships/notesSlide" Target="../notesSlides/notesSlide7.xml"/><Relationship Id="rId2" Type="http://schemas.microsoft.com/office/2007/relationships/hdphoto" Target="../media/image2.wdp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3.xml"/><Relationship Id="rId17" Type="http://schemas.openxmlformats.org/officeDocument/2006/relationships/image" Target="../media/image31.svg"/><Relationship Id="rId16" Type="http://schemas.openxmlformats.org/officeDocument/2006/relationships/image" Target="../media/image30.png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24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40.xml"/><Relationship Id="rId16" Type="http://schemas.openxmlformats.org/officeDocument/2006/relationships/image" Target="../media/image27.svg"/><Relationship Id="rId15" Type="http://schemas.openxmlformats.org/officeDocument/2006/relationships/image" Target="../media/image26.png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5251"/>
            <a:ext cx="9144000" cy="5154002"/>
            <a:chOff x="-104504" y="-7001"/>
            <a:chExt cx="12296504" cy="68720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117874" y="0"/>
              <a:ext cx="3074126" cy="31432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6043748" y="0"/>
              <a:ext cx="3074126" cy="31432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2969622" y="-7001"/>
              <a:ext cx="3074126" cy="31432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117874" y="3136249"/>
              <a:ext cx="3074126" cy="372875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043748" y="3129248"/>
              <a:ext cx="3074126" cy="372875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969622" y="3122247"/>
              <a:ext cx="3074126" cy="372875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-104504" y="-7001"/>
              <a:ext cx="3074126" cy="31432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04504" y="3122279"/>
              <a:ext cx="3144148" cy="372872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9745" y="342901"/>
            <a:ext cx="2908358" cy="1828800"/>
          </a:xfrm>
          <a:custGeom>
            <a:avLst/>
            <a:gdLst>
              <a:gd name="connsiteX0" fmla="*/ 0 w 3143795"/>
              <a:gd name="connsiteY0" fmla="*/ 0 h 1976845"/>
              <a:gd name="connsiteX1" fmla="*/ 3143795 w 3143795"/>
              <a:gd name="connsiteY1" fmla="*/ 0 h 1976845"/>
              <a:gd name="connsiteX2" fmla="*/ 3143795 w 3143795"/>
              <a:gd name="connsiteY2" fmla="*/ 1976845 h 1976845"/>
              <a:gd name="connsiteX3" fmla="*/ 0 w 3143795"/>
              <a:gd name="connsiteY3" fmla="*/ 1976845 h 197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795" h="1976845">
                <a:moveTo>
                  <a:pt x="0" y="0"/>
                </a:moveTo>
                <a:lnTo>
                  <a:pt x="3143795" y="0"/>
                </a:lnTo>
                <a:lnTo>
                  <a:pt x="3143795" y="1976845"/>
                </a:lnTo>
                <a:lnTo>
                  <a:pt x="0" y="1976845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6012180" y="251460"/>
            <a:ext cx="2908358" cy="1828800"/>
          </a:xfrm>
          <a:custGeom>
            <a:avLst/>
            <a:gdLst>
              <a:gd name="connsiteX0" fmla="*/ 0 w 3143795"/>
              <a:gd name="connsiteY0" fmla="*/ 0 h 1976845"/>
              <a:gd name="connsiteX1" fmla="*/ 3143795 w 3143795"/>
              <a:gd name="connsiteY1" fmla="*/ 0 h 1976845"/>
              <a:gd name="connsiteX2" fmla="*/ 3143795 w 3143795"/>
              <a:gd name="connsiteY2" fmla="*/ 1976845 h 1976845"/>
              <a:gd name="connsiteX3" fmla="*/ 0 w 3143795"/>
              <a:gd name="connsiteY3" fmla="*/ 1976845 h 197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795" h="1976845">
                <a:moveTo>
                  <a:pt x="0" y="0"/>
                </a:moveTo>
                <a:lnTo>
                  <a:pt x="3143795" y="0"/>
                </a:lnTo>
                <a:lnTo>
                  <a:pt x="3143795" y="1976845"/>
                </a:lnTo>
                <a:lnTo>
                  <a:pt x="0" y="1976845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999" y="3817620"/>
            <a:ext cx="9130001" cy="1331131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514538" y="2057814"/>
            <a:ext cx="6114923" cy="1330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校园流感和支原体感染</a:t>
            </a:r>
            <a:endParaRPr lang="zh-CN" altLang="en-US" sz="4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预防知识培训</a:t>
            </a:r>
            <a:endParaRPr lang="zh-CN" altLang="en-US" sz="4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40906" y="655333"/>
            <a:ext cx="3062186" cy="120393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4002" y="3618003"/>
            <a:ext cx="1609922" cy="152024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95017" y="3694565"/>
            <a:ext cx="1005983" cy="140837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397" y="-29175"/>
            <a:ext cx="9144793" cy="96643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788919" y="3905521"/>
            <a:ext cx="3566160" cy="3727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江岸区塔子湖街社区卫生服务中心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8655" y="819785"/>
            <a:ext cx="252000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流感和支原体感染的危害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 descr="d058ccbf6c81800adf3d22295cd669f7838b472a.web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5480" y="1193165"/>
            <a:ext cx="5517515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10185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急性呼吸道疾病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30580" y="1646555"/>
            <a:ext cx="1939290" cy="1951355"/>
            <a:chOff x="2786" y="2799"/>
            <a:chExt cx="3054" cy="2569"/>
          </a:xfrm>
        </p:grpSpPr>
        <p:sp>
          <p:nvSpPr>
            <p:cNvPr id="3" name="矩形: 圆角 2"/>
            <p:cNvSpPr/>
            <p:nvPr>
              <p:custDataLst>
                <p:tags r:id="rId9"/>
              </p:custDataLst>
            </p:nvPr>
          </p:nvSpPr>
          <p:spPr>
            <a:xfrm>
              <a:off x="2791" y="2804"/>
              <a:ext cx="3049" cy="2564"/>
            </a:xfrm>
            <a:prstGeom prst="roundRect">
              <a:avLst>
                <a:gd name="adj" fmla="val 12425"/>
              </a:avLst>
            </a:prstGeom>
            <a:solidFill>
              <a:srgbClr val="44AFE4"/>
            </a:solidFill>
            <a:ln>
              <a:solidFill>
                <a:schemeClr val="bg1"/>
              </a:solidFill>
            </a:ln>
            <a:effectLst>
              <a:outerShdw blurRad="190500" sx="102000" sy="102000" algn="ctr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505">
                <a:latin typeface="+mn-ea"/>
              </a:endParaRPr>
            </a:p>
          </p:txBody>
        </p:sp>
        <p:sp>
          <p:nvSpPr>
            <p:cNvPr id="2" name="Freeform 5"/>
            <p:cNvSpPr/>
            <p:nvPr>
              <p:custDataLst>
                <p:tags r:id="rId10"/>
              </p:custDataLst>
            </p:nvPr>
          </p:nvSpPr>
          <p:spPr bwMode="auto">
            <a:xfrm>
              <a:off x="2786" y="2799"/>
              <a:ext cx="2266" cy="628"/>
            </a:xfrm>
            <a:custGeom>
              <a:avLst/>
              <a:gdLst>
                <a:gd name="T0" fmla="*/ 54 w 370"/>
                <a:gd name="T1" fmla="*/ 0 h 289"/>
                <a:gd name="T2" fmla="*/ 370 w 370"/>
                <a:gd name="T3" fmla="*/ 0 h 289"/>
                <a:gd name="T4" fmla="*/ 283 w 370"/>
                <a:gd name="T5" fmla="*/ 98 h 289"/>
                <a:gd name="T6" fmla="*/ 285 w 370"/>
                <a:gd name="T7" fmla="*/ 224 h 289"/>
                <a:gd name="T8" fmla="*/ 222 w 370"/>
                <a:gd name="T9" fmla="*/ 289 h 289"/>
                <a:gd name="T10" fmla="*/ 54 w 370"/>
                <a:gd name="T11" fmla="*/ 289 h 289"/>
                <a:gd name="T12" fmla="*/ 0 w 370"/>
                <a:gd name="T13" fmla="*/ 232 h 289"/>
                <a:gd name="T14" fmla="*/ 0 w 370"/>
                <a:gd name="T15" fmla="*/ 62 h 289"/>
                <a:gd name="T16" fmla="*/ 54 w 370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289">
                  <a:moveTo>
                    <a:pt x="54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292" y="53"/>
                    <a:pt x="283" y="98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5" y="224"/>
                    <a:pt x="278" y="285"/>
                    <a:pt x="222" y="289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4" y="289"/>
                    <a:pt x="10" y="279"/>
                    <a:pt x="0" y="23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" y="1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94000" sy="94000" algn="ctr" rotWithShape="0">
                <a:schemeClr val="accent1">
                  <a:alpha val="22000"/>
                </a:schemeClr>
              </a:outerShdw>
            </a:effectLst>
          </p:spPr>
          <p:txBody>
            <a:bodyPr vert="horz" wrap="square" lIns="76381" tIns="38190" rIns="76381" bIns="38190" numCol="1" anchor="t" anchorCtr="0" compatLnSpc="1">
              <a:normAutofit/>
            </a:bodyPr>
            <a:p>
              <a:endParaRPr lang="zh-CN" altLang="en-US" sz="1505">
                <a:latin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2872" y="3514"/>
              <a:ext cx="2865" cy="1779"/>
            </a:xfrm>
            <a:prstGeom prst="rect">
              <a:avLst/>
            </a:prstGeom>
            <a:noFill/>
          </p:spPr>
          <p:txBody>
            <a:bodyPr vert="horz" wrap="square" lIns="76381" tIns="38190" rIns="76381" bIns="38190" rtlCol="0" anchor="ctr" anchorCtr="0"/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传染性强</a:t>
              </a: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并发症：肺炎，中耳炎，心肌炎，脑膜炎等。</a:t>
              </a: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2"/>
              </p:custDataLst>
            </p:nvPr>
          </p:nvSpPr>
          <p:spPr>
            <a:xfrm>
              <a:off x="2871" y="2974"/>
              <a:ext cx="1662" cy="5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50000"/>
            </a:bodyPr>
            <a:p>
              <a:pPr algn="ctr"/>
              <a:r>
                <a:rPr kumimoji="1" lang="zh-CN" altLang="en-US" sz="3005" b="1" spc="300" dirty="0">
                  <a:solidFill>
                    <a:srgbClr val="44AFE4"/>
                  </a:solidFill>
                  <a:latin typeface="微软雅黑" panose="020B0503020204020204" charset="-122"/>
                  <a:ea typeface="微软雅黑" panose="020B0503020204020204" charset="-122"/>
                  <a:cs typeface="+mj-lt"/>
                </a:rPr>
                <a:t>流行感冒</a:t>
              </a:r>
              <a:endParaRPr kumimoji="1" lang="zh-CN" altLang="en-US" sz="3005" b="1" spc="300" dirty="0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92805" y="1687195"/>
            <a:ext cx="1939290" cy="1951355"/>
            <a:chOff x="2786" y="2799"/>
            <a:chExt cx="3054" cy="2569"/>
          </a:xfrm>
        </p:grpSpPr>
        <p:sp>
          <p:nvSpPr>
            <p:cNvPr id="46" name="矩形: 圆角 2"/>
            <p:cNvSpPr/>
            <p:nvPr>
              <p:custDataLst>
                <p:tags r:id="rId13"/>
              </p:custDataLst>
            </p:nvPr>
          </p:nvSpPr>
          <p:spPr>
            <a:xfrm>
              <a:off x="2791" y="2804"/>
              <a:ext cx="3049" cy="2564"/>
            </a:xfrm>
            <a:prstGeom prst="roundRect">
              <a:avLst>
                <a:gd name="adj" fmla="val 12425"/>
              </a:avLst>
            </a:prstGeom>
            <a:solidFill>
              <a:srgbClr val="F25544"/>
            </a:solidFill>
            <a:ln>
              <a:solidFill>
                <a:schemeClr val="bg1"/>
              </a:solidFill>
            </a:ln>
            <a:effectLst>
              <a:outerShdw blurRad="190500" sx="102000" sy="102000" algn="ctr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505">
                <a:latin typeface="+mn-ea"/>
              </a:endParaRPr>
            </a:p>
          </p:txBody>
        </p:sp>
        <p:sp>
          <p:nvSpPr>
            <p:cNvPr id="48" name="Freeform 5"/>
            <p:cNvSpPr/>
            <p:nvPr>
              <p:custDataLst>
                <p:tags r:id="rId14"/>
              </p:custDataLst>
            </p:nvPr>
          </p:nvSpPr>
          <p:spPr bwMode="auto">
            <a:xfrm>
              <a:off x="2786" y="2799"/>
              <a:ext cx="2483" cy="628"/>
            </a:xfrm>
            <a:custGeom>
              <a:avLst/>
              <a:gdLst>
                <a:gd name="T0" fmla="*/ 54 w 370"/>
                <a:gd name="T1" fmla="*/ 0 h 289"/>
                <a:gd name="T2" fmla="*/ 370 w 370"/>
                <a:gd name="T3" fmla="*/ 0 h 289"/>
                <a:gd name="T4" fmla="*/ 283 w 370"/>
                <a:gd name="T5" fmla="*/ 98 h 289"/>
                <a:gd name="T6" fmla="*/ 285 w 370"/>
                <a:gd name="T7" fmla="*/ 224 h 289"/>
                <a:gd name="T8" fmla="*/ 222 w 370"/>
                <a:gd name="T9" fmla="*/ 289 h 289"/>
                <a:gd name="T10" fmla="*/ 54 w 370"/>
                <a:gd name="T11" fmla="*/ 289 h 289"/>
                <a:gd name="T12" fmla="*/ 0 w 370"/>
                <a:gd name="T13" fmla="*/ 232 h 289"/>
                <a:gd name="T14" fmla="*/ 0 w 370"/>
                <a:gd name="T15" fmla="*/ 62 h 289"/>
                <a:gd name="T16" fmla="*/ 54 w 370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289">
                  <a:moveTo>
                    <a:pt x="54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292" y="53"/>
                    <a:pt x="283" y="98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5" y="224"/>
                    <a:pt x="278" y="285"/>
                    <a:pt x="222" y="289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4" y="289"/>
                    <a:pt x="10" y="279"/>
                    <a:pt x="0" y="23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" y="1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94000" sy="94000" algn="ctr" rotWithShape="0">
                <a:schemeClr val="accent1">
                  <a:alpha val="22000"/>
                </a:schemeClr>
              </a:outerShdw>
            </a:effectLst>
          </p:spPr>
          <p:txBody>
            <a:bodyPr vert="horz" wrap="square" lIns="76381" tIns="38190" rIns="76381" bIns="38190" numCol="1" anchor="t" anchorCtr="0" compatLnSpc="1">
              <a:normAutofit/>
            </a:bodyPr>
            <a:p>
              <a:endParaRPr lang="zh-CN" altLang="en-US" sz="1505">
                <a:latin typeface="+mn-ea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15"/>
              </p:custDataLst>
            </p:nvPr>
          </p:nvSpPr>
          <p:spPr>
            <a:xfrm>
              <a:off x="2872" y="3514"/>
              <a:ext cx="2865" cy="1779"/>
            </a:xfrm>
            <a:prstGeom prst="rect">
              <a:avLst/>
            </a:prstGeom>
            <a:noFill/>
          </p:spPr>
          <p:txBody>
            <a:bodyPr vert="horz" wrap="square" lIns="76381" tIns="38190" rIns="76381" bIns="38190" rtlCol="0" anchor="ctr" anchorCtr="0"/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传染性较强</a:t>
              </a: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只有大约3％～10％的支原体感染者发生支原体肺炎。</a:t>
              </a: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6"/>
              </p:custDataLst>
            </p:nvPr>
          </p:nvSpPr>
          <p:spPr>
            <a:xfrm>
              <a:off x="2871" y="2974"/>
              <a:ext cx="1844" cy="5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50000"/>
            </a:bodyPr>
            <a:p>
              <a:pPr algn="ctr"/>
              <a:r>
                <a:rPr kumimoji="1" lang="zh-CN" altLang="en-US" sz="3005" b="1" spc="300" dirty="0">
                  <a:solidFill>
                    <a:srgbClr val="F25544"/>
                  </a:solidFill>
                  <a:latin typeface="微软雅黑" panose="020B0503020204020204" charset="-122"/>
                  <a:ea typeface="微软雅黑" panose="020B0503020204020204" charset="-122"/>
                  <a:cs typeface="+mj-lt"/>
                </a:rPr>
                <a:t>支原体感染</a:t>
              </a:r>
              <a:endParaRPr kumimoji="1" lang="zh-CN" altLang="en-US" sz="3005" b="1" spc="300" dirty="0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92825" y="1687195"/>
            <a:ext cx="1939290" cy="1951355"/>
            <a:chOff x="2786" y="2799"/>
            <a:chExt cx="3054" cy="2569"/>
          </a:xfrm>
        </p:grpSpPr>
        <p:sp>
          <p:nvSpPr>
            <p:cNvPr id="53" name="矩形: 圆角 2"/>
            <p:cNvSpPr/>
            <p:nvPr>
              <p:custDataLst>
                <p:tags r:id="rId17"/>
              </p:custDataLst>
            </p:nvPr>
          </p:nvSpPr>
          <p:spPr>
            <a:xfrm>
              <a:off x="2791" y="2804"/>
              <a:ext cx="3049" cy="2564"/>
            </a:xfrm>
            <a:prstGeom prst="roundRect">
              <a:avLst>
                <a:gd name="adj" fmla="val 12425"/>
              </a:avLst>
            </a:prstGeom>
            <a:solidFill>
              <a:srgbClr val="F5C21F"/>
            </a:solidFill>
            <a:ln>
              <a:solidFill>
                <a:schemeClr val="bg1"/>
              </a:solidFill>
            </a:ln>
            <a:effectLst>
              <a:outerShdw blurRad="190500" sx="102000" sy="102000" algn="ctr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505">
                <a:latin typeface="+mn-ea"/>
              </a:endParaRPr>
            </a:p>
          </p:txBody>
        </p:sp>
        <p:sp>
          <p:nvSpPr>
            <p:cNvPr id="54" name="Freeform 5"/>
            <p:cNvSpPr/>
            <p:nvPr>
              <p:custDataLst>
                <p:tags r:id="rId18"/>
              </p:custDataLst>
            </p:nvPr>
          </p:nvSpPr>
          <p:spPr bwMode="auto">
            <a:xfrm>
              <a:off x="2786" y="2799"/>
              <a:ext cx="2483" cy="628"/>
            </a:xfrm>
            <a:custGeom>
              <a:avLst/>
              <a:gdLst>
                <a:gd name="T0" fmla="*/ 54 w 370"/>
                <a:gd name="T1" fmla="*/ 0 h 289"/>
                <a:gd name="T2" fmla="*/ 370 w 370"/>
                <a:gd name="T3" fmla="*/ 0 h 289"/>
                <a:gd name="T4" fmla="*/ 283 w 370"/>
                <a:gd name="T5" fmla="*/ 98 h 289"/>
                <a:gd name="T6" fmla="*/ 285 w 370"/>
                <a:gd name="T7" fmla="*/ 224 h 289"/>
                <a:gd name="T8" fmla="*/ 222 w 370"/>
                <a:gd name="T9" fmla="*/ 289 h 289"/>
                <a:gd name="T10" fmla="*/ 54 w 370"/>
                <a:gd name="T11" fmla="*/ 289 h 289"/>
                <a:gd name="T12" fmla="*/ 0 w 370"/>
                <a:gd name="T13" fmla="*/ 232 h 289"/>
                <a:gd name="T14" fmla="*/ 0 w 370"/>
                <a:gd name="T15" fmla="*/ 62 h 289"/>
                <a:gd name="T16" fmla="*/ 54 w 370"/>
                <a:gd name="T1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289">
                  <a:moveTo>
                    <a:pt x="54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292" y="53"/>
                    <a:pt x="283" y="98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5" y="224"/>
                    <a:pt x="278" y="285"/>
                    <a:pt x="222" y="289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4" y="289"/>
                    <a:pt x="10" y="279"/>
                    <a:pt x="0" y="23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" y="1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94000" sy="94000" algn="ctr" rotWithShape="0">
                <a:schemeClr val="accent1">
                  <a:alpha val="22000"/>
                </a:schemeClr>
              </a:outerShdw>
            </a:effectLst>
          </p:spPr>
          <p:txBody>
            <a:bodyPr vert="horz" wrap="square" lIns="76381" tIns="38190" rIns="76381" bIns="38190" numCol="1" anchor="t" anchorCtr="0" compatLnSpc="1">
              <a:normAutofit/>
            </a:bodyPr>
            <a:p>
              <a:endParaRPr lang="zh-CN" altLang="en-US" sz="1505">
                <a:latin typeface="+mn-ea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9"/>
              </p:custDataLst>
            </p:nvPr>
          </p:nvSpPr>
          <p:spPr>
            <a:xfrm>
              <a:off x="2872" y="3514"/>
              <a:ext cx="2865" cy="1183"/>
            </a:xfrm>
            <a:prstGeom prst="rect">
              <a:avLst/>
            </a:prstGeom>
            <a:noFill/>
          </p:spPr>
          <p:txBody>
            <a:bodyPr vert="horz" wrap="square" lIns="76381" tIns="38190" rIns="76381" bIns="38190" rtlCol="0" anchor="ctr" anchorCtr="0"/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传染性弱</a:t>
              </a: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并发症：少见</a:t>
              </a:r>
              <a:endParaRPr lang="zh-CN" altLang="en-US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20"/>
              </p:custDataLst>
            </p:nvPr>
          </p:nvSpPr>
          <p:spPr>
            <a:xfrm>
              <a:off x="2871" y="2974"/>
              <a:ext cx="1844" cy="539"/>
            </a:xfrm>
            <a:prstGeom prst="rect">
              <a:avLst/>
            </a:prstGeom>
            <a:noFill/>
          </p:spPr>
          <p:txBody>
            <a:bodyPr wrap="square" lIns="0" tIns="0" rIns="0" bIns="0" rtlCol="0"/>
            <a:p>
              <a:pPr algn="ctr"/>
              <a:r>
                <a:rPr kumimoji="1" lang="zh-CN" altLang="en-US" b="1" spc="300" dirty="0">
                  <a:solidFill>
                    <a:srgbClr val="F5C21F"/>
                  </a:solidFill>
                  <a:latin typeface="微软雅黑" panose="020B0503020204020204" charset="-122"/>
                  <a:ea typeface="微软雅黑" panose="020B0503020204020204" charset="-122"/>
                  <a:cs typeface="+mj-lt"/>
                </a:rPr>
                <a:t>普通感冒</a:t>
              </a:r>
              <a:endParaRPr kumimoji="1" lang="zh-CN" altLang="en-US" b="1" spc="300" dirty="0">
                <a:solidFill>
                  <a:srgbClr val="F5C21F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5160" y="1261110"/>
            <a:ext cx="5897245" cy="2704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6679565" y="1717040"/>
            <a:ext cx="1932305" cy="24923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据世界卫生组织估计，全球每年季节性流感发病人数约为10亿，其中约有300万至500万重症病例，导致约29万至65万人死亡。</a:t>
            </a:r>
            <a:endParaRPr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85972" y="916543"/>
            <a:ext cx="8372057" cy="3310415"/>
          </a:xfrm>
          <a:custGeom>
            <a:avLst/>
            <a:gdLst>
              <a:gd name="connsiteX0" fmla="*/ 0 w 11162743"/>
              <a:gd name="connsiteY0" fmla="*/ 0 h 4413887"/>
              <a:gd name="connsiteX1" fmla="*/ 2101260 w 11162743"/>
              <a:gd name="connsiteY1" fmla="*/ 0 h 4413887"/>
              <a:gd name="connsiteX2" fmla="*/ 2101260 w 11162743"/>
              <a:gd name="connsiteY2" fmla="*/ 235927 h 4413887"/>
              <a:gd name="connsiteX3" fmla="*/ 8730973 w 11162743"/>
              <a:gd name="connsiteY3" fmla="*/ 235927 h 4413887"/>
              <a:gd name="connsiteX4" fmla="*/ 8730973 w 11162743"/>
              <a:gd name="connsiteY4" fmla="*/ 576264 h 4413887"/>
              <a:gd name="connsiteX5" fmla="*/ 11162743 w 11162743"/>
              <a:gd name="connsiteY5" fmla="*/ 576264 h 4413887"/>
              <a:gd name="connsiteX6" fmla="*/ 11162743 w 11162743"/>
              <a:gd name="connsiteY6" fmla="*/ 4413887 h 4413887"/>
              <a:gd name="connsiteX7" fmla="*/ 5235933 w 11162743"/>
              <a:gd name="connsiteY7" fmla="*/ 4413887 h 4413887"/>
              <a:gd name="connsiteX8" fmla="*/ 5235933 w 11162743"/>
              <a:gd name="connsiteY8" fmla="*/ 4030664 h 4413887"/>
              <a:gd name="connsiteX9" fmla="*/ 4473934 w 11162743"/>
              <a:gd name="connsiteY9" fmla="*/ 4030664 h 4413887"/>
              <a:gd name="connsiteX10" fmla="*/ 4473934 w 11162743"/>
              <a:gd name="connsiteY10" fmla="*/ 4413887 h 4413887"/>
              <a:gd name="connsiteX11" fmla="*/ 0 w 11162743"/>
              <a:gd name="connsiteY11" fmla="*/ 4413887 h 4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2743" h="4413887">
                <a:moveTo>
                  <a:pt x="0" y="0"/>
                </a:moveTo>
                <a:lnTo>
                  <a:pt x="2101260" y="0"/>
                </a:lnTo>
                <a:lnTo>
                  <a:pt x="2101260" y="235927"/>
                </a:lnTo>
                <a:lnTo>
                  <a:pt x="8730973" y="235927"/>
                </a:lnTo>
                <a:lnTo>
                  <a:pt x="8730973" y="576264"/>
                </a:lnTo>
                <a:lnTo>
                  <a:pt x="11162743" y="576264"/>
                </a:lnTo>
                <a:lnTo>
                  <a:pt x="11162743" y="4413887"/>
                </a:lnTo>
                <a:lnTo>
                  <a:pt x="5235933" y="4413887"/>
                </a:lnTo>
                <a:lnTo>
                  <a:pt x="5235933" y="4030664"/>
                </a:lnTo>
                <a:lnTo>
                  <a:pt x="4473934" y="4030664"/>
                </a:lnTo>
                <a:lnTo>
                  <a:pt x="4473934" y="4413887"/>
                </a:lnTo>
                <a:lnTo>
                  <a:pt x="0" y="44138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21246108">
            <a:off x="234877" y="674680"/>
            <a:ext cx="2202216" cy="823317"/>
          </a:xfrm>
          <a:custGeom>
            <a:avLst/>
            <a:gdLst>
              <a:gd name="connsiteX0" fmla="*/ 1634871 w 2709522"/>
              <a:gd name="connsiteY0" fmla="*/ 0 h 1012978"/>
              <a:gd name="connsiteX1" fmla="*/ 1629491 w 2709522"/>
              <a:gd name="connsiteY1" fmla="*/ 52079 h 1012978"/>
              <a:gd name="connsiteX2" fmla="*/ 2709522 w 2709522"/>
              <a:gd name="connsiteY2" fmla="*/ 163655 h 1012978"/>
              <a:gd name="connsiteX3" fmla="*/ 2709522 w 2709522"/>
              <a:gd name="connsiteY3" fmla="*/ 1012978 h 1012978"/>
              <a:gd name="connsiteX4" fmla="*/ 0 w 2709522"/>
              <a:gd name="connsiteY4" fmla="*/ 1012978 h 1012978"/>
              <a:gd name="connsiteX5" fmla="*/ 0 w 2709522"/>
              <a:gd name="connsiteY5" fmla="*/ 0 h 101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522" h="1012978">
                <a:moveTo>
                  <a:pt x="1634871" y="0"/>
                </a:moveTo>
                <a:lnTo>
                  <a:pt x="1629491" y="52079"/>
                </a:lnTo>
                <a:lnTo>
                  <a:pt x="2709522" y="163655"/>
                </a:lnTo>
                <a:lnTo>
                  <a:pt x="2709522" y="1012978"/>
                </a:lnTo>
                <a:lnTo>
                  <a:pt x="0" y="10129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91248" y="1696585"/>
            <a:ext cx="1382044" cy="13820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382520" y="2135505"/>
            <a:ext cx="525462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流感和支原体感染的治疗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491373" y="3445194"/>
            <a:ext cx="1807094" cy="17064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451032" y="3529504"/>
            <a:ext cx="1098439" cy="153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628650" y="957104"/>
            <a:ext cx="7886700" cy="3263504"/>
          </a:xfrm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44148" cy="314367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43294" cy="3728720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33299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治疗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660775" y="1538605"/>
            <a:ext cx="1800000" cy="2259330"/>
          </a:xfrm>
          <a:prstGeom prst="roundRect">
            <a:avLst/>
          </a:prstGeom>
          <a:solidFill>
            <a:srgbClr val="F25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462405" y="1545590"/>
            <a:ext cx="1800000" cy="2252345"/>
          </a:xfrm>
          <a:prstGeom prst="roundRect">
            <a:avLst/>
          </a:prstGeom>
          <a:solidFill>
            <a:srgbClr val="44AFE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940425" y="1545590"/>
            <a:ext cx="1800000" cy="2252980"/>
          </a:xfrm>
          <a:prstGeom prst="roundRect">
            <a:avLst/>
          </a:prstGeom>
          <a:solidFill>
            <a:srgbClr val="F5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62435" y="1989620"/>
            <a:ext cx="1800000" cy="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60806" y="1989620"/>
            <a:ext cx="1800000" cy="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40456" y="1989620"/>
            <a:ext cx="1800000" cy="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55752" y="1607186"/>
            <a:ext cx="6285230" cy="2161540"/>
            <a:chOff x="1941002" y="2692403"/>
            <a:chExt cx="8380307" cy="2882055"/>
          </a:xfrm>
        </p:grpSpPr>
        <p:sp>
          <p:nvSpPr>
            <p:cNvPr id="27" name="文本框 26"/>
            <p:cNvSpPr txBox="1"/>
            <p:nvPr/>
          </p:nvSpPr>
          <p:spPr>
            <a:xfrm>
              <a:off x="1949469" y="2692403"/>
              <a:ext cx="2401993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流行感冒</a:t>
              </a:r>
              <a:endPara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880629" y="2692403"/>
              <a:ext cx="2400300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支原体感染</a:t>
              </a:r>
              <a:endPara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921009" y="2692403"/>
              <a:ext cx="2400300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普通感冒</a:t>
              </a:r>
              <a:endPara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941002" y="3279989"/>
              <a:ext cx="2396067" cy="2275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</a:t>
              </a:r>
              <a:r>
                <a:rPr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高热</a:t>
              </a:r>
              <a:r>
                <a:rPr 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、寒战、乏力、</a:t>
              </a:r>
              <a:r>
                <a:rPr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全身酸痛</a:t>
              </a:r>
              <a:endPara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</a:t>
              </a:r>
              <a:r>
                <a:rPr 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通常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潜伏期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1-3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天，发病后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3-5</a:t>
              </a:r>
              <a:r>
                <a:rPr 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天可康复</a:t>
              </a:r>
              <a:endPara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879782" y="3242737"/>
              <a:ext cx="2407920" cy="2275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、咳嗽、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发热高低不一、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咽痛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、通常潜伏期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2-3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周，发病后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2-4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周可</a:t>
              </a:r>
              <a:r>
                <a:rPr 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康复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921009" y="3298617"/>
              <a:ext cx="2399453" cy="2275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、鼻塞、流涕、咳嗽、咽痛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、一般潜伏期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1-3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天，发病后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2-3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天可</a:t>
              </a:r>
              <a:r>
                <a:rPr 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康复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21" grpId="0" bldLvl="0" animBg="1"/>
      <p:bldP spid="22" grpId="0" bldLvl="0" animBg="1"/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1083" y="-7001"/>
                <a:ext cx="3082665" cy="314367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68655" y="819785"/>
            <a:ext cx="228854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流感和支原体感染的治疗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42790" y="2159275"/>
            <a:ext cx="4069080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抗病毒药物（如奥司他韦）以及对症治疗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614275" y="2745582"/>
            <a:ext cx="2251472" cy="1213247"/>
          </a:xfrm>
          <a:custGeom>
            <a:avLst/>
            <a:gdLst>
              <a:gd name="T0" fmla="*/ 834 w 1542"/>
              <a:gd name="T1" fmla="*/ 831 h 831"/>
              <a:gd name="T2" fmla="*/ 708 w 1542"/>
              <a:gd name="T3" fmla="*/ 831 h 831"/>
              <a:gd name="T4" fmla="*/ 692 w 1542"/>
              <a:gd name="T5" fmla="*/ 725 h 831"/>
              <a:gd name="T6" fmla="*/ 442 w 1542"/>
              <a:gd name="T7" fmla="*/ 658 h 831"/>
              <a:gd name="T8" fmla="*/ 376 w 1542"/>
              <a:gd name="T9" fmla="*/ 742 h 831"/>
              <a:gd name="T10" fmla="*/ 266 w 1542"/>
              <a:gd name="T11" fmla="*/ 679 h 831"/>
              <a:gd name="T12" fmla="*/ 306 w 1542"/>
              <a:gd name="T13" fmla="*/ 579 h 831"/>
              <a:gd name="T14" fmla="*/ 123 w 1542"/>
              <a:gd name="T15" fmla="*/ 396 h 831"/>
              <a:gd name="T16" fmla="*/ 23 w 1542"/>
              <a:gd name="T17" fmla="*/ 436 h 831"/>
              <a:gd name="T18" fmla="*/ 0 w 1542"/>
              <a:gd name="T19" fmla="*/ 396 h 831"/>
              <a:gd name="T20" fmla="*/ 686 w 1542"/>
              <a:gd name="T21" fmla="*/ 0 h 831"/>
              <a:gd name="T22" fmla="*/ 688 w 1542"/>
              <a:gd name="T23" fmla="*/ 2 h 831"/>
              <a:gd name="T24" fmla="*/ 771 w 1542"/>
              <a:gd name="T25" fmla="*/ 40 h 831"/>
              <a:gd name="T26" fmla="*/ 854 w 1542"/>
              <a:gd name="T27" fmla="*/ 2 h 831"/>
              <a:gd name="T28" fmla="*/ 856 w 1542"/>
              <a:gd name="T29" fmla="*/ 0 h 831"/>
              <a:gd name="T30" fmla="*/ 859 w 1542"/>
              <a:gd name="T31" fmla="*/ 2 h 831"/>
              <a:gd name="T32" fmla="*/ 1542 w 1542"/>
              <a:gd name="T33" fmla="*/ 396 h 831"/>
              <a:gd name="T34" fmla="*/ 1519 w 1542"/>
              <a:gd name="T35" fmla="*/ 436 h 831"/>
              <a:gd name="T36" fmla="*/ 1419 w 1542"/>
              <a:gd name="T37" fmla="*/ 396 h 831"/>
              <a:gd name="T38" fmla="*/ 1236 w 1542"/>
              <a:gd name="T39" fmla="*/ 579 h 831"/>
              <a:gd name="T40" fmla="*/ 1276 w 1542"/>
              <a:gd name="T41" fmla="*/ 679 h 831"/>
              <a:gd name="T42" fmla="*/ 1166 w 1542"/>
              <a:gd name="T43" fmla="*/ 742 h 831"/>
              <a:gd name="T44" fmla="*/ 1100 w 1542"/>
              <a:gd name="T45" fmla="*/ 658 h 831"/>
              <a:gd name="T46" fmla="*/ 850 w 1542"/>
              <a:gd name="T47" fmla="*/ 725 h 831"/>
              <a:gd name="T48" fmla="*/ 834 w 1542"/>
              <a:gd name="T49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2" h="831">
                <a:moveTo>
                  <a:pt x="834" y="831"/>
                </a:moveTo>
                <a:cubicBezTo>
                  <a:pt x="708" y="831"/>
                  <a:pt x="708" y="831"/>
                  <a:pt x="708" y="831"/>
                </a:cubicBezTo>
                <a:cubicBezTo>
                  <a:pt x="692" y="725"/>
                  <a:pt x="692" y="725"/>
                  <a:pt x="692" y="725"/>
                </a:cubicBezTo>
                <a:cubicBezTo>
                  <a:pt x="605" y="716"/>
                  <a:pt x="521" y="694"/>
                  <a:pt x="442" y="658"/>
                </a:cubicBezTo>
                <a:cubicBezTo>
                  <a:pt x="376" y="742"/>
                  <a:pt x="376" y="742"/>
                  <a:pt x="376" y="742"/>
                </a:cubicBezTo>
                <a:cubicBezTo>
                  <a:pt x="266" y="679"/>
                  <a:pt x="266" y="679"/>
                  <a:pt x="266" y="679"/>
                </a:cubicBezTo>
                <a:cubicBezTo>
                  <a:pt x="306" y="579"/>
                  <a:pt x="306" y="579"/>
                  <a:pt x="306" y="579"/>
                </a:cubicBezTo>
                <a:cubicBezTo>
                  <a:pt x="235" y="528"/>
                  <a:pt x="174" y="467"/>
                  <a:pt x="123" y="396"/>
                </a:cubicBezTo>
                <a:cubicBezTo>
                  <a:pt x="23" y="436"/>
                  <a:pt x="23" y="436"/>
                  <a:pt x="23" y="436"/>
                </a:cubicBezTo>
                <a:cubicBezTo>
                  <a:pt x="0" y="396"/>
                  <a:pt x="0" y="396"/>
                  <a:pt x="0" y="396"/>
                </a:cubicBezTo>
                <a:cubicBezTo>
                  <a:pt x="686" y="0"/>
                  <a:pt x="686" y="0"/>
                  <a:pt x="686" y="0"/>
                </a:cubicBezTo>
                <a:cubicBezTo>
                  <a:pt x="688" y="2"/>
                  <a:pt x="688" y="2"/>
                  <a:pt x="688" y="2"/>
                </a:cubicBezTo>
                <a:cubicBezTo>
                  <a:pt x="709" y="27"/>
                  <a:pt x="739" y="40"/>
                  <a:pt x="771" y="40"/>
                </a:cubicBezTo>
                <a:cubicBezTo>
                  <a:pt x="803" y="40"/>
                  <a:pt x="833" y="27"/>
                  <a:pt x="854" y="2"/>
                </a:cubicBezTo>
                <a:cubicBezTo>
                  <a:pt x="856" y="0"/>
                  <a:pt x="856" y="0"/>
                  <a:pt x="856" y="0"/>
                </a:cubicBezTo>
                <a:cubicBezTo>
                  <a:pt x="859" y="2"/>
                  <a:pt x="859" y="2"/>
                  <a:pt x="859" y="2"/>
                </a:cubicBezTo>
                <a:cubicBezTo>
                  <a:pt x="1542" y="396"/>
                  <a:pt x="1542" y="396"/>
                  <a:pt x="1542" y="396"/>
                </a:cubicBezTo>
                <a:cubicBezTo>
                  <a:pt x="1519" y="436"/>
                  <a:pt x="1519" y="436"/>
                  <a:pt x="1519" y="436"/>
                </a:cubicBezTo>
                <a:cubicBezTo>
                  <a:pt x="1419" y="396"/>
                  <a:pt x="1419" y="396"/>
                  <a:pt x="1419" y="396"/>
                </a:cubicBezTo>
                <a:cubicBezTo>
                  <a:pt x="1368" y="467"/>
                  <a:pt x="1307" y="528"/>
                  <a:pt x="1236" y="579"/>
                </a:cubicBezTo>
                <a:cubicBezTo>
                  <a:pt x="1276" y="679"/>
                  <a:pt x="1276" y="679"/>
                  <a:pt x="1276" y="679"/>
                </a:cubicBezTo>
                <a:cubicBezTo>
                  <a:pt x="1166" y="742"/>
                  <a:pt x="1166" y="742"/>
                  <a:pt x="1166" y="742"/>
                </a:cubicBezTo>
                <a:cubicBezTo>
                  <a:pt x="1100" y="658"/>
                  <a:pt x="1100" y="658"/>
                  <a:pt x="1100" y="658"/>
                </a:cubicBezTo>
                <a:cubicBezTo>
                  <a:pt x="1021" y="694"/>
                  <a:pt x="937" y="716"/>
                  <a:pt x="850" y="725"/>
                </a:cubicBezTo>
                <a:lnTo>
                  <a:pt x="834" y="831"/>
                </a:lnTo>
                <a:close/>
              </a:path>
            </a:pathLst>
          </a:custGeom>
          <a:solidFill>
            <a:srgbClr val="F5C21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3" name="组合 41"/>
          <p:cNvGrpSpPr/>
          <p:nvPr/>
        </p:nvGrpSpPr>
        <p:grpSpPr bwMode="auto">
          <a:xfrm>
            <a:off x="424966" y="1307306"/>
            <a:ext cx="1289447" cy="1949054"/>
            <a:chOff x="0" y="0"/>
            <a:chExt cx="2073637" cy="3134721"/>
          </a:xfrm>
        </p:grpSpPr>
        <p:sp>
          <p:nvSpPr>
            <p:cNvPr id="24" name="Freeform 5"/>
            <p:cNvSpPr/>
            <p:nvPr/>
          </p:nvSpPr>
          <p:spPr bwMode="auto">
            <a:xfrm>
              <a:off x="0" y="0"/>
              <a:ext cx="2073637" cy="3134721"/>
            </a:xfrm>
            <a:custGeom>
              <a:avLst/>
              <a:gdLst>
                <a:gd name="T0" fmla="*/ 112 w 883"/>
                <a:gd name="T1" fmla="*/ 1335 h 1335"/>
                <a:gd name="T2" fmla="*/ 89 w 883"/>
                <a:gd name="T3" fmla="*/ 1295 h 1335"/>
                <a:gd name="T4" fmla="*/ 173 w 883"/>
                <a:gd name="T5" fmla="*/ 1229 h 1335"/>
                <a:gd name="T6" fmla="*/ 106 w 883"/>
                <a:gd name="T7" fmla="*/ 979 h 1335"/>
                <a:gd name="T8" fmla="*/ 0 w 883"/>
                <a:gd name="T9" fmla="*/ 963 h 1335"/>
                <a:gd name="T10" fmla="*/ 0 w 883"/>
                <a:gd name="T11" fmla="*/ 836 h 1335"/>
                <a:gd name="T12" fmla="*/ 106 w 883"/>
                <a:gd name="T13" fmla="*/ 821 h 1335"/>
                <a:gd name="T14" fmla="*/ 173 w 883"/>
                <a:gd name="T15" fmla="*/ 571 h 1335"/>
                <a:gd name="T16" fmla="*/ 89 w 883"/>
                <a:gd name="T17" fmla="*/ 505 h 1335"/>
                <a:gd name="T18" fmla="*/ 152 w 883"/>
                <a:gd name="T19" fmla="*/ 395 h 1335"/>
                <a:gd name="T20" fmla="*/ 252 w 883"/>
                <a:gd name="T21" fmla="*/ 435 h 1335"/>
                <a:gd name="T22" fmla="*/ 435 w 883"/>
                <a:gd name="T23" fmla="*/ 252 h 1335"/>
                <a:gd name="T24" fmla="*/ 395 w 883"/>
                <a:gd name="T25" fmla="*/ 152 h 1335"/>
                <a:gd name="T26" fmla="*/ 505 w 883"/>
                <a:gd name="T27" fmla="*/ 89 h 1335"/>
                <a:gd name="T28" fmla="*/ 571 w 883"/>
                <a:gd name="T29" fmla="*/ 173 h 1335"/>
                <a:gd name="T30" fmla="*/ 821 w 883"/>
                <a:gd name="T31" fmla="*/ 106 h 1335"/>
                <a:gd name="T32" fmla="*/ 836 w 883"/>
                <a:gd name="T33" fmla="*/ 0 h 1335"/>
                <a:gd name="T34" fmla="*/ 883 w 883"/>
                <a:gd name="T35" fmla="*/ 0 h 1335"/>
                <a:gd name="T36" fmla="*/ 883 w 883"/>
                <a:gd name="T37" fmla="*/ 792 h 1335"/>
                <a:gd name="T38" fmla="*/ 879 w 883"/>
                <a:gd name="T39" fmla="*/ 792 h 1335"/>
                <a:gd name="T40" fmla="*/ 790 w 883"/>
                <a:gd name="T41" fmla="*/ 900 h 1335"/>
                <a:gd name="T42" fmla="*/ 797 w 883"/>
                <a:gd name="T43" fmla="*/ 936 h 1335"/>
                <a:gd name="T44" fmla="*/ 798 w 883"/>
                <a:gd name="T45" fmla="*/ 939 h 1335"/>
                <a:gd name="T46" fmla="*/ 795 w 883"/>
                <a:gd name="T47" fmla="*/ 941 h 1335"/>
                <a:gd name="T48" fmla="*/ 112 w 883"/>
                <a:gd name="T49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3" h="1335">
                  <a:moveTo>
                    <a:pt x="112" y="1335"/>
                  </a:moveTo>
                  <a:cubicBezTo>
                    <a:pt x="89" y="1295"/>
                    <a:pt x="89" y="1295"/>
                    <a:pt x="89" y="1295"/>
                  </a:cubicBezTo>
                  <a:cubicBezTo>
                    <a:pt x="173" y="1229"/>
                    <a:pt x="173" y="1229"/>
                    <a:pt x="173" y="1229"/>
                  </a:cubicBezTo>
                  <a:cubicBezTo>
                    <a:pt x="137" y="1149"/>
                    <a:pt x="115" y="1065"/>
                    <a:pt x="106" y="979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836"/>
                    <a:pt x="0" y="836"/>
                    <a:pt x="0" y="836"/>
                  </a:cubicBezTo>
                  <a:cubicBezTo>
                    <a:pt x="106" y="821"/>
                    <a:pt x="106" y="821"/>
                    <a:pt x="106" y="821"/>
                  </a:cubicBezTo>
                  <a:cubicBezTo>
                    <a:pt x="115" y="734"/>
                    <a:pt x="137" y="650"/>
                    <a:pt x="173" y="571"/>
                  </a:cubicBezTo>
                  <a:cubicBezTo>
                    <a:pt x="89" y="505"/>
                    <a:pt x="89" y="505"/>
                    <a:pt x="89" y="505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303" y="364"/>
                    <a:pt x="364" y="303"/>
                    <a:pt x="435" y="252"/>
                  </a:cubicBezTo>
                  <a:cubicBezTo>
                    <a:pt x="395" y="152"/>
                    <a:pt x="395" y="152"/>
                    <a:pt x="395" y="152"/>
                  </a:cubicBezTo>
                  <a:cubicBezTo>
                    <a:pt x="505" y="89"/>
                    <a:pt x="505" y="89"/>
                    <a:pt x="505" y="89"/>
                  </a:cubicBezTo>
                  <a:cubicBezTo>
                    <a:pt x="571" y="173"/>
                    <a:pt x="571" y="173"/>
                    <a:pt x="571" y="173"/>
                  </a:cubicBezTo>
                  <a:cubicBezTo>
                    <a:pt x="650" y="137"/>
                    <a:pt x="734" y="115"/>
                    <a:pt x="821" y="106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83" y="0"/>
                    <a:pt x="883" y="0"/>
                    <a:pt x="883" y="0"/>
                  </a:cubicBezTo>
                  <a:cubicBezTo>
                    <a:pt x="883" y="792"/>
                    <a:pt x="883" y="792"/>
                    <a:pt x="883" y="792"/>
                  </a:cubicBezTo>
                  <a:cubicBezTo>
                    <a:pt x="879" y="792"/>
                    <a:pt x="879" y="792"/>
                    <a:pt x="879" y="792"/>
                  </a:cubicBezTo>
                  <a:cubicBezTo>
                    <a:pt x="828" y="802"/>
                    <a:pt x="790" y="847"/>
                    <a:pt x="790" y="900"/>
                  </a:cubicBezTo>
                  <a:cubicBezTo>
                    <a:pt x="790" y="912"/>
                    <a:pt x="793" y="924"/>
                    <a:pt x="797" y="936"/>
                  </a:cubicBezTo>
                  <a:cubicBezTo>
                    <a:pt x="798" y="939"/>
                    <a:pt x="798" y="939"/>
                    <a:pt x="798" y="939"/>
                  </a:cubicBezTo>
                  <a:cubicBezTo>
                    <a:pt x="795" y="941"/>
                    <a:pt x="795" y="941"/>
                    <a:pt x="795" y="941"/>
                  </a:cubicBezTo>
                  <a:lnTo>
                    <a:pt x="112" y="1335"/>
                  </a:lnTo>
                  <a:close/>
                </a:path>
              </a:pathLst>
            </a:custGeom>
            <a:solidFill>
              <a:srgbClr val="44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904110" y="1311014"/>
              <a:ext cx="518886" cy="583244"/>
            </a:xfrm>
            <a:custGeom>
              <a:avLst/>
              <a:gdLst>
                <a:gd name="T0" fmla="*/ 458 w 894"/>
                <a:gd name="T1" fmla="*/ 163 h 1005"/>
                <a:gd name="T2" fmla="*/ 417 w 894"/>
                <a:gd name="T3" fmla="*/ 122 h 1005"/>
                <a:gd name="T4" fmla="*/ 458 w 894"/>
                <a:gd name="T5" fmla="*/ 81 h 1005"/>
                <a:gd name="T6" fmla="*/ 499 w 894"/>
                <a:gd name="T7" fmla="*/ 122 h 1005"/>
                <a:gd name="T8" fmla="*/ 458 w 894"/>
                <a:gd name="T9" fmla="*/ 163 h 1005"/>
                <a:gd name="T10" fmla="*/ 890 w 894"/>
                <a:gd name="T11" fmla="*/ 758 h 1005"/>
                <a:gd name="T12" fmla="*/ 803 w 894"/>
                <a:gd name="T13" fmla="*/ 637 h 1005"/>
                <a:gd name="T14" fmla="*/ 716 w 894"/>
                <a:gd name="T15" fmla="*/ 390 h 1005"/>
                <a:gd name="T16" fmla="*/ 714 w 894"/>
                <a:gd name="T17" fmla="*/ 384 h 1005"/>
                <a:gd name="T18" fmla="*/ 544 w 894"/>
                <a:gd name="T19" fmla="*/ 208 h 1005"/>
                <a:gd name="T20" fmla="*/ 580 w 894"/>
                <a:gd name="T21" fmla="*/ 122 h 1005"/>
                <a:gd name="T22" fmla="*/ 458 w 894"/>
                <a:gd name="T23" fmla="*/ 0 h 1005"/>
                <a:gd name="T24" fmla="*/ 336 w 894"/>
                <a:gd name="T25" fmla="*/ 122 h 1005"/>
                <a:gd name="T26" fmla="*/ 369 w 894"/>
                <a:gd name="T27" fmla="*/ 205 h 1005"/>
                <a:gd name="T28" fmla="*/ 185 w 894"/>
                <a:gd name="T29" fmla="*/ 380 h 1005"/>
                <a:gd name="T30" fmla="*/ 184 w 894"/>
                <a:gd name="T31" fmla="*/ 386 h 1005"/>
                <a:gd name="T32" fmla="*/ 94 w 894"/>
                <a:gd name="T33" fmla="*/ 632 h 1005"/>
                <a:gd name="T34" fmla="*/ 4 w 894"/>
                <a:gd name="T35" fmla="*/ 751 h 1005"/>
                <a:gd name="T36" fmla="*/ 39 w 894"/>
                <a:gd name="T37" fmla="*/ 819 h 1005"/>
                <a:gd name="T38" fmla="*/ 369 w 894"/>
                <a:gd name="T39" fmla="*/ 882 h 1005"/>
                <a:gd name="T40" fmla="*/ 363 w 894"/>
                <a:gd name="T41" fmla="*/ 912 h 1005"/>
                <a:gd name="T42" fmla="*/ 454 w 894"/>
                <a:gd name="T43" fmla="*/ 1004 h 1005"/>
                <a:gd name="T44" fmla="*/ 546 w 894"/>
                <a:gd name="T45" fmla="*/ 914 h 1005"/>
                <a:gd name="T46" fmla="*/ 541 w 894"/>
                <a:gd name="T47" fmla="*/ 882 h 1005"/>
                <a:gd name="T48" fmla="*/ 856 w 894"/>
                <a:gd name="T49" fmla="*/ 824 h 1005"/>
                <a:gd name="T50" fmla="*/ 890 w 894"/>
                <a:gd name="T51" fmla="*/ 758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4" h="1005">
                  <a:moveTo>
                    <a:pt x="458" y="163"/>
                  </a:moveTo>
                  <a:cubicBezTo>
                    <a:pt x="436" y="163"/>
                    <a:pt x="417" y="144"/>
                    <a:pt x="417" y="122"/>
                  </a:cubicBezTo>
                  <a:cubicBezTo>
                    <a:pt x="417" y="100"/>
                    <a:pt x="436" y="81"/>
                    <a:pt x="458" y="81"/>
                  </a:cubicBezTo>
                  <a:cubicBezTo>
                    <a:pt x="480" y="81"/>
                    <a:pt x="499" y="100"/>
                    <a:pt x="499" y="122"/>
                  </a:cubicBezTo>
                  <a:cubicBezTo>
                    <a:pt x="499" y="144"/>
                    <a:pt x="480" y="163"/>
                    <a:pt x="458" y="163"/>
                  </a:cubicBezTo>
                  <a:close/>
                  <a:moveTo>
                    <a:pt x="890" y="758"/>
                  </a:moveTo>
                  <a:cubicBezTo>
                    <a:pt x="888" y="746"/>
                    <a:pt x="876" y="686"/>
                    <a:pt x="803" y="637"/>
                  </a:cubicBezTo>
                  <a:cubicBezTo>
                    <a:pt x="797" y="632"/>
                    <a:pt x="765" y="593"/>
                    <a:pt x="716" y="390"/>
                  </a:cubicBezTo>
                  <a:lnTo>
                    <a:pt x="714" y="384"/>
                  </a:lnTo>
                  <a:cubicBezTo>
                    <a:pt x="696" y="306"/>
                    <a:pt x="660" y="233"/>
                    <a:pt x="544" y="208"/>
                  </a:cubicBezTo>
                  <a:cubicBezTo>
                    <a:pt x="566" y="186"/>
                    <a:pt x="580" y="156"/>
                    <a:pt x="580" y="122"/>
                  </a:cubicBezTo>
                  <a:cubicBezTo>
                    <a:pt x="580" y="55"/>
                    <a:pt x="525" y="0"/>
                    <a:pt x="458" y="0"/>
                  </a:cubicBezTo>
                  <a:cubicBezTo>
                    <a:pt x="391" y="0"/>
                    <a:pt x="336" y="55"/>
                    <a:pt x="336" y="122"/>
                  </a:cubicBezTo>
                  <a:cubicBezTo>
                    <a:pt x="336" y="154"/>
                    <a:pt x="349" y="183"/>
                    <a:pt x="369" y="205"/>
                  </a:cubicBezTo>
                  <a:cubicBezTo>
                    <a:pt x="243" y="227"/>
                    <a:pt x="205" y="304"/>
                    <a:pt x="185" y="380"/>
                  </a:cubicBezTo>
                  <a:lnTo>
                    <a:pt x="184" y="386"/>
                  </a:lnTo>
                  <a:cubicBezTo>
                    <a:pt x="132" y="588"/>
                    <a:pt x="99" y="627"/>
                    <a:pt x="94" y="632"/>
                  </a:cubicBezTo>
                  <a:cubicBezTo>
                    <a:pt x="19" y="680"/>
                    <a:pt x="6" y="740"/>
                    <a:pt x="4" y="751"/>
                  </a:cubicBezTo>
                  <a:cubicBezTo>
                    <a:pt x="0" y="779"/>
                    <a:pt x="14" y="806"/>
                    <a:pt x="39" y="819"/>
                  </a:cubicBezTo>
                  <a:cubicBezTo>
                    <a:pt x="44" y="821"/>
                    <a:pt x="149" y="870"/>
                    <a:pt x="369" y="882"/>
                  </a:cubicBezTo>
                  <a:cubicBezTo>
                    <a:pt x="365" y="891"/>
                    <a:pt x="363" y="901"/>
                    <a:pt x="363" y="912"/>
                  </a:cubicBezTo>
                  <a:cubicBezTo>
                    <a:pt x="363" y="963"/>
                    <a:pt x="403" y="1004"/>
                    <a:pt x="454" y="1004"/>
                  </a:cubicBezTo>
                  <a:cubicBezTo>
                    <a:pt x="504" y="1005"/>
                    <a:pt x="546" y="964"/>
                    <a:pt x="546" y="914"/>
                  </a:cubicBezTo>
                  <a:cubicBezTo>
                    <a:pt x="546" y="903"/>
                    <a:pt x="544" y="892"/>
                    <a:pt x="541" y="882"/>
                  </a:cubicBezTo>
                  <a:cubicBezTo>
                    <a:pt x="752" y="873"/>
                    <a:pt x="845" y="829"/>
                    <a:pt x="856" y="824"/>
                  </a:cubicBezTo>
                  <a:cubicBezTo>
                    <a:pt x="880" y="811"/>
                    <a:pt x="894" y="785"/>
                    <a:pt x="890" y="7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26" name="组合 48"/>
          <p:cNvPicPr>
            <a:picLocks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04900" y="1307306"/>
            <a:ext cx="128944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31"/>
          <p:cNvSpPr>
            <a:spLocks noEditPoints="1"/>
          </p:cNvSpPr>
          <p:nvPr/>
        </p:nvSpPr>
        <p:spPr bwMode="auto">
          <a:xfrm>
            <a:off x="1613369" y="3117984"/>
            <a:ext cx="289322" cy="394097"/>
          </a:xfrm>
          <a:custGeom>
            <a:avLst/>
            <a:gdLst>
              <a:gd name="T0" fmla="*/ 162 w 802"/>
              <a:gd name="T1" fmla="*/ 406 h 1092"/>
              <a:gd name="T2" fmla="*/ 246 w 802"/>
              <a:gd name="T3" fmla="*/ 605 h 1092"/>
              <a:gd name="T4" fmla="*/ 315 w 802"/>
              <a:gd name="T5" fmla="*/ 764 h 1092"/>
              <a:gd name="T6" fmla="*/ 470 w 802"/>
              <a:gd name="T7" fmla="*/ 769 h 1092"/>
              <a:gd name="T8" fmla="*/ 504 w 802"/>
              <a:gd name="T9" fmla="*/ 705 h 1092"/>
              <a:gd name="T10" fmla="*/ 590 w 802"/>
              <a:gd name="T11" fmla="*/ 545 h 1092"/>
              <a:gd name="T12" fmla="*/ 401 w 802"/>
              <a:gd name="T13" fmla="*/ 167 h 1092"/>
              <a:gd name="T14" fmla="*/ 332 w 802"/>
              <a:gd name="T15" fmla="*/ 819 h 1092"/>
              <a:gd name="T16" fmla="*/ 253 w 802"/>
              <a:gd name="T17" fmla="*/ 728 h 1092"/>
              <a:gd name="T18" fmla="*/ 170 w 802"/>
              <a:gd name="T19" fmla="*/ 573 h 1092"/>
              <a:gd name="T20" fmla="*/ 401 w 802"/>
              <a:gd name="T21" fmla="*/ 117 h 1092"/>
              <a:gd name="T22" fmla="*/ 632 w 802"/>
              <a:gd name="T23" fmla="*/ 573 h 1092"/>
              <a:gd name="T24" fmla="*/ 548 w 802"/>
              <a:gd name="T25" fmla="*/ 728 h 1092"/>
              <a:gd name="T26" fmla="*/ 470 w 802"/>
              <a:gd name="T27" fmla="*/ 819 h 1092"/>
              <a:gd name="T28" fmla="*/ 287 w 802"/>
              <a:gd name="T29" fmla="*/ 979 h 1092"/>
              <a:gd name="T30" fmla="*/ 481 w 802"/>
              <a:gd name="T31" fmla="*/ 1016 h 1092"/>
              <a:gd name="T32" fmla="*/ 481 w 802"/>
              <a:gd name="T33" fmla="*/ 942 h 1092"/>
              <a:gd name="T34" fmla="*/ 310 w 802"/>
              <a:gd name="T35" fmla="*/ 1002 h 1092"/>
              <a:gd name="T36" fmla="*/ 496 w 802"/>
              <a:gd name="T37" fmla="*/ 1002 h 1092"/>
              <a:gd name="T38" fmla="*/ 519 w 802"/>
              <a:gd name="T39" fmla="*/ 979 h 1092"/>
              <a:gd name="T40" fmla="*/ 287 w 802"/>
              <a:gd name="T41" fmla="*/ 862 h 1092"/>
              <a:gd name="T42" fmla="*/ 519 w 802"/>
              <a:gd name="T43" fmla="*/ 979 h 1092"/>
              <a:gd name="T44" fmla="*/ 517 w 802"/>
              <a:gd name="T45" fmla="*/ 456 h 1092"/>
              <a:gd name="T46" fmla="*/ 439 w 802"/>
              <a:gd name="T47" fmla="*/ 535 h 1092"/>
              <a:gd name="T48" fmla="*/ 363 w 802"/>
              <a:gd name="T49" fmla="*/ 535 h 1092"/>
              <a:gd name="T50" fmla="*/ 284 w 802"/>
              <a:gd name="T51" fmla="*/ 456 h 1092"/>
              <a:gd name="T52" fmla="*/ 284 w 802"/>
              <a:gd name="T53" fmla="*/ 380 h 1092"/>
              <a:gd name="T54" fmla="*/ 363 w 802"/>
              <a:gd name="T55" fmla="*/ 302 h 1092"/>
              <a:gd name="T56" fmla="*/ 439 w 802"/>
              <a:gd name="T57" fmla="*/ 302 h 1092"/>
              <a:gd name="T58" fmla="*/ 517 w 802"/>
              <a:gd name="T59" fmla="*/ 380 h 1092"/>
              <a:gd name="T60" fmla="*/ 770 w 802"/>
              <a:gd name="T61" fmla="*/ 369 h 1092"/>
              <a:gd name="T62" fmla="*/ 729 w 802"/>
              <a:gd name="T63" fmla="*/ 406 h 1092"/>
              <a:gd name="T64" fmla="*/ 770 w 802"/>
              <a:gd name="T65" fmla="*/ 429 h 1092"/>
              <a:gd name="T66" fmla="*/ 770 w 802"/>
              <a:gd name="T67" fmla="*/ 369 h 1092"/>
              <a:gd name="T68" fmla="*/ 682 w 802"/>
              <a:gd name="T69" fmla="*/ 162 h 1092"/>
              <a:gd name="T70" fmla="*/ 640 w 802"/>
              <a:gd name="T71" fmla="*/ 119 h 1092"/>
              <a:gd name="T72" fmla="*/ 651 w 802"/>
              <a:gd name="T73" fmla="*/ 193 h 1092"/>
              <a:gd name="T74" fmla="*/ 430 w 802"/>
              <a:gd name="T75" fmla="*/ 78 h 1092"/>
              <a:gd name="T76" fmla="*/ 400 w 802"/>
              <a:gd name="T77" fmla="*/ 0 h 1092"/>
              <a:gd name="T78" fmla="*/ 370 w 802"/>
              <a:gd name="T79" fmla="*/ 78 h 1092"/>
              <a:gd name="T80" fmla="*/ 147 w 802"/>
              <a:gd name="T81" fmla="*/ 196 h 1092"/>
              <a:gd name="T82" fmla="*/ 160 w 802"/>
              <a:gd name="T83" fmla="*/ 124 h 1092"/>
              <a:gd name="T84" fmla="*/ 118 w 802"/>
              <a:gd name="T85" fmla="*/ 167 h 1092"/>
              <a:gd name="T86" fmla="*/ 72 w 802"/>
              <a:gd name="T87" fmla="*/ 406 h 1092"/>
              <a:gd name="T88" fmla="*/ 31 w 802"/>
              <a:gd name="T89" fmla="*/ 369 h 1092"/>
              <a:gd name="T90" fmla="*/ 31 w 802"/>
              <a:gd name="T91" fmla="*/ 429 h 1092"/>
              <a:gd name="T92" fmla="*/ 72 w 802"/>
              <a:gd name="T93" fmla="*/ 406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2" h="1092">
                <a:moveTo>
                  <a:pt x="401" y="167"/>
                </a:moveTo>
                <a:cubicBezTo>
                  <a:pt x="269" y="167"/>
                  <a:pt x="162" y="274"/>
                  <a:pt x="162" y="406"/>
                </a:cubicBezTo>
                <a:cubicBezTo>
                  <a:pt x="162" y="469"/>
                  <a:pt x="211" y="545"/>
                  <a:pt x="212" y="545"/>
                </a:cubicBezTo>
                <a:cubicBezTo>
                  <a:pt x="222" y="561"/>
                  <a:pt x="238" y="587"/>
                  <a:pt x="246" y="605"/>
                </a:cubicBezTo>
                <a:lnTo>
                  <a:pt x="298" y="705"/>
                </a:lnTo>
                <a:cubicBezTo>
                  <a:pt x="308" y="724"/>
                  <a:pt x="315" y="749"/>
                  <a:pt x="315" y="764"/>
                </a:cubicBezTo>
                <a:cubicBezTo>
                  <a:pt x="316" y="764"/>
                  <a:pt x="321" y="769"/>
                  <a:pt x="332" y="769"/>
                </a:cubicBezTo>
                <a:lnTo>
                  <a:pt x="470" y="769"/>
                </a:lnTo>
                <a:cubicBezTo>
                  <a:pt x="480" y="769"/>
                  <a:pt x="486" y="764"/>
                  <a:pt x="487" y="763"/>
                </a:cubicBezTo>
                <a:cubicBezTo>
                  <a:pt x="487" y="749"/>
                  <a:pt x="494" y="724"/>
                  <a:pt x="504" y="705"/>
                </a:cubicBezTo>
                <a:lnTo>
                  <a:pt x="555" y="605"/>
                </a:lnTo>
                <a:cubicBezTo>
                  <a:pt x="564" y="588"/>
                  <a:pt x="579" y="561"/>
                  <a:pt x="590" y="545"/>
                </a:cubicBezTo>
                <a:cubicBezTo>
                  <a:pt x="607" y="519"/>
                  <a:pt x="640" y="456"/>
                  <a:pt x="640" y="406"/>
                </a:cubicBezTo>
                <a:cubicBezTo>
                  <a:pt x="640" y="274"/>
                  <a:pt x="533" y="167"/>
                  <a:pt x="401" y="167"/>
                </a:cubicBezTo>
                <a:close/>
                <a:moveTo>
                  <a:pt x="470" y="819"/>
                </a:moveTo>
                <a:lnTo>
                  <a:pt x="332" y="819"/>
                </a:lnTo>
                <a:cubicBezTo>
                  <a:pt x="294" y="819"/>
                  <a:pt x="265" y="795"/>
                  <a:pt x="265" y="764"/>
                </a:cubicBezTo>
                <a:cubicBezTo>
                  <a:pt x="265" y="760"/>
                  <a:pt x="261" y="743"/>
                  <a:pt x="253" y="728"/>
                </a:cubicBezTo>
                <a:lnTo>
                  <a:pt x="202" y="628"/>
                </a:lnTo>
                <a:cubicBezTo>
                  <a:pt x="194" y="612"/>
                  <a:pt x="180" y="587"/>
                  <a:pt x="170" y="573"/>
                </a:cubicBezTo>
                <a:cubicBezTo>
                  <a:pt x="164" y="564"/>
                  <a:pt x="112" y="482"/>
                  <a:pt x="112" y="406"/>
                </a:cubicBezTo>
                <a:cubicBezTo>
                  <a:pt x="112" y="246"/>
                  <a:pt x="241" y="117"/>
                  <a:pt x="401" y="117"/>
                </a:cubicBezTo>
                <a:cubicBezTo>
                  <a:pt x="560" y="117"/>
                  <a:pt x="690" y="246"/>
                  <a:pt x="690" y="406"/>
                </a:cubicBezTo>
                <a:cubicBezTo>
                  <a:pt x="690" y="482"/>
                  <a:pt x="638" y="564"/>
                  <a:pt x="632" y="573"/>
                </a:cubicBezTo>
                <a:cubicBezTo>
                  <a:pt x="622" y="587"/>
                  <a:pt x="608" y="612"/>
                  <a:pt x="600" y="628"/>
                </a:cubicBezTo>
                <a:lnTo>
                  <a:pt x="548" y="728"/>
                </a:lnTo>
                <a:cubicBezTo>
                  <a:pt x="541" y="743"/>
                  <a:pt x="537" y="760"/>
                  <a:pt x="537" y="764"/>
                </a:cubicBezTo>
                <a:cubicBezTo>
                  <a:pt x="537" y="795"/>
                  <a:pt x="507" y="819"/>
                  <a:pt x="470" y="819"/>
                </a:cubicBezTo>
                <a:close/>
                <a:moveTo>
                  <a:pt x="325" y="942"/>
                </a:moveTo>
                <a:cubicBezTo>
                  <a:pt x="304" y="942"/>
                  <a:pt x="287" y="958"/>
                  <a:pt x="287" y="979"/>
                </a:cubicBezTo>
                <a:cubicBezTo>
                  <a:pt x="287" y="999"/>
                  <a:pt x="304" y="1016"/>
                  <a:pt x="325" y="1016"/>
                </a:cubicBezTo>
                <a:lnTo>
                  <a:pt x="481" y="1016"/>
                </a:lnTo>
                <a:cubicBezTo>
                  <a:pt x="502" y="1016"/>
                  <a:pt x="519" y="999"/>
                  <a:pt x="519" y="979"/>
                </a:cubicBezTo>
                <a:cubicBezTo>
                  <a:pt x="519" y="958"/>
                  <a:pt x="502" y="942"/>
                  <a:pt x="481" y="942"/>
                </a:cubicBezTo>
                <a:lnTo>
                  <a:pt x="325" y="942"/>
                </a:lnTo>
                <a:close/>
                <a:moveTo>
                  <a:pt x="310" y="1002"/>
                </a:moveTo>
                <a:cubicBezTo>
                  <a:pt x="312" y="1052"/>
                  <a:pt x="353" y="1092"/>
                  <a:pt x="403" y="1092"/>
                </a:cubicBezTo>
                <a:cubicBezTo>
                  <a:pt x="453" y="1092"/>
                  <a:pt x="494" y="1052"/>
                  <a:pt x="496" y="1002"/>
                </a:cubicBezTo>
                <a:lnTo>
                  <a:pt x="310" y="1002"/>
                </a:lnTo>
                <a:close/>
                <a:moveTo>
                  <a:pt x="519" y="979"/>
                </a:moveTo>
                <a:lnTo>
                  <a:pt x="287" y="979"/>
                </a:lnTo>
                <a:lnTo>
                  <a:pt x="287" y="862"/>
                </a:lnTo>
                <a:lnTo>
                  <a:pt x="519" y="862"/>
                </a:lnTo>
                <a:lnTo>
                  <a:pt x="519" y="979"/>
                </a:lnTo>
                <a:close/>
                <a:moveTo>
                  <a:pt x="555" y="418"/>
                </a:moveTo>
                <a:cubicBezTo>
                  <a:pt x="555" y="439"/>
                  <a:pt x="538" y="456"/>
                  <a:pt x="517" y="456"/>
                </a:cubicBezTo>
                <a:lnTo>
                  <a:pt x="439" y="456"/>
                </a:lnTo>
                <a:lnTo>
                  <a:pt x="439" y="535"/>
                </a:lnTo>
                <a:cubicBezTo>
                  <a:pt x="439" y="556"/>
                  <a:pt x="422" y="573"/>
                  <a:pt x="401" y="573"/>
                </a:cubicBezTo>
                <a:cubicBezTo>
                  <a:pt x="380" y="573"/>
                  <a:pt x="363" y="556"/>
                  <a:pt x="363" y="535"/>
                </a:cubicBezTo>
                <a:lnTo>
                  <a:pt x="363" y="456"/>
                </a:lnTo>
                <a:lnTo>
                  <a:pt x="284" y="456"/>
                </a:lnTo>
                <a:cubicBezTo>
                  <a:pt x="263" y="456"/>
                  <a:pt x="246" y="439"/>
                  <a:pt x="246" y="418"/>
                </a:cubicBezTo>
                <a:cubicBezTo>
                  <a:pt x="246" y="397"/>
                  <a:pt x="263" y="380"/>
                  <a:pt x="284" y="380"/>
                </a:cubicBezTo>
                <a:lnTo>
                  <a:pt x="363" y="380"/>
                </a:lnTo>
                <a:lnTo>
                  <a:pt x="363" y="302"/>
                </a:lnTo>
                <a:cubicBezTo>
                  <a:pt x="363" y="281"/>
                  <a:pt x="380" y="264"/>
                  <a:pt x="401" y="264"/>
                </a:cubicBezTo>
                <a:cubicBezTo>
                  <a:pt x="422" y="264"/>
                  <a:pt x="439" y="281"/>
                  <a:pt x="439" y="302"/>
                </a:cubicBezTo>
                <a:lnTo>
                  <a:pt x="439" y="380"/>
                </a:lnTo>
                <a:lnTo>
                  <a:pt x="517" y="380"/>
                </a:lnTo>
                <a:cubicBezTo>
                  <a:pt x="538" y="380"/>
                  <a:pt x="555" y="397"/>
                  <a:pt x="555" y="418"/>
                </a:cubicBezTo>
                <a:close/>
                <a:moveTo>
                  <a:pt x="770" y="369"/>
                </a:moveTo>
                <a:lnTo>
                  <a:pt x="727" y="369"/>
                </a:lnTo>
                <a:cubicBezTo>
                  <a:pt x="728" y="381"/>
                  <a:pt x="729" y="393"/>
                  <a:pt x="729" y="406"/>
                </a:cubicBezTo>
                <a:cubicBezTo>
                  <a:pt x="729" y="414"/>
                  <a:pt x="728" y="421"/>
                  <a:pt x="728" y="429"/>
                </a:cubicBezTo>
                <a:lnTo>
                  <a:pt x="770" y="429"/>
                </a:lnTo>
                <a:cubicBezTo>
                  <a:pt x="788" y="429"/>
                  <a:pt x="802" y="416"/>
                  <a:pt x="802" y="399"/>
                </a:cubicBezTo>
                <a:cubicBezTo>
                  <a:pt x="802" y="383"/>
                  <a:pt x="788" y="369"/>
                  <a:pt x="770" y="369"/>
                </a:cubicBezTo>
                <a:close/>
                <a:moveTo>
                  <a:pt x="651" y="193"/>
                </a:moveTo>
                <a:lnTo>
                  <a:pt x="682" y="162"/>
                </a:lnTo>
                <a:cubicBezTo>
                  <a:pt x="694" y="149"/>
                  <a:pt x="695" y="130"/>
                  <a:pt x="683" y="118"/>
                </a:cubicBezTo>
                <a:cubicBezTo>
                  <a:pt x="671" y="107"/>
                  <a:pt x="652" y="107"/>
                  <a:pt x="640" y="119"/>
                </a:cubicBezTo>
                <a:lnTo>
                  <a:pt x="608" y="151"/>
                </a:lnTo>
                <a:cubicBezTo>
                  <a:pt x="624" y="163"/>
                  <a:pt x="638" y="177"/>
                  <a:pt x="651" y="193"/>
                </a:cubicBezTo>
                <a:close/>
                <a:moveTo>
                  <a:pt x="400" y="77"/>
                </a:moveTo>
                <a:cubicBezTo>
                  <a:pt x="410" y="77"/>
                  <a:pt x="420" y="77"/>
                  <a:pt x="430" y="78"/>
                </a:cubicBezTo>
                <a:lnTo>
                  <a:pt x="430" y="32"/>
                </a:lnTo>
                <a:cubicBezTo>
                  <a:pt x="430" y="14"/>
                  <a:pt x="416" y="0"/>
                  <a:pt x="400" y="0"/>
                </a:cubicBezTo>
                <a:cubicBezTo>
                  <a:pt x="384" y="0"/>
                  <a:pt x="370" y="14"/>
                  <a:pt x="370" y="32"/>
                </a:cubicBezTo>
                <a:lnTo>
                  <a:pt x="370" y="78"/>
                </a:lnTo>
                <a:cubicBezTo>
                  <a:pt x="380" y="77"/>
                  <a:pt x="390" y="77"/>
                  <a:pt x="400" y="77"/>
                </a:cubicBezTo>
                <a:close/>
                <a:moveTo>
                  <a:pt x="147" y="196"/>
                </a:moveTo>
                <a:cubicBezTo>
                  <a:pt x="160" y="181"/>
                  <a:pt x="174" y="167"/>
                  <a:pt x="189" y="154"/>
                </a:cubicBezTo>
                <a:lnTo>
                  <a:pt x="160" y="124"/>
                </a:lnTo>
                <a:cubicBezTo>
                  <a:pt x="148" y="112"/>
                  <a:pt x="129" y="112"/>
                  <a:pt x="117" y="124"/>
                </a:cubicBezTo>
                <a:cubicBezTo>
                  <a:pt x="105" y="135"/>
                  <a:pt x="106" y="155"/>
                  <a:pt x="118" y="167"/>
                </a:cubicBezTo>
                <a:lnTo>
                  <a:pt x="147" y="196"/>
                </a:lnTo>
                <a:close/>
                <a:moveTo>
                  <a:pt x="72" y="406"/>
                </a:moveTo>
                <a:cubicBezTo>
                  <a:pt x="72" y="393"/>
                  <a:pt x="72" y="381"/>
                  <a:pt x="74" y="369"/>
                </a:cubicBezTo>
                <a:lnTo>
                  <a:pt x="31" y="369"/>
                </a:lnTo>
                <a:cubicBezTo>
                  <a:pt x="14" y="369"/>
                  <a:pt x="0" y="383"/>
                  <a:pt x="0" y="399"/>
                </a:cubicBezTo>
                <a:cubicBezTo>
                  <a:pt x="0" y="416"/>
                  <a:pt x="14" y="429"/>
                  <a:pt x="31" y="429"/>
                </a:cubicBezTo>
                <a:lnTo>
                  <a:pt x="73" y="429"/>
                </a:lnTo>
                <a:cubicBezTo>
                  <a:pt x="72" y="421"/>
                  <a:pt x="72" y="414"/>
                  <a:pt x="72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4920" y="1741460"/>
            <a:ext cx="2849880" cy="391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治疗药物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4502150" y="2712085"/>
            <a:ext cx="4192905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大环内酯类抗生素（如阿奇霉素）以及对症治疗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4845" y="2277110"/>
            <a:ext cx="1227455" cy="299720"/>
          </a:xfrm>
          <a:prstGeom prst="rect">
            <a:avLst/>
          </a:prstGeom>
          <a:solidFill>
            <a:srgbClr val="44AFE4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流行感冒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3204845" y="2818130"/>
            <a:ext cx="1227455" cy="299720"/>
          </a:xfrm>
          <a:prstGeom prst="rect">
            <a:avLst/>
          </a:prstGeom>
          <a:solidFill>
            <a:srgbClr val="F25544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支原体感染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3204845" y="3359150"/>
            <a:ext cx="1227455" cy="299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普通感冒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4502785" y="3265170"/>
            <a:ext cx="4192905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对症治疗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  <p:bldP spid="22" grpId="0" bldLvl="0" animBg="1"/>
      <p:bldP spid="28" grpId="0"/>
      <p:bldP spid="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35608" cy="314367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35608" cy="3728720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8655" y="819785"/>
            <a:ext cx="252000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流感和支原体感染的治疗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2020" y="2124923"/>
            <a:ext cx="3528060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流感混合支原体感染，导致病情恶化或并发症增加。</a:t>
            </a:r>
            <a:endParaRPr lang="zh-CN" sz="1600" spc="45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6780" y="1564640"/>
            <a:ext cx="362204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altLang="en-US" sz="2400" noProof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混合叠加感染</a:t>
            </a:r>
            <a:endParaRPr lang="zh-CN" altLang="en-US" sz="2400" noProof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 descr="6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30" y="1441450"/>
            <a:ext cx="3502660" cy="2463800"/>
          </a:xfrm>
          <a:prstGeom prst="rect">
            <a:avLst/>
          </a:prstGeom>
        </p:spPr>
      </p:pic>
      <p:pic>
        <p:nvPicPr>
          <p:cNvPr id="3" name="图片 2" descr="微信图片_20240111151804"/>
          <p:cNvPicPr>
            <a:picLocks noChangeAspect="1"/>
          </p:cNvPicPr>
          <p:nvPr/>
        </p:nvPicPr>
        <p:blipFill>
          <a:blip r:embed="rId10"/>
          <a:srcRect l="9172" t="22086" b="30012"/>
          <a:stretch>
            <a:fillRect/>
          </a:stretch>
        </p:blipFill>
        <p:spPr>
          <a:xfrm>
            <a:off x="938530" y="1441450"/>
            <a:ext cx="3502660" cy="246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1083" y="-7001"/>
                <a:ext cx="3082665" cy="314367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68655" y="819785"/>
            <a:ext cx="229870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流感和支原体感染的治疗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1835" y="1600475"/>
            <a:ext cx="4069080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持续高热＞３天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Freeform 31"/>
          <p:cNvSpPr>
            <a:spLocks noEditPoints="1"/>
          </p:cNvSpPr>
          <p:nvPr/>
        </p:nvSpPr>
        <p:spPr bwMode="auto">
          <a:xfrm>
            <a:off x="1613369" y="3117984"/>
            <a:ext cx="289322" cy="394097"/>
          </a:xfrm>
          <a:custGeom>
            <a:avLst/>
            <a:gdLst>
              <a:gd name="T0" fmla="*/ 162 w 802"/>
              <a:gd name="T1" fmla="*/ 406 h 1092"/>
              <a:gd name="T2" fmla="*/ 246 w 802"/>
              <a:gd name="T3" fmla="*/ 605 h 1092"/>
              <a:gd name="T4" fmla="*/ 315 w 802"/>
              <a:gd name="T5" fmla="*/ 764 h 1092"/>
              <a:gd name="T6" fmla="*/ 470 w 802"/>
              <a:gd name="T7" fmla="*/ 769 h 1092"/>
              <a:gd name="T8" fmla="*/ 504 w 802"/>
              <a:gd name="T9" fmla="*/ 705 h 1092"/>
              <a:gd name="T10" fmla="*/ 590 w 802"/>
              <a:gd name="T11" fmla="*/ 545 h 1092"/>
              <a:gd name="T12" fmla="*/ 401 w 802"/>
              <a:gd name="T13" fmla="*/ 167 h 1092"/>
              <a:gd name="T14" fmla="*/ 332 w 802"/>
              <a:gd name="T15" fmla="*/ 819 h 1092"/>
              <a:gd name="T16" fmla="*/ 253 w 802"/>
              <a:gd name="T17" fmla="*/ 728 h 1092"/>
              <a:gd name="T18" fmla="*/ 170 w 802"/>
              <a:gd name="T19" fmla="*/ 573 h 1092"/>
              <a:gd name="T20" fmla="*/ 401 w 802"/>
              <a:gd name="T21" fmla="*/ 117 h 1092"/>
              <a:gd name="T22" fmla="*/ 632 w 802"/>
              <a:gd name="T23" fmla="*/ 573 h 1092"/>
              <a:gd name="T24" fmla="*/ 548 w 802"/>
              <a:gd name="T25" fmla="*/ 728 h 1092"/>
              <a:gd name="T26" fmla="*/ 470 w 802"/>
              <a:gd name="T27" fmla="*/ 819 h 1092"/>
              <a:gd name="T28" fmla="*/ 287 w 802"/>
              <a:gd name="T29" fmla="*/ 979 h 1092"/>
              <a:gd name="T30" fmla="*/ 481 w 802"/>
              <a:gd name="T31" fmla="*/ 1016 h 1092"/>
              <a:gd name="T32" fmla="*/ 481 w 802"/>
              <a:gd name="T33" fmla="*/ 942 h 1092"/>
              <a:gd name="T34" fmla="*/ 310 w 802"/>
              <a:gd name="T35" fmla="*/ 1002 h 1092"/>
              <a:gd name="T36" fmla="*/ 496 w 802"/>
              <a:gd name="T37" fmla="*/ 1002 h 1092"/>
              <a:gd name="T38" fmla="*/ 519 w 802"/>
              <a:gd name="T39" fmla="*/ 979 h 1092"/>
              <a:gd name="T40" fmla="*/ 287 w 802"/>
              <a:gd name="T41" fmla="*/ 862 h 1092"/>
              <a:gd name="T42" fmla="*/ 519 w 802"/>
              <a:gd name="T43" fmla="*/ 979 h 1092"/>
              <a:gd name="T44" fmla="*/ 517 w 802"/>
              <a:gd name="T45" fmla="*/ 456 h 1092"/>
              <a:gd name="T46" fmla="*/ 439 w 802"/>
              <a:gd name="T47" fmla="*/ 535 h 1092"/>
              <a:gd name="T48" fmla="*/ 363 w 802"/>
              <a:gd name="T49" fmla="*/ 535 h 1092"/>
              <a:gd name="T50" fmla="*/ 284 w 802"/>
              <a:gd name="T51" fmla="*/ 456 h 1092"/>
              <a:gd name="T52" fmla="*/ 284 w 802"/>
              <a:gd name="T53" fmla="*/ 380 h 1092"/>
              <a:gd name="T54" fmla="*/ 363 w 802"/>
              <a:gd name="T55" fmla="*/ 302 h 1092"/>
              <a:gd name="T56" fmla="*/ 439 w 802"/>
              <a:gd name="T57" fmla="*/ 302 h 1092"/>
              <a:gd name="T58" fmla="*/ 517 w 802"/>
              <a:gd name="T59" fmla="*/ 380 h 1092"/>
              <a:gd name="T60" fmla="*/ 770 w 802"/>
              <a:gd name="T61" fmla="*/ 369 h 1092"/>
              <a:gd name="T62" fmla="*/ 729 w 802"/>
              <a:gd name="T63" fmla="*/ 406 h 1092"/>
              <a:gd name="T64" fmla="*/ 770 w 802"/>
              <a:gd name="T65" fmla="*/ 429 h 1092"/>
              <a:gd name="T66" fmla="*/ 770 w 802"/>
              <a:gd name="T67" fmla="*/ 369 h 1092"/>
              <a:gd name="T68" fmla="*/ 682 w 802"/>
              <a:gd name="T69" fmla="*/ 162 h 1092"/>
              <a:gd name="T70" fmla="*/ 640 w 802"/>
              <a:gd name="T71" fmla="*/ 119 h 1092"/>
              <a:gd name="T72" fmla="*/ 651 w 802"/>
              <a:gd name="T73" fmla="*/ 193 h 1092"/>
              <a:gd name="T74" fmla="*/ 430 w 802"/>
              <a:gd name="T75" fmla="*/ 78 h 1092"/>
              <a:gd name="T76" fmla="*/ 400 w 802"/>
              <a:gd name="T77" fmla="*/ 0 h 1092"/>
              <a:gd name="T78" fmla="*/ 370 w 802"/>
              <a:gd name="T79" fmla="*/ 78 h 1092"/>
              <a:gd name="T80" fmla="*/ 147 w 802"/>
              <a:gd name="T81" fmla="*/ 196 h 1092"/>
              <a:gd name="T82" fmla="*/ 160 w 802"/>
              <a:gd name="T83" fmla="*/ 124 h 1092"/>
              <a:gd name="T84" fmla="*/ 118 w 802"/>
              <a:gd name="T85" fmla="*/ 167 h 1092"/>
              <a:gd name="T86" fmla="*/ 72 w 802"/>
              <a:gd name="T87" fmla="*/ 406 h 1092"/>
              <a:gd name="T88" fmla="*/ 31 w 802"/>
              <a:gd name="T89" fmla="*/ 369 h 1092"/>
              <a:gd name="T90" fmla="*/ 31 w 802"/>
              <a:gd name="T91" fmla="*/ 429 h 1092"/>
              <a:gd name="T92" fmla="*/ 72 w 802"/>
              <a:gd name="T93" fmla="*/ 406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2" h="1092">
                <a:moveTo>
                  <a:pt x="401" y="167"/>
                </a:moveTo>
                <a:cubicBezTo>
                  <a:pt x="269" y="167"/>
                  <a:pt x="162" y="274"/>
                  <a:pt x="162" y="406"/>
                </a:cubicBezTo>
                <a:cubicBezTo>
                  <a:pt x="162" y="469"/>
                  <a:pt x="211" y="545"/>
                  <a:pt x="212" y="545"/>
                </a:cubicBezTo>
                <a:cubicBezTo>
                  <a:pt x="222" y="561"/>
                  <a:pt x="238" y="587"/>
                  <a:pt x="246" y="605"/>
                </a:cubicBezTo>
                <a:lnTo>
                  <a:pt x="298" y="705"/>
                </a:lnTo>
                <a:cubicBezTo>
                  <a:pt x="308" y="724"/>
                  <a:pt x="315" y="749"/>
                  <a:pt x="315" y="764"/>
                </a:cubicBezTo>
                <a:cubicBezTo>
                  <a:pt x="316" y="764"/>
                  <a:pt x="321" y="769"/>
                  <a:pt x="332" y="769"/>
                </a:cubicBezTo>
                <a:lnTo>
                  <a:pt x="470" y="769"/>
                </a:lnTo>
                <a:cubicBezTo>
                  <a:pt x="480" y="769"/>
                  <a:pt x="486" y="764"/>
                  <a:pt x="487" y="763"/>
                </a:cubicBezTo>
                <a:cubicBezTo>
                  <a:pt x="487" y="749"/>
                  <a:pt x="494" y="724"/>
                  <a:pt x="504" y="705"/>
                </a:cubicBezTo>
                <a:lnTo>
                  <a:pt x="555" y="605"/>
                </a:lnTo>
                <a:cubicBezTo>
                  <a:pt x="564" y="588"/>
                  <a:pt x="579" y="561"/>
                  <a:pt x="590" y="545"/>
                </a:cubicBezTo>
                <a:cubicBezTo>
                  <a:pt x="607" y="519"/>
                  <a:pt x="640" y="456"/>
                  <a:pt x="640" y="406"/>
                </a:cubicBezTo>
                <a:cubicBezTo>
                  <a:pt x="640" y="274"/>
                  <a:pt x="533" y="167"/>
                  <a:pt x="401" y="167"/>
                </a:cubicBezTo>
                <a:close/>
                <a:moveTo>
                  <a:pt x="470" y="819"/>
                </a:moveTo>
                <a:lnTo>
                  <a:pt x="332" y="819"/>
                </a:lnTo>
                <a:cubicBezTo>
                  <a:pt x="294" y="819"/>
                  <a:pt x="265" y="795"/>
                  <a:pt x="265" y="764"/>
                </a:cubicBezTo>
                <a:cubicBezTo>
                  <a:pt x="265" y="760"/>
                  <a:pt x="261" y="743"/>
                  <a:pt x="253" y="728"/>
                </a:cubicBezTo>
                <a:lnTo>
                  <a:pt x="202" y="628"/>
                </a:lnTo>
                <a:cubicBezTo>
                  <a:pt x="194" y="612"/>
                  <a:pt x="180" y="587"/>
                  <a:pt x="170" y="573"/>
                </a:cubicBezTo>
                <a:cubicBezTo>
                  <a:pt x="164" y="564"/>
                  <a:pt x="112" y="482"/>
                  <a:pt x="112" y="406"/>
                </a:cubicBezTo>
                <a:cubicBezTo>
                  <a:pt x="112" y="246"/>
                  <a:pt x="241" y="117"/>
                  <a:pt x="401" y="117"/>
                </a:cubicBezTo>
                <a:cubicBezTo>
                  <a:pt x="560" y="117"/>
                  <a:pt x="690" y="246"/>
                  <a:pt x="690" y="406"/>
                </a:cubicBezTo>
                <a:cubicBezTo>
                  <a:pt x="690" y="482"/>
                  <a:pt x="638" y="564"/>
                  <a:pt x="632" y="573"/>
                </a:cubicBezTo>
                <a:cubicBezTo>
                  <a:pt x="622" y="587"/>
                  <a:pt x="608" y="612"/>
                  <a:pt x="600" y="628"/>
                </a:cubicBezTo>
                <a:lnTo>
                  <a:pt x="548" y="728"/>
                </a:lnTo>
                <a:cubicBezTo>
                  <a:pt x="541" y="743"/>
                  <a:pt x="537" y="760"/>
                  <a:pt x="537" y="764"/>
                </a:cubicBezTo>
                <a:cubicBezTo>
                  <a:pt x="537" y="795"/>
                  <a:pt x="507" y="819"/>
                  <a:pt x="470" y="819"/>
                </a:cubicBezTo>
                <a:close/>
                <a:moveTo>
                  <a:pt x="325" y="942"/>
                </a:moveTo>
                <a:cubicBezTo>
                  <a:pt x="304" y="942"/>
                  <a:pt x="287" y="958"/>
                  <a:pt x="287" y="979"/>
                </a:cubicBezTo>
                <a:cubicBezTo>
                  <a:pt x="287" y="999"/>
                  <a:pt x="304" y="1016"/>
                  <a:pt x="325" y="1016"/>
                </a:cubicBezTo>
                <a:lnTo>
                  <a:pt x="481" y="1016"/>
                </a:lnTo>
                <a:cubicBezTo>
                  <a:pt x="502" y="1016"/>
                  <a:pt x="519" y="999"/>
                  <a:pt x="519" y="979"/>
                </a:cubicBezTo>
                <a:cubicBezTo>
                  <a:pt x="519" y="958"/>
                  <a:pt x="502" y="942"/>
                  <a:pt x="481" y="942"/>
                </a:cubicBezTo>
                <a:lnTo>
                  <a:pt x="325" y="942"/>
                </a:lnTo>
                <a:close/>
                <a:moveTo>
                  <a:pt x="310" y="1002"/>
                </a:moveTo>
                <a:cubicBezTo>
                  <a:pt x="312" y="1052"/>
                  <a:pt x="353" y="1092"/>
                  <a:pt x="403" y="1092"/>
                </a:cubicBezTo>
                <a:cubicBezTo>
                  <a:pt x="453" y="1092"/>
                  <a:pt x="494" y="1052"/>
                  <a:pt x="496" y="1002"/>
                </a:cubicBezTo>
                <a:lnTo>
                  <a:pt x="310" y="1002"/>
                </a:lnTo>
                <a:close/>
                <a:moveTo>
                  <a:pt x="519" y="979"/>
                </a:moveTo>
                <a:lnTo>
                  <a:pt x="287" y="979"/>
                </a:lnTo>
                <a:lnTo>
                  <a:pt x="287" y="862"/>
                </a:lnTo>
                <a:lnTo>
                  <a:pt x="519" y="862"/>
                </a:lnTo>
                <a:lnTo>
                  <a:pt x="519" y="979"/>
                </a:lnTo>
                <a:close/>
                <a:moveTo>
                  <a:pt x="555" y="418"/>
                </a:moveTo>
                <a:cubicBezTo>
                  <a:pt x="555" y="439"/>
                  <a:pt x="538" y="456"/>
                  <a:pt x="517" y="456"/>
                </a:cubicBezTo>
                <a:lnTo>
                  <a:pt x="439" y="456"/>
                </a:lnTo>
                <a:lnTo>
                  <a:pt x="439" y="535"/>
                </a:lnTo>
                <a:cubicBezTo>
                  <a:pt x="439" y="556"/>
                  <a:pt x="422" y="573"/>
                  <a:pt x="401" y="573"/>
                </a:cubicBezTo>
                <a:cubicBezTo>
                  <a:pt x="380" y="573"/>
                  <a:pt x="363" y="556"/>
                  <a:pt x="363" y="535"/>
                </a:cubicBezTo>
                <a:lnTo>
                  <a:pt x="363" y="456"/>
                </a:lnTo>
                <a:lnTo>
                  <a:pt x="284" y="456"/>
                </a:lnTo>
                <a:cubicBezTo>
                  <a:pt x="263" y="456"/>
                  <a:pt x="246" y="439"/>
                  <a:pt x="246" y="418"/>
                </a:cubicBezTo>
                <a:cubicBezTo>
                  <a:pt x="246" y="397"/>
                  <a:pt x="263" y="380"/>
                  <a:pt x="284" y="380"/>
                </a:cubicBezTo>
                <a:lnTo>
                  <a:pt x="363" y="380"/>
                </a:lnTo>
                <a:lnTo>
                  <a:pt x="363" y="302"/>
                </a:lnTo>
                <a:cubicBezTo>
                  <a:pt x="363" y="281"/>
                  <a:pt x="380" y="264"/>
                  <a:pt x="401" y="264"/>
                </a:cubicBezTo>
                <a:cubicBezTo>
                  <a:pt x="422" y="264"/>
                  <a:pt x="439" y="281"/>
                  <a:pt x="439" y="302"/>
                </a:cubicBezTo>
                <a:lnTo>
                  <a:pt x="439" y="380"/>
                </a:lnTo>
                <a:lnTo>
                  <a:pt x="517" y="380"/>
                </a:lnTo>
                <a:cubicBezTo>
                  <a:pt x="538" y="380"/>
                  <a:pt x="555" y="397"/>
                  <a:pt x="555" y="418"/>
                </a:cubicBezTo>
                <a:close/>
                <a:moveTo>
                  <a:pt x="770" y="369"/>
                </a:moveTo>
                <a:lnTo>
                  <a:pt x="727" y="369"/>
                </a:lnTo>
                <a:cubicBezTo>
                  <a:pt x="728" y="381"/>
                  <a:pt x="729" y="393"/>
                  <a:pt x="729" y="406"/>
                </a:cubicBezTo>
                <a:cubicBezTo>
                  <a:pt x="729" y="414"/>
                  <a:pt x="728" y="421"/>
                  <a:pt x="728" y="429"/>
                </a:cubicBezTo>
                <a:lnTo>
                  <a:pt x="770" y="429"/>
                </a:lnTo>
                <a:cubicBezTo>
                  <a:pt x="788" y="429"/>
                  <a:pt x="802" y="416"/>
                  <a:pt x="802" y="399"/>
                </a:cubicBezTo>
                <a:cubicBezTo>
                  <a:pt x="802" y="383"/>
                  <a:pt x="788" y="369"/>
                  <a:pt x="770" y="369"/>
                </a:cubicBezTo>
                <a:close/>
                <a:moveTo>
                  <a:pt x="651" y="193"/>
                </a:moveTo>
                <a:lnTo>
                  <a:pt x="682" y="162"/>
                </a:lnTo>
                <a:cubicBezTo>
                  <a:pt x="694" y="149"/>
                  <a:pt x="695" y="130"/>
                  <a:pt x="683" y="118"/>
                </a:cubicBezTo>
                <a:cubicBezTo>
                  <a:pt x="671" y="107"/>
                  <a:pt x="652" y="107"/>
                  <a:pt x="640" y="119"/>
                </a:cubicBezTo>
                <a:lnTo>
                  <a:pt x="608" y="151"/>
                </a:lnTo>
                <a:cubicBezTo>
                  <a:pt x="624" y="163"/>
                  <a:pt x="638" y="177"/>
                  <a:pt x="651" y="193"/>
                </a:cubicBezTo>
                <a:close/>
                <a:moveTo>
                  <a:pt x="400" y="77"/>
                </a:moveTo>
                <a:cubicBezTo>
                  <a:pt x="410" y="77"/>
                  <a:pt x="420" y="77"/>
                  <a:pt x="430" y="78"/>
                </a:cubicBezTo>
                <a:lnTo>
                  <a:pt x="430" y="32"/>
                </a:lnTo>
                <a:cubicBezTo>
                  <a:pt x="430" y="14"/>
                  <a:pt x="416" y="0"/>
                  <a:pt x="400" y="0"/>
                </a:cubicBezTo>
                <a:cubicBezTo>
                  <a:pt x="384" y="0"/>
                  <a:pt x="370" y="14"/>
                  <a:pt x="370" y="32"/>
                </a:cubicBezTo>
                <a:lnTo>
                  <a:pt x="370" y="78"/>
                </a:lnTo>
                <a:cubicBezTo>
                  <a:pt x="380" y="77"/>
                  <a:pt x="390" y="77"/>
                  <a:pt x="400" y="77"/>
                </a:cubicBezTo>
                <a:close/>
                <a:moveTo>
                  <a:pt x="147" y="196"/>
                </a:moveTo>
                <a:cubicBezTo>
                  <a:pt x="160" y="181"/>
                  <a:pt x="174" y="167"/>
                  <a:pt x="189" y="154"/>
                </a:cubicBezTo>
                <a:lnTo>
                  <a:pt x="160" y="124"/>
                </a:lnTo>
                <a:cubicBezTo>
                  <a:pt x="148" y="112"/>
                  <a:pt x="129" y="112"/>
                  <a:pt x="117" y="124"/>
                </a:cubicBezTo>
                <a:cubicBezTo>
                  <a:pt x="105" y="135"/>
                  <a:pt x="106" y="155"/>
                  <a:pt x="118" y="167"/>
                </a:cubicBezTo>
                <a:lnTo>
                  <a:pt x="147" y="196"/>
                </a:lnTo>
                <a:close/>
                <a:moveTo>
                  <a:pt x="72" y="406"/>
                </a:moveTo>
                <a:cubicBezTo>
                  <a:pt x="72" y="393"/>
                  <a:pt x="72" y="381"/>
                  <a:pt x="74" y="369"/>
                </a:cubicBezTo>
                <a:lnTo>
                  <a:pt x="31" y="369"/>
                </a:lnTo>
                <a:cubicBezTo>
                  <a:pt x="14" y="369"/>
                  <a:pt x="0" y="383"/>
                  <a:pt x="0" y="399"/>
                </a:cubicBezTo>
                <a:cubicBezTo>
                  <a:pt x="0" y="416"/>
                  <a:pt x="14" y="429"/>
                  <a:pt x="31" y="429"/>
                </a:cubicBezTo>
                <a:lnTo>
                  <a:pt x="73" y="429"/>
                </a:lnTo>
                <a:cubicBezTo>
                  <a:pt x="72" y="421"/>
                  <a:pt x="72" y="414"/>
                  <a:pt x="72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12895" y="1161415"/>
            <a:ext cx="3811905" cy="391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及时就诊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4502150" y="2132330"/>
            <a:ext cx="4192905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反应迟钝，长时间刺激方能清醒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12895" y="1697355"/>
            <a:ext cx="377825" cy="299720"/>
          </a:xfrm>
          <a:prstGeom prst="rect">
            <a:avLst/>
          </a:prstGeom>
          <a:solidFill>
            <a:srgbClr val="44AFE4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1600" b="1">
                <a:solidFill>
                  <a:schemeClr val="bg1"/>
                </a:solidFill>
              </a:rPr>
              <a:t>1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4112895" y="2238375"/>
            <a:ext cx="377825" cy="299720"/>
          </a:xfrm>
          <a:prstGeom prst="rect">
            <a:avLst/>
          </a:prstGeom>
          <a:solidFill>
            <a:srgbClr val="F25544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1600" b="1">
                <a:solidFill>
                  <a:schemeClr val="bg1"/>
                </a:solidFill>
              </a:rPr>
              <a:t>2</a:t>
            </a:r>
            <a:endParaRPr lang="en-US" altLang="zh-CN" sz="1600" b="1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4112895" y="2779395"/>
            <a:ext cx="377825" cy="299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1600" b="1">
                <a:solidFill>
                  <a:schemeClr val="bg1"/>
                </a:solidFill>
              </a:rPr>
              <a:t>3</a:t>
            </a:r>
            <a:endParaRPr lang="en-US" altLang="zh-CN" sz="1600" b="1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4525010" y="2707005"/>
            <a:ext cx="4192905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喘息、呼吸困难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3"/>
            </p:custDataLst>
          </p:nvPr>
        </p:nvSpPr>
        <p:spPr>
          <a:xfrm>
            <a:off x="4530090" y="3195955"/>
            <a:ext cx="4192905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出现少尿、无尿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715268" y="1765567"/>
            <a:ext cx="3110394" cy="1929476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4121150" y="3277235"/>
            <a:ext cx="377825" cy="299720"/>
          </a:xfrm>
          <a:prstGeom prst="rect">
            <a:avLst/>
          </a:prstGeom>
          <a:solidFill>
            <a:srgbClr val="44AFE4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1600" b="1">
                <a:solidFill>
                  <a:schemeClr val="bg1"/>
                </a:solidFill>
              </a:rPr>
              <a:t>4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17"/>
            </p:custDataLst>
          </p:nvPr>
        </p:nvSpPr>
        <p:spPr>
          <a:xfrm>
            <a:off x="4121785" y="3769360"/>
            <a:ext cx="377825" cy="299720"/>
          </a:xfrm>
          <a:prstGeom prst="rect">
            <a:avLst/>
          </a:prstGeom>
          <a:solidFill>
            <a:srgbClr val="F25544"/>
          </a:solidFill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1600" b="1">
                <a:solidFill>
                  <a:schemeClr val="bg1"/>
                </a:solidFill>
              </a:rPr>
              <a:t>5</a:t>
            </a:r>
            <a:endParaRPr lang="en-US" altLang="zh-CN" sz="1600" b="1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>
            <p:custDataLst>
              <p:tags r:id="rId18"/>
            </p:custDataLst>
          </p:nvPr>
        </p:nvSpPr>
        <p:spPr>
          <a:xfrm>
            <a:off x="4523105" y="3699510"/>
            <a:ext cx="4192905" cy="41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严重呕吐、腹泻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  <p:bldP spid="28" grpId="0"/>
      <p:bldP spid="2" grpId="0"/>
      <p:bldP spid="33" grpId="0"/>
      <p:bldP spid="29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85972" y="916543"/>
            <a:ext cx="8372057" cy="3310415"/>
          </a:xfrm>
          <a:custGeom>
            <a:avLst/>
            <a:gdLst>
              <a:gd name="connsiteX0" fmla="*/ 0 w 11162743"/>
              <a:gd name="connsiteY0" fmla="*/ 0 h 4413887"/>
              <a:gd name="connsiteX1" fmla="*/ 2101260 w 11162743"/>
              <a:gd name="connsiteY1" fmla="*/ 0 h 4413887"/>
              <a:gd name="connsiteX2" fmla="*/ 2101260 w 11162743"/>
              <a:gd name="connsiteY2" fmla="*/ 235927 h 4413887"/>
              <a:gd name="connsiteX3" fmla="*/ 8730973 w 11162743"/>
              <a:gd name="connsiteY3" fmla="*/ 235927 h 4413887"/>
              <a:gd name="connsiteX4" fmla="*/ 8730973 w 11162743"/>
              <a:gd name="connsiteY4" fmla="*/ 576264 h 4413887"/>
              <a:gd name="connsiteX5" fmla="*/ 11162743 w 11162743"/>
              <a:gd name="connsiteY5" fmla="*/ 576264 h 4413887"/>
              <a:gd name="connsiteX6" fmla="*/ 11162743 w 11162743"/>
              <a:gd name="connsiteY6" fmla="*/ 4413887 h 4413887"/>
              <a:gd name="connsiteX7" fmla="*/ 5235933 w 11162743"/>
              <a:gd name="connsiteY7" fmla="*/ 4413887 h 4413887"/>
              <a:gd name="connsiteX8" fmla="*/ 5235933 w 11162743"/>
              <a:gd name="connsiteY8" fmla="*/ 4030664 h 4413887"/>
              <a:gd name="connsiteX9" fmla="*/ 4473934 w 11162743"/>
              <a:gd name="connsiteY9" fmla="*/ 4030664 h 4413887"/>
              <a:gd name="connsiteX10" fmla="*/ 4473934 w 11162743"/>
              <a:gd name="connsiteY10" fmla="*/ 4413887 h 4413887"/>
              <a:gd name="connsiteX11" fmla="*/ 0 w 11162743"/>
              <a:gd name="connsiteY11" fmla="*/ 4413887 h 4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2743" h="4413887">
                <a:moveTo>
                  <a:pt x="0" y="0"/>
                </a:moveTo>
                <a:lnTo>
                  <a:pt x="2101260" y="0"/>
                </a:lnTo>
                <a:lnTo>
                  <a:pt x="2101260" y="235927"/>
                </a:lnTo>
                <a:lnTo>
                  <a:pt x="8730973" y="235927"/>
                </a:lnTo>
                <a:lnTo>
                  <a:pt x="8730973" y="576264"/>
                </a:lnTo>
                <a:lnTo>
                  <a:pt x="11162743" y="576264"/>
                </a:lnTo>
                <a:lnTo>
                  <a:pt x="11162743" y="4413887"/>
                </a:lnTo>
                <a:lnTo>
                  <a:pt x="5235933" y="4413887"/>
                </a:lnTo>
                <a:lnTo>
                  <a:pt x="5235933" y="4030664"/>
                </a:lnTo>
                <a:lnTo>
                  <a:pt x="4473934" y="4030664"/>
                </a:lnTo>
                <a:lnTo>
                  <a:pt x="4473934" y="4413887"/>
                </a:lnTo>
                <a:lnTo>
                  <a:pt x="0" y="44138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21246108">
            <a:off x="234877" y="674680"/>
            <a:ext cx="2202216" cy="823317"/>
          </a:xfrm>
          <a:custGeom>
            <a:avLst/>
            <a:gdLst>
              <a:gd name="connsiteX0" fmla="*/ 1634871 w 2709522"/>
              <a:gd name="connsiteY0" fmla="*/ 0 h 1012978"/>
              <a:gd name="connsiteX1" fmla="*/ 1629491 w 2709522"/>
              <a:gd name="connsiteY1" fmla="*/ 52079 h 1012978"/>
              <a:gd name="connsiteX2" fmla="*/ 2709522 w 2709522"/>
              <a:gd name="connsiteY2" fmla="*/ 163655 h 1012978"/>
              <a:gd name="connsiteX3" fmla="*/ 2709522 w 2709522"/>
              <a:gd name="connsiteY3" fmla="*/ 1012978 h 1012978"/>
              <a:gd name="connsiteX4" fmla="*/ 0 w 2709522"/>
              <a:gd name="connsiteY4" fmla="*/ 1012978 h 1012978"/>
              <a:gd name="connsiteX5" fmla="*/ 0 w 2709522"/>
              <a:gd name="connsiteY5" fmla="*/ 0 h 101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522" h="1012978">
                <a:moveTo>
                  <a:pt x="1634871" y="0"/>
                </a:moveTo>
                <a:lnTo>
                  <a:pt x="1629491" y="52079"/>
                </a:lnTo>
                <a:lnTo>
                  <a:pt x="2709522" y="163655"/>
                </a:lnTo>
                <a:lnTo>
                  <a:pt x="2709522" y="1012978"/>
                </a:lnTo>
                <a:lnTo>
                  <a:pt x="0" y="10129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91248" y="1696585"/>
            <a:ext cx="1382044" cy="13820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382520" y="2135505"/>
            <a:ext cx="525462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491373" y="3445194"/>
            <a:ext cx="1807094" cy="17064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451032" y="3529504"/>
            <a:ext cx="1098439" cy="153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35608" cy="314367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35608" cy="3728720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8655" y="819785"/>
            <a:ext cx="252000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2020" y="2124923"/>
            <a:ext cx="3528060" cy="3143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主要通过</a:t>
            </a:r>
            <a:r>
              <a:rPr lang="zh-CN" sz="1600" b="1" spc="45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飞沫传播</a:t>
            </a:r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</a:t>
            </a:r>
            <a:r>
              <a:rPr lang="zh-CN" sz="1600" b="1" spc="45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接触传播</a:t>
            </a:r>
            <a:endParaRPr lang="zh-CN" sz="1600" b="1" spc="450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6780" y="1564640"/>
            <a:ext cx="362204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altLang="en-US" sz="2400" noProof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传播途径</a:t>
            </a:r>
            <a:endParaRPr lang="zh-CN" altLang="en-US" sz="2400" noProof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 descr="6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30" y="1441450"/>
            <a:ext cx="3502660" cy="246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26" name="组合 25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35608" cy="3143673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34755" cy="3728720"/>
              </a:xfrm>
              <a:prstGeom prst="rect">
                <a:avLst/>
              </a:prstGeom>
            </p:spPr>
          </p:pic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21246108">
            <a:off x="249439" y="878622"/>
            <a:ext cx="2003381" cy="748981"/>
          </a:xfrm>
          <a:custGeom>
            <a:avLst/>
            <a:gdLst>
              <a:gd name="connsiteX0" fmla="*/ 1634871 w 2709522"/>
              <a:gd name="connsiteY0" fmla="*/ 0 h 1012978"/>
              <a:gd name="connsiteX1" fmla="*/ 1629491 w 2709522"/>
              <a:gd name="connsiteY1" fmla="*/ 52079 h 1012978"/>
              <a:gd name="connsiteX2" fmla="*/ 2709522 w 2709522"/>
              <a:gd name="connsiteY2" fmla="*/ 163655 h 1012978"/>
              <a:gd name="connsiteX3" fmla="*/ 2709522 w 2709522"/>
              <a:gd name="connsiteY3" fmla="*/ 1012978 h 1012978"/>
              <a:gd name="connsiteX4" fmla="*/ 0 w 2709522"/>
              <a:gd name="connsiteY4" fmla="*/ 1012978 h 1012978"/>
              <a:gd name="connsiteX5" fmla="*/ 0 w 2709522"/>
              <a:gd name="connsiteY5" fmla="*/ 0 h 101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522" h="1012978">
                <a:moveTo>
                  <a:pt x="1634871" y="0"/>
                </a:moveTo>
                <a:lnTo>
                  <a:pt x="1629491" y="52079"/>
                </a:lnTo>
                <a:lnTo>
                  <a:pt x="2709522" y="163655"/>
                </a:lnTo>
                <a:lnTo>
                  <a:pt x="2709522" y="1012978"/>
                </a:lnTo>
                <a:lnTo>
                  <a:pt x="0" y="10129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40738" y="3336477"/>
            <a:ext cx="1197232" cy="16761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43875" y="900906"/>
            <a:ext cx="2526665" cy="709529"/>
            <a:chOff x="6321340" y="1368847"/>
            <a:chExt cx="3368886" cy="94603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321340" y="1368847"/>
              <a:ext cx="946039" cy="94603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317020" y="1450120"/>
              <a:ext cx="2373206" cy="86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1.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流感和支原体感染的特点</a:t>
              </a:r>
              <a:endParaRPr lang="zh-CN" alt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43875" y="1716062"/>
            <a:ext cx="2526030" cy="709529"/>
            <a:chOff x="6321340" y="2435773"/>
            <a:chExt cx="3368040" cy="94603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6321340" y="2435773"/>
              <a:ext cx="946039" cy="94603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317020" y="2519593"/>
              <a:ext cx="2372360" cy="86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2.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流感和支原体感染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的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危害</a:t>
              </a:r>
              <a:endParaRPr lang="zh-CN" alt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2328" y="2540630"/>
            <a:ext cx="2538095" cy="710565"/>
            <a:chOff x="6305943" y="3502699"/>
            <a:chExt cx="3384127" cy="94742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6305943" y="3502699"/>
              <a:ext cx="946039" cy="94603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316863" y="3589906"/>
              <a:ext cx="2373207" cy="86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3.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流感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和支原体感染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的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治疗</a:t>
              </a:r>
              <a:endParaRPr lang="zh-CN" alt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9885" y="3374609"/>
            <a:ext cx="2530475" cy="883074"/>
            <a:chOff x="6316019" y="4423278"/>
            <a:chExt cx="3373966" cy="117743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6316019" y="4423278"/>
              <a:ext cx="1009227" cy="117743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7316779" y="4659498"/>
              <a:ext cx="2373206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4.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流感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和支原体感染</a:t>
              </a:r>
              <a:r>
                <a:rPr lang="zh-CN" altLang="en-US" sz="1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的预防</a:t>
              </a:r>
              <a:endParaRPr lang="zh-CN" alt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34975" y="1651000"/>
            <a:ext cx="3835400" cy="1730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预防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小知识</a:t>
            </a:r>
            <a:endParaRPr lang="zh-CN" altLang="en-US" sz="36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7887" y="3442583"/>
            <a:ext cx="261449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202061" y="875856"/>
            <a:ext cx="1197350" cy="742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90957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91286" y="1787721"/>
            <a:ext cx="2402990" cy="22236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383030" y="3173095"/>
            <a:ext cx="1605280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noProof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易感人群</a:t>
            </a:r>
            <a:r>
              <a:rPr lang="zh-CN" altLang="en-US" sz="2100" noProof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1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58590" y="1906270"/>
            <a:ext cx="4171315" cy="221424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人群</a:t>
            </a:r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普遍易感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，尤其是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儿童、老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人、孕妇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及免疫力低下者。其中低龄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儿童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老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</a:t>
            </a: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更容易出现重症。</a:t>
            </a:r>
            <a:endParaRPr 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患有湿症、鼻炎，或者有过敏体质、基础疾病的儿童，更要做好防护。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628650" y="1529239"/>
            <a:ext cx="7886700" cy="3263504"/>
          </a:xfrm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36220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1082496" y="1257980"/>
            <a:ext cx="2976753" cy="816905"/>
          </a:xfrm>
          <a:prstGeom prst="rect">
            <a:avLst/>
          </a:prstGeom>
          <a:noFill/>
          <a:ln w="19050">
            <a:solidFill>
              <a:srgbClr val="44A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58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>
            <a:off x="4548154" y="1257980"/>
            <a:ext cx="2976753" cy="816905"/>
          </a:xfrm>
          <a:prstGeom prst="rect">
            <a:avLst/>
          </a:prstGeom>
          <a:noFill/>
          <a:ln w="19050">
            <a:solidFill>
              <a:srgbClr val="F2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58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矩形: 圆角 9"/>
          <p:cNvSpPr/>
          <p:nvPr>
            <p:custDataLst>
              <p:tags r:id="rId11"/>
            </p:custDataLst>
          </p:nvPr>
        </p:nvSpPr>
        <p:spPr>
          <a:xfrm>
            <a:off x="785440" y="1375565"/>
            <a:ext cx="581735" cy="581735"/>
          </a:xfrm>
          <a:prstGeom prst="roundRect">
            <a:avLst/>
          </a:prstGeom>
          <a:solidFill>
            <a:srgbClr val="44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rmAutofit fontScale="70000"/>
          </a:bodyPr>
          <a:lstStyle/>
          <a:p>
            <a:pPr algn="ctr"/>
            <a:r>
              <a:rPr lang="en-US" altLang="zh-CN" sz="3175" b="1">
                <a:latin typeface="+mn-ea"/>
              </a:rPr>
              <a:t>01</a:t>
            </a:r>
            <a:endParaRPr lang="en-US" altLang="zh-CN" sz="3175" b="1">
              <a:latin typeface="+mn-ea"/>
            </a:endParaRPr>
          </a:p>
        </p:txBody>
      </p:sp>
      <p:sp>
        <p:nvSpPr>
          <p:cNvPr id="30" name="矩形: 圆角 11"/>
          <p:cNvSpPr/>
          <p:nvPr>
            <p:custDataLst>
              <p:tags r:id="rId12"/>
            </p:custDataLst>
          </p:nvPr>
        </p:nvSpPr>
        <p:spPr>
          <a:xfrm>
            <a:off x="4247384" y="1375565"/>
            <a:ext cx="581735" cy="581735"/>
          </a:xfrm>
          <a:prstGeom prst="roundRect">
            <a:avLst/>
          </a:prstGeom>
          <a:solidFill>
            <a:srgbClr val="F25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rmAutofit fontScale="70000"/>
          </a:bodyPr>
          <a:lstStyle/>
          <a:p>
            <a:pPr algn="ctr"/>
            <a:r>
              <a:rPr lang="en-US" altLang="zh-CN" sz="3175" b="1">
                <a:latin typeface="+mn-ea"/>
              </a:rPr>
              <a:t>02</a:t>
            </a:r>
            <a:endParaRPr lang="en-US" altLang="zh-CN" sz="3175" b="1">
              <a:latin typeface="+mn-ea"/>
            </a:endParaRPr>
          </a:p>
        </p:txBody>
      </p:sp>
      <p:sp>
        <p:nvSpPr>
          <p:cNvPr id="31" name="矩形 30"/>
          <p:cNvSpPr/>
          <p:nvPr>
            <p:custDataLst>
              <p:tags r:id="rId13"/>
            </p:custDataLst>
          </p:nvPr>
        </p:nvSpPr>
        <p:spPr>
          <a:xfrm>
            <a:off x="1082496" y="2246930"/>
            <a:ext cx="2976753" cy="816905"/>
          </a:xfrm>
          <a:prstGeom prst="rect">
            <a:avLst/>
          </a:prstGeom>
          <a:noFill/>
          <a:ln w="19050">
            <a:solidFill>
              <a:srgbClr val="F5C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58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14"/>
            </p:custDataLst>
          </p:nvPr>
        </p:nvSpPr>
        <p:spPr>
          <a:xfrm>
            <a:off x="4548154" y="2246930"/>
            <a:ext cx="2976753" cy="816905"/>
          </a:xfrm>
          <a:prstGeom prst="rect">
            <a:avLst/>
          </a:prstGeom>
          <a:noFill/>
          <a:ln w="19050">
            <a:solidFill>
              <a:srgbClr val="44A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58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矩形: 圆角 10"/>
          <p:cNvSpPr/>
          <p:nvPr>
            <p:custDataLst>
              <p:tags r:id="rId15"/>
            </p:custDataLst>
          </p:nvPr>
        </p:nvSpPr>
        <p:spPr>
          <a:xfrm>
            <a:off x="785440" y="2364515"/>
            <a:ext cx="581735" cy="581735"/>
          </a:xfrm>
          <a:prstGeom prst="roundRect">
            <a:avLst/>
          </a:prstGeom>
          <a:solidFill>
            <a:srgbClr val="F5C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rmAutofit fontScale="70000"/>
          </a:bodyPr>
          <a:lstStyle/>
          <a:p>
            <a:pPr algn="ctr"/>
            <a:r>
              <a:rPr lang="en-US" altLang="zh-CN" sz="3175" b="1">
                <a:latin typeface="+mn-ea"/>
              </a:rPr>
              <a:t>03</a:t>
            </a:r>
            <a:endParaRPr lang="en-US" altLang="zh-CN" sz="3175" b="1">
              <a:latin typeface="+mn-ea"/>
            </a:endParaRPr>
          </a:p>
        </p:txBody>
      </p:sp>
      <p:sp>
        <p:nvSpPr>
          <p:cNvPr id="34" name="矩形: 圆角 12"/>
          <p:cNvSpPr/>
          <p:nvPr>
            <p:custDataLst>
              <p:tags r:id="rId16"/>
            </p:custDataLst>
          </p:nvPr>
        </p:nvSpPr>
        <p:spPr>
          <a:xfrm>
            <a:off x="4247384" y="2364515"/>
            <a:ext cx="581735" cy="581735"/>
          </a:xfrm>
          <a:prstGeom prst="roundRect">
            <a:avLst/>
          </a:prstGeom>
          <a:solidFill>
            <a:srgbClr val="44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rmAutofit fontScale="70000"/>
          </a:bodyPr>
          <a:lstStyle/>
          <a:p>
            <a:pPr algn="ctr"/>
            <a:r>
              <a:rPr lang="en-US" altLang="zh-CN" sz="3175" b="1">
                <a:latin typeface="+mn-ea"/>
              </a:rPr>
              <a:t>04</a:t>
            </a:r>
            <a:endParaRPr lang="en-US" altLang="zh-CN" sz="3175" b="1">
              <a:latin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7"/>
            </p:custDataLst>
          </p:nvPr>
        </p:nvSpPr>
        <p:spPr>
          <a:xfrm>
            <a:off x="1082496" y="3235881"/>
            <a:ext cx="2976753" cy="816905"/>
          </a:xfrm>
          <a:prstGeom prst="rect">
            <a:avLst/>
          </a:prstGeom>
          <a:noFill/>
          <a:ln w="19050">
            <a:solidFill>
              <a:srgbClr val="F25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58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矩形: 圆角 3"/>
          <p:cNvSpPr/>
          <p:nvPr>
            <p:custDataLst>
              <p:tags r:id="rId18"/>
            </p:custDataLst>
          </p:nvPr>
        </p:nvSpPr>
        <p:spPr>
          <a:xfrm>
            <a:off x="785440" y="3353465"/>
            <a:ext cx="581735" cy="581735"/>
          </a:xfrm>
          <a:prstGeom prst="roundRect">
            <a:avLst/>
          </a:prstGeom>
          <a:solidFill>
            <a:srgbClr val="F25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rmAutofit fontScale="70000"/>
          </a:bodyPr>
          <a:lstStyle/>
          <a:p>
            <a:pPr algn="ctr"/>
            <a:r>
              <a:rPr lang="en-US" altLang="zh-CN" sz="3175" b="1">
                <a:latin typeface="+mn-ea"/>
              </a:rPr>
              <a:t>05</a:t>
            </a:r>
            <a:endParaRPr lang="en-US" altLang="zh-CN" sz="3175" b="1">
              <a:latin typeface="+mn-ea"/>
            </a:endParaRPr>
          </a:p>
        </p:txBody>
      </p:sp>
      <p:sp>
        <p:nvSpPr>
          <p:cNvPr id="40" name="TextBox 2"/>
          <p:cNvSpPr txBox="1"/>
          <p:nvPr>
            <p:custDataLst>
              <p:tags r:id="rId19"/>
            </p:custDataLst>
          </p:nvPr>
        </p:nvSpPr>
        <p:spPr>
          <a:xfrm>
            <a:off x="1626235" y="3250565"/>
            <a:ext cx="2433320" cy="802005"/>
          </a:xfrm>
          <a:prstGeom prst="rect">
            <a:avLst/>
          </a:prstGeom>
          <a:noFill/>
        </p:spPr>
        <p:txBody>
          <a:bodyPr wrap="square" lIns="80608" tIns="0" rIns="80608" bIns="40304" rtlCol="0" anchor="ctr" anchorCtr="0">
            <a:normAutofit fontScale="8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60" b="1" spc="150">
                <a:solidFill>
                  <a:srgbClr val="F25544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及时接种疫苗</a:t>
            </a:r>
            <a:endParaRPr lang="zh-CN" altLang="en-US" sz="1060" b="1" spc="150">
              <a:solidFill>
                <a:srgbClr val="F2554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06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接种流感疫苗是预防流感最经济、有效的手段，可显著降低患流感和发生严重并发症的风险。</a:t>
            </a:r>
            <a:endParaRPr lang="zh-CN" altLang="en-US" sz="106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1" name="TextBox 2"/>
          <p:cNvSpPr txBox="1"/>
          <p:nvPr>
            <p:custDataLst>
              <p:tags r:id="rId20"/>
            </p:custDataLst>
          </p:nvPr>
        </p:nvSpPr>
        <p:spPr>
          <a:xfrm>
            <a:off x="5073650" y="2252980"/>
            <a:ext cx="2447925" cy="808990"/>
          </a:xfrm>
          <a:prstGeom prst="rect">
            <a:avLst/>
          </a:prstGeom>
          <a:noFill/>
        </p:spPr>
        <p:txBody>
          <a:bodyPr wrap="square" lIns="80608" tIns="0" rIns="80608" bIns="40304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b="1" spc="150">
                <a:solidFill>
                  <a:srgbClr val="44AFE4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保持空气清新</a:t>
            </a:r>
            <a:endParaRPr lang="zh-CN" altLang="en-US" sz="1000" b="1" spc="150">
              <a:solidFill>
                <a:srgbClr val="44AFE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0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儿童居家及在校期间要定时开窗通风，保持室内空气清新。</a:t>
            </a:r>
            <a:endParaRPr lang="zh-CN" altLang="en-US" sz="10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2" name="TextBox 2"/>
          <p:cNvSpPr txBox="1"/>
          <p:nvPr>
            <p:custDataLst>
              <p:tags r:id="rId21"/>
            </p:custDataLst>
          </p:nvPr>
        </p:nvSpPr>
        <p:spPr>
          <a:xfrm>
            <a:off x="1626235" y="2259965"/>
            <a:ext cx="2433320" cy="805180"/>
          </a:xfrm>
          <a:prstGeom prst="rect">
            <a:avLst/>
          </a:prstGeom>
          <a:noFill/>
        </p:spPr>
        <p:txBody>
          <a:bodyPr wrap="square" lIns="80608" tIns="0" rIns="80608" bIns="40304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b="1" spc="150">
                <a:solidFill>
                  <a:srgbClr val="F5C21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勤洗手</a:t>
            </a:r>
            <a:endParaRPr lang="zh-CN" altLang="en-US" sz="1000" b="1" spc="150">
              <a:solidFill>
                <a:srgbClr val="F5C21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0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要养成良好的个人生活习惯，使用肥皂或洗手液并用流动水洗手。</a:t>
            </a:r>
            <a:endParaRPr lang="zh-CN" altLang="en-US" sz="10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3" name="TextBox 2"/>
          <p:cNvSpPr txBox="1"/>
          <p:nvPr>
            <p:custDataLst>
              <p:tags r:id="rId22"/>
            </p:custDataLst>
          </p:nvPr>
        </p:nvSpPr>
        <p:spPr>
          <a:xfrm>
            <a:off x="5073650" y="1255395"/>
            <a:ext cx="2451100" cy="819785"/>
          </a:xfrm>
          <a:prstGeom prst="rect">
            <a:avLst/>
          </a:prstGeom>
          <a:noFill/>
        </p:spPr>
        <p:txBody>
          <a:bodyPr wrap="square" lIns="80608" tIns="0" rIns="80608" bIns="40304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b="1" spc="150">
                <a:solidFill>
                  <a:srgbClr val="F25544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少去人群密集地</a:t>
            </a:r>
            <a:endParaRPr lang="zh-CN" altLang="en-US" sz="1000" b="1" spc="150">
              <a:solidFill>
                <a:srgbClr val="F2554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00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尽量少去人员密集的场所，去公共场所要戴口罩。</a:t>
            </a:r>
            <a:endParaRPr lang="zh-CN" altLang="en-US" sz="100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4" name="TextBox 2"/>
          <p:cNvSpPr txBox="1"/>
          <p:nvPr>
            <p:custDataLst>
              <p:tags r:id="rId23"/>
            </p:custDataLst>
          </p:nvPr>
        </p:nvSpPr>
        <p:spPr>
          <a:xfrm>
            <a:off x="1624965" y="1256665"/>
            <a:ext cx="2434590" cy="818515"/>
          </a:xfrm>
          <a:prstGeom prst="rect">
            <a:avLst/>
          </a:prstGeom>
          <a:noFill/>
        </p:spPr>
        <p:txBody>
          <a:bodyPr wrap="square" lIns="80608" tIns="0" rIns="80608" bIns="40304" rtlCol="0" anchor="ctr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60" b="1" spc="150">
                <a:solidFill>
                  <a:srgbClr val="44AFE4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保持营养均衡</a:t>
            </a:r>
            <a:endParaRPr lang="zh-CN" altLang="en-US" sz="1060" b="1" spc="150">
              <a:solidFill>
                <a:srgbClr val="44AFE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060" spc="1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不偏食不挑食，营养均衡，增强体质，多吃蔬菜蛋奶，少吃辛辣食物。</a:t>
            </a:r>
            <a:endParaRPr lang="zh-CN" altLang="en-US" sz="1060" spc="1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3128645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96834" y="2197197"/>
            <a:ext cx="4158205" cy="10534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肺炎疫苗目前针对的是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肺炎链球菌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，对肺炎支原体没有预防效果。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1328502" y="1656421"/>
            <a:ext cx="2305740" cy="230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588895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68453" y="1296407"/>
            <a:ext cx="431899" cy="433093"/>
            <a:chOff x="1047284" y="2176644"/>
            <a:chExt cx="648000" cy="649791"/>
          </a:xfrm>
        </p:grpSpPr>
        <p:sp>
          <p:nvSpPr>
            <p:cNvPr id="26" name="Oval 10"/>
            <p:cNvSpPr>
              <a:spLocks noChangeAspect="1" noChangeArrowheads="1"/>
            </p:cNvSpPr>
            <p:nvPr/>
          </p:nvSpPr>
          <p:spPr bwMode="auto">
            <a:xfrm>
              <a:off x="1047284" y="2176644"/>
              <a:ext cx="648000" cy="649791"/>
            </a:xfrm>
            <a:prstGeom prst="ellipse">
              <a:avLst/>
            </a:prstGeom>
            <a:solidFill>
              <a:srgbClr val="F25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pic>
          <p:nvPicPr>
            <p:cNvPr id="27" name="Picture 15" descr="bulb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156464" y="2285539"/>
              <a:ext cx="429640" cy="432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1823720" y="1272540"/>
            <a:ext cx="556958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接种流感疫苗是预防流感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及其并发症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最有效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方法之一 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69509" y="2021477"/>
            <a:ext cx="431057" cy="432248"/>
            <a:chOff x="1034206" y="3431333"/>
            <a:chExt cx="646215" cy="648000"/>
          </a:xfrm>
        </p:grpSpPr>
        <p:sp>
          <p:nvSpPr>
            <p:cNvPr id="3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34206" y="3431333"/>
              <a:ext cx="646215" cy="648000"/>
            </a:xfrm>
            <a:prstGeom prst="ellipse">
              <a:avLst/>
            </a:prstGeom>
            <a:solidFill>
              <a:srgbClr val="44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pic>
          <p:nvPicPr>
            <p:cNvPr id="30" name="Picture 14" descr="phone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141313" y="3540513"/>
              <a:ext cx="432000" cy="42963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矩形 30"/>
          <p:cNvSpPr/>
          <p:nvPr>
            <p:custDataLst>
              <p:tags r:id="rId13"/>
            </p:custDataLst>
          </p:nvPr>
        </p:nvSpPr>
        <p:spPr>
          <a:xfrm>
            <a:off x="1823720" y="2016760"/>
            <a:ext cx="556958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每年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针对不同的流感病毒株，流感疫苗可能都会有所差异。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60727" y="2807025"/>
            <a:ext cx="440295" cy="440295"/>
            <a:chOff x="5523228" y="4372247"/>
            <a:chExt cx="741363" cy="741363"/>
          </a:xfrm>
        </p:grpSpPr>
        <p:sp>
          <p:nvSpPr>
            <p:cNvPr id="34" name="流程图: 联系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23228" y="4372247"/>
              <a:ext cx="741363" cy="741363"/>
            </a:xfrm>
            <a:prstGeom prst="flowChartConnector">
              <a:avLst/>
            </a:prstGeom>
            <a:solidFill>
              <a:srgbClr val="F5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Freeform 14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5740516" y="4604022"/>
              <a:ext cx="355600" cy="358775"/>
            </a:xfrm>
            <a:custGeom>
              <a:avLst/>
              <a:gdLst>
                <a:gd name="T0" fmla="*/ 2147483647 w 98"/>
                <a:gd name="T1" fmla="*/ 2147483647 h 99"/>
                <a:gd name="T2" fmla="*/ 2147483647 w 98"/>
                <a:gd name="T3" fmla="*/ 2147483647 h 99"/>
                <a:gd name="T4" fmla="*/ 2147483647 w 98"/>
                <a:gd name="T5" fmla="*/ 2147483647 h 99"/>
                <a:gd name="T6" fmla="*/ 2147483647 w 98"/>
                <a:gd name="T7" fmla="*/ 2147483647 h 99"/>
                <a:gd name="T8" fmla="*/ 2147483647 w 98"/>
                <a:gd name="T9" fmla="*/ 2147483647 h 99"/>
                <a:gd name="T10" fmla="*/ 2147483647 w 98"/>
                <a:gd name="T11" fmla="*/ 2147483647 h 99"/>
                <a:gd name="T12" fmla="*/ 2147483647 w 98"/>
                <a:gd name="T13" fmla="*/ 2147483647 h 99"/>
                <a:gd name="T14" fmla="*/ 2147483647 w 98"/>
                <a:gd name="T15" fmla="*/ 2147483647 h 99"/>
                <a:gd name="T16" fmla="*/ 2147483647 w 98"/>
                <a:gd name="T17" fmla="*/ 0 h 99"/>
                <a:gd name="T18" fmla="*/ 2147483647 w 98"/>
                <a:gd name="T19" fmla="*/ 2147483647 h 99"/>
                <a:gd name="T20" fmla="*/ 2147483647 w 98"/>
                <a:gd name="T21" fmla="*/ 2147483647 h 99"/>
                <a:gd name="T22" fmla="*/ 2147483647 w 98"/>
                <a:gd name="T23" fmla="*/ 2147483647 h 99"/>
                <a:gd name="T24" fmla="*/ 2147483647 w 98"/>
                <a:gd name="T25" fmla="*/ 2147483647 h 99"/>
                <a:gd name="T26" fmla="*/ 2147483647 w 98"/>
                <a:gd name="T27" fmla="*/ 2147483647 h 99"/>
                <a:gd name="T28" fmla="*/ 2147483647 w 98"/>
                <a:gd name="T29" fmla="*/ 2147483647 h 99"/>
                <a:gd name="T30" fmla="*/ 2147483647 w 98"/>
                <a:gd name="T31" fmla="*/ 2147483647 h 99"/>
                <a:gd name="T32" fmla="*/ 2147483647 w 98"/>
                <a:gd name="T33" fmla="*/ 2147483647 h 99"/>
                <a:gd name="T34" fmla="*/ 2147483647 w 98"/>
                <a:gd name="T35" fmla="*/ 2147483647 h 99"/>
                <a:gd name="T36" fmla="*/ 2147483647 w 98"/>
                <a:gd name="T37" fmla="*/ 2147483647 h 99"/>
                <a:gd name="T38" fmla="*/ 2147483647 w 98"/>
                <a:gd name="T39" fmla="*/ 2147483647 h 99"/>
                <a:gd name="T40" fmla="*/ 2147483647 w 98"/>
                <a:gd name="T41" fmla="*/ 2147483647 h 99"/>
                <a:gd name="T42" fmla="*/ 2147483647 w 98"/>
                <a:gd name="T43" fmla="*/ 2147483647 h 99"/>
                <a:gd name="T44" fmla="*/ 2147483647 w 98"/>
                <a:gd name="T45" fmla="*/ 2147483647 h 99"/>
                <a:gd name="T46" fmla="*/ 2147483647 w 98"/>
                <a:gd name="T47" fmla="*/ 2147483647 h 99"/>
                <a:gd name="T48" fmla="*/ 2147483647 w 98"/>
                <a:gd name="T49" fmla="*/ 2147483647 h 99"/>
                <a:gd name="T50" fmla="*/ 2147483647 w 98"/>
                <a:gd name="T51" fmla="*/ 2147483647 h 99"/>
                <a:gd name="T52" fmla="*/ 2147483647 w 98"/>
                <a:gd name="T53" fmla="*/ 2147483647 h 99"/>
                <a:gd name="T54" fmla="*/ 2147483647 w 98"/>
                <a:gd name="T55" fmla="*/ 2147483647 h 99"/>
                <a:gd name="T56" fmla="*/ 2147483647 w 98"/>
                <a:gd name="T57" fmla="*/ 2147483647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6"/>
            </p:custDataLst>
          </p:nvPr>
        </p:nvSpPr>
        <p:spPr>
          <a:xfrm>
            <a:off x="1823720" y="2778125"/>
            <a:ext cx="556958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接种后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2-4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周左右起效，保护期限一般持续一年。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29" grpId="0"/>
      <p:bldP spid="31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48031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流感和支原体感染的预防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5415" y="1039495"/>
            <a:ext cx="3997325" cy="29305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重点人群优先推荐接种</a:t>
            </a:r>
            <a:endParaRPr lang="zh-CN" altLang="en-US" sz="1600" b="1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1" noProof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 医务人员：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如临床人员、公共卫生人员和卫生检疫人员；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1" noProof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 大型活动参加人员和保障人员；</a:t>
            </a:r>
            <a:endParaRPr lang="zh-CN" altLang="en-US" sz="1200" b="1" noProof="1">
              <a:solidFill>
                <a:srgbClr val="F255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1" noProof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 人群聚集场所的脆弱人群及员工：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如养老机构、长期护理机构、福利院等； 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1" noProof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 重点场所人群：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如托幼机构、中小学教师和学生，监狱看守所人员等；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1" noProof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 其他高风险人群：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 60 岁及以上者、6 月龄～5 岁儿童、慢性病患者、6 月龄以下婴儿的家庭成员和看护人员、孕妇或准备在流感季节怀孕的女性。</a:t>
            </a:r>
            <a:endParaRPr lang="zh-CN" alt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8436" y="1770927"/>
            <a:ext cx="3345211" cy="1944547"/>
          </a:xfrm>
          <a:prstGeom prst="rect">
            <a:avLst/>
          </a:prstGeom>
        </p:spPr>
      </p:pic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5203825" y="3970020"/>
            <a:ext cx="2748915" cy="2070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l"/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《中国流感疫苗预防接种技术指南（2022-2023）》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5251"/>
            <a:ext cx="9144000" cy="5154002"/>
            <a:chOff x="-104504" y="-7001"/>
            <a:chExt cx="12296504" cy="68720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117874" y="0"/>
              <a:ext cx="3074126" cy="31432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6043748" y="0"/>
              <a:ext cx="3074126" cy="31432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2969622" y="-7001"/>
              <a:ext cx="3074126" cy="31432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117874" y="3136249"/>
              <a:ext cx="3074126" cy="372875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043748" y="3129248"/>
              <a:ext cx="3074126" cy="372875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969622" y="3122247"/>
              <a:ext cx="3074126" cy="372875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-104504" y="-7001"/>
              <a:ext cx="3074126" cy="31432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04504" y="3122247"/>
              <a:ext cx="3074126" cy="372875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9745" y="342901"/>
            <a:ext cx="2908358" cy="1828800"/>
          </a:xfrm>
          <a:custGeom>
            <a:avLst/>
            <a:gdLst>
              <a:gd name="connsiteX0" fmla="*/ 0 w 3143795"/>
              <a:gd name="connsiteY0" fmla="*/ 0 h 1976845"/>
              <a:gd name="connsiteX1" fmla="*/ 3143795 w 3143795"/>
              <a:gd name="connsiteY1" fmla="*/ 0 h 1976845"/>
              <a:gd name="connsiteX2" fmla="*/ 3143795 w 3143795"/>
              <a:gd name="connsiteY2" fmla="*/ 1976845 h 1976845"/>
              <a:gd name="connsiteX3" fmla="*/ 0 w 3143795"/>
              <a:gd name="connsiteY3" fmla="*/ 1976845 h 197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795" h="1976845">
                <a:moveTo>
                  <a:pt x="0" y="0"/>
                </a:moveTo>
                <a:lnTo>
                  <a:pt x="3143795" y="0"/>
                </a:lnTo>
                <a:lnTo>
                  <a:pt x="3143795" y="1976845"/>
                </a:lnTo>
                <a:lnTo>
                  <a:pt x="0" y="1976845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6012180" y="251460"/>
            <a:ext cx="2908358" cy="1828800"/>
          </a:xfrm>
          <a:custGeom>
            <a:avLst/>
            <a:gdLst>
              <a:gd name="connsiteX0" fmla="*/ 0 w 3143795"/>
              <a:gd name="connsiteY0" fmla="*/ 0 h 1976845"/>
              <a:gd name="connsiteX1" fmla="*/ 3143795 w 3143795"/>
              <a:gd name="connsiteY1" fmla="*/ 0 h 1976845"/>
              <a:gd name="connsiteX2" fmla="*/ 3143795 w 3143795"/>
              <a:gd name="connsiteY2" fmla="*/ 1976845 h 1976845"/>
              <a:gd name="connsiteX3" fmla="*/ 0 w 3143795"/>
              <a:gd name="connsiteY3" fmla="*/ 1976845 h 197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795" h="1976845">
                <a:moveTo>
                  <a:pt x="0" y="0"/>
                </a:moveTo>
                <a:lnTo>
                  <a:pt x="3143795" y="0"/>
                </a:lnTo>
                <a:lnTo>
                  <a:pt x="3143795" y="1976845"/>
                </a:lnTo>
                <a:lnTo>
                  <a:pt x="0" y="1976845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999" y="3817620"/>
            <a:ext cx="9130001" cy="1331131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521537" y="2357289"/>
            <a:ext cx="6114923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 谢 观 赏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40907" y="937261"/>
            <a:ext cx="3062186" cy="120393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31584" y="3628502"/>
            <a:ext cx="1609922" cy="152024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71043" y="3674198"/>
            <a:ext cx="1005983" cy="140837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397" y="-29175"/>
            <a:ext cx="9144793" cy="966437"/>
          </a:xfrm>
          <a:prstGeom prst="rect">
            <a:avLst/>
          </a:prstGeom>
        </p:spPr>
      </p:pic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2788919" y="3591196"/>
            <a:ext cx="3566160" cy="3727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江岸区塔子湖街社区卫生服务中心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85972" y="916543"/>
            <a:ext cx="8372057" cy="3310415"/>
          </a:xfrm>
          <a:custGeom>
            <a:avLst/>
            <a:gdLst>
              <a:gd name="connsiteX0" fmla="*/ 0 w 11162743"/>
              <a:gd name="connsiteY0" fmla="*/ 0 h 4413887"/>
              <a:gd name="connsiteX1" fmla="*/ 2101260 w 11162743"/>
              <a:gd name="connsiteY1" fmla="*/ 0 h 4413887"/>
              <a:gd name="connsiteX2" fmla="*/ 2101260 w 11162743"/>
              <a:gd name="connsiteY2" fmla="*/ 235927 h 4413887"/>
              <a:gd name="connsiteX3" fmla="*/ 8730973 w 11162743"/>
              <a:gd name="connsiteY3" fmla="*/ 235927 h 4413887"/>
              <a:gd name="connsiteX4" fmla="*/ 8730973 w 11162743"/>
              <a:gd name="connsiteY4" fmla="*/ 576264 h 4413887"/>
              <a:gd name="connsiteX5" fmla="*/ 11162743 w 11162743"/>
              <a:gd name="connsiteY5" fmla="*/ 576264 h 4413887"/>
              <a:gd name="connsiteX6" fmla="*/ 11162743 w 11162743"/>
              <a:gd name="connsiteY6" fmla="*/ 4413887 h 4413887"/>
              <a:gd name="connsiteX7" fmla="*/ 5235933 w 11162743"/>
              <a:gd name="connsiteY7" fmla="*/ 4413887 h 4413887"/>
              <a:gd name="connsiteX8" fmla="*/ 5235933 w 11162743"/>
              <a:gd name="connsiteY8" fmla="*/ 4030664 h 4413887"/>
              <a:gd name="connsiteX9" fmla="*/ 4473934 w 11162743"/>
              <a:gd name="connsiteY9" fmla="*/ 4030664 h 4413887"/>
              <a:gd name="connsiteX10" fmla="*/ 4473934 w 11162743"/>
              <a:gd name="connsiteY10" fmla="*/ 4413887 h 4413887"/>
              <a:gd name="connsiteX11" fmla="*/ 0 w 11162743"/>
              <a:gd name="connsiteY11" fmla="*/ 4413887 h 4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2743" h="4413887">
                <a:moveTo>
                  <a:pt x="0" y="0"/>
                </a:moveTo>
                <a:lnTo>
                  <a:pt x="2101260" y="0"/>
                </a:lnTo>
                <a:lnTo>
                  <a:pt x="2101260" y="235927"/>
                </a:lnTo>
                <a:lnTo>
                  <a:pt x="8730973" y="235927"/>
                </a:lnTo>
                <a:lnTo>
                  <a:pt x="8730973" y="576264"/>
                </a:lnTo>
                <a:lnTo>
                  <a:pt x="11162743" y="576264"/>
                </a:lnTo>
                <a:lnTo>
                  <a:pt x="11162743" y="4413887"/>
                </a:lnTo>
                <a:lnTo>
                  <a:pt x="5235933" y="4413887"/>
                </a:lnTo>
                <a:lnTo>
                  <a:pt x="5235933" y="4030664"/>
                </a:lnTo>
                <a:lnTo>
                  <a:pt x="4473934" y="4030664"/>
                </a:lnTo>
                <a:lnTo>
                  <a:pt x="4473934" y="4413887"/>
                </a:lnTo>
                <a:lnTo>
                  <a:pt x="0" y="44138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21246108">
            <a:off x="234877" y="674680"/>
            <a:ext cx="2202216" cy="823317"/>
          </a:xfrm>
          <a:custGeom>
            <a:avLst/>
            <a:gdLst>
              <a:gd name="connsiteX0" fmla="*/ 1634871 w 2709522"/>
              <a:gd name="connsiteY0" fmla="*/ 0 h 1012978"/>
              <a:gd name="connsiteX1" fmla="*/ 1629491 w 2709522"/>
              <a:gd name="connsiteY1" fmla="*/ 52079 h 1012978"/>
              <a:gd name="connsiteX2" fmla="*/ 2709522 w 2709522"/>
              <a:gd name="connsiteY2" fmla="*/ 163655 h 1012978"/>
              <a:gd name="connsiteX3" fmla="*/ 2709522 w 2709522"/>
              <a:gd name="connsiteY3" fmla="*/ 1012978 h 1012978"/>
              <a:gd name="connsiteX4" fmla="*/ 0 w 2709522"/>
              <a:gd name="connsiteY4" fmla="*/ 1012978 h 1012978"/>
              <a:gd name="connsiteX5" fmla="*/ 0 w 2709522"/>
              <a:gd name="connsiteY5" fmla="*/ 0 h 101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522" h="1012978">
                <a:moveTo>
                  <a:pt x="1634871" y="0"/>
                </a:moveTo>
                <a:lnTo>
                  <a:pt x="1629491" y="52079"/>
                </a:lnTo>
                <a:lnTo>
                  <a:pt x="2709522" y="163655"/>
                </a:lnTo>
                <a:lnTo>
                  <a:pt x="2709522" y="1012978"/>
                </a:lnTo>
                <a:lnTo>
                  <a:pt x="0" y="10129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91248" y="1696585"/>
            <a:ext cx="1382044" cy="13820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382520" y="2135505"/>
            <a:ext cx="525462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流感和支原体感染的特点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491373" y="3445194"/>
            <a:ext cx="1807094" cy="17064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451032" y="3529504"/>
            <a:ext cx="1098439" cy="153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734"/>
            <a:ext cx="9158791" cy="5154002"/>
            <a:chOff x="0" y="-7001"/>
            <a:chExt cx="12211721" cy="6872002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35608" cy="314367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35608" cy="3728720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8655" y="819785"/>
            <a:ext cx="252000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流感和支原体感染的特点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2037928"/>
            <a:ext cx="3528060" cy="1545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湖北</a:t>
            </a:r>
            <a:r>
              <a:rPr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省疾控中心</a:t>
            </a:r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：“监测结果显示，目前我省急性呼吸道疾病的主要病原体为</a:t>
            </a:r>
            <a:r>
              <a:rPr lang="zh-CN" sz="1600" b="1" spc="45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流感病毒</a:t>
            </a:r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zh-CN" sz="1600" b="1" spc="45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肺炎支原体</a:t>
            </a:r>
            <a:r>
              <a:rPr lang="zh-CN" sz="1600" spc="45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、鼻病毒和呼吸道合胞病毒等常见病原体，均属已知类型的病原体。”</a:t>
            </a:r>
            <a:endParaRPr lang="zh-CN" sz="1600" spc="45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43709" y="1050148"/>
            <a:ext cx="3352879" cy="2759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27923" cy="314367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27923" cy="3728720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30632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流感和支原体感染的特点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5187950" y="3068320"/>
            <a:ext cx="2332990" cy="1085215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多种病原体</a:t>
            </a:r>
            <a:endParaRPr lang="zh-CN" altLang="en-US" sz="1600" b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654382" y="3068588"/>
            <a:ext cx="1722806" cy="108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甲型流感病毒</a:t>
            </a:r>
            <a:endParaRPr lang="zh-CN" altLang="en-US" sz="1600" b="1">
              <a:solidFill>
                <a:srgbClr val="44AFE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乙型流感病毒</a:t>
            </a:r>
            <a:endParaRPr lang="zh-CN" altLang="en-US" sz="1600" b="1">
              <a:solidFill>
                <a:srgbClr val="44AFE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3565973" y="3068588"/>
            <a:ext cx="1722806" cy="108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肺炎支原体</a:t>
            </a:r>
            <a:endParaRPr lang="zh-CN" altLang="en-US" sz="1600" b="1" spc="150">
              <a:solidFill>
                <a:srgbClr val="F25544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椭圆 2"/>
          <p:cNvSpPr/>
          <p:nvPr>
            <p:custDataLst>
              <p:tags r:id="rId12"/>
            </p:custDataLst>
          </p:nvPr>
        </p:nvSpPr>
        <p:spPr>
          <a:xfrm>
            <a:off x="5578813" y="1239874"/>
            <a:ext cx="1520309" cy="1520309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495"/>
          </a:p>
        </p:txBody>
      </p:sp>
      <p:sp>
        <p:nvSpPr>
          <p:cNvPr id="26" name="椭圆 25"/>
          <p:cNvSpPr/>
          <p:nvPr>
            <p:custDataLst>
              <p:tags r:id="rId13"/>
            </p:custDataLst>
          </p:nvPr>
        </p:nvSpPr>
        <p:spPr>
          <a:xfrm>
            <a:off x="5656859" y="1318447"/>
            <a:ext cx="1363690" cy="1363690"/>
          </a:xfrm>
          <a:prstGeom prst="ellipse">
            <a:avLst/>
          </a:prstGeom>
          <a:solidFill>
            <a:srgbClr val="BF9000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13377" tIns="239410" rIns="113377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solidFill>
                <a:srgbClr val="BF9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7" name="椭圆 26"/>
          <p:cNvSpPr/>
          <p:nvPr>
            <p:custDataLst>
              <p:tags r:id="rId14"/>
            </p:custDataLst>
          </p:nvPr>
        </p:nvSpPr>
        <p:spPr>
          <a:xfrm>
            <a:off x="5728049" y="1389110"/>
            <a:ext cx="1221837" cy="1221837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6" name="图片 85" descr="343439383331313b343532303032373bbfcdbba7b5b5b0b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09507" y="1636957"/>
            <a:ext cx="258394" cy="258394"/>
          </a:xfrm>
          <a:prstGeom prst="rect">
            <a:avLst/>
          </a:prstGeom>
          <a:effectLst>
            <a:outerShdw blurRad="50800" dist="38100" dir="5400000" algn="t" rotWithShape="0">
              <a:schemeClr val="accent3">
                <a:lumMod val="75000"/>
                <a:alpha val="20000"/>
              </a:schemeClr>
            </a:outerShdw>
          </a:effectLst>
        </p:spPr>
      </p:pic>
      <p:sp>
        <p:nvSpPr>
          <p:cNvPr id="29" name="椭圆 28"/>
          <p:cNvSpPr/>
          <p:nvPr>
            <p:custDataLst>
              <p:tags r:id="rId18"/>
            </p:custDataLst>
          </p:nvPr>
        </p:nvSpPr>
        <p:spPr>
          <a:xfrm>
            <a:off x="1755630" y="1239874"/>
            <a:ext cx="1520309" cy="1520309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495"/>
          </a:p>
        </p:txBody>
      </p:sp>
      <p:sp>
        <p:nvSpPr>
          <p:cNvPr id="31" name="椭圆 30"/>
          <p:cNvSpPr/>
          <p:nvPr>
            <p:custDataLst>
              <p:tags r:id="rId19"/>
            </p:custDataLst>
          </p:nvPr>
        </p:nvSpPr>
        <p:spPr>
          <a:xfrm>
            <a:off x="1833676" y="1318447"/>
            <a:ext cx="1363690" cy="1363690"/>
          </a:xfrm>
          <a:prstGeom prst="ellipse">
            <a:avLst/>
          </a:prstGeom>
          <a:solidFill>
            <a:srgbClr val="44AFE4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13377" tIns="239410" rIns="113377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3" name="椭圆 32"/>
          <p:cNvSpPr/>
          <p:nvPr>
            <p:custDataLst>
              <p:tags r:id="rId20"/>
            </p:custDataLst>
          </p:nvPr>
        </p:nvSpPr>
        <p:spPr>
          <a:xfrm>
            <a:off x="1904866" y="1389110"/>
            <a:ext cx="1221837" cy="1221837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5" name="图片 34" descr="343439383331313b343532303033313bd3a6d3c3c9ccb3c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93706" y="1651196"/>
            <a:ext cx="244156" cy="244156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36" name="椭圆 35"/>
          <p:cNvSpPr/>
          <p:nvPr>
            <p:custDataLst>
              <p:tags r:id="rId24"/>
            </p:custDataLst>
          </p:nvPr>
        </p:nvSpPr>
        <p:spPr>
          <a:xfrm>
            <a:off x="3667222" y="1239874"/>
            <a:ext cx="1520309" cy="1520309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495"/>
          </a:p>
        </p:txBody>
      </p:sp>
      <p:sp>
        <p:nvSpPr>
          <p:cNvPr id="37" name="椭圆 36"/>
          <p:cNvSpPr/>
          <p:nvPr>
            <p:custDataLst>
              <p:tags r:id="rId25"/>
            </p:custDataLst>
          </p:nvPr>
        </p:nvSpPr>
        <p:spPr>
          <a:xfrm>
            <a:off x="3745267" y="1318447"/>
            <a:ext cx="1363690" cy="1363690"/>
          </a:xfrm>
          <a:prstGeom prst="ellipse">
            <a:avLst/>
          </a:prstGeom>
          <a:solidFill>
            <a:srgbClr val="F25544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13377" tIns="239410" rIns="113377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8" name="椭圆 37"/>
          <p:cNvSpPr/>
          <p:nvPr>
            <p:custDataLst>
              <p:tags r:id="rId26"/>
            </p:custDataLst>
          </p:nvPr>
        </p:nvSpPr>
        <p:spPr>
          <a:xfrm>
            <a:off x="3816458" y="1389110"/>
            <a:ext cx="1221837" cy="1221837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7" name="图片 46" descr="343435383038363b343532323339393bd6b4d0d0d5aad2aa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97915" y="1636957"/>
            <a:ext cx="258394" cy="258394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75000"/>
                <a:alpha val="20000"/>
              </a:schemeClr>
            </a:outerShdw>
          </a:effectLst>
        </p:spPr>
      </p:pic>
      <p:sp>
        <p:nvSpPr>
          <p:cNvPr id="40" name="标题"/>
          <p:cNvSpPr txBox="1"/>
          <p:nvPr>
            <p:custDataLst>
              <p:tags r:id="rId30"/>
            </p:custDataLst>
          </p:nvPr>
        </p:nvSpPr>
        <p:spPr>
          <a:xfrm>
            <a:off x="1943889" y="1944922"/>
            <a:ext cx="1143264" cy="428197"/>
          </a:xfrm>
          <a:prstGeom prst="rect">
            <a:avLst/>
          </a:prstGeom>
          <a:noFill/>
        </p:spPr>
        <p:txBody>
          <a:bodyPr wrap="square" lIns="30058" tIns="30058" rIns="30058" bIns="30058" rtlCol="0" anchor="t" anchorCtr="0">
            <a:norm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流行感冒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标题"/>
          <p:cNvSpPr txBox="1"/>
          <p:nvPr>
            <p:custDataLst>
              <p:tags r:id="rId31"/>
            </p:custDataLst>
          </p:nvPr>
        </p:nvSpPr>
        <p:spPr>
          <a:xfrm>
            <a:off x="3855481" y="1944922"/>
            <a:ext cx="1143264" cy="428197"/>
          </a:xfrm>
          <a:prstGeom prst="rect">
            <a:avLst/>
          </a:prstGeom>
          <a:noFill/>
        </p:spPr>
        <p:txBody>
          <a:bodyPr wrap="square" lIns="30058" tIns="30058" rIns="30058" bIns="30058" rtlCol="0" anchor="t" anchorCtr="0">
            <a:no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支原体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标题"/>
          <p:cNvSpPr txBox="1"/>
          <p:nvPr>
            <p:custDataLst>
              <p:tags r:id="rId32"/>
            </p:custDataLst>
          </p:nvPr>
        </p:nvSpPr>
        <p:spPr>
          <a:xfrm>
            <a:off x="5767072" y="1944922"/>
            <a:ext cx="1143264" cy="428197"/>
          </a:xfrm>
          <a:prstGeom prst="rect">
            <a:avLst/>
          </a:prstGeom>
          <a:noFill/>
        </p:spPr>
        <p:txBody>
          <a:bodyPr wrap="square" lIns="30058" tIns="30058" rIns="30058" bIns="30058" rtlCol="0" anchor="t" anchorCtr="0">
            <a:norm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普通感冒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27923" cy="314367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27923" cy="3728720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30632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流感和支原体感染的特点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654382" y="3068588"/>
            <a:ext cx="1722806" cy="108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甲型流感病毒</a:t>
            </a:r>
            <a:endParaRPr lang="zh-CN" altLang="en-US" sz="1600" b="1">
              <a:solidFill>
                <a:srgbClr val="44AFE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乙型流感病毒</a:t>
            </a:r>
            <a:endParaRPr lang="zh-CN" altLang="en-US" sz="1600" b="1">
              <a:solidFill>
                <a:srgbClr val="44AFE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3566160" y="1318895"/>
            <a:ext cx="3814445" cy="283464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高度变异性</a:t>
            </a:r>
            <a:r>
              <a:rPr lang="zh-CN" altLang="en-US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几乎每年都会产生新的毒株，使人群对它失去免疫力。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en-US" altLang="zh-CN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传染性强</a:t>
            </a: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流感病毒的传染性极强，传播速度快，主要通过飞沫传播，也可以通过接触污染物体表面传播。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en-US" altLang="zh-CN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致病性强</a:t>
            </a: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流感病毒对人体具有强烈的致病性，严重时可引起肺炎、心脏疾病等并发症，甚至危及生命。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</a:t>
            </a:r>
            <a:r>
              <a:rPr lang="en-US" altLang="zh-CN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季节性</a:t>
            </a:r>
            <a:r>
              <a:rPr lang="en-US" altLang="zh-CN" b="1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流行</a:t>
            </a:r>
            <a:r>
              <a:rPr lang="en-US" altLang="zh-CN">
                <a:solidFill>
                  <a:srgbClr val="44AFE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流感病毒在冷季和暖季均可流行，但冷季更容易引起大流行。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11"/>
            </p:custDataLst>
          </p:nvPr>
        </p:nvSpPr>
        <p:spPr>
          <a:xfrm>
            <a:off x="1755630" y="1239874"/>
            <a:ext cx="1520309" cy="1520309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495"/>
          </a:p>
        </p:txBody>
      </p:sp>
      <p:sp>
        <p:nvSpPr>
          <p:cNvPr id="31" name="椭圆 30"/>
          <p:cNvSpPr/>
          <p:nvPr>
            <p:custDataLst>
              <p:tags r:id="rId12"/>
            </p:custDataLst>
          </p:nvPr>
        </p:nvSpPr>
        <p:spPr>
          <a:xfrm>
            <a:off x="1833676" y="1318447"/>
            <a:ext cx="1363690" cy="1363690"/>
          </a:xfrm>
          <a:prstGeom prst="ellipse">
            <a:avLst/>
          </a:prstGeom>
          <a:solidFill>
            <a:srgbClr val="44AFE4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13377" tIns="239410" rIns="113377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3" name="椭圆 32"/>
          <p:cNvSpPr/>
          <p:nvPr>
            <p:custDataLst>
              <p:tags r:id="rId13"/>
            </p:custDataLst>
          </p:nvPr>
        </p:nvSpPr>
        <p:spPr>
          <a:xfrm>
            <a:off x="1904866" y="1389110"/>
            <a:ext cx="1221837" cy="1221837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5" name="图片 34" descr="343439383331313b343532303033313bd3a6d3c3c9ccb3c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93706" y="1651196"/>
            <a:ext cx="244156" cy="244156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40" name="标题"/>
          <p:cNvSpPr txBox="1"/>
          <p:nvPr>
            <p:custDataLst>
              <p:tags r:id="rId17"/>
            </p:custDataLst>
          </p:nvPr>
        </p:nvSpPr>
        <p:spPr>
          <a:xfrm>
            <a:off x="1943889" y="1944922"/>
            <a:ext cx="1143264" cy="428197"/>
          </a:xfrm>
          <a:prstGeom prst="rect">
            <a:avLst/>
          </a:prstGeom>
          <a:noFill/>
        </p:spPr>
        <p:txBody>
          <a:bodyPr wrap="square" lIns="30058" tIns="30058" rIns="30058" bIns="30058" rtlCol="0" anchor="t" anchorCtr="0">
            <a:norm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流行感冒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27923" cy="314367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27923" cy="3728720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30632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流感和支原体感染的特点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5368925" y="1240790"/>
            <a:ext cx="2604135" cy="2912745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耐药性强：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在治疗时需要选择大环内酯类抗生素。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病程较长：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潜伏期较长，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2-3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周，感染后，患者可能会出现较长时间的咳嗽、低热等症状。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传染性强：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可以通过飞沫或直接接触传播。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</a:t>
            </a:r>
            <a:r>
              <a:rPr lang="zh-CN" altLang="en-US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易复发：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在治疗不彻底或免疫力低下时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易复发。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</a:t>
            </a:r>
            <a:r>
              <a:rPr lang="zh-CN" altLang="en-US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没有疫苗：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支原体肺炎的免疫应答与常见的细菌感染有所不同。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1494155" y="1368425"/>
            <a:ext cx="1882775" cy="278511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支原体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是一种介于病毒和细菌之间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的微生物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。它没有细胞壁，能够在人体内独立存活。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3565973" y="3068588"/>
            <a:ext cx="1722806" cy="108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F255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肺炎支原体</a:t>
            </a:r>
            <a:endParaRPr lang="zh-CN" altLang="en-US" sz="1600" b="1" spc="150">
              <a:solidFill>
                <a:srgbClr val="F25544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6" name="椭圆 35"/>
          <p:cNvSpPr/>
          <p:nvPr>
            <p:custDataLst>
              <p:tags r:id="rId12"/>
            </p:custDataLst>
          </p:nvPr>
        </p:nvSpPr>
        <p:spPr>
          <a:xfrm>
            <a:off x="3667222" y="1239874"/>
            <a:ext cx="1520309" cy="1520309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495"/>
          </a:p>
        </p:txBody>
      </p:sp>
      <p:sp>
        <p:nvSpPr>
          <p:cNvPr id="37" name="椭圆 36"/>
          <p:cNvSpPr/>
          <p:nvPr>
            <p:custDataLst>
              <p:tags r:id="rId13"/>
            </p:custDataLst>
          </p:nvPr>
        </p:nvSpPr>
        <p:spPr>
          <a:xfrm>
            <a:off x="3745267" y="1318447"/>
            <a:ext cx="1363690" cy="1363690"/>
          </a:xfrm>
          <a:prstGeom prst="ellipse">
            <a:avLst/>
          </a:prstGeom>
          <a:solidFill>
            <a:srgbClr val="F25544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13377" tIns="239410" rIns="113377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8" name="椭圆 37"/>
          <p:cNvSpPr/>
          <p:nvPr>
            <p:custDataLst>
              <p:tags r:id="rId14"/>
            </p:custDataLst>
          </p:nvPr>
        </p:nvSpPr>
        <p:spPr>
          <a:xfrm>
            <a:off x="3816458" y="1389110"/>
            <a:ext cx="1221837" cy="1221837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7" name="图片 46" descr="343435383038363b343532323339393bd6b4d0d0d5aad2aa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7915" y="1636957"/>
            <a:ext cx="258394" cy="258394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75000"/>
                <a:alpha val="20000"/>
              </a:schemeClr>
            </a:outerShdw>
          </a:effectLst>
        </p:spPr>
      </p:pic>
      <p:sp>
        <p:nvSpPr>
          <p:cNvPr id="41" name="标题"/>
          <p:cNvSpPr txBox="1"/>
          <p:nvPr>
            <p:custDataLst>
              <p:tags r:id="rId18"/>
            </p:custDataLst>
          </p:nvPr>
        </p:nvSpPr>
        <p:spPr>
          <a:xfrm>
            <a:off x="3855481" y="1944922"/>
            <a:ext cx="1143264" cy="428197"/>
          </a:xfrm>
          <a:prstGeom prst="rect">
            <a:avLst/>
          </a:prstGeom>
          <a:noFill/>
        </p:spPr>
        <p:txBody>
          <a:bodyPr wrap="square" lIns="30058" tIns="30058" rIns="30058" bIns="30058" rtlCol="0" anchor="t" anchorCtr="0">
            <a:no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支原体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127923" cy="3143673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79"/>
                <a:ext cx="3127923" cy="3728720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92792" y="68580"/>
            <a:ext cx="750917" cy="10512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8655" y="819785"/>
            <a:ext cx="230632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流感和支原体感染的特点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5187950" y="3068320"/>
            <a:ext cx="2332990" cy="1085215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多种病原体</a:t>
            </a:r>
            <a:endParaRPr lang="zh-CN" altLang="en-US" sz="1600" b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28650" y="1240790"/>
            <a:ext cx="4849495" cy="2912745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病原体种类多样：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包括多种病毒和细菌，如鼻病毒、呼吸道合胞病毒、腺病毒、副流感病毒、柯萨奇病毒、溶血性链球菌、流感嗜血杆菌、肺炎链球菌、金黄色葡萄球菌等。以病毒为主，种类繁多，但临床症状相似，都以呼吸道症状为主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传染性较弱：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主要通过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飞沫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传播和接触传播，但传播速度和范围相对较小。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致病性较轻：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感染后，患者通常出现上呼吸道症状，如鼻塞、流涕、咳嗽等，并发症少见。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</a:t>
            </a:r>
            <a:r>
              <a:rPr lang="zh-CN" altLang="en-US" b="1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自限性：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大多数情况下患者依靠自身免疫力可以在一定时间内康复，不需要特殊治疗。病程一般较短，通常在1周左右。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椭圆 2"/>
          <p:cNvSpPr/>
          <p:nvPr>
            <p:custDataLst>
              <p:tags r:id="rId11"/>
            </p:custDataLst>
          </p:nvPr>
        </p:nvSpPr>
        <p:spPr>
          <a:xfrm>
            <a:off x="5578813" y="1239874"/>
            <a:ext cx="1520309" cy="1520309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1495"/>
          </a:p>
        </p:txBody>
      </p:sp>
      <p:sp>
        <p:nvSpPr>
          <p:cNvPr id="26" name="椭圆 25"/>
          <p:cNvSpPr/>
          <p:nvPr>
            <p:custDataLst>
              <p:tags r:id="rId12"/>
            </p:custDataLst>
          </p:nvPr>
        </p:nvSpPr>
        <p:spPr>
          <a:xfrm>
            <a:off x="5656859" y="1318447"/>
            <a:ext cx="1363690" cy="1363690"/>
          </a:xfrm>
          <a:prstGeom prst="ellipse">
            <a:avLst/>
          </a:prstGeom>
          <a:solidFill>
            <a:srgbClr val="BF9000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13377" tIns="239410" rIns="113377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solidFill>
                <a:srgbClr val="BF9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7" name="椭圆 26"/>
          <p:cNvSpPr/>
          <p:nvPr>
            <p:custDataLst>
              <p:tags r:id="rId13"/>
            </p:custDataLst>
          </p:nvPr>
        </p:nvSpPr>
        <p:spPr>
          <a:xfrm>
            <a:off x="5728049" y="1389110"/>
            <a:ext cx="1221837" cy="1221837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33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6" name="图片 85" descr="343439383331313b343532303032373bbfcdbba7b5b5b0b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09507" y="1636957"/>
            <a:ext cx="258394" cy="258394"/>
          </a:xfrm>
          <a:prstGeom prst="rect">
            <a:avLst/>
          </a:prstGeom>
          <a:effectLst>
            <a:outerShdw blurRad="50800" dist="38100" dir="5400000" algn="t" rotWithShape="0">
              <a:schemeClr val="accent3">
                <a:lumMod val="75000"/>
                <a:alpha val="20000"/>
              </a:schemeClr>
            </a:outerShdw>
          </a:effectLst>
        </p:spPr>
      </p:pic>
      <p:sp>
        <p:nvSpPr>
          <p:cNvPr id="42" name="标题"/>
          <p:cNvSpPr txBox="1"/>
          <p:nvPr>
            <p:custDataLst>
              <p:tags r:id="rId17"/>
            </p:custDataLst>
          </p:nvPr>
        </p:nvSpPr>
        <p:spPr>
          <a:xfrm>
            <a:off x="5767072" y="1944922"/>
            <a:ext cx="1143264" cy="428197"/>
          </a:xfrm>
          <a:prstGeom prst="rect">
            <a:avLst/>
          </a:prstGeom>
          <a:noFill/>
        </p:spPr>
        <p:txBody>
          <a:bodyPr wrap="square" lIns="30058" tIns="30058" rIns="30058" bIns="30058" rtlCol="0" anchor="t" anchorCtr="0">
            <a:norm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普通感冒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5251"/>
            <a:ext cx="9158791" cy="5154002"/>
            <a:chOff x="0" y="-7001"/>
            <a:chExt cx="12211721" cy="6872002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7001"/>
              <a:ext cx="12192000" cy="6872002"/>
              <a:chOff x="-104504" y="-7001"/>
              <a:chExt cx="12296504" cy="6872002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1" cstate="email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17874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6043748" y="0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2969622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9117874" y="3136249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043748" y="3129248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2969622" y="3122247"/>
                <a:ext cx="3074126" cy="372875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-104504" y="-7001"/>
                <a:ext cx="3074126" cy="314325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-104504" y="3122247"/>
                <a:ext cx="3074126" cy="3728752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664" y="5090160"/>
              <a:ext cx="12173335" cy="17748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0027919" y="407612"/>
              <a:ext cx="1631788" cy="1953626"/>
            </a:xfrm>
            <a:custGeom>
              <a:avLst/>
              <a:gdLst>
                <a:gd name="connsiteX0" fmla="*/ 0 w 3143795"/>
                <a:gd name="connsiteY0" fmla="*/ 0 h 1976845"/>
                <a:gd name="connsiteX1" fmla="*/ 3143795 w 3143795"/>
                <a:gd name="connsiteY1" fmla="*/ 0 h 1976845"/>
                <a:gd name="connsiteX2" fmla="*/ 3143795 w 3143795"/>
                <a:gd name="connsiteY2" fmla="*/ 1976845 h 1976845"/>
                <a:gd name="connsiteX3" fmla="*/ 0 w 3143795"/>
                <a:gd name="connsiteY3" fmla="*/ 1976845 h 19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795" h="1976845">
                  <a:moveTo>
                    <a:pt x="0" y="0"/>
                  </a:moveTo>
                  <a:lnTo>
                    <a:pt x="3143795" y="0"/>
                  </a:lnTo>
                  <a:lnTo>
                    <a:pt x="3143795" y="1976845"/>
                  </a:lnTo>
                  <a:lnTo>
                    <a:pt x="0" y="1976845"/>
                  </a:ln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8664" y="51599"/>
              <a:ext cx="12193057" cy="128858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85972" y="916543"/>
            <a:ext cx="8372057" cy="3310415"/>
          </a:xfrm>
          <a:custGeom>
            <a:avLst/>
            <a:gdLst>
              <a:gd name="connsiteX0" fmla="*/ 0 w 11162743"/>
              <a:gd name="connsiteY0" fmla="*/ 0 h 4413887"/>
              <a:gd name="connsiteX1" fmla="*/ 2101260 w 11162743"/>
              <a:gd name="connsiteY1" fmla="*/ 0 h 4413887"/>
              <a:gd name="connsiteX2" fmla="*/ 2101260 w 11162743"/>
              <a:gd name="connsiteY2" fmla="*/ 235927 h 4413887"/>
              <a:gd name="connsiteX3" fmla="*/ 8730973 w 11162743"/>
              <a:gd name="connsiteY3" fmla="*/ 235927 h 4413887"/>
              <a:gd name="connsiteX4" fmla="*/ 8730973 w 11162743"/>
              <a:gd name="connsiteY4" fmla="*/ 576264 h 4413887"/>
              <a:gd name="connsiteX5" fmla="*/ 11162743 w 11162743"/>
              <a:gd name="connsiteY5" fmla="*/ 576264 h 4413887"/>
              <a:gd name="connsiteX6" fmla="*/ 11162743 w 11162743"/>
              <a:gd name="connsiteY6" fmla="*/ 4413887 h 4413887"/>
              <a:gd name="connsiteX7" fmla="*/ 5235933 w 11162743"/>
              <a:gd name="connsiteY7" fmla="*/ 4413887 h 4413887"/>
              <a:gd name="connsiteX8" fmla="*/ 5235933 w 11162743"/>
              <a:gd name="connsiteY8" fmla="*/ 4030664 h 4413887"/>
              <a:gd name="connsiteX9" fmla="*/ 4473934 w 11162743"/>
              <a:gd name="connsiteY9" fmla="*/ 4030664 h 4413887"/>
              <a:gd name="connsiteX10" fmla="*/ 4473934 w 11162743"/>
              <a:gd name="connsiteY10" fmla="*/ 4413887 h 4413887"/>
              <a:gd name="connsiteX11" fmla="*/ 0 w 11162743"/>
              <a:gd name="connsiteY11" fmla="*/ 4413887 h 4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2743" h="4413887">
                <a:moveTo>
                  <a:pt x="0" y="0"/>
                </a:moveTo>
                <a:lnTo>
                  <a:pt x="2101260" y="0"/>
                </a:lnTo>
                <a:lnTo>
                  <a:pt x="2101260" y="235927"/>
                </a:lnTo>
                <a:lnTo>
                  <a:pt x="8730973" y="235927"/>
                </a:lnTo>
                <a:lnTo>
                  <a:pt x="8730973" y="576264"/>
                </a:lnTo>
                <a:lnTo>
                  <a:pt x="11162743" y="576264"/>
                </a:lnTo>
                <a:lnTo>
                  <a:pt x="11162743" y="4413887"/>
                </a:lnTo>
                <a:lnTo>
                  <a:pt x="5235933" y="4413887"/>
                </a:lnTo>
                <a:lnTo>
                  <a:pt x="5235933" y="4030664"/>
                </a:lnTo>
                <a:lnTo>
                  <a:pt x="4473934" y="4030664"/>
                </a:lnTo>
                <a:lnTo>
                  <a:pt x="4473934" y="4413887"/>
                </a:lnTo>
                <a:lnTo>
                  <a:pt x="0" y="4413887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21246108">
            <a:off x="234877" y="674680"/>
            <a:ext cx="2202216" cy="823317"/>
          </a:xfrm>
          <a:custGeom>
            <a:avLst/>
            <a:gdLst>
              <a:gd name="connsiteX0" fmla="*/ 1634871 w 2709522"/>
              <a:gd name="connsiteY0" fmla="*/ 0 h 1012978"/>
              <a:gd name="connsiteX1" fmla="*/ 1629491 w 2709522"/>
              <a:gd name="connsiteY1" fmla="*/ 52079 h 1012978"/>
              <a:gd name="connsiteX2" fmla="*/ 2709522 w 2709522"/>
              <a:gd name="connsiteY2" fmla="*/ 163655 h 1012978"/>
              <a:gd name="connsiteX3" fmla="*/ 2709522 w 2709522"/>
              <a:gd name="connsiteY3" fmla="*/ 1012978 h 1012978"/>
              <a:gd name="connsiteX4" fmla="*/ 0 w 2709522"/>
              <a:gd name="connsiteY4" fmla="*/ 1012978 h 1012978"/>
              <a:gd name="connsiteX5" fmla="*/ 0 w 2709522"/>
              <a:gd name="connsiteY5" fmla="*/ 0 h 101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522" h="1012978">
                <a:moveTo>
                  <a:pt x="1634871" y="0"/>
                </a:moveTo>
                <a:lnTo>
                  <a:pt x="1629491" y="52079"/>
                </a:lnTo>
                <a:lnTo>
                  <a:pt x="2709522" y="163655"/>
                </a:lnTo>
                <a:lnTo>
                  <a:pt x="2709522" y="1012978"/>
                </a:lnTo>
                <a:lnTo>
                  <a:pt x="0" y="10129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91248" y="1696585"/>
            <a:ext cx="1382044" cy="13820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382520" y="2135505"/>
            <a:ext cx="525462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流感和支原体感染的危害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491373" y="3445194"/>
            <a:ext cx="1807094" cy="17064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451032" y="3529504"/>
            <a:ext cx="1098439" cy="153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6" grpId="0"/>
    </p:bldLst>
  </p:timing>
</p:sld>
</file>

<file path=ppt/tags/tag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2*m_h_f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1_1"/>
  <p:tag name="KSO_WM_UNIT_VALUE" val="82*82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2_4"/>
  <p:tag name="KSO_WM_UNIT_PRESET_TEXT" val="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2_1"/>
  <p:tag name="KSO_WM_UNIT_VALUE" val="86*8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2*m_h_a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39_2*m_h_a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0939_2*m_h_a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2*m_h_f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1_4"/>
  <p:tag name="KSO_WM_UNIT_PRESET_TEXT" val="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1_1"/>
  <p:tag name="KSO_WM_UNIT_VALUE" val="82*82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2*m_h_a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2*m_h_f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2*m_h_f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2*m_h_f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2_4"/>
  <p:tag name="KSO_WM_UNIT_PRESET_TEXT" val="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2_1"/>
  <p:tag name="KSO_WM_UNIT_VALUE" val="86*8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39_2*m_h_a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2*m_h_f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3_4"/>
  <p:tag name="KSO_WM_UNIT_PRESET_TEXT" val="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BEAUTIFY_FLAG" val="#wm#"/>
  <p:tag name="KSO_WM_UNI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3_1"/>
  <p:tag name="KSO_WM_UNIT_VALUE" val="86*8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0939_2*m_h_a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53_2*l_h_i*1_1_2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4,&quot;transparency&quot;:0},&quot;type&quot;:1},&quot;shadow&quot;:{&quot;brightness&quot;:-0.25,&quot;colorType&quot;:1,&quot;foreColorIndex&quot;:5,&quot;transparency&quot;:0.860000014305114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53_2*l_h_i*1_1_3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779999971389770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53_2*l_h_f*1_1_1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353_2*l_h_i*1_1_1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27_1_2"/>
  <p:tag name="KSO_WM_UNIT_ID" val="diagram20231353_2*l_h_i*827_1_2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4,&quot;transparency&quot;:0},&quot;type&quot;:1},&quot;shadow&quot;:{&quot;brightness&quot;:-0.25,&quot;colorType&quot;:1,&quot;foreColorIndex&quot;:5,&quot;transparency&quot;:0.860000014305114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27_1_3"/>
  <p:tag name="KSO_WM_UNIT_ID" val="diagram20231353_2*l_h_i*827_1_3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779999971389770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27_1_1"/>
  <p:tag name="KSO_WM_UNIT_ID" val="diagram20231353_2*l_h_f*827_1_1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827_1_1"/>
  <p:tag name="KSO_WM_UNIT_ID" val="diagram20231353_2*l_h_i*827_1_1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27_1_2"/>
  <p:tag name="KSO_WM_UNIT_ID" val="diagram20231353_2*l_h_i*827_1_2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"/>
  <p:tag name="KSO_WM_UNIT_FILL_FORE_SCHEMECOLOR_INDEX" val="5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14,&quot;transparency&quot;:0},&quot;type&quot;:1},&quot;shadow&quot;:{&quot;brightness&quot;:-0.25,&quot;colorType&quot;:1,&quot;foreColorIndex&quot;:5,&quot;transparency&quot;:0.860000014305114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3_4"/>
  <p:tag name="KSO_WM_UNIT_PRESET_TEXT" val="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27_1_3"/>
  <p:tag name="KSO_WM_UNIT_ID" val="diagram20231353_2*l_h_i*827_1_3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779999971389770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27_1_1"/>
  <p:tag name="KSO_WM_UNIT_ID" val="diagram20231353_2*l_h_f*827_1_1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827_1_1"/>
  <p:tag name="KSO_WM_UNIT_ID" val="diagram20231353_2*l_h_i*827_1_1"/>
  <p:tag name="KSO_WM_TEMPLATE_CATEGORY" val="diagram"/>
  <p:tag name="KSO_WM_TEMPLATE_INDEX" val="20231353"/>
  <p:tag name="KSO_WM_UNIT_LAYERLEVEL" val="1_1_1"/>
  <p:tag name="KSO_WM_TAG_VERSION" val="3.0"/>
  <p:tag name="KSO_WM_DIAGRAM_VERSION" val="3"/>
  <p:tag name="KSO_WM_DIAGRAM_COLOR_TEXT_CAN_REMOVE" val="n"/>
  <p:tag name="KSO_WM_BEAUTIFY_FLAG" val=""/>
  <p:tag name="KSO_WM_UNIT_TEXT_FILL_FORE_SCHEMECOLOR_INDEX" val="5"/>
  <p:tag name="KSO_WM_DIAGRAM_MAX_ITEMCNT" val="6"/>
  <p:tag name="KSO_WM_DIAGRAM_MIN_ITEMCNT" val="2"/>
  <p:tag name="KSO_WM_DIAGRAM_VIRTUALLY_FRAME" val="{&quot;height&quot;:374.0294494628906,&quot;width&quot;:861.988891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1_2"/>
  <p:tag name="KSO_WM_UNIT_ID" val="diagram20231350_5*l_h_i*304_1_2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BEAUTIFY_FLAG" val="#wm#"/>
  <p:tag name="KSO_WM_UNI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3_1"/>
  <p:tag name="KSO_WM_UNIT_VALUE" val="86*86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2_2"/>
  <p:tag name="KSO_WM_UNIT_ID" val="diagram20231350_5*l_h_i*304_2_2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1_1"/>
  <p:tag name="KSO_WM_UNIT_ID" val="diagram20231350_5*l_h_i*304_1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2_1"/>
  <p:tag name="KSO_WM_UNIT_ID" val="diagram20231350_5*l_h_i*304_2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3_2"/>
  <p:tag name="KSO_WM_UNIT_ID" val="diagram20231350_5*l_h_i*304_3_2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4_2"/>
  <p:tag name="KSO_WM_UNIT_ID" val="diagram20231350_5*l_h_i*304_4_2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3_1"/>
  <p:tag name="KSO_WM_UNIT_ID" val="diagram20231350_5*l_h_i*304_3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4_1"/>
  <p:tag name="KSO_WM_UNIT_ID" val="diagram20231350_5*l_h_i*304_4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5_2"/>
  <p:tag name="KSO_WM_UNIT_ID" val="diagram20231350_5*l_h_i*304_5_2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solidLine&quot;:{&quot;brightness&quot;:0,&quot;colorType&quot;:1,&quot;foreColorIndex&quot;:9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304_5_1"/>
  <p:tag name="KSO_WM_UNIT_ID" val="diagram20231350_5*l_h_i*304_5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SUBTYPE" val="d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304_5_1"/>
  <p:tag name="KSO_WM_UNIT_ID" val="diagram20231350_5*l_h_f*304_5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，请尽量言简意赅的阐述观点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304_4_1"/>
  <p:tag name="KSO_WM_UNIT_ID" val="diagram20231350_5*l_h_f*304_4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，请尽量言简意赅的阐述观点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304_3_1"/>
  <p:tag name="KSO_WM_UNIT_ID" val="diagram20231350_5*l_h_f*304_3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，请尽量言简意赅的阐述观点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304_2_1"/>
  <p:tag name="KSO_WM_UNIT_ID" val="diagram20231350_5*l_h_f*304_2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，为了最终演示发布的良好效果，请尽量言简意赅的阐述观点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304_1_1"/>
  <p:tag name="KSO_WM_UNIT_ID" val="diagram20231350_5*l_h_f*304_1_1"/>
  <p:tag name="KSO_WM_TEMPLATE_CATEGORY" val="diagram"/>
  <p:tag name="KSO_WM_TEMPLATE_INDEX" val="2023135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VALUE" val="42"/>
  <p:tag name="KSO_WM_UNIT_PRESET_TEXT" val="单击此处输入你的正文，文字是您思想的提炼，为了最终演示发布的良好效果，请尽量言简意赅的阐述观点"/>
  <p:tag name="KSO_WM_DIAGRAM_MAX_ITEMCNT" val="6"/>
  <p:tag name="KSO_WM_DIAGRAM_MIN_ITEMCNT" val="2"/>
  <p:tag name="KSO_WM_DIAGRAM_VIRTUALLY_FRAME" val="{&quot;height&quot;:338.70001220703125,&quot;width&quot;:81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1_4"/>
  <p:tag name="KSO_WM_UNIT_PRESET_TEXT" val="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8.75,&quot;width&quot;:8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resource_record_key" val="{&quot;70&quot;:[3312357,3312233,3316196,3316162]}"/>
  <p:tag name="commondata" val="eyJoZGlkIjoiNTg3ZWYzZDZiNTdiMTgyMDZmMmUyNDkzYzI3NTk3MTMifQ=="/>
  <p:tag name="KSO_WPP_MARK_KEY" val="533c2968-1c89-44ad-9765-55e0f023edf3"/>
  <p:tag name="COMMONDATA" val="eyJoZGlkIjoiNDY4Y2JjYTkzYTAxZTFiMDEyNDA0MDczM2FhMzJmNzQifQ=="/>
</p:tagLst>
</file>

<file path=ppt/theme/theme1.xml><?xml version="1.0" encoding="utf-8"?>
<a:theme xmlns:a="http://schemas.openxmlformats.org/drawingml/2006/main" name="第一PPT模板网-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</Words>
  <Application>WPS 演示</Application>
  <PresentationFormat>全屏显示(16:9)</PresentationFormat>
  <Paragraphs>239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第一PPT模板网-WWW.1PPT.COM​​</vt:lpstr>
      <vt:lpstr>自定义设计方案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无限量下载EHS独家精品资料，请咨询“安小应”微信号：ansyingcysafety</dc:description>
  <dc:subject>无限量下载EHS独家精品资料，请咨询“安小应”微信号：ansyingcysafety</dc:subject>
  <cp:category>EHS</cp:category>
  <cp:lastModifiedBy>企业用户_281779366</cp:lastModifiedBy>
  <cp:revision>14</cp:revision>
  <dcterms:created xsi:type="dcterms:W3CDTF">1900-01-01T00:00:00Z</dcterms:created>
  <dcterms:modified xsi:type="dcterms:W3CDTF">2025-03-13T06:28:27Z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32824576E08E44D4A463EF08C579BCDB_12</vt:lpwstr>
  </property>
</Properties>
</file>