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8" r:id="rId4"/>
    <p:sldId id="259" r:id="rId5"/>
    <p:sldId id="260" r:id="rId6"/>
    <p:sldId id="261" r:id="rId8"/>
    <p:sldId id="262" r:id="rId9"/>
    <p:sldId id="379" r:id="rId10"/>
    <p:sldId id="438" r:id="rId11"/>
    <p:sldId id="32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4" r:id="rId63"/>
    <p:sldId id="315" r:id="rId64"/>
    <p:sldId id="316" r:id="rId65"/>
    <p:sldId id="317" r:id="rId66"/>
    <p:sldId id="318" r:id="rId67"/>
    <p:sldId id="319" r:id="rId68"/>
    <p:sldId id="320" r:id="rId69"/>
  </p:sldIdLst>
  <p:sldSz cx="9144000" cy="6858000" type="screen4x3"/>
  <p:notesSz cx="6858000" cy="9144000"/>
  <p:custDataLst>
    <p:tags r:id="rId7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35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3" Type="http://schemas.openxmlformats.org/officeDocument/2006/relationships/tags" Target="tags/tag1.xml"/><Relationship Id="rId72" Type="http://schemas.openxmlformats.org/officeDocument/2006/relationships/tableStyles" Target="tableStyles.xml"/><Relationship Id="rId71" Type="http://schemas.openxmlformats.org/officeDocument/2006/relationships/viewProps" Target="viewProps.xml"/><Relationship Id="rId70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8A3E7-C8D4-423D-BE05-0F0A9F5E7254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D15F3D95-F519-40ED-AE20-0F2875A5188D}">
      <dgm:prSet custT="1"/>
      <dgm:spPr/>
      <dgm:t>
        <a:bodyPr/>
        <a:lstStyle/>
        <a:p>
          <a:r>
            <a:rPr lang="zh-CN" altLang="en-US" sz="2400" b="1" dirty="0" smtClean="0">
              <a:latin typeface="楷体_GB2312" panose="02010609030101010101" pitchFamily="49" charset="-122"/>
            </a:rPr>
            <a:t>疾病防治重心前移是国家在</a:t>
          </a:r>
          <a:r>
            <a:rPr lang="zh-CN" altLang="en-US" sz="2400" b="1" dirty="0" smtClean="0">
              <a:latin typeface="Times New Roman" panose="02020603050405020304"/>
            </a:rPr>
            <a:t>“</a:t>
          </a:r>
          <a:r>
            <a:rPr lang="zh-CN" altLang="en-US" sz="2400" b="1" dirty="0" smtClean="0">
              <a:latin typeface="楷体_GB2312" panose="02010609030101010101" pitchFamily="49" charset="-122"/>
            </a:rPr>
            <a:t>人口与健康</a:t>
          </a:r>
          <a:r>
            <a:rPr lang="zh-CN" altLang="en-US" sz="2400" b="1" dirty="0" smtClean="0">
              <a:latin typeface="Times New Roman" panose="02020603050405020304"/>
            </a:rPr>
            <a:t>”</a:t>
          </a:r>
          <a:r>
            <a:rPr lang="zh-CN" altLang="en-US" sz="2400" b="1" dirty="0" smtClean="0">
              <a:latin typeface="楷体_GB2312" panose="02010609030101010101" pitchFamily="49" charset="-122"/>
            </a:rPr>
            <a:t>领域的重大战略措施 </a:t>
          </a:r>
          <a:endParaRPr lang="zh-CN" altLang="en-US" sz="2400" b="1" dirty="0">
            <a:latin typeface="楷体_GB2312" panose="02010609030101010101" pitchFamily="49" charset="-122"/>
          </a:endParaRPr>
        </a:p>
      </dgm:t>
    </dgm:pt>
    <dgm:pt modelId="{C837E746-FD7B-4E01-9122-D9304772383D}" cxnId="{77D2EDBE-7805-44D3-BB90-6A5D22CE35A0}" type="parTrans">
      <dgm:prSet/>
      <dgm:spPr/>
      <dgm:t>
        <a:bodyPr/>
        <a:lstStyle/>
        <a:p>
          <a:endParaRPr lang="zh-CN" altLang="en-US" sz="2400"/>
        </a:p>
      </dgm:t>
    </dgm:pt>
    <dgm:pt modelId="{64123D56-1B51-48E2-9895-F072F649648E}" cxnId="{77D2EDBE-7805-44D3-BB90-6A5D22CE35A0}" type="sibTrans">
      <dgm:prSet/>
      <dgm:spPr/>
      <dgm:t>
        <a:bodyPr/>
        <a:lstStyle/>
        <a:p>
          <a:endParaRPr lang="zh-CN" altLang="en-US" sz="2400"/>
        </a:p>
      </dgm:t>
    </dgm:pt>
    <dgm:pt modelId="{917FF59F-815D-4009-B493-4F13CF5F3E5F}">
      <dgm:prSet custT="1"/>
      <dgm:spPr/>
      <dgm:t>
        <a:bodyPr/>
        <a:lstStyle/>
        <a:p>
          <a:r>
            <a:rPr lang="zh-CN" altLang="en-US" sz="2400" b="1" dirty="0" smtClean="0">
              <a:latin typeface="楷体_GB2312" panose="02010609030101010101" pitchFamily="49" charset="-122"/>
            </a:rPr>
            <a:t>中医学已有针对</a:t>
          </a:r>
          <a:r>
            <a:rPr lang="zh-CN" altLang="en-US" sz="2400" b="1" dirty="0" smtClean="0">
              <a:latin typeface="Arial" panose="020B0604020202020204"/>
            </a:rPr>
            <a:t>“</a:t>
          </a:r>
          <a:r>
            <a:rPr lang="zh-CN" altLang="en-US" sz="2400" b="1" dirty="0" smtClean="0">
              <a:latin typeface="楷体_GB2312" panose="02010609030101010101" pitchFamily="49" charset="-122"/>
            </a:rPr>
            <a:t>治已病</a:t>
          </a:r>
          <a:r>
            <a:rPr lang="zh-CN" altLang="en-US" sz="2400" b="1" dirty="0" smtClean="0">
              <a:latin typeface="Arial" panose="020B0604020202020204"/>
            </a:rPr>
            <a:t>”</a:t>
          </a:r>
          <a:r>
            <a:rPr lang="zh-CN" altLang="en-US" sz="2400" b="1" dirty="0" smtClean="0">
              <a:latin typeface="楷体_GB2312" panose="02010609030101010101" pitchFamily="49" charset="-122"/>
            </a:rPr>
            <a:t>的医疗服务体系，急需构建</a:t>
          </a:r>
          <a:r>
            <a:rPr lang="zh-CN" altLang="en-US" sz="2400" b="1" dirty="0" smtClean="0">
              <a:latin typeface="Arial" panose="020B0604020202020204"/>
            </a:rPr>
            <a:t>“</a:t>
          </a:r>
          <a:r>
            <a:rPr lang="zh-CN" altLang="en-US" sz="2400" b="1" dirty="0" smtClean="0">
              <a:latin typeface="楷体_GB2312" panose="02010609030101010101" pitchFamily="49" charset="-122"/>
            </a:rPr>
            <a:t>治未病</a:t>
          </a:r>
          <a:r>
            <a:rPr lang="zh-CN" altLang="en-US" sz="2400" b="1" dirty="0" smtClean="0">
              <a:latin typeface="Arial" panose="020B0604020202020204"/>
            </a:rPr>
            <a:t>”</a:t>
          </a:r>
          <a:r>
            <a:rPr lang="zh-CN" altLang="en-US" sz="2400" b="1" dirty="0" smtClean="0">
              <a:latin typeface="楷体_GB2312" panose="02010609030101010101" pitchFamily="49" charset="-122"/>
            </a:rPr>
            <a:t>的保健服务体系</a:t>
          </a:r>
          <a:endParaRPr lang="zh-CN" altLang="en-US" sz="2400" b="1" dirty="0">
            <a:latin typeface="楷体_GB2312" panose="02010609030101010101" pitchFamily="49" charset="-122"/>
          </a:endParaRPr>
        </a:p>
      </dgm:t>
    </dgm:pt>
    <dgm:pt modelId="{55623E46-E6B3-4C75-8E67-BC6EB48F268C}" cxnId="{F9F68165-64F4-4E8C-9EC6-145F58CB0469}" type="parTrans">
      <dgm:prSet/>
      <dgm:spPr/>
      <dgm:t>
        <a:bodyPr/>
        <a:lstStyle/>
        <a:p>
          <a:endParaRPr lang="zh-CN" altLang="en-US" sz="2400"/>
        </a:p>
      </dgm:t>
    </dgm:pt>
    <dgm:pt modelId="{22FF4706-C1A3-4FDC-B1D8-FF438606C0F5}" cxnId="{F9F68165-64F4-4E8C-9EC6-145F58CB0469}" type="sibTrans">
      <dgm:prSet/>
      <dgm:spPr/>
      <dgm:t>
        <a:bodyPr/>
        <a:lstStyle/>
        <a:p>
          <a:endParaRPr lang="zh-CN" altLang="en-US" sz="2400"/>
        </a:p>
      </dgm:t>
    </dgm:pt>
    <dgm:pt modelId="{92E83038-63E9-463B-8CEE-1DBF5E850ABE}">
      <dgm:prSet custT="1"/>
      <dgm:spPr/>
      <dgm:t>
        <a:bodyPr/>
        <a:lstStyle/>
        <a:p>
          <a:r>
            <a:rPr lang="zh-CN" altLang="en-US" sz="2400" b="1" dirty="0" smtClean="0">
              <a:latin typeface="楷体_GB2312" panose="02010609030101010101" pitchFamily="49" charset="-122"/>
            </a:rPr>
            <a:t>中医</a:t>
          </a:r>
          <a:r>
            <a:rPr lang="zh-CN" altLang="en-US" sz="2400" b="1" dirty="0" smtClean="0">
              <a:latin typeface="Arial" panose="020B0604020202020204"/>
            </a:rPr>
            <a:t>“</a:t>
          </a:r>
          <a:r>
            <a:rPr lang="zh-CN" altLang="en-US" sz="2400" b="1" dirty="0" smtClean="0">
              <a:latin typeface="楷体_GB2312" panose="02010609030101010101" pitchFamily="49" charset="-122"/>
            </a:rPr>
            <a:t>治未病</a:t>
          </a:r>
          <a:r>
            <a:rPr lang="zh-CN" altLang="en-US" sz="2400" b="1" dirty="0" smtClean="0">
              <a:latin typeface="Arial" panose="020B0604020202020204"/>
            </a:rPr>
            <a:t>”</a:t>
          </a:r>
          <a:r>
            <a:rPr lang="zh-CN" altLang="en-US" sz="2400" b="1" dirty="0" smtClean="0">
              <a:latin typeface="楷体_GB2312" panose="02010609030101010101" pitchFamily="49" charset="-122"/>
            </a:rPr>
            <a:t>需要找到行之有效的方法和途径</a:t>
          </a:r>
          <a:endParaRPr lang="en-US" altLang="zh-CN" sz="2400" b="1" dirty="0">
            <a:latin typeface="楷体_GB2312" panose="02010609030101010101" pitchFamily="49" charset="-122"/>
          </a:endParaRPr>
        </a:p>
      </dgm:t>
    </dgm:pt>
    <dgm:pt modelId="{2D5540F4-55C6-428A-BACD-72D13B534C44}" cxnId="{1D585676-8058-4C0B-9B29-F0D5AA94AB4C}" type="parTrans">
      <dgm:prSet/>
      <dgm:spPr/>
      <dgm:t>
        <a:bodyPr/>
        <a:lstStyle/>
        <a:p>
          <a:endParaRPr lang="zh-CN" altLang="en-US" sz="2400"/>
        </a:p>
      </dgm:t>
    </dgm:pt>
    <dgm:pt modelId="{3631AC15-DB9B-4D24-8423-F4BEDA6530BA}" cxnId="{1D585676-8058-4C0B-9B29-F0D5AA94AB4C}" type="sibTrans">
      <dgm:prSet/>
      <dgm:spPr/>
      <dgm:t>
        <a:bodyPr/>
        <a:lstStyle/>
        <a:p>
          <a:endParaRPr lang="zh-CN" altLang="en-US" sz="2400"/>
        </a:p>
      </dgm:t>
    </dgm:pt>
    <dgm:pt modelId="{B814397C-758C-4E75-9B5E-03021A8590AD}">
      <dgm:prSet custT="1"/>
      <dgm:spPr/>
      <dgm:t>
        <a:bodyPr/>
        <a:lstStyle/>
        <a:p>
          <a:r>
            <a:rPr lang="zh-CN" altLang="en-US" sz="2400" b="1" i="0" dirty="0" smtClean="0"/>
            <a:t>体质辨识是</a:t>
          </a:r>
          <a:r>
            <a:rPr lang="zh-CN" altLang="en-US" sz="2400" b="1" i="0" dirty="0" smtClean="0">
              <a:latin typeface="Times New Roman" panose="02020603050405020304"/>
            </a:rPr>
            <a:t>“</a:t>
          </a:r>
          <a:r>
            <a:rPr lang="zh-CN" altLang="en-US" sz="2400" b="1" i="0" dirty="0" smtClean="0"/>
            <a:t>治未病</a:t>
          </a:r>
          <a:r>
            <a:rPr lang="zh-CN" altLang="en-US" sz="2400" b="1" i="0" dirty="0" smtClean="0">
              <a:latin typeface="Times New Roman" panose="02020603050405020304"/>
            </a:rPr>
            <a:t>”</a:t>
          </a:r>
          <a:r>
            <a:rPr lang="zh-CN" altLang="en-US" sz="2400" b="1" i="0" dirty="0" smtClean="0"/>
            <a:t>的</a:t>
          </a:r>
          <a:r>
            <a:rPr lang="zh-CN" altLang="en-US" sz="2400" b="1" i="0" dirty="0" smtClean="0">
              <a:latin typeface="Times New Roman" panose="02020603050405020304"/>
            </a:rPr>
            <a:t>“</a:t>
          </a:r>
          <a:r>
            <a:rPr lang="zh-CN" altLang="en-US" sz="2400" b="1" i="0" dirty="0" smtClean="0"/>
            <a:t>抓手</a:t>
          </a:r>
          <a:r>
            <a:rPr lang="zh-CN" altLang="en-US" sz="2400" b="1" i="0" dirty="0" smtClean="0">
              <a:latin typeface="Times New Roman" panose="02020603050405020304"/>
            </a:rPr>
            <a:t>”</a:t>
          </a:r>
          <a:endParaRPr lang="zh-CN" altLang="en-US" sz="2400" b="1" i="0" dirty="0"/>
        </a:p>
      </dgm:t>
    </dgm:pt>
    <dgm:pt modelId="{DFD24B29-7CF8-4FAB-A3B5-6EBD8B1EE313}" cxnId="{8C68C382-ADC5-4ABD-A913-145B056BBB38}" type="parTrans">
      <dgm:prSet/>
      <dgm:spPr/>
      <dgm:t>
        <a:bodyPr/>
        <a:lstStyle/>
        <a:p>
          <a:endParaRPr lang="zh-CN" altLang="en-US" sz="2400"/>
        </a:p>
      </dgm:t>
    </dgm:pt>
    <dgm:pt modelId="{C04F62F8-23A9-43BF-B88E-EEFB377BCDBC}" cxnId="{8C68C382-ADC5-4ABD-A913-145B056BBB38}" type="sibTrans">
      <dgm:prSet/>
      <dgm:spPr/>
      <dgm:t>
        <a:bodyPr/>
        <a:lstStyle/>
        <a:p>
          <a:endParaRPr lang="zh-CN" altLang="en-US" sz="2400"/>
        </a:p>
      </dgm:t>
    </dgm:pt>
    <dgm:pt modelId="{59A9B5B1-6F77-46CC-B95E-774450E58780}" type="pres">
      <dgm:prSet presAssocID="{9F58A3E7-C8D4-423D-BE05-0F0A9F5E72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4E853E6-F3FB-473D-892F-A93716C78148}" type="pres">
      <dgm:prSet presAssocID="{D15F3D95-F519-40ED-AE20-0F2875A5188D}" presName="parentLin" presStyleCnt="0"/>
      <dgm:spPr/>
    </dgm:pt>
    <dgm:pt modelId="{4864CB15-4335-4A02-980D-C931E60FCD80}" type="pres">
      <dgm:prSet presAssocID="{D15F3D95-F519-40ED-AE20-0F2875A5188D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8E4ED83F-3EA7-49D2-B1DE-12D68540BFAC}" type="pres">
      <dgm:prSet presAssocID="{D15F3D95-F519-40ED-AE20-0F2875A5188D}" presName="parentText" presStyleLbl="node1" presStyleIdx="0" presStyleCnt="4" custScaleX="12987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1803E0-5F15-47BE-82C6-F05A5BB0ACA9}" type="pres">
      <dgm:prSet presAssocID="{D15F3D95-F519-40ED-AE20-0F2875A5188D}" presName="negativeSpace" presStyleCnt="0"/>
      <dgm:spPr/>
    </dgm:pt>
    <dgm:pt modelId="{9BBC9DB2-DBC6-437E-9477-E2B7654C6A26}" type="pres">
      <dgm:prSet presAssocID="{D15F3D95-F519-40ED-AE20-0F2875A5188D}" presName="childText" presStyleLbl="conFgAcc1" presStyleIdx="0" presStyleCnt="4">
        <dgm:presLayoutVars>
          <dgm:bulletEnabled val="1"/>
        </dgm:presLayoutVars>
      </dgm:prSet>
      <dgm:spPr/>
    </dgm:pt>
    <dgm:pt modelId="{C49FAA8A-5FAA-41D4-B67F-37BDD54A361E}" type="pres">
      <dgm:prSet presAssocID="{64123D56-1B51-48E2-9895-F072F649648E}" presName="spaceBetweenRectangles" presStyleCnt="0"/>
      <dgm:spPr/>
    </dgm:pt>
    <dgm:pt modelId="{6009EF96-66FF-41F7-B3E1-3613865F5A47}" type="pres">
      <dgm:prSet presAssocID="{917FF59F-815D-4009-B493-4F13CF5F3E5F}" presName="parentLin" presStyleCnt="0"/>
      <dgm:spPr/>
    </dgm:pt>
    <dgm:pt modelId="{E735B653-2CC6-4D2C-BFD6-576BABC23852}" type="pres">
      <dgm:prSet presAssocID="{917FF59F-815D-4009-B493-4F13CF5F3E5F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A2D36D7B-1EE1-42FF-BFE5-BD0FEF114118}" type="pres">
      <dgm:prSet presAssocID="{917FF59F-815D-4009-B493-4F13CF5F3E5F}" presName="parentText" presStyleLbl="node1" presStyleIdx="1" presStyleCnt="4" custScaleX="1298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EAA86D-D701-4397-9693-C004AFDB60CF}" type="pres">
      <dgm:prSet presAssocID="{917FF59F-815D-4009-B493-4F13CF5F3E5F}" presName="negativeSpace" presStyleCnt="0"/>
      <dgm:spPr/>
    </dgm:pt>
    <dgm:pt modelId="{AD4F2DD7-25A1-4528-BEE8-4E3FA2EAB17E}" type="pres">
      <dgm:prSet presAssocID="{917FF59F-815D-4009-B493-4F13CF5F3E5F}" presName="childText" presStyleLbl="conFgAcc1" presStyleIdx="1" presStyleCnt="4">
        <dgm:presLayoutVars>
          <dgm:bulletEnabled val="1"/>
        </dgm:presLayoutVars>
      </dgm:prSet>
      <dgm:spPr/>
    </dgm:pt>
    <dgm:pt modelId="{DC80734A-6715-4487-B0BB-63D21952A129}" type="pres">
      <dgm:prSet presAssocID="{22FF4706-C1A3-4FDC-B1D8-FF438606C0F5}" presName="spaceBetweenRectangles" presStyleCnt="0"/>
      <dgm:spPr/>
    </dgm:pt>
    <dgm:pt modelId="{2DA9F97B-C44E-4988-BB94-41206C8188CD}" type="pres">
      <dgm:prSet presAssocID="{B814397C-758C-4E75-9B5E-03021A8590AD}" presName="parentLin" presStyleCnt="0"/>
      <dgm:spPr/>
    </dgm:pt>
    <dgm:pt modelId="{F998CB25-F2C1-49EB-8A2A-BA12DFAD14AD}" type="pres">
      <dgm:prSet presAssocID="{B814397C-758C-4E75-9B5E-03021A8590AD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38D5AE7B-D00B-4A97-B78E-8254A4B75A44}" type="pres">
      <dgm:prSet presAssocID="{B814397C-758C-4E75-9B5E-03021A8590AD}" presName="parentText" presStyleLbl="node1" presStyleIdx="2" presStyleCnt="4" custScaleX="1298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EC54DA-C276-449C-A03C-D2B7DC519EE0}" type="pres">
      <dgm:prSet presAssocID="{B814397C-758C-4E75-9B5E-03021A8590AD}" presName="negativeSpace" presStyleCnt="0"/>
      <dgm:spPr/>
    </dgm:pt>
    <dgm:pt modelId="{02A83B26-1209-476A-9FAC-B279F96000C6}" type="pres">
      <dgm:prSet presAssocID="{B814397C-758C-4E75-9B5E-03021A8590AD}" presName="childText" presStyleLbl="conFgAcc1" presStyleIdx="2" presStyleCnt="4">
        <dgm:presLayoutVars>
          <dgm:bulletEnabled val="1"/>
        </dgm:presLayoutVars>
      </dgm:prSet>
      <dgm:spPr/>
    </dgm:pt>
    <dgm:pt modelId="{540BE511-F8F1-476C-814E-AF4889BD3079}" type="pres">
      <dgm:prSet presAssocID="{C04F62F8-23A9-43BF-B88E-EEFB377BCDBC}" presName="spaceBetweenRectangles" presStyleCnt="0"/>
      <dgm:spPr/>
    </dgm:pt>
    <dgm:pt modelId="{37519267-C87B-4F51-A90E-355A4B129ED6}" type="pres">
      <dgm:prSet presAssocID="{92E83038-63E9-463B-8CEE-1DBF5E850ABE}" presName="parentLin" presStyleCnt="0"/>
      <dgm:spPr/>
    </dgm:pt>
    <dgm:pt modelId="{994C9F4C-1E6B-4C5A-94B2-FB15DCFE5126}" type="pres">
      <dgm:prSet presAssocID="{92E83038-63E9-463B-8CEE-1DBF5E850ABE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8F9F0457-1A51-4C76-89B6-D243DDA05B54}" type="pres">
      <dgm:prSet presAssocID="{92E83038-63E9-463B-8CEE-1DBF5E850ABE}" presName="parentText" presStyleLbl="node1" presStyleIdx="3" presStyleCnt="4" custScaleX="12987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C79481-12FA-4778-A8D2-185D4835F0A1}" type="pres">
      <dgm:prSet presAssocID="{92E83038-63E9-463B-8CEE-1DBF5E850ABE}" presName="negativeSpace" presStyleCnt="0"/>
      <dgm:spPr/>
    </dgm:pt>
    <dgm:pt modelId="{A0CC5959-83A8-42B0-AF94-1EB918C66007}" type="pres">
      <dgm:prSet presAssocID="{92E83038-63E9-463B-8CEE-1DBF5E850A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C68C382-ADC5-4ABD-A913-145B056BBB38}" srcId="{9F58A3E7-C8D4-423D-BE05-0F0A9F5E7254}" destId="{B814397C-758C-4E75-9B5E-03021A8590AD}" srcOrd="2" destOrd="0" parTransId="{DFD24B29-7CF8-4FAB-A3B5-6EBD8B1EE313}" sibTransId="{C04F62F8-23A9-43BF-B88E-EEFB377BCDBC}"/>
    <dgm:cxn modelId="{77D2EDBE-7805-44D3-BB90-6A5D22CE35A0}" srcId="{9F58A3E7-C8D4-423D-BE05-0F0A9F5E7254}" destId="{D15F3D95-F519-40ED-AE20-0F2875A5188D}" srcOrd="0" destOrd="0" parTransId="{C837E746-FD7B-4E01-9122-D9304772383D}" sibTransId="{64123D56-1B51-48E2-9895-F072F649648E}"/>
    <dgm:cxn modelId="{F9F68165-64F4-4E8C-9EC6-145F58CB0469}" srcId="{9F58A3E7-C8D4-423D-BE05-0F0A9F5E7254}" destId="{917FF59F-815D-4009-B493-4F13CF5F3E5F}" srcOrd="1" destOrd="0" parTransId="{55623E46-E6B3-4C75-8E67-BC6EB48F268C}" sibTransId="{22FF4706-C1A3-4FDC-B1D8-FF438606C0F5}"/>
    <dgm:cxn modelId="{4B48BD62-9F1C-4B15-9A33-EBB79A039D75}" type="presOf" srcId="{D15F3D95-F519-40ED-AE20-0F2875A5188D}" destId="{4864CB15-4335-4A02-980D-C931E60FCD80}" srcOrd="0" destOrd="0" presId="urn:microsoft.com/office/officeart/2005/8/layout/list1"/>
    <dgm:cxn modelId="{51B92662-329E-41F4-AC28-3C646B87E124}" type="presOf" srcId="{917FF59F-815D-4009-B493-4F13CF5F3E5F}" destId="{A2D36D7B-1EE1-42FF-BFE5-BD0FEF114118}" srcOrd="1" destOrd="0" presId="urn:microsoft.com/office/officeart/2005/8/layout/list1"/>
    <dgm:cxn modelId="{4DEE34D8-DA59-41DF-A23C-56C5E8876567}" type="presOf" srcId="{B814397C-758C-4E75-9B5E-03021A8590AD}" destId="{38D5AE7B-D00B-4A97-B78E-8254A4B75A44}" srcOrd="1" destOrd="0" presId="urn:microsoft.com/office/officeart/2005/8/layout/list1"/>
    <dgm:cxn modelId="{53D01879-4272-40DC-985A-D7FB91F30835}" type="presOf" srcId="{D15F3D95-F519-40ED-AE20-0F2875A5188D}" destId="{8E4ED83F-3EA7-49D2-B1DE-12D68540BFAC}" srcOrd="1" destOrd="0" presId="urn:microsoft.com/office/officeart/2005/8/layout/list1"/>
    <dgm:cxn modelId="{F9C7996E-A01E-47A5-8475-F933BBA39BF5}" type="presOf" srcId="{92E83038-63E9-463B-8CEE-1DBF5E850ABE}" destId="{994C9F4C-1E6B-4C5A-94B2-FB15DCFE5126}" srcOrd="0" destOrd="0" presId="urn:microsoft.com/office/officeart/2005/8/layout/list1"/>
    <dgm:cxn modelId="{565BBD50-521D-4232-8DC5-EDF2BA2A4700}" type="presOf" srcId="{B814397C-758C-4E75-9B5E-03021A8590AD}" destId="{F998CB25-F2C1-49EB-8A2A-BA12DFAD14AD}" srcOrd="0" destOrd="0" presId="urn:microsoft.com/office/officeart/2005/8/layout/list1"/>
    <dgm:cxn modelId="{E8F7939C-62A0-4BF6-9E3A-4DE145BFF06A}" type="presOf" srcId="{9F58A3E7-C8D4-423D-BE05-0F0A9F5E7254}" destId="{59A9B5B1-6F77-46CC-B95E-774450E58780}" srcOrd="0" destOrd="0" presId="urn:microsoft.com/office/officeart/2005/8/layout/list1"/>
    <dgm:cxn modelId="{F33D2B91-5896-4752-9CD3-BCFC183D0D94}" type="presOf" srcId="{917FF59F-815D-4009-B493-4F13CF5F3E5F}" destId="{E735B653-2CC6-4D2C-BFD6-576BABC23852}" srcOrd="0" destOrd="0" presId="urn:microsoft.com/office/officeart/2005/8/layout/list1"/>
    <dgm:cxn modelId="{1D585676-8058-4C0B-9B29-F0D5AA94AB4C}" srcId="{9F58A3E7-C8D4-423D-BE05-0F0A9F5E7254}" destId="{92E83038-63E9-463B-8CEE-1DBF5E850ABE}" srcOrd="3" destOrd="0" parTransId="{2D5540F4-55C6-428A-BACD-72D13B534C44}" sibTransId="{3631AC15-DB9B-4D24-8423-F4BEDA6530BA}"/>
    <dgm:cxn modelId="{95A4E177-14C1-4829-90E5-CC9F6E16746A}" type="presOf" srcId="{92E83038-63E9-463B-8CEE-1DBF5E850ABE}" destId="{8F9F0457-1A51-4C76-89B6-D243DDA05B54}" srcOrd="1" destOrd="0" presId="urn:microsoft.com/office/officeart/2005/8/layout/list1"/>
    <dgm:cxn modelId="{B5F4AAB5-4CC7-4613-AE4D-748B9C13511C}" type="presParOf" srcId="{59A9B5B1-6F77-46CC-B95E-774450E58780}" destId="{A4E853E6-F3FB-473D-892F-A93716C78148}" srcOrd="0" destOrd="0" presId="urn:microsoft.com/office/officeart/2005/8/layout/list1"/>
    <dgm:cxn modelId="{7AC6E78C-D75F-4937-8373-24A65F423503}" type="presParOf" srcId="{A4E853E6-F3FB-473D-892F-A93716C78148}" destId="{4864CB15-4335-4A02-980D-C931E60FCD80}" srcOrd="0" destOrd="0" presId="urn:microsoft.com/office/officeart/2005/8/layout/list1"/>
    <dgm:cxn modelId="{317A2BAC-ACE9-4ABF-BE02-161357B7ADDF}" type="presParOf" srcId="{A4E853E6-F3FB-473D-892F-A93716C78148}" destId="{8E4ED83F-3EA7-49D2-B1DE-12D68540BFAC}" srcOrd="1" destOrd="0" presId="urn:microsoft.com/office/officeart/2005/8/layout/list1"/>
    <dgm:cxn modelId="{A699639B-8478-4069-B80D-704458F0F816}" type="presParOf" srcId="{59A9B5B1-6F77-46CC-B95E-774450E58780}" destId="{DD1803E0-5F15-47BE-82C6-F05A5BB0ACA9}" srcOrd="1" destOrd="0" presId="urn:microsoft.com/office/officeart/2005/8/layout/list1"/>
    <dgm:cxn modelId="{DA68756A-852B-4061-819E-2376F08AAC0C}" type="presParOf" srcId="{59A9B5B1-6F77-46CC-B95E-774450E58780}" destId="{9BBC9DB2-DBC6-437E-9477-E2B7654C6A26}" srcOrd="2" destOrd="0" presId="urn:microsoft.com/office/officeart/2005/8/layout/list1"/>
    <dgm:cxn modelId="{763F52C9-FEDC-42FE-9D70-8395E0B793AD}" type="presParOf" srcId="{59A9B5B1-6F77-46CC-B95E-774450E58780}" destId="{C49FAA8A-5FAA-41D4-B67F-37BDD54A361E}" srcOrd="3" destOrd="0" presId="urn:microsoft.com/office/officeart/2005/8/layout/list1"/>
    <dgm:cxn modelId="{8D066339-F4EB-4AB8-82FE-BB0DD1473027}" type="presParOf" srcId="{59A9B5B1-6F77-46CC-B95E-774450E58780}" destId="{6009EF96-66FF-41F7-B3E1-3613865F5A47}" srcOrd="4" destOrd="0" presId="urn:microsoft.com/office/officeart/2005/8/layout/list1"/>
    <dgm:cxn modelId="{BBB53212-9E56-4C19-B892-331643697E86}" type="presParOf" srcId="{6009EF96-66FF-41F7-B3E1-3613865F5A47}" destId="{E735B653-2CC6-4D2C-BFD6-576BABC23852}" srcOrd="0" destOrd="0" presId="urn:microsoft.com/office/officeart/2005/8/layout/list1"/>
    <dgm:cxn modelId="{9CEFF766-ECEE-456D-BD9F-A56111CDEF7A}" type="presParOf" srcId="{6009EF96-66FF-41F7-B3E1-3613865F5A47}" destId="{A2D36D7B-1EE1-42FF-BFE5-BD0FEF114118}" srcOrd="1" destOrd="0" presId="urn:microsoft.com/office/officeart/2005/8/layout/list1"/>
    <dgm:cxn modelId="{C43537D0-16D3-4763-93F0-A32DA49EFD29}" type="presParOf" srcId="{59A9B5B1-6F77-46CC-B95E-774450E58780}" destId="{8EEAA86D-D701-4397-9693-C004AFDB60CF}" srcOrd="5" destOrd="0" presId="urn:microsoft.com/office/officeart/2005/8/layout/list1"/>
    <dgm:cxn modelId="{5898230D-A92A-4AAA-8516-7574E03C8F91}" type="presParOf" srcId="{59A9B5B1-6F77-46CC-B95E-774450E58780}" destId="{AD4F2DD7-25A1-4528-BEE8-4E3FA2EAB17E}" srcOrd="6" destOrd="0" presId="urn:microsoft.com/office/officeart/2005/8/layout/list1"/>
    <dgm:cxn modelId="{D35B2DB1-2F3A-4270-9A77-6F1A46FE2F72}" type="presParOf" srcId="{59A9B5B1-6F77-46CC-B95E-774450E58780}" destId="{DC80734A-6715-4487-B0BB-63D21952A129}" srcOrd="7" destOrd="0" presId="urn:microsoft.com/office/officeart/2005/8/layout/list1"/>
    <dgm:cxn modelId="{3CBEADCC-72A6-4905-AF30-5548006E0183}" type="presParOf" srcId="{59A9B5B1-6F77-46CC-B95E-774450E58780}" destId="{2DA9F97B-C44E-4988-BB94-41206C8188CD}" srcOrd="8" destOrd="0" presId="urn:microsoft.com/office/officeart/2005/8/layout/list1"/>
    <dgm:cxn modelId="{D2D140E0-D2CA-494E-9ED0-6BE62DD5FCF4}" type="presParOf" srcId="{2DA9F97B-C44E-4988-BB94-41206C8188CD}" destId="{F998CB25-F2C1-49EB-8A2A-BA12DFAD14AD}" srcOrd="0" destOrd="0" presId="urn:microsoft.com/office/officeart/2005/8/layout/list1"/>
    <dgm:cxn modelId="{BB344839-DD68-47DF-AAB2-B02A464AEC48}" type="presParOf" srcId="{2DA9F97B-C44E-4988-BB94-41206C8188CD}" destId="{38D5AE7B-D00B-4A97-B78E-8254A4B75A44}" srcOrd="1" destOrd="0" presId="urn:microsoft.com/office/officeart/2005/8/layout/list1"/>
    <dgm:cxn modelId="{C67505AA-559A-4C8F-B7D0-B7FEED487D2D}" type="presParOf" srcId="{59A9B5B1-6F77-46CC-B95E-774450E58780}" destId="{5EEC54DA-C276-449C-A03C-D2B7DC519EE0}" srcOrd="9" destOrd="0" presId="urn:microsoft.com/office/officeart/2005/8/layout/list1"/>
    <dgm:cxn modelId="{0925F4F8-F1D8-4099-879C-7AA0BB6E1460}" type="presParOf" srcId="{59A9B5B1-6F77-46CC-B95E-774450E58780}" destId="{02A83B26-1209-476A-9FAC-B279F96000C6}" srcOrd="10" destOrd="0" presId="urn:microsoft.com/office/officeart/2005/8/layout/list1"/>
    <dgm:cxn modelId="{5EE0C842-D74A-483F-A9FD-95998043FEA4}" type="presParOf" srcId="{59A9B5B1-6F77-46CC-B95E-774450E58780}" destId="{540BE511-F8F1-476C-814E-AF4889BD3079}" srcOrd="11" destOrd="0" presId="urn:microsoft.com/office/officeart/2005/8/layout/list1"/>
    <dgm:cxn modelId="{586DBE1F-BE7D-4B29-B2FB-DC0763129205}" type="presParOf" srcId="{59A9B5B1-6F77-46CC-B95E-774450E58780}" destId="{37519267-C87B-4F51-A90E-355A4B129ED6}" srcOrd="12" destOrd="0" presId="urn:microsoft.com/office/officeart/2005/8/layout/list1"/>
    <dgm:cxn modelId="{FE4A5017-42ED-424A-88E2-04CDD81CD662}" type="presParOf" srcId="{37519267-C87B-4F51-A90E-355A4B129ED6}" destId="{994C9F4C-1E6B-4C5A-94B2-FB15DCFE5126}" srcOrd="0" destOrd="0" presId="urn:microsoft.com/office/officeart/2005/8/layout/list1"/>
    <dgm:cxn modelId="{243320E8-9B54-4AAC-B7E2-85E72380CE56}" type="presParOf" srcId="{37519267-C87B-4F51-A90E-355A4B129ED6}" destId="{8F9F0457-1A51-4C76-89B6-D243DDA05B54}" srcOrd="1" destOrd="0" presId="urn:microsoft.com/office/officeart/2005/8/layout/list1"/>
    <dgm:cxn modelId="{C12DD81D-0079-496A-92D8-88BE4DA6C9E6}" type="presParOf" srcId="{59A9B5B1-6F77-46CC-B95E-774450E58780}" destId="{36C79481-12FA-4778-A8D2-185D4835F0A1}" srcOrd="13" destOrd="0" presId="urn:microsoft.com/office/officeart/2005/8/layout/list1"/>
    <dgm:cxn modelId="{E3D74ED6-86BF-4266-8BF6-2A55109E150F}" type="presParOf" srcId="{59A9B5B1-6F77-46CC-B95E-774450E58780}" destId="{A0CC5959-83A8-42B0-AF94-1EB918C660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09FA1-93A8-4DD2-A592-EB2D1E175A03}" type="doc">
      <dgm:prSet loTypeId="urn:microsoft.com/office/officeart/2005/8/layout/h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A63D8ED-F313-4DA2-9A09-94FE614DD79C}">
      <dgm:prSet phldrT="[文本]"/>
      <dgm:spPr/>
      <dgm:t>
        <a:bodyPr/>
        <a:lstStyle/>
        <a:p>
          <a:r>
            <a:rPr lang="zh-CN" altLang="en-US" b="1" dirty="0" smtClean="0">
              <a:latin typeface="楷体_GB2312" panose="02010609030101010101" pitchFamily="49" charset="-122"/>
            </a:rPr>
            <a:t>中医学历来重视人的体质状态</a:t>
          </a:r>
          <a:endParaRPr lang="zh-CN" altLang="en-US" b="1" dirty="0"/>
        </a:p>
      </dgm:t>
    </dgm:pt>
    <dgm:pt modelId="{35EA154A-C428-4FA1-A644-74E14F855041}" cxnId="{D48F9A6B-9270-4C36-9366-FC212C68AEFA}" type="parTrans">
      <dgm:prSet/>
      <dgm:spPr/>
      <dgm:t>
        <a:bodyPr/>
        <a:lstStyle/>
        <a:p>
          <a:endParaRPr lang="zh-CN" altLang="en-US"/>
        </a:p>
      </dgm:t>
    </dgm:pt>
    <dgm:pt modelId="{22B16E6A-439F-4966-A3FF-DC4C84664479}" cxnId="{D48F9A6B-9270-4C36-9366-FC212C68AEFA}" type="sibTrans">
      <dgm:prSet/>
      <dgm:spPr/>
      <dgm:t>
        <a:bodyPr/>
        <a:lstStyle/>
        <a:p>
          <a:endParaRPr lang="zh-CN" altLang="en-US"/>
        </a:p>
      </dgm:t>
    </dgm:pt>
    <dgm:pt modelId="{93C2D91B-C9A1-4E4F-B679-054F8BBC0E95}">
      <dgm:prSet phldrT="[文本]"/>
      <dgm:spPr/>
      <dgm:t>
        <a:bodyPr/>
        <a:lstStyle/>
        <a:p>
          <a:r>
            <a:rPr lang="zh-CN" altLang="en-US" dirty="0" smtClean="0">
              <a:latin typeface="华文隶书" panose="02010800040101010101" charset="-122"/>
              <a:ea typeface="华文隶书" panose="02010800040101010101" charset="-122"/>
            </a:rPr>
            <a:t>从具体的人出发，权衡干预措施</a:t>
          </a:r>
          <a:endParaRPr lang="zh-CN" altLang="en-US" dirty="0">
            <a:latin typeface="华文隶书" panose="02010800040101010101" charset="-122"/>
            <a:ea typeface="华文隶书" panose="02010800040101010101" charset="-122"/>
          </a:endParaRPr>
        </a:p>
      </dgm:t>
    </dgm:pt>
    <dgm:pt modelId="{7C0F9D2D-8389-41B0-8C67-B72CCD3EDFD7}" cxnId="{8E0B37B5-160C-4BA5-BD9D-104F7A5C7F34}" type="parTrans">
      <dgm:prSet/>
      <dgm:spPr/>
      <dgm:t>
        <a:bodyPr/>
        <a:lstStyle/>
        <a:p>
          <a:endParaRPr lang="zh-CN" altLang="en-US"/>
        </a:p>
      </dgm:t>
    </dgm:pt>
    <dgm:pt modelId="{6BC60E21-4DD1-4884-8E20-E5B2628DA134}" cxnId="{8E0B37B5-160C-4BA5-BD9D-104F7A5C7F34}" type="sibTrans">
      <dgm:prSet/>
      <dgm:spPr/>
      <dgm:t>
        <a:bodyPr/>
        <a:lstStyle/>
        <a:p>
          <a:endParaRPr lang="zh-CN" altLang="en-US"/>
        </a:p>
      </dgm:t>
    </dgm:pt>
    <dgm:pt modelId="{1E47FECB-0A20-43E3-9045-5306690F87B6}">
      <dgm:prSet phldrT="[文本]"/>
      <dgm:spPr/>
      <dgm:t>
        <a:bodyPr/>
        <a:lstStyle/>
        <a:p>
          <a:r>
            <a:rPr lang="zh-CN" altLang="en-US" dirty="0" smtClean="0">
              <a:latin typeface="华文隶书" panose="02010800040101010101" charset="-122"/>
              <a:ea typeface="华文隶书" panose="02010800040101010101" charset="-122"/>
            </a:rPr>
            <a:t>体现以人为本，因人制宜的思想</a:t>
          </a:r>
          <a:endParaRPr lang="zh-CN" altLang="en-US" dirty="0">
            <a:latin typeface="华文隶书" panose="02010800040101010101" charset="-122"/>
            <a:ea typeface="华文隶书" panose="02010800040101010101" charset="-122"/>
          </a:endParaRPr>
        </a:p>
      </dgm:t>
    </dgm:pt>
    <dgm:pt modelId="{D1083D80-FA7E-4D11-9A90-21E094366D3A}" cxnId="{8D7B8C3E-138D-4A7E-AB7E-00D18336E6E9}" type="parTrans">
      <dgm:prSet/>
      <dgm:spPr/>
      <dgm:t>
        <a:bodyPr/>
        <a:lstStyle/>
        <a:p>
          <a:endParaRPr lang="zh-CN" altLang="en-US"/>
        </a:p>
      </dgm:t>
    </dgm:pt>
    <dgm:pt modelId="{A488079A-B720-44BB-87B8-1894CA3B3B7A}" cxnId="{8D7B8C3E-138D-4A7E-AB7E-00D18336E6E9}" type="sibTrans">
      <dgm:prSet/>
      <dgm:spPr/>
      <dgm:t>
        <a:bodyPr/>
        <a:lstStyle/>
        <a:p>
          <a:endParaRPr lang="zh-CN" altLang="en-US"/>
        </a:p>
      </dgm:t>
    </dgm:pt>
    <dgm:pt modelId="{7A1AF99C-B29D-4519-A6B8-D1587765D2A1}">
      <dgm:prSet phldrT="[文本]"/>
      <dgm:spPr/>
      <dgm:t>
        <a:bodyPr/>
        <a:lstStyle/>
        <a:p>
          <a:r>
            <a:rPr lang="zh-CN" altLang="en-US" b="1" dirty="0" smtClean="0">
              <a:latin typeface="楷体_GB2312" panose="02010609030101010101" pitchFamily="49" charset="-122"/>
            </a:rPr>
            <a:t>人体生命过程中</a:t>
          </a:r>
          <a:endParaRPr lang="zh-CN" altLang="en-US" b="1" dirty="0"/>
        </a:p>
      </dgm:t>
    </dgm:pt>
    <dgm:pt modelId="{06EA7BA6-88B2-4CED-B9C0-C93111D187B2}" cxnId="{E9341E4C-2E35-45FF-ADB8-391BCC30EA00}" type="parTrans">
      <dgm:prSet/>
      <dgm:spPr/>
      <dgm:t>
        <a:bodyPr/>
        <a:lstStyle/>
        <a:p>
          <a:endParaRPr lang="zh-CN" altLang="en-US"/>
        </a:p>
      </dgm:t>
    </dgm:pt>
    <dgm:pt modelId="{ABCDDB60-5461-400F-A6AA-A93F366144CA}" cxnId="{E9341E4C-2E35-45FF-ADB8-391BCC30EA00}" type="sibTrans">
      <dgm:prSet/>
      <dgm:spPr/>
      <dgm:t>
        <a:bodyPr/>
        <a:lstStyle/>
        <a:p>
          <a:endParaRPr lang="zh-CN" altLang="en-US"/>
        </a:p>
      </dgm:t>
    </dgm:pt>
    <dgm:pt modelId="{2BE50C49-3E81-49D6-A0B4-D4DD304F137C}">
      <dgm:prSet phldrT="[文本]" custT="1"/>
      <dgm:spPr/>
      <dgm:t>
        <a:bodyPr/>
        <a:lstStyle/>
        <a:p>
          <a:r>
            <a:rPr lang="zh-CN" altLang="en-US" sz="2400" dirty="0" smtClean="0">
              <a:latin typeface="华文隶书" panose="02010800040101010101" charset="-122"/>
              <a:ea typeface="华文隶书" panose="02010800040101010101" charset="-122"/>
            </a:rPr>
            <a:t>先天禀赋</a:t>
          </a:r>
          <a:endParaRPr lang="zh-CN" altLang="en-US" sz="2400" dirty="0">
            <a:latin typeface="华文隶书" panose="02010800040101010101" charset="-122"/>
            <a:ea typeface="华文隶书" panose="02010800040101010101" charset="-122"/>
          </a:endParaRPr>
        </a:p>
      </dgm:t>
    </dgm:pt>
    <dgm:pt modelId="{E967BBB1-E95C-445E-9822-CF87568E49AB}" cxnId="{16B45D34-689E-4BE9-AA57-3AC2AFE8E6A8}" type="parTrans">
      <dgm:prSet/>
      <dgm:spPr/>
      <dgm:t>
        <a:bodyPr/>
        <a:lstStyle/>
        <a:p>
          <a:endParaRPr lang="zh-CN" altLang="en-US"/>
        </a:p>
      </dgm:t>
    </dgm:pt>
    <dgm:pt modelId="{69EA9925-3A24-4D76-A25E-E5E94F36274E}" cxnId="{16B45D34-689E-4BE9-AA57-3AC2AFE8E6A8}" type="sibTrans">
      <dgm:prSet/>
      <dgm:spPr/>
      <dgm:t>
        <a:bodyPr/>
        <a:lstStyle/>
        <a:p>
          <a:endParaRPr lang="zh-CN" altLang="en-US"/>
        </a:p>
      </dgm:t>
    </dgm:pt>
    <dgm:pt modelId="{3FB5D7D7-0CF8-49BC-B24E-BC03FB973CB9}">
      <dgm:prSet phldrT="[文本]" custT="1"/>
      <dgm:spPr/>
      <dgm:t>
        <a:bodyPr/>
        <a:lstStyle/>
        <a:p>
          <a:r>
            <a:rPr lang="zh-CN" altLang="en-US" sz="2400" dirty="0" smtClean="0">
              <a:latin typeface="华文隶书" panose="02010800040101010101" charset="-122"/>
              <a:ea typeface="华文隶书" panose="02010800040101010101" charset="-122"/>
            </a:rPr>
            <a:t>后天获得的基础</a:t>
          </a:r>
          <a:endParaRPr lang="zh-CN" altLang="en-US" sz="2400" dirty="0">
            <a:latin typeface="华文隶书" panose="02010800040101010101" charset="-122"/>
            <a:ea typeface="华文隶书" panose="02010800040101010101" charset="-122"/>
          </a:endParaRPr>
        </a:p>
      </dgm:t>
    </dgm:pt>
    <dgm:pt modelId="{85C304D4-1A83-4E5D-9C49-44359BF62D93}" cxnId="{602CF6F3-0E93-4CC5-A6B5-0F4B4EC3CC7D}" type="parTrans">
      <dgm:prSet/>
      <dgm:spPr/>
      <dgm:t>
        <a:bodyPr/>
        <a:lstStyle/>
        <a:p>
          <a:endParaRPr lang="zh-CN" altLang="en-US"/>
        </a:p>
      </dgm:t>
    </dgm:pt>
    <dgm:pt modelId="{C03A78E1-3D3D-4DEA-BC0E-16A0A8AD941B}" cxnId="{602CF6F3-0E93-4CC5-A6B5-0F4B4EC3CC7D}" type="sibTrans">
      <dgm:prSet/>
      <dgm:spPr/>
      <dgm:t>
        <a:bodyPr/>
        <a:lstStyle/>
        <a:p>
          <a:endParaRPr lang="zh-CN" altLang="en-US"/>
        </a:p>
      </dgm:t>
    </dgm:pt>
    <dgm:pt modelId="{2D6CB6EA-2D6E-4C9F-B205-22E59A730ED9}">
      <dgm:prSet phldrT="[文本]"/>
      <dgm:spPr/>
      <dgm:t>
        <a:bodyPr/>
        <a:lstStyle/>
        <a:p>
          <a:r>
            <a:rPr lang="zh-CN" altLang="en-US" b="1" dirty="0" smtClean="0">
              <a:latin typeface="楷体_GB2312" panose="02010609030101010101" pitchFamily="49" charset="-122"/>
            </a:rPr>
            <a:t>综合的、相对稳定的固有特质</a:t>
          </a:r>
          <a:endParaRPr lang="zh-CN" altLang="en-US" b="1" dirty="0"/>
        </a:p>
      </dgm:t>
    </dgm:pt>
    <dgm:pt modelId="{C254B12E-520B-435B-BDA5-B1B44DB330EA}" cxnId="{553BAC3C-6846-4F66-84D5-C2C7BFC3103F}" type="parTrans">
      <dgm:prSet/>
      <dgm:spPr/>
      <dgm:t>
        <a:bodyPr/>
        <a:lstStyle/>
        <a:p>
          <a:endParaRPr lang="zh-CN" altLang="en-US"/>
        </a:p>
      </dgm:t>
    </dgm:pt>
    <dgm:pt modelId="{DC2C9870-101F-4661-9532-F95D12E3AD25}" cxnId="{553BAC3C-6846-4F66-84D5-C2C7BFC3103F}" type="sibTrans">
      <dgm:prSet/>
      <dgm:spPr/>
      <dgm:t>
        <a:bodyPr/>
        <a:lstStyle/>
        <a:p>
          <a:endParaRPr lang="zh-CN" altLang="en-US"/>
        </a:p>
      </dgm:t>
    </dgm:pt>
    <dgm:pt modelId="{FFE9B7C6-0E6B-4C48-A2A8-0A11448D1DB1}">
      <dgm:prSet phldrT="[文本]" custT="1"/>
      <dgm:spPr/>
      <dgm:t>
        <a:bodyPr/>
        <a:lstStyle/>
        <a:p>
          <a:r>
            <a:rPr lang="zh-CN" altLang="en-US" sz="2400" dirty="0" smtClean="0">
              <a:latin typeface="华文隶书" panose="02010800040101010101" charset="-122"/>
              <a:ea typeface="华文隶书" panose="02010800040101010101" charset="-122"/>
            </a:rPr>
            <a:t>生理功能</a:t>
          </a:r>
          <a:endParaRPr lang="zh-CN" altLang="en-US" sz="2400" dirty="0">
            <a:latin typeface="华文隶书" panose="02010800040101010101" charset="-122"/>
            <a:ea typeface="华文隶书" panose="02010800040101010101" charset="-122"/>
          </a:endParaRPr>
        </a:p>
      </dgm:t>
    </dgm:pt>
    <dgm:pt modelId="{D82FED73-1046-48A9-80E9-092D18981283}" cxnId="{07749BBC-6857-47E9-A53C-1ED409192C8E}" type="sibTrans">
      <dgm:prSet/>
      <dgm:spPr/>
      <dgm:t>
        <a:bodyPr/>
        <a:lstStyle/>
        <a:p>
          <a:endParaRPr lang="zh-CN" altLang="en-US"/>
        </a:p>
      </dgm:t>
    </dgm:pt>
    <dgm:pt modelId="{C72603FE-B776-44DB-9C56-B7977A1124FB}" cxnId="{07749BBC-6857-47E9-A53C-1ED409192C8E}" type="parTrans">
      <dgm:prSet/>
      <dgm:spPr/>
      <dgm:t>
        <a:bodyPr/>
        <a:lstStyle/>
        <a:p>
          <a:endParaRPr lang="zh-CN" altLang="en-US"/>
        </a:p>
      </dgm:t>
    </dgm:pt>
    <dgm:pt modelId="{F835F4ED-9D9C-4892-A959-4330EF487ED9}">
      <dgm:prSet phldrT="[文本]" custT="1"/>
      <dgm:spPr/>
      <dgm:t>
        <a:bodyPr/>
        <a:lstStyle/>
        <a:p>
          <a:r>
            <a:rPr lang="zh-CN" altLang="en-US" sz="2400" dirty="0" smtClean="0">
              <a:latin typeface="华文隶书" panose="02010800040101010101" charset="-122"/>
              <a:ea typeface="华文隶书" panose="02010800040101010101" charset="-122"/>
            </a:rPr>
            <a:t>形态结构</a:t>
          </a:r>
          <a:endParaRPr lang="zh-CN" altLang="en-US" sz="1900" dirty="0"/>
        </a:p>
      </dgm:t>
    </dgm:pt>
    <dgm:pt modelId="{BC59ACF1-61C0-4166-A0E2-B2CF656E272E}" cxnId="{D219BAEE-532A-4E0F-AD56-93ECFE98509C}" type="sibTrans">
      <dgm:prSet/>
      <dgm:spPr/>
      <dgm:t>
        <a:bodyPr/>
        <a:lstStyle/>
        <a:p>
          <a:endParaRPr lang="zh-CN" altLang="en-US"/>
        </a:p>
      </dgm:t>
    </dgm:pt>
    <dgm:pt modelId="{68862DF6-6495-412E-BCCB-3670560EAEA4}" cxnId="{D219BAEE-532A-4E0F-AD56-93ECFE98509C}" type="parTrans">
      <dgm:prSet/>
      <dgm:spPr/>
      <dgm:t>
        <a:bodyPr/>
        <a:lstStyle/>
        <a:p>
          <a:endParaRPr lang="zh-CN" altLang="en-US"/>
        </a:p>
      </dgm:t>
    </dgm:pt>
    <dgm:pt modelId="{EECF82A5-5A55-4638-A47E-A603DBB3B4E4}">
      <dgm:prSet phldrT="[文本]" custT="1"/>
      <dgm:spPr/>
      <dgm:t>
        <a:bodyPr/>
        <a:lstStyle/>
        <a:p>
          <a:r>
            <a:rPr lang="zh-CN" altLang="en-US" sz="2400" dirty="0" smtClean="0">
              <a:latin typeface="华文隶书" panose="02010800040101010101" charset="-122"/>
              <a:ea typeface="华文隶书" panose="02010800040101010101" charset="-122"/>
            </a:rPr>
            <a:t>心理状态</a:t>
          </a:r>
          <a:endParaRPr lang="zh-CN" altLang="en-US" sz="2400" dirty="0">
            <a:latin typeface="华文隶书" panose="02010800040101010101" charset="-122"/>
            <a:ea typeface="华文隶书" panose="02010800040101010101" charset="-122"/>
          </a:endParaRPr>
        </a:p>
      </dgm:t>
    </dgm:pt>
    <dgm:pt modelId="{437E025D-8231-465A-B3C4-3F77347EEF9D}" cxnId="{84EF805B-0D2B-41AC-AAAE-05498C4191FA}" type="parTrans">
      <dgm:prSet/>
      <dgm:spPr/>
      <dgm:t>
        <a:bodyPr/>
        <a:lstStyle/>
        <a:p>
          <a:endParaRPr lang="zh-CN" altLang="en-US"/>
        </a:p>
      </dgm:t>
    </dgm:pt>
    <dgm:pt modelId="{C90193E3-638A-466F-992D-86E61BD022C5}" cxnId="{84EF805B-0D2B-41AC-AAAE-05498C4191FA}" type="sibTrans">
      <dgm:prSet/>
      <dgm:spPr/>
      <dgm:t>
        <a:bodyPr/>
        <a:lstStyle/>
        <a:p>
          <a:endParaRPr lang="zh-CN" altLang="en-US"/>
        </a:p>
      </dgm:t>
    </dgm:pt>
    <dgm:pt modelId="{3EC66561-90C2-456D-B5F4-C82643C38263}">
      <dgm:prSet phldrT="[文本]"/>
      <dgm:spPr/>
      <dgm:t>
        <a:bodyPr/>
        <a:lstStyle/>
        <a:p>
          <a:r>
            <a:rPr lang="zh-CN" altLang="en-US" b="1" dirty="0" smtClean="0"/>
            <a:t>体质的形成过程</a:t>
          </a:r>
          <a:endParaRPr lang="zh-CN" altLang="en-US" b="1" dirty="0"/>
        </a:p>
      </dgm:t>
    </dgm:pt>
    <dgm:pt modelId="{411C3999-8476-46BE-A9D1-CFD2C7DB43D3}" cxnId="{29F5F6C2-F0A3-442F-93C6-312DC633955C}" type="parTrans">
      <dgm:prSet/>
      <dgm:spPr/>
      <dgm:t>
        <a:bodyPr/>
        <a:lstStyle/>
        <a:p>
          <a:endParaRPr lang="zh-CN" altLang="en-US"/>
        </a:p>
      </dgm:t>
    </dgm:pt>
    <dgm:pt modelId="{10645111-9DE1-46C6-9607-BDE73DDEA5DE}" cxnId="{29F5F6C2-F0A3-442F-93C6-312DC633955C}" type="sibTrans">
      <dgm:prSet/>
      <dgm:spPr/>
      <dgm:t>
        <a:bodyPr/>
        <a:lstStyle/>
        <a:p>
          <a:endParaRPr lang="zh-CN" altLang="en-US"/>
        </a:p>
      </dgm:t>
    </dgm:pt>
    <dgm:pt modelId="{AF92D522-50DE-4BA7-B3BD-54694791EDAE}" type="pres">
      <dgm:prSet presAssocID="{DB809FA1-93A8-4DD2-A592-EB2D1E175A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38010FF-D360-4FB9-94B8-A430B7BA73DE}" type="pres">
      <dgm:prSet presAssocID="{DB809FA1-93A8-4DD2-A592-EB2D1E175A03}" presName="tSp" presStyleCnt="0"/>
      <dgm:spPr/>
    </dgm:pt>
    <dgm:pt modelId="{6535EDDE-E5F7-42D3-B1CE-36B52577C1D0}" type="pres">
      <dgm:prSet presAssocID="{DB809FA1-93A8-4DD2-A592-EB2D1E175A03}" presName="bSp" presStyleCnt="0"/>
      <dgm:spPr/>
    </dgm:pt>
    <dgm:pt modelId="{D5C291B0-A7BF-4C52-BBC6-BBABBC7A3008}" type="pres">
      <dgm:prSet presAssocID="{DB809FA1-93A8-4DD2-A592-EB2D1E175A03}" presName="process" presStyleCnt="0"/>
      <dgm:spPr/>
    </dgm:pt>
    <dgm:pt modelId="{7F9EFC1F-B997-48BF-90CB-C7DF176A3964}" type="pres">
      <dgm:prSet presAssocID="{3EC66561-90C2-456D-B5F4-C82643C38263}" presName="composite1" presStyleCnt="0"/>
      <dgm:spPr/>
    </dgm:pt>
    <dgm:pt modelId="{5E09F0DB-C00A-4E08-9C54-9E9C7DBB1DF2}" type="pres">
      <dgm:prSet presAssocID="{3EC66561-90C2-456D-B5F4-C82643C38263}" presName="dummyNode1" presStyleLbl="node1" presStyleIdx="0" presStyleCnt="4"/>
      <dgm:spPr/>
    </dgm:pt>
    <dgm:pt modelId="{82285C71-DB13-4C87-A787-4596EEF9DE44}" type="pres">
      <dgm:prSet presAssocID="{3EC66561-90C2-456D-B5F4-C82643C38263}" presName="childNode1" presStyleLbl="bgAcc1" presStyleIdx="0" presStyleCnt="4">
        <dgm:presLayoutVars>
          <dgm:bulletEnabled val="1"/>
        </dgm:presLayoutVars>
      </dgm:prSet>
      <dgm:spPr/>
    </dgm:pt>
    <dgm:pt modelId="{D28F6BAC-3BA0-4818-A2D8-938FD42F17B2}" type="pres">
      <dgm:prSet presAssocID="{3EC66561-90C2-456D-B5F4-C82643C38263}" presName="childNode1tx" presStyleLbl="bgAcc1" presStyleIdx="0" presStyleCnt="4">
        <dgm:presLayoutVars>
          <dgm:bulletEnabled val="1"/>
        </dgm:presLayoutVars>
      </dgm:prSet>
      <dgm:spPr/>
    </dgm:pt>
    <dgm:pt modelId="{AD1B215F-A0FB-41AF-93EF-572DBFBFA5F9}" type="pres">
      <dgm:prSet presAssocID="{3EC66561-90C2-456D-B5F4-C82643C38263}" presName="parentNode1" presStyleLbl="node1" presStyleIdx="0" presStyleCnt="4" custLinFactY="-26854" custLinFactNeighborX="-2050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49A0E9-923B-4521-B0A0-EA1A196BAF32}" type="pres">
      <dgm:prSet presAssocID="{3EC66561-90C2-456D-B5F4-C82643C38263}" presName="connSite1" presStyleCnt="0"/>
      <dgm:spPr/>
    </dgm:pt>
    <dgm:pt modelId="{52457000-104D-4E51-ABB3-0423579A027D}" type="pres">
      <dgm:prSet presAssocID="{10645111-9DE1-46C6-9607-BDE73DDEA5DE}" presName="Name9" presStyleLbl="sibTrans2D1" presStyleIdx="0" presStyleCnt="3"/>
      <dgm:spPr/>
    </dgm:pt>
    <dgm:pt modelId="{25166FCB-E76C-4D36-A988-4C841FB458F7}" type="pres">
      <dgm:prSet presAssocID="{0A63D8ED-F313-4DA2-9A09-94FE614DD79C}" presName="composite2" presStyleCnt="0"/>
      <dgm:spPr/>
    </dgm:pt>
    <dgm:pt modelId="{9DEA1474-8890-4040-8E42-9FCD8A1958FF}" type="pres">
      <dgm:prSet presAssocID="{0A63D8ED-F313-4DA2-9A09-94FE614DD79C}" presName="dummyNode2" presStyleLbl="node1" presStyleIdx="0" presStyleCnt="4"/>
      <dgm:spPr/>
    </dgm:pt>
    <dgm:pt modelId="{BBFBAE1D-58F4-46C6-8356-84DD4E139D72}" type="pres">
      <dgm:prSet presAssocID="{0A63D8ED-F313-4DA2-9A09-94FE614DD79C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B2385B-81E3-40AA-B885-EAF0FF3958DE}" type="pres">
      <dgm:prSet presAssocID="{0A63D8ED-F313-4DA2-9A09-94FE614DD79C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F8CF0A-DCA5-4172-ABA4-232C6A7EF20A}" type="pres">
      <dgm:prSet presAssocID="{0A63D8ED-F313-4DA2-9A09-94FE614DD79C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AE71E1-9463-4C38-AE41-B782022CE8EA}" type="pres">
      <dgm:prSet presAssocID="{0A63D8ED-F313-4DA2-9A09-94FE614DD79C}" presName="connSite2" presStyleCnt="0"/>
      <dgm:spPr/>
    </dgm:pt>
    <dgm:pt modelId="{FE01B2AB-D121-4979-94D6-8924C07169C0}" type="pres">
      <dgm:prSet presAssocID="{22B16E6A-439F-4966-A3FF-DC4C84664479}" presName="Name18" presStyleLbl="sibTrans2D1" presStyleIdx="1" presStyleCnt="3"/>
      <dgm:spPr/>
      <dgm:t>
        <a:bodyPr/>
        <a:lstStyle/>
        <a:p>
          <a:endParaRPr lang="zh-CN" altLang="en-US"/>
        </a:p>
      </dgm:t>
    </dgm:pt>
    <dgm:pt modelId="{760CFBE2-FE5E-4D4D-BD48-84A28CE1989B}" type="pres">
      <dgm:prSet presAssocID="{7A1AF99C-B29D-4519-A6B8-D1587765D2A1}" presName="composite1" presStyleCnt="0"/>
      <dgm:spPr/>
    </dgm:pt>
    <dgm:pt modelId="{54DF3A1F-6649-4513-A911-25453BBCA6E6}" type="pres">
      <dgm:prSet presAssocID="{7A1AF99C-B29D-4519-A6B8-D1587765D2A1}" presName="dummyNode1" presStyleLbl="node1" presStyleIdx="1" presStyleCnt="4"/>
      <dgm:spPr/>
    </dgm:pt>
    <dgm:pt modelId="{4ABF3D88-79B1-4F07-954A-C59A634487CF}" type="pres">
      <dgm:prSet presAssocID="{7A1AF99C-B29D-4519-A6B8-D1587765D2A1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E50269-9C04-42B0-B412-AE34E8D27ADD}" type="pres">
      <dgm:prSet presAssocID="{7A1AF99C-B29D-4519-A6B8-D1587765D2A1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2B9634-1AAE-45AF-BBED-4C4FB16B563C}" type="pres">
      <dgm:prSet presAssocID="{7A1AF99C-B29D-4519-A6B8-D1587765D2A1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EBABA2-4958-40FD-879D-6CAA82EADE12}" type="pres">
      <dgm:prSet presAssocID="{7A1AF99C-B29D-4519-A6B8-D1587765D2A1}" presName="connSite1" presStyleCnt="0"/>
      <dgm:spPr/>
    </dgm:pt>
    <dgm:pt modelId="{22BE6A44-ACD3-4DCC-A963-B3FE8288995B}" type="pres">
      <dgm:prSet presAssocID="{ABCDDB60-5461-400F-A6AA-A93F366144CA}" presName="Name9" presStyleLbl="sibTrans2D1" presStyleIdx="2" presStyleCnt="3"/>
      <dgm:spPr/>
      <dgm:t>
        <a:bodyPr/>
        <a:lstStyle/>
        <a:p>
          <a:endParaRPr lang="zh-CN" altLang="en-US"/>
        </a:p>
      </dgm:t>
    </dgm:pt>
    <dgm:pt modelId="{64D594A6-F859-4E7F-B16D-D59C9A76A012}" type="pres">
      <dgm:prSet presAssocID="{2D6CB6EA-2D6E-4C9F-B205-22E59A730ED9}" presName="composite2" presStyleCnt="0"/>
      <dgm:spPr/>
    </dgm:pt>
    <dgm:pt modelId="{7EE427E8-3FAD-4FBC-A312-D7FDBC7BD995}" type="pres">
      <dgm:prSet presAssocID="{2D6CB6EA-2D6E-4C9F-B205-22E59A730ED9}" presName="dummyNode2" presStyleLbl="node1" presStyleIdx="2" presStyleCnt="4"/>
      <dgm:spPr/>
    </dgm:pt>
    <dgm:pt modelId="{ABB6A828-65B2-4034-9E42-1E6F97AB3A94}" type="pres">
      <dgm:prSet presAssocID="{2D6CB6EA-2D6E-4C9F-B205-22E59A730ED9}" presName="childNode2" presStyleLbl="bgAcc1" presStyleIdx="3" presStyleCnt="4" custLinFactNeighborX="-3109" custLinFactNeighborY="-13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8223E2-62CA-4A98-AFD7-34240225C4C0}" type="pres">
      <dgm:prSet presAssocID="{2D6CB6EA-2D6E-4C9F-B205-22E59A730ED9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5BA284-6F0A-4A3D-9B19-710FE3E0C734}" type="pres">
      <dgm:prSet presAssocID="{2D6CB6EA-2D6E-4C9F-B205-22E59A730ED9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EAD86A-3E6A-4030-9700-9FDB42F8E8A0}" type="pres">
      <dgm:prSet presAssocID="{2D6CB6EA-2D6E-4C9F-B205-22E59A730ED9}" presName="connSite2" presStyleCnt="0"/>
      <dgm:spPr/>
    </dgm:pt>
  </dgm:ptLst>
  <dgm:cxnLst>
    <dgm:cxn modelId="{A5EA91A4-8631-4475-8F9E-588291B1FADD}" type="presOf" srcId="{22B16E6A-439F-4966-A3FF-DC4C84664479}" destId="{FE01B2AB-D121-4979-94D6-8924C07169C0}" srcOrd="0" destOrd="0" presId="urn:microsoft.com/office/officeart/2005/8/layout/hProcess4"/>
    <dgm:cxn modelId="{5452F563-C528-41B6-8A5C-80CE4EDC01A8}" type="presOf" srcId="{0A63D8ED-F313-4DA2-9A09-94FE614DD79C}" destId="{1FF8CF0A-DCA5-4172-ABA4-232C6A7EF20A}" srcOrd="0" destOrd="0" presId="urn:microsoft.com/office/officeart/2005/8/layout/hProcess4"/>
    <dgm:cxn modelId="{A2F4CEAC-8CCE-481D-9EDE-FCDE0D187FCC}" type="presOf" srcId="{2D6CB6EA-2D6E-4C9F-B205-22E59A730ED9}" destId="{1A5BA284-6F0A-4A3D-9B19-710FE3E0C734}" srcOrd="0" destOrd="0" presId="urn:microsoft.com/office/officeart/2005/8/layout/hProcess4"/>
    <dgm:cxn modelId="{12704D97-C82C-400F-A019-BC487C979122}" type="presOf" srcId="{EECF82A5-5A55-4638-A47E-A603DBB3B4E4}" destId="{F28223E2-62CA-4A98-AFD7-34240225C4C0}" srcOrd="1" destOrd="1" presId="urn:microsoft.com/office/officeart/2005/8/layout/hProcess4"/>
    <dgm:cxn modelId="{086051BE-12FC-4BD9-9356-48203DA27D79}" type="presOf" srcId="{3FB5D7D7-0CF8-49BC-B24E-BC03FB973CB9}" destId="{83E50269-9C04-42B0-B412-AE34E8D27ADD}" srcOrd="1" destOrd="1" presId="urn:microsoft.com/office/officeart/2005/8/layout/hProcess4"/>
    <dgm:cxn modelId="{D48F9A6B-9270-4C36-9366-FC212C68AEFA}" srcId="{DB809FA1-93A8-4DD2-A592-EB2D1E175A03}" destId="{0A63D8ED-F313-4DA2-9A09-94FE614DD79C}" srcOrd="1" destOrd="0" parTransId="{35EA154A-C428-4FA1-A644-74E14F855041}" sibTransId="{22B16E6A-439F-4966-A3FF-DC4C84664479}"/>
    <dgm:cxn modelId="{602CF6F3-0E93-4CC5-A6B5-0F4B4EC3CC7D}" srcId="{7A1AF99C-B29D-4519-A6B8-D1587765D2A1}" destId="{3FB5D7D7-0CF8-49BC-B24E-BC03FB973CB9}" srcOrd="1" destOrd="0" parTransId="{85C304D4-1A83-4E5D-9C49-44359BF62D93}" sibTransId="{C03A78E1-3D3D-4DEA-BC0E-16A0A8AD941B}"/>
    <dgm:cxn modelId="{FC04D120-1768-4C1E-9F57-64ADDD31EF8C}" type="presOf" srcId="{93C2D91B-C9A1-4E4F-B679-054F8BBC0E95}" destId="{BBFBAE1D-58F4-46C6-8356-84DD4E139D72}" srcOrd="0" destOrd="0" presId="urn:microsoft.com/office/officeart/2005/8/layout/hProcess4"/>
    <dgm:cxn modelId="{6AC33477-723D-477A-8F9D-AA3AB8BF8533}" type="presOf" srcId="{EECF82A5-5A55-4638-A47E-A603DBB3B4E4}" destId="{ABB6A828-65B2-4034-9E42-1E6F97AB3A94}" srcOrd="0" destOrd="1" presId="urn:microsoft.com/office/officeart/2005/8/layout/hProcess4"/>
    <dgm:cxn modelId="{1CD8EC76-0B46-40D9-A12B-31FCF0922C98}" type="presOf" srcId="{F835F4ED-9D9C-4892-A959-4330EF487ED9}" destId="{F28223E2-62CA-4A98-AFD7-34240225C4C0}" srcOrd="1" destOrd="0" presId="urn:microsoft.com/office/officeart/2005/8/layout/hProcess4"/>
    <dgm:cxn modelId="{C43399AF-FEA7-4BE1-B3FA-578695F85224}" type="presOf" srcId="{2BE50C49-3E81-49D6-A0B4-D4DD304F137C}" destId="{83E50269-9C04-42B0-B412-AE34E8D27ADD}" srcOrd="1" destOrd="0" presId="urn:microsoft.com/office/officeart/2005/8/layout/hProcess4"/>
    <dgm:cxn modelId="{A8B92369-01B8-4176-8CB9-30CC4458F8E5}" type="presOf" srcId="{DB809FA1-93A8-4DD2-A592-EB2D1E175A03}" destId="{AF92D522-50DE-4BA7-B3BD-54694791EDAE}" srcOrd="0" destOrd="0" presId="urn:microsoft.com/office/officeart/2005/8/layout/hProcess4"/>
    <dgm:cxn modelId="{A7B5E31B-867C-4470-B804-53A407D3AAB9}" type="presOf" srcId="{2BE50C49-3E81-49D6-A0B4-D4DD304F137C}" destId="{4ABF3D88-79B1-4F07-954A-C59A634487CF}" srcOrd="0" destOrd="0" presId="urn:microsoft.com/office/officeart/2005/8/layout/hProcess4"/>
    <dgm:cxn modelId="{D2170CD6-514C-4A19-9B61-D4C3AB42C76E}" type="presOf" srcId="{3FB5D7D7-0CF8-49BC-B24E-BC03FB973CB9}" destId="{4ABF3D88-79B1-4F07-954A-C59A634487CF}" srcOrd="0" destOrd="1" presId="urn:microsoft.com/office/officeart/2005/8/layout/hProcess4"/>
    <dgm:cxn modelId="{07749BBC-6857-47E9-A53C-1ED409192C8E}" srcId="{2D6CB6EA-2D6E-4C9F-B205-22E59A730ED9}" destId="{FFE9B7C6-0E6B-4C48-A2A8-0A11448D1DB1}" srcOrd="2" destOrd="0" parTransId="{C72603FE-B776-44DB-9C56-B7977A1124FB}" sibTransId="{D82FED73-1046-48A9-80E9-092D18981283}"/>
    <dgm:cxn modelId="{E9341E4C-2E35-45FF-ADB8-391BCC30EA00}" srcId="{DB809FA1-93A8-4DD2-A592-EB2D1E175A03}" destId="{7A1AF99C-B29D-4519-A6B8-D1587765D2A1}" srcOrd="2" destOrd="0" parTransId="{06EA7BA6-88B2-4CED-B9C0-C93111D187B2}" sibTransId="{ABCDDB60-5461-400F-A6AA-A93F366144CA}"/>
    <dgm:cxn modelId="{8D7B8C3E-138D-4A7E-AB7E-00D18336E6E9}" srcId="{0A63D8ED-F313-4DA2-9A09-94FE614DD79C}" destId="{1E47FECB-0A20-43E3-9045-5306690F87B6}" srcOrd="1" destOrd="0" parTransId="{D1083D80-FA7E-4D11-9A90-21E094366D3A}" sibTransId="{A488079A-B720-44BB-87B8-1894CA3B3B7A}"/>
    <dgm:cxn modelId="{F1D1CD4B-2775-48ED-9AAD-9D7BAF0E530F}" type="presOf" srcId="{ABCDDB60-5461-400F-A6AA-A93F366144CA}" destId="{22BE6A44-ACD3-4DCC-A963-B3FE8288995B}" srcOrd="0" destOrd="0" presId="urn:microsoft.com/office/officeart/2005/8/layout/hProcess4"/>
    <dgm:cxn modelId="{8E0B37B5-160C-4BA5-BD9D-104F7A5C7F34}" srcId="{0A63D8ED-F313-4DA2-9A09-94FE614DD79C}" destId="{93C2D91B-C9A1-4E4F-B679-054F8BBC0E95}" srcOrd="0" destOrd="0" parTransId="{7C0F9D2D-8389-41B0-8C67-B72CCD3EDFD7}" sibTransId="{6BC60E21-4DD1-4884-8E20-E5B2628DA134}"/>
    <dgm:cxn modelId="{AEFC932F-2079-4F5F-89D3-A9352C0CAB91}" type="presOf" srcId="{FFE9B7C6-0E6B-4C48-A2A8-0A11448D1DB1}" destId="{F28223E2-62CA-4A98-AFD7-34240225C4C0}" srcOrd="1" destOrd="2" presId="urn:microsoft.com/office/officeart/2005/8/layout/hProcess4"/>
    <dgm:cxn modelId="{16B45D34-689E-4BE9-AA57-3AC2AFE8E6A8}" srcId="{7A1AF99C-B29D-4519-A6B8-D1587765D2A1}" destId="{2BE50C49-3E81-49D6-A0B4-D4DD304F137C}" srcOrd="0" destOrd="0" parTransId="{E967BBB1-E95C-445E-9822-CF87568E49AB}" sibTransId="{69EA9925-3A24-4D76-A25E-E5E94F36274E}"/>
    <dgm:cxn modelId="{940AB3A9-327E-407B-BC87-D7EB1427E2CB}" type="presOf" srcId="{7A1AF99C-B29D-4519-A6B8-D1587765D2A1}" destId="{032B9634-1AAE-45AF-BBED-4C4FB16B563C}" srcOrd="0" destOrd="0" presId="urn:microsoft.com/office/officeart/2005/8/layout/hProcess4"/>
    <dgm:cxn modelId="{CA242957-7738-4352-B25E-83CD8B1E5403}" type="presOf" srcId="{1E47FECB-0A20-43E3-9045-5306690F87B6}" destId="{BBFBAE1D-58F4-46C6-8356-84DD4E139D72}" srcOrd="0" destOrd="1" presId="urn:microsoft.com/office/officeart/2005/8/layout/hProcess4"/>
    <dgm:cxn modelId="{553BAC3C-6846-4F66-84D5-C2C7BFC3103F}" srcId="{DB809FA1-93A8-4DD2-A592-EB2D1E175A03}" destId="{2D6CB6EA-2D6E-4C9F-B205-22E59A730ED9}" srcOrd="3" destOrd="0" parTransId="{C254B12E-520B-435B-BDA5-B1B44DB330EA}" sibTransId="{DC2C9870-101F-4661-9532-F95D12E3AD25}"/>
    <dgm:cxn modelId="{84EF805B-0D2B-41AC-AAAE-05498C4191FA}" srcId="{2D6CB6EA-2D6E-4C9F-B205-22E59A730ED9}" destId="{EECF82A5-5A55-4638-A47E-A603DBB3B4E4}" srcOrd="1" destOrd="0" parTransId="{437E025D-8231-465A-B3C4-3F77347EEF9D}" sibTransId="{C90193E3-638A-466F-992D-86E61BD022C5}"/>
    <dgm:cxn modelId="{259F5A55-7B4E-4424-84B9-FDCB5306ECB4}" type="presOf" srcId="{F835F4ED-9D9C-4892-A959-4330EF487ED9}" destId="{ABB6A828-65B2-4034-9E42-1E6F97AB3A94}" srcOrd="0" destOrd="0" presId="urn:microsoft.com/office/officeart/2005/8/layout/hProcess4"/>
    <dgm:cxn modelId="{D219BAEE-532A-4E0F-AD56-93ECFE98509C}" srcId="{2D6CB6EA-2D6E-4C9F-B205-22E59A730ED9}" destId="{F835F4ED-9D9C-4892-A959-4330EF487ED9}" srcOrd="0" destOrd="0" parTransId="{68862DF6-6495-412E-BCCB-3670560EAEA4}" sibTransId="{BC59ACF1-61C0-4166-A0E2-B2CF656E272E}"/>
    <dgm:cxn modelId="{7758B3D9-E014-4B1B-8F73-048F296D5116}" type="presOf" srcId="{93C2D91B-C9A1-4E4F-B679-054F8BBC0E95}" destId="{48B2385B-81E3-40AA-B885-EAF0FF3958DE}" srcOrd="1" destOrd="0" presId="urn:microsoft.com/office/officeart/2005/8/layout/hProcess4"/>
    <dgm:cxn modelId="{C9B37D73-148A-4991-B7FF-672BF73CA2BE}" type="presOf" srcId="{1E47FECB-0A20-43E3-9045-5306690F87B6}" destId="{48B2385B-81E3-40AA-B885-EAF0FF3958DE}" srcOrd="1" destOrd="1" presId="urn:microsoft.com/office/officeart/2005/8/layout/hProcess4"/>
    <dgm:cxn modelId="{42124ECD-D380-4E21-89AC-B96E66A4555F}" type="presOf" srcId="{3EC66561-90C2-456D-B5F4-C82643C38263}" destId="{AD1B215F-A0FB-41AF-93EF-572DBFBFA5F9}" srcOrd="0" destOrd="0" presId="urn:microsoft.com/office/officeart/2005/8/layout/hProcess4"/>
    <dgm:cxn modelId="{DAA7FFF4-03B9-4741-BBE7-FDF19ABCA7D4}" type="presOf" srcId="{10645111-9DE1-46C6-9607-BDE73DDEA5DE}" destId="{52457000-104D-4E51-ABB3-0423579A027D}" srcOrd="0" destOrd="0" presId="urn:microsoft.com/office/officeart/2005/8/layout/hProcess4"/>
    <dgm:cxn modelId="{29F5F6C2-F0A3-442F-93C6-312DC633955C}" srcId="{DB809FA1-93A8-4DD2-A592-EB2D1E175A03}" destId="{3EC66561-90C2-456D-B5F4-C82643C38263}" srcOrd="0" destOrd="0" parTransId="{411C3999-8476-46BE-A9D1-CFD2C7DB43D3}" sibTransId="{10645111-9DE1-46C6-9607-BDE73DDEA5DE}"/>
    <dgm:cxn modelId="{6D335CF2-01A5-49D4-9DF7-C47AA3CD7741}" type="presOf" srcId="{FFE9B7C6-0E6B-4C48-A2A8-0A11448D1DB1}" destId="{ABB6A828-65B2-4034-9E42-1E6F97AB3A94}" srcOrd="0" destOrd="2" presId="urn:microsoft.com/office/officeart/2005/8/layout/hProcess4"/>
    <dgm:cxn modelId="{9888BA28-4A89-4ADF-AEA6-3D7205B5BF78}" type="presParOf" srcId="{AF92D522-50DE-4BA7-B3BD-54694791EDAE}" destId="{438010FF-D360-4FB9-94B8-A430B7BA73DE}" srcOrd="0" destOrd="0" presId="urn:microsoft.com/office/officeart/2005/8/layout/hProcess4"/>
    <dgm:cxn modelId="{E206D918-459A-429A-980F-BFDF5F2A0D90}" type="presParOf" srcId="{AF92D522-50DE-4BA7-B3BD-54694791EDAE}" destId="{6535EDDE-E5F7-42D3-B1CE-36B52577C1D0}" srcOrd="1" destOrd="0" presId="urn:microsoft.com/office/officeart/2005/8/layout/hProcess4"/>
    <dgm:cxn modelId="{200D4AD9-18B3-45EB-BF46-EB76A473D183}" type="presParOf" srcId="{AF92D522-50DE-4BA7-B3BD-54694791EDAE}" destId="{D5C291B0-A7BF-4C52-BBC6-BBABBC7A3008}" srcOrd="2" destOrd="0" presId="urn:microsoft.com/office/officeart/2005/8/layout/hProcess4"/>
    <dgm:cxn modelId="{D1EC3653-5D71-4462-ABAD-7BA7EC1E8473}" type="presParOf" srcId="{D5C291B0-A7BF-4C52-BBC6-BBABBC7A3008}" destId="{7F9EFC1F-B997-48BF-90CB-C7DF176A3964}" srcOrd="0" destOrd="0" presId="urn:microsoft.com/office/officeart/2005/8/layout/hProcess4"/>
    <dgm:cxn modelId="{8155F704-1F01-404F-9B58-4B92336356DC}" type="presParOf" srcId="{7F9EFC1F-B997-48BF-90CB-C7DF176A3964}" destId="{5E09F0DB-C00A-4E08-9C54-9E9C7DBB1DF2}" srcOrd="0" destOrd="0" presId="urn:microsoft.com/office/officeart/2005/8/layout/hProcess4"/>
    <dgm:cxn modelId="{F347E4C6-2CB3-409E-B628-144132A4AEF8}" type="presParOf" srcId="{7F9EFC1F-B997-48BF-90CB-C7DF176A3964}" destId="{82285C71-DB13-4C87-A787-4596EEF9DE44}" srcOrd="1" destOrd="0" presId="urn:microsoft.com/office/officeart/2005/8/layout/hProcess4"/>
    <dgm:cxn modelId="{CF13D0B7-792B-4592-9EF3-07D4B9D23083}" type="presParOf" srcId="{7F9EFC1F-B997-48BF-90CB-C7DF176A3964}" destId="{D28F6BAC-3BA0-4818-A2D8-938FD42F17B2}" srcOrd="2" destOrd="0" presId="urn:microsoft.com/office/officeart/2005/8/layout/hProcess4"/>
    <dgm:cxn modelId="{A56503FA-909F-42E8-B4A4-C888537F0914}" type="presParOf" srcId="{7F9EFC1F-B997-48BF-90CB-C7DF176A3964}" destId="{AD1B215F-A0FB-41AF-93EF-572DBFBFA5F9}" srcOrd="3" destOrd="0" presId="urn:microsoft.com/office/officeart/2005/8/layout/hProcess4"/>
    <dgm:cxn modelId="{3EF421B7-37DD-4C6A-BC4F-842BE45FB324}" type="presParOf" srcId="{7F9EFC1F-B997-48BF-90CB-C7DF176A3964}" destId="{5F49A0E9-923B-4521-B0A0-EA1A196BAF32}" srcOrd="4" destOrd="0" presId="urn:microsoft.com/office/officeart/2005/8/layout/hProcess4"/>
    <dgm:cxn modelId="{4E474CC6-DB87-489A-898B-202AF20912E9}" type="presParOf" srcId="{D5C291B0-A7BF-4C52-BBC6-BBABBC7A3008}" destId="{52457000-104D-4E51-ABB3-0423579A027D}" srcOrd="1" destOrd="0" presId="urn:microsoft.com/office/officeart/2005/8/layout/hProcess4"/>
    <dgm:cxn modelId="{9CF89E12-0182-4B29-BF0C-071DC337CFB5}" type="presParOf" srcId="{D5C291B0-A7BF-4C52-BBC6-BBABBC7A3008}" destId="{25166FCB-E76C-4D36-A988-4C841FB458F7}" srcOrd="2" destOrd="0" presId="urn:microsoft.com/office/officeart/2005/8/layout/hProcess4"/>
    <dgm:cxn modelId="{A0AEC7DB-D282-4E82-8C64-426228DD69A1}" type="presParOf" srcId="{25166FCB-E76C-4D36-A988-4C841FB458F7}" destId="{9DEA1474-8890-4040-8E42-9FCD8A1958FF}" srcOrd="0" destOrd="0" presId="urn:microsoft.com/office/officeart/2005/8/layout/hProcess4"/>
    <dgm:cxn modelId="{D835513F-4C0D-40CB-B5DC-D6B8CF582B3B}" type="presParOf" srcId="{25166FCB-E76C-4D36-A988-4C841FB458F7}" destId="{BBFBAE1D-58F4-46C6-8356-84DD4E139D72}" srcOrd="1" destOrd="0" presId="urn:microsoft.com/office/officeart/2005/8/layout/hProcess4"/>
    <dgm:cxn modelId="{ED7CD673-A209-40E7-BA43-B403DAC8E402}" type="presParOf" srcId="{25166FCB-E76C-4D36-A988-4C841FB458F7}" destId="{48B2385B-81E3-40AA-B885-EAF0FF3958DE}" srcOrd="2" destOrd="0" presId="urn:microsoft.com/office/officeart/2005/8/layout/hProcess4"/>
    <dgm:cxn modelId="{0F4D59D7-B5CD-4B2B-8791-DEC930505D7D}" type="presParOf" srcId="{25166FCB-E76C-4D36-A988-4C841FB458F7}" destId="{1FF8CF0A-DCA5-4172-ABA4-232C6A7EF20A}" srcOrd="3" destOrd="0" presId="urn:microsoft.com/office/officeart/2005/8/layout/hProcess4"/>
    <dgm:cxn modelId="{0EFCDD96-DE32-4E63-896F-A9E3E5C06D5A}" type="presParOf" srcId="{25166FCB-E76C-4D36-A988-4C841FB458F7}" destId="{07AE71E1-9463-4C38-AE41-B782022CE8EA}" srcOrd="4" destOrd="0" presId="urn:microsoft.com/office/officeart/2005/8/layout/hProcess4"/>
    <dgm:cxn modelId="{F1D1E52F-FB13-4913-869A-4F2284B1E564}" type="presParOf" srcId="{D5C291B0-A7BF-4C52-BBC6-BBABBC7A3008}" destId="{FE01B2AB-D121-4979-94D6-8924C07169C0}" srcOrd="3" destOrd="0" presId="urn:microsoft.com/office/officeart/2005/8/layout/hProcess4"/>
    <dgm:cxn modelId="{5664D590-CBF9-477F-A52A-168A2DCFE686}" type="presParOf" srcId="{D5C291B0-A7BF-4C52-BBC6-BBABBC7A3008}" destId="{760CFBE2-FE5E-4D4D-BD48-84A28CE1989B}" srcOrd="4" destOrd="0" presId="urn:microsoft.com/office/officeart/2005/8/layout/hProcess4"/>
    <dgm:cxn modelId="{8BF74849-F9B9-4218-A153-D0499607F9C7}" type="presParOf" srcId="{760CFBE2-FE5E-4D4D-BD48-84A28CE1989B}" destId="{54DF3A1F-6649-4513-A911-25453BBCA6E6}" srcOrd="0" destOrd="0" presId="urn:microsoft.com/office/officeart/2005/8/layout/hProcess4"/>
    <dgm:cxn modelId="{EB853831-B99D-4E2A-97BB-513A76055014}" type="presParOf" srcId="{760CFBE2-FE5E-4D4D-BD48-84A28CE1989B}" destId="{4ABF3D88-79B1-4F07-954A-C59A634487CF}" srcOrd="1" destOrd="0" presId="urn:microsoft.com/office/officeart/2005/8/layout/hProcess4"/>
    <dgm:cxn modelId="{079E934B-BF07-4DBB-B772-FC30C6F13D86}" type="presParOf" srcId="{760CFBE2-FE5E-4D4D-BD48-84A28CE1989B}" destId="{83E50269-9C04-42B0-B412-AE34E8D27ADD}" srcOrd="2" destOrd="0" presId="urn:microsoft.com/office/officeart/2005/8/layout/hProcess4"/>
    <dgm:cxn modelId="{04531407-08BA-412C-ABC6-565175209930}" type="presParOf" srcId="{760CFBE2-FE5E-4D4D-BD48-84A28CE1989B}" destId="{032B9634-1AAE-45AF-BBED-4C4FB16B563C}" srcOrd="3" destOrd="0" presId="urn:microsoft.com/office/officeart/2005/8/layout/hProcess4"/>
    <dgm:cxn modelId="{E34D642C-D080-42E9-8867-28BB512B8B24}" type="presParOf" srcId="{760CFBE2-FE5E-4D4D-BD48-84A28CE1989B}" destId="{38EBABA2-4958-40FD-879D-6CAA82EADE12}" srcOrd="4" destOrd="0" presId="urn:microsoft.com/office/officeart/2005/8/layout/hProcess4"/>
    <dgm:cxn modelId="{2C465907-A10E-49E1-89BC-CAE4EAB6B40B}" type="presParOf" srcId="{D5C291B0-A7BF-4C52-BBC6-BBABBC7A3008}" destId="{22BE6A44-ACD3-4DCC-A963-B3FE8288995B}" srcOrd="5" destOrd="0" presId="urn:microsoft.com/office/officeart/2005/8/layout/hProcess4"/>
    <dgm:cxn modelId="{D5D3A4A7-F030-4C72-92E0-0EEE936CFC89}" type="presParOf" srcId="{D5C291B0-A7BF-4C52-BBC6-BBABBC7A3008}" destId="{64D594A6-F859-4E7F-B16D-D59C9A76A012}" srcOrd="6" destOrd="0" presId="urn:microsoft.com/office/officeart/2005/8/layout/hProcess4"/>
    <dgm:cxn modelId="{81273C09-4617-480B-998D-B28CD42CBC13}" type="presParOf" srcId="{64D594A6-F859-4E7F-B16D-D59C9A76A012}" destId="{7EE427E8-3FAD-4FBC-A312-D7FDBC7BD995}" srcOrd="0" destOrd="0" presId="urn:microsoft.com/office/officeart/2005/8/layout/hProcess4"/>
    <dgm:cxn modelId="{58097FF5-F252-4CC9-A428-269C0EE0D360}" type="presParOf" srcId="{64D594A6-F859-4E7F-B16D-D59C9A76A012}" destId="{ABB6A828-65B2-4034-9E42-1E6F97AB3A94}" srcOrd="1" destOrd="0" presId="urn:microsoft.com/office/officeart/2005/8/layout/hProcess4"/>
    <dgm:cxn modelId="{A7ED0BC1-FB76-432F-B21F-37882E0EB38D}" type="presParOf" srcId="{64D594A6-F859-4E7F-B16D-D59C9A76A012}" destId="{F28223E2-62CA-4A98-AFD7-34240225C4C0}" srcOrd="2" destOrd="0" presId="urn:microsoft.com/office/officeart/2005/8/layout/hProcess4"/>
    <dgm:cxn modelId="{43FFB3A7-53A9-4E5D-A280-ED24BF0E4024}" type="presParOf" srcId="{64D594A6-F859-4E7F-B16D-D59C9A76A012}" destId="{1A5BA284-6F0A-4A3D-9B19-710FE3E0C734}" srcOrd="3" destOrd="0" presId="urn:microsoft.com/office/officeart/2005/8/layout/hProcess4"/>
    <dgm:cxn modelId="{74A18381-D6D3-4DBA-A96F-490BEAC68FC4}" type="presParOf" srcId="{64D594A6-F859-4E7F-B16D-D59C9A76A012}" destId="{7FEAD86A-3E6A-4030-9700-9FDB42F8E8A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07985-6122-4E8D-93A5-70D6278B35FB}" type="doc">
      <dgm:prSet loTypeId="urn:microsoft.com/office/officeart/2005/8/layout/lProcess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A19A4944-74B0-4CB0-B70B-41686D3C8CB9}">
      <dgm:prSet phldrT="[文本]" custT="1"/>
      <dgm:spPr/>
      <dgm:t>
        <a:bodyPr/>
        <a:lstStyle/>
        <a:p>
          <a:r>
            <a:rPr lang="zh-CN" altLang="en-US" sz="2400" dirty="0" smtClean="0">
              <a:latin typeface="黑体" panose="02010609060101010101" pitchFamily="2" charset="-122"/>
              <a:ea typeface="黑体" panose="02010609060101010101" pitchFamily="2" charset="-122"/>
            </a:rPr>
            <a:t>辨体质状态</a:t>
          </a:r>
          <a:endParaRPr lang="zh-CN" altLang="en-US" sz="2400" dirty="0"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C1B6207F-6CD6-4B37-8242-2B8E1CDFFFCA}" cxnId="{2DDAFE06-D00D-4693-8007-058E367C7D95}" type="parTrans">
      <dgm:prSet/>
      <dgm:spPr/>
      <dgm:t>
        <a:bodyPr/>
        <a:lstStyle/>
        <a:p>
          <a:endParaRPr lang="zh-CN" altLang="en-US" sz="2000"/>
        </a:p>
      </dgm:t>
    </dgm:pt>
    <dgm:pt modelId="{43230531-B122-4460-9863-4826737C52ED}" cxnId="{2DDAFE06-D00D-4693-8007-058E367C7D95}" type="sibTrans">
      <dgm:prSet/>
      <dgm:spPr/>
      <dgm:t>
        <a:bodyPr/>
        <a:lstStyle/>
        <a:p>
          <a:endParaRPr lang="zh-CN" altLang="en-US" sz="2000"/>
        </a:p>
      </dgm:t>
    </dgm:pt>
    <dgm:pt modelId="{96F165E8-4AEF-4F26-903F-D5D29D756D3D}">
      <dgm:prSet phldrT="[文本]" custT="1"/>
      <dgm:spPr/>
      <dgm:t>
        <a:bodyPr/>
        <a:lstStyle/>
        <a:p>
          <a:r>
            <a:rPr lang="zh-CN" altLang="en-US" sz="2400" dirty="0" smtClean="0"/>
            <a:t>强弱胖瘦</a:t>
          </a:r>
        </a:p>
      </dgm:t>
    </dgm:pt>
    <dgm:pt modelId="{3BE1B5E3-7F3A-4306-894F-766FE3B2D753}" cxnId="{26ED2386-C82E-4F17-AD19-684E8F5F902F}" type="parTrans">
      <dgm:prSet/>
      <dgm:spPr/>
      <dgm:t>
        <a:bodyPr/>
        <a:lstStyle/>
        <a:p>
          <a:endParaRPr lang="zh-CN" altLang="en-US" sz="2000"/>
        </a:p>
      </dgm:t>
    </dgm:pt>
    <dgm:pt modelId="{F647AE58-96DC-49E8-9E72-D612DCF237E4}" cxnId="{26ED2386-C82E-4F17-AD19-684E8F5F902F}" type="sibTrans">
      <dgm:prSet/>
      <dgm:spPr/>
      <dgm:t>
        <a:bodyPr/>
        <a:lstStyle/>
        <a:p>
          <a:endParaRPr lang="zh-CN" altLang="en-US" sz="2000"/>
        </a:p>
      </dgm:t>
    </dgm:pt>
    <dgm:pt modelId="{A68DBEBE-F99F-4377-A007-4268EC6082D2}">
      <dgm:prSet phldrT="[文本]" custT="1"/>
      <dgm:spPr/>
      <dgm:t>
        <a:bodyPr/>
        <a:lstStyle/>
        <a:p>
          <a:r>
            <a:rPr lang="zh-CN" altLang="en-US" sz="2400" dirty="0" smtClean="0"/>
            <a:t>年龄长幼</a:t>
          </a:r>
        </a:p>
      </dgm:t>
    </dgm:pt>
    <dgm:pt modelId="{EFB097EF-9F32-4D2C-9EC8-7174237A8CD7}" cxnId="{AF58B49C-CCE3-4719-81FB-E6C8AB4D88C3}" type="parTrans">
      <dgm:prSet/>
      <dgm:spPr/>
      <dgm:t>
        <a:bodyPr/>
        <a:lstStyle/>
        <a:p>
          <a:endParaRPr lang="zh-CN" altLang="en-US" sz="2000"/>
        </a:p>
      </dgm:t>
    </dgm:pt>
    <dgm:pt modelId="{7850CF87-7BF1-4FA4-8903-2662789B4F40}" cxnId="{AF58B49C-CCE3-4719-81FB-E6C8AB4D88C3}" type="sibTrans">
      <dgm:prSet/>
      <dgm:spPr/>
      <dgm:t>
        <a:bodyPr/>
        <a:lstStyle/>
        <a:p>
          <a:endParaRPr lang="zh-CN" altLang="en-US" sz="2000"/>
        </a:p>
      </dgm:t>
    </dgm:pt>
    <dgm:pt modelId="{367E423C-18D6-41B8-8939-AE0D0BB40D2E}">
      <dgm:prSet phldrT="[文本]" custT="1"/>
      <dgm:spPr/>
      <dgm:t>
        <a:bodyPr/>
        <a:lstStyle/>
        <a:p>
          <a:r>
            <a:rPr lang="zh-CN" altLang="en-US" sz="2400" dirty="0" smtClean="0">
              <a:latin typeface="黑体" panose="02010609060101010101" pitchFamily="2" charset="-122"/>
              <a:ea typeface="黑体" panose="02010609060101010101" pitchFamily="2" charset="-122"/>
            </a:rPr>
            <a:t>辨体质分类</a:t>
          </a:r>
          <a:endParaRPr lang="zh-CN" altLang="en-US" sz="2400" dirty="0"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245564F7-C47E-4443-9916-97A29184471D}" cxnId="{11ADB695-8BE6-409C-A383-85884A657327}" type="parTrans">
      <dgm:prSet/>
      <dgm:spPr/>
      <dgm:t>
        <a:bodyPr/>
        <a:lstStyle/>
        <a:p>
          <a:endParaRPr lang="zh-CN" altLang="en-US" sz="2000"/>
        </a:p>
      </dgm:t>
    </dgm:pt>
    <dgm:pt modelId="{A7C2127D-DDB2-4ED4-B8E5-12FC43A58D46}" cxnId="{11ADB695-8BE6-409C-A383-85884A657327}" type="sibTrans">
      <dgm:prSet/>
      <dgm:spPr/>
      <dgm:t>
        <a:bodyPr/>
        <a:lstStyle/>
        <a:p>
          <a:endParaRPr lang="zh-CN" altLang="en-US" sz="2000"/>
        </a:p>
      </dgm:t>
    </dgm:pt>
    <dgm:pt modelId="{50BFED08-9F06-4314-8763-4DC7F0A7FF86}">
      <dgm:prSet custT="1"/>
      <dgm:spPr/>
      <dgm:t>
        <a:bodyPr/>
        <a:lstStyle/>
        <a:p>
          <a:r>
            <a:rPr lang="zh-CN" altLang="en-US" sz="2400" dirty="0" smtClean="0"/>
            <a:t>南北居处</a:t>
          </a:r>
          <a:endParaRPr lang="zh-CN" altLang="en-US" sz="2400" dirty="0"/>
        </a:p>
      </dgm:t>
    </dgm:pt>
    <dgm:pt modelId="{46CB4105-0A09-4B5A-A4FB-5C2064FD526D}" cxnId="{8C64B5AA-02CC-406F-930F-8027B9FF692D}" type="parTrans">
      <dgm:prSet/>
      <dgm:spPr/>
      <dgm:t>
        <a:bodyPr/>
        <a:lstStyle/>
        <a:p>
          <a:endParaRPr lang="zh-CN" altLang="en-US" sz="2000"/>
        </a:p>
      </dgm:t>
    </dgm:pt>
    <dgm:pt modelId="{672539A2-C3FE-4BB0-A513-F59F4EAB032A}" cxnId="{8C64B5AA-02CC-406F-930F-8027B9FF692D}" type="sibTrans">
      <dgm:prSet/>
      <dgm:spPr/>
      <dgm:t>
        <a:bodyPr/>
        <a:lstStyle/>
        <a:p>
          <a:endParaRPr lang="zh-CN" altLang="en-US" sz="2000"/>
        </a:p>
      </dgm:t>
    </dgm:pt>
    <dgm:pt modelId="{536A3B64-0CEB-4A4D-9B44-1ACAF6B5762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en-US" sz="2400" dirty="0" smtClean="0"/>
            <a:t>奉养优劣等</a:t>
          </a:r>
          <a:endParaRPr lang="zh-CN" altLang="en-US" sz="2400" dirty="0"/>
        </a:p>
      </dgm:t>
    </dgm:pt>
    <dgm:pt modelId="{2A7CAB33-E4E8-4C15-941B-1C3917CA151F}" cxnId="{D7880F6C-CA7D-4510-A1BD-5B6B608C097E}" type="parTrans">
      <dgm:prSet/>
      <dgm:spPr/>
      <dgm:t>
        <a:bodyPr/>
        <a:lstStyle/>
        <a:p>
          <a:endParaRPr lang="zh-CN" altLang="en-US" sz="2000"/>
        </a:p>
      </dgm:t>
    </dgm:pt>
    <dgm:pt modelId="{E5AB0735-F256-464A-8157-391270EB9C94}" cxnId="{D7880F6C-CA7D-4510-A1BD-5B6B608C097E}" type="sibTrans">
      <dgm:prSet/>
      <dgm:spPr/>
      <dgm:t>
        <a:bodyPr/>
        <a:lstStyle/>
        <a:p>
          <a:endParaRPr lang="zh-CN" altLang="en-US" sz="2000"/>
        </a:p>
      </dgm:t>
    </dgm:pt>
    <dgm:pt modelId="{D86B11DB-24DB-4714-B378-BB9E4DA3E7E5}">
      <dgm:prSet custT="1"/>
      <dgm:spPr/>
      <dgm:t>
        <a:bodyPr/>
        <a:lstStyle/>
        <a:p>
          <a:r>
            <a:rPr lang="zh-CN" altLang="en-US" sz="2400" dirty="0" smtClean="0"/>
            <a:t>平和之体</a:t>
          </a:r>
          <a:endParaRPr lang="zh-CN" altLang="en-US" sz="2400" dirty="0"/>
        </a:p>
      </dgm:t>
    </dgm:pt>
    <dgm:pt modelId="{1ECAA280-E10A-4501-895D-FA68FE8A22B6}" cxnId="{8B17E141-B3F3-48B0-AEB7-5793D19D76D5}" type="parTrans">
      <dgm:prSet/>
      <dgm:spPr/>
      <dgm:t>
        <a:bodyPr/>
        <a:lstStyle/>
        <a:p>
          <a:endParaRPr lang="zh-CN" altLang="en-US" sz="2000"/>
        </a:p>
      </dgm:t>
    </dgm:pt>
    <dgm:pt modelId="{4119E49C-3CC6-44CB-8AD9-34A4146BD52C}" cxnId="{8B17E141-B3F3-48B0-AEB7-5793D19D76D5}" type="sibTrans">
      <dgm:prSet/>
      <dgm:spPr/>
      <dgm:t>
        <a:bodyPr/>
        <a:lstStyle/>
        <a:p>
          <a:endParaRPr lang="zh-CN" altLang="en-US" sz="2000"/>
        </a:p>
      </dgm:t>
    </dgm:pt>
    <dgm:pt modelId="{834510E4-0F7C-4421-99BC-9162B6296B49}">
      <dgm:prSet custT="1"/>
      <dgm:spPr/>
      <dgm:t>
        <a:bodyPr/>
        <a:lstStyle/>
        <a:p>
          <a:r>
            <a:rPr lang="zh-CN" altLang="en-US" sz="2400" dirty="0" smtClean="0"/>
            <a:t>阴虚之体            </a:t>
          </a:r>
          <a:endParaRPr lang="zh-CN" altLang="en-US" sz="2400" dirty="0"/>
        </a:p>
      </dgm:t>
    </dgm:pt>
    <dgm:pt modelId="{E30EB756-EEF8-44ED-AD86-B3E291AD09AE}" cxnId="{5171EE0B-0747-4C77-AC5A-27AC6E22C3F5}" type="parTrans">
      <dgm:prSet/>
      <dgm:spPr/>
      <dgm:t>
        <a:bodyPr/>
        <a:lstStyle/>
        <a:p>
          <a:endParaRPr lang="zh-CN" altLang="en-US" sz="2000"/>
        </a:p>
      </dgm:t>
    </dgm:pt>
    <dgm:pt modelId="{CB107EF4-9D47-497E-AF07-B99E8B95DB1D}" cxnId="{5171EE0B-0747-4C77-AC5A-27AC6E22C3F5}" type="sibTrans">
      <dgm:prSet/>
      <dgm:spPr/>
      <dgm:t>
        <a:bodyPr/>
        <a:lstStyle/>
        <a:p>
          <a:endParaRPr lang="zh-CN" altLang="en-US" sz="2000"/>
        </a:p>
      </dgm:t>
    </dgm:pt>
    <dgm:pt modelId="{54B4B01B-72E6-4072-9C1B-3A3D0C0B7ECD}">
      <dgm:prSet custT="1"/>
      <dgm:spPr/>
      <dgm:t>
        <a:bodyPr/>
        <a:lstStyle/>
        <a:p>
          <a:r>
            <a:rPr lang="zh-CN" altLang="en-US" sz="2400" dirty="0" smtClean="0"/>
            <a:t>阳虚之体</a:t>
          </a:r>
          <a:endParaRPr lang="zh-CN" altLang="en-US" sz="2400" dirty="0"/>
        </a:p>
      </dgm:t>
    </dgm:pt>
    <dgm:pt modelId="{632AD69F-2108-49A7-90B9-46B644A32CD0}" cxnId="{15DD143E-3A08-4D3A-87C0-266A0469CCDC}" type="parTrans">
      <dgm:prSet/>
      <dgm:spPr/>
      <dgm:t>
        <a:bodyPr/>
        <a:lstStyle/>
        <a:p>
          <a:endParaRPr lang="zh-CN" altLang="en-US" sz="2000"/>
        </a:p>
      </dgm:t>
    </dgm:pt>
    <dgm:pt modelId="{9855E5A3-C54E-4B11-8EB7-FA2CA3AAD2C5}" cxnId="{15DD143E-3A08-4D3A-87C0-266A0469CCDC}" type="sibTrans">
      <dgm:prSet/>
      <dgm:spPr/>
      <dgm:t>
        <a:bodyPr/>
        <a:lstStyle/>
        <a:p>
          <a:endParaRPr lang="zh-CN" altLang="en-US" sz="2000"/>
        </a:p>
      </dgm:t>
    </dgm:pt>
    <dgm:pt modelId="{FBC163B1-CA95-4D91-83C7-4001459F7A88}">
      <dgm:prSet custT="1"/>
      <dgm:spPr/>
      <dgm:t>
        <a:bodyPr/>
        <a:lstStyle/>
        <a:p>
          <a:r>
            <a:rPr lang="zh-CN" altLang="en-US" sz="2400" dirty="0" smtClean="0"/>
            <a:t>气虚之体</a:t>
          </a:r>
          <a:endParaRPr lang="zh-CN" altLang="en-US" sz="2400" dirty="0"/>
        </a:p>
      </dgm:t>
    </dgm:pt>
    <dgm:pt modelId="{260855F8-B05C-42A4-97DE-AB09F8A26D2E}" cxnId="{2089B8B1-D7B8-4DD4-8A37-89D120C0F017}" type="parTrans">
      <dgm:prSet/>
      <dgm:spPr/>
      <dgm:t>
        <a:bodyPr/>
        <a:lstStyle/>
        <a:p>
          <a:endParaRPr lang="zh-CN" altLang="en-US" sz="2000"/>
        </a:p>
      </dgm:t>
    </dgm:pt>
    <dgm:pt modelId="{36FC7A7B-10CE-4276-BCF5-ED4C26432C4D}" cxnId="{2089B8B1-D7B8-4DD4-8A37-89D120C0F017}" type="sibTrans">
      <dgm:prSet/>
      <dgm:spPr/>
      <dgm:t>
        <a:bodyPr/>
        <a:lstStyle/>
        <a:p>
          <a:endParaRPr lang="zh-CN" altLang="en-US" sz="2000"/>
        </a:p>
      </dgm:t>
    </dgm:pt>
    <dgm:pt modelId="{0E723EF0-3BAB-4F2C-987C-77639277B2D8}">
      <dgm:prSet custT="1"/>
      <dgm:spPr/>
      <dgm:t>
        <a:bodyPr/>
        <a:lstStyle/>
        <a:p>
          <a:r>
            <a:rPr lang="zh-CN" altLang="en-US" sz="2400" dirty="0" smtClean="0"/>
            <a:t>血瘀之体</a:t>
          </a:r>
          <a:endParaRPr lang="zh-CN" altLang="en-US" sz="2400" dirty="0"/>
        </a:p>
      </dgm:t>
    </dgm:pt>
    <dgm:pt modelId="{D03BC4B3-28CA-4A1E-8A4D-2942EDC99960}" cxnId="{E065A38E-AE24-4F44-BC3E-FFBAA9369086}" type="parTrans">
      <dgm:prSet/>
      <dgm:spPr/>
      <dgm:t>
        <a:bodyPr/>
        <a:lstStyle/>
        <a:p>
          <a:endParaRPr lang="zh-CN" altLang="en-US" sz="2000"/>
        </a:p>
      </dgm:t>
    </dgm:pt>
    <dgm:pt modelId="{F3431363-86B9-4FF4-A7EF-5E3E44953927}" cxnId="{E065A38E-AE24-4F44-BC3E-FFBAA9369086}" type="sibTrans">
      <dgm:prSet/>
      <dgm:spPr/>
      <dgm:t>
        <a:bodyPr/>
        <a:lstStyle/>
        <a:p>
          <a:endParaRPr lang="zh-CN" altLang="en-US" sz="2000"/>
        </a:p>
      </dgm:t>
    </dgm:pt>
    <dgm:pt modelId="{DBBB7919-3AC3-40D0-8E0D-45A0E999B743}">
      <dgm:prSet custT="1"/>
      <dgm:spPr/>
      <dgm:t>
        <a:bodyPr/>
        <a:lstStyle/>
        <a:p>
          <a:r>
            <a:rPr lang="zh-CN" altLang="en-US" sz="2400" dirty="0" smtClean="0"/>
            <a:t>痰湿之体</a:t>
          </a:r>
          <a:endParaRPr lang="zh-CN" altLang="en-US" sz="2400" dirty="0"/>
        </a:p>
      </dgm:t>
    </dgm:pt>
    <dgm:pt modelId="{6C4EE966-10CD-4095-8982-CFC35F5E01CC}" cxnId="{30587611-801D-4FE0-A130-157448AD51CA}" type="parTrans">
      <dgm:prSet/>
      <dgm:spPr/>
      <dgm:t>
        <a:bodyPr/>
        <a:lstStyle/>
        <a:p>
          <a:endParaRPr lang="zh-CN" altLang="en-US" sz="2000"/>
        </a:p>
      </dgm:t>
    </dgm:pt>
    <dgm:pt modelId="{47F60AD9-4BEB-49A5-9593-144FB84E9A7D}" cxnId="{30587611-801D-4FE0-A130-157448AD51CA}" type="sibTrans">
      <dgm:prSet/>
      <dgm:spPr/>
      <dgm:t>
        <a:bodyPr/>
        <a:lstStyle/>
        <a:p>
          <a:endParaRPr lang="zh-CN" altLang="en-US" sz="2000"/>
        </a:p>
      </dgm:t>
    </dgm:pt>
    <dgm:pt modelId="{3B190D2D-5F37-4BAD-82FA-CBE0C20E448A}">
      <dgm:prSet custT="1"/>
      <dgm:spPr/>
      <dgm:t>
        <a:bodyPr/>
        <a:lstStyle/>
        <a:p>
          <a:r>
            <a:rPr lang="zh-CN" altLang="en-US" sz="2400" dirty="0" smtClean="0"/>
            <a:t>湿热之体</a:t>
          </a:r>
          <a:endParaRPr lang="zh-CN" altLang="en-US" sz="2400" dirty="0"/>
        </a:p>
      </dgm:t>
    </dgm:pt>
    <dgm:pt modelId="{FC6A73F3-4DEE-4A1E-B8B3-C9F97419BE5C}" cxnId="{1707D31B-16F4-45F0-B285-D487E3690F5C}" type="parTrans">
      <dgm:prSet/>
      <dgm:spPr/>
      <dgm:t>
        <a:bodyPr/>
        <a:lstStyle/>
        <a:p>
          <a:endParaRPr lang="zh-CN" altLang="en-US" sz="2000"/>
        </a:p>
      </dgm:t>
    </dgm:pt>
    <dgm:pt modelId="{B2E0E208-C86F-46AB-A61F-D44A0BCA8360}" cxnId="{1707D31B-16F4-45F0-B285-D487E3690F5C}" type="sibTrans">
      <dgm:prSet/>
      <dgm:spPr/>
      <dgm:t>
        <a:bodyPr/>
        <a:lstStyle/>
        <a:p>
          <a:endParaRPr lang="zh-CN" altLang="en-US" sz="2000"/>
        </a:p>
      </dgm:t>
    </dgm:pt>
    <dgm:pt modelId="{503DD8BD-D2EE-4F43-9E64-18C91BB236CA}">
      <dgm:prSet custT="1"/>
      <dgm:spPr/>
      <dgm:t>
        <a:bodyPr/>
        <a:lstStyle/>
        <a:p>
          <a:r>
            <a:rPr lang="zh-CN" altLang="en-US" sz="2400" dirty="0" smtClean="0"/>
            <a:t>气郁之体</a:t>
          </a:r>
          <a:endParaRPr lang="zh-CN" altLang="en-US" sz="2400" dirty="0"/>
        </a:p>
      </dgm:t>
    </dgm:pt>
    <dgm:pt modelId="{EDE3A105-F818-4978-9BEA-1F41C963C6D0}" cxnId="{81E074E1-3DA7-4F98-9758-AE2E96F98899}" type="parTrans">
      <dgm:prSet/>
      <dgm:spPr/>
      <dgm:t>
        <a:bodyPr/>
        <a:lstStyle/>
        <a:p>
          <a:endParaRPr lang="zh-CN" altLang="en-US" sz="2000"/>
        </a:p>
      </dgm:t>
    </dgm:pt>
    <dgm:pt modelId="{5771C9EC-770F-4329-8A8B-CCFA355B9E6C}" cxnId="{81E074E1-3DA7-4F98-9758-AE2E96F98899}" type="sibTrans">
      <dgm:prSet/>
      <dgm:spPr/>
      <dgm:t>
        <a:bodyPr/>
        <a:lstStyle/>
        <a:p>
          <a:endParaRPr lang="zh-CN" altLang="en-US" sz="2000"/>
        </a:p>
      </dgm:t>
    </dgm:pt>
    <dgm:pt modelId="{B4F3AA26-6B7D-4842-96A3-AF6BBFA226AE}">
      <dgm:prSet custT="1"/>
      <dgm:spPr/>
      <dgm:t>
        <a:bodyPr/>
        <a:lstStyle/>
        <a:p>
          <a:r>
            <a:rPr lang="zh-CN" altLang="en-US" sz="2400" dirty="0" smtClean="0"/>
            <a:t>特禀之体</a:t>
          </a:r>
          <a:endParaRPr lang="zh-CN" altLang="en-US" sz="2400" dirty="0"/>
        </a:p>
      </dgm:t>
    </dgm:pt>
    <dgm:pt modelId="{AB6DB9CC-B426-4C8F-9592-169D67AE9FED}" cxnId="{C00DD71C-A7A5-4F38-B9DA-0EB62747C924}" type="parTrans">
      <dgm:prSet/>
      <dgm:spPr/>
      <dgm:t>
        <a:bodyPr/>
        <a:lstStyle/>
        <a:p>
          <a:endParaRPr lang="zh-CN" altLang="en-US" sz="2000"/>
        </a:p>
      </dgm:t>
    </dgm:pt>
    <dgm:pt modelId="{BF0918E7-3BEF-4B6B-9D08-3752B7176D88}" cxnId="{C00DD71C-A7A5-4F38-B9DA-0EB62747C924}" type="sibTrans">
      <dgm:prSet/>
      <dgm:spPr/>
      <dgm:t>
        <a:bodyPr/>
        <a:lstStyle/>
        <a:p>
          <a:endParaRPr lang="zh-CN" altLang="en-US" sz="2000"/>
        </a:p>
      </dgm:t>
    </dgm:pt>
    <dgm:pt modelId="{DF6D330F-F2D8-4ADC-936C-3715FF8A39F5}" type="pres">
      <dgm:prSet presAssocID="{DA707985-6122-4E8D-93A5-70D6278B35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3EF1FF0-7A40-48B5-8145-1A8A2AD2CF21}" type="pres">
      <dgm:prSet presAssocID="{A19A4944-74B0-4CB0-B70B-41686D3C8CB9}" presName="vertFlow" presStyleCnt="0"/>
      <dgm:spPr/>
    </dgm:pt>
    <dgm:pt modelId="{7857E3E0-92B1-479A-B2C7-1CA7093B1D90}" type="pres">
      <dgm:prSet presAssocID="{A19A4944-74B0-4CB0-B70B-41686D3C8CB9}" presName="header" presStyleLbl="node1" presStyleIdx="0" presStyleCnt="2" custScaleX="143562" custScaleY="172166" custLinFactY="109396" custLinFactNeighborX="-36809" custLinFactNeighborY="200000"/>
      <dgm:spPr/>
      <dgm:t>
        <a:bodyPr/>
        <a:lstStyle/>
        <a:p>
          <a:endParaRPr lang="zh-CN" altLang="en-US"/>
        </a:p>
      </dgm:t>
    </dgm:pt>
    <dgm:pt modelId="{84394321-D0DA-4BD6-93EC-DA72EE35FA20}" type="pres">
      <dgm:prSet presAssocID="{3BE1B5E3-7F3A-4306-894F-766FE3B2D753}" presName="parTrans" presStyleLbl="sibTrans2D1" presStyleIdx="0" presStyleCnt="13"/>
      <dgm:spPr/>
      <dgm:t>
        <a:bodyPr/>
        <a:lstStyle/>
        <a:p>
          <a:endParaRPr lang="zh-CN" altLang="en-US"/>
        </a:p>
      </dgm:t>
    </dgm:pt>
    <dgm:pt modelId="{A69B7995-280B-4659-942C-4B8329FBAEEE}" type="pres">
      <dgm:prSet presAssocID="{96F165E8-4AEF-4F26-903F-D5D29D756D3D}" presName="child" presStyleLbl="alignAccFollowNode1" presStyleIdx="0" presStyleCnt="13" custScaleX="143562" custScaleY="172166" custLinFactY="109396" custLinFactNeighborX="-3680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F42525-DBE0-4225-A833-ECE18C189DB1}" type="pres">
      <dgm:prSet presAssocID="{F647AE58-96DC-49E8-9E72-D612DCF237E4}" presName="sibTrans" presStyleLbl="sibTrans2D1" presStyleIdx="1" presStyleCnt="13"/>
      <dgm:spPr/>
      <dgm:t>
        <a:bodyPr/>
        <a:lstStyle/>
        <a:p>
          <a:endParaRPr lang="zh-CN" altLang="en-US"/>
        </a:p>
      </dgm:t>
    </dgm:pt>
    <dgm:pt modelId="{8B312E97-DA1C-4704-A77B-939EEF9F70E0}" type="pres">
      <dgm:prSet presAssocID="{A68DBEBE-F99F-4377-A007-4268EC6082D2}" presName="child" presStyleLbl="alignAccFollowNode1" presStyleIdx="1" presStyleCnt="13" custScaleX="143562" custScaleY="172166" custLinFactY="109396" custLinFactNeighborX="-3680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8B24F5-F3A1-4EDC-A23F-55DEB9095A97}" type="pres">
      <dgm:prSet presAssocID="{7850CF87-7BF1-4FA4-8903-2662789B4F40}" presName="sibTrans" presStyleLbl="sibTrans2D1" presStyleIdx="2" presStyleCnt="13"/>
      <dgm:spPr/>
      <dgm:t>
        <a:bodyPr/>
        <a:lstStyle/>
        <a:p>
          <a:endParaRPr lang="zh-CN" altLang="en-US"/>
        </a:p>
      </dgm:t>
    </dgm:pt>
    <dgm:pt modelId="{D0C6FF47-EBB2-484D-B6E6-EE48FEF6CA6E}" type="pres">
      <dgm:prSet presAssocID="{50BFED08-9F06-4314-8763-4DC7F0A7FF86}" presName="child" presStyleLbl="alignAccFollowNode1" presStyleIdx="2" presStyleCnt="13" custScaleX="143562" custScaleY="172166" custLinFactY="109396" custLinFactNeighborX="-3680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EEBAD6-9F0A-4B32-9DDB-49D2CECD062C}" type="pres">
      <dgm:prSet presAssocID="{672539A2-C3FE-4BB0-A513-F59F4EAB032A}" presName="sibTrans" presStyleLbl="sibTrans2D1" presStyleIdx="3" presStyleCnt="13"/>
      <dgm:spPr/>
      <dgm:t>
        <a:bodyPr/>
        <a:lstStyle/>
        <a:p>
          <a:endParaRPr lang="zh-CN" altLang="en-US"/>
        </a:p>
      </dgm:t>
    </dgm:pt>
    <dgm:pt modelId="{974A9BEA-B251-4765-B186-7F35343FBCC2}" type="pres">
      <dgm:prSet presAssocID="{536A3B64-0CEB-4A4D-9B44-1ACAF6B57621}" presName="child" presStyleLbl="alignAccFollowNode1" presStyleIdx="3" presStyleCnt="13" custScaleX="143562" custScaleY="172166" custLinFactY="109396" custLinFactNeighborX="-3680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723DD6-0B6A-4362-9BB4-421BF8BB6390}" type="pres">
      <dgm:prSet presAssocID="{A19A4944-74B0-4CB0-B70B-41686D3C8CB9}" presName="hSp" presStyleCnt="0"/>
      <dgm:spPr/>
    </dgm:pt>
    <dgm:pt modelId="{8739E49B-6F8B-40DE-BB99-80223D1E8A82}" type="pres">
      <dgm:prSet presAssocID="{367E423C-18D6-41B8-8939-AE0D0BB40D2E}" presName="vertFlow" presStyleCnt="0"/>
      <dgm:spPr/>
    </dgm:pt>
    <dgm:pt modelId="{74762DEA-1E08-46C8-B936-832BFA0C207F}" type="pres">
      <dgm:prSet presAssocID="{367E423C-18D6-41B8-8939-AE0D0BB40D2E}" presName="header" presStyleLbl="node1" presStyleIdx="1" presStyleCnt="2" custScaleX="168918" custScaleY="108495" custLinFactNeighborX="50449"/>
      <dgm:spPr/>
      <dgm:t>
        <a:bodyPr/>
        <a:lstStyle/>
        <a:p>
          <a:endParaRPr lang="zh-CN" altLang="en-US"/>
        </a:p>
      </dgm:t>
    </dgm:pt>
    <dgm:pt modelId="{83D26819-796B-48F7-926A-AB31C1000B90}" type="pres">
      <dgm:prSet presAssocID="{1ECAA280-E10A-4501-895D-FA68FE8A22B6}" presName="parTrans" presStyleLbl="sibTrans2D1" presStyleIdx="4" presStyleCnt="13"/>
      <dgm:spPr/>
      <dgm:t>
        <a:bodyPr/>
        <a:lstStyle/>
        <a:p>
          <a:endParaRPr lang="zh-CN" altLang="en-US"/>
        </a:p>
      </dgm:t>
    </dgm:pt>
    <dgm:pt modelId="{E1B1A825-ED0E-4A3A-999E-5AD121C8D6D7}" type="pres">
      <dgm:prSet presAssocID="{D86B11DB-24DB-4714-B378-BB9E4DA3E7E5}" presName="child" presStyleLbl="alignAccFollowNode1" presStyleIdx="4" presStyleCnt="13" custScaleX="168918" custScaleY="108495" custLinFactNeighborX="504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55E508-F823-448E-91A1-C5627C78313B}" type="pres">
      <dgm:prSet presAssocID="{4119E49C-3CC6-44CB-8AD9-34A4146BD52C}" presName="sibTrans" presStyleLbl="sibTrans2D1" presStyleIdx="5" presStyleCnt="13"/>
      <dgm:spPr/>
      <dgm:t>
        <a:bodyPr/>
        <a:lstStyle/>
        <a:p>
          <a:endParaRPr lang="zh-CN" altLang="en-US"/>
        </a:p>
      </dgm:t>
    </dgm:pt>
    <dgm:pt modelId="{28C3AA05-CC9F-408E-8DF3-13C182A9EF1E}" type="pres">
      <dgm:prSet presAssocID="{834510E4-0F7C-4421-99BC-9162B6296B49}" presName="child" presStyleLbl="alignAccFollowNode1" presStyleIdx="5" presStyleCnt="13" custScaleX="168918" custScaleY="108495" custLinFactNeighborX="504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77CAF5-3096-468D-BC1F-5F89DF868BFF}" type="pres">
      <dgm:prSet presAssocID="{CB107EF4-9D47-497E-AF07-B99E8B95DB1D}" presName="sibTrans" presStyleLbl="sibTrans2D1" presStyleIdx="6" presStyleCnt="13" custScaleX="158870" custScaleY="102040"/>
      <dgm:spPr/>
      <dgm:t>
        <a:bodyPr/>
        <a:lstStyle/>
        <a:p>
          <a:endParaRPr lang="zh-CN" altLang="en-US"/>
        </a:p>
      </dgm:t>
    </dgm:pt>
    <dgm:pt modelId="{1C5EB259-087C-4510-BF54-7CB27F1126E5}" type="pres">
      <dgm:prSet presAssocID="{54B4B01B-72E6-4072-9C1B-3A3D0C0B7ECD}" presName="child" presStyleLbl="alignAccFollowNode1" presStyleIdx="6" presStyleCnt="13" custScaleX="168918" custScaleY="108495" custLinFactNeighborX="504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3695B3-5E5D-4215-BDE8-87DC2903E42F}" type="pres">
      <dgm:prSet presAssocID="{9855E5A3-C54E-4B11-8EB7-FA2CA3AAD2C5}" presName="sibTrans" presStyleLbl="sibTrans2D1" presStyleIdx="7" presStyleCnt="13"/>
      <dgm:spPr/>
      <dgm:t>
        <a:bodyPr/>
        <a:lstStyle/>
        <a:p>
          <a:endParaRPr lang="zh-CN" altLang="en-US"/>
        </a:p>
      </dgm:t>
    </dgm:pt>
    <dgm:pt modelId="{51077A1A-44E9-4152-A96C-58D6B5715AEC}" type="pres">
      <dgm:prSet presAssocID="{FBC163B1-CA95-4D91-83C7-4001459F7A88}" presName="child" presStyleLbl="alignAccFollowNode1" presStyleIdx="7" presStyleCnt="13" custScaleX="168918" custScaleY="108495" custLinFactNeighborX="504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D18E6C-2470-4F6D-8FAF-4FC1BB65B392}" type="pres">
      <dgm:prSet presAssocID="{36FC7A7B-10CE-4276-BCF5-ED4C26432C4D}" presName="sibTrans" presStyleLbl="sibTrans2D1" presStyleIdx="8" presStyleCnt="13"/>
      <dgm:spPr/>
      <dgm:t>
        <a:bodyPr/>
        <a:lstStyle/>
        <a:p>
          <a:endParaRPr lang="zh-CN" altLang="en-US"/>
        </a:p>
      </dgm:t>
    </dgm:pt>
    <dgm:pt modelId="{8975EE02-A44D-48C1-972D-F80B973A65AC}" type="pres">
      <dgm:prSet presAssocID="{0E723EF0-3BAB-4F2C-987C-77639277B2D8}" presName="child" presStyleLbl="alignAccFollowNode1" presStyleIdx="8" presStyleCnt="13" custScaleX="168918" custScaleY="108495" custLinFactNeighborX="504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52114E-F019-4657-A9E3-B6D7D94FAEF8}" type="pres">
      <dgm:prSet presAssocID="{F3431363-86B9-4FF4-A7EF-5E3E44953927}" presName="sibTrans" presStyleLbl="sibTrans2D1" presStyleIdx="9" presStyleCnt="13"/>
      <dgm:spPr/>
      <dgm:t>
        <a:bodyPr/>
        <a:lstStyle/>
        <a:p>
          <a:endParaRPr lang="zh-CN" altLang="en-US"/>
        </a:p>
      </dgm:t>
    </dgm:pt>
    <dgm:pt modelId="{8C8E5B59-7268-4F47-A3FE-D06B9D8F8364}" type="pres">
      <dgm:prSet presAssocID="{DBBB7919-3AC3-40D0-8E0D-45A0E999B743}" presName="child" presStyleLbl="alignAccFollowNode1" presStyleIdx="9" presStyleCnt="13" custScaleX="168918" custScaleY="108495" custLinFactNeighborX="504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958741-2D9E-487C-934E-66992AAE65BA}" type="pres">
      <dgm:prSet presAssocID="{47F60AD9-4BEB-49A5-9593-144FB84E9A7D}" presName="sibTrans" presStyleLbl="sibTrans2D1" presStyleIdx="10" presStyleCnt="13"/>
      <dgm:spPr/>
      <dgm:t>
        <a:bodyPr/>
        <a:lstStyle/>
        <a:p>
          <a:endParaRPr lang="zh-CN" altLang="en-US"/>
        </a:p>
      </dgm:t>
    </dgm:pt>
    <dgm:pt modelId="{5BD9BE2A-196E-4607-A8C7-4514441731A6}" type="pres">
      <dgm:prSet presAssocID="{3B190D2D-5F37-4BAD-82FA-CBE0C20E448A}" presName="child" presStyleLbl="alignAccFollowNode1" presStyleIdx="10" presStyleCnt="13" custScaleX="168918" custScaleY="108495" custLinFactNeighborX="504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0127F2-FE43-499D-9986-7CD731F0D579}" type="pres">
      <dgm:prSet presAssocID="{B2E0E208-C86F-46AB-A61F-D44A0BCA8360}" presName="sibTrans" presStyleLbl="sibTrans2D1" presStyleIdx="11" presStyleCnt="13"/>
      <dgm:spPr/>
      <dgm:t>
        <a:bodyPr/>
        <a:lstStyle/>
        <a:p>
          <a:endParaRPr lang="zh-CN" altLang="en-US"/>
        </a:p>
      </dgm:t>
    </dgm:pt>
    <dgm:pt modelId="{5043B31C-9239-44AA-81EB-7C5C31D4C2E4}" type="pres">
      <dgm:prSet presAssocID="{503DD8BD-D2EE-4F43-9E64-18C91BB236CA}" presName="child" presStyleLbl="alignAccFollowNode1" presStyleIdx="11" presStyleCnt="13" custScaleX="168918" custScaleY="108495" custLinFactNeighborX="504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29DA41-5FE5-4C49-8818-E845724F26AB}" type="pres">
      <dgm:prSet presAssocID="{5771C9EC-770F-4329-8A8B-CCFA355B9E6C}" presName="sibTrans" presStyleLbl="sibTrans2D1" presStyleIdx="12" presStyleCnt="13"/>
      <dgm:spPr/>
      <dgm:t>
        <a:bodyPr/>
        <a:lstStyle/>
        <a:p>
          <a:endParaRPr lang="zh-CN" altLang="en-US"/>
        </a:p>
      </dgm:t>
    </dgm:pt>
    <dgm:pt modelId="{8635ED7F-55A0-4885-8EF2-A9E2B8449C16}" type="pres">
      <dgm:prSet presAssocID="{B4F3AA26-6B7D-4842-96A3-AF6BBFA226AE}" presName="child" presStyleLbl="alignAccFollowNode1" presStyleIdx="12" presStyleCnt="13" custScaleX="168918" custScaleY="108495" custLinFactNeighborX="504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5FADFA4-B695-4DDD-BEFF-83EB836DE8A0}" type="presOf" srcId="{54B4B01B-72E6-4072-9C1B-3A3D0C0B7ECD}" destId="{1C5EB259-087C-4510-BF54-7CB27F1126E5}" srcOrd="0" destOrd="0" presId="urn:microsoft.com/office/officeart/2005/8/layout/lProcess1"/>
    <dgm:cxn modelId="{559482CC-996F-453F-A11C-F48F68FEE8B5}" type="presOf" srcId="{A19A4944-74B0-4CB0-B70B-41686D3C8CB9}" destId="{7857E3E0-92B1-479A-B2C7-1CA7093B1D90}" srcOrd="0" destOrd="0" presId="urn:microsoft.com/office/officeart/2005/8/layout/lProcess1"/>
    <dgm:cxn modelId="{FE1BBCDA-20BC-4428-9DC5-A42C5FA8D2D8}" type="presOf" srcId="{672539A2-C3FE-4BB0-A513-F59F4EAB032A}" destId="{B5EEBAD6-9F0A-4B32-9DDB-49D2CECD062C}" srcOrd="0" destOrd="0" presId="urn:microsoft.com/office/officeart/2005/8/layout/lProcess1"/>
    <dgm:cxn modelId="{BEA2AE31-3AD1-4FE4-A3AC-3ADE5FA43B5C}" type="presOf" srcId="{536A3B64-0CEB-4A4D-9B44-1ACAF6B57621}" destId="{974A9BEA-B251-4765-B186-7F35343FBCC2}" srcOrd="0" destOrd="0" presId="urn:microsoft.com/office/officeart/2005/8/layout/lProcess1"/>
    <dgm:cxn modelId="{961B33F9-80FF-4A2E-BB16-8F50576EE4C4}" type="presOf" srcId="{A68DBEBE-F99F-4377-A007-4268EC6082D2}" destId="{8B312E97-DA1C-4704-A77B-939EEF9F70E0}" srcOrd="0" destOrd="0" presId="urn:microsoft.com/office/officeart/2005/8/layout/lProcess1"/>
    <dgm:cxn modelId="{2DDAFE06-D00D-4693-8007-058E367C7D95}" srcId="{DA707985-6122-4E8D-93A5-70D6278B35FB}" destId="{A19A4944-74B0-4CB0-B70B-41686D3C8CB9}" srcOrd="0" destOrd="0" parTransId="{C1B6207F-6CD6-4B37-8242-2B8E1CDFFFCA}" sibTransId="{43230531-B122-4460-9863-4826737C52ED}"/>
    <dgm:cxn modelId="{AF58B49C-CCE3-4719-81FB-E6C8AB4D88C3}" srcId="{A19A4944-74B0-4CB0-B70B-41686D3C8CB9}" destId="{A68DBEBE-F99F-4377-A007-4268EC6082D2}" srcOrd="1" destOrd="0" parTransId="{EFB097EF-9F32-4D2C-9EC8-7174237A8CD7}" sibTransId="{7850CF87-7BF1-4FA4-8903-2662789B4F40}"/>
    <dgm:cxn modelId="{AF95FAF6-E7D6-4C0E-A236-8EBA601FB4D4}" type="presOf" srcId="{50BFED08-9F06-4314-8763-4DC7F0A7FF86}" destId="{D0C6FF47-EBB2-484D-B6E6-EE48FEF6CA6E}" srcOrd="0" destOrd="0" presId="urn:microsoft.com/office/officeart/2005/8/layout/lProcess1"/>
    <dgm:cxn modelId="{79D60DE4-E69B-4579-8E78-74D341919D26}" type="presOf" srcId="{F3431363-86B9-4FF4-A7EF-5E3E44953927}" destId="{4752114E-F019-4657-A9E3-B6D7D94FAEF8}" srcOrd="0" destOrd="0" presId="urn:microsoft.com/office/officeart/2005/8/layout/lProcess1"/>
    <dgm:cxn modelId="{1F4AA52E-F515-42D2-847C-B0ABA6215F3C}" type="presOf" srcId="{4119E49C-3CC6-44CB-8AD9-34A4146BD52C}" destId="{2255E508-F823-448E-91A1-C5627C78313B}" srcOrd="0" destOrd="0" presId="urn:microsoft.com/office/officeart/2005/8/layout/lProcess1"/>
    <dgm:cxn modelId="{AA1FFA1E-AB7E-4693-8EB9-5FD0BD7A7C14}" type="presOf" srcId="{FBC163B1-CA95-4D91-83C7-4001459F7A88}" destId="{51077A1A-44E9-4152-A96C-58D6B5715AEC}" srcOrd="0" destOrd="0" presId="urn:microsoft.com/office/officeart/2005/8/layout/lProcess1"/>
    <dgm:cxn modelId="{227A6229-83A7-4A6E-AFD9-A1E70A9A55AD}" type="presOf" srcId="{36FC7A7B-10CE-4276-BCF5-ED4C26432C4D}" destId="{F8D18E6C-2470-4F6D-8FAF-4FC1BB65B392}" srcOrd="0" destOrd="0" presId="urn:microsoft.com/office/officeart/2005/8/layout/lProcess1"/>
    <dgm:cxn modelId="{1707D31B-16F4-45F0-B285-D487E3690F5C}" srcId="{367E423C-18D6-41B8-8939-AE0D0BB40D2E}" destId="{3B190D2D-5F37-4BAD-82FA-CBE0C20E448A}" srcOrd="6" destOrd="0" parTransId="{FC6A73F3-4DEE-4A1E-B8B3-C9F97419BE5C}" sibTransId="{B2E0E208-C86F-46AB-A61F-D44A0BCA8360}"/>
    <dgm:cxn modelId="{D7880F6C-CA7D-4510-A1BD-5B6B608C097E}" srcId="{A19A4944-74B0-4CB0-B70B-41686D3C8CB9}" destId="{536A3B64-0CEB-4A4D-9B44-1ACAF6B57621}" srcOrd="3" destOrd="0" parTransId="{2A7CAB33-E4E8-4C15-941B-1C3917CA151F}" sibTransId="{E5AB0735-F256-464A-8157-391270EB9C94}"/>
    <dgm:cxn modelId="{C55DA28B-6EA2-46CC-98C3-21925D43F4C7}" type="presOf" srcId="{0E723EF0-3BAB-4F2C-987C-77639277B2D8}" destId="{8975EE02-A44D-48C1-972D-F80B973A65AC}" srcOrd="0" destOrd="0" presId="urn:microsoft.com/office/officeart/2005/8/layout/lProcess1"/>
    <dgm:cxn modelId="{1B6AB16B-CFCD-492C-8CEE-B1F05C52A942}" type="presOf" srcId="{9855E5A3-C54E-4B11-8EB7-FA2CA3AAD2C5}" destId="{D03695B3-5E5D-4215-BDE8-87DC2903E42F}" srcOrd="0" destOrd="0" presId="urn:microsoft.com/office/officeart/2005/8/layout/lProcess1"/>
    <dgm:cxn modelId="{3EC4237E-E4B9-4111-A941-767F9CF36785}" type="presOf" srcId="{B2E0E208-C86F-46AB-A61F-D44A0BCA8360}" destId="{970127F2-FE43-499D-9986-7CD731F0D579}" srcOrd="0" destOrd="0" presId="urn:microsoft.com/office/officeart/2005/8/layout/lProcess1"/>
    <dgm:cxn modelId="{76A1111B-0D9B-4437-973A-3681CEDF18C3}" type="presOf" srcId="{47F60AD9-4BEB-49A5-9593-144FB84E9A7D}" destId="{D8958741-2D9E-487C-934E-66992AAE65BA}" srcOrd="0" destOrd="0" presId="urn:microsoft.com/office/officeart/2005/8/layout/lProcess1"/>
    <dgm:cxn modelId="{30587611-801D-4FE0-A130-157448AD51CA}" srcId="{367E423C-18D6-41B8-8939-AE0D0BB40D2E}" destId="{DBBB7919-3AC3-40D0-8E0D-45A0E999B743}" srcOrd="5" destOrd="0" parTransId="{6C4EE966-10CD-4095-8982-CFC35F5E01CC}" sibTransId="{47F60AD9-4BEB-49A5-9593-144FB84E9A7D}"/>
    <dgm:cxn modelId="{2F16EEB7-4D6B-48EA-829D-0B9467DE9431}" type="presOf" srcId="{1ECAA280-E10A-4501-895D-FA68FE8A22B6}" destId="{83D26819-796B-48F7-926A-AB31C1000B90}" srcOrd="0" destOrd="0" presId="urn:microsoft.com/office/officeart/2005/8/layout/lProcess1"/>
    <dgm:cxn modelId="{F8E8FEBC-ECA9-43B8-9B1E-BD3B1C107B70}" type="presOf" srcId="{503DD8BD-D2EE-4F43-9E64-18C91BB236CA}" destId="{5043B31C-9239-44AA-81EB-7C5C31D4C2E4}" srcOrd="0" destOrd="0" presId="urn:microsoft.com/office/officeart/2005/8/layout/lProcess1"/>
    <dgm:cxn modelId="{26ED2386-C82E-4F17-AD19-684E8F5F902F}" srcId="{A19A4944-74B0-4CB0-B70B-41686D3C8CB9}" destId="{96F165E8-4AEF-4F26-903F-D5D29D756D3D}" srcOrd="0" destOrd="0" parTransId="{3BE1B5E3-7F3A-4306-894F-766FE3B2D753}" sibTransId="{F647AE58-96DC-49E8-9E72-D612DCF237E4}"/>
    <dgm:cxn modelId="{11ADB695-8BE6-409C-A383-85884A657327}" srcId="{DA707985-6122-4E8D-93A5-70D6278B35FB}" destId="{367E423C-18D6-41B8-8939-AE0D0BB40D2E}" srcOrd="1" destOrd="0" parTransId="{245564F7-C47E-4443-9916-97A29184471D}" sibTransId="{A7C2127D-DDB2-4ED4-B8E5-12FC43A58D46}"/>
    <dgm:cxn modelId="{04D49C8D-A1C7-4640-927B-3D25F384FE8A}" type="presOf" srcId="{96F165E8-4AEF-4F26-903F-D5D29D756D3D}" destId="{A69B7995-280B-4659-942C-4B8329FBAEEE}" srcOrd="0" destOrd="0" presId="urn:microsoft.com/office/officeart/2005/8/layout/lProcess1"/>
    <dgm:cxn modelId="{CB02E2C8-E23F-4C1F-974B-AB7C651429B7}" type="presOf" srcId="{3B190D2D-5F37-4BAD-82FA-CBE0C20E448A}" destId="{5BD9BE2A-196E-4607-A8C7-4514441731A6}" srcOrd="0" destOrd="0" presId="urn:microsoft.com/office/officeart/2005/8/layout/lProcess1"/>
    <dgm:cxn modelId="{54B7AD43-CAAC-4958-A4F0-ECAA7CCF52F2}" type="presOf" srcId="{DA707985-6122-4E8D-93A5-70D6278B35FB}" destId="{DF6D330F-F2D8-4ADC-936C-3715FF8A39F5}" srcOrd="0" destOrd="0" presId="urn:microsoft.com/office/officeart/2005/8/layout/lProcess1"/>
    <dgm:cxn modelId="{F7D1C8D6-61A7-4AF4-AB77-CAC6D3EE3958}" type="presOf" srcId="{CB107EF4-9D47-497E-AF07-B99E8B95DB1D}" destId="{8977CAF5-3096-468D-BC1F-5F89DF868BFF}" srcOrd="0" destOrd="0" presId="urn:microsoft.com/office/officeart/2005/8/layout/lProcess1"/>
    <dgm:cxn modelId="{C00DD71C-A7A5-4F38-B9DA-0EB62747C924}" srcId="{367E423C-18D6-41B8-8939-AE0D0BB40D2E}" destId="{B4F3AA26-6B7D-4842-96A3-AF6BBFA226AE}" srcOrd="8" destOrd="0" parTransId="{AB6DB9CC-B426-4C8F-9592-169D67AE9FED}" sibTransId="{BF0918E7-3BEF-4B6B-9D08-3752B7176D88}"/>
    <dgm:cxn modelId="{5171EE0B-0747-4C77-AC5A-27AC6E22C3F5}" srcId="{367E423C-18D6-41B8-8939-AE0D0BB40D2E}" destId="{834510E4-0F7C-4421-99BC-9162B6296B49}" srcOrd="1" destOrd="0" parTransId="{E30EB756-EEF8-44ED-AD86-B3E291AD09AE}" sibTransId="{CB107EF4-9D47-497E-AF07-B99E8B95DB1D}"/>
    <dgm:cxn modelId="{ED5E3FCA-A354-4A3B-BD6F-3B488701A5BB}" type="presOf" srcId="{834510E4-0F7C-4421-99BC-9162B6296B49}" destId="{28C3AA05-CC9F-408E-8DF3-13C182A9EF1E}" srcOrd="0" destOrd="0" presId="urn:microsoft.com/office/officeart/2005/8/layout/lProcess1"/>
    <dgm:cxn modelId="{1F704B5C-A8F9-4407-B76F-8B4CE6A0B560}" type="presOf" srcId="{B4F3AA26-6B7D-4842-96A3-AF6BBFA226AE}" destId="{8635ED7F-55A0-4885-8EF2-A9E2B8449C16}" srcOrd="0" destOrd="0" presId="urn:microsoft.com/office/officeart/2005/8/layout/lProcess1"/>
    <dgm:cxn modelId="{674C339A-9545-4730-AC89-065DED0973ED}" type="presOf" srcId="{D86B11DB-24DB-4714-B378-BB9E4DA3E7E5}" destId="{E1B1A825-ED0E-4A3A-999E-5AD121C8D6D7}" srcOrd="0" destOrd="0" presId="urn:microsoft.com/office/officeart/2005/8/layout/lProcess1"/>
    <dgm:cxn modelId="{15DD143E-3A08-4D3A-87C0-266A0469CCDC}" srcId="{367E423C-18D6-41B8-8939-AE0D0BB40D2E}" destId="{54B4B01B-72E6-4072-9C1B-3A3D0C0B7ECD}" srcOrd="2" destOrd="0" parTransId="{632AD69F-2108-49A7-90B9-46B644A32CD0}" sibTransId="{9855E5A3-C54E-4B11-8EB7-FA2CA3AAD2C5}"/>
    <dgm:cxn modelId="{23DCC2EE-A7E0-4C16-B12F-C8CCFAF25B78}" type="presOf" srcId="{3BE1B5E3-7F3A-4306-894F-766FE3B2D753}" destId="{84394321-D0DA-4BD6-93EC-DA72EE35FA20}" srcOrd="0" destOrd="0" presId="urn:microsoft.com/office/officeart/2005/8/layout/lProcess1"/>
    <dgm:cxn modelId="{8B17E141-B3F3-48B0-AEB7-5793D19D76D5}" srcId="{367E423C-18D6-41B8-8939-AE0D0BB40D2E}" destId="{D86B11DB-24DB-4714-B378-BB9E4DA3E7E5}" srcOrd="0" destOrd="0" parTransId="{1ECAA280-E10A-4501-895D-FA68FE8A22B6}" sibTransId="{4119E49C-3CC6-44CB-8AD9-34A4146BD52C}"/>
    <dgm:cxn modelId="{2089B8B1-D7B8-4DD4-8A37-89D120C0F017}" srcId="{367E423C-18D6-41B8-8939-AE0D0BB40D2E}" destId="{FBC163B1-CA95-4D91-83C7-4001459F7A88}" srcOrd="3" destOrd="0" parTransId="{260855F8-B05C-42A4-97DE-AB09F8A26D2E}" sibTransId="{36FC7A7B-10CE-4276-BCF5-ED4C26432C4D}"/>
    <dgm:cxn modelId="{E065A38E-AE24-4F44-BC3E-FFBAA9369086}" srcId="{367E423C-18D6-41B8-8939-AE0D0BB40D2E}" destId="{0E723EF0-3BAB-4F2C-987C-77639277B2D8}" srcOrd="4" destOrd="0" parTransId="{D03BC4B3-28CA-4A1E-8A4D-2942EDC99960}" sibTransId="{F3431363-86B9-4FF4-A7EF-5E3E44953927}"/>
    <dgm:cxn modelId="{81E074E1-3DA7-4F98-9758-AE2E96F98899}" srcId="{367E423C-18D6-41B8-8939-AE0D0BB40D2E}" destId="{503DD8BD-D2EE-4F43-9E64-18C91BB236CA}" srcOrd="7" destOrd="0" parTransId="{EDE3A105-F818-4978-9BEA-1F41C963C6D0}" sibTransId="{5771C9EC-770F-4329-8A8B-CCFA355B9E6C}"/>
    <dgm:cxn modelId="{2481FE7C-1851-44A8-BD1D-2DF53AE3F44F}" type="presOf" srcId="{DBBB7919-3AC3-40D0-8E0D-45A0E999B743}" destId="{8C8E5B59-7268-4F47-A3FE-D06B9D8F8364}" srcOrd="0" destOrd="0" presId="urn:microsoft.com/office/officeart/2005/8/layout/lProcess1"/>
    <dgm:cxn modelId="{9D956A0B-F404-4D03-917B-DD73358E2B42}" type="presOf" srcId="{7850CF87-7BF1-4FA4-8903-2662789B4F40}" destId="{458B24F5-F3A1-4EDC-A23F-55DEB9095A97}" srcOrd="0" destOrd="0" presId="urn:microsoft.com/office/officeart/2005/8/layout/lProcess1"/>
    <dgm:cxn modelId="{F308D6EF-2FA5-4637-8C51-4E08692DE824}" type="presOf" srcId="{5771C9EC-770F-4329-8A8B-CCFA355B9E6C}" destId="{B129DA41-5FE5-4C49-8818-E845724F26AB}" srcOrd="0" destOrd="0" presId="urn:microsoft.com/office/officeart/2005/8/layout/lProcess1"/>
    <dgm:cxn modelId="{E7CD2272-1AB1-4A9C-AD12-3B7D2AE65274}" type="presOf" srcId="{F647AE58-96DC-49E8-9E72-D612DCF237E4}" destId="{E8F42525-DBE0-4225-A833-ECE18C189DB1}" srcOrd="0" destOrd="0" presId="urn:microsoft.com/office/officeart/2005/8/layout/lProcess1"/>
    <dgm:cxn modelId="{CEF911B3-4B4A-477B-BE6C-368C61259201}" type="presOf" srcId="{367E423C-18D6-41B8-8939-AE0D0BB40D2E}" destId="{74762DEA-1E08-46C8-B936-832BFA0C207F}" srcOrd="0" destOrd="0" presId="urn:microsoft.com/office/officeart/2005/8/layout/lProcess1"/>
    <dgm:cxn modelId="{8C64B5AA-02CC-406F-930F-8027B9FF692D}" srcId="{A19A4944-74B0-4CB0-B70B-41686D3C8CB9}" destId="{50BFED08-9F06-4314-8763-4DC7F0A7FF86}" srcOrd="2" destOrd="0" parTransId="{46CB4105-0A09-4B5A-A4FB-5C2064FD526D}" sibTransId="{672539A2-C3FE-4BB0-A513-F59F4EAB032A}"/>
    <dgm:cxn modelId="{06ED1BEE-45EE-4C5E-881C-195FB9182C6A}" type="presParOf" srcId="{DF6D330F-F2D8-4ADC-936C-3715FF8A39F5}" destId="{73EF1FF0-7A40-48B5-8145-1A8A2AD2CF21}" srcOrd="0" destOrd="0" presId="urn:microsoft.com/office/officeart/2005/8/layout/lProcess1"/>
    <dgm:cxn modelId="{FC4EA12D-6E64-4312-AB33-685328FDECE6}" type="presParOf" srcId="{73EF1FF0-7A40-48B5-8145-1A8A2AD2CF21}" destId="{7857E3E0-92B1-479A-B2C7-1CA7093B1D90}" srcOrd="0" destOrd="0" presId="urn:microsoft.com/office/officeart/2005/8/layout/lProcess1"/>
    <dgm:cxn modelId="{F2714B86-CFD8-4CE7-A5AB-72B9B92601C7}" type="presParOf" srcId="{73EF1FF0-7A40-48B5-8145-1A8A2AD2CF21}" destId="{84394321-D0DA-4BD6-93EC-DA72EE35FA20}" srcOrd="1" destOrd="0" presId="urn:microsoft.com/office/officeart/2005/8/layout/lProcess1"/>
    <dgm:cxn modelId="{32111277-8CC8-4ED0-AA94-04D435D49685}" type="presParOf" srcId="{73EF1FF0-7A40-48B5-8145-1A8A2AD2CF21}" destId="{A69B7995-280B-4659-942C-4B8329FBAEEE}" srcOrd="2" destOrd="0" presId="urn:microsoft.com/office/officeart/2005/8/layout/lProcess1"/>
    <dgm:cxn modelId="{1AAD7901-8C3A-4043-BEA2-5626A90442C0}" type="presParOf" srcId="{73EF1FF0-7A40-48B5-8145-1A8A2AD2CF21}" destId="{E8F42525-DBE0-4225-A833-ECE18C189DB1}" srcOrd="3" destOrd="0" presId="urn:microsoft.com/office/officeart/2005/8/layout/lProcess1"/>
    <dgm:cxn modelId="{73D4A432-ACAE-4A93-B075-4DF014825EA8}" type="presParOf" srcId="{73EF1FF0-7A40-48B5-8145-1A8A2AD2CF21}" destId="{8B312E97-DA1C-4704-A77B-939EEF9F70E0}" srcOrd="4" destOrd="0" presId="urn:microsoft.com/office/officeart/2005/8/layout/lProcess1"/>
    <dgm:cxn modelId="{A440E700-863F-4423-A15C-D64E4AB4FCD0}" type="presParOf" srcId="{73EF1FF0-7A40-48B5-8145-1A8A2AD2CF21}" destId="{458B24F5-F3A1-4EDC-A23F-55DEB9095A97}" srcOrd="5" destOrd="0" presId="urn:microsoft.com/office/officeart/2005/8/layout/lProcess1"/>
    <dgm:cxn modelId="{9FE9BCF4-F9F8-455A-B3DB-174259001E4C}" type="presParOf" srcId="{73EF1FF0-7A40-48B5-8145-1A8A2AD2CF21}" destId="{D0C6FF47-EBB2-484D-B6E6-EE48FEF6CA6E}" srcOrd="6" destOrd="0" presId="urn:microsoft.com/office/officeart/2005/8/layout/lProcess1"/>
    <dgm:cxn modelId="{38626B6B-A74D-411C-8A2C-3434E480D2D6}" type="presParOf" srcId="{73EF1FF0-7A40-48B5-8145-1A8A2AD2CF21}" destId="{B5EEBAD6-9F0A-4B32-9DDB-49D2CECD062C}" srcOrd="7" destOrd="0" presId="urn:microsoft.com/office/officeart/2005/8/layout/lProcess1"/>
    <dgm:cxn modelId="{7E3373D4-3406-46E4-8FFB-1E06859C0DC3}" type="presParOf" srcId="{73EF1FF0-7A40-48B5-8145-1A8A2AD2CF21}" destId="{974A9BEA-B251-4765-B186-7F35343FBCC2}" srcOrd="8" destOrd="0" presId="urn:microsoft.com/office/officeart/2005/8/layout/lProcess1"/>
    <dgm:cxn modelId="{03C50F03-645D-4AFF-9357-DA0A3A3529AC}" type="presParOf" srcId="{DF6D330F-F2D8-4ADC-936C-3715FF8A39F5}" destId="{A5723DD6-0B6A-4362-9BB4-421BF8BB6390}" srcOrd="1" destOrd="0" presId="urn:microsoft.com/office/officeart/2005/8/layout/lProcess1"/>
    <dgm:cxn modelId="{EFC41279-8123-4B43-9FBD-6682EC86C73A}" type="presParOf" srcId="{DF6D330F-F2D8-4ADC-936C-3715FF8A39F5}" destId="{8739E49B-6F8B-40DE-BB99-80223D1E8A82}" srcOrd="2" destOrd="0" presId="urn:microsoft.com/office/officeart/2005/8/layout/lProcess1"/>
    <dgm:cxn modelId="{43569A03-0FFA-4B4B-A929-C5C74BB6D71C}" type="presParOf" srcId="{8739E49B-6F8B-40DE-BB99-80223D1E8A82}" destId="{74762DEA-1E08-46C8-B936-832BFA0C207F}" srcOrd="0" destOrd="0" presId="urn:microsoft.com/office/officeart/2005/8/layout/lProcess1"/>
    <dgm:cxn modelId="{B098D7D8-B1C2-4BA2-B318-0F76C24A29DE}" type="presParOf" srcId="{8739E49B-6F8B-40DE-BB99-80223D1E8A82}" destId="{83D26819-796B-48F7-926A-AB31C1000B90}" srcOrd="1" destOrd="0" presId="urn:microsoft.com/office/officeart/2005/8/layout/lProcess1"/>
    <dgm:cxn modelId="{FA92BE3D-EB32-4584-935C-BF096C01735D}" type="presParOf" srcId="{8739E49B-6F8B-40DE-BB99-80223D1E8A82}" destId="{E1B1A825-ED0E-4A3A-999E-5AD121C8D6D7}" srcOrd="2" destOrd="0" presId="urn:microsoft.com/office/officeart/2005/8/layout/lProcess1"/>
    <dgm:cxn modelId="{45D305EB-EE5E-4D5E-931C-24887333CE79}" type="presParOf" srcId="{8739E49B-6F8B-40DE-BB99-80223D1E8A82}" destId="{2255E508-F823-448E-91A1-C5627C78313B}" srcOrd="3" destOrd="0" presId="urn:microsoft.com/office/officeart/2005/8/layout/lProcess1"/>
    <dgm:cxn modelId="{E303A186-F44E-4897-BFA6-E28F1786E7BE}" type="presParOf" srcId="{8739E49B-6F8B-40DE-BB99-80223D1E8A82}" destId="{28C3AA05-CC9F-408E-8DF3-13C182A9EF1E}" srcOrd="4" destOrd="0" presId="urn:microsoft.com/office/officeart/2005/8/layout/lProcess1"/>
    <dgm:cxn modelId="{BF9DEE0A-904A-4BAC-B185-CF06BD63894C}" type="presParOf" srcId="{8739E49B-6F8B-40DE-BB99-80223D1E8A82}" destId="{8977CAF5-3096-468D-BC1F-5F89DF868BFF}" srcOrd="5" destOrd="0" presId="urn:microsoft.com/office/officeart/2005/8/layout/lProcess1"/>
    <dgm:cxn modelId="{2527F3E2-DDD2-4654-8884-2E65D77786D4}" type="presParOf" srcId="{8739E49B-6F8B-40DE-BB99-80223D1E8A82}" destId="{1C5EB259-087C-4510-BF54-7CB27F1126E5}" srcOrd="6" destOrd="0" presId="urn:microsoft.com/office/officeart/2005/8/layout/lProcess1"/>
    <dgm:cxn modelId="{3C081422-ADE9-44DB-9AC3-0D9427F11881}" type="presParOf" srcId="{8739E49B-6F8B-40DE-BB99-80223D1E8A82}" destId="{D03695B3-5E5D-4215-BDE8-87DC2903E42F}" srcOrd="7" destOrd="0" presId="urn:microsoft.com/office/officeart/2005/8/layout/lProcess1"/>
    <dgm:cxn modelId="{D90192B1-C1E4-4A5D-B6AC-816D9C1F42D1}" type="presParOf" srcId="{8739E49B-6F8B-40DE-BB99-80223D1E8A82}" destId="{51077A1A-44E9-4152-A96C-58D6B5715AEC}" srcOrd="8" destOrd="0" presId="urn:microsoft.com/office/officeart/2005/8/layout/lProcess1"/>
    <dgm:cxn modelId="{C2ABE49F-2B3B-4DA9-8CC7-518F07B8DBFF}" type="presParOf" srcId="{8739E49B-6F8B-40DE-BB99-80223D1E8A82}" destId="{F8D18E6C-2470-4F6D-8FAF-4FC1BB65B392}" srcOrd="9" destOrd="0" presId="urn:microsoft.com/office/officeart/2005/8/layout/lProcess1"/>
    <dgm:cxn modelId="{4B9F86F2-87CD-4397-A305-7BCDEB55A271}" type="presParOf" srcId="{8739E49B-6F8B-40DE-BB99-80223D1E8A82}" destId="{8975EE02-A44D-48C1-972D-F80B973A65AC}" srcOrd="10" destOrd="0" presId="urn:microsoft.com/office/officeart/2005/8/layout/lProcess1"/>
    <dgm:cxn modelId="{F9448932-ED57-4531-9E5A-3287340F8D29}" type="presParOf" srcId="{8739E49B-6F8B-40DE-BB99-80223D1E8A82}" destId="{4752114E-F019-4657-A9E3-B6D7D94FAEF8}" srcOrd="11" destOrd="0" presId="urn:microsoft.com/office/officeart/2005/8/layout/lProcess1"/>
    <dgm:cxn modelId="{33229B3C-8E8A-467C-91A5-3D33F0FDEC58}" type="presParOf" srcId="{8739E49B-6F8B-40DE-BB99-80223D1E8A82}" destId="{8C8E5B59-7268-4F47-A3FE-D06B9D8F8364}" srcOrd="12" destOrd="0" presId="urn:microsoft.com/office/officeart/2005/8/layout/lProcess1"/>
    <dgm:cxn modelId="{F1EC6EC2-C61C-4F5B-8755-77644D3D4E5F}" type="presParOf" srcId="{8739E49B-6F8B-40DE-BB99-80223D1E8A82}" destId="{D8958741-2D9E-487C-934E-66992AAE65BA}" srcOrd="13" destOrd="0" presId="urn:microsoft.com/office/officeart/2005/8/layout/lProcess1"/>
    <dgm:cxn modelId="{C0DEDDA2-FE26-40C5-A3D7-883A7C6D4A2A}" type="presParOf" srcId="{8739E49B-6F8B-40DE-BB99-80223D1E8A82}" destId="{5BD9BE2A-196E-4607-A8C7-4514441731A6}" srcOrd="14" destOrd="0" presId="urn:microsoft.com/office/officeart/2005/8/layout/lProcess1"/>
    <dgm:cxn modelId="{7D5CC18F-96B3-4429-B09E-A827B53CB15F}" type="presParOf" srcId="{8739E49B-6F8B-40DE-BB99-80223D1E8A82}" destId="{970127F2-FE43-499D-9986-7CD731F0D579}" srcOrd="15" destOrd="0" presId="urn:microsoft.com/office/officeart/2005/8/layout/lProcess1"/>
    <dgm:cxn modelId="{447210A7-84DF-41B0-BE34-A6769C895A32}" type="presParOf" srcId="{8739E49B-6F8B-40DE-BB99-80223D1E8A82}" destId="{5043B31C-9239-44AA-81EB-7C5C31D4C2E4}" srcOrd="16" destOrd="0" presId="urn:microsoft.com/office/officeart/2005/8/layout/lProcess1"/>
    <dgm:cxn modelId="{42C95E3E-EEB5-4625-9193-41DEEF151350}" type="presParOf" srcId="{8739E49B-6F8B-40DE-BB99-80223D1E8A82}" destId="{B129DA41-5FE5-4C49-8818-E845724F26AB}" srcOrd="17" destOrd="0" presId="urn:microsoft.com/office/officeart/2005/8/layout/lProcess1"/>
    <dgm:cxn modelId="{BC86C82D-3AF1-4A19-96C4-C0AAAB0D4398}" type="presParOf" srcId="{8739E49B-6F8B-40DE-BB99-80223D1E8A82}" destId="{8635ED7F-55A0-4885-8EF2-A9E2B8449C16}" srcOrd="1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3030E2-7F1B-4452-A6A6-0D6F1AB093A9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EAF02FE-C962-4EE6-9A07-74414E96481F}">
      <dgm:prSet phldrT="[文本]" custT="1"/>
      <dgm:spPr/>
      <dgm:t>
        <a:bodyPr/>
        <a:lstStyle/>
        <a:p>
          <a:r>
            <a:rPr lang="zh-CN" altLang="en-US" sz="2400" b="1" dirty="0" smtClean="0">
              <a:latin typeface="汉仪瘦金书繁" pitchFamily="49" charset="-122"/>
              <a:ea typeface="汉仪瘦金书繁" pitchFamily="49" charset="-122"/>
            </a:rPr>
            <a:t>形态结构</a:t>
          </a:r>
          <a:endParaRPr lang="zh-CN" altLang="en-US" sz="2400" b="1" dirty="0">
            <a:latin typeface="汉仪瘦金书繁" pitchFamily="49" charset="-122"/>
            <a:ea typeface="汉仪瘦金书繁" pitchFamily="49" charset="-122"/>
          </a:endParaRPr>
        </a:p>
      </dgm:t>
    </dgm:pt>
    <dgm:pt modelId="{71B42ECC-9098-461D-8504-F50E78407BE7}" cxnId="{554C7C31-156D-41BA-BC3D-76A7DB2F07DD}" type="parTrans">
      <dgm:prSet/>
      <dgm:spPr/>
      <dgm:t>
        <a:bodyPr/>
        <a:lstStyle/>
        <a:p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gm:t>
    </dgm:pt>
    <dgm:pt modelId="{339B7D44-14F2-4395-A56D-33EE69B156D4}" cxnId="{554C7C31-156D-41BA-BC3D-76A7DB2F07DD}" type="sibTrans">
      <dgm:prSet custT="1"/>
      <dgm:spPr/>
      <dgm:t>
        <a:bodyPr/>
        <a:lstStyle/>
        <a:p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gm:t>
    </dgm:pt>
    <dgm:pt modelId="{CD33A99D-1DD6-4579-BDA6-F3C8167C00DF}">
      <dgm:prSet phldrT="[文本]" custT="1"/>
      <dgm:spPr/>
      <dgm:t>
        <a:bodyPr/>
        <a:lstStyle/>
        <a:p>
          <a:r>
            <a:rPr lang="zh-CN" altLang="en-US" sz="2400" b="1" dirty="0" smtClean="0">
              <a:latin typeface="汉仪瘦金书繁" pitchFamily="49" charset="-122"/>
              <a:ea typeface="汉仪瘦金书繁" pitchFamily="49" charset="-122"/>
            </a:rPr>
            <a:t>生理机能</a:t>
          </a:r>
          <a:endParaRPr lang="zh-CN" altLang="en-US" sz="2400" b="1" dirty="0">
            <a:latin typeface="汉仪瘦金书繁" pitchFamily="49" charset="-122"/>
            <a:ea typeface="汉仪瘦金书繁" pitchFamily="49" charset="-122"/>
          </a:endParaRPr>
        </a:p>
      </dgm:t>
    </dgm:pt>
    <dgm:pt modelId="{4B283116-A376-4F05-AF40-4454501F29F6}" cxnId="{CC1AEE14-8D8D-4830-9ED4-6239BF25E8E5}" type="parTrans">
      <dgm:prSet/>
      <dgm:spPr/>
      <dgm:t>
        <a:bodyPr/>
        <a:lstStyle/>
        <a:p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gm:t>
    </dgm:pt>
    <dgm:pt modelId="{3F843768-9A26-4EC8-90F5-FE77601FDCC9}" cxnId="{CC1AEE14-8D8D-4830-9ED4-6239BF25E8E5}" type="sibTrans">
      <dgm:prSet custT="1"/>
      <dgm:spPr/>
      <dgm:t>
        <a:bodyPr/>
        <a:lstStyle/>
        <a:p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gm:t>
    </dgm:pt>
    <dgm:pt modelId="{FF83EA4F-4ED1-4392-8A41-BF4085FAB68D}">
      <dgm:prSet phldrT="[文本]" custT="1"/>
      <dgm:spPr/>
      <dgm:t>
        <a:bodyPr/>
        <a:lstStyle/>
        <a:p>
          <a:r>
            <a:rPr lang="zh-CN" altLang="en-US" sz="2400" b="1" dirty="0" smtClean="0">
              <a:latin typeface="汉仪瘦金书繁" pitchFamily="49" charset="-122"/>
              <a:ea typeface="汉仪瘦金书繁" pitchFamily="49" charset="-122"/>
            </a:rPr>
            <a:t>心理特点</a:t>
          </a:r>
          <a:endParaRPr lang="zh-CN" altLang="en-US" sz="2400" b="1" dirty="0">
            <a:latin typeface="汉仪瘦金书繁" pitchFamily="49" charset="-122"/>
            <a:ea typeface="汉仪瘦金书繁" pitchFamily="49" charset="-122"/>
          </a:endParaRPr>
        </a:p>
      </dgm:t>
    </dgm:pt>
    <dgm:pt modelId="{66705EFE-4FB2-4458-B944-E11E88698A96}" cxnId="{11A95100-48CF-4D82-8E66-E030C29F46C3}" type="parTrans">
      <dgm:prSet/>
      <dgm:spPr/>
      <dgm:t>
        <a:bodyPr/>
        <a:lstStyle/>
        <a:p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gm:t>
    </dgm:pt>
    <dgm:pt modelId="{9B5855C5-921D-4AE3-9092-3B9EE7F61D62}" cxnId="{11A95100-48CF-4D82-8E66-E030C29F46C3}" type="sibTrans">
      <dgm:prSet custT="1"/>
      <dgm:spPr/>
      <dgm:t>
        <a:bodyPr/>
        <a:lstStyle/>
        <a:p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gm:t>
    </dgm:pt>
    <dgm:pt modelId="{C95DEA1B-1284-4787-BDC0-42F4BDCCB74C}">
      <dgm:prSet custT="1"/>
      <dgm:spPr/>
      <dgm:t>
        <a:bodyPr/>
        <a:lstStyle/>
        <a:p>
          <a:r>
            <a:rPr lang="zh-CN" altLang="en-US" sz="2400" b="1" dirty="0" smtClean="0">
              <a:latin typeface="汉仪瘦金书繁" pitchFamily="49" charset="-122"/>
              <a:ea typeface="汉仪瘦金书繁" pitchFamily="49" charset="-122"/>
            </a:rPr>
            <a:t>反应状态</a:t>
          </a:r>
          <a:endParaRPr lang="zh-CN" altLang="en-US" sz="2400" b="1" dirty="0">
            <a:latin typeface="汉仪瘦金书繁" pitchFamily="49" charset="-122"/>
            <a:ea typeface="汉仪瘦金书繁" pitchFamily="49" charset="-122"/>
          </a:endParaRPr>
        </a:p>
      </dgm:t>
    </dgm:pt>
    <dgm:pt modelId="{30FE547D-00C2-4177-A41D-C63B0B21D2C7}" cxnId="{5DDF1FD8-28E5-4EC3-8CA3-F05742B5FF6E}" type="parTrans">
      <dgm:prSet/>
      <dgm:spPr/>
      <dgm:t>
        <a:bodyPr/>
        <a:lstStyle/>
        <a:p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gm:t>
    </dgm:pt>
    <dgm:pt modelId="{677E3975-5A48-4394-B809-9737994F998B}" cxnId="{5DDF1FD8-28E5-4EC3-8CA3-F05742B5FF6E}" type="sibTrans">
      <dgm:prSet/>
      <dgm:spPr/>
      <dgm:t>
        <a:bodyPr/>
        <a:lstStyle/>
        <a:p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gm:t>
    </dgm:pt>
    <dgm:pt modelId="{F64A92F1-2711-47EC-9C19-CFEF19D291DF}" type="pres">
      <dgm:prSet presAssocID="{4F3030E2-7F1B-4452-A6A6-0D6F1AB093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E0E759F-28C0-47B4-A735-AE229EB54E0F}" type="pres">
      <dgm:prSet presAssocID="{EEAF02FE-C962-4EE6-9A07-74414E9648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9C96A0-0BB7-451A-BC71-06ADCC2F1BC7}" type="pres">
      <dgm:prSet presAssocID="{339B7D44-14F2-4395-A56D-33EE69B156D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320793D0-B8BA-49CC-BA49-D4C746881E44}" type="pres">
      <dgm:prSet presAssocID="{339B7D44-14F2-4395-A56D-33EE69B156D4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1A99F5F6-A05B-42C2-AF54-ABA87451E110}" type="pres">
      <dgm:prSet presAssocID="{CD33A99D-1DD6-4579-BDA6-F3C8167C00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8C0220-6ED7-4006-AD56-5C2C07F75A5C}" type="pres">
      <dgm:prSet presAssocID="{3F843768-9A26-4EC8-90F5-FE77601FDCC9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4A00FD0D-57B8-42EF-8D50-EAADE720C3D9}" type="pres">
      <dgm:prSet presAssocID="{3F843768-9A26-4EC8-90F5-FE77601FDCC9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FA1D2F67-7103-47BF-8D59-744986B12B76}" type="pres">
      <dgm:prSet presAssocID="{FF83EA4F-4ED1-4392-8A41-BF4085FAB6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6ACDE2-1FDF-4DA2-A5B5-B0D9F9EB5814}" type="pres">
      <dgm:prSet presAssocID="{9B5855C5-921D-4AE3-9092-3B9EE7F61D62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4E1D1B3E-E479-43D8-A391-F446BE3BF15C}" type="pres">
      <dgm:prSet presAssocID="{9B5855C5-921D-4AE3-9092-3B9EE7F61D62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07E94C0C-B038-4785-B574-46C26566B880}" type="pres">
      <dgm:prSet presAssocID="{C95DEA1B-1284-4787-BDC0-42F4BDCCB7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ACD95F7-8624-4210-9143-9E17CAF57538}" type="presOf" srcId="{3F843768-9A26-4EC8-90F5-FE77601FDCC9}" destId="{4A00FD0D-57B8-42EF-8D50-EAADE720C3D9}" srcOrd="1" destOrd="0" presId="urn:microsoft.com/office/officeart/2005/8/layout/process1"/>
    <dgm:cxn modelId="{F7564ED9-2F79-4DCC-834D-71688000BB64}" type="presOf" srcId="{339B7D44-14F2-4395-A56D-33EE69B156D4}" destId="{320793D0-B8BA-49CC-BA49-D4C746881E44}" srcOrd="1" destOrd="0" presId="urn:microsoft.com/office/officeart/2005/8/layout/process1"/>
    <dgm:cxn modelId="{1DFAB0C2-8AD8-41D6-A08A-8E11A0656BCA}" type="presOf" srcId="{3F843768-9A26-4EC8-90F5-FE77601FDCC9}" destId="{1E8C0220-6ED7-4006-AD56-5C2C07F75A5C}" srcOrd="0" destOrd="0" presId="urn:microsoft.com/office/officeart/2005/8/layout/process1"/>
    <dgm:cxn modelId="{22EB4E62-FBEC-4CDC-B407-8441451489EF}" type="presOf" srcId="{EEAF02FE-C962-4EE6-9A07-74414E96481F}" destId="{5E0E759F-28C0-47B4-A735-AE229EB54E0F}" srcOrd="0" destOrd="0" presId="urn:microsoft.com/office/officeart/2005/8/layout/process1"/>
    <dgm:cxn modelId="{D7CC09A0-2FEE-450A-AF92-499C5FEA26AC}" type="presOf" srcId="{C95DEA1B-1284-4787-BDC0-42F4BDCCB74C}" destId="{07E94C0C-B038-4785-B574-46C26566B880}" srcOrd="0" destOrd="0" presId="urn:microsoft.com/office/officeart/2005/8/layout/process1"/>
    <dgm:cxn modelId="{6A0D300D-86FB-434D-B732-D328A4D8089C}" type="presOf" srcId="{9B5855C5-921D-4AE3-9092-3B9EE7F61D62}" destId="{4E1D1B3E-E479-43D8-A391-F446BE3BF15C}" srcOrd="1" destOrd="0" presId="urn:microsoft.com/office/officeart/2005/8/layout/process1"/>
    <dgm:cxn modelId="{178C1B77-EE32-4895-ABA8-E238ABA7289F}" type="presOf" srcId="{4F3030E2-7F1B-4452-A6A6-0D6F1AB093A9}" destId="{F64A92F1-2711-47EC-9C19-CFEF19D291DF}" srcOrd="0" destOrd="0" presId="urn:microsoft.com/office/officeart/2005/8/layout/process1"/>
    <dgm:cxn modelId="{B3AE5EA3-3741-423E-BFC6-F006BE87E68B}" type="presOf" srcId="{339B7D44-14F2-4395-A56D-33EE69B156D4}" destId="{459C96A0-0BB7-451A-BC71-06ADCC2F1BC7}" srcOrd="0" destOrd="0" presId="urn:microsoft.com/office/officeart/2005/8/layout/process1"/>
    <dgm:cxn modelId="{2F462AAD-07C3-48FC-A021-81F2C5BED79C}" type="presOf" srcId="{FF83EA4F-4ED1-4392-8A41-BF4085FAB68D}" destId="{FA1D2F67-7103-47BF-8D59-744986B12B76}" srcOrd="0" destOrd="0" presId="urn:microsoft.com/office/officeart/2005/8/layout/process1"/>
    <dgm:cxn modelId="{CC1AEE14-8D8D-4830-9ED4-6239BF25E8E5}" srcId="{4F3030E2-7F1B-4452-A6A6-0D6F1AB093A9}" destId="{CD33A99D-1DD6-4579-BDA6-F3C8167C00DF}" srcOrd="1" destOrd="0" parTransId="{4B283116-A376-4F05-AF40-4454501F29F6}" sibTransId="{3F843768-9A26-4EC8-90F5-FE77601FDCC9}"/>
    <dgm:cxn modelId="{11A95100-48CF-4D82-8E66-E030C29F46C3}" srcId="{4F3030E2-7F1B-4452-A6A6-0D6F1AB093A9}" destId="{FF83EA4F-4ED1-4392-8A41-BF4085FAB68D}" srcOrd="2" destOrd="0" parTransId="{66705EFE-4FB2-4458-B944-E11E88698A96}" sibTransId="{9B5855C5-921D-4AE3-9092-3B9EE7F61D62}"/>
    <dgm:cxn modelId="{B06BBF4B-17C2-4D2E-B86B-020615989433}" type="presOf" srcId="{CD33A99D-1DD6-4579-BDA6-F3C8167C00DF}" destId="{1A99F5F6-A05B-42C2-AF54-ABA87451E110}" srcOrd="0" destOrd="0" presId="urn:microsoft.com/office/officeart/2005/8/layout/process1"/>
    <dgm:cxn modelId="{891CDFCB-F3BE-4F83-9DB9-ADEF38432B99}" type="presOf" srcId="{9B5855C5-921D-4AE3-9092-3B9EE7F61D62}" destId="{026ACDE2-1FDF-4DA2-A5B5-B0D9F9EB5814}" srcOrd="0" destOrd="0" presId="urn:microsoft.com/office/officeart/2005/8/layout/process1"/>
    <dgm:cxn modelId="{554C7C31-156D-41BA-BC3D-76A7DB2F07DD}" srcId="{4F3030E2-7F1B-4452-A6A6-0D6F1AB093A9}" destId="{EEAF02FE-C962-4EE6-9A07-74414E96481F}" srcOrd="0" destOrd="0" parTransId="{71B42ECC-9098-461D-8504-F50E78407BE7}" sibTransId="{339B7D44-14F2-4395-A56D-33EE69B156D4}"/>
    <dgm:cxn modelId="{5DDF1FD8-28E5-4EC3-8CA3-F05742B5FF6E}" srcId="{4F3030E2-7F1B-4452-A6A6-0D6F1AB093A9}" destId="{C95DEA1B-1284-4787-BDC0-42F4BDCCB74C}" srcOrd="3" destOrd="0" parTransId="{30FE547D-00C2-4177-A41D-C63B0B21D2C7}" sibTransId="{677E3975-5A48-4394-B809-9737994F998B}"/>
    <dgm:cxn modelId="{4B1BB46D-9A4D-40F9-8C76-EC01BF2BF87B}" type="presParOf" srcId="{F64A92F1-2711-47EC-9C19-CFEF19D291DF}" destId="{5E0E759F-28C0-47B4-A735-AE229EB54E0F}" srcOrd="0" destOrd="0" presId="urn:microsoft.com/office/officeart/2005/8/layout/process1"/>
    <dgm:cxn modelId="{0A74802C-B881-4523-9807-42B3E809C9D0}" type="presParOf" srcId="{F64A92F1-2711-47EC-9C19-CFEF19D291DF}" destId="{459C96A0-0BB7-451A-BC71-06ADCC2F1BC7}" srcOrd="1" destOrd="0" presId="urn:microsoft.com/office/officeart/2005/8/layout/process1"/>
    <dgm:cxn modelId="{606D5DAD-2097-4C5C-AD2D-0730EA0D4CCE}" type="presParOf" srcId="{459C96A0-0BB7-451A-BC71-06ADCC2F1BC7}" destId="{320793D0-B8BA-49CC-BA49-D4C746881E44}" srcOrd="0" destOrd="0" presId="urn:microsoft.com/office/officeart/2005/8/layout/process1"/>
    <dgm:cxn modelId="{FBF3F627-7D9A-4F19-8ADD-64ADEB05DB87}" type="presParOf" srcId="{F64A92F1-2711-47EC-9C19-CFEF19D291DF}" destId="{1A99F5F6-A05B-42C2-AF54-ABA87451E110}" srcOrd="2" destOrd="0" presId="urn:microsoft.com/office/officeart/2005/8/layout/process1"/>
    <dgm:cxn modelId="{C1EC8873-9EAA-48FF-B7E1-68D10D93F155}" type="presParOf" srcId="{F64A92F1-2711-47EC-9C19-CFEF19D291DF}" destId="{1E8C0220-6ED7-4006-AD56-5C2C07F75A5C}" srcOrd="3" destOrd="0" presId="urn:microsoft.com/office/officeart/2005/8/layout/process1"/>
    <dgm:cxn modelId="{96D6F89C-E37F-49A9-B660-E9CCD615A55F}" type="presParOf" srcId="{1E8C0220-6ED7-4006-AD56-5C2C07F75A5C}" destId="{4A00FD0D-57B8-42EF-8D50-EAADE720C3D9}" srcOrd="0" destOrd="0" presId="urn:microsoft.com/office/officeart/2005/8/layout/process1"/>
    <dgm:cxn modelId="{EAD3C643-F163-4207-B8CE-45685BF0480D}" type="presParOf" srcId="{F64A92F1-2711-47EC-9C19-CFEF19D291DF}" destId="{FA1D2F67-7103-47BF-8D59-744986B12B76}" srcOrd="4" destOrd="0" presId="urn:microsoft.com/office/officeart/2005/8/layout/process1"/>
    <dgm:cxn modelId="{3511B1B2-3086-4F3F-812D-DFE3951E1A2B}" type="presParOf" srcId="{F64A92F1-2711-47EC-9C19-CFEF19D291DF}" destId="{026ACDE2-1FDF-4DA2-A5B5-B0D9F9EB5814}" srcOrd="5" destOrd="0" presId="urn:microsoft.com/office/officeart/2005/8/layout/process1"/>
    <dgm:cxn modelId="{D6F74F8C-718A-4D13-A4CD-DB0AF88C46BA}" type="presParOf" srcId="{026ACDE2-1FDF-4DA2-A5B5-B0D9F9EB5814}" destId="{4E1D1B3E-E479-43D8-A391-F446BE3BF15C}" srcOrd="0" destOrd="0" presId="urn:microsoft.com/office/officeart/2005/8/layout/process1"/>
    <dgm:cxn modelId="{962E371A-3836-4168-B8F7-5FEBAAED0FB8}" type="presParOf" srcId="{F64A92F1-2711-47EC-9C19-CFEF19D291DF}" destId="{07E94C0C-B038-4785-B574-46C26566B88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500989" cy="5357850"/>
        <a:chOff x="0" y="0"/>
        <a:chExt cx="7500989" cy="5357850"/>
      </a:xfrm>
    </dsp:grpSpPr>
    <dsp:sp modelId="{9BBC9DB2-DBC6-437E-9477-E2B7654C6A26}">
      <dsp:nvSpPr>
        <dsp:cNvPr id="5" name="矩形 4"/>
        <dsp:cNvSpPr/>
      </dsp:nvSpPr>
      <dsp:spPr bwMode="white">
        <a:xfrm>
          <a:off x="0" y="481125"/>
          <a:ext cx="7500989" cy="756000"/>
        </a:xfrm>
        <a:prstGeom prst="rect">
          <a:avLst/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82160" tIns="624840" rIns="582160" bIns="213360" anchor="t"/>
        <a:lstStyle>
          <a:lvl1pPr algn="l">
            <a:defRPr sz="30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81125"/>
        <a:ext cx="7500989" cy="756000"/>
      </dsp:txXfrm>
    </dsp:sp>
    <dsp:sp modelId="{8E4ED83F-3EA7-49D2-B1DE-12D68540BFAC}">
      <dsp:nvSpPr>
        <dsp:cNvPr id="4" name="圆角矩形 3"/>
        <dsp:cNvSpPr/>
      </dsp:nvSpPr>
      <dsp:spPr bwMode="white">
        <a:xfrm>
          <a:off x="375049" y="38325"/>
          <a:ext cx="6819127" cy="8856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Body>
        <a:bodyPr lIns="198463" tIns="0" rIns="198463" bIns="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楷体_GB2312" panose="02010609030101010101" pitchFamily="49" charset="-122"/>
            </a:rPr>
            <a:t>疾病防治重心前移是国家在</a:t>
          </a:r>
          <a:r>
            <a:rPr lang="zh-CN" altLang="en-US" sz="2400" b="1" dirty="0" smtClean="0">
              <a:latin typeface="Times New Roman" panose="02020603050405020304"/>
            </a:rPr>
            <a:t>“</a:t>
          </a:r>
          <a:r>
            <a:rPr lang="zh-CN" altLang="en-US" sz="2400" b="1" dirty="0" smtClean="0">
              <a:latin typeface="楷体_GB2312" panose="02010609030101010101" pitchFamily="49" charset="-122"/>
            </a:rPr>
            <a:t>人口与健康</a:t>
          </a:r>
          <a:r>
            <a:rPr lang="zh-CN" altLang="en-US" sz="2400" b="1" dirty="0" smtClean="0">
              <a:latin typeface="Times New Roman" panose="02020603050405020304"/>
            </a:rPr>
            <a:t>”</a:t>
          </a:r>
          <a:r>
            <a:rPr lang="zh-CN" altLang="en-US" sz="2400" b="1" dirty="0" smtClean="0">
              <a:latin typeface="楷体_GB2312" panose="02010609030101010101" pitchFamily="49" charset="-122"/>
            </a:rPr>
            <a:t>领域的重大战略措施 </a:t>
          </a:r>
          <a:endParaRPr lang="zh-CN" altLang="en-US" sz="2400" b="1" dirty="0">
            <a:latin typeface="楷体_GB2312" panose="02010609030101010101" pitchFamily="49" charset="-122"/>
          </a:endParaRPr>
        </a:p>
      </dsp:txBody>
      <dsp:txXfrm>
        <a:off x="375049" y="38325"/>
        <a:ext cx="6819127" cy="885600"/>
      </dsp:txXfrm>
    </dsp:sp>
    <dsp:sp modelId="{AD4F2DD7-25A1-4528-BEE8-4E3FA2EAB17E}">
      <dsp:nvSpPr>
        <dsp:cNvPr id="8" name="矩形 7"/>
        <dsp:cNvSpPr/>
      </dsp:nvSpPr>
      <dsp:spPr bwMode="white">
        <a:xfrm>
          <a:off x="0" y="1841925"/>
          <a:ext cx="7500989" cy="756000"/>
        </a:xfrm>
        <a:prstGeom prst="rect">
          <a:avLst/>
        </a:prstGeom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82160" tIns="624840" rIns="582160" bIns="213360" anchor="t"/>
        <a:lstStyle>
          <a:lvl1pPr algn="l">
            <a:defRPr sz="30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841925"/>
        <a:ext cx="7500989" cy="756000"/>
      </dsp:txXfrm>
    </dsp:sp>
    <dsp:sp modelId="{A2D36D7B-1EE1-42FF-BFE5-BD0FEF114118}">
      <dsp:nvSpPr>
        <dsp:cNvPr id="7" name="圆角矩形 6"/>
        <dsp:cNvSpPr/>
      </dsp:nvSpPr>
      <dsp:spPr bwMode="white">
        <a:xfrm>
          <a:off x="375049" y="1399125"/>
          <a:ext cx="6819074" cy="8856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lIns="198463" tIns="0" rIns="198463" bIns="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楷体_GB2312" panose="02010609030101010101" pitchFamily="49" charset="-122"/>
            </a:rPr>
            <a:t>中医学已有针对</a:t>
          </a:r>
          <a:r>
            <a:rPr lang="zh-CN" altLang="en-US" sz="2400" b="1" dirty="0" smtClean="0">
              <a:latin typeface="Arial" panose="020B0604020202020204"/>
            </a:rPr>
            <a:t>“</a:t>
          </a:r>
          <a:r>
            <a:rPr lang="zh-CN" altLang="en-US" sz="2400" b="1" dirty="0" smtClean="0">
              <a:latin typeface="楷体_GB2312" panose="02010609030101010101" pitchFamily="49" charset="-122"/>
            </a:rPr>
            <a:t>治已病</a:t>
          </a:r>
          <a:r>
            <a:rPr lang="zh-CN" altLang="en-US" sz="2400" b="1" dirty="0" smtClean="0">
              <a:latin typeface="Arial" panose="020B0604020202020204"/>
            </a:rPr>
            <a:t>”</a:t>
          </a:r>
          <a:r>
            <a:rPr lang="zh-CN" altLang="en-US" sz="2400" b="1" dirty="0" smtClean="0">
              <a:latin typeface="楷体_GB2312" panose="02010609030101010101" pitchFamily="49" charset="-122"/>
            </a:rPr>
            <a:t>的医疗服务体系，急需构建</a:t>
          </a:r>
          <a:r>
            <a:rPr lang="zh-CN" altLang="en-US" sz="2400" b="1" dirty="0" smtClean="0">
              <a:latin typeface="Arial" panose="020B0604020202020204"/>
            </a:rPr>
            <a:t>“</a:t>
          </a:r>
          <a:r>
            <a:rPr lang="zh-CN" altLang="en-US" sz="2400" b="1" dirty="0" smtClean="0">
              <a:latin typeface="楷体_GB2312" panose="02010609030101010101" pitchFamily="49" charset="-122"/>
            </a:rPr>
            <a:t>治未病</a:t>
          </a:r>
          <a:r>
            <a:rPr lang="zh-CN" altLang="en-US" sz="2400" b="1" dirty="0" smtClean="0">
              <a:latin typeface="Arial" panose="020B0604020202020204"/>
            </a:rPr>
            <a:t>”</a:t>
          </a:r>
          <a:r>
            <a:rPr lang="zh-CN" altLang="en-US" sz="2400" b="1" dirty="0" smtClean="0">
              <a:latin typeface="楷体_GB2312" panose="02010609030101010101" pitchFamily="49" charset="-122"/>
            </a:rPr>
            <a:t>的保健服务体系</a:t>
          </a:r>
          <a:endParaRPr lang="zh-CN" altLang="en-US" sz="2400" b="1" dirty="0">
            <a:latin typeface="楷体_GB2312" panose="02010609030101010101" pitchFamily="49" charset="-122"/>
          </a:endParaRPr>
        </a:p>
      </dsp:txBody>
      <dsp:txXfrm>
        <a:off x="375049" y="1399125"/>
        <a:ext cx="6819074" cy="885600"/>
      </dsp:txXfrm>
    </dsp:sp>
    <dsp:sp modelId="{02A83B26-1209-476A-9FAC-B279F96000C6}">
      <dsp:nvSpPr>
        <dsp:cNvPr id="11" name="矩形 10"/>
        <dsp:cNvSpPr/>
      </dsp:nvSpPr>
      <dsp:spPr bwMode="white">
        <a:xfrm>
          <a:off x="0" y="3202725"/>
          <a:ext cx="7500989" cy="756000"/>
        </a:xfrm>
        <a:prstGeom prst="rect">
          <a:avLst/>
        </a:prstGeom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82160" tIns="624840" rIns="582160" bIns="213360" anchor="t"/>
        <a:lstStyle>
          <a:lvl1pPr algn="l">
            <a:defRPr sz="30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202725"/>
        <a:ext cx="7500989" cy="756000"/>
      </dsp:txXfrm>
    </dsp:sp>
    <dsp:sp modelId="{38D5AE7B-D00B-4A97-B78E-8254A4B75A44}">
      <dsp:nvSpPr>
        <dsp:cNvPr id="10" name="圆角矩形 9"/>
        <dsp:cNvSpPr/>
      </dsp:nvSpPr>
      <dsp:spPr bwMode="white">
        <a:xfrm>
          <a:off x="375049" y="2759925"/>
          <a:ext cx="6819074" cy="8856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lIns="198463" tIns="0" rIns="198463" bIns="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i="0" dirty="0" smtClean="0"/>
            <a:t>体质辨识是</a:t>
          </a:r>
          <a:r>
            <a:rPr lang="zh-CN" altLang="en-US" sz="2400" b="1" i="0" dirty="0" smtClean="0">
              <a:latin typeface="Times New Roman" panose="02020603050405020304"/>
            </a:rPr>
            <a:t>“</a:t>
          </a:r>
          <a:r>
            <a:rPr lang="zh-CN" altLang="en-US" sz="2400" b="1" i="0" dirty="0" smtClean="0"/>
            <a:t>治未病</a:t>
          </a:r>
          <a:r>
            <a:rPr lang="zh-CN" altLang="en-US" sz="2400" b="1" i="0" dirty="0" smtClean="0">
              <a:latin typeface="Times New Roman" panose="02020603050405020304"/>
            </a:rPr>
            <a:t>”</a:t>
          </a:r>
          <a:r>
            <a:rPr lang="zh-CN" altLang="en-US" sz="2400" b="1" i="0" dirty="0" smtClean="0"/>
            <a:t>的</a:t>
          </a:r>
          <a:r>
            <a:rPr lang="zh-CN" altLang="en-US" sz="2400" b="1" i="0" dirty="0" smtClean="0">
              <a:latin typeface="Times New Roman" panose="02020603050405020304"/>
            </a:rPr>
            <a:t>“</a:t>
          </a:r>
          <a:r>
            <a:rPr lang="zh-CN" altLang="en-US" sz="2400" b="1" i="0" dirty="0" smtClean="0"/>
            <a:t>抓手</a:t>
          </a:r>
          <a:r>
            <a:rPr lang="zh-CN" altLang="en-US" sz="2400" b="1" i="0" dirty="0" smtClean="0">
              <a:latin typeface="Times New Roman" panose="02020603050405020304"/>
            </a:rPr>
            <a:t>”</a:t>
          </a:r>
          <a:endParaRPr lang="zh-CN" altLang="en-US" sz="2400" b="1" i="0" dirty="0"/>
        </a:p>
      </dsp:txBody>
      <dsp:txXfrm>
        <a:off x="375049" y="2759925"/>
        <a:ext cx="6819074" cy="885600"/>
      </dsp:txXfrm>
    </dsp:sp>
    <dsp:sp modelId="{A0CC5959-83A8-42B0-AF94-1EB918C66007}">
      <dsp:nvSpPr>
        <dsp:cNvPr id="14" name="矩形 13"/>
        <dsp:cNvSpPr/>
      </dsp:nvSpPr>
      <dsp:spPr bwMode="white">
        <a:xfrm>
          <a:off x="0" y="4563525"/>
          <a:ext cx="7500989" cy="756000"/>
        </a:xfrm>
        <a:prstGeom prst="rect">
          <a:avLst/>
        </a:prstGeom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582160" tIns="624840" rIns="582160" bIns="213360" anchor="t"/>
        <a:lstStyle>
          <a:lvl1pPr algn="l">
            <a:defRPr sz="3000"/>
          </a:lvl1pPr>
          <a:lvl2pPr marL="285750" indent="-285750" algn="l">
            <a:defRPr sz="3000"/>
          </a:lvl2pPr>
          <a:lvl3pPr marL="571500" indent="-285750" algn="l">
            <a:defRPr sz="3000"/>
          </a:lvl3pPr>
          <a:lvl4pPr marL="857250" indent="-285750" algn="l">
            <a:defRPr sz="3000"/>
          </a:lvl4pPr>
          <a:lvl5pPr marL="1143000" indent="-285750" algn="l">
            <a:defRPr sz="3000"/>
          </a:lvl5pPr>
          <a:lvl6pPr marL="1428750" indent="-285750" algn="l">
            <a:defRPr sz="3000"/>
          </a:lvl6pPr>
          <a:lvl7pPr marL="1714500" indent="-285750" algn="l">
            <a:defRPr sz="3000"/>
          </a:lvl7pPr>
          <a:lvl8pPr marL="2000250" indent="-285750" algn="l">
            <a:defRPr sz="3000"/>
          </a:lvl8pPr>
          <a:lvl9pPr marL="2286000" indent="-285750" algn="l">
            <a:defRPr sz="30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563525"/>
        <a:ext cx="7500989" cy="756000"/>
      </dsp:txXfrm>
    </dsp:sp>
    <dsp:sp modelId="{8F9F0457-1A51-4C76-89B6-D243DDA05B54}">
      <dsp:nvSpPr>
        <dsp:cNvPr id="13" name="圆角矩形 12"/>
        <dsp:cNvSpPr/>
      </dsp:nvSpPr>
      <dsp:spPr bwMode="white">
        <a:xfrm>
          <a:off x="375049" y="4120725"/>
          <a:ext cx="6819074" cy="88560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5"/>
        </a:fillRef>
        <a:effectRef idx="3">
          <a:scrgbClr r="0" g="0" b="0"/>
        </a:effectRef>
        <a:fontRef idx="minor">
          <a:schemeClr val="lt1"/>
        </a:fontRef>
      </dsp:style>
      <dsp:txBody>
        <a:bodyPr lIns="198463" tIns="0" rIns="198463" bIns="0" anchor="ctr"/>
        <a:lstStyle>
          <a:lvl1pPr algn="l">
            <a:defRPr sz="3000"/>
          </a:lvl1pPr>
          <a:lvl2pPr marL="228600" indent="-228600" algn="l">
            <a:defRPr sz="2300"/>
          </a:lvl2pPr>
          <a:lvl3pPr marL="457200" indent="-228600" algn="l">
            <a:defRPr sz="2300"/>
          </a:lvl3pPr>
          <a:lvl4pPr marL="685800" indent="-228600" algn="l">
            <a:defRPr sz="2300"/>
          </a:lvl4pPr>
          <a:lvl5pPr marL="914400" indent="-228600" algn="l">
            <a:defRPr sz="2300"/>
          </a:lvl5pPr>
          <a:lvl6pPr marL="1143000" indent="-228600" algn="l">
            <a:defRPr sz="2300"/>
          </a:lvl6pPr>
          <a:lvl7pPr marL="1371600" indent="-228600" algn="l">
            <a:defRPr sz="2300"/>
          </a:lvl7pPr>
          <a:lvl8pPr marL="1600200" indent="-228600" algn="l">
            <a:defRPr sz="2300"/>
          </a:lvl8pPr>
          <a:lvl9pPr marL="1828800" indent="-228600" algn="l">
            <a:defRPr sz="2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楷体_GB2312" panose="02010609030101010101" pitchFamily="49" charset="-122"/>
            </a:rPr>
            <a:t>中医</a:t>
          </a:r>
          <a:r>
            <a:rPr lang="zh-CN" altLang="en-US" sz="2400" b="1" dirty="0" smtClean="0">
              <a:latin typeface="Arial" panose="020B0604020202020204"/>
            </a:rPr>
            <a:t>“</a:t>
          </a:r>
          <a:r>
            <a:rPr lang="zh-CN" altLang="en-US" sz="2400" b="1" dirty="0" smtClean="0">
              <a:latin typeface="楷体_GB2312" panose="02010609030101010101" pitchFamily="49" charset="-122"/>
            </a:rPr>
            <a:t>治未病</a:t>
          </a:r>
          <a:r>
            <a:rPr lang="zh-CN" altLang="en-US" sz="2400" b="1" dirty="0" smtClean="0">
              <a:latin typeface="Arial" panose="020B0604020202020204"/>
            </a:rPr>
            <a:t>”</a:t>
          </a:r>
          <a:r>
            <a:rPr lang="zh-CN" altLang="en-US" sz="2400" b="1" dirty="0" smtClean="0">
              <a:latin typeface="楷体_GB2312" panose="02010609030101010101" pitchFamily="49" charset="-122"/>
            </a:rPr>
            <a:t>需要找到行之有效的方法和途径</a:t>
          </a:r>
          <a:endParaRPr lang="en-US" altLang="zh-CN" sz="2400" b="1" dirty="0">
            <a:latin typeface="楷体_GB2312" panose="02010609030101010101" pitchFamily="49" charset="-122"/>
          </a:endParaRPr>
        </a:p>
      </dsp:txBody>
      <dsp:txXfrm>
        <a:off x="375049" y="4120725"/>
        <a:ext cx="6819074" cy="885600"/>
      </dsp:txXfrm>
    </dsp:sp>
    <dsp:sp modelId="{4864CB15-4335-4A02-980D-C931E60FCD80}">
      <dsp:nvSpPr>
        <dsp:cNvPr id="3" name="矩形 2" hidden="1"/>
        <dsp:cNvSpPr/>
      </dsp:nvSpPr>
      <dsp:spPr>
        <a:xfrm>
          <a:off x="0" y="38325"/>
          <a:ext cx="375049" cy="885600"/>
        </a:xfrm>
        <a:prstGeom prst="rect">
          <a:avLst/>
        </a:prstGeom>
      </dsp:spPr>
      <dsp:txXfrm>
        <a:off x="0" y="38325"/>
        <a:ext cx="375049" cy="885600"/>
      </dsp:txXfrm>
    </dsp:sp>
    <dsp:sp modelId="{E735B653-2CC6-4D2C-BFD6-576BABC23852}">
      <dsp:nvSpPr>
        <dsp:cNvPr id="6" name="矩形 5" hidden="1"/>
        <dsp:cNvSpPr/>
      </dsp:nvSpPr>
      <dsp:spPr>
        <a:xfrm>
          <a:off x="0" y="1399125"/>
          <a:ext cx="375049" cy="885600"/>
        </a:xfrm>
        <a:prstGeom prst="rect">
          <a:avLst/>
        </a:prstGeom>
      </dsp:spPr>
      <dsp:txXfrm>
        <a:off x="0" y="1399125"/>
        <a:ext cx="375049" cy="885600"/>
      </dsp:txXfrm>
    </dsp:sp>
    <dsp:sp modelId="{F998CB25-F2C1-49EB-8A2A-BA12DFAD14AD}">
      <dsp:nvSpPr>
        <dsp:cNvPr id="9" name="矩形 8" hidden="1"/>
        <dsp:cNvSpPr/>
      </dsp:nvSpPr>
      <dsp:spPr>
        <a:xfrm>
          <a:off x="0" y="2759925"/>
          <a:ext cx="375049" cy="885600"/>
        </a:xfrm>
        <a:prstGeom prst="rect">
          <a:avLst/>
        </a:prstGeom>
      </dsp:spPr>
      <dsp:txXfrm>
        <a:off x="0" y="2759925"/>
        <a:ext cx="375049" cy="885600"/>
      </dsp:txXfrm>
    </dsp:sp>
    <dsp:sp modelId="{994C9F4C-1E6B-4C5A-94B2-FB15DCFE5126}">
      <dsp:nvSpPr>
        <dsp:cNvPr id="12" name="矩形 11" hidden="1"/>
        <dsp:cNvSpPr/>
      </dsp:nvSpPr>
      <dsp:spPr>
        <a:xfrm>
          <a:off x="0" y="4120725"/>
          <a:ext cx="375049" cy="885600"/>
        </a:xfrm>
        <a:prstGeom prst="rect">
          <a:avLst/>
        </a:prstGeom>
      </dsp:spPr>
      <dsp:txXfrm>
        <a:off x="0" y="4120725"/>
        <a:ext cx="375049" cy="88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367483" cy="4292462"/>
        <a:chOff x="0" y="0"/>
        <a:chExt cx="8367483" cy="4292462"/>
      </a:xfrm>
    </dsp:grpSpPr>
    <dsp:sp modelId="{82285C71-DB13-4C87-A787-4596EEF9DE44}">
      <dsp:nvSpPr>
        <dsp:cNvPr id="4" name="圆角矩形 3"/>
        <dsp:cNvSpPr/>
      </dsp:nvSpPr>
      <dsp:spPr bwMode="white">
        <a:xfrm>
          <a:off x="0" y="1461851"/>
          <a:ext cx="1659523" cy="1368759"/>
        </a:xfrm>
        <a:prstGeom prst="roundRect">
          <a:avLst>
            <a:gd name="adj" fmla="val 10000"/>
          </a:avLst>
        </a:prstGeom>
      </dsp:spPr>
      <dsp:style>
        <a:lnRef idx="1">
          <a:schemeClr val="accent2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28575" tIns="28575" rIns="28575" bIns="28575" anchor="t"/>
        <a:lstStyle>
          <a:lvl1pPr algn="l">
            <a:defRPr sz="15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461851"/>
        <a:ext cx="1659523" cy="1368759"/>
      </dsp:txXfrm>
    </dsp:sp>
    <dsp:sp modelId="{52457000-104D-4E51-ABB3-0423579A027D}">
      <dsp:nvSpPr>
        <dsp:cNvPr id="6" name="形状 5"/>
        <dsp:cNvSpPr/>
      </dsp:nvSpPr>
      <dsp:spPr bwMode="white">
        <a:xfrm>
          <a:off x="674231" y="1016173"/>
          <a:ext cx="2510445" cy="2510445"/>
        </a:xfrm>
        <a:prstGeom prst="leftCircularArrow">
          <a:avLst>
            <a:gd name="adj1" fmla="val 5000"/>
            <a:gd name="adj2" fmla="val -360000"/>
            <a:gd name="adj3" fmla="val 3581036"/>
            <a:gd name="adj4" fmla="val 10470015"/>
            <a:gd name="adj5" fmla="val 55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Xfrm>
        <a:off x="674231" y="1016173"/>
        <a:ext cx="2510445" cy="2510445"/>
      </dsp:txXfrm>
    </dsp:sp>
    <dsp:sp modelId="{AD1B215F-A0FB-41AF-93EF-572DBFBFA5F9}">
      <dsp:nvSpPr>
        <dsp:cNvPr id="5" name="圆角矩形 4"/>
        <dsp:cNvSpPr/>
      </dsp:nvSpPr>
      <dsp:spPr bwMode="white">
        <a:xfrm>
          <a:off x="66263" y="1793165"/>
          <a:ext cx="1475131" cy="58661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体质的形成过程</a:t>
          </a:r>
          <a:endParaRPr lang="zh-CN" altLang="en-US" b="1" dirty="0"/>
        </a:p>
      </dsp:txBody>
      <dsp:txXfrm>
        <a:off x="66263" y="1793165"/>
        <a:ext cx="1475131" cy="586611"/>
      </dsp:txXfrm>
    </dsp:sp>
    <dsp:sp modelId="{BBFBAE1D-58F4-46C6-8356-84DD4E139D72}">
      <dsp:nvSpPr>
        <dsp:cNvPr id="8" name="圆角矩形 7"/>
        <dsp:cNvSpPr/>
      </dsp:nvSpPr>
      <dsp:spPr bwMode="white">
        <a:xfrm>
          <a:off x="2100766" y="1420789"/>
          <a:ext cx="1759094" cy="1450885"/>
        </a:xfrm>
        <a:prstGeom prst="roundRect">
          <a:avLst>
            <a:gd name="adj" fmla="val 10000"/>
          </a:avLst>
        </a:prstGeom>
      </dsp:spPr>
      <dsp:style>
        <a:lnRef idx="1">
          <a:schemeClr val="accent3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28575" tIns="28575" rIns="28575" bIns="28575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  <a:latin typeface="华文隶书" panose="02010800040101010101" charset="-122"/>
              <a:ea typeface="华文隶书" panose="02010800040101010101" charset="-122"/>
            </a:rPr>
            <a:t>从具体的人出发，权衡干预措施</a:t>
          </a:r>
          <a:endParaRPr lang="zh-CN" altLang="en-US" dirty="0">
            <a:solidFill>
              <a:schemeClr val="dk1"/>
            </a:solidFill>
            <a:latin typeface="华文隶书" panose="02010800040101010101" charset="-122"/>
            <a:ea typeface="华文隶书" panose="02010800040101010101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dk1"/>
              </a:solidFill>
              <a:latin typeface="华文隶书" panose="02010800040101010101" charset="-122"/>
              <a:ea typeface="华文隶书" panose="02010800040101010101" charset="-122"/>
            </a:rPr>
            <a:t>体现以人为本，因人制宜的思想</a:t>
          </a:r>
          <a:endParaRPr lang="zh-CN" altLang="en-US" dirty="0">
            <a:solidFill>
              <a:schemeClr val="dk1"/>
            </a:solidFill>
            <a:latin typeface="华文隶书" panose="02010800040101010101" charset="-122"/>
            <a:ea typeface="华文隶书" panose="02010800040101010101" charset="-122"/>
          </a:endParaRPr>
        </a:p>
      </dsp:txBody>
      <dsp:txXfrm>
        <a:off x="2100766" y="1420789"/>
        <a:ext cx="1759094" cy="1450885"/>
      </dsp:txXfrm>
    </dsp:sp>
    <dsp:sp modelId="{FE01B2AB-D121-4979-94D6-8924C07169C0}">
      <dsp:nvSpPr>
        <dsp:cNvPr id="10" name="环形箭头 9"/>
        <dsp:cNvSpPr/>
      </dsp:nvSpPr>
      <dsp:spPr bwMode="white">
        <a:xfrm>
          <a:off x="3022097" y="538637"/>
          <a:ext cx="2162745" cy="2162745"/>
        </a:xfrm>
        <a:prstGeom prst="circularArrow">
          <a:avLst>
            <a:gd name="adj1" fmla="val 5000"/>
            <a:gd name="adj2" fmla="val 360000"/>
            <a:gd name="adj3" fmla="val 19583538"/>
            <a:gd name="adj4" fmla="val 12694559"/>
            <a:gd name="adj5" fmla="val 55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Xfrm>
        <a:off x="3022097" y="538637"/>
        <a:ext cx="2162745" cy="2162745"/>
      </dsp:txXfrm>
    </dsp:sp>
    <dsp:sp modelId="{1FF8CF0A-DCA5-4172-ABA4-232C6A7EF20A}">
      <dsp:nvSpPr>
        <dsp:cNvPr id="9" name="圆角矩形 8"/>
        <dsp:cNvSpPr/>
      </dsp:nvSpPr>
      <dsp:spPr bwMode="white">
        <a:xfrm>
          <a:off x="2491676" y="1109885"/>
          <a:ext cx="1563639" cy="62180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latin typeface="楷体_GB2312" panose="02010609030101010101" pitchFamily="49" charset="-122"/>
            </a:rPr>
            <a:t>中医学历来重视人的体质状态</a:t>
          </a:r>
          <a:endParaRPr lang="zh-CN" altLang="en-US" b="1" dirty="0"/>
        </a:p>
      </dsp:txBody>
      <dsp:txXfrm>
        <a:off x="2491676" y="1109885"/>
        <a:ext cx="1563639" cy="621808"/>
      </dsp:txXfrm>
    </dsp:sp>
    <dsp:sp modelId="{4ABF3D88-79B1-4F07-954A-C59A634487CF}">
      <dsp:nvSpPr>
        <dsp:cNvPr id="12" name="圆角矩形 11"/>
        <dsp:cNvSpPr/>
      </dsp:nvSpPr>
      <dsp:spPr bwMode="white">
        <a:xfrm>
          <a:off x="4312168" y="1461851"/>
          <a:ext cx="1659523" cy="1368759"/>
        </a:xfrm>
        <a:prstGeom prst="roundRect">
          <a:avLst>
            <a:gd name="adj" fmla="val 10000"/>
          </a:avLst>
        </a:prstGeom>
      </dsp:spPr>
      <dsp:style>
        <a:lnRef idx="1">
          <a:schemeClr val="accent4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dirty="0" smtClean="0">
              <a:solidFill>
                <a:schemeClr val="dk1"/>
              </a:solidFill>
              <a:latin typeface="华文隶书" panose="02010800040101010101" charset="-122"/>
              <a:ea typeface="华文隶书" panose="02010800040101010101" charset="-122"/>
            </a:rPr>
            <a:t>先天禀赋</a:t>
          </a:r>
          <a:endParaRPr lang="zh-CN" altLang="en-US" sz="2400" dirty="0">
            <a:solidFill>
              <a:schemeClr val="dk1"/>
            </a:solidFill>
            <a:latin typeface="华文隶书" panose="02010800040101010101" charset="-122"/>
            <a:ea typeface="华文隶书" panose="02010800040101010101" charset="-122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dirty="0" smtClean="0">
              <a:solidFill>
                <a:schemeClr val="dk1"/>
              </a:solidFill>
              <a:latin typeface="华文隶书" panose="02010800040101010101" charset="-122"/>
              <a:ea typeface="华文隶书" panose="02010800040101010101" charset="-122"/>
            </a:rPr>
            <a:t>后天获得的基础</a:t>
          </a:r>
          <a:endParaRPr lang="zh-CN" altLang="en-US" sz="2400" dirty="0">
            <a:solidFill>
              <a:schemeClr val="dk1"/>
            </a:solidFill>
            <a:latin typeface="华文隶书" panose="02010800040101010101" charset="-122"/>
            <a:ea typeface="华文隶书" panose="02010800040101010101" charset="-122"/>
          </a:endParaRPr>
        </a:p>
      </dsp:txBody>
      <dsp:txXfrm>
        <a:off x="4312168" y="1461851"/>
        <a:ext cx="1659523" cy="1368759"/>
      </dsp:txXfrm>
    </dsp:sp>
    <dsp:sp modelId="{22BE6A44-ACD3-4DCC-A963-B3FE8288995B}">
      <dsp:nvSpPr>
        <dsp:cNvPr id="14" name="形状 13"/>
        <dsp:cNvSpPr/>
      </dsp:nvSpPr>
      <dsp:spPr bwMode="white">
        <a:xfrm>
          <a:off x="5230380" y="1816744"/>
          <a:ext cx="1836451" cy="1836451"/>
        </a:xfrm>
        <a:prstGeom prst="leftCircularArrow">
          <a:avLst>
            <a:gd name="adj1" fmla="val 5000"/>
            <a:gd name="adj2" fmla="val -360000"/>
            <a:gd name="adj3" fmla="val 2228267"/>
            <a:gd name="adj4" fmla="val 9117245"/>
            <a:gd name="adj5" fmla="val 55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Xfrm>
        <a:off x="5230380" y="1816744"/>
        <a:ext cx="1836451" cy="1836451"/>
      </dsp:txXfrm>
    </dsp:sp>
    <dsp:sp modelId="{032B9634-1AAE-45AF-BBED-4C4FB16B563C}">
      <dsp:nvSpPr>
        <dsp:cNvPr id="13" name="圆角矩形 12"/>
        <dsp:cNvSpPr/>
      </dsp:nvSpPr>
      <dsp:spPr bwMode="white">
        <a:xfrm>
          <a:off x="4680950" y="2537305"/>
          <a:ext cx="1475131" cy="586611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latin typeface="楷体_GB2312" panose="02010609030101010101" pitchFamily="49" charset="-122"/>
            </a:rPr>
            <a:t>人体生命过程中</a:t>
          </a:r>
          <a:endParaRPr lang="zh-CN" altLang="en-US" b="1" dirty="0"/>
        </a:p>
      </dsp:txBody>
      <dsp:txXfrm>
        <a:off x="4680950" y="2537305"/>
        <a:ext cx="1475131" cy="586611"/>
      </dsp:txXfrm>
    </dsp:sp>
    <dsp:sp modelId="{ABB6A828-65B2-4034-9E42-1E6F97AB3A94}">
      <dsp:nvSpPr>
        <dsp:cNvPr id="16" name="圆角矩形 15"/>
        <dsp:cNvSpPr/>
      </dsp:nvSpPr>
      <dsp:spPr bwMode="white">
        <a:xfrm>
          <a:off x="6358244" y="1400941"/>
          <a:ext cx="1759094" cy="1450885"/>
        </a:xfrm>
        <a:prstGeom prst="roundRect">
          <a:avLst>
            <a:gd name="adj" fmla="val 10000"/>
          </a:avLst>
        </a:prstGeom>
      </dsp:spPr>
      <dsp:style>
        <a:lnRef idx="1">
          <a:schemeClr val="accent5"/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t"/>
        <a:lstStyle>
          <a:lvl1pPr algn="l">
            <a:defRPr sz="15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dirty="0" smtClean="0">
              <a:solidFill>
                <a:schemeClr val="dk1"/>
              </a:solidFill>
              <a:latin typeface="华文隶书" panose="02010800040101010101" charset="-122"/>
              <a:ea typeface="华文隶书" panose="02010800040101010101" charset="-122"/>
            </a:rPr>
            <a:t>形态结构</a:t>
          </a:r>
          <a:endParaRPr lang="zh-CN" altLang="en-US" sz="1900" dirty="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dirty="0" smtClean="0">
              <a:solidFill>
                <a:schemeClr val="dk1"/>
              </a:solidFill>
              <a:latin typeface="华文隶书" panose="02010800040101010101" charset="-122"/>
              <a:ea typeface="华文隶书" panose="02010800040101010101" charset="-122"/>
            </a:rPr>
            <a:t>心理状态</a:t>
          </a:r>
          <a:endParaRPr lang="zh-CN" altLang="en-US" sz="2400" dirty="0">
            <a:solidFill>
              <a:schemeClr val="dk1"/>
            </a:solidFill>
            <a:latin typeface="华文隶书" panose="02010800040101010101" charset="-122"/>
            <a:ea typeface="华文隶书" panose="02010800040101010101" charset="-122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dirty="0" smtClean="0">
              <a:solidFill>
                <a:schemeClr val="dk1"/>
              </a:solidFill>
              <a:latin typeface="华文隶书" panose="02010800040101010101" charset="-122"/>
              <a:ea typeface="华文隶书" panose="02010800040101010101" charset="-122"/>
            </a:rPr>
            <a:t>生理功能</a:t>
          </a:r>
          <a:endParaRPr lang="zh-CN" altLang="en-US" sz="2400" dirty="0">
            <a:solidFill>
              <a:schemeClr val="dk1"/>
            </a:solidFill>
            <a:latin typeface="华文隶书" panose="02010800040101010101" charset="-122"/>
            <a:ea typeface="华文隶书" panose="02010800040101010101" charset="-122"/>
          </a:endParaRPr>
        </a:p>
      </dsp:txBody>
      <dsp:txXfrm>
        <a:off x="6358244" y="1400941"/>
        <a:ext cx="1759094" cy="1450885"/>
      </dsp:txXfrm>
    </dsp:sp>
    <dsp:sp modelId="{1A5BA284-6F0A-4A3D-9B19-710FE3E0C734}">
      <dsp:nvSpPr>
        <dsp:cNvPr id="17" name="圆角矩形 16"/>
        <dsp:cNvSpPr/>
      </dsp:nvSpPr>
      <dsp:spPr bwMode="white">
        <a:xfrm>
          <a:off x="6803844" y="1109885"/>
          <a:ext cx="1563639" cy="621808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5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20320" rIns="3048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>
              <a:latin typeface="楷体_GB2312" panose="02010609030101010101" pitchFamily="49" charset="-122"/>
            </a:rPr>
            <a:t>综合的、相对稳定的固有特质</a:t>
          </a:r>
          <a:endParaRPr lang="zh-CN" altLang="en-US" b="1" dirty="0"/>
        </a:p>
      </dsp:txBody>
      <dsp:txXfrm>
        <a:off x="6803844" y="1109885"/>
        <a:ext cx="1563639" cy="621808"/>
      </dsp:txXfrm>
    </dsp:sp>
    <dsp:sp modelId="{5E09F0DB-C00A-4E08-9C54-9E9C7DBB1DF2}">
      <dsp:nvSpPr>
        <dsp:cNvPr id="3" name="矩形 2" hidden="1"/>
        <dsp:cNvSpPr/>
      </dsp:nvSpPr>
      <dsp:spPr>
        <a:xfrm>
          <a:off x="0" y="1168546"/>
          <a:ext cx="1843914" cy="1955370"/>
        </a:xfrm>
        <a:prstGeom prst="rect">
          <a:avLst/>
        </a:prstGeom>
      </dsp:spPr>
      <dsp:txXfrm>
        <a:off x="0" y="1168546"/>
        <a:ext cx="1843914" cy="1955370"/>
      </dsp:txXfrm>
    </dsp:sp>
    <dsp:sp modelId="{9DEA1474-8890-4040-8E42-9FCD8A1958FF}">
      <dsp:nvSpPr>
        <dsp:cNvPr id="7" name="矩形 6" hidden="1"/>
        <dsp:cNvSpPr/>
      </dsp:nvSpPr>
      <dsp:spPr>
        <a:xfrm>
          <a:off x="2100766" y="1109885"/>
          <a:ext cx="1954549" cy="2072692"/>
        </a:xfrm>
        <a:prstGeom prst="rect">
          <a:avLst/>
        </a:prstGeom>
      </dsp:spPr>
      <dsp:txXfrm>
        <a:off x="2100766" y="1109885"/>
        <a:ext cx="1954549" cy="2072692"/>
      </dsp:txXfrm>
    </dsp:sp>
    <dsp:sp modelId="{54DF3A1F-6649-4513-A911-25453BBCA6E6}">
      <dsp:nvSpPr>
        <dsp:cNvPr id="11" name="矩形 10" hidden="1"/>
        <dsp:cNvSpPr/>
      </dsp:nvSpPr>
      <dsp:spPr>
        <a:xfrm>
          <a:off x="4312168" y="1168546"/>
          <a:ext cx="1843914" cy="1955370"/>
        </a:xfrm>
        <a:prstGeom prst="rect">
          <a:avLst/>
        </a:prstGeom>
      </dsp:spPr>
      <dsp:txXfrm>
        <a:off x="4312168" y="1168546"/>
        <a:ext cx="1843914" cy="1955370"/>
      </dsp:txXfrm>
    </dsp:sp>
    <dsp:sp modelId="{7EE427E8-3FAD-4FBC-A312-D7FDBC7BD995}">
      <dsp:nvSpPr>
        <dsp:cNvPr id="15" name="矩形 14" hidden="1"/>
        <dsp:cNvSpPr/>
      </dsp:nvSpPr>
      <dsp:spPr>
        <a:xfrm>
          <a:off x="6412934" y="1109885"/>
          <a:ext cx="1954549" cy="2072692"/>
        </a:xfrm>
        <a:prstGeom prst="rect">
          <a:avLst/>
        </a:prstGeom>
      </dsp:spPr>
      <dsp:txXfrm>
        <a:off x="6412934" y="1109885"/>
        <a:ext cx="1954549" cy="2072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572560" cy="5715040"/>
        <a:chOff x="0" y="0"/>
        <a:chExt cx="8572560" cy="5715040"/>
      </a:xfrm>
    </dsp:grpSpPr>
    <dsp:sp modelId="{7857E3E0-92B1-479A-B2C7-1CA7093B1D90}">
      <dsp:nvSpPr>
        <dsp:cNvPr id="3" name="圆角矩形 2"/>
        <dsp:cNvSpPr/>
      </dsp:nvSpPr>
      <dsp:spPr bwMode="white">
        <a:xfrm>
          <a:off x="1980450" y="580374"/>
          <a:ext cx="1738415" cy="434604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latin typeface="黑体" panose="02010609060101010101" pitchFamily="2" charset="-122"/>
              <a:ea typeface="黑体" panose="02010609060101010101" pitchFamily="2" charset="-122"/>
            </a:rPr>
            <a:t>辨体质状态</a:t>
          </a:r>
          <a:endParaRPr lang="zh-CN" altLang="en-US" sz="2400" dirty="0">
            <a:latin typeface="黑体" panose="02010609060101010101" pitchFamily="2" charset="-122"/>
            <a:ea typeface="黑体" panose="02010609060101010101" pitchFamily="2" charset="-122"/>
          </a:endParaRPr>
        </a:p>
      </dsp:txBody>
      <dsp:txXfrm>
        <a:off x="1980450" y="580374"/>
        <a:ext cx="1738415" cy="434604"/>
      </dsp:txXfrm>
    </dsp:sp>
    <dsp:sp modelId="{84394321-D0DA-4BD6-93EC-DA72EE35FA20}">
      <dsp:nvSpPr>
        <dsp:cNvPr id="4" name="右箭头 3"/>
        <dsp:cNvSpPr/>
      </dsp:nvSpPr>
      <dsp:spPr bwMode="white">
        <a:xfrm rot="5399999">
          <a:off x="2811629" y="1053006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Xfrm rot="5399999">
        <a:off x="2811629" y="1053006"/>
        <a:ext cx="76056" cy="76056"/>
      </dsp:txXfrm>
    </dsp:sp>
    <dsp:sp modelId="{A69B7995-280B-4659-942C-4B8329FBAEEE}">
      <dsp:nvSpPr>
        <dsp:cNvPr id="5" name="圆角矩形 4"/>
        <dsp:cNvSpPr/>
      </dsp:nvSpPr>
      <dsp:spPr bwMode="white">
        <a:xfrm>
          <a:off x="1980450" y="1167089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强弱胖瘦</a:t>
          </a:r>
          <a:endParaRPr>
            <a:solidFill>
              <a:schemeClr val="dk1"/>
            </a:solidFill>
          </a:endParaRPr>
        </a:p>
      </dsp:txBody>
      <dsp:txXfrm>
        <a:off x="1980450" y="1167089"/>
        <a:ext cx="1738415" cy="434604"/>
      </dsp:txXfrm>
    </dsp:sp>
    <dsp:sp modelId="{E8F42525-DBE0-4225-A833-ECE18C189DB1}">
      <dsp:nvSpPr>
        <dsp:cNvPr id="6" name="右箭头 5"/>
        <dsp:cNvSpPr/>
      </dsp:nvSpPr>
      <dsp:spPr bwMode="white">
        <a:xfrm rot="5399999">
          <a:off x="2811629" y="1639721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Xfrm rot="5399999">
        <a:off x="2811629" y="1639721"/>
        <a:ext cx="76056" cy="76056"/>
      </dsp:txXfrm>
    </dsp:sp>
    <dsp:sp modelId="{8B312E97-DA1C-4704-A77B-939EEF9F70E0}">
      <dsp:nvSpPr>
        <dsp:cNvPr id="7" name="圆角矩形 6"/>
        <dsp:cNvSpPr/>
      </dsp:nvSpPr>
      <dsp:spPr bwMode="white">
        <a:xfrm>
          <a:off x="1980450" y="1753805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年龄长幼</a:t>
          </a:r>
          <a:endParaRPr>
            <a:solidFill>
              <a:schemeClr val="dk1"/>
            </a:solidFill>
          </a:endParaRPr>
        </a:p>
      </dsp:txBody>
      <dsp:txXfrm>
        <a:off x="1980450" y="1753805"/>
        <a:ext cx="1738415" cy="434604"/>
      </dsp:txXfrm>
    </dsp:sp>
    <dsp:sp modelId="{458B24F5-F3A1-4EDC-A23F-55DEB9095A97}">
      <dsp:nvSpPr>
        <dsp:cNvPr id="8" name="右箭头 7"/>
        <dsp:cNvSpPr/>
      </dsp:nvSpPr>
      <dsp:spPr bwMode="white">
        <a:xfrm rot="5399999">
          <a:off x="2811629" y="2226436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Xfrm rot="5399999">
        <a:off x="2811629" y="2226436"/>
        <a:ext cx="76056" cy="76056"/>
      </dsp:txXfrm>
    </dsp:sp>
    <dsp:sp modelId="{D0C6FF47-EBB2-484D-B6E6-EE48FEF6CA6E}">
      <dsp:nvSpPr>
        <dsp:cNvPr id="9" name="圆角矩形 8"/>
        <dsp:cNvSpPr/>
      </dsp:nvSpPr>
      <dsp:spPr bwMode="white">
        <a:xfrm>
          <a:off x="1980450" y="2340520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南北居处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1980450" y="2340520"/>
        <a:ext cx="1738415" cy="434604"/>
      </dsp:txXfrm>
    </dsp:sp>
    <dsp:sp modelId="{B5EEBAD6-9F0A-4B32-9DDB-49D2CECD062C}">
      <dsp:nvSpPr>
        <dsp:cNvPr id="10" name="右箭头 9"/>
        <dsp:cNvSpPr/>
      </dsp:nvSpPr>
      <dsp:spPr bwMode="white">
        <a:xfrm rot="5399999">
          <a:off x="2811629" y="2813151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5"/>
        </a:fillRef>
        <a:effectRef idx="3">
          <a:scrgbClr r="0" g="0" b="0"/>
        </a:effectRef>
        <a:fontRef idx="minor">
          <a:schemeClr val="lt1"/>
        </a:fontRef>
      </dsp:style>
      <dsp:txXfrm rot="5399999">
        <a:off x="2811629" y="2813151"/>
        <a:ext cx="76056" cy="76056"/>
      </dsp:txXfrm>
    </dsp:sp>
    <dsp:sp modelId="{974A9BEA-B251-4765-B186-7F35343FBCC2}">
      <dsp:nvSpPr>
        <dsp:cNvPr id="11" name="圆角矩形 10"/>
        <dsp:cNvSpPr/>
      </dsp:nvSpPr>
      <dsp:spPr bwMode="white">
        <a:xfrm>
          <a:off x="1980450" y="2927235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altLang="en-US" sz="2400" dirty="0" smtClean="0">
              <a:solidFill>
                <a:schemeClr val="dk1"/>
              </a:solidFill>
            </a:rPr>
            <a:t>奉养优劣等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1980450" y="2927235"/>
        <a:ext cx="1738415" cy="434604"/>
      </dsp:txXfrm>
    </dsp:sp>
    <dsp:sp modelId="{74762DEA-1E08-46C8-B936-832BFA0C207F}">
      <dsp:nvSpPr>
        <dsp:cNvPr id="12" name="圆角矩形 11"/>
        <dsp:cNvSpPr/>
      </dsp:nvSpPr>
      <dsp:spPr bwMode="white">
        <a:xfrm>
          <a:off x="4927164" y="0"/>
          <a:ext cx="1738415" cy="434604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latin typeface="黑体" panose="02010609060101010101" pitchFamily="2" charset="-122"/>
              <a:ea typeface="黑体" panose="02010609060101010101" pitchFamily="2" charset="-122"/>
            </a:rPr>
            <a:t>辨体质分类</a:t>
          </a:r>
          <a:endParaRPr lang="zh-CN" altLang="en-US" sz="2400" dirty="0">
            <a:latin typeface="黑体" panose="02010609060101010101" pitchFamily="2" charset="-122"/>
            <a:ea typeface="黑体" panose="02010609060101010101" pitchFamily="2" charset="-122"/>
          </a:endParaRPr>
        </a:p>
      </dsp:txBody>
      <dsp:txXfrm>
        <a:off x="4927164" y="0"/>
        <a:ext cx="1738415" cy="434604"/>
      </dsp:txXfrm>
    </dsp:sp>
    <dsp:sp modelId="{83D26819-796B-48F7-926A-AB31C1000B90}">
      <dsp:nvSpPr>
        <dsp:cNvPr id="13" name="右箭头 12"/>
        <dsp:cNvSpPr/>
      </dsp:nvSpPr>
      <dsp:spPr bwMode="white">
        <a:xfrm rot="5399999">
          <a:off x="5758343" y="472632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6"/>
        </a:fillRef>
        <a:effectRef idx="3">
          <a:scrgbClr r="0" g="0" b="0"/>
        </a:effectRef>
        <a:fontRef idx="minor">
          <a:schemeClr val="lt1"/>
        </a:fontRef>
      </dsp:style>
      <dsp:txXfrm rot="5399999">
        <a:off x="5758343" y="472632"/>
        <a:ext cx="76056" cy="76056"/>
      </dsp:txXfrm>
    </dsp:sp>
    <dsp:sp modelId="{E1B1A825-ED0E-4A3A-999E-5AD121C8D6D7}">
      <dsp:nvSpPr>
        <dsp:cNvPr id="14" name="圆角矩形 13"/>
        <dsp:cNvSpPr/>
      </dsp:nvSpPr>
      <dsp:spPr bwMode="white">
        <a:xfrm>
          <a:off x="4927164" y="586715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6">
            <a:tint val="40000"/>
            <a:alpha val="90000"/>
          </a:schemeClr>
        </a:lnRef>
        <a:fillRef idx="1">
          <a:schemeClr val="accent6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平和之体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4927164" y="586715"/>
        <a:ext cx="1738415" cy="434604"/>
      </dsp:txXfrm>
    </dsp:sp>
    <dsp:sp modelId="{2255E508-F823-448E-91A1-C5627C78313B}">
      <dsp:nvSpPr>
        <dsp:cNvPr id="15" name="右箭头 14"/>
        <dsp:cNvSpPr/>
      </dsp:nvSpPr>
      <dsp:spPr bwMode="white">
        <a:xfrm rot="5399999">
          <a:off x="5758343" y="1059347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Xfrm rot="5399999">
        <a:off x="5758343" y="1059347"/>
        <a:ext cx="76056" cy="76056"/>
      </dsp:txXfrm>
    </dsp:sp>
    <dsp:sp modelId="{28C3AA05-CC9F-408E-8DF3-13C182A9EF1E}">
      <dsp:nvSpPr>
        <dsp:cNvPr id="16" name="圆角矩形 15"/>
        <dsp:cNvSpPr/>
      </dsp:nvSpPr>
      <dsp:spPr bwMode="white">
        <a:xfrm>
          <a:off x="4927164" y="1173430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阴虚之体            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4927164" y="1173430"/>
        <a:ext cx="1738415" cy="434604"/>
      </dsp:txXfrm>
    </dsp:sp>
    <dsp:sp modelId="{8977CAF5-3096-468D-BC1F-5F89DF868BFF}">
      <dsp:nvSpPr>
        <dsp:cNvPr id="17" name="右箭头 16"/>
        <dsp:cNvSpPr/>
      </dsp:nvSpPr>
      <dsp:spPr bwMode="white">
        <a:xfrm rot="5399999">
          <a:off x="5758343" y="1646062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Xfrm rot="5399999">
        <a:off x="5758343" y="1646062"/>
        <a:ext cx="76056" cy="76056"/>
      </dsp:txXfrm>
    </dsp:sp>
    <dsp:sp modelId="{1C5EB259-087C-4510-BF54-7CB27F1126E5}">
      <dsp:nvSpPr>
        <dsp:cNvPr id="18" name="圆角矩形 17"/>
        <dsp:cNvSpPr/>
      </dsp:nvSpPr>
      <dsp:spPr bwMode="white">
        <a:xfrm>
          <a:off x="4927164" y="1760145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阳虚之体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4927164" y="1760145"/>
        <a:ext cx="1738415" cy="434604"/>
      </dsp:txXfrm>
    </dsp:sp>
    <dsp:sp modelId="{D03695B3-5E5D-4215-BDE8-87DC2903E42F}">
      <dsp:nvSpPr>
        <dsp:cNvPr id="19" name="右箭头 18"/>
        <dsp:cNvSpPr/>
      </dsp:nvSpPr>
      <dsp:spPr bwMode="white">
        <a:xfrm rot="5399999">
          <a:off x="5758343" y="2232777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Xfrm rot="5399999">
        <a:off x="5758343" y="2232777"/>
        <a:ext cx="76056" cy="76056"/>
      </dsp:txXfrm>
    </dsp:sp>
    <dsp:sp modelId="{51077A1A-44E9-4152-A96C-58D6B5715AEC}">
      <dsp:nvSpPr>
        <dsp:cNvPr id="20" name="圆角矩形 19"/>
        <dsp:cNvSpPr/>
      </dsp:nvSpPr>
      <dsp:spPr bwMode="white">
        <a:xfrm>
          <a:off x="4927164" y="2346861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气虚之体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4927164" y="2346861"/>
        <a:ext cx="1738415" cy="434604"/>
      </dsp:txXfrm>
    </dsp:sp>
    <dsp:sp modelId="{F8D18E6C-2470-4F6D-8FAF-4FC1BB65B392}">
      <dsp:nvSpPr>
        <dsp:cNvPr id="21" name="右箭头 20"/>
        <dsp:cNvSpPr/>
      </dsp:nvSpPr>
      <dsp:spPr bwMode="white">
        <a:xfrm rot="5399999">
          <a:off x="5758343" y="2819492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5"/>
        </a:fillRef>
        <a:effectRef idx="3">
          <a:scrgbClr r="0" g="0" b="0"/>
        </a:effectRef>
        <a:fontRef idx="minor">
          <a:schemeClr val="lt1"/>
        </a:fontRef>
      </dsp:style>
      <dsp:txXfrm rot="5399999">
        <a:off x="5758343" y="2819492"/>
        <a:ext cx="76056" cy="76056"/>
      </dsp:txXfrm>
    </dsp:sp>
    <dsp:sp modelId="{8975EE02-A44D-48C1-972D-F80B973A65AC}">
      <dsp:nvSpPr>
        <dsp:cNvPr id="22" name="圆角矩形 21"/>
        <dsp:cNvSpPr/>
      </dsp:nvSpPr>
      <dsp:spPr bwMode="white">
        <a:xfrm>
          <a:off x="4927164" y="2933576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5">
            <a:tint val="40000"/>
            <a:alpha val="90000"/>
          </a:schemeClr>
        </a:lnRef>
        <a:fillRef idx="1">
          <a:schemeClr val="accent5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血瘀之体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4927164" y="2933576"/>
        <a:ext cx="1738415" cy="434604"/>
      </dsp:txXfrm>
    </dsp:sp>
    <dsp:sp modelId="{4752114E-F019-4657-A9E3-B6D7D94FAEF8}">
      <dsp:nvSpPr>
        <dsp:cNvPr id="23" name="右箭头 22"/>
        <dsp:cNvSpPr/>
      </dsp:nvSpPr>
      <dsp:spPr bwMode="white">
        <a:xfrm rot="5399999">
          <a:off x="5758343" y="3406207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6"/>
        </a:fillRef>
        <a:effectRef idx="3">
          <a:scrgbClr r="0" g="0" b="0"/>
        </a:effectRef>
        <a:fontRef idx="minor">
          <a:schemeClr val="lt1"/>
        </a:fontRef>
      </dsp:style>
      <dsp:txXfrm rot="5399999">
        <a:off x="5758343" y="3406207"/>
        <a:ext cx="76056" cy="76056"/>
      </dsp:txXfrm>
    </dsp:sp>
    <dsp:sp modelId="{8C8E5B59-7268-4F47-A3FE-D06B9D8F8364}">
      <dsp:nvSpPr>
        <dsp:cNvPr id="24" name="圆角矩形 23"/>
        <dsp:cNvSpPr/>
      </dsp:nvSpPr>
      <dsp:spPr bwMode="white">
        <a:xfrm>
          <a:off x="4927164" y="3520291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6">
            <a:tint val="40000"/>
            <a:alpha val="90000"/>
          </a:schemeClr>
        </a:lnRef>
        <a:fillRef idx="1">
          <a:schemeClr val="accent6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痰湿之体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4927164" y="3520291"/>
        <a:ext cx="1738415" cy="434604"/>
      </dsp:txXfrm>
    </dsp:sp>
    <dsp:sp modelId="{D8958741-2D9E-487C-934E-66992AAE65BA}">
      <dsp:nvSpPr>
        <dsp:cNvPr id="25" name="右箭头 24"/>
        <dsp:cNvSpPr/>
      </dsp:nvSpPr>
      <dsp:spPr bwMode="white">
        <a:xfrm rot="5399999">
          <a:off x="5758343" y="3992922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2"/>
        </a:fillRef>
        <a:effectRef idx="3">
          <a:scrgbClr r="0" g="0" b="0"/>
        </a:effectRef>
        <a:fontRef idx="minor">
          <a:schemeClr val="lt1"/>
        </a:fontRef>
      </dsp:style>
      <dsp:txXfrm rot="5399999">
        <a:off x="5758343" y="3992922"/>
        <a:ext cx="76056" cy="76056"/>
      </dsp:txXfrm>
    </dsp:sp>
    <dsp:sp modelId="{5BD9BE2A-196E-4607-A8C7-4514441731A6}">
      <dsp:nvSpPr>
        <dsp:cNvPr id="26" name="圆角矩形 25"/>
        <dsp:cNvSpPr/>
      </dsp:nvSpPr>
      <dsp:spPr bwMode="white">
        <a:xfrm>
          <a:off x="4927164" y="4107006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2">
            <a:tint val="40000"/>
            <a:alpha val="90000"/>
          </a:schemeClr>
        </a:lnRef>
        <a:fillRef idx="1">
          <a:schemeClr val="accent2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湿热之体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4927164" y="4107006"/>
        <a:ext cx="1738415" cy="434604"/>
      </dsp:txXfrm>
    </dsp:sp>
    <dsp:sp modelId="{970127F2-FE43-499D-9986-7CD731F0D579}">
      <dsp:nvSpPr>
        <dsp:cNvPr id="27" name="右箭头 26"/>
        <dsp:cNvSpPr/>
      </dsp:nvSpPr>
      <dsp:spPr bwMode="white">
        <a:xfrm rot="5399999">
          <a:off x="5758343" y="4579638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3"/>
        </a:fillRef>
        <a:effectRef idx="3">
          <a:scrgbClr r="0" g="0" b="0"/>
        </a:effectRef>
        <a:fontRef idx="minor">
          <a:schemeClr val="lt1"/>
        </a:fontRef>
      </dsp:style>
      <dsp:txXfrm rot="5399999">
        <a:off x="5758343" y="4579638"/>
        <a:ext cx="76056" cy="76056"/>
      </dsp:txXfrm>
    </dsp:sp>
    <dsp:sp modelId="{5043B31C-9239-44AA-81EB-7C5C31D4C2E4}">
      <dsp:nvSpPr>
        <dsp:cNvPr id="28" name="圆角矩形 27"/>
        <dsp:cNvSpPr/>
      </dsp:nvSpPr>
      <dsp:spPr bwMode="white">
        <a:xfrm>
          <a:off x="4927164" y="4693721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3">
            <a:tint val="40000"/>
            <a:alpha val="90000"/>
          </a:schemeClr>
        </a:lnRef>
        <a:fillRef idx="1">
          <a:schemeClr val="accent3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气郁之体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4927164" y="4693721"/>
        <a:ext cx="1738415" cy="434604"/>
      </dsp:txXfrm>
    </dsp:sp>
    <dsp:sp modelId="{B129DA41-5FE5-4C49-8818-E845724F26AB}">
      <dsp:nvSpPr>
        <dsp:cNvPr id="29" name="右箭头 28"/>
        <dsp:cNvSpPr/>
      </dsp:nvSpPr>
      <dsp:spPr bwMode="white">
        <a:xfrm rot="5399999">
          <a:off x="5758343" y="5166353"/>
          <a:ext cx="76056" cy="76056"/>
        </a:xfrm>
        <a:prstGeom prst="rightArrow">
          <a:avLst>
            <a:gd name="adj1" fmla="val 66700"/>
            <a:gd name="adj2" fmla="val 50000"/>
          </a:avLst>
        </a:prstGeom>
      </dsp:spPr>
      <dsp:style>
        <a:lnRef idx="0">
          <a:schemeClr val="lt1">
            <a:hueOff val="0"/>
            <a:satOff val="0"/>
            <a:lumOff val="0"/>
            <a:alpha val="100000"/>
          </a:schemeClr>
        </a:lnRef>
        <a:fillRef idx="3">
          <a:schemeClr val="accent4"/>
        </a:fillRef>
        <a:effectRef idx="3">
          <a:scrgbClr r="0" g="0" b="0"/>
        </a:effectRef>
        <a:fontRef idx="minor">
          <a:schemeClr val="lt1"/>
        </a:fontRef>
      </dsp:style>
      <dsp:txXfrm rot="5399999">
        <a:off x="5758343" y="5166353"/>
        <a:ext cx="76056" cy="76056"/>
      </dsp:txXfrm>
    </dsp:sp>
    <dsp:sp modelId="{8635ED7F-55A0-4885-8EF2-A9E2B8449C16}">
      <dsp:nvSpPr>
        <dsp:cNvPr id="30" name="圆角矩形 29"/>
        <dsp:cNvSpPr/>
      </dsp:nvSpPr>
      <dsp:spPr bwMode="white">
        <a:xfrm>
          <a:off x="4927164" y="5280436"/>
          <a:ext cx="1738415" cy="434604"/>
        </a:xfrm>
        <a:prstGeom prst="roundRect">
          <a:avLst>
            <a:gd name="adj" fmla="val 10000"/>
          </a:avLst>
        </a:prstGeom>
      </dsp:spPr>
      <dsp:style>
        <a:lnRef idx="1">
          <a:schemeClr val="accent4">
            <a:tint val="40000"/>
            <a:alpha val="90000"/>
          </a:schemeClr>
        </a:lnRef>
        <a:fillRef idx="1">
          <a:schemeClr val="accent4">
            <a:tint val="40000"/>
            <a:alpha val="90000"/>
          </a:schemeClr>
        </a:fillRef>
        <a:effectRef idx="2">
          <a:scrgbClr r="0" g="0" b="0"/>
        </a:effectRef>
        <a:fontRef idx="minor"/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 smtClean="0">
              <a:solidFill>
                <a:schemeClr val="dk1"/>
              </a:solidFill>
            </a:rPr>
            <a:t>特禀之体</a:t>
          </a:r>
          <a:endParaRPr lang="zh-CN" altLang="en-US" sz="2400" dirty="0">
            <a:solidFill>
              <a:schemeClr val="dk1"/>
            </a:solidFill>
          </a:endParaRPr>
        </a:p>
      </dsp:txBody>
      <dsp:txXfrm>
        <a:off x="4927164" y="5280436"/>
        <a:ext cx="1738415" cy="434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358246" cy="1143008"/>
        <a:chOff x="0" y="0"/>
        <a:chExt cx="8358246" cy="1143008"/>
      </a:xfrm>
    </dsp:grpSpPr>
    <dsp:sp modelId="{5E0E759F-28C0-47B4-A735-AE229EB54E0F}">
      <dsp:nvSpPr>
        <dsp:cNvPr id="3" name="圆角矩形 2"/>
        <dsp:cNvSpPr/>
      </dsp:nvSpPr>
      <dsp:spPr bwMode="white">
        <a:xfrm>
          <a:off x="0" y="89297"/>
          <a:ext cx="1607355" cy="964413"/>
        </a:xfrm>
        <a:prstGeom prst="roundRect">
          <a:avLst>
            <a:gd name="adj" fmla="val 10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汉仪瘦金书繁" pitchFamily="49" charset="-122"/>
              <a:ea typeface="汉仪瘦金书繁" pitchFamily="49" charset="-122"/>
            </a:rPr>
            <a:t>形态结构</a:t>
          </a:r>
          <a:endParaRPr lang="zh-CN" altLang="en-US" sz="2400" b="1" dirty="0">
            <a:latin typeface="汉仪瘦金书繁" pitchFamily="49" charset="-122"/>
            <a:ea typeface="汉仪瘦金书繁" pitchFamily="49" charset="-122"/>
          </a:endParaRPr>
        </a:p>
      </dsp:txBody>
      <dsp:txXfrm>
        <a:off x="0" y="89297"/>
        <a:ext cx="1607355" cy="964413"/>
      </dsp:txXfrm>
    </dsp:sp>
    <dsp:sp modelId="{459C96A0-0BB7-451A-BC71-06ADCC2F1BC7}">
      <dsp:nvSpPr>
        <dsp:cNvPr id="4" name="右箭头 3"/>
        <dsp:cNvSpPr/>
      </dsp:nvSpPr>
      <dsp:spPr bwMode="white">
        <a:xfrm>
          <a:off x="1758446" y="372192"/>
          <a:ext cx="340759" cy="398624"/>
        </a:xfrm>
        <a:prstGeom prst="rightArrow">
          <a:avLst>
            <a:gd name="adj1" fmla="val 60000"/>
            <a:gd name="adj2" fmla="val 50000"/>
          </a:avLst>
        </a:prstGeom>
        <a:sp3d z="-182000" contourW="19050" prstMaterial="metal">
          <a:bevelT w="88900" h="203200"/>
          <a:bevelB w="165100" h="254000"/>
        </a:sp3d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sp:txBody>
      <dsp:txXfrm>
        <a:off x="1758446" y="372192"/>
        <a:ext cx="340759" cy="398624"/>
      </dsp:txXfrm>
    </dsp:sp>
    <dsp:sp modelId="{1A99F5F6-A05B-42C2-AF54-ABA87451E110}">
      <dsp:nvSpPr>
        <dsp:cNvPr id="5" name="圆角矩形 4"/>
        <dsp:cNvSpPr/>
      </dsp:nvSpPr>
      <dsp:spPr bwMode="white">
        <a:xfrm>
          <a:off x="2250297" y="89297"/>
          <a:ext cx="1607355" cy="964413"/>
        </a:xfrm>
        <a:prstGeom prst="roundRect">
          <a:avLst>
            <a:gd name="adj" fmla="val 10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汉仪瘦金书繁" pitchFamily="49" charset="-122"/>
              <a:ea typeface="汉仪瘦金书繁" pitchFamily="49" charset="-122"/>
            </a:rPr>
            <a:t>生理机能</a:t>
          </a:r>
          <a:endParaRPr lang="zh-CN" altLang="en-US" sz="2400" b="1" dirty="0">
            <a:latin typeface="汉仪瘦金书繁" pitchFamily="49" charset="-122"/>
            <a:ea typeface="汉仪瘦金书繁" pitchFamily="49" charset="-122"/>
          </a:endParaRPr>
        </a:p>
      </dsp:txBody>
      <dsp:txXfrm>
        <a:off x="2250297" y="89297"/>
        <a:ext cx="1607355" cy="964413"/>
      </dsp:txXfrm>
    </dsp:sp>
    <dsp:sp modelId="{1E8C0220-6ED7-4006-AD56-5C2C07F75A5C}">
      <dsp:nvSpPr>
        <dsp:cNvPr id="6" name="右箭头 5"/>
        <dsp:cNvSpPr/>
      </dsp:nvSpPr>
      <dsp:spPr bwMode="white">
        <a:xfrm>
          <a:off x="4008743" y="372192"/>
          <a:ext cx="340759" cy="398624"/>
        </a:xfrm>
        <a:prstGeom prst="rightArrow">
          <a:avLst>
            <a:gd name="adj1" fmla="val 60000"/>
            <a:gd name="adj2" fmla="val 50000"/>
          </a:avLst>
        </a:prstGeom>
        <a:sp3d z="-182000" contourW="19050" prstMaterial="metal">
          <a:bevelT w="88900" h="203200"/>
          <a:bevelB w="165100" h="254000"/>
        </a:sp3d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sp:txBody>
      <dsp:txXfrm>
        <a:off x="4008743" y="372192"/>
        <a:ext cx="340759" cy="398624"/>
      </dsp:txXfrm>
    </dsp:sp>
    <dsp:sp modelId="{FA1D2F67-7103-47BF-8D59-744986B12B76}">
      <dsp:nvSpPr>
        <dsp:cNvPr id="7" name="圆角矩形 6"/>
        <dsp:cNvSpPr/>
      </dsp:nvSpPr>
      <dsp:spPr bwMode="white">
        <a:xfrm>
          <a:off x="4500594" y="89297"/>
          <a:ext cx="1607355" cy="964413"/>
        </a:xfrm>
        <a:prstGeom prst="roundRect">
          <a:avLst>
            <a:gd name="adj" fmla="val 10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汉仪瘦金书繁" pitchFamily="49" charset="-122"/>
              <a:ea typeface="汉仪瘦金书繁" pitchFamily="49" charset="-122"/>
            </a:rPr>
            <a:t>心理特点</a:t>
          </a:r>
          <a:endParaRPr lang="zh-CN" altLang="en-US" sz="2400" b="1" dirty="0">
            <a:latin typeface="汉仪瘦金书繁" pitchFamily="49" charset="-122"/>
            <a:ea typeface="汉仪瘦金书繁" pitchFamily="49" charset="-122"/>
          </a:endParaRPr>
        </a:p>
      </dsp:txBody>
      <dsp:txXfrm>
        <a:off x="4500594" y="89297"/>
        <a:ext cx="1607355" cy="964413"/>
      </dsp:txXfrm>
    </dsp:sp>
    <dsp:sp modelId="{026ACDE2-1FDF-4DA2-A5B5-B0D9F9EB5814}">
      <dsp:nvSpPr>
        <dsp:cNvPr id="8" name="右箭头 7"/>
        <dsp:cNvSpPr/>
      </dsp:nvSpPr>
      <dsp:spPr bwMode="white">
        <a:xfrm>
          <a:off x="6259040" y="372192"/>
          <a:ext cx="340759" cy="398624"/>
        </a:xfrm>
        <a:prstGeom prst="rightArrow">
          <a:avLst>
            <a:gd name="adj1" fmla="val 60000"/>
            <a:gd name="adj2" fmla="val 50000"/>
          </a:avLst>
        </a:prstGeom>
        <a:sp3d z="-182000" contourW="19050" prstMaterial="metal">
          <a:bevelT w="88900" h="203200"/>
          <a:bevelB w="165100" h="254000"/>
        </a:sp3d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>
            <a:latin typeface="汉仪瘦金书繁" pitchFamily="49" charset="-122"/>
            <a:ea typeface="汉仪瘦金书繁" pitchFamily="49" charset="-122"/>
          </a:endParaRPr>
        </a:p>
      </dsp:txBody>
      <dsp:txXfrm>
        <a:off x="6259040" y="372192"/>
        <a:ext cx="340759" cy="398624"/>
      </dsp:txXfrm>
    </dsp:sp>
    <dsp:sp modelId="{07E94C0C-B038-4785-B574-46C26566B880}">
      <dsp:nvSpPr>
        <dsp:cNvPr id="9" name="圆角矩形 8"/>
        <dsp:cNvSpPr/>
      </dsp:nvSpPr>
      <dsp:spPr bwMode="white">
        <a:xfrm>
          <a:off x="6750891" y="89297"/>
          <a:ext cx="1607355" cy="964413"/>
        </a:xfrm>
        <a:prstGeom prst="roundRect">
          <a:avLst>
            <a:gd name="adj" fmla="val 10000"/>
          </a:avLst>
        </a:prstGeom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dirty="0" smtClean="0">
              <a:latin typeface="汉仪瘦金书繁" pitchFamily="49" charset="-122"/>
              <a:ea typeface="汉仪瘦金书繁" pitchFamily="49" charset="-122"/>
            </a:rPr>
            <a:t>反应状态</a:t>
          </a:r>
          <a:endParaRPr lang="zh-CN" altLang="en-US" sz="2400" b="1" dirty="0">
            <a:latin typeface="汉仪瘦金书繁" pitchFamily="49" charset="-122"/>
            <a:ea typeface="汉仪瘦金书繁" pitchFamily="49" charset="-122"/>
          </a:endParaRPr>
        </a:p>
      </dsp:txBody>
      <dsp:txXfrm>
        <a:off x="6750891" y="89297"/>
        <a:ext cx="1607355" cy="964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49B2-6387-4367-9005-19003C170E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093D-9670-4450-9480-DC05521A5E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56D5FE3-73AE-42D7-BC08-0814B0BEB68A}" type="slidenum">
              <a:rPr lang="zh-CN" altLang="en-US" smtClean="0"/>
            </a:fld>
            <a:endParaRPr lang="en-US" altLang="zh-CN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C84B504F-1C14-4781-85D2-D3764631EAA8}" type="slidenum">
              <a:rPr lang="zh-CN" altLang="en-US" smtClean="0"/>
            </a:fld>
            <a:endParaRPr lang="en-US" altLang="zh-CN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F52F63FD-3CB3-4377-8BF2-F8FD42710557}" type="slidenum">
              <a:rPr lang="zh-CN" altLang="en-US" smtClean="0"/>
            </a:fld>
            <a:endParaRPr lang="en-US" altLang="zh-CN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539FDF99-17FD-4A4B-866E-E4C095330D13}" type="slidenum">
              <a:rPr lang="zh-CN" altLang="en-US" smtClean="0"/>
            </a:fld>
            <a:endParaRPr lang="en-US" altLang="zh-CN" smtClean="0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38ACE080-0B50-484C-BCE2-729363081057}" type="slidenum">
              <a:rPr lang="zh-CN" altLang="en-US" sz="1200"/>
            </a:fld>
            <a:endParaRPr lang="en-US" altLang="zh-CN" sz="120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2069" tIns="46036" rIns="92069" bIns="46036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C76969DD-8EFE-44BB-9CE1-AFC5B3AEECAF}" type="slidenum">
              <a:rPr lang="zh-CN" altLang="en-US" smtClean="0"/>
            </a:fld>
            <a:endParaRPr lang="en-US" altLang="zh-CN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F79547D6-C0F3-42D7-9402-B338A2C66C93}" type="slidenum">
              <a:rPr lang="zh-CN" altLang="en-US" sz="1200"/>
            </a:fld>
            <a:endParaRPr lang="en-US" altLang="zh-CN" sz="120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 cap="flat">
            <a:solidFill>
              <a:srgbClr val="000000"/>
            </a:solidFill>
            <a:miter lim="800000"/>
          </a:ln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lIns="92069" tIns="46036" rIns="92069" bIns="46036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3E616FD-944C-428D-83B7-B6CD228EC8AD}" type="slidenum">
              <a:rPr lang="zh-CN" altLang="en-US" smtClean="0"/>
            </a:fld>
            <a:endParaRPr lang="en-US" altLang="zh-CN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CB50DEC8-0D06-4240-89AC-882B56172363}" type="slidenum">
              <a:rPr lang="zh-CN" altLang="en-US" smtClean="0"/>
            </a:fld>
            <a:endParaRPr lang="en-US" altLang="zh-CN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72CAB21-56EC-4202-A0D2-0CE2F803DBB7}" type="slidenum">
              <a:rPr lang="zh-CN" altLang="en-US" smtClean="0"/>
            </a:fld>
            <a:endParaRPr lang="en-US" altLang="zh-CN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FEE2E-4646-4285-A9C2-9743214DAB5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23AC-7C6E-4E76-8876-45792A54186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697E4-189C-44F7-B472-9CFA2FC0D49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3.png"/><Relationship Id="rId7" Type="http://schemas.openxmlformats.org/officeDocument/2006/relationships/oleObject" Target="../embeddings/oleObject4.bin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23" Type="http://schemas.openxmlformats.org/officeDocument/2006/relationships/notesSlide" Target="../notesSlides/notesSlide3.xml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20.jpeg"/><Relationship Id="rId2" Type="http://schemas.openxmlformats.org/officeDocument/2006/relationships/image" Target="../media/image10.png"/><Relationship Id="rId19" Type="http://schemas.openxmlformats.org/officeDocument/2006/relationships/image" Target="../media/image19.jpeg"/><Relationship Id="rId18" Type="http://schemas.openxmlformats.org/officeDocument/2006/relationships/image" Target="../media/image18.png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7.png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6.png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5.png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4.png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4348" y="2693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sz="6600" b="1" dirty="0" smtClean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体质辨识</a:t>
            </a:r>
            <a:br>
              <a:rPr lang="en-US" altLang="zh-CN" sz="6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6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在中医</a:t>
            </a:r>
            <a:r>
              <a:rPr lang="zh-CN" altLang="en-US" sz="6600" b="1" dirty="0" smtClean="0">
                <a:latin typeface="华文隶书" panose="02010800040101010101" charset="-122"/>
                <a:ea typeface="楷体_GB2312" panose="02010609030101010101" pitchFamily="49" charset="-122"/>
              </a:rPr>
              <a:t>“</a:t>
            </a:r>
            <a:r>
              <a:rPr lang="zh-CN" altLang="en-US" sz="6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治未病</a:t>
            </a:r>
            <a:r>
              <a:rPr lang="zh-CN" altLang="en-US" sz="6600" b="1" dirty="0" smtClean="0">
                <a:latin typeface="华文隶书" panose="02010800040101010101" charset="-122"/>
                <a:ea typeface="楷体_GB2312" panose="02010609030101010101" pitchFamily="49" charset="-122"/>
              </a:rPr>
              <a:t>”</a:t>
            </a:r>
            <a:r>
              <a:rPr lang="zh-CN" altLang="en-US" sz="6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中的应用</a:t>
            </a:r>
            <a:endParaRPr lang="en-US" altLang="zh-CN" sz="6600" b="1" dirty="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814388"/>
            <a:ext cx="6850062" cy="828675"/>
          </a:xfrm>
        </p:spPr>
        <p:txBody>
          <a:bodyPr/>
          <a:lstStyle/>
          <a:p>
            <a:r>
              <a:rPr lang="zh-CN" altLang="en-US" sz="4000" b="1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体质辨识的三个相关问题</a:t>
            </a:r>
            <a:endParaRPr lang="zh-CN" altLang="en-US" sz="4000" b="1" smtClea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3846513" y="5276850"/>
            <a:ext cx="1792287" cy="1295400"/>
            <a:chOff x="2338" y="3168"/>
            <a:chExt cx="1129" cy="816"/>
          </a:xfrm>
        </p:grpSpPr>
        <p:sp>
          <p:nvSpPr>
            <p:cNvPr id="14366" name="Freeform 64"/>
            <p:cNvSpPr/>
            <p:nvPr/>
          </p:nvSpPr>
          <p:spPr bwMode="gray">
            <a:xfrm>
              <a:off x="2383" y="3706"/>
              <a:ext cx="497" cy="278"/>
            </a:xfrm>
            <a:custGeom>
              <a:avLst/>
              <a:gdLst>
                <a:gd name="T0" fmla="*/ 0 w 335"/>
                <a:gd name="T1" fmla="*/ 429 h 173"/>
                <a:gd name="T2" fmla="*/ 128 w 335"/>
                <a:gd name="T3" fmla="*/ 447 h 173"/>
                <a:gd name="T4" fmla="*/ 654 w 335"/>
                <a:gd name="T5" fmla="*/ 82 h 173"/>
                <a:gd name="T6" fmla="*/ 636 w 335"/>
                <a:gd name="T7" fmla="*/ 21 h 173"/>
                <a:gd name="T8" fmla="*/ 491 w 335"/>
                <a:gd name="T9" fmla="*/ 67 h 173"/>
                <a:gd name="T10" fmla="*/ 0 w 335"/>
                <a:gd name="T11" fmla="*/ 429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hangingPunct="0"/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429061" name="Freeform 65"/>
            <p:cNvSpPr/>
            <p:nvPr/>
          </p:nvSpPr>
          <p:spPr bwMode="gray">
            <a:xfrm>
              <a:off x="2338" y="3362"/>
              <a:ext cx="205" cy="622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>
                <a:defRPr/>
              </a:pPr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14368" name="Freeform 66"/>
            <p:cNvSpPr/>
            <p:nvPr/>
          </p:nvSpPr>
          <p:spPr bwMode="gray">
            <a:xfrm>
              <a:off x="2697" y="3648"/>
              <a:ext cx="615" cy="331"/>
            </a:xfrm>
            <a:custGeom>
              <a:avLst/>
              <a:gdLst>
                <a:gd name="T0" fmla="*/ 0 w 367"/>
                <a:gd name="T1" fmla="*/ 600 h 170"/>
                <a:gd name="T2" fmla="*/ 225 w 367"/>
                <a:gd name="T3" fmla="*/ 644 h 170"/>
                <a:gd name="T4" fmla="*/ 932 w 367"/>
                <a:gd name="T5" fmla="*/ 140 h 170"/>
                <a:gd name="T6" fmla="*/ 819 w 367"/>
                <a:gd name="T7" fmla="*/ 4 h 170"/>
                <a:gd name="T8" fmla="*/ 645 w 367"/>
                <a:gd name="T9" fmla="*/ 109 h 170"/>
                <a:gd name="T10" fmla="*/ 0 w 367"/>
                <a:gd name="T11" fmla="*/ 60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hangingPunct="0"/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14369" name="Freeform 67"/>
            <p:cNvSpPr/>
            <p:nvPr/>
          </p:nvSpPr>
          <p:spPr bwMode="gray">
            <a:xfrm>
              <a:off x="3120" y="3792"/>
              <a:ext cx="347" cy="180"/>
            </a:xfrm>
            <a:custGeom>
              <a:avLst/>
              <a:gdLst>
                <a:gd name="T0" fmla="*/ 0 w 234"/>
                <a:gd name="T1" fmla="*/ 254 h 112"/>
                <a:gd name="T2" fmla="*/ 133 w 234"/>
                <a:gd name="T3" fmla="*/ 289 h 112"/>
                <a:gd name="T4" fmla="*/ 479 w 234"/>
                <a:gd name="T5" fmla="*/ 82 h 112"/>
                <a:gd name="T6" fmla="*/ 346 w 234"/>
                <a:gd name="T7" fmla="*/ 29 h 112"/>
                <a:gd name="T8" fmla="*/ 0 w 234"/>
                <a:gd name="T9" fmla="*/ 254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12"/>
                <a:gd name="T17" fmla="*/ 234 w 23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12">
                  <a:moveTo>
                    <a:pt x="0" y="98"/>
                  </a:moveTo>
                  <a:lnTo>
                    <a:pt x="61" y="112"/>
                  </a:lnTo>
                  <a:lnTo>
                    <a:pt x="218" y="32"/>
                  </a:lnTo>
                  <a:cubicBezTo>
                    <a:pt x="234" y="15"/>
                    <a:pt x="193" y="0"/>
                    <a:pt x="157" y="11"/>
                  </a:cubicBezTo>
                  <a:lnTo>
                    <a:pt x="0" y="98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hangingPunct="0"/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429064" name="Freeform 68"/>
            <p:cNvSpPr/>
            <p:nvPr/>
          </p:nvSpPr>
          <p:spPr bwMode="gray">
            <a:xfrm>
              <a:off x="3074" y="3313"/>
              <a:ext cx="206" cy="623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>
                <a:defRPr/>
              </a:pPr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429065" name="Freeform 69"/>
            <p:cNvSpPr/>
            <p:nvPr/>
          </p:nvSpPr>
          <p:spPr bwMode="gray">
            <a:xfrm>
              <a:off x="2620" y="3168"/>
              <a:ext cx="259" cy="785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>
                <a:defRPr/>
              </a:pPr>
              <a:endParaRPr lang="zh-CN" altLang="en-US"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70"/>
          <p:cNvGrpSpPr/>
          <p:nvPr/>
        </p:nvGrpSpPr>
        <p:grpSpPr bwMode="auto">
          <a:xfrm>
            <a:off x="646113" y="3097213"/>
            <a:ext cx="1066800" cy="1831975"/>
            <a:chOff x="1536" y="2592"/>
            <a:chExt cx="437" cy="839"/>
          </a:xfrm>
        </p:grpSpPr>
        <p:sp>
          <p:nvSpPr>
            <p:cNvPr id="14364" name="Freeform 71"/>
            <p:cNvSpPr/>
            <p:nvPr/>
          </p:nvSpPr>
          <p:spPr bwMode="gray">
            <a:xfrm>
              <a:off x="1647" y="3281"/>
              <a:ext cx="326" cy="150"/>
            </a:xfrm>
            <a:custGeom>
              <a:avLst/>
              <a:gdLst>
                <a:gd name="T0" fmla="*/ 0 w 234"/>
                <a:gd name="T1" fmla="*/ 175 h 112"/>
                <a:gd name="T2" fmla="*/ 118 w 234"/>
                <a:gd name="T3" fmla="*/ 201 h 112"/>
                <a:gd name="T4" fmla="*/ 424 w 234"/>
                <a:gd name="T5" fmla="*/ 58 h 112"/>
                <a:gd name="T6" fmla="*/ 305 w 234"/>
                <a:gd name="T7" fmla="*/ 20 h 112"/>
                <a:gd name="T8" fmla="*/ 0 w 234"/>
                <a:gd name="T9" fmla="*/ 175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12"/>
                <a:gd name="T17" fmla="*/ 234 w 23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12">
                  <a:moveTo>
                    <a:pt x="0" y="98"/>
                  </a:moveTo>
                  <a:lnTo>
                    <a:pt x="61" y="112"/>
                  </a:lnTo>
                  <a:lnTo>
                    <a:pt x="218" y="32"/>
                  </a:lnTo>
                  <a:cubicBezTo>
                    <a:pt x="234" y="15"/>
                    <a:pt x="193" y="0"/>
                    <a:pt x="157" y="11"/>
                  </a:cubicBezTo>
                  <a:lnTo>
                    <a:pt x="0" y="98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hangingPunct="0"/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14365" name="Freeform 72"/>
            <p:cNvSpPr/>
            <p:nvPr/>
          </p:nvSpPr>
          <p:spPr bwMode="gray">
            <a:xfrm>
              <a:off x="1536" y="2592"/>
              <a:ext cx="313" cy="837"/>
            </a:xfrm>
            <a:custGeom>
              <a:avLst/>
              <a:gdLst>
                <a:gd name="T0" fmla="*/ 201 w 224"/>
                <a:gd name="T1" fmla="*/ 219 h 569"/>
                <a:gd name="T2" fmla="*/ 144 w 224"/>
                <a:gd name="T3" fmla="*/ 109 h 569"/>
                <a:gd name="T4" fmla="*/ 236 w 224"/>
                <a:gd name="T5" fmla="*/ 1 h 569"/>
                <a:gd name="T6" fmla="*/ 334 w 224"/>
                <a:gd name="T7" fmla="*/ 112 h 569"/>
                <a:gd name="T8" fmla="*/ 264 w 224"/>
                <a:gd name="T9" fmla="*/ 219 h 569"/>
                <a:gd name="T10" fmla="*/ 261 w 224"/>
                <a:gd name="T11" fmla="*/ 268 h 569"/>
                <a:gd name="T12" fmla="*/ 408 w 224"/>
                <a:gd name="T13" fmla="*/ 313 h 569"/>
                <a:gd name="T14" fmla="*/ 432 w 224"/>
                <a:gd name="T15" fmla="*/ 441 h 569"/>
                <a:gd name="T16" fmla="*/ 426 w 224"/>
                <a:gd name="T17" fmla="*/ 694 h 569"/>
                <a:gd name="T18" fmla="*/ 408 w 224"/>
                <a:gd name="T19" fmla="*/ 790 h 569"/>
                <a:gd name="T20" fmla="*/ 383 w 224"/>
                <a:gd name="T21" fmla="*/ 666 h 569"/>
                <a:gd name="T22" fmla="*/ 365 w 224"/>
                <a:gd name="T23" fmla="*/ 437 h 569"/>
                <a:gd name="T24" fmla="*/ 333 w 224"/>
                <a:gd name="T25" fmla="*/ 694 h 569"/>
                <a:gd name="T26" fmla="*/ 281 w 224"/>
                <a:gd name="T27" fmla="*/ 1231 h 569"/>
                <a:gd name="T28" fmla="*/ 152 w 224"/>
                <a:gd name="T29" fmla="*/ 1222 h 569"/>
                <a:gd name="T30" fmla="*/ 98 w 224"/>
                <a:gd name="T31" fmla="*/ 703 h 569"/>
                <a:gd name="T32" fmla="*/ 64 w 224"/>
                <a:gd name="T33" fmla="*/ 450 h 569"/>
                <a:gd name="T34" fmla="*/ 49 w 224"/>
                <a:gd name="T35" fmla="*/ 671 h 569"/>
                <a:gd name="T36" fmla="*/ 24 w 224"/>
                <a:gd name="T37" fmla="*/ 790 h 569"/>
                <a:gd name="T38" fmla="*/ 1 w 224"/>
                <a:gd name="T39" fmla="*/ 660 h 569"/>
                <a:gd name="T40" fmla="*/ 14 w 224"/>
                <a:gd name="T41" fmla="*/ 399 h 569"/>
                <a:gd name="T42" fmla="*/ 45 w 224"/>
                <a:gd name="T43" fmla="*/ 303 h 569"/>
                <a:gd name="T44" fmla="*/ 200 w 224"/>
                <a:gd name="T45" fmla="*/ 268 h 569"/>
                <a:gd name="T46" fmla="*/ 201 w 224"/>
                <a:gd name="T47" fmla="*/ 219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</a:ln>
            <a:scene3d>
              <a:camera prst="legacyPerspectiveTopRight">
                <a:rot lat="0" lon="899997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endParaRPr lang="zh-CN" altLang="en-US">
                <a:cs typeface="Arial" panose="020B0604020202020204" pitchFamily="34" charset="0"/>
              </a:endParaRPr>
            </a:p>
          </p:txBody>
        </p:sp>
      </p:grp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1736725" y="3303588"/>
            <a:ext cx="549275" cy="11430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solidFill>
                  <a:schemeClr val="bg1"/>
                </a:solidFill>
                <a:ea typeface="仿宋_GB2312" panose="02010609030101010101" pitchFamily="49" charset="-122"/>
              </a:rPr>
              <a:t>体质</a:t>
            </a:r>
            <a:endParaRPr lang="zh-CN" altLang="en-US" sz="2400" b="1">
              <a:solidFill>
                <a:schemeClr val="bg1"/>
              </a:solidFill>
              <a:ea typeface="仿宋_GB2312" panose="02010609030101010101" pitchFamily="49" charset="-122"/>
            </a:endParaRPr>
          </a:p>
        </p:txBody>
      </p:sp>
      <p:grpSp>
        <p:nvGrpSpPr>
          <p:cNvPr id="4" name="Group 14"/>
          <p:cNvGrpSpPr/>
          <p:nvPr/>
        </p:nvGrpSpPr>
        <p:grpSpPr bwMode="auto">
          <a:xfrm>
            <a:off x="3792538" y="1847850"/>
            <a:ext cx="1693862" cy="1143000"/>
            <a:chOff x="2304" y="864"/>
            <a:chExt cx="1067" cy="720"/>
          </a:xfrm>
        </p:grpSpPr>
        <p:sp>
          <p:nvSpPr>
            <p:cNvPr id="14358" name="Freeform 67"/>
            <p:cNvSpPr/>
            <p:nvPr/>
          </p:nvSpPr>
          <p:spPr bwMode="gray">
            <a:xfrm>
              <a:off x="3024" y="1404"/>
              <a:ext cx="347" cy="180"/>
            </a:xfrm>
            <a:custGeom>
              <a:avLst/>
              <a:gdLst>
                <a:gd name="T0" fmla="*/ 0 w 234"/>
                <a:gd name="T1" fmla="*/ 254 h 112"/>
                <a:gd name="T2" fmla="*/ 133 w 234"/>
                <a:gd name="T3" fmla="*/ 289 h 112"/>
                <a:gd name="T4" fmla="*/ 479 w 234"/>
                <a:gd name="T5" fmla="*/ 82 h 112"/>
                <a:gd name="T6" fmla="*/ 346 w 234"/>
                <a:gd name="T7" fmla="*/ 29 h 112"/>
                <a:gd name="T8" fmla="*/ 0 w 234"/>
                <a:gd name="T9" fmla="*/ 254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112"/>
                <a:gd name="T17" fmla="*/ 234 w 23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112">
                  <a:moveTo>
                    <a:pt x="0" y="98"/>
                  </a:moveTo>
                  <a:lnTo>
                    <a:pt x="61" y="112"/>
                  </a:lnTo>
                  <a:lnTo>
                    <a:pt x="218" y="32"/>
                  </a:lnTo>
                  <a:cubicBezTo>
                    <a:pt x="234" y="15"/>
                    <a:pt x="193" y="0"/>
                    <a:pt x="157" y="11"/>
                  </a:cubicBezTo>
                  <a:lnTo>
                    <a:pt x="0" y="98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hangingPunct="0"/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14359" name="Freeform 66"/>
            <p:cNvSpPr/>
            <p:nvPr/>
          </p:nvSpPr>
          <p:spPr bwMode="gray">
            <a:xfrm>
              <a:off x="2640" y="1205"/>
              <a:ext cx="576" cy="283"/>
            </a:xfrm>
            <a:custGeom>
              <a:avLst/>
              <a:gdLst>
                <a:gd name="T0" fmla="*/ 0 w 367"/>
                <a:gd name="T1" fmla="*/ 438 h 170"/>
                <a:gd name="T2" fmla="*/ 198 w 367"/>
                <a:gd name="T3" fmla="*/ 471 h 170"/>
                <a:gd name="T4" fmla="*/ 818 w 367"/>
                <a:gd name="T5" fmla="*/ 103 h 170"/>
                <a:gd name="T6" fmla="*/ 719 w 367"/>
                <a:gd name="T7" fmla="*/ 3 h 170"/>
                <a:gd name="T8" fmla="*/ 567 w 367"/>
                <a:gd name="T9" fmla="*/ 80 h 170"/>
                <a:gd name="T10" fmla="*/ 0 w 367"/>
                <a:gd name="T11" fmla="*/ 43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hangingPunct="0"/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14360" name="Freeform 64"/>
            <p:cNvSpPr/>
            <p:nvPr/>
          </p:nvSpPr>
          <p:spPr bwMode="gray">
            <a:xfrm>
              <a:off x="2352" y="1306"/>
              <a:ext cx="497" cy="278"/>
            </a:xfrm>
            <a:custGeom>
              <a:avLst/>
              <a:gdLst>
                <a:gd name="T0" fmla="*/ 0 w 335"/>
                <a:gd name="T1" fmla="*/ 429 h 173"/>
                <a:gd name="T2" fmla="*/ 128 w 335"/>
                <a:gd name="T3" fmla="*/ 447 h 173"/>
                <a:gd name="T4" fmla="*/ 654 w 335"/>
                <a:gd name="T5" fmla="*/ 82 h 173"/>
                <a:gd name="T6" fmla="*/ 636 w 335"/>
                <a:gd name="T7" fmla="*/ 21 h 173"/>
                <a:gd name="T8" fmla="*/ 491 w 335"/>
                <a:gd name="T9" fmla="*/ 67 h 173"/>
                <a:gd name="T10" fmla="*/ 0 w 335"/>
                <a:gd name="T11" fmla="*/ 429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525252">
                    <a:alpha val="0"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algn="ctr" eaLnBrk="0" hangingPunct="0"/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14361" name="Freeform 72"/>
            <p:cNvSpPr/>
            <p:nvPr/>
          </p:nvSpPr>
          <p:spPr bwMode="gray">
            <a:xfrm>
              <a:off x="2592" y="864"/>
              <a:ext cx="241" cy="629"/>
            </a:xfrm>
            <a:custGeom>
              <a:avLst/>
              <a:gdLst>
                <a:gd name="T0" fmla="*/ 119 w 224"/>
                <a:gd name="T1" fmla="*/ 124 h 569"/>
                <a:gd name="T2" fmla="*/ 86 w 224"/>
                <a:gd name="T3" fmla="*/ 61 h 569"/>
                <a:gd name="T4" fmla="*/ 140 w 224"/>
                <a:gd name="T5" fmla="*/ 1 h 569"/>
                <a:gd name="T6" fmla="*/ 198 w 224"/>
                <a:gd name="T7" fmla="*/ 63 h 569"/>
                <a:gd name="T8" fmla="*/ 156 w 224"/>
                <a:gd name="T9" fmla="*/ 124 h 569"/>
                <a:gd name="T10" fmla="*/ 155 w 224"/>
                <a:gd name="T11" fmla="*/ 151 h 569"/>
                <a:gd name="T12" fmla="*/ 242 w 224"/>
                <a:gd name="T13" fmla="*/ 177 h 569"/>
                <a:gd name="T14" fmla="*/ 256 w 224"/>
                <a:gd name="T15" fmla="*/ 250 h 569"/>
                <a:gd name="T16" fmla="*/ 253 w 224"/>
                <a:gd name="T17" fmla="*/ 392 h 569"/>
                <a:gd name="T18" fmla="*/ 242 w 224"/>
                <a:gd name="T19" fmla="*/ 445 h 569"/>
                <a:gd name="T20" fmla="*/ 227 w 224"/>
                <a:gd name="T21" fmla="*/ 376 h 569"/>
                <a:gd name="T22" fmla="*/ 216 w 224"/>
                <a:gd name="T23" fmla="*/ 247 h 569"/>
                <a:gd name="T24" fmla="*/ 197 w 224"/>
                <a:gd name="T25" fmla="*/ 392 h 569"/>
                <a:gd name="T26" fmla="*/ 167 w 224"/>
                <a:gd name="T27" fmla="*/ 695 h 569"/>
                <a:gd name="T28" fmla="*/ 90 w 224"/>
                <a:gd name="T29" fmla="*/ 691 h 569"/>
                <a:gd name="T30" fmla="*/ 58 w 224"/>
                <a:gd name="T31" fmla="*/ 397 h 569"/>
                <a:gd name="T32" fmla="*/ 39 w 224"/>
                <a:gd name="T33" fmla="*/ 254 h 569"/>
                <a:gd name="T34" fmla="*/ 29 w 224"/>
                <a:gd name="T35" fmla="*/ 379 h 569"/>
                <a:gd name="T36" fmla="*/ 14 w 224"/>
                <a:gd name="T37" fmla="*/ 445 h 569"/>
                <a:gd name="T38" fmla="*/ 1 w 224"/>
                <a:gd name="T39" fmla="*/ 373 h 569"/>
                <a:gd name="T40" fmla="*/ 9 w 224"/>
                <a:gd name="T41" fmla="*/ 224 h 569"/>
                <a:gd name="T42" fmla="*/ 27 w 224"/>
                <a:gd name="T43" fmla="*/ 171 h 569"/>
                <a:gd name="T44" fmla="*/ 118 w 224"/>
                <a:gd name="T45" fmla="*/ 151 h 569"/>
                <a:gd name="T46" fmla="*/ 119 w 224"/>
                <a:gd name="T47" fmla="*/ 124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7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r>
                <a:rPr lang="zh-CN" altLang="en-US"/>
                <a:t>  </a:t>
              </a:r>
              <a:endParaRPr lang="zh-CN" altLang="en-US"/>
            </a:p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ea typeface="仿宋_GB2312" panose="02010609030101010101" pitchFamily="49" charset="-122"/>
                </a:rPr>
                <a:t> </a:t>
              </a:r>
              <a:endParaRPr lang="zh-CN" altLang="en-US" b="1">
                <a:solidFill>
                  <a:schemeClr val="bg1"/>
                </a:solidFill>
                <a:ea typeface="仿宋_GB2312" panose="02010609030101010101" pitchFamily="49" charset="-122"/>
              </a:endParaRPr>
            </a:p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ea typeface="仿宋_GB2312" panose="02010609030101010101" pitchFamily="49" charset="-122"/>
                </a:rPr>
                <a:t> </a:t>
              </a:r>
              <a:endParaRPr lang="zh-CN" altLang="en-US" b="1">
                <a:solidFill>
                  <a:schemeClr val="bg1"/>
                </a:solidFill>
                <a:ea typeface="仿宋_GB2312" panose="02010609030101010101" pitchFamily="49" charset="-122"/>
              </a:endParaRPr>
            </a:p>
          </p:txBody>
        </p:sp>
        <p:sp>
          <p:nvSpPr>
            <p:cNvPr id="14362" name="Freeform 72"/>
            <p:cNvSpPr/>
            <p:nvPr/>
          </p:nvSpPr>
          <p:spPr bwMode="gray">
            <a:xfrm>
              <a:off x="2976" y="1056"/>
              <a:ext cx="192" cy="528"/>
            </a:xfrm>
            <a:custGeom>
              <a:avLst/>
              <a:gdLst>
                <a:gd name="T0" fmla="*/ 75 w 224"/>
                <a:gd name="T1" fmla="*/ 87 h 569"/>
                <a:gd name="T2" fmla="*/ 54 w 224"/>
                <a:gd name="T3" fmla="*/ 43 h 569"/>
                <a:gd name="T4" fmla="*/ 89 w 224"/>
                <a:gd name="T5" fmla="*/ 1 h 569"/>
                <a:gd name="T6" fmla="*/ 126 w 224"/>
                <a:gd name="T7" fmla="*/ 45 h 569"/>
                <a:gd name="T8" fmla="*/ 99 w 224"/>
                <a:gd name="T9" fmla="*/ 87 h 569"/>
                <a:gd name="T10" fmla="*/ 99 w 224"/>
                <a:gd name="T11" fmla="*/ 107 h 569"/>
                <a:gd name="T12" fmla="*/ 153 w 224"/>
                <a:gd name="T13" fmla="*/ 125 h 569"/>
                <a:gd name="T14" fmla="*/ 162 w 224"/>
                <a:gd name="T15" fmla="*/ 175 h 569"/>
                <a:gd name="T16" fmla="*/ 160 w 224"/>
                <a:gd name="T17" fmla="*/ 277 h 569"/>
                <a:gd name="T18" fmla="*/ 153 w 224"/>
                <a:gd name="T19" fmla="*/ 315 h 569"/>
                <a:gd name="T20" fmla="*/ 144 w 224"/>
                <a:gd name="T21" fmla="*/ 265 h 569"/>
                <a:gd name="T22" fmla="*/ 137 w 224"/>
                <a:gd name="T23" fmla="*/ 174 h 569"/>
                <a:gd name="T24" fmla="*/ 125 w 224"/>
                <a:gd name="T25" fmla="*/ 277 h 569"/>
                <a:gd name="T26" fmla="*/ 105 w 224"/>
                <a:gd name="T27" fmla="*/ 490 h 569"/>
                <a:gd name="T28" fmla="*/ 57 w 224"/>
                <a:gd name="T29" fmla="*/ 486 h 569"/>
                <a:gd name="T30" fmla="*/ 37 w 224"/>
                <a:gd name="T31" fmla="*/ 280 h 569"/>
                <a:gd name="T32" fmla="*/ 24 w 224"/>
                <a:gd name="T33" fmla="*/ 179 h 569"/>
                <a:gd name="T34" fmla="*/ 18 w 224"/>
                <a:gd name="T35" fmla="*/ 267 h 569"/>
                <a:gd name="T36" fmla="*/ 9 w 224"/>
                <a:gd name="T37" fmla="*/ 315 h 569"/>
                <a:gd name="T38" fmla="*/ 1 w 224"/>
                <a:gd name="T39" fmla="*/ 263 h 569"/>
                <a:gd name="T40" fmla="*/ 5 w 224"/>
                <a:gd name="T41" fmla="*/ 159 h 569"/>
                <a:gd name="T42" fmla="*/ 17 w 224"/>
                <a:gd name="T43" fmla="*/ 121 h 569"/>
                <a:gd name="T44" fmla="*/ 75 w 224"/>
                <a:gd name="T45" fmla="*/ 107 h 569"/>
                <a:gd name="T46" fmla="*/ 75 w 224"/>
                <a:gd name="T47" fmla="*/ 87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7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r>
                <a:rPr lang="zh-CN" altLang="en-US"/>
                <a:t>  </a:t>
              </a:r>
              <a:endParaRPr lang="zh-CN" altLang="en-US"/>
            </a:p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ea typeface="仿宋_GB2312" panose="02010609030101010101" pitchFamily="49" charset="-122"/>
                </a:rPr>
                <a:t> </a:t>
              </a:r>
              <a:endParaRPr lang="zh-CN" altLang="en-US" b="1">
                <a:solidFill>
                  <a:schemeClr val="bg1"/>
                </a:solidFill>
                <a:ea typeface="仿宋_GB2312" panose="02010609030101010101" pitchFamily="49" charset="-122"/>
              </a:endParaRPr>
            </a:p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ea typeface="仿宋_GB2312" panose="02010609030101010101" pitchFamily="49" charset="-122"/>
                </a:rPr>
                <a:t> </a:t>
              </a:r>
              <a:endParaRPr lang="zh-CN" altLang="en-US" b="1">
                <a:solidFill>
                  <a:schemeClr val="bg1"/>
                </a:solidFill>
                <a:ea typeface="仿宋_GB2312" panose="02010609030101010101" pitchFamily="49" charset="-122"/>
              </a:endParaRPr>
            </a:p>
          </p:txBody>
        </p:sp>
        <p:sp>
          <p:nvSpPr>
            <p:cNvPr id="14363" name="Freeform 72"/>
            <p:cNvSpPr/>
            <p:nvPr/>
          </p:nvSpPr>
          <p:spPr bwMode="gray">
            <a:xfrm>
              <a:off x="2304" y="1056"/>
              <a:ext cx="192" cy="503"/>
            </a:xfrm>
            <a:custGeom>
              <a:avLst/>
              <a:gdLst>
                <a:gd name="T0" fmla="*/ 75 w 224"/>
                <a:gd name="T1" fmla="*/ 79 h 569"/>
                <a:gd name="T2" fmla="*/ 54 w 224"/>
                <a:gd name="T3" fmla="*/ 39 h 569"/>
                <a:gd name="T4" fmla="*/ 89 w 224"/>
                <a:gd name="T5" fmla="*/ 1 h 569"/>
                <a:gd name="T6" fmla="*/ 126 w 224"/>
                <a:gd name="T7" fmla="*/ 41 h 569"/>
                <a:gd name="T8" fmla="*/ 99 w 224"/>
                <a:gd name="T9" fmla="*/ 79 h 569"/>
                <a:gd name="T10" fmla="*/ 99 w 224"/>
                <a:gd name="T11" fmla="*/ 97 h 569"/>
                <a:gd name="T12" fmla="*/ 153 w 224"/>
                <a:gd name="T13" fmla="*/ 113 h 569"/>
                <a:gd name="T14" fmla="*/ 162 w 224"/>
                <a:gd name="T15" fmla="*/ 159 h 569"/>
                <a:gd name="T16" fmla="*/ 160 w 224"/>
                <a:gd name="T17" fmla="*/ 251 h 569"/>
                <a:gd name="T18" fmla="*/ 153 w 224"/>
                <a:gd name="T19" fmla="*/ 286 h 569"/>
                <a:gd name="T20" fmla="*/ 144 w 224"/>
                <a:gd name="T21" fmla="*/ 240 h 569"/>
                <a:gd name="T22" fmla="*/ 137 w 224"/>
                <a:gd name="T23" fmla="*/ 158 h 569"/>
                <a:gd name="T24" fmla="*/ 125 w 224"/>
                <a:gd name="T25" fmla="*/ 251 h 569"/>
                <a:gd name="T26" fmla="*/ 105 w 224"/>
                <a:gd name="T27" fmla="*/ 445 h 569"/>
                <a:gd name="T28" fmla="*/ 57 w 224"/>
                <a:gd name="T29" fmla="*/ 441 h 569"/>
                <a:gd name="T30" fmla="*/ 37 w 224"/>
                <a:gd name="T31" fmla="*/ 254 h 569"/>
                <a:gd name="T32" fmla="*/ 24 w 224"/>
                <a:gd name="T33" fmla="*/ 163 h 569"/>
                <a:gd name="T34" fmla="*/ 18 w 224"/>
                <a:gd name="T35" fmla="*/ 242 h 569"/>
                <a:gd name="T36" fmla="*/ 9 w 224"/>
                <a:gd name="T37" fmla="*/ 286 h 569"/>
                <a:gd name="T38" fmla="*/ 1 w 224"/>
                <a:gd name="T39" fmla="*/ 239 h 569"/>
                <a:gd name="T40" fmla="*/ 5 w 224"/>
                <a:gd name="T41" fmla="*/ 144 h 569"/>
                <a:gd name="T42" fmla="*/ 17 w 224"/>
                <a:gd name="T43" fmla="*/ 110 h 569"/>
                <a:gd name="T44" fmla="*/ 75 w 224"/>
                <a:gd name="T45" fmla="*/ 97 h 569"/>
                <a:gd name="T46" fmla="*/ 75 w 224"/>
                <a:gd name="T47" fmla="*/ 79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 w="9525">
              <a:miter lim="800000"/>
            </a:ln>
            <a:scene3d>
              <a:camera prst="legacyPerspectiveTopRight">
                <a:rot lat="0" lon="899997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pPr algn="ctr" eaLnBrk="0" hangingPunct="0"/>
              <a:r>
                <a:rPr lang="zh-CN" altLang="en-US"/>
                <a:t>  </a:t>
              </a:r>
              <a:endParaRPr lang="zh-CN" altLang="en-US"/>
            </a:p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ea typeface="仿宋_GB2312" panose="02010609030101010101" pitchFamily="49" charset="-122"/>
                </a:rPr>
                <a:t> </a:t>
              </a:r>
              <a:endParaRPr lang="zh-CN" altLang="en-US" b="1">
                <a:solidFill>
                  <a:schemeClr val="bg1"/>
                </a:solidFill>
                <a:ea typeface="仿宋_GB2312" panose="02010609030101010101" pitchFamily="49" charset="-122"/>
              </a:endParaRPr>
            </a:p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  <a:ea typeface="仿宋_GB2312" panose="02010609030101010101" pitchFamily="49" charset="-122"/>
                </a:rPr>
                <a:t> </a:t>
              </a:r>
              <a:endParaRPr lang="zh-CN" altLang="en-US" b="1">
                <a:solidFill>
                  <a:schemeClr val="bg1"/>
                </a:solidFill>
                <a:ea typeface="仿宋_GB2312" panose="02010609030101010101" pitchFamily="49" charset="-122"/>
              </a:endParaRPr>
            </a:p>
          </p:txBody>
        </p:sp>
      </p:grpSp>
      <p:sp>
        <p:nvSpPr>
          <p:cNvPr id="429077" name="Text Box 21"/>
          <p:cNvSpPr txBox="1">
            <a:spLocks noChangeArrowheads="1"/>
          </p:cNvSpPr>
          <p:nvPr/>
        </p:nvSpPr>
        <p:spPr bwMode="auto">
          <a:xfrm>
            <a:off x="2286000" y="2228850"/>
            <a:ext cx="144780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偏颇体质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29078" name="Text Box 22"/>
          <p:cNvSpPr txBox="1">
            <a:spLocks noChangeArrowheads="1"/>
          </p:cNvSpPr>
          <p:nvPr/>
        </p:nvSpPr>
        <p:spPr bwMode="auto">
          <a:xfrm>
            <a:off x="2438400" y="5657850"/>
            <a:ext cx="1447800" cy="4619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0000FF"/>
                </a:solidFill>
                <a:latin typeface="汉仪瘦金书繁" pitchFamily="49" charset="-122"/>
                <a:ea typeface="汉仪瘦金书繁" pitchFamily="49" charset="-122"/>
              </a:rPr>
              <a:t>正常体质</a:t>
            </a:r>
            <a:endParaRPr lang="zh-CN" altLang="en-US" sz="2400" b="1">
              <a:solidFill>
                <a:srgbClr val="0000FF"/>
              </a:solidFill>
              <a:latin typeface="汉仪瘦金书繁" pitchFamily="49" charset="-122"/>
              <a:ea typeface="汉仪瘦金书繁" pitchFamily="49" charset="-122"/>
            </a:endParaRPr>
          </a:p>
        </p:txBody>
      </p:sp>
      <p:sp>
        <p:nvSpPr>
          <p:cNvPr id="429079" name="Text Box 23"/>
          <p:cNvSpPr txBox="1">
            <a:spLocks noChangeArrowheads="1"/>
          </p:cNvSpPr>
          <p:nvPr/>
        </p:nvSpPr>
        <p:spPr bwMode="auto">
          <a:xfrm>
            <a:off x="7667625" y="2176463"/>
            <a:ext cx="1404938" cy="822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5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疾病易感</a:t>
            </a:r>
            <a:endParaRPr lang="zh-CN" altLang="en-US" sz="2400" b="1">
              <a:solidFill>
                <a:srgbClr val="FF5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6553200" y="5810250"/>
            <a:ext cx="1358900" cy="579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CC0000"/>
                </a:solidFill>
                <a:ea typeface="黑体" panose="02010609060101010101" pitchFamily="2" charset="-122"/>
              </a:rPr>
              <a:t>健康</a:t>
            </a:r>
            <a:endParaRPr lang="zh-CN" altLang="en-US" sz="3200" b="1">
              <a:solidFill>
                <a:srgbClr val="CC0000"/>
              </a:solidFill>
              <a:ea typeface="黑体" panose="02010609060101010101" pitchFamily="2" charset="-122"/>
            </a:endParaRPr>
          </a:p>
        </p:txBody>
      </p:sp>
      <p:sp>
        <p:nvSpPr>
          <p:cNvPr id="429081" name="AutoShape 25"/>
          <p:cNvSpPr>
            <a:spLocks noChangeArrowheads="1"/>
          </p:cNvSpPr>
          <p:nvPr/>
        </p:nvSpPr>
        <p:spPr bwMode="auto">
          <a:xfrm rot="-2077848">
            <a:off x="1600200" y="2914650"/>
            <a:ext cx="914400" cy="209550"/>
          </a:xfrm>
          <a:prstGeom prst="rightArrow">
            <a:avLst>
              <a:gd name="adj1" fmla="val 50000"/>
              <a:gd name="adj2" fmla="val 109091"/>
            </a:avLst>
          </a:prstGeom>
          <a:noFill/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9082" name="AutoShape 26"/>
          <p:cNvSpPr>
            <a:spLocks noChangeArrowheads="1"/>
          </p:cNvSpPr>
          <p:nvPr/>
        </p:nvSpPr>
        <p:spPr bwMode="auto">
          <a:xfrm rot="2927900">
            <a:off x="1866900" y="508635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noFill/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9085" name="Text Box 29"/>
          <p:cNvSpPr txBox="1">
            <a:spLocks noChangeArrowheads="1"/>
          </p:cNvSpPr>
          <p:nvPr/>
        </p:nvSpPr>
        <p:spPr bwMode="auto">
          <a:xfrm>
            <a:off x="1676400" y="3752850"/>
            <a:ext cx="1382713" cy="406400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ea typeface="黑体" panose="02010609060101010101" pitchFamily="2" charset="-122"/>
              </a:rPr>
              <a:t>体质可分</a:t>
            </a:r>
            <a:endParaRPr lang="zh-CN" altLang="en-US" sz="2000" b="1">
              <a:ea typeface="黑体" panose="02010609060101010101" pitchFamily="2" charset="-122"/>
            </a:endParaRPr>
          </a:p>
        </p:txBody>
      </p:sp>
      <p:sp>
        <p:nvSpPr>
          <p:cNvPr id="429086" name="Text Box 30"/>
          <p:cNvSpPr txBox="1">
            <a:spLocks noChangeArrowheads="1"/>
          </p:cNvSpPr>
          <p:nvPr/>
        </p:nvSpPr>
        <p:spPr bwMode="auto">
          <a:xfrm>
            <a:off x="5214938" y="2181225"/>
            <a:ext cx="2500312" cy="461963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汉仪瘦金书繁" pitchFamily="49" charset="-122"/>
                <a:ea typeface="汉仪瘦金书繁" pitchFamily="49" charset="-122"/>
              </a:rPr>
              <a:t>体病（证）相关</a:t>
            </a:r>
            <a:endParaRPr lang="zh-CN" altLang="en-US" sz="2400" b="1">
              <a:latin typeface="汉仪瘦金书繁" pitchFamily="49" charset="-122"/>
              <a:ea typeface="汉仪瘦金书繁" pitchFamily="49" charset="-122"/>
            </a:endParaRPr>
          </a:p>
        </p:txBody>
      </p:sp>
      <p:sp>
        <p:nvSpPr>
          <p:cNvPr id="429087" name="AutoShape 31"/>
          <p:cNvSpPr>
            <a:spLocks noChangeArrowheads="1"/>
          </p:cNvSpPr>
          <p:nvPr/>
        </p:nvSpPr>
        <p:spPr bwMode="auto">
          <a:xfrm>
            <a:off x="4648200" y="3143250"/>
            <a:ext cx="685800" cy="2209800"/>
          </a:xfrm>
          <a:prstGeom prst="curvedLeftArrow">
            <a:avLst>
              <a:gd name="adj1" fmla="val 64444"/>
              <a:gd name="adj2" fmla="val 128889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9088" name="Text Box 32"/>
          <p:cNvSpPr txBox="1">
            <a:spLocks noChangeArrowheads="1"/>
          </p:cNvSpPr>
          <p:nvPr/>
        </p:nvSpPr>
        <p:spPr bwMode="auto">
          <a:xfrm>
            <a:off x="5410200" y="3448050"/>
            <a:ext cx="533400" cy="1320800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ea typeface="黑体" panose="02010609060101010101" pitchFamily="2" charset="-122"/>
              </a:rPr>
              <a:t>体质可调</a:t>
            </a:r>
            <a:endParaRPr lang="zh-CN" altLang="en-US" sz="2000" b="1">
              <a:ea typeface="黑体" panose="02010609060101010101" pitchFamily="2" charset="-122"/>
            </a:endParaRPr>
          </a:p>
        </p:txBody>
      </p:sp>
      <p:sp>
        <p:nvSpPr>
          <p:cNvPr id="429089" name="Text Box 33"/>
          <p:cNvSpPr txBox="1">
            <a:spLocks noChangeArrowheads="1"/>
          </p:cNvSpPr>
          <p:nvPr/>
        </p:nvSpPr>
        <p:spPr bwMode="auto">
          <a:xfrm>
            <a:off x="3203575" y="3400425"/>
            <a:ext cx="576263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黑体" panose="02010609060101010101" pitchFamily="2" charset="-122"/>
              </a:rPr>
              <a:t>体质辨识</a:t>
            </a:r>
            <a:endParaRPr lang="zh-CN" altLang="en-US" sz="2000" b="1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429090" name="Text Box 34"/>
          <p:cNvSpPr txBox="1">
            <a:spLocks noChangeArrowheads="1"/>
          </p:cNvSpPr>
          <p:nvPr/>
        </p:nvSpPr>
        <p:spPr bwMode="auto">
          <a:xfrm>
            <a:off x="6588125" y="3327400"/>
            <a:ext cx="1584325" cy="1657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黑体" panose="02010609060101010101" pitchFamily="2" charset="-122"/>
              </a:rPr>
              <a:t>辨体施</a:t>
            </a:r>
            <a:r>
              <a:rPr lang="zh-CN" altLang="en-US" sz="2000" b="1">
                <a:solidFill>
                  <a:srgbClr val="CC0000"/>
                </a:solidFill>
                <a:ea typeface="黑体" panose="02010609060101010101" pitchFamily="2" charset="-122"/>
              </a:rPr>
              <a:t>膳</a:t>
            </a:r>
            <a:endParaRPr lang="zh-CN" altLang="en-US" sz="2000" b="1">
              <a:solidFill>
                <a:srgbClr val="CC0000"/>
              </a:solidFill>
              <a:ea typeface="黑体" panose="02010609060101010101" pitchFamily="2" charset="-122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黑体" panose="02010609060101010101" pitchFamily="2" charset="-122"/>
              </a:rPr>
              <a:t>辨体施</a:t>
            </a:r>
            <a:r>
              <a:rPr lang="zh-CN" altLang="en-US" sz="2000" b="1">
                <a:solidFill>
                  <a:srgbClr val="CC0000"/>
                </a:solidFill>
                <a:ea typeface="黑体" panose="02010609060101010101" pitchFamily="2" charset="-122"/>
              </a:rPr>
              <a:t>养</a:t>
            </a:r>
            <a:endParaRPr lang="zh-CN" altLang="en-US" sz="2000" b="1">
              <a:solidFill>
                <a:srgbClr val="CC0000"/>
              </a:solidFill>
              <a:ea typeface="黑体" panose="02010609060101010101" pitchFamily="2" charset="-122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黑体" panose="02010609060101010101" pitchFamily="2" charset="-122"/>
              </a:rPr>
              <a:t>辨体施</a:t>
            </a:r>
            <a:r>
              <a:rPr lang="zh-CN" altLang="en-US" sz="2000" b="1">
                <a:solidFill>
                  <a:srgbClr val="CC0000"/>
                </a:solidFill>
                <a:ea typeface="黑体" panose="02010609060101010101" pitchFamily="2" charset="-122"/>
              </a:rPr>
              <a:t>保</a:t>
            </a:r>
            <a:endParaRPr lang="zh-CN" altLang="en-US" sz="2000" b="1">
              <a:solidFill>
                <a:srgbClr val="CC0000"/>
              </a:solidFill>
              <a:ea typeface="黑体" panose="02010609060101010101" pitchFamily="2" charset="-122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黑体" panose="02010609060101010101" pitchFamily="2" charset="-122"/>
              </a:rPr>
              <a:t>辨体施</a:t>
            </a:r>
            <a:r>
              <a:rPr lang="zh-CN" altLang="en-US" sz="2000" b="1">
                <a:solidFill>
                  <a:srgbClr val="CC0000"/>
                </a:solidFill>
                <a:ea typeface="黑体" panose="02010609060101010101" pitchFamily="2" charset="-122"/>
              </a:rPr>
              <a:t>治</a:t>
            </a:r>
            <a:endParaRPr lang="zh-CN" altLang="en-US" sz="2000" b="1">
              <a:solidFill>
                <a:srgbClr val="CC0000"/>
              </a:solidFill>
              <a:ea typeface="黑体" panose="02010609060101010101" pitchFamily="2" charset="-122"/>
            </a:endParaRPr>
          </a:p>
        </p:txBody>
      </p:sp>
      <p:sp>
        <p:nvSpPr>
          <p:cNvPr id="37" name="虚尾箭头 36"/>
          <p:cNvSpPr/>
          <p:nvPr/>
        </p:nvSpPr>
        <p:spPr>
          <a:xfrm>
            <a:off x="5500688" y="1785938"/>
            <a:ext cx="1857375" cy="14287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燕尾形箭头 37"/>
          <p:cNvSpPr/>
          <p:nvPr/>
        </p:nvSpPr>
        <p:spPr>
          <a:xfrm>
            <a:off x="6143625" y="3857625"/>
            <a:ext cx="357188" cy="357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燕尾形箭头 38"/>
          <p:cNvSpPr/>
          <p:nvPr/>
        </p:nvSpPr>
        <p:spPr>
          <a:xfrm>
            <a:off x="5786438" y="5857875"/>
            <a:ext cx="785812" cy="2857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9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9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9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9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9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9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9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7" grpId="0"/>
      <p:bldP spid="429078" grpId="0"/>
      <p:bldP spid="429079" grpId="0"/>
      <p:bldP spid="429080" grpId="0"/>
      <p:bldP spid="429081" grpId="0" animBg="1"/>
      <p:bldP spid="429082" grpId="0" animBg="1"/>
      <p:bldP spid="429085" grpId="0" animBg="1"/>
      <p:bldP spid="429086" grpId="0" animBg="1"/>
      <p:bldP spid="429087" grpId="0" animBg="1"/>
      <p:bldP spid="429088" grpId="0" animBg="1"/>
      <p:bldP spid="429089" grpId="0" animBg="1"/>
      <p:bldP spid="4290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43063"/>
            <a:ext cx="8786813" cy="3886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800" i="1" smtClean="0">
                <a:solidFill>
                  <a:schemeClr val="bg2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b="1" i="1" u="sng" smtClean="0">
                <a:solidFill>
                  <a:srgbClr val="C00000"/>
                </a:solidFill>
                <a:latin typeface="新宋体" panose="02010609030101010101" charset="-122"/>
                <a:ea typeface="新宋体" panose="02010609030101010101" charset="-122"/>
              </a:rPr>
              <a:t>体质辨识</a:t>
            </a:r>
            <a:r>
              <a:rPr lang="zh-CN" altLang="en-US" b="1" i="1" smtClean="0">
                <a:solidFill>
                  <a:srgbClr val="C00000"/>
                </a:solidFill>
                <a:latin typeface="新宋体" panose="02010609030101010101" charset="-122"/>
                <a:ea typeface="新宋体" panose="02010609030101010101" charset="-122"/>
              </a:rPr>
              <a:t> </a:t>
            </a:r>
            <a:r>
              <a:rPr lang="zh-CN" altLang="en-US" b="1" smtClean="0">
                <a:latin typeface="新宋体" panose="02010609030101010101" charset="-122"/>
                <a:ea typeface="新宋体" panose="02010609030101010101" charset="-122"/>
              </a:rPr>
              <a:t>即以人的体质为认知对象，从体质状态及不同体质分类的特性，把握其健康与疾病的整体要素与个体差异，制定防治原则，选择相应的治疗、预防、养生方法，从而进行“因人制宜”的干预措施。 </a:t>
            </a:r>
            <a:endParaRPr lang="zh-CN" altLang="en-US" b="1" smtClean="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214313" y="6143625"/>
            <a:ext cx="2051050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什么是体质辨识</a:t>
            </a:r>
            <a:endParaRPr lang="en-US" altLang="zh-CN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184120" y="752457"/>
          <a:ext cx="857256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5750" y="6072188"/>
            <a:ext cx="2051050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体质辨识的内容</a:t>
            </a:r>
            <a:endParaRPr lang="en-US" altLang="zh-CN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85813"/>
            <a:ext cx="7143750" cy="714375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zh-CN" altLang="en-US" sz="400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体质分类的</a:t>
            </a:r>
            <a:r>
              <a:rPr lang="en-US" altLang="zh-CN" sz="400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400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个表达特征群</a:t>
            </a:r>
            <a:endParaRPr lang="zh-CN" altLang="en-US" sz="4000" smtClea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71438" y="2838450"/>
            <a:ext cx="6215062" cy="3305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1">
              <a:lnSpc>
                <a:spcPct val="110000"/>
              </a:lnSpc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502050306020203" pitchFamily="18" charset="0"/>
              </a:rPr>
              <a:t> 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形态结构：可以观察的包括躯体形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            质的特征群 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 生理机能：可以观察的特异生理信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            息的特征群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 心理特点：可以观察的性格、情感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            等心理方面的特征群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 反应状态：可以观察的对自然环境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1">
              <a:lnSpc>
                <a:spcPct val="110000"/>
              </a:lnSpc>
              <a:buClr>
                <a:schemeClr val="accent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          和社会适应能力方面的特征群</a:t>
            </a:r>
            <a:r>
              <a:rPr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502050306020203" pitchFamily="18" charset="0"/>
              </a:rPr>
              <a:t> </a:t>
            </a:r>
            <a:endParaRPr lang="zh-CN" altLang="en-US" sz="2400">
              <a:latin typeface="Garamond" panose="02020502050306020203" pitchFamily="18" charset="0"/>
            </a:endParaRPr>
          </a:p>
        </p:txBody>
      </p:sp>
      <p:sp>
        <p:nvSpPr>
          <p:cNvPr id="17412" name="AutoShape 5"/>
          <p:cNvSpPr/>
          <p:nvPr/>
        </p:nvSpPr>
        <p:spPr bwMode="auto">
          <a:xfrm>
            <a:off x="6227763" y="2862263"/>
            <a:ext cx="762000" cy="3352800"/>
          </a:xfrm>
          <a:prstGeom prst="rightBrace">
            <a:avLst>
              <a:gd name="adj1" fmla="val 3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Garamond" panose="02020502050306020203" pitchFamily="18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7019925" y="3700463"/>
            <a:ext cx="19050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Garamond" panose="02020502050306020203" pitchFamily="18" charset="0"/>
                <a:ea typeface="楷体_GB2312" panose="02010609030101010101" pitchFamily="49" charset="-122"/>
              </a:rPr>
              <a:t>对复杂体质现象比较分析、甄别归类</a:t>
            </a:r>
            <a:endParaRPr lang="zh-CN" altLang="en-US" sz="2800" b="1">
              <a:latin typeface="Garamond" panose="02020502050306020203" pitchFamily="18" charset="0"/>
              <a:ea typeface="楷体_GB2312" panose="02010609030101010101" pitchFamily="49" charset="-122"/>
            </a:endParaRPr>
          </a:p>
        </p:txBody>
      </p:sp>
      <p:sp>
        <p:nvSpPr>
          <p:cNvPr id="441352" name="Text Box 8"/>
          <p:cNvSpPr txBox="1">
            <a:spLocks noChangeArrowheads="1"/>
          </p:cNvSpPr>
          <p:nvPr/>
        </p:nvSpPr>
        <p:spPr bwMode="auto">
          <a:xfrm>
            <a:off x="285750" y="6215063"/>
            <a:ext cx="2051050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体质辨识的内容</a:t>
            </a:r>
            <a:endParaRPr lang="en-US" altLang="zh-CN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285720" y="1571612"/>
          <a:ext cx="835824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4" y="285728"/>
            <a:ext cx="8501092" cy="1285885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1200" dirty="0" smtClean="0"/>
              <a:t> </a:t>
            </a:r>
            <a:r>
              <a:rPr lang="zh-CN" altLang="en-US" dirty="0" smtClean="0">
                <a:solidFill>
                  <a:schemeClr val="tx2"/>
                </a:solidFill>
              </a:rPr>
              <a:t>亿万人群，人有</a:t>
            </a:r>
            <a:r>
              <a:rPr lang="zh-CN" altLang="en-US" b="1" dirty="0" smtClean="0">
                <a:solidFill>
                  <a:srgbClr val="862E16"/>
                </a:solidFill>
              </a:rPr>
              <a:t>九种</a:t>
            </a:r>
            <a:r>
              <a:rPr lang="zh-CN" altLang="en-US" dirty="0" smtClean="0">
                <a:solidFill>
                  <a:schemeClr val="tx2"/>
                </a:solidFill>
              </a:rPr>
              <a:t>一种平和体质，</a:t>
            </a:r>
            <a:endParaRPr lang="en-US" altLang="zh-CN" dirty="0" smtClean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chemeClr val="tx2"/>
                </a:solidFill>
              </a:rPr>
              <a:t>                                        </a:t>
            </a:r>
            <a:r>
              <a:rPr lang="zh-CN" altLang="en-US" dirty="0" smtClean="0">
                <a:solidFill>
                  <a:schemeClr val="tx2"/>
                </a:solidFill>
              </a:rPr>
              <a:t>八种偏颇体质</a:t>
            </a:r>
            <a:endParaRPr lang="zh-CN" altLang="en-US" dirty="0" smtClean="0">
              <a:solidFill>
                <a:schemeClr val="tx2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609600" y="1412875"/>
            <a:ext cx="7929563" cy="4673600"/>
            <a:chOff x="528" y="1104"/>
            <a:chExt cx="5001" cy="3089"/>
          </a:xfrm>
        </p:grpSpPr>
        <p:sp>
          <p:nvSpPr>
            <p:cNvPr id="1040" name="Text Box 4"/>
            <p:cNvSpPr txBox="1">
              <a:spLocks noChangeArrowheads="1"/>
            </p:cNvSpPr>
            <p:nvPr/>
          </p:nvSpPr>
          <p:spPr bwMode="gray">
            <a:xfrm>
              <a:off x="2460" y="2438"/>
              <a:ext cx="1564" cy="3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zh-CN" altLang="en-US" sz="2800" b="1">
                <a:solidFill>
                  <a:schemeClr val="hlink"/>
                </a:solidFill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414" y="1333"/>
            <a:ext cx="874" cy="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位图图像" r:id="rId1" imgW="1009650" imgH="914400" progId="PBrush">
                    <p:embed/>
                  </p:oleObj>
                </mc:Choice>
                <mc:Fallback>
                  <p:oleObj name="位图图像" r:id="rId1" imgW="1009650" imgH="914400" progId="PBrush">
                    <p:embed/>
                    <p:pic>
                      <p:nvPicPr>
                        <p:cNvPr id="0" name="Object 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414" y="1333"/>
                          <a:ext cx="874" cy="781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288" y="1104"/>
            <a:ext cx="1195" cy="1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位图图像" r:id="rId3" imgW="962025" imgH="942975" progId="PBrush">
                    <p:embed/>
                  </p:oleObj>
                </mc:Choice>
                <mc:Fallback>
                  <p:oleObj name="位图图像" r:id="rId3" imgW="962025" imgH="942975" progId="PBrush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88" y="1104"/>
                          <a:ext cx="1195" cy="1006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4299" y="1333"/>
            <a:ext cx="1012" cy="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位图图像" r:id="rId5" imgW="1143000" imgH="933450" progId="PBrush">
                    <p:embed/>
                  </p:oleObj>
                </mc:Choice>
                <mc:Fallback>
                  <p:oleObj name="位图图像" r:id="rId5" imgW="1143000" imgH="933450" progId="PBrush">
                    <p:embed/>
                    <p:pic>
                      <p:nvPicPr>
                        <p:cNvPr id="0" name="Object 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99" y="1333"/>
                          <a:ext cx="1012" cy="825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3426" y="2802"/>
            <a:ext cx="736" cy="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位图图像" r:id="rId7" imgW="1143000" imgH="1524000" progId="PBrush">
                    <p:embed/>
                  </p:oleObj>
                </mc:Choice>
                <mc:Fallback>
                  <p:oleObj name="位图图像" r:id="rId7" imgW="1143000" imgH="1524000" progId="PBrush">
                    <p:embed/>
                    <p:pic>
                      <p:nvPicPr>
                        <p:cNvPr id="0" name="Object 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26" y="2802"/>
                          <a:ext cx="736" cy="872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2414" y="3123"/>
            <a:ext cx="966" cy="7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位图图像" r:id="rId9" imgW="1000125" imgH="904875" progId="PBrush">
                    <p:embed/>
                  </p:oleObj>
                </mc:Choice>
                <mc:Fallback>
                  <p:oleObj name="位图图像" r:id="rId9" imgW="1000125" imgH="904875" progId="PBrush">
                    <p:embed/>
                    <p:pic>
                      <p:nvPicPr>
                        <p:cNvPr id="0" name="Object 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14" y="3123"/>
                          <a:ext cx="966" cy="789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804" y="2710"/>
            <a:ext cx="874" cy="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位图图像" r:id="rId11" imgW="1076325" imgH="942975" progId="PBrush">
                    <p:embed/>
                  </p:oleObj>
                </mc:Choice>
                <mc:Fallback>
                  <p:oleObj name="位图图像" r:id="rId11" imgW="1076325" imgH="942975" progId="PBrush">
                    <p:embed/>
                    <p:pic>
                      <p:nvPicPr>
                        <p:cNvPr id="0" name="Object 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04" y="2710"/>
                          <a:ext cx="874" cy="764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1540" y="3261"/>
            <a:ext cx="776" cy="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位图图像" r:id="rId13" imgW="1200150" imgH="1209675" progId="PBrush">
                    <p:embed/>
                  </p:oleObj>
                </mc:Choice>
                <mc:Fallback>
                  <p:oleObj name="位图图像" r:id="rId13" imgW="1200150" imgH="1209675" progId="PBrush">
                    <p:embed/>
                    <p:pic>
                      <p:nvPicPr>
                        <p:cNvPr id="0" name="Object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540" y="3261"/>
                          <a:ext cx="776" cy="780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1494" y="1884"/>
            <a:ext cx="828" cy="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位图图像" r:id="rId15" imgW="1114425" imgH="1076325" progId="PBrush">
                    <p:embed/>
                  </p:oleObj>
                </mc:Choice>
                <mc:Fallback>
                  <p:oleObj name="位图图像" r:id="rId15" imgW="1114425" imgH="1076325" progId="PBrush">
                    <p:embed/>
                    <p:pic>
                      <p:nvPicPr>
                        <p:cNvPr id="0" name="Object 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494" y="1884"/>
                          <a:ext cx="828" cy="798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Object 10"/>
            <p:cNvGraphicFramePr>
              <a:graphicFrameLocks noChangeAspect="1"/>
            </p:cNvGraphicFramePr>
            <p:nvPr/>
          </p:nvGraphicFramePr>
          <p:xfrm>
            <a:off x="4208" y="2206"/>
            <a:ext cx="919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位图图像" r:id="rId17" imgW="1057275" imgH="1066800" progId="PBrush">
                    <p:embed/>
                  </p:oleObj>
                </mc:Choice>
                <mc:Fallback>
                  <p:oleObj name="位图图像" r:id="rId17" imgW="1057275" imgH="1066800" progId="PBrush">
                    <p:embed/>
                    <p:pic>
                      <p:nvPicPr>
                        <p:cNvPr id="0" name="Object 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208" y="2206"/>
                          <a:ext cx="919" cy="876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1" name="Text Box 14"/>
            <p:cNvSpPr txBox="1">
              <a:spLocks noChangeArrowheads="1"/>
            </p:cNvSpPr>
            <p:nvPr/>
          </p:nvSpPr>
          <p:spPr bwMode="auto">
            <a:xfrm>
              <a:off x="2506" y="2068"/>
              <a:ext cx="680" cy="24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latin typeface="Times New Roman" panose="02020603050405020304" pitchFamily="18" charset="0"/>
                  <a:ea typeface="仿宋_GB2312" panose="02010609030101010101" pitchFamily="49" charset="-122"/>
                </a:rPr>
                <a:t>平和质</a:t>
              </a:r>
              <a:endParaRPr kumimoji="1" lang="zh-CN" altLang="en-US" b="1"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  <p:sp>
          <p:nvSpPr>
            <p:cNvPr id="1042" name="Text Box 15"/>
            <p:cNvSpPr txBox="1">
              <a:spLocks noChangeArrowheads="1"/>
            </p:cNvSpPr>
            <p:nvPr/>
          </p:nvSpPr>
          <p:spPr bwMode="auto">
            <a:xfrm>
              <a:off x="3518" y="2022"/>
              <a:ext cx="690" cy="2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rgbClr val="C00000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rPr>
                <a:t>气虚质</a:t>
              </a:r>
              <a:endParaRPr kumimoji="1"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  <p:sp>
          <p:nvSpPr>
            <p:cNvPr id="1043" name="Rectangle 16"/>
            <p:cNvSpPr>
              <a:spLocks noChangeArrowheads="1"/>
            </p:cNvSpPr>
            <p:nvPr/>
          </p:nvSpPr>
          <p:spPr bwMode="auto">
            <a:xfrm>
              <a:off x="4977" y="2068"/>
              <a:ext cx="552" cy="243"/>
            </a:xfrm>
            <a:prstGeom prst="rect">
              <a:avLst/>
            </a:prstGeom>
            <a:noFill/>
            <a:ln w="12700" cap="sq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b="1">
                  <a:solidFill>
                    <a:srgbClr val="C00000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rPr>
                <a:t>阳虚质</a:t>
              </a:r>
              <a:endParaRPr kumimoji="1"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  <p:sp>
          <p:nvSpPr>
            <p:cNvPr id="1044" name="Text Box 17"/>
            <p:cNvSpPr txBox="1">
              <a:spLocks noChangeArrowheads="1"/>
            </p:cNvSpPr>
            <p:nvPr/>
          </p:nvSpPr>
          <p:spPr bwMode="auto">
            <a:xfrm>
              <a:off x="4529" y="3031"/>
              <a:ext cx="690" cy="24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rgbClr val="C00000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rPr>
                <a:t>阴虚质</a:t>
              </a:r>
              <a:endParaRPr kumimoji="1"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  <p:sp>
          <p:nvSpPr>
            <p:cNvPr id="1045" name="Text Box 18"/>
            <p:cNvSpPr txBox="1">
              <a:spLocks noChangeArrowheads="1"/>
            </p:cNvSpPr>
            <p:nvPr/>
          </p:nvSpPr>
          <p:spPr bwMode="auto">
            <a:xfrm>
              <a:off x="3702" y="3629"/>
              <a:ext cx="689" cy="2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rgbClr val="C00000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rPr>
                <a:t>痰湿质</a:t>
              </a:r>
              <a:endParaRPr kumimoji="1"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  <p:sp>
          <p:nvSpPr>
            <p:cNvPr id="1046" name="Text Box 19"/>
            <p:cNvSpPr txBox="1">
              <a:spLocks noChangeArrowheads="1"/>
            </p:cNvSpPr>
            <p:nvPr/>
          </p:nvSpPr>
          <p:spPr bwMode="auto">
            <a:xfrm>
              <a:off x="2690" y="3858"/>
              <a:ext cx="690" cy="24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rgbClr val="C00000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rPr>
                <a:t>湿热质</a:t>
              </a:r>
              <a:endParaRPr kumimoji="1"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  <p:sp>
          <p:nvSpPr>
            <p:cNvPr id="1047" name="Text Box 20"/>
            <p:cNvSpPr txBox="1">
              <a:spLocks noChangeArrowheads="1"/>
            </p:cNvSpPr>
            <p:nvPr/>
          </p:nvSpPr>
          <p:spPr bwMode="auto">
            <a:xfrm>
              <a:off x="1126" y="3950"/>
              <a:ext cx="690" cy="24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rgbClr val="C00000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rPr>
                <a:t>血瘀质</a:t>
              </a:r>
              <a:endParaRPr kumimoji="1"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  <p:sp>
          <p:nvSpPr>
            <p:cNvPr id="1048" name="Text Box 21"/>
            <p:cNvSpPr txBox="1">
              <a:spLocks noChangeArrowheads="1"/>
            </p:cNvSpPr>
            <p:nvPr/>
          </p:nvSpPr>
          <p:spPr bwMode="auto">
            <a:xfrm>
              <a:off x="528" y="3445"/>
              <a:ext cx="690" cy="2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rgbClr val="C00000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rPr>
                <a:t>气郁质</a:t>
              </a:r>
              <a:endParaRPr kumimoji="1"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  <p:sp>
          <p:nvSpPr>
            <p:cNvPr id="1049" name="Text Box 22"/>
            <p:cNvSpPr txBox="1">
              <a:spLocks noChangeArrowheads="1"/>
            </p:cNvSpPr>
            <p:nvPr/>
          </p:nvSpPr>
          <p:spPr bwMode="auto">
            <a:xfrm>
              <a:off x="1770" y="2664"/>
              <a:ext cx="690" cy="2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b="1">
                  <a:solidFill>
                    <a:srgbClr val="C00000"/>
                  </a:solidFill>
                  <a:latin typeface="Times New Roman" panose="02020603050405020304" pitchFamily="18" charset="0"/>
                  <a:ea typeface="仿宋_GB2312" panose="02010609030101010101" pitchFamily="49" charset="-122"/>
                </a:rPr>
                <a:t>特禀质</a:t>
              </a:r>
              <a:endParaRPr kumimoji="1" lang="zh-CN" altLang="en-US" b="1">
                <a:solidFill>
                  <a:srgbClr val="C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</p:grpSp>
      <p:sp>
        <p:nvSpPr>
          <p:cNvPr id="439320" name="Text Box 24"/>
          <p:cNvSpPr txBox="1">
            <a:spLocks noChangeArrowheads="1"/>
          </p:cNvSpPr>
          <p:nvPr/>
        </p:nvSpPr>
        <p:spPr bwMode="auto">
          <a:xfrm>
            <a:off x="285750" y="6286500"/>
            <a:ext cx="2051050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体质辨识的内容</a:t>
            </a:r>
            <a:endParaRPr lang="en-US" altLang="zh-CN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pic>
        <p:nvPicPr>
          <p:cNvPr id="1038" name="Picture 12" descr="http://www.srxww.com/uploads/090930/24_142354_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3500" y="1500188"/>
            <a:ext cx="150018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4" descr="http://imgsrc.baidu.com/forum/pic/item/1afd99cb4ec1bcc052664f1a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214438" y="3643313"/>
            <a:ext cx="11287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3686175" cy="533400"/>
          </a:xfrm>
          <a:noFill/>
        </p:spPr>
        <p:txBody>
          <a:bodyPr>
            <a:normAutofit lnSpcReduction="10000"/>
          </a:bodyPr>
          <a:lstStyle/>
          <a:p>
            <a:r>
              <a:rPr lang="zh-CN" altLang="en-US" smtClean="0"/>
              <a:t>以</a:t>
            </a:r>
            <a:r>
              <a:rPr lang="zh-CN" altLang="en-US" b="1" smtClean="0">
                <a:solidFill>
                  <a:srgbClr val="CC0000"/>
                </a:solidFill>
              </a:rPr>
              <a:t>痰湿体质</a:t>
            </a:r>
            <a:r>
              <a:rPr lang="zh-CN" altLang="en-US" smtClean="0"/>
              <a:t>为例</a:t>
            </a:r>
            <a:endParaRPr lang="zh-CN" altLang="en-US" smtClean="0"/>
          </a:p>
        </p:txBody>
      </p:sp>
      <p:graphicFrame>
        <p:nvGraphicFramePr>
          <p:cNvPr id="2050" name="Object 2"/>
          <p:cNvGraphicFramePr/>
          <p:nvPr/>
        </p:nvGraphicFramePr>
        <p:xfrm>
          <a:off x="3657600" y="2698750"/>
          <a:ext cx="2362200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hoto Editor 照片" r:id="rId1" imgW="7620000" imgH="5715000" progId="">
                  <p:embed/>
                </p:oleObj>
              </mc:Choice>
              <mc:Fallback>
                <p:oleObj name="Photo Editor 照片" r:id="rId1" imgW="7620000" imgH="5715000" progId="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2"/>
                      <a:srcRect l="30280" t="11906" r="25934" b="21353"/>
                      <a:stretch>
                        <a:fillRect/>
                      </a:stretch>
                    </p:blipFill>
                    <p:spPr>
                      <a:xfrm>
                        <a:off x="3657600" y="2698750"/>
                        <a:ext cx="2362200" cy="2373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Line 7"/>
          <p:cNvSpPr>
            <a:spLocks noChangeShapeType="1"/>
          </p:cNvSpPr>
          <p:nvPr/>
        </p:nvSpPr>
        <p:spPr bwMode="auto">
          <a:xfrm flipH="1" flipV="1">
            <a:off x="3124200" y="3003550"/>
            <a:ext cx="2286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 flipH="1">
            <a:off x="685800" y="3003550"/>
            <a:ext cx="2438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3200400" y="4375150"/>
            <a:ext cx="2286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 flipH="1">
            <a:off x="685800" y="4375150"/>
            <a:ext cx="2514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6" name="Line 11"/>
          <p:cNvSpPr>
            <a:spLocks noChangeShapeType="1"/>
          </p:cNvSpPr>
          <p:nvPr/>
        </p:nvSpPr>
        <p:spPr bwMode="auto">
          <a:xfrm flipV="1">
            <a:off x="5638800" y="3003550"/>
            <a:ext cx="152400" cy="381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auto">
          <a:xfrm>
            <a:off x="5791200" y="3003550"/>
            <a:ext cx="23622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8" name="Line 13"/>
          <p:cNvSpPr>
            <a:spLocks noChangeShapeType="1"/>
          </p:cNvSpPr>
          <p:nvPr/>
        </p:nvSpPr>
        <p:spPr bwMode="auto">
          <a:xfrm flipV="1">
            <a:off x="6096000" y="4527550"/>
            <a:ext cx="1524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9" name="Line 14"/>
          <p:cNvSpPr>
            <a:spLocks noChangeShapeType="1"/>
          </p:cNvSpPr>
          <p:nvPr/>
        </p:nvSpPr>
        <p:spPr bwMode="auto">
          <a:xfrm>
            <a:off x="6248400" y="4527550"/>
            <a:ext cx="2133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533400" y="2590800"/>
            <a:ext cx="2743200" cy="933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zh-CN" altLang="en-US" sz="2400" b="1" dirty="0">
                <a:ea typeface="楷体_GB2312" panose="02010609030101010101" pitchFamily="49" charset="-122"/>
              </a:rPr>
              <a:t>形态结构：体形肥胖，腹部肥满松软</a:t>
            </a:r>
            <a:endParaRPr lang="zh-CN" altLang="en-US" sz="2400" b="1" dirty="0">
              <a:ea typeface="楷体_GB2312" panose="02010609030101010101" pitchFamily="49" charset="-122"/>
            </a:endParaRPr>
          </a:p>
        </p:txBody>
      </p:sp>
      <p:sp>
        <p:nvSpPr>
          <p:cNvPr id="2061" name="Text Box 16"/>
          <p:cNvSpPr txBox="1">
            <a:spLocks noChangeArrowheads="1"/>
          </p:cNvSpPr>
          <p:nvPr/>
        </p:nvSpPr>
        <p:spPr bwMode="auto">
          <a:xfrm>
            <a:off x="304800" y="3962400"/>
            <a:ext cx="3048000" cy="1354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zh-CN" altLang="en-US" sz="2400" b="1">
                <a:ea typeface="楷体_GB2312" panose="02010609030101010101" pitchFamily="49" charset="-122"/>
              </a:rPr>
              <a:t>生理机能：皮肤油脂较多，眼胞微浮，容易困倦</a:t>
            </a:r>
            <a:endParaRPr lang="zh-CN" altLang="en-US" sz="2400" b="1">
              <a:ea typeface="楷体_GB2312" panose="02010609030101010101" pitchFamily="49" charset="-122"/>
            </a:endParaRPr>
          </a:p>
        </p:txBody>
      </p:sp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5791200" y="2590800"/>
            <a:ext cx="2743200" cy="1073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>
                <a:ea typeface="楷体_GB2312" panose="02010609030101010101" pitchFamily="49" charset="-122"/>
              </a:rPr>
              <a:t>心理特点：温和稳重</a:t>
            </a:r>
            <a:endParaRPr lang="zh-CN" altLang="en-US" sz="2800" b="1" dirty="0">
              <a:ea typeface="楷体_GB2312" panose="02010609030101010101" pitchFamily="49" charset="-122"/>
            </a:endParaRPr>
          </a:p>
        </p:txBody>
      </p:sp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6096000" y="4114800"/>
            <a:ext cx="3048000" cy="1354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b="1">
                <a:ea typeface="楷体_GB2312" panose="02010609030101010101" pitchFamily="49" charset="-122"/>
              </a:rPr>
              <a:t>反应状态：对梅雨季节、潮湿环境适应能力差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38291" name="Text Box 19"/>
          <p:cNvSpPr txBox="1">
            <a:spLocks noChangeArrowheads="1"/>
          </p:cNvSpPr>
          <p:nvPr/>
        </p:nvSpPr>
        <p:spPr bwMode="auto">
          <a:xfrm>
            <a:off x="214313" y="6072188"/>
            <a:ext cx="2051050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体质辨识的内容</a:t>
            </a:r>
            <a:endParaRPr lang="en-US" altLang="zh-CN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5288" y="692150"/>
            <a:ext cx="4038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marL="342900" indent="-342900" algn="just">
              <a:lnSpc>
                <a:spcPct val="120000"/>
              </a:lnSpc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zh-CN" altLang="en-US" sz="2400" b="1" i="1" u="sng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辨体要点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18455" name="Group 23"/>
          <p:cNvGraphicFramePr>
            <a:graphicFrameLocks noGrp="1"/>
          </p:cNvGraphicFramePr>
          <p:nvPr>
            <p:ph/>
          </p:nvPr>
        </p:nvGraphicFramePr>
        <p:xfrm>
          <a:off x="285750" y="1357313"/>
          <a:ext cx="3971925" cy="5036821"/>
        </p:xfrm>
        <a:graphic>
          <a:graphicData uri="http://schemas.openxmlformats.org/drawingml/2006/table">
            <a:tbl>
              <a:tblPr/>
              <a:tblGrid>
                <a:gridCol w="3971925"/>
              </a:tblGrid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腹部肥满松软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感到身体沉重不轻松或不爽快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额部油脂分泌多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上眼睑</a:t>
                      </a:r>
                      <a:r>
                        <a:rPr kumimoji="0" lang="zh-CN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比别人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肿（上眼睑有轻微隆起的现象）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嘴里有粘粘的感觉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平素痰多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(7)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舌苔厚腻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2410" name="Text Box 42"/>
          <p:cNvSpPr txBox="1">
            <a:spLocks noChangeArrowheads="1"/>
          </p:cNvSpPr>
          <p:nvPr/>
        </p:nvSpPr>
        <p:spPr bwMode="auto">
          <a:xfrm>
            <a:off x="428625" y="6215063"/>
            <a:ext cx="2051050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体质辨识的内容</a:t>
            </a:r>
            <a:endParaRPr lang="en-US" altLang="zh-CN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pic>
        <p:nvPicPr>
          <p:cNvPr id="18452" name="Picture 43" descr="痰湿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29125" y="857250"/>
            <a:ext cx="36766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44" descr="痰湿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786188"/>
            <a:ext cx="36861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正常质1"/>
          <p:cNvPicPr>
            <a:picLocks noChangeAspect="1" noChangeArrowheads="1"/>
          </p:cNvPicPr>
          <p:nvPr/>
        </p:nvPicPr>
        <p:blipFill>
          <a:blip r:embed="rId1"/>
          <a:srcRect r="76357" b="56902"/>
          <a:stretch>
            <a:fillRect/>
          </a:stretch>
        </p:blipFill>
        <p:spPr bwMode="auto">
          <a:xfrm>
            <a:off x="7019925" y="1196975"/>
            <a:ext cx="13541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6192837" cy="11176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    指阴平阳秘，脏腑气血功能正常</a:t>
            </a:r>
            <a:r>
              <a:rPr lang="en-US" altLang="zh-CN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属先天禀赋良好，后天调养得当之人。 </a:t>
            </a:r>
            <a:endParaRPr lang="zh-CN" altLang="en-US" sz="2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68313" y="3644900"/>
            <a:ext cx="6335712" cy="18446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灵枢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·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天年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曰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:“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五脏坚固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血脉和调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肌肉解利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皮肤致密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营卫之行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不失其常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呼吸微徐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气以广行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六府化谷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津液布扬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各如其常</a:t>
            </a:r>
            <a:r>
              <a:rPr lang="en-US" altLang="zh-CN" sz="2400" b="1" i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 i="1">
                <a:solidFill>
                  <a:srgbClr val="0000FF"/>
                </a:solidFill>
                <a:latin typeface="宋体" panose="02010600030101010101" pitchFamily="2" charset="-122"/>
              </a:rPr>
              <a:t>故能长久。”</a:t>
            </a:r>
            <a:endParaRPr lang="zh-CN" altLang="en-US" sz="2400" b="1" i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23850" y="857232"/>
            <a:ext cx="5391158" cy="461665"/>
          </a:xfrm>
          <a:prstGeom prst="rect">
            <a:avLst/>
          </a:prstGeom>
          <a:noFill/>
          <a:ln w="317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CC0000"/>
                </a:solidFill>
                <a:ea typeface="黑体" panose="02010609060101010101" pitchFamily="2" charset="-122"/>
              </a:rPr>
              <a:t>一、平和</a:t>
            </a:r>
            <a:r>
              <a:rPr lang="zh-CN" altLang="en-US" sz="2400" dirty="0" smtClean="0">
                <a:solidFill>
                  <a:srgbClr val="CC0000"/>
                </a:solidFill>
                <a:ea typeface="黑体" panose="02010609060101010101" pitchFamily="2" charset="-122"/>
              </a:rPr>
              <a:t>质</a:t>
            </a:r>
            <a:r>
              <a:rPr lang="en-US" altLang="zh-CN" sz="2400" dirty="0" smtClean="0">
                <a:solidFill>
                  <a:srgbClr val="CC0000"/>
                </a:solidFill>
                <a:ea typeface="黑体" panose="02010609060101010101" pitchFamily="2" charset="-122"/>
              </a:rPr>
              <a:t>(</a:t>
            </a:r>
            <a:r>
              <a:rPr lang="zh-CN" altLang="en-US" sz="2400" dirty="0" smtClean="0">
                <a:solidFill>
                  <a:srgbClr val="CC0000"/>
                </a:solidFill>
                <a:ea typeface="黑体" panose="02010609060101010101" pitchFamily="2" charset="-122"/>
              </a:rPr>
              <a:t>观世音）（</a:t>
            </a:r>
            <a:r>
              <a:rPr lang="zh-CN" altLang="en-US" sz="2400" dirty="0">
                <a:solidFill>
                  <a:srgbClr val="CC0000"/>
                </a:solidFill>
                <a:ea typeface="黑体" panose="02010609060101010101" pitchFamily="2" charset="-122"/>
              </a:rPr>
              <a:t>云淡风轻）</a:t>
            </a:r>
            <a:endParaRPr lang="zh-CN" altLang="en-US" sz="2400" dirty="0">
              <a:solidFill>
                <a:srgbClr val="CC0000"/>
              </a:solidFill>
              <a:ea typeface="黑体" panose="02010609060101010101" pitchFamily="2" charset="-122"/>
            </a:endParaRPr>
          </a:p>
        </p:txBody>
      </p:sp>
      <p:pic>
        <p:nvPicPr>
          <p:cNvPr id="19462" name="Picture 4" descr="平和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933825"/>
            <a:ext cx="1655763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3240088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 b="1" u="sng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体质特征</a:t>
            </a:r>
            <a:endParaRPr lang="zh-CN" altLang="en-US" sz="2800" b="1" u="sng">
              <a:solidFill>
                <a:srgbClr val="CC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431800" cy="14065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形体特征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484" name="AutoShape 4"/>
          <p:cNvSpPr/>
          <p:nvPr/>
        </p:nvSpPr>
        <p:spPr bwMode="auto">
          <a:xfrm>
            <a:off x="1042988" y="14128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87450" y="1484313"/>
            <a:ext cx="1727200" cy="14430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体型：匀称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肌肉：健壮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35877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常见表现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7" name="AutoShape 7"/>
          <p:cNvSpPr/>
          <p:nvPr/>
        </p:nvSpPr>
        <p:spPr bwMode="auto">
          <a:xfrm>
            <a:off x="1042988" y="3213100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87450" y="3168650"/>
            <a:ext cx="4897438" cy="1552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仿宋_GB2312" panose="02010609030101010101" pitchFamily="49" charset="-122"/>
                <a:ea typeface="仿宋_GB2312" panose="02010609030101010101" pitchFamily="49" charset="-122"/>
              </a:rPr>
              <a:t>肤色：滋润，有光泽</a:t>
            </a:r>
            <a:endParaRPr lang="zh-CN" altLang="en-US" sz="2000" b="1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仿宋_GB2312" panose="02010609030101010101" pitchFamily="49" charset="-122"/>
                <a:ea typeface="仿宋_GB2312" panose="02010609030101010101" pitchFamily="49" charset="-122"/>
              </a:rPr>
              <a:t>头发：浓密，乌黑，有光泽</a:t>
            </a:r>
            <a:endParaRPr lang="zh-CN" altLang="en-US" sz="2000" b="1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仿宋_GB2312" panose="02010609030101010101" pitchFamily="49" charset="-122"/>
                <a:ea typeface="仿宋_GB2312" panose="02010609030101010101" pitchFamily="49" charset="-122"/>
              </a:rPr>
              <a:t>五官：目光有神</a:t>
            </a:r>
            <a:r>
              <a:rPr lang="en-US" altLang="zh-CN" sz="2000" b="1"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2000" b="1">
                <a:latin typeface="仿宋_GB2312" panose="02010609030101010101" pitchFamily="49" charset="-122"/>
                <a:ea typeface="仿宋_GB2312" panose="02010609030101010101" pitchFamily="49" charset="-122"/>
              </a:rPr>
              <a:t>鼻色明润</a:t>
            </a:r>
            <a:r>
              <a:rPr lang="en-US" altLang="zh-CN" sz="2000" b="1">
                <a:latin typeface="仿宋_GB2312" panose="02010609030101010101" pitchFamily="49" charset="-122"/>
                <a:ea typeface="仿宋_GB2312" panose="02010609030101010101" pitchFamily="49" charset="-122"/>
              </a:rPr>
              <a:t>, </a:t>
            </a:r>
            <a:r>
              <a:rPr lang="zh-CN" altLang="en-US" sz="2000" b="1">
                <a:latin typeface="仿宋_GB2312" panose="02010609030101010101" pitchFamily="49" charset="-122"/>
                <a:ea typeface="仿宋_GB2312" panose="02010609030101010101" pitchFamily="49" charset="-122"/>
              </a:rPr>
              <a:t>唇色红润</a:t>
            </a:r>
            <a:endParaRPr lang="zh-CN" altLang="en-US" sz="2000" b="1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仿宋_GB2312" panose="02010609030101010101" pitchFamily="49" charset="-122"/>
                <a:ea typeface="仿宋_GB2312" panose="02010609030101010101" pitchFamily="49" charset="-122"/>
              </a:rPr>
              <a:t>精神：精力充沛</a:t>
            </a:r>
            <a:r>
              <a:rPr lang="en-US" altLang="zh-CN" sz="2000" b="1"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2000" b="1">
                <a:latin typeface="仿宋_GB2312" panose="02010609030101010101" pitchFamily="49" charset="-122"/>
                <a:ea typeface="仿宋_GB2312" panose="02010609030101010101" pitchFamily="49" charset="-122"/>
              </a:rPr>
              <a:t>不易疲劳</a:t>
            </a:r>
            <a:endParaRPr lang="zh-CN" altLang="en-US" sz="2000" b="1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9750" y="5229225"/>
            <a:ext cx="503238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舌脉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90" name="AutoShape 10"/>
          <p:cNvSpPr/>
          <p:nvPr/>
        </p:nvSpPr>
        <p:spPr bwMode="auto">
          <a:xfrm>
            <a:off x="1042988" y="4868863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187450" y="4910138"/>
            <a:ext cx="3384550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舌质：淡红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舌苔：薄白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脉象：从容和缓</a:t>
            </a:r>
            <a:r>
              <a:rPr lang="en-US" altLang="zh-CN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柔和有力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580063" y="1482725"/>
            <a:ext cx="504825" cy="11906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心理特征</a:t>
            </a:r>
            <a:endParaRPr lang="zh-CN" altLang="en-US" sz="2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227763" y="1557338"/>
            <a:ext cx="1223962" cy="14430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随和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开朗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494" name="AutoShape 14"/>
          <p:cNvSpPr/>
          <p:nvPr/>
        </p:nvSpPr>
        <p:spPr bwMode="auto">
          <a:xfrm>
            <a:off x="6083300" y="1412875"/>
            <a:ext cx="144463" cy="1368425"/>
          </a:xfrm>
          <a:prstGeom prst="leftBrace">
            <a:avLst>
              <a:gd name="adj1" fmla="val 78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580063" y="3282950"/>
            <a:ext cx="503237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发病倾向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96" name="AutoShape 16"/>
          <p:cNvSpPr/>
          <p:nvPr/>
        </p:nvSpPr>
        <p:spPr bwMode="auto">
          <a:xfrm>
            <a:off x="6084888" y="31400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372225" y="3284538"/>
            <a:ext cx="576263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患病较少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651500" y="4941888"/>
            <a:ext cx="433388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适应能力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99" name="AutoShape 19"/>
          <p:cNvSpPr/>
          <p:nvPr/>
        </p:nvSpPr>
        <p:spPr bwMode="auto">
          <a:xfrm>
            <a:off x="6084888" y="479742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227763" y="4941888"/>
            <a:ext cx="1223962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自然环境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6227763" y="5753100"/>
            <a:ext cx="1223962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社会环境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7380288" y="5084763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V="1">
            <a:off x="7380288" y="5516563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740650" y="5157788"/>
            <a:ext cx="503238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较强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1480"/>
            <a:ext cx="5429288" cy="1200329"/>
          </a:xfrm>
          <a:noFill/>
        </p:spPr>
        <p:txBody>
          <a:bodyPr wrap="square" anchor="t">
            <a:spAutoFit/>
          </a:bodyPr>
          <a:lstStyle/>
          <a:p>
            <a:r>
              <a:rPr lang="zh-CN" altLang="en-US" sz="3600" dirty="0" smtClean="0">
                <a:solidFill>
                  <a:srgbClr val="CC0000"/>
                </a:solidFill>
                <a:ea typeface="楷体_GB2312" panose="02010609030101010101" pitchFamily="49" charset="-122"/>
              </a:rPr>
              <a:t>二、气虚质（猪八戒）（绵绵细雨）</a:t>
            </a:r>
            <a:endParaRPr lang="zh-CN" altLang="en-US" sz="3600" dirty="0" smtClean="0">
              <a:solidFill>
                <a:srgbClr val="CC0000"/>
              </a:solidFill>
              <a:ea typeface="楷体_GB2312" panose="02010609030101010101" pitchFamily="49" charset="-122"/>
            </a:endParaRPr>
          </a:p>
        </p:txBody>
      </p:sp>
      <p:pic>
        <p:nvPicPr>
          <p:cNvPr id="21507" name="Picture 3" descr="气虚质"/>
          <p:cNvPicPr>
            <a:picLocks noChangeAspect="1" noChangeArrowheads="1"/>
          </p:cNvPicPr>
          <p:nvPr/>
        </p:nvPicPr>
        <p:blipFill>
          <a:blip r:embed="rId1"/>
          <a:srcRect l="30742" t="20300" r="49123" b="42445"/>
          <a:stretch>
            <a:fillRect/>
          </a:stretch>
        </p:blipFill>
        <p:spPr bwMode="auto">
          <a:xfrm>
            <a:off x="7019925" y="1341438"/>
            <a:ext cx="17510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6408737" cy="16303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800" b="1" u="sng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由于元气不足，以气息低弱、机体、脏腑功能状态低下为主要特征的一种体质状态。</a:t>
            </a:r>
            <a:r>
              <a:rPr lang="zh-CN" altLang="en-US" sz="28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800" b="1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11188" y="3716338"/>
            <a:ext cx="6157912" cy="21431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明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</a:rPr>
              <a:t>·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张景岳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</a:rPr>
              <a:t>《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景岳全书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</a:rPr>
              <a:t>·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杂证谟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</a:rPr>
              <a:t>》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云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</a:rPr>
              <a:t>:“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何以肥人多气虚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盖人之形体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骨为君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且肉以血成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总属阴类</a:t>
            </a:r>
            <a:r>
              <a:rPr lang="en-US" altLang="zh-CN" sz="2800" b="1"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 sz="2800" b="1">
                <a:latin typeface="新宋体" panose="02010609030101010101" charset="-122"/>
                <a:ea typeface="新宋体" panose="02010609030101010101" charset="-122"/>
              </a:rPr>
              <a:t>故肥人多有气虚之证。”</a:t>
            </a:r>
            <a:endParaRPr lang="zh-CN" altLang="en-US" sz="2800" b="1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522260" y="887395"/>
          <a:ext cx="7500989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3240088" cy="4206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体质特征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431800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形体特征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2" name="AutoShape 4"/>
          <p:cNvSpPr/>
          <p:nvPr/>
        </p:nvSpPr>
        <p:spPr bwMode="auto">
          <a:xfrm>
            <a:off x="1042988" y="14128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87450" y="1484313"/>
            <a:ext cx="2592388" cy="14430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体型：偏胖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肌肉：松软不实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35877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常见表现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5" name="AutoShape 7"/>
          <p:cNvSpPr/>
          <p:nvPr/>
        </p:nvSpPr>
        <p:spPr bwMode="auto">
          <a:xfrm>
            <a:off x="1042988" y="3213100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187450" y="3284538"/>
            <a:ext cx="3600450" cy="11874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语言：声音低弱，懒得说话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精神：精力不充沛</a:t>
            </a:r>
            <a:r>
              <a:rPr lang="en-US" altLang="zh-CN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容易疲劳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39750" y="5229225"/>
            <a:ext cx="503238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舌脉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8" name="AutoShape 10"/>
          <p:cNvSpPr/>
          <p:nvPr/>
        </p:nvSpPr>
        <p:spPr bwMode="auto">
          <a:xfrm>
            <a:off x="1042988" y="4868863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187450" y="4910138"/>
            <a:ext cx="3384550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舌质：淡红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舌体：胖大，舌边有齿痕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脉象：虚缓</a:t>
            </a:r>
            <a:r>
              <a:rPr lang="zh-CN" altLang="en-US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580063" y="1482725"/>
            <a:ext cx="50482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心理特征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227763" y="1557338"/>
            <a:ext cx="2232025" cy="1111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性格内向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胆小、不喜欢冒险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42" name="AutoShape 14"/>
          <p:cNvSpPr/>
          <p:nvPr/>
        </p:nvSpPr>
        <p:spPr bwMode="auto">
          <a:xfrm>
            <a:off x="6083300" y="1412875"/>
            <a:ext cx="144463" cy="1368425"/>
          </a:xfrm>
          <a:prstGeom prst="leftBrace">
            <a:avLst>
              <a:gd name="adj1" fmla="val 78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580063" y="3282950"/>
            <a:ext cx="503237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发病倾向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44" name="AutoShape 16"/>
          <p:cNvSpPr/>
          <p:nvPr/>
        </p:nvSpPr>
        <p:spPr bwMode="auto">
          <a:xfrm>
            <a:off x="6084888" y="31400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227763" y="3141663"/>
            <a:ext cx="2916237" cy="1330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CN" altLang="en-US" b="1">
                <a:ea typeface="仿宋_GB2312" panose="02010609030101010101" pitchFamily="49" charset="-122"/>
              </a:rPr>
              <a:t>比别人容易患感冒</a:t>
            </a:r>
            <a:endParaRPr lang="zh-CN" altLang="en-US" b="1"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CN" altLang="en-US" b="1">
                <a:ea typeface="仿宋_GB2312" panose="02010609030101010101" pitchFamily="49" charset="-122"/>
              </a:rPr>
              <a:t>病后不易康复</a:t>
            </a:r>
            <a:endParaRPr lang="zh-CN" altLang="en-US" b="1"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CN" altLang="en-US" b="1">
                <a:ea typeface="仿宋_GB2312" panose="02010609030101010101" pitchFamily="49" charset="-122"/>
              </a:rPr>
              <a:t>容易内脏下垂</a:t>
            </a:r>
            <a:endParaRPr lang="zh-CN" altLang="en-US" b="1"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CN" altLang="en-US" b="1">
                <a:ea typeface="仿宋_GB2312" panose="02010609030101010101" pitchFamily="49" charset="-122"/>
              </a:rPr>
              <a:t>容易患疲劳综合征</a:t>
            </a:r>
            <a:endParaRPr lang="zh-CN" altLang="en-US" b="1">
              <a:ea typeface="仿宋_GB2312" panose="02010609030101010101" pitchFamily="49" charset="-122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651500" y="4941888"/>
            <a:ext cx="433388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适应能力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47" name="AutoShape 19"/>
          <p:cNvSpPr/>
          <p:nvPr/>
        </p:nvSpPr>
        <p:spPr bwMode="auto">
          <a:xfrm>
            <a:off x="6084888" y="479742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6084888" y="4941888"/>
            <a:ext cx="3059112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ea typeface="仿宋_GB2312" panose="02010609030101010101" pitchFamily="49" charset="-122"/>
              </a:rPr>
              <a:t>自然环境：不适应季节变化</a:t>
            </a:r>
            <a:endParaRPr lang="zh-CN" altLang="en-US" b="1">
              <a:ea typeface="仿宋_GB2312" panose="02010609030101010101" pitchFamily="49" charset="-122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084888" y="5753100"/>
            <a:ext cx="2663825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社会环境：一般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4038600" cy="727075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zh-CN" altLang="en-US" sz="40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辨体要点 </a:t>
            </a:r>
            <a:endParaRPr lang="zh-CN" altLang="en-US" sz="40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310310" name="Group 38"/>
          <p:cNvGraphicFramePr>
            <a:graphicFrameLocks noGrp="1"/>
          </p:cNvGraphicFramePr>
          <p:nvPr>
            <p:ph sz="half" idx="2"/>
          </p:nvPr>
        </p:nvGraphicFramePr>
        <p:xfrm>
          <a:off x="323850" y="1628775"/>
          <a:ext cx="4032250" cy="3892552"/>
        </p:xfrm>
        <a:graphic>
          <a:graphicData uri="http://schemas.openxmlformats.org/drawingml/2006/table">
            <a:tbl>
              <a:tblPr/>
              <a:tblGrid>
                <a:gridCol w="403225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容易疲乏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容易气短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容易头晕眼花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0" lang="zh-CN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比别人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容易患感冒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喜欢安静、懒得说话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说话声音低弱无力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(7)</a:t>
                      </a:r>
                      <a:r>
                        <a:rPr kumimoji="0" lang="zh-CN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活动量稍大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就容易出虚汗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1" name="Text Box 37"/>
          <p:cNvSpPr txBox="1">
            <a:spLocks noChangeArrowheads="1"/>
          </p:cNvSpPr>
          <p:nvPr/>
        </p:nvSpPr>
        <p:spPr bwMode="auto">
          <a:xfrm>
            <a:off x="4859338" y="1989138"/>
            <a:ext cx="4033837" cy="22288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 u="sng">
                <a:solidFill>
                  <a:srgbClr val="CC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例如：</a:t>
            </a:r>
            <a:endParaRPr lang="zh-CN" altLang="en-US" sz="2000" b="1" u="sng">
              <a:solidFill>
                <a:srgbClr val="CC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u="sng">
                <a:solidFill>
                  <a:srgbClr val="CC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不能长距离行走  </a:t>
            </a:r>
            <a:endParaRPr lang="zh-CN" altLang="en-US" sz="2400" b="1" u="sng">
              <a:solidFill>
                <a:srgbClr val="CC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u="sng">
                <a:solidFill>
                  <a:srgbClr val="CC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爬一两层楼气喘</a:t>
            </a:r>
            <a:endParaRPr lang="zh-CN" altLang="en-US" sz="2400" b="1" u="sng">
              <a:solidFill>
                <a:srgbClr val="CC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u="sng">
                <a:solidFill>
                  <a:srgbClr val="CC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说话声音低，且中间需要停顿换气</a:t>
            </a:r>
            <a:endParaRPr lang="zh-CN" altLang="en-US" sz="2400" b="1" u="sng">
              <a:solidFill>
                <a:srgbClr val="CC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4213" y="2060575"/>
            <a:ext cx="5399087" cy="1260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en-US" sz="3200" b="1" i="1" u="sng">
                <a:latin typeface="仿宋_GB2312" panose="02010609030101010101" pitchFamily="49" charset="-122"/>
                <a:ea typeface="仿宋_GB2312" panose="02010609030101010101" pitchFamily="49" charset="-122"/>
              </a:rPr>
              <a:t>由于阳气不足、以虚寒现象为主要特征的体质状态。</a:t>
            </a:r>
            <a:r>
              <a:rPr lang="zh-CN" altLang="en-US" sz="2800" u="sng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endParaRPr lang="zh-CN" altLang="en-US" sz="2800" u="sng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95288" y="3789363"/>
            <a:ext cx="7632700" cy="27416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清</a:t>
            </a:r>
            <a:r>
              <a:rPr lang="en-US" altLang="zh-CN" sz="2800" b="1">
                <a:latin typeface="Arial" panose="020B0604020202020204"/>
                <a:ea typeface="华文仿宋" panose="02010600040101010101" pitchFamily="2" charset="-122"/>
              </a:rPr>
              <a:t>·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叶天士</a:t>
            </a:r>
            <a:r>
              <a:rPr lang="en-US" altLang="zh-CN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临证指南医案</a:t>
            </a:r>
            <a:r>
              <a:rPr lang="en-US" altLang="zh-CN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》:</a:t>
            </a:r>
            <a:r>
              <a:rPr lang="en-US" altLang="zh-CN" sz="2800" b="1">
                <a:latin typeface="Arial" panose="020B0604020202020204"/>
                <a:ea typeface="华文仿宋" panose="02010600040101010101" pitchFamily="2" charset="-122"/>
              </a:rPr>
              <a:t>“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形躯丰溢</a:t>
            </a:r>
            <a:r>
              <a:rPr lang="en-US" altLang="zh-CN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,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脉来微小</a:t>
            </a:r>
            <a:r>
              <a:rPr lang="en-US" altLang="zh-CN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,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乃阳气不足体质</a:t>
            </a:r>
            <a:r>
              <a:rPr lang="zh-CN" altLang="en-US" sz="2800" b="1">
                <a:latin typeface="Arial" panose="020B0604020202020204"/>
                <a:ea typeface="华文仿宋" panose="02010600040101010101" pitchFamily="2" charset="-122"/>
              </a:rPr>
              <a:t>”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2800" b="1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   </a:t>
            </a:r>
            <a:r>
              <a:rPr lang="en-US" altLang="zh-CN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素问</a:t>
            </a:r>
            <a:r>
              <a:rPr lang="en-US" altLang="zh-CN" sz="2800" b="1">
                <a:latin typeface="Arial" panose="020B0604020202020204"/>
                <a:ea typeface="华文仿宋" panose="02010600040101010101" pitchFamily="2" charset="-122"/>
              </a:rPr>
              <a:t>·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逆调论</a:t>
            </a:r>
            <a:r>
              <a:rPr lang="en-US" altLang="zh-CN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云</a:t>
            </a:r>
            <a:r>
              <a:rPr lang="en-US" altLang="zh-CN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:</a:t>
            </a:r>
            <a:r>
              <a:rPr lang="en-US" altLang="zh-CN" sz="2800" b="1">
                <a:latin typeface="Arial" panose="020B0604020202020204"/>
                <a:ea typeface="华文仿宋" panose="02010600040101010101" pitchFamily="2" charset="-122"/>
              </a:rPr>
              <a:t>“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阳气少</a:t>
            </a:r>
            <a:r>
              <a:rPr lang="en-US" altLang="zh-CN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,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阴气多</a:t>
            </a:r>
            <a:r>
              <a:rPr lang="en-US" altLang="zh-CN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,</a:t>
            </a:r>
            <a:r>
              <a: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rPr>
              <a:t>故身寒如从水中出。</a:t>
            </a:r>
            <a:r>
              <a:rPr lang="zh-CN" altLang="en-US" sz="2800" b="1">
                <a:latin typeface="Arial" panose="020B0604020202020204"/>
                <a:ea typeface="华文仿宋" panose="02010600040101010101" pitchFamily="2" charset="-122"/>
              </a:rPr>
              <a:t>”</a:t>
            </a:r>
            <a:endParaRPr lang="zh-CN" altLang="en-US" sz="2800" b="1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800" b="1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571500" y="785794"/>
            <a:ext cx="5000632" cy="1077218"/>
          </a:xfrm>
          <a:prstGeom prst="rect">
            <a:avLst/>
          </a:prstGeom>
          <a:noFill/>
          <a:ln w="317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三、阳虚</a:t>
            </a:r>
            <a:r>
              <a:rPr lang="zh-CN" altLang="en-US" sz="32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质（唐僧）（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寒风呼啸）</a:t>
            </a:r>
            <a:endParaRPr lang="zh-CN" altLang="en-US" sz="32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4585" name="Picture 4" descr="阳虚质1"/>
          <p:cNvPicPr>
            <a:picLocks noChangeAspect="1" noChangeArrowheads="1"/>
          </p:cNvPicPr>
          <p:nvPr/>
        </p:nvPicPr>
        <p:blipFill>
          <a:blip r:embed="rId1"/>
          <a:srcRect l="-2077" r="80508" b="60901"/>
          <a:stretch>
            <a:fillRect/>
          </a:stretch>
        </p:blipFill>
        <p:spPr bwMode="auto">
          <a:xfrm>
            <a:off x="6372225" y="620713"/>
            <a:ext cx="1733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3240088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体质特征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431800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形体特征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4" name="AutoShape 4"/>
          <p:cNvSpPr/>
          <p:nvPr/>
        </p:nvSpPr>
        <p:spPr bwMode="auto">
          <a:xfrm>
            <a:off x="1042988" y="14128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87450" y="1484313"/>
            <a:ext cx="2808288" cy="10683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体型：一般偏胖，     亦可见于其他体型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肌肉：松软不实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35877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常见表现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7" name="AutoShape 7"/>
          <p:cNvSpPr/>
          <p:nvPr/>
        </p:nvSpPr>
        <p:spPr bwMode="auto">
          <a:xfrm>
            <a:off x="1042988" y="3213100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187450" y="3168650"/>
            <a:ext cx="4897438" cy="1552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躯体：怕冷，多见于背部、两膝、中脘部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手足：发凉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饮食：喜欢热的饮食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精神：精力不充沛</a:t>
            </a:r>
            <a:r>
              <a:rPr lang="en-US" altLang="zh-CN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睡眠偏多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39750" y="5229225"/>
            <a:ext cx="503238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舌脉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10" name="AutoShape 10"/>
          <p:cNvSpPr/>
          <p:nvPr/>
        </p:nvSpPr>
        <p:spPr bwMode="auto">
          <a:xfrm>
            <a:off x="1042988" y="4868863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187450" y="4910138"/>
            <a:ext cx="3384550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舌质：淡、嫩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舌体：多胖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脉象：沉、迟、弱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580063" y="1482725"/>
            <a:ext cx="50482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心理特征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227763" y="1557338"/>
            <a:ext cx="792162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沉静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内向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14" name="AutoShape 14"/>
          <p:cNvSpPr/>
          <p:nvPr/>
        </p:nvSpPr>
        <p:spPr bwMode="auto">
          <a:xfrm>
            <a:off x="6083300" y="1412875"/>
            <a:ext cx="144463" cy="1368425"/>
          </a:xfrm>
          <a:prstGeom prst="leftBrace">
            <a:avLst>
              <a:gd name="adj1" fmla="val 78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3282950"/>
            <a:ext cx="503237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发病倾向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16" name="AutoShape 16"/>
          <p:cNvSpPr/>
          <p:nvPr/>
        </p:nvSpPr>
        <p:spPr bwMode="auto">
          <a:xfrm>
            <a:off x="6084888" y="31400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372225" y="3284538"/>
            <a:ext cx="1655763" cy="14954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容易寒化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易患痰饮、肿胀、泄泻等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651500" y="4941888"/>
            <a:ext cx="433388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适应能力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19" name="AutoShape 19"/>
          <p:cNvSpPr/>
          <p:nvPr/>
        </p:nvSpPr>
        <p:spPr bwMode="auto">
          <a:xfrm>
            <a:off x="6084888" y="479742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215074" y="4714884"/>
            <a:ext cx="2786082" cy="92333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2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自然环境：不能忍受冬天的寒冷，不喜欢潮湿</a:t>
            </a:r>
            <a:endParaRPr lang="zh-CN" altLang="en-US" sz="2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6227763" y="5753100"/>
            <a:ext cx="2520950" cy="339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楷体_GB2312" panose="02010609030101010101" pitchFamily="49" charset="-122"/>
                <a:ea typeface="楷体_GB2312" panose="02010609030101010101" pitchFamily="49" charset="-122"/>
              </a:rPr>
              <a:t>社会环境：无特殊</a:t>
            </a: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0"/>
            <a:ext cx="2592387" cy="936625"/>
          </a:xfrm>
          <a:noFill/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zh-CN" altLang="en-US" sz="40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辨体要点</a:t>
            </a:r>
            <a:r>
              <a:rPr lang="zh-CN" altLang="en-US" sz="400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4000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26643" name="Group 19"/>
          <p:cNvGraphicFramePr>
            <a:graphicFrameLocks noGrp="1"/>
          </p:cNvGraphicFramePr>
          <p:nvPr>
            <p:ph sz="half" idx="2"/>
          </p:nvPr>
        </p:nvGraphicFramePr>
        <p:xfrm>
          <a:off x="468313" y="1557338"/>
          <a:ext cx="4608512" cy="5938838"/>
        </p:xfrm>
        <a:graphic>
          <a:graphicData uri="http://schemas.openxmlformats.org/drawingml/2006/table">
            <a:tbl>
              <a:tblPr/>
              <a:tblGrid>
                <a:gridCol w="46085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手脚发凉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胃脘部、背部或腰膝部怕怜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比一般人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耐受不了寒冷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冬天的寒冷或冷空调、电扇等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吃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喝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凉的东西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会感到不舒服或者怕吃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喝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凉的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受凉或吃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喝</a:t>
                      </a:r>
                      <a:r>
                        <a:rPr kumimoji="0" lang="en-US" altLang="zh-CN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凉的东西后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，容易腹泻、拉肚子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舌淡胖嫩、苔润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41" name="Picture 33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48263" y="2565400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5400675" cy="144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由于体内津液精血等阴液亏少，以阴虚内热为主要特征的体质状态。</a:t>
            </a:r>
            <a:r>
              <a:rPr lang="zh-CN" altLang="en-US" sz="2800" b="1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endParaRPr lang="zh-CN" altLang="en-US" sz="2800" b="1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27651" name="Picture 4" descr="阴虚质1"/>
          <p:cNvPicPr>
            <a:picLocks noChangeAspect="1" noChangeArrowheads="1"/>
          </p:cNvPicPr>
          <p:nvPr/>
        </p:nvPicPr>
        <p:blipFill>
          <a:blip r:embed="rId1"/>
          <a:srcRect l="34372" t="20609" r="44753" b="37833"/>
          <a:stretch>
            <a:fillRect/>
          </a:stretch>
        </p:blipFill>
        <p:spPr bwMode="auto">
          <a:xfrm>
            <a:off x="6516688" y="1773238"/>
            <a:ext cx="1517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11188" y="3644900"/>
            <a:ext cx="7632700" cy="26558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素问</a:t>
            </a:r>
            <a:r>
              <a:rPr lang="en-US" altLang="zh-CN" sz="2800" b="1" i="1">
                <a:solidFill>
                  <a:srgbClr val="008000"/>
                </a:solidFill>
                <a:ea typeface="仿宋_GB2312" panose="02010609030101010101" pitchFamily="49" charset="-122"/>
              </a:rPr>
              <a:t>·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调经论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云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:</a:t>
            </a:r>
            <a:r>
              <a:rPr lang="en-US" altLang="zh-CN" sz="2800" b="1" i="1">
                <a:solidFill>
                  <a:srgbClr val="008000"/>
                </a:solidFill>
                <a:ea typeface="仿宋_GB2312" panose="02010609030101010101" pitchFamily="49" charset="-122"/>
              </a:rPr>
              <a:t>“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阴虚则内热</a:t>
            </a:r>
            <a:r>
              <a:rPr lang="zh-CN" altLang="en-US" sz="2800" b="1" i="1">
                <a:solidFill>
                  <a:srgbClr val="008000"/>
                </a:solidFill>
                <a:ea typeface="仿宋_GB2312" panose="02010609030101010101" pitchFamily="49" charset="-122"/>
              </a:rPr>
              <a:t>”</a:t>
            </a:r>
            <a:endParaRPr lang="zh-CN" altLang="en-US" sz="2800" b="1" i="1">
              <a:solidFill>
                <a:srgbClr val="008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元</a:t>
            </a:r>
            <a:r>
              <a:rPr lang="en-US" altLang="zh-CN" sz="2800" b="1" i="1">
                <a:solidFill>
                  <a:srgbClr val="008000"/>
                </a:solidFill>
                <a:ea typeface="仿宋_GB2312" panose="02010609030101010101" pitchFamily="49" charset="-122"/>
              </a:rPr>
              <a:t>·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朱丹溪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格致余论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en-US" altLang="zh-CN" sz="2800" b="1" i="1">
                <a:solidFill>
                  <a:srgbClr val="008000"/>
                </a:solidFill>
                <a:ea typeface="仿宋_GB2312" panose="02010609030101010101" pitchFamily="49" charset="-122"/>
              </a:rPr>
              <a:t>“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: 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瘦人火多</a:t>
            </a:r>
            <a:r>
              <a:rPr lang="zh-CN" altLang="en-US" sz="2800" b="1" i="1">
                <a:solidFill>
                  <a:srgbClr val="008000"/>
                </a:solidFill>
                <a:ea typeface="仿宋_GB2312" panose="02010609030101010101" pitchFamily="49" charset="-122"/>
              </a:rPr>
              <a:t>”</a:t>
            </a:r>
            <a:endParaRPr lang="zh-CN" altLang="en-US" sz="2800" b="1" i="1">
              <a:solidFill>
                <a:srgbClr val="008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临证指南医案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en-US" altLang="zh-CN" sz="2800" b="1" i="1">
                <a:solidFill>
                  <a:srgbClr val="008000"/>
                </a:solidFill>
                <a:ea typeface="仿宋_GB2312" panose="02010609030101010101" pitchFamily="49" charset="-122"/>
              </a:rPr>
              <a:t>“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: 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瘦人阴不足</a:t>
            </a:r>
            <a:r>
              <a:rPr lang="zh-CN" altLang="en-US" sz="2800" b="1" i="1">
                <a:solidFill>
                  <a:srgbClr val="008000"/>
                </a:solidFill>
                <a:ea typeface="仿宋_GB2312" panose="02010609030101010101" pitchFamily="49" charset="-122"/>
              </a:rPr>
              <a:t>”</a:t>
            </a:r>
            <a:endParaRPr lang="zh-CN" altLang="en-US" sz="2800" b="1" i="1">
              <a:solidFill>
                <a:srgbClr val="008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《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医门棒喝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》</a:t>
            </a:r>
            <a:r>
              <a:rPr lang="en-US" altLang="zh-CN" sz="2800" b="1" i="1">
                <a:solidFill>
                  <a:srgbClr val="008000"/>
                </a:solidFill>
                <a:ea typeface="仿宋_GB2312" panose="02010609030101010101" pitchFamily="49" charset="-122"/>
              </a:rPr>
              <a:t>“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: 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面苍阴虚之人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其形瘦者</a:t>
            </a:r>
            <a:r>
              <a:rPr lang="en-US" altLang="zh-CN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,</a:t>
            </a:r>
            <a:r>
              <a:rPr lang="zh-CN" altLang="en-US" sz="2800" b="1" i="1">
                <a:solidFill>
                  <a:srgbClr val="008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内火易动。</a:t>
            </a:r>
            <a:r>
              <a:rPr lang="zh-CN" altLang="en-US" sz="2800" b="1" i="1">
                <a:solidFill>
                  <a:srgbClr val="008000"/>
                </a:solidFill>
                <a:ea typeface="仿宋_GB2312" panose="02010609030101010101" pitchFamily="49" charset="-122"/>
              </a:rPr>
              <a:t>”</a:t>
            </a:r>
            <a:endParaRPr lang="zh-CN" altLang="en-US" sz="2800" b="1" i="1">
              <a:solidFill>
                <a:srgbClr val="008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857224" y="714356"/>
            <a:ext cx="6102366" cy="523220"/>
          </a:xfrm>
          <a:prstGeom prst="rect">
            <a:avLst/>
          </a:prstGeom>
          <a:noFill/>
          <a:ln w="317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四、阴虚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质（孙悟空）（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烈日当空）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3240088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 u="sng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体质特征</a:t>
            </a:r>
            <a:endParaRPr lang="zh-CN" altLang="en-US" sz="2800" u="sng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431800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形体特征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AutoShape 4"/>
          <p:cNvSpPr/>
          <p:nvPr/>
        </p:nvSpPr>
        <p:spPr bwMode="auto">
          <a:xfrm>
            <a:off x="1042988" y="14128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87450" y="1484313"/>
            <a:ext cx="2952750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体型：偏瘦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皮肤：偏干、肤色偏暗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35877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常见表现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9" name="AutoShape 7"/>
          <p:cNvSpPr/>
          <p:nvPr/>
        </p:nvSpPr>
        <p:spPr bwMode="auto">
          <a:xfrm>
            <a:off x="1042988" y="3213100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187450" y="3282950"/>
            <a:ext cx="3168650" cy="11874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手足：手脚心发热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五官：口干咽燥，眼睛干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大便：干燥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39750" y="5229225"/>
            <a:ext cx="503238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舌脉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2" name="AutoShape 10"/>
          <p:cNvSpPr/>
          <p:nvPr/>
        </p:nvSpPr>
        <p:spPr bwMode="auto">
          <a:xfrm>
            <a:off x="1042988" y="4868863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187450" y="4910138"/>
            <a:ext cx="3384550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舌质：红、少津或见裂纹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舌苔：少苔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脉象：细或数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580063" y="1482725"/>
            <a:ext cx="50482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心理特征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227763" y="1557338"/>
            <a:ext cx="792162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急躁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外向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86" name="AutoShape 14"/>
          <p:cNvSpPr/>
          <p:nvPr/>
        </p:nvSpPr>
        <p:spPr bwMode="auto">
          <a:xfrm>
            <a:off x="6083300" y="1412875"/>
            <a:ext cx="144463" cy="1368425"/>
          </a:xfrm>
          <a:prstGeom prst="leftBrace">
            <a:avLst>
              <a:gd name="adj1" fmla="val 78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580063" y="3282950"/>
            <a:ext cx="503237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发病倾向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88" name="AutoShape 16"/>
          <p:cNvSpPr/>
          <p:nvPr/>
        </p:nvSpPr>
        <p:spPr bwMode="auto">
          <a:xfrm>
            <a:off x="6084888" y="31400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300788" y="3068638"/>
            <a:ext cx="2663825" cy="17700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ea typeface="仿宋_GB2312" panose="02010609030101010101" pitchFamily="49" charset="-122"/>
              </a:rPr>
              <a:t>易从热化</a:t>
            </a:r>
            <a:endParaRPr lang="zh-CN" altLang="en-US" sz="2000" b="1"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ea typeface="仿宋_GB2312" panose="02010609030101010101" pitchFamily="49" charset="-122"/>
              </a:rPr>
              <a:t>病后呈现阴虚表现</a:t>
            </a:r>
            <a:endParaRPr lang="zh-CN" altLang="en-US" sz="2000" b="1"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ea typeface="仿宋_GB2312" panose="02010609030101010101" pitchFamily="49" charset="-122"/>
              </a:rPr>
              <a:t>易患经前期紧张综合征、干燥综合征、肺结核、甲亢等</a:t>
            </a:r>
            <a:endParaRPr lang="zh-CN" altLang="en-US" sz="2000" b="1">
              <a:ea typeface="仿宋_GB2312" panose="02010609030101010101" pitchFamily="49" charset="-122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5651500" y="4941888"/>
            <a:ext cx="433388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适应能力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91" name="AutoShape 19"/>
          <p:cNvSpPr/>
          <p:nvPr/>
        </p:nvSpPr>
        <p:spPr bwMode="auto">
          <a:xfrm>
            <a:off x="6084888" y="479742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227763" y="4868863"/>
            <a:ext cx="2592387" cy="8858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自然环境：不喜欢夏、秋季节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5288" y="692150"/>
            <a:ext cx="4038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4000" b="1" u="sng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辨体要点</a:t>
            </a:r>
            <a:r>
              <a:rPr lang="zh-CN" altLang="en-US" sz="40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40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29719" name="Group 23"/>
          <p:cNvGraphicFramePr>
            <a:graphicFrameLocks noGrp="1"/>
          </p:cNvGraphicFramePr>
          <p:nvPr/>
        </p:nvGraphicFramePr>
        <p:xfrm>
          <a:off x="468313" y="1773238"/>
          <a:ext cx="4319587" cy="4572000"/>
        </p:xfrm>
        <a:graphic>
          <a:graphicData uri="http://schemas.openxmlformats.org/drawingml/2006/table">
            <a:tbl>
              <a:tblPr/>
              <a:tblGrid>
                <a:gridCol w="4319587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感到手脚心发热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感觉身体、脸上发热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舌红少津少苔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口唇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比一般人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红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容易便秘或大便干燥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面部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两颧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潮红或偏红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(7)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感到眼睛干涩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(8)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感到口干咽燥、总想喝水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15" name="Picture 37" descr="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3800" y="2349500"/>
            <a:ext cx="3671888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5256213" cy="14398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6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由于水液内停而痰湿凝聚，以粘滞重浊为主要特征的体质状态。 </a:t>
            </a:r>
            <a:endParaRPr lang="zh-CN" altLang="en-US" sz="36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0723" name="Picture 4" descr="痰湿质1"/>
          <p:cNvPicPr>
            <a:picLocks noChangeAspect="1" noChangeArrowheads="1"/>
          </p:cNvPicPr>
          <p:nvPr/>
        </p:nvPicPr>
        <p:blipFill>
          <a:blip r:embed="rId1"/>
          <a:srcRect r="80508" b="60901"/>
          <a:stretch>
            <a:fillRect/>
          </a:stretch>
        </p:blipFill>
        <p:spPr bwMode="auto">
          <a:xfrm>
            <a:off x="6372225" y="836613"/>
            <a:ext cx="17065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971550" y="3716338"/>
            <a:ext cx="5616575" cy="1873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zh-CN" sz="240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《</a:t>
            </a:r>
            <a:r>
              <a:rPr lang="zh-CN" altLang="en-US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格致余论</a:t>
            </a:r>
            <a:r>
              <a:rPr lang="en-US" altLang="zh-CN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》:“</a:t>
            </a:r>
            <a:r>
              <a:rPr lang="zh-CN" altLang="en-US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肥人多痰”、“肥人湿多”</a:t>
            </a:r>
            <a:endParaRPr lang="zh-CN" altLang="en-US" sz="2800" i="1">
              <a:solidFill>
                <a:srgbClr val="008000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800" i="1">
              <a:solidFill>
                <a:srgbClr val="008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00034" y="714356"/>
            <a:ext cx="6364243" cy="584775"/>
          </a:xfrm>
          <a:prstGeom prst="rect">
            <a:avLst/>
          </a:prstGeom>
          <a:noFill/>
          <a:ln w="317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五、痰湿</a:t>
            </a:r>
            <a:r>
              <a:rPr lang="zh-CN" altLang="en-US" sz="32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质（沙僧）（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梅雨缠绵）</a:t>
            </a:r>
            <a:endParaRPr lang="zh-CN" altLang="en-US" sz="32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71500" y="857250"/>
            <a:ext cx="3240088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体质特征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431800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形体特征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48" name="AutoShape 4"/>
          <p:cNvSpPr/>
          <p:nvPr/>
        </p:nvSpPr>
        <p:spPr bwMode="auto">
          <a:xfrm>
            <a:off x="1042988" y="14128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87450" y="1484313"/>
            <a:ext cx="2736850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体型：肥胖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肌肉：腹部肥满松软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35877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常见表现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51" name="AutoShape 7"/>
          <p:cNvSpPr/>
          <p:nvPr/>
        </p:nvSpPr>
        <p:spPr bwMode="auto">
          <a:xfrm>
            <a:off x="1042988" y="3213100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187450" y="3168650"/>
            <a:ext cx="3455988" cy="1412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皮肤：油脂分泌较多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出汗：多汗、汗粘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五官：上眼睑有轻微隆起的现象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饮食：喜欢肥肉、甜腻食物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39750" y="5229225"/>
            <a:ext cx="503238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舌脉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54" name="AutoShape 10"/>
          <p:cNvSpPr/>
          <p:nvPr/>
        </p:nvSpPr>
        <p:spPr bwMode="auto">
          <a:xfrm>
            <a:off x="1042988" y="4868863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187450" y="4910138"/>
            <a:ext cx="3384550" cy="1111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舌体：胖大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舌苔：厚腻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脉象：滑 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5580063" y="1482725"/>
            <a:ext cx="50482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心理特征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227763" y="1557338"/>
            <a:ext cx="1657350" cy="9747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2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温和、稳重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35000"/>
              </a:lnSpc>
              <a:spcBef>
                <a:spcPct val="2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善于忍耐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58" name="AutoShape 14"/>
          <p:cNvSpPr/>
          <p:nvPr/>
        </p:nvSpPr>
        <p:spPr bwMode="auto">
          <a:xfrm>
            <a:off x="6083300" y="1412875"/>
            <a:ext cx="144463" cy="1368425"/>
          </a:xfrm>
          <a:prstGeom prst="leftBrace">
            <a:avLst>
              <a:gd name="adj1" fmla="val 78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580063" y="3282950"/>
            <a:ext cx="503237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发病倾向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60" name="AutoShape 16"/>
          <p:cNvSpPr/>
          <p:nvPr/>
        </p:nvSpPr>
        <p:spPr bwMode="auto">
          <a:xfrm>
            <a:off x="6084888" y="31400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300788" y="3068638"/>
            <a:ext cx="1223962" cy="16478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消渴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中风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胸痹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b="1">
                <a:ea typeface="楷体_GB2312" panose="02010609030101010101" pitchFamily="49" charset="-122"/>
              </a:rPr>
              <a:t>……</a:t>
            </a:r>
            <a:endParaRPr lang="en-US" altLang="zh-CN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651500" y="4941888"/>
            <a:ext cx="433388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适应能力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63" name="AutoShape 19"/>
          <p:cNvSpPr/>
          <p:nvPr/>
        </p:nvSpPr>
        <p:spPr bwMode="auto">
          <a:xfrm>
            <a:off x="6084888" y="479742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6227763" y="4941888"/>
            <a:ext cx="2592387" cy="8858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>
                <a:ea typeface="仿宋_GB2312" panose="02010609030101010101" pitchFamily="49" charset="-122"/>
              </a:rPr>
              <a:t>自然环境：不喜欢梅雨季节、潮湿环境</a:t>
            </a:r>
            <a:endParaRPr lang="zh-CN" altLang="en-US" sz="2000" b="1">
              <a:ea typeface="仿宋_GB2312" panose="02010609030101010101" pitchFamily="49" charset="-122"/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806450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000" b="1" smtClean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体质的渊源</a:t>
            </a:r>
            <a:r>
              <a:rPr lang="en-US" altLang="zh-CN" sz="3600" b="1" smtClean="0">
                <a:solidFill>
                  <a:srgbClr val="FF3300"/>
                </a:solidFill>
                <a:latin typeface="华文楷体" panose="02010600040101010101" pitchFamily="2" charset="-122"/>
                <a:ea typeface="楷体_GB2312" panose="02010609030101010101" pitchFamily="49" charset="-122"/>
              </a:rPr>
              <a:t>——</a:t>
            </a:r>
            <a:endParaRPr lang="en-US" altLang="zh-CN" sz="3600" b="1" smtClean="0">
              <a:solidFill>
                <a:srgbClr val="FF33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东方起源</a:t>
            </a:r>
            <a:r>
              <a:rPr lang="en-US" altLang="zh-CN" b="1" smtClean="0">
                <a:latin typeface="Arial" panose="020B0604020202020204" pitchFamily="34" charset="0"/>
                <a:ea typeface="楷体_GB2312" panose="02010609030101010101" pitchFamily="49" charset="-122"/>
              </a:rPr>
              <a:t>——</a:t>
            </a: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中医对体质的论述始于</a:t>
            </a:r>
            <a:r>
              <a:rPr lang="en-US" altLang="zh-CN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2200</a:t>
            </a: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年前</a:t>
            </a:r>
            <a:r>
              <a:rPr lang="en-US" altLang="zh-CN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黄帝内经</a:t>
            </a:r>
            <a:r>
              <a:rPr lang="en-US" altLang="zh-CN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，书中对体质的形成、体质的特征与分型，以及体质与疾病发生、发展、预后及治疗的关系等均有论述。</a:t>
            </a:r>
            <a:endParaRPr lang="zh-CN" altLang="en-US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灵枢</a:t>
            </a:r>
            <a:r>
              <a:rPr lang="en-US" altLang="zh-CN" sz="2800" b="1" smtClean="0">
                <a:latin typeface="Arial" panose="020B0604020202020204" pitchFamily="34" charset="0"/>
                <a:ea typeface="楷体_GB2312" panose="02010609030101010101" pitchFamily="49" charset="-122"/>
              </a:rPr>
              <a:t>·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通天</a:t>
            </a:r>
            <a:r>
              <a:rPr lang="en-US" altLang="zh-CN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将体质划为多阴缺阳的太阴人、多阴少阳的少阴人、多阳缺阴的太阳人、多阳少阴的少阳人、阴阳之气平和之人等 。</a:t>
            </a:r>
            <a:endParaRPr lang="zh-CN" altLang="en-US" sz="2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灵枢</a:t>
            </a:r>
            <a:r>
              <a:rPr lang="en-US" altLang="zh-CN" sz="2800" b="1" smtClean="0">
                <a:latin typeface="Arial" panose="020B0604020202020204" pitchFamily="34" charset="0"/>
                <a:ea typeface="楷体_GB2312" panose="02010609030101010101" pitchFamily="49" charset="-122"/>
              </a:rPr>
              <a:t>·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阴阳二十五人</a:t>
            </a:r>
            <a:r>
              <a:rPr lang="en-US" altLang="zh-CN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划分为</a:t>
            </a:r>
            <a:r>
              <a:rPr lang="zh-CN" altLang="en-US" sz="2800" b="1" smtClean="0">
                <a:latin typeface="Arial" panose="020B0604020202020204" pitchFamily="34" charset="0"/>
                <a:ea typeface="楷体_GB2312" panose="02010609030101010101" pitchFamily="49" charset="-122"/>
              </a:rPr>
              <a:t>“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木、火、土、金、水</a:t>
            </a:r>
            <a:r>
              <a:rPr lang="zh-CN" altLang="en-US" sz="2800" b="1" smtClean="0">
                <a:latin typeface="Arial" panose="020B0604020202020204" pitchFamily="34" charset="0"/>
                <a:ea typeface="楷体_GB2312" panose="02010609030101010101" pitchFamily="49" charset="-122"/>
              </a:rPr>
              <a:t>”</a:t>
            </a:r>
            <a:r>
              <a:rPr lang="en-US" altLang="zh-CN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5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个主型，每个主型下，又分为</a:t>
            </a:r>
            <a:r>
              <a:rPr lang="en-US" altLang="zh-CN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5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个亚型，共</a:t>
            </a:r>
            <a:r>
              <a:rPr lang="en-US" altLang="zh-CN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25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种体质类型。</a:t>
            </a:r>
            <a:endParaRPr lang="zh-CN" altLang="en-US" sz="2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5288" y="692150"/>
            <a:ext cx="4038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4000" u="sng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辨体要点 </a:t>
            </a:r>
            <a:endParaRPr lang="zh-CN" altLang="en-US" sz="4000" u="sng">
              <a:solidFill>
                <a:srgbClr val="CC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32789" name="Group 21"/>
          <p:cNvGraphicFramePr>
            <a:graphicFrameLocks noGrp="1"/>
          </p:cNvGraphicFramePr>
          <p:nvPr>
            <p:ph/>
          </p:nvPr>
        </p:nvGraphicFramePr>
        <p:xfrm>
          <a:off x="457200" y="1412875"/>
          <a:ext cx="4906963" cy="5298758"/>
        </p:xfrm>
        <a:graphic>
          <a:graphicData uri="http://schemas.openxmlformats.org/drawingml/2006/table">
            <a:tbl>
              <a:tblPr/>
              <a:tblGrid>
                <a:gridCol w="4906963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腹部肥满松软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感到身体沉重不轻松或不爽快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额部油脂分泌多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上眼睑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比别人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肿（上眼睑有轻微隆起的现象）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嘴里有粘粘的感觉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平素痰多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(7)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舌苔厚腻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87" name="Picture 37" descr="yiliao2_069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24525" y="1844675"/>
            <a:ext cx="28448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5616575" cy="1223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sz="40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以湿热内蕴为主要特征的体质状态。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3795" name="Picture 4" descr="湿热质1"/>
          <p:cNvPicPr>
            <a:picLocks noChangeAspect="1" noChangeArrowheads="1"/>
          </p:cNvPicPr>
          <p:nvPr/>
        </p:nvPicPr>
        <p:blipFill>
          <a:blip r:embed="rId1"/>
          <a:srcRect l="36679" t="13841" r="43829" b="49521"/>
          <a:stretch>
            <a:fillRect/>
          </a:stretch>
        </p:blipFill>
        <p:spPr bwMode="auto">
          <a:xfrm>
            <a:off x="6588125" y="1844675"/>
            <a:ext cx="17891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900113" y="3068638"/>
            <a:ext cx="5400675" cy="16303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石寿棠</a:t>
            </a:r>
            <a:r>
              <a:rPr lang="en-US" altLang="zh-CN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《</a:t>
            </a:r>
            <a:r>
              <a:rPr lang="zh-CN" altLang="en-US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医原</a:t>
            </a:r>
            <a:r>
              <a:rPr lang="en-US" altLang="zh-CN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》:“</a:t>
            </a:r>
            <a:r>
              <a:rPr lang="zh-CN" altLang="en-US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若其人苍赤而瘦</a:t>
            </a:r>
            <a:r>
              <a:rPr lang="en-US" altLang="zh-CN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肌肉坚实</a:t>
            </a:r>
            <a:r>
              <a:rPr lang="en-US" altLang="zh-CN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素有湿热</a:t>
            </a:r>
            <a:r>
              <a:rPr lang="en-US" altLang="zh-CN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,</a:t>
            </a:r>
            <a:r>
              <a:rPr lang="zh-CN" altLang="en-US" sz="2800" i="1">
                <a:solidFill>
                  <a:srgbClr val="008000"/>
                </a:solidFill>
                <a:latin typeface="新宋体" panose="02010609030101010101" charset="-122"/>
                <a:ea typeface="新宋体" panose="02010609030101010101" charset="-122"/>
              </a:rPr>
              <a:t>肝热伐木火之质其体属阳。”</a:t>
            </a:r>
            <a:endParaRPr lang="zh-CN" altLang="en-US" sz="2800" i="1">
              <a:solidFill>
                <a:srgbClr val="008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571500" y="857250"/>
            <a:ext cx="6776214" cy="584775"/>
          </a:xfrm>
          <a:prstGeom prst="rect">
            <a:avLst/>
          </a:prstGeom>
          <a:noFill/>
          <a:ln w="317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六、湿热</a:t>
            </a:r>
            <a:r>
              <a:rPr lang="zh-CN" altLang="en-US" sz="32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质（牛魔王）（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桑拿天气）</a:t>
            </a:r>
            <a:endParaRPr lang="zh-CN" altLang="en-US" sz="32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3240088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体质特征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431800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形体特征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1042988" y="14128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87450" y="1885950"/>
            <a:ext cx="2232025" cy="11795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体型：中等或偏瘦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35877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常见表现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1042988" y="3213100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187450" y="3168650"/>
            <a:ext cx="4897438" cy="11874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皮肤：易生痤疮、皮肤油腻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五官：口干、口苦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大便：解不尽的感觉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39750" y="5229225"/>
            <a:ext cx="503238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舌脉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26" name="AutoShape 10"/>
          <p:cNvSpPr/>
          <p:nvPr/>
        </p:nvSpPr>
        <p:spPr bwMode="auto">
          <a:xfrm>
            <a:off x="1042988" y="4868863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187450" y="4910138"/>
            <a:ext cx="3384550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舌质：偏红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舌苔：黄腻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脉象：滑数</a:t>
            </a:r>
            <a:r>
              <a:rPr lang="zh-CN" altLang="en-US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580063" y="1482725"/>
            <a:ext cx="50482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心理特征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227763" y="1557338"/>
            <a:ext cx="1296987" cy="793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心烦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急躁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30" name="AutoShape 14"/>
          <p:cNvSpPr/>
          <p:nvPr/>
        </p:nvSpPr>
        <p:spPr bwMode="auto">
          <a:xfrm>
            <a:off x="6083300" y="1412875"/>
            <a:ext cx="144463" cy="1368425"/>
          </a:xfrm>
          <a:prstGeom prst="leftBrace">
            <a:avLst>
              <a:gd name="adj1" fmla="val 78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580063" y="3282950"/>
            <a:ext cx="503237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发病倾向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6084888" y="31400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372225" y="3284538"/>
            <a:ext cx="1655763" cy="9159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痤疮、皮肤感染、黄疸、阴汗、带下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651500" y="4941888"/>
            <a:ext cx="433388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适应能力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35" name="AutoShape 19"/>
          <p:cNvSpPr/>
          <p:nvPr/>
        </p:nvSpPr>
        <p:spPr bwMode="auto">
          <a:xfrm>
            <a:off x="6084888" y="479742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227763" y="4941888"/>
            <a:ext cx="2520950" cy="8858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自然环境：夏末秋初难以适应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5288" y="692150"/>
            <a:ext cx="4038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4000" u="sng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辨体要点</a:t>
            </a:r>
            <a:r>
              <a:rPr lang="zh-CN" altLang="en-US" sz="4000">
                <a:solidFill>
                  <a:srgbClr val="CC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4000">
              <a:solidFill>
                <a:srgbClr val="CC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35865" name="Group 25"/>
          <p:cNvGraphicFramePr>
            <a:graphicFrameLocks noGrp="1"/>
          </p:cNvGraphicFramePr>
          <p:nvPr>
            <p:ph/>
          </p:nvPr>
        </p:nvGraphicFramePr>
        <p:xfrm>
          <a:off x="468313" y="1557338"/>
          <a:ext cx="5267325" cy="5486400"/>
        </p:xfrm>
        <a:graphic>
          <a:graphicData uri="http://schemas.openxmlformats.org/drawingml/2006/table">
            <a:tbl>
              <a:tblPr/>
              <a:tblGrid>
                <a:gridCol w="5267325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面部或鼻部有油腻感或者油亮发光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易生痤疮或疮疖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感到口苦或嘴里有异味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大便粘滞不爽、有解不尽的感觉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阴囊潮湿多汗；谢顶（男性）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带下色黄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白带颜色发黄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（女性）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(7)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舌质偏红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苔黄腻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59" name="Picture 37" descr="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11863" y="3789363"/>
            <a:ext cx="2808287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8"/>
          <p:cNvGrpSpPr/>
          <p:nvPr/>
        </p:nvGrpSpPr>
        <p:grpSpPr bwMode="auto">
          <a:xfrm>
            <a:off x="5867400" y="1196975"/>
            <a:ext cx="3006725" cy="2376488"/>
            <a:chOff x="2688" y="816"/>
            <a:chExt cx="3072" cy="2303"/>
          </a:xfrm>
        </p:grpSpPr>
        <p:pic>
          <p:nvPicPr>
            <p:cNvPr id="35861" name="Picture 39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8" y="816"/>
              <a:ext cx="3072" cy="2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2" name="Rectangle 40"/>
            <p:cNvSpPr>
              <a:spLocks noChangeArrowheads="1"/>
            </p:cNvSpPr>
            <p:nvPr/>
          </p:nvSpPr>
          <p:spPr bwMode="gray">
            <a:xfrm>
              <a:off x="3552" y="1728"/>
              <a:ext cx="1344" cy="24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3" name="Rectangle 41"/>
            <p:cNvSpPr>
              <a:spLocks noChangeArrowheads="1"/>
            </p:cNvSpPr>
            <p:nvPr/>
          </p:nvSpPr>
          <p:spPr bwMode="gray">
            <a:xfrm>
              <a:off x="3600" y="2064"/>
              <a:ext cx="1296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5183187" cy="13684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是指体内有血液运行不畅的潜在倾向或瘀血内阻的病理基础，并表现出一系列外在征象的体质状态。 </a:t>
            </a:r>
            <a:endParaRPr lang="zh-CN" altLang="en-US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6868" name="Picture 5" descr="瘀血质"/>
          <p:cNvPicPr>
            <a:picLocks noChangeAspect="1" noChangeArrowheads="1"/>
          </p:cNvPicPr>
          <p:nvPr/>
        </p:nvPicPr>
        <p:blipFill>
          <a:blip r:embed="rId1"/>
          <a:srcRect l="35985" t="19685" r="36449" b="34756"/>
          <a:stretch>
            <a:fillRect/>
          </a:stretch>
        </p:blipFill>
        <p:spPr bwMode="auto">
          <a:xfrm>
            <a:off x="6300788" y="4005263"/>
            <a:ext cx="16859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684213" y="3933825"/>
            <a:ext cx="5256212" cy="16303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灵枢</a:t>
            </a:r>
            <a:r>
              <a:rPr lang="en-US" altLang="zh-CN" sz="2800" b="1" i="1">
                <a:solidFill>
                  <a:srgbClr val="008000"/>
                </a:solidFill>
                <a:ea typeface="楷体_GB2312" panose="02010609030101010101" pitchFamily="49" charset="-122"/>
              </a:rPr>
              <a:t>·</a:t>
            </a:r>
            <a:r>
              <a:rPr lang="zh-CN" altLang="en-US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逆顺肥瘦</a:t>
            </a:r>
            <a:r>
              <a:rPr lang="en-US" altLang="zh-CN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r>
              <a:rPr lang="zh-CN" altLang="en-US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云</a:t>
            </a:r>
            <a:r>
              <a:rPr lang="en-US" altLang="zh-CN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en-US" altLang="zh-CN" sz="2800" b="1" i="1">
                <a:solidFill>
                  <a:srgbClr val="008000"/>
                </a:solidFill>
                <a:ea typeface="楷体_GB2312" panose="02010609030101010101" pitchFamily="49" charset="-122"/>
              </a:rPr>
              <a:t>“</a:t>
            </a:r>
            <a:r>
              <a:rPr lang="zh-CN" altLang="en-US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广肩腋项</a:t>
            </a:r>
            <a:r>
              <a:rPr lang="en-US" altLang="zh-CN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肉薄厚皮而黑色</a:t>
            </a:r>
            <a:r>
              <a:rPr lang="en-US" altLang="zh-CN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唇临临然</a:t>
            </a:r>
            <a:r>
              <a:rPr lang="en-US" altLang="zh-CN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其血黑以浊</a:t>
            </a:r>
            <a:r>
              <a:rPr lang="en-US" altLang="zh-CN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 b="1" i="1">
                <a:solidFill>
                  <a:srgbClr val="008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其气涩以迟。</a:t>
            </a:r>
            <a:r>
              <a:rPr lang="zh-CN" altLang="en-US" sz="2800" b="1" i="1">
                <a:solidFill>
                  <a:srgbClr val="008000"/>
                </a:solidFill>
                <a:ea typeface="楷体_GB2312" panose="02010609030101010101" pitchFamily="49" charset="-122"/>
              </a:rPr>
              <a:t>”</a:t>
            </a:r>
            <a:endParaRPr lang="zh-CN" altLang="en-US" sz="2800" b="1" i="1">
              <a:solidFill>
                <a:srgbClr val="008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571500" y="1071563"/>
            <a:ext cx="5955476" cy="523220"/>
          </a:xfrm>
          <a:prstGeom prst="rect">
            <a:avLst/>
          </a:prstGeom>
          <a:noFill/>
          <a:ln w="317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七、血瘀</a:t>
            </a: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质（老妇人）（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冰泉冷涩）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6874" name="Picture 4" descr="瘀血质1"/>
          <p:cNvPicPr>
            <a:picLocks noChangeAspect="1" noChangeArrowheads="1"/>
          </p:cNvPicPr>
          <p:nvPr/>
        </p:nvPicPr>
        <p:blipFill>
          <a:blip r:embed="rId2"/>
          <a:srcRect l="5768" r="75203" b="62746"/>
          <a:stretch>
            <a:fillRect/>
          </a:stretch>
        </p:blipFill>
        <p:spPr bwMode="auto">
          <a:xfrm>
            <a:off x="6227763" y="765175"/>
            <a:ext cx="17700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00063" y="857250"/>
            <a:ext cx="3240087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体质特征</a:t>
            </a:r>
            <a:endParaRPr lang="zh-CN" altLang="en-US" sz="280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431800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形体特征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892" name="AutoShape 4"/>
          <p:cNvSpPr/>
          <p:nvPr/>
        </p:nvSpPr>
        <p:spPr bwMode="auto">
          <a:xfrm>
            <a:off x="1042988" y="14128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87450" y="1839913"/>
            <a:ext cx="2232025" cy="752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体型：胖瘦均见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35877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常见表现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895" name="AutoShape 7"/>
          <p:cNvSpPr/>
          <p:nvPr/>
        </p:nvSpPr>
        <p:spPr bwMode="auto">
          <a:xfrm>
            <a:off x="1042988" y="3213100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187450" y="3209925"/>
            <a:ext cx="4897438" cy="11874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肤色：偏暗，有色素沉着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躯体：不知不觉出现瘀斑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五官：唇色暗红或紫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9750" y="5229225"/>
            <a:ext cx="503238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舌脉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898" name="AutoShape 10"/>
          <p:cNvSpPr/>
          <p:nvPr/>
        </p:nvSpPr>
        <p:spPr bwMode="auto">
          <a:xfrm>
            <a:off x="1042988" y="4868863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187450" y="4910138"/>
            <a:ext cx="3384550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舌质：暗，有瘀斑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舌体：舌下静脉曲张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脉象：脉涩，往来不利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580063" y="1482725"/>
            <a:ext cx="50482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心理特征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227763" y="1557338"/>
            <a:ext cx="1223962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易烦躁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易忘事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902" name="AutoShape 14"/>
          <p:cNvSpPr/>
          <p:nvPr/>
        </p:nvSpPr>
        <p:spPr bwMode="auto">
          <a:xfrm>
            <a:off x="6083300" y="1412875"/>
            <a:ext cx="144463" cy="1368425"/>
          </a:xfrm>
          <a:prstGeom prst="leftBrace">
            <a:avLst>
              <a:gd name="adj1" fmla="val 78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5580063" y="3282950"/>
            <a:ext cx="503237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发病倾向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904" name="AutoShape 16"/>
          <p:cNvSpPr/>
          <p:nvPr/>
        </p:nvSpPr>
        <p:spPr bwMode="auto">
          <a:xfrm>
            <a:off x="6084888" y="31400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6372225" y="3284538"/>
            <a:ext cx="936625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痛证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出血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癥瘕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651500" y="4941888"/>
            <a:ext cx="433388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适应能力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907" name="AutoShape 19"/>
          <p:cNvSpPr/>
          <p:nvPr/>
        </p:nvSpPr>
        <p:spPr bwMode="auto">
          <a:xfrm>
            <a:off x="6084888" y="479742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6227763" y="4941888"/>
            <a:ext cx="2592387" cy="8858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>
                <a:ea typeface="仿宋_GB2312" panose="02010609030101010101" pitchFamily="49" charset="-122"/>
              </a:rPr>
              <a:t>自然环境：对风、寒不能适应</a:t>
            </a:r>
            <a:endParaRPr lang="zh-CN" altLang="en-US" sz="2000" b="1">
              <a:ea typeface="仿宋_GB2312" panose="02010609030101010101" pitchFamily="49" charset="-122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11188" y="549275"/>
            <a:ext cx="4038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400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辨体要点</a:t>
            </a:r>
            <a:r>
              <a:rPr lang="zh-CN" altLang="en-US" sz="40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40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38932" name="Group 20"/>
          <p:cNvGraphicFramePr>
            <a:graphicFrameLocks noGrp="1"/>
          </p:cNvGraphicFramePr>
          <p:nvPr>
            <p:ph/>
          </p:nvPr>
        </p:nvGraphicFramePr>
        <p:xfrm>
          <a:off x="468313" y="1484313"/>
          <a:ext cx="4402137" cy="5247006"/>
        </p:xfrm>
        <a:graphic>
          <a:graphicData uri="http://schemas.openxmlformats.org/drawingml/2006/table">
            <a:tbl>
              <a:tblPr/>
              <a:tblGrid>
                <a:gridCol w="4402137"/>
              </a:tblGrid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皮肤常</a:t>
                      </a:r>
                      <a:r>
                        <a:rPr kumimoji="0" lang="zh-CN" alt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在不知不觉中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出现乌青或青紫瘀斑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皮下出血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面色晦暗，容易出现暗斑</a:t>
                      </a: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皮肤粗糙</a:t>
                      </a: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容易有黑眼圈</a:t>
                      </a: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面部钞票纹</a:t>
                      </a: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口唇颜色偏暗</a:t>
                      </a: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(7)</a:t>
                      </a: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舌质暗，有瘀斑</a:t>
                      </a:r>
                      <a:endParaRPr kumimoji="0" lang="zh-CN" alt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29" name="Picture 33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8263" y="1412875"/>
            <a:ext cx="3671887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34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292600"/>
            <a:ext cx="345598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28775"/>
            <a:ext cx="4968875" cy="21574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由于长期情志不畅、气机郁滞而形成的以性格内向不稳定、忧郁脆弱、敏感多疑为主要表现的体质状态。</a:t>
            </a:r>
            <a:endParaRPr lang="zh-CN" altLang="en-US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9939" name="Picture 4" descr="u=3705361333,3891455670&amp;gp=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88125" y="3716338"/>
            <a:ext cx="18478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气郁质1"/>
          <p:cNvPicPr>
            <a:picLocks noChangeAspect="1" noChangeArrowheads="1"/>
          </p:cNvPicPr>
          <p:nvPr/>
        </p:nvPicPr>
        <p:blipFill>
          <a:blip r:embed="rId2"/>
          <a:srcRect r="77971" b="60901"/>
          <a:stretch>
            <a:fillRect/>
          </a:stretch>
        </p:blipFill>
        <p:spPr bwMode="auto">
          <a:xfrm>
            <a:off x="6516688" y="1052513"/>
            <a:ext cx="15700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539750" y="3933825"/>
            <a:ext cx="5832475" cy="31115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张景岳</a:t>
            </a:r>
            <a:r>
              <a:rPr lang="en-US" altLang="zh-CN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景岳全书</a:t>
            </a:r>
            <a:r>
              <a:rPr lang="en-US" altLang="zh-CN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》:</a:t>
            </a:r>
            <a:r>
              <a:rPr lang="en-US" altLang="zh-CN" sz="3200" b="1">
                <a:solidFill>
                  <a:srgbClr val="000099"/>
                </a:solidFill>
                <a:ea typeface="楷体_GB2312" panose="02010609030101010101" pitchFamily="49" charset="-122"/>
              </a:rPr>
              <a:t>“</a:t>
            </a:r>
            <a:r>
              <a:rPr lang="zh-CN" altLang="en-US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此多以衣食之累</a:t>
            </a:r>
            <a:r>
              <a:rPr lang="en-US" altLang="zh-CN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利害之牵</a:t>
            </a:r>
            <a:r>
              <a:rPr lang="en-US" altLang="zh-CN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及悲忧惊恐而致郁者总皆受郁之类。神志不振</a:t>
            </a:r>
            <a:r>
              <a:rPr lang="en-US" altLang="zh-CN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 ⋯⋯</a:t>
            </a:r>
            <a:r>
              <a:rPr lang="zh-CN" altLang="en-US" sz="32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凡此之辈。</a:t>
            </a:r>
            <a:r>
              <a:rPr lang="zh-CN" altLang="en-US" sz="3200" b="1">
                <a:solidFill>
                  <a:srgbClr val="000099"/>
                </a:solidFill>
                <a:ea typeface="楷体_GB2312" panose="02010609030101010101" pitchFamily="49" charset="-122"/>
              </a:rPr>
              <a:t>”</a:t>
            </a:r>
            <a:endParaRPr lang="zh-CN" altLang="en-US" sz="3200" b="1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3200" b="1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214282" y="857232"/>
            <a:ext cx="6750566" cy="584775"/>
          </a:xfrm>
          <a:prstGeom prst="rect">
            <a:avLst/>
          </a:prstGeom>
          <a:noFill/>
          <a:ln w="317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ea typeface="黑体" panose="02010609060101010101" pitchFamily="2" charset="-122"/>
              </a:rPr>
              <a:t>八、气郁</a:t>
            </a:r>
            <a:r>
              <a:rPr lang="zh-CN" altLang="en-US" sz="3200" dirty="0" smtClean="0">
                <a:solidFill>
                  <a:srgbClr val="FF0000"/>
                </a:solidFill>
                <a:ea typeface="黑体" panose="02010609060101010101" pitchFamily="2" charset="-122"/>
              </a:rPr>
              <a:t>质（林黛玉）（</a:t>
            </a:r>
            <a:r>
              <a:rPr lang="zh-CN" altLang="en-US" sz="3200" dirty="0">
                <a:solidFill>
                  <a:srgbClr val="FF0000"/>
                </a:solidFill>
                <a:ea typeface="黑体" panose="02010609060101010101" pitchFamily="2" charset="-122"/>
              </a:rPr>
              <a:t>阴云密布）</a:t>
            </a:r>
            <a:endParaRPr lang="zh-CN" altLang="en-US" sz="3200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9750" y="865188"/>
            <a:ext cx="3240088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体质特征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431800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形体特征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64" name="AutoShape 4"/>
          <p:cNvSpPr/>
          <p:nvPr/>
        </p:nvSpPr>
        <p:spPr bwMode="auto">
          <a:xfrm>
            <a:off x="1042988" y="14128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87450" y="1839913"/>
            <a:ext cx="1727200" cy="7254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体型：偏瘦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35877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常见表现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67" name="AutoShape 7"/>
          <p:cNvSpPr/>
          <p:nvPr/>
        </p:nvSpPr>
        <p:spPr bwMode="auto">
          <a:xfrm>
            <a:off x="1042988" y="3213100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187450" y="3168650"/>
            <a:ext cx="4897438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神情：闷闷不乐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面容：忧郁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精神：容易精神紧张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39750" y="5229225"/>
            <a:ext cx="503238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舌脉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70" name="AutoShape 10"/>
          <p:cNvSpPr/>
          <p:nvPr/>
        </p:nvSpPr>
        <p:spPr bwMode="auto">
          <a:xfrm>
            <a:off x="1042988" y="4868863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187450" y="4910138"/>
            <a:ext cx="3384550" cy="1111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舌质：淡红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舌苔：薄白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脉象：弦细 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580063" y="1482725"/>
            <a:ext cx="50482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心理特征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227763" y="1484313"/>
            <a:ext cx="1873250" cy="946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性格内向不稳定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忧郁脆弱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敏感多疑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74" name="AutoShape 14"/>
          <p:cNvSpPr/>
          <p:nvPr/>
        </p:nvSpPr>
        <p:spPr bwMode="auto">
          <a:xfrm>
            <a:off x="6083300" y="1412875"/>
            <a:ext cx="144463" cy="1368425"/>
          </a:xfrm>
          <a:prstGeom prst="leftBrace">
            <a:avLst>
              <a:gd name="adj1" fmla="val 78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5580063" y="3282950"/>
            <a:ext cx="503237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发病倾向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76" name="AutoShape 16"/>
          <p:cNvSpPr/>
          <p:nvPr/>
        </p:nvSpPr>
        <p:spPr bwMode="auto">
          <a:xfrm>
            <a:off x="6084888" y="31400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6372225" y="3284538"/>
            <a:ext cx="1008063" cy="8350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郁症、脏躁、百合病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651500" y="4941888"/>
            <a:ext cx="433388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适应能力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79" name="AutoShape 19"/>
          <p:cNvSpPr/>
          <p:nvPr/>
        </p:nvSpPr>
        <p:spPr bwMode="auto">
          <a:xfrm>
            <a:off x="6084888" y="479742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227763" y="4941888"/>
            <a:ext cx="2305050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自然环境：不喜欢阴雨天气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6227763" y="5589588"/>
            <a:ext cx="2305050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b="1">
                <a:latin typeface="楷体_GB2312" panose="02010609030101010101" pitchFamily="49" charset="-122"/>
                <a:ea typeface="楷体_GB2312" panose="02010609030101010101" pitchFamily="49" charset="-122"/>
              </a:rPr>
              <a:t>社会环境：对精神刺激适应能力差</a:t>
            </a:r>
            <a:endParaRPr lang="zh-CN" altLang="en-US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8313" y="620713"/>
            <a:ext cx="2317750" cy="808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400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辨体要点</a:t>
            </a:r>
            <a:r>
              <a:rPr lang="zh-CN" altLang="en-US" sz="40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40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42003" name="Group 19"/>
          <p:cNvGraphicFramePr>
            <a:graphicFrameLocks noGrp="1"/>
          </p:cNvGraphicFramePr>
          <p:nvPr>
            <p:ph/>
          </p:nvPr>
        </p:nvGraphicFramePr>
        <p:xfrm>
          <a:off x="357188" y="1571625"/>
          <a:ext cx="4043362" cy="5503229"/>
        </p:xfrm>
        <a:graphic>
          <a:graphicData uri="http://schemas.openxmlformats.org/drawingml/2006/table">
            <a:tbl>
              <a:tblPr/>
              <a:tblGrid>
                <a:gridCol w="4043362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感到闷闷不乐、情绪低沉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容易精神紧张、焦虑不安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多愁善感、感情脆弱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容易感到害怕或受到惊吓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肋胁部或乳房胀痛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无缘无故叹气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(7)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  <a:cs typeface="Times New Roman" panose="02020603050405020304" pitchFamily="18" charset="0"/>
                        </a:rPr>
                        <a:t>面貌忧郁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01" name="Picture 33" descr="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48263" y="1916113"/>
            <a:ext cx="3446462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/>
          <p:cNvSpPr>
            <a:spLocks noChangeArrowheads="1"/>
          </p:cNvSpPr>
          <p:nvPr/>
        </p:nvSpPr>
        <p:spPr bwMode="gray">
          <a:xfrm>
            <a:off x="250825" y="1784350"/>
            <a:ext cx="2306638" cy="7366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b="1">
                <a:latin typeface="Calibri" panose="020F050202020403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西医</a:t>
            </a:r>
            <a:endParaRPr lang="zh-CN" altLang="en-US" sz="3600" b="1">
              <a:latin typeface="Calibri" panose="020F050202020403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310286" name="Rectangle 14"/>
          <p:cNvSpPr>
            <a:spLocks noChangeArrowheads="1"/>
          </p:cNvSpPr>
          <p:nvPr/>
        </p:nvSpPr>
        <p:spPr bwMode="gray">
          <a:xfrm>
            <a:off x="6372225" y="1784350"/>
            <a:ext cx="2592388" cy="6699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zh-CN" altLang="en-US" sz="2800" b="1">
                <a:latin typeface="Calibri" panose="020F050202020403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中</a:t>
            </a:r>
            <a:r>
              <a:rPr lang="zh-CN" altLang="en-US" sz="3200" b="1">
                <a:latin typeface="Calibri" panose="020F050202020403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医</a:t>
            </a:r>
            <a:endParaRPr lang="zh-CN" altLang="en-US" sz="3200" b="1">
              <a:latin typeface="Calibri" panose="020F050202020403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6659563" y="2636838"/>
            <a:ext cx="1728787" cy="1728787"/>
            <a:chOff x="3888" y="2112"/>
            <a:chExt cx="560" cy="576"/>
          </a:xfrm>
        </p:grpSpPr>
        <p:pic>
          <p:nvPicPr>
            <p:cNvPr id="11287" name="Picture 5" descr="light_shadow"/>
            <p:cNvPicPr>
              <a:picLocks noChangeAspect="1" noChangeArrowheads="1"/>
            </p:cNvPicPr>
            <p:nvPr/>
          </p:nvPicPr>
          <p:blipFill>
            <a:blip r:embed="rId1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3941" y="2564"/>
              <a:ext cx="461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6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888" y="2112"/>
              <a:ext cx="560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9543" name="Oval 7"/>
            <p:cNvSpPr>
              <a:spLocks noChangeArrowheads="1"/>
            </p:cNvSpPr>
            <p:nvPr/>
          </p:nvSpPr>
          <p:spPr bwMode="gray">
            <a:xfrm>
              <a:off x="3888" y="2112"/>
              <a:ext cx="556" cy="53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36078"/>
                    <a:invGamma/>
                  </a:srgbClr>
                </a:gs>
                <a:gs pos="50000">
                  <a:srgbClr val="C0C0C0">
                    <a:alpha val="55000"/>
                  </a:srgbClr>
                </a:gs>
                <a:gs pos="100000">
                  <a:srgbClr val="C0C0C0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2800" b="1">
                  <a:solidFill>
                    <a:srgbClr val="FF0000"/>
                  </a:solidFill>
                  <a:ea typeface="黑体" panose="02010609060101010101" pitchFamily="2" charset="-122"/>
                </a:rPr>
                <a:t>辨证</a:t>
              </a:r>
              <a:endParaRPr lang="zh-CN" altLang="en-US" sz="2800" b="1">
                <a:solidFill>
                  <a:srgbClr val="FF0000"/>
                </a:solidFill>
                <a:ea typeface="黑体" panose="02010609060101010101" pitchFamily="2" charset="-122"/>
              </a:endParaRPr>
            </a:p>
          </p:txBody>
        </p:sp>
        <p:pic>
          <p:nvPicPr>
            <p:cNvPr id="11292" name="Picture 8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3944" y="2117"/>
              <a:ext cx="44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/>
          <p:nvPr/>
        </p:nvGrpSpPr>
        <p:grpSpPr bwMode="auto">
          <a:xfrm>
            <a:off x="611188" y="2565400"/>
            <a:ext cx="1657350" cy="1655763"/>
            <a:chOff x="1008" y="2112"/>
            <a:chExt cx="560" cy="576"/>
          </a:xfrm>
        </p:grpSpPr>
        <p:pic>
          <p:nvPicPr>
            <p:cNvPr id="11281" name="Picture 10" descr="light_shadow"/>
            <p:cNvPicPr>
              <a:picLocks noChangeAspect="1" noChangeArrowheads="1"/>
            </p:cNvPicPr>
            <p:nvPr/>
          </p:nvPicPr>
          <p:blipFill>
            <a:blip r:embed="rId4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1061" y="2564"/>
              <a:ext cx="46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1" descr="circule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1008" y="2112"/>
              <a:ext cx="560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9548" name="Oval 12"/>
            <p:cNvSpPr>
              <a:spLocks noChangeArrowheads="1"/>
            </p:cNvSpPr>
            <p:nvPr/>
          </p:nvSpPr>
          <p:spPr bwMode="gray">
            <a:xfrm>
              <a:off x="1008" y="2112"/>
              <a:ext cx="557" cy="53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36078"/>
                    <a:invGamma/>
                  </a:srgbClr>
                </a:gs>
                <a:gs pos="50000">
                  <a:srgbClr val="C0C0C0">
                    <a:alpha val="55000"/>
                  </a:srgbClr>
                </a:gs>
                <a:gs pos="100000">
                  <a:srgbClr val="C0C0C0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3200" b="1">
                  <a:solidFill>
                    <a:srgbClr val="FF0000"/>
                  </a:solidFill>
                  <a:ea typeface="仿宋_GB2312" panose="02010609030101010101" pitchFamily="49" charset="-122"/>
                </a:rPr>
                <a:t>辨</a:t>
              </a:r>
              <a:r>
                <a:rPr lang="zh-CN" altLang="en-US" sz="3200" b="1">
                  <a:solidFill>
                    <a:srgbClr val="FF0000"/>
                  </a:solidFill>
                  <a:ea typeface="黑体" panose="02010609060101010101" pitchFamily="2" charset="-122"/>
                </a:rPr>
                <a:t>病</a:t>
              </a:r>
              <a:endParaRPr lang="zh-CN" altLang="en-US" sz="3200" b="1">
                <a:solidFill>
                  <a:srgbClr val="FF0000"/>
                </a:solidFill>
                <a:ea typeface="黑体" panose="02010609060101010101" pitchFamily="2" charset="-122"/>
              </a:endParaRPr>
            </a:p>
          </p:txBody>
        </p:sp>
        <p:pic>
          <p:nvPicPr>
            <p:cNvPr id="11286" name="Picture 13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1063" y="2117"/>
              <a:ext cx="4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9550" name="Text Box 14"/>
          <p:cNvSpPr txBox="1">
            <a:spLocks noChangeArrowheads="1"/>
          </p:cNvSpPr>
          <p:nvPr/>
        </p:nvSpPr>
        <p:spPr bwMode="auto">
          <a:xfrm>
            <a:off x="457200" y="4451350"/>
            <a:ext cx="2019300" cy="1160463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a typeface="仿宋_GB2312" panose="02010609030101010101" pitchFamily="49" charset="-122"/>
              </a:rPr>
              <a:t>尚未实现</a:t>
            </a:r>
            <a:endParaRPr lang="zh-CN" altLang="en-US" sz="2800" b="1">
              <a:ea typeface="仿宋_GB2312" panose="0201060903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>
                <a:ea typeface="仿宋_GB2312" panose="02010609030101010101" pitchFamily="49" charset="-122"/>
              </a:rPr>
              <a:t>个体化诊疗</a:t>
            </a:r>
            <a:endParaRPr lang="zh-CN" altLang="en-US" sz="2800" b="1">
              <a:ea typeface="仿宋_GB2312" panose="02010609030101010101" pitchFamily="49" charset="-122"/>
            </a:endParaRPr>
          </a:p>
        </p:txBody>
      </p:sp>
      <p:sp>
        <p:nvSpPr>
          <p:cNvPr id="449551" name="Text Box 15"/>
          <p:cNvSpPr txBox="1">
            <a:spLocks noChangeArrowheads="1"/>
          </p:cNvSpPr>
          <p:nvPr/>
        </p:nvSpPr>
        <p:spPr bwMode="auto">
          <a:xfrm>
            <a:off x="6581775" y="4451350"/>
            <a:ext cx="2347913" cy="137318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a typeface="仿宋_GB2312" panose="02010609030101010101" pitchFamily="49" charset="-122"/>
              </a:rPr>
              <a:t>有效指导临床，但难以寻找群体规律</a:t>
            </a:r>
            <a:endParaRPr lang="zh-CN" altLang="en-US" sz="2800" b="1">
              <a:ea typeface="仿宋_GB2312" panose="02010609030101010101" pitchFamily="49" charset="-122"/>
            </a:endParaRPr>
          </a:p>
        </p:txBody>
      </p:sp>
      <p:sp>
        <p:nvSpPr>
          <p:cNvPr id="449552" name="Line 16"/>
          <p:cNvSpPr>
            <a:spLocks noChangeShapeType="1"/>
          </p:cNvSpPr>
          <p:nvPr/>
        </p:nvSpPr>
        <p:spPr bwMode="auto">
          <a:xfrm>
            <a:off x="2667000" y="1800225"/>
            <a:ext cx="0" cy="3810000"/>
          </a:xfrm>
          <a:prstGeom prst="line">
            <a:avLst/>
          </a:prstGeom>
          <a:noFill/>
          <a:ln w="79375">
            <a:solidFill>
              <a:srgbClr val="C0C0C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>
            <a:off x="6629400" y="1800225"/>
            <a:ext cx="0" cy="3810000"/>
          </a:xfrm>
          <a:prstGeom prst="line">
            <a:avLst/>
          </a:prstGeom>
          <a:noFill/>
          <a:ln w="79375">
            <a:solidFill>
              <a:srgbClr val="C0C0C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49554" name="Picture 18" descr="0123QUES"/>
          <p:cNvPicPr>
            <a:picLocks noChangeAspect="1" noChangeArrowheads="1"/>
          </p:cNvPicPr>
          <p:nvPr/>
        </p:nvPicPr>
        <p:blipFill>
          <a:blip r:embed="rId6">
            <a:grayscl/>
            <a:lum bright="70000" contrast="-70000"/>
          </a:blip>
          <a:srcRect/>
          <a:stretch>
            <a:fillRect/>
          </a:stretch>
        </p:blipFill>
        <p:spPr bwMode="auto">
          <a:xfrm>
            <a:off x="2743200" y="1647825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55" name="Text Box 19"/>
          <p:cNvSpPr txBox="1">
            <a:spLocks noChangeArrowheads="1"/>
          </p:cNvSpPr>
          <p:nvPr/>
        </p:nvSpPr>
        <p:spPr bwMode="auto">
          <a:xfrm>
            <a:off x="3581400" y="1773238"/>
            <a:ext cx="2143125" cy="5286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zh-CN" altLang="en-US" sz="2800" b="1">
                <a:solidFill>
                  <a:srgbClr val="0000FF"/>
                </a:solidFill>
                <a:ea typeface="黑体" panose="02010609060101010101" pitchFamily="2" charset="-122"/>
              </a:rPr>
              <a:t>体质辨识</a:t>
            </a:r>
            <a:endParaRPr lang="zh-CN" altLang="en-US" sz="2800" b="1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449556" name="Text Box 20"/>
          <p:cNvSpPr txBox="1">
            <a:spLocks noChangeArrowheads="1"/>
          </p:cNvSpPr>
          <p:nvPr/>
        </p:nvSpPr>
        <p:spPr bwMode="auto">
          <a:xfrm>
            <a:off x="3581400" y="2895600"/>
            <a:ext cx="457200" cy="2409825"/>
          </a:xfrm>
          <a:prstGeom prst="rect">
            <a:avLst/>
          </a:prstGeom>
          <a:solidFill>
            <a:srgbClr val="FFFF00"/>
          </a:solidFill>
          <a:ln w="12700" cap="sq" algn="ctr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FF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反映个体差异</a:t>
            </a:r>
            <a:endParaRPr lang="zh-CN" altLang="en-US" sz="2400" b="1">
              <a:solidFill>
                <a:srgbClr val="0000FF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449557" name="Text Box 21"/>
          <p:cNvSpPr txBox="1">
            <a:spLocks noChangeArrowheads="1"/>
          </p:cNvSpPr>
          <p:nvPr/>
        </p:nvSpPr>
        <p:spPr bwMode="auto">
          <a:xfrm>
            <a:off x="5029200" y="2895600"/>
            <a:ext cx="457200" cy="2409825"/>
          </a:xfrm>
          <a:prstGeom prst="rect">
            <a:avLst/>
          </a:prstGeom>
          <a:solidFill>
            <a:srgbClr val="FFFF00"/>
          </a:solidFill>
          <a:ln w="12700" cap="sq" algn="ctr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FF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实施群体干预</a:t>
            </a:r>
            <a:endParaRPr lang="zh-CN" altLang="en-US" sz="2400" b="1">
              <a:solidFill>
                <a:srgbClr val="0000FF"/>
              </a:solidFill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449558" name="Line 22"/>
          <p:cNvSpPr>
            <a:spLocks noChangeShapeType="1"/>
          </p:cNvSpPr>
          <p:nvPr/>
        </p:nvSpPr>
        <p:spPr bwMode="auto">
          <a:xfrm>
            <a:off x="3810000" y="25908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9559" name="Line 23"/>
          <p:cNvSpPr>
            <a:spLocks noChangeShapeType="1"/>
          </p:cNvSpPr>
          <p:nvPr/>
        </p:nvSpPr>
        <p:spPr bwMode="auto">
          <a:xfrm>
            <a:off x="5257800" y="25908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280" name="Text Box 24"/>
          <p:cNvSpPr txBox="1">
            <a:spLocks noChangeArrowheads="1"/>
          </p:cNvSpPr>
          <p:nvPr/>
        </p:nvSpPr>
        <p:spPr bwMode="auto">
          <a:xfrm>
            <a:off x="928688" y="777875"/>
            <a:ext cx="6929437" cy="5794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汉仪瘦金书繁" pitchFamily="49" charset="-122"/>
                <a:ea typeface="汉仪瘦金书繁" pitchFamily="49" charset="-122"/>
              </a:rPr>
              <a:t>体质辨识有助实施个体化诊疗及养生</a:t>
            </a:r>
            <a:endParaRPr lang="zh-CN" altLang="en-US" sz="3200" b="1">
              <a:latin typeface="汉仪瘦金书繁" pitchFamily="49" charset="-122"/>
              <a:ea typeface="汉仪瘦金书繁" pitchFamily="49" charset="-122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9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9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9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9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9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9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9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/>
      <p:bldP spid="310286" grpId="0"/>
      <p:bldP spid="449550" grpId="0"/>
      <p:bldP spid="449551" grpId="0"/>
      <p:bldP spid="449552" grpId="0" animBg="1"/>
      <p:bldP spid="449553" grpId="0" animBg="1"/>
      <p:bldP spid="449555" grpId="0" animBg="1"/>
      <p:bldP spid="449556" grpId="0" animBg="1"/>
      <p:bldP spid="449557" grpId="0" animBg="1"/>
      <p:bldP spid="449558" grpId="0" animBg="1"/>
      <p:bldP spid="44955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6553200" cy="201612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表现为一种特异性体质，多指由于先天性和遗传因素造成的一种体质缺陷，包括先天性、遗传性的生理缺陷，先天性、遗传性疾病，过敏反应，原发性免疫缺陷等。</a:t>
            </a:r>
            <a:r>
              <a:rPr lang="zh-CN" altLang="en-US" sz="2800" b="1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800" b="1" smtClean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43011" name="Picture 4" descr="特禀质1"/>
          <p:cNvPicPr>
            <a:picLocks noChangeAspect="1" noChangeArrowheads="1"/>
          </p:cNvPicPr>
          <p:nvPr/>
        </p:nvPicPr>
        <p:blipFill>
          <a:blip r:embed="rId1"/>
          <a:srcRect r="81201" b="62439"/>
          <a:stretch>
            <a:fillRect/>
          </a:stretch>
        </p:blipFill>
        <p:spPr bwMode="auto">
          <a:xfrm>
            <a:off x="6877050" y="1628775"/>
            <a:ext cx="15811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50825" y="4076700"/>
            <a:ext cx="7775575" cy="22828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景岳全书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》: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/>
                <a:ea typeface="黑体" panose="02010609060101010101" pitchFamily="2" charset="-122"/>
              </a:rPr>
              <a:t>“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以之禀赋言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则先天强厚者多寿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后天薄弱者多夭。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/>
                <a:ea typeface="黑体" panose="02010609060101010101" pitchFamily="2" charset="-122"/>
              </a:rPr>
              <a:t>”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又云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en-US" altLang="zh-CN" sz="2400" b="1">
                <a:solidFill>
                  <a:srgbClr val="0000FF"/>
                </a:solidFill>
                <a:latin typeface="Arial" panose="020B0604020202020204"/>
                <a:ea typeface="黑体" panose="02010609060101010101" pitchFamily="2" charset="-122"/>
              </a:rPr>
              <a:t>“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凡小儿之病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本不易察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但其为病之源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多有所因。⋯⋯虽父母之气俱有所禀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但母气之应在近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父气之应在远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或以一强一弱而偏得一人之气者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是皆不可不察。</a:t>
            </a:r>
            <a:r>
              <a:rPr lang="zh-CN" altLang="en-US" sz="2400" b="1">
                <a:solidFill>
                  <a:srgbClr val="0000FF"/>
                </a:solidFill>
                <a:latin typeface="Arial" panose="020B0604020202020204"/>
                <a:ea typeface="黑体" panose="02010609060101010101" pitchFamily="2" charset="-122"/>
              </a:rPr>
              <a:t>”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571472" y="571480"/>
            <a:ext cx="6776214" cy="584775"/>
          </a:xfrm>
          <a:prstGeom prst="rect">
            <a:avLst/>
          </a:prstGeom>
          <a:noFill/>
          <a:ln w="317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九、特禀</a:t>
            </a:r>
            <a:r>
              <a:rPr lang="zh-CN" altLang="en-US" sz="32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质（红孩儿）（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不测风云）</a:t>
            </a:r>
            <a:endParaRPr lang="zh-CN" altLang="en-US" sz="32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71500" y="928688"/>
            <a:ext cx="3240088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体质特征</a:t>
            </a:r>
            <a:endParaRPr lang="zh-CN" altLang="en-US" sz="2800">
              <a:solidFill>
                <a:srgbClr val="CC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431800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形体特征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6" name="AutoShape 4"/>
          <p:cNvSpPr/>
          <p:nvPr/>
        </p:nvSpPr>
        <p:spPr bwMode="auto">
          <a:xfrm>
            <a:off x="1042988" y="14128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187450" y="1484313"/>
            <a:ext cx="1727200" cy="122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体型：无特殊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或畸形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或先天缺陷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11188" y="3284538"/>
            <a:ext cx="35877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常见表现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9" name="AutoShape 7"/>
          <p:cNvSpPr/>
          <p:nvPr/>
        </p:nvSpPr>
        <p:spPr bwMode="auto">
          <a:xfrm>
            <a:off x="1042988" y="3213100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187450" y="3168650"/>
            <a:ext cx="3816350" cy="1552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遗传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胎传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过敏：不感冒也打喷嚏、流鼻涕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   皮肤一抓就红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39750" y="5229225"/>
            <a:ext cx="503238" cy="5873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舌脉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42" name="AutoShape 10"/>
          <p:cNvSpPr/>
          <p:nvPr/>
        </p:nvSpPr>
        <p:spPr bwMode="auto">
          <a:xfrm>
            <a:off x="1042988" y="4868863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187450" y="5151438"/>
            <a:ext cx="3384550" cy="793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舌象：无特殊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脉象：无特殊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580063" y="1482725"/>
            <a:ext cx="504825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心理特征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227763" y="1557338"/>
            <a:ext cx="792162" cy="9159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因情况而不同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46" name="AutoShape 14"/>
          <p:cNvSpPr/>
          <p:nvPr/>
        </p:nvSpPr>
        <p:spPr bwMode="auto">
          <a:xfrm>
            <a:off x="6083300" y="1412875"/>
            <a:ext cx="144463" cy="1368425"/>
          </a:xfrm>
          <a:prstGeom prst="leftBrace">
            <a:avLst>
              <a:gd name="adj1" fmla="val 789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5580063" y="3282950"/>
            <a:ext cx="503237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发病倾向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48" name="AutoShape 16"/>
          <p:cNvSpPr/>
          <p:nvPr/>
        </p:nvSpPr>
        <p:spPr bwMode="auto">
          <a:xfrm>
            <a:off x="6084888" y="314007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6372225" y="3141663"/>
            <a:ext cx="2376488" cy="14954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ea typeface="仿宋_GB2312" panose="02010609030101010101" pitchFamily="49" charset="-122"/>
              </a:rPr>
              <a:t>过敏：过敏性鼻炎、荨麻疹</a:t>
            </a:r>
            <a:endParaRPr lang="zh-CN" altLang="en-US" sz="2000" b="1"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ea typeface="仿宋_GB2312" panose="02010609030101010101" pitchFamily="49" charset="-122"/>
              </a:rPr>
              <a:t>遗传：血友病</a:t>
            </a:r>
            <a:endParaRPr lang="zh-CN" altLang="en-US" sz="2000" b="1">
              <a:ea typeface="仿宋_GB2312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ea typeface="仿宋_GB2312" panose="02010609030101010101" pitchFamily="49" charset="-122"/>
              </a:rPr>
              <a:t>胎传：五迟、五软</a:t>
            </a:r>
            <a:endParaRPr lang="zh-CN" altLang="en-US" sz="2000" b="1">
              <a:ea typeface="仿宋_GB2312" panose="02010609030101010101" pitchFamily="49" charset="-122"/>
            </a:endParaRP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651500" y="4941888"/>
            <a:ext cx="433388" cy="1082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适应能力</a:t>
            </a: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51" name="AutoShape 19"/>
          <p:cNvSpPr/>
          <p:nvPr/>
        </p:nvSpPr>
        <p:spPr bwMode="auto">
          <a:xfrm>
            <a:off x="6084888" y="4797425"/>
            <a:ext cx="144462" cy="1368425"/>
          </a:xfrm>
          <a:prstGeom prst="leftBrace">
            <a:avLst>
              <a:gd name="adj1" fmla="val 78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6227763" y="494188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自然环境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6227763" y="575310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社会环境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7380288" y="5084763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V="1">
            <a:off x="7380288" y="5516563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7740650" y="5157788"/>
            <a:ext cx="503238" cy="6413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>
                <a:latin typeface="楷体_GB2312" panose="02010609030101010101" pitchFamily="49" charset="-122"/>
                <a:ea typeface="楷体_GB2312" panose="02010609030101010101" pitchFamily="49" charset="-122"/>
              </a:rPr>
              <a:t>较差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5288" y="692150"/>
            <a:ext cx="4038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  <a:buClr>
                <a:schemeClr val="accent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400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辨体要点</a:t>
            </a:r>
            <a:r>
              <a:rPr lang="zh-CN" altLang="en-US" sz="400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40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45075" name="Group 19"/>
          <p:cNvGraphicFramePr>
            <a:graphicFrameLocks noGrp="1"/>
          </p:cNvGraphicFramePr>
          <p:nvPr>
            <p:ph/>
          </p:nvPr>
        </p:nvGraphicFramePr>
        <p:xfrm>
          <a:off x="323850" y="1484313"/>
          <a:ext cx="8075613" cy="4362133"/>
        </p:xfrm>
        <a:graphic>
          <a:graphicData uri="http://schemas.openxmlformats.org/drawingml/2006/table">
            <a:tbl>
              <a:tblPr/>
              <a:tblGrid>
                <a:gridCol w="8075613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不是感冒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也会打喷嚏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不是感冒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也会鼻塞、流鼻涕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因季节变化、温度变化或异味等原因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而咳喘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容易过敏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药物、食物、气味、花粉、季节等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皮肤容易起荨麻疹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风团、风疹块、风疙瘩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皮肤</a:t>
                      </a:r>
                      <a:r>
                        <a:rPr kumimoji="0" lang="zh-CN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因过敏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出现紫癜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紫红色瘀点、瘀斑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(7)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Times New Roman" panose="02020603050405020304" pitchFamily="18" charset="0"/>
                        </a:rPr>
                        <a:t>皮肤一抓就红，并出现抓痕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仿宋_GB2312" panose="02010609030101010101" pitchFamily="49" charset="-122"/>
                        <a:ea typeface="仿宋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857250"/>
            <a:ext cx="7858125" cy="796925"/>
          </a:xfrm>
        </p:spPr>
        <p:txBody>
          <a:bodyPr/>
          <a:lstStyle/>
          <a:p>
            <a:r>
              <a:rPr lang="zh-CN" altLang="en-US" smtClean="0"/>
              <a:t>（三）体质辨识的工具和技术</a:t>
            </a:r>
            <a:endParaRPr lang="zh-CN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41787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zh-CN" altLang="en-US" sz="3600" smtClean="0">
                <a:latin typeface="楷体_GB2312" panose="02010609030101010101" pitchFamily="49" charset="-122"/>
              </a:rPr>
              <a:t>应用两个工具：</a:t>
            </a:r>
            <a:r>
              <a:rPr lang="en-US" altLang="zh-CN" sz="3600" smtClean="0">
                <a:latin typeface="楷体_GB2312" panose="02010609030101010101" pitchFamily="49" charset="-122"/>
              </a:rPr>
              <a:t>《9</a:t>
            </a:r>
            <a:r>
              <a:rPr lang="zh-CN" altLang="en-US" sz="3600" smtClean="0">
                <a:latin typeface="楷体_GB2312" panose="02010609030101010101" pitchFamily="49" charset="-122"/>
              </a:rPr>
              <a:t>种中医基本体质分类量表</a:t>
            </a:r>
            <a:r>
              <a:rPr lang="en-US" altLang="zh-CN" sz="3600" smtClean="0">
                <a:latin typeface="楷体_GB2312" panose="02010609030101010101" pitchFamily="49" charset="-122"/>
              </a:rPr>
              <a:t>》</a:t>
            </a:r>
            <a:r>
              <a:rPr lang="zh-CN" altLang="en-US" sz="3600" smtClean="0">
                <a:latin typeface="楷体_GB2312" panose="02010609030101010101" pitchFamily="49" charset="-122"/>
              </a:rPr>
              <a:t>、</a:t>
            </a:r>
            <a:r>
              <a:rPr lang="en-US" altLang="zh-CN" sz="3600" smtClean="0">
                <a:latin typeface="楷体_GB2312" panose="02010609030101010101" pitchFamily="49" charset="-122"/>
              </a:rPr>
              <a:t>《</a:t>
            </a:r>
            <a:r>
              <a:rPr lang="zh-CN" altLang="en-US" sz="3600" smtClean="0">
                <a:latin typeface="楷体_GB2312" panose="02010609030101010101" pitchFamily="49" charset="-122"/>
              </a:rPr>
              <a:t>中医体质分类判定标准</a:t>
            </a:r>
            <a:r>
              <a:rPr lang="en-US" altLang="zh-CN" sz="3600" smtClean="0">
                <a:latin typeface="楷体_GB2312" panose="02010609030101010101" pitchFamily="49" charset="-122"/>
              </a:rPr>
              <a:t>》</a:t>
            </a:r>
            <a:endParaRPr lang="en-US" altLang="zh-CN" sz="3600" smtClean="0">
              <a:latin typeface="楷体_GB2312" panose="0201060903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3600" smtClean="0">
                <a:latin typeface="楷体_GB2312" panose="02010609030101010101" pitchFamily="49" charset="-122"/>
              </a:rPr>
              <a:t>采用两项技术：中医体质评判计算机自修正系统、三维中医体质模型</a:t>
            </a:r>
            <a:endParaRPr lang="zh-CN" altLang="en-US" sz="3600" smtClean="0">
              <a:latin typeface="楷体_GB2312" panose="02010609030101010101" pitchFamily="49" charset="-122"/>
            </a:endParaRPr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571500" y="5857875"/>
            <a:ext cx="2555875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体质辨识的工具和技术</a:t>
            </a:r>
            <a:endParaRPr lang="zh-CN" altLang="en-US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88" y="1071563"/>
            <a:ext cx="5434012" cy="5072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5651500" y="1484313"/>
            <a:ext cx="3313113" cy="1079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3200" b="1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工具一：</a:t>
            </a:r>
            <a:r>
              <a:rPr lang="en-US" altLang="zh-CN" sz="3200" b="1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3200" b="1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中医</a:t>
            </a:r>
            <a:r>
              <a:rPr lang="en-US" altLang="zh-CN" sz="3200" b="1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9</a:t>
            </a:r>
            <a:r>
              <a:rPr lang="zh-CN" altLang="en-US" sz="3200" b="1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种基本体质分类量表</a:t>
            </a:r>
            <a:r>
              <a:rPr lang="en-US" altLang="zh-CN" sz="3200" b="1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endParaRPr lang="en-US" altLang="ja-JP" sz="3200" b="1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85750" y="6215063"/>
            <a:ext cx="2555875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体质辨识的工具和技术</a:t>
            </a:r>
            <a:endParaRPr lang="zh-CN" altLang="en-US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1000125"/>
            <a:ext cx="7200900" cy="647700"/>
          </a:xfrm>
        </p:spPr>
        <p:txBody>
          <a:bodyPr/>
          <a:lstStyle/>
          <a:p>
            <a:pPr algn="l"/>
            <a:r>
              <a:rPr lang="zh-CN" altLang="en-US" sz="3200" smtClean="0">
                <a:latin typeface="楷体_GB2312" panose="02010609030101010101" pitchFamily="49" charset="-122"/>
              </a:rPr>
              <a:t>工具二：</a:t>
            </a:r>
            <a:r>
              <a:rPr lang="en-US" altLang="zh-CN" sz="3200" smtClean="0">
                <a:latin typeface="楷体_GB2312" panose="02010609030101010101" pitchFamily="49" charset="-122"/>
              </a:rPr>
              <a:t>《</a:t>
            </a:r>
            <a:r>
              <a:rPr lang="zh-CN" altLang="en-US" sz="3200" smtClean="0">
                <a:latin typeface="楷体_GB2312" panose="02010609030101010101" pitchFamily="49" charset="-122"/>
              </a:rPr>
              <a:t>中医体质分类判定标准</a:t>
            </a:r>
            <a:r>
              <a:rPr lang="en-US" altLang="zh-CN" sz="3200" smtClean="0">
                <a:latin typeface="楷体_GB2312" panose="02010609030101010101" pitchFamily="49" charset="-122"/>
              </a:rPr>
              <a:t>》</a:t>
            </a:r>
            <a:endParaRPr lang="zh-CN" altLang="en-US" sz="3200" smtClean="0">
              <a:latin typeface="楷体_GB2312" panose="02010609030101010101" pitchFamily="49" charset="-122"/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071813" y="1714500"/>
            <a:ext cx="23288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000" b="1">
                <a:solidFill>
                  <a:srgbClr val="66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阳虚质判定标准</a:t>
            </a:r>
            <a:endParaRPr kumimoji="1" lang="zh-CN" altLang="en-US" sz="2000">
              <a:solidFill>
                <a:srgbClr val="6600FF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1193" name="Group 73"/>
          <p:cNvGraphicFramePr>
            <a:graphicFrameLocks noGrp="1"/>
          </p:cNvGraphicFramePr>
          <p:nvPr/>
        </p:nvGraphicFramePr>
        <p:xfrm>
          <a:off x="214313" y="2214563"/>
          <a:ext cx="7858181" cy="4164965"/>
        </p:xfrm>
        <a:graphic>
          <a:graphicData uri="http://schemas.openxmlformats.org/drawingml/2006/table">
            <a:tbl>
              <a:tblPr/>
              <a:tblGrid>
                <a:gridCol w="3444721"/>
                <a:gridCol w="883558"/>
                <a:gridCol w="882115"/>
                <a:gridCol w="882114"/>
                <a:gridCol w="883558"/>
                <a:gridCol w="882115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请根据近一年的体验和感觉，回答以下问题</a:t>
                      </a:r>
                      <a:r>
                        <a:rPr kumimoji="1" lang="zh-CN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没有</a:t>
                      </a:r>
                      <a:endParaRPr kumimoji="1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根本不</a:t>
                      </a: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很少</a:t>
                      </a:r>
                      <a:endParaRPr kumimoji="1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有一点</a:t>
                      </a: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有时</a:t>
                      </a:r>
                      <a:endParaRPr kumimoji="1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有些</a:t>
                      </a: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经常</a:t>
                      </a:r>
                      <a:endParaRPr kumimoji="1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相当</a:t>
                      </a: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总是</a:t>
                      </a:r>
                      <a:endParaRPr kumimoji="1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非常</a:t>
                      </a: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您手脚发凉吗</a:t>
                      </a: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?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您胃脘部、背部或腰膝部怕怜吗？</a:t>
                      </a:r>
                      <a:endParaRPr kumimoji="1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您感到怕冷、衣服</a:t>
                      </a:r>
                      <a:r>
                        <a:rPr kumimoji="1" lang="zh-CN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比别人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穿得多吗</a:t>
                      </a: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?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您</a:t>
                      </a:r>
                      <a:r>
                        <a:rPr kumimoji="1" lang="zh-CN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比一般人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耐受不了寒冷</a:t>
                      </a: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冬天的寒冷或冷空调、电扇等</a:t>
                      </a: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吗？</a:t>
                      </a:r>
                      <a:endParaRPr kumimoji="1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1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您</a:t>
                      </a:r>
                      <a:r>
                        <a:rPr kumimoji="1" lang="zh-CN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比别人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容易患感冒吗</a:t>
                      </a: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?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(6)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您</a:t>
                      </a:r>
                      <a:r>
                        <a:rPr kumimoji="1" lang="zh-CN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吃</a:t>
                      </a:r>
                      <a:r>
                        <a:rPr kumimoji="1" lang="en-US" altLang="zh-CN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CN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喝</a:t>
                      </a:r>
                      <a:r>
                        <a:rPr kumimoji="1" lang="en-US" altLang="zh-CN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zh-CN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凉的东西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会感到不舒服或者怕吃</a:t>
                      </a: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喝</a:t>
                      </a: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凉的吗？</a:t>
                      </a:r>
                      <a:endParaRPr kumimoji="1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(7)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您</a:t>
                      </a:r>
                      <a:r>
                        <a:rPr kumimoji="1" lang="zh-CN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受凉或吃</a:t>
                      </a:r>
                      <a:r>
                        <a:rPr kumimoji="1" lang="en-US" altLang="zh-CN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CN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喝</a:t>
                      </a:r>
                      <a:r>
                        <a:rPr kumimoji="1" lang="en-US" altLang="zh-CN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1" lang="zh-CN" altLang="en-US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凉的东西后</a:t>
                      </a: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1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容易腹泻、拉肚子吗</a:t>
                      </a:r>
                      <a:r>
                        <a:rPr kumimoji="1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?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1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计分方法：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）原始分：简单求和法。原始分数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各个条目分值相加。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）转化分数：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分。转化分数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=(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原始分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-7) /28﹡100</a:t>
                      </a:r>
                      <a:endParaRPr kumimoji="1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判定标准：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阳虚质转化分≥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分，判定为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30-39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判定为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倾向是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&lt;30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kumimoji="1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判定为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否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zh-CN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★兼夹体质判定：可根据各体质类型的转化分结合雷达图作出。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判断结果：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cs typeface="Times New Roman" panose="02020603050405020304" pitchFamily="18" charset="0"/>
                        </a:rPr>
                        <a:t> □是      □倾向是      □否</a:t>
                      </a:r>
                      <a:endParaRPr kumimoji="1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48199" name="Rectangle 342"/>
          <p:cNvSpPr>
            <a:spLocks noChangeArrowheads="1"/>
          </p:cNvSpPr>
          <p:nvPr/>
        </p:nvSpPr>
        <p:spPr bwMode="auto">
          <a:xfrm>
            <a:off x="3214688" y="6429375"/>
            <a:ext cx="3127375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en-US" altLang="zh-CN" b="1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9</a:t>
            </a:r>
            <a:r>
              <a:rPr lang="zh-CN" altLang="en-US" b="1">
                <a:solidFill>
                  <a:srgbClr val="FF33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种体质均有判定标准</a:t>
            </a:r>
            <a:endParaRPr lang="zh-CN" altLang="en-US" b="1">
              <a:solidFill>
                <a:srgbClr val="FF33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61195" name="Text Box 75"/>
          <p:cNvSpPr txBox="1">
            <a:spLocks noChangeArrowheads="1"/>
          </p:cNvSpPr>
          <p:nvPr/>
        </p:nvSpPr>
        <p:spPr bwMode="auto">
          <a:xfrm>
            <a:off x="214313" y="6491288"/>
            <a:ext cx="2555875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体质辨识的工具和技术</a:t>
            </a:r>
            <a:endParaRPr lang="zh-CN" altLang="en-US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48206" name="Rectangle 7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24525" y="692150"/>
            <a:ext cx="32337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24175"/>
            <a:ext cx="2300288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4392612" cy="3749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楷体_GB2312" panose="02010609030101010101" pitchFamily="49" charset="-122"/>
              </a:rPr>
              <a:t>成为中华中医药学会标准</a:t>
            </a:r>
            <a:endParaRPr lang="zh-CN" altLang="en-US" sz="2400" b="1">
              <a:ea typeface="楷体_GB2312" panose="02010609030101010101" pitchFamily="49" charset="-122"/>
            </a:endParaRPr>
          </a:p>
          <a:p>
            <a:pPr>
              <a:lnSpc>
                <a:spcPct val="125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楷体_GB2312" panose="02010609030101010101" pitchFamily="49" charset="-122"/>
              </a:rPr>
              <a:t>纳入规划教材，形成创新教材，进入高等教育体系</a:t>
            </a:r>
            <a:endParaRPr lang="zh-CN" altLang="en-US" sz="2400" b="1">
              <a:ea typeface="楷体_GB2312" panose="02010609030101010101" pitchFamily="49" charset="-122"/>
            </a:endParaRPr>
          </a:p>
          <a:p>
            <a:pPr>
              <a:lnSpc>
                <a:spcPct val="125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楷体_GB2312" panose="02010609030101010101" pitchFamily="49" charset="-122"/>
              </a:rPr>
              <a:t>以这两个工具为核心建立</a:t>
            </a:r>
            <a:endParaRPr lang="zh-CN" altLang="en-US" sz="2400" b="1">
              <a:ea typeface="楷体_GB2312" panose="02010609030101010101" pitchFamily="49" charset="-122"/>
            </a:endParaRPr>
          </a:p>
          <a:p>
            <a:pPr>
              <a:lnSpc>
                <a:spcPct val="125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楷体_GB2312" panose="02010609030101010101" pitchFamily="49" charset="-122"/>
              </a:rPr>
              <a:t>王国强副部长指出：王琦教授的研究，</a:t>
            </a:r>
            <a:r>
              <a:rPr lang="zh-CN" altLang="en-US" sz="2400" b="1" u="sng">
                <a:ea typeface="楷体_GB2312" panose="02010609030101010101" pitchFamily="49" charset="-122"/>
              </a:rPr>
              <a:t>为中医“治未病”工作的开展提供了有效的方法和工具，将理论与实践相结合</a:t>
            </a:r>
            <a:endParaRPr lang="zh-CN" altLang="en-US" sz="2400" b="1" u="sng">
              <a:ea typeface="楷体_GB2312" panose="02010609030101010101" pitchFamily="49" charset="-122"/>
            </a:endParaRPr>
          </a:p>
        </p:txBody>
      </p:sp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214313" y="6143625"/>
            <a:ext cx="2555875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体质辨识的工具和技术</a:t>
            </a:r>
            <a:endParaRPr lang="zh-CN" altLang="en-US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14313" y="714375"/>
            <a:ext cx="771525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技术一：个体体质信息采集分析系统</a:t>
            </a:r>
            <a:endParaRPr lang="zh-CN" altLang="en-US" sz="3200" b="1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1295400" y="1628775"/>
            <a:ext cx="6780213" cy="4487863"/>
            <a:chOff x="816" y="1026"/>
            <a:chExt cx="4271" cy="2827"/>
          </a:xfrm>
        </p:grpSpPr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1556" y="1026"/>
              <a:ext cx="2447" cy="23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</a:ln>
          </p:spPr>
          <p:txBody>
            <a:bodyPr lIns="92075" tIns="46038" rIns="92075" bIns="46038"/>
            <a:lstStyle/>
            <a:p>
              <a:pPr algn="ctr"/>
              <a:r>
                <a:rPr lang="zh-CN" altLang="en-US" sz="2000" b="1">
                  <a:solidFill>
                    <a:srgbClr val="000000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中医体质评判系统库</a:t>
              </a:r>
              <a:endParaRPr lang="zh-CN" altLang="en-US" sz="2000" b="1">
                <a:solidFill>
                  <a:srgbClr val="00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endParaRPr>
            </a:p>
          </p:txBody>
        </p:sp>
        <p:sp>
          <p:nvSpPr>
            <p:cNvPr id="50182" name="Line 6"/>
            <p:cNvSpPr>
              <a:spLocks noChangeShapeType="1"/>
            </p:cNvSpPr>
            <p:nvPr/>
          </p:nvSpPr>
          <p:spPr bwMode="auto">
            <a:xfrm>
              <a:off x="2780" y="1267"/>
              <a:ext cx="0" cy="1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 flipV="1">
              <a:off x="942" y="1405"/>
              <a:ext cx="3999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3042" y="1415"/>
              <a:ext cx="0" cy="4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817" y="1551"/>
              <a:ext cx="282" cy="11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人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员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档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案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库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模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块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</p:txBody>
        </p:sp>
        <p:sp>
          <p:nvSpPr>
            <p:cNvPr id="50186" name="Line 10"/>
            <p:cNvSpPr>
              <a:spLocks noChangeShapeType="1"/>
            </p:cNvSpPr>
            <p:nvPr/>
          </p:nvSpPr>
          <p:spPr bwMode="auto">
            <a:xfrm>
              <a:off x="958" y="1429"/>
              <a:ext cx="0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434" y="1551"/>
              <a:ext cx="282" cy="11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体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质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数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据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库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模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块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1575" y="1429"/>
              <a:ext cx="0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>
              <a:off x="2192" y="1429"/>
              <a:ext cx="0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2051" y="1551"/>
              <a:ext cx="283" cy="11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统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计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报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表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模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块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</p:txBody>
        </p:sp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2905" y="1875"/>
              <a:ext cx="283" cy="6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登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录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模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块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</p:txBody>
        </p:sp>
        <p:sp>
          <p:nvSpPr>
            <p:cNvPr id="50192" name="Rectangle 16"/>
            <p:cNvSpPr>
              <a:spLocks noChangeArrowheads="1"/>
            </p:cNvSpPr>
            <p:nvPr/>
          </p:nvSpPr>
          <p:spPr bwMode="auto">
            <a:xfrm>
              <a:off x="3700" y="1551"/>
              <a:ext cx="283" cy="11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参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数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修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正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模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块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>
              <a:off x="3840" y="1429"/>
              <a:ext cx="0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4" name="Rectangle 18"/>
            <p:cNvSpPr>
              <a:spLocks noChangeArrowheads="1"/>
            </p:cNvSpPr>
            <p:nvPr/>
          </p:nvSpPr>
          <p:spPr bwMode="auto">
            <a:xfrm>
              <a:off x="4373" y="1551"/>
              <a:ext cx="282" cy="11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体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质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说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明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模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块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4512" y="1429"/>
              <a:ext cx="0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6" name="Rectangle 20"/>
            <p:cNvSpPr>
              <a:spLocks noChangeArrowheads="1"/>
            </p:cNvSpPr>
            <p:nvPr/>
          </p:nvSpPr>
          <p:spPr bwMode="auto">
            <a:xfrm>
              <a:off x="4804" y="1551"/>
              <a:ext cx="283" cy="11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系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统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维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护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模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  <a:p>
              <a:pPr algn="ctr"/>
              <a:r>
                <a: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rPr>
                <a:t>块</a:t>
              </a:r>
              <a:endParaRPr lang="zh-CN" altLang="en-US" b="1">
                <a:solidFill>
                  <a:srgbClr val="000000"/>
                </a:solidFill>
                <a:ea typeface="仿宋_GB2312" panose="02010609030101010101" pitchFamily="49" charset="-122"/>
              </a:endParaRPr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4944" y="1408"/>
              <a:ext cx="0" cy="1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22"/>
            <p:cNvGrpSpPr/>
            <p:nvPr/>
          </p:nvGrpSpPr>
          <p:grpSpPr bwMode="auto">
            <a:xfrm>
              <a:off x="816" y="2992"/>
              <a:ext cx="1585" cy="859"/>
              <a:chOff x="884" y="3312"/>
              <a:chExt cx="1717" cy="859"/>
            </a:xfrm>
          </p:grpSpPr>
          <p:sp>
            <p:nvSpPr>
              <p:cNvPr id="50208" name="Freeform 23"/>
              <p:cNvSpPr/>
              <p:nvPr/>
            </p:nvSpPr>
            <p:spPr bwMode="auto">
              <a:xfrm>
                <a:off x="884" y="3312"/>
                <a:ext cx="1717" cy="859"/>
              </a:xfrm>
              <a:custGeom>
                <a:avLst/>
                <a:gdLst>
                  <a:gd name="T0" fmla="*/ 858 w 1717"/>
                  <a:gd name="T1" fmla="*/ 0 h 859"/>
                  <a:gd name="T2" fmla="*/ 0 w 1717"/>
                  <a:gd name="T3" fmla="*/ 429 h 859"/>
                  <a:gd name="T4" fmla="*/ 858 w 1717"/>
                  <a:gd name="T5" fmla="*/ 858 h 859"/>
                  <a:gd name="T6" fmla="*/ 1716 w 1717"/>
                  <a:gd name="T7" fmla="*/ 429 h 859"/>
                  <a:gd name="T8" fmla="*/ 858 w 1717"/>
                  <a:gd name="T9" fmla="*/ 0 h 8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7"/>
                  <a:gd name="T16" fmla="*/ 0 h 859"/>
                  <a:gd name="T17" fmla="*/ 1717 w 1717"/>
                  <a:gd name="T18" fmla="*/ 859 h 8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7" h="859">
                    <a:moveTo>
                      <a:pt x="858" y="0"/>
                    </a:moveTo>
                    <a:lnTo>
                      <a:pt x="0" y="429"/>
                    </a:lnTo>
                    <a:lnTo>
                      <a:pt x="858" y="858"/>
                    </a:lnTo>
                    <a:lnTo>
                      <a:pt x="1716" y="429"/>
                    </a:lnTo>
                    <a:lnTo>
                      <a:pt x="858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9" name="Rectangle 24"/>
              <p:cNvSpPr>
                <a:spLocks noChangeArrowheads="1"/>
              </p:cNvSpPr>
              <p:nvPr/>
            </p:nvSpPr>
            <p:spPr bwMode="auto">
              <a:xfrm>
                <a:off x="1344" y="3543"/>
                <a:ext cx="796" cy="3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zh-CN" altLang="en-US" b="1">
                    <a:solidFill>
                      <a:srgbClr val="000000"/>
                    </a:solidFill>
                    <a:ea typeface="仿宋_GB2312" panose="02010609030101010101" pitchFamily="49" charset="-122"/>
                  </a:rPr>
                  <a:t>信息存储访问</a:t>
                </a:r>
                <a:endPara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endParaRPr>
              </a:p>
              <a:p>
                <a:pPr algn="ctr"/>
                <a:r>
                  <a:rPr lang="zh-CN" altLang="en-US" b="1">
                    <a:solidFill>
                      <a:srgbClr val="000000"/>
                    </a:solidFill>
                    <a:ea typeface="仿宋_GB2312" panose="02010609030101010101" pitchFamily="49" charset="-122"/>
                  </a:rPr>
                  <a:t>可视化统计分析</a:t>
                </a:r>
                <a:endPara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endParaRPr>
              </a:p>
            </p:txBody>
          </p:sp>
        </p:grpSp>
        <p:grpSp>
          <p:nvGrpSpPr>
            <p:cNvPr id="4" name="Group 25"/>
            <p:cNvGrpSpPr/>
            <p:nvPr/>
          </p:nvGrpSpPr>
          <p:grpSpPr bwMode="auto">
            <a:xfrm>
              <a:off x="3600" y="2944"/>
              <a:ext cx="1393" cy="909"/>
              <a:chOff x="3900" y="3264"/>
              <a:chExt cx="1509" cy="909"/>
            </a:xfrm>
          </p:grpSpPr>
          <p:sp>
            <p:nvSpPr>
              <p:cNvPr id="50206" name="Freeform 26"/>
              <p:cNvSpPr/>
              <p:nvPr/>
            </p:nvSpPr>
            <p:spPr bwMode="auto">
              <a:xfrm>
                <a:off x="3900" y="3264"/>
                <a:ext cx="1509" cy="909"/>
              </a:xfrm>
              <a:custGeom>
                <a:avLst/>
                <a:gdLst>
                  <a:gd name="T0" fmla="*/ 754 w 1509"/>
                  <a:gd name="T1" fmla="*/ 0 h 909"/>
                  <a:gd name="T2" fmla="*/ 0 w 1509"/>
                  <a:gd name="T3" fmla="*/ 454 h 909"/>
                  <a:gd name="T4" fmla="*/ 754 w 1509"/>
                  <a:gd name="T5" fmla="*/ 908 h 909"/>
                  <a:gd name="T6" fmla="*/ 1508 w 1509"/>
                  <a:gd name="T7" fmla="*/ 454 h 909"/>
                  <a:gd name="T8" fmla="*/ 754 w 1509"/>
                  <a:gd name="T9" fmla="*/ 0 h 9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9"/>
                  <a:gd name="T16" fmla="*/ 0 h 909"/>
                  <a:gd name="T17" fmla="*/ 1509 w 1509"/>
                  <a:gd name="T18" fmla="*/ 909 h 9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9" h="909">
                    <a:moveTo>
                      <a:pt x="754" y="0"/>
                    </a:moveTo>
                    <a:lnTo>
                      <a:pt x="0" y="454"/>
                    </a:lnTo>
                    <a:lnTo>
                      <a:pt x="754" y="908"/>
                    </a:lnTo>
                    <a:lnTo>
                      <a:pt x="1508" y="454"/>
                    </a:lnTo>
                    <a:lnTo>
                      <a:pt x="754" y="0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207" name="Rectangle 27"/>
              <p:cNvSpPr>
                <a:spLocks noChangeArrowheads="1"/>
              </p:cNvSpPr>
              <p:nvPr/>
            </p:nvSpPr>
            <p:spPr bwMode="auto">
              <a:xfrm>
                <a:off x="4308" y="3507"/>
                <a:ext cx="692" cy="4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zh-CN" altLang="en-US" b="1">
                    <a:solidFill>
                      <a:srgbClr val="000000"/>
                    </a:solidFill>
                    <a:ea typeface="仿宋_GB2312" panose="02010609030101010101" pitchFamily="49" charset="-122"/>
                  </a:rPr>
                  <a:t>体质参数修正</a:t>
                </a:r>
                <a:endParaRPr lang="zh-CN" altLang="en-US" b="1">
                  <a:solidFill>
                    <a:srgbClr val="000000"/>
                  </a:solidFill>
                  <a:ea typeface="仿宋_GB2312" panose="02010609030101010101" pitchFamily="49" charset="-122"/>
                </a:endParaRPr>
              </a:p>
            </p:txBody>
          </p:sp>
        </p:grpSp>
        <p:sp>
          <p:nvSpPr>
            <p:cNvPr id="50200" name="Freeform 28"/>
            <p:cNvSpPr/>
            <p:nvPr/>
          </p:nvSpPr>
          <p:spPr bwMode="auto">
            <a:xfrm>
              <a:off x="2497" y="2560"/>
              <a:ext cx="1009" cy="1057"/>
            </a:xfrm>
            <a:custGeom>
              <a:avLst/>
              <a:gdLst>
                <a:gd name="T0" fmla="*/ 465 w 1093"/>
                <a:gd name="T1" fmla="*/ 0 h 1057"/>
                <a:gd name="T2" fmla="*/ 330 w 1093"/>
                <a:gd name="T3" fmla="*/ 301 h 1057"/>
                <a:gd name="T4" fmla="*/ 372 w 1093"/>
                <a:gd name="T5" fmla="*/ 301 h 1057"/>
                <a:gd name="T6" fmla="*/ 372 w 1093"/>
                <a:gd name="T7" fmla="*/ 655 h 1057"/>
                <a:gd name="T8" fmla="*/ 172 w 1093"/>
                <a:gd name="T9" fmla="*/ 655 h 1057"/>
                <a:gd name="T10" fmla="*/ 172 w 1093"/>
                <a:gd name="T11" fmla="*/ 582 h 1057"/>
                <a:gd name="T12" fmla="*/ 0 w 1093"/>
                <a:gd name="T13" fmla="*/ 819 h 1057"/>
                <a:gd name="T14" fmla="*/ 172 w 1093"/>
                <a:gd name="T15" fmla="*/ 1056 h 1057"/>
                <a:gd name="T16" fmla="*/ 172 w 1093"/>
                <a:gd name="T17" fmla="*/ 983 h 1057"/>
                <a:gd name="T18" fmla="*/ 760 w 1093"/>
                <a:gd name="T19" fmla="*/ 983 h 1057"/>
                <a:gd name="T20" fmla="*/ 760 w 1093"/>
                <a:gd name="T21" fmla="*/ 1056 h 1057"/>
                <a:gd name="T22" fmla="*/ 931 w 1093"/>
                <a:gd name="T23" fmla="*/ 819 h 1057"/>
                <a:gd name="T24" fmla="*/ 760 w 1093"/>
                <a:gd name="T25" fmla="*/ 582 h 1057"/>
                <a:gd name="T26" fmla="*/ 760 w 1093"/>
                <a:gd name="T27" fmla="*/ 655 h 1057"/>
                <a:gd name="T28" fmla="*/ 559 w 1093"/>
                <a:gd name="T29" fmla="*/ 655 h 1057"/>
                <a:gd name="T30" fmla="*/ 559 w 1093"/>
                <a:gd name="T31" fmla="*/ 301 h 1057"/>
                <a:gd name="T32" fmla="*/ 600 w 1093"/>
                <a:gd name="T33" fmla="*/ 301 h 1057"/>
                <a:gd name="T34" fmla="*/ 465 w 1093"/>
                <a:gd name="T35" fmla="*/ 0 h 10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3"/>
                <a:gd name="T55" fmla="*/ 0 h 1057"/>
                <a:gd name="T56" fmla="*/ 1093 w 1093"/>
                <a:gd name="T57" fmla="*/ 1057 h 10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3" h="1057">
                  <a:moveTo>
                    <a:pt x="546" y="0"/>
                  </a:moveTo>
                  <a:lnTo>
                    <a:pt x="388" y="301"/>
                  </a:lnTo>
                  <a:lnTo>
                    <a:pt x="437" y="301"/>
                  </a:lnTo>
                  <a:lnTo>
                    <a:pt x="437" y="655"/>
                  </a:lnTo>
                  <a:lnTo>
                    <a:pt x="201" y="655"/>
                  </a:lnTo>
                  <a:lnTo>
                    <a:pt x="201" y="582"/>
                  </a:lnTo>
                  <a:lnTo>
                    <a:pt x="0" y="819"/>
                  </a:lnTo>
                  <a:lnTo>
                    <a:pt x="201" y="1056"/>
                  </a:lnTo>
                  <a:lnTo>
                    <a:pt x="201" y="983"/>
                  </a:lnTo>
                  <a:lnTo>
                    <a:pt x="891" y="983"/>
                  </a:lnTo>
                  <a:lnTo>
                    <a:pt x="891" y="1056"/>
                  </a:lnTo>
                  <a:lnTo>
                    <a:pt x="1092" y="819"/>
                  </a:lnTo>
                  <a:lnTo>
                    <a:pt x="891" y="582"/>
                  </a:lnTo>
                  <a:lnTo>
                    <a:pt x="891" y="655"/>
                  </a:lnTo>
                  <a:lnTo>
                    <a:pt x="655" y="655"/>
                  </a:lnTo>
                  <a:lnTo>
                    <a:pt x="655" y="301"/>
                  </a:lnTo>
                  <a:lnTo>
                    <a:pt x="704" y="301"/>
                  </a:lnTo>
                  <a:lnTo>
                    <a:pt x="54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0201" name="Line 29"/>
            <p:cNvSpPr>
              <a:spLocks noChangeShapeType="1"/>
            </p:cNvSpPr>
            <p:nvPr/>
          </p:nvSpPr>
          <p:spPr bwMode="auto">
            <a:xfrm>
              <a:off x="960" y="2704"/>
              <a:ext cx="62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2" name="Line 30"/>
            <p:cNvSpPr>
              <a:spLocks noChangeShapeType="1"/>
            </p:cNvSpPr>
            <p:nvPr/>
          </p:nvSpPr>
          <p:spPr bwMode="auto">
            <a:xfrm>
              <a:off x="1584" y="27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3" name="Line 31"/>
            <p:cNvSpPr>
              <a:spLocks noChangeShapeType="1"/>
            </p:cNvSpPr>
            <p:nvPr/>
          </p:nvSpPr>
          <p:spPr bwMode="auto">
            <a:xfrm flipH="1">
              <a:off x="1584" y="2704"/>
              <a:ext cx="62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4" name="Line 32"/>
            <p:cNvSpPr>
              <a:spLocks noChangeShapeType="1"/>
            </p:cNvSpPr>
            <p:nvPr/>
          </p:nvSpPr>
          <p:spPr bwMode="auto">
            <a:xfrm>
              <a:off x="3888" y="2704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05" name="Line 33"/>
            <p:cNvSpPr>
              <a:spLocks noChangeShapeType="1"/>
            </p:cNvSpPr>
            <p:nvPr/>
          </p:nvSpPr>
          <p:spPr bwMode="auto">
            <a:xfrm flipH="1">
              <a:off x="4272" y="2704"/>
              <a:ext cx="28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4227" name="Text Box 35"/>
          <p:cNvSpPr txBox="1">
            <a:spLocks noChangeArrowheads="1"/>
          </p:cNvSpPr>
          <p:nvPr/>
        </p:nvSpPr>
        <p:spPr bwMode="auto">
          <a:xfrm>
            <a:off x="214313" y="6215063"/>
            <a:ext cx="2555875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体质辨识的工具和技术</a:t>
            </a:r>
            <a:endParaRPr lang="zh-CN" altLang="en-US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50214" name="Rectangle 3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71500" y="785813"/>
            <a:ext cx="78470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zh-CN" altLang="en-US" sz="3200" b="1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技术二：三维中医体质模型</a:t>
            </a:r>
            <a:r>
              <a:rPr lang="en-US" altLang="zh-CN" sz="2800" b="1">
                <a:solidFill>
                  <a:schemeClr val="tx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</a:t>
            </a:r>
            <a:endParaRPr lang="zh-CN" altLang="en-US" sz="2800" b="1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51203" name="Picture 5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7900" y="1773238"/>
            <a:ext cx="30972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/>
          <p:nvPr/>
        </p:nvGrpSpPr>
        <p:grpSpPr bwMode="auto">
          <a:xfrm>
            <a:off x="900113" y="1700213"/>
            <a:ext cx="3500437" cy="3455987"/>
            <a:chOff x="720" y="1253"/>
            <a:chExt cx="1835" cy="1944"/>
          </a:xfrm>
        </p:grpSpPr>
        <p:pic>
          <p:nvPicPr>
            <p:cNvPr id="51208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" y="1253"/>
              <a:ext cx="1835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9" name="Rectangle 6"/>
            <p:cNvSpPr>
              <a:spLocks noChangeArrowheads="1"/>
            </p:cNvSpPr>
            <p:nvPr/>
          </p:nvSpPr>
          <p:spPr bwMode="auto">
            <a:xfrm>
              <a:off x="720" y="2886"/>
              <a:ext cx="1824" cy="223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>
                  <a:ea typeface="楷体_GB2312" panose="02010609030101010101" pitchFamily="49" charset="-122"/>
                </a:rPr>
                <a:t>阳虚质</a:t>
              </a:r>
              <a:endParaRPr lang="zh-CN" altLang="en-US" sz="2000">
                <a:ea typeface="楷体_GB2312" panose="02010609030101010101" pitchFamily="49" charset="-122"/>
              </a:endParaRPr>
            </a:p>
          </p:txBody>
        </p:sp>
      </p:grp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971550" y="5445125"/>
            <a:ext cx="7239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marL="342900" indent="-342900"/>
            <a:r>
              <a:rPr lang="zh-CN" altLang="en-US" sz="2000" b="1">
                <a:ea typeface="楷体_GB2312" panose="02010609030101010101" pitchFamily="49" charset="-122"/>
              </a:rPr>
              <a:t>如：阳虚质模型表现了该体质面色晄白、目胞晦暗、口唇色淡的特征，舌象特征：舌淡胖嫩，边有齿痕，苔润</a:t>
            </a:r>
            <a:endParaRPr lang="zh-CN" altLang="en-US" sz="2000" b="1">
              <a:ea typeface="楷体_GB2312" panose="02010609030101010101" pitchFamily="49" charset="-122"/>
            </a:endParaRPr>
          </a:p>
        </p:txBody>
      </p:sp>
      <p:sp>
        <p:nvSpPr>
          <p:cNvPr id="51206" name="Line 8"/>
          <p:cNvSpPr>
            <a:spLocks noChangeShapeType="1"/>
          </p:cNvSpPr>
          <p:nvPr/>
        </p:nvSpPr>
        <p:spPr bwMode="auto">
          <a:xfrm>
            <a:off x="4572000" y="6019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0" y="6491288"/>
            <a:ext cx="2555875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体质辨识的工具和技术</a:t>
            </a:r>
            <a:endParaRPr lang="zh-CN" altLang="en-US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468313" y="908050"/>
            <a:ext cx="8159750" cy="5265738"/>
            <a:chOff x="295" y="858"/>
            <a:chExt cx="5140" cy="3317"/>
          </a:xfrm>
        </p:grpSpPr>
        <p:sp>
          <p:nvSpPr>
            <p:cNvPr id="52228" name="Text Box 5"/>
            <p:cNvSpPr txBox="1">
              <a:spLocks noChangeArrowheads="1"/>
            </p:cNvSpPr>
            <p:nvPr/>
          </p:nvSpPr>
          <p:spPr bwMode="auto">
            <a:xfrm>
              <a:off x="1701" y="858"/>
              <a:ext cx="2631" cy="27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ea typeface="楷体_GB2312" panose="02010609030101010101" pitchFamily="49" charset="-122"/>
                </a:rPr>
                <a:t>体质辨识治未病三位一体操作模式</a:t>
              </a:r>
              <a:endParaRPr lang="zh-CN" altLang="en-US" sz="2000" b="1">
                <a:solidFill>
                  <a:schemeClr val="bg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52229" name="Text Box 6"/>
            <p:cNvSpPr txBox="1">
              <a:spLocks noChangeArrowheads="1"/>
            </p:cNvSpPr>
            <p:nvPr/>
          </p:nvSpPr>
          <p:spPr bwMode="auto">
            <a:xfrm>
              <a:off x="748" y="1402"/>
              <a:ext cx="908" cy="239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技术实现</a:t>
              </a:r>
              <a:endParaRPr lang="en-US" altLang="zh-CN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30" name="Text Box 7"/>
            <p:cNvSpPr txBox="1">
              <a:spLocks noChangeArrowheads="1"/>
            </p:cNvSpPr>
            <p:nvPr/>
          </p:nvSpPr>
          <p:spPr bwMode="auto">
            <a:xfrm>
              <a:off x="2381" y="1434"/>
              <a:ext cx="1089" cy="239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信息提供</a:t>
              </a:r>
              <a:endParaRPr lang="en-US" altLang="zh-CN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31" name="Text Box 8"/>
            <p:cNvSpPr txBox="1">
              <a:spLocks noChangeArrowheads="1"/>
            </p:cNvSpPr>
            <p:nvPr/>
          </p:nvSpPr>
          <p:spPr bwMode="auto">
            <a:xfrm>
              <a:off x="4059" y="1389"/>
              <a:ext cx="1162" cy="239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ea typeface="楷体_GB2312" panose="02010609030101010101" pitchFamily="49" charset="-122"/>
                </a:rPr>
                <a:t>文化传播</a:t>
              </a:r>
              <a:endParaRPr lang="en-US" altLang="zh-CN" b="1">
                <a:solidFill>
                  <a:schemeClr val="bg1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52232" name="Text Box 15"/>
            <p:cNvSpPr txBox="1">
              <a:spLocks noChangeArrowheads="1"/>
            </p:cNvSpPr>
            <p:nvPr/>
          </p:nvSpPr>
          <p:spPr bwMode="auto">
            <a:xfrm>
              <a:off x="295" y="1940"/>
              <a:ext cx="362" cy="17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vert="eaVert"/>
            <a:lstStyle/>
            <a:p>
              <a:pPr algn="just"/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理论支撑：体质可分、体病相关、体质可调理论</a:t>
              </a:r>
              <a:endParaRPr lang="en-US" altLang="zh-CN" sz="1600" b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33" name="Text Box 16"/>
            <p:cNvSpPr txBox="1">
              <a:spLocks noChangeArrowheads="1"/>
            </p:cNvSpPr>
            <p:nvPr/>
          </p:nvSpPr>
          <p:spPr bwMode="auto">
            <a:xfrm>
              <a:off x="3878" y="1979"/>
              <a:ext cx="297" cy="16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miter lim="800000"/>
            </a:ln>
          </p:spPr>
          <p:txBody>
            <a:bodyPr vert="eaVert"/>
            <a:lstStyle/>
            <a:p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治未病大讲堂</a:t>
              </a:r>
              <a:endParaRPr lang="zh-CN" altLang="en-US" sz="2400" b="1">
                <a:solidFill>
                  <a:srgbClr val="2E15E5"/>
                </a:solidFill>
              </a:endParaRPr>
            </a:p>
          </p:txBody>
        </p:sp>
        <p:sp>
          <p:nvSpPr>
            <p:cNvPr id="52234" name="Text Box 17"/>
            <p:cNvSpPr txBox="1">
              <a:spLocks noChangeArrowheads="1"/>
            </p:cNvSpPr>
            <p:nvPr/>
          </p:nvSpPr>
          <p:spPr bwMode="auto">
            <a:xfrm>
              <a:off x="4694" y="1979"/>
              <a:ext cx="287" cy="16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miter lim="800000"/>
            </a:ln>
          </p:spPr>
          <p:txBody>
            <a:bodyPr vert="eaVert"/>
            <a:lstStyle/>
            <a:p>
              <a:pPr algn="just"/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专题网站建设</a:t>
              </a:r>
              <a:endParaRPr lang="zh-CN" altLang="en-US" sz="1600" b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35" name="Text Box 18"/>
            <p:cNvSpPr txBox="1">
              <a:spLocks noChangeArrowheads="1"/>
            </p:cNvSpPr>
            <p:nvPr/>
          </p:nvSpPr>
          <p:spPr bwMode="auto">
            <a:xfrm>
              <a:off x="4241" y="1979"/>
              <a:ext cx="272" cy="16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miter lim="800000"/>
            </a:ln>
          </p:spPr>
          <p:txBody>
            <a:bodyPr vert="eaVert"/>
            <a:lstStyle/>
            <a:p>
              <a:pPr algn="just"/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主流媒体宣传</a:t>
              </a:r>
              <a:endParaRPr lang="zh-CN" altLang="en-US" sz="1600" b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36" name="Text Box 19"/>
            <p:cNvSpPr txBox="1">
              <a:spLocks noChangeArrowheads="1"/>
            </p:cNvSpPr>
            <p:nvPr/>
          </p:nvSpPr>
          <p:spPr bwMode="auto">
            <a:xfrm>
              <a:off x="2608" y="1933"/>
              <a:ext cx="272" cy="1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 vert="eaVert"/>
            <a:lstStyle/>
            <a:p>
              <a:pPr algn="just"/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信息管理</a:t>
              </a:r>
              <a:endParaRPr lang="zh-CN" altLang="en-US" sz="1600" b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37" name="Text Box 21"/>
            <p:cNvSpPr txBox="1">
              <a:spLocks noChangeArrowheads="1"/>
            </p:cNvSpPr>
            <p:nvPr/>
          </p:nvSpPr>
          <p:spPr bwMode="auto">
            <a:xfrm>
              <a:off x="2971" y="1933"/>
              <a:ext cx="306" cy="1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 vert="eaVert"/>
            <a:lstStyle/>
            <a:p>
              <a:pPr algn="just"/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分类报告</a:t>
              </a:r>
              <a:endParaRPr lang="zh-CN" altLang="en-US" sz="1600" b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38" name="Text Box 27"/>
            <p:cNvSpPr txBox="1">
              <a:spLocks noChangeArrowheads="1"/>
            </p:cNvSpPr>
            <p:nvPr/>
          </p:nvSpPr>
          <p:spPr bwMode="auto">
            <a:xfrm>
              <a:off x="2245" y="1933"/>
              <a:ext cx="262" cy="17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 vert="eaVert"/>
            <a:lstStyle/>
            <a:p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辨识建库</a:t>
              </a:r>
              <a:endParaRPr lang="zh-CN" altLang="en-US" sz="1600" b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39" name="Text Box 32"/>
            <p:cNvSpPr txBox="1">
              <a:spLocks noChangeArrowheads="1"/>
            </p:cNvSpPr>
            <p:nvPr/>
          </p:nvSpPr>
          <p:spPr bwMode="auto">
            <a:xfrm>
              <a:off x="1341" y="1940"/>
              <a:ext cx="677" cy="17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vert="eaVert"/>
            <a:lstStyle/>
            <a:p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技术流程：辨体质类型、识健康状态、把握信息、建健康档案、立调护方案、动态监控、干预评估</a:t>
              </a:r>
              <a:endParaRPr lang="en-US" altLang="zh-CN" sz="1600" b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40" name="Line 37"/>
            <p:cNvSpPr>
              <a:spLocks noChangeShapeType="1"/>
            </p:cNvSpPr>
            <p:nvPr/>
          </p:nvSpPr>
          <p:spPr bwMode="auto">
            <a:xfrm>
              <a:off x="1111" y="1266"/>
              <a:ext cx="3493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1" name="Line 38"/>
            <p:cNvSpPr>
              <a:spLocks noChangeShapeType="1"/>
            </p:cNvSpPr>
            <p:nvPr/>
          </p:nvSpPr>
          <p:spPr bwMode="auto">
            <a:xfrm>
              <a:off x="2925" y="1162"/>
              <a:ext cx="0" cy="27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2" name="Line 40"/>
            <p:cNvSpPr>
              <a:spLocks noChangeShapeType="1"/>
            </p:cNvSpPr>
            <p:nvPr/>
          </p:nvSpPr>
          <p:spPr bwMode="auto">
            <a:xfrm>
              <a:off x="1111" y="1266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3" name="Line 42"/>
            <p:cNvSpPr>
              <a:spLocks noChangeShapeType="1"/>
            </p:cNvSpPr>
            <p:nvPr/>
          </p:nvSpPr>
          <p:spPr bwMode="auto">
            <a:xfrm>
              <a:off x="4604" y="1266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4" name="Line 43"/>
            <p:cNvSpPr>
              <a:spLocks noChangeShapeType="1"/>
            </p:cNvSpPr>
            <p:nvPr/>
          </p:nvSpPr>
          <p:spPr bwMode="auto">
            <a:xfrm>
              <a:off x="476" y="1797"/>
              <a:ext cx="1270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5" name="Line 44"/>
            <p:cNvSpPr>
              <a:spLocks noChangeShapeType="1"/>
            </p:cNvSpPr>
            <p:nvPr/>
          </p:nvSpPr>
          <p:spPr bwMode="auto">
            <a:xfrm>
              <a:off x="1156" y="1622"/>
              <a:ext cx="0" cy="18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6" name="Line 45"/>
            <p:cNvSpPr>
              <a:spLocks noChangeShapeType="1"/>
            </p:cNvSpPr>
            <p:nvPr/>
          </p:nvSpPr>
          <p:spPr bwMode="auto">
            <a:xfrm>
              <a:off x="476" y="1803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7" name="Line 46"/>
            <p:cNvSpPr>
              <a:spLocks noChangeShapeType="1"/>
            </p:cNvSpPr>
            <p:nvPr/>
          </p:nvSpPr>
          <p:spPr bwMode="auto">
            <a:xfrm>
              <a:off x="1156" y="1803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8" name="Line 49"/>
            <p:cNvSpPr>
              <a:spLocks noChangeShapeType="1"/>
            </p:cNvSpPr>
            <p:nvPr/>
          </p:nvSpPr>
          <p:spPr bwMode="auto">
            <a:xfrm>
              <a:off x="2426" y="179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9" name="Line 50"/>
            <p:cNvSpPr>
              <a:spLocks noChangeShapeType="1"/>
            </p:cNvSpPr>
            <p:nvPr/>
          </p:nvSpPr>
          <p:spPr bwMode="auto">
            <a:xfrm>
              <a:off x="2789" y="179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0" name="Line 51"/>
            <p:cNvSpPr>
              <a:spLocks noChangeShapeType="1"/>
            </p:cNvSpPr>
            <p:nvPr/>
          </p:nvSpPr>
          <p:spPr bwMode="auto">
            <a:xfrm>
              <a:off x="3107" y="179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1" name="Line 52"/>
            <p:cNvSpPr>
              <a:spLocks noChangeShapeType="1"/>
            </p:cNvSpPr>
            <p:nvPr/>
          </p:nvSpPr>
          <p:spPr bwMode="auto">
            <a:xfrm>
              <a:off x="4014" y="1846"/>
              <a:ext cx="1315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2" name="Line 54"/>
            <p:cNvSpPr>
              <a:spLocks noChangeShapeType="1"/>
            </p:cNvSpPr>
            <p:nvPr/>
          </p:nvSpPr>
          <p:spPr bwMode="auto">
            <a:xfrm>
              <a:off x="4014" y="1846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3" name="Line 56"/>
            <p:cNvSpPr>
              <a:spLocks noChangeShapeType="1"/>
            </p:cNvSpPr>
            <p:nvPr/>
          </p:nvSpPr>
          <p:spPr bwMode="auto">
            <a:xfrm>
              <a:off x="5329" y="1846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4" name="Text Box 32"/>
            <p:cNvSpPr txBox="1">
              <a:spLocks noChangeArrowheads="1"/>
            </p:cNvSpPr>
            <p:nvPr/>
          </p:nvSpPr>
          <p:spPr bwMode="auto">
            <a:xfrm>
              <a:off x="703" y="1940"/>
              <a:ext cx="589" cy="17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vert="eaVert"/>
            <a:lstStyle/>
            <a:p>
              <a:pPr algn="just"/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应用工具和技术：体质量表、体质标准、雷达图、计算机系统、三维模型</a:t>
              </a:r>
              <a:endParaRPr lang="en-US" altLang="zh-CN" sz="1600" b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55" name="Text Box 6"/>
            <p:cNvSpPr txBox="1">
              <a:spLocks noChangeArrowheads="1"/>
            </p:cNvSpPr>
            <p:nvPr/>
          </p:nvSpPr>
          <p:spPr bwMode="auto">
            <a:xfrm>
              <a:off x="748" y="3936"/>
              <a:ext cx="908" cy="239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健康管理</a:t>
              </a:r>
              <a:endParaRPr lang="en-US" altLang="zh-CN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56" name="Text Box 17"/>
            <p:cNvSpPr txBox="1">
              <a:spLocks noChangeArrowheads="1"/>
            </p:cNvSpPr>
            <p:nvPr/>
          </p:nvSpPr>
          <p:spPr bwMode="auto">
            <a:xfrm>
              <a:off x="5148" y="1979"/>
              <a:ext cx="287" cy="16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miter lim="800000"/>
            </a:ln>
          </p:spPr>
          <p:txBody>
            <a:bodyPr vert="eaVert"/>
            <a:lstStyle/>
            <a:p>
              <a:pPr algn="just"/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出版相关著作</a:t>
              </a:r>
              <a:endParaRPr lang="zh-CN" altLang="en-US" sz="1600" b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57" name="Text Box 21"/>
            <p:cNvSpPr txBox="1">
              <a:spLocks noChangeArrowheads="1"/>
            </p:cNvSpPr>
            <p:nvPr/>
          </p:nvSpPr>
          <p:spPr bwMode="auto">
            <a:xfrm>
              <a:off x="3334" y="1933"/>
              <a:ext cx="306" cy="1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 vert="eaVert"/>
            <a:lstStyle/>
            <a:p>
              <a:pPr algn="just"/>
              <a:r>
                <a:rPr lang="zh-CN" altLang="en-US" sz="1600" b="1">
                  <a:solidFill>
                    <a:srgbClr val="000000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指导方案</a:t>
              </a:r>
              <a:endParaRPr lang="zh-CN" altLang="en-US" sz="1600" b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58" name="Text Box 6"/>
            <p:cNvSpPr txBox="1">
              <a:spLocks noChangeArrowheads="1"/>
            </p:cNvSpPr>
            <p:nvPr/>
          </p:nvSpPr>
          <p:spPr bwMode="auto">
            <a:xfrm>
              <a:off x="4241" y="3929"/>
              <a:ext cx="908" cy="239"/>
            </a:xfrm>
            <a:prstGeom prst="rect">
              <a:avLst/>
            </a:prstGeom>
            <a:solidFill>
              <a:schemeClr val="bg2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健康文化</a:t>
              </a:r>
              <a:endParaRPr lang="zh-CN" altLang="en-US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59" name="Text Box 6"/>
            <p:cNvSpPr txBox="1">
              <a:spLocks noChangeArrowheads="1"/>
            </p:cNvSpPr>
            <p:nvPr/>
          </p:nvSpPr>
          <p:spPr bwMode="auto">
            <a:xfrm>
              <a:off x="2472" y="3929"/>
              <a:ext cx="908" cy="239"/>
            </a:xfrm>
            <a:prstGeom prst="rect">
              <a:avLst/>
            </a:prstGeom>
            <a:solidFill>
              <a:schemeClr val="accent2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健康保障</a:t>
              </a:r>
              <a:endParaRPr lang="zh-CN" altLang="en-US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2260" name="Line 46"/>
            <p:cNvSpPr>
              <a:spLocks noChangeShapeType="1"/>
            </p:cNvSpPr>
            <p:nvPr/>
          </p:nvSpPr>
          <p:spPr bwMode="auto">
            <a:xfrm>
              <a:off x="1746" y="179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1" name="Line 46"/>
            <p:cNvSpPr>
              <a:spLocks noChangeShapeType="1"/>
            </p:cNvSpPr>
            <p:nvPr/>
          </p:nvSpPr>
          <p:spPr bwMode="auto">
            <a:xfrm>
              <a:off x="3470" y="179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2" name="Line 46"/>
            <p:cNvSpPr>
              <a:spLocks noChangeShapeType="1"/>
            </p:cNvSpPr>
            <p:nvPr/>
          </p:nvSpPr>
          <p:spPr bwMode="auto">
            <a:xfrm>
              <a:off x="4830" y="1843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3" name="Line 40"/>
            <p:cNvSpPr>
              <a:spLocks noChangeShapeType="1"/>
            </p:cNvSpPr>
            <p:nvPr/>
          </p:nvSpPr>
          <p:spPr bwMode="auto">
            <a:xfrm>
              <a:off x="1111" y="3702"/>
              <a:ext cx="0" cy="22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4" name="Line 41"/>
            <p:cNvSpPr>
              <a:spLocks noChangeShapeType="1"/>
            </p:cNvSpPr>
            <p:nvPr/>
          </p:nvSpPr>
          <p:spPr bwMode="auto">
            <a:xfrm>
              <a:off x="476" y="3702"/>
              <a:ext cx="0" cy="9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5" name="Line 42"/>
            <p:cNvSpPr>
              <a:spLocks noChangeShapeType="1"/>
            </p:cNvSpPr>
            <p:nvPr/>
          </p:nvSpPr>
          <p:spPr bwMode="auto">
            <a:xfrm>
              <a:off x="1701" y="3702"/>
              <a:ext cx="0" cy="91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6" name="Line 43"/>
            <p:cNvSpPr>
              <a:spLocks noChangeShapeType="1"/>
            </p:cNvSpPr>
            <p:nvPr/>
          </p:nvSpPr>
          <p:spPr bwMode="auto">
            <a:xfrm>
              <a:off x="476" y="3793"/>
              <a:ext cx="1225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7" name="Line 44"/>
            <p:cNvSpPr>
              <a:spLocks noChangeShapeType="1"/>
            </p:cNvSpPr>
            <p:nvPr/>
          </p:nvSpPr>
          <p:spPr bwMode="auto">
            <a:xfrm>
              <a:off x="4377" y="1842"/>
              <a:ext cx="0" cy="13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8" name="Line 45"/>
            <p:cNvSpPr>
              <a:spLocks noChangeShapeType="1"/>
            </p:cNvSpPr>
            <p:nvPr/>
          </p:nvSpPr>
          <p:spPr bwMode="auto">
            <a:xfrm>
              <a:off x="4604" y="1616"/>
              <a:ext cx="0" cy="22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9" name="Line 46"/>
            <p:cNvSpPr>
              <a:spLocks noChangeShapeType="1"/>
            </p:cNvSpPr>
            <p:nvPr/>
          </p:nvSpPr>
          <p:spPr bwMode="auto">
            <a:xfrm>
              <a:off x="2426" y="1797"/>
              <a:ext cx="1044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0" name="Line 47"/>
            <p:cNvSpPr>
              <a:spLocks noChangeShapeType="1"/>
            </p:cNvSpPr>
            <p:nvPr/>
          </p:nvSpPr>
          <p:spPr bwMode="auto">
            <a:xfrm>
              <a:off x="2925" y="1661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1" name="Line 48"/>
            <p:cNvSpPr>
              <a:spLocks noChangeShapeType="1"/>
            </p:cNvSpPr>
            <p:nvPr/>
          </p:nvSpPr>
          <p:spPr bwMode="auto">
            <a:xfrm>
              <a:off x="2381" y="3793"/>
              <a:ext cx="1089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2" name="Line 49"/>
            <p:cNvSpPr>
              <a:spLocks noChangeShapeType="1"/>
            </p:cNvSpPr>
            <p:nvPr/>
          </p:nvSpPr>
          <p:spPr bwMode="auto">
            <a:xfrm>
              <a:off x="2381" y="365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3" name="Line 50"/>
            <p:cNvSpPr>
              <a:spLocks noChangeShapeType="1"/>
            </p:cNvSpPr>
            <p:nvPr/>
          </p:nvSpPr>
          <p:spPr bwMode="auto">
            <a:xfrm>
              <a:off x="2744" y="365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4" name="Line 51"/>
            <p:cNvSpPr>
              <a:spLocks noChangeShapeType="1"/>
            </p:cNvSpPr>
            <p:nvPr/>
          </p:nvSpPr>
          <p:spPr bwMode="auto">
            <a:xfrm>
              <a:off x="3152" y="365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5" name="Line 52"/>
            <p:cNvSpPr>
              <a:spLocks noChangeShapeType="1"/>
            </p:cNvSpPr>
            <p:nvPr/>
          </p:nvSpPr>
          <p:spPr bwMode="auto">
            <a:xfrm>
              <a:off x="3470" y="365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6" name="Line 53"/>
            <p:cNvSpPr>
              <a:spLocks noChangeShapeType="1"/>
            </p:cNvSpPr>
            <p:nvPr/>
          </p:nvSpPr>
          <p:spPr bwMode="auto">
            <a:xfrm>
              <a:off x="2880" y="3793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7" name="Line 54"/>
            <p:cNvSpPr>
              <a:spLocks noChangeShapeType="1"/>
            </p:cNvSpPr>
            <p:nvPr/>
          </p:nvSpPr>
          <p:spPr bwMode="auto">
            <a:xfrm>
              <a:off x="4059" y="3793"/>
              <a:ext cx="1225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8" name="Line 55"/>
            <p:cNvSpPr>
              <a:spLocks noChangeShapeType="1"/>
            </p:cNvSpPr>
            <p:nvPr/>
          </p:nvSpPr>
          <p:spPr bwMode="auto">
            <a:xfrm>
              <a:off x="4604" y="3793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9" name="Line 56"/>
            <p:cNvSpPr>
              <a:spLocks noChangeShapeType="1"/>
            </p:cNvSpPr>
            <p:nvPr/>
          </p:nvSpPr>
          <p:spPr bwMode="auto">
            <a:xfrm>
              <a:off x="4059" y="365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80" name="Line 57"/>
            <p:cNvSpPr>
              <a:spLocks noChangeShapeType="1"/>
            </p:cNvSpPr>
            <p:nvPr/>
          </p:nvSpPr>
          <p:spPr bwMode="auto">
            <a:xfrm>
              <a:off x="4377" y="365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81" name="Line 58"/>
            <p:cNvSpPr>
              <a:spLocks noChangeShapeType="1"/>
            </p:cNvSpPr>
            <p:nvPr/>
          </p:nvSpPr>
          <p:spPr bwMode="auto">
            <a:xfrm>
              <a:off x="4830" y="365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82" name="Line 59"/>
            <p:cNvSpPr>
              <a:spLocks noChangeShapeType="1"/>
            </p:cNvSpPr>
            <p:nvPr/>
          </p:nvSpPr>
          <p:spPr bwMode="auto">
            <a:xfrm>
              <a:off x="5284" y="3657"/>
              <a:ext cx="0" cy="136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4478" name="Text Box 62"/>
          <p:cNvSpPr txBox="1">
            <a:spLocks noChangeArrowheads="1"/>
          </p:cNvSpPr>
          <p:nvPr/>
        </p:nvSpPr>
        <p:spPr bwMode="auto">
          <a:xfrm>
            <a:off x="214313" y="6286500"/>
            <a:ext cx="2555875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体质辨识的操作模式</a:t>
            </a:r>
            <a:endParaRPr lang="en-US" altLang="zh-CN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52285" name="Rectangle 61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416050"/>
            <a:ext cx="8715375" cy="796925"/>
          </a:xfrm>
        </p:spPr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体质辨识是</a:t>
            </a:r>
            <a:r>
              <a:rPr lang="zh-CN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b="1" smtClean="0">
                <a:solidFill>
                  <a:srgbClr val="FF0000"/>
                </a:solidFill>
              </a:rPr>
              <a:t>治未病</a:t>
            </a:r>
            <a:r>
              <a:rPr lang="zh-CN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b="1" smtClean="0">
                <a:solidFill>
                  <a:srgbClr val="FF0000"/>
                </a:solidFill>
              </a:rPr>
              <a:t>的</a:t>
            </a:r>
            <a:r>
              <a:rPr lang="zh-CN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b="1" smtClean="0">
                <a:solidFill>
                  <a:srgbClr val="FF0000"/>
                </a:solidFill>
              </a:rPr>
              <a:t>抓手</a:t>
            </a:r>
            <a:r>
              <a:rPr lang="zh-CN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11188" y="4564063"/>
            <a:ext cx="3671887" cy="10795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b="1">
                <a:ea typeface="黑体" panose="02010609060101010101" pitchFamily="2" charset="-122"/>
              </a:rPr>
              <a:t>能够</a:t>
            </a:r>
            <a:r>
              <a:rPr lang="zh-CN" altLang="en-US" sz="2800" b="1">
                <a:latin typeface="楷体_GB2312" panose="02010609030101010101" pitchFamily="49" charset="-122"/>
                <a:ea typeface="黑体" panose="02010609060101010101" pitchFamily="2" charset="-122"/>
              </a:rPr>
              <a:t>实现从个体预防到群体预防的转变</a:t>
            </a:r>
            <a:endParaRPr lang="zh-CN" altLang="en-US" sz="2800" b="1">
              <a:latin typeface="楷体_GB2312" panose="02010609030101010101" pitchFamily="49" charset="-122"/>
              <a:ea typeface="黑体" panose="02010609060101010101" pitchFamily="2" charset="-122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427538" y="4564063"/>
            <a:ext cx="4176712" cy="10795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800" b="1">
                <a:ea typeface="黑体" panose="02010609060101010101" pitchFamily="2" charset="-122"/>
              </a:rPr>
              <a:t>能够</a:t>
            </a:r>
            <a:r>
              <a:rPr lang="zh-CN" altLang="en-US" sz="2800" b="1">
                <a:latin typeface="楷体_GB2312" panose="02010609030101010101" pitchFamily="49" charset="-122"/>
                <a:ea typeface="黑体" panose="02010609060101010101" pitchFamily="2" charset="-122"/>
              </a:rPr>
              <a:t>适用于亚健康及易病人群的识别与调控</a:t>
            </a:r>
            <a:endParaRPr lang="zh-CN" altLang="en-US" sz="2800" b="1">
              <a:latin typeface="楷体_GB2312" panose="02010609030101010101" pitchFamily="49" charset="-122"/>
              <a:ea typeface="黑体" panose="02010609060101010101" pitchFamily="2" charset="-122"/>
            </a:endParaRPr>
          </a:p>
        </p:txBody>
      </p:sp>
      <p:sp>
        <p:nvSpPr>
          <p:cNvPr id="334855" name="AutoShape 7"/>
          <p:cNvSpPr>
            <a:spLocks noChangeArrowheads="1"/>
          </p:cNvSpPr>
          <p:nvPr/>
        </p:nvSpPr>
        <p:spPr bwMode="auto">
          <a:xfrm>
            <a:off x="2339975" y="3844925"/>
            <a:ext cx="358775" cy="576263"/>
          </a:xfrm>
          <a:prstGeom prst="downArrow">
            <a:avLst>
              <a:gd name="adj1" fmla="val 50000"/>
              <a:gd name="adj2" fmla="val 4015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6084888" y="3844925"/>
            <a:ext cx="358775" cy="576263"/>
          </a:xfrm>
          <a:prstGeom prst="downArrow">
            <a:avLst>
              <a:gd name="adj1" fmla="val 50000"/>
              <a:gd name="adj2" fmla="val 4015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571500" y="2332038"/>
            <a:ext cx="7858125" cy="1870075"/>
          </a:xfrm>
          <a:prstGeom prst="wedgeEllipseCallout">
            <a:avLst>
              <a:gd name="adj1" fmla="val -32259"/>
              <a:gd name="adj2" fmla="val 85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lnSpc>
                <a:spcPct val="120000"/>
              </a:lnSpc>
              <a:buSzPct val="75000"/>
            </a:pPr>
            <a:r>
              <a:rPr lang="zh-CN" altLang="en-US" sz="3200" b="1">
                <a:solidFill>
                  <a:schemeClr val="bg1"/>
                </a:solidFill>
                <a:ea typeface="黑体" panose="02010609060101010101" pitchFamily="2" charset="-122"/>
              </a:rPr>
              <a:t>体质辨识提供了“治未病”的方法、工具与评估体系</a:t>
            </a:r>
            <a:endParaRPr lang="zh-CN" altLang="en-US" sz="3200" b="1">
              <a:solidFill>
                <a:schemeClr val="bg1"/>
              </a:solidFill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SzPct val="75000"/>
            </a:pPr>
            <a:endParaRPr lang="zh-CN" altLang="en-US" sz="3200"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AutoShape 5"/>
          <p:cNvSpPr>
            <a:spLocks noChangeArrowheads="1"/>
          </p:cNvSpPr>
          <p:nvPr/>
        </p:nvSpPr>
        <p:spPr bwMode="gray">
          <a:xfrm>
            <a:off x="107950" y="3500438"/>
            <a:ext cx="1512888" cy="1409700"/>
          </a:xfrm>
          <a:prstGeom prst="chevron">
            <a:avLst>
              <a:gd name="adj" fmla="val 290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辨体质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类型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endParaRPr lang="en-US" altLang="zh-CN" sz="2000" b="1">
              <a:solidFill>
                <a:schemeClr val="tx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1403350" y="3500438"/>
            <a:ext cx="1368425" cy="1409700"/>
          </a:xfrm>
          <a:prstGeom prst="chevron">
            <a:avLst>
              <a:gd name="adj" fmla="val 290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识健康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状态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endParaRPr lang="en-US" altLang="zh-CN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2555875" y="3500438"/>
            <a:ext cx="1439863" cy="1409700"/>
          </a:xfrm>
          <a:prstGeom prst="chevron">
            <a:avLst>
              <a:gd name="adj" fmla="val 290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把握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信息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endParaRPr lang="en-US" altLang="zh-CN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779838" y="3500438"/>
            <a:ext cx="1439862" cy="1409700"/>
          </a:xfrm>
          <a:prstGeom prst="chevron">
            <a:avLst>
              <a:gd name="adj" fmla="val 290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建健康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档案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endParaRPr lang="en-US" altLang="zh-CN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5003800" y="3500438"/>
            <a:ext cx="1511300" cy="1409700"/>
          </a:xfrm>
          <a:prstGeom prst="chevron">
            <a:avLst>
              <a:gd name="adj" fmla="val 290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立调护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方案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endParaRPr lang="en-US" altLang="zh-CN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7524750" y="3500438"/>
            <a:ext cx="1439863" cy="1409700"/>
          </a:xfrm>
          <a:prstGeom prst="chevron">
            <a:avLst>
              <a:gd name="adj" fmla="val 290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干预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评估</a:t>
            </a:r>
            <a:endParaRPr lang="zh-CN" altLang="en-US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endParaRPr lang="en-US" altLang="zh-CN" sz="2000" b="1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395288" y="1196975"/>
            <a:ext cx="8208962" cy="1990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 体质辨识治未病技术流程：辨体质类型、识健康状态、把握信息、建健康档案、立调护方案、动态监控、干预评估七个方面</a:t>
            </a:r>
            <a:r>
              <a:rPr lang="en-US" altLang="zh-CN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全方位动态的把握了健康管理的要素，为体质辨识</a:t>
            </a:r>
            <a:r>
              <a:rPr lang="zh-CN" altLang="en-US" sz="2400" b="1">
                <a:ea typeface="楷体_GB2312" panose="02010609030101010101" pitchFamily="49" charset="-122"/>
              </a:rPr>
              <a:t>“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治未病</a:t>
            </a:r>
            <a:r>
              <a:rPr lang="zh-CN" altLang="en-US" sz="2400" b="1">
                <a:ea typeface="楷体_GB2312" panose="02010609030101010101" pitchFamily="49" charset="-122"/>
              </a:rPr>
              <a:t>”</a:t>
            </a: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提供了具体操作方法。</a:t>
            </a:r>
            <a:endParaRPr lang="en-US" altLang="zh-CN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6300788" y="3500438"/>
            <a:ext cx="1439862" cy="1409700"/>
          </a:xfrm>
          <a:prstGeom prst="chevron">
            <a:avLst>
              <a:gd name="adj" fmla="val 29054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38100">
            <a:solidFill>
              <a:srgbClr val="EAEAEA"/>
            </a:solidFill>
            <a:miter lim="800000"/>
          </a:ln>
          <a:effectLst>
            <a:outerShdw dist="109250" dir="3267739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ea typeface="楷体_GB2312" panose="02010609030101010101" pitchFamily="49" charset="-122"/>
              </a:rPr>
              <a:t>动态</a:t>
            </a:r>
            <a:endParaRPr lang="zh-CN" altLang="en-US" sz="2000" b="1">
              <a:solidFill>
                <a:schemeClr val="bg1"/>
              </a:solidFill>
              <a:ea typeface="楷体_GB2312" panose="02010609030101010101" pitchFamily="49" charset="-122"/>
            </a:endParaRPr>
          </a:p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ea typeface="楷体_GB2312" panose="02010609030101010101" pitchFamily="49" charset="-122"/>
              </a:rPr>
              <a:t>监控</a:t>
            </a:r>
            <a:endParaRPr lang="zh-CN" altLang="en-US" sz="2000" b="1">
              <a:solidFill>
                <a:schemeClr val="bg1"/>
              </a:solidFill>
              <a:ea typeface="楷体_GB2312" panose="02010609030101010101" pitchFamily="49" charset="-122"/>
            </a:endParaRPr>
          </a:p>
          <a:p>
            <a:pPr algn="ctr">
              <a:defRPr/>
            </a:pPr>
            <a:endParaRPr lang="en-US" altLang="zh-CN" sz="2000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53258" name="Text Box 12"/>
          <p:cNvSpPr txBox="1">
            <a:spLocks noChangeArrowheads="1"/>
          </p:cNvSpPr>
          <p:nvPr/>
        </p:nvSpPr>
        <p:spPr bwMode="auto">
          <a:xfrm>
            <a:off x="2843213" y="5300663"/>
            <a:ext cx="396081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chemeClr val="tx2"/>
                </a:solidFill>
                <a:ea typeface="楷体_GB2312" panose="02010609030101010101" pitchFamily="49" charset="-122"/>
              </a:rPr>
              <a:t>体质辨识治未病技术流程图</a:t>
            </a:r>
            <a:endParaRPr lang="zh-CN" altLang="en-US" sz="2400" b="1">
              <a:solidFill>
                <a:schemeClr val="tx2"/>
              </a:solidFill>
              <a:ea typeface="楷体_GB2312" panose="02010609030101010101" pitchFamily="49" charset="-122"/>
            </a:endParaRPr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>
            <a:off x="214313" y="6143625"/>
            <a:ext cx="2555875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体质辨识的操作模式</a:t>
            </a:r>
            <a:endParaRPr lang="en-US" altLang="zh-CN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zh-CN" altLang="en-US" sz="5400" smtClean="0">
                <a:solidFill>
                  <a:srgbClr val="CC0000"/>
                </a:solidFill>
              </a:rPr>
              <a:t>二、体质辨识在</a:t>
            </a:r>
            <a:r>
              <a:rPr lang="zh-CN" altLang="en-US" sz="5400" smtClean="0">
                <a:solidFill>
                  <a:srgbClr val="CC00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5400" smtClean="0">
                <a:solidFill>
                  <a:srgbClr val="CC0000"/>
                </a:solidFill>
              </a:rPr>
              <a:t>治未病</a:t>
            </a:r>
            <a:r>
              <a:rPr lang="zh-CN" altLang="en-US" sz="5400" smtClean="0">
                <a:solidFill>
                  <a:srgbClr val="CC00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5400" smtClean="0">
                <a:solidFill>
                  <a:srgbClr val="CC0000"/>
                </a:solidFill>
              </a:rPr>
              <a:t>中的应用</a:t>
            </a:r>
            <a:endParaRPr lang="en-US" altLang="zh-CN" sz="5400" smtClean="0">
              <a:solidFill>
                <a:srgbClr val="CC0000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468313" y="2214563"/>
            <a:ext cx="7489825" cy="3590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rgbClr val="2E15E5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在具体应用过程中，把握三个重点</a:t>
            </a:r>
            <a:r>
              <a:rPr lang="en-US" altLang="zh-CN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endParaRPr lang="en-US" altLang="zh-CN" sz="3200" b="1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669925" lvl="1" indent="-325755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实践</a:t>
            </a:r>
            <a:r>
              <a:rPr lang="zh-CN" altLang="en-US" sz="3200" b="1">
                <a:solidFill>
                  <a:srgbClr val="0000FF"/>
                </a:solidFill>
                <a:ea typeface="楷体_GB2312" panose="02010609030101010101" pitchFamily="49" charset="-122"/>
              </a:rPr>
              <a:t>“</a:t>
            </a: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治未病</a:t>
            </a:r>
            <a:r>
              <a:rPr lang="zh-CN" altLang="en-US" sz="3200" b="1">
                <a:solidFill>
                  <a:srgbClr val="0000FF"/>
                </a:solidFill>
                <a:ea typeface="楷体_GB2312" panose="02010609030101010101" pitchFamily="49" charset="-122"/>
              </a:rPr>
              <a:t>”</a:t>
            </a: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的核心</a:t>
            </a:r>
            <a:r>
              <a:rPr lang="en-US" altLang="zh-CN" sz="3200" b="1">
                <a:solidFill>
                  <a:srgbClr val="0000FF"/>
                </a:solidFill>
                <a:ea typeface="楷体_GB2312" panose="02010609030101010101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健康管理</a:t>
            </a:r>
            <a:endParaRPr lang="zh-CN" altLang="en-US" sz="3200" b="1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669925" lvl="1" indent="-325755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实践</a:t>
            </a:r>
            <a:r>
              <a:rPr lang="zh-CN" altLang="en-US" sz="3200" b="1">
                <a:solidFill>
                  <a:srgbClr val="0000FF"/>
                </a:solidFill>
                <a:ea typeface="楷体_GB2312" panose="02010609030101010101" pitchFamily="49" charset="-122"/>
              </a:rPr>
              <a:t>“</a:t>
            </a: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治未病</a:t>
            </a:r>
            <a:r>
              <a:rPr lang="zh-CN" altLang="en-US" sz="3200" b="1">
                <a:solidFill>
                  <a:srgbClr val="0000FF"/>
                </a:solidFill>
                <a:ea typeface="楷体_GB2312" panose="02010609030101010101" pitchFamily="49" charset="-122"/>
              </a:rPr>
              <a:t>”</a:t>
            </a: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的目的</a:t>
            </a:r>
            <a:r>
              <a:rPr lang="en-US" altLang="zh-CN" sz="3200" b="1">
                <a:solidFill>
                  <a:srgbClr val="0000FF"/>
                </a:solidFill>
                <a:ea typeface="楷体_GB2312" panose="02010609030101010101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健康保障</a:t>
            </a:r>
            <a:endParaRPr lang="zh-CN" altLang="en-US" sz="3200" b="1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669925" lvl="1" indent="-325755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实践</a:t>
            </a:r>
            <a:r>
              <a:rPr lang="zh-CN" altLang="en-US" sz="3200" b="1">
                <a:solidFill>
                  <a:srgbClr val="0000FF"/>
                </a:solidFill>
                <a:ea typeface="楷体_GB2312" panose="02010609030101010101" pitchFamily="49" charset="-122"/>
              </a:rPr>
              <a:t>“</a:t>
            </a: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治未病</a:t>
            </a:r>
            <a:r>
              <a:rPr lang="zh-CN" altLang="en-US" sz="3200" b="1">
                <a:solidFill>
                  <a:srgbClr val="0000FF"/>
                </a:solidFill>
                <a:ea typeface="楷体_GB2312" panose="02010609030101010101" pitchFamily="49" charset="-122"/>
              </a:rPr>
              <a:t>”</a:t>
            </a: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的基础</a:t>
            </a:r>
            <a:r>
              <a:rPr lang="en-US" altLang="zh-CN" sz="3200" b="1">
                <a:solidFill>
                  <a:srgbClr val="0000FF"/>
                </a:solidFill>
                <a:ea typeface="楷体_GB2312" panose="02010609030101010101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健康文化</a:t>
            </a:r>
            <a:endParaRPr lang="zh-CN" altLang="en-US" sz="3200" b="1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  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-342900" algn="ctr">
              <a:lnSpc>
                <a:spcPct val="125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endParaRPr lang="en-US" altLang="zh-CN" sz="24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48169" name="Text Box 9"/>
          <p:cNvSpPr txBox="1">
            <a:spLocks noChangeArrowheads="1"/>
          </p:cNvSpPr>
          <p:nvPr/>
        </p:nvSpPr>
        <p:spPr bwMode="auto">
          <a:xfrm>
            <a:off x="0" y="6491288"/>
            <a:ext cx="2411413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体质辨识的应用</a:t>
            </a:r>
            <a:endParaRPr lang="en-US" altLang="zh-CN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348170" name="AutoShape 10"/>
          <p:cNvSpPr>
            <a:spLocks noChangeArrowheads="1"/>
          </p:cNvSpPr>
          <p:nvPr/>
        </p:nvSpPr>
        <p:spPr bwMode="auto">
          <a:xfrm>
            <a:off x="3995738" y="5489575"/>
            <a:ext cx="2089150" cy="1368425"/>
          </a:xfrm>
          <a:prstGeom prst="cloudCallout">
            <a:avLst>
              <a:gd name="adj1" fmla="val -61625"/>
              <a:gd name="adj2" fmla="val -7424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en-US" sz="2400" b="1">
                <a:solidFill>
                  <a:schemeClr val="bg1"/>
                </a:solidFill>
                <a:ea typeface="楷体_GB2312" panose="02010609030101010101" pitchFamily="49" charset="-122"/>
              </a:rPr>
              <a:t>收到良好的效果</a:t>
            </a:r>
            <a:endParaRPr lang="zh-CN" altLang="en-US" sz="2400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55301" name="矩形 4"/>
          <p:cNvSpPr>
            <a:spLocks noChangeArrowheads="1"/>
          </p:cNvSpPr>
          <p:nvPr/>
        </p:nvSpPr>
        <p:spPr bwMode="auto">
          <a:xfrm>
            <a:off x="1214438" y="1071563"/>
            <a:ext cx="664845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/>
              <a:t>体质辨识在“治未病”中的应用</a:t>
            </a:r>
            <a:endParaRPr lang="zh-CN" altLang="en-US" sz="36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19400" y="1916113"/>
            <a:ext cx="5208588" cy="42148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600" b="1" smtClean="0">
                <a:solidFill>
                  <a:srgbClr val="0000FF"/>
                </a:solidFill>
                <a:ea typeface="新宋体" panose="02010609030101010101" charset="-122"/>
              </a:rPr>
              <a:t>体质辨识</a:t>
            </a:r>
            <a:endParaRPr lang="zh-CN" altLang="en-US" sz="3600" b="1" smtClean="0">
              <a:solidFill>
                <a:srgbClr val="0000FF"/>
              </a:solidFill>
              <a:ea typeface="新宋体" panose="0201060903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smtClean="0">
                <a:solidFill>
                  <a:srgbClr val="0000FF"/>
                </a:solidFill>
                <a:ea typeface="新宋体" panose="02010609030101010101" charset="-122"/>
              </a:rPr>
              <a:t>中医体质辨识健康档案</a:t>
            </a:r>
            <a:endParaRPr lang="zh-CN" altLang="en-US" sz="3600" b="1" smtClean="0">
              <a:solidFill>
                <a:srgbClr val="0000FF"/>
              </a:solidFill>
              <a:ea typeface="新宋体" panose="0201060903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smtClean="0">
                <a:solidFill>
                  <a:srgbClr val="0000FF"/>
                </a:solidFill>
                <a:ea typeface="新宋体" panose="02010609030101010101" charset="-122"/>
              </a:rPr>
              <a:t>健康指导</a:t>
            </a:r>
            <a:endParaRPr lang="zh-CN" altLang="en-US" sz="3600" b="1" smtClean="0">
              <a:solidFill>
                <a:srgbClr val="0000FF"/>
              </a:solidFill>
              <a:ea typeface="新宋体" panose="02010609030101010101" charset="-122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928688" y="857250"/>
            <a:ext cx="7199312" cy="762000"/>
          </a:xfrm>
          <a:noFill/>
        </p:spPr>
        <p:txBody>
          <a:bodyPr/>
          <a:lstStyle/>
          <a:p>
            <a:r>
              <a:rPr lang="zh-CN" altLang="en-US" sz="3600" b="1" smtClean="0"/>
              <a:t>（一）应用于</a:t>
            </a:r>
            <a:r>
              <a:rPr lang="zh-CN" altLang="en-US" sz="3600" b="1" smtClean="0">
                <a:latin typeface="Arial" panose="020B0604020202020204" pitchFamily="34" charset="0"/>
              </a:rPr>
              <a:t>“</a:t>
            </a:r>
            <a:r>
              <a:rPr lang="zh-CN" altLang="en-US" sz="3600" b="1" smtClean="0"/>
              <a:t>治未病</a:t>
            </a:r>
            <a:r>
              <a:rPr lang="zh-CN" altLang="en-US" sz="3600" b="1" smtClean="0">
                <a:latin typeface="Arial" panose="020B0604020202020204" pitchFamily="34" charset="0"/>
              </a:rPr>
              <a:t>”</a:t>
            </a:r>
            <a:r>
              <a:rPr lang="zh-CN" altLang="en-US" sz="3600" b="1" smtClean="0"/>
              <a:t>健康管理</a:t>
            </a:r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2500" name="AutoShape 4"/>
          <p:cNvSpPr>
            <a:spLocks noChangeArrowheads="1"/>
          </p:cNvSpPr>
          <p:nvPr/>
        </p:nvSpPr>
        <p:spPr bwMode="auto">
          <a:xfrm>
            <a:off x="1835150" y="1981200"/>
            <a:ext cx="450850" cy="2024063"/>
          </a:xfrm>
          <a:prstGeom prst="downArrow">
            <a:avLst>
              <a:gd name="adj1" fmla="val 50000"/>
              <a:gd name="adj2" fmla="val 11223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8900000" scaled="1"/>
          </a:gradFill>
          <a:ln w="9525" algn="ctr">
            <a:solidFill>
              <a:schemeClr val="accent2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0" y="6491288"/>
            <a:ext cx="2411413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体质辨识的应用</a:t>
            </a:r>
            <a:endParaRPr lang="en-US" altLang="zh-CN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5256212" cy="571500"/>
          </a:xfrm>
        </p:spPr>
        <p:txBody>
          <a:bodyPr/>
          <a:lstStyle/>
          <a:p>
            <a:pPr algn="l"/>
            <a:r>
              <a:rPr lang="en-US" altLang="zh-CN" sz="2800" b="1" smtClean="0">
                <a:solidFill>
                  <a:srgbClr val="CC0000"/>
                </a:solidFill>
                <a:latin typeface="楷体_GB2312" panose="02010609030101010101" pitchFamily="49" charset="-122"/>
              </a:rPr>
              <a:t>1 </a:t>
            </a:r>
            <a:r>
              <a:rPr lang="zh-CN" altLang="en-US" sz="2800" b="1" smtClean="0">
                <a:solidFill>
                  <a:srgbClr val="CC0000"/>
                </a:solidFill>
                <a:latin typeface="楷体_GB2312" panose="02010609030101010101" pitchFamily="49" charset="-122"/>
              </a:rPr>
              <a:t>开展体质辨识服务</a:t>
            </a:r>
            <a:endParaRPr lang="zh-CN" altLang="en-US" sz="2800" b="1" smtClean="0">
              <a:solidFill>
                <a:srgbClr val="CC0000"/>
              </a:solidFill>
              <a:latin typeface="楷体_GB2312" panose="02010609030101010101" pitchFamily="49" charset="-122"/>
            </a:endParaRPr>
          </a:p>
        </p:txBody>
      </p:sp>
      <p:pic>
        <p:nvPicPr>
          <p:cNvPr id="57347" name="Picture 3" descr="CIMG143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5" y="3357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88"/>
            <a:ext cx="3581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071563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4892675" cy="19716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zh-CN" altLang="en-US" sz="28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建立中医治未病机构，专设体质辨识中心</a:t>
            </a:r>
            <a:endParaRPr lang="zh-CN" altLang="en-US" sz="2800" b="1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zh-CN" altLang="en-US" sz="2800" b="1">
                <a:solidFill>
                  <a:srgbClr val="000099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共完成我市居民的辨识体检及咨询服务</a:t>
            </a:r>
            <a:endParaRPr lang="zh-CN" altLang="en-US" sz="2800" b="1">
              <a:solidFill>
                <a:srgbClr val="000099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214313" y="6286500"/>
            <a:ext cx="2411412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体质辨识的应用</a:t>
            </a:r>
            <a:endParaRPr lang="en-US" altLang="zh-CN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2636838"/>
            <a:ext cx="525780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419475" y="1052513"/>
            <a:ext cx="5111750" cy="24415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为育龄妇女和孕、产妇体质辨识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提供辨体施养指导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为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0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～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岁婴幼儿进行辨体养子指导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8372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038600"/>
            <a:ext cx="32766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79388" y="4652963"/>
            <a:ext cx="2438400" cy="779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b="1">
              <a:ea typeface="楷体_GB2312" panose="02010609030101010101" pitchFamily="49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2E15E5"/>
                </a:solidFill>
                <a:ea typeface="楷体_GB2312" panose="02010609030101010101" pitchFamily="49" charset="-122"/>
                <a:cs typeface="Arial" panose="020B0604020202020204" pitchFamily="34" charset="0"/>
              </a:rPr>
              <a:t>辨体优孕讲座和宣传</a:t>
            </a:r>
            <a:endParaRPr lang="zh-CN" altLang="en-US" b="1">
              <a:solidFill>
                <a:srgbClr val="2E15E5"/>
              </a:solidFill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4550" name="Text Box 6"/>
          <p:cNvSpPr txBox="1">
            <a:spLocks noChangeArrowheads="1"/>
          </p:cNvSpPr>
          <p:nvPr/>
        </p:nvSpPr>
        <p:spPr bwMode="auto">
          <a:xfrm>
            <a:off x="214313" y="6215063"/>
            <a:ext cx="2411412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体质辨识的应用</a:t>
            </a:r>
            <a:endParaRPr lang="en-US" altLang="zh-CN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4214813" cy="56991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800" smtClean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 </a:t>
            </a:r>
            <a:r>
              <a:rPr lang="zh-CN" altLang="en-US" sz="2800" smtClean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建立中医体质辨识健康档案</a:t>
            </a:r>
            <a:r>
              <a:rPr lang="zh-CN" altLang="en-US" sz="3200" smtClean="0"/>
              <a:t> </a:t>
            </a:r>
            <a:endParaRPr lang="zh-CN" altLang="en-US" sz="3200" smtClean="0"/>
          </a:p>
        </p:txBody>
      </p:sp>
      <p:pic>
        <p:nvPicPr>
          <p:cNvPr id="59395" name="Picture 3" descr="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1752600"/>
            <a:ext cx="32131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211638" y="1196975"/>
            <a:ext cx="4681537" cy="10731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建立健康档案，建成中医体质辨识健康档案</a:t>
            </a:r>
            <a:r>
              <a:rPr lang="zh-CN" altLang="en-US" sz="2800">
                <a:solidFill>
                  <a:srgbClr val="0000FF"/>
                </a:solidFill>
                <a:ea typeface="楷体_GB2312" panose="02010609030101010101" pitchFamily="49" charset="-122"/>
                <a:cs typeface="Arial" panose="020B0604020202020204" pitchFamily="34" charset="0"/>
              </a:rPr>
              <a:t> 数据库</a:t>
            </a:r>
            <a:endParaRPr lang="zh-CN" altLang="en-US" sz="280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9398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971800"/>
            <a:ext cx="40290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6839" name="Text Box 7"/>
          <p:cNvSpPr txBox="1">
            <a:spLocks noChangeArrowheads="1"/>
          </p:cNvSpPr>
          <p:nvPr/>
        </p:nvSpPr>
        <p:spPr bwMode="auto">
          <a:xfrm>
            <a:off x="214313" y="5876925"/>
            <a:ext cx="2411412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ea typeface="黑体" panose="02010609060101010101" pitchFamily="2" charset="-122"/>
              </a:rPr>
              <a:t>体质辨识的应用</a:t>
            </a:r>
            <a:endParaRPr lang="en-US" altLang="zh-CN" b="1">
              <a:ea typeface="黑体" panose="02010609060101010101" pitchFamily="2" charset="-122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100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714375"/>
            <a:ext cx="3686175" cy="5143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smtClean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 </a:t>
            </a:r>
            <a:r>
              <a:rPr lang="zh-CN" altLang="en-US" sz="2400" smtClean="0">
                <a:solidFill>
                  <a:srgbClr val="CC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提供体质辨识健康指导</a:t>
            </a:r>
            <a:r>
              <a:rPr lang="zh-CN" altLang="en-US" smtClean="0"/>
              <a:t> </a:t>
            </a:r>
            <a:endParaRPr lang="zh-CN" altLang="en-US" smtClean="0"/>
          </a:p>
        </p:txBody>
      </p:sp>
      <p:pic>
        <p:nvPicPr>
          <p:cNvPr id="60420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76369">
            <a:off x="5845175" y="2995613"/>
            <a:ext cx="2547938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4290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35052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3810000" y="3124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429000" y="3290888"/>
            <a:ext cx="38100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cs typeface="Arial" panose="020B0604020202020204" pitchFamily="34" charset="0"/>
              </a:rPr>
              <a:t>1</a:t>
            </a:r>
            <a:endParaRPr lang="en-US" altLang="zh-CN" b="1">
              <a:cs typeface="Arial" panose="020B0604020202020204" pitchFamily="34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429000" y="3748088"/>
            <a:ext cx="38100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cs typeface="Arial" panose="020B0604020202020204" pitchFamily="34" charset="0"/>
              </a:rPr>
              <a:t>3</a:t>
            </a:r>
            <a:endParaRPr lang="en-US" altLang="zh-CN" b="1">
              <a:cs typeface="Arial" panose="020B0604020202020204" pitchFamily="34" charset="0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733800" y="3748088"/>
            <a:ext cx="38100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>
                <a:cs typeface="Arial" panose="020B0604020202020204" pitchFamily="34" charset="0"/>
              </a:rPr>
              <a:t>2</a:t>
            </a:r>
            <a:endParaRPr lang="en-US" altLang="zh-CN" b="1">
              <a:cs typeface="Arial" panose="020B0604020202020204" pitchFamily="34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924300" y="1196975"/>
            <a:ext cx="5111750" cy="20542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①</a:t>
            </a:r>
            <a:r>
              <a:rPr lang="en-US" altLang="zh-CN" sz="28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治未病中心名医工作室专家在进行辨体诊疗</a:t>
            </a:r>
            <a:endParaRPr lang="zh-CN" altLang="en-US" sz="2800" b="1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②</a:t>
            </a:r>
            <a:r>
              <a:rPr lang="en-US" altLang="zh-CN" sz="28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健康调养咨询报告</a:t>
            </a:r>
            <a:endParaRPr lang="zh-CN" altLang="en-US" sz="2800" b="1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15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③</a:t>
            </a:r>
            <a:r>
              <a:rPr lang="en-US" altLang="zh-CN" sz="28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9</a:t>
            </a:r>
            <a:r>
              <a:rPr lang="zh-CN" altLang="en-US" sz="2800" b="1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种体质宣传单页</a:t>
            </a:r>
            <a:endParaRPr lang="zh-CN" altLang="en-US" sz="2800" b="1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643063"/>
            <a:ext cx="8286750" cy="762000"/>
          </a:xfrm>
        </p:spPr>
        <p:txBody>
          <a:bodyPr/>
          <a:lstStyle/>
          <a:p>
            <a:r>
              <a:rPr lang="zh-CN" altLang="en-US" sz="3200" smtClean="0"/>
              <a:t>（二）</a:t>
            </a:r>
            <a:r>
              <a:rPr lang="zh-CN" altLang="en-US" smtClean="0"/>
              <a:t>应用于</a:t>
            </a:r>
            <a:r>
              <a:rPr lang="zh-CN" altLang="en-US" smtClean="0">
                <a:latin typeface="Arial" panose="020B0604020202020204" pitchFamily="34" charset="0"/>
              </a:rPr>
              <a:t>“</a:t>
            </a:r>
            <a:r>
              <a:rPr lang="zh-CN" altLang="en-US" smtClean="0"/>
              <a:t>治未病</a:t>
            </a:r>
            <a:r>
              <a:rPr lang="zh-CN" altLang="en-US" smtClean="0">
                <a:latin typeface="Arial" panose="020B0604020202020204" pitchFamily="34" charset="0"/>
              </a:rPr>
              <a:t>”</a:t>
            </a:r>
            <a:r>
              <a:rPr lang="zh-CN" altLang="en-US" smtClean="0"/>
              <a:t>健康指导 </a:t>
            </a:r>
            <a:endParaRPr lang="zh-CN" altLang="en-US" smtClean="0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2357422" y="2643182"/>
            <a:ext cx="5857916" cy="3815143"/>
            <a:chOff x="1519" y="1729"/>
            <a:chExt cx="2586" cy="2154"/>
          </a:xfrm>
        </p:grpSpPr>
        <p:sp>
          <p:nvSpPr>
            <p:cNvPr id="61446" name="Text Box 5"/>
            <p:cNvSpPr txBox="1">
              <a:spLocks noChangeArrowheads="1"/>
            </p:cNvSpPr>
            <p:nvPr/>
          </p:nvSpPr>
          <p:spPr bwMode="auto">
            <a:xfrm>
              <a:off x="2154" y="1729"/>
              <a:ext cx="99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tx2"/>
                  </a:solidFill>
                  <a:ea typeface="楷体_GB2312" panose="02010609030101010101" pitchFamily="49" charset="-122"/>
                </a:rPr>
                <a:t>辨识建库</a:t>
              </a:r>
              <a:endParaRPr lang="en-US" altLang="zh-CN" sz="2000" b="1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1447" name="Text Box 6"/>
            <p:cNvSpPr txBox="1">
              <a:spLocks noChangeArrowheads="1"/>
            </p:cNvSpPr>
            <p:nvPr/>
          </p:nvSpPr>
          <p:spPr bwMode="auto">
            <a:xfrm>
              <a:off x="2154" y="2057"/>
              <a:ext cx="76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tx2"/>
                  </a:solidFill>
                  <a:ea typeface="楷体_GB2312" panose="02010609030101010101" pitchFamily="49" charset="-122"/>
                </a:rPr>
                <a:t>信息管理</a:t>
              </a:r>
              <a:endParaRPr lang="en-US" altLang="zh-CN" sz="2000" b="1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1448" name="Text Box 7"/>
            <p:cNvSpPr txBox="1">
              <a:spLocks noChangeArrowheads="1"/>
            </p:cNvSpPr>
            <p:nvPr/>
          </p:nvSpPr>
          <p:spPr bwMode="auto">
            <a:xfrm>
              <a:off x="2154" y="2465"/>
              <a:ext cx="76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tx2"/>
                  </a:solidFill>
                  <a:ea typeface="楷体_GB2312" panose="02010609030101010101" pitchFamily="49" charset="-122"/>
                </a:rPr>
                <a:t>分类报告</a:t>
              </a:r>
              <a:endParaRPr lang="en-US" altLang="zh-CN" sz="2000" b="1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1449" name="Text Box 8"/>
            <p:cNvSpPr txBox="1">
              <a:spLocks noChangeArrowheads="1"/>
            </p:cNvSpPr>
            <p:nvPr/>
          </p:nvSpPr>
          <p:spPr bwMode="auto">
            <a:xfrm>
              <a:off x="2154" y="2828"/>
              <a:ext cx="76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tx2"/>
                  </a:solidFill>
                  <a:ea typeface="楷体_GB2312" panose="02010609030101010101" pitchFamily="49" charset="-122"/>
                </a:rPr>
                <a:t>指导方案</a:t>
              </a:r>
              <a:endParaRPr lang="en-US" altLang="zh-CN" sz="2000" b="1" dirty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1450" name="AutoShape 9"/>
            <p:cNvSpPr/>
            <p:nvPr/>
          </p:nvSpPr>
          <p:spPr bwMode="auto">
            <a:xfrm>
              <a:off x="3016" y="2115"/>
              <a:ext cx="227" cy="907"/>
            </a:xfrm>
            <a:prstGeom prst="leftBrace">
              <a:avLst>
                <a:gd name="adj1" fmla="val 33297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1" name="Text Box 10"/>
            <p:cNvSpPr txBox="1">
              <a:spLocks noChangeArrowheads="1"/>
            </p:cNvSpPr>
            <p:nvPr/>
          </p:nvSpPr>
          <p:spPr bwMode="auto">
            <a:xfrm>
              <a:off x="3288" y="1979"/>
              <a:ext cx="817" cy="111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tx2"/>
                  </a:solidFill>
                  <a:ea typeface="楷体_GB2312" panose="02010609030101010101" pitchFamily="49" charset="-122"/>
                </a:rPr>
                <a:t>健康</a:t>
              </a:r>
              <a:endParaRPr lang="zh-CN" altLang="en-US" sz="2000" b="1">
                <a:solidFill>
                  <a:schemeClr val="tx2"/>
                </a:solidFill>
                <a:ea typeface="楷体_GB2312" panose="0201060903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tx2"/>
                  </a:solidFill>
                  <a:ea typeface="楷体_GB2312" panose="02010609030101010101" pitchFamily="49" charset="-122"/>
                </a:rPr>
                <a:t>亚健康</a:t>
              </a:r>
              <a:endParaRPr lang="zh-CN" altLang="en-US" sz="2000" b="1">
                <a:solidFill>
                  <a:schemeClr val="tx2"/>
                </a:solidFill>
                <a:ea typeface="楷体_GB2312" panose="0201060903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tx2"/>
                  </a:solidFill>
                  <a:ea typeface="楷体_GB2312" panose="02010609030101010101" pitchFamily="49" charset="-122"/>
                </a:rPr>
                <a:t>慢病</a:t>
              </a:r>
              <a:endParaRPr lang="zh-CN" altLang="en-US" sz="2000" b="1">
                <a:solidFill>
                  <a:schemeClr val="tx2"/>
                </a:solidFill>
                <a:ea typeface="楷体_GB2312" panose="0201060903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tx2"/>
                  </a:solidFill>
                  <a:ea typeface="楷体_GB2312" panose="02010609030101010101" pitchFamily="49" charset="-122"/>
                </a:rPr>
                <a:t>康复</a:t>
              </a:r>
              <a:endParaRPr lang="zh-CN" altLang="en-US" sz="2000" b="1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1452" name="Text Box 11"/>
            <p:cNvSpPr txBox="1">
              <a:spLocks noChangeArrowheads="1"/>
            </p:cNvSpPr>
            <p:nvPr/>
          </p:nvSpPr>
          <p:spPr bwMode="auto">
            <a:xfrm>
              <a:off x="1519" y="3158"/>
              <a:ext cx="978" cy="2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chemeClr val="tx2"/>
                  </a:solidFill>
                  <a:ea typeface="楷体_GB2312" panose="02010609030101010101" pitchFamily="49" charset="-122"/>
                </a:rPr>
                <a:t>干预、调理措施</a:t>
              </a:r>
              <a:endParaRPr lang="en-US" altLang="zh-CN" sz="2000" b="1" dirty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1453" name="Text Box 12"/>
            <p:cNvSpPr txBox="1">
              <a:spLocks noChangeArrowheads="1"/>
            </p:cNvSpPr>
            <p:nvPr/>
          </p:nvSpPr>
          <p:spPr bwMode="auto">
            <a:xfrm>
              <a:off x="2971" y="3158"/>
              <a:ext cx="952" cy="2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chemeClr val="tx2"/>
                  </a:solidFill>
                  <a:ea typeface="楷体_GB2312" panose="02010609030101010101" pitchFamily="49" charset="-122"/>
                </a:rPr>
                <a:t>求医治疗</a:t>
              </a:r>
              <a:endParaRPr lang="zh-CN" altLang="en-US" sz="2000" b="1" dirty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1454" name="Text Box 13"/>
            <p:cNvSpPr txBox="1">
              <a:spLocks noChangeArrowheads="1"/>
            </p:cNvSpPr>
            <p:nvPr/>
          </p:nvSpPr>
          <p:spPr bwMode="auto">
            <a:xfrm>
              <a:off x="2290" y="3657"/>
              <a:ext cx="681" cy="2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000" b="1" dirty="0">
                <a:solidFill>
                  <a:schemeClr val="tx2"/>
                </a:solidFill>
                <a:ea typeface="楷体_GB2312" panose="02010609030101010101" pitchFamily="49" charset="-122"/>
              </a:endParaRPr>
            </a:p>
          </p:txBody>
        </p:sp>
        <p:sp>
          <p:nvSpPr>
            <p:cNvPr id="61455" name="Line 14"/>
            <p:cNvSpPr>
              <a:spLocks noChangeShapeType="1"/>
            </p:cNvSpPr>
            <p:nvPr/>
          </p:nvSpPr>
          <p:spPr bwMode="auto">
            <a:xfrm>
              <a:off x="2472" y="1979"/>
              <a:ext cx="0" cy="1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6" name="Line 15"/>
            <p:cNvSpPr>
              <a:spLocks noChangeShapeType="1"/>
            </p:cNvSpPr>
            <p:nvPr/>
          </p:nvSpPr>
          <p:spPr bwMode="auto">
            <a:xfrm>
              <a:off x="2517" y="2341"/>
              <a:ext cx="0" cy="18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7" name="Line 16"/>
            <p:cNvSpPr>
              <a:spLocks noChangeShapeType="1"/>
            </p:cNvSpPr>
            <p:nvPr/>
          </p:nvSpPr>
          <p:spPr bwMode="auto">
            <a:xfrm>
              <a:off x="2472" y="2659"/>
              <a:ext cx="0" cy="22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8" name="Line 17"/>
            <p:cNvSpPr>
              <a:spLocks noChangeShapeType="1"/>
            </p:cNvSpPr>
            <p:nvPr/>
          </p:nvSpPr>
          <p:spPr bwMode="auto">
            <a:xfrm flipH="1">
              <a:off x="2018" y="3067"/>
              <a:ext cx="318" cy="9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9" name="Line 18"/>
            <p:cNvSpPr>
              <a:spLocks noChangeShapeType="1"/>
            </p:cNvSpPr>
            <p:nvPr/>
          </p:nvSpPr>
          <p:spPr bwMode="auto">
            <a:xfrm>
              <a:off x="2653" y="3067"/>
              <a:ext cx="272" cy="9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8900" name="Text Box 20"/>
          <p:cNvSpPr txBox="1">
            <a:spLocks noChangeArrowheads="1"/>
          </p:cNvSpPr>
          <p:nvPr/>
        </p:nvSpPr>
        <p:spPr bwMode="auto">
          <a:xfrm>
            <a:off x="0" y="0"/>
            <a:ext cx="2411413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体质辨识的应用</a:t>
            </a:r>
            <a:endParaRPr lang="en-US" altLang="zh-CN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930275"/>
            <a:ext cx="8929688" cy="927100"/>
          </a:xfrm>
        </p:spPr>
        <p:txBody>
          <a:bodyPr/>
          <a:lstStyle/>
          <a:p>
            <a:r>
              <a:rPr lang="zh-CN" altLang="en-US" sz="4000" smtClean="0"/>
              <a:t>（三）应用于传播</a:t>
            </a:r>
            <a:r>
              <a:rPr lang="zh-CN" altLang="en-US" sz="4000" smtClean="0">
                <a:latin typeface="Arial" panose="020B0604020202020204" pitchFamily="34" charset="0"/>
              </a:rPr>
              <a:t>“</a:t>
            </a:r>
            <a:r>
              <a:rPr lang="zh-CN" altLang="en-US" sz="4000" smtClean="0"/>
              <a:t>治未病</a:t>
            </a:r>
            <a:r>
              <a:rPr lang="zh-CN" altLang="en-US" sz="4000" smtClean="0">
                <a:latin typeface="Arial" panose="020B0604020202020204" pitchFamily="34" charset="0"/>
              </a:rPr>
              <a:t>”</a:t>
            </a:r>
            <a:r>
              <a:rPr lang="zh-CN" altLang="en-US" sz="4000" smtClean="0"/>
              <a:t>健康文化</a:t>
            </a:r>
            <a:endParaRPr lang="zh-CN" altLang="en-US" sz="4000" smtClean="0"/>
          </a:p>
        </p:txBody>
      </p:sp>
      <p:grpSp>
        <p:nvGrpSpPr>
          <p:cNvPr id="2" name="Group 2"/>
          <p:cNvGrpSpPr/>
          <p:nvPr/>
        </p:nvGrpSpPr>
        <p:grpSpPr bwMode="auto">
          <a:xfrm>
            <a:off x="1042988" y="2252663"/>
            <a:ext cx="1584325" cy="1511300"/>
            <a:chOff x="2200" y="1570"/>
            <a:chExt cx="1496" cy="1496"/>
          </a:xfrm>
        </p:grpSpPr>
        <p:sp>
          <p:nvSpPr>
            <p:cNvPr id="379907" name="Oval 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08" name="Oval 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69804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09" name="Oval 5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10" name="Oval 6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11" name="Oval 7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10"/>
          <p:cNvGrpSpPr/>
          <p:nvPr/>
        </p:nvGrpSpPr>
        <p:grpSpPr bwMode="auto">
          <a:xfrm>
            <a:off x="4643438" y="2252663"/>
            <a:ext cx="1512887" cy="1511300"/>
            <a:chOff x="2200" y="1570"/>
            <a:chExt cx="1496" cy="1496"/>
          </a:xfrm>
        </p:grpSpPr>
        <p:sp>
          <p:nvSpPr>
            <p:cNvPr id="379915" name="Oval 11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16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17" name="Oval 13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18" name="Oval 14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19" name="Oval 15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16"/>
          <p:cNvGrpSpPr/>
          <p:nvPr/>
        </p:nvGrpSpPr>
        <p:grpSpPr bwMode="auto">
          <a:xfrm>
            <a:off x="6300788" y="2254250"/>
            <a:ext cx="1584325" cy="1511300"/>
            <a:chOff x="2200" y="1570"/>
            <a:chExt cx="1496" cy="1496"/>
          </a:xfrm>
        </p:grpSpPr>
        <p:sp>
          <p:nvSpPr>
            <p:cNvPr id="379921" name="Oval 1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22" name="Oval 1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23" name="Oval 19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24" name="Oval 20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25" name="Oval 21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Group 22"/>
          <p:cNvGrpSpPr/>
          <p:nvPr/>
        </p:nvGrpSpPr>
        <p:grpSpPr bwMode="auto">
          <a:xfrm>
            <a:off x="2843213" y="2252663"/>
            <a:ext cx="1584325" cy="1511300"/>
            <a:chOff x="2200" y="1570"/>
            <a:chExt cx="1496" cy="1496"/>
          </a:xfrm>
        </p:grpSpPr>
        <p:sp>
          <p:nvSpPr>
            <p:cNvPr id="379927" name="Oval 2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28" name="Oval 2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29" name="Oval 25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30" name="Oval 26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9931" name="Oval 27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62471" name="AutoShape 28"/>
          <p:cNvSpPr>
            <a:spLocks noChangeArrowheads="1"/>
          </p:cNvSpPr>
          <p:nvPr/>
        </p:nvSpPr>
        <p:spPr bwMode="auto">
          <a:xfrm>
            <a:off x="571500" y="5349875"/>
            <a:ext cx="7489825" cy="1079500"/>
          </a:xfrm>
          <a:prstGeom prst="roundRect">
            <a:avLst>
              <a:gd name="adj" fmla="val 50000"/>
            </a:avLst>
          </a:prstGeom>
          <a:solidFill>
            <a:srgbClr val="CCCCFF"/>
          </a:solidFill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ea typeface="楷体_GB2312" panose="02010609030101010101" pitchFamily="49" charset="-122"/>
              </a:rPr>
              <a:t>向社会广泛传播体质辨识“治未病”的理念和知识，</a:t>
            </a:r>
            <a:endParaRPr lang="zh-CN" altLang="en-US" sz="2400" b="1">
              <a:solidFill>
                <a:schemeClr val="tx2"/>
              </a:solidFill>
              <a:ea typeface="楷体_GB2312" panose="02010609030101010101" pitchFamily="49" charset="-122"/>
            </a:endParaRPr>
          </a:p>
          <a:p>
            <a:pPr algn="ctr"/>
            <a:r>
              <a:rPr lang="zh-CN" altLang="en-US" sz="2400" b="1">
                <a:solidFill>
                  <a:schemeClr val="tx2"/>
                </a:solidFill>
                <a:ea typeface="楷体_GB2312" panose="02010609030101010101" pitchFamily="49" charset="-122"/>
              </a:rPr>
              <a:t>展示体质辨识“治未病”的理论成果与应用</a:t>
            </a:r>
            <a:endParaRPr lang="zh-CN" altLang="en-US" sz="2400" b="1">
              <a:solidFill>
                <a:schemeClr val="tx2"/>
              </a:solidFill>
              <a:ea typeface="楷体_GB2312" panose="02010609030101010101" pitchFamily="49" charset="-122"/>
            </a:endParaRPr>
          </a:p>
        </p:txBody>
      </p:sp>
      <p:sp>
        <p:nvSpPr>
          <p:cNvPr id="62472" name="Rectangle 29"/>
          <p:cNvSpPr>
            <a:spLocks noChangeArrowheads="1"/>
          </p:cNvSpPr>
          <p:nvPr/>
        </p:nvSpPr>
        <p:spPr bwMode="auto">
          <a:xfrm>
            <a:off x="1403350" y="2606675"/>
            <a:ext cx="796925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ea typeface="楷体_GB2312" panose="02010609030101010101" pitchFamily="49" charset="-122"/>
              </a:rPr>
              <a:t>讲座</a:t>
            </a:r>
            <a:endParaRPr lang="zh-CN" altLang="en-US" sz="2400" b="1">
              <a:solidFill>
                <a:schemeClr val="bg1"/>
              </a:solidFill>
              <a:ea typeface="楷体_GB2312" panose="02010609030101010101" pitchFamily="49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ea typeface="楷体_GB2312" panose="02010609030101010101" pitchFamily="49" charset="-122"/>
              </a:rPr>
              <a:t>讲学</a:t>
            </a:r>
            <a:endParaRPr lang="zh-CN" altLang="en-US" sz="2400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62473" name="Rectangle 30"/>
          <p:cNvSpPr>
            <a:spLocks noChangeArrowheads="1"/>
          </p:cNvSpPr>
          <p:nvPr/>
        </p:nvSpPr>
        <p:spPr bwMode="auto">
          <a:xfrm>
            <a:off x="5005388" y="4289425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文本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474" name="Rectangle 31"/>
          <p:cNvSpPr>
            <a:spLocks noChangeArrowheads="1"/>
          </p:cNvSpPr>
          <p:nvPr/>
        </p:nvSpPr>
        <p:spPr bwMode="auto">
          <a:xfrm>
            <a:off x="3176588" y="4289425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文本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9937" name="AutoShape 33"/>
          <p:cNvSpPr>
            <a:spLocks noChangeArrowheads="1"/>
          </p:cNvSpPr>
          <p:nvPr/>
        </p:nvSpPr>
        <p:spPr bwMode="auto">
          <a:xfrm>
            <a:off x="1979613" y="3836988"/>
            <a:ext cx="4824412" cy="15113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2476" name="Rectangle 35"/>
          <p:cNvSpPr>
            <a:spLocks noChangeArrowheads="1"/>
          </p:cNvSpPr>
          <p:nvPr/>
        </p:nvSpPr>
        <p:spPr bwMode="auto">
          <a:xfrm>
            <a:off x="3059113" y="2535238"/>
            <a:ext cx="1103312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ea typeface="楷体_GB2312" panose="02010609030101010101" pitchFamily="49" charset="-122"/>
              </a:rPr>
              <a:t>主流媒</a:t>
            </a:r>
            <a:endParaRPr lang="zh-CN" altLang="en-US" sz="2400" b="1">
              <a:solidFill>
                <a:schemeClr val="bg1"/>
              </a:solidFill>
              <a:ea typeface="楷体_GB2312" panose="02010609030101010101" pitchFamily="49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ea typeface="楷体_GB2312" panose="02010609030101010101" pitchFamily="49" charset="-122"/>
              </a:rPr>
              <a:t>体宣传</a:t>
            </a:r>
            <a:endParaRPr lang="zh-CN" altLang="en-US" sz="2400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62477" name="Rectangle 36"/>
          <p:cNvSpPr>
            <a:spLocks noChangeArrowheads="1"/>
          </p:cNvSpPr>
          <p:nvPr/>
        </p:nvSpPr>
        <p:spPr bwMode="auto">
          <a:xfrm>
            <a:off x="4787900" y="2535238"/>
            <a:ext cx="1223963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ea typeface="楷体_GB2312" panose="02010609030101010101" pitchFamily="49" charset="-122"/>
              </a:rPr>
              <a:t>专题网站建设</a:t>
            </a:r>
            <a:endParaRPr lang="zh-CN" altLang="en-US" sz="2400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62478" name="Rectangle 37"/>
          <p:cNvSpPr>
            <a:spLocks noChangeArrowheads="1"/>
          </p:cNvSpPr>
          <p:nvPr/>
        </p:nvSpPr>
        <p:spPr bwMode="auto">
          <a:xfrm>
            <a:off x="6516688" y="2535238"/>
            <a:ext cx="1103312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ea typeface="楷体_GB2312" panose="02010609030101010101" pitchFamily="49" charset="-122"/>
              </a:rPr>
              <a:t>出版相</a:t>
            </a:r>
            <a:endParaRPr lang="zh-CN" altLang="en-US" sz="2400" b="1">
              <a:solidFill>
                <a:schemeClr val="bg1"/>
              </a:solidFill>
              <a:ea typeface="楷体_GB2312" panose="02010609030101010101" pitchFamily="49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ea typeface="楷体_GB2312" panose="02010609030101010101" pitchFamily="49" charset="-122"/>
              </a:rPr>
              <a:t>关著作</a:t>
            </a:r>
            <a:endParaRPr lang="zh-CN" altLang="en-US" sz="2400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142843" y="1643051"/>
          <a:ext cx="8367483" cy="429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14500" y="1000125"/>
            <a:ext cx="542925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(一)什么是体质辨识 </a:t>
            </a:r>
            <a:endParaRPr lang="zh-CN" altLang="en-US" sz="3600" b="1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0063" y="2000250"/>
            <a:ext cx="4572000" cy="4071938"/>
            <a:chOff x="1632" y="2304"/>
            <a:chExt cx="2418" cy="2880"/>
          </a:xfrm>
        </p:grpSpPr>
        <p:pic>
          <p:nvPicPr>
            <p:cNvPr id="64518" name="Picture 3" descr="国际中医体质学会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632" y="2352"/>
              <a:ext cx="2418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9" name="Rectangle 4"/>
            <p:cNvSpPr>
              <a:spLocks noChangeArrowheads="1"/>
            </p:cNvSpPr>
            <p:nvPr/>
          </p:nvSpPr>
          <p:spPr bwMode="auto">
            <a:xfrm>
              <a:off x="1632" y="2304"/>
              <a:ext cx="2400" cy="67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45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8367712" cy="17859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400" smtClean="0">
                <a:solidFill>
                  <a:srgbClr val="2E15E5"/>
                </a:solidFill>
                <a:latin typeface="楷体_GB2312" panose="02010609030101010101" pitchFamily="49" charset="-122"/>
              </a:rPr>
              <a:t>      </a:t>
            </a:r>
            <a:r>
              <a:rPr lang="zh-CN" altLang="en-US" sz="2800" b="1" smtClean="0">
                <a:latin typeface="楷体_GB2312" panose="02010609030101010101" pitchFamily="49" charset="-122"/>
                <a:ea typeface="新宋体" panose="02010609030101010101" charset="-122"/>
              </a:rPr>
              <a:t>美国哈佛大学、康奈尔大学等一批西方学者指出：</a:t>
            </a:r>
            <a:r>
              <a:rPr lang="zh-CN" altLang="en-US" sz="2800" b="1" smtClean="0">
                <a:latin typeface="新宋体" panose="02010609030101010101" charset="-122"/>
                <a:ea typeface="新宋体" panose="02010609030101010101" charset="-122"/>
              </a:rPr>
              <a:t>“</a:t>
            </a:r>
            <a:r>
              <a:rPr lang="zh-CN" altLang="en-US" sz="2800" b="1" smtClean="0">
                <a:latin typeface="楷体_GB2312" panose="02010609030101010101" pitchFamily="49" charset="-122"/>
                <a:ea typeface="新宋体" panose="02010609030101010101" charset="-122"/>
              </a:rPr>
              <a:t>中医体质学，是生命科学的重要组成部分，</a:t>
            </a:r>
            <a:r>
              <a:rPr lang="en-US" altLang="zh-CN" sz="2800" b="1" smtClean="0">
                <a:latin typeface="新宋体" panose="02010609030101010101" charset="-122"/>
                <a:ea typeface="新宋体" panose="02010609030101010101" charset="-122"/>
              </a:rPr>
              <a:t>……</a:t>
            </a:r>
            <a:r>
              <a:rPr lang="zh-CN" altLang="en-US" sz="2800" b="1" u="sng" smtClean="0">
                <a:solidFill>
                  <a:schemeClr val="accent1"/>
                </a:solidFill>
                <a:latin typeface="楷体_GB2312" panose="02010609030101010101" pitchFamily="49" charset="-122"/>
                <a:ea typeface="新宋体" panose="02010609030101010101" charset="-122"/>
              </a:rPr>
              <a:t>可用于干预、预防和治疗疾病，这将有利于全球性的公共健康</a:t>
            </a:r>
            <a:r>
              <a:rPr lang="zh-CN" altLang="en-US" sz="2800" b="1" smtClean="0">
                <a:solidFill>
                  <a:schemeClr val="accent1"/>
                </a:solidFill>
                <a:latin typeface="楷体_GB2312" panose="02010609030101010101" pitchFamily="49" charset="-122"/>
                <a:ea typeface="新宋体" panose="02010609030101010101" charset="-122"/>
              </a:rPr>
              <a:t>。</a:t>
            </a:r>
            <a:r>
              <a:rPr lang="zh-CN" altLang="en-US" sz="2800" b="1" smtClean="0">
                <a:solidFill>
                  <a:schemeClr val="accent1"/>
                </a:solidFill>
                <a:latin typeface="新宋体" panose="02010609030101010101" charset="-122"/>
                <a:ea typeface="新宋体" panose="02010609030101010101" charset="-122"/>
              </a:rPr>
              <a:t>”</a:t>
            </a:r>
            <a:endParaRPr lang="zh-CN" altLang="en-US" sz="2800" b="1" smtClean="0">
              <a:solidFill>
                <a:schemeClr val="accent1"/>
              </a:solidFill>
              <a:latin typeface="楷体_GB2312" panose="02010609030101010101" pitchFamily="49" charset="-122"/>
              <a:ea typeface="新宋体" panose="02010609030101010101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                            </a:t>
            </a:r>
            <a:r>
              <a:rPr lang="en-US" altLang="zh-CN" sz="1800" smtClean="0">
                <a:latin typeface="Arial" panose="020B0604020202020204" pitchFamily="34" charset="0"/>
                <a:ea typeface="仿宋_GB2312" panose="02010609030101010101" pitchFamily="49" charset="-122"/>
              </a:rPr>
              <a:t>——“</a:t>
            </a:r>
            <a:r>
              <a:rPr lang="zh-CN" altLang="en-US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架起中西医学的桥梁</a:t>
            </a:r>
            <a:r>
              <a:rPr lang="zh-CN" altLang="en-US" sz="1800" smtClean="0">
                <a:latin typeface="Arial" panose="020B0604020202020204" pitchFamily="34" charset="0"/>
                <a:ea typeface="仿宋_GB2312" panose="02010609030101010101" pitchFamily="49" charset="-122"/>
              </a:rPr>
              <a:t>”</a:t>
            </a:r>
            <a:r>
              <a:rPr lang="zh-CN" altLang="en-US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国际学术会议  </a:t>
            </a:r>
            <a:endParaRPr lang="zh-CN" altLang="en-US" sz="1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                               （美国</a:t>
            </a:r>
            <a:r>
              <a:rPr lang="en-US" altLang="zh-CN" sz="1800" smtClean="0">
                <a:latin typeface="Arial" panose="020B0604020202020204" pitchFamily="34" charset="0"/>
                <a:ea typeface="仿宋_GB2312" panose="02010609030101010101" pitchFamily="49" charset="-122"/>
              </a:rPr>
              <a:t>·</a:t>
            </a:r>
            <a:r>
              <a:rPr lang="zh-CN" altLang="en-US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新泽西州 </a:t>
            </a:r>
            <a:r>
              <a:rPr lang="en-US" altLang="zh-CN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2002</a:t>
            </a:r>
            <a:r>
              <a:rPr lang="zh-CN" altLang="en-US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年</a:t>
            </a:r>
            <a:r>
              <a:rPr lang="en-US" altLang="zh-CN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10</a:t>
            </a:r>
            <a:r>
              <a:rPr lang="zh-CN" altLang="en-US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月</a:t>
            </a:r>
            <a:r>
              <a:rPr lang="en-US" altLang="zh-CN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3</a:t>
            </a:r>
            <a:r>
              <a:rPr lang="zh-CN" altLang="en-US" sz="180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日）</a:t>
            </a:r>
            <a:endParaRPr lang="zh-CN" altLang="en-US" sz="180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64516" name="Picture 6" descr="国际中医体质学会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2004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6491288"/>
            <a:ext cx="2411413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体质辨识的应用</a:t>
            </a:r>
            <a:endParaRPr lang="en-US" altLang="zh-CN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76475"/>
            <a:ext cx="8229600" cy="1139825"/>
          </a:xfrm>
        </p:spPr>
        <p:txBody>
          <a:bodyPr/>
          <a:lstStyle/>
          <a:p>
            <a:r>
              <a:rPr lang="zh-CN" altLang="en-US" sz="6000" smtClean="0"/>
              <a:t>三、前景与展望</a:t>
            </a:r>
            <a:endParaRPr lang="en-US" altLang="zh-CN" sz="6000" smtClean="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0" y="1143000"/>
            <a:ext cx="845820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576263"/>
          </a:xfrm>
        </p:spPr>
        <p:txBody>
          <a:bodyPr>
            <a:normAutofit fontScale="90000"/>
          </a:bodyPr>
          <a:lstStyle/>
          <a:p>
            <a:r>
              <a:rPr lang="zh-CN" altLang="en-US" sz="3200" smtClean="0">
                <a:latin typeface="楷体_GB2312" panose="02010609030101010101" pitchFamily="49" charset="-122"/>
              </a:rPr>
              <a:t>（一）构建中医特色保健服务体系</a:t>
            </a:r>
            <a:endParaRPr lang="zh-CN" altLang="en-US" sz="3200" smtClean="0">
              <a:latin typeface="楷体_GB2312" panose="02010609030101010101" pitchFamily="49" charset="-122"/>
            </a:endParaRPr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auto">
          <a:xfrm>
            <a:off x="3581400" y="4114800"/>
            <a:ext cx="457200" cy="381000"/>
          </a:xfrm>
          <a:prstGeom prst="ellipse">
            <a:avLst/>
          </a:prstGeom>
          <a:noFill/>
          <a:ln w="38100" algn="ctr">
            <a:solidFill>
              <a:srgbClr val="FF505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1692275" y="4652963"/>
            <a:ext cx="1655763" cy="647700"/>
          </a:xfrm>
          <a:prstGeom prst="cloudCallout">
            <a:avLst>
              <a:gd name="adj1" fmla="val 62370"/>
              <a:gd name="adj2" fmla="val -79167"/>
            </a:avLst>
          </a:prstGeom>
          <a:noFill/>
          <a:ln w="28575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zh-CN" altLang="en-US" b="1">
                <a:ea typeface="楷体_GB2312" panose="02010609030101010101" pitchFamily="49" charset="-122"/>
              </a:rPr>
              <a:t>体质辨识</a:t>
            </a:r>
            <a:endParaRPr lang="en-US" altLang="zh-CN" b="1">
              <a:ea typeface="楷体_GB2312" panose="02010609030101010101" pitchFamily="49" charset="-122"/>
            </a:endParaRPr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0" y="0"/>
            <a:ext cx="2411413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前景与展望</a:t>
            </a:r>
            <a:endParaRPr lang="en-US" altLang="zh-CN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85813"/>
            <a:ext cx="7358063" cy="801687"/>
          </a:xfrm>
        </p:spPr>
        <p:txBody>
          <a:bodyPr>
            <a:normAutofit fontScale="90000"/>
          </a:bodyPr>
          <a:lstStyle/>
          <a:p>
            <a:r>
              <a:rPr lang="zh-CN" altLang="en-US" sz="3200" b="1" smtClean="0">
                <a:latin typeface="楷体_GB2312" panose="02010609030101010101" pitchFamily="49" charset="-122"/>
              </a:rPr>
              <a:t>（二）体质辨识在</a:t>
            </a:r>
            <a:r>
              <a:rPr lang="zh-CN" altLang="en-US" sz="3200" b="1" smtClean="0">
                <a:latin typeface="Arial" panose="020B0604020202020204" pitchFamily="34" charset="0"/>
              </a:rPr>
              <a:t>“</a:t>
            </a:r>
            <a:r>
              <a:rPr lang="zh-CN" altLang="en-US" sz="3200" b="1" smtClean="0">
                <a:latin typeface="楷体_GB2312" panose="02010609030101010101" pitchFamily="49" charset="-122"/>
              </a:rPr>
              <a:t>治未病</a:t>
            </a:r>
            <a:r>
              <a:rPr lang="zh-CN" altLang="en-US" sz="3200" b="1" smtClean="0">
                <a:latin typeface="Arial" panose="020B0604020202020204" pitchFamily="34" charset="0"/>
              </a:rPr>
              <a:t>”</a:t>
            </a:r>
            <a:r>
              <a:rPr lang="zh-CN" altLang="en-US" sz="3200" b="1" smtClean="0">
                <a:latin typeface="楷体_GB2312" panose="02010609030101010101" pitchFamily="49" charset="-122"/>
              </a:rPr>
              <a:t>中得到更广泛的应用</a:t>
            </a:r>
            <a:endParaRPr lang="zh-CN" altLang="en-US" sz="3200" b="1" smtClean="0">
              <a:latin typeface="楷体_GB2312" panose="02010609030101010101" pitchFamily="49" charset="-122"/>
            </a:endParaRPr>
          </a:p>
        </p:txBody>
      </p:sp>
      <p:pic>
        <p:nvPicPr>
          <p:cNvPr id="67587" name="Picture 3" descr="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1752600"/>
            <a:ext cx="73914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00213"/>
            <a:ext cx="3827462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4535487" cy="452431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ea typeface="楷体_GB2312" panose="02010609030101010101" pitchFamily="49" charset="-122"/>
              </a:rPr>
              <a:t>国家中医药管理局提出要大力推行“治未病”工作，体质辨识成为重要的方法，将陆续在全国治未病中心、社区、农村、家庭等推广使用，使广大民众能够根据自我的体质状态，进行管理、调护</a:t>
            </a:r>
            <a:r>
              <a:rPr lang="zh-CN" altLang="en-US" sz="2400" b="1" dirty="0" smtClean="0">
                <a:ea typeface="楷体_GB2312" panose="02010609030101010101" pitchFamily="49" charset="-122"/>
              </a:rPr>
              <a:t>，保养从而达到增强体质、延年益寿的目的。</a:t>
            </a:r>
            <a:endParaRPr lang="zh-CN" altLang="en-US" sz="2400" b="1" dirty="0">
              <a:ea typeface="楷体_GB2312" panose="02010609030101010101" pitchFamily="49" charset="-122"/>
            </a:endParaRP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0" y="0"/>
            <a:ext cx="2411413" cy="366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前景与展望</a:t>
            </a:r>
            <a:endParaRPr lang="en-US" altLang="zh-CN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6"/>
          <p:cNvSpPr>
            <a:spLocks noChangeArrowheads="1"/>
          </p:cNvSpPr>
          <p:nvPr/>
        </p:nvSpPr>
        <p:spPr bwMode="auto">
          <a:xfrm>
            <a:off x="250825" y="5949950"/>
            <a:ext cx="8569325" cy="3587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8611" name="Picture 2" descr="2007822215414469"/>
          <p:cNvPicPr>
            <a:picLocks noChangeAspect="1" noChangeArrowheads="1"/>
          </p:cNvPicPr>
          <p:nvPr/>
        </p:nvPicPr>
        <p:blipFill>
          <a:blip r:embed="rId1">
            <a:lum bright="70000" contrast="-70000"/>
          </a:blip>
          <a:srcRect/>
          <a:stretch>
            <a:fillRect/>
          </a:stretch>
        </p:blipFill>
        <p:spPr bwMode="auto">
          <a:xfrm>
            <a:off x="4648200" y="41148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3" descr="2007822214934500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334000" y="12954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4" descr="200782221465128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362200" y="22098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5" descr="1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457200" y="4064000"/>
            <a:ext cx="36576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6" descr="11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0" y="1219200"/>
            <a:ext cx="36576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Text Box 7"/>
          <p:cNvSpPr>
            <a:spLocks noGrp="1" noChangeArrowheads="1"/>
          </p:cNvSpPr>
          <p:nvPr>
            <p:ph type="title"/>
          </p:nvPr>
        </p:nvSpPr>
        <p:spPr>
          <a:xfrm>
            <a:off x="785813" y="714375"/>
            <a:ext cx="7072312" cy="838200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3200" b="1" smtClean="0">
                <a:latin typeface="楷体_GB2312" panose="02010609030101010101" pitchFamily="49" charset="-122"/>
              </a:rPr>
              <a:t>（三）拓展中医医疗机构的服务功能</a:t>
            </a:r>
            <a:endParaRPr lang="zh-CN" altLang="en-US" sz="3200" b="1" smtClean="0">
              <a:latin typeface="楷体_GB2312" panose="02010609030101010101" pitchFamily="49" charset="-122"/>
            </a:endParaRPr>
          </a:p>
        </p:txBody>
      </p:sp>
      <p:sp>
        <p:nvSpPr>
          <p:cNvPr id="68617" name="Rectangle 6"/>
          <p:cNvSpPr>
            <a:spLocks noChangeArrowheads="1"/>
          </p:cNvSpPr>
          <p:nvPr/>
        </p:nvSpPr>
        <p:spPr bwMode="auto">
          <a:xfrm>
            <a:off x="917575" y="1747838"/>
            <a:ext cx="2249488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CCCC00"/>
              </a:buClr>
              <a:buSzPct val="75000"/>
              <a:buFont typeface="Arial" panose="020B0604020202020204" pitchFamily="34" charset="0"/>
              <a:buChar char="►"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体质分类判定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  <a:p>
            <a:pPr>
              <a:buClr>
                <a:srgbClr val="CCCC00"/>
              </a:buClr>
              <a:buSzPct val="75000"/>
              <a:buFont typeface="Arial" panose="020B0604020202020204" pitchFamily="34" charset="0"/>
              <a:buChar char="►"/>
            </a:pPr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体质辨识</a:t>
            </a:r>
            <a:endParaRPr lang="zh-CN" altLang="en-US" sz="2400" b="1"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8618" name="AutoShape 7"/>
          <p:cNvSpPr>
            <a:spLocks noChangeArrowheads="1"/>
          </p:cNvSpPr>
          <p:nvPr/>
        </p:nvSpPr>
        <p:spPr bwMode="gray">
          <a:xfrm>
            <a:off x="4583113" y="1431925"/>
            <a:ext cx="2497137" cy="1985963"/>
          </a:xfrm>
          <a:prstGeom prst="diamond">
            <a:avLst/>
          </a:prstGeom>
          <a:solidFill>
            <a:srgbClr val="F8F8F8"/>
          </a:solidFill>
          <a:ln w="9525">
            <a:miter lim="800000"/>
          </a:ln>
          <a:scene3d>
            <a:camera prst="legacyObliqueBottom">
              <a:rot lat="20099993" lon="0" rev="0"/>
            </a:camera>
            <a:lightRig rig="legacyNormal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68619" name="AutoShape 8"/>
          <p:cNvSpPr>
            <a:spLocks noChangeArrowheads="1"/>
          </p:cNvSpPr>
          <p:nvPr/>
        </p:nvSpPr>
        <p:spPr bwMode="gray">
          <a:xfrm>
            <a:off x="696913" y="2774950"/>
            <a:ext cx="2497137" cy="1985963"/>
          </a:xfrm>
          <a:prstGeom prst="diamond">
            <a:avLst/>
          </a:prstGeom>
          <a:solidFill>
            <a:srgbClr val="F8F8F8"/>
          </a:solidFill>
          <a:ln w="9525">
            <a:miter lim="800000"/>
          </a:ln>
          <a:scene3d>
            <a:camera prst="legacyObliqueBottom">
              <a:rot lat="20099993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68620" name="AutoShape 9"/>
          <p:cNvSpPr>
            <a:spLocks noChangeArrowheads="1"/>
          </p:cNvSpPr>
          <p:nvPr/>
        </p:nvSpPr>
        <p:spPr bwMode="gray">
          <a:xfrm>
            <a:off x="4648200" y="3957638"/>
            <a:ext cx="2497138" cy="1985962"/>
          </a:xfrm>
          <a:prstGeom prst="diamond">
            <a:avLst/>
          </a:prstGeom>
          <a:solidFill>
            <a:srgbClr val="F8F8F8"/>
          </a:solidFill>
          <a:ln w="9525">
            <a:miter lim="800000"/>
          </a:ln>
          <a:scene3d>
            <a:camera prst="legacyObliqueBottom">
              <a:rot lat="20099993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24620" name="AutoShape 11"/>
          <p:cNvSpPr>
            <a:spLocks noChangeArrowheads="1"/>
          </p:cNvSpPr>
          <p:nvPr/>
        </p:nvSpPr>
        <p:spPr bwMode="gray">
          <a:xfrm>
            <a:off x="4572000" y="1214438"/>
            <a:ext cx="2497138" cy="1985962"/>
          </a:xfrm>
          <a:prstGeom prst="diamond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</a:ln>
          <a:effectLst/>
          <a:scene3d>
            <a:camera prst="legacyObliqueBottom">
              <a:rot lat="20099996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68622" name="Line 12"/>
          <p:cNvSpPr>
            <a:spLocks noChangeShapeType="1"/>
          </p:cNvSpPr>
          <p:nvPr/>
        </p:nvSpPr>
        <p:spPr bwMode="gray">
          <a:xfrm>
            <a:off x="4572000" y="2208213"/>
            <a:ext cx="1249363" cy="687387"/>
          </a:xfrm>
          <a:prstGeom prst="line">
            <a:avLst/>
          </a:prstGeom>
          <a:noFill/>
          <a:ln w="6350">
            <a:solidFill>
              <a:srgbClr val="FFFFFF">
                <a:alpha val="30196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3"/>
          <p:cNvGrpSpPr/>
          <p:nvPr/>
        </p:nvGrpSpPr>
        <p:grpSpPr bwMode="auto">
          <a:xfrm>
            <a:off x="685800" y="2586038"/>
            <a:ext cx="2497138" cy="1985962"/>
            <a:chOff x="1352" y="1684"/>
            <a:chExt cx="1573" cy="1251"/>
          </a:xfrm>
        </p:grpSpPr>
        <p:sp>
          <p:nvSpPr>
            <p:cNvPr id="324623" name="AutoShape 14"/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zh-CN" altLang="en-US">
                <a:cs typeface="Arial" panose="020B0604020202020204" pitchFamily="34" charset="0"/>
              </a:endParaRPr>
            </a:p>
          </p:txBody>
        </p:sp>
        <p:sp>
          <p:nvSpPr>
            <p:cNvPr id="68635" name="Line 15"/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4625" name="AutoShape 17"/>
          <p:cNvSpPr>
            <a:spLocks noChangeArrowheads="1"/>
          </p:cNvSpPr>
          <p:nvPr/>
        </p:nvSpPr>
        <p:spPr bwMode="gray">
          <a:xfrm>
            <a:off x="4637088" y="3768725"/>
            <a:ext cx="2497137" cy="1985963"/>
          </a:xfrm>
          <a:prstGeom prst="diamond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</a:ln>
          <a:effectLst/>
          <a:scene3d>
            <a:camera prst="legacyObliqueBottom">
              <a:rot lat="20099996" lon="0" rev="0"/>
            </a:camera>
            <a:lightRig rig="legacyNormal2" dir="t"/>
          </a:scene3d>
          <a:sp3d extrusionH="1635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68625" name="Line 18"/>
          <p:cNvSpPr>
            <a:spLocks noChangeShapeType="1"/>
          </p:cNvSpPr>
          <p:nvPr/>
        </p:nvSpPr>
        <p:spPr bwMode="gray">
          <a:xfrm>
            <a:off x="4648200" y="4759325"/>
            <a:ext cx="1249363" cy="687388"/>
          </a:xfrm>
          <a:prstGeom prst="line">
            <a:avLst/>
          </a:prstGeom>
          <a:noFill/>
          <a:ln w="6350">
            <a:solidFill>
              <a:srgbClr val="FFFFFF">
                <a:alpha val="30196"/>
              </a:srgb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gray">
          <a:xfrm>
            <a:off x="4894263" y="2006600"/>
            <a:ext cx="1857375" cy="457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8F8F8"/>
                </a:solidFill>
                <a:ea typeface="仿宋_GB2312" panose="02010609030101010101" pitchFamily="49" charset="-122"/>
                <a:cs typeface="Arial" panose="020B0604020202020204" pitchFamily="34" charset="0"/>
              </a:rPr>
              <a:t>预防</a:t>
            </a:r>
            <a:endParaRPr lang="zh-CN" altLang="en-US" sz="2400" b="1">
              <a:solidFill>
                <a:srgbClr val="F8F8F8"/>
              </a:solidFill>
              <a:ea typeface="仿宋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gray">
          <a:xfrm>
            <a:off x="993775" y="3382963"/>
            <a:ext cx="1857375" cy="457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8F8F8"/>
                </a:solidFill>
                <a:ea typeface="仿宋_GB2312" panose="02010609030101010101" pitchFamily="49" charset="-122"/>
                <a:cs typeface="Arial" panose="020B0604020202020204" pitchFamily="34" charset="0"/>
              </a:rPr>
              <a:t>治疗</a:t>
            </a:r>
            <a:endParaRPr lang="zh-CN" altLang="en-US" sz="2400" b="1">
              <a:solidFill>
                <a:srgbClr val="F8F8F8"/>
              </a:solidFill>
              <a:ea typeface="仿宋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gray">
          <a:xfrm>
            <a:off x="4932363" y="4530725"/>
            <a:ext cx="1857375" cy="457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96969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>
                <a:solidFill>
                  <a:srgbClr val="F8F8F8"/>
                </a:solidFill>
                <a:ea typeface="仿宋_GB2312" panose="02010609030101010101" pitchFamily="49" charset="-122"/>
                <a:cs typeface="Arial" panose="020B0604020202020204" pitchFamily="34" charset="0"/>
              </a:rPr>
              <a:t>康复</a:t>
            </a:r>
            <a:endParaRPr lang="zh-CN" altLang="en-US" sz="2400" b="1">
              <a:solidFill>
                <a:srgbClr val="F8F8F8"/>
              </a:solidFill>
              <a:ea typeface="仿宋_GB2312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8629" name="Line 12"/>
          <p:cNvSpPr>
            <a:spLocks noChangeShapeType="1"/>
          </p:cNvSpPr>
          <p:nvPr/>
        </p:nvSpPr>
        <p:spPr bwMode="auto">
          <a:xfrm>
            <a:off x="2743200" y="4186238"/>
            <a:ext cx="1828800" cy="5334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30" name="Line 13"/>
          <p:cNvSpPr>
            <a:spLocks noChangeShapeType="1"/>
          </p:cNvSpPr>
          <p:nvPr/>
        </p:nvSpPr>
        <p:spPr bwMode="auto">
          <a:xfrm flipV="1">
            <a:off x="2895600" y="2586038"/>
            <a:ext cx="1524000" cy="642937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31" name="Text Box 24"/>
          <p:cNvSpPr txBox="1">
            <a:spLocks noChangeArrowheads="1"/>
          </p:cNvSpPr>
          <p:nvPr/>
        </p:nvSpPr>
        <p:spPr bwMode="auto">
          <a:xfrm>
            <a:off x="6934200" y="3195638"/>
            <a:ext cx="1905000" cy="822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>
                <a:ea typeface="楷体_GB2312" panose="02010609030101010101" pitchFamily="49" charset="-122"/>
              </a:rPr>
              <a:t>拓展中医院服务功能</a:t>
            </a:r>
            <a:endParaRPr lang="zh-CN" altLang="en-US" sz="2400" b="1">
              <a:ea typeface="楷体_GB2312" panose="02010609030101010101" pitchFamily="49" charset="-122"/>
            </a:endParaRPr>
          </a:p>
        </p:txBody>
      </p:sp>
      <p:sp>
        <p:nvSpPr>
          <p:cNvPr id="68632" name="Oval 25"/>
          <p:cNvSpPr>
            <a:spLocks noChangeArrowheads="1"/>
          </p:cNvSpPr>
          <p:nvPr/>
        </p:nvSpPr>
        <p:spPr bwMode="auto">
          <a:xfrm>
            <a:off x="609600" y="2819400"/>
            <a:ext cx="2590800" cy="1905000"/>
          </a:xfrm>
          <a:prstGeom prst="ellipse">
            <a:avLst/>
          </a:prstGeom>
          <a:noFill/>
          <a:ln w="31750" cap="sq" algn="ctr">
            <a:solidFill>
              <a:srgbClr val="FF0000"/>
            </a:solidFill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0" y="5786438"/>
            <a:ext cx="2411413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ea typeface="楷体_GB2312" panose="02010609030101010101" pitchFamily="49" charset="-122"/>
              </a:rPr>
              <a:t>前景与展望</a:t>
            </a:r>
            <a:endParaRPr lang="en-US" altLang="zh-CN" b="1" dirty="0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8643938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lang="zh-CN" altLang="en-US" dirty="0" smtClean="0"/>
              <a:t>     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开展体质辨识</a:t>
            </a:r>
            <a:r>
              <a:rPr lang="zh-CN" altLang="zh-CN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治未病</a:t>
            </a:r>
            <a:r>
              <a:rPr lang="zh-CN" altLang="zh-CN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，使传统中医学从</a:t>
            </a:r>
            <a:r>
              <a:rPr lang="zh-CN" altLang="zh-CN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养生避邪</a:t>
            </a:r>
            <a:r>
              <a:rPr lang="zh-CN" altLang="zh-CN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的个体预防阶段进入群体预防阶段，符合国家中长期发展规划</a:t>
            </a:r>
            <a:r>
              <a:rPr lang="zh-CN" altLang="zh-CN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人口与健康</a:t>
            </a:r>
            <a:r>
              <a:rPr lang="zh-CN" altLang="zh-CN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领域中的</a:t>
            </a:r>
            <a:r>
              <a:rPr lang="zh-CN" altLang="zh-CN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疾病防治重心前移，坚持预防为主、促进健康和防治疾病结合</a:t>
            </a:r>
            <a:r>
              <a:rPr lang="zh-CN" altLang="zh-CN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的精神，</a:t>
            </a:r>
            <a:r>
              <a:rPr lang="zh-CN" altLang="en-US" dirty="0" smtClean="0">
                <a:solidFill>
                  <a:srgbClr val="008000"/>
                </a:solidFill>
                <a:ea typeface="黑体" panose="02010609060101010101" pitchFamily="2" charset="-122"/>
              </a:rPr>
              <a:t>对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中医预防医学方法</a:t>
            </a:r>
            <a:r>
              <a:rPr lang="zh-CN" altLang="en-US" dirty="0" smtClean="0">
                <a:solidFill>
                  <a:srgbClr val="008000"/>
                </a:solidFill>
                <a:ea typeface="黑体" panose="02010609060101010101" pitchFamily="2" charset="-122"/>
              </a:rPr>
              <a:t>的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充实</a:t>
            </a:r>
            <a:r>
              <a:rPr lang="zh-CN" altLang="en-US" dirty="0" smtClean="0">
                <a:solidFill>
                  <a:srgbClr val="008000"/>
                </a:solidFill>
                <a:ea typeface="黑体" panose="02010609060101010101" pitchFamily="2" charset="-122"/>
              </a:rPr>
              <a:t>、具有特色的中医保健服务体系的构建、实施</a:t>
            </a:r>
            <a:r>
              <a:rPr lang="zh-CN" altLang="en-US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dirty="0" smtClean="0">
                <a:solidFill>
                  <a:srgbClr val="008000"/>
                </a:solidFill>
                <a:ea typeface="黑体" panose="02010609060101010101" pitchFamily="2" charset="-122"/>
              </a:rPr>
              <a:t>中医</a:t>
            </a:r>
            <a:r>
              <a:rPr lang="zh-CN" altLang="zh-CN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‘</a:t>
            </a:r>
            <a:r>
              <a:rPr lang="zh-CN" altLang="en-US" dirty="0" smtClean="0">
                <a:solidFill>
                  <a:srgbClr val="008000"/>
                </a:solidFill>
                <a:ea typeface="黑体" panose="02010609060101010101" pitchFamily="2" charset="-122"/>
              </a:rPr>
              <a:t>治未病</a:t>
            </a:r>
            <a:r>
              <a:rPr lang="zh-CN" altLang="zh-CN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’</a:t>
            </a:r>
            <a:r>
              <a:rPr lang="zh-CN" altLang="en-US" dirty="0" smtClean="0">
                <a:solidFill>
                  <a:srgbClr val="008000"/>
                </a:solidFill>
                <a:ea typeface="黑体" panose="02010609060101010101" pitchFamily="2" charset="-122"/>
              </a:rPr>
              <a:t>健康工程</a:t>
            </a:r>
            <a:r>
              <a:rPr lang="zh-CN" altLang="en-US" dirty="0" smtClean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起到</a:t>
            </a:r>
            <a:r>
              <a:rPr lang="zh-CN" altLang="en-US" dirty="0" smtClean="0">
                <a:solidFill>
                  <a:srgbClr val="008000"/>
                </a:solidFill>
                <a:ea typeface="黑体" panose="02010609060101010101" pitchFamily="2" charset="-122"/>
              </a:rPr>
              <a:t>了</a:t>
            </a:r>
            <a:r>
              <a:rPr lang="zh-CN" altLang="zh-CN" dirty="0" smtClean="0">
                <a:solidFill>
                  <a:srgbClr val="008000"/>
                </a:solidFill>
                <a:ea typeface="黑体" panose="02010609060101010101" pitchFamily="2" charset="-122"/>
              </a:rPr>
              <a:t>重要的促进作用；对提高人民生活质量和健康水平具有重要意义。</a:t>
            </a:r>
            <a:endParaRPr lang="en-US" altLang="zh-CN" dirty="0" smtClean="0">
              <a:solidFill>
                <a:srgbClr val="008000"/>
              </a:solidFill>
              <a:ea typeface="黑体" panose="02010609060101010101" pitchFamily="2" charset="-122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85720" y="571480"/>
            <a:ext cx="2411413" cy="3667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bg1"/>
                </a:solidFill>
                <a:ea typeface="楷体_GB2312" panose="02010609030101010101" pitchFamily="49" charset="-122"/>
              </a:rPr>
              <a:t>结   语</a:t>
            </a:r>
            <a:endParaRPr lang="zh-CN" altLang="en-US" b="1">
              <a:solidFill>
                <a:schemeClr val="bg1"/>
              </a:solidFill>
              <a:ea typeface="楷体_GB2312" panose="02010609030101010101" pitchFamily="49" charset="-122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20" y="1000108"/>
            <a:ext cx="8501122" cy="4857784"/>
          </a:xfrm>
          <a:noFill/>
        </p:spPr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rgbClr val="00B050"/>
                </a:solidFill>
              </a:rPr>
              <a:t>   </a:t>
            </a:r>
            <a:r>
              <a:rPr lang="zh-CN" altLang="en-US" dirty="0" smtClean="0">
                <a:solidFill>
                  <a:srgbClr val="00B050"/>
                </a:solidFill>
              </a:rPr>
              <a:t>                     </a:t>
            </a:r>
            <a:r>
              <a:rPr lang="zh-CN" altLang="en-US" sz="7200" dirty="0" smtClean="0">
                <a:solidFill>
                  <a:srgbClr val="00B050"/>
                </a:solidFill>
              </a:rPr>
              <a:t>谢谢！</a:t>
            </a:r>
            <a:br>
              <a:rPr lang="en-US" altLang="zh-CN" sz="7200" dirty="0" smtClean="0">
                <a:solidFill>
                  <a:srgbClr val="00B050"/>
                </a:solidFill>
              </a:rPr>
            </a:br>
            <a:r>
              <a:rPr lang="en-US" altLang="zh-CN" sz="7200" dirty="0" smtClean="0">
                <a:solidFill>
                  <a:srgbClr val="00B050"/>
                </a:solidFill>
              </a:rPr>
              <a:t>    </a:t>
            </a:r>
            <a:r>
              <a:rPr lang="zh-CN" altLang="en-US" sz="7200" dirty="0" smtClean="0">
                <a:solidFill>
                  <a:srgbClr val="00B050"/>
                </a:solidFill>
              </a:rPr>
              <a:t>欢迎大家咨询交流</a:t>
            </a:r>
            <a:br>
              <a:rPr lang="en-US" altLang="zh-CN" sz="7200" dirty="0" smtClean="0"/>
            </a:br>
            <a:r>
              <a:rPr lang="en-US" altLang="zh-CN" sz="7200" dirty="0" smtClean="0"/>
              <a:t>                  </a:t>
            </a:r>
            <a:endParaRPr lang="zh-CN" altLang="en-US" sz="7200" dirty="0" smtClean="0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7667625" y="0"/>
            <a:ext cx="1476375" cy="1196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7891780" cy="1512570"/>
          </a:xfrm>
        </p:spPr>
        <p:txBody>
          <a:bodyPr/>
          <a:p>
            <a:r>
              <a:rPr lang="zh-CN" altLang="en-US"/>
              <a:t>中医体质辨识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    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</a:t>
            </a:r>
            <a:r>
              <a:rPr lang="zh-CN" altLang="en-US"/>
              <a:t>中医体质辨识是由国医大师王琦院士创立的，现已被广泛用于中医健康体检、亚健康调理以及中医治未病等领域。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</a:t>
            </a:r>
            <a:r>
              <a:rPr lang="en-US" altLang="zh-CN"/>
              <a:t>      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国医大师王琦的家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be2e3f6b0dd8764f1ed399a376922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556385"/>
            <a:ext cx="6792595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我与王琦的合影</a:t>
            </a:r>
            <a:endParaRPr lang="zh-CN" altLang="en-US"/>
          </a:p>
        </p:txBody>
      </p:sp>
      <p:pic>
        <p:nvPicPr>
          <p:cNvPr id="6" name="内容占位符 5" descr="75a054ac3548fe74886e9a86ab8106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1505" y="1628775"/>
            <a:ext cx="3395980" cy="4526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23155" y="2245360"/>
            <a:ext cx="3605530" cy="3410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8" name="图片 7" descr="bae858cf1268de07df380a9997a76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1417955"/>
            <a:ext cx="3672840" cy="48964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643498da-305b-4f43-98d9-aa7f2af5a46a"/>
  <p:tag name="COMMONDATA" val="eyJoZGlkIjoiNGRiZDI1YjliNGViNDUxMzdmNGE1ZDI5YTU4NGNkYW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7431</Words>
  <Application>WPS 演示</Application>
  <PresentationFormat>全屏显示(4:3)</PresentationFormat>
  <Paragraphs>1139</Paragraphs>
  <Slides>66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66</vt:i4>
      </vt:variant>
    </vt:vector>
  </HeadingPairs>
  <TitlesOfParts>
    <vt:vector size="95" baseType="lpstr">
      <vt:lpstr>Arial</vt:lpstr>
      <vt:lpstr>宋体</vt:lpstr>
      <vt:lpstr>Wingdings</vt:lpstr>
      <vt:lpstr>楷体_GB2312</vt:lpstr>
      <vt:lpstr>华文隶书</vt:lpstr>
      <vt:lpstr>微软雅黑</vt:lpstr>
      <vt:lpstr>Times New Roman</vt:lpstr>
      <vt:lpstr>Arial</vt:lpstr>
      <vt:lpstr>华文楷体</vt:lpstr>
      <vt:lpstr>Calibri</vt:lpstr>
      <vt:lpstr>黑体</vt:lpstr>
      <vt:lpstr>仿宋_GB2312</vt:lpstr>
      <vt:lpstr>汉仪瘦金书繁</vt:lpstr>
      <vt:lpstr>Times New Roman</vt:lpstr>
      <vt:lpstr>Arial Unicode MS</vt:lpstr>
      <vt:lpstr>新宋体</vt:lpstr>
      <vt:lpstr>Garamond</vt:lpstr>
      <vt:lpstr>华文仿宋</vt:lpstr>
      <vt:lpstr>仿宋</vt:lpstr>
      <vt:lpstr>Office 主题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体质辨识 在中医“治未病”中的应用</vt:lpstr>
      <vt:lpstr>PowerPoint 演示文稿</vt:lpstr>
      <vt:lpstr>PowerPoint 演示文稿</vt:lpstr>
      <vt:lpstr>PowerPoint 演示文稿</vt:lpstr>
      <vt:lpstr>体质辨识是“治未病”的“抓手”</vt:lpstr>
      <vt:lpstr>PowerPoint 演示文稿</vt:lpstr>
      <vt:lpstr>中医体质辨识</vt:lpstr>
      <vt:lpstr>国医大师王琦的家</vt:lpstr>
      <vt:lpstr>我与王琦的合影</vt:lpstr>
      <vt:lpstr>体质辨识的三个相关问题</vt:lpstr>
      <vt:lpstr>PowerPoint 演示文稿</vt:lpstr>
      <vt:lpstr>PowerPoint 演示文稿</vt:lpstr>
      <vt:lpstr>体质分类的4个表达特征群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二、气虚质（猪八戒）（绵绵细雨）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（三）体质辨识的工具和技术</vt:lpstr>
      <vt:lpstr>PowerPoint 演示文稿</vt:lpstr>
      <vt:lpstr>工具二：《中医体质分类判定标准》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二、体质辨识在“治未病”中的应用</vt:lpstr>
      <vt:lpstr>PowerPoint 演示文稿</vt:lpstr>
      <vt:lpstr>（一）应用于“治未病”健康管理 </vt:lpstr>
      <vt:lpstr>1 开展体质辨识服务</vt:lpstr>
      <vt:lpstr>PowerPoint 演示文稿</vt:lpstr>
      <vt:lpstr>2 建立中医体质辨识健康档案 </vt:lpstr>
      <vt:lpstr>3 提供体质辨识健康指导 </vt:lpstr>
      <vt:lpstr>（二）应用于“治未病”健康指导 </vt:lpstr>
      <vt:lpstr>（三）应用于传播“治未病”健康文化</vt:lpstr>
      <vt:lpstr>PowerPoint 演示文稿</vt:lpstr>
      <vt:lpstr>三、前景与展望</vt:lpstr>
      <vt:lpstr>（一）构建中医特色保健服务体系</vt:lpstr>
      <vt:lpstr>（二）体质辨识在“治未病”中得到更广泛的应用</vt:lpstr>
      <vt:lpstr>（三）拓展中医医疗机构的服务功能</vt:lpstr>
      <vt:lpstr>PowerPoint 演示文稿</vt:lpstr>
      <vt:lpstr>                        谢谢！     欢迎大家咨询交流                   中医康复科冷成锦                                                 TEL:13437113716                                                 E-mail:913000984@qq.com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·武汉知了康复医院 中医康复科</dc:title>
  <dc:creator>LCJ</dc:creator>
  <cp:lastModifiedBy>企业用户_281779366</cp:lastModifiedBy>
  <cp:revision>14</cp:revision>
  <dcterms:created xsi:type="dcterms:W3CDTF">2015-12-09T02:59:00Z</dcterms:created>
  <dcterms:modified xsi:type="dcterms:W3CDTF">2025-03-13T06:29:47Z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524BF65FC71C40BBA2F7607F200B310E_12</vt:lpwstr>
  </property>
  <property fmtid="{D5CDD505-2E9C-101B-9397-08002B2CF9AE}" pid="3" name="KSOProductBuildVer">
    <vt:lpwstr>2052-12.1.0.20305</vt:lpwstr>
  </property>
</Properties>
</file>