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</p:sldMasterIdLst>
  <p:notesMasterIdLst>
    <p:notesMasterId r:id="rId20"/>
  </p:notesMasterIdLst>
  <p:handoutMasterIdLst>
    <p:handoutMasterId r:id="rId21"/>
  </p:handoutMasterIdLst>
  <p:sldIdLst>
    <p:sldId id="256" r:id="rId4"/>
    <p:sldId id="258" r:id="rId5"/>
    <p:sldId id="279" r:id="rId6"/>
    <p:sldId id="286" r:id="rId7"/>
    <p:sldId id="283" r:id="rId8"/>
    <p:sldId id="285" r:id="rId9"/>
    <p:sldId id="266" r:id="rId10"/>
    <p:sldId id="287" r:id="rId11"/>
    <p:sldId id="288" r:id="rId12"/>
    <p:sldId id="268" r:id="rId13"/>
    <p:sldId id="269" r:id="rId14"/>
    <p:sldId id="270" r:id="rId15"/>
    <p:sldId id="271" r:id="rId16"/>
    <p:sldId id="272" r:id="rId17"/>
    <p:sldId id="273" r:id="rId18"/>
    <p:sldId id="278" r:id="rId19"/>
  </p:sldIdLst>
  <p:sldSz cx="12192000" cy="6858000"/>
  <p:notesSz cx="6858000" cy="9144000"/>
  <p:embeddedFontLst>
    <p:embeddedFont>
      <p:font typeface="微软雅黑" panose="020B0503020204020204" charset="-122"/>
      <p:regular r:id="rId25"/>
    </p:embeddedFont>
    <p:embeddedFont>
      <p:font typeface="汉仪夏日体W" panose="00020600040101010101" charset="-122"/>
      <p:regular r:id="rId26"/>
    </p:embeddedFont>
    <p:embeddedFont>
      <p:font typeface="汉仪程行简" panose="00020600040101010101" charset="-122"/>
      <p:regular r:id="rId27"/>
    </p:embeddedFont>
    <p:embeddedFont>
      <p:font typeface="Calibri" panose="020F0502020204030204"/>
      <p:regular r:id="rId28"/>
      <p:bold r:id="rId29"/>
      <p:italic r:id="rId30"/>
      <p:boldItalic r:id="rId31"/>
    </p:embeddedFont>
  </p:embeddedFontLst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5" userDrawn="1">
          <p15:clr>
            <a:srgbClr val="A4A3A4"/>
          </p15:clr>
        </p15:guide>
        <p15:guide id="2" pos="2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74" d="100"/>
          <a:sy n="74" d="100"/>
        </p:scale>
        <p:origin x="-1092" y="-90"/>
      </p:cViewPr>
      <p:guideLst>
        <p:guide orient="horz" pos="2195"/>
        <p:guide pos="28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2" Type="http://schemas.openxmlformats.org/officeDocument/2006/relationships/tags" Target="tags/tag59.xml"/><Relationship Id="rId31" Type="http://schemas.openxmlformats.org/officeDocument/2006/relationships/font" Target="fonts/font7.fntdata"/><Relationship Id="rId30" Type="http://schemas.openxmlformats.org/officeDocument/2006/relationships/font" Target="fonts/font6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5.fntdata"/><Relationship Id="rId28" Type="http://schemas.openxmlformats.org/officeDocument/2006/relationships/font" Target="fonts/font4.fntdata"/><Relationship Id="rId27" Type="http://schemas.openxmlformats.org/officeDocument/2006/relationships/font" Target="fonts/font3.fntdata"/><Relationship Id="rId26" Type="http://schemas.openxmlformats.org/officeDocument/2006/relationships/font" Target="fonts/font2.fntdata"/><Relationship Id="rId25" Type="http://schemas.openxmlformats.org/officeDocument/2006/relationships/font" Target="fonts/font1.fntdata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image" Target="../media/image15.jpeg"/><Relationship Id="rId24" Type="http://schemas.openxmlformats.org/officeDocument/2006/relationships/slideLayout" Target="../slideLayouts/slideLayout7.xml"/><Relationship Id="rId23" Type="http://schemas.openxmlformats.org/officeDocument/2006/relationships/tags" Target="../tags/tag42.xml"/><Relationship Id="rId22" Type="http://schemas.openxmlformats.org/officeDocument/2006/relationships/tags" Target="../tags/tag41.xml"/><Relationship Id="rId21" Type="http://schemas.openxmlformats.org/officeDocument/2006/relationships/tags" Target="../tags/tag40.xml"/><Relationship Id="rId20" Type="http://schemas.openxmlformats.org/officeDocument/2006/relationships/tags" Target="../tags/tag39.xml"/><Relationship Id="rId2" Type="http://schemas.openxmlformats.org/officeDocument/2006/relationships/tags" Target="../tags/tag22.xml"/><Relationship Id="rId19" Type="http://schemas.openxmlformats.org/officeDocument/2006/relationships/tags" Target="../tags/tag38.xml"/><Relationship Id="rId18" Type="http://schemas.openxmlformats.org/officeDocument/2006/relationships/tags" Target="../tags/tag37.xml"/><Relationship Id="rId17" Type="http://schemas.openxmlformats.org/officeDocument/2006/relationships/tags" Target="../tags/tag36.xml"/><Relationship Id="rId16" Type="http://schemas.openxmlformats.org/officeDocument/2006/relationships/tags" Target="../tags/tag35.xml"/><Relationship Id="rId15" Type="http://schemas.openxmlformats.org/officeDocument/2006/relationships/tags" Target="../tags/tag34.xml"/><Relationship Id="rId14" Type="http://schemas.openxmlformats.org/officeDocument/2006/relationships/tags" Target="../tags/tag33.xml"/><Relationship Id="rId13" Type="http://schemas.openxmlformats.org/officeDocument/2006/relationships/tags" Target="../tags/tag32.xml"/><Relationship Id="rId12" Type="http://schemas.openxmlformats.org/officeDocument/2006/relationships/tags" Target="../tags/tag31.xml"/><Relationship Id="rId11" Type="http://schemas.openxmlformats.org/officeDocument/2006/relationships/tags" Target="../tags/tag30.xml"/><Relationship Id="rId10" Type="http://schemas.openxmlformats.org/officeDocument/2006/relationships/tags" Target="../tags/tag29.xml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49.xml"/><Relationship Id="rId8" Type="http://schemas.openxmlformats.org/officeDocument/2006/relationships/tags" Target="../tags/tag48.xml"/><Relationship Id="rId7" Type="http://schemas.openxmlformats.org/officeDocument/2006/relationships/tags" Target="../tags/tag47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image" Target="../media/image16.jpeg"/><Relationship Id="rId19" Type="http://schemas.openxmlformats.org/officeDocument/2006/relationships/slideLayout" Target="../slideLayouts/slideLayout7.xml"/><Relationship Id="rId18" Type="http://schemas.openxmlformats.org/officeDocument/2006/relationships/tags" Target="../tags/tag58.xml"/><Relationship Id="rId17" Type="http://schemas.openxmlformats.org/officeDocument/2006/relationships/tags" Target="../tags/tag57.xml"/><Relationship Id="rId16" Type="http://schemas.openxmlformats.org/officeDocument/2006/relationships/tags" Target="../tags/tag56.xml"/><Relationship Id="rId15" Type="http://schemas.openxmlformats.org/officeDocument/2006/relationships/tags" Target="../tags/tag55.xml"/><Relationship Id="rId14" Type="http://schemas.openxmlformats.org/officeDocument/2006/relationships/tags" Target="../tags/tag54.xml"/><Relationship Id="rId13" Type="http://schemas.openxmlformats.org/officeDocument/2006/relationships/tags" Target="../tags/tag53.xml"/><Relationship Id="rId12" Type="http://schemas.openxmlformats.org/officeDocument/2006/relationships/tags" Target="../tags/tag52.xml"/><Relationship Id="rId11" Type="http://schemas.openxmlformats.org/officeDocument/2006/relationships/tags" Target="../tags/tag51.xml"/><Relationship Id="rId10" Type="http://schemas.openxmlformats.org/officeDocument/2006/relationships/tags" Target="../tags/tag50.xml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8.pn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jpeg"/><Relationship Id="rId8" Type="http://schemas.openxmlformats.org/officeDocument/2006/relationships/tags" Target="../tags/tag6.xml"/><Relationship Id="rId7" Type="http://schemas.openxmlformats.org/officeDocument/2006/relationships/image" Target="../media/image9.jpeg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6" Type="http://schemas.openxmlformats.org/officeDocument/2006/relationships/slideLayout" Target="../slideLayouts/slideLayout18.xml"/><Relationship Id="rId25" Type="http://schemas.openxmlformats.org/officeDocument/2006/relationships/tags" Target="../tags/tag20.xml"/><Relationship Id="rId24" Type="http://schemas.openxmlformats.org/officeDocument/2006/relationships/tags" Target="../tags/tag19.xml"/><Relationship Id="rId23" Type="http://schemas.openxmlformats.org/officeDocument/2006/relationships/tags" Target="../tags/tag18.xml"/><Relationship Id="rId22" Type="http://schemas.openxmlformats.org/officeDocument/2006/relationships/tags" Target="../tags/tag17.xml"/><Relationship Id="rId21" Type="http://schemas.openxmlformats.org/officeDocument/2006/relationships/tags" Target="../tags/tag16.xml"/><Relationship Id="rId20" Type="http://schemas.openxmlformats.org/officeDocument/2006/relationships/tags" Target="../tags/tag15.xml"/><Relationship Id="rId2" Type="http://schemas.openxmlformats.org/officeDocument/2006/relationships/tags" Target="../tags/tag1.xml"/><Relationship Id="rId19" Type="http://schemas.openxmlformats.org/officeDocument/2006/relationships/tags" Target="../tags/tag14.xml"/><Relationship Id="rId18" Type="http://schemas.openxmlformats.org/officeDocument/2006/relationships/tags" Target="../tags/tag13.xml"/><Relationship Id="rId17" Type="http://schemas.openxmlformats.org/officeDocument/2006/relationships/tags" Target="../tags/tag12.xml"/><Relationship Id="rId16" Type="http://schemas.openxmlformats.org/officeDocument/2006/relationships/tags" Target="../tags/tag11.xml"/><Relationship Id="rId15" Type="http://schemas.openxmlformats.org/officeDocument/2006/relationships/tags" Target="../tags/tag10.xml"/><Relationship Id="rId14" Type="http://schemas.openxmlformats.org/officeDocument/2006/relationships/tags" Target="../tags/tag9.xml"/><Relationship Id="rId13" Type="http://schemas.openxmlformats.org/officeDocument/2006/relationships/image" Target="../media/image12.jpeg"/><Relationship Id="rId12" Type="http://schemas.openxmlformats.org/officeDocument/2006/relationships/tags" Target="../tags/tag8.xml"/><Relationship Id="rId11" Type="http://schemas.openxmlformats.org/officeDocument/2006/relationships/image" Target="../media/image11.jpeg"/><Relationship Id="rId10" Type="http://schemas.openxmlformats.org/officeDocument/2006/relationships/tags" Target="../tags/tag7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1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47768" y="1371608"/>
            <a:ext cx="9343454" cy="280352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150000"/>
              </a:lnSpc>
              <a:spcBef>
                <a:spcPts val="450"/>
              </a:spcBef>
            </a:pPr>
            <a:r>
              <a:rPr lang="zh-CN" altLang="en-US" sz="6000" b="1">
                <a:solidFill>
                  <a:schemeClr val="accent1">
                    <a:lumMod val="75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别让</a:t>
            </a:r>
            <a:r>
              <a:rPr lang="en-US" altLang="zh-CN" sz="6000" b="1">
                <a:solidFill>
                  <a:schemeClr val="accent1">
                    <a:lumMod val="75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6000" b="1">
                <a:solidFill>
                  <a:schemeClr val="accent1">
                    <a:lumMod val="75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便</a:t>
            </a:r>
            <a:r>
              <a:rPr lang="en-US" altLang="zh-CN" sz="6000" b="1">
                <a:solidFill>
                  <a:schemeClr val="accent1">
                    <a:lumMod val="75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6000" b="1">
                <a:solidFill>
                  <a:schemeClr val="accent1">
                    <a:lumMod val="75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事</a:t>
            </a:r>
            <a:endParaRPr lang="zh-CN" altLang="en-US" sz="6000" b="1">
              <a:solidFill>
                <a:schemeClr val="accent1">
                  <a:lumMod val="75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50000"/>
              </a:lnSpc>
              <a:spcBef>
                <a:spcPts val="450"/>
              </a:spcBef>
            </a:pPr>
            <a:r>
              <a:rPr lang="zh-CN" altLang="en-US" sz="5400" b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成为生活的绊脚石</a:t>
            </a:r>
            <a:endParaRPr lang="zh-CN" altLang="en-US" sz="5400" b="1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81400" y="4419600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                      </a:t>
            </a:r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消化内科</a:t>
            </a: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altLang="zh-CN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2208" b="2208"/>
          <a:stretch>
            <a:fillRect/>
          </a:stretch>
        </p:blipFill>
        <p:spPr>
          <a:xfrm>
            <a:off x="4289936" y="1498289"/>
            <a:ext cx="3861422" cy="3861422"/>
          </a:xfrm>
          <a:prstGeom prst="diamond">
            <a:avLst/>
          </a:prstGeom>
        </p:spPr>
      </p:pic>
      <p:grpSp>
        <p:nvGrpSpPr>
          <p:cNvPr id="3" name="Group 3"/>
          <p:cNvGrpSpPr/>
          <p:nvPr>
            <p:custDataLst>
              <p:tags r:id="rId4"/>
            </p:custDataLst>
          </p:nvPr>
        </p:nvGrpSpPr>
        <p:grpSpPr>
          <a:xfrm>
            <a:off x="44972" y="1608799"/>
            <a:ext cx="5067193" cy="1224567"/>
            <a:chOff x="44972" y="1608799"/>
            <a:chExt cx="5067193" cy="1224567"/>
          </a:xfrm>
        </p:grpSpPr>
        <p:sp>
          <p:nvSpPr>
            <p:cNvPr id="4" name="AutoShape 4"/>
            <p:cNvSpPr/>
            <p:nvPr>
              <p:custDataLst>
                <p:tags r:id="rId5"/>
              </p:custDataLst>
            </p:nvPr>
          </p:nvSpPr>
          <p:spPr>
            <a:xfrm>
              <a:off x="4429413" y="1744054"/>
              <a:ext cx="682752" cy="682752"/>
            </a:xfrm>
            <a:prstGeom prst="ellipse">
              <a:avLst/>
            </a:prstGeom>
            <a:solidFill>
              <a:schemeClr val="accent2">
                <a:alpha val="100000"/>
              </a:schemeClr>
            </a:solidFill>
          </p:spPr>
        </p:sp>
        <p:sp>
          <p:nvSpPr>
            <p:cNvPr id="5" name="TextBox 5"/>
            <p:cNvSpPr txBox="1"/>
            <p:nvPr>
              <p:custDataLst>
                <p:tags r:id="rId6"/>
              </p:custDataLst>
            </p:nvPr>
          </p:nvSpPr>
          <p:spPr>
            <a:xfrm>
              <a:off x="216800" y="2131183"/>
              <a:ext cx="3905833" cy="702183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500">
                  <a:solidFill>
                    <a:schemeClr val="dk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增加膳食纤维和水分的摄入，避免过度摄入高脂、高糖食物。</a:t>
              </a:r>
              <a:endPara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" name="TextBox 6"/>
            <p:cNvSpPr txBox="1"/>
            <p:nvPr>
              <p:custDataLst>
                <p:tags r:id="rId7"/>
              </p:custDataLst>
            </p:nvPr>
          </p:nvSpPr>
          <p:spPr>
            <a:xfrm>
              <a:off x="44972" y="1608799"/>
              <a:ext cx="4521094" cy="398526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 algn="ctr">
                <a:lnSpc>
                  <a:spcPct val="77000"/>
                </a:lnSpc>
              </a:pPr>
              <a:r>
                <a:rPr lang="en-US" sz="2325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饮食调整</a:t>
              </a:r>
              <a:endParaRPr lang="en-US" sz="23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" name="Freeform 7"/>
            <p:cNvSpPr/>
            <p:nvPr>
              <p:custDataLst>
                <p:tags r:id="rId8"/>
              </p:custDataLst>
            </p:nvPr>
          </p:nvSpPr>
          <p:spPr>
            <a:xfrm>
              <a:off x="4566065" y="1914535"/>
              <a:ext cx="418083" cy="363887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257299" y="240773"/>
                  </a:moveTo>
                  <a:lnTo>
                    <a:pt x="257299" y="258156"/>
                  </a:lnTo>
                  <a:lnTo>
                    <a:pt x="47501" y="258156"/>
                  </a:lnTo>
                  <a:lnTo>
                    <a:pt x="47501" y="240773"/>
                  </a:lnTo>
                  <a:cubicBezTo>
                    <a:pt x="47501" y="240773"/>
                    <a:pt x="43015" y="231162"/>
                    <a:pt x="67361" y="208112"/>
                  </a:cubicBezTo>
                  <a:cubicBezTo>
                    <a:pt x="91688" y="185071"/>
                    <a:pt x="88487" y="125511"/>
                    <a:pt x="88487" y="85173"/>
                  </a:cubicBezTo>
                  <a:cubicBezTo>
                    <a:pt x="88487" y="44834"/>
                    <a:pt x="145142" y="43977"/>
                    <a:pt x="145142" y="43977"/>
                  </a:cubicBezTo>
                  <a:lnTo>
                    <a:pt x="147085" y="43977"/>
                  </a:lnTo>
                  <a:cubicBezTo>
                    <a:pt x="147085" y="43996"/>
                    <a:pt x="147085" y="43701"/>
                    <a:pt x="147085" y="37424"/>
                  </a:cubicBezTo>
                  <a:cubicBezTo>
                    <a:pt x="147085" y="33395"/>
                    <a:pt x="133560" y="18802"/>
                    <a:pt x="133560" y="18802"/>
                  </a:cubicBezTo>
                  <a:lnTo>
                    <a:pt x="133360" y="9973"/>
                  </a:lnTo>
                  <a:lnTo>
                    <a:pt x="171555" y="9973"/>
                  </a:lnTo>
                  <a:lnTo>
                    <a:pt x="171298" y="19136"/>
                  </a:lnTo>
                  <a:cubicBezTo>
                    <a:pt x="171298" y="19136"/>
                    <a:pt x="156639" y="33719"/>
                    <a:pt x="156639" y="38014"/>
                  </a:cubicBezTo>
                  <a:cubicBezTo>
                    <a:pt x="156639" y="42167"/>
                    <a:pt x="156639" y="43558"/>
                    <a:pt x="156639" y="43967"/>
                  </a:cubicBezTo>
                  <a:lnTo>
                    <a:pt x="159658" y="43967"/>
                  </a:lnTo>
                  <a:cubicBezTo>
                    <a:pt x="159658" y="43967"/>
                    <a:pt x="216313" y="44825"/>
                    <a:pt x="216313" y="85163"/>
                  </a:cubicBezTo>
                  <a:cubicBezTo>
                    <a:pt x="216313" y="125501"/>
                    <a:pt x="213112" y="185071"/>
                    <a:pt x="237449" y="208121"/>
                  </a:cubicBezTo>
                  <a:cubicBezTo>
                    <a:pt x="261785" y="231172"/>
                    <a:pt x="257299" y="240773"/>
                    <a:pt x="257299" y="240773"/>
                  </a:cubicBezTo>
                  <a:close/>
                  <a:moveTo>
                    <a:pt x="176327" y="267367"/>
                  </a:moveTo>
                  <a:cubicBezTo>
                    <a:pt x="176327" y="280559"/>
                    <a:pt x="165640" y="294827"/>
                    <a:pt x="152457" y="294827"/>
                  </a:cubicBezTo>
                  <a:cubicBezTo>
                    <a:pt x="139275" y="294827"/>
                    <a:pt x="128588" y="280559"/>
                    <a:pt x="128588" y="267367"/>
                  </a:cubicBezTo>
                  <a:cubicBezTo>
                    <a:pt x="128588" y="267662"/>
                    <a:pt x="176327" y="267062"/>
                    <a:pt x="176327" y="267367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grpSp>
        <p:nvGrpSpPr>
          <p:cNvPr id="8" name="Group 8"/>
          <p:cNvGrpSpPr/>
          <p:nvPr>
            <p:custDataLst>
              <p:tags r:id="rId9"/>
            </p:custDataLst>
          </p:nvPr>
        </p:nvGrpSpPr>
        <p:grpSpPr>
          <a:xfrm>
            <a:off x="7180959" y="1608799"/>
            <a:ext cx="4946836" cy="1224567"/>
            <a:chOff x="7180959" y="1608799"/>
            <a:chExt cx="4946836" cy="1224567"/>
          </a:xfrm>
        </p:grpSpPr>
        <p:sp>
          <p:nvSpPr>
            <p:cNvPr id="9" name="AutoShape 9"/>
            <p:cNvSpPr/>
            <p:nvPr>
              <p:custDataLst>
                <p:tags r:id="rId10"/>
              </p:custDataLst>
            </p:nvPr>
          </p:nvSpPr>
          <p:spPr>
            <a:xfrm>
              <a:off x="7180959" y="1688047"/>
              <a:ext cx="682752" cy="682752"/>
            </a:xfrm>
            <a:prstGeom prst="ellipse">
              <a:avLst/>
            </a:prstGeom>
            <a:solidFill>
              <a:schemeClr val="accent2">
                <a:alpha val="100000"/>
              </a:schemeClr>
            </a:solidFill>
          </p:spPr>
        </p:sp>
        <p:sp>
          <p:nvSpPr>
            <p:cNvPr id="10" name="TextBox 10"/>
            <p:cNvSpPr txBox="1"/>
            <p:nvPr>
              <p:custDataLst>
                <p:tags r:id="rId11"/>
              </p:custDataLst>
            </p:nvPr>
          </p:nvSpPr>
          <p:spPr>
            <a:xfrm>
              <a:off x="8027972" y="2131183"/>
              <a:ext cx="3905833" cy="702183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500">
                  <a:solidFill>
                    <a:schemeClr val="dk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适当的运动可以促进肠道蠕动，缓解便秘。</a:t>
              </a:r>
              <a:endPara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" name="TextBox 11"/>
            <p:cNvSpPr txBox="1"/>
            <p:nvPr>
              <p:custDataLst>
                <p:tags r:id="rId12"/>
              </p:custDataLst>
            </p:nvPr>
          </p:nvSpPr>
          <p:spPr>
            <a:xfrm>
              <a:off x="7606701" y="1608799"/>
              <a:ext cx="4521094" cy="398526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 algn="ctr">
                <a:lnSpc>
                  <a:spcPct val="77000"/>
                </a:lnSpc>
              </a:pPr>
              <a:r>
                <a:rPr lang="en-US" sz="2325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运动锻炼</a:t>
              </a:r>
              <a:endParaRPr lang="en-US" sz="23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" name="Freeform 12"/>
            <p:cNvSpPr/>
            <p:nvPr>
              <p:custDataLst>
                <p:tags r:id="rId13"/>
              </p:custDataLst>
            </p:nvPr>
          </p:nvSpPr>
          <p:spPr>
            <a:xfrm>
              <a:off x="7356302" y="1863389"/>
              <a:ext cx="332068" cy="332068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171155"/>
                  </a:moveTo>
                  <a:lnTo>
                    <a:pt x="304800" y="133055"/>
                  </a:lnTo>
                  <a:lnTo>
                    <a:pt x="259261" y="114081"/>
                  </a:lnTo>
                  <a:cubicBezTo>
                    <a:pt x="257994" y="110509"/>
                    <a:pt x="256661" y="107051"/>
                    <a:pt x="255022" y="103661"/>
                  </a:cubicBezTo>
                  <a:lnTo>
                    <a:pt x="273406" y="57893"/>
                  </a:lnTo>
                  <a:lnTo>
                    <a:pt x="246459" y="30956"/>
                  </a:lnTo>
                  <a:lnTo>
                    <a:pt x="201101" y="49635"/>
                  </a:lnTo>
                  <a:cubicBezTo>
                    <a:pt x="197644" y="47958"/>
                    <a:pt x="194110" y="46549"/>
                    <a:pt x="190462" y="45244"/>
                  </a:cubicBezTo>
                  <a:lnTo>
                    <a:pt x="171155" y="0"/>
                  </a:lnTo>
                  <a:lnTo>
                    <a:pt x="133055" y="0"/>
                  </a:lnTo>
                  <a:lnTo>
                    <a:pt x="114224" y="45091"/>
                  </a:lnTo>
                  <a:cubicBezTo>
                    <a:pt x="110433" y="46434"/>
                    <a:pt x="106785" y="47844"/>
                    <a:pt x="103175" y="49559"/>
                  </a:cubicBezTo>
                  <a:lnTo>
                    <a:pt x="57893" y="31366"/>
                  </a:lnTo>
                  <a:lnTo>
                    <a:pt x="30956" y="58303"/>
                  </a:lnTo>
                  <a:lnTo>
                    <a:pt x="49416" y="103175"/>
                  </a:lnTo>
                  <a:cubicBezTo>
                    <a:pt x="47625" y="106861"/>
                    <a:pt x="46177" y="110614"/>
                    <a:pt x="44796" y="114491"/>
                  </a:cubicBezTo>
                  <a:lnTo>
                    <a:pt x="0" y="133645"/>
                  </a:lnTo>
                  <a:lnTo>
                    <a:pt x="0" y="171745"/>
                  </a:lnTo>
                  <a:lnTo>
                    <a:pt x="44834" y="190424"/>
                  </a:lnTo>
                  <a:cubicBezTo>
                    <a:pt x="46215" y="194291"/>
                    <a:pt x="47701" y="198053"/>
                    <a:pt x="49482" y="201740"/>
                  </a:cubicBezTo>
                  <a:lnTo>
                    <a:pt x="31366" y="246907"/>
                  </a:lnTo>
                  <a:lnTo>
                    <a:pt x="58303" y="273844"/>
                  </a:lnTo>
                  <a:lnTo>
                    <a:pt x="103289" y="255318"/>
                  </a:lnTo>
                  <a:cubicBezTo>
                    <a:pt x="106899" y="257032"/>
                    <a:pt x="110585" y="258404"/>
                    <a:pt x="114376" y="259709"/>
                  </a:cubicBezTo>
                  <a:lnTo>
                    <a:pt x="133645" y="304800"/>
                  </a:lnTo>
                  <a:lnTo>
                    <a:pt x="171745" y="304800"/>
                  </a:lnTo>
                  <a:lnTo>
                    <a:pt x="190605" y="259480"/>
                  </a:lnTo>
                  <a:cubicBezTo>
                    <a:pt x="194215" y="258137"/>
                    <a:pt x="197787" y="256727"/>
                    <a:pt x="201206" y="255089"/>
                  </a:cubicBezTo>
                  <a:lnTo>
                    <a:pt x="246898" y="273396"/>
                  </a:lnTo>
                  <a:lnTo>
                    <a:pt x="273834" y="246459"/>
                  </a:lnTo>
                  <a:lnTo>
                    <a:pt x="255079" y="200997"/>
                  </a:lnTo>
                  <a:cubicBezTo>
                    <a:pt x="256680" y="197577"/>
                    <a:pt x="257985" y="194110"/>
                    <a:pt x="259251" y="190576"/>
                  </a:cubicBezTo>
                  <a:lnTo>
                    <a:pt x="304800" y="171155"/>
                  </a:lnTo>
                  <a:close/>
                  <a:moveTo>
                    <a:pt x="152105" y="209550"/>
                  </a:moveTo>
                  <a:cubicBezTo>
                    <a:pt x="120558" y="209550"/>
                    <a:pt x="94955" y="183947"/>
                    <a:pt x="94955" y="152400"/>
                  </a:cubicBezTo>
                  <a:cubicBezTo>
                    <a:pt x="94955" y="120853"/>
                    <a:pt x="120558" y="95250"/>
                    <a:pt x="152105" y="95250"/>
                  </a:cubicBezTo>
                  <a:cubicBezTo>
                    <a:pt x="183652" y="95250"/>
                    <a:pt x="209255" y="120853"/>
                    <a:pt x="209255" y="152400"/>
                  </a:cubicBezTo>
                  <a:cubicBezTo>
                    <a:pt x="209255" y="183947"/>
                    <a:pt x="183652" y="209550"/>
                    <a:pt x="152105" y="20955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grpSp>
        <p:nvGrpSpPr>
          <p:cNvPr id="13" name="Group 13"/>
          <p:cNvGrpSpPr/>
          <p:nvPr>
            <p:custDataLst>
              <p:tags r:id="rId14"/>
            </p:custDataLst>
          </p:nvPr>
        </p:nvGrpSpPr>
        <p:grpSpPr>
          <a:xfrm>
            <a:off x="24384" y="4380910"/>
            <a:ext cx="5067193" cy="1224566"/>
            <a:chOff x="24384" y="4380910"/>
            <a:chExt cx="5067193" cy="1224566"/>
          </a:xfrm>
        </p:grpSpPr>
        <p:sp>
          <p:nvSpPr>
            <p:cNvPr id="14" name="AutoShape 14"/>
            <p:cNvSpPr/>
            <p:nvPr>
              <p:custDataLst>
                <p:tags r:id="rId15"/>
              </p:custDataLst>
            </p:nvPr>
          </p:nvSpPr>
          <p:spPr>
            <a:xfrm>
              <a:off x="4408825" y="4436917"/>
              <a:ext cx="682752" cy="682752"/>
            </a:xfrm>
            <a:prstGeom prst="ellipse">
              <a:avLst/>
            </a:prstGeom>
            <a:solidFill>
              <a:schemeClr val="accent2">
                <a:alpha val="100000"/>
              </a:schemeClr>
            </a:solidFill>
          </p:spPr>
        </p:sp>
        <p:sp>
          <p:nvSpPr>
            <p:cNvPr id="15" name="TextBox 15"/>
            <p:cNvSpPr txBox="1"/>
            <p:nvPr>
              <p:custDataLst>
                <p:tags r:id="rId16"/>
              </p:custDataLst>
            </p:nvPr>
          </p:nvSpPr>
          <p:spPr>
            <a:xfrm>
              <a:off x="196211" y="4903293"/>
              <a:ext cx="3905833" cy="702183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500">
                  <a:solidFill>
                    <a:schemeClr val="dk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建立良好的排便习惯，定时排便，避免抑制便意。</a:t>
              </a:r>
              <a:endPara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6" name="TextBox 16"/>
            <p:cNvSpPr txBox="1"/>
            <p:nvPr>
              <p:custDataLst>
                <p:tags r:id="rId17"/>
              </p:custDataLst>
            </p:nvPr>
          </p:nvSpPr>
          <p:spPr>
            <a:xfrm>
              <a:off x="24384" y="4380910"/>
              <a:ext cx="4521094" cy="398526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 algn="ctr">
                <a:lnSpc>
                  <a:spcPct val="77000"/>
                </a:lnSpc>
              </a:pPr>
              <a:r>
                <a:rPr lang="en-US" sz="2325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排便习惯养成</a:t>
              </a:r>
              <a:endParaRPr lang="en-US" sz="23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7" name="Freeform 17"/>
            <p:cNvSpPr/>
            <p:nvPr>
              <p:custDataLst>
                <p:tags r:id="rId18"/>
              </p:custDataLst>
            </p:nvPr>
          </p:nvSpPr>
          <p:spPr>
            <a:xfrm>
              <a:off x="4584167" y="4590972"/>
              <a:ext cx="332068" cy="374641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209550"/>
                  </a:moveTo>
                  <a:lnTo>
                    <a:pt x="152410" y="247650"/>
                  </a:lnTo>
                  <a:lnTo>
                    <a:pt x="304800" y="209550"/>
                  </a:lnTo>
                  <a:lnTo>
                    <a:pt x="304800" y="247650"/>
                  </a:lnTo>
                  <a:lnTo>
                    <a:pt x="152410" y="285750"/>
                  </a:lnTo>
                  <a:lnTo>
                    <a:pt x="0" y="247650"/>
                  </a:lnTo>
                  <a:close/>
                  <a:moveTo>
                    <a:pt x="0" y="133350"/>
                  </a:moveTo>
                  <a:lnTo>
                    <a:pt x="152410" y="171450"/>
                  </a:lnTo>
                  <a:lnTo>
                    <a:pt x="304800" y="133350"/>
                  </a:lnTo>
                  <a:lnTo>
                    <a:pt x="304800" y="171450"/>
                  </a:lnTo>
                  <a:lnTo>
                    <a:pt x="152410" y="209550"/>
                  </a:lnTo>
                  <a:lnTo>
                    <a:pt x="0" y="171450"/>
                  </a:lnTo>
                  <a:close/>
                  <a:moveTo>
                    <a:pt x="0" y="57150"/>
                  </a:moveTo>
                  <a:lnTo>
                    <a:pt x="152410" y="19050"/>
                  </a:lnTo>
                  <a:lnTo>
                    <a:pt x="304800" y="57150"/>
                  </a:lnTo>
                  <a:lnTo>
                    <a:pt x="304800" y="95250"/>
                  </a:lnTo>
                  <a:lnTo>
                    <a:pt x="152410" y="133350"/>
                  </a:lnTo>
                  <a:lnTo>
                    <a:pt x="0" y="9525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grpSp>
        <p:nvGrpSpPr>
          <p:cNvPr id="18" name="Group 18"/>
          <p:cNvGrpSpPr/>
          <p:nvPr>
            <p:custDataLst>
              <p:tags r:id="rId19"/>
            </p:custDataLst>
          </p:nvPr>
        </p:nvGrpSpPr>
        <p:grpSpPr>
          <a:xfrm>
            <a:off x="7180959" y="4380910"/>
            <a:ext cx="4946836" cy="1224566"/>
            <a:chOff x="7180959" y="4380910"/>
            <a:chExt cx="4946836" cy="1224566"/>
          </a:xfrm>
        </p:grpSpPr>
        <p:sp>
          <p:nvSpPr>
            <p:cNvPr id="19" name="AutoShape 19"/>
            <p:cNvSpPr/>
            <p:nvPr>
              <p:custDataLst>
                <p:tags r:id="rId20"/>
              </p:custDataLst>
            </p:nvPr>
          </p:nvSpPr>
          <p:spPr>
            <a:xfrm>
              <a:off x="7180959" y="4436917"/>
              <a:ext cx="682752" cy="682752"/>
            </a:xfrm>
            <a:prstGeom prst="ellipse">
              <a:avLst/>
            </a:prstGeom>
            <a:solidFill>
              <a:schemeClr val="accent2">
                <a:alpha val="100000"/>
              </a:schemeClr>
            </a:solidFill>
          </p:spPr>
        </p:sp>
        <p:sp>
          <p:nvSpPr>
            <p:cNvPr id="20" name="TextBox 20"/>
            <p:cNvSpPr txBox="1"/>
            <p:nvPr>
              <p:custDataLst>
                <p:tags r:id="rId21"/>
              </p:custDataLst>
            </p:nvPr>
          </p:nvSpPr>
          <p:spPr>
            <a:xfrm>
              <a:off x="8027972" y="4903293"/>
              <a:ext cx="3905833" cy="702183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500">
                  <a:solidFill>
                    <a:schemeClr val="dk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对于心理因素引起的便秘，可采用心理治疗和行为疗法来缓解。</a:t>
              </a:r>
              <a:endPara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1" name="TextBox 21"/>
            <p:cNvSpPr txBox="1"/>
            <p:nvPr>
              <p:custDataLst>
                <p:tags r:id="rId22"/>
              </p:custDataLst>
            </p:nvPr>
          </p:nvSpPr>
          <p:spPr>
            <a:xfrm>
              <a:off x="7606701" y="4380910"/>
              <a:ext cx="4521094" cy="398526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 algn="ctr">
                <a:lnSpc>
                  <a:spcPct val="77000"/>
                </a:lnSpc>
              </a:pPr>
              <a:r>
                <a:rPr lang="en-US" sz="2325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心理治疗</a:t>
              </a:r>
              <a:endParaRPr lang="en-US" sz="23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2" name="Freeform 22"/>
            <p:cNvSpPr/>
            <p:nvPr>
              <p:custDataLst>
                <p:tags r:id="rId23"/>
              </p:custDataLst>
            </p:nvPr>
          </p:nvSpPr>
          <p:spPr>
            <a:xfrm>
              <a:off x="7339272" y="4595230"/>
              <a:ext cx="366126" cy="366126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800" y="79486"/>
                  </a:moveTo>
                  <a:cubicBezTo>
                    <a:pt x="152800" y="79486"/>
                    <a:pt x="133750" y="38891"/>
                    <a:pt x="90888" y="38891"/>
                  </a:cubicBezTo>
                  <a:cubicBezTo>
                    <a:pt x="44053" y="38891"/>
                    <a:pt x="19450" y="78581"/>
                    <a:pt x="19450" y="118262"/>
                  </a:cubicBezTo>
                  <a:cubicBezTo>
                    <a:pt x="19450" y="184147"/>
                    <a:pt x="152800" y="265900"/>
                    <a:pt x="152800" y="265900"/>
                  </a:cubicBezTo>
                  <a:cubicBezTo>
                    <a:pt x="152800" y="265900"/>
                    <a:pt x="285350" y="184937"/>
                    <a:pt x="285350" y="118262"/>
                  </a:cubicBezTo>
                  <a:cubicBezTo>
                    <a:pt x="285350" y="77781"/>
                    <a:pt x="259956" y="38891"/>
                    <a:pt x="214713" y="38891"/>
                  </a:cubicBezTo>
                  <a:cubicBezTo>
                    <a:pt x="169469" y="38891"/>
                    <a:pt x="152800" y="79486"/>
                    <a:pt x="152800" y="79486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454963" y="93878"/>
            <a:ext cx="10641129" cy="893445"/>
            <a:chOff x="454963" y="93878"/>
            <a:chExt cx="10641129" cy="893445"/>
          </a:xfrm>
        </p:grpSpPr>
        <p:sp>
          <p:nvSpPr>
            <p:cNvPr id="24" name="AutoShape 24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7" name="AutoShape 37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8" name="AutoShape 38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9" name="AutoShape 39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40" name="AutoShape 40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41" name="AutoShape 41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42" name="AutoShape 42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43" name="AutoShape 43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1094842" y="93878"/>
              <a:ext cx="10001250" cy="893445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CN" altLang="en-US" sz="3000" b="1">
                  <a:ln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便秘的</a:t>
              </a:r>
              <a:r>
                <a:rPr lang="en-US" sz="3000" b="1">
                  <a:ln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非药物治疗</a:t>
              </a:r>
              <a:endParaRPr lang="en-US" sz="30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2500" r="12500"/>
          <a:stretch>
            <a:fillRect/>
          </a:stretch>
        </p:blipFill>
        <p:spPr>
          <a:xfrm>
            <a:off x="-276408" y="1784333"/>
            <a:ext cx="3774096" cy="3774096"/>
          </a:xfrm>
          <a:prstGeom prst="ellipse">
            <a:avLst/>
          </a:prstGeom>
        </p:spPr>
      </p:pic>
      <p:sp>
        <p:nvSpPr>
          <p:cNvPr id="3" name="AutoShape 3"/>
          <p:cNvSpPr/>
          <p:nvPr>
            <p:custDataLst>
              <p:tags r:id="rId3"/>
            </p:custDataLst>
          </p:nvPr>
        </p:nvSpPr>
        <p:spPr>
          <a:xfrm>
            <a:off x="3853566" y="1681685"/>
            <a:ext cx="3657600" cy="1989696"/>
          </a:xfrm>
          <a:prstGeom prst="rect">
            <a:avLst/>
          </a:prstGeom>
          <a:solidFill>
            <a:schemeClr val="accent2">
              <a:alpha val="79000"/>
            </a:schemeClr>
          </a:solidFill>
        </p:spPr>
      </p:sp>
      <p:sp>
        <p:nvSpPr>
          <p:cNvPr id="4" name="AutoShape 4"/>
          <p:cNvSpPr/>
          <p:nvPr>
            <p:custDataLst>
              <p:tags r:id="rId4"/>
            </p:custDataLst>
          </p:nvPr>
        </p:nvSpPr>
        <p:spPr>
          <a:xfrm>
            <a:off x="3853566" y="1300998"/>
            <a:ext cx="3657600" cy="719328"/>
          </a:xfrm>
          <a:prstGeom prst="round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5" name="TextBox 5"/>
          <p:cNvSpPr txBox="1"/>
          <p:nvPr>
            <p:custDataLst>
              <p:tags r:id="rId5"/>
            </p:custDataLst>
          </p:nvPr>
        </p:nvSpPr>
        <p:spPr>
          <a:xfrm>
            <a:off x="4054790" y="2081621"/>
            <a:ext cx="3255153" cy="1414272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对于严重慢性便秘患者，结肠切除术是一种有效的治疗方法。</a:t>
            </a:r>
            <a:endParaRPr lang="en-US" sz="15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>
            <p:custDataLst>
              <p:tags r:id="rId6"/>
            </p:custDataLst>
          </p:nvPr>
        </p:nvSpPr>
        <p:spPr>
          <a:xfrm>
            <a:off x="4066852" y="1349766"/>
            <a:ext cx="3375812" cy="63398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结肠切除术</a:t>
            </a:r>
            <a:endParaRPr lang="en-US" sz="160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AutoShape 7"/>
          <p:cNvSpPr/>
          <p:nvPr>
            <p:custDataLst>
              <p:tags r:id="rId7"/>
            </p:custDataLst>
          </p:nvPr>
        </p:nvSpPr>
        <p:spPr>
          <a:xfrm>
            <a:off x="7873179" y="1681685"/>
            <a:ext cx="3657600" cy="1989696"/>
          </a:xfrm>
          <a:prstGeom prst="rect">
            <a:avLst/>
          </a:prstGeom>
          <a:solidFill>
            <a:schemeClr val="accent2">
              <a:alpha val="79000"/>
            </a:schemeClr>
          </a:solidFill>
        </p:spPr>
      </p:sp>
      <p:sp>
        <p:nvSpPr>
          <p:cNvPr id="8" name="AutoShape 8"/>
          <p:cNvSpPr/>
          <p:nvPr>
            <p:custDataLst>
              <p:tags r:id="rId8"/>
            </p:custDataLst>
          </p:nvPr>
        </p:nvSpPr>
        <p:spPr>
          <a:xfrm>
            <a:off x="7873179" y="1300998"/>
            <a:ext cx="3657600" cy="719328"/>
          </a:xfrm>
          <a:prstGeom prst="round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9" name="TextBox 9"/>
          <p:cNvSpPr txBox="1"/>
          <p:nvPr>
            <p:custDataLst>
              <p:tags r:id="rId9"/>
            </p:custDataLst>
          </p:nvPr>
        </p:nvSpPr>
        <p:spPr>
          <a:xfrm>
            <a:off x="8086465" y="1349766"/>
            <a:ext cx="3375812" cy="63398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肠肌切开术</a:t>
            </a:r>
            <a:endParaRPr lang="en-US" sz="160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AutoShape 10"/>
          <p:cNvSpPr/>
          <p:nvPr>
            <p:custDataLst>
              <p:tags r:id="rId10"/>
            </p:custDataLst>
          </p:nvPr>
        </p:nvSpPr>
        <p:spPr>
          <a:xfrm>
            <a:off x="3853566" y="4213236"/>
            <a:ext cx="3657600" cy="1989696"/>
          </a:xfrm>
          <a:prstGeom prst="rect">
            <a:avLst/>
          </a:prstGeom>
          <a:solidFill>
            <a:schemeClr val="accent2">
              <a:alpha val="80000"/>
            </a:schemeClr>
          </a:solidFill>
        </p:spPr>
      </p:sp>
      <p:sp>
        <p:nvSpPr>
          <p:cNvPr id="11" name="AutoShape 11"/>
          <p:cNvSpPr/>
          <p:nvPr>
            <p:custDataLst>
              <p:tags r:id="rId11"/>
            </p:custDataLst>
          </p:nvPr>
        </p:nvSpPr>
        <p:spPr>
          <a:xfrm>
            <a:off x="3853566" y="3895299"/>
            <a:ext cx="3657600" cy="719328"/>
          </a:xfrm>
          <a:prstGeom prst="round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2" name="TextBox 12"/>
          <p:cNvSpPr txBox="1"/>
          <p:nvPr>
            <p:custDataLst>
              <p:tags r:id="rId12"/>
            </p:custDataLst>
          </p:nvPr>
        </p:nvSpPr>
        <p:spPr>
          <a:xfrm>
            <a:off x="4066852" y="3944067"/>
            <a:ext cx="3375812" cy="63398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肛门括约肌切开术</a:t>
            </a:r>
            <a:endParaRPr lang="en-US" sz="160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AutoShape 13"/>
          <p:cNvSpPr/>
          <p:nvPr>
            <p:custDataLst>
              <p:tags r:id="rId13"/>
            </p:custDataLst>
          </p:nvPr>
        </p:nvSpPr>
        <p:spPr>
          <a:xfrm>
            <a:off x="7873179" y="4213236"/>
            <a:ext cx="3657600" cy="1989696"/>
          </a:xfrm>
          <a:prstGeom prst="rect">
            <a:avLst/>
          </a:prstGeom>
          <a:solidFill>
            <a:schemeClr val="accent2">
              <a:alpha val="79000"/>
            </a:schemeClr>
          </a:solidFill>
        </p:spPr>
      </p:sp>
      <p:sp>
        <p:nvSpPr>
          <p:cNvPr id="14" name="AutoShape 14"/>
          <p:cNvSpPr/>
          <p:nvPr>
            <p:custDataLst>
              <p:tags r:id="rId14"/>
            </p:custDataLst>
          </p:nvPr>
        </p:nvSpPr>
        <p:spPr>
          <a:xfrm>
            <a:off x="7873179" y="3895299"/>
            <a:ext cx="3657600" cy="719328"/>
          </a:xfrm>
          <a:prstGeom prst="round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5" name="TextBox 15"/>
          <p:cNvSpPr txBox="1"/>
          <p:nvPr>
            <p:custDataLst>
              <p:tags r:id="rId15"/>
            </p:custDataLst>
          </p:nvPr>
        </p:nvSpPr>
        <p:spPr>
          <a:xfrm>
            <a:off x="8086465" y="3944067"/>
            <a:ext cx="3375812" cy="63398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其他手术</a:t>
            </a:r>
            <a:endParaRPr lang="en-US" sz="160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TextBox 16"/>
          <p:cNvSpPr txBox="1"/>
          <p:nvPr>
            <p:custDataLst>
              <p:tags r:id="rId16"/>
            </p:custDataLst>
          </p:nvPr>
        </p:nvSpPr>
        <p:spPr>
          <a:xfrm>
            <a:off x="8074403" y="2081621"/>
            <a:ext cx="3255153" cy="1414272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通过切开肠道肌层来缓解便秘症状。</a:t>
            </a:r>
            <a:endParaRPr lang="en-US" sz="15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TextBox 17"/>
          <p:cNvSpPr txBox="1"/>
          <p:nvPr>
            <p:custDataLst>
              <p:tags r:id="rId17"/>
            </p:custDataLst>
          </p:nvPr>
        </p:nvSpPr>
        <p:spPr>
          <a:xfrm>
            <a:off x="4054790" y="4675587"/>
            <a:ext cx="3255153" cy="1414272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适用于肛门括约肌痉挛引起的便秘。</a:t>
            </a:r>
            <a:endParaRPr lang="en-US" sz="15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TextBox 18"/>
          <p:cNvSpPr txBox="1"/>
          <p:nvPr>
            <p:custDataLst>
              <p:tags r:id="rId18"/>
            </p:custDataLst>
          </p:nvPr>
        </p:nvSpPr>
        <p:spPr>
          <a:xfrm>
            <a:off x="8074403" y="4679187"/>
            <a:ext cx="3255153" cy="1414272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如结肠次全切除术、乙状结肠切除术等，可根据患者具体情况选择合适的手术方式。</a:t>
            </a:r>
            <a:endParaRPr lang="en-US" sz="15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454963" y="93878"/>
            <a:ext cx="10641129" cy="893445"/>
            <a:chOff x="454963" y="93878"/>
            <a:chExt cx="10641129" cy="893445"/>
          </a:xfrm>
        </p:grpSpPr>
        <p:sp>
          <p:nvSpPr>
            <p:cNvPr id="20" name="AutoShape 20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7" name="AutoShape 37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8" name="AutoShape 38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9" name="AutoShape 39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1094842" y="93878"/>
              <a:ext cx="10001250" cy="893445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CN" altLang="en-US" sz="3000" b="1">
                  <a:ln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便秘的</a:t>
              </a:r>
              <a:r>
                <a:rPr lang="en-US" sz="3000" b="1">
                  <a:ln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手术治疗</a:t>
              </a:r>
              <a:endParaRPr lang="en-US" sz="30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315455" y="1885076"/>
            <a:ext cx="5561091" cy="70218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64000"/>
              </a:lnSpc>
              <a:spcBef>
                <a:spcPts val="450"/>
              </a:spcBef>
            </a:pPr>
            <a:r>
              <a:rPr lang="en-US" sz="5775" b="1">
                <a:solidFill>
                  <a:srgbClr val="72349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endParaRPr lang="en-US" sz="5775" b="1">
              <a:solidFill>
                <a:srgbClr val="72349D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874534" y="3154336"/>
            <a:ext cx="6438900" cy="17145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120000"/>
              </a:lnSpc>
              <a:spcBef>
                <a:spcPts val="450"/>
              </a:spcBef>
            </a:pPr>
            <a:r>
              <a:rPr lang="en-US" sz="4200" b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便秘的预防与日常护理</a:t>
            </a:r>
            <a:endParaRPr lang="en-US" sz="4200" b="1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4" name="Connector 4"/>
          <p:cNvCxnSpPr/>
          <p:nvPr/>
        </p:nvCxnSpPr>
        <p:spPr>
          <a:xfrm>
            <a:off x="3315455" y="3043316"/>
            <a:ext cx="5663417" cy="0"/>
          </a:xfrm>
          <a:prstGeom prst="line">
            <a:avLst/>
          </a:prstGeom>
          <a:ln w="19050">
            <a:solidFill>
              <a:srgbClr val="72349D">
                <a:alpha val="100000"/>
              </a:srgbClr>
            </a:solidFill>
            <a:prstDash val="solid"/>
            <a:headEnd type="none"/>
            <a:tailEnd type="none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82796" y="3116804"/>
            <a:ext cx="5783287" cy="1160526"/>
            <a:chOff x="5982796" y="3116804"/>
            <a:chExt cx="5783287" cy="1160526"/>
          </a:xfrm>
        </p:grpSpPr>
        <p:sp>
          <p:nvSpPr>
            <p:cNvPr id="3" name="TextBox 3"/>
            <p:cNvSpPr txBox="1"/>
            <p:nvPr/>
          </p:nvSpPr>
          <p:spPr>
            <a:xfrm>
              <a:off x="5982796" y="3116804"/>
              <a:ext cx="4521094" cy="398526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77000"/>
                </a:lnSpc>
              </a:pPr>
              <a:r>
                <a:rPr lang="en-US" sz="2325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保持水分充足</a:t>
              </a:r>
              <a:endParaRPr lang="en-US" sz="23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982796" y="3575147"/>
              <a:ext cx="5783287" cy="702183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500">
                  <a:solidFill>
                    <a:schemeClr val="dk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每天保证足够的水分摄入，有助于软化粪便，预防便秘。</a:t>
              </a:r>
              <a:endPara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982796" y="4769459"/>
            <a:ext cx="5783287" cy="1160526"/>
            <a:chOff x="5982796" y="4769459"/>
            <a:chExt cx="5783287" cy="1160526"/>
          </a:xfrm>
        </p:grpSpPr>
        <p:sp>
          <p:nvSpPr>
            <p:cNvPr id="6" name="TextBox 6"/>
            <p:cNvSpPr txBox="1"/>
            <p:nvPr/>
          </p:nvSpPr>
          <p:spPr>
            <a:xfrm>
              <a:off x="5982796" y="4769459"/>
              <a:ext cx="4521094" cy="398526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77000"/>
                </a:lnSpc>
              </a:pPr>
              <a:r>
                <a:rPr lang="en-US" sz="2325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减少高脂、高糖食物的摄入</a:t>
              </a:r>
              <a:endParaRPr lang="en-US" sz="23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982796" y="5227802"/>
              <a:ext cx="5783287" cy="702183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500">
                  <a:solidFill>
                    <a:schemeClr val="dk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高脂、高糖食物容易引起肠道菌群失衡，加重便秘症状。</a:t>
              </a:r>
              <a:endPara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982796" y="1468163"/>
            <a:ext cx="4521094" cy="39852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增加膳食纤维摄入</a:t>
            </a:r>
            <a:endParaRPr lang="en-US" sz="23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982796" y="1926506"/>
            <a:ext cx="5700871" cy="70218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多吃蔬菜、水果、全谷类食物，以增加膳食纤维的摄入，促进肠道蠕动。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9006" y="1293634"/>
            <a:ext cx="4563025" cy="4563025"/>
          </a:xfrm>
          <a:prstGeom prst="diamond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2" name="AutoShape 12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5" name="AutoShape 15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ln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饮食调整</a:t>
              </a:r>
              <a:endParaRPr lang="en-US" sz="30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90089" y="1514981"/>
            <a:ext cx="932011" cy="932011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3" name="TextBox 3"/>
          <p:cNvSpPr txBox="1"/>
          <p:nvPr/>
        </p:nvSpPr>
        <p:spPr>
          <a:xfrm>
            <a:off x="990089" y="4677159"/>
            <a:ext cx="2409825" cy="10477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just">
              <a:lnSpc>
                <a:spcPct val="96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保持规律的作息时间，有助于调节肠道功能，预防便秘。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90089" y="3829496"/>
            <a:ext cx="2409825" cy="4476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96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规律作息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5" name="Connector 5"/>
          <p:cNvCxnSpPr/>
          <p:nvPr/>
        </p:nvCxnSpPr>
        <p:spPr>
          <a:xfrm>
            <a:off x="1095003" y="4507169"/>
            <a:ext cx="2676821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" name="Connector 6"/>
          <p:cNvCxnSpPr/>
          <p:nvPr/>
        </p:nvCxnSpPr>
        <p:spPr>
          <a:xfrm>
            <a:off x="3569918" y="4041523"/>
            <a:ext cx="207264" cy="0"/>
          </a:xfrm>
          <a:prstGeom prst="line">
            <a:avLst/>
          </a:prstGeom>
          <a:ln w="3810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Freeform 7"/>
          <p:cNvSpPr/>
          <p:nvPr/>
        </p:nvSpPr>
        <p:spPr>
          <a:xfrm>
            <a:off x="3687773" y="3947812"/>
            <a:ext cx="151723" cy="187422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762000" y="0"/>
                </a:lnTo>
                <a:lnTo>
                  <a:pt x="1905000" y="952500"/>
                </a:lnTo>
                <a:lnTo>
                  <a:pt x="762000" y="1905000"/>
                </a:lnTo>
                <a:lnTo>
                  <a:pt x="0" y="1905000"/>
                </a:lnTo>
                <a:lnTo>
                  <a:pt x="1143000" y="952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4671297" y="1454147"/>
            <a:ext cx="932011" cy="932011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 l="5000" r="5000"/>
          <a:stretch>
            <a:fillRect/>
          </a:stretch>
        </p:blipFill>
        <p:spPr>
          <a:xfrm>
            <a:off x="5039938" y="1393187"/>
            <a:ext cx="2231507" cy="2231507"/>
          </a:xfrm>
          <a:prstGeom prst="ellipse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671297" y="3829496"/>
            <a:ext cx="2409825" cy="4476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96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适量运动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1" name="Connector 11"/>
          <p:cNvCxnSpPr/>
          <p:nvPr/>
        </p:nvCxnSpPr>
        <p:spPr>
          <a:xfrm>
            <a:off x="4776211" y="4446335"/>
            <a:ext cx="2676821" cy="0"/>
          </a:xfrm>
          <a:prstGeom prst="line">
            <a:avLst/>
          </a:prstGeom>
          <a:ln w="9525">
            <a:solidFill>
              <a:schemeClr val="accent2">
                <a:lumMod val="75000"/>
              </a:schemeClr>
            </a:solidFill>
            <a:prstDash val="solid"/>
            <a:headEnd type="none"/>
            <a:tailEnd type="none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2" name="Connector 12"/>
          <p:cNvCxnSpPr/>
          <p:nvPr/>
        </p:nvCxnSpPr>
        <p:spPr>
          <a:xfrm>
            <a:off x="7251125" y="4041523"/>
            <a:ext cx="207264" cy="0"/>
          </a:xfrm>
          <a:prstGeom prst="line">
            <a:avLst/>
          </a:prstGeom>
          <a:ln w="38100">
            <a:solidFill>
              <a:schemeClr val="accent2"/>
            </a:solidFill>
            <a:prstDash val="solid"/>
            <a:headEnd type="none"/>
            <a:tailEnd type="none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13" name="Freeform 13"/>
          <p:cNvSpPr/>
          <p:nvPr/>
        </p:nvSpPr>
        <p:spPr>
          <a:xfrm>
            <a:off x="7368981" y="3947812"/>
            <a:ext cx="151723" cy="187422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762000" y="0"/>
                </a:lnTo>
                <a:lnTo>
                  <a:pt x="1905000" y="952500"/>
                </a:lnTo>
                <a:lnTo>
                  <a:pt x="762000" y="1905000"/>
                </a:lnTo>
                <a:lnTo>
                  <a:pt x="0" y="1905000"/>
                </a:lnTo>
                <a:lnTo>
                  <a:pt x="1143000" y="952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14" name="AutoShape 14"/>
          <p:cNvSpPr/>
          <p:nvPr/>
        </p:nvSpPr>
        <p:spPr>
          <a:xfrm>
            <a:off x="8373015" y="1454147"/>
            <a:ext cx="932011" cy="932011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 t="12500" b="12500"/>
          <a:stretch>
            <a:fillRect/>
          </a:stretch>
        </p:blipFill>
        <p:spPr>
          <a:xfrm>
            <a:off x="8741656" y="1393187"/>
            <a:ext cx="2231507" cy="2231507"/>
          </a:xfrm>
          <a:prstGeom prst="ellipse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8373015" y="3829496"/>
            <a:ext cx="2409825" cy="4476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96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避免长时间久坐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7" name="Connector 17"/>
          <p:cNvCxnSpPr/>
          <p:nvPr/>
        </p:nvCxnSpPr>
        <p:spPr>
          <a:xfrm>
            <a:off x="8477928" y="4446335"/>
            <a:ext cx="2676821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Connector 18"/>
          <p:cNvCxnSpPr/>
          <p:nvPr/>
        </p:nvCxnSpPr>
        <p:spPr>
          <a:xfrm>
            <a:off x="10952843" y="4041523"/>
            <a:ext cx="207264" cy="0"/>
          </a:xfrm>
          <a:prstGeom prst="line">
            <a:avLst/>
          </a:prstGeom>
          <a:ln w="3810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Freeform 19"/>
          <p:cNvSpPr/>
          <p:nvPr/>
        </p:nvSpPr>
        <p:spPr>
          <a:xfrm>
            <a:off x="11070699" y="3947812"/>
            <a:ext cx="151723" cy="187422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762000" y="0"/>
                </a:lnTo>
                <a:lnTo>
                  <a:pt x="1905000" y="952500"/>
                </a:lnTo>
                <a:lnTo>
                  <a:pt x="762000" y="1905000"/>
                </a:lnTo>
                <a:lnTo>
                  <a:pt x="0" y="1905000"/>
                </a:lnTo>
                <a:lnTo>
                  <a:pt x="1143000" y="952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4"/>
          <a:srcRect l="12500" r="12500"/>
          <a:stretch>
            <a:fillRect/>
          </a:stretch>
        </p:blipFill>
        <p:spPr>
          <a:xfrm>
            <a:off x="1358558" y="1454147"/>
            <a:ext cx="2231507" cy="2231507"/>
          </a:xfrm>
          <a:prstGeom prst="ellipse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4671297" y="4677159"/>
            <a:ext cx="2409825" cy="10477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just">
              <a:lnSpc>
                <a:spcPct val="96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适当的运动可以促进肠道蠕动，有助于排便。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8373015" y="4677159"/>
            <a:ext cx="2409825" cy="10477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just">
              <a:lnSpc>
                <a:spcPct val="96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长时间久坐会影响肠道蠕动，增加便秘的风险。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8392065" y="1604894"/>
            <a:ext cx="581025" cy="4572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1">
            <a:spAutoFit/>
          </a:bodyPr>
          <a:lstStyle/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lang="en-US" sz="20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202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4690347" y="1604894"/>
            <a:ext cx="578298" cy="437007"/>
          </a:xfrm>
          <a:prstGeom prst="rect">
            <a:avLst/>
          </a:prstGeom>
        </p:spPr>
        <p:txBody>
          <a:bodyPr vert="horz" wrap="square" lIns="114300" tIns="57150" rIns="114300" bIns="57150" rtlCol="0" anchor="ctr" anchorCtr="1">
            <a:spAutoFit/>
          </a:bodyPr>
          <a:lstStyle/>
          <a:p>
            <a:pPr>
              <a:lnSpc>
                <a:spcPct val="100000"/>
              </a:lnSpc>
              <a:spcBef>
                <a:spcPts val="450"/>
              </a:spcBef>
            </a:pPr>
            <a:r>
              <a:rPr lang="en-US" sz="20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202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980564" y="1604894"/>
            <a:ext cx="581025" cy="4572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1">
            <a:spAutoFit/>
          </a:bodyPr>
          <a:lstStyle/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lang="en-US" sz="20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202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6" name="Group 26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7" name="AutoShape 27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7" name="AutoShape 37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8" name="AutoShape 38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9" name="AutoShape 39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40" name="AutoShape 40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41" name="AutoShape 41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42" name="AutoShape 42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43" name="AutoShape 43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44" name="AutoShape 44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45" name="AutoShape 45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46" name="AutoShape 46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47" name="TextBox 47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ln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生活习惯改善</a:t>
              </a:r>
              <a:endParaRPr lang="en-US" sz="30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or 2"/>
          <p:cNvCxnSpPr/>
          <p:nvPr/>
        </p:nvCxnSpPr>
        <p:spPr>
          <a:xfrm flipV="1">
            <a:off x="1296416" y="4399620"/>
            <a:ext cx="2492359" cy="4740"/>
          </a:xfrm>
          <a:prstGeom prst="line">
            <a:avLst/>
          </a:prstGeom>
          <a:ln w="9525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AutoShape 3"/>
          <p:cNvSpPr/>
          <p:nvPr/>
        </p:nvSpPr>
        <p:spPr>
          <a:xfrm rot="-3859086" flipV="1">
            <a:off x="1527125" y="1469413"/>
            <a:ext cx="2109431" cy="2217572"/>
          </a:xfrm>
          <a:prstGeom prst="parallelogram">
            <a:avLst>
              <a:gd name="adj" fmla="val 54601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1338084" y="4590395"/>
            <a:ext cx="2450691" cy="128739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保持良好的心态，避免过度焦虑和压力，有助于预防便秘。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3076" r="3076"/>
          <a:stretch>
            <a:fillRect/>
          </a:stretch>
        </p:blipFill>
        <p:spPr>
          <a:xfrm>
            <a:off x="1632387" y="1536628"/>
            <a:ext cx="1898907" cy="1898907"/>
          </a:xfrm>
          <a:prstGeom prst="ellipse">
            <a:avLst/>
          </a:prstGeom>
        </p:spPr>
      </p:pic>
      <p:sp>
        <p:nvSpPr>
          <p:cNvPr id="6" name="AutoShape 6"/>
          <p:cNvSpPr/>
          <p:nvPr/>
        </p:nvSpPr>
        <p:spPr>
          <a:xfrm rot="-3859086" flipV="1">
            <a:off x="5041284" y="1457221"/>
            <a:ext cx="2109431" cy="2217572"/>
          </a:xfrm>
          <a:prstGeom prst="parallelogram">
            <a:avLst>
              <a:gd name="adj" fmla="val 54601"/>
            </a:avLst>
          </a:prstGeom>
          <a:solidFill>
            <a:schemeClr val="accent2">
              <a:alpha val="100000"/>
            </a:schemeClr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t="14667" b="14667"/>
          <a:stretch>
            <a:fillRect/>
          </a:stretch>
        </p:blipFill>
        <p:spPr>
          <a:xfrm>
            <a:off x="5146546" y="1536628"/>
            <a:ext cx="1898907" cy="1898907"/>
          </a:xfrm>
          <a:prstGeom prst="ellipse">
            <a:avLst/>
          </a:prstGeom>
        </p:spPr>
      </p:pic>
      <p:sp>
        <p:nvSpPr>
          <p:cNvPr id="8" name="AutoShape 8"/>
          <p:cNvSpPr/>
          <p:nvPr/>
        </p:nvSpPr>
        <p:spPr>
          <a:xfrm rot="-3859086" flipV="1">
            <a:off x="8711366" y="1419290"/>
            <a:ext cx="2109431" cy="2217572"/>
          </a:xfrm>
          <a:prstGeom prst="parallelogram">
            <a:avLst>
              <a:gd name="adj" fmla="val 54601"/>
            </a:avLst>
          </a:prstGeom>
          <a:solidFill>
            <a:schemeClr val="accent1">
              <a:alpha val="100000"/>
            </a:schemeClr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 l="16667" r="16667"/>
          <a:stretch>
            <a:fillRect/>
          </a:stretch>
        </p:blipFill>
        <p:spPr>
          <a:xfrm>
            <a:off x="8816628" y="1536628"/>
            <a:ext cx="1898907" cy="1898907"/>
          </a:xfrm>
          <a:prstGeom prst="ellipse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238761" y="3746205"/>
            <a:ext cx="2971800" cy="4953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96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放松心情</a:t>
            </a:r>
            <a:endParaRPr lang="en-US" sz="23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1235229" y="4350852"/>
            <a:ext cx="97536" cy="9753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3788775" y="4350852"/>
            <a:ext cx="97536" cy="9753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cxnSp>
        <p:nvCxnSpPr>
          <p:cNvPr id="13" name="Connector 13"/>
          <p:cNvCxnSpPr/>
          <p:nvPr/>
        </p:nvCxnSpPr>
        <p:spPr>
          <a:xfrm flipV="1">
            <a:off x="4700847" y="4399620"/>
            <a:ext cx="2492359" cy="4740"/>
          </a:xfrm>
          <a:prstGeom prst="line">
            <a:avLst/>
          </a:prstGeom>
          <a:ln w="9525">
            <a:solidFill>
              <a:schemeClr val="accent2"/>
            </a:solidFill>
            <a:prstDash val="solid"/>
            <a:headEnd type="none"/>
            <a:tailEnd type="none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14" name="TextBox 14"/>
          <p:cNvSpPr txBox="1"/>
          <p:nvPr/>
        </p:nvSpPr>
        <p:spPr>
          <a:xfrm>
            <a:off x="4742516" y="4590395"/>
            <a:ext cx="2450691" cy="128739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如有需要，可以寻求心理咨询或治疗，以帮助缓解心理压力。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643192" y="3746205"/>
            <a:ext cx="2952750" cy="4953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96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寻求心理支持</a:t>
            </a:r>
            <a:endParaRPr lang="en-US" sz="23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4639660" y="4350852"/>
            <a:ext cx="97536" cy="97536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7" name="AutoShape 17"/>
          <p:cNvSpPr/>
          <p:nvPr/>
        </p:nvSpPr>
        <p:spPr>
          <a:xfrm>
            <a:off x="7193207" y="4350852"/>
            <a:ext cx="97536" cy="97536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cxnSp>
        <p:nvCxnSpPr>
          <p:cNvPr id="18" name="Connector 18"/>
          <p:cNvCxnSpPr/>
          <p:nvPr/>
        </p:nvCxnSpPr>
        <p:spPr>
          <a:xfrm flipV="1">
            <a:off x="8370929" y="4399620"/>
            <a:ext cx="2492359" cy="4740"/>
          </a:xfrm>
          <a:prstGeom prst="line">
            <a:avLst/>
          </a:prstGeom>
          <a:ln w="9525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TextBox 19"/>
          <p:cNvSpPr txBox="1"/>
          <p:nvPr/>
        </p:nvSpPr>
        <p:spPr>
          <a:xfrm>
            <a:off x="8412597" y="4590395"/>
            <a:ext cx="2450691" cy="128739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如深呼吸、冥想等放松技巧，有助于缓解压力，预防便秘。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313274" y="3746205"/>
            <a:ext cx="3019425" cy="4953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96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学会放松技巧</a:t>
            </a:r>
            <a:endParaRPr lang="en-US" sz="23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AutoShape 21"/>
          <p:cNvSpPr/>
          <p:nvPr/>
        </p:nvSpPr>
        <p:spPr>
          <a:xfrm>
            <a:off x="8309741" y="4350852"/>
            <a:ext cx="97536" cy="9753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2" name="AutoShape 22"/>
          <p:cNvSpPr/>
          <p:nvPr/>
        </p:nvSpPr>
        <p:spPr>
          <a:xfrm>
            <a:off x="10863288" y="4350852"/>
            <a:ext cx="97536" cy="9753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grpSp>
        <p:nvGrpSpPr>
          <p:cNvPr id="23" name="Group 23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4" name="AutoShape 24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7" name="AutoShape 37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8" name="AutoShape 38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9" name="AutoShape 39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40" name="AutoShape 40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41" name="AutoShape 41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42" name="AutoShape 42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43" name="AutoShape 43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ln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心理调适与压力管理</a:t>
              </a:r>
              <a:endParaRPr lang="en-US" sz="30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34387" y="2107486"/>
            <a:ext cx="9123227" cy="1609725"/>
          </a:xfrm>
          <a:prstGeom prst="rect">
            <a:avLst/>
          </a:prstGeom>
        </p:spPr>
        <p:txBody>
          <a:bodyPr vert="horz" wrap="square" lIns="114300" tIns="57150" rIns="114300" bIns="57150" rtlCol="0" anchor="ctr" anchorCtr="1">
            <a:spAutoFit/>
          </a:bodyPr>
          <a:lstStyle/>
          <a:p>
            <a:pPr algn="ctr">
              <a:lnSpc>
                <a:spcPct val="64000"/>
              </a:lnSpc>
            </a:pPr>
            <a:r>
              <a:rPr lang="en-US" sz="10725" b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THANKS</a:t>
            </a:r>
            <a:endParaRPr lang="en-US" sz="10725" b="1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624029" y="3724145"/>
            <a:ext cx="4943943" cy="38995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64000"/>
              </a:lnSpc>
            </a:pPr>
            <a:r>
              <a:rPr lang="en-US" sz="27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感谢观看</a:t>
            </a:r>
            <a:endParaRPr lang="en-US" sz="27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rcRect l="23819" r="23819"/>
          <a:stretch>
            <a:fillRect/>
          </a:stretch>
        </p:blipFill>
        <p:spPr>
          <a:xfrm>
            <a:off x="762000" y="1600200"/>
            <a:ext cx="3677920" cy="435102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66800" y="1219200"/>
            <a:ext cx="2222500" cy="84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50000"/>
                  </a:schemeClr>
                </a:solidFill>
              </a14:hiddenFill>
            </a:ext>
          </a:extLst>
        </p:spPr>
        <p:txBody>
          <a:bodyPr wrap="square" rtlCol="0" anchor="t">
            <a:noAutofit/>
          </a:bodyPr>
          <a:p>
            <a:pPr algn="ctr"/>
            <a:r>
              <a:rPr lang="zh-CN" altLang="en-US" sz="5400">
                <a:solidFill>
                  <a:schemeClr val="accent1">
                    <a:lumMod val="75000"/>
                  </a:schemeClr>
                </a:solidFill>
                <a:effectLst/>
                <a:latin typeface="汉仪夏日体W" panose="00020600040101010101" charset="-122"/>
                <a:ea typeface="汉仪夏日体W" panose="00020600040101010101" charset="-122"/>
                <a:sym typeface="汉仪程行简" panose="00020600040101010101" charset="-122"/>
              </a:rPr>
              <a:t>便秘</a:t>
            </a:r>
            <a:endParaRPr lang="zh-CN" altLang="en-US" sz="5400">
              <a:solidFill>
                <a:schemeClr val="accent1">
                  <a:lumMod val="75000"/>
                </a:schemeClr>
              </a:solidFill>
              <a:effectLst/>
              <a:latin typeface="汉仪夏日体W" panose="00020600040101010101" charset="-122"/>
              <a:ea typeface="汉仪夏日体W" panose="00020600040101010101" charset="-122"/>
              <a:sym typeface="汉仪程行简" panose="000206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876800" y="1447800"/>
            <a:ext cx="57473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/>
              <a:t>你是否在生活中有一种</a:t>
            </a:r>
            <a:r>
              <a:rPr lang="en-US" altLang="zh-CN" sz="2400" b="1">
                <a:solidFill>
                  <a:srgbClr val="FF0000"/>
                </a:solidFill>
              </a:rPr>
              <a:t>“</a:t>
            </a:r>
            <a:r>
              <a:rPr lang="zh-CN" altLang="en-US" sz="2400" b="1">
                <a:solidFill>
                  <a:srgbClr val="FF0000"/>
                </a:solidFill>
              </a:rPr>
              <a:t>小困扰</a:t>
            </a:r>
            <a:r>
              <a:rPr lang="en-US" altLang="zh-CN" sz="2400" b="1">
                <a:solidFill>
                  <a:srgbClr val="FF0000"/>
                </a:solidFill>
              </a:rPr>
              <a:t>”</a:t>
            </a:r>
            <a:endParaRPr lang="en-US" altLang="zh-CN" sz="2400" b="1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b="1"/>
              <a:t>肠胃不停的蠕动，</a:t>
            </a:r>
            <a:r>
              <a:rPr lang="zh-CN" altLang="en-US" sz="2400" b="1">
                <a:sym typeface="+mn-ea"/>
              </a:rPr>
              <a:t>使出了吃奶的力，</a:t>
            </a:r>
            <a:r>
              <a:rPr lang="zh-CN" altLang="en-US" sz="2400" b="1"/>
              <a:t>便便纹丝不动，还常常在马桶上苦苦挣扎</a:t>
            </a:r>
            <a:endParaRPr lang="zh-CN" altLang="en-US" sz="2400" b="1"/>
          </a:p>
          <a:p>
            <a:pPr>
              <a:lnSpc>
                <a:spcPct val="150000"/>
              </a:lnSpc>
            </a:pPr>
            <a:r>
              <a:rPr lang="zh-CN" altLang="en-US" sz="2400" b="1"/>
              <a:t>这就是便秘！</a:t>
            </a:r>
            <a:endParaRPr lang="zh-CN" altLang="en-US" sz="2400" b="1"/>
          </a:p>
        </p:txBody>
      </p:sp>
      <p:sp>
        <p:nvSpPr>
          <p:cNvPr id="8" name="文本框 7"/>
          <p:cNvSpPr txBox="1"/>
          <p:nvPr/>
        </p:nvSpPr>
        <p:spPr>
          <a:xfrm>
            <a:off x="4966335" y="4253230"/>
            <a:ext cx="556641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我国成年人慢性便秘患病例为</a:t>
            </a:r>
            <a:r>
              <a:rPr lang="en-US" altLang="zh-CN" sz="1600"/>
              <a:t>4%~10%</a:t>
            </a:r>
            <a:r>
              <a:rPr lang="zh-CN" altLang="en-US" sz="1600"/>
              <a:t>，并随着年龄增长而升高，</a:t>
            </a:r>
            <a:r>
              <a:rPr lang="en-US" sz="1600"/>
              <a:t>70~80</a:t>
            </a:r>
            <a:r>
              <a:rPr lang="zh-CN" altLang="en-US" sz="1600"/>
              <a:t>岁以上人群慢性便秘的患病率高达</a:t>
            </a:r>
            <a:r>
              <a:rPr lang="en-US" altLang="zh-CN" sz="1600"/>
              <a:t>23%~38%</a:t>
            </a:r>
            <a:r>
              <a:rPr lang="zh-CN" altLang="en-US" sz="1600"/>
              <a:t>，我国成人约有</a:t>
            </a:r>
            <a:r>
              <a:rPr lang="en-US" altLang="zh-CN" sz="1600"/>
              <a:t>5000</a:t>
            </a:r>
            <a:r>
              <a:rPr lang="zh-CN" altLang="en-US" sz="1600"/>
              <a:t>万人受到便秘的困扰，其中女性患病率高于男性患者。</a:t>
            </a:r>
            <a:endParaRPr lang="zh-CN" altLang="en-US" sz="1600"/>
          </a:p>
          <a:p>
            <a:r>
              <a:rPr lang="en-US" altLang="zh-CN" sz="1600"/>
              <a:t>                   ——</a:t>
            </a:r>
            <a:r>
              <a:rPr lang="zh-CN" altLang="en-US" sz="1600"/>
              <a:t>《中国慢性便秘专家共识意见（</a:t>
            </a:r>
            <a:r>
              <a:rPr lang="en-US" altLang="zh-CN" sz="1600"/>
              <a:t>2024</a:t>
            </a:r>
            <a:r>
              <a:rPr lang="zh-CN" altLang="en-US" sz="1600"/>
              <a:t>）》</a:t>
            </a:r>
            <a:endParaRPr lang="zh-CN" altLang="en-US" sz="1600"/>
          </a:p>
        </p:txBody>
      </p:sp>
      <p:sp>
        <p:nvSpPr>
          <p:cNvPr id="9" name="圆角矩形 8"/>
          <p:cNvSpPr/>
          <p:nvPr/>
        </p:nvSpPr>
        <p:spPr>
          <a:xfrm>
            <a:off x="4876800" y="4037330"/>
            <a:ext cx="5715000" cy="175387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454963" y="93878"/>
            <a:ext cx="10641129" cy="893445"/>
            <a:chOff x="454963" y="93878"/>
            <a:chExt cx="10641129" cy="893445"/>
          </a:xfrm>
        </p:grpSpPr>
        <p:sp>
          <p:nvSpPr>
            <p:cNvPr id="12" name="AutoShape 12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5" name="AutoShape 15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1094842" y="93878"/>
              <a:ext cx="10001250" cy="893445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CN" altLang="en-US" sz="30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便秘的</a:t>
              </a:r>
              <a:r>
                <a:rPr lang="en-US" sz="30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定义与分类</a:t>
              </a:r>
              <a:endParaRPr lang="en-US" sz="3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1066800" y="1295400"/>
            <a:ext cx="5276850" cy="19215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>
              <a:buClr>
                <a:srgbClr val="3F007D"/>
              </a:buClr>
              <a:buFont typeface="Wingdings" panose="05000000000000000000" charset="0"/>
              <a:buChar char="Ø"/>
            </a:pPr>
            <a:r>
              <a:rPr lang="zh-CN" altLang="en-US" sz="2400" b="1">
                <a:latin typeface="+mj-ea"/>
                <a:ea typeface="+mj-ea"/>
                <a:cs typeface="+mj-ea"/>
              </a:rPr>
              <a:t>便秘</a:t>
            </a:r>
            <a:endParaRPr lang="zh-CN" altLang="en-US" sz="2400" b="1">
              <a:latin typeface="+mj-ea"/>
              <a:ea typeface="+mj-ea"/>
              <a:cs typeface="+mj-ea"/>
            </a:endParaRPr>
          </a:p>
          <a:p>
            <a:pPr indent="0">
              <a:lnSpc>
                <a:spcPct val="150000"/>
              </a:lnSpc>
              <a:buClr>
                <a:srgbClr val="3F007D"/>
              </a:buClr>
              <a:buFont typeface="Wingdings" panose="05000000000000000000" charset="0"/>
              <a:buNone/>
            </a:pPr>
            <a:r>
              <a:rPr lang="zh-CN" altLang="en-US" sz="2000">
                <a:latin typeface="+mj-ea"/>
                <a:ea typeface="+mj-ea"/>
                <a:cs typeface="+mj-ea"/>
              </a:rPr>
              <a:t>指肠蠕动减少</a:t>
            </a:r>
            <a:r>
              <a:rPr lang="en-US" altLang="zh-CN" sz="2000">
                <a:latin typeface="+mj-ea"/>
                <a:ea typeface="+mj-ea"/>
                <a:cs typeface="+mj-ea"/>
              </a:rPr>
              <a:t>,</a:t>
            </a:r>
            <a:r>
              <a:rPr lang="zh-CN" altLang="en-US" sz="2000">
                <a:latin typeface="+mj-ea"/>
                <a:ea typeface="+mj-ea"/>
                <a:cs typeface="+mj-ea"/>
              </a:rPr>
              <a:t>大便过于干燥、排便困难、费力</a:t>
            </a:r>
            <a:r>
              <a:rPr lang="en-US" altLang="zh-CN" sz="2000">
                <a:latin typeface="+mj-ea"/>
                <a:ea typeface="+mj-ea"/>
                <a:cs typeface="+mj-ea"/>
              </a:rPr>
              <a:t>,</a:t>
            </a:r>
            <a:r>
              <a:rPr lang="zh-CN" altLang="en-US" sz="2000">
                <a:latin typeface="+mj-ea"/>
                <a:ea typeface="+mj-ea"/>
                <a:cs typeface="+mj-ea"/>
              </a:rPr>
              <a:t>量化指标为</a:t>
            </a:r>
            <a:r>
              <a:rPr lang="zh-CN" altLang="en-US" sz="200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  <a:cs typeface="+mj-ea"/>
              </a:rPr>
              <a:t>便</a:t>
            </a:r>
            <a:r>
              <a:rPr lang="en-US" altLang="zh-CN" sz="2000" b="1"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  <a:cs typeface="+mj-ea"/>
              </a:rPr>
              <a:t>&lt;3</a:t>
            </a:r>
            <a:r>
              <a:rPr lang="zh-CN" altLang="en-US" sz="2000" b="1"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  <a:cs typeface="+mj-ea"/>
              </a:rPr>
              <a:t>次</a:t>
            </a:r>
            <a:r>
              <a:rPr lang="en-US" altLang="zh-CN" sz="2000" b="1"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  <a:cs typeface="+mj-ea"/>
              </a:rPr>
              <a:t>/</a:t>
            </a:r>
            <a:r>
              <a:rPr lang="zh-CN" altLang="en-US" sz="2000" b="1"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  <a:cs typeface="+mj-ea"/>
              </a:rPr>
              <a:t>周</a:t>
            </a:r>
            <a:r>
              <a:rPr lang="en-US" altLang="zh-CN" sz="2000">
                <a:latin typeface="+mj-ea"/>
                <a:ea typeface="+mj-ea"/>
                <a:cs typeface="+mj-ea"/>
              </a:rPr>
              <a:t>,</a:t>
            </a:r>
            <a:r>
              <a:rPr lang="zh-CN" altLang="en-US" sz="2000">
                <a:latin typeface="+mj-ea"/>
                <a:ea typeface="+mj-ea"/>
                <a:cs typeface="+mj-ea"/>
              </a:rPr>
              <a:t>或</a:t>
            </a:r>
            <a:r>
              <a:rPr lang="zh-CN" altLang="en-US" sz="2000" b="1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+mj-ea"/>
              </a:rPr>
              <a:t>比以前减少</a:t>
            </a:r>
            <a:r>
              <a:rPr lang="en-US" altLang="zh-CN" sz="2000" b="1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+mj-ea"/>
              </a:rPr>
              <a:t>,</a:t>
            </a:r>
            <a:r>
              <a:rPr lang="zh-CN" altLang="en-US" sz="2000" b="1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+mj-ea"/>
              </a:rPr>
              <a:t>一般成人</a:t>
            </a:r>
            <a:r>
              <a:rPr lang="en-US" altLang="zh-CN" sz="2000" b="1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+mj-ea"/>
              </a:rPr>
              <a:t>2</a:t>
            </a:r>
            <a:r>
              <a:rPr lang="zh-CN" altLang="en-US" sz="2000" b="1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+mj-ea"/>
              </a:rPr>
              <a:t>日或儿童</a:t>
            </a:r>
            <a:r>
              <a:rPr lang="en-US" altLang="zh-CN" sz="2000" b="1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+mj-ea"/>
              </a:rPr>
              <a:t>4</a:t>
            </a:r>
            <a:r>
              <a:rPr lang="zh-CN" altLang="en-US" sz="2000" b="1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+mj-ea"/>
              </a:rPr>
              <a:t>日以上</a:t>
            </a:r>
            <a:r>
              <a:rPr lang="zh-CN" altLang="en-US" sz="20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不排大便者为便秘</a:t>
            </a:r>
            <a:r>
              <a:rPr lang="zh-CN" altLang="en-US" sz="2000">
                <a:latin typeface="+mj-ea"/>
                <a:ea typeface="+mj-ea"/>
                <a:cs typeface="+mj-ea"/>
              </a:rPr>
              <a:t>。久而久之，当患者病程超</a:t>
            </a:r>
            <a:r>
              <a:rPr lang="en-US" altLang="zh-CN" sz="2000">
                <a:latin typeface="+mj-ea"/>
                <a:ea typeface="+mj-ea"/>
                <a:cs typeface="+mj-ea"/>
              </a:rPr>
              <a:t>6</a:t>
            </a:r>
            <a:r>
              <a:rPr lang="zh-CN" altLang="en-US" sz="2000">
                <a:latin typeface="+mj-ea"/>
                <a:ea typeface="+mj-ea"/>
                <a:cs typeface="+mj-ea"/>
              </a:rPr>
              <a:t>个月，且近</a:t>
            </a:r>
            <a:r>
              <a:rPr lang="en-US" altLang="zh-CN" sz="2000">
                <a:latin typeface="+mj-ea"/>
                <a:ea typeface="+mj-ea"/>
                <a:cs typeface="+mj-ea"/>
              </a:rPr>
              <a:t>3</a:t>
            </a:r>
            <a:r>
              <a:rPr lang="zh-CN" altLang="en-US" sz="2000">
                <a:latin typeface="+mj-ea"/>
                <a:ea typeface="+mj-ea"/>
                <a:cs typeface="+mj-ea"/>
              </a:rPr>
              <a:t>个月符合罗马</a:t>
            </a:r>
            <a:r>
              <a:rPr lang="en-US" altLang="zh-CN" sz="2000">
                <a:latin typeface="+mj-ea"/>
                <a:ea typeface="+mj-ea"/>
                <a:cs typeface="+mj-ea"/>
              </a:rPr>
              <a:t>IV</a:t>
            </a:r>
            <a:r>
              <a:rPr lang="zh-CN" altLang="en-US" sz="2000">
                <a:latin typeface="+mj-ea"/>
                <a:ea typeface="+mj-ea"/>
                <a:cs typeface="+mj-ea"/>
              </a:rPr>
              <a:t>标准，即可诊断为慢性便秘。</a:t>
            </a:r>
            <a:endParaRPr lang="zh-CN" altLang="en-US" sz="2000">
              <a:latin typeface="+mj-ea"/>
              <a:ea typeface="+mj-ea"/>
              <a:cs typeface="+mj-ea"/>
            </a:endParaRPr>
          </a:p>
          <a:p>
            <a:pPr indent="0">
              <a:lnSpc>
                <a:spcPct val="150000"/>
              </a:lnSpc>
              <a:buClr>
                <a:srgbClr val="3F007D"/>
              </a:buClr>
              <a:buFont typeface="Wingdings" panose="05000000000000000000" charset="0"/>
              <a:buNone/>
            </a:pPr>
            <a:endParaRPr lang="zh-CN" altLang="en-US" sz="2000">
              <a:latin typeface="+mj-ea"/>
              <a:ea typeface="+mj-ea"/>
              <a:cs typeface="+mj-ea"/>
            </a:endParaRPr>
          </a:p>
          <a:p>
            <a:pPr marL="342900" indent="-342900">
              <a:lnSpc>
                <a:spcPct val="150000"/>
              </a:lnSpc>
              <a:buClr>
                <a:srgbClr val="3F007D"/>
              </a:buClr>
              <a:buFont typeface="Wingdings" panose="05000000000000000000" charset="0"/>
              <a:buChar char="Ø"/>
            </a:pPr>
            <a:r>
              <a:rPr lang="zh-CN" altLang="en-US" sz="24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分类</a:t>
            </a:r>
            <a:endParaRPr lang="zh-CN" altLang="en-US" sz="24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>
              <a:lnSpc>
                <a:spcPct val="150000"/>
              </a:lnSpc>
              <a:buClr>
                <a:srgbClr val="7D00FA"/>
              </a:buClr>
              <a:buFont typeface="Wingdings" panose="05000000000000000000" charset="0"/>
              <a:buNone/>
            </a:pPr>
            <a:r>
              <a:rPr lang="en-US" sz="2000">
                <a:solidFill>
                  <a:schemeClr val="dk1">
                    <a:alpha val="100000"/>
                  </a:schemeClr>
                </a:solidFill>
                <a:latin typeface="+mj-ea"/>
                <a:ea typeface="+mj-ea"/>
                <a:cs typeface="微软雅黑" panose="020B0503020204020204" charset="-122"/>
                <a:sym typeface="+mn-ea"/>
              </a:rPr>
              <a:t>功能性便秘</a:t>
            </a:r>
            <a:r>
              <a:rPr lang="zh-CN" altLang="en-US" sz="2000">
                <a:solidFill>
                  <a:schemeClr val="dk1">
                    <a:alpha val="100000"/>
                  </a:schemeClr>
                </a:solidFill>
                <a:latin typeface="+mj-ea"/>
                <a:ea typeface="+mj-ea"/>
                <a:cs typeface="微软雅黑" panose="020B0503020204020204" charset="-122"/>
                <a:sym typeface="+mn-ea"/>
              </a:rPr>
              <a:t>、药物性</a:t>
            </a:r>
            <a:r>
              <a:rPr lang="en-US" sz="2000">
                <a:solidFill>
                  <a:schemeClr val="dk1">
                    <a:alpha val="100000"/>
                  </a:schemeClr>
                </a:solidFill>
                <a:latin typeface="+mj-ea"/>
                <a:ea typeface="+mj-ea"/>
                <a:cs typeface="微软雅黑" panose="020B0503020204020204" charset="-122"/>
                <a:sym typeface="+mn-ea"/>
              </a:rPr>
              <a:t>和器质性便秘，其中功能性便秘占大多数。</a:t>
            </a:r>
            <a:endParaRPr lang="en-US" sz="200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lang="zh-CN" altLang="en-US" sz="2000">
              <a:latin typeface="+mj-ea"/>
              <a:ea typeface="+mj-ea"/>
            </a:endParaRPr>
          </a:p>
        </p:txBody>
      </p:sp>
      <p:pic>
        <p:nvPicPr>
          <p:cNvPr id="36" name="图片 35"/>
          <p:cNvPicPr/>
          <p:nvPr/>
        </p:nvPicPr>
        <p:blipFill>
          <a:blip r:embed="rId2"/>
          <a:stretch>
            <a:fillRect/>
          </a:stretch>
        </p:blipFill>
        <p:spPr>
          <a:xfrm>
            <a:off x="6781800" y="990600"/>
            <a:ext cx="4992370" cy="51200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60"/>
          <p:cNvGrpSpPr/>
          <p:nvPr/>
        </p:nvGrpSpPr>
        <p:grpSpPr>
          <a:xfrm>
            <a:off x="454963" y="93878"/>
            <a:ext cx="10641129" cy="893445"/>
            <a:chOff x="454963" y="93878"/>
            <a:chExt cx="10641129" cy="893445"/>
          </a:xfrm>
        </p:grpSpPr>
        <p:sp>
          <p:nvSpPr>
            <p:cNvPr id="61" name="AutoShape 61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62" name="AutoShape 62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63" name="AutoShape 63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64" name="AutoShape 64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65" name="AutoShape 65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66" name="AutoShape 66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67" name="AutoShape 67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68" name="AutoShape 68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69" name="AutoShape 69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70" name="AutoShape 70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71" name="AutoShape 71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72" name="AutoShape 72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73" name="AutoShape 73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74" name="AutoShape 74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75" name="AutoShape 75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76" name="AutoShape 76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77" name="AutoShape 77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78" name="AutoShape 78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79" name="AutoShape 79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80" name="AutoShape 80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1094842" y="93878"/>
              <a:ext cx="10001250" cy="893445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CN" altLang="en-US" sz="3000" b="1">
                  <a:solidFill>
                    <a:schemeClr val="tx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便秘的诊断</a:t>
              </a:r>
              <a:endParaRPr lang="zh-CN" altLang="en-US" sz="3000" b="1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t="15203" r="6098"/>
          <a:stretch>
            <a:fillRect/>
          </a:stretch>
        </p:blipFill>
        <p:spPr>
          <a:xfrm>
            <a:off x="688975" y="1064895"/>
            <a:ext cx="6327775" cy="51428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t="4376"/>
          <a:stretch>
            <a:fillRect/>
          </a:stretch>
        </p:blipFill>
        <p:spPr>
          <a:xfrm>
            <a:off x="7078980" y="990600"/>
            <a:ext cx="4654550" cy="52171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60"/>
          <p:cNvGrpSpPr/>
          <p:nvPr/>
        </p:nvGrpSpPr>
        <p:grpSpPr>
          <a:xfrm>
            <a:off x="454963" y="93878"/>
            <a:ext cx="10641129" cy="893445"/>
            <a:chOff x="454963" y="93878"/>
            <a:chExt cx="10641129" cy="893445"/>
          </a:xfrm>
        </p:grpSpPr>
        <p:sp>
          <p:nvSpPr>
            <p:cNvPr id="61" name="AutoShape 61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62" name="AutoShape 62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63" name="AutoShape 63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64" name="AutoShape 64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65" name="AutoShape 65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66" name="AutoShape 66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67" name="AutoShape 67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68" name="AutoShape 68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69" name="AutoShape 69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70" name="AutoShape 70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71" name="AutoShape 71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72" name="AutoShape 72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73" name="AutoShape 73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74" name="AutoShape 74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75" name="AutoShape 75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76" name="AutoShape 76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77" name="AutoShape 77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78" name="AutoShape 78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79" name="AutoShape 79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80" name="AutoShape 80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1094842" y="93878"/>
              <a:ext cx="10001250" cy="893445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CN" altLang="en-US" sz="3000" b="1">
                  <a:solidFill>
                    <a:schemeClr val="tx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便秘的危害</a:t>
              </a:r>
              <a:endParaRPr lang="zh-CN" altLang="en-US" sz="3000" b="1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84" name="图片 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45" y="914400"/>
            <a:ext cx="10346690" cy="55714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>
            <p:custDataLst>
              <p:tags r:id="rId2"/>
            </p:custDataLst>
          </p:nvPr>
        </p:nvSpPr>
        <p:spPr>
          <a:xfrm>
            <a:off x="869006" y="4720386"/>
            <a:ext cx="2415272" cy="37040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defRPr/>
            </a:pPr>
            <a:r>
              <a:rPr lang="en-US" sz="1575" b="1">
                <a:solidFill>
                  <a:schemeClr val="bg1">
                    <a:lumMod val="25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不良饮食习惯</a:t>
            </a:r>
            <a:endParaRPr lang="en-US" sz="1575" b="1">
              <a:solidFill>
                <a:schemeClr val="bg1">
                  <a:lumMod val="25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AutoShape 3"/>
          <p:cNvSpPr/>
          <p:nvPr>
            <p:custDataLst>
              <p:tags r:id="rId3"/>
            </p:custDataLst>
          </p:nvPr>
        </p:nvSpPr>
        <p:spPr>
          <a:xfrm>
            <a:off x="3575643" y="4720386"/>
            <a:ext cx="2415272" cy="37040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defRPr/>
            </a:pPr>
            <a:r>
              <a:rPr lang="en-US" sz="1575" b="1">
                <a:solidFill>
                  <a:schemeClr val="bg1">
                    <a:lumMod val="25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缺乏运动</a:t>
            </a:r>
            <a:endParaRPr lang="en-US" sz="1575" b="1">
              <a:solidFill>
                <a:schemeClr val="bg1">
                  <a:lumMod val="25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AutoShape 4"/>
          <p:cNvSpPr/>
          <p:nvPr>
            <p:custDataLst>
              <p:tags r:id="rId4"/>
            </p:custDataLst>
          </p:nvPr>
        </p:nvSpPr>
        <p:spPr>
          <a:xfrm>
            <a:off x="6220535" y="4720386"/>
            <a:ext cx="2415272" cy="37040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defRPr/>
            </a:pPr>
            <a:r>
              <a:rPr lang="en-US" sz="1575" b="1">
                <a:solidFill>
                  <a:schemeClr val="bg1">
                    <a:lumMod val="25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心理压力</a:t>
            </a:r>
            <a:endParaRPr lang="en-US" sz="1575" b="1">
              <a:solidFill>
                <a:schemeClr val="bg1">
                  <a:lumMod val="25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AutoShape 5"/>
          <p:cNvSpPr/>
          <p:nvPr>
            <p:custDataLst>
              <p:tags r:id="rId5"/>
            </p:custDataLst>
          </p:nvPr>
        </p:nvSpPr>
        <p:spPr>
          <a:xfrm>
            <a:off x="8927174" y="4720386"/>
            <a:ext cx="2415272" cy="37040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defRPr/>
            </a:pPr>
            <a:r>
              <a:rPr lang="en-US" sz="1575" b="1">
                <a:solidFill>
                  <a:schemeClr val="bg1">
                    <a:lumMod val="25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药物副作用</a:t>
            </a:r>
            <a:endParaRPr lang="en-US" sz="1575" b="1">
              <a:solidFill>
                <a:schemeClr val="bg1">
                  <a:lumMod val="25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7" name="AutoShape 7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8" name="AutoShape 8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9" name="AutoShape 9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0" name="AutoShape 10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1" name="AutoShape 11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2" name="AutoShape 12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5" name="AutoShape 15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tx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便秘的常见原因</a:t>
              </a:r>
              <a:endParaRPr lang="en-US" sz="3000" b="1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28" name="Picture 2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t="116" b="116"/>
          <a:stretch>
            <a:fillRect/>
          </a:stretch>
        </p:blipFill>
        <p:spPr>
          <a:xfrm>
            <a:off x="892584" y="1337857"/>
            <a:ext cx="2465519" cy="2459823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 l="1187" r="1187"/>
          <a:stretch>
            <a:fillRect/>
          </a:stretch>
        </p:blipFill>
        <p:spPr>
          <a:xfrm>
            <a:off x="3570781" y="1337857"/>
            <a:ext cx="2465519" cy="2459823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rcRect t="116" b="116"/>
          <a:stretch>
            <a:fillRect/>
          </a:stretch>
        </p:blipFill>
        <p:spPr>
          <a:xfrm>
            <a:off x="6248977" y="1337857"/>
            <a:ext cx="2465519" cy="2459823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rcRect l="8654" r="8654"/>
          <a:stretch>
            <a:fillRect/>
          </a:stretch>
        </p:blipFill>
        <p:spPr>
          <a:xfrm>
            <a:off x="8927174" y="1337857"/>
            <a:ext cx="2465519" cy="2459823"/>
          </a:xfrm>
          <a:prstGeom prst="rect">
            <a:avLst/>
          </a:prstGeom>
        </p:spPr>
      </p:pic>
      <p:sp>
        <p:nvSpPr>
          <p:cNvPr id="32" name="AutoShape 32"/>
          <p:cNvSpPr/>
          <p:nvPr>
            <p:custDataLst>
              <p:tags r:id="rId14"/>
            </p:custDataLst>
          </p:nvPr>
        </p:nvSpPr>
        <p:spPr>
          <a:xfrm>
            <a:off x="1410969" y="3111016"/>
            <a:ext cx="1428750" cy="1428750"/>
          </a:xfrm>
          <a:prstGeom prst="rect">
            <a:avLst/>
          </a:prstGeom>
          <a:solidFill>
            <a:schemeClr val="accent1">
              <a:alpha val="72250"/>
            </a:schemeClr>
          </a:solidFill>
        </p:spPr>
      </p:sp>
      <p:sp>
        <p:nvSpPr>
          <p:cNvPr id="33" name="AutoShape 33"/>
          <p:cNvSpPr/>
          <p:nvPr>
            <p:custDataLst>
              <p:tags r:id="rId15"/>
            </p:custDataLst>
          </p:nvPr>
        </p:nvSpPr>
        <p:spPr>
          <a:xfrm>
            <a:off x="4089165" y="3111016"/>
            <a:ext cx="1428750" cy="1428750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</p:spPr>
      </p:sp>
      <p:sp>
        <p:nvSpPr>
          <p:cNvPr id="34" name="AutoShape 34"/>
          <p:cNvSpPr/>
          <p:nvPr>
            <p:custDataLst>
              <p:tags r:id="rId16"/>
            </p:custDataLst>
          </p:nvPr>
        </p:nvSpPr>
        <p:spPr>
          <a:xfrm>
            <a:off x="9445558" y="3111016"/>
            <a:ext cx="1428750" cy="1428750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</p:spPr>
      </p:sp>
      <p:sp>
        <p:nvSpPr>
          <p:cNvPr id="35" name="AutoShape 35"/>
          <p:cNvSpPr/>
          <p:nvPr>
            <p:custDataLst>
              <p:tags r:id="rId17"/>
            </p:custDataLst>
          </p:nvPr>
        </p:nvSpPr>
        <p:spPr>
          <a:xfrm>
            <a:off x="6767362" y="3111016"/>
            <a:ext cx="1428750" cy="1428750"/>
          </a:xfrm>
          <a:prstGeom prst="rect">
            <a:avLst/>
          </a:prstGeom>
          <a:solidFill>
            <a:schemeClr val="accent1">
              <a:alpha val="85000"/>
            </a:schemeClr>
          </a:solidFill>
        </p:spPr>
      </p:sp>
      <p:sp>
        <p:nvSpPr>
          <p:cNvPr id="36" name="TextBox 36"/>
          <p:cNvSpPr txBox="1"/>
          <p:nvPr>
            <p:custDataLst>
              <p:tags r:id="rId18"/>
            </p:custDataLst>
          </p:nvPr>
        </p:nvSpPr>
        <p:spPr>
          <a:xfrm>
            <a:off x="1441168" y="3500231"/>
            <a:ext cx="1368351" cy="681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36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TextBox 37"/>
          <p:cNvSpPr txBox="1"/>
          <p:nvPr>
            <p:custDataLst>
              <p:tags r:id="rId19"/>
            </p:custDataLst>
          </p:nvPr>
        </p:nvSpPr>
        <p:spPr>
          <a:xfrm>
            <a:off x="4121550" y="3500231"/>
            <a:ext cx="1363980" cy="681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36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8" name="TextBox 38"/>
          <p:cNvSpPr txBox="1"/>
          <p:nvPr>
            <p:custDataLst>
              <p:tags r:id="rId20"/>
            </p:custDataLst>
          </p:nvPr>
        </p:nvSpPr>
        <p:spPr>
          <a:xfrm>
            <a:off x="6799747" y="3500231"/>
            <a:ext cx="1363980" cy="681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36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9" name="TextBox 39"/>
          <p:cNvSpPr txBox="1"/>
          <p:nvPr>
            <p:custDataLst>
              <p:tags r:id="rId21"/>
            </p:custDataLst>
          </p:nvPr>
        </p:nvSpPr>
        <p:spPr>
          <a:xfrm>
            <a:off x="9477944" y="3500231"/>
            <a:ext cx="1363980" cy="681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endParaRPr lang="en-US" sz="36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AutoShape 40"/>
          <p:cNvSpPr/>
          <p:nvPr>
            <p:custDataLst>
              <p:tags r:id="rId22"/>
            </p:custDataLst>
          </p:nvPr>
        </p:nvSpPr>
        <p:spPr>
          <a:xfrm>
            <a:off x="917707" y="5153111"/>
            <a:ext cx="2415273" cy="99992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1">
            <a:no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defRPr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如水分摄入不足、膳食纤维摄入不足等。</a:t>
            </a:r>
            <a:endParaRPr lang="en-US" sz="1100"/>
          </a:p>
        </p:txBody>
      </p:sp>
      <p:sp>
        <p:nvSpPr>
          <p:cNvPr id="41" name="AutoShape 41"/>
          <p:cNvSpPr/>
          <p:nvPr>
            <p:custDataLst>
              <p:tags r:id="rId23"/>
            </p:custDataLst>
          </p:nvPr>
        </p:nvSpPr>
        <p:spPr>
          <a:xfrm>
            <a:off x="3595904" y="5153111"/>
            <a:ext cx="2415273" cy="99992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1">
            <a:no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defRPr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长期久坐、缺乏运动导致肠道蠕动减缓。</a:t>
            </a:r>
            <a:endParaRPr lang="en-US" sz="1100"/>
          </a:p>
        </p:txBody>
      </p:sp>
      <p:sp>
        <p:nvSpPr>
          <p:cNvPr id="42" name="AutoShape 42"/>
          <p:cNvSpPr/>
          <p:nvPr>
            <p:custDataLst>
              <p:tags r:id="rId24"/>
            </p:custDataLst>
          </p:nvPr>
        </p:nvSpPr>
        <p:spPr>
          <a:xfrm>
            <a:off x="6274100" y="5153111"/>
            <a:ext cx="2415273" cy="99992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1">
            <a:no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defRPr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长期的心理压力或焦虑可导致肠道功能紊乱。</a:t>
            </a:r>
            <a:endParaRPr lang="en-US" sz="1100"/>
          </a:p>
        </p:txBody>
      </p:sp>
      <p:sp>
        <p:nvSpPr>
          <p:cNvPr id="43" name="AutoShape 43"/>
          <p:cNvSpPr/>
          <p:nvPr>
            <p:custDataLst>
              <p:tags r:id="rId25"/>
            </p:custDataLst>
          </p:nvPr>
        </p:nvSpPr>
        <p:spPr>
          <a:xfrm>
            <a:off x="8952297" y="5153111"/>
            <a:ext cx="2415273" cy="99992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1">
            <a:no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defRPr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某些药物可能导致肠道功能紊乱，引发便秘。</a:t>
            </a:r>
            <a:endParaRPr lang="en-US" sz="11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315455" y="1885076"/>
            <a:ext cx="5561091" cy="70218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64000"/>
              </a:lnSpc>
              <a:spcBef>
                <a:spcPts val="450"/>
              </a:spcBef>
            </a:pPr>
            <a:r>
              <a:rPr lang="en-US" sz="5775" b="1">
                <a:solidFill>
                  <a:srgbClr val="72349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5775" b="1">
              <a:solidFill>
                <a:srgbClr val="72349D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874534" y="3154336"/>
            <a:ext cx="6438900" cy="17145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120000"/>
              </a:lnSpc>
              <a:spcBef>
                <a:spcPts val="450"/>
              </a:spcBef>
            </a:pPr>
            <a:r>
              <a:rPr lang="en-US" sz="4200" b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便秘的治疗方法</a:t>
            </a:r>
            <a:endParaRPr lang="en-US" sz="4200" b="1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4" name="Connector 4"/>
          <p:cNvCxnSpPr/>
          <p:nvPr/>
        </p:nvCxnSpPr>
        <p:spPr>
          <a:xfrm>
            <a:off x="3315455" y="3043316"/>
            <a:ext cx="5663417" cy="0"/>
          </a:xfrm>
          <a:prstGeom prst="line">
            <a:avLst/>
          </a:prstGeom>
          <a:ln w="19050">
            <a:solidFill>
              <a:srgbClr val="72349D">
                <a:alpha val="100000"/>
              </a:srgbClr>
            </a:solidFill>
            <a:prstDash val="solid"/>
            <a:headEnd type="none"/>
            <a:tailEnd type="none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60"/>
          <p:cNvGrpSpPr/>
          <p:nvPr/>
        </p:nvGrpSpPr>
        <p:grpSpPr>
          <a:xfrm>
            <a:off x="454963" y="93878"/>
            <a:ext cx="10641129" cy="893445"/>
            <a:chOff x="454963" y="93878"/>
            <a:chExt cx="10641129" cy="893445"/>
          </a:xfrm>
        </p:grpSpPr>
        <p:sp>
          <p:nvSpPr>
            <p:cNvPr id="61" name="AutoShape 61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62" name="AutoShape 62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63" name="AutoShape 63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64" name="AutoShape 64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65" name="AutoShape 65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66" name="AutoShape 66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67" name="AutoShape 67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68" name="AutoShape 68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69" name="AutoShape 69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70" name="AutoShape 70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71" name="AutoShape 71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72" name="AutoShape 72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73" name="AutoShape 73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74" name="AutoShape 74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75" name="AutoShape 75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76" name="AutoShape 76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77" name="AutoShape 77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78" name="AutoShape 78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79" name="AutoShape 79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80" name="AutoShape 80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1094842" y="93878"/>
              <a:ext cx="10001250" cy="893445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CN" altLang="en-US" sz="3000" b="1">
                  <a:solidFill>
                    <a:schemeClr val="tx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便秘的治疗</a:t>
              </a:r>
              <a:endParaRPr lang="zh-CN" altLang="en-US" sz="3000" b="1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" name="AutoShape 2"/>
          <p:cNvSpPr/>
          <p:nvPr/>
        </p:nvSpPr>
        <p:spPr>
          <a:xfrm rot="18900000">
            <a:off x="6319999" y="2206652"/>
            <a:ext cx="1078663" cy="1078663"/>
          </a:xfrm>
          <a:prstGeom prst="frame">
            <a:avLst>
              <a:gd name="adj1" fmla="val 7163"/>
            </a:avLst>
          </a:prstGeom>
          <a:solidFill>
            <a:schemeClr val="dk1">
              <a:lumMod val="20000"/>
              <a:lumOff val="80000"/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 rot="18900000">
            <a:off x="4794540" y="2206652"/>
            <a:ext cx="1078663" cy="1078663"/>
          </a:xfrm>
          <a:prstGeom prst="frame">
            <a:avLst>
              <a:gd name="adj1" fmla="val 7163"/>
            </a:avLst>
          </a:prstGeom>
          <a:solidFill>
            <a:schemeClr val="dk1">
              <a:lumMod val="20000"/>
              <a:lumOff val="80000"/>
              <a:alpha val="100000"/>
            </a:schemeClr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16598" r="16598"/>
          <a:stretch>
            <a:fillRect/>
          </a:stretch>
        </p:blipFill>
        <p:spPr>
          <a:xfrm>
            <a:off x="3352886" y="1523867"/>
            <a:ext cx="2465519" cy="245982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17519" r="17519"/>
          <a:stretch>
            <a:fillRect/>
          </a:stretch>
        </p:blipFill>
        <p:spPr>
          <a:xfrm>
            <a:off x="6374798" y="1454071"/>
            <a:ext cx="2465519" cy="2529619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3541855" y="1752316"/>
            <a:ext cx="665795" cy="665791"/>
          </a:xfrm>
          <a:prstGeom prst="ellipse">
            <a:avLst/>
          </a:prstGeom>
          <a:solidFill>
            <a:schemeClr val="accent1">
              <a:alpha val="100000"/>
            </a:schemeClr>
          </a:solidFill>
          <a:ln w="28575">
            <a:solidFill>
              <a:schemeClr val="accent1">
                <a:lumMod val="60000"/>
                <a:lumMod val="40000"/>
                <a:alpha val="100000"/>
              </a:schemeClr>
            </a:solidFill>
            <a:prstDash val="solid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Freeform 7"/>
          <p:cNvSpPr/>
          <p:nvPr/>
        </p:nvSpPr>
        <p:spPr>
          <a:xfrm>
            <a:off x="3721695" y="1937790"/>
            <a:ext cx="306115" cy="294843"/>
          </a:xfrm>
          <a:custGeom>
            <a:avLst/>
            <a:gdLst/>
            <a:ahLst/>
            <a:cxnLst/>
            <a:rect l="l" t="t" r="r" b="b"/>
            <a:pathLst>
              <a:path w="6827" h="6827">
                <a:moveTo>
                  <a:pt x="1263" y="5234"/>
                </a:moveTo>
                <a:cubicBezTo>
                  <a:pt x="1316" y="5493"/>
                  <a:pt x="1546" y="5689"/>
                  <a:pt x="1820" y="5689"/>
                </a:cubicBezTo>
                <a:cubicBezTo>
                  <a:pt x="2114" y="5689"/>
                  <a:pt x="2354" y="5464"/>
                  <a:pt x="2383" y="5178"/>
                </a:cubicBezTo>
                <a:lnTo>
                  <a:pt x="3568" y="4191"/>
                </a:lnTo>
                <a:cubicBezTo>
                  <a:pt x="3652" y="4401"/>
                  <a:pt x="3856" y="4551"/>
                  <a:pt x="4096" y="4551"/>
                </a:cubicBezTo>
                <a:cubicBezTo>
                  <a:pt x="4348" y="4551"/>
                  <a:pt x="4560" y="4385"/>
                  <a:pt x="4635" y="4157"/>
                </a:cubicBezTo>
                <a:lnTo>
                  <a:pt x="5696" y="4736"/>
                </a:lnTo>
                <a:cubicBezTo>
                  <a:pt x="5732" y="5016"/>
                  <a:pt x="5969" y="5234"/>
                  <a:pt x="6258" y="5234"/>
                </a:cubicBezTo>
                <a:cubicBezTo>
                  <a:pt x="6571" y="5234"/>
                  <a:pt x="6827" y="4979"/>
                  <a:pt x="6827" y="4665"/>
                </a:cubicBezTo>
                <a:cubicBezTo>
                  <a:pt x="6827" y="4351"/>
                  <a:pt x="6571" y="4096"/>
                  <a:pt x="6258" y="4096"/>
                </a:cubicBezTo>
                <a:cubicBezTo>
                  <a:pt x="6006" y="4096"/>
                  <a:pt x="5794" y="4262"/>
                  <a:pt x="5719" y="4490"/>
                </a:cubicBezTo>
                <a:lnTo>
                  <a:pt x="4658" y="3911"/>
                </a:lnTo>
                <a:cubicBezTo>
                  <a:pt x="4622" y="3631"/>
                  <a:pt x="4385" y="3413"/>
                  <a:pt x="4096" y="3413"/>
                </a:cubicBezTo>
                <a:cubicBezTo>
                  <a:pt x="3802" y="3413"/>
                  <a:pt x="3563" y="3638"/>
                  <a:pt x="3533" y="3924"/>
                </a:cubicBezTo>
                <a:lnTo>
                  <a:pt x="2348" y="4911"/>
                </a:lnTo>
                <a:cubicBezTo>
                  <a:pt x="2265" y="4701"/>
                  <a:pt x="2060" y="4551"/>
                  <a:pt x="1820" y="4551"/>
                </a:cubicBezTo>
                <a:cubicBezTo>
                  <a:pt x="1546" y="4551"/>
                  <a:pt x="1316" y="4747"/>
                  <a:pt x="1263" y="5006"/>
                </a:cubicBezTo>
                <a:lnTo>
                  <a:pt x="455" y="5006"/>
                </a:lnTo>
                <a:lnTo>
                  <a:pt x="455" y="4551"/>
                </a:lnTo>
                <a:lnTo>
                  <a:pt x="569" y="4551"/>
                </a:lnTo>
                <a:cubicBezTo>
                  <a:pt x="632" y="4551"/>
                  <a:pt x="683" y="4500"/>
                  <a:pt x="683" y="4437"/>
                </a:cubicBezTo>
                <a:cubicBezTo>
                  <a:pt x="683" y="4374"/>
                  <a:pt x="632" y="4324"/>
                  <a:pt x="569" y="4324"/>
                </a:cubicBezTo>
                <a:lnTo>
                  <a:pt x="455" y="4324"/>
                </a:lnTo>
                <a:lnTo>
                  <a:pt x="455" y="3982"/>
                </a:lnTo>
                <a:lnTo>
                  <a:pt x="569" y="3982"/>
                </a:lnTo>
                <a:cubicBezTo>
                  <a:pt x="632" y="3982"/>
                  <a:pt x="683" y="3931"/>
                  <a:pt x="683" y="3868"/>
                </a:cubicBezTo>
                <a:cubicBezTo>
                  <a:pt x="683" y="3806"/>
                  <a:pt x="632" y="3755"/>
                  <a:pt x="569" y="3755"/>
                </a:cubicBezTo>
                <a:lnTo>
                  <a:pt x="480" y="3755"/>
                </a:lnTo>
                <a:lnTo>
                  <a:pt x="1407" y="2416"/>
                </a:lnTo>
                <a:cubicBezTo>
                  <a:pt x="1494" y="2470"/>
                  <a:pt x="1596" y="2503"/>
                  <a:pt x="1707" y="2503"/>
                </a:cubicBezTo>
                <a:cubicBezTo>
                  <a:pt x="1888" y="2503"/>
                  <a:pt x="2048" y="2416"/>
                  <a:pt x="2152" y="2284"/>
                </a:cubicBezTo>
                <a:lnTo>
                  <a:pt x="2752" y="2584"/>
                </a:lnTo>
                <a:cubicBezTo>
                  <a:pt x="2740" y="2631"/>
                  <a:pt x="2731" y="2680"/>
                  <a:pt x="2731" y="2731"/>
                </a:cubicBezTo>
                <a:cubicBezTo>
                  <a:pt x="2731" y="3044"/>
                  <a:pt x="2986" y="3300"/>
                  <a:pt x="3300" y="3300"/>
                </a:cubicBezTo>
                <a:cubicBezTo>
                  <a:pt x="3613" y="3300"/>
                  <a:pt x="3868" y="3044"/>
                  <a:pt x="3868" y="2731"/>
                </a:cubicBezTo>
                <a:cubicBezTo>
                  <a:pt x="3868" y="2608"/>
                  <a:pt x="3829" y="2496"/>
                  <a:pt x="3763" y="2403"/>
                </a:cubicBezTo>
                <a:lnTo>
                  <a:pt x="4488" y="1055"/>
                </a:lnTo>
                <a:cubicBezTo>
                  <a:pt x="4574" y="1107"/>
                  <a:pt x="4672" y="1138"/>
                  <a:pt x="4779" y="1138"/>
                </a:cubicBezTo>
                <a:cubicBezTo>
                  <a:pt x="4891" y="1138"/>
                  <a:pt x="4995" y="1104"/>
                  <a:pt x="5083" y="1048"/>
                </a:cubicBezTo>
                <a:lnTo>
                  <a:pt x="5827" y="2004"/>
                </a:lnTo>
                <a:cubicBezTo>
                  <a:pt x="5829" y="2007"/>
                  <a:pt x="5833" y="2009"/>
                  <a:pt x="5836" y="2011"/>
                </a:cubicBezTo>
                <a:cubicBezTo>
                  <a:pt x="5745" y="2112"/>
                  <a:pt x="5689" y="2244"/>
                  <a:pt x="5689" y="2389"/>
                </a:cubicBezTo>
                <a:cubicBezTo>
                  <a:pt x="5689" y="2703"/>
                  <a:pt x="5944" y="2958"/>
                  <a:pt x="6258" y="2958"/>
                </a:cubicBezTo>
                <a:cubicBezTo>
                  <a:pt x="6571" y="2958"/>
                  <a:pt x="6827" y="2703"/>
                  <a:pt x="6827" y="2389"/>
                </a:cubicBezTo>
                <a:cubicBezTo>
                  <a:pt x="6827" y="2076"/>
                  <a:pt x="6571" y="1820"/>
                  <a:pt x="6258" y="1820"/>
                </a:cubicBezTo>
                <a:cubicBezTo>
                  <a:pt x="6170" y="1820"/>
                  <a:pt x="6087" y="1842"/>
                  <a:pt x="6013" y="1878"/>
                </a:cubicBezTo>
                <a:cubicBezTo>
                  <a:pt x="6010" y="1874"/>
                  <a:pt x="6010" y="1869"/>
                  <a:pt x="6006" y="1864"/>
                </a:cubicBezTo>
                <a:lnTo>
                  <a:pt x="5248" y="890"/>
                </a:lnTo>
                <a:cubicBezTo>
                  <a:pt x="5311" y="798"/>
                  <a:pt x="5348" y="688"/>
                  <a:pt x="5348" y="569"/>
                </a:cubicBezTo>
                <a:cubicBezTo>
                  <a:pt x="5348" y="255"/>
                  <a:pt x="5092" y="0"/>
                  <a:pt x="4779" y="0"/>
                </a:cubicBezTo>
                <a:cubicBezTo>
                  <a:pt x="4465" y="0"/>
                  <a:pt x="4210" y="255"/>
                  <a:pt x="4210" y="569"/>
                </a:cubicBezTo>
                <a:cubicBezTo>
                  <a:pt x="4210" y="691"/>
                  <a:pt x="4249" y="804"/>
                  <a:pt x="4315" y="897"/>
                </a:cubicBezTo>
                <a:lnTo>
                  <a:pt x="3590" y="2244"/>
                </a:lnTo>
                <a:cubicBezTo>
                  <a:pt x="3505" y="2193"/>
                  <a:pt x="3406" y="2162"/>
                  <a:pt x="3300" y="2162"/>
                </a:cubicBezTo>
                <a:cubicBezTo>
                  <a:pt x="3118" y="2162"/>
                  <a:pt x="2959" y="2248"/>
                  <a:pt x="2854" y="2381"/>
                </a:cubicBezTo>
                <a:lnTo>
                  <a:pt x="2254" y="2081"/>
                </a:lnTo>
                <a:cubicBezTo>
                  <a:pt x="2267" y="2034"/>
                  <a:pt x="2276" y="1985"/>
                  <a:pt x="2276" y="1934"/>
                </a:cubicBezTo>
                <a:cubicBezTo>
                  <a:pt x="2276" y="1621"/>
                  <a:pt x="2020" y="1365"/>
                  <a:pt x="1707" y="1365"/>
                </a:cubicBezTo>
                <a:cubicBezTo>
                  <a:pt x="1393" y="1365"/>
                  <a:pt x="1138" y="1621"/>
                  <a:pt x="1138" y="1934"/>
                </a:cubicBezTo>
                <a:cubicBezTo>
                  <a:pt x="1138" y="2054"/>
                  <a:pt x="1176" y="2166"/>
                  <a:pt x="1239" y="2257"/>
                </a:cubicBezTo>
                <a:lnTo>
                  <a:pt x="593" y="3191"/>
                </a:lnTo>
                <a:cubicBezTo>
                  <a:pt x="585" y="3189"/>
                  <a:pt x="578" y="3186"/>
                  <a:pt x="569" y="3186"/>
                </a:cubicBezTo>
                <a:lnTo>
                  <a:pt x="455" y="3186"/>
                </a:lnTo>
                <a:lnTo>
                  <a:pt x="455" y="2844"/>
                </a:lnTo>
                <a:lnTo>
                  <a:pt x="569" y="2844"/>
                </a:lnTo>
                <a:cubicBezTo>
                  <a:pt x="632" y="2844"/>
                  <a:pt x="683" y="2794"/>
                  <a:pt x="683" y="2731"/>
                </a:cubicBezTo>
                <a:cubicBezTo>
                  <a:pt x="683" y="2668"/>
                  <a:pt x="632" y="2617"/>
                  <a:pt x="569" y="2617"/>
                </a:cubicBezTo>
                <a:lnTo>
                  <a:pt x="455" y="2617"/>
                </a:lnTo>
                <a:lnTo>
                  <a:pt x="455" y="2276"/>
                </a:lnTo>
                <a:lnTo>
                  <a:pt x="569" y="2276"/>
                </a:lnTo>
                <a:cubicBezTo>
                  <a:pt x="632" y="2276"/>
                  <a:pt x="683" y="2225"/>
                  <a:pt x="683" y="2162"/>
                </a:cubicBezTo>
                <a:cubicBezTo>
                  <a:pt x="683" y="2099"/>
                  <a:pt x="632" y="2048"/>
                  <a:pt x="569" y="2048"/>
                </a:cubicBezTo>
                <a:lnTo>
                  <a:pt x="455" y="2048"/>
                </a:lnTo>
                <a:lnTo>
                  <a:pt x="455" y="1707"/>
                </a:lnTo>
                <a:lnTo>
                  <a:pt x="569" y="1707"/>
                </a:lnTo>
                <a:cubicBezTo>
                  <a:pt x="632" y="1707"/>
                  <a:pt x="683" y="1656"/>
                  <a:pt x="683" y="1593"/>
                </a:cubicBezTo>
                <a:cubicBezTo>
                  <a:pt x="683" y="1530"/>
                  <a:pt x="632" y="1479"/>
                  <a:pt x="569" y="1479"/>
                </a:cubicBezTo>
                <a:lnTo>
                  <a:pt x="455" y="1479"/>
                </a:lnTo>
                <a:lnTo>
                  <a:pt x="455" y="1138"/>
                </a:lnTo>
                <a:lnTo>
                  <a:pt x="569" y="1138"/>
                </a:lnTo>
                <a:cubicBezTo>
                  <a:pt x="632" y="1138"/>
                  <a:pt x="683" y="1087"/>
                  <a:pt x="683" y="1024"/>
                </a:cubicBezTo>
                <a:cubicBezTo>
                  <a:pt x="683" y="961"/>
                  <a:pt x="632" y="910"/>
                  <a:pt x="569" y="910"/>
                </a:cubicBezTo>
                <a:lnTo>
                  <a:pt x="455" y="910"/>
                </a:lnTo>
                <a:lnTo>
                  <a:pt x="455" y="569"/>
                </a:lnTo>
                <a:lnTo>
                  <a:pt x="569" y="569"/>
                </a:lnTo>
                <a:cubicBezTo>
                  <a:pt x="632" y="569"/>
                  <a:pt x="683" y="518"/>
                  <a:pt x="683" y="455"/>
                </a:cubicBezTo>
                <a:cubicBezTo>
                  <a:pt x="683" y="392"/>
                  <a:pt x="632" y="341"/>
                  <a:pt x="569" y="341"/>
                </a:cubicBezTo>
                <a:lnTo>
                  <a:pt x="455" y="341"/>
                </a:lnTo>
                <a:lnTo>
                  <a:pt x="455" y="114"/>
                </a:lnTo>
                <a:cubicBezTo>
                  <a:pt x="455" y="51"/>
                  <a:pt x="404" y="0"/>
                  <a:pt x="341" y="0"/>
                </a:cubicBezTo>
                <a:cubicBezTo>
                  <a:pt x="278" y="0"/>
                  <a:pt x="228" y="51"/>
                  <a:pt x="228" y="114"/>
                </a:cubicBezTo>
                <a:lnTo>
                  <a:pt x="228" y="341"/>
                </a:lnTo>
                <a:lnTo>
                  <a:pt x="114" y="341"/>
                </a:lnTo>
                <a:cubicBezTo>
                  <a:pt x="51" y="341"/>
                  <a:pt x="0" y="392"/>
                  <a:pt x="0" y="455"/>
                </a:cubicBezTo>
                <a:cubicBezTo>
                  <a:pt x="0" y="518"/>
                  <a:pt x="51" y="569"/>
                  <a:pt x="114" y="569"/>
                </a:cubicBezTo>
                <a:lnTo>
                  <a:pt x="228" y="569"/>
                </a:lnTo>
                <a:lnTo>
                  <a:pt x="228" y="910"/>
                </a:lnTo>
                <a:lnTo>
                  <a:pt x="114" y="910"/>
                </a:lnTo>
                <a:cubicBezTo>
                  <a:pt x="51" y="910"/>
                  <a:pt x="0" y="961"/>
                  <a:pt x="0" y="1024"/>
                </a:cubicBezTo>
                <a:cubicBezTo>
                  <a:pt x="0" y="1087"/>
                  <a:pt x="51" y="1138"/>
                  <a:pt x="114" y="1138"/>
                </a:cubicBezTo>
                <a:lnTo>
                  <a:pt x="228" y="1138"/>
                </a:lnTo>
                <a:lnTo>
                  <a:pt x="228" y="1479"/>
                </a:lnTo>
                <a:lnTo>
                  <a:pt x="114" y="1479"/>
                </a:lnTo>
                <a:cubicBezTo>
                  <a:pt x="51" y="1479"/>
                  <a:pt x="0" y="1530"/>
                  <a:pt x="0" y="1593"/>
                </a:cubicBezTo>
                <a:cubicBezTo>
                  <a:pt x="0" y="1656"/>
                  <a:pt x="51" y="1707"/>
                  <a:pt x="114" y="1707"/>
                </a:cubicBezTo>
                <a:lnTo>
                  <a:pt x="228" y="1707"/>
                </a:lnTo>
                <a:lnTo>
                  <a:pt x="228" y="2048"/>
                </a:lnTo>
                <a:lnTo>
                  <a:pt x="114" y="2048"/>
                </a:lnTo>
                <a:cubicBezTo>
                  <a:pt x="51" y="2048"/>
                  <a:pt x="0" y="2099"/>
                  <a:pt x="0" y="2162"/>
                </a:cubicBezTo>
                <a:cubicBezTo>
                  <a:pt x="0" y="2225"/>
                  <a:pt x="51" y="2276"/>
                  <a:pt x="114" y="2276"/>
                </a:cubicBezTo>
                <a:lnTo>
                  <a:pt x="228" y="2276"/>
                </a:lnTo>
                <a:lnTo>
                  <a:pt x="228" y="2617"/>
                </a:lnTo>
                <a:lnTo>
                  <a:pt x="114" y="2617"/>
                </a:lnTo>
                <a:cubicBezTo>
                  <a:pt x="51" y="2617"/>
                  <a:pt x="0" y="2668"/>
                  <a:pt x="0" y="2731"/>
                </a:cubicBezTo>
                <a:cubicBezTo>
                  <a:pt x="0" y="2794"/>
                  <a:pt x="51" y="2844"/>
                  <a:pt x="114" y="2844"/>
                </a:cubicBezTo>
                <a:lnTo>
                  <a:pt x="228" y="2844"/>
                </a:lnTo>
                <a:lnTo>
                  <a:pt x="228" y="3186"/>
                </a:lnTo>
                <a:lnTo>
                  <a:pt x="114" y="3186"/>
                </a:lnTo>
                <a:cubicBezTo>
                  <a:pt x="51" y="3186"/>
                  <a:pt x="0" y="3237"/>
                  <a:pt x="0" y="3300"/>
                </a:cubicBezTo>
                <a:cubicBezTo>
                  <a:pt x="0" y="3362"/>
                  <a:pt x="51" y="3413"/>
                  <a:pt x="114" y="3413"/>
                </a:cubicBezTo>
                <a:lnTo>
                  <a:pt x="228" y="3413"/>
                </a:lnTo>
                <a:lnTo>
                  <a:pt x="228" y="3755"/>
                </a:lnTo>
                <a:lnTo>
                  <a:pt x="114" y="3755"/>
                </a:lnTo>
                <a:cubicBezTo>
                  <a:pt x="51" y="3755"/>
                  <a:pt x="0" y="3806"/>
                  <a:pt x="0" y="3868"/>
                </a:cubicBezTo>
                <a:cubicBezTo>
                  <a:pt x="0" y="3931"/>
                  <a:pt x="51" y="3982"/>
                  <a:pt x="114" y="3982"/>
                </a:cubicBezTo>
                <a:lnTo>
                  <a:pt x="228" y="3982"/>
                </a:lnTo>
                <a:lnTo>
                  <a:pt x="228" y="4324"/>
                </a:lnTo>
                <a:lnTo>
                  <a:pt x="114" y="4324"/>
                </a:lnTo>
                <a:cubicBezTo>
                  <a:pt x="51" y="4324"/>
                  <a:pt x="0" y="4374"/>
                  <a:pt x="0" y="4437"/>
                </a:cubicBezTo>
                <a:cubicBezTo>
                  <a:pt x="0" y="4500"/>
                  <a:pt x="51" y="4551"/>
                  <a:pt x="114" y="4551"/>
                </a:cubicBezTo>
                <a:lnTo>
                  <a:pt x="228" y="4551"/>
                </a:lnTo>
                <a:lnTo>
                  <a:pt x="228" y="4892"/>
                </a:lnTo>
                <a:lnTo>
                  <a:pt x="114" y="4892"/>
                </a:lnTo>
                <a:cubicBezTo>
                  <a:pt x="51" y="4892"/>
                  <a:pt x="0" y="4943"/>
                  <a:pt x="0" y="5006"/>
                </a:cubicBezTo>
                <a:cubicBezTo>
                  <a:pt x="0" y="5069"/>
                  <a:pt x="51" y="5120"/>
                  <a:pt x="114" y="5120"/>
                </a:cubicBezTo>
                <a:lnTo>
                  <a:pt x="228" y="5120"/>
                </a:lnTo>
                <a:lnTo>
                  <a:pt x="228" y="5461"/>
                </a:lnTo>
                <a:lnTo>
                  <a:pt x="114" y="5461"/>
                </a:lnTo>
                <a:cubicBezTo>
                  <a:pt x="51" y="5461"/>
                  <a:pt x="0" y="5512"/>
                  <a:pt x="0" y="5575"/>
                </a:cubicBezTo>
                <a:cubicBezTo>
                  <a:pt x="0" y="5638"/>
                  <a:pt x="51" y="5689"/>
                  <a:pt x="114" y="5689"/>
                </a:cubicBezTo>
                <a:lnTo>
                  <a:pt x="228" y="5689"/>
                </a:lnTo>
                <a:lnTo>
                  <a:pt x="228" y="6030"/>
                </a:lnTo>
                <a:lnTo>
                  <a:pt x="114" y="6030"/>
                </a:lnTo>
                <a:cubicBezTo>
                  <a:pt x="51" y="6030"/>
                  <a:pt x="0" y="6081"/>
                  <a:pt x="0" y="6144"/>
                </a:cubicBezTo>
                <a:cubicBezTo>
                  <a:pt x="0" y="6207"/>
                  <a:pt x="51" y="6258"/>
                  <a:pt x="114" y="6258"/>
                </a:cubicBezTo>
                <a:lnTo>
                  <a:pt x="228" y="6258"/>
                </a:lnTo>
                <a:lnTo>
                  <a:pt x="228" y="6485"/>
                </a:lnTo>
                <a:cubicBezTo>
                  <a:pt x="228" y="6548"/>
                  <a:pt x="278" y="6599"/>
                  <a:pt x="341" y="6599"/>
                </a:cubicBezTo>
                <a:lnTo>
                  <a:pt x="683" y="6599"/>
                </a:lnTo>
                <a:lnTo>
                  <a:pt x="683" y="6713"/>
                </a:lnTo>
                <a:cubicBezTo>
                  <a:pt x="683" y="6776"/>
                  <a:pt x="734" y="6827"/>
                  <a:pt x="796" y="6827"/>
                </a:cubicBezTo>
                <a:cubicBezTo>
                  <a:pt x="859" y="6827"/>
                  <a:pt x="910" y="6776"/>
                  <a:pt x="910" y="6713"/>
                </a:cubicBezTo>
                <a:lnTo>
                  <a:pt x="910" y="6599"/>
                </a:lnTo>
                <a:lnTo>
                  <a:pt x="1252" y="6599"/>
                </a:lnTo>
                <a:lnTo>
                  <a:pt x="1252" y="6713"/>
                </a:lnTo>
                <a:cubicBezTo>
                  <a:pt x="1252" y="6776"/>
                  <a:pt x="1302" y="6827"/>
                  <a:pt x="1365" y="6827"/>
                </a:cubicBezTo>
                <a:cubicBezTo>
                  <a:pt x="1428" y="6827"/>
                  <a:pt x="1479" y="6776"/>
                  <a:pt x="1479" y="6713"/>
                </a:cubicBezTo>
                <a:lnTo>
                  <a:pt x="1479" y="6599"/>
                </a:lnTo>
                <a:lnTo>
                  <a:pt x="1820" y="6599"/>
                </a:lnTo>
                <a:lnTo>
                  <a:pt x="1820" y="6713"/>
                </a:lnTo>
                <a:cubicBezTo>
                  <a:pt x="1820" y="6776"/>
                  <a:pt x="1871" y="6827"/>
                  <a:pt x="1934" y="6827"/>
                </a:cubicBezTo>
                <a:cubicBezTo>
                  <a:pt x="1997" y="6827"/>
                  <a:pt x="2048" y="6776"/>
                  <a:pt x="2048" y="6713"/>
                </a:cubicBezTo>
                <a:lnTo>
                  <a:pt x="2048" y="6599"/>
                </a:lnTo>
                <a:lnTo>
                  <a:pt x="2389" y="6599"/>
                </a:lnTo>
                <a:lnTo>
                  <a:pt x="2389" y="6713"/>
                </a:lnTo>
                <a:cubicBezTo>
                  <a:pt x="2389" y="6776"/>
                  <a:pt x="2440" y="6827"/>
                  <a:pt x="2503" y="6827"/>
                </a:cubicBezTo>
                <a:cubicBezTo>
                  <a:pt x="2566" y="6827"/>
                  <a:pt x="2617" y="6776"/>
                  <a:pt x="2617" y="6713"/>
                </a:cubicBezTo>
                <a:lnTo>
                  <a:pt x="2617" y="6599"/>
                </a:lnTo>
                <a:lnTo>
                  <a:pt x="2958" y="6599"/>
                </a:lnTo>
                <a:lnTo>
                  <a:pt x="2958" y="6713"/>
                </a:lnTo>
                <a:cubicBezTo>
                  <a:pt x="2958" y="6776"/>
                  <a:pt x="3009" y="6827"/>
                  <a:pt x="3072" y="6827"/>
                </a:cubicBezTo>
                <a:cubicBezTo>
                  <a:pt x="3135" y="6827"/>
                  <a:pt x="3186" y="6776"/>
                  <a:pt x="3186" y="6713"/>
                </a:cubicBezTo>
                <a:lnTo>
                  <a:pt x="3186" y="6599"/>
                </a:lnTo>
                <a:lnTo>
                  <a:pt x="3527" y="6599"/>
                </a:lnTo>
                <a:lnTo>
                  <a:pt x="3527" y="6713"/>
                </a:lnTo>
                <a:cubicBezTo>
                  <a:pt x="3527" y="6776"/>
                  <a:pt x="3578" y="6827"/>
                  <a:pt x="3641" y="6827"/>
                </a:cubicBezTo>
                <a:cubicBezTo>
                  <a:pt x="3704" y="6827"/>
                  <a:pt x="3755" y="6776"/>
                  <a:pt x="3755" y="6713"/>
                </a:cubicBezTo>
                <a:lnTo>
                  <a:pt x="3755" y="6599"/>
                </a:lnTo>
                <a:lnTo>
                  <a:pt x="4096" y="6599"/>
                </a:lnTo>
                <a:lnTo>
                  <a:pt x="4096" y="6713"/>
                </a:lnTo>
                <a:cubicBezTo>
                  <a:pt x="4096" y="6776"/>
                  <a:pt x="4147" y="6827"/>
                  <a:pt x="4210" y="6827"/>
                </a:cubicBezTo>
                <a:cubicBezTo>
                  <a:pt x="4273" y="6827"/>
                  <a:pt x="4323" y="6776"/>
                  <a:pt x="4323" y="6713"/>
                </a:cubicBezTo>
                <a:lnTo>
                  <a:pt x="4323" y="6599"/>
                </a:lnTo>
                <a:lnTo>
                  <a:pt x="4665" y="6599"/>
                </a:lnTo>
                <a:lnTo>
                  <a:pt x="4665" y="6713"/>
                </a:lnTo>
                <a:cubicBezTo>
                  <a:pt x="4665" y="6776"/>
                  <a:pt x="4716" y="6827"/>
                  <a:pt x="4779" y="6827"/>
                </a:cubicBezTo>
                <a:cubicBezTo>
                  <a:pt x="4842" y="6827"/>
                  <a:pt x="4892" y="6776"/>
                  <a:pt x="4892" y="6713"/>
                </a:cubicBezTo>
                <a:lnTo>
                  <a:pt x="4892" y="6599"/>
                </a:lnTo>
                <a:lnTo>
                  <a:pt x="5234" y="6599"/>
                </a:lnTo>
                <a:lnTo>
                  <a:pt x="5234" y="6713"/>
                </a:lnTo>
                <a:cubicBezTo>
                  <a:pt x="5234" y="6776"/>
                  <a:pt x="5285" y="6827"/>
                  <a:pt x="5347" y="6827"/>
                </a:cubicBezTo>
                <a:cubicBezTo>
                  <a:pt x="5410" y="6827"/>
                  <a:pt x="5461" y="6776"/>
                  <a:pt x="5461" y="6713"/>
                </a:cubicBezTo>
                <a:lnTo>
                  <a:pt x="5461" y="6599"/>
                </a:lnTo>
                <a:lnTo>
                  <a:pt x="5803" y="6599"/>
                </a:lnTo>
                <a:lnTo>
                  <a:pt x="5803" y="6713"/>
                </a:lnTo>
                <a:cubicBezTo>
                  <a:pt x="5803" y="6776"/>
                  <a:pt x="5853" y="6827"/>
                  <a:pt x="5916" y="6827"/>
                </a:cubicBezTo>
                <a:cubicBezTo>
                  <a:pt x="5979" y="6827"/>
                  <a:pt x="6030" y="6776"/>
                  <a:pt x="6030" y="6713"/>
                </a:cubicBezTo>
                <a:lnTo>
                  <a:pt x="6030" y="6599"/>
                </a:lnTo>
                <a:lnTo>
                  <a:pt x="6371" y="6599"/>
                </a:lnTo>
                <a:lnTo>
                  <a:pt x="6371" y="6713"/>
                </a:lnTo>
                <a:cubicBezTo>
                  <a:pt x="6371" y="6776"/>
                  <a:pt x="6422" y="6827"/>
                  <a:pt x="6485" y="6827"/>
                </a:cubicBezTo>
                <a:cubicBezTo>
                  <a:pt x="6548" y="6827"/>
                  <a:pt x="6599" y="6776"/>
                  <a:pt x="6599" y="6713"/>
                </a:cubicBezTo>
                <a:lnTo>
                  <a:pt x="6599" y="6599"/>
                </a:lnTo>
                <a:lnTo>
                  <a:pt x="6713" y="6599"/>
                </a:lnTo>
                <a:cubicBezTo>
                  <a:pt x="6776" y="6599"/>
                  <a:pt x="6827" y="6548"/>
                  <a:pt x="6827" y="6485"/>
                </a:cubicBezTo>
                <a:cubicBezTo>
                  <a:pt x="6827" y="6422"/>
                  <a:pt x="6776" y="6372"/>
                  <a:pt x="6713" y="6372"/>
                </a:cubicBezTo>
                <a:lnTo>
                  <a:pt x="6599" y="6372"/>
                </a:lnTo>
                <a:lnTo>
                  <a:pt x="6599" y="6258"/>
                </a:lnTo>
                <a:cubicBezTo>
                  <a:pt x="6599" y="6195"/>
                  <a:pt x="6548" y="6144"/>
                  <a:pt x="6485" y="6144"/>
                </a:cubicBezTo>
                <a:cubicBezTo>
                  <a:pt x="6422" y="6144"/>
                  <a:pt x="6371" y="6195"/>
                  <a:pt x="6371" y="6258"/>
                </a:cubicBezTo>
                <a:lnTo>
                  <a:pt x="6371" y="6372"/>
                </a:lnTo>
                <a:lnTo>
                  <a:pt x="6030" y="6372"/>
                </a:lnTo>
                <a:lnTo>
                  <a:pt x="6030" y="6258"/>
                </a:lnTo>
                <a:cubicBezTo>
                  <a:pt x="6030" y="6195"/>
                  <a:pt x="5979" y="6144"/>
                  <a:pt x="5916" y="6144"/>
                </a:cubicBezTo>
                <a:cubicBezTo>
                  <a:pt x="5853" y="6144"/>
                  <a:pt x="5803" y="6195"/>
                  <a:pt x="5803" y="6258"/>
                </a:cubicBezTo>
                <a:lnTo>
                  <a:pt x="5803" y="6372"/>
                </a:lnTo>
                <a:lnTo>
                  <a:pt x="5461" y="6372"/>
                </a:lnTo>
                <a:lnTo>
                  <a:pt x="5461" y="6258"/>
                </a:lnTo>
                <a:cubicBezTo>
                  <a:pt x="5461" y="6195"/>
                  <a:pt x="5410" y="6144"/>
                  <a:pt x="5347" y="6144"/>
                </a:cubicBezTo>
                <a:cubicBezTo>
                  <a:pt x="5285" y="6144"/>
                  <a:pt x="5234" y="6195"/>
                  <a:pt x="5234" y="6258"/>
                </a:cubicBezTo>
                <a:lnTo>
                  <a:pt x="5234" y="6372"/>
                </a:lnTo>
                <a:lnTo>
                  <a:pt x="4892" y="6372"/>
                </a:lnTo>
                <a:lnTo>
                  <a:pt x="4892" y="6258"/>
                </a:lnTo>
                <a:cubicBezTo>
                  <a:pt x="4892" y="6195"/>
                  <a:pt x="4842" y="6144"/>
                  <a:pt x="4779" y="6144"/>
                </a:cubicBezTo>
                <a:cubicBezTo>
                  <a:pt x="4716" y="6144"/>
                  <a:pt x="4665" y="6195"/>
                  <a:pt x="4665" y="6258"/>
                </a:cubicBezTo>
                <a:lnTo>
                  <a:pt x="4665" y="6372"/>
                </a:lnTo>
                <a:lnTo>
                  <a:pt x="4323" y="6372"/>
                </a:lnTo>
                <a:lnTo>
                  <a:pt x="4323" y="6258"/>
                </a:lnTo>
                <a:cubicBezTo>
                  <a:pt x="4323" y="6195"/>
                  <a:pt x="4273" y="6144"/>
                  <a:pt x="4210" y="6144"/>
                </a:cubicBezTo>
                <a:cubicBezTo>
                  <a:pt x="4147" y="6144"/>
                  <a:pt x="4096" y="6195"/>
                  <a:pt x="4096" y="6258"/>
                </a:cubicBezTo>
                <a:lnTo>
                  <a:pt x="4096" y="6372"/>
                </a:lnTo>
                <a:lnTo>
                  <a:pt x="3755" y="6372"/>
                </a:lnTo>
                <a:lnTo>
                  <a:pt x="3755" y="6258"/>
                </a:lnTo>
                <a:cubicBezTo>
                  <a:pt x="3755" y="6195"/>
                  <a:pt x="3704" y="6144"/>
                  <a:pt x="3641" y="6144"/>
                </a:cubicBezTo>
                <a:cubicBezTo>
                  <a:pt x="3578" y="6144"/>
                  <a:pt x="3527" y="6195"/>
                  <a:pt x="3527" y="6258"/>
                </a:cubicBezTo>
                <a:lnTo>
                  <a:pt x="3527" y="6372"/>
                </a:lnTo>
                <a:lnTo>
                  <a:pt x="3186" y="6372"/>
                </a:lnTo>
                <a:lnTo>
                  <a:pt x="3186" y="6258"/>
                </a:lnTo>
                <a:cubicBezTo>
                  <a:pt x="3186" y="6195"/>
                  <a:pt x="3135" y="6144"/>
                  <a:pt x="3072" y="6144"/>
                </a:cubicBezTo>
                <a:cubicBezTo>
                  <a:pt x="3009" y="6144"/>
                  <a:pt x="2958" y="6195"/>
                  <a:pt x="2958" y="6258"/>
                </a:cubicBezTo>
                <a:lnTo>
                  <a:pt x="2958" y="6372"/>
                </a:lnTo>
                <a:lnTo>
                  <a:pt x="2617" y="6372"/>
                </a:lnTo>
                <a:lnTo>
                  <a:pt x="2617" y="6258"/>
                </a:lnTo>
                <a:cubicBezTo>
                  <a:pt x="2617" y="6195"/>
                  <a:pt x="2566" y="6144"/>
                  <a:pt x="2503" y="6144"/>
                </a:cubicBezTo>
                <a:cubicBezTo>
                  <a:pt x="2440" y="6144"/>
                  <a:pt x="2389" y="6195"/>
                  <a:pt x="2389" y="6258"/>
                </a:cubicBezTo>
                <a:lnTo>
                  <a:pt x="2389" y="6372"/>
                </a:lnTo>
                <a:lnTo>
                  <a:pt x="2048" y="6372"/>
                </a:lnTo>
                <a:lnTo>
                  <a:pt x="2048" y="6258"/>
                </a:lnTo>
                <a:cubicBezTo>
                  <a:pt x="2048" y="6195"/>
                  <a:pt x="1997" y="6144"/>
                  <a:pt x="1934" y="6144"/>
                </a:cubicBezTo>
                <a:cubicBezTo>
                  <a:pt x="1871" y="6144"/>
                  <a:pt x="1820" y="6195"/>
                  <a:pt x="1820" y="6258"/>
                </a:cubicBezTo>
                <a:lnTo>
                  <a:pt x="1820" y="6372"/>
                </a:lnTo>
                <a:lnTo>
                  <a:pt x="1479" y="6372"/>
                </a:lnTo>
                <a:lnTo>
                  <a:pt x="1479" y="6258"/>
                </a:lnTo>
                <a:cubicBezTo>
                  <a:pt x="1479" y="6195"/>
                  <a:pt x="1428" y="6144"/>
                  <a:pt x="1365" y="6144"/>
                </a:cubicBezTo>
                <a:cubicBezTo>
                  <a:pt x="1302" y="6144"/>
                  <a:pt x="1252" y="6195"/>
                  <a:pt x="1252" y="6258"/>
                </a:cubicBezTo>
                <a:lnTo>
                  <a:pt x="1252" y="6372"/>
                </a:lnTo>
                <a:lnTo>
                  <a:pt x="910" y="6372"/>
                </a:lnTo>
                <a:lnTo>
                  <a:pt x="910" y="6258"/>
                </a:lnTo>
                <a:cubicBezTo>
                  <a:pt x="910" y="6195"/>
                  <a:pt x="859" y="6144"/>
                  <a:pt x="796" y="6144"/>
                </a:cubicBezTo>
                <a:cubicBezTo>
                  <a:pt x="734" y="6144"/>
                  <a:pt x="683" y="6195"/>
                  <a:pt x="683" y="6258"/>
                </a:cubicBezTo>
                <a:lnTo>
                  <a:pt x="683" y="6372"/>
                </a:lnTo>
                <a:lnTo>
                  <a:pt x="455" y="6372"/>
                </a:lnTo>
                <a:lnTo>
                  <a:pt x="455" y="5234"/>
                </a:lnTo>
                <a:lnTo>
                  <a:pt x="1263" y="523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8" name="AutoShape 8"/>
          <p:cNvSpPr/>
          <p:nvPr/>
        </p:nvSpPr>
        <p:spPr>
          <a:xfrm>
            <a:off x="7985552" y="1752316"/>
            <a:ext cx="665795" cy="665791"/>
          </a:xfrm>
          <a:prstGeom prst="ellipse">
            <a:avLst/>
          </a:prstGeom>
          <a:solidFill>
            <a:schemeClr val="accent1">
              <a:alpha val="100000"/>
            </a:schemeClr>
          </a:solidFill>
          <a:ln w="28575">
            <a:solidFill>
              <a:schemeClr val="accent1">
                <a:lumMod val="60000"/>
                <a:lumMod val="40000"/>
                <a:alpha val="100000"/>
              </a:schemeClr>
            </a:solidFill>
            <a:prstDash val="solid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Freeform 9"/>
          <p:cNvSpPr/>
          <p:nvPr/>
        </p:nvSpPr>
        <p:spPr>
          <a:xfrm>
            <a:off x="8165392" y="1937790"/>
            <a:ext cx="306115" cy="294843"/>
          </a:xfrm>
          <a:custGeom>
            <a:avLst/>
            <a:gdLst/>
            <a:ahLst/>
            <a:cxnLst/>
            <a:rect l="l" t="t" r="r" b="b"/>
            <a:pathLst>
              <a:path w="6827" h="5912">
                <a:moveTo>
                  <a:pt x="3413" y="0"/>
                </a:moveTo>
                <a:lnTo>
                  <a:pt x="0" y="5912"/>
                </a:lnTo>
                <a:lnTo>
                  <a:pt x="6827" y="5912"/>
                </a:lnTo>
                <a:lnTo>
                  <a:pt x="3413" y="0"/>
                </a:lnTo>
                <a:close/>
                <a:moveTo>
                  <a:pt x="3413" y="972"/>
                </a:moveTo>
                <a:lnTo>
                  <a:pt x="4489" y="2835"/>
                </a:lnTo>
                <a:lnTo>
                  <a:pt x="2338" y="2835"/>
                </a:lnTo>
                <a:lnTo>
                  <a:pt x="3413" y="972"/>
                </a:lnTo>
                <a:close/>
                <a:moveTo>
                  <a:pt x="842" y="5426"/>
                </a:moveTo>
                <a:lnTo>
                  <a:pt x="1917" y="3564"/>
                </a:lnTo>
                <a:lnTo>
                  <a:pt x="2993" y="5426"/>
                </a:lnTo>
                <a:lnTo>
                  <a:pt x="842" y="5426"/>
                </a:lnTo>
                <a:close/>
                <a:moveTo>
                  <a:pt x="2338" y="3321"/>
                </a:moveTo>
                <a:lnTo>
                  <a:pt x="4489" y="3321"/>
                </a:lnTo>
                <a:lnTo>
                  <a:pt x="3413" y="5183"/>
                </a:lnTo>
                <a:lnTo>
                  <a:pt x="2338" y="3321"/>
                </a:lnTo>
                <a:close/>
                <a:moveTo>
                  <a:pt x="4910" y="3564"/>
                </a:moveTo>
                <a:lnTo>
                  <a:pt x="5985" y="5426"/>
                </a:lnTo>
                <a:lnTo>
                  <a:pt x="3834" y="5426"/>
                </a:lnTo>
                <a:lnTo>
                  <a:pt x="4910" y="356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0" name="AutoShape 10"/>
          <p:cNvSpPr/>
          <p:nvPr/>
        </p:nvSpPr>
        <p:spPr>
          <a:xfrm>
            <a:off x="4252748" y="3594735"/>
            <a:ext cx="665795" cy="665791"/>
          </a:xfrm>
          <a:prstGeom prst="ellipse">
            <a:avLst/>
          </a:prstGeom>
          <a:solidFill>
            <a:schemeClr val="accent1">
              <a:alpha val="100000"/>
            </a:schemeClr>
          </a:solidFill>
          <a:ln w="28575">
            <a:solidFill>
              <a:schemeClr val="accent1">
                <a:lumMod val="60000"/>
                <a:lumMod val="40000"/>
                <a:alpha val="100000"/>
              </a:schemeClr>
            </a:solidFill>
            <a:prstDash val="solid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1"/>
          <p:cNvSpPr/>
          <p:nvPr/>
        </p:nvSpPr>
        <p:spPr>
          <a:xfrm>
            <a:off x="4432588" y="3780208"/>
            <a:ext cx="306115" cy="294843"/>
          </a:xfrm>
          <a:custGeom>
            <a:avLst/>
            <a:gdLst/>
            <a:ahLst/>
            <a:cxnLst/>
            <a:rect l="l" t="t" r="r" b="b"/>
            <a:pathLst>
              <a:path w="597921" h="598324">
                <a:moveTo>
                  <a:pt x="297615" y="96957"/>
                </a:moveTo>
                <a:cubicBezTo>
                  <a:pt x="311959" y="96957"/>
                  <a:pt x="323434" y="108416"/>
                  <a:pt x="323434" y="122740"/>
                </a:cubicBezTo>
                <a:lnTo>
                  <a:pt x="323434" y="289852"/>
                </a:lnTo>
                <a:lnTo>
                  <a:pt x="462572" y="289852"/>
                </a:lnTo>
                <a:cubicBezTo>
                  <a:pt x="476438" y="289852"/>
                  <a:pt x="487913" y="301311"/>
                  <a:pt x="487913" y="315157"/>
                </a:cubicBezTo>
                <a:cubicBezTo>
                  <a:pt x="487913" y="329004"/>
                  <a:pt x="476438" y="340463"/>
                  <a:pt x="462572" y="340463"/>
                </a:cubicBezTo>
                <a:lnTo>
                  <a:pt x="297615" y="340463"/>
                </a:lnTo>
                <a:cubicBezTo>
                  <a:pt x="283749" y="340463"/>
                  <a:pt x="272274" y="329004"/>
                  <a:pt x="272274" y="315157"/>
                </a:cubicBezTo>
                <a:lnTo>
                  <a:pt x="272274" y="122740"/>
                </a:lnTo>
                <a:cubicBezTo>
                  <a:pt x="272274" y="108416"/>
                  <a:pt x="283749" y="96957"/>
                  <a:pt x="297615" y="96957"/>
                </a:cubicBezTo>
                <a:close/>
                <a:moveTo>
                  <a:pt x="298127" y="0"/>
                </a:moveTo>
                <a:cubicBezTo>
                  <a:pt x="463564" y="0"/>
                  <a:pt x="597921" y="134181"/>
                  <a:pt x="597921" y="299401"/>
                </a:cubicBezTo>
                <a:cubicBezTo>
                  <a:pt x="597921" y="464143"/>
                  <a:pt x="463564" y="598324"/>
                  <a:pt x="298127" y="598324"/>
                </a:cubicBezTo>
                <a:cubicBezTo>
                  <a:pt x="188155" y="598324"/>
                  <a:pt x="87268" y="538635"/>
                  <a:pt x="35150" y="442177"/>
                </a:cubicBezTo>
                <a:cubicBezTo>
                  <a:pt x="33238" y="438835"/>
                  <a:pt x="32760" y="435492"/>
                  <a:pt x="34194" y="432149"/>
                </a:cubicBezTo>
                <a:cubicBezTo>
                  <a:pt x="35150" y="428807"/>
                  <a:pt x="37541" y="425942"/>
                  <a:pt x="40410" y="424509"/>
                </a:cubicBezTo>
                <a:lnTo>
                  <a:pt x="74836" y="407796"/>
                </a:lnTo>
                <a:cubicBezTo>
                  <a:pt x="81052" y="404931"/>
                  <a:pt x="88702" y="407319"/>
                  <a:pt x="91571" y="413049"/>
                </a:cubicBezTo>
                <a:cubicBezTo>
                  <a:pt x="133169" y="488018"/>
                  <a:pt x="212540" y="534815"/>
                  <a:pt x="298127" y="534815"/>
                </a:cubicBezTo>
                <a:cubicBezTo>
                  <a:pt x="428181" y="534815"/>
                  <a:pt x="534328" y="429284"/>
                  <a:pt x="534328" y="299401"/>
                </a:cubicBezTo>
                <a:cubicBezTo>
                  <a:pt x="534328" y="169517"/>
                  <a:pt x="428181" y="63509"/>
                  <a:pt x="298127" y="63509"/>
                </a:cubicBezTo>
                <a:cubicBezTo>
                  <a:pt x="242185" y="63509"/>
                  <a:pt x="187677" y="83565"/>
                  <a:pt x="145123" y="120333"/>
                </a:cubicBezTo>
                <a:lnTo>
                  <a:pt x="200587" y="142299"/>
                </a:lnTo>
                <a:cubicBezTo>
                  <a:pt x="204890" y="144209"/>
                  <a:pt x="207759" y="148029"/>
                  <a:pt x="208237" y="152327"/>
                </a:cubicBezTo>
                <a:cubicBezTo>
                  <a:pt x="208715" y="157102"/>
                  <a:pt x="207281" y="161399"/>
                  <a:pt x="203456" y="164265"/>
                </a:cubicBezTo>
                <a:lnTo>
                  <a:pt x="48060" y="285553"/>
                </a:lnTo>
                <a:cubicBezTo>
                  <a:pt x="44235" y="288418"/>
                  <a:pt x="39454" y="289373"/>
                  <a:pt x="35150" y="287463"/>
                </a:cubicBezTo>
                <a:cubicBezTo>
                  <a:pt x="31325" y="285553"/>
                  <a:pt x="27978" y="281733"/>
                  <a:pt x="27500" y="277435"/>
                </a:cubicBezTo>
                <a:lnTo>
                  <a:pt x="246" y="82132"/>
                </a:lnTo>
                <a:cubicBezTo>
                  <a:pt x="-710" y="77835"/>
                  <a:pt x="1203" y="73060"/>
                  <a:pt x="4550" y="70194"/>
                </a:cubicBezTo>
                <a:cubicBezTo>
                  <a:pt x="8375" y="67807"/>
                  <a:pt x="13156" y="66852"/>
                  <a:pt x="17459" y="68762"/>
                </a:cubicBezTo>
                <a:lnTo>
                  <a:pt x="80574" y="94070"/>
                </a:lnTo>
                <a:cubicBezTo>
                  <a:pt x="137472" y="33426"/>
                  <a:pt x="214931" y="0"/>
                  <a:pt x="298127" y="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2" name="AutoShape 12"/>
          <p:cNvSpPr/>
          <p:nvPr/>
        </p:nvSpPr>
        <p:spPr>
          <a:xfrm>
            <a:off x="7274660" y="3594735"/>
            <a:ext cx="665795" cy="665791"/>
          </a:xfrm>
          <a:prstGeom prst="ellipse">
            <a:avLst/>
          </a:prstGeom>
          <a:solidFill>
            <a:schemeClr val="accent1">
              <a:alpha val="100000"/>
            </a:schemeClr>
          </a:solidFill>
          <a:ln w="28575">
            <a:solidFill>
              <a:schemeClr val="accent1">
                <a:lumMod val="60000"/>
                <a:lumMod val="40000"/>
                <a:alpha val="100000"/>
              </a:schemeClr>
            </a:solidFill>
            <a:prstDash val="solid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Freeform 13"/>
          <p:cNvSpPr/>
          <p:nvPr/>
        </p:nvSpPr>
        <p:spPr>
          <a:xfrm>
            <a:off x="7454500" y="3780208"/>
            <a:ext cx="306115" cy="294843"/>
          </a:xfrm>
          <a:custGeom>
            <a:avLst/>
            <a:gdLst/>
            <a:ahLst/>
            <a:cxnLst/>
            <a:rect l="l" t="t" r="r" b="b"/>
            <a:pathLst>
              <a:path w="582235" h="606722">
                <a:moveTo>
                  <a:pt x="0" y="404481"/>
                </a:moveTo>
                <a:lnTo>
                  <a:pt x="101261" y="404481"/>
                </a:lnTo>
                <a:lnTo>
                  <a:pt x="101261" y="606722"/>
                </a:lnTo>
                <a:lnTo>
                  <a:pt x="0" y="606722"/>
                </a:lnTo>
                <a:close/>
                <a:moveTo>
                  <a:pt x="151927" y="328623"/>
                </a:moveTo>
                <a:lnTo>
                  <a:pt x="253188" y="328623"/>
                </a:lnTo>
                <a:lnTo>
                  <a:pt x="253188" y="606722"/>
                </a:lnTo>
                <a:lnTo>
                  <a:pt x="151927" y="606722"/>
                </a:lnTo>
                <a:close/>
                <a:moveTo>
                  <a:pt x="303855" y="252766"/>
                </a:moveTo>
                <a:lnTo>
                  <a:pt x="405046" y="252766"/>
                </a:lnTo>
                <a:lnTo>
                  <a:pt x="405046" y="606722"/>
                </a:lnTo>
                <a:lnTo>
                  <a:pt x="303855" y="606722"/>
                </a:lnTo>
                <a:close/>
                <a:moveTo>
                  <a:pt x="455711" y="202241"/>
                </a:moveTo>
                <a:lnTo>
                  <a:pt x="556972" y="202241"/>
                </a:lnTo>
                <a:lnTo>
                  <a:pt x="556972" y="606722"/>
                </a:lnTo>
                <a:lnTo>
                  <a:pt x="455711" y="606722"/>
                </a:lnTo>
                <a:close/>
                <a:moveTo>
                  <a:pt x="455697" y="0"/>
                </a:moveTo>
                <a:lnTo>
                  <a:pt x="556785" y="0"/>
                </a:lnTo>
                <a:lnTo>
                  <a:pt x="556874" y="0"/>
                </a:lnTo>
                <a:lnTo>
                  <a:pt x="556963" y="0"/>
                </a:lnTo>
                <a:cubicBezTo>
                  <a:pt x="557230" y="0"/>
                  <a:pt x="557408" y="0"/>
                  <a:pt x="557675" y="0"/>
                </a:cubicBezTo>
                <a:cubicBezTo>
                  <a:pt x="558298" y="89"/>
                  <a:pt x="558832" y="89"/>
                  <a:pt x="559366" y="89"/>
                </a:cubicBezTo>
                <a:cubicBezTo>
                  <a:pt x="559811" y="178"/>
                  <a:pt x="560256" y="267"/>
                  <a:pt x="560611" y="267"/>
                </a:cubicBezTo>
                <a:cubicBezTo>
                  <a:pt x="561056" y="356"/>
                  <a:pt x="561412" y="444"/>
                  <a:pt x="561857" y="444"/>
                </a:cubicBezTo>
                <a:cubicBezTo>
                  <a:pt x="562302" y="533"/>
                  <a:pt x="562747" y="711"/>
                  <a:pt x="563192" y="800"/>
                </a:cubicBezTo>
                <a:cubicBezTo>
                  <a:pt x="563548" y="889"/>
                  <a:pt x="563904" y="978"/>
                  <a:pt x="564171" y="1067"/>
                </a:cubicBezTo>
                <a:cubicBezTo>
                  <a:pt x="564616" y="1156"/>
                  <a:pt x="565061" y="1333"/>
                  <a:pt x="565506" y="1511"/>
                </a:cubicBezTo>
                <a:cubicBezTo>
                  <a:pt x="565862" y="1600"/>
                  <a:pt x="566218" y="1778"/>
                  <a:pt x="566574" y="1867"/>
                </a:cubicBezTo>
                <a:cubicBezTo>
                  <a:pt x="566929" y="2044"/>
                  <a:pt x="567285" y="2222"/>
                  <a:pt x="567730" y="2400"/>
                </a:cubicBezTo>
                <a:cubicBezTo>
                  <a:pt x="568086" y="2578"/>
                  <a:pt x="568442" y="2755"/>
                  <a:pt x="568798" y="2933"/>
                </a:cubicBezTo>
                <a:cubicBezTo>
                  <a:pt x="569154" y="3111"/>
                  <a:pt x="569421" y="3289"/>
                  <a:pt x="569777" y="3467"/>
                </a:cubicBezTo>
                <a:cubicBezTo>
                  <a:pt x="570133" y="3733"/>
                  <a:pt x="570578" y="4000"/>
                  <a:pt x="570934" y="4178"/>
                </a:cubicBezTo>
                <a:cubicBezTo>
                  <a:pt x="571201" y="4444"/>
                  <a:pt x="571557" y="4622"/>
                  <a:pt x="571824" y="4800"/>
                </a:cubicBezTo>
                <a:cubicBezTo>
                  <a:pt x="572180" y="5155"/>
                  <a:pt x="572536" y="5422"/>
                  <a:pt x="572891" y="5689"/>
                </a:cubicBezTo>
                <a:cubicBezTo>
                  <a:pt x="573247" y="5955"/>
                  <a:pt x="573514" y="6222"/>
                  <a:pt x="573781" y="6489"/>
                </a:cubicBezTo>
                <a:cubicBezTo>
                  <a:pt x="574137" y="6755"/>
                  <a:pt x="574493" y="7022"/>
                  <a:pt x="574760" y="7289"/>
                </a:cubicBezTo>
                <a:cubicBezTo>
                  <a:pt x="575205" y="7733"/>
                  <a:pt x="575561" y="8178"/>
                  <a:pt x="575917" y="8533"/>
                </a:cubicBezTo>
                <a:cubicBezTo>
                  <a:pt x="576095" y="8711"/>
                  <a:pt x="576273" y="8889"/>
                  <a:pt x="576451" y="9066"/>
                </a:cubicBezTo>
                <a:cubicBezTo>
                  <a:pt x="576451" y="9155"/>
                  <a:pt x="576451" y="9155"/>
                  <a:pt x="576451" y="9155"/>
                </a:cubicBezTo>
                <a:cubicBezTo>
                  <a:pt x="576985" y="9777"/>
                  <a:pt x="577519" y="10489"/>
                  <a:pt x="577964" y="11200"/>
                </a:cubicBezTo>
                <a:cubicBezTo>
                  <a:pt x="577964" y="11200"/>
                  <a:pt x="578053" y="11289"/>
                  <a:pt x="578053" y="11289"/>
                </a:cubicBezTo>
                <a:cubicBezTo>
                  <a:pt x="578498" y="12000"/>
                  <a:pt x="578854" y="12622"/>
                  <a:pt x="579209" y="13244"/>
                </a:cubicBezTo>
                <a:cubicBezTo>
                  <a:pt x="579387" y="13600"/>
                  <a:pt x="579565" y="13955"/>
                  <a:pt x="579743" y="14222"/>
                </a:cubicBezTo>
                <a:cubicBezTo>
                  <a:pt x="579921" y="14666"/>
                  <a:pt x="580099" y="15111"/>
                  <a:pt x="580277" y="15555"/>
                </a:cubicBezTo>
                <a:cubicBezTo>
                  <a:pt x="580455" y="15911"/>
                  <a:pt x="580633" y="16266"/>
                  <a:pt x="580722" y="16711"/>
                </a:cubicBezTo>
                <a:cubicBezTo>
                  <a:pt x="580900" y="17066"/>
                  <a:pt x="581078" y="17422"/>
                  <a:pt x="581167" y="17866"/>
                </a:cubicBezTo>
                <a:cubicBezTo>
                  <a:pt x="581256" y="18311"/>
                  <a:pt x="581434" y="18755"/>
                  <a:pt x="581523" y="19199"/>
                </a:cubicBezTo>
                <a:cubicBezTo>
                  <a:pt x="581612" y="19555"/>
                  <a:pt x="581701" y="19910"/>
                  <a:pt x="581790" y="20266"/>
                </a:cubicBezTo>
                <a:cubicBezTo>
                  <a:pt x="581879" y="20977"/>
                  <a:pt x="582057" y="21777"/>
                  <a:pt x="582146" y="22488"/>
                </a:cubicBezTo>
                <a:cubicBezTo>
                  <a:pt x="582146" y="22577"/>
                  <a:pt x="582146" y="22666"/>
                  <a:pt x="582146" y="22666"/>
                </a:cubicBezTo>
                <a:cubicBezTo>
                  <a:pt x="582235" y="23555"/>
                  <a:pt x="582235" y="24355"/>
                  <a:pt x="582235" y="25244"/>
                </a:cubicBezTo>
                <a:lnTo>
                  <a:pt x="582235" y="126396"/>
                </a:lnTo>
                <a:cubicBezTo>
                  <a:pt x="582235" y="140351"/>
                  <a:pt x="570934" y="151728"/>
                  <a:pt x="556963" y="151728"/>
                </a:cubicBezTo>
                <a:cubicBezTo>
                  <a:pt x="542992" y="151728"/>
                  <a:pt x="531691" y="140351"/>
                  <a:pt x="531691" y="126396"/>
                </a:cubicBezTo>
                <a:lnTo>
                  <a:pt x="531691" y="79286"/>
                </a:lnTo>
                <a:lnTo>
                  <a:pt x="421260" y="171106"/>
                </a:lnTo>
                <a:cubicBezTo>
                  <a:pt x="410582" y="180083"/>
                  <a:pt x="394564" y="178572"/>
                  <a:pt x="385666" y="167906"/>
                </a:cubicBezTo>
                <a:cubicBezTo>
                  <a:pt x="376678" y="157150"/>
                  <a:pt x="378191" y="141240"/>
                  <a:pt x="388869" y="132262"/>
                </a:cubicBezTo>
                <a:lnTo>
                  <a:pt x="487020" y="50576"/>
                </a:lnTo>
                <a:lnTo>
                  <a:pt x="455697" y="50576"/>
                </a:lnTo>
                <a:cubicBezTo>
                  <a:pt x="441727" y="50576"/>
                  <a:pt x="430425" y="39288"/>
                  <a:pt x="430425" y="25244"/>
                </a:cubicBezTo>
                <a:cubicBezTo>
                  <a:pt x="430425" y="11289"/>
                  <a:pt x="441727" y="0"/>
                  <a:pt x="455697" y="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4" name="AutoShape 14"/>
          <p:cNvSpPr/>
          <p:nvPr/>
        </p:nvSpPr>
        <p:spPr>
          <a:xfrm>
            <a:off x="747336" y="1818640"/>
            <a:ext cx="2553871" cy="102036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p>
            <a:pPr algn="r">
              <a:lnSpc>
                <a:spcPct val="150000"/>
              </a:lnSpc>
              <a:spcBef>
                <a:spcPts val="270"/>
              </a:spcBef>
              <a:defRPr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通过刺激肠道蠕动或软化粪便来缓解便秘，如硫酸镁、聚乙二醇等。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747336" y="1454118"/>
            <a:ext cx="2553871" cy="4226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p>
            <a:pPr algn="r">
              <a:spcBef>
                <a:spcPts val="270"/>
              </a:spcBef>
              <a:defRPr/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泻药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1940528" y="4508965"/>
            <a:ext cx="2552700" cy="89187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p>
            <a:pPr algn="l">
              <a:lnSpc>
                <a:spcPct val="120000"/>
              </a:lnSpc>
              <a:defRPr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增加肠道分泌，刺激肠道蠕动，如鲁比前列酮等。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1940528" y="4078385"/>
            <a:ext cx="2084356" cy="40357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p>
            <a:pPr algn="l">
              <a:lnSpc>
                <a:spcPct val="120000"/>
              </a:lnSpc>
              <a:defRPr/>
            </a:pPr>
            <a:r>
              <a:rPr lang="en-US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促分泌药</a:t>
            </a:r>
            <a:endParaRPr lang="en-US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AutoShape 18"/>
          <p:cNvSpPr/>
          <p:nvPr/>
        </p:nvSpPr>
        <p:spPr>
          <a:xfrm>
            <a:off x="8872233" y="1818640"/>
            <a:ext cx="2552700" cy="108278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p>
            <a:pPr algn="l">
              <a:lnSpc>
                <a:spcPct val="150000"/>
              </a:lnSpc>
              <a:spcBef>
                <a:spcPts val="270"/>
              </a:spcBef>
              <a:defRPr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通过调节肠道菌群平衡来改善便秘，如益生菌、益生元等。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8872233" y="1454118"/>
            <a:ext cx="2569478" cy="44168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p>
            <a:pPr algn="l">
              <a:lnSpc>
                <a:spcPct val="120000"/>
              </a:lnSpc>
              <a:defRPr/>
            </a:pPr>
            <a:r>
              <a:rPr lang="en-US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肠道菌群调节药</a:t>
            </a:r>
            <a:endParaRPr lang="en-US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AutoShape 20"/>
          <p:cNvSpPr/>
          <p:nvPr/>
        </p:nvSpPr>
        <p:spPr>
          <a:xfrm>
            <a:off x="7814024" y="4529291"/>
            <a:ext cx="2552700" cy="93397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p>
            <a:pPr algn="r">
              <a:lnSpc>
                <a:spcPct val="150000"/>
              </a:lnSpc>
              <a:spcBef>
                <a:spcPts val="270"/>
              </a:spcBef>
              <a:defRPr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如促动力药、胆碱受体拮抗剂等，可促进肠道蠕动，缓解便秘。</a:t>
            </a:r>
            <a:endParaRPr lang="en-US" sz="1100"/>
          </a:p>
        </p:txBody>
      </p:sp>
      <p:sp>
        <p:nvSpPr>
          <p:cNvPr id="21" name="AutoShape 21"/>
          <p:cNvSpPr/>
          <p:nvPr/>
        </p:nvSpPr>
        <p:spPr>
          <a:xfrm>
            <a:off x="8314658" y="4078385"/>
            <a:ext cx="2084356" cy="4226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p>
            <a:pPr algn="r">
              <a:lnSpc>
                <a:spcPct val="120000"/>
              </a:lnSpc>
              <a:defRPr/>
            </a:pPr>
            <a:r>
              <a:rPr lang="en-US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其他药物</a:t>
            </a:r>
            <a:endParaRPr lang="en-US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60"/>
          <p:cNvGrpSpPr/>
          <p:nvPr/>
        </p:nvGrpSpPr>
        <p:grpSpPr>
          <a:xfrm>
            <a:off x="454963" y="93878"/>
            <a:ext cx="10641129" cy="893445"/>
            <a:chOff x="454963" y="93878"/>
            <a:chExt cx="10641129" cy="893445"/>
          </a:xfrm>
        </p:grpSpPr>
        <p:sp>
          <p:nvSpPr>
            <p:cNvPr id="61" name="AutoShape 61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62" name="AutoShape 62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63" name="AutoShape 63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64" name="AutoShape 64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65" name="AutoShape 65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66" name="AutoShape 66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67" name="AutoShape 67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68" name="AutoShape 68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69" name="AutoShape 69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70" name="AutoShape 70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71" name="AutoShape 71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72" name="AutoShape 72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73" name="AutoShape 73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74" name="AutoShape 74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75" name="AutoShape 75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76" name="AutoShape 76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77" name="AutoShape 77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78" name="AutoShape 78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79" name="AutoShape 79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80" name="AutoShape 80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1094842" y="93878"/>
              <a:ext cx="10001250" cy="893445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CN" altLang="en-US" sz="3000" b="1">
                  <a:solidFill>
                    <a:schemeClr val="tx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便秘的治疗药物</a:t>
              </a:r>
              <a:endParaRPr lang="zh-CN" altLang="en-US" sz="3000" b="1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1095375" y="994410"/>
          <a:ext cx="9951085" cy="5234305"/>
        </p:xfrm>
        <a:graphic>
          <a:graphicData uri="http://schemas.openxmlformats.org/drawingml/2006/table">
            <a:tbl>
              <a:tblPr/>
              <a:tblGrid>
                <a:gridCol w="968375"/>
                <a:gridCol w="1320165"/>
                <a:gridCol w="2521585"/>
                <a:gridCol w="2409190"/>
                <a:gridCol w="2731770"/>
              </a:tblGrid>
              <a:tr h="304800"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药品分类</a:t>
                      </a:r>
                      <a:endParaRPr lang="zh-CN" altLang="en-US" sz="9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代表药物</a:t>
                      </a:r>
                      <a:endParaRPr lang="zh-CN" altLang="en-US" sz="9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药理作用</a:t>
                      </a:r>
                      <a:endParaRPr lang="zh-CN" altLang="en-US" sz="9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临床应用</a:t>
                      </a:r>
                      <a:endParaRPr lang="zh-CN" altLang="en-US" sz="9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注意事项</a:t>
                      </a:r>
                      <a:endParaRPr lang="zh-CN" altLang="en-US" sz="9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95935"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容积性泻药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欧车前、麦麸、纤维素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具有亲水性，滞留粪便中的水分，在肠道内吸水膨胀后，增加粪便含水量和粪便体积，从而有助于通便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用于轻度慢性便秘者，可作为首选药用于轻度便秘孕产妇的备用预防性用药，也作为老年患者、儿童、糖尿病患者的推荐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治疗期间补足水分，服用后不能立即显效，应用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～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天后适当减量，禁用于苯丙酮尿患者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835">
                <a:tc rowSpan="2"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渗透性泻药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乳果糖、聚乙二醇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l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在肠内形成高渗状态，吸收水分，增加粪便体积，刺激肠道蠕动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l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轻、中度慢性便秘者在纤维素补充剂后不能改善，可选用。适合老年人、糖尿病患者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肠梗阻、半乳糖血症患者禁用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93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硫酸镁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起效快、作用强烈，主要用于全结肠镜或钡餐灌肠等检查前的肠道准备，服用时应补充足够的液体。肠道出血、孕妇、经期妇女禁用。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4490">
                <a:tc rowSpan="2"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刺激性泻药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比沙可啶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l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直接作用于肠神经，增强肠道蠕动和肠液分泌。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l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可应用于容积性缓泻剂无效的患者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口服比沙可啶后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小时会排便，不宜联用超过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日，服药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 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小时后应避免服用牛奶和抗酸药物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849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大黄、蓖麻油、巴豆、番泻叶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此类药物导泻作用快、效力强，长期使用可能会导致患者大肠肌无力形成药物依赖，损害肠神经，破坏肠功能，引发“泻剂结肠”，并且有结肠黑变、癌变等可怕后果。孕妇及哺乳期妇女禁用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7345">
                <a:tc rowSpan="2"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润滑性泻药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开塞露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l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软化粪便，润滑肠壁，见效快、作用短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l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用于粪便干结、嵌塞患者临时使用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适用于硬结便患者，尤其是老年患者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69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液体石蜡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适用于痔疮、肛裂、手术后粪便干结、粪便嵌塞的患者，长期使用会造成直肠敏感性降低，导致排便困难，影响脂溶性维生素及钙、磷的吸收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935"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促动力药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莫沙必利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作用于肠神经末梢，失访运动型神经递质、拮抗抑制性神经递质或直接作用于平滑肌，增加肠道动力。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严重肾功能不全及严重肠胃炎患者禁用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375"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促分泌药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利那洛肽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刺激肠腔内氯化物和碳酸氢盐的分泌量，使小肠液分泌增多和结肠转运速度增快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适用于便秘型肠易激综合征患者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4645"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灌肠药和栓剂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甘油栓、复方角莱酸酯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通过肛内给药，润滑并刺激肠壁，软化粪便，使其易于排出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用于粪便干结、嵌塞患者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endParaRPr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1510"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微生态制剂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双歧杆菌、嗜酸性乳杆菌、地衣芽孢杆菌、枯草芽孢杆菌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直接补充正常生理性菌群，改善肠道微生态环境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适用于肠道菌群紊乱所致的便秘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避免与抗生素合用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DIAGRAM_VIRTUALLY_FRAME" val="{&quot;height&quot;:379.1479527559055,&quot;left&quot;:68.42566929133858,&quot;top&quot;:105.34307086614174,&quot;width&quot;:828.6367716535431}"/>
</p:tagLst>
</file>

<file path=ppt/tags/tag10.xml><?xml version="1.0" encoding="utf-8"?>
<p:tagLst xmlns:p="http://schemas.openxmlformats.org/presentationml/2006/main">
  <p:tag name="KSO_WM_DIAGRAM_VIRTUALLY_FRAME" val="{&quot;height&quot;:379.1479527559055,&quot;left&quot;:68.42566929133858,&quot;top&quot;:105.34307086614174,&quot;width&quot;:828.6367716535431}"/>
</p:tagLst>
</file>

<file path=ppt/tags/tag11.xml><?xml version="1.0" encoding="utf-8"?>
<p:tagLst xmlns:p="http://schemas.openxmlformats.org/presentationml/2006/main">
  <p:tag name="KSO_WM_DIAGRAM_VIRTUALLY_FRAME" val="{&quot;height&quot;:379.1479527559055,&quot;left&quot;:68.42566929133858,&quot;top&quot;:105.34307086614174,&quot;width&quot;:828.6367716535431}"/>
</p:tagLst>
</file>

<file path=ppt/tags/tag12.xml><?xml version="1.0" encoding="utf-8"?>
<p:tagLst xmlns:p="http://schemas.openxmlformats.org/presentationml/2006/main">
  <p:tag name="KSO_WM_DIAGRAM_VIRTUALLY_FRAME" val="{&quot;height&quot;:379.1479527559055,&quot;left&quot;:68.42566929133858,&quot;top&quot;:105.34307086614174,&quot;width&quot;:828.6367716535431}"/>
</p:tagLst>
</file>

<file path=ppt/tags/tag13.xml><?xml version="1.0" encoding="utf-8"?>
<p:tagLst xmlns:p="http://schemas.openxmlformats.org/presentationml/2006/main">
  <p:tag name="KSO_WM_DIAGRAM_VIRTUALLY_FRAME" val="{&quot;height&quot;:379.1479527559055,&quot;left&quot;:68.42566929133858,&quot;top&quot;:105.34307086614174,&quot;width&quot;:828.6367716535431}"/>
</p:tagLst>
</file>

<file path=ppt/tags/tag14.xml><?xml version="1.0" encoding="utf-8"?>
<p:tagLst xmlns:p="http://schemas.openxmlformats.org/presentationml/2006/main">
  <p:tag name="KSO_WM_DIAGRAM_VIRTUALLY_FRAME" val="{&quot;height&quot;:379.1479527559055,&quot;left&quot;:68.42566929133858,&quot;top&quot;:105.34307086614174,&quot;width&quot;:828.6367716535431}"/>
</p:tagLst>
</file>

<file path=ppt/tags/tag15.xml><?xml version="1.0" encoding="utf-8"?>
<p:tagLst xmlns:p="http://schemas.openxmlformats.org/presentationml/2006/main">
  <p:tag name="KSO_WM_DIAGRAM_VIRTUALLY_FRAME" val="{&quot;height&quot;:379.1479527559055,&quot;left&quot;:68.42566929133858,&quot;top&quot;:105.34307086614174,&quot;width&quot;:828.6367716535431}"/>
</p:tagLst>
</file>

<file path=ppt/tags/tag16.xml><?xml version="1.0" encoding="utf-8"?>
<p:tagLst xmlns:p="http://schemas.openxmlformats.org/presentationml/2006/main">
  <p:tag name="KSO_WM_DIAGRAM_VIRTUALLY_FRAME" val="{&quot;height&quot;:379.1479527559055,&quot;left&quot;:68.42566929133858,&quot;top&quot;:105.34307086614174,&quot;width&quot;:828.6367716535431}"/>
</p:tagLst>
</file>

<file path=ppt/tags/tag17.xml><?xml version="1.0" encoding="utf-8"?>
<p:tagLst xmlns:p="http://schemas.openxmlformats.org/presentationml/2006/main">
  <p:tag name="KSO_WM_DIAGRAM_VIRTUALLY_FRAME" val="{&quot;height&quot;:379.1479527559055,&quot;left&quot;:68.42566929133858,&quot;top&quot;:105.34307086614174,&quot;width&quot;:828.6367716535431}"/>
</p:tagLst>
</file>

<file path=ppt/tags/tag18.xml><?xml version="1.0" encoding="utf-8"?>
<p:tagLst xmlns:p="http://schemas.openxmlformats.org/presentationml/2006/main">
  <p:tag name="KSO_WM_DIAGRAM_VIRTUALLY_FRAME" val="{&quot;height&quot;:379.1479527559055,&quot;left&quot;:68.42566929133858,&quot;top&quot;:105.34307086614174,&quot;width&quot;:828.6367716535431}"/>
</p:tagLst>
</file>

<file path=ppt/tags/tag19.xml><?xml version="1.0" encoding="utf-8"?>
<p:tagLst xmlns:p="http://schemas.openxmlformats.org/presentationml/2006/main">
  <p:tag name="KSO_WM_DIAGRAM_VIRTUALLY_FRAME" val="{&quot;height&quot;:379.1479527559055,&quot;left&quot;:68.42566929133858,&quot;top&quot;:105.34307086614174,&quot;width&quot;:828.6367716535431}"/>
</p:tagLst>
</file>

<file path=ppt/tags/tag2.xml><?xml version="1.0" encoding="utf-8"?>
<p:tagLst xmlns:p="http://schemas.openxmlformats.org/presentationml/2006/main">
  <p:tag name="KSO_WM_DIAGRAM_VIRTUALLY_FRAME" val="{&quot;height&quot;:379.1479527559055,&quot;left&quot;:68.42566929133858,&quot;top&quot;:105.34307086614174,&quot;width&quot;:828.6367716535431}"/>
</p:tagLst>
</file>

<file path=ppt/tags/tag20.xml><?xml version="1.0" encoding="utf-8"?>
<p:tagLst xmlns:p="http://schemas.openxmlformats.org/presentationml/2006/main">
  <p:tag name="KSO_WM_DIAGRAM_VIRTUALLY_FRAME" val="{&quot;height&quot;:379.1479527559055,&quot;left&quot;:68.42566929133858,&quot;top&quot;:105.34307086614174,&quot;width&quot;:828.6367716535431}"/>
</p:tagLst>
</file>

<file path=ppt/tags/tag21.xml><?xml version="1.0" encoding="utf-8"?>
<p:tagLst xmlns:p="http://schemas.openxmlformats.org/presentationml/2006/main">
  <p:tag name="TABLE_ENDDRAG_ORIGIN_RECT" val="783*404"/>
  <p:tag name="TABLE_ENDDRAG_RECT" val="86*78*783*404"/>
</p:tagLst>
</file>

<file path=ppt/tags/tag22.xml><?xml version="1.0" encoding="utf-8"?>
<p:tagLst xmlns:p="http://schemas.openxmlformats.org/presentationml/2006/main">
  <p:tag name="KSO_WM_DIAGRAM_VIRTUALLY_FRAME" val="{&quot;height&quot;:323.4005511811023,&quot;left&quot;:1.92,&quot;top&quot;:117.97551181102362,&quot;width&quot;:953.0244881889763}"/>
</p:tagLst>
</file>

<file path=ppt/tags/tag23.xml><?xml version="1.0" encoding="utf-8"?>
<p:tagLst xmlns:p="http://schemas.openxmlformats.org/presentationml/2006/main">
  <p:tag name="KSO_WM_DIAGRAM_VIRTUALLY_FRAME" val="{&quot;height&quot;:323.4005511811023,&quot;left&quot;:1.92,&quot;top&quot;:117.97551181102362,&quot;width&quot;:953.0244881889763}"/>
</p:tagLst>
</file>

<file path=ppt/tags/tag24.xml><?xml version="1.0" encoding="utf-8"?>
<p:tagLst xmlns:p="http://schemas.openxmlformats.org/presentationml/2006/main">
  <p:tag name="KSO_WM_DIAGRAM_VIRTUALLY_FRAME" val="{&quot;height&quot;:323.4005511811023,&quot;left&quot;:1.92,&quot;top&quot;:117.97551181102362,&quot;width&quot;:953.0244881889763}"/>
</p:tagLst>
</file>

<file path=ppt/tags/tag25.xml><?xml version="1.0" encoding="utf-8"?>
<p:tagLst xmlns:p="http://schemas.openxmlformats.org/presentationml/2006/main">
  <p:tag name="KSO_WM_DIAGRAM_VIRTUALLY_FRAME" val="{&quot;height&quot;:323.4005511811023,&quot;left&quot;:1.92,&quot;top&quot;:117.97551181102362,&quot;width&quot;:953.0244881889763}"/>
</p:tagLst>
</file>

<file path=ppt/tags/tag26.xml><?xml version="1.0" encoding="utf-8"?>
<p:tagLst xmlns:p="http://schemas.openxmlformats.org/presentationml/2006/main">
  <p:tag name="KSO_WM_DIAGRAM_VIRTUALLY_FRAME" val="{&quot;height&quot;:323.4005511811023,&quot;left&quot;:1.92,&quot;top&quot;:117.97551181102362,&quot;width&quot;:953.0244881889763}"/>
</p:tagLst>
</file>

<file path=ppt/tags/tag27.xml><?xml version="1.0" encoding="utf-8"?>
<p:tagLst xmlns:p="http://schemas.openxmlformats.org/presentationml/2006/main">
  <p:tag name="KSO_WM_DIAGRAM_VIRTUALLY_FRAME" val="{&quot;height&quot;:323.4005511811023,&quot;left&quot;:1.92,&quot;top&quot;:117.97551181102362,&quot;width&quot;:953.0244881889763}"/>
</p:tagLst>
</file>

<file path=ppt/tags/tag28.xml><?xml version="1.0" encoding="utf-8"?>
<p:tagLst xmlns:p="http://schemas.openxmlformats.org/presentationml/2006/main">
  <p:tag name="KSO_WM_DIAGRAM_VIRTUALLY_FRAME" val="{&quot;height&quot;:323.4005511811023,&quot;left&quot;:1.92,&quot;top&quot;:117.97551181102362,&quot;width&quot;:953.0244881889763}"/>
</p:tagLst>
</file>

<file path=ppt/tags/tag29.xml><?xml version="1.0" encoding="utf-8"?>
<p:tagLst xmlns:p="http://schemas.openxmlformats.org/presentationml/2006/main">
  <p:tag name="KSO_WM_DIAGRAM_VIRTUALLY_FRAME" val="{&quot;height&quot;:323.4005511811023,&quot;left&quot;:1.92,&quot;top&quot;:117.97551181102362,&quot;width&quot;:953.0244881889763}"/>
</p:tagLst>
</file>

<file path=ppt/tags/tag3.xml><?xml version="1.0" encoding="utf-8"?>
<p:tagLst xmlns:p="http://schemas.openxmlformats.org/presentationml/2006/main">
  <p:tag name="KSO_WM_DIAGRAM_VIRTUALLY_FRAME" val="{&quot;height&quot;:379.1479527559055,&quot;left&quot;:68.42566929133858,&quot;top&quot;:105.34307086614174,&quot;width&quot;:828.6367716535431}"/>
</p:tagLst>
</file>

<file path=ppt/tags/tag30.xml><?xml version="1.0" encoding="utf-8"?>
<p:tagLst xmlns:p="http://schemas.openxmlformats.org/presentationml/2006/main">
  <p:tag name="KSO_WM_DIAGRAM_VIRTUALLY_FRAME" val="{&quot;height&quot;:323.4005511811023,&quot;left&quot;:1.92,&quot;top&quot;:117.97551181102362,&quot;width&quot;:953.0244881889763}"/>
</p:tagLst>
</file>

<file path=ppt/tags/tag31.xml><?xml version="1.0" encoding="utf-8"?>
<p:tagLst xmlns:p="http://schemas.openxmlformats.org/presentationml/2006/main">
  <p:tag name="KSO_WM_DIAGRAM_VIRTUALLY_FRAME" val="{&quot;height&quot;:323.4005511811023,&quot;left&quot;:1.92,&quot;top&quot;:117.97551181102362,&quot;width&quot;:953.0244881889763}"/>
</p:tagLst>
</file>

<file path=ppt/tags/tag32.xml><?xml version="1.0" encoding="utf-8"?>
<p:tagLst xmlns:p="http://schemas.openxmlformats.org/presentationml/2006/main">
  <p:tag name="KSO_WM_DIAGRAM_VIRTUALLY_FRAME" val="{&quot;height&quot;:323.4005511811023,&quot;left&quot;:1.92,&quot;top&quot;:117.97551181102362,&quot;width&quot;:953.0244881889763}"/>
</p:tagLst>
</file>

<file path=ppt/tags/tag33.xml><?xml version="1.0" encoding="utf-8"?>
<p:tagLst xmlns:p="http://schemas.openxmlformats.org/presentationml/2006/main">
  <p:tag name="KSO_WM_DIAGRAM_VIRTUALLY_FRAME" val="{&quot;height&quot;:323.4005511811023,&quot;left&quot;:1.92,&quot;top&quot;:117.97551181102362,&quot;width&quot;:953.0244881889763}"/>
</p:tagLst>
</file>

<file path=ppt/tags/tag34.xml><?xml version="1.0" encoding="utf-8"?>
<p:tagLst xmlns:p="http://schemas.openxmlformats.org/presentationml/2006/main">
  <p:tag name="KSO_WM_DIAGRAM_VIRTUALLY_FRAME" val="{&quot;height&quot;:323.4005511811023,&quot;left&quot;:1.92,&quot;top&quot;:117.97551181102362,&quot;width&quot;:953.0244881889763}"/>
</p:tagLst>
</file>

<file path=ppt/tags/tag35.xml><?xml version="1.0" encoding="utf-8"?>
<p:tagLst xmlns:p="http://schemas.openxmlformats.org/presentationml/2006/main">
  <p:tag name="KSO_WM_DIAGRAM_VIRTUALLY_FRAME" val="{&quot;height&quot;:323.4005511811023,&quot;left&quot;:1.92,&quot;top&quot;:117.97551181102362,&quot;width&quot;:953.0244881889763}"/>
</p:tagLst>
</file>

<file path=ppt/tags/tag36.xml><?xml version="1.0" encoding="utf-8"?>
<p:tagLst xmlns:p="http://schemas.openxmlformats.org/presentationml/2006/main">
  <p:tag name="KSO_WM_DIAGRAM_VIRTUALLY_FRAME" val="{&quot;height&quot;:323.4005511811023,&quot;left&quot;:1.92,&quot;top&quot;:117.97551181102362,&quot;width&quot;:953.0244881889763}"/>
</p:tagLst>
</file>

<file path=ppt/tags/tag37.xml><?xml version="1.0" encoding="utf-8"?>
<p:tagLst xmlns:p="http://schemas.openxmlformats.org/presentationml/2006/main">
  <p:tag name="KSO_WM_DIAGRAM_VIRTUALLY_FRAME" val="{&quot;height&quot;:323.4005511811023,&quot;left&quot;:1.92,&quot;top&quot;:117.97551181102362,&quot;width&quot;:953.0244881889763}"/>
</p:tagLst>
</file>

<file path=ppt/tags/tag38.xml><?xml version="1.0" encoding="utf-8"?>
<p:tagLst xmlns:p="http://schemas.openxmlformats.org/presentationml/2006/main">
  <p:tag name="KSO_WM_DIAGRAM_VIRTUALLY_FRAME" val="{&quot;height&quot;:323.4005511811023,&quot;left&quot;:1.92,&quot;top&quot;:117.97551181102362,&quot;width&quot;:953.0244881889763}"/>
</p:tagLst>
</file>

<file path=ppt/tags/tag39.xml><?xml version="1.0" encoding="utf-8"?>
<p:tagLst xmlns:p="http://schemas.openxmlformats.org/presentationml/2006/main">
  <p:tag name="KSO_WM_DIAGRAM_VIRTUALLY_FRAME" val="{&quot;height&quot;:323.4005511811023,&quot;left&quot;:1.92,&quot;top&quot;:117.97551181102362,&quot;width&quot;:953.0244881889763}"/>
</p:tagLst>
</file>

<file path=ppt/tags/tag4.xml><?xml version="1.0" encoding="utf-8"?>
<p:tagLst xmlns:p="http://schemas.openxmlformats.org/presentationml/2006/main">
  <p:tag name="KSO_WM_DIAGRAM_VIRTUALLY_FRAME" val="{&quot;height&quot;:379.1479527559055,&quot;left&quot;:68.42566929133858,&quot;top&quot;:105.34307086614174,&quot;width&quot;:828.6367716535431}"/>
</p:tagLst>
</file>

<file path=ppt/tags/tag40.xml><?xml version="1.0" encoding="utf-8"?>
<p:tagLst xmlns:p="http://schemas.openxmlformats.org/presentationml/2006/main">
  <p:tag name="KSO_WM_DIAGRAM_VIRTUALLY_FRAME" val="{&quot;height&quot;:323.4005511811023,&quot;left&quot;:1.92,&quot;top&quot;:117.97551181102362,&quot;width&quot;:953.0244881889763}"/>
</p:tagLst>
</file>

<file path=ppt/tags/tag41.xml><?xml version="1.0" encoding="utf-8"?>
<p:tagLst xmlns:p="http://schemas.openxmlformats.org/presentationml/2006/main">
  <p:tag name="KSO_WM_DIAGRAM_VIRTUALLY_FRAME" val="{&quot;height&quot;:323.4005511811023,&quot;left&quot;:1.92,&quot;top&quot;:117.97551181102362,&quot;width&quot;:953.0244881889763}"/>
</p:tagLst>
</file>

<file path=ppt/tags/tag42.xml><?xml version="1.0" encoding="utf-8"?>
<p:tagLst xmlns:p="http://schemas.openxmlformats.org/presentationml/2006/main">
  <p:tag name="KSO_WM_DIAGRAM_VIRTUALLY_FRAME" val="{&quot;height&quot;:323.4005511811023,&quot;left&quot;:1.92,&quot;top&quot;:117.97551181102362,&quot;width&quot;:953.0244881889763}"/>
</p:tagLst>
</file>

<file path=ppt/tags/tag43.xml><?xml version="1.0" encoding="utf-8"?>
<p:tagLst xmlns:p="http://schemas.openxmlformats.org/presentationml/2006/main">
  <p:tag name="KSO_WM_DIAGRAM_VIRTUALLY_FRAME" val="{&quot;height&quot;:385.97905511811024,&quot;left&quot;:303.4303937007874,&quot;top&quot;:102.44078740157481,&quot;width&quot;:604.5049606299212}"/>
</p:tagLst>
</file>

<file path=ppt/tags/tag44.xml><?xml version="1.0" encoding="utf-8"?>
<p:tagLst xmlns:p="http://schemas.openxmlformats.org/presentationml/2006/main">
  <p:tag name="KSO_WM_DIAGRAM_VIRTUALLY_FRAME" val="{&quot;height&quot;:385.97905511811024,&quot;left&quot;:303.4303937007874,&quot;top&quot;:102.44078740157481,&quot;width&quot;:604.5049606299212}"/>
</p:tagLst>
</file>

<file path=ppt/tags/tag45.xml><?xml version="1.0" encoding="utf-8"?>
<p:tagLst xmlns:p="http://schemas.openxmlformats.org/presentationml/2006/main">
  <p:tag name="KSO_WM_DIAGRAM_VIRTUALLY_FRAME" val="{&quot;height&quot;:385.97905511811024,&quot;left&quot;:303.4303937007874,&quot;top&quot;:102.44078740157481,&quot;width&quot;:604.5049606299212}"/>
</p:tagLst>
</file>

<file path=ppt/tags/tag46.xml><?xml version="1.0" encoding="utf-8"?>
<p:tagLst xmlns:p="http://schemas.openxmlformats.org/presentationml/2006/main">
  <p:tag name="KSO_WM_DIAGRAM_VIRTUALLY_FRAME" val="{&quot;height&quot;:385.97905511811024,&quot;left&quot;:303.4303937007874,&quot;top&quot;:102.44078740157481,&quot;width&quot;:604.5049606299212}"/>
</p:tagLst>
</file>

<file path=ppt/tags/tag47.xml><?xml version="1.0" encoding="utf-8"?>
<p:tagLst xmlns:p="http://schemas.openxmlformats.org/presentationml/2006/main">
  <p:tag name="KSO_WM_DIAGRAM_VIRTUALLY_FRAME" val="{&quot;height&quot;:385.97905511811024,&quot;left&quot;:303.4303937007874,&quot;top&quot;:102.44078740157481,&quot;width&quot;:604.5049606299212}"/>
</p:tagLst>
</file>

<file path=ppt/tags/tag48.xml><?xml version="1.0" encoding="utf-8"?>
<p:tagLst xmlns:p="http://schemas.openxmlformats.org/presentationml/2006/main">
  <p:tag name="KSO_WM_DIAGRAM_VIRTUALLY_FRAME" val="{&quot;height&quot;:385.97905511811024,&quot;left&quot;:303.4303937007874,&quot;top&quot;:102.44078740157481,&quot;width&quot;:604.5049606299212}"/>
</p:tagLst>
</file>

<file path=ppt/tags/tag49.xml><?xml version="1.0" encoding="utf-8"?>
<p:tagLst xmlns:p="http://schemas.openxmlformats.org/presentationml/2006/main">
  <p:tag name="KSO_WM_DIAGRAM_VIRTUALLY_FRAME" val="{&quot;height&quot;:385.97905511811024,&quot;left&quot;:303.4303937007874,&quot;top&quot;:102.44078740157481,&quot;width&quot;:604.5049606299212}"/>
</p:tagLst>
</file>

<file path=ppt/tags/tag5.xml><?xml version="1.0" encoding="utf-8"?>
<p:tagLst xmlns:p="http://schemas.openxmlformats.org/presentationml/2006/main">
  <p:tag name="KSO_WM_DIAGRAM_VIRTUALLY_FRAME" val="{&quot;height&quot;:379.1479527559055,&quot;left&quot;:68.42566929133858,&quot;top&quot;:105.34307086614174,&quot;width&quot;:828.6367716535431}"/>
</p:tagLst>
</file>

<file path=ppt/tags/tag50.xml><?xml version="1.0" encoding="utf-8"?>
<p:tagLst xmlns:p="http://schemas.openxmlformats.org/presentationml/2006/main">
  <p:tag name="KSO_WM_DIAGRAM_VIRTUALLY_FRAME" val="{&quot;height&quot;:385.97905511811024,&quot;left&quot;:303.4303937007874,&quot;top&quot;:102.44078740157481,&quot;width&quot;:604.5049606299212}"/>
</p:tagLst>
</file>

<file path=ppt/tags/tag51.xml><?xml version="1.0" encoding="utf-8"?>
<p:tagLst xmlns:p="http://schemas.openxmlformats.org/presentationml/2006/main">
  <p:tag name="KSO_WM_DIAGRAM_VIRTUALLY_FRAME" val="{&quot;height&quot;:385.97905511811024,&quot;left&quot;:303.4303937007874,&quot;top&quot;:102.44078740157481,&quot;width&quot;:604.5049606299212}"/>
</p:tagLst>
</file>

<file path=ppt/tags/tag52.xml><?xml version="1.0" encoding="utf-8"?>
<p:tagLst xmlns:p="http://schemas.openxmlformats.org/presentationml/2006/main">
  <p:tag name="KSO_WM_DIAGRAM_VIRTUALLY_FRAME" val="{&quot;height&quot;:385.97905511811024,&quot;left&quot;:303.4303937007874,&quot;top&quot;:102.44078740157481,&quot;width&quot;:604.5049606299212}"/>
</p:tagLst>
</file>

<file path=ppt/tags/tag53.xml><?xml version="1.0" encoding="utf-8"?>
<p:tagLst xmlns:p="http://schemas.openxmlformats.org/presentationml/2006/main">
  <p:tag name="KSO_WM_DIAGRAM_VIRTUALLY_FRAME" val="{&quot;height&quot;:385.97905511811024,&quot;left&quot;:303.4303937007874,&quot;top&quot;:102.44078740157481,&quot;width&quot;:604.5049606299212}"/>
</p:tagLst>
</file>

<file path=ppt/tags/tag54.xml><?xml version="1.0" encoding="utf-8"?>
<p:tagLst xmlns:p="http://schemas.openxmlformats.org/presentationml/2006/main">
  <p:tag name="KSO_WM_DIAGRAM_VIRTUALLY_FRAME" val="{&quot;height&quot;:385.97905511811024,&quot;left&quot;:303.4303937007874,&quot;top&quot;:102.44078740157481,&quot;width&quot;:604.5049606299212}"/>
</p:tagLst>
</file>

<file path=ppt/tags/tag55.xml><?xml version="1.0" encoding="utf-8"?>
<p:tagLst xmlns:p="http://schemas.openxmlformats.org/presentationml/2006/main">
  <p:tag name="KSO_WM_DIAGRAM_VIRTUALLY_FRAME" val="{&quot;height&quot;:385.97905511811024,&quot;left&quot;:303.4303937007874,&quot;top&quot;:102.44078740157481,&quot;width&quot;:604.5049606299212}"/>
</p:tagLst>
</file>

<file path=ppt/tags/tag56.xml><?xml version="1.0" encoding="utf-8"?>
<p:tagLst xmlns:p="http://schemas.openxmlformats.org/presentationml/2006/main">
  <p:tag name="KSO_WM_DIAGRAM_VIRTUALLY_FRAME" val="{&quot;height&quot;:385.97905511811024,&quot;left&quot;:303.4303937007874,&quot;top&quot;:102.44078740157481,&quot;width&quot;:604.5049606299212}"/>
</p:tagLst>
</file>

<file path=ppt/tags/tag57.xml><?xml version="1.0" encoding="utf-8"?>
<p:tagLst xmlns:p="http://schemas.openxmlformats.org/presentationml/2006/main">
  <p:tag name="KSO_WM_DIAGRAM_VIRTUALLY_FRAME" val="{&quot;height&quot;:385.97905511811024,&quot;left&quot;:303.4303937007874,&quot;top&quot;:102.44078740157481,&quot;width&quot;:604.5049606299212}"/>
</p:tagLst>
</file>

<file path=ppt/tags/tag58.xml><?xml version="1.0" encoding="utf-8"?>
<p:tagLst xmlns:p="http://schemas.openxmlformats.org/presentationml/2006/main">
  <p:tag name="KSO_WM_DIAGRAM_VIRTUALLY_FRAME" val="{&quot;height&quot;:385.97905511811024,&quot;left&quot;:303.4303937007874,&quot;top&quot;:102.44078740157481,&quot;width&quot;:604.5049606299212}"/>
</p:tagLst>
</file>

<file path=ppt/tags/tag59.xml><?xml version="1.0" encoding="utf-8"?>
<p:tagLst xmlns:p="http://schemas.openxmlformats.org/presentationml/2006/main">
  <p:tag name="AS_NET" val="4.0.30319.42000"/>
  <p:tag name="AS_OS" val="Microsoft Windows NT 6.2.9200.0"/>
  <p:tag name="AS_RELEASE_DATE" val="2013.12.17"/>
  <p:tag name="AS_TITLE" val="Spire.Presentation for .NET "/>
  <p:tag name="AS_VERSION" val="2.1.0.0"/>
</p:tagLst>
</file>

<file path=ppt/tags/tag6.xml><?xml version="1.0" encoding="utf-8"?>
<p:tagLst xmlns:p="http://schemas.openxmlformats.org/presentationml/2006/main">
  <p:tag name="KSO_WM_DIAGRAM_VIRTUALLY_FRAME" val="{&quot;height&quot;:379.1479527559055,&quot;left&quot;:68.42566929133858,&quot;top&quot;:105.34307086614174,&quot;width&quot;:828.6367716535431}"/>
</p:tagLst>
</file>

<file path=ppt/tags/tag7.xml><?xml version="1.0" encoding="utf-8"?>
<p:tagLst xmlns:p="http://schemas.openxmlformats.org/presentationml/2006/main">
  <p:tag name="KSO_WM_DIAGRAM_VIRTUALLY_FRAME" val="{&quot;height&quot;:379.1479527559055,&quot;left&quot;:68.42566929133858,&quot;top&quot;:105.34307086614174,&quot;width&quot;:828.6367716535431}"/>
</p:tagLst>
</file>

<file path=ppt/tags/tag8.xml><?xml version="1.0" encoding="utf-8"?>
<p:tagLst xmlns:p="http://schemas.openxmlformats.org/presentationml/2006/main">
  <p:tag name="KSO_WM_DIAGRAM_VIRTUALLY_FRAME" val="{&quot;height&quot;:379.1479527559055,&quot;left&quot;:68.42566929133858,&quot;top&quot;:105.34307086614174,&quot;width&quot;:828.6367716535431}"/>
</p:tagLst>
</file>

<file path=ppt/tags/tag9.xml><?xml version="1.0" encoding="utf-8"?>
<p:tagLst xmlns:p="http://schemas.openxmlformats.org/presentationml/2006/main">
  <p:tag name="KSO_WM_DIAGRAM_VIRTUALLY_FRAME" val="{&quot;height&quot;:379.1479527559055,&quot;left&quot;:68.42566929133858,&quot;top&quot;:105.34307086614174,&quot;width&quot;:828.6367716535431}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AF5FF"/>
      </a:lt1>
      <a:dk2>
        <a:srgbClr val="062F00"/>
      </a:dk2>
      <a:lt2>
        <a:srgbClr val="FFFFFF"/>
      </a:lt2>
      <a:accent1>
        <a:srgbClr val="AF79DE"/>
      </a:accent1>
      <a:accent2>
        <a:srgbClr val="BC95E8"/>
      </a:accent2>
      <a:accent3>
        <a:srgbClr val="816BB7"/>
      </a:accent3>
      <a:accent4>
        <a:srgbClr val="618CD0"/>
      </a:accent4>
      <a:accent5>
        <a:srgbClr val="76A1E5"/>
      </a:accent5>
      <a:accent6>
        <a:srgbClr val="FEE08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AF5FF"/>
      </a:lt1>
      <a:dk2>
        <a:srgbClr val="062F00"/>
      </a:dk2>
      <a:lt2>
        <a:srgbClr val="FFFFFF"/>
      </a:lt2>
      <a:accent1>
        <a:srgbClr val="AF79DE"/>
      </a:accent1>
      <a:accent2>
        <a:srgbClr val="BC95E8"/>
      </a:accent2>
      <a:accent3>
        <a:srgbClr val="816BB7"/>
      </a:accent3>
      <a:accent4>
        <a:srgbClr val="618CD0"/>
      </a:accent4>
      <a:accent5>
        <a:srgbClr val="76A1E5"/>
      </a:accent5>
      <a:accent6>
        <a:srgbClr val="FEE08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2260</Words>
  <Application>WPS 演示</Application>
  <PresentationFormat>On-screen Show (4:3)</PresentationFormat>
  <Paragraphs>283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汉仪夏日体W</vt:lpstr>
      <vt:lpstr>汉仪程行简</vt:lpstr>
      <vt:lpstr>Wingdings</vt:lpstr>
      <vt:lpstr>Calibri</vt:lpstr>
      <vt:lpstr>Arial Unicode MS</vt:lpstr>
      <vt:lpstr>Arial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ASUS</cp:lastModifiedBy>
  <cp:revision>18</cp:revision>
  <dcterms:created xsi:type="dcterms:W3CDTF">2006-08-16T00:00:00Z</dcterms:created>
  <dcterms:modified xsi:type="dcterms:W3CDTF">2025-03-14T00:29:18Z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29742AC7B8504715ADA6A2B95FC3AB6C_12</vt:lpwstr>
  </property>
  <property fmtid="{D5CDD505-2E9C-101B-9397-08002B2CF9AE}" pid="3" name="KSOProductBuildVer">
    <vt:lpwstr>2052-12.1.0.20305</vt:lpwstr>
  </property>
</Properties>
</file>