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2" r:id="rId4"/>
    <p:sldId id="263" r:id="rId5"/>
    <p:sldId id="257" r:id="rId6"/>
    <p:sldId id="258" r:id="rId7"/>
    <p:sldId id="261" r:id="rId8"/>
    <p:sldId id="259" r:id="rId9"/>
    <p:sldId id="260" r:id="rId10"/>
    <p:sldId id="264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altLang="en-US" sz="5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放射科检查注意事项</a:t>
            </a:r>
            <a:endParaRPr lang="zh-CN" altLang="en-US" sz="54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928934"/>
            <a:ext cx="6100534" cy="1571636"/>
          </a:xfrm>
        </p:spPr>
        <p:txBody>
          <a:bodyPr/>
          <a:lstStyle/>
          <a:p>
            <a:r>
              <a:rPr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武汉市石化医院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检查目的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1071538" y="1643050"/>
            <a:ext cx="1143008" cy="113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500298" y="1714488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诊断</a:t>
            </a:r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疾病：放射科</a:t>
            </a:r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检查是诊断疾病的重要手段，通过影像学检查可以发现和诊断各种疾病，如肿瘤、炎症、骨折等。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143248"/>
            <a:ext cx="1132521" cy="976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71736" y="3214686"/>
            <a:ext cx="5929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监测</a:t>
            </a:r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病情：对于</a:t>
            </a:r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已经确诊的疾病，放射科检查可以监测病情的发展和治疗效果，为医生制定治疗方案提供依据。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4643446"/>
            <a:ext cx="1160961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571736" y="4786323"/>
            <a:ext cx="6000792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辅助</a:t>
            </a:r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手术：在</a:t>
            </a:r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进行某些手术前，放射科检查可以帮助医生了解病变的形态、位置和范围，为手术提供重要参考。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检查类型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642910" y="1643050"/>
            <a:ext cx="279183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标题 1"/>
          <p:cNvSpPr txBox="1"/>
          <p:nvPr/>
        </p:nvSpPr>
        <p:spPr>
          <a:xfrm>
            <a:off x="3643306" y="1643050"/>
            <a:ext cx="5000660" cy="71437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lvl="0">
              <a:spcBef>
                <a:spcPct val="0"/>
              </a:spcBef>
            </a:pP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利用</a:t>
            </a:r>
            <a:r>
              <a:rPr lang="en-US" altLang="zh-CN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X</a:t>
            </a: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射线对器官和组织进行成像，常用于</a:t>
            </a: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骨骼系统</a:t>
            </a: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和胸部疾病的检查。</a:t>
            </a:r>
            <a:endParaRPr kumimoji="0" lang="zh-CN" altLang="en-US" sz="2000" b="0" i="0" u="none" strike="noStrike" kern="1200" cap="none" spc="50" normalizeH="0" baseline="0" noProof="0" dirty="0">
              <a:ln w="12700">
                <a:noFill/>
                <a:prstDash val="solid"/>
              </a:ln>
              <a:solidFill>
                <a:schemeClr val="bg2">
                  <a:lumMod val="75000"/>
                  <a:lumOff val="25000"/>
                </a:schemeClr>
              </a:solidFill>
              <a:effectLst>
                <a:outerShdw blurRad="38100" dist="20320" dir="27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标题 1"/>
          <p:cNvSpPr txBox="1"/>
          <p:nvPr/>
        </p:nvSpPr>
        <p:spPr>
          <a:xfrm>
            <a:off x="3714744" y="3643314"/>
            <a:ext cx="5000660" cy="71437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lvl="0">
              <a:spcBef>
                <a:spcPct val="0"/>
              </a:spcBef>
            </a:pP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磁共振成像，利用磁场和射频脉冲对组织进行成像，常用于神经系统和软组织疾病的</a:t>
            </a: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检查。</a:t>
            </a:r>
            <a:endParaRPr kumimoji="0" lang="zh-CN" altLang="en-US" sz="2000" b="0" i="0" u="none" strike="noStrike" kern="1200" cap="none" spc="50" normalizeH="0" baseline="0" noProof="0" dirty="0">
              <a:ln w="12700">
                <a:noFill/>
                <a:prstDash val="solid"/>
              </a:ln>
              <a:solidFill>
                <a:schemeClr val="bg2">
                  <a:lumMod val="75000"/>
                  <a:lumOff val="25000"/>
                </a:schemeClr>
              </a:solidFill>
              <a:effectLst>
                <a:outerShdw blurRad="38100" dist="20320" dir="27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标题 1"/>
          <p:cNvSpPr txBox="1"/>
          <p:nvPr/>
        </p:nvSpPr>
        <p:spPr>
          <a:xfrm>
            <a:off x="3714744" y="4572008"/>
            <a:ext cx="5214974" cy="71438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lvl="0">
              <a:spcBef>
                <a:spcPct val="0"/>
              </a:spcBef>
            </a:pP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利用放射性核素标记的药物对器官和组织进行显像，常用于心血管系统和肿瘤的检查。</a:t>
            </a:r>
            <a:endParaRPr kumimoji="0" lang="zh-CN" altLang="en-US" sz="2000" b="0" i="0" u="none" strike="noStrike" kern="1200" cap="none" spc="50" normalizeH="0" baseline="0" noProof="0" dirty="0">
              <a:ln w="12700">
                <a:noFill/>
                <a:prstDash val="solid"/>
              </a:ln>
              <a:solidFill>
                <a:schemeClr val="bg2">
                  <a:lumMod val="75000"/>
                  <a:lumOff val="25000"/>
                </a:schemeClr>
              </a:solidFill>
              <a:effectLst>
                <a:outerShdw blurRad="38100" dist="20320" dir="27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标题 1"/>
          <p:cNvSpPr txBox="1"/>
          <p:nvPr/>
        </p:nvSpPr>
        <p:spPr>
          <a:xfrm>
            <a:off x="3714744" y="2571744"/>
            <a:ext cx="5000660" cy="71437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lvl="0">
              <a:spcBef>
                <a:spcPct val="0"/>
              </a:spcBef>
            </a:pP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计算机</a:t>
            </a: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断层扫描，通过多个角度的</a:t>
            </a:r>
            <a:r>
              <a:rPr lang="en-US" altLang="zh-CN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X</a:t>
            </a:r>
            <a:r>
              <a:rPr lang="zh-CN" altLang="en-US" sz="2000" spc="5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rPr>
              <a:t>射线成像，生成器官和组织的三维图像，常用于腹部、头部和脊柱的检查。 </a:t>
            </a:r>
            <a:endParaRPr kumimoji="0" lang="zh-CN" altLang="en-US" sz="2000" b="0" i="0" u="none" strike="noStrike" kern="1200" cap="none" spc="50" normalizeH="0" baseline="0" noProof="0" dirty="0">
              <a:ln w="12700">
                <a:noFill/>
                <a:prstDash val="solid"/>
              </a:ln>
              <a:solidFill>
                <a:schemeClr val="bg2">
                  <a:lumMod val="75000"/>
                  <a:lumOff val="25000"/>
                </a:schemeClr>
              </a:solidFill>
              <a:effectLst>
                <a:outerShdw blurRad="38100" dist="20320" dir="27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776000" cy="1143000"/>
          </a:xfrm>
        </p:spPr>
        <p:txBody>
          <a:bodyPr/>
          <a:lstStyle/>
          <a:p>
            <a:r>
              <a:rPr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检查前准备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3911609"/>
          </a:xfrm>
        </p:spPr>
        <p:txBody>
          <a:bodyPr/>
          <a:lstStyle/>
          <a:p>
            <a:r>
              <a:rPr lang="en-US" altLang="zh-CN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1.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了解检查项目和目的。</a:t>
            </a:r>
            <a:endParaRPr lang="en-US" altLang="zh-CN" sz="24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endParaRPr lang="en-US" altLang="zh-CN" sz="24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altLang="zh-CN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2.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穿着宽松、无金属装饰的衣服。</a:t>
            </a:r>
            <a:endParaRPr lang="en-US" altLang="zh-CN" sz="24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endParaRPr lang="en-US" altLang="zh-CN" sz="24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altLang="zh-CN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3.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携带之前的影像检查结果和相关资料。</a:t>
            </a:r>
            <a:endParaRPr lang="en-US" altLang="zh-CN" sz="24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5984" y="1500174"/>
            <a:ext cx="5857916" cy="857256"/>
          </a:xfrm>
        </p:spPr>
        <p:txBody>
          <a:bodyPr>
            <a:normAutofit/>
          </a:bodyPr>
          <a:lstStyle/>
          <a:p>
            <a:r>
              <a:rPr altLang="en-US" sz="22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遵循医生指示，确保检查顺利进行。</a:t>
            </a:r>
            <a:endParaRPr lang="zh-CN" altLang="en-US" sz="22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1000100" y="1285860"/>
            <a:ext cx="1015417" cy="129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标题 1"/>
          <p:cNvSpPr txBox="1"/>
          <p:nvPr/>
        </p:nvSpPr>
        <p:spPr>
          <a:xfrm>
            <a:off x="571472" y="214290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400" b="0" i="0" u="none" strike="noStrike" kern="1200" cap="none" spc="50" normalizeH="0" baseline="0" noProof="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检查中配合</a:t>
            </a:r>
            <a:endParaRPr kumimoji="0" lang="zh-CN" altLang="en-US" sz="4400" b="0" i="0" u="none" strike="noStrike" kern="1200" cap="none" spc="50" normalizeH="0" baseline="0" noProof="0" dirty="0">
              <a:ln w="12700">
                <a:noFill/>
                <a:prstDash val="solid"/>
              </a:ln>
              <a:solidFill>
                <a:schemeClr val="bg2">
                  <a:lumMod val="75000"/>
                  <a:lumOff val="25000"/>
                </a:schemeClr>
              </a:solidFill>
              <a:effectLst>
                <a:outerShdw blurRad="38100" dist="20320" dir="27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000372"/>
            <a:ext cx="1000132" cy="130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标题 1"/>
          <p:cNvSpPr txBox="1"/>
          <p:nvPr/>
        </p:nvSpPr>
        <p:spPr>
          <a:xfrm>
            <a:off x="2357422" y="3286124"/>
            <a:ext cx="6572264" cy="78581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200" b="0" i="0" u="none" strike="noStrike" kern="1200" cap="none" spc="50" normalizeH="0" baseline="0" noProof="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检查时尽量保持静止不动，以免影响检查结果。</a:t>
            </a:r>
            <a:endParaRPr kumimoji="0" lang="zh-CN" altLang="en-US" sz="2200" b="0" i="0" u="none" strike="noStrike" kern="1200" cap="none" spc="50" normalizeH="0" baseline="0" noProof="0" dirty="0">
              <a:ln w="12700">
                <a:noFill/>
                <a:prstDash val="solid"/>
              </a:ln>
              <a:solidFill>
                <a:schemeClr val="bg2">
                  <a:lumMod val="75000"/>
                  <a:lumOff val="25000"/>
                </a:schemeClr>
              </a:solidFill>
              <a:effectLst>
                <a:outerShdw blurRad="38100" dist="20320" dir="27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643446"/>
            <a:ext cx="97025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标题 1"/>
          <p:cNvSpPr txBox="1"/>
          <p:nvPr/>
        </p:nvSpPr>
        <p:spPr>
          <a:xfrm>
            <a:off x="2357422" y="4786322"/>
            <a:ext cx="6572264" cy="78581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200" b="0" i="0" u="none" strike="noStrike" kern="1200" cap="none" spc="50" normalizeH="0" baseline="0" noProof="0" dirty="0" smtClean="0">
                <a:ln w="12700">
                  <a:noFill/>
                  <a:prstDash val="solid"/>
                </a:ln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配合医生的呼吸指令确保肺部或腹部得到准确影像。</a:t>
            </a:r>
            <a:endParaRPr kumimoji="0" lang="zh-CN" altLang="en-US" sz="2200" b="0" i="0" u="none" strike="noStrike" kern="1200" cap="none" spc="50" normalizeH="0" baseline="0" noProof="0" dirty="0">
              <a:ln w="12700">
                <a:noFill/>
                <a:prstDash val="solid"/>
              </a:ln>
              <a:solidFill>
                <a:schemeClr val="bg2">
                  <a:lumMod val="75000"/>
                  <a:lumOff val="25000"/>
                </a:schemeClr>
              </a:solidFill>
              <a:effectLst>
                <a:outerShdw blurRad="38100" dist="20320" dir="27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检查的准确率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42910" y="1785926"/>
            <a:ext cx="21145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071802" y="1928802"/>
            <a:ext cx="585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放射科检查的准确率取决于多种因素，如设备的质量、医生的技能和经验、患者的配合程度等。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71876"/>
            <a:ext cx="20764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143240" y="3643314"/>
            <a:ext cx="5572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高质量的设备和专业的医生能够提高检查的准确率，而患者的配合程度也会对检查结果产生影响。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5286388"/>
            <a:ext cx="21526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214678" y="5286388"/>
            <a:ext cx="5357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患者在接受检查时应尽可能放松，配合医生的要求进行操作，避免因为紧张或运动导致图像模糊或不清晰，从而影响检查结果的准确性。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检查后注意事项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857224" y="1643050"/>
            <a:ext cx="1755195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643050"/>
            <a:ext cx="1755755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1664146"/>
            <a:ext cx="1769273" cy="340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alt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检查是否对身体有害</a:t>
            </a:r>
            <a:endParaRPr lang="zh-CN" alt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571612"/>
            <a:ext cx="8643998" cy="4572032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放射科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检查通常使用的是低剂量辐射，对身体的影响非常小。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但是任何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形式的辐射暴露都可能带来潜在的风险，因此应该避免不必要的检查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sz="24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en-US" altLang="zh-CN" sz="24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r>
              <a:rPr lang="en-US" altLang="zh-CN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    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孕妇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和儿童在接受放射科检查时需要特别注意，因为他们的身体对辐射的敏感度更高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sz="24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en-US" altLang="zh-CN" sz="2400" dirty="0" smtClean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r>
              <a:rPr lang="en-US" altLang="zh-CN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zh-CN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    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医生</a:t>
            </a:r>
            <a:r>
              <a:rPr lang="zh-CN" alt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会根据患者的具体情况和检查的必要性来决定是否需要进行检查，并采取必要的防护措施来减少辐射暴露。</a:t>
            </a:r>
            <a:endParaRPr lang="zh-CN" altLang="en-US" sz="24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71775" y="2493010"/>
            <a:ext cx="3215640" cy="1143000"/>
          </a:xfrm>
        </p:spPr>
        <p:txBody>
          <a:bodyPr>
            <a:noAutofit/>
          </a:bodyPr>
          <a:lstStyle/>
          <a:p>
            <a:r>
              <a:rPr lang="zh-CN" altLang="en-US" sz="9600" dirty="0">
                <a:solidFill>
                  <a:schemeClr val="bg2">
                    <a:lumMod val="75000"/>
                    <a:lumOff val="25000"/>
                  </a:schemeClr>
                </a:solidFill>
              </a:rPr>
              <a:t>谢</a:t>
            </a:r>
            <a:r>
              <a:rPr lang="en-US" altLang="zh-CN" sz="9600" dirty="0">
                <a:solidFill>
                  <a:schemeClr val="bg2">
                    <a:lumMod val="75000"/>
                    <a:lumOff val="25000"/>
                  </a:schemeClr>
                </a:solidFill>
              </a:rPr>
              <a:t> </a:t>
            </a:r>
            <a:r>
              <a:rPr lang="zh-CN" altLang="en-US" sz="9600" dirty="0">
                <a:solidFill>
                  <a:schemeClr val="bg2">
                    <a:lumMod val="75000"/>
                    <a:lumOff val="25000"/>
                  </a:schemeClr>
                </a:solidFill>
              </a:rPr>
              <a:t>谢</a:t>
            </a:r>
            <a:endParaRPr lang="zh-CN" altLang="en-US" sz="96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凤舞九天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0</TotalTime>
  <Words>778</Words>
  <Application>WPS 演示</Application>
  <PresentationFormat>全屏显示(4:3)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宋体</vt:lpstr>
      <vt:lpstr>Wingdings</vt:lpstr>
      <vt:lpstr>Wingdings 2</vt:lpstr>
      <vt:lpstr>Wingdings</vt:lpstr>
      <vt:lpstr>Arial</vt:lpstr>
      <vt:lpstr>华文新魏</vt:lpstr>
      <vt:lpstr>Segoe Print</vt:lpstr>
      <vt:lpstr>Footlight MT Light</vt:lpstr>
      <vt:lpstr>Goudy Old Style</vt:lpstr>
      <vt:lpstr>微软雅黑</vt:lpstr>
      <vt:lpstr>Arial Unicode MS</vt:lpstr>
      <vt:lpstr>Calibri</vt:lpstr>
      <vt:lpstr>凤舞九天</vt:lpstr>
      <vt:lpstr>放射科检查注意事项</vt:lpstr>
      <vt:lpstr>检查目的</vt:lpstr>
      <vt:lpstr>检查类型</vt:lpstr>
      <vt:lpstr>检查前准备</vt:lpstr>
      <vt:lpstr>遵循医生指示，确保检查顺利进行。</vt:lpstr>
      <vt:lpstr>检查的准确率</vt:lpstr>
      <vt:lpstr>检查后注意事项</vt:lpstr>
      <vt:lpstr>检查是否对身体有害</vt:lpstr>
      <vt:lpstr>谢 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放射科健检查注意事项</dc:title>
  <dc:creator/>
  <cp:lastModifiedBy>Ana</cp:lastModifiedBy>
  <cp:revision>36</cp:revision>
  <dcterms:created xsi:type="dcterms:W3CDTF">2025-02-26T06:23:00Z</dcterms:created>
  <dcterms:modified xsi:type="dcterms:W3CDTF">2025-02-26T06:24:53Z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E100418A0102419E88749965F8CDE9B0_12</vt:lpwstr>
  </property>
  <property fmtid="{D5CDD505-2E9C-101B-9397-08002B2CF9AE}" pid="3" name="KSOProductBuildVer">
    <vt:lpwstr>2052-12.1.0.20305</vt:lpwstr>
  </property>
</Properties>
</file>