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3.svg" ContentType="image/svg+xml"/>
  <Override PartName="/ppt/media/image5.svg" ContentType="image/svg+xml"/>
  <Override PartName="/ppt/media/image7.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6"/>
  </p:notesMasterIdLst>
  <p:sldIdLst>
    <p:sldId id="11089048" r:id="rId4"/>
    <p:sldId id="11089053" r:id="rId5"/>
    <p:sldId id="11089149" r:id="rId7"/>
    <p:sldId id="11089150" r:id="rId8"/>
    <p:sldId id="11089123" r:id="rId9"/>
    <p:sldId id="11089102" r:id="rId10"/>
    <p:sldId id="11089133" r:id="rId11"/>
    <p:sldId id="11089124" r:id="rId12"/>
    <p:sldId id="11089109" r:id="rId13"/>
    <p:sldId id="11089110" r:id="rId14"/>
    <p:sldId id="11089114" r:id="rId15"/>
    <p:sldId id="11089113" r:id="rId16"/>
    <p:sldId id="11089111" r:id="rId17"/>
    <p:sldId id="11089112" r:id="rId18"/>
    <p:sldId id="11089148" r:id="rId19"/>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7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2FDB2607-1784-4EEB-B798-7EB5836EED8A}">
        <p14:showMediaCtrls xmlns:p14="http://schemas.microsoft.com/office/powerpoint/2010/main" val="1"/>
      </p:ext>
    </p:extLst>
  </p:showPr>
  <p:clrMru>
    <a:srgbClr val="65D7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6314" autoAdjust="0"/>
  </p:normalViewPr>
  <p:slideViewPr>
    <p:cSldViewPr snapToGrid="0" showGuides="1">
      <p:cViewPr varScale="1">
        <p:scale>
          <a:sx n="68" d="100"/>
          <a:sy n="68" d="100"/>
        </p:scale>
        <p:origin x="-780" y="-24"/>
      </p:cViewPr>
      <p:guideLst>
        <p:guide orient="horz" pos="2276"/>
        <p:guide pos="384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3" Type="http://schemas.openxmlformats.org/officeDocument/2006/relationships/tags" Target="tags/tag1.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335C15-6D55-40A7-B630-5A8C0BD5498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FDF4EF-4CB7-4B91-982F-2D1D479A777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30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4301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marL="0" marR="0" lvl="0" indent="0" algn="r" defTabSz="457200" rtl="0" eaLnBrk="1" fontAlgn="auto" latinLnBrk="0" hangingPunct="1">
              <a:lnSpc>
                <a:spcPct val="100000"/>
              </a:lnSpc>
              <a:spcBef>
                <a:spcPts val="0"/>
              </a:spcBef>
              <a:spcAft>
                <a:spcPts val="0"/>
              </a:spcAft>
              <a:buClrTx/>
              <a:buSzTx/>
              <a:buFontTx/>
              <a:buNone/>
              <a:defRPr/>
            </a:pPr>
            <a:fld id="{4FDD3524-58C9-4AC2-B2CA-A51A96796FDB}"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30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4301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marL="0" marR="0" lvl="0" indent="0" algn="r" defTabSz="457200" rtl="0" eaLnBrk="1" fontAlgn="auto" latinLnBrk="0" hangingPunct="1">
              <a:lnSpc>
                <a:spcPct val="100000"/>
              </a:lnSpc>
              <a:spcBef>
                <a:spcPts val="0"/>
              </a:spcBef>
              <a:spcAft>
                <a:spcPts val="0"/>
              </a:spcAft>
              <a:buClrTx/>
              <a:buSzTx/>
              <a:buFontTx/>
              <a:buNone/>
              <a:defRPr/>
            </a:pPr>
            <a:fld id="{4FDD3524-58C9-4AC2-B2CA-A51A96796FDB}"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30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4301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marL="0" marR="0" lvl="0" indent="0" algn="r" defTabSz="457200" rtl="0" eaLnBrk="1" fontAlgn="auto" latinLnBrk="0" hangingPunct="1">
              <a:lnSpc>
                <a:spcPct val="100000"/>
              </a:lnSpc>
              <a:spcBef>
                <a:spcPts val="0"/>
              </a:spcBef>
              <a:spcAft>
                <a:spcPts val="0"/>
              </a:spcAft>
              <a:buClrTx/>
              <a:buSzTx/>
              <a:buFontTx/>
              <a:buNone/>
              <a:defRPr/>
            </a:pPr>
            <a:fld id="{4FDD3524-58C9-4AC2-B2CA-A51A96796FDB}"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30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a:p>
        </p:txBody>
      </p:sp>
      <p:sp>
        <p:nvSpPr>
          <p:cNvPr id="4301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marL="0" marR="0" lvl="0" indent="0" algn="r" defTabSz="457200" rtl="0" eaLnBrk="1" fontAlgn="auto" latinLnBrk="0" hangingPunct="1">
              <a:lnSpc>
                <a:spcPct val="100000"/>
              </a:lnSpc>
              <a:spcBef>
                <a:spcPts val="0"/>
              </a:spcBef>
              <a:spcAft>
                <a:spcPts val="0"/>
              </a:spcAft>
              <a:buClrTx/>
              <a:buSzTx/>
              <a:buFontTx/>
              <a:buNone/>
              <a:defRPr/>
            </a:pPr>
            <a:fld id="{4FDD3524-58C9-4AC2-B2CA-A51A96796FDB}"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30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4301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marL="0" marR="0" lvl="0" indent="0" algn="r" defTabSz="457200" rtl="0" eaLnBrk="1" fontAlgn="auto" latinLnBrk="0" hangingPunct="1">
              <a:lnSpc>
                <a:spcPct val="100000"/>
              </a:lnSpc>
              <a:spcBef>
                <a:spcPts val="0"/>
              </a:spcBef>
              <a:spcAft>
                <a:spcPts val="0"/>
              </a:spcAft>
              <a:buClrTx/>
              <a:buSzTx/>
              <a:buFontTx/>
              <a:buNone/>
              <a:defRPr/>
            </a:pPr>
            <a:fld id="{4FDD3524-58C9-4AC2-B2CA-A51A96796FDB}"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11C44-E0E8-44A3-90B1-C6F18CA58E18}"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30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4301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marL="0" marR="0" lvl="0" indent="0" algn="r" defTabSz="457200" rtl="0" eaLnBrk="1" fontAlgn="auto" latinLnBrk="0" hangingPunct="1">
              <a:lnSpc>
                <a:spcPct val="100000"/>
              </a:lnSpc>
              <a:spcBef>
                <a:spcPts val="0"/>
              </a:spcBef>
              <a:spcAft>
                <a:spcPts val="0"/>
              </a:spcAft>
              <a:buClrTx/>
              <a:buSzTx/>
              <a:buFontTx/>
              <a:buNone/>
              <a:defRPr/>
            </a:pPr>
            <a:fld id="{4FDD3524-58C9-4AC2-B2CA-A51A96796FDB}"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30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4301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marL="0" marR="0" lvl="0" indent="0" algn="r" defTabSz="457200" rtl="0" eaLnBrk="1" fontAlgn="auto" latinLnBrk="0" hangingPunct="1">
              <a:lnSpc>
                <a:spcPct val="100000"/>
              </a:lnSpc>
              <a:spcBef>
                <a:spcPts val="0"/>
              </a:spcBef>
              <a:spcAft>
                <a:spcPts val="0"/>
              </a:spcAft>
              <a:buClrTx/>
              <a:buSzTx/>
              <a:buFontTx/>
              <a:buNone/>
              <a:defRPr/>
            </a:pPr>
            <a:fld id="{4FDD3524-58C9-4AC2-B2CA-A51A96796FDB}"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30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4301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marL="0" marR="0" lvl="0" indent="0" algn="r" defTabSz="457200" rtl="0" eaLnBrk="1" fontAlgn="auto" latinLnBrk="0" hangingPunct="1">
              <a:lnSpc>
                <a:spcPct val="100000"/>
              </a:lnSpc>
              <a:spcBef>
                <a:spcPts val="0"/>
              </a:spcBef>
              <a:spcAft>
                <a:spcPts val="0"/>
              </a:spcAft>
              <a:buClrTx/>
              <a:buSzTx/>
              <a:buFontTx/>
              <a:buNone/>
              <a:defRPr/>
            </a:pPr>
            <a:fld id="{4FDD3524-58C9-4AC2-B2CA-A51A96796FDB}"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30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4301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marL="0" marR="0" lvl="0" indent="0" algn="r" defTabSz="457200" rtl="0" eaLnBrk="1" fontAlgn="auto" latinLnBrk="0" hangingPunct="1">
              <a:lnSpc>
                <a:spcPct val="100000"/>
              </a:lnSpc>
              <a:spcBef>
                <a:spcPts val="0"/>
              </a:spcBef>
              <a:spcAft>
                <a:spcPts val="0"/>
              </a:spcAft>
              <a:buClrTx/>
              <a:buSzTx/>
              <a:buFontTx/>
              <a:buNone/>
              <a:defRPr/>
            </a:pPr>
            <a:fld id="{4FDD3524-58C9-4AC2-B2CA-A51A96796FDB}"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30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4301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marL="0" marR="0" lvl="0" indent="0" algn="r" defTabSz="457200" rtl="0" eaLnBrk="1" fontAlgn="auto" latinLnBrk="0" hangingPunct="1">
              <a:lnSpc>
                <a:spcPct val="100000"/>
              </a:lnSpc>
              <a:spcBef>
                <a:spcPts val="0"/>
              </a:spcBef>
              <a:spcAft>
                <a:spcPts val="0"/>
              </a:spcAft>
              <a:buClrTx/>
              <a:buSzTx/>
              <a:buFontTx/>
              <a:buNone/>
              <a:defRPr/>
            </a:pPr>
            <a:fld id="{4FDD3524-58C9-4AC2-B2CA-A51A96796FDB}"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30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4301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marL="0" marR="0" lvl="0" indent="0" algn="r" defTabSz="457200" rtl="0" eaLnBrk="1" fontAlgn="auto" latinLnBrk="0" hangingPunct="1">
              <a:lnSpc>
                <a:spcPct val="100000"/>
              </a:lnSpc>
              <a:spcBef>
                <a:spcPts val="0"/>
              </a:spcBef>
              <a:spcAft>
                <a:spcPts val="0"/>
              </a:spcAft>
              <a:buClrTx/>
              <a:buSzTx/>
              <a:buFontTx/>
              <a:buNone/>
              <a:defRPr/>
            </a:pPr>
            <a:fld id="{4FDD3524-58C9-4AC2-B2CA-A51A96796FDB}"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30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4301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marL="0" marR="0" lvl="0" indent="0" algn="r" defTabSz="457200" rtl="0" eaLnBrk="1" fontAlgn="auto" latinLnBrk="0" hangingPunct="1">
              <a:lnSpc>
                <a:spcPct val="100000"/>
              </a:lnSpc>
              <a:spcBef>
                <a:spcPts val="0"/>
              </a:spcBef>
              <a:spcAft>
                <a:spcPts val="0"/>
              </a:spcAft>
              <a:buClrTx/>
              <a:buSzTx/>
              <a:buFontTx/>
              <a:buNone/>
              <a:defRPr/>
            </a:pPr>
            <a:fld id="{4FDD3524-58C9-4AC2-B2CA-A51A96796FDB}"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30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4301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53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marL="0" marR="0" lvl="0" indent="0" algn="r" defTabSz="457200" rtl="0" eaLnBrk="1" fontAlgn="auto" latinLnBrk="0" hangingPunct="1">
              <a:lnSpc>
                <a:spcPct val="100000"/>
              </a:lnSpc>
              <a:spcBef>
                <a:spcPts val="0"/>
              </a:spcBef>
              <a:spcAft>
                <a:spcPts val="0"/>
              </a:spcAft>
              <a:buClrTx/>
              <a:buSzTx/>
              <a:buFontTx/>
              <a:buNone/>
              <a:defRPr/>
            </a:pPr>
            <a:fld id="{4FDD3524-58C9-4AC2-B2CA-A51A96796FDB}"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1ppt.com/hangye/"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6E36F21-723D-4ACE-BF20-FB1D7D78B91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FD69D-2068-4D67-AEB1-52A20427AFA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random/>
      </p:transition>
    </mc:Choice>
    <mc:Fallback>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6E36F21-723D-4ACE-BF20-FB1D7D78B91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FD69D-2068-4D67-AEB1-52A20427AFA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random/>
      </p:transition>
    </mc:Choice>
    <mc:Fallback>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bg>
      <p:bgPr>
        <a:solidFill>
          <a:schemeClr val="accent1"/>
        </a:solidFill>
        <a:effectLst/>
      </p:bgPr>
    </p:bg>
    <p:spTree>
      <p:nvGrpSpPr>
        <p:cNvPr id="1" name=""/>
        <p:cNvGrpSpPr/>
        <p:nvPr/>
      </p:nvGrpSpPr>
      <p:grpSpPr>
        <a:xfrm>
          <a:off x="0" y="0"/>
          <a:ext cx="0" cy="0"/>
          <a:chOff x="0" y="0"/>
          <a:chExt cx="0" cy="0"/>
        </a:xfrm>
      </p:grpSpPr>
      <p:sp>
        <p:nvSpPr>
          <p:cNvPr id="7" name="矩形 6"/>
          <p:cNvSpPr/>
          <p:nvPr userDrawn="1"/>
        </p:nvSpPr>
        <p:spPr>
          <a:xfrm>
            <a:off x="304800" y="317500"/>
            <a:ext cx="11582400" cy="622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形 7" descr="C:\Users\Admin\Desktop\医药\5c935fe75a8247515.png5c935fe75a8247515"/>
          <p:cNvPicPr>
            <a:picLocks noChangeAspect="1"/>
          </p:cNvPicPr>
          <p:nvPr userDrawn="1"/>
        </p:nvPicPr>
        <p:blipFill>
          <a:blip r:embed="rId2" cstate="print"/>
          <a:srcRect/>
          <a:stretch>
            <a:fillRect/>
          </a:stretch>
        </p:blipFill>
        <p:spPr>
          <a:xfrm>
            <a:off x="7123430" y="444500"/>
            <a:ext cx="915035" cy="6540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0">
        <p:random/>
      </p:transition>
    </mc:Choice>
    <mc:Fallback>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1600203"/>
            <a:ext cx="10972800" cy="4525963"/>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609600" y="6356353"/>
            <a:ext cx="2844800" cy="365125"/>
          </a:xfrm>
          <a:prstGeom prst="rect">
            <a:avLst/>
          </a:prstGeom>
        </p:spPr>
        <p:txBody>
          <a:bodyPr/>
          <a:lstStyle/>
          <a:p>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1"/>
            <a:ext cx="27432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41"/>
            <a:ext cx="8026400" cy="5851525"/>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609600" y="6356353"/>
            <a:ext cx="2844800" cy="365125"/>
          </a:xfrm>
          <a:prstGeom prst="rect">
            <a:avLst/>
          </a:prstGeom>
        </p:spPr>
        <p:txBody>
          <a:bodyPr/>
          <a:lstStyle/>
          <a:p>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6E36F21-723D-4ACE-BF20-FB1D7D78B91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FD69D-2068-4D67-AEB1-52A20427AFA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random/>
      </p:transition>
    </mc:Choice>
    <mc:Fallback>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6E36F21-723D-4ACE-BF20-FB1D7D78B91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FD69D-2068-4D67-AEB1-52A20427AFA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random/>
      </p:transition>
    </mc:Choice>
    <mc:Fallback>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6E36F21-723D-4ACE-BF20-FB1D7D78B915}"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FD69D-2068-4D67-AEB1-52A20427AFA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random/>
      </p:transition>
    </mc:Choice>
    <mc:Fallback>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E6E36F21-723D-4ACE-BF20-FB1D7D78B915}"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C4FD69D-2068-4D67-AEB1-52A20427AFAC}" type="slidenum">
              <a:rPr lang="zh-CN" altLang="en-US" smtClean="0"/>
            </a:fld>
            <a:endParaRPr lang="zh-CN" altLang="en-US"/>
          </a:p>
        </p:txBody>
      </p:sp>
      <p:sp>
        <p:nvSpPr>
          <p:cNvPr id="11" name="TextBox 10"/>
          <p:cNvSpPr txBox="1"/>
          <p:nvPr userDrawn="1"/>
        </p:nvSpPr>
        <p:spPr>
          <a:xfrm>
            <a:off x="2152632" y="6739570"/>
            <a:ext cx="1440159"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defRPr/>
            </a:pPr>
            <a:r>
              <a:rPr kumimoji="0" lang="zh-CN" altLang="en-US" sz="100" b="0" i="0" u="none" strike="noStrike" kern="0" cap="none" spc="0" normalizeH="0" baseline="0" noProof="0" dirty="0" smtClean="0">
                <a:ln>
                  <a:noFill/>
                </a:ln>
                <a:solidFill>
                  <a:prstClr val="black"/>
                </a:solidFill>
                <a:effectLst/>
                <a:uLnTx/>
                <a:uFillTx/>
                <a:hlinkClick r:id="rId2"/>
              </a:rPr>
              <a:t>行业</a:t>
            </a:r>
            <a:r>
              <a:rPr kumimoji="0" lang="en-US" altLang="zh-CN" sz="100" b="0" i="0" u="none" strike="noStrike" kern="0" cap="none" spc="0" normalizeH="0" baseline="0" noProof="0" dirty="0" smtClean="0">
                <a:ln>
                  <a:noFill/>
                </a:ln>
                <a:solidFill>
                  <a:prstClr val="black"/>
                </a:solidFill>
                <a:effectLst/>
                <a:uLnTx/>
                <a:uFillTx/>
                <a:hlinkClick r:id="rId2"/>
              </a:rPr>
              <a:t>PPT</a:t>
            </a:r>
            <a:r>
              <a:rPr kumimoji="0" lang="zh-CN" altLang="en-US" sz="100" b="0" i="0" u="none" strike="noStrike" kern="0" cap="none" spc="0" normalizeH="0" baseline="0" noProof="0" dirty="0" smtClean="0">
                <a:ln>
                  <a:noFill/>
                </a:ln>
                <a:solidFill>
                  <a:prstClr val="black"/>
                </a:solidFill>
                <a:effectLst/>
                <a:uLnTx/>
                <a:uFillTx/>
                <a:hlinkClick r:id="rId2"/>
              </a:rPr>
              <a:t>模板</a:t>
            </a:r>
            <a:r>
              <a:rPr kumimoji="0" lang="en-US" altLang="zh-CN" sz="100" b="0" i="0" u="none" strike="noStrike" kern="0" cap="none" spc="0" normalizeH="0" baseline="0" noProof="0" dirty="0" smtClean="0">
                <a:ln>
                  <a:noFill/>
                </a:ln>
                <a:solidFill>
                  <a:prstClr val="black"/>
                </a:solidFill>
                <a:effectLst/>
                <a:uLnTx/>
                <a:uFillTx/>
              </a:rPr>
              <a:t>http://www.1ppt.com/hangye/</a:t>
            </a:r>
            <a:endParaRPr kumimoji="0" lang="en-US" altLang="zh-CN" sz="100" b="0" i="0" u="none" strike="noStrike" kern="0" cap="none" spc="0" normalizeH="0" baseline="0" noProof="0" dirty="0" smtClean="0">
              <a:ln>
                <a:noFill/>
              </a:ln>
              <a:solidFill>
                <a:prstClr val="black"/>
              </a:solidFill>
              <a:effectLst/>
              <a:uLnTx/>
              <a:uFillTx/>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random/>
      </p:transition>
    </mc:Choice>
    <mc:Fallback>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E6E36F21-723D-4ACE-BF20-FB1D7D78B915}"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C4FD69D-2068-4D67-AEB1-52A20427AFA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random/>
      </p:transition>
    </mc:Choice>
    <mc:Fallback>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6E36F21-723D-4ACE-BF20-FB1D7D78B915}"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C4FD69D-2068-4D67-AEB1-52A20427AFA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random/>
      </p:transition>
    </mc:Choice>
    <mc:Fallback>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6E36F21-723D-4ACE-BF20-FB1D7D78B915}"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FD69D-2068-4D67-AEB1-52A20427AFA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random/>
      </p:transition>
    </mc:Choice>
    <mc:Fallback>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6E36F21-723D-4ACE-BF20-FB1D7D78B915}"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FD69D-2068-4D67-AEB1-52A20427AFA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random/>
      </p:transition>
    </mc:Choice>
    <mc:Fallback>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250" advClick="0" advTm="0">
        <p:random/>
      </p:transition>
    </mc:Choice>
    <mc:Fallback>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14.xml"/><Relationship Id="rId8" Type="http://schemas.openxmlformats.org/officeDocument/2006/relationships/slideLayout" Target="../slideLayouts/slideLayout1.xml"/><Relationship Id="rId7" Type="http://schemas.openxmlformats.org/officeDocument/2006/relationships/image" Target="../media/image26.png"/><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9.png"/><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image" Target="../media/image11.png"/><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7.xml"/><Relationship Id="rId2" Type="http://schemas.openxmlformats.org/officeDocument/2006/relationships/image" Target="../media/image15.png"/><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5D7F0"/>
        </a:solidFill>
        <a:effectLst/>
      </p:bgPr>
    </p:bg>
    <p:spTree>
      <p:nvGrpSpPr>
        <p:cNvPr id="1" name=""/>
        <p:cNvGrpSpPr/>
        <p:nvPr/>
      </p:nvGrpSpPr>
      <p:grpSpPr>
        <a:xfrm>
          <a:off x="0" y="0"/>
          <a:ext cx="0" cy="0"/>
          <a:chOff x="0" y="0"/>
          <a:chExt cx="0" cy="0"/>
        </a:xfrm>
      </p:grpSpPr>
      <p:sp>
        <p:nvSpPr>
          <p:cNvPr id="4" name="矩形 3"/>
          <p:cNvSpPr/>
          <p:nvPr/>
        </p:nvSpPr>
        <p:spPr>
          <a:xfrm>
            <a:off x="305748" y="317500"/>
            <a:ext cx="11582400" cy="622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20"/>
              </a:spcBef>
            </a:pPr>
            <a:endParaRPr lang="zh-CN" altLang="en-US">
              <a:cs typeface="+mn-ea"/>
              <a:sym typeface="+mn-lt"/>
            </a:endParaRPr>
          </a:p>
        </p:txBody>
      </p:sp>
      <p:sp>
        <p:nvSpPr>
          <p:cNvPr id="19" name="流程图: 延期 18"/>
          <p:cNvSpPr/>
          <p:nvPr/>
        </p:nvSpPr>
        <p:spPr>
          <a:xfrm>
            <a:off x="1168400" y="551542"/>
            <a:ext cx="6832600" cy="5486401"/>
          </a:xfrm>
          <a:prstGeom prst="flowChartDelay">
            <a:avLst/>
          </a:prstGeom>
          <a:solidFill>
            <a:srgbClr val="65D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20"/>
              </a:spcBef>
            </a:pPr>
            <a:endParaRPr lang="zh-CN" altLang="en-US" dirty="0">
              <a:solidFill>
                <a:schemeClr val="bg2">
                  <a:lumMod val="25000"/>
                </a:schemeClr>
              </a:solidFill>
              <a:cs typeface="+mn-ea"/>
              <a:sym typeface="+mn-lt"/>
            </a:endParaRPr>
          </a:p>
        </p:txBody>
      </p:sp>
      <p:sp>
        <p:nvSpPr>
          <p:cNvPr id="23" name="文本框 22"/>
          <p:cNvSpPr txBox="1"/>
          <p:nvPr/>
        </p:nvSpPr>
        <p:spPr>
          <a:xfrm>
            <a:off x="466980" y="2462590"/>
            <a:ext cx="7660888" cy="560923"/>
          </a:xfrm>
          <a:prstGeom prst="rect">
            <a:avLst/>
          </a:prstGeom>
          <a:noFill/>
          <a:effectLst>
            <a:outerShdw blurRad="50800" dist="38100" dir="5400000" algn="t" rotWithShape="0">
              <a:prstClr val="black">
                <a:alpha val="40000"/>
              </a:prstClr>
            </a:outerShdw>
          </a:effectLst>
        </p:spPr>
        <p:txBody>
          <a:bodyPr wrap="square" rtlCol="0">
            <a:spAutoFit/>
            <a:scene3d>
              <a:camera prst="orthographicFront"/>
              <a:lightRig rig="threePt" dir="t"/>
            </a:scene3d>
            <a:sp3d contourW="12700"/>
          </a:bodyPr>
          <a:lstStyle/>
          <a:p>
            <a:pPr algn="ctr" defTabSz="1201420">
              <a:lnSpc>
                <a:spcPct val="120000"/>
              </a:lnSpc>
              <a:spcBef>
                <a:spcPts val="20"/>
              </a:spcBef>
              <a:defRPr/>
            </a:pPr>
            <a:r>
              <a:rPr lang="en-US" altLang="zh-CN" sz="2800" b="1" dirty="0" smtClean="0">
                <a:solidFill>
                  <a:srgbClr val="FF0000"/>
                </a:solidFill>
                <a:latin typeface="黑体" panose="02010609060101010101" pitchFamily="2" charset="-122"/>
                <a:ea typeface="黑体" panose="02010609060101010101" pitchFamily="2" charset="-122"/>
              </a:rPr>
              <a:t>《</a:t>
            </a:r>
            <a:r>
              <a:rPr lang="zh-CN" altLang="en-US" sz="2800" b="1" dirty="0" smtClean="0">
                <a:solidFill>
                  <a:srgbClr val="FF0000"/>
                </a:solidFill>
                <a:ea typeface="方正小标宋_GBK" pitchFamily="65" charset="-122"/>
              </a:rPr>
              <a:t>职业健康核心知识十问十答</a:t>
            </a:r>
            <a:r>
              <a:rPr lang="en-US" altLang="zh-CN" sz="2800" b="1" dirty="0" smtClean="0">
                <a:solidFill>
                  <a:srgbClr val="FF0000"/>
                </a:solidFill>
                <a:latin typeface="黑体" panose="02010609060101010101" pitchFamily="2" charset="-122"/>
                <a:ea typeface="黑体" panose="02010609060101010101" pitchFamily="2" charset="-122"/>
              </a:rPr>
              <a:t>》</a:t>
            </a:r>
            <a:endParaRPr lang="en-US" altLang="zh-CN" sz="2800" b="1" dirty="0" smtClean="0">
              <a:solidFill>
                <a:srgbClr val="FF0000"/>
              </a:solidFill>
              <a:latin typeface="黑体" panose="02010609060101010101" pitchFamily="2" charset="-122"/>
              <a:ea typeface="黑体" panose="02010609060101010101" pitchFamily="2" charset="-122"/>
            </a:endParaRPr>
          </a:p>
        </p:txBody>
      </p:sp>
      <p:sp>
        <p:nvSpPr>
          <p:cNvPr id="27" name="流程图: 延期 26"/>
          <p:cNvSpPr/>
          <p:nvPr/>
        </p:nvSpPr>
        <p:spPr>
          <a:xfrm>
            <a:off x="-1108249" y="-1009651"/>
            <a:ext cx="9765909" cy="8494147"/>
          </a:xfrm>
          <a:prstGeom prst="flowChartDelay">
            <a:avLst/>
          </a:prstGeom>
          <a:noFill/>
          <a:ln w="76200">
            <a:solidFill>
              <a:srgbClr val="8CE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20"/>
              </a:spcBef>
            </a:pPr>
            <a:endParaRPr lang="zh-CN" altLang="en-US" dirty="0">
              <a:cs typeface="+mn-ea"/>
              <a:sym typeface="+mn-lt"/>
            </a:endParaRPr>
          </a:p>
        </p:txBody>
      </p:sp>
      <p:pic>
        <p:nvPicPr>
          <p:cNvPr id="25" name="图形 24"/>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0371445" y="2460543"/>
            <a:ext cx="1114425" cy="1168349"/>
          </a:xfrm>
          <a:prstGeom prst="rect">
            <a:avLst/>
          </a:prstGeom>
        </p:spPr>
      </p:pic>
      <p:pic>
        <p:nvPicPr>
          <p:cNvPr id="2" name="图形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3802" y="746572"/>
            <a:ext cx="933649" cy="734675"/>
          </a:xfrm>
          <a:prstGeom prst="rect">
            <a:avLst/>
          </a:prstGeom>
        </p:spPr>
      </p:pic>
      <p:pic>
        <p:nvPicPr>
          <p:cNvPr id="18" name="图形 17"/>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30655" y="695589"/>
            <a:ext cx="1397164" cy="1418995"/>
          </a:xfrm>
          <a:prstGeom prst="rect">
            <a:avLst/>
          </a:prstGeom>
        </p:spPr>
      </p:pic>
      <p:sp>
        <p:nvSpPr>
          <p:cNvPr id="9" name="Rectangle 7"/>
          <p:cNvSpPr>
            <a:spLocks noRot="1" noChangeArrowheads="1"/>
          </p:cNvSpPr>
          <p:nvPr/>
        </p:nvSpPr>
        <p:spPr bwMode="auto">
          <a:xfrm>
            <a:off x="2603500" y="3312160"/>
            <a:ext cx="3519805" cy="1156335"/>
          </a:xfrm>
          <a:prstGeom prst="rect">
            <a:avLst/>
          </a:prstGeom>
          <a:noFill/>
          <a:ln w="9525">
            <a:noFill/>
            <a:miter lim="800000"/>
          </a:ln>
        </p:spPr>
        <p:txBody>
          <a:bodyPr anchor="ctr"/>
          <a:lstStyle/>
          <a:p>
            <a:pPr algn="ctr"/>
            <a:r>
              <a:rPr lang="zh-CN" altLang="en-US" sz="2800" b="1" dirty="0">
                <a:solidFill>
                  <a:srgbClr val="FF3300"/>
                </a:solidFill>
                <a:latin typeface="Times New Roman" panose="02020603050405020304" pitchFamily="18" charset="0"/>
                <a:ea typeface="黑体" panose="02010609060101010101" pitchFamily="2" charset="-122"/>
                <a:cs typeface="Times New Roman" panose="02020603050405020304" pitchFamily="18" charset="0"/>
              </a:rPr>
              <a:t>武汉市石化医院</a:t>
            </a:r>
            <a:endParaRPr lang="en-US" altLang="zh-CN" sz="2800" b="1" dirty="0">
              <a:solidFill>
                <a:srgbClr val="FF3300"/>
              </a:solidFill>
              <a:latin typeface="Times New Roman" panose="02020603050405020304" pitchFamily="18" charset="0"/>
              <a:ea typeface="黑体" panose="02010609060101010101" pitchFamily="2" charset="-122"/>
              <a:cs typeface="Times New Roman" panose="02020603050405020304" pitchFamily="18" charset="0"/>
            </a:endParaRPr>
          </a:p>
          <a:p>
            <a:pPr algn="ctr"/>
            <a:endParaRPr lang="zh-CN" altLang="en-US" sz="2800" b="1" dirty="0">
              <a:solidFill>
                <a:srgbClr val="FF3300"/>
              </a:solidFill>
              <a:latin typeface="Times New Roman" panose="02020603050405020304" pitchFamily="18" charset="0"/>
              <a:ea typeface="黑体" panose="02010609060101010101" pitchFamily="2"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anim calcmode="lin" valueType="num">
                                      <p:cBhvr>
                                        <p:cTn id="8" dur="2000" fill="hold"/>
                                        <p:tgtEl>
                                          <p:spTgt spid="23"/>
                                        </p:tgtEl>
                                        <p:attrNameLst>
                                          <p:attrName>ppt_w</p:attrName>
                                        </p:attrNameLst>
                                      </p:cBhvr>
                                      <p:tavLst>
                                        <p:tav tm="0" fmla="#ppt_w*sin(2.5*pi*$)">
                                          <p:val>
                                            <p:fltVal val="0"/>
                                          </p:val>
                                        </p:tav>
                                        <p:tav tm="100000">
                                          <p:val>
                                            <p:fltVal val="1"/>
                                          </p:val>
                                        </p:tav>
                                      </p:tavLst>
                                    </p:anim>
                                    <p:anim calcmode="lin" valueType="num">
                                      <p:cBhvr>
                                        <p:cTn id="9"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9"/>
                                        </p:tgtEl>
                                        <p:attrNameLst>
                                          <p:attrName>style.visibility</p:attrName>
                                        </p:attrNameLst>
                                      </p:cBhvr>
                                      <p:to>
                                        <p:strVal val="visible"/>
                                      </p:to>
                                    </p:set>
                                    <p:anim by="(-#ppt_w*2)" calcmode="lin" valueType="num">
                                      <p:cBhvr rctx="PPT">
                                        <p:cTn id="14" dur="500" autoRev="1" fill="hold">
                                          <p:stCondLst>
                                            <p:cond delay="0"/>
                                          </p:stCondLst>
                                        </p:cTn>
                                        <p:tgtEl>
                                          <p:spTgt spid="9"/>
                                        </p:tgtEl>
                                        <p:attrNameLst>
                                          <p:attrName>ppt_w</p:attrName>
                                        </p:attrNameLst>
                                      </p:cBhvr>
                                    </p:anim>
                                    <p:anim by="(#ppt_w*0.50)" calcmode="lin" valueType="num">
                                      <p:cBhvr>
                                        <p:cTn id="15" dur="500" decel="50000" autoRev="1" fill="hold">
                                          <p:stCondLst>
                                            <p:cond delay="0"/>
                                          </p:stCondLst>
                                        </p:cTn>
                                        <p:tgtEl>
                                          <p:spTgt spid="9"/>
                                        </p:tgtEl>
                                        <p:attrNameLst>
                                          <p:attrName>ppt_x</p:attrName>
                                        </p:attrNameLst>
                                      </p:cBhvr>
                                    </p:anim>
                                    <p:anim from="(-#ppt_h/2)" to="(#ppt_y)" calcmode="lin" valueType="num">
                                      <p:cBhvr>
                                        <p:cTn id="16" dur="1000" fill="hold">
                                          <p:stCondLst>
                                            <p:cond delay="0"/>
                                          </p:stCondLst>
                                        </p:cTn>
                                        <p:tgtEl>
                                          <p:spTgt spid="9"/>
                                        </p:tgtEl>
                                        <p:attrNameLst>
                                          <p:attrName>ppt_y</p:attrName>
                                        </p:attrNameLst>
                                      </p:cBhvr>
                                    </p:anim>
                                    <p:animRot by="21600000">
                                      <p:cBhvr>
                                        <p:cTn id="17" dur="1000"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86"/>
          <p:cNvSpPr/>
          <p:nvPr/>
        </p:nvSpPr>
        <p:spPr>
          <a:xfrm>
            <a:off x="343535" y="554355"/>
            <a:ext cx="11286490" cy="5899785"/>
          </a:xfrm>
          <a:prstGeom prst="roundRect">
            <a:avLst/>
          </a:prstGeom>
          <a:noFill/>
          <a:ln w="38100">
            <a:solidFill>
              <a:srgbClr val="65D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20"/>
              </a:spcBef>
            </a:pPr>
            <a:endParaRPr lang="zh-CN" altLang="en-US" dirty="0">
              <a:cs typeface="+mn-ea"/>
              <a:sym typeface="+mn-lt"/>
            </a:endParaRPr>
          </a:p>
        </p:txBody>
      </p:sp>
      <p:sp>
        <p:nvSpPr>
          <p:cNvPr id="14" name="文本框 13"/>
          <p:cNvSpPr txBox="1"/>
          <p:nvPr/>
        </p:nvSpPr>
        <p:spPr>
          <a:xfrm>
            <a:off x="627699" y="990181"/>
            <a:ext cx="10763885" cy="2677656"/>
          </a:xfrm>
          <a:prstGeom prst="rect">
            <a:avLst/>
          </a:prstGeom>
          <a:noFill/>
        </p:spPr>
        <p:txBody>
          <a:bodyPr wrap="square" rtlCol="0">
            <a:spAutoFit/>
          </a:bodyPr>
          <a:lstStyle/>
          <a:p>
            <a:r>
              <a:rPr lang="zh-CN" altLang="en-US" sz="2400" dirty="0" smtClean="0"/>
              <a:t>     </a:t>
            </a:r>
            <a:endParaRPr lang="en-US" altLang="zh-CN" sz="2400" dirty="0" smtClean="0"/>
          </a:p>
          <a:p>
            <a:r>
              <a:rPr lang="en-US" altLang="zh-CN" sz="2400" b="1" dirty="0" smtClean="0"/>
              <a:t>6</a:t>
            </a:r>
            <a:r>
              <a:rPr lang="zh-CN" altLang="en-US" sz="2400" b="1" dirty="0" smtClean="0"/>
              <a:t>问：职业健康检查结论非“疑似职业病”或者未经职业健康检查，劳动者可以进行职业病诊断吗？</a:t>
            </a:r>
            <a:endParaRPr lang="en-US" altLang="zh-CN" sz="2400" b="1" dirty="0" smtClean="0"/>
          </a:p>
          <a:p>
            <a:endParaRPr lang="en-US" altLang="zh-CN" sz="2400" b="1" dirty="0" smtClean="0"/>
          </a:p>
          <a:p>
            <a:r>
              <a:rPr lang="zh-CN" altLang="en-US" sz="2400" b="1" dirty="0" smtClean="0"/>
              <a:t>答：</a:t>
            </a:r>
            <a:r>
              <a:rPr lang="zh-CN" altLang="en-US" sz="2400" dirty="0" smtClean="0">
                <a:solidFill>
                  <a:srgbClr val="FF0000"/>
                </a:solidFill>
              </a:rPr>
              <a:t>只要劳动者怀疑自己患有职业病</a:t>
            </a:r>
            <a:r>
              <a:rPr lang="zh-CN" altLang="en-US" sz="2400" dirty="0" smtClean="0"/>
              <a:t>，即便离岗、退休，即便未经过职业健康体检，或者职业健康体检结论非疑似职业病，劳动者都可以进行职业病诊断，没有限制条件。 </a:t>
            </a:r>
            <a:endParaRPr lang="zh-CN" altLang="en-US" sz="2400" dirty="0" smtClean="0"/>
          </a:p>
        </p:txBody>
      </p:sp>
      <p:sp>
        <p:nvSpPr>
          <p:cNvPr id="4" name="矩形: 圆角 3"/>
          <p:cNvSpPr/>
          <p:nvPr/>
        </p:nvSpPr>
        <p:spPr>
          <a:xfrm>
            <a:off x="502919" y="332105"/>
            <a:ext cx="2730935" cy="648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threePt" dir="t"/>
            </a:scene3d>
          </a:bodyPr>
          <a:lstStyle/>
          <a:p>
            <a:pPr algn="ctr"/>
            <a:r>
              <a:rPr lang="zh-CN" altLang="en-US" sz="2400" b="1" dirty="0" smtClean="0">
                <a:solidFill>
                  <a:schemeClr val="accent1">
                    <a:lumMod val="75000"/>
                  </a:schemeClr>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ea"/>
              </a:rPr>
              <a:t>二、十</a:t>
            </a:r>
            <a:r>
              <a:rPr lang="zh-CN" altLang="en-US" sz="2400" b="1" dirty="0" smtClean="0">
                <a:solidFill>
                  <a:schemeClr val="accent1">
                    <a:lumMod val="75000"/>
                  </a:schemeClr>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ea"/>
              </a:rPr>
              <a:t>问十答</a:t>
            </a:r>
            <a:endParaRPr lang="zh-CN" altLang="en-US" sz="2400" b="1" dirty="0" smtClean="0">
              <a:solidFill>
                <a:schemeClr val="accent1">
                  <a:lumMod val="75000"/>
                </a:schemeClr>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ea"/>
            </a:endParaRPr>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266663" y="4134895"/>
            <a:ext cx="1387198" cy="20986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矩形: 圆角 86"/>
          <p:cNvSpPr/>
          <p:nvPr/>
        </p:nvSpPr>
        <p:spPr>
          <a:xfrm>
            <a:off x="550545" y="457835"/>
            <a:ext cx="10923270" cy="5968365"/>
          </a:xfrm>
          <a:prstGeom prst="roundRect">
            <a:avLst/>
          </a:prstGeom>
          <a:noFill/>
          <a:ln w="38100">
            <a:solidFill>
              <a:srgbClr val="65D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20"/>
              </a:spcBef>
            </a:pPr>
            <a:endParaRPr lang="zh-CN" altLang="en-US" dirty="0">
              <a:cs typeface="+mn-ea"/>
              <a:sym typeface="+mn-lt"/>
            </a:endParaRPr>
          </a:p>
        </p:txBody>
      </p:sp>
      <p:sp>
        <p:nvSpPr>
          <p:cNvPr id="6" name="矩形 5"/>
          <p:cNvSpPr/>
          <p:nvPr/>
        </p:nvSpPr>
        <p:spPr>
          <a:xfrm>
            <a:off x="304800" y="317500"/>
            <a:ext cx="11582400" cy="622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20"/>
              </a:spcBef>
            </a:pPr>
            <a:r>
              <a:rPr lang="zh-CN" altLang="en-US" dirty="0" smtClean="0">
                <a:sym typeface="+mn-ea"/>
              </a:rPr>
              <a:t>为保护劳动者健康，公司开展了岗前和岗中职业健康检查，但尚未涉及离岗职业健康检查。不符合相关法律法规要求，同时也埋下被追责的隐患。</a:t>
            </a:r>
            <a:endParaRPr lang="zh-CN" altLang="en-US" dirty="0">
              <a:cs typeface="+mn-ea"/>
              <a:sym typeface="+mn-lt"/>
            </a:endParaRPr>
          </a:p>
        </p:txBody>
      </p:sp>
      <p:sp>
        <p:nvSpPr>
          <p:cNvPr id="7" name="矩形: 圆角 86"/>
          <p:cNvSpPr/>
          <p:nvPr/>
        </p:nvSpPr>
        <p:spPr>
          <a:xfrm>
            <a:off x="343535" y="554355"/>
            <a:ext cx="11286490" cy="5899785"/>
          </a:xfrm>
          <a:prstGeom prst="roundRect">
            <a:avLst/>
          </a:prstGeom>
          <a:noFill/>
          <a:ln w="38100">
            <a:solidFill>
              <a:srgbClr val="65D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20"/>
              </a:spcBef>
            </a:pPr>
            <a:endParaRPr lang="zh-CN" altLang="en-US" dirty="0">
              <a:cs typeface="+mn-ea"/>
              <a:sym typeface="+mn-lt"/>
            </a:endParaRPr>
          </a:p>
        </p:txBody>
      </p:sp>
      <p:sp>
        <p:nvSpPr>
          <p:cNvPr id="14" name="文本框 13"/>
          <p:cNvSpPr txBox="1"/>
          <p:nvPr/>
        </p:nvSpPr>
        <p:spPr>
          <a:xfrm>
            <a:off x="583094" y="979031"/>
            <a:ext cx="10763885" cy="2677656"/>
          </a:xfrm>
          <a:prstGeom prst="rect">
            <a:avLst/>
          </a:prstGeom>
          <a:noFill/>
        </p:spPr>
        <p:txBody>
          <a:bodyPr wrap="square" rtlCol="0">
            <a:spAutoFit/>
          </a:bodyPr>
          <a:lstStyle/>
          <a:p>
            <a:r>
              <a:rPr lang="zh-CN" altLang="en-US" sz="2400" dirty="0" smtClean="0"/>
              <a:t>     </a:t>
            </a:r>
            <a:endParaRPr lang="en-US" altLang="zh-CN" sz="2400" dirty="0" smtClean="0"/>
          </a:p>
          <a:p>
            <a:r>
              <a:rPr lang="en-US" altLang="zh-CN" sz="2400" b="1" dirty="0" smtClean="0"/>
              <a:t>7</a:t>
            </a:r>
            <a:r>
              <a:rPr lang="zh-CN" altLang="en-US" sz="2400" b="1" dirty="0" smtClean="0"/>
              <a:t>问：职业病诊断费用由谁承担？</a:t>
            </a:r>
            <a:endParaRPr lang="zh-CN" altLang="en-US" sz="2400" dirty="0" smtClean="0"/>
          </a:p>
          <a:p>
            <a:endParaRPr lang="en-US" altLang="zh-CN" sz="2400" dirty="0" smtClean="0"/>
          </a:p>
          <a:p>
            <a:r>
              <a:rPr lang="zh-CN" altLang="en-US" sz="2400" dirty="0" smtClean="0"/>
              <a:t>答：如果劳动者职业健康体检发现为“疑似职业病”或非“疑似职业病” ，由用人单位安排，相关费用由用人单位承担。如果是劳动者目前无单位而进行职业病诊断的，相关费用一般由劳动者承担，具体费用标准请其咨询诊断机构。 </a:t>
            </a:r>
            <a:endParaRPr lang="zh-CN" altLang="en-US" sz="2400" dirty="0" smtClean="0"/>
          </a:p>
          <a:p>
            <a:endParaRPr lang="zh-CN" altLang="en-US" sz="2400" dirty="0" smtClean="0"/>
          </a:p>
        </p:txBody>
      </p:sp>
      <p:sp>
        <p:nvSpPr>
          <p:cNvPr id="4" name="矩形: 圆角 3"/>
          <p:cNvSpPr/>
          <p:nvPr/>
        </p:nvSpPr>
        <p:spPr>
          <a:xfrm>
            <a:off x="502919" y="332105"/>
            <a:ext cx="2675179" cy="648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threePt" dir="t"/>
            </a:scene3d>
          </a:bodyPr>
          <a:lstStyle/>
          <a:p>
            <a:pPr algn="ctr"/>
            <a:r>
              <a:rPr lang="zh-CN" altLang="en-US" sz="2400" b="1" dirty="0" smtClean="0">
                <a:solidFill>
                  <a:schemeClr val="accent1">
                    <a:lumMod val="75000"/>
                  </a:schemeClr>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ea"/>
              </a:rPr>
              <a:t>二、十</a:t>
            </a:r>
            <a:r>
              <a:rPr lang="zh-CN" altLang="en-US" sz="2400" b="1" dirty="0" smtClean="0">
                <a:solidFill>
                  <a:schemeClr val="accent1">
                    <a:lumMod val="75000"/>
                  </a:schemeClr>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ea"/>
              </a:rPr>
              <a:t>问十答</a:t>
            </a:r>
            <a:endParaRPr lang="zh-CN" altLang="en-US" sz="2400" b="1" dirty="0" smtClean="0">
              <a:solidFill>
                <a:schemeClr val="accent1">
                  <a:lumMod val="75000"/>
                </a:schemeClr>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ea"/>
            </a:endParaRPr>
          </a:p>
        </p:txBody>
      </p:sp>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8283" y="4250447"/>
            <a:ext cx="2522611" cy="1893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0">
        <p:random/>
      </p:transition>
    </mc:Choice>
    <mc:Fallback>
      <p:transition spd="slow" advClick="0" advTm="0">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矩形: 圆角 86"/>
          <p:cNvSpPr/>
          <p:nvPr/>
        </p:nvSpPr>
        <p:spPr>
          <a:xfrm>
            <a:off x="550545" y="457835"/>
            <a:ext cx="10923270" cy="5968365"/>
          </a:xfrm>
          <a:prstGeom prst="roundRect">
            <a:avLst/>
          </a:prstGeom>
          <a:noFill/>
          <a:ln w="38100">
            <a:solidFill>
              <a:srgbClr val="65D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20"/>
              </a:spcBef>
            </a:pPr>
            <a:endParaRPr lang="zh-CN" altLang="en-US" dirty="0">
              <a:cs typeface="+mn-ea"/>
              <a:sym typeface="+mn-lt"/>
            </a:endParaRPr>
          </a:p>
        </p:txBody>
      </p:sp>
      <p:sp>
        <p:nvSpPr>
          <p:cNvPr id="6" name="矩形 5"/>
          <p:cNvSpPr/>
          <p:nvPr/>
        </p:nvSpPr>
        <p:spPr>
          <a:xfrm>
            <a:off x="338253" y="306349"/>
            <a:ext cx="11582400" cy="622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sym typeface="+mn-ea"/>
              </a:rPr>
              <a:t>为保护劳动者健康，公司开展了岗前和岗中职业健康检查，但尚未涉及离岗职业健康检查。不符合相关法律法规</a:t>
            </a:r>
            <a:r>
              <a:rPr lang="zh-CN" altLang="en-US" dirty="0" smtClean="0"/>
              <a:t>第八十六条　本法第二条规定的用人单位以外的单位，产生职业病危害的，其职业病防治活动可以参照本法执行</a:t>
            </a:r>
            <a:r>
              <a:rPr lang="zh-CN" altLang="en-US" dirty="0" smtClean="0">
                <a:sym typeface="+mn-ea"/>
              </a:rPr>
              <a:t>求，同时也埋下被追责的隐患。</a:t>
            </a:r>
            <a:endParaRPr lang="zh-CN" altLang="en-US" dirty="0">
              <a:cs typeface="+mn-ea"/>
              <a:sym typeface="+mn-lt"/>
            </a:endParaRPr>
          </a:p>
        </p:txBody>
      </p:sp>
      <p:sp>
        <p:nvSpPr>
          <p:cNvPr id="7" name="矩形: 圆角 86"/>
          <p:cNvSpPr/>
          <p:nvPr/>
        </p:nvSpPr>
        <p:spPr>
          <a:xfrm>
            <a:off x="343535" y="554355"/>
            <a:ext cx="11286490" cy="5899785"/>
          </a:xfrm>
          <a:prstGeom prst="roundRect">
            <a:avLst/>
          </a:prstGeom>
          <a:noFill/>
          <a:ln w="38100">
            <a:solidFill>
              <a:srgbClr val="65D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20"/>
              </a:spcBef>
            </a:pPr>
            <a:endParaRPr lang="zh-CN" altLang="en-US" dirty="0">
              <a:cs typeface="+mn-ea"/>
              <a:sym typeface="+mn-lt"/>
            </a:endParaRPr>
          </a:p>
        </p:txBody>
      </p:sp>
      <p:sp>
        <p:nvSpPr>
          <p:cNvPr id="14" name="文本框 13"/>
          <p:cNvSpPr txBox="1"/>
          <p:nvPr/>
        </p:nvSpPr>
        <p:spPr>
          <a:xfrm>
            <a:off x="583094" y="1001330"/>
            <a:ext cx="10763885" cy="4524315"/>
          </a:xfrm>
          <a:prstGeom prst="rect">
            <a:avLst/>
          </a:prstGeom>
          <a:noFill/>
        </p:spPr>
        <p:txBody>
          <a:bodyPr wrap="square" rtlCol="0">
            <a:spAutoFit/>
          </a:bodyPr>
          <a:lstStyle/>
          <a:p>
            <a:r>
              <a:rPr lang="zh-CN" altLang="en-US" sz="2400" dirty="0" smtClean="0"/>
              <a:t>     </a:t>
            </a:r>
            <a:endParaRPr lang="en-US" altLang="zh-CN" sz="2400" dirty="0" smtClean="0"/>
          </a:p>
          <a:p>
            <a:r>
              <a:rPr lang="en-US" altLang="zh-CN" sz="2400" b="1" dirty="0" smtClean="0"/>
              <a:t>8</a:t>
            </a:r>
            <a:r>
              <a:rPr lang="zh-CN" altLang="en-US" sz="2400" b="1" dirty="0" smtClean="0"/>
              <a:t>问：从事接触职业病危害作业的劳务派遣员工，由用人单位还是实际用工单位安排职业健康检查</a:t>
            </a:r>
            <a:r>
              <a:rPr lang="en-US" altLang="zh-CN" sz="2400" b="1" dirty="0" smtClean="0"/>
              <a:t>?</a:t>
            </a:r>
            <a:endParaRPr lang="zh-CN" altLang="en-US" sz="2400" dirty="0" smtClean="0"/>
          </a:p>
          <a:p>
            <a:endParaRPr lang="en-US" altLang="zh-CN" sz="2400" dirty="0" smtClean="0"/>
          </a:p>
          <a:p>
            <a:r>
              <a:rPr lang="zh-CN" altLang="en-US" sz="2400" dirty="0" smtClean="0"/>
              <a:t>答：依据</a:t>
            </a:r>
            <a:r>
              <a:rPr lang="en-US" altLang="zh-CN" sz="2400" dirty="0" smtClean="0"/>
              <a:t>《</a:t>
            </a:r>
            <a:r>
              <a:rPr lang="zh-CN" altLang="en-US" sz="2400" dirty="0" smtClean="0"/>
              <a:t>职业病防治法</a:t>
            </a:r>
            <a:r>
              <a:rPr lang="en-US" altLang="zh-CN" sz="2400" dirty="0" smtClean="0"/>
              <a:t>》</a:t>
            </a:r>
            <a:endParaRPr lang="en-US" altLang="zh-CN" sz="2400" dirty="0" smtClean="0"/>
          </a:p>
          <a:p>
            <a:r>
              <a:rPr lang="zh-CN" altLang="en-US" sz="2400" dirty="0" smtClean="0"/>
              <a:t>第三十五条　对从事接触职业病危害的作业的劳动者，用人单位应当按照国务院卫生行政部门的规定组织上岗前、在岗期间和离岗时的职业健康检查，并将检查结果书面告知劳动者。职业健康检查费用由用人单位承担。</a:t>
            </a:r>
            <a:endParaRPr lang="en-US" altLang="zh-CN" sz="2400" dirty="0" smtClean="0"/>
          </a:p>
          <a:p>
            <a:r>
              <a:rPr lang="zh-CN" altLang="en-US" sz="2400" dirty="0" smtClean="0"/>
              <a:t>第八十六条　劳务派遣用工单位应当履行本法规定的用人单位的义务。因此涉及职业病危害岗位的劳务派遣工，由</a:t>
            </a:r>
            <a:r>
              <a:rPr lang="zh-CN" altLang="en-US" sz="2400" dirty="0" smtClean="0">
                <a:solidFill>
                  <a:srgbClr val="FF0000"/>
                </a:solidFill>
              </a:rPr>
              <a:t>实际用工单位</a:t>
            </a:r>
            <a:r>
              <a:rPr lang="zh-CN" altLang="en-US" sz="2400" dirty="0" smtClean="0"/>
              <a:t>进行安排职业健康检查，并承担相关费用。</a:t>
            </a:r>
            <a:endParaRPr lang="zh-CN" altLang="en-US" sz="2400" dirty="0" smtClean="0"/>
          </a:p>
          <a:p>
            <a:endParaRPr lang="zh-CN" altLang="en-US" sz="2400" dirty="0" smtClean="0"/>
          </a:p>
        </p:txBody>
      </p:sp>
      <p:sp>
        <p:nvSpPr>
          <p:cNvPr id="4" name="矩形: 圆角 3"/>
          <p:cNvSpPr/>
          <p:nvPr/>
        </p:nvSpPr>
        <p:spPr>
          <a:xfrm>
            <a:off x="502920" y="332105"/>
            <a:ext cx="2641724" cy="648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threePt" dir="t"/>
            </a:scene3d>
          </a:bodyPr>
          <a:lstStyle/>
          <a:p>
            <a:pPr algn="ctr"/>
            <a:r>
              <a:rPr lang="zh-CN" altLang="en-US" sz="2400" b="1" dirty="0" smtClean="0">
                <a:solidFill>
                  <a:schemeClr val="accent1">
                    <a:lumMod val="75000"/>
                  </a:schemeClr>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ea"/>
              </a:rPr>
              <a:t>二、十</a:t>
            </a:r>
            <a:r>
              <a:rPr lang="zh-CN" altLang="en-US" sz="2400" b="1" dirty="0" smtClean="0">
                <a:solidFill>
                  <a:schemeClr val="accent1">
                    <a:lumMod val="75000"/>
                  </a:schemeClr>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ea"/>
              </a:rPr>
              <a:t>问十答</a:t>
            </a:r>
            <a:endParaRPr lang="zh-CN" altLang="en-US" sz="2400" b="1" dirty="0" smtClean="0">
              <a:solidFill>
                <a:schemeClr val="accent1">
                  <a:lumMod val="75000"/>
                </a:schemeClr>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random/>
      </p:transition>
    </mc:Choice>
    <mc:Fallback>
      <p:transition spd="slow" advClick="0" advTm="0">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矩形: 圆角 86"/>
          <p:cNvSpPr/>
          <p:nvPr/>
        </p:nvSpPr>
        <p:spPr>
          <a:xfrm>
            <a:off x="550545" y="457835"/>
            <a:ext cx="10923270" cy="5968365"/>
          </a:xfrm>
          <a:prstGeom prst="roundRect">
            <a:avLst/>
          </a:prstGeom>
          <a:noFill/>
          <a:ln w="38100">
            <a:solidFill>
              <a:srgbClr val="65D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20"/>
              </a:spcBef>
            </a:pPr>
            <a:endParaRPr lang="zh-CN" altLang="en-US" dirty="0">
              <a:cs typeface="+mn-ea"/>
              <a:sym typeface="+mn-lt"/>
            </a:endParaRPr>
          </a:p>
        </p:txBody>
      </p:sp>
      <p:sp>
        <p:nvSpPr>
          <p:cNvPr id="6" name="矩形 5"/>
          <p:cNvSpPr/>
          <p:nvPr/>
        </p:nvSpPr>
        <p:spPr>
          <a:xfrm>
            <a:off x="304800" y="317500"/>
            <a:ext cx="11582400" cy="622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20"/>
              </a:spcBef>
            </a:pPr>
            <a:r>
              <a:rPr lang="zh-CN" altLang="en-US" dirty="0" smtClean="0">
                <a:sym typeface="+mn-ea"/>
              </a:rPr>
              <a:t>为保护劳动者健康，公司开展了岗前和岗中职业健康检查，但尚未涉及离岗职业健康检查。不符合相关法律法规要求，同时也埋下被追责的隐患。</a:t>
            </a:r>
            <a:endParaRPr lang="zh-CN" altLang="en-US" dirty="0">
              <a:cs typeface="+mn-ea"/>
              <a:sym typeface="+mn-lt"/>
            </a:endParaRPr>
          </a:p>
        </p:txBody>
      </p:sp>
      <p:sp>
        <p:nvSpPr>
          <p:cNvPr id="7" name="矩形: 圆角 86"/>
          <p:cNvSpPr/>
          <p:nvPr/>
        </p:nvSpPr>
        <p:spPr>
          <a:xfrm>
            <a:off x="343535" y="554355"/>
            <a:ext cx="11286490" cy="5899785"/>
          </a:xfrm>
          <a:prstGeom prst="roundRect">
            <a:avLst/>
          </a:prstGeom>
          <a:noFill/>
          <a:ln w="38100">
            <a:solidFill>
              <a:srgbClr val="65D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20"/>
              </a:spcBef>
            </a:pPr>
            <a:endParaRPr lang="zh-CN" altLang="en-US" dirty="0">
              <a:cs typeface="+mn-ea"/>
              <a:sym typeface="+mn-lt"/>
            </a:endParaRPr>
          </a:p>
        </p:txBody>
      </p:sp>
      <p:sp>
        <p:nvSpPr>
          <p:cNvPr id="14" name="文本框 13"/>
          <p:cNvSpPr txBox="1"/>
          <p:nvPr/>
        </p:nvSpPr>
        <p:spPr>
          <a:xfrm>
            <a:off x="594245" y="1001333"/>
            <a:ext cx="10763885" cy="1938992"/>
          </a:xfrm>
          <a:prstGeom prst="rect">
            <a:avLst/>
          </a:prstGeom>
          <a:noFill/>
        </p:spPr>
        <p:txBody>
          <a:bodyPr wrap="square" rtlCol="0">
            <a:spAutoFit/>
          </a:bodyPr>
          <a:lstStyle/>
          <a:p>
            <a:r>
              <a:rPr lang="zh-CN" altLang="en-US" sz="2400" dirty="0" smtClean="0"/>
              <a:t>     </a:t>
            </a:r>
            <a:endParaRPr lang="en-US" altLang="zh-CN" sz="2400" dirty="0" smtClean="0"/>
          </a:p>
          <a:p>
            <a:r>
              <a:rPr lang="en-US" altLang="zh-CN" sz="2400" b="1" dirty="0" smtClean="0"/>
              <a:t>9</a:t>
            </a:r>
            <a:r>
              <a:rPr lang="zh-CN" altLang="en-US" sz="2400" b="1" dirty="0" smtClean="0"/>
              <a:t>问：员工自动放弃职业健康检查，用人单位还需要担责吗</a:t>
            </a:r>
            <a:r>
              <a:rPr lang="en-US" altLang="zh-CN" sz="2400" b="1" dirty="0" smtClean="0"/>
              <a:t>?</a:t>
            </a:r>
            <a:endParaRPr lang="zh-CN" altLang="en-US" sz="2400" dirty="0" smtClean="0"/>
          </a:p>
          <a:p>
            <a:endParaRPr lang="en-US" altLang="zh-CN" sz="2400" dirty="0" smtClean="0"/>
          </a:p>
          <a:p>
            <a:r>
              <a:rPr lang="zh-CN" altLang="en-US" sz="2400" dirty="0" smtClean="0"/>
              <a:t>答：对于从事接触职业病危害的劳动者，职业健康检查</a:t>
            </a:r>
            <a:r>
              <a:rPr lang="zh-CN" altLang="en-US" sz="2400" dirty="0" smtClean="0">
                <a:solidFill>
                  <a:srgbClr val="FF0000"/>
                </a:solidFill>
              </a:rPr>
              <a:t>既是权利，也是义务</a:t>
            </a:r>
            <a:r>
              <a:rPr lang="zh-CN" altLang="en-US" sz="2400" dirty="0" smtClean="0"/>
              <a:t>，不能够放弃，职工未参加职业健康检查，</a:t>
            </a:r>
            <a:r>
              <a:rPr lang="zh-CN" altLang="en-US" sz="2400" dirty="0" smtClean="0">
                <a:solidFill>
                  <a:srgbClr val="FF0000"/>
                </a:solidFill>
              </a:rPr>
              <a:t>用人单位将承担责任</a:t>
            </a:r>
            <a:r>
              <a:rPr lang="zh-CN" altLang="en-US" sz="2400" dirty="0" smtClean="0"/>
              <a:t>。</a:t>
            </a:r>
            <a:endParaRPr lang="zh-CN" altLang="en-US" sz="2400" dirty="0" smtClean="0"/>
          </a:p>
        </p:txBody>
      </p:sp>
      <p:sp>
        <p:nvSpPr>
          <p:cNvPr id="4" name="矩形: 圆角 3"/>
          <p:cNvSpPr/>
          <p:nvPr/>
        </p:nvSpPr>
        <p:spPr>
          <a:xfrm>
            <a:off x="502919" y="332105"/>
            <a:ext cx="2675179" cy="648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threePt" dir="t"/>
            </a:scene3d>
          </a:bodyPr>
          <a:lstStyle/>
          <a:p>
            <a:pPr algn="ctr"/>
            <a:r>
              <a:rPr lang="zh-CN" altLang="en-US" sz="2400" b="1" dirty="0" smtClean="0">
                <a:solidFill>
                  <a:schemeClr val="accent1">
                    <a:lumMod val="75000"/>
                  </a:schemeClr>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ea"/>
              </a:rPr>
              <a:t>二、十</a:t>
            </a:r>
            <a:r>
              <a:rPr lang="zh-CN" altLang="en-US" sz="2400" b="1" dirty="0" smtClean="0">
                <a:solidFill>
                  <a:schemeClr val="accent1">
                    <a:lumMod val="75000"/>
                  </a:schemeClr>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ea"/>
              </a:rPr>
              <a:t>问十答</a:t>
            </a:r>
            <a:endParaRPr lang="zh-CN" altLang="en-US" sz="2400" b="1" dirty="0" smtClean="0">
              <a:solidFill>
                <a:schemeClr val="accent1">
                  <a:lumMod val="75000"/>
                </a:schemeClr>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ea"/>
            </a:endParaRPr>
          </a:p>
        </p:txBody>
      </p:sp>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l="32173" r="25488" b="42433"/>
          <a:stretch>
            <a:fillRect/>
          </a:stretch>
        </p:blipFill>
        <p:spPr>
          <a:xfrm>
            <a:off x="9428147" y="4360127"/>
            <a:ext cx="1801959" cy="19347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矩形: 圆角 86"/>
          <p:cNvSpPr/>
          <p:nvPr/>
        </p:nvSpPr>
        <p:spPr>
          <a:xfrm>
            <a:off x="550545" y="457835"/>
            <a:ext cx="10923270" cy="5968365"/>
          </a:xfrm>
          <a:prstGeom prst="roundRect">
            <a:avLst/>
          </a:prstGeom>
          <a:noFill/>
          <a:ln w="38100">
            <a:solidFill>
              <a:srgbClr val="65D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20"/>
              </a:spcBef>
            </a:pPr>
            <a:endParaRPr lang="zh-CN" altLang="en-US" dirty="0">
              <a:cs typeface="+mn-ea"/>
              <a:sym typeface="+mn-lt"/>
            </a:endParaRPr>
          </a:p>
        </p:txBody>
      </p:sp>
      <p:sp>
        <p:nvSpPr>
          <p:cNvPr id="6" name="矩形 5"/>
          <p:cNvSpPr/>
          <p:nvPr/>
        </p:nvSpPr>
        <p:spPr>
          <a:xfrm>
            <a:off x="304800" y="317500"/>
            <a:ext cx="11582400" cy="622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20"/>
              </a:spcBef>
            </a:pPr>
            <a:r>
              <a:rPr lang="zh-CN" altLang="en-US" dirty="0" smtClean="0">
                <a:sym typeface="+mn-ea"/>
              </a:rPr>
              <a:t>为保护劳动者健康，公司开展了岗前和岗中职业健康检查，但尚未涉及离岗职业健康检查。不符合相关法律法规要求，同时也埋下被追责的隐患。</a:t>
            </a:r>
            <a:endParaRPr lang="zh-CN" altLang="en-US" dirty="0">
              <a:cs typeface="+mn-ea"/>
              <a:sym typeface="+mn-lt"/>
            </a:endParaRPr>
          </a:p>
        </p:txBody>
      </p:sp>
      <p:sp>
        <p:nvSpPr>
          <p:cNvPr id="7" name="矩形: 圆角 86"/>
          <p:cNvSpPr/>
          <p:nvPr/>
        </p:nvSpPr>
        <p:spPr>
          <a:xfrm>
            <a:off x="343535" y="554355"/>
            <a:ext cx="11286490" cy="5899785"/>
          </a:xfrm>
          <a:prstGeom prst="roundRect">
            <a:avLst/>
          </a:prstGeom>
          <a:noFill/>
          <a:ln w="38100">
            <a:solidFill>
              <a:srgbClr val="65D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20"/>
              </a:spcBef>
            </a:pPr>
            <a:endParaRPr lang="zh-CN" altLang="en-US" dirty="0">
              <a:cs typeface="+mn-ea"/>
              <a:sym typeface="+mn-lt"/>
            </a:endParaRPr>
          </a:p>
        </p:txBody>
      </p:sp>
      <p:sp>
        <p:nvSpPr>
          <p:cNvPr id="14" name="文本框 13"/>
          <p:cNvSpPr txBox="1"/>
          <p:nvPr/>
        </p:nvSpPr>
        <p:spPr>
          <a:xfrm>
            <a:off x="594245" y="967879"/>
            <a:ext cx="10763885" cy="4893647"/>
          </a:xfrm>
          <a:prstGeom prst="rect">
            <a:avLst/>
          </a:prstGeom>
          <a:noFill/>
        </p:spPr>
        <p:txBody>
          <a:bodyPr wrap="square" rtlCol="0">
            <a:spAutoFit/>
          </a:bodyPr>
          <a:lstStyle/>
          <a:p>
            <a:r>
              <a:rPr lang="zh-CN" altLang="en-US" sz="2400" dirty="0" smtClean="0"/>
              <a:t>     </a:t>
            </a:r>
            <a:endParaRPr lang="en-US" altLang="zh-CN" sz="2400" dirty="0" smtClean="0"/>
          </a:p>
          <a:p>
            <a:r>
              <a:rPr lang="en-US" altLang="zh-CN" sz="2400" b="1" dirty="0" smtClean="0"/>
              <a:t>10</a:t>
            </a:r>
            <a:r>
              <a:rPr lang="zh-CN" altLang="en-US" sz="2400" b="1" dirty="0" smtClean="0"/>
              <a:t>问：员工离职不做职业健康检查，用人单位怎么办？</a:t>
            </a:r>
            <a:endParaRPr lang="zh-CN" altLang="en-US" sz="2400" dirty="0" smtClean="0"/>
          </a:p>
          <a:p>
            <a:endParaRPr lang="en-US" altLang="zh-CN" sz="2400" dirty="0" smtClean="0"/>
          </a:p>
          <a:p>
            <a:r>
              <a:rPr lang="zh-CN" altLang="en-US" sz="2400" dirty="0" smtClean="0"/>
              <a:t>答： 依据</a:t>
            </a:r>
            <a:r>
              <a:rPr lang="en-US" altLang="zh-CN" sz="2400" dirty="0" smtClean="0"/>
              <a:t>《</a:t>
            </a:r>
            <a:r>
              <a:rPr lang="zh-CN" altLang="en-US" sz="2400" dirty="0" smtClean="0"/>
              <a:t>职业病防治法</a:t>
            </a:r>
            <a:r>
              <a:rPr lang="en-US" altLang="zh-CN" sz="2400" dirty="0" smtClean="0"/>
              <a:t>》</a:t>
            </a:r>
            <a:r>
              <a:rPr lang="zh-CN" altLang="en-US" sz="2400" dirty="0" smtClean="0">
                <a:solidFill>
                  <a:srgbClr val="FF0000"/>
                </a:solidFill>
              </a:rPr>
              <a:t>第三十五条</a:t>
            </a:r>
            <a:r>
              <a:rPr lang="en-US" sz="2400" dirty="0" smtClean="0">
                <a:solidFill>
                  <a:srgbClr val="FF0000"/>
                </a:solidFill>
              </a:rPr>
              <a:t> </a:t>
            </a:r>
            <a:r>
              <a:rPr lang="en-US" sz="2400" dirty="0" err="1" smtClean="0">
                <a:solidFill>
                  <a:srgbClr val="FF0000"/>
                </a:solidFill>
              </a:rPr>
              <a:t>对未进行离岗前职业健康检查的劳动者不得解除或者终止与其订立的劳动合同</a:t>
            </a:r>
            <a:r>
              <a:rPr lang="en-US" sz="2400" dirty="0" smtClean="0">
                <a:solidFill>
                  <a:srgbClr val="FF0000"/>
                </a:solidFill>
              </a:rPr>
              <a:t>。</a:t>
            </a:r>
            <a:r>
              <a:rPr lang="zh-CN" altLang="en-US" sz="2400" dirty="0" smtClean="0"/>
              <a:t>即企业与未进行离岗时职业健康检查的员工解除或终止劳动合同，将会</a:t>
            </a:r>
            <a:r>
              <a:rPr lang="zh-CN" altLang="en-US" sz="2400" dirty="0" smtClean="0">
                <a:solidFill>
                  <a:srgbClr val="FF0000"/>
                </a:solidFill>
              </a:rPr>
              <a:t>被认定违法解雇，支付赔偿金</a:t>
            </a:r>
            <a:r>
              <a:rPr lang="zh-CN" altLang="en-US" sz="2400" dirty="0" smtClean="0"/>
              <a:t>。</a:t>
            </a:r>
            <a:endParaRPr lang="en-US" altLang="zh-CN" sz="2400" dirty="0" smtClean="0"/>
          </a:p>
          <a:p>
            <a:r>
              <a:rPr lang="en-US" altLang="zh-CN" sz="2400" dirty="0" smtClean="0"/>
              <a:t>        </a:t>
            </a:r>
            <a:r>
              <a:rPr lang="zh-CN" altLang="en-US" sz="2400" dirty="0" smtClean="0"/>
              <a:t>用人单位应该书面通知员工何时、何地、在哪家医院参加离岗时职业健康检查（签字确认知悉该通知），离岗时职业健康检查，属于员工法定权利，其有权处分或放弃该权利。员工未按照通知进行检查，不影响企业已经履行法定安排义务效力。此情况下，企业可正常与员工解除或终止劳动合同。</a:t>
            </a:r>
            <a:endParaRPr lang="en-US" altLang="zh-CN" sz="2400" dirty="0" smtClean="0"/>
          </a:p>
          <a:p>
            <a:r>
              <a:rPr lang="en-US" altLang="zh-CN" sz="2400" dirty="0" smtClean="0"/>
              <a:t>       </a:t>
            </a:r>
            <a:r>
              <a:rPr lang="zh-CN" altLang="en-US" sz="2400" dirty="0" smtClean="0"/>
              <a:t>如果员工不配合、甚至拒绝参加职业健康检查，或员工自行离职无法安排职业健康检查时，企业是否履行通知安排义务是十分重要的。</a:t>
            </a:r>
            <a:endParaRPr lang="zh-CN" altLang="en-US" sz="2400" dirty="0" smtClean="0">
              <a:solidFill>
                <a:srgbClr val="FF0000"/>
              </a:solidFill>
            </a:endParaRPr>
          </a:p>
          <a:p>
            <a:endParaRPr lang="zh-CN" altLang="en-US" sz="2400" dirty="0" smtClean="0"/>
          </a:p>
        </p:txBody>
      </p:sp>
      <p:sp>
        <p:nvSpPr>
          <p:cNvPr id="4" name="矩形: 圆角 3"/>
          <p:cNvSpPr/>
          <p:nvPr/>
        </p:nvSpPr>
        <p:spPr>
          <a:xfrm>
            <a:off x="502919" y="332105"/>
            <a:ext cx="2664027" cy="648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threePt" dir="t"/>
            </a:scene3d>
          </a:bodyPr>
          <a:lstStyle/>
          <a:p>
            <a:pPr algn="ctr"/>
            <a:r>
              <a:rPr lang="zh-CN" altLang="en-US" sz="2400" b="1" dirty="0" smtClean="0">
                <a:solidFill>
                  <a:schemeClr val="accent1">
                    <a:lumMod val="75000"/>
                  </a:schemeClr>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ea"/>
              </a:rPr>
              <a:t>二、十</a:t>
            </a:r>
            <a:r>
              <a:rPr lang="zh-CN" altLang="en-US" sz="2400" b="1" dirty="0" smtClean="0">
                <a:solidFill>
                  <a:schemeClr val="accent1">
                    <a:lumMod val="75000"/>
                  </a:schemeClr>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ea"/>
              </a:rPr>
              <a:t>问十答</a:t>
            </a:r>
            <a:endParaRPr lang="zh-CN" altLang="en-US" sz="2400" b="1" dirty="0" smtClean="0">
              <a:solidFill>
                <a:schemeClr val="accent1">
                  <a:lumMod val="75000"/>
                </a:schemeClr>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random/>
      </p:transition>
    </mc:Choice>
    <mc:Fallback>
      <p:transition spd="slow" advClick="0" advTm="0">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l="14624" b="6702"/>
          <a:stretch>
            <a:fillRect/>
          </a:stretch>
        </p:blipFill>
        <p:spPr>
          <a:xfrm>
            <a:off x="-2" y="-5151"/>
            <a:ext cx="12192001" cy="6863151"/>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t="44623"/>
          <a:stretch>
            <a:fillRect/>
          </a:stretch>
        </p:blipFill>
        <p:spPr>
          <a:xfrm>
            <a:off x="-1" y="3429000"/>
            <a:ext cx="12192001" cy="3429000"/>
          </a:xfrm>
          <a:prstGeom prst="rect">
            <a:avLst/>
          </a:prstGeom>
        </p:spPr>
      </p:pic>
      <p:sp>
        <p:nvSpPr>
          <p:cNvPr id="7" name="矩形 6"/>
          <p:cNvSpPr/>
          <p:nvPr/>
        </p:nvSpPr>
        <p:spPr>
          <a:xfrm>
            <a:off x="2274849" y="2219941"/>
            <a:ext cx="6969512" cy="1323439"/>
          </a:xfrm>
          <a:prstGeom prst="rect">
            <a:avLst/>
          </a:prstGeom>
        </p:spPr>
        <p:txBody>
          <a:bodyPr wrap="square">
            <a:spAutoFit/>
          </a:bodyPr>
          <a:lstStyle/>
          <a:p>
            <a:r>
              <a:rPr lang="zh-CN" altLang="en-US" sz="8000" b="1" dirty="0" smtClean="0">
                <a:ln>
                  <a:solidFill>
                    <a:schemeClr val="bg1"/>
                  </a:solidFill>
                </a:ln>
                <a:solidFill>
                  <a:srgbClr val="FF0000"/>
                </a:solidFill>
                <a:effectLst>
                  <a:outerShdw blurRad="50800" dist="38100" dir="2700000" algn="tl" rotWithShape="0">
                    <a:prstClr val="black">
                      <a:alpha val="40000"/>
                    </a:prstClr>
                  </a:outerShdw>
                </a:effectLst>
                <a:latin typeface="思源黑体 CN Heavy" panose="020B0A00000000000000" pitchFamily="34" charset="-122"/>
                <a:ea typeface="思源黑体 CN Heavy" panose="020B0A00000000000000" pitchFamily="34" charset="-122"/>
              </a:rPr>
              <a:t>谢谢</a:t>
            </a:r>
            <a:r>
              <a:rPr lang="zh-CN" altLang="en-US" sz="80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大家聆听</a:t>
            </a:r>
            <a:r>
              <a:rPr lang="zh-CN" altLang="en-US" sz="8000" b="1" dirty="0" smtClean="0">
                <a:ln>
                  <a:solidFill>
                    <a:schemeClr val="bg1"/>
                  </a:solidFill>
                </a:ln>
                <a:solidFill>
                  <a:srgbClr val="FF0000"/>
                </a:solidFill>
                <a:effectLst>
                  <a:outerShdw blurRad="50800" dist="38100" dir="2700000" algn="tl" rotWithShape="0">
                    <a:prstClr val="black">
                      <a:alpha val="40000"/>
                    </a:prstClr>
                  </a:outerShdw>
                </a:effectLst>
                <a:latin typeface="思源黑体 CN Heavy" panose="020B0A00000000000000" pitchFamily="34" charset="-122"/>
                <a:ea typeface="思源黑体 CN Heavy" panose="020B0A00000000000000" pitchFamily="34" charset="-122"/>
              </a:rPr>
              <a:t>！</a:t>
            </a:r>
            <a:endParaRPr lang="zh-CN" altLang="en-US" sz="8000" b="1" dirty="0">
              <a:ln>
                <a:solidFill>
                  <a:schemeClr val="bg1"/>
                </a:solidFill>
              </a:ln>
              <a:solidFill>
                <a:srgbClr val="FF0000"/>
              </a:solidFill>
              <a:effectLst>
                <a:outerShdw blurRad="50800" dist="38100" dir="2700000" algn="tl" rotWithShape="0">
                  <a:prstClr val="black">
                    <a:alpha val="40000"/>
                  </a:prstClr>
                </a:outerShdw>
              </a:effectLst>
              <a:latin typeface="思源黑体 CN Heavy" panose="020B0A00000000000000" pitchFamily="34" charset="-122"/>
              <a:ea typeface="思源黑体 CN Heavy" panose="020B0A00000000000000" pitchFamily="34" charset="-122"/>
            </a:endParaRPr>
          </a:p>
        </p:txBody>
      </p:sp>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66460" b="43058"/>
          <a:stretch>
            <a:fillRect/>
          </a:stretch>
        </p:blipFill>
        <p:spPr>
          <a:xfrm>
            <a:off x="8654331" y="2477136"/>
            <a:ext cx="3423762" cy="4590040"/>
          </a:xfrm>
          <a:prstGeom prst="rect">
            <a:avLst/>
          </a:prstGeom>
        </p:spPr>
      </p:pic>
      <p:pic>
        <p:nvPicPr>
          <p:cNvPr id="14" name="图片 13"/>
          <p:cNvPicPr>
            <a:picLocks noChangeAspect="1"/>
          </p:cNvPicPr>
          <p:nvPr/>
        </p:nvPicPr>
        <p:blipFill rotWithShape="1">
          <a:blip r:embed="rId4">
            <a:extLst>
              <a:ext uri="{28A0092B-C50C-407E-A947-70E740481C1C}">
                <a14:useLocalDpi xmlns:a14="http://schemas.microsoft.com/office/drawing/2010/main" val="0"/>
              </a:ext>
            </a:extLst>
          </a:blip>
          <a:srcRect l="5512" t="12699" r="12397" b="40276"/>
          <a:stretch>
            <a:fillRect/>
          </a:stretch>
        </p:blipFill>
        <p:spPr>
          <a:xfrm>
            <a:off x="302795" y="3571700"/>
            <a:ext cx="5015566" cy="2873099"/>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1" y="0"/>
            <a:ext cx="4942517" cy="2568753"/>
          </a:xfrm>
          <a:prstGeom prst="rect">
            <a:avLst/>
          </a:prstGeom>
        </p:spPr>
      </p:pic>
      <p:grpSp>
        <p:nvGrpSpPr>
          <p:cNvPr id="2" name="组合 1"/>
          <p:cNvGrpSpPr/>
          <p:nvPr/>
        </p:nvGrpSpPr>
        <p:grpSpPr>
          <a:xfrm>
            <a:off x="8662589" y="302228"/>
            <a:ext cx="2816643" cy="2121359"/>
            <a:chOff x="8662589" y="302228"/>
            <a:chExt cx="2816643" cy="2121359"/>
          </a:xfrm>
        </p:grpSpPr>
        <p:pic>
          <p:nvPicPr>
            <p:cNvPr id="18" name="图片 17"/>
            <p:cNvPicPr>
              <a:picLocks noChangeAspect="1"/>
            </p:cNvPicPr>
            <p:nvPr/>
          </p:nvPicPr>
          <p:blipFill rotWithShape="1">
            <a:blip r:embed="rId6" cstate="print">
              <a:extLst>
                <a:ext uri="{28A0092B-C50C-407E-A947-70E740481C1C}">
                  <a14:useLocalDpi xmlns:a14="http://schemas.microsoft.com/office/drawing/2010/main" val="0"/>
                </a:ext>
              </a:extLst>
            </a:blip>
            <a:srcRect l="76733" b="53567"/>
            <a:stretch>
              <a:fillRect/>
            </a:stretch>
          </p:blipFill>
          <p:spPr>
            <a:xfrm>
              <a:off x="8662589" y="302228"/>
              <a:ext cx="1279184" cy="1310488"/>
            </a:xfrm>
            <a:prstGeom prst="rect">
              <a:avLst/>
            </a:prstGeom>
          </p:spPr>
        </p:pic>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3304" r="69676" b="37995"/>
            <a:stretch>
              <a:fillRect/>
            </a:stretch>
          </p:blipFill>
          <p:spPr>
            <a:xfrm rot="612209">
              <a:off x="9827298" y="477627"/>
              <a:ext cx="1651934" cy="1945960"/>
            </a:xfrm>
            <a:prstGeom prst="rect">
              <a:avLst/>
            </a:prstGeom>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8"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0-#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1+#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childTnLst>
                          </p:cTn>
                        </p:par>
                        <p:par>
                          <p:cTn id="29" fill="hold">
                            <p:stCondLst>
                              <p:cond delay="1500"/>
                            </p:stCondLst>
                            <p:childTnLst>
                              <p:par>
                                <p:cTn id="30" presetID="50" presetClass="entr" presetSubtype="0" decel="10000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1000" fill="hold"/>
                                        <p:tgtEl>
                                          <p:spTgt spid="7"/>
                                        </p:tgtEl>
                                        <p:attrNameLst>
                                          <p:attrName>ppt_w</p:attrName>
                                        </p:attrNameLst>
                                      </p:cBhvr>
                                      <p:tavLst>
                                        <p:tav tm="0">
                                          <p:val>
                                            <p:strVal val="#ppt_w+.3"/>
                                          </p:val>
                                        </p:tav>
                                        <p:tav tm="100000">
                                          <p:val>
                                            <p:strVal val="#ppt_w"/>
                                          </p:val>
                                        </p:tav>
                                      </p:tavLst>
                                    </p:anim>
                                    <p:anim calcmode="lin" valueType="num">
                                      <p:cBhvr>
                                        <p:cTn id="33" dur="1000" fill="hold"/>
                                        <p:tgtEl>
                                          <p:spTgt spid="7"/>
                                        </p:tgtEl>
                                        <p:attrNameLst>
                                          <p:attrName>ppt_h</p:attrName>
                                        </p:attrNameLst>
                                      </p:cBhvr>
                                      <p:tavLst>
                                        <p:tav tm="0">
                                          <p:val>
                                            <p:strVal val="#ppt_h"/>
                                          </p:val>
                                        </p:tav>
                                        <p:tav tm="100000">
                                          <p:val>
                                            <p:strVal val="#ppt_h"/>
                                          </p:val>
                                        </p:tav>
                                      </p:tavLst>
                                    </p:anim>
                                    <p:animEffect transition="in" filter="fade">
                                      <p:cBhvr>
                                        <p:cTn id="3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7" name="矩形: 圆角 86"/>
          <p:cNvSpPr/>
          <p:nvPr/>
        </p:nvSpPr>
        <p:spPr>
          <a:xfrm>
            <a:off x="550545" y="457835"/>
            <a:ext cx="10923270" cy="5968365"/>
          </a:xfrm>
          <a:prstGeom prst="roundRect">
            <a:avLst/>
          </a:prstGeom>
          <a:noFill/>
          <a:ln w="38100">
            <a:solidFill>
              <a:srgbClr val="65D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20"/>
              </a:spcBef>
            </a:pPr>
            <a:endParaRPr lang="zh-CN" altLang="en-US" dirty="0">
              <a:cs typeface="+mn-ea"/>
              <a:sym typeface="+mn-lt"/>
            </a:endParaRPr>
          </a:p>
        </p:txBody>
      </p:sp>
      <p:sp>
        <p:nvSpPr>
          <p:cNvPr id="6" name="矩形 5"/>
          <p:cNvSpPr/>
          <p:nvPr/>
        </p:nvSpPr>
        <p:spPr>
          <a:xfrm>
            <a:off x="609600" y="373256"/>
            <a:ext cx="11582400" cy="622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20"/>
              </a:spcBef>
            </a:pPr>
            <a:r>
              <a:rPr lang="zh-CN" altLang="en-US" dirty="0" smtClean="0">
                <a:sym typeface="+mn-ea"/>
              </a:rPr>
              <a:t>为保护劳动者健康，公司开展了岗前和岗中职业健康检查，但尚未涉及离岗职业健康检查。不符合相关法律法规要求，同时也埋下被追责的隐患。</a:t>
            </a:r>
            <a:endParaRPr lang="zh-CN" altLang="en-US" dirty="0">
              <a:cs typeface="+mn-ea"/>
              <a:sym typeface="+mn-lt"/>
            </a:endParaRPr>
          </a:p>
        </p:txBody>
      </p:sp>
      <p:sp>
        <p:nvSpPr>
          <p:cNvPr id="7" name="矩形: 圆角 86"/>
          <p:cNvSpPr/>
          <p:nvPr/>
        </p:nvSpPr>
        <p:spPr>
          <a:xfrm>
            <a:off x="343535" y="554355"/>
            <a:ext cx="11286490" cy="5899785"/>
          </a:xfrm>
          <a:prstGeom prst="roundRect">
            <a:avLst/>
          </a:prstGeom>
          <a:noFill/>
          <a:ln w="38100">
            <a:solidFill>
              <a:srgbClr val="65D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20"/>
              </a:spcBef>
            </a:pPr>
            <a:endParaRPr lang="zh-CN" altLang="en-US" dirty="0">
              <a:cs typeface="+mn-ea"/>
              <a:sym typeface="+mn-lt"/>
            </a:endParaRPr>
          </a:p>
        </p:txBody>
      </p:sp>
      <p:sp>
        <p:nvSpPr>
          <p:cNvPr id="14" name="文本框 13"/>
          <p:cNvSpPr txBox="1"/>
          <p:nvPr/>
        </p:nvSpPr>
        <p:spPr>
          <a:xfrm>
            <a:off x="801858" y="1382752"/>
            <a:ext cx="10408602" cy="1742015"/>
          </a:xfrm>
          <a:prstGeom prst="rect">
            <a:avLst/>
          </a:prstGeom>
          <a:noFill/>
        </p:spPr>
        <p:txBody>
          <a:bodyPr wrap="square" rtlCol="0">
            <a:spAutoFit/>
          </a:bodyPr>
          <a:lstStyle/>
          <a:p>
            <a:r>
              <a:rPr lang="zh-CN" altLang="en-US" sz="2400" dirty="0" smtClean="0"/>
              <a:t>     </a:t>
            </a:r>
            <a:endParaRPr lang="zh-CN" altLang="en-US" sz="2400" dirty="0" smtClean="0"/>
          </a:p>
          <a:p>
            <a:pPr>
              <a:lnSpc>
                <a:spcPct val="130000"/>
              </a:lnSpc>
            </a:pPr>
            <a:r>
              <a:rPr lang="zh-CN" altLang="en-US" sz="3200" b="1" dirty="0" smtClean="0">
                <a:ea typeface="方正小标宋_GBK" pitchFamily="65" charset="-122"/>
              </a:rPr>
              <a:t>一、宣传主题</a:t>
            </a:r>
            <a:endParaRPr lang="en-US" altLang="zh-CN" sz="3200" b="1" dirty="0" smtClean="0">
              <a:ea typeface="方正小标宋_GBK" pitchFamily="65" charset="-122"/>
            </a:endParaRPr>
          </a:p>
          <a:p>
            <a:pPr>
              <a:lnSpc>
                <a:spcPct val="130000"/>
              </a:lnSpc>
            </a:pPr>
            <a:r>
              <a:rPr lang="zh-CN" altLang="en-US" sz="3200" b="1" dirty="0" smtClean="0">
                <a:ea typeface="方正小标宋_GBK" pitchFamily="65" charset="-122"/>
              </a:rPr>
              <a:t>二、职业健康核心知识十问十答</a:t>
            </a:r>
            <a:endParaRPr lang="en-US" altLang="zh-CN" sz="3200" b="1" dirty="0" smtClean="0">
              <a:ea typeface="方正小标宋_GBK" pitchFamily="65" charset="-122"/>
            </a:endParaRPr>
          </a:p>
        </p:txBody>
      </p:sp>
      <p:sp>
        <p:nvSpPr>
          <p:cNvPr id="4" name="矩形: 圆角 3"/>
          <p:cNvSpPr/>
          <p:nvPr/>
        </p:nvSpPr>
        <p:spPr>
          <a:xfrm>
            <a:off x="502919" y="332105"/>
            <a:ext cx="2630573" cy="648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threePt" dir="t"/>
            </a:scene3d>
          </a:bodyPr>
          <a:lstStyle/>
          <a:p>
            <a:pPr algn="ctr"/>
            <a:r>
              <a:rPr lang="zh-CN" altLang="en-US" sz="2400" b="1" dirty="0" smtClean="0">
                <a:solidFill>
                  <a:schemeClr val="accent1">
                    <a:lumMod val="75000"/>
                  </a:schemeClr>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ea"/>
              </a:rPr>
              <a:t>目   录</a:t>
            </a:r>
            <a:endParaRPr lang="zh-CN" sz="2400" b="1" dirty="0" smtClean="0">
              <a:solidFill>
                <a:schemeClr val="accent1">
                  <a:lumMod val="75000"/>
                </a:schemeClr>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random/>
      </p:transition>
    </mc:Choice>
    <mc:Fallback>
      <p:transition spd="slow" advClick="0" advTm="0">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04800" y="635000"/>
            <a:ext cx="11582400" cy="622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20"/>
              </a:spcBef>
            </a:pPr>
            <a:r>
              <a:rPr lang="zh-CN" altLang="en-US" dirty="0" smtClean="0">
                <a:sym typeface="+mn-ea"/>
              </a:rPr>
              <a:t>为保护劳动者健康，公司开展了岗前和岗中职业健康检查，但尚未涉及离岗职业健康检查。不符合相关法律法规要求，同时也埋下被追责的隐患。</a:t>
            </a:r>
            <a:endParaRPr lang="zh-CN" altLang="en-US" dirty="0">
              <a:cs typeface="+mn-ea"/>
              <a:sym typeface="+mn-lt"/>
            </a:endParaRPr>
          </a:p>
        </p:txBody>
      </p:sp>
      <p:sp>
        <p:nvSpPr>
          <p:cNvPr id="7" name="矩形: 圆角 86"/>
          <p:cNvSpPr/>
          <p:nvPr/>
        </p:nvSpPr>
        <p:spPr>
          <a:xfrm>
            <a:off x="343535" y="554355"/>
            <a:ext cx="11286490" cy="5899785"/>
          </a:xfrm>
          <a:prstGeom prst="roundRect">
            <a:avLst/>
          </a:prstGeom>
          <a:noFill/>
          <a:ln w="38100">
            <a:solidFill>
              <a:srgbClr val="65D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20"/>
              </a:spcBef>
            </a:pPr>
            <a:endParaRPr lang="zh-CN" altLang="en-US" dirty="0">
              <a:cs typeface="+mn-ea"/>
              <a:sym typeface="+mn-lt"/>
            </a:endParaRPr>
          </a:p>
        </p:txBody>
      </p:sp>
      <p:sp>
        <p:nvSpPr>
          <p:cNvPr id="14" name="文本框 13"/>
          <p:cNvSpPr txBox="1"/>
          <p:nvPr/>
        </p:nvSpPr>
        <p:spPr>
          <a:xfrm>
            <a:off x="583094" y="979031"/>
            <a:ext cx="10763885" cy="1200329"/>
          </a:xfrm>
          <a:prstGeom prst="rect">
            <a:avLst/>
          </a:prstGeom>
          <a:noFill/>
        </p:spPr>
        <p:txBody>
          <a:bodyPr wrap="square" rtlCol="0">
            <a:spAutoFit/>
          </a:bodyPr>
          <a:lstStyle/>
          <a:p>
            <a:r>
              <a:rPr lang="zh-CN" altLang="en-US" sz="2400" dirty="0" smtClean="0"/>
              <a:t>     </a:t>
            </a:r>
            <a:endParaRPr lang="en-US" altLang="zh-CN" sz="2400" dirty="0" smtClean="0"/>
          </a:p>
          <a:p>
            <a:endParaRPr lang="zh-CN" altLang="en-US" sz="2400" dirty="0" smtClean="0"/>
          </a:p>
          <a:p>
            <a:endParaRPr lang="zh-CN" altLang="en-US" sz="2400" dirty="0" smtClean="0"/>
          </a:p>
        </p:txBody>
      </p:sp>
      <p:sp>
        <p:nvSpPr>
          <p:cNvPr id="4" name="矩形: 圆角 3"/>
          <p:cNvSpPr/>
          <p:nvPr/>
        </p:nvSpPr>
        <p:spPr>
          <a:xfrm>
            <a:off x="502919" y="332105"/>
            <a:ext cx="3182816" cy="648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threePt" dir="t"/>
            </a:scene3d>
          </a:bodyPr>
          <a:lstStyle/>
          <a:p>
            <a:pPr algn="ctr"/>
            <a:r>
              <a:rPr lang="zh-CN" altLang="en-US" sz="2400" b="1" dirty="0" smtClean="0">
                <a:solidFill>
                  <a:srgbClr val="00B0F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ea"/>
              </a:rPr>
              <a:t>一、</a:t>
            </a:r>
            <a:r>
              <a:rPr lang="zh-CN" altLang="en-US" sz="2400" dirty="0" smtClean="0">
                <a:solidFill>
                  <a:srgbClr val="00B0F0"/>
                </a:solidFill>
                <a:ea typeface="方正小标宋_GBK" pitchFamily="65" charset="-122"/>
              </a:rPr>
              <a:t>主题与宣传用语</a:t>
            </a:r>
            <a:endParaRPr lang="zh-CN" altLang="en-US" sz="2400" b="1" dirty="0" smtClean="0">
              <a:solidFill>
                <a:srgbClr val="00B0F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ea"/>
            </a:endParaRPr>
          </a:p>
        </p:txBody>
      </p:sp>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l="18620" t="12499" r="25723" b="11493"/>
          <a:stretch>
            <a:fillRect/>
          </a:stretch>
        </p:blipFill>
        <p:spPr>
          <a:xfrm>
            <a:off x="1055386" y="1082204"/>
            <a:ext cx="3840000" cy="5244048"/>
          </a:xfrm>
          <a:prstGeom prst="rect">
            <a:avLst/>
          </a:prstGeo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5355" y="1015507"/>
            <a:ext cx="5743743" cy="3382714"/>
          </a:xfrm>
          <a:prstGeom prst="rect">
            <a:avLst/>
          </a:prstGeom>
        </p:spPr>
      </p:pic>
      <p:sp>
        <p:nvSpPr>
          <p:cNvPr id="10" name="矩形 2"/>
          <p:cNvSpPr>
            <a:spLocks noChangeArrowheads="1"/>
          </p:cNvSpPr>
          <p:nvPr/>
        </p:nvSpPr>
        <p:spPr bwMode="auto">
          <a:xfrm>
            <a:off x="5264134" y="1345243"/>
            <a:ext cx="4914644" cy="2675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just">
              <a:lnSpc>
                <a:spcPct val="140000"/>
              </a:lnSpc>
              <a:spcBef>
                <a:spcPct val="0"/>
              </a:spcBef>
              <a:buClrTx/>
              <a:buSzTx/>
              <a:buFontTx/>
              <a:buNone/>
            </a:pPr>
            <a:r>
              <a:rPr lang="zh-CN" altLang="en-US" sz="2400" dirty="0" smtClean="0">
                <a:solidFill>
                  <a:schemeClr val="tx1">
                    <a:lumMod val="65000"/>
                    <a:lumOff val="35000"/>
                  </a:schemeClr>
                </a:solidFill>
                <a:latin typeface="思源黑体 CN Medium" panose="020B0600000000000000" pitchFamily="34" charset="-122"/>
                <a:ea typeface="思源黑体 CN Medium" panose="020B0600000000000000" pitchFamily="34" charset="-122"/>
              </a:rPr>
              <a:t>今年是我们第</a:t>
            </a:r>
            <a:r>
              <a:rPr lang="en-US" altLang="zh-CN" sz="2400" dirty="0" smtClean="0">
                <a:solidFill>
                  <a:schemeClr val="tx1">
                    <a:lumMod val="65000"/>
                    <a:lumOff val="35000"/>
                  </a:schemeClr>
                </a:solidFill>
                <a:latin typeface="思源黑体 CN Medium" panose="020B0600000000000000" pitchFamily="34" charset="-122"/>
                <a:ea typeface="思源黑体 CN Medium" panose="020B0600000000000000" pitchFamily="34" charset="-122"/>
              </a:rPr>
              <a:t>22</a:t>
            </a:r>
            <a:r>
              <a:rPr lang="zh-CN" altLang="en-US" sz="2400" dirty="0" smtClean="0">
                <a:solidFill>
                  <a:schemeClr val="tx1">
                    <a:lumMod val="65000"/>
                    <a:lumOff val="35000"/>
                  </a:schemeClr>
                </a:solidFill>
                <a:latin typeface="思源黑体 CN Medium" panose="020B0600000000000000" pitchFamily="34" charset="-122"/>
                <a:ea typeface="思源黑体 CN Medium" panose="020B0600000000000000" pitchFamily="34" charset="-122"/>
              </a:rPr>
              <a:t>个</a:t>
            </a:r>
            <a:r>
              <a:rPr lang="en-US" altLang="zh-CN" sz="2400" dirty="0" smtClean="0">
                <a:solidFill>
                  <a:schemeClr val="tx1">
                    <a:lumMod val="65000"/>
                    <a:lumOff val="35000"/>
                  </a:schemeClr>
                </a:solidFill>
                <a:latin typeface="思源黑体 CN Medium" panose="020B0600000000000000" pitchFamily="34" charset="-122"/>
                <a:ea typeface="思源黑体 CN Medium" panose="020B0600000000000000" pitchFamily="34" charset="-122"/>
              </a:rPr>
              <a:t>《</a:t>
            </a:r>
            <a:r>
              <a:rPr lang="zh-CN" altLang="en-US" sz="2400" dirty="0" smtClean="0">
                <a:solidFill>
                  <a:schemeClr val="tx1">
                    <a:lumMod val="65000"/>
                    <a:lumOff val="35000"/>
                  </a:schemeClr>
                </a:solidFill>
                <a:latin typeface="思源黑体 CN Medium" panose="020B0600000000000000" pitchFamily="34" charset="-122"/>
                <a:ea typeface="思源黑体 CN Medium" panose="020B0600000000000000" pitchFamily="34" charset="-122"/>
              </a:rPr>
              <a:t>职业病防治法</a:t>
            </a:r>
            <a:r>
              <a:rPr lang="en-US" altLang="zh-CN" sz="2400" dirty="0" smtClean="0">
                <a:solidFill>
                  <a:schemeClr val="tx1">
                    <a:lumMod val="65000"/>
                    <a:lumOff val="35000"/>
                  </a:schemeClr>
                </a:solidFill>
                <a:latin typeface="思源黑体 CN Medium" panose="020B0600000000000000" pitchFamily="34" charset="-122"/>
                <a:ea typeface="思源黑体 CN Medium" panose="020B0600000000000000" pitchFamily="34" charset="-122"/>
              </a:rPr>
              <a:t>》</a:t>
            </a:r>
            <a:r>
              <a:rPr lang="zh-CN" altLang="en-US" sz="2400" dirty="0" smtClean="0">
                <a:solidFill>
                  <a:schemeClr val="tx1">
                    <a:lumMod val="65000"/>
                    <a:lumOff val="35000"/>
                  </a:schemeClr>
                </a:solidFill>
                <a:latin typeface="思源黑体 CN Medium" panose="020B0600000000000000" pitchFamily="34" charset="-122"/>
                <a:ea typeface="思源黑体 CN Medium" panose="020B0600000000000000" pitchFamily="34" charset="-122"/>
              </a:rPr>
              <a:t>宣传周。全国</a:t>
            </a:r>
            <a:r>
              <a:rPr lang="en-US" altLang="zh-CN" sz="2400" dirty="0" smtClean="0">
                <a:solidFill>
                  <a:schemeClr val="tx1">
                    <a:lumMod val="65000"/>
                    <a:lumOff val="35000"/>
                  </a:schemeClr>
                </a:solidFill>
                <a:latin typeface="思源黑体 CN Medium" panose="020B0600000000000000" pitchFamily="34" charset="-122"/>
                <a:ea typeface="思源黑体 CN Medium" panose="020B0600000000000000" pitchFamily="34" charset="-122"/>
              </a:rPr>
              <a:t>《</a:t>
            </a:r>
            <a:r>
              <a:rPr lang="zh-CN" altLang="en-US" sz="2400" dirty="0">
                <a:solidFill>
                  <a:schemeClr val="tx1">
                    <a:lumMod val="65000"/>
                    <a:lumOff val="35000"/>
                  </a:schemeClr>
                </a:solidFill>
                <a:latin typeface="思源黑体 CN Medium" panose="020B0600000000000000" pitchFamily="34" charset="-122"/>
                <a:ea typeface="思源黑体 CN Medium" panose="020B0600000000000000" pitchFamily="34" charset="-122"/>
              </a:rPr>
              <a:t>职业病防治法</a:t>
            </a:r>
            <a:r>
              <a:rPr lang="en-US" altLang="zh-CN" sz="2400" dirty="0">
                <a:solidFill>
                  <a:schemeClr val="tx1">
                    <a:lumMod val="65000"/>
                    <a:lumOff val="35000"/>
                  </a:schemeClr>
                </a:solidFill>
                <a:latin typeface="思源黑体 CN Medium" panose="020B0600000000000000" pitchFamily="34" charset="-122"/>
                <a:ea typeface="思源黑体 CN Medium" panose="020B0600000000000000" pitchFamily="34" charset="-122"/>
              </a:rPr>
              <a:t>》</a:t>
            </a:r>
            <a:r>
              <a:rPr lang="zh-CN" altLang="en-US" sz="2400" dirty="0">
                <a:solidFill>
                  <a:schemeClr val="tx1">
                    <a:lumMod val="65000"/>
                    <a:lumOff val="35000"/>
                  </a:schemeClr>
                </a:solidFill>
                <a:latin typeface="思源黑体 CN Medium" panose="020B0600000000000000" pitchFamily="34" charset="-122"/>
                <a:ea typeface="思源黑体 CN Medium" panose="020B0600000000000000" pitchFamily="34" charset="-122"/>
              </a:rPr>
              <a:t>宣传周是每年的</a:t>
            </a:r>
            <a:r>
              <a:rPr lang="en-US" altLang="zh-CN" sz="2400" dirty="0">
                <a:solidFill>
                  <a:schemeClr val="tx1">
                    <a:lumMod val="65000"/>
                    <a:lumOff val="35000"/>
                  </a:schemeClr>
                </a:solidFill>
                <a:latin typeface="思源黑体 CN Medium" panose="020B0600000000000000" pitchFamily="34" charset="-122"/>
                <a:ea typeface="思源黑体 CN Medium" panose="020B0600000000000000" pitchFamily="34" charset="-122"/>
              </a:rPr>
              <a:t>4</a:t>
            </a:r>
            <a:r>
              <a:rPr lang="zh-CN" altLang="en-US" sz="2400" dirty="0">
                <a:solidFill>
                  <a:schemeClr val="tx1">
                    <a:lumMod val="65000"/>
                    <a:lumOff val="35000"/>
                  </a:schemeClr>
                </a:solidFill>
                <a:latin typeface="思源黑体 CN Medium" panose="020B0600000000000000" pitchFamily="34" charset="-122"/>
                <a:ea typeface="思源黑体 CN Medium" panose="020B0600000000000000" pitchFamily="34" charset="-122"/>
              </a:rPr>
              <a:t>月份最后一个星期</a:t>
            </a:r>
            <a:r>
              <a:rPr lang="zh-CN" altLang="en-US" sz="2400" dirty="0" smtClean="0">
                <a:solidFill>
                  <a:schemeClr val="tx1">
                    <a:lumMod val="65000"/>
                    <a:lumOff val="35000"/>
                  </a:schemeClr>
                </a:solidFill>
                <a:latin typeface="思源黑体 CN Medium" panose="020B0600000000000000" pitchFamily="34" charset="-122"/>
                <a:ea typeface="思源黑体 CN Medium" panose="020B0600000000000000" pitchFamily="34" charset="-122"/>
              </a:rPr>
              <a:t>。主题：</a:t>
            </a:r>
            <a:r>
              <a:rPr lang="zh-CN" altLang="en-US" sz="2400" dirty="0" smtClean="0">
                <a:solidFill>
                  <a:srgbClr val="FF0000"/>
                </a:solidFill>
                <a:latin typeface="思源黑体 CN Medium" panose="020B0600000000000000" pitchFamily="34" charset="-122"/>
                <a:ea typeface="思源黑体 CN Medium" panose="020B0600000000000000" pitchFamily="34" charset="-122"/>
              </a:rPr>
              <a:t>坚持预防为主，守护职业健康。</a:t>
            </a:r>
            <a:endParaRPr lang="zh-CN" altLang="en-US" sz="2400" dirty="0">
              <a:solidFill>
                <a:srgbClr val="FF0000"/>
              </a:solidFill>
              <a:latin typeface="思源黑体 CN Medium" panose="020B0600000000000000" pitchFamily="34" charset="-122"/>
              <a:ea typeface="思源黑体 CN Medium" panose="020B06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矩形: 圆角 86"/>
          <p:cNvSpPr/>
          <p:nvPr/>
        </p:nvSpPr>
        <p:spPr>
          <a:xfrm>
            <a:off x="550545" y="457835"/>
            <a:ext cx="10923270" cy="5968365"/>
          </a:xfrm>
          <a:prstGeom prst="roundRect">
            <a:avLst/>
          </a:prstGeom>
          <a:noFill/>
          <a:ln w="38100">
            <a:solidFill>
              <a:srgbClr val="65D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20"/>
              </a:spcBef>
            </a:pPr>
            <a:endParaRPr lang="zh-CN" altLang="en-US" dirty="0">
              <a:cs typeface="+mn-ea"/>
              <a:sym typeface="+mn-lt"/>
            </a:endParaRPr>
          </a:p>
        </p:txBody>
      </p:sp>
      <p:sp>
        <p:nvSpPr>
          <p:cNvPr id="6" name="矩形 5"/>
          <p:cNvSpPr/>
          <p:nvPr/>
        </p:nvSpPr>
        <p:spPr>
          <a:xfrm>
            <a:off x="304800" y="317500"/>
            <a:ext cx="11582400" cy="622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20"/>
              </a:spcBef>
            </a:pPr>
            <a:r>
              <a:rPr lang="zh-CN" altLang="en-US" dirty="0" smtClean="0">
                <a:sym typeface="+mn-ea"/>
              </a:rPr>
              <a:t>为保护劳动者健康，公司开展了岗前和岗中职业健康检查，但尚未涉及离岗职业健康检查。不符合相关法律法规要求，同时也埋下被追责的隐患。</a:t>
            </a:r>
            <a:endParaRPr lang="zh-CN" altLang="en-US" dirty="0">
              <a:cs typeface="+mn-ea"/>
              <a:sym typeface="+mn-lt"/>
            </a:endParaRPr>
          </a:p>
        </p:txBody>
      </p:sp>
      <p:sp>
        <p:nvSpPr>
          <p:cNvPr id="7" name="矩形: 圆角 86"/>
          <p:cNvSpPr/>
          <p:nvPr/>
        </p:nvSpPr>
        <p:spPr>
          <a:xfrm>
            <a:off x="343535" y="554355"/>
            <a:ext cx="11286490" cy="5899785"/>
          </a:xfrm>
          <a:prstGeom prst="roundRect">
            <a:avLst/>
          </a:prstGeom>
          <a:noFill/>
          <a:ln w="38100">
            <a:solidFill>
              <a:srgbClr val="65D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20"/>
              </a:spcBef>
            </a:pPr>
            <a:endParaRPr lang="zh-CN" altLang="en-US" dirty="0">
              <a:cs typeface="+mn-ea"/>
              <a:sym typeface="+mn-lt"/>
            </a:endParaRPr>
          </a:p>
        </p:txBody>
      </p:sp>
      <p:sp>
        <p:nvSpPr>
          <p:cNvPr id="14" name="文本框 13"/>
          <p:cNvSpPr txBox="1"/>
          <p:nvPr/>
        </p:nvSpPr>
        <p:spPr>
          <a:xfrm>
            <a:off x="583094" y="979031"/>
            <a:ext cx="10763885" cy="1200329"/>
          </a:xfrm>
          <a:prstGeom prst="rect">
            <a:avLst/>
          </a:prstGeom>
          <a:noFill/>
        </p:spPr>
        <p:txBody>
          <a:bodyPr wrap="square" rtlCol="0">
            <a:spAutoFit/>
          </a:bodyPr>
          <a:lstStyle/>
          <a:p>
            <a:r>
              <a:rPr lang="zh-CN" altLang="en-US" sz="2400" dirty="0" smtClean="0"/>
              <a:t>     </a:t>
            </a:r>
            <a:endParaRPr lang="en-US" altLang="zh-CN" sz="2400" dirty="0" smtClean="0"/>
          </a:p>
          <a:p>
            <a:endParaRPr lang="zh-CN" altLang="en-US" sz="2400" dirty="0" smtClean="0"/>
          </a:p>
          <a:p>
            <a:endParaRPr lang="zh-CN" altLang="en-US" sz="2400" dirty="0" smtClean="0"/>
          </a:p>
        </p:txBody>
      </p:sp>
      <p:sp>
        <p:nvSpPr>
          <p:cNvPr id="4" name="矩形: 圆角 3"/>
          <p:cNvSpPr/>
          <p:nvPr/>
        </p:nvSpPr>
        <p:spPr>
          <a:xfrm>
            <a:off x="502918" y="332105"/>
            <a:ext cx="3140613" cy="648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threePt" dir="t"/>
            </a:scene3d>
          </a:bodyPr>
          <a:lstStyle/>
          <a:p>
            <a:pPr algn="ctr"/>
            <a:r>
              <a:rPr lang="zh-CN" altLang="en-US" sz="2400" b="1" dirty="0" smtClean="0">
                <a:solidFill>
                  <a:srgbClr val="00B0F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ea"/>
              </a:rPr>
              <a:t>一</a:t>
            </a:r>
            <a:r>
              <a:rPr lang="zh-CN" altLang="en-US" sz="2400" b="1" dirty="0" smtClean="0">
                <a:solidFill>
                  <a:srgbClr val="00B0F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ea"/>
              </a:rPr>
              <a:t>、</a:t>
            </a:r>
            <a:r>
              <a:rPr lang="zh-CN" altLang="en-US" sz="2400" dirty="0" smtClean="0">
                <a:solidFill>
                  <a:srgbClr val="00B0F0"/>
                </a:solidFill>
                <a:ea typeface="方正小标宋_GBK" pitchFamily="65" charset="-122"/>
              </a:rPr>
              <a:t>主题与宣传用语</a:t>
            </a:r>
            <a:endParaRPr lang="zh-CN" altLang="en-US" sz="2400" b="1" dirty="0" smtClean="0">
              <a:solidFill>
                <a:srgbClr val="00B0F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ea"/>
            </a:endParaRPr>
          </a:p>
        </p:txBody>
      </p:sp>
      <p:pic>
        <p:nvPicPr>
          <p:cNvPr id="1026" name="Picture 2"/>
          <p:cNvPicPr>
            <a:picLocks noChangeAspect="1" noChangeArrowheads="1"/>
          </p:cNvPicPr>
          <p:nvPr/>
        </p:nvPicPr>
        <p:blipFill>
          <a:blip r:embed="rId1"/>
          <a:srcRect/>
          <a:stretch>
            <a:fillRect/>
          </a:stretch>
        </p:blipFill>
        <p:spPr bwMode="auto">
          <a:xfrm>
            <a:off x="6326212" y="1324342"/>
            <a:ext cx="4210050" cy="4772025"/>
          </a:xfrm>
          <a:prstGeom prst="rect">
            <a:avLst/>
          </a:prstGeom>
          <a:noFill/>
          <a:ln w="9525">
            <a:noFill/>
            <a:miter lim="800000"/>
            <a:headEnd/>
            <a:tailEnd/>
          </a:ln>
          <a:effectLst/>
        </p:spPr>
      </p:pic>
      <p:pic>
        <p:nvPicPr>
          <p:cNvPr id="1027" name="Picture 3"/>
          <p:cNvPicPr>
            <a:picLocks noChangeAspect="1" noChangeArrowheads="1"/>
          </p:cNvPicPr>
          <p:nvPr/>
        </p:nvPicPr>
        <p:blipFill>
          <a:blip r:embed="rId2"/>
          <a:srcRect/>
          <a:stretch>
            <a:fillRect/>
          </a:stretch>
        </p:blipFill>
        <p:spPr bwMode="auto">
          <a:xfrm>
            <a:off x="1696476" y="1260817"/>
            <a:ext cx="3157569" cy="4760155"/>
          </a:xfrm>
          <a:prstGeom prst="rect">
            <a:avLst/>
          </a:prstGeom>
          <a:noFill/>
          <a:ln w="9525">
            <a:noFill/>
            <a:miter lim="800000"/>
            <a:headEnd/>
            <a:tailEnd/>
          </a:ln>
          <a:effectLst/>
        </p:spPr>
      </p:pic>
    </p:spTree>
  </p:cSld>
  <p:clrMapOvr>
    <a:masterClrMapping/>
  </p:clrMapOvr>
  <mc:AlternateContent xmlns:mc="http://schemas.openxmlformats.org/markup-compatibility/2006">
    <mc:Choice xmlns:p14="http://schemas.microsoft.com/office/powerpoint/2010/main" Requires="p14">
      <p:transition spd="slow" p14:dur="1250" advClick="0" advTm="0">
        <p:random/>
      </p:transition>
    </mc:Choice>
    <mc:Fallback>
      <p:transition spd="slow" advClick="0" advTm="0">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矩形: 圆角 86"/>
          <p:cNvSpPr/>
          <p:nvPr/>
        </p:nvSpPr>
        <p:spPr>
          <a:xfrm>
            <a:off x="550545" y="457835"/>
            <a:ext cx="10923270" cy="5968365"/>
          </a:xfrm>
          <a:prstGeom prst="roundRect">
            <a:avLst/>
          </a:prstGeom>
          <a:noFill/>
          <a:ln w="38100">
            <a:solidFill>
              <a:srgbClr val="65D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20"/>
              </a:spcBef>
            </a:pPr>
            <a:endParaRPr lang="zh-CN" altLang="en-US" dirty="0">
              <a:cs typeface="+mn-ea"/>
              <a:sym typeface="+mn-lt"/>
            </a:endParaRPr>
          </a:p>
        </p:txBody>
      </p:sp>
      <p:sp>
        <p:nvSpPr>
          <p:cNvPr id="6" name="矩形 5"/>
          <p:cNvSpPr/>
          <p:nvPr/>
        </p:nvSpPr>
        <p:spPr>
          <a:xfrm>
            <a:off x="427463" y="284046"/>
            <a:ext cx="11582400" cy="622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20"/>
              </a:spcBef>
            </a:pPr>
            <a:r>
              <a:rPr lang="zh-CN" altLang="en-US" dirty="0" smtClean="0">
                <a:sym typeface="+mn-ea"/>
              </a:rPr>
              <a:t>为保护劳动者健康，公司开展了岗前和岗中职业健康检查，但尚未涉及离岗职业健康检查。不符合相关法律法规要求，同时也埋下被追责的隐患。</a:t>
            </a:r>
            <a:endParaRPr lang="zh-CN" altLang="en-US" dirty="0">
              <a:cs typeface="+mn-ea"/>
              <a:sym typeface="+mn-lt"/>
            </a:endParaRPr>
          </a:p>
        </p:txBody>
      </p:sp>
      <p:sp>
        <p:nvSpPr>
          <p:cNvPr id="7" name="矩形: 圆角 86"/>
          <p:cNvSpPr/>
          <p:nvPr/>
        </p:nvSpPr>
        <p:spPr>
          <a:xfrm>
            <a:off x="343535" y="554355"/>
            <a:ext cx="11286490" cy="5899785"/>
          </a:xfrm>
          <a:prstGeom prst="roundRect">
            <a:avLst/>
          </a:prstGeom>
          <a:noFill/>
          <a:ln w="38100">
            <a:solidFill>
              <a:srgbClr val="65D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20"/>
              </a:spcBef>
            </a:pPr>
            <a:endParaRPr lang="zh-CN" altLang="en-US" dirty="0">
              <a:cs typeface="+mn-ea"/>
              <a:sym typeface="+mn-lt"/>
            </a:endParaRPr>
          </a:p>
        </p:txBody>
      </p:sp>
      <p:sp>
        <p:nvSpPr>
          <p:cNvPr id="14" name="文本框 13"/>
          <p:cNvSpPr txBox="1"/>
          <p:nvPr/>
        </p:nvSpPr>
        <p:spPr>
          <a:xfrm>
            <a:off x="583093" y="979030"/>
            <a:ext cx="10763885" cy="830997"/>
          </a:xfrm>
          <a:prstGeom prst="rect">
            <a:avLst/>
          </a:prstGeom>
          <a:noFill/>
        </p:spPr>
        <p:txBody>
          <a:bodyPr wrap="square" rtlCol="0">
            <a:spAutoFit/>
          </a:bodyPr>
          <a:lstStyle/>
          <a:p>
            <a:r>
              <a:rPr lang="zh-CN" altLang="en-US" sz="2400" dirty="0" smtClean="0"/>
              <a:t>     </a:t>
            </a:r>
            <a:endParaRPr lang="en-US" altLang="zh-CN" sz="2400" dirty="0" smtClean="0"/>
          </a:p>
          <a:p>
            <a:r>
              <a:rPr lang="en-US" altLang="zh-CN" sz="2400" b="1" dirty="0" smtClean="0"/>
              <a:t>1</a:t>
            </a:r>
            <a:r>
              <a:rPr lang="zh-CN" altLang="en-US" sz="2400" b="1" dirty="0" smtClean="0"/>
              <a:t>问：职业健康检查与普通健康体检的区别？</a:t>
            </a:r>
            <a:endParaRPr lang="zh-CN" altLang="en-US" sz="2400" dirty="0" smtClean="0"/>
          </a:p>
        </p:txBody>
      </p:sp>
      <p:sp>
        <p:nvSpPr>
          <p:cNvPr id="4" name="矩形: 圆角 3"/>
          <p:cNvSpPr/>
          <p:nvPr/>
        </p:nvSpPr>
        <p:spPr>
          <a:xfrm>
            <a:off x="502919" y="332105"/>
            <a:ext cx="2719783" cy="648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threePt" dir="t"/>
            </a:scene3d>
          </a:bodyPr>
          <a:lstStyle/>
          <a:p>
            <a:pPr algn="ctr"/>
            <a:r>
              <a:rPr lang="zh-CN" altLang="en-US" sz="2400" b="1" dirty="0" smtClean="0">
                <a:solidFill>
                  <a:schemeClr val="accent1">
                    <a:lumMod val="75000"/>
                  </a:schemeClr>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ea"/>
              </a:rPr>
              <a:t>二、十</a:t>
            </a:r>
            <a:r>
              <a:rPr lang="zh-CN" altLang="en-US" sz="2400" b="1" dirty="0" smtClean="0">
                <a:solidFill>
                  <a:schemeClr val="accent1">
                    <a:lumMod val="75000"/>
                  </a:schemeClr>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ea"/>
              </a:rPr>
              <a:t>问十答</a:t>
            </a:r>
            <a:endParaRPr lang="zh-CN" altLang="en-US" sz="2400" b="1" dirty="0" smtClean="0">
              <a:solidFill>
                <a:schemeClr val="accent1">
                  <a:lumMod val="75000"/>
                </a:schemeClr>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ea"/>
            </a:endParaRPr>
          </a:p>
        </p:txBody>
      </p:sp>
      <p:sp>
        <p:nvSpPr>
          <p:cNvPr id="9" name="文本框 13"/>
          <p:cNvSpPr txBox="1"/>
          <p:nvPr/>
        </p:nvSpPr>
        <p:spPr>
          <a:xfrm>
            <a:off x="594245" y="1625802"/>
            <a:ext cx="10763885" cy="1200329"/>
          </a:xfrm>
          <a:prstGeom prst="rect">
            <a:avLst/>
          </a:prstGeom>
          <a:noFill/>
        </p:spPr>
        <p:txBody>
          <a:bodyPr wrap="square" rtlCol="0">
            <a:spAutoFit/>
          </a:bodyPr>
          <a:lstStyle/>
          <a:p>
            <a:r>
              <a:rPr lang="zh-CN" altLang="en-US" sz="2400" dirty="0" smtClean="0"/>
              <a:t>     </a:t>
            </a:r>
            <a:endParaRPr lang="en-US" altLang="zh-CN" sz="2400" dirty="0" smtClean="0"/>
          </a:p>
          <a:p>
            <a:r>
              <a:rPr lang="zh-CN" altLang="en-US" sz="2400" dirty="0" smtClean="0"/>
              <a:t>答：职业健康检查不同于普通健康体检 。</a:t>
            </a:r>
            <a:endParaRPr lang="en-US" altLang="zh-CN" sz="2400" dirty="0" smtClean="0"/>
          </a:p>
          <a:p>
            <a:endParaRPr lang="zh-CN" altLang="en-US" sz="2400" dirty="0" smtClean="0"/>
          </a:p>
        </p:txBody>
      </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529390" y="695664"/>
            <a:ext cx="1818962" cy="1818962"/>
          </a:xfrm>
          <a:prstGeom prst="rect">
            <a:avLst/>
          </a:prstGeom>
        </p:spPr>
      </p:pic>
      <p:graphicFrame>
        <p:nvGraphicFramePr>
          <p:cNvPr id="10" name="表格 9"/>
          <p:cNvGraphicFramePr>
            <a:graphicFrameLocks noGrp="1"/>
          </p:cNvGraphicFramePr>
          <p:nvPr/>
        </p:nvGraphicFramePr>
        <p:xfrm>
          <a:off x="407962" y="2447779"/>
          <a:ext cx="11099409" cy="3854546"/>
        </p:xfrm>
        <a:graphic>
          <a:graphicData uri="http://schemas.openxmlformats.org/drawingml/2006/table">
            <a:tbl>
              <a:tblPr firstRow="1" bandRow="1">
                <a:tableStyleId>{5C22544A-7EE6-4342-B048-85BDC9FD1C3A}</a:tableStyleId>
              </a:tblPr>
              <a:tblGrid>
                <a:gridCol w="464235"/>
                <a:gridCol w="1081991"/>
                <a:gridCol w="5420182"/>
                <a:gridCol w="4133001"/>
              </a:tblGrid>
              <a:tr h="311705">
                <a:tc>
                  <a:txBody>
                    <a:bodyPr/>
                    <a:lstStyle/>
                    <a:p>
                      <a:pPr algn="ctr"/>
                      <a:r>
                        <a:rPr lang="zh-CN" altLang="en-US" sz="1100" dirty="0" smtClean="0"/>
                        <a:t>序号</a:t>
                      </a:r>
                      <a:endParaRPr lang="zh-CN" altLang="en-US" sz="1100" dirty="0"/>
                    </a:p>
                  </a:txBody>
                  <a:tcPr anchor="ctr"/>
                </a:tc>
                <a:tc>
                  <a:txBody>
                    <a:bodyPr/>
                    <a:lstStyle/>
                    <a:p>
                      <a:pPr algn="ctr"/>
                      <a:r>
                        <a:rPr lang="zh-CN" altLang="en-US" sz="1100" dirty="0" smtClean="0"/>
                        <a:t>内容</a:t>
                      </a:r>
                      <a:endParaRPr lang="zh-CN" altLang="en-US" sz="1100" dirty="0"/>
                    </a:p>
                  </a:txBody>
                  <a:tcPr anchor="ctr"/>
                </a:tc>
                <a:tc>
                  <a:txBody>
                    <a:bodyPr/>
                    <a:lstStyle/>
                    <a:p>
                      <a:pPr algn="ctr"/>
                      <a:r>
                        <a:rPr lang="zh-CN" altLang="en-US" sz="1100" dirty="0" smtClean="0"/>
                        <a:t>职业健康体检</a:t>
                      </a:r>
                      <a:endParaRPr lang="zh-CN" altLang="en-US" sz="1100" dirty="0"/>
                    </a:p>
                  </a:txBody>
                  <a:tcPr anchor="ctr"/>
                </a:tc>
                <a:tc>
                  <a:txBody>
                    <a:bodyPr/>
                    <a:lstStyle/>
                    <a:p>
                      <a:pPr algn="ctr"/>
                      <a:r>
                        <a:rPr lang="zh-CN" altLang="en-US" sz="1100" dirty="0" smtClean="0"/>
                        <a:t>普通健康体检</a:t>
                      </a:r>
                      <a:endParaRPr lang="zh-CN" altLang="en-US" sz="1100" dirty="0"/>
                    </a:p>
                  </a:txBody>
                  <a:tcPr anchor="ctr"/>
                </a:tc>
              </a:tr>
              <a:tr h="311705">
                <a:tc>
                  <a:txBody>
                    <a:bodyPr/>
                    <a:lstStyle/>
                    <a:p>
                      <a:pPr algn="ctr"/>
                      <a:r>
                        <a:rPr lang="en-US" altLang="zh-CN" sz="1100" dirty="0" smtClean="0"/>
                        <a:t>1</a:t>
                      </a:r>
                      <a:endParaRPr lang="zh-CN" altLang="en-US" sz="1100" dirty="0"/>
                    </a:p>
                  </a:txBody>
                  <a:tcPr/>
                </a:tc>
                <a:tc>
                  <a:txBody>
                    <a:bodyPr/>
                    <a:lstStyle/>
                    <a:p>
                      <a:r>
                        <a:rPr lang="zh-CN" altLang="en-US" sz="1100" b="1" i="0" kern="1200" dirty="0" smtClean="0">
                          <a:solidFill>
                            <a:schemeClr val="dk1"/>
                          </a:solidFill>
                          <a:effectLst/>
                          <a:latin typeface="+mn-lt"/>
                          <a:ea typeface="+mn-ea"/>
                          <a:cs typeface="+mn-cs"/>
                        </a:rPr>
                        <a:t>对象不同</a:t>
                      </a:r>
                      <a:endParaRPr lang="zh-CN" altLang="en-US" sz="1100" dirty="0"/>
                    </a:p>
                  </a:txBody>
                  <a:tcPr/>
                </a:tc>
                <a:tc>
                  <a:txBody>
                    <a:bodyPr/>
                    <a:lstStyle/>
                    <a:p>
                      <a:r>
                        <a:rPr lang="zh-CN" altLang="en-US" sz="1100" b="0" i="0" kern="1200" dirty="0" smtClean="0">
                          <a:solidFill>
                            <a:schemeClr val="dk1"/>
                          </a:solidFill>
                          <a:effectLst/>
                          <a:latin typeface="+mn-lt"/>
                          <a:ea typeface="+mn-ea"/>
                          <a:cs typeface="+mn-cs"/>
                        </a:rPr>
                        <a:t>接触有毒有害作业的劳动者</a:t>
                      </a:r>
                      <a:endParaRPr lang="zh-CN" altLang="en-US" sz="1100" dirty="0"/>
                    </a:p>
                  </a:txBody>
                  <a:tcPr/>
                </a:tc>
                <a:tc>
                  <a:txBody>
                    <a:bodyPr/>
                    <a:lstStyle/>
                    <a:p>
                      <a:r>
                        <a:rPr lang="zh-CN" altLang="en-US" sz="1100" b="0" i="0" kern="1200" dirty="0" smtClean="0">
                          <a:solidFill>
                            <a:schemeClr val="dk1"/>
                          </a:solidFill>
                          <a:effectLst/>
                          <a:latin typeface="+mn-lt"/>
                          <a:ea typeface="+mn-ea"/>
                          <a:cs typeface="+mn-cs"/>
                        </a:rPr>
                        <a:t>可以是任何人</a:t>
                      </a:r>
                      <a:endParaRPr lang="zh-CN" altLang="en-US" sz="1100" dirty="0"/>
                    </a:p>
                  </a:txBody>
                  <a:tcPr/>
                </a:tc>
              </a:tr>
              <a:tr h="311705">
                <a:tc>
                  <a:txBody>
                    <a:bodyPr/>
                    <a:lstStyle/>
                    <a:p>
                      <a:pPr algn="ctr"/>
                      <a:r>
                        <a:rPr lang="en-US" altLang="zh-CN" sz="1100" dirty="0" smtClean="0"/>
                        <a:t>2</a:t>
                      </a:r>
                      <a:endParaRPr lang="zh-CN" altLang="en-US" sz="1100" dirty="0"/>
                    </a:p>
                  </a:txBody>
                  <a:tcPr/>
                </a:tc>
                <a:tc>
                  <a:txBody>
                    <a:bodyPr/>
                    <a:lstStyle/>
                    <a:p>
                      <a:r>
                        <a:rPr lang="zh-CN" altLang="en-US" sz="1100" b="1" i="0" kern="1200" dirty="0" smtClean="0">
                          <a:solidFill>
                            <a:schemeClr val="dk1"/>
                          </a:solidFill>
                          <a:effectLst/>
                          <a:latin typeface="+mn-lt"/>
                          <a:ea typeface="+mn-ea"/>
                          <a:cs typeface="+mn-cs"/>
                        </a:rPr>
                        <a:t>目的不同</a:t>
                      </a:r>
                      <a:endParaRPr lang="zh-CN" altLang="en-US" sz="1100" dirty="0"/>
                    </a:p>
                  </a:txBody>
                  <a:tcPr/>
                </a:tc>
                <a:tc>
                  <a:txBody>
                    <a:bodyPr/>
                    <a:lstStyle/>
                    <a:p>
                      <a:r>
                        <a:rPr lang="zh-CN" altLang="en-US" sz="1100" b="0" i="0" kern="1200" dirty="0" smtClean="0">
                          <a:solidFill>
                            <a:schemeClr val="dk1"/>
                          </a:solidFill>
                          <a:effectLst/>
                          <a:latin typeface="+mn-lt"/>
                          <a:ea typeface="+mn-ea"/>
                          <a:cs typeface="+mn-cs"/>
                        </a:rPr>
                        <a:t>侧重于判断劳动者是否适宜从事特定作业岗位而实施的检查</a:t>
                      </a:r>
                      <a:endParaRPr lang="zh-CN" altLang="en-US" sz="1100" dirty="0"/>
                    </a:p>
                  </a:txBody>
                  <a:tcPr/>
                </a:tc>
                <a:tc>
                  <a:txBody>
                    <a:bodyPr/>
                    <a:lstStyle/>
                    <a:p>
                      <a:r>
                        <a:rPr lang="zh-CN" altLang="en-US" sz="1100" b="0" i="0" kern="1200" dirty="0" smtClean="0">
                          <a:solidFill>
                            <a:schemeClr val="dk1"/>
                          </a:solidFill>
                          <a:effectLst/>
                          <a:latin typeface="+mn-lt"/>
                          <a:ea typeface="+mn-ea"/>
                          <a:cs typeface="+mn-cs"/>
                        </a:rPr>
                        <a:t>为了发现疾病而实施的健康检查</a:t>
                      </a:r>
                      <a:endParaRPr lang="zh-CN" altLang="en-US" sz="1100" dirty="0"/>
                    </a:p>
                  </a:txBody>
                  <a:tcPr/>
                </a:tc>
              </a:tr>
              <a:tr h="513395">
                <a:tc>
                  <a:txBody>
                    <a:bodyPr/>
                    <a:lstStyle/>
                    <a:p>
                      <a:pPr algn="ctr"/>
                      <a:r>
                        <a:rPr lang="en-US" altLang="zh-CN" sz="1100" dirty="0" smtClean="0"/>
                        <a:t>3</a:t>
                      </a:r>
                      <a:endParaRPr lang="zh-CN" altLang="en-US" sz="1100" dirty="0"/>
                    </a:p>
                  </a:txBody>
                  <a:tcPr/>
                </a:tc>
                <a:tc>
                  <a:txBody>
                    <a:bodyPr/>
                    <a:lstStyle/>
                    <a:p>
                      <a:r>
                        <a:rPr lang="zh-CN" altLang="en-US" sz="1100" b="1" i="0" kern="1200" dirty="0" smtClean="0">
                          <a:solidFill>
                            <a:schemeClr val="dk1"/>
                          </a:solidFill>
                          <a:effectLst/>
                          <a:latin typeface="+mn-lt"/>
                          <a:ea typeface="+mn-ea"/>
                          <a:cs typeface="+mn-cs"/>
                        </a:rPr>
                        <a:t>组织形式不同</a:t>
                      </a:r>
                      <a:endParaRPr lang="zh-CN" altLang="en-US" sz="1100" dirty="0"/>
                    </a:p>
                  </a:txBody>
                  <a:tcPr/>
                </a:tc>
                <a:tc>
                  <a:txBody>
                    <a:bodyPr/>
                    <a:lstStyle/>
                    <a:p>
                      <a:r>
                        <a:rPr lang="zh-CN" altLang="en-US" sz="1100" b="0" i="0" kern="1200" dirty="0" smtClean="0">
                          <a:solidFill>
                            <a:schemeClr val="dk1"/>
                          </a:solidFill>
                          <a:effectLst/>
                          <a:latin typeface="+mn-lt"/>
                          <a:ea typeface="+mn-ea"/>
                          <a:cs typeface="+mn-cs"/>
                        </a:rPr>
                        <a:t>须由用人单位出具书面委托或证明，并提供劳动者体检名单（接触职业危害因素及个人信息）、用人单位信息表等方可进行</a:t>
                      </a:r>
                      <a:endParaRPr lang="zh-CN" altLang="en-US" sz="1100" dirty="0"/>
                    </a:p>
                  </a:txBody>
                  <a:tcPr/>
                </a:tc>
                <a:tc>
                  <a:txBody>
                    <a:bodyPr/>
                    <a:lstStyle/>
                    <a:p>
                      <a:r>
                        <a:rPr lang="zh-CN" altLang="en-US" sz="1100" b="0" i="0" kern="1200" dirty="0" smtClean="0">
                          <a:solidFill>
                            <a:schemeClr val="dk1"/>
                          </a:solidFill>
                          <a:effectLst/>
                          <a:latin typeface="+mn-lt"/>
                          <a:ea typeface="+mn-ea"/>
                          <a:cs typeface="+mn-cs"/>
                        </a:rPr>
                        <a:t>只需挂号即可</a:t>
                      </a:r>
                      <a:endParaRPr lang="zh-CN" altLang="en-US" sz="1100" dirty="0"/>
                    </a:p>
                  </a:txBody>
                  <a:tcPr/>
                </a:tc>
              </a:tr>
              <a:tr h="513395">
                <a:tc>
                  <a:txBody>
                    <a:bodyPr/>
                    <a:lstStyle/>
                    <a:p>
                      <a:pPr algn="ctr"/>
                      <a:r>
                        <a:rPr lang="en-US" altLang="zh-CN" sz="1100" dirty="0" smtClean="0"/>
                        <a:t>4</a:t>
                      </a:r>
                      <a:endParaRPr lang="zh-CN" altLang="en-US" sz="1100" dirty="0"/>
                    </a:p>
                  </a:txBody>
                  <a:tcPr/>
                </a:tc>
                <a:tc>
                  <a:txBody>
                    <a:bodyPr/>
                    <a:lstStyle/>
                    <a:p>
                      <a:pPr marL="0" algn="l" defTabSz="914400" rtl="0" eaLnBrk="1" latinLnBrk="0" hangingPunct="1"/>
                      <a:r>
                        <a:rPr lang="zh-CN" altLang="en-US" sz="1100" b="1" i="0" kern="1200" dirty="0" smtClean="0">
                          <a:solidFill>
                            <a:schemeClr val="dk1"/>
                          </a:solidFill>
                          <a:effectLst/>
                          <a:latin typeface="+mn-lt"/>
                          <a:ea typeface="+mn-ea"/>
                          <a:cs typeface="+mn-cs"/>
                        </a:rPr>
                        <a:t>体检依据不同</a:t>
                      </a:r>
                      <a:endParaRPr lang="zh-CN" altLang="en-US" sz="1100" b="1" i="0" kern="1200" dirty="0">
                        <a:solidFill>
                          <a:schemeClr val="dk1"/>
                        </a:solidFill>
                        <a:effectLst/>
                        <a:latin typeface="+mn-lt"/>
                        <a:ea typeface="+mn-ea"/>
                        <a:cs typeface="+mn-cs"/>
                      </a:endParaRPr>
                    </a:p>
                  </a:txBody>
                  <a:tcPr/>
                </a:tc>
                <a:tc>
                  <a:txBody>
                    <a:bodyPr/>
                    <a:lstStyle/>
                    <a:p>
                      <a:pPr marL="0" algn="l" defTabSz="914400" rtl="0" eaLnBrk="1" latinLnBrk="0" hangingPunct="1"/>
                      <a:r>
                        <a:rPr lang="zh-CN" altLang="en-US" sz="1100" b="0" i="0" kern="1200" dirty="0" smtClean="0">
                          <a:solidFill>
                            <a:schemeClr val="dk1"/>
                          </a:solidFill>
                          <a:effectLst/>
                          <a:latin typeface="+mn-lt"/>
                          <a:ea typeface="+mn-ea"/>
                          <a:cs typeface="+mn-cs"/>
                        </a:rPr>
                        <a:t>体检项目的选择必须参照</a:t>
                      </a:r>
                      <a:r>
                        <a:rPr lang="en-US" altLang="zh-CN" sz="1100" b="0" i="0" kern="1200" dirty="0" smtClean="0">
                          <a:solidFill>
                            <a:schemeClr val="dk1"/>
                          </a:solidFill>
                          <a:effectLst/>
                          <a:latin typeface="+mn-lt"/>
                          <a:ea typeface="+mn-ea"/>
                          <a:cs typeface="+mn-cs"/>
                        </a:rPr>
                        <a:t>GBZ 188-2014</a:t>
                      </a:r>
                      <a:r>
                        <a:rPr lang="zh-CN" altLang="en-US" sz="1100" b="0" i="0" kern="1200" dirty="0" smtClean="0">
                          <a:solidFill>
                            <a:schemeClr val="dk1"/>
                          </a:solidFill>
                          <a:effectLst/>
                          <a:latin typeface="+mn-lt"/>
                          <a:ea typeface="+mn-ea"/>
                          <a:cs typeface="+mn-cs"/>
                        </a:rPr>
                        <a:t>标准。</a:t>
                      </a:r>
                      <a:endParaRPr lang="zh-CN" altLang="en-US" sz="1100" b="0" i="0" kern="1200" dirty="0">
                        <a:solidFill>
                          <a:schemeClr val="dk1"/>
                        </a:solidFill>
                        <a:effectLst/>
                        <a:latin typeface="+mn-lt"/>
                        <a:ea typeface="+mn-ea"/>
                        <a:cs typeface="+mn-cs"/>
                      </a:endParaRPr>
                    </a:p>
                  </a:txBody>
                  <a:tcPr/>
                </a:tc>
                <a:tc>
                  <a:txBody>
                    <a:bodyPr/>
                    <a:lstStyle/>
                    <a:p>
                      <a:pPr marL="0" algn="l" defTabSz="914400" rtl="0" eaLnBrk="1" latinLnBrk="0" hangingPunct="1"/>
                      <a:r>
                        <a:rPr lang="zh-CN" altLang="en-US" sz="1100" b="0" i="0" kern="1200" dirty="0" smtClean="0">
                          <a:solidFill>
                            <a:schemeClr val="dk1"/>
                          </a:solidFill>
                          <a:effectLst/>
                          <a:latin typeface="+mn-lt"/>
                          <a:ea typeface="+mn-ea"/>
                          <a:cs typeface="+mn-cs"/>
                        </a:rPr>
                        <a:t>依据的是临床诊断相关技术规范，体检项目由个人或单位自行决定</a:t>
                      </a:r>
                      <a:endParaRPr lang="zh-CN" altLang="en-US" sz="1100" b="0" i="0" kern="1200" dirty="0">
                        <a:solidFill>
                          <a:schemeClr val="dk1"/>
                        </a:solidFill>
                        <a:effectLst/>
                        <a:latin typeface="+mn-lt"/>
                        <a:ea typeface="+mn-ea"/>
                        <a:cs typeface="+mn-cs"/>
                      </a:endParaRPr>
                    </a:p>
                  </a:txBody>
                  <a:tcPr/>
                </a:tc>
              </a:tr>
              <a:tr h="513395">
                <a:tc>
                  <a:txBody>
                    <a:bodyPr/>
                    <a:lstStyle/>
                    <a:p>
                      <a:pPr algn="ctr"/>
                      <a:r>
                        <a:rPr lang="en-US" altLang="zh-CN" sz="1100" dirty="0" smtClean="0"/>
                        <a:t>5</a:t>
                      </a:r>
                      <a:endParaRPr lang="zh-CN" altLang="en-US" sz="1100" dirty="0"/>
                    </a:p>
                  </a:txBody>
                  <a:tcPr/>
                </a:tc>
                <a:tc>
                  <a:txBody>
                    <a:bodyPr/>
                    <a:lstStyle/>
                    <a:p>
                      <a:pPr marL="0" algn="l" defTabSz="914400" rtl="0" eaLnBrk="1" latinLnBrk="0" hangingPunct="1"/>
                      <a:r>
                        <a:rPr lang="zh-CN" altLang="en-US" sz="1100" b="1" i="0" kern="1200" dirty="0" smtClean="0">
                          <a:solidFill>
                            <a:schemeClr val="dk1"/>
                          </a:solidFill>
                          <a:effectLst/>
                          <a:latin typeface="+mn-lt"/>
                          <a:ea typeface="+mn-ea"/>
                          <a:cs typeface="+mn-cs"/>
                        </a:rPr>
                        <a:t>体检周期不同</a:t>
                      </a:r>
                      <a:endParaRPr lang="zh-CN" altLang="en-US" sz="1100" b="1" i="0" kern="1200" dirty="0">
                        <a:solidFill>
                          <a:schemeClr val="dk1"/>
                        </a:solidFill>
                        <a:effectLst/>
                        <a:latin typeface="+mn-lt"/>
                        <a:ea typeface="+mn-ea"/>
                        <a:cs typeface="+mn-cs"/>
                      </a:endParaRPr>
                    </a:p>
                  </a:txBody>
                  <a:tcPr/>
                </a:tc>
                <a:tc>
                  <a:txBody>
                    <a:bodyPr/>
                    <a:lstStyle/>
                    <a:p>
                      <a:pPr marL="0" algn="l" defTabSz="914400" rtl="0" eaLnBrk="1" latinLnBrk="0" hangingPunct="1"/>
                      <a:r>
                        <a:rPr lang="zh-CN" altLang="en-US" sz="1100" b="0" i="0" kern="1200" dirty="0" smtClean="0">
                          <a:solidFill>
                            <a:schemeClr val="dk1"/>
                          </a:solidFill>
                          <a:effectLst/>
                          <a:latin typeface="+mn-lt"/>
                          <a:ea typeface="+mn-ea"/>
                          <a:cs typeface="+mn-cs"/>
                        </a:rPr>
                        <a:t>固定周期规定（需要参照</a:t>
                      </a:r>
                      <a:r>
                        <a:rPr lang="en-US" altLang="zh-CN" sz="1100" b="0" i="0" kern="1200" dirty="0" smtClean="0">
                          <a:solidFill>
                            <a:schemeClr val="dk1"/>
                          </a:solidFill>
                          <a:effectLst/>
                          <a:latin typeface="+mn-lt"/>
                          <a:ea typeface="+mn-ea"/>
                          <a:cs typeface="+mn-cs"/>
                        </a:rPr>
                        <a:t>GBZ 188-2014</a:t>
                      </a:r>
                      <a:r>
                        <a:rPr lang="zh-CN" altLang="en-US" sz="1100" b="0" i="0" kern="1200" dirty="0" smtClean="0">
                          <a:solidFill>
                            <a:schemeClr val="dk1"/>
                          </a:solidFill>
                          <a:effectLst/>
                          <a:latin typeface="+mn-lt"/>
                          <a:ea typeface="+mn-ea"/>
                          <a:cs typeface="+mn-cs"/>
                        </a:rPr>
                        <a:t>标准），接触不同毒害物的体检周期也不一样。</a:t>
                      </a:r>
                      <a:endParaRPr lang="zh-CN" altLang="en-US" sz="1100" b="0" i="0" kern="1200" dirty="0">
                        <a:solidFill>
                          <a:schemeClr val="dk1"/>
                        </a:solidFill>
                        <a:effectLst/>
                        <a:latin typeface="+mn-lt"/>
                        <a:ea typeface="+mn-ea"/>
                        <a:cs typeface="+mn-cs"/>
                      </a:endParaRPr>
                    </a:p>
                  </a:txBody>
                  <a:tcPr/>
                </a:tc>
                <a:tc>
                  <a:txBody>
                    <a:bodyPr/>
                    <a:lstStyle/>
                    <a:p>
                      <a:pPr marL="0" algn="l" defTabSz="914400" rtl="0" eaLnBrk="1" latinLnBrk="0" hangingPunct="1"/>
                      <a:r>
                        <a:rPr lang="zh-CN" altLang="en-US" sz="1100" b="0" i="0" kern="1200" dirty="0" smtClean="0">
                          <a:solidFill>
                            <a:schemeClr val="dk1"/>
                          </a:solidFill>
                          <a:effectLst/>
                          <a:latin typeface="+mn-lt"/>
                          <a:ea typeface="+mn-ea"/>
                          <a:cs typeface="+mn-cs"/>
                        </a:rPr>
                        <a:t>没有严格的规定</a:t>
                      </a:r>
                      <a:endParaRPr lang="zh-CN" altLang="en-US" sz="1100" b="0" i="0" kern="1200" dirty="0">
                        <a:solidFill>
                          <a:schemeClr val="dk1"/>
                        </a:solidFill>
                        <a:effectLst/>
                        <a:latin typeface="+mn-lt"/>
                        <a:ea typeface="+mn-ea"/>
                        <a:cs typeface="+mn-cs"/>
                      </a:endParaRPr>
                    </a:p>
                  </a:txBody>
                  <a:tcPr/>
                </a:tc>
              </a:tr>
              <a:tr h="513395">
                <a:tc>
                  <a:txBody>
                    <a:bodyPr/>
                    <a:lstStyle/>
                    <a:p>
                      <a:pPr algn="ctr"/>
                      <a:r>
                        <a:rPr lang="en-US" altLang="zh-CN" sz="1100" dirty="0" smtClean="0"/>
                        <a:t>6</a:t>
                      </a:r>
                      <a:endParaRPr lang="zh-CN" altLang="en-US" sz="1100" dirty="0"/>
                    </a:p>
                  </a:txBody>
                  <a:tcPr/>
                </a:tc>
                <a:tc>
                  <a:txBody>
                    <a:bodyPr/>
                    <a:lstStyle/>
                    <a:p>
                      <a:pPr marL="0" algn="l" defTabSz="914400" rtl="0" eaLnBrk="1" latinLnBrk="0" hangingPunct="1"/>
                      <a:r>
                        <a:rPr lang="zh-CN" altLang="en-US" sz="1100" b="1" i="0" kern="1200" dirty="0" smtClean="0">
                          <a:solidFill>
                            <a:schemeClr val="dk1"/>
                          </a:solidFill>
                          <a:effectLst/>
                          <a:latin typeface="+mn-lt"/>
                          <a:ea typeface="+mn-ea"/>
                          <a:cs typeface="+mn-cs"/>
                        </a:rPr>
                        <a:t>技术要求不同</a:t>
                      </a:r>
                      <a:endParaRPr lang="zh-CN" altLang="en-US" sz="1100" b="1" i="0" kern="1200" dirty="0">
                        <a:solidFill>
                          <a:schemeClr val="dk1"/>
                        </a:solidFill>
                        <a:effectLst/>
                        <a:latin typeface="+mn-lt"/>
                        <a:ea typeface="+mn-ea"/>
                        <a:cs typeface="+mn-cs"/>
                      </a:endParaRPr>
                    </a:p>
                  </a:txBody>
                  <a:tcPr/>
                </a:tc>
                <a:tc>
                  <a:txBody>
                    <a:bodyPr/>
                    <a:lstStyle/>
                    <a:p>
                      <a:pPr marL="0" algn="l" defTabSz="914400" rtl="0" eaLnBrk="1" latinLnBrk="0" hangingPunct="1"/>
                      <a:r>
                        <a:rPr lang="zh-CN" altLang="en-US" sz="1100" b="0" i="0" kern="1200" dirty="0" smtClean="0">
                          <a:solidFill>
                            <a:schemeClr val="dk1"/>
                          </a:solidFill>
                          <a:effectLst/>
                          <a:latin typeface="+mn-lt"/>
                          <a:ea typeface="+mn-ea"/>
                          <a:cs typeface="+mn-cs"/>
                        </a:rPr>
                        <a:t>必须在省级卫生行政部门备案的医疗机构开展，对体检设备、条件、技术要求都有明确规定</a:t>
                      </a:r>
                      <a:r>
                        <a:rPr lang="en-US" altLang="zh-CN" sz="1100" b="0" i="0" kern="1200" dirty="0" smtClean="0">
                          <a:solidFill>
                            <a:schemeClr val="dk1"/>
                          </a:solidFill>
                          <a:effectLst/>
                          <a:latin typeface="+mn-lt"/>
                          <a:ea typeface="+mn-ea"/>
                          <a:cs typeface="+mn-cs"/>
                        </a:rPr>
                        <a:t>,</a:t>
                      </a:r>
                      <a:r>
                        <a:rPr lang="zh-CN" altLang="en-US" sz="1100" b="0" i="0" kern="1200" dirty="0" smtClean="0">
                          <a:solidFill>
                            <a:schemeClr val="dk1"/>
                          </a:solidFill>
                          <a:effectLst/>
                          <a:latin typeface="+mn-lt"/>
                          <a:ea typeface="+mn-ea"/>
                          <a:cs typeface="+mn-cs"/>
                        </a:rPr>
                        <a:t>，</a:t>
                      </a:r>
                      <a:r>
                        <a:rPr lang="zh-CN" altLang="en-US" sz="1100" b="0" i="0" kern="1200" dirty="0" smtClean="0">
                          <a:solidFill>
                            <a:srgbClr val="FF0000"/>
                          </a:solidFill>
                          <a:effectLst/>
                          <a:latin typeface="+mn-lt"/>
                          <a:ea typeface="+mn-ea"/>
                          <a:cs typeface="+mn-cs"/>
                        </a:rPr>
                        <a:t>用人单位义务，强制性。</a:t>
                      </a:r>
                      <a:endParaRPr lang="zh-CN" altLang="en-US" sz="1100" b="0" i="0" kern="1200" dirty="0">
                        <a:solidFill>
                          <a:srgbClr val="FF0000"/>
                        </a:solidFill>
                        <a:effectLst/>
                        <a:latin typeface="+mn-lt"/>
                        <a:ea typeface="+mn-ea"/>
                        <a:cs typeface="+mn-cs"/>
                      </a:endParaRPr>
                    </a:p>
                  </a:txBody>
                  <a:tcPr/>
                </a:tc>
                <a:tc>
                  <a:txBody>
                    <a:bodyPr/>
                    <a:lstStyle/>
                    <a:p>
                      <a:pPr marL="0" algn="l" defTabSz="914400" rtl="0" eaLnBrk="1" latinLnBrk="0" hangingPunct="1"/>
                      <a:r>
                        <a:rPr lang="zh-CN" altLang="en-US" sz="1100" b="0" i="0" kern="1200" dirty="0" smtClean="0">
                          <a:solidFill>
                            <a:schemeClr val="dk1"/>
                          </a:solidFill>
                          <a:effectLst/>
                          <a:latin typeface="+mn-lt"/>
                          <a:ea typeface="+mn-ea"/>
                          <a:cs typeface="+mn-cs"/>
                        </a:rPr>
                        <a:t>可在各级医院展开，对医疗设备没有特别要求，</a:t>
                      </a:r>
                      <a:r>
                        <a:rPr lang="zh-CN" altLang="en-US" sz="1100" b="0" i="0" kern="1200" dirty="0" smtClean="0">
                          <a:solidFill>
                            <a:srgbClr val="FF0000"/>
                          </a:solidFill>
                          <a:effectLst/>
                          <a:latin typeface="+mn-lt"/>
                          <a:ea typeface="+mn-ea"/>
                          <a:cs typeface="+mn-cs"/>
                        </a:rPr>
                        <a:t>福利，有一定随意性。</a:t>
                      </a:r>
                      <a:endParaRPr lang="zh-CN" altLang="en-US" sz="1100" b="0" i="0" kern="1200" dirty="0">
                        <a:solidFill>
                          <a:srgbClr val="FF0000"/>
                        </a:solidFill>
                        <a:effectLst/>
                        <a:latin typeface="+mn-lt"/>
                        <a:ea typeface="+mn-ea"/>
                        <a:cs typeface="+mn-cs"/>
                      </a:endParaRPr>
                    </a:p>
                  </a:txBody>
                  <a:tcPr/>
                </a:tc>
              </a:tr>
              <a:tr h="352456">
                <a:tc>
                  <a:txBody>
                    <a:bodyPr/>
                    <a:lstStyle/>
                    <a:p>
                      <a:pPr algn="ctr"/>
                      <a:r>
                        <a:rPr lang="en-US" altLang="zh-CN" sz="1100" dirty="0" smtClean="0"/>
                        <a:t>7</a:t>
                      </a:r>
                      <a:endParaRPr lang="zh-CN" altLang="en-US" sz="1100" dirty="0"/>
                    </a:p>
                  </a:txBody>
                  <a:tcPr/>
                </a:tc>
                <a:tc>
                  <a:txBody>
                    <a:bodyPr/>
                    <a:lstStyle/>
                    <a:p>
                      <a:pPr marL="0" algn="l" defTabSz="914400" rtl="0" eaLnBrk="1" latinLnBrk="0" hangingPunct="1"/>
                      <a:r>
                        <a:rPr lang="zh-CN" altLang="en-US" sz="1100" b="1" i="0" kern="1200" dirty="0" smtClean="0">
                          <a:solidFill>
                            <a:schemeClr val="dk1"/>
                          </a:solidFill>
                          <a:effectLst/>
                          <a:latin typeface="+mn-lt"/>
                          <a:ea typeface="+mn-ea"/>
                          <a:cs typeface="+mn-cs"/>
                        </a:rPr>
                        <a:t>结论不同</a:t>
                      </a:r>
                      <a:endParaRPr lang="zh-CN" altLang="en-US" sz="1100" b="1" i="0" kern="1200" dirty="0">
                        <a:solidFill>
                          <a:schemeClr val="dk1"/>
                        </a:solidFill>
                        <a:effectLst/>
                        <a:latin typeface="+mn-lt"/>
                        <a:ea typeface="+mn-ea"/>
                        <a:cs typeface="+mn-cs"/>
                      </a:endParaRPr>
                    </a:p>
                  </a:txBody>
                  <a:tcPr/>
                </a:tc>
                <a:tc>
                  <a:txBody>
                    <a:bodyPr/>
                    <a:lstStyle/>
                    <a:p>
                      <a:pPr marL="0" algn="l" defTabSz="914400" rtl="0" eaLnBrk="1" latinLnBrk="0" hangingPunct="1"/>
                      <a:r>
                        <a:rPr lang="zh-CN" altLang="en-US" sz="1100" b="0" i="0" kern="1200" dirty="0" smtClean="0">
                          <a:solidFill>
                            <a:schemeClr val="dk1"/>
                          </a:solidFill>
                          <a:effectLst/>
                          <a:latin typeface="+mn-lt"/>
                          <a:ea typeface="+mn-ea"/>
                          <a:cs typeface="+mn-cs"/>
                        </a:rPr>
                        <a:t>职业健康体检对劳动者个体的体检结论可分为</a:t>
                      </a:r>
                      <a:r>
                        <a:rPr lang="en-US" altLang="zh-CN" sz="1100" b="0" i="0" kern="1200" dirty="0" smtClean="0">
                          <a:solidFill>
                            <a:schemeClr val="dk1"/>
                          </a:solidFill>
                          <a:effectLst/>
                          <a:latin typeface="+mn-lt"/>
                          <a:ea typeface="+mn-ea"/>
                          <a:cs typeface="+mn-cs"/>
                        </a:rPr>
                        <a:t>5</a:t>
                      </a:r>
                      <a:r>
                        <a:rPr lang="zh-CN" altLang="en-US" sz="1100" b="0" i="0" kern="1200" dirty="0" smtClean="0">
                          <a:solidFill>
                            <a:schemeClr val="dk1"/>
                          </a:solidFill>
                          <a:effectLst/>
                          <a:latin typeface="+mn-lt"/>
                          <a:ea typeface="+mn-ea"/>
                          <a:cs typeface="+mn-cs"/>
                        </a:rPr>
                        <a:t>种：（目前未见异常</a:t>
                      </a:r>
                      <a:r>
                        <a:rPr lang="en-US" altLang="zh-CN" sz="1100" b="0" i="0" kern="1200" dirty="0" smtClean="0">
                          <a:solidFill>
                            <a:schemeClr val="dk1"/>
                          </a:solidFill>
                          <a:effectLst/>
                          <a:latin typeface="+mn-lt"/>
                          <a:ea typeface="+mn-ea"/>
                          <a:cs typeface="+mn-cs"/>
                        </a:rPr>
                        <a:t>……</a:t>
                      </a:r>
                      <a:r>
                        <a:rPr lang="zh-CN" altLang="en-US" sz="1100" b="0" i="0" kern="1200" dirty="0" smtClean="0">
                          <a:solidFill>
                            <a:schemeClr val="dk1"/>
                          </a:solidFill>
                          <a:effectLst/>
                          <a:latin typeface="+mn-lt"/>
                          <a:ea typeface="+mn-ea"/>
                          <a:cs typeface="+mn-cs"/>
                        </a:rPr>
                        <a:t>疑似职业病）</a:t>
                      </a:r>
                      <a:endParaRPr lang="zh-CN" altLang="en-US" sz="1100" b="0" i="0" kern="1200" dirty="0">
                        <a:solidFill>
                          <a:schemeClr val="dk1"/>
                        </a:solidFill>
                        <a:effectLst/>
                        <a:latin typeface="+mn-lt"/>
                        <a:ea typeface="+mn-ea"/>
                        <a:cs typeface="+mn-cs"/>
                      </a:endParaRPr>
                    </a:p>
                  </a:txBody>
                  <a:tcPr/>
                </a:tc>
                <a:tc>
                  <a:txBody>
                    <a:bodyPr/>
                    <a:lstStyle/>
                    <a:p>
                      <a:pPr marL="0" algn="l" defTabSz="914400" rtl="0" eaLnBrk="1" latinLnBrk="0" hangingPunct="1"/>
                      <a:r>
                        <a:rPr lang="zh-CN" altLang="en-US" sz="1100" b="0" i="0" kern="1200" dirty="0" smtClean="0">
                          <a:solidFill>
                            <a:schemeClr val="dk1"/>
                          </a:solidFill>
                          <a:effectLst/>
                          <a:latin typeface="+mn-lt"/>
                          <a:ea typeface="+mn-ea"/>
                          <a:cs typeface="+mn-cs"/>
                        </a:rPr>
                        <a:t>得出的结论是被检者的健康状况，患病情况</a:t>
                      </a:r>
                      <a:endParaRPr lang="zh-CN" altLang="en-US" sz="1100" b="0" i="0" kern="1200" dirty="0">
                        <a:solidFill>
                          <a:schemeClr val="dk1"/>
                        </a:solidFill>
                        <a:effectLst/>
                        <a:latin typeface="+mn-lt"/>
                        <a:ea typeface="+mn-ea"/>
                        <a:cs typeface="+mn-cs"/>
                      </a:endParaRPr>
                    </a:p>
                  </a:txBody>
                  <a:tcPr/>
                </a:tc>
              </a:tr>
              <a:tr h="513395">
                <a:tc>
                  <a:txBody>
                    <a:bodyPr/>
                    <a:lstStyle/>
                    <a:p>
                      <a:pPr algn="ctr"/>
                      <a:r>
                        <a:rPr lang="en-US" altLang="zh-CN" sz="1100" dirty="0" smtClean="0"/>
                        <a:t>8</a:t>
                      </a:r>
                      <a:endParaRPr lang="zh-CN" altLang="en-US" sz="1100" dirty="0"/>
                    </a:p>
                  </a:txBody>
                  <a:tcPr/>
                </a:tc>
                <a:tc>
                  <a:txBody>
                    <a:bodyPr/>
                    <a:lstStyle/>
                    <a:p>
                      <a:pPr marL="0" algn="l" defTabSz="914400" rtl="0" eaLnBrk="1" latinLnBrk="0" hangingPunct="1"/>
                      <a:r>
                        <a:rPr lang="zh-CN" altLang="en-US" sz="1100" b="1" i="0" kern="1200" dirty="0" smtClean="0">
                          <a:solidFill>
                            <a:schemeClr val="dk1"/>
                          </a:solidFill>
                          <a:effectLst/>
                          <a:latin typeface="+mn-lt"/>
                          <a:ea typeface="+mn-ea"/>
                          <a:cs typeface="+mn-cs"/>
                        </a:rPr>
                        <a:t>处理方法不同</a:t>
                      </a:r>
                      <a:endParaRPr lang="zh-CN" altLang="en-US" sz="1100" b="1" i="0" kern="1200" dirty="0">
                        <a:solidFill>
                          <a:schemeClr val="dk1"/>
                        </a:solidFill>
                        <a:effectLst/>
                        <a:latin typeface="+mn-lt"/>
                        <a:ea typeface="+mn-ea"/>
                        <a:cs typeface="+mn-cs"/>
                      </a:endParaRPr>
                    </a:p>
                  </a:txBody>
                  <a:tcPr/>
                </a:tc>
                <a:tc>
                  <a:txBody>
                    <a:bodyPr/>
                    <a:lstStyle/>
                    <a:p>
                      <a:pPr marL="0" algn="l" defTabSz="914400" rtl="0" eaLnBrk="1" latinLnBrk="0" hangingPunct="1"/>
                      <a:r>
                        <a:rPr lang="zh-CN" altLang="en-US" sz="1100" b="0" i="0" kern="1200" dirty="0" smtClean="0">
                          <a:solidFill>
                            <a:schemeClr val="dk1"/>
                          </a:solidFill>
                          <a:effectLst/>
                          <a:latin typeface="+mn-lt"/>
                          <a:ea typeface="+mn-ea"/>
                          <a:cs typeface="+mn-cs"/>
                        </a:rPr>
                        <a:t>如发现劳动者有职业健康损害，除临床医学治疗建议外，还会提出调离工作岗位、申请职业病诊断等建议</a:t>
                      </a:r>
                      <a:endParaRPr lang="zh-CN" altLang="en-US" sz="1100" b="0" i="0" kern="1200" dirty="0">
                        <a:solidFill>
                          <a:schemeClr val="dk1"/>
                        </a:solidFill>
                        <a:effectLst/>
                        <a:latin typeface="+mn-lt"/>
                        <a:ea typeface="+mn-ea"/>
                        <a:cs typeface="+mn-cs"/>
                      </a:endParaRPr>
                    </a:p>
                  </a:txBody>
                  <a:tcPr/>
                </a:tc>
                <a:tc>
                  <a:txBody>
                    <a:bodyPr/>
                    <a:lstStyle/>
                    <a:p>
                      <a:pPr marL="0" algn="l" defTabSz="914400" rtl="0" eaLnBrk="1" latinLnBrk="0" hangingPunct="1"/>
                      <a:r>
                        <a:rPr lang="zh-CN" altLang="en-US" sz="1100" b="0" i="0" kern="1200" dirty="0" smtClean="0">
                          <a:solidFill>
                            <a:schemeClr val="dk1"/>
                          </a:solidFill>
                          <a:effectLst/>
                          <a:latin typeface="+mn-lt"/>
                          <a:ea typeface="+mn-ea"/>
                          <a:cs typeface="+mn-cs"/>
                        </a:rPr>
                        <a:t>如发现受检者健康状况异常，仅给予临床医学治疗建议</a:t>
                      </a:r>
                      <a:endParaRPr lang="zh-CN" altLang="en-US" sz="1100" b="0" i="0" kern="1200" dirty="0">
                        <a:solidFill>
                          <a:schemeClr val="dk1"/>
                        </a:solidFill>
                        <a:effectLst/>
                        <a:latin typeface="+mn-lt"/>
                        <a:ea typeface="+mn-ea"/>
                        <a:cs typeface="+mn-cs"/>
                      </a:endParaRPr>
                    </a:p>
                  </a:txBody>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25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矩形: 圆角 86"/>
          <p:cNvSpPr/>
          <p:nvPr/>
        </p:nvSpPr>
        <p:spPr>
          <a:xfrm>
            <a:off x="550545" y="457835"/>
            <a:ext cx="10923270" cy="5968365"/>
          </a:xfrm>
          <a:prstGeom prst="roundRect">
            <a:avLst/>
          </a:prstGeom>
          <a:noFill/>
          <a:ln w="38100">
            <a:solidFill>
              <a:srgbClr val="65D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20"/>
              </a:spcBef>
            </a:pPr>
            <a:endParaRPr lang="zh-CN" altLang="en-US" dirty="0">
              <a:cs typeface="+mn-ea"/>
              <a:sym typeface="+mn-lt"/>
            </a:endParaRPr>
          </a:p>
        </p:txBody>
      </p:sp>
      <p:sp>
        <p:nvSpPr>
          <p:cNvPr id="6" name="矩形 5"/>
          <p:cNvSpPr/>
          <p:nvPr/>
        </p:nvSpPr>
        <p:spPr>
          <a:xfrm>
            <a:off x="427463" y="317500"/>
            <a:ext cx="11582400" cy="622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20"/>
              </a:spcBef>
            </a:pPr>
            <a:r>
              <a:rPr lang="zh-CN" altLang="en-US" dirty="0" smtClean="0"/>
              <a:t>通过医学手段和方法，针对劳动者所接触的职业病危害因素可能产生的健康影响和健康损害进行临床医学检查，了解受检者健康状况，早期发现职业病、职业禁忌证和可能的其他疾病和健康损害的医疗行为。职业健康检查是职业健康监护的重要内容和主要的资料来源。职业健康检查包括上岗前、在岗期间、离岗时健康检查。</a:t>
            </a:r>
            <a:endParaRPr lang="zh-CN" altLang="en-US" dirty="0">
              <a:cs typeface="+mn-ea"/>
              <a:sym typeface="+mn-lt"/>
            </a:endParaRPr>
          </a:p>
        </p:txBody>
      </p:sp>
      <p:sp>
        <p:nvSpPr>
          <p:cNvPr id="7" name="矩形: 圆角 86"/>
          <p:cNvSpPr/>
          <p:nvPr/>
        </p:nvSpPr>
        <p:spPr>
          <a:xfrm>
            <a:off x="343535" y="554355"/>
            <a:ext cx="11286490" cy="5899785"/>
          </a:xfrm>
          <a:prstGeom prst="roundRect">
            <a:avLst/>
          </a:prstGeom>
          <a:noFill/>
          <a:ln w="38100">
            <a:solidFill>
              <a:srgbClr val="65D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20"/>
              </a:spcBef>
            </a:pPr>
            <a:endParaRPr lang="zh-CN" altLang="en-US" dirty="0">
              <a:cs typeface="+mn-ea"/>
              <a:sym typeface="+mn-lt"/>
            </a:endParaRPr>
          </a:p>
        </p:txBody>
      </p:sp>
      <p:sp>
        <p:nvSpPr>
          <p:cNvPr id="14" name="文本框 13"/>
          <p:cNvSpPr txBox="1"/>
          <p:nvPr/>
        </p:nvSpPr>
        <p:spPr>
          <a:xfrm>
            <a:off x="583094" y="967879"/>
            <a:ext cx="10763885" cy="1569660"/>
          </a:xfrm>
          <a:prstGeom prst="rect">
            <a:avLst/>
          </a:prstGeom>
          <a:noFill/>
        </p:spPr>
        <p:txBody>
          <a:bodyPr wrap="square" rtlCol="0">
            <a:spAutoFit/>
          </a:bodyPr>
          <a:lstStyle/>
          <a:p>
            <a:r>
              <a:rPr lang="zh-CN" altLang="en-US" sz="2400" dirty="0" smtClean="0"/>
              <a:t>     </a:t>
            </a:r>
            <a:endParaRPr lang="en-US" altLang="zh-CN" sz="2400" dirty="0" smtClean="0"/>
          </a:p>
          <a:p>
            <a:r>
              <a:rPr lang="en-US" altLang="zh-CN" sz="2400" b="1" dirty="0" smtClean="0"/>
              <a:t>2</a:t>
            </a:r>
            <a:r>
              <a:rPr lang="zh-CN" altLang="en-US" sz="2400" b="1" dirty="0" smtClean="0"/>
              <a:t>问：劳动者离岗前多少日内的在岗职业健康检查可以视为离岗时的职业健康检查？</a:t>
            </a:r>
            <a:r>
              <a:rPr lang="zh-CN" altLang="en-US" sz="2400" dirty="0" smtClean="0"/>
              <a:t>  </a:t>
            </a:r>
            <a:endParaRPr lang="zh-CN" altLang="en-US" sz="2400" dirty="0" smtClean="0"/>
          </a:p>
          <a:p>
            <a:r>
              <a:rPr lang="zh-CN" altLang="en-US" sz="2400" dirty="0" smtClean="0"/>
              <a:t>答：</a:t>
            </a:r>
            <a:r>
              <a:rPr lang="en-US" altLang="zh-CN" sz="2400" dirty="0" smtClean="0"/>
              <a:t>90</a:t>
            </a:r>
            <a:r>
              <a:rPr lang="zh-CN" altLang="en-US" sz="2400" dirty="0" smtClean="0"/>
              <a:t>日内。</a:t>
            </a:r>
            <a:endParaRPr lang="zh-CN" altLang="en-US" sz="2400" dirty="0" smtClean="0"/>
          </a:p>
        </p:txBody>
      </p:sp>
      <p:sp>
        <p:nvSpPr>
          <p:cNvPr id="4" name="矩形: 圆角 3"/>
          <p:cNvSpPr/>
          <p:nvPr/>
        </p:nvSpPr>
        <p:spPr>
          <a:xfrm>
            <a:off x="502919" y="332105"/>
            <a:ext cx="2719783" cy="648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threePt" dir="t"/>
            </a:scene3d>
          </a:bodyPr>
          <a:lstStyle/>
          <a:p>
            <a:pPr algn="ctr"/>
            <a:r>
              <a:rPr lang="zh-CN" altLang="en-US" sz="2400" b="1" dirty="0" smtClean="0">
                <a:solidFill>
                  <a:schemeClr val="accent1">
                    <a:lumMod val="75000"/>
                  </a:schemeClr>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ea"/>
              </a:rPr>
              <a:t>二、十</a:t>
            </a:r>
            <a:r>
              <a:rPr lang="zh-CN" altLang="en-US" sz="2400" b="1" dirty="0" smtClean="0">
                <a:solidFill>
                  <a:schemeClr val="accent1">
                    <a:lumMod val="75000"/>
                  </a:schemeClr>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ea"/>
              </a:rPr>
              <a:t>问十答</a:t>
            </a:r>
            <a:endParaRPr lang="zh-CN" altLang="en-US" sz="2400" b="1" dirty="0" smtClean="0">
              <a:solidFill>
                <a:schemeClr val="accent1">
                  <a:lumMod val="75000"/>
                </a:schemeClr>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ea"/>
            </a:endParaRPr>
          </a:p>
        </p:txBody>
      </p:sp>
      <p:pic>
        <p:nvPicPr>
          <p:cNvPr id="33794" name="Picture 2" descr="C:\Users\Administrator\AppData\Roaming\Tencent\Users\55244028\QQ\WinTemp\RichOle\Y$1))K5(6_Z6E~}FR_}KLI0.png"/>
          <p:cNvPicPr>
            <a:picLocks noChangeAspect="1" noChangeArrowheads="1"/>
          </p:cNvPicPr>
          <p:nvPr/>
        </p:nvPicPr>
        <p:blipFill>
          <a:blip r:embed="rId1"/>
          <a:srcRect/>
          <a:stretch>
            <a:fillRect/>
          </a:stretch>
        </p:blipFill>
        <p:spPr bwMode="auto">
          <a:xfrm>
            <a:off x="970157" y="4621199"/>
            <a:ext cx="2977375" cy="1628738"/>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1250" advClick="0" advTm="0">
        <p:random/>
      </p:transition>
    </mc:Choice>
    <mc:Fallback>
      <p:transition spd="slow" advClick="0" advTm="0">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矩形: 圆角 86"/>
          <p:cNvSpPr/>
          <p:nvPr/>
        </p:nvSpPr>
        <p:spPr>
          <a:xfrm>
            <a:off x="550545" y="457835"/>
            <a:ext cx="10923270" cy="5968365"/>
          </a:xfrm>
          <a:prstGeom prst="roundRect">
            <a:avLst/>
          </a:prstGeom>
          <a:noFill/>
          <a:ln w="38100">
            <a:solidFill>
              <a:srgbClr val="65D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20"/>
              </a:spcBef>
            </a:pPr>
            <a:endParaRPr lang="zh-CN" altLang="en-US" dirty="0">
              <a:cs typeface="+mn-ea"/>
              <a:sym typeface="+mn-lt"/>
            </a:endParaRPr>
          </a:p>
        </p:txBody>
      </p:sp>
      <p:sp>
        <p:nvSpPr>
          <p:cNvPr id="6" name="矩形 5"/>
          <p:cNvSpPr/>
          <p:nvPr/>
        </p:nvSpPr>
        <p:spPr>
          <a:xfrm>
            <a:off x="371707" y="317500"/>
            <a:ext cx="11582400" cy="622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20"/>
              </a:spcBef>
            </a:pPr>
            <a:r>
              <a:rPr lang="zh-CN" altLang="en-US" dirty="0" smtClean="0">
                <a:sym typeface="+mn-ea"/>
              </a:rPr>
              <a:t>为保护劳动者健康，公司开展了岗前和岗中职业健康检查，但尚未涉及离岗职业健康检查。不符合相关法律法规要求，同时也埋下被追责的隐患。</a:t>
            </a:r>
            <a:endParaRPr lang="zh-CN" altLang="en-US" dirty="0">
              <a:cs typeface="+mn-ea"/>
              <a:sym typeface="+mn-lt"/>
            </a:endParaRPr>
          </a:p>
        </p:txBody>
      </p:sp>
      <p:sp>
        <p:nvSpPr>
          <p:cNvPr id="7" name="矩形: 圆角 86"/>
          <p:cNvSpPr/>
          <p:nvPr/>
        </p:nvSpPr>
        <p:spPr>
          <a:xfrm>
            <a:off x="343535" y="554355"/>
            <a:ext cx="11286490" cy="5899785"/>
          </a:xfrm>
          <a:prstGeom prst="roundRect">
            <a:avLst/>
          </a:prstGeom>
          <a:noFill/>
          <a:ln w="38100">
            <a:solidFill>
              <a:srgbClr val="65D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20"/>
              </a:spcBef>
            </a:pPr>
            <a:endParaRPr lang="zh-CN" altLang="en-US" dirty="0">
              <a:cs typeface="+mn-ea"/>
              <a:sym typeface="+mn-lt"/>
            </a:endParaRPr>
          </a:p>
        </p:txBody>
      </p:sp>
      <p:sp>
        <p:nvSpPr>
          <p:cNvPr id="14" name="文本框 13"/>
          <p:cNvSpPr txBox="1"/>
          <p:nvPr/>
        </p:nvSpPr>
        <p:spPr>
          <a:xfrm>
            <a:off x="583093" y="990181"/>
            <a:ext cx="10763885" cy="1200329"/>
          </a:xfrm>
          <a:prstGeom prst="rect">
            <a:avLst/>
          </a:prstGeom>
          <a:noFill/>
        </p:spPr>
        <p:txBody>
          <a:bodyPr wrap="square" rtlCol="0">
            <a:spAutoFit/>
          </a:bodyPr>
          <a:lstStyle/>
          <a:p>
            <a:r>
              <a:rPr lang="zh-CN" altLang="en-US" sz="2400" dirty="0" smtClean="0"/>
              <a:t>     </a:t>
            </a:r>
            <a:endParaRPr lang="en-US" altLang="zh-CN" sz="2400" dirty="0" smtClean="0"/>
          </a:p>
          <a:p>
            <a:r>
              <a:rPr lang="en-US" altLang="zh-CN" sz="2400" b="1" dirty="0" smtClean="0"/>
              <a:t>3</a:t>
            </a:r>
            <a:r>
              <a:rPr lang="zh-CN" altLang="en-US" sz="2400" b="1" dirty="0" smtClean="0"/>
              <a:t>问：对准备脱离所从事的职业病危害作业或者岗位的劳动者，用人单位应该在劳动者离岗前多少日内组织劳动者进行离岗时的职业健康检查？</a:t>
            </a:r>
            <a:endParaRPr lang="zh-CN" altLang="en-US" sz="2400" dirty="0" smtClean="0"/>
          </a:p>
        </p:txBody>
      </p:sp>
      <p:sp>
        <p:nvSpPr>
          <p:cNvPr id="4" name="矩形: 圆角 3"/>
          <p:cNvSpPr/>
          <p:nvPr/>
        </p:nvSpPr>
        <p:spPr>
          <a:xfrm>
            <a:off x="502919" y="332105"/>
            <a:ext cx="2719783" cy="648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threePt" dir="t"/>
            </a:scene3d>
          </a:bodyPr>
          <a:lstStyle/>
          <a:p>
            <a:pPr algn="ctr"/>
            <a:r>
              <a:rPr lang="zh-CN" altLang="en-US" sz="2400" b="1" dirty="0" smtClean="0">
                <a:solidFill>
                  <a:schemeClr val="accent1">
                    <a:lumMod val="75000"/>
                  </a:schemeClr>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ea"/>
              </a:rPr>
              <a:t>二、十问十答</a:t>
            </a:r>
            <a:endParaRPr lang="zh-CN" altLang="en-US" sz="2400" b="1" dirty="0" smtClean="0">
              <a:solidFill>
                <a:schemeClr val="accent1">
                  <a:lumMod val="75000"/>
                </a:schemeClr>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ea"/>
            </a:endParaRPr>
          </a:p>
        </p:txBody>
      </p:sp>
      <p:sp>
        <p:nvSpPr>
          <p:cNvPr id="8" name="文本框 13"/>
          <p:cNvSpPr txBox="1"/>
          <p:nvPr/>
        </p:nvSpPr>
        <p:spPr>
          <a:xfrm>
            <a:off x="580177" y="2104103"/>
            <a:ext cx="10763885" cy="1200329"/>
          </a:xfrm>
          <a:prstGeom prst="rect">
            <a:avLst/>
          </a:prstGeom>
          <a:noFill/>
        </p:spPr>
        <p:txBody>
          <a:bodyPr wrap="square" rtlCol="0">
            <a:spAutoFit/>
          </a:bodyPr>
          <a:lstStyle/>
          <a:p>
            <a:r>
              <a:rPr lang="zh-CN" altLang="en-US" sz="2400" dirty="0" smtClean="0"/>
              <a:t>     </a:t>
            </a:r>
            <a:endParaRPr lang="en-US" altLang="zh-CN" sz="2400" dirty="0" smtClean="0"/>
          </a:p>
          <a:p>
            <a:r>
              <a:rPr lang="zh-CN" altLang="en-US" sz="2400" dirty="0" smtClean="0"/>
              <a:t>答：</a:t>
            </a:r>
            <a:r>
              <a:rPr lang="en-US" altLang="zh-CN" sz="2400" dirty="0" smtClean="0"/>
              <a:t>30</a:t>
            </a:r>
            <a:r>
              <a:rPr lang="zh-CN" altLang="en-US" sz="2400" dirty="0" smtClean="0"/>
              <a:t>日内。</a:t>
            </a:r>
            <a:endParaRPr lang="zh-CN" altLang="en-US" sz="2400" dirty="0" smtClean="0"/>
          </a:p>
          <a:p>
            <a:endParaRPr lang="zh-CN" altLang="en-US" sz="2400" dirty="0" smtClean="0"/>
          </a:p>
        </p:txBody>
      </p:sp>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l="18620" t="12499" r="25723" b="11493"/>
          <a:stretch>
            <a:fillRect/>
          </a:stretch>
        </p:blipFill>
        <p:spPr>
          <a:xfrm>
            <a:off x="1033083" y="4472173"/>
            <a:ext cx="1387757" cy="189517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矩形: 圆角 86"/>
          <p:cNvSpPr/>
          <p:nvPr/>
        </p:nvSpPr>
        <p:spPr>
          <a:xfrm>
            <a:off x="550545" y="457835"/>
            <a:ext cx="10923270" cy="5968365"/>
          </a:xfrm>
          <a:prstGeom prst="roundRect">
            <a:avLst/>
          </a:prstGeom>
          <a:noFill/>
          <a:ln w="38100">
            <a:solidFill>
              <a:srgbClr val="65D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20"/>
              </a:spcBef>
            </a:pPr>
            <a:endParaRPr lang="zh-CN" altLang="en-US" dirty="0">
              <a:cs typeface="+mn-ea"/>
              <a:sym typeface="+mn-lt"/>
            </a:endParaRPr>
          </a:p>
        </p:txBody>
      </p:sp>
      <p:sp>
        <p:nvSpPr>
          <p:cNvPr id="6" name="矩形 5"/>
          <p:cNvSpPr/>
          <p:nvPr/>
        </p:nvSpPr>
        <p:spPr>
          <a:xfrm>
            <a:off x="371707" y="317500"/>
            <a:ext cx="11582400" cy="622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20"/>
              </a:spcBef>
            </a:pPr>
            <a:r>
              <a:rPr lang="zh-CN" altLang="en-US" dirty="0" smtClean="0">
                <a:sym typeface="+mn-ea"/>
              </a:rPr>
              <a:t>为保护劳动者健康，公司开展了岗前和岗中职业健康检查，但尚未涉及离岗职业健康检查。不符合相关法律法规要求，同时也埋下被追责的隐患。</a:t>
            </a:r>
            <a:endParaRPr lang="zh-CN" altLang="en-US" dirty="0">
              <a:cs typeface="+mn-ea"/>
              <a:sym typeface="+mn-lt"/>
            </a:endParaRPr>
          </a:p>
        </p:txBody>
      </p:sp>
      <p:sp>
        <p:nvSpPr>
          <p:cNvPr id="7" name="矩形: 圆角 86"/>
          <p:cNvSpPr/>
          <p:nvPr/>
        </p:nvSpPr>
        <p:spPr>
          <a:xfrm>
            <a:off x="343535" y="554355"/>
            <a:ext cx="11286490" cy="5899785"/>
          </a:xfrm>
          <a:prstGeom prst="roundRect">
            <a:avLst/>
          </a:prstGeom>
          <a:noFill/>
          <a:ln w="38100">
            <a:solidFill>
              <a:srgbClr val="65D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20"/>
              </a:spcBef>
            </a:pPr>
            <a:endParaRPr lang="zh-CN" altLang="en-US" dirty="0">
              <a:cs typeface="+mn-ea"/>
              <a:sym typeface="+mn-lt"/>
            </a:endParaRPr>
          </a:p>
        </p:txBody>
      </p:sp>
      <p:sp>
        <p:nvSpPr>
          <p:cNvPr id="14" name="文本框 13"/>
          <p:cNvSpPr txBox="1"/>
          <p:nvPr/>
        </p:nvSpPr>
        <p:spPr>
          <a:xfrm>
            <a:off x="594245" y="1001333"/>
            <a:ext cx="10763885" cy="830997"/>
          </a:xfrm>
          <a:prstGeom prst="rect">
            <a:avLst/>
          </a:prstGeom>
          <a:noFill/>
        </p:spPr>
        <p:txBody>
          <a:bodyPr wrap="square" rtlCol="0">
            <a:spAutoFit/>
          </a:bodyPr>
          <a:lstStyle/>
          <a:p>
            <a:r>
              <a:rPr lang="zh-CN" altLang="en-US" sz="2400" dirty="0" smtClean="0"/>
              <a:t>     </a:t>
            </a:r>
            <a:endParaRPr lang="en-US" altLang="zh-CN" sz="2400" dirty="0" smtClean="0"/>
          </a:p>
          <a:p>
            <a:r>
              <a:rPr lang="en-US" altLang="zh-CN" sz="2400" b="1" dirty="0" smtClean="0"/>
              <a:t>4</a:t>
            </a:r>
            <a:r>
              <a:rPr lang="zh-CN" altLang="en-US" sz="2400" b="1" dirty="0" smtClean="0"/>
              <a:t>问：什么是职业病</a:t>
            </a:r>
            <a:r>
              <a:rPr lang="en-US" altLang="zh-CN" sz="2400" b="1" dirty="0" smtClean="0"/>
              <a:t> </a:t>
            </a:r>
            <a:r>
              <a:rPr lang="zh-CN" altLang="en-US" sz="2400" b="1" dirty="0" smtClean="0"/>
              <a:t>？</a:t>
            </a:r>
            <a:endParaRPr lang="zh-CN" altLang="en-US" sz="2400" dirty="0" smtClean="0"/>
          </a:p>
        </p:txBody>
      </p:sp>
      <p:sp>
        <p:nvSpPr>
          <p:cNvPr id="4" name="矩形: 圆角 3"/>
          <p:cNvSpPr/>
          <p:nvPr/>
        </p:nvSpPr>
        <p:spPr>
          <a:xfrm>
            <a:off x="502919" y="332105"/>
            <a:ext cx="2719783" cy="648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threePt" dir="t"/>
            </a:scene3d>
          </a:bodyPr>
          <a:lstStyle/>
          <a:p>
            <a:pPr algn="ctr"/>
            <a:r>
              <a:rPr lang="zh-CN" altLang="en-US" sz="2400" b="1" dirty="0" smtClean="0">
                <a:solidFill>
                  <a:schemeClr val="accent1">
                    <a:lumMod val="75000"/>
                  </a:schemeClr>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ea"/>
              </a:rPr>
              <a:t>二、十</a:t>
            </a:r>
            <a:r>
              <a:rPr lang="zh-CN" altLang="en-US" sz="2400" b="1" dirty="0" smtClean="0">
                <a:solidFill>
                  <a:schemeClr val="accent1">
                    <a:lumMod val="75000"/>
                  </a:schemeClr>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ea"/>
              </a:rPr>
              <a:t>问十答</a:t>
            </a:r>
            <a:endParaRPr lang="zh-CN" altLang="en-US" sz="2400" b="1" dirty="0" smtClean="0">
              <a:solidFill>
                <a:schemeClr val="accent1">
                  <a:lumMod val="75000"/>
                </a:schemeClr>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ea"/>
            </a:endParaRPr>
          </a:p>
        </p:txBody>
      </p:sp>
      <p:sp>
        <p:nvSpPr>
          <p:cNvPr id="12" name="文本框 13"/>
          <p:cNvSpPr txBox="1"/>
          <p:nvPr/>
        </p:nvSpPr>
        <p:spPr>
          <a:xfrm>
            <a:off x="571942" y="1826524"/>
            <a:ext cx="10763885" cy="1569660"/>
          </a:xfrm>
          <a:prstGeom prst="rect">
            <a:avLst/>
          </a:prstGeom>
          <a:noFill/>
        </p:spPr>
        <p:txBody>
          <a:bodyPr wrap="square" rtlCol="0">
            <a:spAutoFit/>
          </a:bodyPr>
          <a:lstStyle/>
          <a:p>
            <a:r>
              <a:rPr lang="zh-CN" altLang="en-US" sz="2400" dirty="0" smtClean="0"/>
              <a:t>     </a:t>
            </a:r>
            <a:endParaRPr lang="en-US" altLang="zh-CN" sz="2400" dirty="0" smtClean="0"/>
          </a:p>
          <a:p>
            <a:r>
              <a:rPr lang="zh-CN" altLang="en-US" sz="2400" b="1" dirty="0" smtClean="0"/>
              <a:t>答：</a:t>
            </a:r>
            <a:r>
              <a:rPr lang="zh-CN" altLang="en-US" sz="2400" dirty="0" smtClean="0"/>
              <a:t>企业、事业单位和个体经济组织等用人单位的劳动者在职业活动中，因接触粉尘、放射性物质和其他有毒、有害因素而引起的疾病。目前法定职业病十大类，</a:t>
            </a:r>
            <a:r>
              <a:rPr lang="en-US" altLang="zh-CN" sz="2400" dirty="0" smtClean="0"/>
              <a:t>132</a:t>
            </a:r>
            <a:r>
              <a:rPr lang="zh-CN" altLang="en-US" sz="2400" dirty="0" smtClean="0"/>
              <a:t>种。</a:t>
            </a:r>
            <a:endParaRPr lang="zh-CN" altLang="en-US" sz="2400" dirty="0" smtClean="0"/>
          </a:p>
        </p:txBody>
      </p:sp>
      <p:pic>
        <p:nvPicPr>
          <p:cNvPr id="11" name="Picture 1" descr="C:\Documents and Settings\Administrator\Application Data\Tencent\Users\55244028\QQ\WinTemp\RichOle\[VVR2(29C5M23Z3OF54W}NR.png"/>
          <p:cNvPicPr>
            <a:picLocks noChangeAspect="1" noChangeArrowheads="1"/>
          </p:cNvPicPr>
          <p:nvPr/>
        </p:nvPicPr>
        <p:blipFill>
          <a:blip r:embed="rId1"/>
          <a:srcRect/>
          <a:stretch>
            <a:fillRect/>
          </a:stretch>
        </p:blipFill>
        <p:spPr bwMode="auto">
          <a:xfrm>
            <a:off x="5908432" y="3031213"/>
            <a:ext cx="5287738" cy="3023900"/>
          </a:xfrm>
          <a:prstGeom prst="rect">
            <a:avLst/>
          </a:prstGeom>
          <a:noFill/>
          <a:ln w="9525">
            <a:noFill/>
            <a:miter lim="800000"/>
            <a:headEnd/>
            <a:tailEnd/>
          </a:ln>
        </p:spPr>
      </p:pic>
      <p:pic>
        <p:nvPicPr>
          <p:cNvPr id="3074" name="Picture 2"/>
          <p:cNvPicPr>
            <a:picLocks noChangeAspect="1" noChangeArrowheads="1"/>
          </p:cNvPicPr>
          <p:nvPr/>
        </p:nvPicPr>
        <p:blipFill>
          <a:blip r:embed="rId2"/>
          <a:srcRect/>
          <a:stretch>
            <a:fillRect/>
          </a:stretch>
        </p:blipFill>
        <p:spPr bwMode="auto">
          <a:xfrm>
            <a:off x="1107108" y="3548874"/>
            <a:ext cx="3922092" cy="2672467"/>
          </a:xfrm>
          <a:prstGeom prst="rect">
            <a:avLst/>
          </a:prstGeom>
          <a:noFill/>
          <a:ln w="9525">
            <a:noFill/>
            <a:miter lim="800000"/>
            <a:headEnd/>
            <a:tailEnd/>
          </a:ln>
          <a:effectLst/>
        </p:spPr>
      </p:pic>
    </p:spTree>
  </p:cSld>
  <p:clrMapOvr>
    <a:masterClrMapping/>
  </p:clrMapOvr>
  <mc:AlternateContent xmlns:mc="http://schemas.openxmlformats.org/markup-compatibility/2006">
    <mc:Choice xmlns:p14="http://schemas.microsoft.com/office/powerpoint/2010/main" Requires="p14">
      <p:transition spd="slow" p14:dur="1250" advClick="0" advTm="0">
        <p:random/>
      </p:transition>
    </mc:Choice>
    <mc:Fallback>
      <p:transition spd="slow" advClick="0" advTm="0">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矩形: 圆角 86"/>
          <p:cNvSpPr/>
          <p:nvPr/>
        </p:nvSpPr>
        <p:spPr>
          <a:xfrm>
            <a:off x="550545" y="457835"/>
            <a:ext cx="10923270" cy="5968365"/>
          </a:xfrm>
          <a:prstGeom prst="roundRect">
            <a:avLst/>
          </a:prstGeom>
          <a:noFill/>
          <a:ln w="38100">
            <a:solidFill>
              <a:srgbClr val="65D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20"/>
              </a:spcBef>
            </a:pPr>
            <a:endParaRPr lang="zh-CN" altLang="en-US" dirty="0">
              <a:cs typeface="+mn-ea"/>
              <a:sym typeface="+mn-lt"/>
            </a:endParaRPr>
          </a:p>
        </p:txBody>
      </p:sp>
      <p:sp>
        <p:nvSpPr>
          <p:cNvPr id="6" name="矩形 5"/>
          <p:cNvSpPr/>
          <p:nvPr/>
        </p:nvSpPr>
        <p:spPr>
          <a:xfrm>
            <a:off x="304800" y="317500"/>
            <a:ext cx="11582400" cy="622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20"/>
              </a:spcBef>
            </a:pPr>
            <a:r>
              <a:rPr lang="zh-CN" altLang="en-US" dirty="0" smtClean="0">
                <a:sym typeface="+mn-ea"/>
              </a:rPr>
              <a:t>为保护劳动者健康，公司开展了岗前和岗中职业健康检查，但尚未涉及离岗职业健康检查。不符合相关法律法规要求，同时也埋下被追责的隐患。</a:t>
            </a:r>
            <a:endParaRPr lang="zh-CN" altLang="en-US" dirty="0">
              <a:cs typeface="+mn-ea"/>
              <a:sym typeface="+mn-lt"/>
            </a:endParaRPr>
          </a:p>
        </p:txBody>
      </p:sp>
      <p:sp>
        <p:nvSpPr>
          <p:cNvPr id="7" name="矩形: 圆角 86"/>
          <p:cNvSpPr/>
          <p:nvPr/>
        </p:nvSpPr>
        <p:spPr>
          <a:xfrm>
            <a:off x="343535" y="554355"/>
            <a:ext cx="11286490" cy="5899785"/>
          </a:xfrm>
          <a:prstGeom prst="roundRect">
            <a:avLst/>
          </a:prstGeom>
          <a:noFill/>
          <a:ln w="38100">
            <a:solidFill>
              <a:srgbClr val="65D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20"/>
              </a:spcBef>
            </a:pPr>
            <a:endParaRPr lang="zh-CN" altLang="en-US" dirty="0">
              <a:cs typeface="+mn-ea"/>
              <a:sym typeface="+mn-lt"/>
            </a:endParaRPr>
          </a:p>
        </p:txBody>
      </p:sp>
      <p:sp>
        <p:nvSpPr>
          <p:cNvPr id="14" name="文本框 13"/>
          <p:cNvSpPr txBox="1"/>
          <p:nvPr/>
        </p:nvSpPr>
        <p:spPr>
          <a:xfrm>
            <a:off x="616548" y="992459"/>
            <a:ext cx="10763885" cy="4893647"/>
          </a:xfrm>
          <a:prstGeom prst="rect">
            <a:avLst/>
          </a:prstGeom>
          <a:noFill/>
        </p:spPr>
        <p:txBody>
          <a:bodyPr wrap="square" rtlCol="0">
            <a:spAutoFit/>
          </a:bodyPr>
          <a:lstStyle/>
          <a:p>
            <a:r>
              <a:rPr lang="zh-CN" altLang="en-US" sz="2400" dirty="0" smtClean="0"/>
              <a:t>     </a:t>
            </a:r>
            <a:endParaRPr lang="en-US" altLang="zh-CN" sz="2400" dirty="0" smtClean="0"/>
          </a:p>
          <a:p>
            <a:r>
              <a:rPr lang="en-US" altLang="zh-CN" sz="2400" b="1" dirty="0" smtClean="0"/>
              <a:t>5</a:t>
            </a:r>
            <a:r>
              <a:rPr lang="zh-CN" altLang="en-US" sz="2400" b="1" dirty="0" smtClean="0"/>
              <a:t>问：如何进行职业病诊断？</a:t>
            </a:r>
            <a:endParaRPr lang="zh-CN" altLang="en-US" sz="2400" dirty="0" smtClean="0"/>
          </a:p>
          <a:p>
            <a:endParaRPr lang="en-US" altLang="zh-CN" sz="2400" dirty="0" smtClean="0"/>
          </a:p>
          <a:p>
            <a:r>
              <a:rPr lang="zh-CN" altLang="en-US" sz="2400" dirty="0" smtClean="0"/>
              <a:t>答：劳动者可以到</a:t>
            </a:r>
            <a:r>
              <a:rPr lang="zh-CN" altLang="en-US" sz="2400" dirty="0" smtClean="0">
                <a:solidFill>
                  <a:srgbClr val="FF0000"/>
                </a:solidFill>
              </a:rPr>
              <a:t>用人单位所在地</a:t>
            </a:r>
            <a:r>
              <a:rPr lang="zh-CN" altLang="en-US" sz="2400" dirty="0" smtClean="0"/>
              <a:t>、</a:t>
            </a:r>
            <a:r>
              <a:rPr lang="zh-CN" altLang="en-US" sz="2400" dirty="0" smtClean="0">
                <a:solidFill>
                  <a:srgbClr val="FF0000"/>
                </a:solidFill>
              </a:rPr>
              <a:t>本人户籍所在地</a:t>
            </a:r>
            <a:r>
              <a:rPr lang="zh-CN" altLang="en-US" sz="2400" dirty="0" smtClean="0"/>
              <a:t>或者</a:t>
            </a:r>
            <a:r>
              <a:rPr lang="zh-CN" altLang="en-US" sz="2400" dirty="0" smtClean="0">
                <a:solidFill>
                  <a:srgbClr val="FF0000"/>
                </a:solidFill>
              </a:rPr>
              <a:t>经常居住地</a:t>
            </a:r>
            <a:r>
              <a:rPr lang="zh-CN" altLang="en-US" sz="2400" dirty="0" smtClean="0"/>
              <a:t>的职业病诊断机构申请职业病诊断，申请职业病诊断需携带以下材料：</a:t>
            </a:r>
            <a:endParaRPr lang="zh-CN" altLang="en-US" sz="2400" dirty="0" smtClean="0"/>
          </a:p>
          <a:p>
            <a:r>
              <a:rPr lang="zh-CN" altLang="en-US" sz="2400" dirty="0" smtClean="0"/>
              <a:t>      </a:t>
            </a:r>
            <a:r>
              <a:rPr lang="en-US" altLang="zh-CN" sz="2400" dirty="0" smtClean="0"/>
              <a:t>1</a:t>
            </a:r>
            <a:r>
              <a:rPr lang="zh-CN" altLang="en-US" sz="2400" dirty="0" smtClean="0"/>
              <a:t>、劳动者职业史和职业病危害接触史（包括在岗时间、工种、岗位、接触的职业病危害因素名称等）；</a:t>
            </a:r>
            <a:endParaRPr lang="zh-CN" altLang="en-US" sz="2400" dirty="0" smtClean="0"/>
          </a:p>
          <a:p>
            <a:r>
              <a:rPr lang="zh-CN" altLang="en-US" sz="2400" dirty="0" smtClean="0"/>
              <a:t>      </a:t>
            </a:r>
            <a:r>
              <a:rPr lang="en-US" altLang="zh-CN" sz="2400" dirty="0" smtClean="0"/>
              <a:t>2</a:t>
            </a:r>
            <a:r>
              <a:rPr lang="zh-CN" altLang="en-US" sz="2400" dirty="0" smtClean="0"/>
              <a:t>、劳动者职业健康检查结果；</a:t>
            </a:r>
            <a:endParaRPr lang="zh-CN" altLang="en-US" sz="2400" dirty="0" smtClean="0"/>
          </a:p>
          <a:p>
            <a:r>
              <a:rPr lang="zh-CN" altLang="en-US" sz="2400" dirty="0" smtClean="0"/>
              <a:t>      </a:t>
            </a:r>
            <a:r>
              <a:rPr lang="en-US" altLang="zh-CN" sz="2400" dirty="0" smtClean="0"/>
              <a:t>3</a:t>
            </a:r>
            <a:r>
              <a:rPr lang="zh-CN" altLang="en-US" sz="2400" dirty="0" smtClean="0"/>
              <a:t>、工作场所职业病危害因素检测结果；</a:t>
            </a:r>
            <a:endParaRPr lang="zh-CN" altLang="en-US" sz="2400" dirty="0" smtClean="0"/>
          </a:p>
          <a:p>
            <a:r>
              <a:rPr lang="zh-CN" altLang="en-US" sz="2400" dirty="0" smtClean="0"/>
              <a:t>      </a:t>
            </a:r>
            <a:r>
              <a:rPr lang="en-US" altLang="zh-CN" sz="2400" dirty="0" smtClean="0"/>
              <a:t>4</a:t>
            </a:r>
            <a:r>
              <a:rPr lang="zh-CN" altLang="en-US" sz="2400" dirty="0" smtClean="0"/>
              <a:t>、职业性放射性疾病诊断还需要个人剂量监测档案等资料；</a:t>
            </a:r>
            <a:endParaRPr lang="zh-CN" altLang="en-US" sz="2400" dirty="0" smtClean="0"/>
          </a:p>
          <a:p>
            <a:r>
              <a:rPr lang="zh-CN" altLang="en-US" sz="2400" dirty="0" smtClean="0"/>
              <a:t>      </a:t>
            </a:r>
            <a:r>
              <a:rPr lang="en-US" altLang="zh-CN" sz="2400" dirty="0" smtClean="0"/>
              <a:t>5</a:t>
            </a:r>
            <a:r>
              <a:rPr lang="zh-CN" altLang="en-US" sz="2400" dirty="0" smtClean="0"/>
              <a:t>、与诊断有关的其他资料。</a:t>
            </a:r>
            <a:endParaRPr lang="en-US" altLang="zh-CN" sz="2400" dirty="0" smtClean="0"/>
          </a:p>
          <a:p>
            <a:endParaRPr lang="zh-CN" altLang="en-US" sz="2400" dirty="0" smtClean="0"/>
          </a:p>
          <a:p>
            <a:endParaRPr lang="zh-CN" altLang="en-US" sz="2400" dirty="0" smtClean="0"/>
          </a:p>
        </p:txBody>
      </p:sp>
      <p:sp>
        <p:nvSpPr>
          <p:cNvPr id="4" name="矩形: 圆角 3"/>
          <p:cNvSpPr/>
          <p:nvPr/>
        </p:nvSpPr>
        <p:spPr>
          <a:xfrm>
            <a:off x="502920" y="332105"/>
            <a:ext cx="2686330" cy="648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threePt" dir="t"/>
            </a:scene3d>
          </a:bodyPr>
          <a:lstStyle/>
          <a:p>
            <a:pPr algn="ctr"/>
            <a:r>
              <a:rPr lang="zh-CN" altLang="en-US" sz="2400" b="1" dirty="0" smtClean="0">
                <a:solidFill>
                  <a:schemeClr val="accent1">
                    <a:lumMod val="75000"/>
                  </a:schemeClr>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ea"/>
              </a:rPr>
              <a:t>二、十</a:t>
            </a:r>
            <a:r>
              <a:rPr lang="zh-CN" altLang="en-US" sz="2400" b="1" dirty="0" smtClean="0">
                <a:solidFill>
                  <a:schemeClr val="accent1">
                    <a:lumMod val="75000"/>
                  </a:schemeClr>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ea"/>
              </a:rPr>
              <a:t>问十答</a:t>
            </a:r>
            <a:endParaRPr lang="zh-CN" altLang="en-US" sz="2400" b="1" dirty="0" smtClean="0">
              <a:solidFill>
                <a:schemeClr val="accent1">
                  <a:lumMod val="75000"/>
                </a:schemeClr>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ea"/>
            </a:endParaRPr>
          </a:p>
        </p:txBody>
      </p:sp>
      <p:pic>
        <p:nvPicPr>
          <p:cNvPr id="9" name="图片 8" descr="C:\Users\Admin\Desktop\医药\5c8f73e3161aa3277.png5c8f73e3161aa3277"/>
          <p:cNvPicPr>
            <a:picLocks noChangeAspect="1"/>
          </p:cNvPicPr>
          <p:nvPr/>
        </p:nvPicPr>
        <p:blipFill>
          <a:blip r:embed="rId1" cstate="print"/>
          <a:srcRect/>
          <a:stretch>
            <a:fillRect/>
          </a:stretch>
        </p:blipFill>
        <p:spPr>
          <a:xfrm>
            <a:off x="8518856" y="3880624"/>
            <a:ext cx="3023235" cy="24313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commondata" val="eyJoZGlkIjoiNzRlMDc2NWEyODNkNjBmM2M5NzFkZjJhOWFiYzJiMjkifQ=="/>
</p:tagLst>
</file>

<file path=ppt/theme/theme1.xml><?xml version="1.0" encoding="utf-8"?>
<a:theme xmlns:a="http://schemas.openxmlformats.org/drawingml/2006/main" name="第一PPT，www.1ppt.com">
  <a:themeElements>
    <a:clrScheme name="自定义 1736">
      <a:dk1>
        <a:sysClr val="windowText" lastClr="000000"/>
      </a:dk1>
      <a:lt1>
        <a:sysClr val="window" lastClr="FFFFFF"/>
      </a:lt1>
      <a:dk2>
        <a:srgbClr val="44546A"/>
      </a:dk2>
      <a:lt2>
        <a:srgbClr val="E7E6E6"/>
      </a:lt2>
      <a:accent1>
        <a:srgbClr val="65D7F0"/>
      </a:accent1>
      <a:accent2>
        <a:srgbClr val="E35452"/>
      </a:accent2>
      <a:accent3>
        <a:srgbClr val="65D7F0"/>
      </a:accent3>
      <a:accent4>
        <a:srgbClr val="E35452"/>
      </a:accent4>
      <a:accent5>
        <a:srgbClr val="65D7F0"/>
      </a:accent5>
      <a:accent6>
        <a:srgbClr val="E35452"/>
      </a:accent6>
      <a:hlink>
        <a:srgbClr val="0563C1"/>
      </a:hlink>
      <a:folHlink>
        <a:srgbClr val="954F72"/>
      </a:folHlink>
    </a:clrScheme>
    <a:fontScheme name="df2yqyz5">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3019</Words>
  <Application>WPS 演示</Application>
  <PresentationFormat>自定义</PresentationFormat>
  <Paragraphs>211</Paragraphs>
  <Slides>15</Slides>
  <Notes>14</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15</vt:i4>
      </vt:variant>
    </vt:vector>
  </HeadingPairs>
  <TitlesOfParts>
    <vt:vector size="30" baseType="lpstr">
      <vt:lpstr>Arial</vt:lpstr>
      <vt:lpstr>宋体</vt:lpstr>
      <vt:lpstr>Wingdings</vt:lpstr>
      <vt:lpstr>黑体</vt:lpstr>
      <vt:lpstr>方正小标宋_GBK</vt:lpstr>
      <vt:lpstr>微软雅黑</vt:lpstr>
      <vt:lpstr>Times New Roman</vt:lpstr>
      <vt:lpstr>华文细黑</vt:lpstr>
      <vt:lpstr>Calibri</vt:lpstr>
      <vt:lpstr>思源黑体 CN Medium</vt:lpstr>
      <vt:lpstr>思源黑体 CN Heavy</vt:lpstr>
      <vt:lpstr>Arial Unicode MS</vt:lpstr>
      <vt:lpstr>等线</vt:lpstr>
      <vt:lpstr>第一PPT，www.1ppt.com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第一PPT，www.1ppt.com</Company>
  <LinksUpToDate>false</LinksUpToDate>
  <SharedDoc>false</SharedDoc>
  <HyperlinksChanged>false</HyperlinksChanged>
  <AppVersion>14.0000</AppVersion>
  <Manager>第一PPT</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医疗垃圾分类处理</dc:title>
  <dc:creator>第一PPT</dc:creator>
  <cp:keywords>www.1ppt.com</cp:keywords>
  <dc:description>www.1ppt.com</dc:description>
  <cp:lastModifiedBy>Ana</cp:lastModifiedBy>
  <cp:revision>346</cp:revision>
  <dcterms:created xsi:type="dcterms:W3CDTF">2018-06-14T10:41:00Z</dcterms:created>
  <dcterms:modified xsi:type="dcterms:W3CDTF">2025-02-26T06:26:12Z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2052-12.1.0.20305</vt:lpwstr>
  </property>
  <property fmtid="{D5CDD505-2E9C-101B-9397-08002B2CF9AE}" pid="3" name="ICV">
    <vt:lpwstr>B37B794ABC254C7DB3F887DD68163229_12</vt:lpwstr>
  </property>
</Properties>
</file>