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30"/>
  </p:notesMasterIdLst>
  <p:sldIdLst>
    <p:sldId id="363" r:id="rId4"/>
    <p:sldId id="334" r:id="rId5"/>
    <p:sldId id="364" r:id="rId6"/>
    <p:sldId id="257" r:id="rId7"/>
    <p:sldId id="282" r:id="rId8"/>
    <p:sldId id="286" r:id="rId9"/>
    <p:sldId id="287" r:id="rId10"/>
    <p:sldId id="309" r:id="rId11"/>
    <p:sldId id="329" r:id="rId12"/>
    <p:sldId id="330" r:id="rId13"/>
    <p:sldId id="331" r:id="rId14"/>
    <p:sldId id="365" r:id="rId15"/>
    <p:sldId id="288" r:id="rId16"/>
    <p:sldId id="289" r:id="rId17"/>
    <p:sldId id="291" r:id="rId18"/>
    <p:sldId id="293" r:id="rId19"/>
    <p:sldId id="335" r:id="rId20"/>
    <p:sldId id="290" r:id="rId21"/>
    <p:sldId id="294" r:id="rId22"/>
    <p:sldId id="295" r:id="rId23"/>
    <p:sldId id="296" r:id="rId24"/>
    <p:sldId id="301" r:id="rId25"/>
    <p:sldId id="367" r:id="rId26"/>
    <p:sldId id="366" r:id="rId27"/>
    <p:sldId id="297" r:id="rId28"/>
    <p:sldId id="303" r:id="rId29"/>
    <p:sldId id="304" r:id="rId31"/>
    <p:sldId id="327" r:id="rId32"/>
    <p:sldId id="336" r:id="rId33"/>
    <p:sldId id="368" r:id="rId34"/>
  </p:sldIdLst>
  <p:sldSz cx="12192000" cy="6858000"/>
  <p:notesSz cx="6858000" cy="9144000"/>
  <p:custDataLst>
    <p:tags r:id="rId39"/>
  </p:custDataLst>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221"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C"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9639D"/>
    <a:srgbClr val="DA1F28"/>
    <a:srgbClr val="B8573A"/>
    <a:srgbClr val="338A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howGuides="1">
      <p:cViewPr varScale="1">
        <p:scale>
          <a:sx n="70" d="100"/>
          <a:sy n="70" d="100"/>
        </p:scale>
        <p:origin x="1386" y="66"/>
      </p:cViewPr>
      <p:guideLst>
        <p:guide orient="horz" pos="2221"/>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9" Type="http://schemas.openxmlformats.org/officeDocument/2006/relationships/tags" Target="tags/tag10.xml"/><Relationship Id="rId38" Type="http://schemas.openxmlformats.org/officeDocument/2006/relationships/commentAuthors" Target="commentAuthors.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notesMaster" Target="notesMasters/notesMaster1.xml"/><Relationship Id="rId3" Type="http://schemas.openxmlformats.org/officeDocument/2006/relationships/slideMaster" Target="slideMasters/slideMaster2.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buFont typeface="Arial" panose="020B0604020202020204" pitchFamily="34" charset="0"/>
              <a:buNone/>
              <a:defRPr sz="1200"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hangingPunct="1">
              <a:buFont typeface="Arial" panose="020B0604020202020204" pitchFamily="34" charset="0"/>
              <a:buNone/>
              <a:defRPr sz="1200" noProof="1"/>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CF26BD40-78A1-4C11-AF20-C945AF36F302}" type="datetimeFigureOut">
              <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076" name="幻灯片图像占位符 3"/>
          <p:cNvSpPr>
            <a:spLocks noGrp="1" noRot="1" noChangeAspect="1"/>
          </p:cNvSpPr>
          <p:nvPr>
            <p:ph type="sldImg"/>
          </p:nvPr>
        </p:nvSpPr>
        <p:spPr>
          <a:xfrm>
            <a:off x="685800" y="1143000"/>
            <a:ext cx="5486400" cy="3086100"/>
          </a:xfrm>
          <a:prstGeom prst="rect">
            <a:avLst/>
          </a:prstGeom>
          <a:noFill/>
          <a:ln w="12700" cap="flat" cmpd="sng">
            <a:solidFill>
              <a:srgbClr val="000000"/>
            </a:solidFill>
            <a:prstDash val="solid"/>
            <a:round/>
            <a:headEnd type="none" w="med" len="med"/>
            <a:tailEnd type="none" w="med" len="med"/>
          </a:ln>
        </p:spPr>
      </p:sp>
      <p:sp>
        <p:nvSpPr>
          <p:cNvPr id="3077" name="备注占位符 4"/>
          <p:cNvSpPr>
            <a:spLocks noGrp="1" noChangeArrowheads="1"/>
          </p:cNvSpPr>
          <p:nvPr>
            <p:ph type="body" sz="quarter" idx="4294967295"/>
          </p:nvPr>
        </p:nvSpPr>
        <p:spPr bwMode="auto">
          <a:xfrm>
            <a:off x="685800" y="4400550"/>
            <a:ext cx="5486400" cy="3600450"/>
          </a:xfrm>
          <a:prstGeom prst="rect">
            <a:avLst/>
          </a:prstGeom>
          <a:noFill/>
          <a:ln w="9525">
            <a:noFill/>
            <a:miter lim="800000"/>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单击此处编辑母版文本样式</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457200" marR="0" lvl="1"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第二级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914400" marR="0" lvl="2"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第三级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1371600" marR="0" lvl="3"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第四级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1828800" marR="0" lvl="4"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第五级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eaLnBrk="1" hangingPunct="1">
              <a:buFont typeface="Arial" panose="020B0604020202020204" pitchFamily="34" charset="0"/>
              <a:buNone/>
              <a:defRPr sz="1200"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wrap="square" lIns="91440" tIns="45720" rIns="91440" bIns="45720" numCol="1" anchor="b" anchorCtr="0" compatLnSpc="1"/>
          <a:lstStyle>
            <a:lvl1pPr algn="r" eaLnBrk="1" hangingPunct="1">
              <a:buFont typeface="Arial" panose="020B0604020202020204" pitchFamily="34" charset="0"/>
              <a:buNone/>
              <a:defRPr sz="1200" smtClean="0"/>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E18A0683-9C9C-43AB-B2FF-EEB0420C08F2}" type="slidenum">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0"/>
      </a:spcBef>
      <a:spcAft>
        <a:spcPct val="0"/>
      </a:spcAft>
      <a:defRPr sz="1200" kern="1200">
        <a:solidFill>
          <a:schemeClr val="tx1"/>
        </a:solidFill>
        <a:latin typeface="+mn-lt"/>
        <a:ea typeface="+mn-ea"/>
        <a:cs typeface="+mn-cs"/>
      </a:defRPr>
    </a:lvl1pPr>
    <a:lvl2pPr marL="457200" algn="l" rtl="0" eaLnBrk="0" fontAlgn="base" hangingPunct="0">
      <a:spcBef>
        <a:spcPct val="0"/>
      </a:spcBef>
      <a:spcAft>
        <a:spcPct val="0"/>
      </a:spcAft>
      <a:defRPr sz="1200" kern="1200">
        <a:solidFill>
          <a:schemeClr val="tx1"/>
        </a:solidFill>
        <a:latin typeface="+mn-lt"/>
        <a:ea typeface="+mn-ea"/>
        <a:cs typeface="+mn-cs"/>
      </a:defRPr>
    </a:lvl2pPr>
    <a:lvl3pPr marL="914400" algn="l" rtl="0" eaLnBrk="0" fontAlgn="base" hangingPunct="0">
      <a:spcBef>
        <a:spcPct val="0"/>
      </a:spcBef>
      <a:spcAft>
        <a:spcPct val="0"/>
      </a:spcAft>
      <a:defRPr sz="1200" kern="1200">
        <a:solidFill>
          <a:schemeClr val="tx1"/>
        </a:solidFill>
        <a:latin typeface="+mn-lt"/>
        <a:ea typeface="+mn-ea"/>
        <a:cs typeface="+mn-cs"/>
      </a:defRPr>
    </a:lvl3pPr>
    <a:lvl4pPr marL="1371600" algn="l" rtl="0" eaLnBrk="0" fontAlgn="base" hangingPunct="0">
      <a:spcBef>
        <a:spcPct val="0"/>
      </a:spcBef>
      <a:spcAft>
        <a:spcPct val="0"/>
      </a:spcAft>
      <a:defRPr sz="1200" kern="1200">
        <a:solidFill>
          <a:schemeClr val="tx1"/>
        </a:solidFill>
        <a:latin typeface="+mn-lt"/>
        <a:ea typeface="+mn-ea"/>
        <a:cs typeface="+mn-cs"/>
      </a:defRPr>
    </a:lvl4pPr>
    <a:lvl5pPr marL="1828800" algn="l" rtl="0" eaLnBrk="0" fontAlgn="base" hangingPunct="0">
      <a:spcBef>
        <a:spcPct val="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1" name="幻灯片图像占位符 1"/>
          <p:cNvSpPr>
            <a:spLocks noGrp="1" noRot="1" noTextEdit="1"/>
          </p:cNvSpPr>
          <p:nvPr>
            <p:ph type="sldImg"/>
          </p:nvPr>
        </p:nvSpPr>
        <p:spPr>
          <a:ln>
            <a:miter/>
          </a:ln>
        </p:spPr>
      </p:sp>
      <p:sp>
        <p:nvSpPr>
          <p:cNvPr id="30722" name="文本占位符 2"/>
          <p:cNvSpPr>
            <a:spLocks noGrp="1"/>
          </p:cNvSpPr>
          <p:nvPr>
            <p:ph type="body"/>
          </p:nvPr>
        </p:nvSpPr>
        <p:spPr/>
        <p:txBody>
          <a:bodyPr wrap="square" lIns="91440" tIns="45720" rIns="91440" bIns="45720" anchor="t" anchorCtr="0"/>
          <a:p>
            <a:pPr lvl="0" eaLnBrk="1" hangingPunct="1"/>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759DDA63-84FA-4D73-8DFE-18A59A1CE99C}" type="slidenum">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759DDA63-84FA-4D73-8DFE-18A59A1CE99C}" type="slidenum">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09600" y="274638"/>
            <a:ext cx="8070573" cy="585152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759DDA63-84FA-4D73-8DFE-18A59A1CE99C}" type="slidenum">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81F0E425-817B-4E59-A870-F6C26F015811}" type="slidenum">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81F0E425-817B-4E59-A870-F6C26F015811}" type="slidenum">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8"/>
            <a:ext cx="10515600" cy="2852737"/>
          </a:xfr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81F0E425-817B-4E59-A870-F6C26F015811}" type="slidenum">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609600" y="1600200"/>
            <a:ext cx="5376672"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6205728" y="1600200"/>
            <a:ext cx="5376672"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81F0E425-817B-4E59-A870-F6C26F015811}" type="slidenum">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1186775" y="1778438"/>
            <a:ext cx="4873575" cy="823912"/>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1186775" y="2665379"/>
            <a:ext cx="4873575"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6256939" y="1778438"/>
            <a:ext cx="4897576" cy="823912"/>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6256939" y="2665379"/>
            <a:ext cx="4897576"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81F0E425-817B-4E59-A870-F6C26F015811}" type="slidenum">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81F0E425-817B-4E59-A870-F6C26F015811}" type="slidenum">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81F0E425-817B-4E59-A870-F6C26F015811}" type="slidenum">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81F0E425-817B-4E59-A870-F6C26F015811}" type="slidenum">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759DDA63-84FA-4D73-8DFE-18A59A1CE99C}" type="slidenum">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5183188" y="457201"/>
            <a:ext cx="6172200" cy="5403850"/>
          </a:xfrm>
        </p:spPr>
        <p:txBody>
          <a:bodyPr vert="horz" wrap="square" lIns="91440" tIns="45720" rIns="91440" bIns="45720" numCol="1" anchor="t" anchorCtr="0" compatLnSpc="1"/>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2400" b="0" i="0" u="none" strike="noStrike" kern="1200" cap="none" spc="0" normalizeH="0" baseline="0" noProof="1">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839788" y="2057400"/>
            <a:ext cx="4165349"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81F0E425-817B-4E59-A870-F6C26F015811}" type="slidenum">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81F0E425-817B-4E59-A870-F6C26F015811}" type="slidenum">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09600" y="274638"/>
            <a:ext cx="8070573" cy="585152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81F0E425-817B-4E59-A870-F6C26F015811}" type="slidenum">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8"/>
            <a:ext cx="10515600" cy="2852737"/>
          </a:xfr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759DDA63-84FA-4D73-8DFE-18A59A1CE99C}" type="slidenum">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609600" y="1600200"/>
            <a:ext cx="5376672"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6205728" y="1600200"/>
            <a:ext cx="5376672"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759DDA63-84FA-4D73-8DFE-18A59A1CE99C}" type="slidenum">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1186775" y="1778438"/>
            <a:ext cx="4873575" cy="823912"/>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1186775" y="2665379"/>
            <a:ext cx="4873575"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6256939" y="1778438"/>
            <a:ext cx="4897576" cy="823912"/>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6256939" y="2665379"/>
            <a:ext cx="4897576"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759DDA63-84FA-4D73-8DFE-18A59A1CE99C}" type="slidenum">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759DDA63-84FA-4D73-8DFE-18A59A1CE99C}" type="slidenum">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759DDA63-84FA-4D73-8DFE-18A59A1CE99C}" type="slidenum">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759DDA63-84FA-4D73-8DFE-18A59A1CE99C}" type="slidenum">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5183188" y="457201"/>
            <a:ext cx="6172200" cy="5403850"/>
          </a:xfrm>
        </p:spPr>
        <p:txBody>
          <a:bodyPr vert="horz" wrap="square" lIns="91440" tIns="45720" rIns="91440" bIns="45720" numCol="1" anchor="t" anchorCtr="0" compatLnSpc="1"/>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2400" b="0" i="0" u="none" strike="noStrike" kern="1200" cap="none" spc="0" normalizeH="0" baseline="0" noProof="1">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839788" y="2057400"/>
            <a:ext cx="4165349"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759DDA63-84FA-4D73-8DFE-18A59A1CE99C}" type="slidenum">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标题 1025"/>
          <p:cNvSpPr>
            <a:spLocks noGrp="1"/>
          </p:cNvSpPr>
          <p:nvPr>
            <p:ph type="title"/>
          </p:nvPr>
        </p:nvSpPr>
        <p:spPr>
          <a:xfrm>
            <a:off x="609600" y="274638"/>
            <a:ext cx="10972800" cy="1143000"/>
          </a:xfrm>
          <a:prstGeom prst="rect">
            <a:avLst/>
          </a:prstGeom>
          <a:noFill/>
          <a:ln w="9525">
            <a:noFill/>
          </a:ln>
        </p:spPr>
        <p:txBody>
          <a:bodyPr anchor="ctr" anchorCtr="0"/>
          <a:p>
            <a:pPr lvl="0"/>
            <a:r>
              <a:rPr lang="zh-CN" altLang="en-US" dirty="0"/>
              <a:t>单击此处编辑母版标题样式</a:t>
            </a:r>
            <a:endParaRPr lang="zh-CN" altLang="en-US" dirty="0"/>
          </a:p>
        </p:txBody>
      </p:sp>
      <p:sp>
        <p:nvSpPr>
          <p:cNvPr id="1027" name="文本占位符 1026"/>
          <p:cNvSpPr>
            <a:spLocks noGrp="1"/>
          </p:cNvSpPr>
          <p:nvPr>
            <p:ph type="body"/>
          </p:nvPr>
        </p:nvSpPr>
        <p:spPr>
          <a:xfrm>
            <a:off x="609600" y="1600200"/>
            <a:ext cx="10972800" cy="4525963"/>
          </a:xfrm>
          <a:prstGeom prst="rect">
            <a:avLst/>
          </a:prstGeom>
          <a:noFill/>
          <a:ln w="9525">
            <a:noFill/>
          </a:ln>
        </p:spPr>
        <p:txBody>
          <a:bodyPr anchor="t" anchorCtr="0"/>
          <a:p>
            <a:pPr lvl="0"/>
            <a:r>
              <a:rPr lang="zh-CN" altLang="en-US" dirty="0"/>
              <a:t>单击此处编辑母版文本样式</a:t>
            </a:r>
            <a:endParaRPr lang="zh-CN" altLang="en-US" dirty="0"/>
          </a:p>
          <a:p>
            <a:pPr lvl="1" indent="-28575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zh-CN" altLang="en-US" dirty="0"/>
          </a:p>
        </p:txBody>
      </p:sp>
      <p:sp>
        <p:nvSpPr>
          <p:cNvPr id="1028" name="日期占位符 1027"/>
          <p:cNvSpPr>
            <a:spLocks noGrp="1"/>
          </p:cNvSpPr>
          <p:nvPr>
            <p:ph type="dt" sz="half" idx="2"/>
          </p:nvPr>
        </p:nvSpPr>
        <p:spPr>
          <a:xfrm>
            <a:off x="609600" y="6245225"/>
            <a:ext cx="2844800" cy="476250"/>
          </a:xfrm>
          <a:prstGeom prst="rect">
            <a:avLst/>
          </a:prstGeom>
          <a:noFill/>
          <a:ln w="9525">
            <a:noFill/>
          </a:ln>
        </p:spPr>
        <p:txBody>
          <a:bodyPr/>
          <a:lstStyle>
            <a:lvl1pPr eaLnBrk="1" hangingPunct="1">
              <a:buFont typeface="Arial" panose="020B0604020202020204" pitchFamily="34" charset="0"/>
              <a:buNone/>
              <a:defRPr sz="1400"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29" name="页脚占位符 1028"/>
          <p:cNvSpPr>
            <a:spLocks noGrp="1"/>
          </p:cNvSpPr>
          <p:nvPr>
            <p:ph type="ftr" sz="quarter" idx="3"/>
          </p:nvPr>
        </p:nvSpPr>
        <p:spPr>
          <a:xfrm>
            <a:off x="4165600" y="6245225"/>
            <a:ext cx="3860800" cy="476250"/>
          </a:xfrm>
          <a:prstGeom prst="rect">
            <a:avLst/>
          </a:prstGeom>
          <a:noFill/>
          <a:ln w="9525">
            <a:noFill/>
          </a:ln>
        </p:spPr>
        <p:txBody>
          <a:bodyPr/>
          <a:lstStyle>
            <a:lvl1pPr algn="ctr" eaLnBrk="1" hangingPunct="1">
              <a:buFont typeface="Arial" panose="020B0604020202020204" pitchFamily="34" charset="0"/>
              <a:buNone/>
              <a:defRPr sz="1400" noProof="1"/>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30" name="灯片编号占位符 1029"/>
          <p:cNvSpPr>
            <a:spLocks noGrp="1"/>
          </p:cNvSpPr>
          <p:nvPr>
            <p:ph type="sldNum" sz="quarter" idx="4"/>
          </p:nvPr>
        </p:nvSpPr>
        <p:spPr>
          <a:xfrm>
            <a:off x="8737600" y="6245225"/>
            <a:ext cx="2844800" cy="476250"/>
          </a:xfrm>
          <a:prstGeom prst="rect">
            <a:avLst/>
          </a:prstGeom>
          <a:noFill/>
          <a:ln w="9525">
            <a:noFill/>
          </a:ln>
        </p:spPr>
        <p:txBody>
          <a:bodyPr vert="horz" wrap="square" lIns="91440" tIns="45720" rIns="91440" bIns="45720" numCol="1" anchor="t" anchorCtr="0" compatLnSpc="1"/>
          <a:lstStyle>
            <a:lvl1pPr algn="r" eaLnBrk="1" hangingPunct="1">
              <a:buFont typeface="Arial" panose="020B0604020202020204" pitchFamily="34" charset="0"/>
              <a:buNone/>
              <a:defRPr sz="1400" smtClean="0"/>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759DDA63-84FA-4D73-8DFE-18A59A1CE99C}" type="slidenum">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050" name="标题 1025"/>
          <p:cNvSpPr>
            <a:spLocks noGrp="1"/>
          </p:cNvSpPr>
          <p:nvPr>
            <p:ph type="title"/>
          </p:nvPr>
        </p:nvSpPr>
        <p:spPr>
          <a:xfrm>
            <a:off x="609600" y="274638"/>
            <a:ext cx="10972800" cy="1143000"/>
          </a:xfrm>
          <a:prstGeom prst="rect">
            <a:avLst/>
          </a:prstGeom>
          <a:noFill/>
          <a:ln w="9525">
            <a:noFill/>
          </a:ln>
        </p:spPr>
        <p:txBody>
          <a:bodyPr anchor="ctr" anchorCtr="0"/>
          <a:p>
            <a:pPr lvl="0"/>
            <a:r>
              <a:rPr lang="zh-CN" altLang="en-US" dirty="0"/>
              <a:t>单击此处编辑母版标题样式</a:t>
            </a:r>
            <a:endParaRPr lang="zh-CN" altLang="en-US" dirty="0"/>
          </a:p>
        </p:txBody>
      </p:sp>
      <p:sp>
        <p:nvSpPr>
          <p:cNvPr id="2051" name="文本占位符 1026"/>
          <p:cNvSpPr>
            <a:spLocks noGrp="1"/>
          </p:cNvSpPr>
          <p:nvPr>
            <p:ph type="body"/>
          </p:nvPr>
        </p:nvSpPr>
        <p:spPr>
          <a:xfrm>
            <a:off x="609600" y="1600200"/>
            <a:ext cx="10972800" cy="4525963"/>
          </a:xfrm>
          <a:prstGeom prst="rect">
            <a:avLst/>
          </a:prstGeom>
          <a:noFill/>
          <a:ln w="9525">
            <a:noFill/>
          </a:ln>
        </p:spPr>
        <p:txBody>
          <a:bodyPr anchor="t" anchorCtr="0"/>
          <a:p>
            <a:pPr lvl="0"/>
            <a:r>
              <a:rPr lang="zh-CN" altLang="en-US" dirty="0"/>
              <a:t>单击此处编辑母版文本样式</a:t>
            </a:r>
            <a:endParaRPr lang="zh-CN" altLang="en-US" dirty="0"/>
          </a:p>
          <a:p>
            <a:pPr lvl="1" indent="-28575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zh-CN" altLang="en-US" dirty="0"/>
          </a:p>
        </p:txBody>
      </p:sp>
      <p:sp>
        <p:nvSpPr>
          <p:cNvPr id="1028" name="日期占位符 1027"/>
          <p:cNvSpPr>
            <a:spLocks noGrp="1"/>
          </p:cNvSpPr>
          <p:nvPr>
            <p:ph type="dt" sz="half" idx="2"/>
          </p:nvPr>
        </p:nvSpPr>
        <p:spPr>
          <a:xfrm>
            <a:off x="609600" y="6245225"/>
            <a:ext cx="2844800" cy="476250"/>
          </a:xfrm>
          <a:prstGeom prst="rect">
            <a:avLst/>
          </a:prstGeom>
          <a:noFill/>
          <a:ln w="9525">
            <a:noFill/>
          </a:ln>
        </p:spPr>
        <p:txBody>
          <a:bodyPr/>
          <a:lstStyle>
            <a:lvl1pPr eaLnBrk="1" hangingPunct="1">
              <a:buFont typeface="Arial" panose="020B0604020202020204" pitchFamily="34" charset="0"/>
              <a:buNone/>
              <a:defRPr sz="1400"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29" name="页脚占位符 1028"/>
          <p:cNvSpPr>
            <a:spLocks noGrp="1"/>
          </p:cNvSpPr>
          <p:nvPr>
            <p:ph type="ftr" sz="quarter" idx="3"/>
          </p:nvPr>
        </p:nvSpPr>
        <p:spPr>
          <a:xfrm>
            <a:off x="4165600" y="6245225"/>
            <a:ext cx="3860800" cy="476250"/>
          </a:xfrm>
          <a:prstGeom prst="rect">
            <a:avLst/>
          </a:prstGeom>
          <a:noFill/>
          <a:ln w="9525">
            <a:noFill/>
          </a:ln>
        </p:spPr>
        <p:txBody>
          <a:bodyPr/>
          <a:lstStyle>
            <a:lvl1pPr algn="ctr" eaLnBrk="1" hangingPunct="1">
              <a:buFont typeface="Arial" panose="020B0604020202020204" pitchFamily="34" charset="0"/>
              <a:buNone/>
              <a:defRPr sz="1400" noProof="1"/>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30" name="灯片编号占位符 1029"/>
          <p:cNvSpPr>
            <a:spLocks noGrp="1"/>
          </p:cNvSpPr>
          <p:nvPr>
            <p:ph type="sldNum" sz="quarter" idx="4"/>
          </p:nvPr>
        </p:nvSpPr>
        <p:spPr>
          <a:xfrm>
            <a:off x="8737600" y="6245225"/>
            <a:ext cx="2844800" cy="476250"/>
          </a:xfrm>
          <a:prstGeom prst="rect">
            <a:avLst/>
          </a:prstGeom>
          <a:noFill/>
          <a:ln w="9525">
            <a:noFill/>
          </a:ln>
        </p:spPr>
        <p:txBody>
          <a:bodyPr vert="horz" wrap="square" lIns="91440" tIns="45720" rIns="91440" bIns="45720" numCol="1" anchor="t" anchorCtr="0" compatLnSpc="1"/>
          <a:lstStyle>
            <a:lvl1pPr algn="r" eaLnBrk="1" hangingPunct="1">
              <a:buFont typeface="Arial" panose="020B0604020202020204" pitchFamily="34" charset="0"/>
              <a:buNone/>
              <a:defRPr sz="1400" smtClean="0"/>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81F0E425-817B-4E59-A870-F6C26F015811}" type="slidenum">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jpeg"/></Relationships>
</file>

<file path=ppt/slides/_rels/slide12.xml.rels><?xml version="1.0" encoding="UTF-8" standalone="yes"?>
<Relationships xmlns="http://schemas.openxmlformats.org/package/2006/relationships"><Relationship Id="rId6" Type="http://schemas.openxmlformats.org/officeDocument/2006/relationships/vmlDrawing" Target="../drawings/vmlDrawing1.vml"/><Relationship Id="rId5" Type="http://schemas.openxmlformats.org/officeDocument/2006/relationships/slideLayout" Target="../slideLayouts/slideLayout18.xml"/><Relationship Id="rId4" Type="http://schemas.openxmlformats.org/officeDocument/2006/relationships/image" Target="../media/image4.png"/><Relationship Id="rId3" Type="http://schemas.openxmlformats.org/officeDocument/2006/relationships/image" Target="../media/image33.png"/><Relationship Id="rId2" Type="http://schemas.openxmlformats.org/officeDocument/2006/relationships/oleObject" Target="../embeddings/oleObject1.bin"/><Relationship Id="rId1" Type="http://schemas.openxmlformats.org/officeDocument/2006/relationships/image" Target="../media/image32.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37.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41.jpeg"/><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38.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42.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48.jpeg"/><Relationship Id="rId1" Type="http://schemas.openxmlformats.org/officeDocument/2006/relationships/image" Target="../media/image47.png"/></Relationships>
</file>

<file path=ppt/slides/_rels/slide2.xml.rels><?xml version="1.0" encoding="UTF-8" standalone="yes"?>
<Relationships xmlns="http://schemas.openxmlformats.org/package/2006/relationships"><Relationship Id="rId9" Type="http://schemas.openxmlformats.org/officeDocument/2006/relationships/image" Target="../media/image13.png"/><Relationship Id="rId8" Type="http://schemas.openxmlformats.org/officeDocument/2006/relationships/image" Target="../media/image12.png"/><Relationship Id="rId7" Type="http://schemas.openxmlformats.org/officeDocument/2006/relationships/image" Target="../media/image11.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2" Type="http://schemas.openxmlformats.org/officeDocument/2006/relationships/slideLayout" Target="../slideLayouts/slideLayout2.xml"/><Relationship Id="rId11" Type="http://schemas.openxmlformats.org/officeDocument/2006/relationships/image" Target="../media/image15.png"/><Relationship Id="rId10" Type="http://schemas.openxmlformats.org/officeDocument/2006/relationships/image" Target="../media/image14.png"/><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51.png"/><Relationship Id="rId1" Type="http://schemas.openxmlformats.org/officeDocument/2006/relationships/image" Target="../media/image50.pn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55.png"/><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image" Target="../media/image4.png"/><Relationship Id="rId3" Type="http://schemas.openxmlformats.org/officeDocument/2006/relationships/image" Target="../media/image44.png"/><Relationship Id="rId2" Type="http://schemas.openxmlformats.org/officeDocument/2006/relationships/image" Target="../media/image57.jpeg"/><Relationship Id="rId1"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4.png"/><Relationship Id="rId1" Type="http://schemas.openxmlformats.org/officeDocument/2006/relationships/image" Target="../media/image58.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59.jpeg"/></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3.xml"/><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image" Target="../media/image60.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63.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3.jpeg"/><Relationship Id="rId1" Type="http://schemas.openxmlformats.org/officeDocument/2006/relationships/tags" Target="../tags/tag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30.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image" Target="../media/image64.png"/><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tags" Target="../tags/tag4.xml"/><Relationship Id="rId2" Type="http://schemas.openxmlformats.org/officeDocument/2006/relationships/tags" Target="../tags/tag3.xml"/><Relationship Id="rId11" Type="http://schemas.openxmlformats.org/officeDocument/2006/relationships/slideLayout" Target="../slideLayouts/slideLayout2.xml"/><Relationship Id="rId10" Type="http://schemas.openxmlformats.org/officeDocument/2006/relationships/image" Target="../media/image65.jpeg"/><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1.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26.png"/><Relationship Id="rId1"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29.png"/><Relationship Id="rId1"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object 4"/>
          <p:cNvSpPr txBox="1"/>
          <p:nvPr/>
        </p:nvSpPr>
        <p:spPr>
          <a:xfrm>
            <a:off x="3071495" y="4725035"/>
            <a:ext cx="7452995" cy="1317625"/>
          </a:xfrm>
          <a:prstGeom prst="rect">
            <a:avLst/>
          </a:prstGeom>
        </p:spPr>
        <p:txBody>
          <a:bodyPr vert="horz" wrap="square" lIns="0" tIns="12700" rIns="0" bIns="0" rtlCol="0">
            <a:spAutoFit/>
          </a:bodyPr>
          <a:lstStyle/>
          <a:p>
            <a:pPr marL="12700" marR="5080" algn="ctr">
              <a:lnSpc>
                <a:spcPct val="150000"/>
              </a:lnSpc>
              <a:spcBef>
                <a:spcPts val="100"/>
              </a:spcBef>
            </a:pPr>
            <a:r>
              <a:rPr lang="en-US" altLang="zh-CN" sz="2800" b="1" spc="50" dirty="0">
                <a:ln w="11430"/>
                <a:solidFill>
                  <a:schemeClr val="accent1">
                    <a:lumMod val="75000"/>
                  </a:schemeClr>
                </a:solidFill>
                <a:effectLst/>
                <a:latin typeface="楷体_GB2312" panose="02010609030101010101" charset="-122"/>
                <a:ea typeface="楷体_GB2312" panose="02010609030101010101" charset="-122"/>
                <a:cs typeface="楷体_GB2312" panose="02010609030101010101" charset="-122"/>
                <a:sym typeface="+mn-ea"/>
              </a:rPr>
              <a:t>曹志学</a:t>
            </a:r>
            <a:endParaRPr lang="en-US" altLang="zh-CN" sz="2800" b="1" spc="50" dirty="0">
              <a:ln w="11430"/>
              <a:solidFill>
                <a:schemeClr val="accent1">
                  <a:lumMod val="75000"/>
                </a:schemeClr>
              </a:solidFill>
              <a:effectLst/>
              <a:latin typeface="楷体_GB2312" panose="02010609030101010101" charset="-122"/>
              <a:ea typeface="楷体_GB2312" panose="02010609030101010101" charset="-122"/>
              <a:cs typeface="楷体_GB2312" panose="02010609030101010101" charset="-122"/>
            </a:endParaRPr>
          </a:p>
          <a:p>
            <a:pPr marL="12700" marR="5080" algn="ctr">
              <a:lnSpc>
                <a:spcPct val="150000"/>
              </a:lnSpc>
              <a:spcBef>
                <a:spcPts val="100"/>
              </a:spcBef>
            </a:pPr>
            <a:r>
              <a:rPr lang="en-US" altLang="zh-CN" sz="2800" b="1" spc="50" dirty="0">
                <a:ln w="11430"/>
                <a:solidFill>
                  <a:schemeClr val="accent1">
                    <a:lumMod val="75000"/>
                  </a:schemeClr>
                </a:solidFill>
                <a:effectLst/>
                <a:latin typeface="楷体_GB2312" panose="02010609030101010101" charset="-122"/>
                <a:ea typeface="楷体_GB2312" panose="02010609030101010101" charset="-122"/>
                <a:cs typeface="楷体_GB2312" panose="02010609030101010101" charset="-122"/>
              </a:rPr>
              <a:t>武昌区黄鹤楼街社区卫生服务中心 </a:t>
            </a:r>
            <a:endParaRPr lang="en-US" altLang="zh-CN" sz="2800" b="1" spc="50" dirty="0">
              <a:ln w="11430"/>
              <a:solidFill>
                <a:schemeClr val="accent1">
                  <a:lumMod val="75000"/>
                </a:schemeClr>
              </a:solidFill>
              <a:effectLst/>
              <a:latin typeface="楷体_GB2312" panose="02010609030101010101" charset="-122"/>
              <a:ea typeface="楷体_GB2312" panose="02010609030101010101" charset="-122"/>
              <a:cs typeface="楷体_GB2312" panose="02010609030101010101" charset="-122"/>
            </a:endParaRPr>
          </a:p>
        </p:txBody>
      </p:sp>
      <p:sp>
        <p:nvSpPr>
          <p:cNvPr id="3074" name="Freeform 3"/>
          <p:cNvSpPr/>
          <p:nvPr/>
        </p:nvSpPr>
        <p:spPr>
          <a:xfrm>
            <a:off x="488950" y="3933190"/>
            <a:ext cx="8630920" cy="88900"/>
          </a:xfrm>
          <a:custGeom>
            <a:avLst/>
            <a:gdLst/>
            <a:ahLst/>
            <a:cxnLst>
              <a:cxn ang="0">
                <a:pos x="0" y="0"/>
              </a:cxn>
              <a:cxn ang="0">
                <a:pos x="4195" y="0"/>
              </a:cxn>
              <a:cxn ang="0">
                <a:pos x="4195" y="41"/>
              </a:cxn>
              <a:cxn ang="0">
                <a:pos x="0" y="41"/>
              </a:cxn>
              <a:cxn ang="0">
                <a:pos x="0" y="0"/>
              </a:cxn>
            </a:cxnLst>
            <a:pathLst>
              <a:path w="4195" h="41">
                <a:moveTo>
                  <a:pt x="0" y="0"/>
                </a:moveTo>
                <a:lnTo>
                  <a:pt x="4195" y="0"/>
                </a:lnTo>
                <a:lnTo>
                  <a:pt x="4195" y="41"/>
                </a:lnTo>
                <a:lnTo>
                  <a:pt x="0" y="41"/>
                </a:lnTo>
                <a:lnTo>
                  <a:pt x="0" y="0"/>
                </a:lnTo>
                <a:close/>
              </a:path>
            </a:pathLst>
          </a:custGeom>
          <a:solidFill>
            <a:schemeClr val="accent1">
              <a:lumMod val="50000"/>
            </a:schemeClr>
          </a:solidFill>
          <a:ln>
            <a:solidFill>
              <a:schemeClr val="accent1">
                <a:lumMod val="75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a:scene3d>
              <a:camera prst="orthographicFront"/>
              <a:lightRig rig="threePt" dir="t"/>
            </a:scene3d>
          </a:bodyPr>
          <a:p>
            <a:endParaRPr lang="zh-CN" altLang="en-US">
              <a:gradFill>
                <a:gsLst>
                  <a:gs pos="0">
                    <a:srgbClr val="007BD3"/>
                  </a:gs>
                  <a:gs pos="100000">
                    <a:srgbClr val="034373"/>
                  </a:gs>
                </a:gsLst>
                <a:lin scaled="0"/>
              </a:gradFill>
              <a:effectLst>
                <a:outerShdw blurRad="38100" dist="25400" dir="5400000" algn="ctr" rotWithShape="0">
                  <a:srgbClr val="6E747A">
                    <a:alpha val="43000"/>
                  </a:srgbClr>
                </a:outerShdw>
              </a:effectLst>
              <a:cs typeface="微软雅黑" panose="020B0503020204020204" pitchFamily="34" charset="-122"/>
            </a:endParaRPr>
          </a:p>
        </p:txBody>
      </p:sp>
      <p:sp>
        <p:nvSpPr>
          <p:cNvPr id="3075" name="Freeform 4"/>
          <p:cNvSpPr/>
          <p:nvPr/>
        </p:nvSpPr>
        <p:spPr>
          <a:xfrm>
            <a:off x="9243060" y="1823085"/>
            <a:ext cx="381635" cy="338455"/>
          </a:xfrm>
          <a:custGeom>
            <a:avLst/>
            <a:gdLst/>
            <a:ahLst/>
            <a:cxnLst>
              <a:cxn ang="0">
                <a:pos x="0" y="0"/>
              </a:cxn>
              <a:cxn ang="0">
                <a:pos x="198" y="0"/>
              </a:cxn>
              <a:cxn ang="0">
                <a:pos x="198" y="143"/>
              </a:cxn>
              <a:cxn ang="0">
                <a:pos x="0" y="143"/>
              </a:cxn>
              <a:cxn ang="0">
                <a:pos x="0" y="0"/>
              </a:cxn>
            </a:cxnLst>
            <a:pathLst>
              <a:path w="198" h="143">
                <a:moveTo>
                  <a:pt x="0" y="0"/>
                </a:moveTo>
                <a:lnTo>
                  <a:pt x="198" y="0"/>
                </a:lnTo>
                <a:lnTo>
                  <a:pt x="198" y="143"/>
                </a:lnTo>
                <a:lnTo>
                  <a:pt x="0" y="143"/>
                </a:lnTo>
                <a:lnTo>
                  <a:pt x="0" y="0"/>
                </a:lnTo>
                <a:close/>
              </a:path>
            </a:pathLst>
          </a:custGeom>
          <a:solidFill>
            <a:schemeClr val="accent1">
              <a:lumMod val="50000"/>
            </a:schemeClr>
          </a:solidFill>
          <a:ln w="12700" cap="flat" cmpd="sng">
            <a:solidFill>
              <a:srgbClr val="000000">
                <a:alpha val="0"/>
              </a:srgbClr>
            </a:solidFill>
            <a:prstDash val="solid"/>
            <a:round/>
            <a:headEnd type="none" w="med" len="med"/>
            <a:tailEnd type="none" w="med" len="med"/>
          </a:ln>
        </p:spPr>
        <p:txBody>
          <a:bodyPr/>
          <a:p>
            <a:endParaRPr lang="zh-CN" altLang="en-US">
              <a:gradFill>
                <a:gsLst>
                  <a:gs pos="0">
                    <a:srgbClr val="007BD3"/>
                  </a:gs>
                  <a:gs pos="100000">
                    <a:srgbClr val="034373"/>
                  </a:gs>
                </a:gsLst>
                <a:lin scaled="0"/>
              </a:gradFill>
              <a:cs typeface="微软雅黑" panose="020B0503020204020204" pitchFamily="34" charset="-122"/>
            </a:endParaRPr>
          </a:p>
        </p:txBody>
      </p:sp>
      <p:sp>
        <p:nvSpPr>
          <p:cNvPr id="3076" name="Freeform 5"/>
          <p:cNvSpPr/>
          <p:nvPr/>
        </p:nvSpPr>
        <p:spPr>
          <a:xfrm>
            <a:off x="7409815" y="2439035"/>
            <a:ext cx="584835" cy="303530"/>
          </a:xfrm>
          <a:custGeom>
            <a:avLst/>
            <a:gdLst/>
            <a:ahLst/>
            <a:cxnLst>
              <a:cxn ang="0">
                <a:pos x="0" y="0"/>
              </a:cxn>
              <a:cxn ang="0">
                <a:pos x="198" y="0"/>
              </a:cxn>
              <a:cxn ang="0">
                <a:pos x="198" y="183"/>
              </a:cxn>
              <a:cxn ang="0">
                <a:pos x="0" y="183"/>
              </a:cxn>
              <a:cxn ang="0">
                <a:pos x="0" y="0"/>
              </a:cxn>
            </a:cxnLst>
            <a:pathLst>
              <a:path w="198" h="183">
                <a:moveTo>
                  <a:pt x="0" y="0"/>
                </a:moveTo>
                <a:lnTo>
                  <a:pt x="198" y="0"/>
                </a:lnTo>
                <a:lnTo>
                  <a:pt x="198" y="183"/>
                </a:lnTo>
                <a:lnTo>
                  <a:pt x="0" y="183"/>
                </a:lnTo>
                <a:lnTo>
                  <a:pt x="0" y="0"/>
                </a:lnTo>
                <a:close/>
              </a:path>
            </a:pathLst>
          </a:custGeom>
          <a:solidFill>
            <a:schemeClr val="accent1">
              <a:lumMod val="50000"/>
            </a:schemeClr>
          </a:solidFill>
          <a:ln w="12700" cap="flat" cmpd="sng">
            <a:solidFill>
              <a:srgbClr val="000000">
                <a:alpha val="0"/>
              </a:srgbClr>
            </a:solidFill>
            <a:prstDash val="solid"/>
            <a:round/>
            <a:headEnd type="none" w="med" len="med"/>
            <a:tailEnd type="none" w="med" len="med"/>
          </a:ln>
        </p:spPr>
        <p:txBody>
          <a:bodyPr/>
          <a:p>
            <a:endParaRPr lang="zh-CN" altLang="en-US">
              <a:gradFill>
                <a:gsLst>
                  <a:gs pos="0">
                    <a:srgbClr val="007BD3"/>
                  </a:gs>
                  <a:gs pos="100000">
                    <a:srgbClr val="034373"/>
                  </a:gs>
                </a:gsLst>
                <a:lin scaled="0"/>
              </a:gradFill>
              <a:cs typeface="微软雅黑" panose="020B0503020204020204" pitchFamily="34" charset="-122"/>
            </a:endParaRPr>
          </a:p>
        </p:txBody>
      </p:sp>
      <p:sp>
        <p:nvSpPr>
          <p:cNvPr id="3077" name="Freeform 6"/>
          <p:cNvSpPr/>
          <p:nvPr/>
        </p:nvSpPr>
        <p:spPr>
          <a:xfrm>
            <a:off x="9243060" y="3587750"/>
            <a:ext cx="990600" cy="386080"/>
          </a:xfrm>
          <a:custGeom>
            <a:avLst/>
            <a:gdLst/>
            <a:ahLst/>
            <a:cxnLst>
              <a:cxn ang="0">
                <a:pos x="0" y="0"/>
              </a:cxn>
              <a:cxn ang="0">
                <a:pos x="376" y="0"/>
              </a:cxn>
              <a:cxn ang="0">
                <a:pos x="376" y="76"/>
              </a:cxn>
              <a:cxn ang="0">
                <a:pos x="0" y="76"/>
              </a:cxn>
              <a:cxn ang="0">
                <a:pos x="0" y="0"/>
              </a:cxn>
            </a:cxnLst>
            <a:pathLst>
              <a:path w="376" h="76">
                <a:moveTo>
                  <a:pt x="0" y="0"/>
                </a:moveTo>
                <a:lnTo>
                  <a:pt x="376" y="0"/>
                </a:lnTo>
                <a:lnTo>
                  <a:pt x="376" y="76"/>
                </a:lnTo>
                <a:lnTo>
                  <a:pt x="0" y="76"/>
                </a:lnTo>
                <a:lnTo>
                  <a:pt x="0" y="0"/>
                </a:lnTo>
                <a:close/>
              </a:path>
            </a:pathLst>
          </a:custGeom>
          <a:solidFill>
            <a:schemeClr val="accent1">
              <a:lumMod val="50000"/>
            </a:schemeClr>
          </a:solidFill>
          <a:ln w="12700" cap="flat" cmpd="sng">
            <a:solidFill>
              <a:srgbClr val="000000">
                <a:alpha val="0"/>
              </a:srgbClr>
            </a:solidFill>
            <a:prstDash val="solid"/>
            <a:round/>
            <a:headEnd type="none" w="med" len="med"/>
            <a:tailEnd type="none" w="med" len="med"/>
          </a:ln>
        </p:spPr>
        <p:txBody>
          <a:bodyPr/>
          <a:p>
            <a:endParaRPr lang="zh-CN" altLang="en-US">
              <a:cs typeface="微软雅黑" panose="020B0503020204020204" pitchFamily="34" charset="-122"/>
            </a:endParaRPr>
          </a:p>
        </p:txBody>
      </p:sp>
      <p:pic>
        <p:nvPicPr>
          <p:cNvPr id="9" name="图片 8"/>
          <p:cNvPicPr>
            <a:picLocks noChangeAspect="1"/>
          </p:cNvPicPr>
          <p:nvPr/>
        </p:nvPicPr>
        <p:blipFill>
          <a:blip r:embed="rId1"/>
          <a:stretch>
            <a:fillRect/>
          </a:stretch>
        </p:blipFill>
        <p:spPr>
          <a:xfrm>
            <a:off x="9243060" y="2247265"/>
            <a:ext cx="1980565" cy="1316990"/>
          </a:xfrm>
          <a:prstGeom prst="rect">
            <a:avLst/>
          </a:prstGeom>
        </p:spPr>
      </p:pic>
      <p:pic>
        <p:nvPicPr>
          <p:cNvPr id="10" name="图片 9"/>
          <p:cNvPicPr>
            <a:picLocks noChangeAspect="1"/>
          </p:cNvPicPr>
          <p:nvPr/>
        </p:nvPicPr>
        <p:blipFill>
          <a:blip r:embed="rId2"/>
          <a:stretch>
            <a:fillRect/>
          </a:stretch>
        </p:blipFill>
        <p:spPr>
          <a:xfrm>
            <a:off x="7409815" y="2821305"/>
            <a:ext cx="1715770" cy="1010285"/>
          </a:xfrm>
          <a:prstGeom prst="rect">
            <a:avLst/>
          </a:prstGeom>
          <a:solidFill>
            <a:schemeClr val="accent1">
              <a:lumMod val="50000"/>
            </a:schemeClr>
          </a:solidFill>
        </p:spPr>
      </p:pic>
      <p:pic>
        <p:nvPicPr>
          <p:cNvPr id="11" name="图片 10" descr="C:/Users/asus/AppData/Local/Temp/picturecompress_20211113101308/output_1.pngoutput_1"/>
          <p:cNvPicPr>
            <a:picLocks noChangeAspect="1"/>
          </p:cNvPicPr>
          <p:nvPr/>
        </p:nvPicPr>
        <p:blipFill>
          <a:blip r:embed="rId3"/>
          <a:srcRect/>
          <a:stretch>
            <a:fillRect/>
          </a:stretch>
        </p:blipFill>
        <p:spPr>
          <a:xfrm>
            <a:off x="8119110" y="1823085"/>
            <a:ext cx="1000760" cy="919480"/>
          </a:xfrm>
          <a:prstGeom prst="rect">
            <a:avLst/>
          </a:prstGeom>
        </p:spPr>
      </p:pic>
      <p:sp>
        <p:nvSpPr>
          <p:cNvPr id="4" name="标题 1"/>
          <p:cNvSpPr txBox="1"/>
          <p:nvPr/>
        </p:nvSpPr>
        <p:spPr>
          <a:xfrm>
            <a:off x="839470" y="1899920"/>
            <a:ext cx="4124960" cy="765175"/>
          </a:xfrm>
          <a:prstGeom prst="rect">
            <a:avLst/>
          </a:prstGeo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defRPr/>
            </a:pPr>
            <a:r>
              <a:rPr lang="zh-CN" altLang="en-US" sz="4000" b="1" kern="0" spc="50" dirty="0">
                <a:ln w="11430"/>
                <a:solidFill>
                  <a:schemeClr val="accent1">
                    <a:lumMod val="75000"/>
                  </a:schemeClr>
                </a:solidFill>
                <a:effectLst>
                  <a:outerShdw blurRad="76200" dist="50800" dir="5400000" algn="tl" rotWithShape="0">
                    <a:srgbClr val="000000">
                      <a:alpha val="65000"/>
                    </a:srgbClr>
                  </a:outerShdw>
                </a:effectLst>
                <a:latin typeface="微软雅黑" panose="020B0503020204020204" pitchFamily="34" charset="-122"/>
              </a:rPr>
              <a:t>精准防控脑卒中</a:t>
            </a:r>
            <a:endParaRPr lang="zh-CN" altLang="en-US" sz="4000" b="1" kern="0" spc="50" dirty="0">
              <a:ln w="11430"/>
              <a:solidFill>
                <a:schemeClr val="accent1">
                  <a:lumMod val="75000"/>
                </a:schemeClr>
              </a:solidFill>
              <a:effectLst>
                <a:outerShdw blurRad="76200" dist="50800" dir="5400000" algn="tl" rotWithShape="0">
                  <a:srgbClr val="000000">
                    <a:alpha val="65000"/>
                  </a:srgbClr>
                </a:outerShdw>
              </a:effectLst>
              <a:latin typeface="微软雅黑" panose="020B0503020204020204" pitchFamily="34" charset="-122"/>
            </a:endParaRPr>
          </a:p>
        </p:txBody>
      </p:sp>
      <p:sp>
        <p:nvSpPr>
          <p:cNvPr id="5" name="矩形 4"/>
          <p:cNvSpPr/>
          <p:nvPr/>
        </p:nvSpPr>
        <p:spPr>
          <a:xfrm>
            <a:off x="1031875" y="2911475"/>
            <a:ext cx="5891530" cy="82994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dist" eaLnBrk="1" hangingPunct="1">
              <a:buFont typeface="Arial" panose="020B0604020202020204" pitchFamily="34" charset="0"/>
              <a:buNone/>
              <a:defRPr/>
            </a:pPr>
            <a:r>
              <a:rPr lang="zh-CN" altLang="en-US" sz="4800" b="1" spc="50" dirty="0">
                <a:ln w="11430"/>
                <a:solidFill>
                  <a:schemeClr val="accent1">
                    <a:lumMod val="75000"/>
                  </a:schemeClr>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关注</a:t>
            </a:r>
            <a:r>
              <a:rPr lang="en-US" altLang="zh-CN" sz="4800" b="1" spc="50" dirty="0">
                <a:ln w="11430"/>
                <a:solidFill>
                  <a:schemeClr val="accent1">
                    <a:lumMod val="75000"/>
                  </a:schemeClr>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H</a:t>
            </a:r>
            <a:r>
              <a:rPr lang="zh-CN" altLang="en-US" sz="4800" b="1" spc="50" dirty="0">
                <a:ln w="11430"/>
                <a:solidFill>
                  <a:schemeClr val="accent1">
                    <a:lumMod val="75000"/>
                  </a:schemeClr>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型高血压</a:t>
            </a:r>
            <a:endParaRPr lang="zh-CN" altLang="en-US" sz="4800" b="1" spc="50" dirty="0">
              <a:ln w="11430"/>
              <a:solidFill>
                <a:schemeClr val="accent1">
                  <a:lumMod val="75000"/>
                </a:schemeClr>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endParaRPr>
          </a:p>
        </p:txBody>
      </p:sp>
      <p:pic>
        <p:nvPicPr>
          <p:cNvPr id="6" name="内容占位符 5"/>
          <p:cNvPicPr>
            <a:picLocks noChangeAspect="1"/>
          </p:cNvPicPr>
          <p:nvPr>
            <p:ph idx="1"/>
          </p:nvPr>
        </p:nvPicPr>
        <p:blipFill>
          <a:blip r:embed="rId4"/>
          <a:stretch>
            <a:fillRect/>
          </a:stretch>
        </p:blipFill>
        <p:spPr>
          <a:xfrm>
            <a:off x="8888095" y="6084570"/>
            <a:ext cx="3130550" cy="59626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981200" y="274638"/>
            <a:ext cx="8229600" cy="1004888"/>
          </a:xfrm>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000" b="1" i="0" u="none" strike="noStrike" kern="1200" cap="none" spc="0" normalizeH="0" baseline="0" noProof="1">
                <a:ln>
                  <a:noFill/>
                </a:ln>
                <a:solidFill>
                  <a:srgbClr val="DA1F28"/>
                </a:solidFill>
                <a:effectLst/>
                <a:uLnTx/>
                <a:uFillTx/>
                <a:latin typeface="微软雅黑" panose="020B0503020204020204" pitchFamily="34" charset="-122"/>
                <a:ea typeface="微软雅黑" panose="020B0503020204020204" pitchFamily="34" charset="-122"/>
                <a:cs typeface="+mj-cs"/>
              </a:rPr>
              <a:t>高血压</a:t>
            </a:r>
            <a:r>
              <a:rPr kumimoji="0" lang="zh-CN" altLang="en-US" sz="36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j-cs"/>
              </a:rPr>
              <a:t>的病因</a:t>
            </a:r>
            <a:endParaRPr kumimoji="0" lang="zh-CN" altLang="en-US" sz="36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j-cs"/>
            </a:endParaRPr>
          </a:p>
        </p:txBody>
      </p:sp>
      <p:sp>
        <p:nvSpPr>
          <p:cNvPr id="12290" name="内容占位符 2"/>
          <p:cNvSpPr>
            <a:spLocks noGrp="1"/>
          </p:cNvSpPr>
          <p:nvPr>
            <p:ph idx="1"/>
          </p:nvPr>
        </p:nvSpPr>
        <p:spPr>
          <a:xfrm>
            <a:off x="7404100" y="2368550"/>
            <a:ext cx="2959100" cy="1660525"/>
          </a:xfrm>
        </p:spPr>
        <p:txBody>
          <a:bodyPr vert="horz" wrap="square" lIns="91440" tIns="45720" rIns="91440" bIns="45720" anchor="t" anchorCtr="0"/>
          <a:p>
            <a:pPr marL="0" indent="457200" algn="just" eaLnBrk="1" hangingPunct="1">
              <a:lnSpc>
                <a:spcPct val="150000"/>
              </a:lnSpc>
              <a:spcBef>
                <a:spcPct val="0"/>
              </a:spcBef>
              <a:buNone/>
            </a:pPr>
            <a:r>
              <a:rPr lang="zh-CN" altLang="en-US" sz="2400" b="1" dirty="0">
                <a:solidFill>
                  <a:srgbClr val="DA1F28"/>
                </a:solidFill>
                <a:latin typeface="微软雅黑" panose="020B0503020204020204" pitchFamily="34" charset="-122"/>
                <a:ea typeface="微软雅黑" panose="020B0503020204020204" pitchFamily="34" charset="-122"/>
              </a:rPr>
              <a:t>高血压</a:t>
            </a:r>
            <a:r>
              <a:rPr lang="zh-CN" altLang="en-US" sz="2400" dirty="0">
                <a:solidFill>
                  <a:srgbClr val="39639D"/>
                </a:solidFill>
                <a:latin typeface="微软雅黑" panose="020B0503020204020204" pitchFamily="34" charset="-122"/>
                <a:ea typeface="微软雅黑" panose="020B0503020204020204" pitchFamily="34" charset="-122"/>
              </a:rPr>
              <a:t>的病因包括</a:t>
            </a:r>
            <a:r>
              <a:rPr lang="zh-CN" altLang="en-US" sz="2400" b="1" dirty="0">
                <a:solidFill>
                  <a:srgbClr val="39639D"/>
                </a:solidFill>
                <a:latin typeface="微软雅黑" panose="020B0503020204020204" pitchFamily="34" charset="-122"/>
                <a:ea typeface="微软雅黑" panose="020B0503020204020204" pitchFamily="34" charset="-122"/>
              </a:rPr>
              <a:t>遗传因素</a:t>
            </a:r>
            <a:r>
              <a:rPr lang="zh-CN" altLang="en-US" sz="2400" dirty="0">
                <a:solidFill>
                  <a:srgbClr val="39639D"/>
                </a:solidFill>
                <a:latin typeface="微软雅黑" panose="020B0503020204020204" pitchFamily="34" charset="-122"/>
                <a:ea typeface="微软雅黑" panose="020B0503020204020204" pitchFamily="34" charset="-122"/>
              </a:rPr>
              <a:t>、</a:t>
            </a:r>
            <a:r>
              <a:rPr lang="zh-CN" altLang="en-US" sz="2400" b="1" dirty="0">
                <a:solidFill>
                  <a:srgbClr val="39639D"/>
                </a:solidFill>
                <a:latin typeface="微软雅黑" panose="020B0503020204020204" pitchFamily="34" charset="-122"/>
                <a:ea typeface="微软雅黑" panose="020B0503020204020204" pitchFamily="34" charset="-122"/>
              </a:rPr>
              <a:t>精神和环境因素、年龄因素、生活习惯因素、药物或其他疾病的影响</a:t>
            </a:r>
            <a:r>
              <a:rPr lang="zh-CN" altLang="en-US" sz="2400" dirty="0">
                <a:solidFill>
                  <a:srgbClr val="39639D"/>
                </a:solidFill>
                <a:latin typeface="微软雅黑" panose="020B0503020204020204" pitchFamily="34" charset="-122"/>
                <a:ea typeface="微软雅黑" panose="020B0503020204020204" pitchFamily="34" charset="-122"/>
              </a:rPr>
              <a:t>等。</a:t>
            </a:r>
            <a:endParaRPr lang="zh-CN" altLang="en-US" sz="2400" dirty="0">
              <a:solidFill>
                <a:srgbClr val="39639D"/>
              </a:solidFill>
              <a:latin typeface="微软雅黑" panose="020B0503020204020204" pitchFamily="34" charset="-122"/>
              <a:ea typeface="微软雅黑" panose="020B0503020204020204" pitchFamily="34" charset="-122"/>
            </a:endParaRPr>
          </a:p>
        </p:txBody>
      </p:sp>
      <p:pic>
        <p:nvPicPr>
          <p:cNvPr id="12291" name="图片 3" descr="高血压病因"/>
          <p:cNvPicPr>
            <a:picLocks noChangeAspect="1"/>
          </p:cNvPicPr>
          <p:nvPr/>
        </p:nvPicPr>
        <p:blipFill>
          <a:blip r:embed="rId1"/>
          <a:stretch>
            <a:fillRect/>
          </a:stretch>
        </p:blipFill>
        <p:spPr>
          <a:xfrm>
            <a:off x="2155825" y="1150938"/>
            <a:ext cx="5149850" cy="5514975"/>
          </a:xfrm>
          <a:prstGeom prst="rect">
            <a:avLst/>
          </a:prstGeom>
          <a:noFill/>
          <a:ln w="9525">
            <a:noFill/>
          </a:ln>
        </p:spPr>
      </p:pic>
      <p:sp>
        <p:nvSpPr>
          <p:cNvPr id="12292" name="内容占位符 2"/>
          <p:cNvSpPr>
            <a:spLocks noGrp="1"/>
          </p:cNvSpPr>
          <p:nvPr/>
        </p:nvSpPr>
        <p:spPr>
          <a:xfrm>
            <a:off x="1706563" y="1250950"/>
            <a:ext cx="1379537" cy="1397000"/>
          </a:xfrm>
          <a:prstGeom prst="rect">
            <a:avLst/>
          </a:prstGeom>
          <a:noFill/>
          <a:ln w="9525">
            <a:noFill/>
          </a:ln>
        </p:spPr>
        <p:txBody>
          <a:bodyPr anchor="t" anchorCtr="0"/>
          <a:p>
            <a:r>
              <a:rPr lang="zh-CN" altLang="en-US" sz="1200" dirty="0">
                <a:latin typeface="微软雅黑" panose="020B0503020204020204" pitchFamily="34" charset="-122"/>
                <a:ea typeface="微软雅黑" panose="020B0503020204020204" pitchFamily="34" charset="-122"/>
              </a:rPr>
              <a:t>原发性高血压是指以血压升高为主要临床表现而病因尚未明确的独立疾病，占所有高血压患者的90%以上。</a:t>
            </a:r>
            <a:endParaRPr lang="zh-CN" altLang="en-US" sz="1200" dirty="0">
              <a:latin typeface="微软雅黑" panose="020B0503020204020204" pitchFamily="34" charset="-122"/>
              <a:ea typeface="微软雅黑" panose="020B0503020204020204" pitchFamily="34" charset="-122"/>
            </a:endParaRPr>
          </a:p>
        </p:txBody>
      </p:sp>
      <p:sp>
        <p:nvSpPr>
          <p:cNvPr id="12293" name="文本框 6"/>
          <p:cNvSpPr txBox="1"/>
          <p:nvPr/>
        </p:nvSpPr>
        <p:spPr>
          <a:xfrm>
            <a:off x="7404100" y="6419850"/>
            <a:ext cx="815975" cy="244475"/>
          </a:xfrm>
          <a:prstGeom prst="rect">
            <a:avLst/>
          </a:prstGeom>
          <a:noFill/>
          <a:ln w="9525">
            <a:noFill/>
          </a:ln>
        </p:spPr>
        <p:txBody>
          <a:bodyPr anchor="t" anchorCtr="0">
            <a:spAutoFit/>
          </a:bodyPr>
          <a:p>
            <a:pPr algn="ctr"/>
            <a:r>
              <a:rPr lang="zh-CN" altLang="zh-CN" sz="1000" dirty="0">
                <a:solidFill>
                  <a:srgbClr val="0F1010"/>
                </a:solidFill>
                <a:latin typeface="Arial" panose="020B0604020202020204" pitchFamily="34" charset="0"/>
                <a:ea typeface="宋体" panose="02010600030101010101" pitchFamily="2" charset="-122"/>
                <a:sym typeface="宋体" panose="02010600030101010101" pitchFamily="2" charset="-122"/>
              </a:rPr>
              <a:t>网络配图</a:t>
            </a:r>
            <a:endParaRPr lang="zh-CN" altLang="zh-CN" sz="1000" dirty="0">
              <a:solidFill>
                <a:srgbClr val="0F1010"/>
              </a:solidFill>
              <a:latin typeface="Arial" panose="020B0604020202020204" pitchFamily="34" charset="0"/>
              <a:ea typeface="宋体" panose="02010600030101010101" pitchFamily="2" charset="-122"/>
              <a:sym typeface="宋体" panose="02010600030101010101" pitchFamily="2"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000" b="1" i="0" u="none" strike="noStrike" kern="1200" cap="none" spc="0" normalizeH="0" baseline="0" noProof="1">
                <a:ln>
                  <a:noFill/>
                </a:ln>
                <a:solidFill>
                  <a:srgbClr val="DA1F28"/>
                </a:solidFill>
                <a:effectLst/>
                <a:uLnTx/>
                <a:uFillTx/>
                <a:latin typeface="微软雅黑" panose="020B0503020204020204" pitchFamily="34" charset="-122"/>
                <a:ea typeface="微软雅黑" panose="020B0503020204020204" pitchFamily="34" charset="-122"/>
                <a:cs typeface="+mj-cs"/>
              </a:rPr>
              <a:t>高血压</a:t>
            </a:r>
            <a:r>
              <a:rPr kumimoji="0" lang="zh-CN" altLang="en-US" sz="36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j-cs"/>
              </a:rPr>
              <a:t>的危害</a:t>
            </a:r>
            <a:endParaRPr kumimoji="0" lang="zh-CN" altLang="en-US" sz="4400" b="0" i="0" u="none" strike="noStrike" kern="1200" cap="none" spc="0" normalizeH="0" baseline="0" noProof="1">
              <a:ln>
                <a:noFill/>
              </a:ln>
              <a:solidFill>
                <a:schemeClr val="tx2"/>
              </a:solidFill>
              <a:effectLst/>
              <a:uLnTx/>
              <a:uFillTx/>
              <a:latin typeface="微软雅黑" panose="020B0503020204020204" pitchFamily="34" charset="-122"/>
              <a:ea typeface="微软雅黑" panose="020B0503020204020204" pitchFamily="34" charset="-122"/>
              <a:cs typeface="+mj-cs"/>
            </a:endParaRPr>
          </a:p>
        </p:txBody>
      </p:sp>
      <p:sp>
        <p:nvSpPr>
          <p:cNvPr id="3" name="内容占位符 2"/>
          <p:cNvSpPr>
            <a:spLocks noGrp="1"/>
          </p:cNvSpPr>
          <p:nvPr>
            <p:ph idx="1"/>
          </p:nvPr>
        </p:nvSpPr>
        <p:spPr bwMode="auto">
          <a:xfrm>
            <a:off x="1884044" y="1417954"/>
            <a:ext cx="3958591" cy="4526281"/>
          </a:xfrm>
          <a:ln>
            <a:miter lim="800000"/>
          </a:ln>
          <a:effectLst/>
          <a:scene3d>
            <a:camera prst="orthographicFront"/>
            <a:lightRig rig="balanced" dir="t"/>
          </a:scene3d>
          <a:sp3d prstMaterial="plastic"/>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457200" algn="just" defTabSz="914400" rtl="0" eaLnBrk="1" fontAlgn="base" latinLnBrk="0" hangingPunct="1">
              <a:lnSpc>
                <a:spcPct val="150000"/>
              </a:lnSpc>
              <a:spcBef>
                <a:spcPts val="0"/>
              </a:spcBef>
              <a:spcAft>
                <a:spcPct val="0"/>
              </a:spcAft>
              <a:buClrTx/>
              <a:buSzTx/>
              <a:buFontTx/>
              <a:buNone/>
              <a:defRPr/>
            </a:pPr>
            <a:r>
              <a:rPr kumimoji="0" lang="zh-CN" altLang="en-US" sz="2800" b="1" i="0" u="none" strike="noStrike" kern="1200" cap="none" spc="0" normalizeH="0" baseline="0" noProof="1">
                <a:ln>
                  <a:noFill/>
                </a:ln>
                <a:solidFill>
                  <a:srgbClr val="DA1F28"/>
                </a:solidFill>
                <a:effectLst/>
                <a:uLnTx/>
                <a:uFillTx/>
                <a:latin typeface="微软雅黑" panose="020B0503020204020204" pitchFamily="34" charset="-122"/>
                <a:ea typeface="微软雅黑" panose="020B0503020204020204" pitchFamily="34" charset="-122"/>
                <a:cs typeface="+mn-cs"/>
              </a:rPr>
              <a:t>高血压</a:t>
            </a:r>
            <a:r>
              <a:rPr kumimoji="0" lang="zh-CN" altLang="en-US" sz="2400" b="0" i="0" u="none" strike="noStrike" kern="1200" cap="none" spc="0" normalizeH="0" baseline="0" noProof="1">
                <a:ln>
                  <a:noFill/>
                </a:ln>
                <a:solidFill>
                  <a:srgbClr val="39639D"/>
                </a:solidFill>
                <a:effectLst/>
                <a:uLnTx/>
                <a:uFillTx/>
                <a:latin typeface="微软雅黑" panose="020B0503020204020204" pitchFamily="34" charset="-122"/>
                <a:ea typeface="微软雅黑" panose="020B0503020204020204" pitchFamily="34" charset="-122"/>
                <a:cs typeface="+mn-cs"/>
              </a:rPr>
              <a:t>是最常见的慢性病，也是心脑血管病最主要的危险因素，其</a:t>
            </a:r>
            <a:r>
              <a:rPr kumimoji="0" lang="zh-CN" altLang="en-US" sz="2800" b="1" i="0" u="none" strike="noStrike" kern="1200" cap="none" spc="0" normalizeH="0" baseline="0" noProof="1">
                <a:ln>
                  <a:noFill/>
                </a:ln>
                <a:gradFill>
                  <a:gsLst>
                    <a:gs pos="21000">
                      <a:schemeClr val="accent2"/>
                    </a:gs>
                    <a:gs pos="88000">
                      <a:srgbClr val="C5C7CA"/>
                    </a:gs>
                  </a:gsLst>
                  <a:lin ang="5400000"/>
                </a:gradFill>
                <a:effectLst/>
                <a:uLnTx/>
                <a:uFillTx/>
                <a:latin typeface="微软雅黑" panose="020B0503020204020204" pitchFamily="34" charset="-122"/>
                <a:ea typeface="微软雅黑" panose="020B0503020204020204" pitchFamily="34" charset="-122"/>
                <a:cs typeface="+mj-cs"/>
              </a:rPr>
              <a:t>脑卒中</a:t>
            </a:r>
            <a:r>
              <a:rPr kumimoji="0" lang="zh-CN" altLang="en-US" sz="2400" b="1" i="0" u="none" strike="noStrike" kern="1200" cap="none" spc="0" normalizeH="0" baseline="0" noProof="1">
                <a:ln>
                  <a:noFill/>
                </a:ln>
                <a:solidFill>
                  <a:srgbClr val="39639D"/>
                </a:solidFill>
                <a:effectLst/>
                <a:uLnTx/>
                <a:uFillTx/>
                <a:latin typeface="微软雅黑" panose="020B0503020204020204" pitchFamily="34" charset="-122"/>
                <a:ea typeface="微软雅黑" panose="020B0503020204020204" pitchFamily="34" charset="-122"/>
                <a:cs typeface="+mn-cs"/>
              </a:rPr>
              <a:t>、心肌梗死、心力衰竭及慢性肾脏病</a:t>
            </a:r>
            <a:r>
              <a:rPr kumimoji="0" lang="zh-CN" altLang="en-US" sz="2400" b="0" i="0" u="none" strike="noStrike" kern="1200" cap="none" spc="0" normalizeH="0" baseline="0" noProof="1">
                <a:ln>
                  <a:noFill/>
                </a:ln>
                <a:solidFill>
                  <a:srgbClr val="39639D"/>
                </a:solidFill>
                <a:effectLst/>
                <a:uLnTx/>
                <a:uFillTx/>
                <a:latin typeface="微软雅黑" panose="020B0503020204020204" pitchFamily="34" charset="-122"/>
                <a:ea typeface="微软雅黑" panose="020B0503020204020204" pitchFamily="34" charset="-122"/>
                <a:cs typeface="+mn-cs"/>
              </a:rPr>
              <a:t>等主要并发症，不仅</a:t>
            </a:r>
            <a:r>
              <a:rPr kumimoji="0" lang="zh-CN" altLang="en-US" sz="2400" b="1" i="0" u="none" strike="noStrike" kern="1200" cap="none" spc="0" normalizeH="0" baseline="0" noProof="1">
                <a:ln>
                  <a:noFill/>
                </a:ln>
                <a:solidFill>
                  <a:srgbClr val="39639D"/>
                </a:solidFill>
                <a:effectLst/>
                <a:uLnTx/>
                <a:uFillTx/>
                <a:latin typeface="微软雅黑" panose="020B0503020204020204" pitchFamily="34" charset="-122"/>
                <a:ea typeface="微软雅黑" panose="020B0503020204020204" pitchFamily="34" charset="-122"/>
                <a:cs typeface="+mn-cs"/>
              </a:rPr>
              <a:t>致残、致死率高</a:t>
            </a:r>
            <a:r>
              <a:rPr kumimoji="0" lang="zh-CN" altLang="en-US" sz="2400" b="0" i="0" u="none" strike="noStrike" kern="1200" cap="none" spc="0" normalizeH="0" baseline="0" noProof="1">
                <a:ln>
                  <a:noFill/>
                </a:ln>
                <a:solidFill>
                  <a:srgbClr val="39639D"/>
                </a:solidFill>
                <a:effectLst/>
                <a:uLnTx/>
                <a:uFillTx/>
                <a:latin typeface="微软雅黑" panose="020B0503020204020204" pitchFamily="34" charset="-122"/>
                <a:ea typeface="微软雅黑" panose="020B0503020204020204" pitchFamily="34" charset="-122"/>
                <a:cs typeface="+mn-cs"/>
              </a:rPr>
              <a:t>，而且严重消耗医疗和社会资源，</a:t>
            </a:r>
            <a:r>
              <a:rPr kumimoji="0" lang="zh-CN" altLang="en-US" sz="2400" b="1" i="0" u="none" strike="noStrike" kern="1200" cap="none" spc="0" normalizeH="0" baseline="0" noProof="1">
                <a:ln>
                  <a:noFill/>
                </a:ln>
                <a:solidFill>
                  <a:srgbClr val="39639D"/>
                </a:solidFill>
                <a:effectLst/>
                <a:uLnTx/>
                <a:uFillTx/>
                <a:latin typeface="微软雅黑" panose="020B0503020204020204" pitchFamily="34" charset="-122"/>
                <a:ea typeface="微软雅黑" panose="020B0503020204020204" pitchFamily="34" charset="-122"/>
                <a:cs typeface="+mn-cs"/>
              </a:rPr>
              <a:t>给家庭和国家造成沉重负担</a:t>
            </a:r>
            <a:r>
              <a:rPr kumimoji="0" lang="zh-CN" altLang="en-US" sz="2400" b="0" i="0" u="none" strike="noStrike" kern="1200" cap="none" spc="0" normalizeH="0" baseline="0" noProof="1">
                <a:ln>
                  <a:noFill/>
                </a:ln>
                <a:solidFill>
                  <a:srgbClr val="39639D"/>
                </a:solidFill>
                <a:effectLst/>
                <a:uLnTx/>
                <a:uFillTx/>
                <a:latin typeface="微软雅黑" panose="020B0503020204020204" pitchFamily="34" charset="-122"/>
                <a:ea typeface="微软雅黑" panose="020B0503020204020204" pitchFamily="34" charset="-122"/>
                <a:cs typeface="+mn-cs"/>
              </a:rPr>
              <a:t>。</a:t>
            </a:r>
            <a:endParaRPr kumimoji="0" lang="zh-CN" altLang="en-US" sz="2400" b="0" i="0" u="none" strike="noStrike" kern="1200" cap="none" spc="0" normalizeH="0" baseline="0" noProof="1">
              <a:ln>
                <a:noFill/>
              </a:ln>
              <a:solidFill>
                <a:srgbClr val="39639D"/>
              </a:solidFill>
              <a:effectLst/>
              <a:uLnTx/>
              <a:uFillTx/>
              <a:latin typeface="微软雅黑" panose="020B0503020204020204" pitchFamily="34" charset="-122"/>
              <a:ea typeface="微软雅黑" panose="020B0503020204020204" pitchFamily="34" charset="-122"/>
              <a:cs typeface="+mn-cs"/>
            </a:endParaRPr>
          </a:p>
        </p:txBody>
      </p:sp>
      <p:pic>
        <p:nvPicPr>
          <p:cNvPr id="13315" name="图片 3" descr="高血压的危害"/>
          <p:cNvPicPr>
            <a:picLocks noChangeAspect="1"/>
          </p:cNvPicPr>
          <p:nvPr/>
        </p:nvPicPr>
        <p:blipFill>
          <a:blip r:embed="rId1"/>
          <a:stretch>
            <a:fillRect/>
          </a:stretch>
        </p:blipFill>
        <p:spPr>
          <a:xfrm>
            <a:off x="5995988" y="2262188"/>
            <a:ext cx="4545012" cy="3406775"/>
          </a:xfrm>
          <a:prstGeom prst="rect">
            <a:avLst/>
          </a:prstGeom>
          <a:noFill/>
          <a:ln w="9525">
            <a:noFill/>
          </a:ln>
        </p:spPr>
      </p:pic>
      <p:sp>
        <p:nvSpPr>
          <p:cNvPr id="13316" name="文本框 4"/>
          <p:cNvSpPr txBox="1"/>
          <p:nvPr/>
        </p:nvSpPr>
        <p:spPr>
          <a:xfrm>
            <a:off x="8932863" y="6515100"/>
            <a:ext cx="1608137" cy="244475"/>
          </a:xfrm>
          <a:prstGeom prst="rect">
            <a:avLst/>
          </a:prstGeom>
          <a:noFill/>
          <a:ln w="9525">
            <a:noFill/>
          </a:ln>
        </p:spPr>
        <p:txBody>
          <a:bodyPr anchor="t" anchorCtr="0">
            <a:spAutoFit/>
          </a:bodyPr>
          <a:p>
            <a:pPr algn="r"/>
            <a:r>
              <a:rPr lang="zh-CN" altLang="zh-CN" sz="1000" dirty="0">
                <a:solidFill>
                  <a:srgbClr val="0F1010"/>
                </a:solidFill>
                <a:latin typeface="Arial" panose="020B0604020202020204" pitchFamily="34" charset="0"/>
                <a:ea typeface="宋体" panose="02010600030101010101" pitchFamily="2" charset="-122"/>
                <a:sym typeface="宋体" panose="02010600030101010101" pitchFamily="2" charset="-122"/>
              </a:rPr>
              <a:t>中国高血压防治指南</a:t>
            </a:r>
            <a:r>
              <a:rPr lang="en-US" altLang="zh-CN" sz="1000" dirty="0">
                <a:solidFill>
                  <a:srgbClr val="0F1010"/>
                </a:solidFill>
                <a:latin typeface="Arial" panose="020B0604020202020204" pitchFamily="34" charset="0"/>
                <a:ea typeface="宋体" panose="02010600030101010101" pitchFamily="2" charset="-122"/>
                <a:sym typeface="宋体" panose="02010600030101010101" pitchFamily="2" charset="-122"/>
              </a:rPr>
              <a:t>2010</a:t>
            </a:r>
            <a:endParaRPr lang="en-US" altLang="zh-CN" sz="1000" dirty="0">
              <a:solidFill>
                <a:srgbClr val="0F1010"/>
              </a:solidFill>
              <a:latin typeface="Arial" panose="020B0604020202020204" pitchFamily="34" charset="0"/>
              <a:ea typeface="宋体" panose="02010600030101010101" pitchFamily="2" charset="-122"/>
              <a:sym typeface="宋体" panose="02010600030101010101" pitchFamily="2"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图片 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048125" y="2063750"/>
            <a:ext cx="7413625" cy="425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6"/>
          <p:cNvSpPr txBox="1"/>
          <p:nvPr/>
        </p:nvSpPr>
        <p:spPr>
          <a:xfrm>
            <a:off x="1811338" y="1000125"/>
            <a:ext cx="7677150" cy="922020"/>
          </a:xfrm>
          <a:prstGeom prst="rect">
            <a:avLst/>
          </a:prstGeom>
          <a:noFill/>
          <a:ln w="9525">
            <a:noFill/>
          </a:ln>
        </p:spPr>
        <p:txBody>
          <a:bodyPr>
            <a:spAutoFit/>
          </a:bodyPr>
          <a:lstStyle/>
          <a:p>
            <a:pPr marL="285750" indent="-285750" eaLnBrk="1" hangingPunct="1">
              <a:lnSpc>
                <a:spcPct val="150000"/>
              </a:lnSpc>
              <a:buFont typeface="Wingdings" panose="05000000000000000000" pitchFamily="2" charset="2"/>
              <a:buChar char="ü"/>
              <a:defRPr/>
            </a:pPr>
            <a:r>
              <a:rPr lang="zh-CN" altLang="en-US" dirty="0">
                <a:solidFill>
                  <a:srgbClr val="0F1010"/>
                </a:solidFill>
                <a:latin typeface="+mn-ea"/>
                <a:ea typeface="+mn-ea"/>
              </a:rPr>
              <a:t>我国</a:t>
            </a:r>
            <a:r>
              <a:rPr lang="en-US" altLang="zh-CN" dirty="0">
                <a:solidFill>
                  <a:srgbClr val="0F1010"/>
                </a:solidFill>
                <a:latin typeface="+mn-ea"/>
                <a:ea typeface="+mn-ea"/>
              </a:rPr>
              <a:t>75%</a:t>
            </a:r>
            <a:r>
              <a:rPr lang="zh-CN" altLang="en-US" dirty="0">
                <a:solidFill>
                  <a:srgbClr val="0F1010"/>
                </a:solidFill>
                <a:latin typeface="+mn-ea"/>
                <a:ea typeface="+mn-ea"/>
              </a:rPr>
              <a:t>的高血压患者为“</a:t>
            </a:r>
            <a:r>
              <a:rPr lang="en-US" altLang="zh-CN" dirty="0">
                <a:solidFill>
                  <a:srgbClr val="0F1010"/>
                </a:solidFill>
                <a:latin typeface="+mn-ea"/>
                <a:ea typeface="+mn-ea"/>
              </a:rPr>
              <a:t>H</a:t>
            </a:r>
            <a:r>
              <a:rPr lang="zh-CN" altLang="en-US" dirty="0">
                <a:solidFill>
                  <a:srgbClr val="0F1010"/>
                </a:solidFill>
                <a:latin typeface="+mn-ea"/>
                <a:ea typeface="+mn-ea"/>
              </a:rPr>
              <a:t>型高血压”；</a:t>
            </a:r>
            <a:endParaRPr lang="en-US" altLang="zh-CN" dirty="0">
              <a:solidFill>
                <a:srgbClr val="0F1010"/>
              </a:solidFill>
              <a:latin typeface="+mn-ea"/>
              <a:ea typeface="+mn-ea"/>
            </a:endParaRPr>
          </a:p>
          <a:p>
            <a:pPr marL="285750" indent="-285750" eaLnBrk="1" hangingPunct="1">
              <a:lnSpc>
                <a:spcPct val="150000"/>
              </a:lnSpc>
              <a:buFont typeface="Wingdings" panose="05000000000000000000" pitchFamily="2" charset="2"/>
              <a:buChar char="ü"/>
              <a:defRPr/>
            </a:pPr>
            <a:r>
              <a:rPr lang="en-US" altLang="zh-CN" dirty="0">
                <a:solidFill>
                  <a:srgbClr val="C00000"/>
                </a:solidFill>
                <a:latin typeface="+mn-ea"/>
                <a:ea typeface="+mn-ea"/>
              </a:rPr>
              <a:t>H</a:t>
            </a:r>
            <a:r>
              <a:rPr lang="zh-CN" altLang="en-US" dirty="0">
                <a:solidFill>
                  <a:srgbClr val="C00000"/>
                </a:solidFill>
                <a:latin typeface="+mn-ea"/>
                <a:ea typeface="+mn-ea"/>
              </a:rPr>
              <a:t>型高血压</a:t>
            </a:r>
            <a:r>
              <a:rPr lang="zh-CN" altLang="en-US" dirty="0">
                <a:solidFill>
                  <a:srgbClr val="0F1010"/>
                </a:solidFill>
                <a:latin typeface="+mn-ea"/>
                <a:ea typeface="+mn-ea"/>
              </a:rPr>
              <a:t>：伴随</a:t>
            </a:r>
            <a:r>
              <a:rPr lang="zh-CN" altLang="en-US" dirty="0">
                <a:solidFill>
                  <a:srgbClr val="C00000"/>
                </a:solidFill>
                <a:latin typeface="+mn-ea"/>
                <a:ea typeface="+mn-ea"/>
              </a:rPr>
              <a:t>血同型半胱氨酸</a:t>
            </a:r>
            <a:r>
              <a:rPr lang="zh-CN" altLang="en-US" dirty="0">
                <a:solidFill>
                  <a:srgbClr val="0F1010"/>
                </a:solidFill>
                <a:latin typeface="+mn-ea"/>
                <a:ea typeface="+mn-ea"/>
              </a:rPr>
              <a:t>水平升高</a:t>
            </a:r>
            <a:r>
              <a:rPr lang="en-US" altLang="zh-CN" dirty="0">
                <a:solidFill>
                  <a:srgbClr val="0F1010"/>
                </a:solidFill>
                <a:latin typeface="+mn-ea"/>
                <a:ea typeface="+mn-ea"/>
              </a:rPr>
              <a:t>(</a:t>
            </a:r>
            <a:r>
              <a:rPr lang="en-US" altLang="zh-CN" dirty="0">
                <a:solidFill>
                  <a:srgbClr val="C00000"/>
                </a:solidFill>
                <a:latin typeface="+mn-ea"/>
                <a:ea typeface="+mn-ea"/>
              </a:rPr>
              <a:t>≥10μmol/L</a:t>
            </a:r>
            <a:r>
              <a:rPr lang="en-US" altLang="zh-CN" dirty="0">
                <a:solidFill>
                  <a:srgbClr val="0F1010"/>
                </a:solidFill>
                <a:latin typeface="+mn-ea"/>
                <a:ea typeface="+mn-ea"/>
              </a:rPr>
              <a:t>) </a:t>
            </a:r>
            <a:r>
              <a:rPr lang="zh-CN" altLang="en-US" dirty="0">
                <a:solidFill>
                  <a:srgbClr val="0F1010"/>
                </a:solidFill>
                <a:latin typeface="+mn-ea"/>
                <a:ea typeface="+mn-ea"/>
              </a:rPr>
              <a:t>的高血压。</a:t>
            </a:r>
            <a:endParaRPr lang="zh-CN" altLang="en-US" dirty="0">
              <a:solidFill>
                <a:srgbClr val="0F1010"/>
              </a:solidFill>
              <a:latin typeface="+mn-ea"/>
              <a:ea typeface="+mn-ea"/>
            </a:endParaRPr>
          </a:p>
        </p:txBody>
      </p:sp>
      <p:sp>
        <p:nvSpPr>
          <p:cNvPr id="12292" name="Text Box 6"/>
          <p:cNvSpPr txBox="1">
            <a:spLocks noChangeArrowheads="1"/>
          </p:cNvSpPr>
          <p:nvPr/>
        </p:nvSpPr>
        <p:spPr bwMode="auto">
          <a:xfrm>
            <a:off x="875665" y="6122035"/>
            <a:ext cx="5203190" cy="321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eaLnBrk="1" latinLnBrk="1" hangingPunct="1">
              <a:lnSpc>
                <a:spcPct val="150000"/>
              </a:lnSpc>
              <a:spcBef>
                <a:spcPct val="0"/>
              </a:spcBef>
              <a:buFontTx/>
              <a:buNone/>
            </a:pPr>
            <a:r>
              <a:rPr lang="en-US" altLang="zh-CN" sz="1000">
                <a:solidFill>
                  <a:srgbClr val="0F1010"/>
                </a:solidFill>
                <a:cs typeface="Arial" panose="020B0604020202020204" pitchFamily="34" charset="0"/>
              </a:rPr>
              <a:t>Chinese Medicial Journal. 2008; 88(42): 2957-61.</a:t>
            </a:r>
            <a:r>
              <a:rPr lang="pt-BR" altLang="en-US" sz="1000">
                <a:solidFill>
                  <a:srgbClr val="0F1010"/>
                </a:solidFill>
                <a:cs typeface="Arial" panose="020B0604020202020204" pitchFamily="34" charset="0"/>
                <a:sym typeface="Calibri" panose="020F0502020204030204" charset="0"/>
              </a:rPr>
              <a:t>JAMA. 2015; 313(13): 1325-35. </a:t>
            </a:r>
            <a:endParaRPr lang="pt-BR" altLang="en-US" sz="1000">
              <a:solidFill>
                <a:srgbClr val="0F1010"/>
              </a:solidFill>
              <a:cs typeface="Arial" panose="020B0604020202020204" pitchFamily="34" charset="0"/>
              <a:sym typeface="Calibri" panose="020F0502020204030204" charset="0"/>
            </a:endParaRPr>
          </a:p>
        </p:txBody>
      </p:sp>
      <p:graphicFrame>
        <p:nvGraphicFramePr>
          <p:cNvPr id="12293" name="图表 22"/>
          <p:cNvGraphicFramePr>
            <a:graphicFrameLocks noChangeAspect="1"/>
          </p:cNvGraphicFramePr>
          <p:nvPr/>
        </p:nvGraphicFramePr>
        <p:xfrm>
          <a:off x="718503" y="2383473"/>
          <a:ext cx="4219575" cy="2879725"/>
        </p:xfrm>
        <a:graphic>
          <a:graphicData uri="http://schemas.openxmlformats.org/presentationml/2006/ole">
            <mc:AlternateContent xmlns:mc="http://schemas.openxmlformats.org/markup-compatibility/2006">
              <mc:Choice xmlns:v="urn:schemas-microsoft-com:vml" Requires="v">
                <p:oleObj spid="_x0000_s12323" name="" r:id="rId2" imgW="4224655" imgH="2883535" progId="">
                  <p:embed/>
                </p:oleObj>
              </mc:Choice>
              <mc:Fallback>
                <p:oleObj name="" r:id="rId2" imgW="4224655" imgH="2883535" progId="">
                  <p:embed/>
                  <p:pic>
                    <p:nvPicPr>
                      <p:cNvPr id="0"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503" y="2383473"/>
                        <a:ext cx="421957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6" name="矩形 11"/>
          <p:cNvSpPr/>
          <p:nvPr/>
        </p:nvSpPr>
        <p:spPr>
          <a:xfrm>
            <a:off x="4405313" y="2438400"/>
            <a:ext cx="1506220" cy="337185"/>
          </a:xfrm>
          <a:prstGeom prst="rect">
            <a:avLst/>
          </a:prstGeom>
          <a:noFill/>
          <a:ln w="9525">
            <a:noFill/>
          </a:ln>
        </p:spPr>
        <p:txBody>
          <a:bodyPr wrap="none">
            <a:spAutoFit/>
          </a:bodyPr>
          <a:lstStyle/>
          <a:p>
            <a:pPr eaLnBrk="1" hangingPunct="1">
              <a:defRPr/>
            </a:pPr>
            <a:r>
              <a:rPr lang="en-US" altLang="zh-CN" sz="1600" dirty="0">
                <a:solidFill>
                  <a:srgbClr val="002060"/>
                </a:solidFill>
                <a:latin typeface="+mn-ea"/>
                <a:ea typeface="+mn-ea"/>
              </a:rPr>
              <a:t>*:</a:t>
            </a:r>
            <a:r>
              <a:rPr lang="en-US" altLang="zh-CN" sz="1200" b="1" dirty="0">
                <a:solidFill>
                  <a:srgbClr val="002060"/>
                </a:solidFill>
                <a:latin typeface="+mn-ea"/>
                <a:ea typeface="+mn-ea"/>
              </a:rPr>
              <a:t>HCY</a:t>
            </a:r>
            <a:r>
              <a:rPr lang="en-US" altLang="zh-CN" sz="1200" b="1" u="sng" dirty="0">
                <a:solidFill>
                  <a:srgbClr val="002060"/>
                </a:solidFill>
                <a:latin typeface="+mn-ea"/>
                <a:ea typeface="+mn-ea"/>
              </a:rPr>
              <a:t>&gt;</a:t>
            </a:r>
            <a:r>
              <a:rPr lang="en-US" altLang="zh-CN" sz="1200" b="1" dirty="0">
                <a:solidFill>
                  <a:srgbClr val="002060"/>
                </a:solidFill>
                <a:latin typeface="+mn-ea"/>
                <a:ea typeface="+mn-ea"/>
              </a:rPr>
              <a:t>10µmol/L</a:t>
            </a:r>
            <a:endParaRPr lang="zh-CN" altLang="en-US" sz="1200" b="1" dirty="0">
              <a:solidFill>
                <a:srgbClr val="002060"/>
              </a:solidFill>
              <a:latin typeface="+mn-ea"/>
              <a:ea typeface="+mn-ea"/>
            </a:endParaRPr>
          </a:p>
        </p:txBody>
      </p:sp>
      <p:sp>
        <p:nvSpPr>
          <p:cNvPr id="7" name="标题 24"/>
          <p:cNvSpPr txBox="1"/>
          <p:nvPr/>
        </p:nvSpPr>
        <p:spPr>
          <a:xfrm>
            <a:off x="1401445" y="226695"/>
            <a:ext cx="10060305" cy="631825"/>
          </a:xfrm>
          <a:prstGeom prst="rect">
            <a:avLst/>
          </a:prstGeom>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ctr" eaLnBrk="1" hangingPunct="1">
              <a:buClrTx/>
              <a:buSzTx/>
              <a:buFontTx/>
              <a:defRPr/>
            </a:pPr>
            <a:r>
              <a:rPr lang="zh-CN" altLang="en-US" sz="3200" b="1">
                <a:ln>
                  <a:noFill/>
                </a:ln>
                <a:solidFill>
                  <a:schemeClr val="accent4"/>
                </a:solidFill>
                <a:effectLst/>
                <a:uLnTx/>
                <a:uFillTx/>
                <a:latin typeface="微软雅黑" panose="020B0503020204020204" pitchFamily="34" charset="-122"/>
                <a:ea typeface="微软雅黑" panose="020B0503020204020204" pitchFamily="34" charset="-122"/>
                <a:sym typeface="Times New Roman" panose="02020603050405020304" pitchFamily="18" charset="0"/>
              </a:rPr>
              <a:t>血压控制中的潜在“</a:t>
            </a:r>
            <a:r>
              <a:rPr lang="zh-CN" altLang="en-US" sz="3200" b="1">
                <a:ln>
                  <a:noFill/>
                </a:ln>
                <a:solidFill>
                  <a:srgbClr val="DA1F28"/>
                </a:solidFill>
                <a:effectLst/>
                <a:uLnTx/>
                <a:uFillTx/>
                <a:latin typeface="微软雅黑" panose="020B0503020204020204" pitchFamily="34" charset="-122"/>
                <a:ea typeface="微软雅黑" panose="020B0503020204020204" pitchFamily="34" charset="-122"/>
                <a:sym typeface="Times New Roman" panose="02020603050405020304" pitchFamily="18" charset="0"/>
              </a:rPr>
              <a:t>残余风险</a:t>
            </a:r>
            <a:r>
              <a:rPr lang="zh-CN" altLang="en-US" sz="3200" b="1">
                <a:ln>
                  <a:noFill/>
                </a:ln>
                <a:solidFill>
                  <a:schemeClr val="accent4"/>
                </a:solidFill>
                <a:effectLst/>
                <a:uLnTx/>
                <a:uFillTx/>
                <a:latin typeface="微软雅黑" panose="020B0503020204020204" pitchFamily="34" charset="-122"/>
                <a:ea typeface="微软雅黑" panose="020B0503020204020204" pitchFamily="34" charset="-122"/>
                <a:sym typeface="Times New Roman" panose="02020603050405020304" pitchFamily="18" charset="0"/>
              </a:rPr>
              <a:t>”：同型半胱氨酸（Hcy）</a:t>
            </a:r>
            <a:endParaRPr lang="zh-CN" altLang="en-US" sz="3200" b="1">
              <a:ln>
                <a:noFill/>
              </a:ln>
              <a:solidFill>
                <a:schemeClr val="accent4"/>
              </a:solidFill>
              <a:effectLst/>
              <a:uLnTx/>
              <a:uFillTx/>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4"/>
          <a:stretch>
            <a:fillRect/>
          </a:stretch>
        </p:blipFill>
        <p:spPr>
          <a:xfrm>
            <a:off x="8834120" y="6122035"/>
            <a:ext cx="3044190" cy="52895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bwMode="auto">
          <a:ln>
            <a:miter lim="800000"/>
          </a:ln>
          <a:effectLst/>
          <a:scene3d>
            <a:camera prst="orthographicFront"/>
            <a:lightRig rig="balanced" dir="t"/>
          </a:scene3d>
          <a:sp3d prstMaterial="plastic"/>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36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j-cs"/>
              </a:rPr>
              <a:t>更容易</a:t>
            </a:r>
            <a:r>
              <a:rPr kumimoji="0" lang="zh-CN" altLang="en-US" sz="3600" b="1" i="0" u="none" strike="noStrike" kern="1200" cap="none" spc="0" normalizeH="0" baseline="0" noProof="1">
                <a:ln>
                  <a:noFill/>
                </a:ln>
                <a:gradFill>
                  <a:gsLst>
                    <a:gs pos="21000">
                      <a:schemeClr val="accent2"/>
                    </a:gs>
                    <a:gs pos="88000">
                      <a:srgbClr val="C5C7CA"/>
                    </a:gs>
                  </a:gsLst>
                  <a:lin ang="5400000"/>
                </a:gradFill>
                <a:effectLst/>
                <a:uLnTx/>
                <a:uFillTx/>
                <a:latin typeface="微软雅黑" panose="020B0503020204020204" pitchFamily="34" charset="-122"/>
                <a:ea typeface="微软雅黑" panose="020B0503020204020204" pitchFamily="34" charset="-122"/>
                <a:cs typeface="+mj-cs"/>
              </a:rPr>
              <a:t>中风</a:t>
            </a:r>
            <a:r>
              <a:rPr kumimoji="0" lang="zh-CN" altLang="en-US" sz="36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j-cs"/>
              </a:rPr>
              <a:t>的高血压</a:t>
            </a:r>
            <a:endParaRPr kumimoji="0" lang="zh-CN" altLang="en-US" sz="36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j-cs"/>
            </a:endParaRPr>
          </a:p>
        </p:txBody>
      </p:sp>
      <p:sp>
        <p:nvSpPr>
          <p:cNvPr id="5" name="文本框 4"/>
          <p:cNvSpPr txBox="1"/>
          <p:nvPr/>
        </p:nvSpPr>
        <p:spPr>
          <a:xfrm>
            <a:off x="2997200" y="5089525"/>
            <a:ext cx="7213600" cy="1014413"/>
          </a:xfrm>
          <a:prstGeom prst="rect">
            <a:avLst/>
          </a:prstGeom>
          <a:noFill/>
        </p:spPr>
        <p:txBody>
          <a:bodyPr>
            <a:spAutoFit/>
          </a:bodyPr>
          <a:lstStyle/>
          <a:p>
            <a:pPr marR="0" algn="ctr" defTabSz="914400">
              <a:lnSpc>
                <a:spcPct val="150000"/>
              </a:lnSpc>
              <a:buClrTx/>
              <a:buSzTx/>
              <a:buFont typeface="Arial" panose="020B0604020202020204" pitchFamily="34" charset="0"/>
              <a:defRPr/>
            </a:pPr>
            <a:r>
              <a:rPr kumimoji="0" lang="en-US" altLang="zh-CN" sz="3200" b="1" kern="1200" cap="none" spc="0" normalizeH="0" baseline="0" noProof="1">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rPr>
              <a:t>H</a:t>
            </a:r>
            <a:r>
              <a:rPr kumimoji="0" lang="zh-CN" altLang="en-US" sz="3200" b="1" kern="1200" cap="none" spc="0" normalizeH="0" baseline="0" noProof="1">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rPr>
              <a:t>型</a:t>
            </a:r>
            <a:r>
              <a:rPr kumimoji="0" lang="zh-CN" altLang="en-US" sz="3200" kern="1200" cap="none" spc="0" normalizeH="0" baseline="0" noProof="1">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rPr>
              <a:t>高血压增加血管事件风险</a:t>
            </a:r>
            <a:r>
              <a:rPr kumimoji="0" lang="en-US" altLang="zh-CN" sz="4000" b="1" kern="1200" cap="none" spc="0" normalizeH="0" baseline="0" noProof="1">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rPr>
              <a:t>28</a:t>
            </a:r>
            <a:r>
              <a:rPr kumimoji="0" lang="zh-CN" altLang="en-US" sz="4000" b="1" kern="1200" cap="none" spc="0" normalizeH="0" baseline="0" noProof="1">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rPr>
              <a:t>倍</a:t>
            </a:r>
            <a:endParaRPr kumimoji="0" lang="zh-CN" altLang="en-US" sz="4000" b="1" kern="1200" cap="none" spc="0" normalizeH="0" baseline="0" noProof="1">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4339" name="图片 5" descr="BSL1544100011162"/>
          <p:cNvPicPr>
            <a:picLocks noChangeAspect="1"/>
          </p:cNvPicPr>
          <p:nvPr/>
        </p:nvPicPr>
        <p:blipFill>
          <a:blip r:embed="rId1"/>
          <a:stretch>
            <a:fillRect/>
          </a:stretch>
        </p:blipFill>
        <p:spPr>
          <a:xfrm>
            <a:off x="7683500" y="-311150"/>
            <a:ext cx="3298825" cy="4330700"/>
          </a:xfrm>
          <a:prstGeom prst="rect">
            <a:avLst/>
          </a:prstGeom>
          <a:noFill/>
          <a:ln w="9525">
            <a:noFill/>
          </a:ln>
        </p:spPr>
      </p:pic>
      <p:sp>
        <p:nvSpPr>
          <p:cNvPr id="7" name="文本框 6"/>
          <p:cNvSpPr txBox="1"/>
          <p:nvPr/>
        </p:nvSpPr>
        <p:spPr>
          <a:xfrm>
            <a:off x="4719638" y="1089025"/>
            <a:ext cx="3560763" cy="768350"/>
          </a:xfrm>
          <a:prstGeom prst="rect">
            <a:avLst/>
          </a:prstGeom>
          <a:noFill/>
        </p:spPr>
        <p:txBody>
          <a:bodyPr wrap="none">
            <a:spAutoFit/>
          </a:bodyPr>
          <a:lstStyle/>
          <a:p>
            <a:pPr marR="0" defTabSz="914400">
              <a:buClrTx/>
              <a:buSzTx/>
              <a:buFont typeface="Arial" panose="020B0604020202020204" pitchFamily="34" charset="0"/>
              <a:defRPr/>
            </a:pPr>
            <a:r>
              <a:rPr kumimoji="0" lang="en-US" altLang="zh-CN" sz="3600" b="1" kern="1200" cap="none" spc="0" normalizeH="0" baseline="0" noProof="1">
                <a:solidFill>
                  <a:schemeClr val="accent4"/>
                </a:solidFill>
                <a:latin typeface="微软雅黑" panose="020B0503020204020204" pitchFamily="34" charset="-122"/>
                <a:ea typeface="微软雅黑" panose="020B0503020204020204" pitchFamily="34" charset="-122"/>
                <a:cs typeface="+mn-cs"/>
                <a:sym typeface="+mn-ea"/>
              </a:rPr>
              <a:t>——</a:t>
            </a:r>
            <a:r>
              <a:rPr kumimoji="0" lang="en-US" altLang="zh-CN" sz="4400" b="1" kern="1200" cap="none" spc="0" normalizeH="0" baseline="0" noProof="1">
                <a:solidFill>
                  <a:schemeClr val="accent2"/>
                </a:solidFill>
                <a:latin typeface="微软雅黑" panose="020B0503020204020204" pitchFamily="34" charset="-122"/>
                <a:ea typeface="微软雅黑" panose="020B0503020204020204" pitchFamily="34" charset="-122"/>
                <a:cs typeface="+mn-cs"/>
                <a:sym typeface="+mn-ea"/>
              </a:rPr>
              <a:t>H</a:t>
            </a:r>
            <a:r>
              <a:rPr kumimoji="0" lang="zh-CN" altLang="en-US" sz="4400" b="1" kern="1200" cap="none" spc="0" normalizeH="0" baseline="0" noProof="1">
                <a:solidFill>
                  <a:schemeClr val="accent2"/>
                </a:solidFill>
                <a:latin typeface="微软雅黑" panose="020B0503020204020204" pitchFamily="34" charset="-122"/>
                <a:ea typeface="微软雅黑" panose="020B0503020204020204" pitchFamily="34" charset="-122"/>
                <a:cs typeface="+mn-cs"/>
                <a:sym typeface="+mn-ea"/>
              </a:rPr>
              <a:t>型</a:t>
            </a:r>
            <a:r>
              <a:rPr kumimoji="0" lang="zh-CN" altLang="en-US" sz="3600" b="1" kern="1200" cap="none" spc="0" normalizeH="0" baseline="0" noProof="1">
                <a:solidFill>
                  <a:schemeClr val="accent4"/>
                </a:solidFill>
                <a:latin typeface="微软雅黑" panose="020B0503020204020204" pitchFamily="34" charset="-122"/>
                <a:ea typeface="微软雅黑" panose="020B0503020204020204" pitchFamily="34" charset="-122"/>
                <a:cs typeface="+mn-cs"/>
                <a:sym typeface="+mn-ea"/>
              </a:rPr>
              <a:t>高血压</a:t>
            </a:r>
            <a:endParaRPr kumimoji="0" lang="zh-CN" altLang="en-US" sz="3600" b="1" kern="1200" cap="none" spc="0" normalizeH="0" baseline="0" noProof="1">
              <a:solidFill>
                <a:schemeClr val="accent4"/>
              </a:solidFill>
              <a:latin typeface="微软雅黑" panose="020B0503020204020204" pitchFamily="34" charset="-122"/>
              <a:ea typeface="微软雅黑" panose="020B0503020204020204" pitchFamily="34" charset="-122"/>
              <a:cs typeface="+mn-cs"/>
              <a:sym typeface="+mn-ea"/>
            </a:endParaRPr>
          </a:p>
        </p:txBody>
      </p:sp>
      <p:pic>
        <p:nvPicPr>
          <p:cNvPr id="14341" name="图片 7" descr="PPT元素——脑中风杀手"/>
          <p:cNvPicPr>
            <a:picLocks noChangeAspect="1"/>
          </p:cNvPicPr>
          <p:nvPr/>
        </p:nvPicPr>
        <p:blipFill>
          <a:blip r:embed="rId2"/>
          <a:stretch>
            <a:fillRect/>
          </a:stretch>
        </p:blipFill>
        <p:spPr>
          <a:xfrm>
            <a:off x="8423275" y="187325"/>
            <a:ext cx="1654175" cy="1504950"/>
          </a:xfrm>
          <a:prstGeom prst="rect">
            <a:avLst/>
          </a:prstGeom>
          <a:noFill/>
          <a:ln w="9525">
            <a:noFill/>
          </a:ln>
        </p:spPr>
      </p:pic>
      <p:sp>
        <p:nvSpPr>
          <p:cNvPr id="9" name="文本框 8"/>
          <p:cNvSpPr txBox="1"/>
          <p:nvPr/>
        </p:nvSpPr>
        <p:spPr>
          <a:xfrm>
            <a:off x="8197850" y="3489325"/>
            <a:ext cx="2270125" cy="644525"/>
          </a:xfrm>
          <a:prstGeom prst="rect">
            <a:avLst/>
          </a:prstGeom>
          <a:noFill/>
        </p:spPr>
        <p:txBody>
          <a:bodyPr>
            <a:spAutoFit/>
          </a:bodyPr>
          <a:lstStyle/>
          <a:p>
            <a:pPr marR="0" algn="ctr" defTabSz="914400">
              <a:buClrTx/>
              <a:buSzTx/>
              <a:buFont typeface="Arial" panose="020B0604020202020204" pitchFamily="34" charset="0"/>
              <a:defRPr/>
            </a:pPr>
            <a:r>
              <a:rPr kumimoji="0" lang="en-US" altLang="zh-CN" b="1" kern="1200" cap="none" spc="0" normalizeH="0" baseline="0" noProof="1">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rPr>
              <a:t>H</a:t>
            </a:r>
            <a:r>
              <a:rPr kumimoji="0" lang="zh-CN" altLang="en-US" b="1" kern="1200" cap="none" spc="0" normalizeH="0" baseline="0" noProof="1">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rPr>
              <a:t>型</a:t>
            </a:r>
            <a:r>
              <a:rPr kumimoji="0" lang="zh-CN" altLang="en-US" kern="1200" cap="none" spc="0" normalizeH="0" baseline="0" noProof="1">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rPr>
              <a:t>高血压是脑中风的</a:t>
            </a:r>
            <a:r>
              <a:rPr kumimoji="0" lang="zh-CN" altLang="en-US" b="1" kern="1200" cap="none" spc="0" normalizeH="0" baseline="0" noProof="1">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rPr>
              <a:t>第一帮凶！</a:t>
            </a:r>
            <a:endParaRPr kumimoji="0" lang="zh-CN" altLang="en-US" b="1" kern="1200" cap="none" spc="0" normalizeH="0" baseline="0" noProof="1">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4343" name="内容占位符 10"/>
          <p:cNvPicPr>
            <a:picLocks noGrp="1" noChangeAspect="1"/>
          </p:cNvPicPr>
          <p:nvPr>
            <p:ph idx="1"/>
          </p:nvPr>
        </p:nvPicPr>
        <p:blipFill>
          <a:blip r:embed="rId3"/>
          <a:stretch>
            <a:fillRect/>
          </a:stretch>
        </p:blipFill>
        <p:spPr>
          <a:xfrm>
            <a:off x="1547813" y="1857375"/>
            <a:ext cx="3171825" cy="3019425"/>
          </a:xfrm>
        </p:spPr>
      </p:pic>
      <p:sp>
        <p:nvSpPr>
          <p:cNvPr id="12" name="文本框 11"/>
          <p:cNvSpPr txBox="1"/>
          <p:nvPr/>
        </p:nvSpPr>
        <p:spPr>
          <a:xfrm>
            <a:off x="4862513" y="2147888"/>
            <a:ext cx="3100388" cy="2630488"/>
          </a:xfrm>
          <a:prstGeom prst="rect">
            <a:avLst/>
          </a:prstGeom>
          <a:noFill/>
          <a:ln w="28575">
            <a:solidFill>
              <a:schemeClr val="tx2"/>
            </a:solidFill>
          </a:ln>
        </p:spPr>
        <p:txBody>
          <a:bodyPr>
            <a:spAutoFit/>
          </a:bodyPr>
          <a:lstStyle/>
          <a:p>
            <a:pPr marR="0" indent="457200" algn="just" defTabSz="914400">
              <a:lnSpc>
                <a:spcPct val="150000"/>
              </a:lnSpc>
              <a:buClrTx/>
              <a:buSzTx/>
              <a:buFont typeface="Arial" panose="020B0604020202020204" pitchFamily="34" charset="0"/>
              <a:defRPr/>
            </a:pPr>
            <a:r>
              <a:rPr kumimoji="0" lang="zh-CN" altLang="en-US" kern="1200" cap="none" spc="0" normalizeH="0" baseline="0" noProof="1">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rPr>
              <a:t>研究发现，在我国，高血压患者中血同型半胱氨酸水平（Hcy）明显增高。这种</a:t>
            </a:r>
            <a:r>
              <a:rPr kumimoji="0" lang="zh-CN" altLang="en-US" b="1" kern="1200" cap="none" spc="0" normalizeH="0" baseline="0" noProof="1">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rPr>
              <a:t>伴有</a:t>
            </a:r>
            <a:r>
              <a:rPr kumimoji="0" lang="en-US" altLang="zh-CN" b="1" kern="1200" cap="none" spc="0" normalizeH="0" baseline="0" noProof="1">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rPr>
              <a:t>Hcy</a:t>
            </a:r>
            <a:r>
              <a:rPr kumimoji="0" lang="zh-CN" altLang="en-US" b="1" kern="1200" cap="none" spc="0" normalizeH="0" baseline="0" noProof="1">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rPr>
              <a:t>升高（</a:t>
            </a:r>
            <a:r>
              <a:rPr kumimoji="0" lang="en-US" altLang="zh-CN" b="1" kern="1200" cap="none" spc="0" normalizeH="0" baseline="0" noProof="1">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rPr>
              <a:t>Hcy</a:t>
            </a:r>
            <a:r>
              <a:rPr kumimoji="0" lang="zh-CN" altLang="en-US" b="1" kern="1200" cap="none" spc="0" normalizeH="0" baseline="0" noProof="1">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rPr>
              <a:t>≥10 μmol/L）的高血压</a:t>
            </a:r>
            <a:r>
              <a:rPr kumimoji="0" lang="zh-CN" altLang="en-US" kern="1200" cap="none" spc="0" normalizeH="0" baseline="0" noProof="1">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rPr>
              <a:t>就是我们平时所说的——</a:t>
            </a:r>
            <a:r>
              <a:rPr kumimoji="0" lang="zh-CN" altLang="en-US" sz="2000" b="1" kern="1200" cap="none" spc="0" normalizeH="0" baseline="0" noProof="1">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rPr>
              <a:t>H型</a:t>
            </a:r>
            <a:r>
              <a:rPr kumimoji="0" lang="zh-CN" altLang="en-US" kern="1200" cap="none" spc="0" normalizeH="0" baseline="0" noProof="1">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rPr>
              <a:t>高血压。</a:t>
            </a:r>
            <a:endParaRPr kumimoji="0" lang="zh-CN" altLang="en-US" kern="1200" cap="none" spc="0" normalizeH="0" baseline="0" noProof="1">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椭圆 12"/>
          <p:cNvSpPr/>
          <p:nvPr/>
        </p:nvSpPr>
        <p:spPr>
          <a:xfrm>
            <a:off x="4195763" y="2884488"/>
            <a:ext cx="76200" cy="76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4" name="椭圆 13"/>
          <p:cNvSpPr/>
          <p:nvPr/>
        </p:nvSpPr>
        <p:spPr>
          <a:xfrm>
            <a:off x="4402138" y="2641600"/>
            <a:ext cx="187325" cy="18732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5" name="椭圆 14"/>
          <p:cNvSpPr/>
          <p:nvPr/>
        </p:nvSpPr>
        <p:spPr>
          <a:xfrm>
            <a:off x="4618038" y="2076450"/>
            <a:ext cx="360363" cy="36195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4348" name="文本框 3"/>
          <p:cNvSpPr txBox="1"/>
          <p:nvPr/>
        </p:nvSpPr>
        <p:spPr>
          <a:xfrm>
            <a:off x="6022975" y="6516688"/>
            <a:ext cx="4187825" cy="244475"/>
          </a:xfrm>
          <a:prstGeom prst="rect">
            <a:avLst/>
          </a:prstGeom>
          <a:noFill/>
          <a:ln w="9525">
            <a:noFill/>
          </a:ln>
        </p:spPr>
        <p:txBody>
          <a:bodyPr anchor="t" anchorCtr="0">
            <a:spAutoFit/>
          </a:bodyPr>
          <a:p>
            <a:r>
              <a:rPr lang="zh-CN" altLang="en-US" sz="1000" dirty="0">
                <a:solidFill>
                  <a:srgbClr val="0F1010"/>
                </a:solidFill>
                <a:latin typeface="Arial" panose="020B0604020202020204" pitchFamily="34" charset="0"/>
                <a:ea typeface="宋体" panose="02010600030101010101" pitchFamily="2" charset="-122"/>
              </a:rPr>
              <a:t>中国医药科学</a:t>
            </a:r>
            <a:r>
              <a:rPr lang="en-US" altLang="zh-CN" sz="1000" dirty="0">
                <a:solidFill>
                  <a:srgbClr val="0F1010"/>
                </a:solidFill>
                <a:latin typeface="Arial" panose="020B0604020202020204" pitchFamily="34" charset="0"/>
                <a:ea typeface="宋体" panose="02010600030101010101" pitchFamily="2" charset="-122"/>
              </a:rPr>
              <a:t>, 2013, 3(4): 38-39. </a:t>
            </a:r>
            <a:r>
              <a:rPr lang="en-US" altLang="zh-CN" sz="1000" dirty="0">
                <a:solidFill>
                  <a:srgbClr val="0F1010"/>
                </a:solidFill>
                <a:latin typeface="Arial" panose="020B0604020202020204" pitchFamily="34" charset="0"/>
                <a:ea typeface="微软雅黑" panose="020B0503020204020204" pitchFamily="34" charset="-122"/>
                <a:sym typeface="宋体" panose="02010600030101010101" pitchFamily="2" charset="-122"/>
              </a:rPr>
              <a:t>JAMA, 1997, 277(22): 1775-1781</a:t>
            </a:r>
            <a:endParaRPr lang="en-US" altLang="zh-CN" sz="1000" dirty="0">
              <a:solidFill>
                <a:srgbClr val="0F1010"/>
              </a:solidFill>
              <a:latin typeface="Arial" panose="020B0604020202020204" pitchFamily="34" charset="0"/>
              <a:ea typeface="微软雅黑" panose="020B0503020204020204" pitchFamily="34" charset="-122"/>
              <a:sym typeface="宋体" panose="02010600030101010101" pitchFamily="2"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4400" b="1" i="0" u="none" strike="noStrike" kern="1200" cap="none" spc="0" normalizeH="0" baseline="0" noProof="1">
                <a:ln>
                  <a:noFill/>
                </a:ln>
                <a:solidFill>
                  <a:schemeClr val="accent2"/>
                </a:solidFill>
                <a:effectLst/>
                <a:uLnTx/>
                <a:uFillTx/>
                <a:latin typeface="微软雅黑" panose="020B0503020204020204" pitchFamily="34" charset="-122"/>
                <a:ea typeface="微软雅黑" panose="020B0503020204020204" pitchFamily="34" charset="-122"/>
                <a:cs typeface="+mj-cs"/>
              </a:rPr>
              <a:t>H</a:t>
            </a:r>
            <a:r>
              <a:rPr kumimoji="0" lang="zh-CN" altLang="en-US" sz="4400" b="1" i="0" u="none" strike="noStrike" kern="1200" cap="none" spc="0" normalizeH="0" baseline="0" noProof="1">
                <a:ln>
                  <a:noFill/>
                </a:ln>
                <a:solidFill>
                  <a:schemeClr val="accent2"/>
                </a:solidFill>
                <a:effectLst/>
                <a:uLnTx/>
                <a:uFillTx/>
                <a:latin typeface="微软雅黑" panose="020B0503020204020204" pitchFamily="34" charset="-122"/>
                <a:ea typeface="微软雅黑" panose="020B0503020204020204" pitchFamily="34" charset="-122"/>
                <a:cs typeface="+mj-cs"/>
              </a:rPr>
              <a:t>型</a:t>
            </a:r>
            <a:r>
              <a:rPr kumimoji="0" lang="zh-CN" altLang="en-US" sz="44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j-cs"/>
              </a:rPr>
              <a:t>高血压</a:t>
            </a:r>
            <a:r>
              <a:rPr kumimoji="0" lang="en-US" altLang="zh-CN" sz="32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j-cs"/>
              </a:rPr>
              <a:t>——</a:t>
            </a:r>
            <a:r>
              <a:rPr kumimoji="0" lang="zh-CN" altLang="en-US" sz="32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j-cs"/>
              </a:rPr>
              <a:t>我国人群特有的高血压</a:t>
            </a:r>
            <a:endParaRPr kumimoji="0" lang="zh-CN" altLang="en-US" sz="32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j-cs"/>
            </a:endParaRPr>
          </a:p>
        </p:txBody>
      </p:sp>
      <p:sp>
        <p:nvSpPr>
          <p:cNvPr id="3" name="内容占位符 2"/>
          <p:cNvSpPr>
            <a:spLocks noGrp="1"/>
          </p:cNvSpPr>
          <p:nvPr>
            <p:ph idx="1"/>
          </p:nvPr>
        </p:nvSpPr>
        <p:spPr>
          <a:xfrm>
            <a:off x="6645275" y="2287588"/>
            <a:ext cx="3554413" cy="3275013"/>
          </a:xfrm>
        </p:spPr>
        <p:txBody>
          <a:bodyPr vert="horz" wrap="square" lIns="91440" tIns="45720" rIns="91440" bIns="45720" numCol="1" anchor="t" anchorCtr="0" compatLnSpc="1"/>
          <a:lstStyle/>
          <a:p>
            <a:pPr marL="0" marR="0" lvl="0" indent="457200" algn="just" defTabSz="914400" rtl="0" eaLnBrk="1" fontAlgn="base" latinLnBrk="0" hangingPunct="1">
              <a:lnSpc>
                <a:spcPct val="150000"/>
              </a:lnSpc>
              <a:spcBef>
                <a:spcPts val="0"/>
              </a:spcBef>
              <a:spcAft>
                <a:spcPct val="0"/>
              </a:spcAft>
              <a:buClrTx/>
              <a:buSzTx/>
              <a:buFontTx/>
              <a:buNone/>
              <a:defRPr/>
            </a:pPr>
            <a:r>
              <a:rPr kumimoji="0" lang="zh-CN" altLang="en-US" sz="2000" b="0"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n-cs"/>
              </a:rPr>
              <a:t>由于我国人群饮食习惯、环境因素等，导致我国</a:t>
            </a:r>
            <a:r>
              <a:rPr kumimoji="0" lang="zh-CN" altLang="en-US" sz="20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n-cs"/>
              </a:rPr>
              <a:t>每4个高血压患者中有3个是H型高血压，</a:t>
            </a:r>
            <a:r>
              <a:rPr kumimoji="0" lang="zh-CN" altLang="en-US" sz="2000" b="1" i="0" u="none" strike="noStrike" kern="1200" cap="none" spc="0" normalizeH="0" baseline="0" noProof="1">
                <a:ln>
                  <a:noFill/>
                </a:ln>
                <a:solidFill>
                  <a:schemeClr val="accent2"/>
                </a:solidFill>
                <a:effectLst/>
                <a:uLnTx/>
                <a:uFillTx/>
                <a:latin typeface="微软雅黑" panose="020B0503020204020204" pitchFamily="34" charset="-122"/>
                <a:ea typeface="微软雅黑" panose="020B0503020204020204" pitchFamily="34" charset="-122"/>
                <a:cs typeface="+mn-cs"/>
              </a:rPr>
              <a:t>发病率高达75%</a:t>
            </a:r>
            <a:r>
              <a:rPr kumimoji="0" lang="zh-CN" altLang="en-US" sz="2000" b="0"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n-cs"/>
              </a:rPr>
              <a:t>。H型高血压具有</a:t>
            </a:r>
            <a:r>
              <a:rPr kumimoji="0" lang="zh-CN" altLang="en-US" sz="20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n-cs"/>
              </a:rPr>
              <a:t>发病率高</a:t>
            </a:r>
            <a:r>
              <a:rPr kumimoji="0" lang="zh-CN" altLang="en-US" sz="2000" b="0"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n-cs"/>
              </a:rPr>
              <a:t>、</a:t>
            </a:r>
            <a:r>
              <a:rPr kumimoji="0" lang="zh-CN" altLang="en-US" sz="20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n-cs"/>
              </a:rPr>
              <a:t>危害大</a:t>
            </a:r>
            <a:r>
              <a:rPr kumimoji="0" lang="zh-CN" altLang="en-US" sz="2000" b="0"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n-cs"/>
              </a:rPr>
              <a:t>的特点。</a:t>
            </a:r>
            <a:endParaRPr kumimoji="0" lang="zh-CN" altLang="en-US" sz="2000" b="0"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n-cs"/>
            </a:endParaRPr>
          </a:p>
        </p:txBody>
      </p:sp>
      <p:pic>
        <p:nvPicPr>
          <p:cNvPr id="15363" name="图片 4"/>
          <p:cNvPicPr>
            <a:picLocks noChangeAspect="1"/>
          </p:cNvPicPr>
          <p:nvPr/>
        </p:nvPicPr>
        <p:blipFill>
          <a:blip r:embed="rId1"/>
          <a:stretch>
            <a:fillRect/>
          </a:stretch>
        </p:blipFill>
        <p:spPr>
          <a:xfrm>
            <a:off x="1770063" y="1808163"/>
            <a:ext cx="4459287" cy="4233862"/>
          </a:xfrm>
          <a:prstGeom prst="rect">
            <a:avLst/>
          </a:prstGeom>
          <a:noFill/>
          <a:ln w="9525">
            <a:noFill/>
          </a:ln>
        </p:spPr>
      </p:pic>
      <p:sp>
        <p:nvSpPr>
          <p:cNvPr id="15364" name="文本框 3"/>
          <p:cNvSpPr txBox="1"/>
          <p:nvPr/>
        </p:nvSpPr>
        <p:spPr>
          <a:xfrm>
            <a:off x="7350125" y="6388100"/>
            <a:ext cx="2849563" cy="244475"/>
          </a:xfrm>
          <a:prstGeom prst="rect">
            <a:avLst/>
          </a:prstGeom>
          <a:noFill/>
          <a:ln w="9525">
            <a:noFill/>
          </a:ln>
        </p:spPr>
        <p:txBody>
          <a:bodyPr wrap="none" anchor="t" anchorCtr="0">
            <a:spAutoFit/>
          </a:bodyPr>
          <a:p>
            <a:r>
              <a:rPr lang="zh-CN" altLang="en-US" sz="1000" dirty="0">
                <a:solidFill>
                  <a:srgbClr val="0F1010"/>
                </a:solidFill>
                <a:latin typeface="Arial" panose="020B0604020202020204" pitchFamily="34" charset="0"/>
                <a:ea typeface="微软雅黑" panose="020B0503020204020204" pitchFamily="34" charset="-122"/>
              </a:rPr>
              <a:t>依那普利叶酸片注册临床研究数据（六大城市）</a:t>
            </a:r>
            <a:endParaRPr lang="zh-CN" altLang="en-US" sz="1000" dirty="0">
              <a:solidFill>
                <a:srgbClr val="0F1010"/>
              </a:solidFill>
              <a:latin typeface="Arial" panose="020B0604020202020204" pitchFamily="34" charset="0"/>
              <a:ea typeface="微软雅黑" panose="020B0503020204020204" pitchFamily="34"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385" name="图片 4" descr="炒青菜"/>
          <p:cNvPicPr>
            <a:picLocks noChangeAspect="1"/>
          </p:cNvPicPr>
          <p:nvPr/>
        </p:nvPicPr>
        <p:blipFill>
          <a:blip r:embed="rId1"/>
          <a:stretch>
            <a:fillRect/>
          </a:stretch>
        </p:blipFill>
        <p:spPr>
          <a:xfrm>
            <a:off x="3151188" y="4371975"/>
            <a:ext cx="1385887" cy="781050"/>
          </a:xfrm>
          <a:prstGeom prst="rect">
            <a:avLst/>
          </a:prstGeom>
          <a:noFill/>
          <a:ln w="9525">
            <a:noFill/>
          </a:ln>
        </p:spPr>
      </p:pic>
      <p:sp>
        <p:nvSpPr>
          <p:cNvPr id="2" name="标题 1"/>
          <p:cNvSpPr>
            <a:spLocks noGrp="1"/>
          </p:cNvSpPr>
          <p:nvPr>
            <p:ph type="title"/>
          </p:nvPr>
        </p:nvSpPr>
        <p:spPr/>
        <p:txBody>
          <a:bodyPr vert="horz" wrap="square" lIns="91440" tIns="45720" rIns="91440" bIns="45720" numCol="1" anchor="ctr"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44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什么是</a:t>
            </a:r>
            <a:r>
              <a:rPr kumimoji="0" lang="zh-CN" altLang="en-US" sz="4400" b="1" i="0" u="none" strike="noStrike" kern="1200" cap="none" spc="0" normalizeH="0" baseline="0" noProof="1">
                <a:ln>
                  <a:noFill/>
                </a:ln>
                <a:solidFill>
                  <a:schemeClr val="accent2"/>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同型半胱氨酸</a:t>
            </a:r>
            <a:r>
              <a:rPr kumimoji="0" lang="en-US" altLang="zh-CN" sz="44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(Hcy)</a:t>
            </a:r>
            <a:endParaRPr kumimoji="0" lang="en-US" altLang="zh-CN" sz="44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内容占位符 2"/>
          <p:cNvSpPr>
            <a:spLocks noGrp="1"/>
          </p:cNvSpPr>
          <p:nvPr>
            <p:ph idx="1"/>
          </p:nvPr>
        </p:nvSpPr>
        <p:spPr>
          <a:xfrm>
            <a:off x="1981200" y="1600200"/>
            <a:ext cx="6351588" cy="1812925"/>
          </a:xfrm>
        </p:spPr>
        <p:txBody>
          <a:bodyPr vert="horz" wrap="square" lIns="91440" tIns="45720" rIns="91440" bIns="45720" numCol="1" anchor="t" anchorCtr="0" compatLnSpc="1"/>
          <a:lstStyle/>
          <a:p>
            <a:pPr marL="342900" marR="0" lvl="0" indent="-342900" algn="l" defTabSz="914400" rtl="0" eaLnBrk="1" fontAlgn="base" latinLnBrk="0" hangingPunct="1">
              <a:lnSpc>
                <a:spcPct val="150000"/>
              </a:lnSpc>
              <a:spcBef>
                <a:spcPct val="20000"/>
              </a:spcBef>
              <a:spcAft>
                <a:spcPct val="0"/>
              </a:spcAft>
              <a:buClrTx/>
              <a:buSzTx/>
              <a:buFontTx/>
              <a:buChar char="•"/>
              <a:defRPr/>
            </a:pPr>
            <a:r>
              <a:rPr kumimoji="0" lang="zh-CN" altLang="en-US" sz="2400" b="0"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同型半胱氨酸（</a:t>
            </a:r>
            <a:r>
              <a:rPr kumimoji="0" lang="en-US" altLang="zh-CN" sz="2400" b="0"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Hcy</a:t>
            </a:r>
            <a:r>
              <a:rPr kumimoji="0" lang="zh-CN" altLang="en-US" sz="2400" b="0"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）是人体内一种含巯基的</a:t>
            </a:r>
            <a:r>
              <a:rPr kumimoji="0" lang="zh-CN" altLang="en-US" sz="2400" b="0" i="0" u="none" strike="noStrike" kern="1200" cap="none" spc="0" normalizeH="0" baseline="0" noProof="1">
                <a:ln>
                  <a:noFill/>
                </a:ln>
                <a:solidFill>
                  <a:schemeClr val="accent2"/>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非必需氨基酸</a:t>
            </a:r>
            <a:r>
              <a:rPr kumimoji="0" lang="zh-CN" altLang="en-US" sz="2400" b="0"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，是蛋氨酸的中间代谢产物。</a:t>
            </a:r>
            <a:endParaRPr kumimoji="0" lang="zh-CN" altLang="en-US" sz="2400" b="0"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6388" name="图片 4" descr="问号"/>
          <p:cNvPicPr>
            <a:picLocks noChangeAspect="1"/>
          </p:cNvPicPr>
          <p:nvPr/>
        </p:nvPicPr>
        <p:blipFill>
          <a:blip r:embed="rId2">
            <a:clrChange>
              <a:clrFrom>
                <a:srgbClr val="FEFEFE"/>
              </a:clrFrom>
              <a:clrTo>
                <a:srgbClr val="FEFEFE">
                  <a:alpha val="0"/>
                </a:srgbClr>
              </a:clrTo>
            </a:clrChange>
          </a:blip>
          <a:stretch>
            <a:fillRect/>
          </a:stretch>
        </p:blipFill>
        <p:spPr>
          <a:xfrm>
            <a:off x="8102600" y="47625"/>
            <a:ext cx="2540000" cy="2686050"/>
          </a:xfrm>
          <a:prstGeom prst="rect">
            <a:avLst/>
          </a:prstGeom>
          <a:noFill/>
          <a:ln w="9525">
            <a:noFill/>
          </a:ln>
        </p:spPr>
      </p:pic>
      <p:pic>
        <p:nvPicPr>
          <p:cNvPr id="26631" name="Picture 7"/>
          <p:cNvPicPr>
            <a:picLocks noChangeAspect="1"/>
          </p:cNvPicPr>
          <p:nvPr/>
        </p:nvPicPr>
        <p:blipFill>
          <a:blip r:embed="rId3"/>
          <a:stretch>
            <a:fillRect/>
          </a:stretch>
        </p:blipFill>
        <p:spPr>
          <a:xfrm>
            <a:off x="2605088" y="3219450"/>
            <a:ext cx="1395412" cy="898525"/>
          </a:xfrm>
          <a:prstGeom prst="rect">
            <a:avLst/>
          </a:prstGeom>
          <a:noFill/>
          <a:ln w="9525">
            <a:noFill/>
          </a:ln>
        </p:spPr>
      </p:pic>
      <p:pic>
        <p:nvPicPr>
          <p:cNvPr id="16390" name="图片 3" descr="炒菜"/>
          <p:cNvPicPr>
            <a:picLocks noChangeAspect="1"/>
          </p:cNvPicPr>
          <p:nvPr/>
        </p:nvPicPr>
        <p:blipFill>
          <a:blip r:embed="rId4">
            <a:clrChange>
              <a:clrFrom>
                <a:srgbClr val="FAFAFA"/>
              </a:clrFrom>
              <a:clrTo>
                <a:srgbClr val="FAFAFA">
                  <a:alpha val="0"/>
                </a:srgbClr>
              </a:clrTo>
            </a:clrChange>
          </a:blip>
          <a:stretch>
            <a:fillRect/>
          </a:stretch>
        </p:blipFill>
        <p:spPr>
          <a:xfrm>
            <a:off x="2006600" y="3786188"/>
            <a:ext cx="1550988" cy="1036637"/>
          </a:xfrm>
          <a:prstGeom prst="rect">
            <a:avLst/>
          </a:prstGeom>
          <a:noFill/>
          <a:ln w="9525">
            <a:noFill/>
          </a:ln>
        </p:spPr>
      </p:pic>
      <p:sp>
        <p:nvSpPr>
          <p:cNvPr id="6" name="虚尾箭头 5"/>
          <p:cNvSpPr/>
          <p:nvPr/>
        </p:nvSpPr>
        <p:spPr>
          <a:xfrm>
            <a:off x="5081588" y="3786188"/>
            <a:ext cx="576263" cy="576263"/>
          </a:xfrm>
          <a:prstGeom prst="striped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sp>
        <p:nvSpPr>
          <p:cNvPr id="7" name="文本框 6"/>
          <p:cNvSpPr txBox="1"/>
          <p:nvPr/>
        </p:nvSpPr>
        <p:spPr>
          <a:xfrm>
            <a:off x="2460624" y="5847078"/>
            <a:ext cx="1684649" cy="398781"/>
          </a:xfrm>
          <a:prstGeom prst="rect">
            <a:avLst/>
          </a:prstGeom>
          <a:noFill/>
        </p:spPr>
        <p:txBody>
          <a:bodyPr>
            <a:spAutoFit/>
            <a:scene3d>
              <a:camera prst="orthographicFront"/>
              <a:lightRig rig="threePt" dir="t"/>
            </a:scene3d>
          </a:bodyPr>
          <a:lstStyle/>
          <a:p>
            <a:pPr marR="0" algn="ctr" defTabSz="914400">
              <a:buClrTx/>
              <a:buSzTx/>
              <a:buFont typeface="Arial" panose="020B0604020202020204" pitchFamily="34" charset="0"/>
              <a:defRPr/>
            </a:pPr>
            <a:r>
              <a:rPr kumimoji="0" lang="zh-CN" altLang="en-US" sz="2000" b="1" kern="1200" cap="none" spc="0" normalizeH="0" baseline="0" noProof="1">
                <a:solidFill>
                  <a:schemeClr val="accent4"/>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n-cs"/>
              </a:rPr>
              <a:t>体外</a:t>
            </a:r>
            <a:endParaRPr kumimoji="0" lang="zh-CN" altLang="en-US" sz="2000" b="1" kern="1200" cap="none" spc="0" normalizeH="0" baseline="0" noProof="1">
              <a:solidFill>
                <a:schemeClr val="accent4"/>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n-cs"/>
            </a:endParaRPr>
          </a:p>
        </p:txBody>
      </p:sp>
      <p:sp>
        <p:nvSpPr>
          <p:cNvPr id="8" name="文本框 7"/>
          <p:cNvSpPr txBox="1"/>
          <p:nvPr/>
        </p:nvSpPr>
        <p:spPr>
          <a:xfrm>
            <a:off x="4022725" y="3898900"/>
            <a:ext cx="1239838" cy="368300"/>
          </a:xfrm>
          <a:prstGeom prst="rect">
            <a:avLst/>
          </a:prstGeom>
          <a:noFill/>
        </p:spPr>
        <p:txBody>
          <a:bodyPr>
            <a:spAutoFit/>
          </a:bodyPr>
          <a:lstStyle/>
          <a:p>
            <a:pPr marR="0" algn="ctr" defTabSz="914400">
              <a:buClrTx/>
              <a:buSzTx/>
              <a:buFont typeface="Arial" panose="020B0604020202020204" pitchFamily="34" charset="0"/>
              <a:defRPr/>
            </a:pPr>
            <a:r>
              <a:rPr kumimoji="0" lang="zh-CN" altLang="en-US" b="1" kern="1200" cap="none" spc="0" normalizeH="0" baseline="0" noProof="1">
                <a:solidFill>
                  <a:schemeClr val="accent4"/>
                </a:solidFill>
                <a:latin typeface="微软雅黑" panose="020B0503020204020204" pitchFamily="34" charset="-122"/>
                <a:ea typeface="微软雅黑" panose="020B0503020204020204" pitchFamily="34" charset="-122"/>
                <a:cs typeface="+mn-cs"/>
              </a:rPr>
              <a:t>食物</a:t>
            </a:r>
            <a:endParaRPr kumimoji="0" lang="zh-CN" altLang="en-US" b="1" kern="1200" cap="none" spc="0" normalizeH="0" baseline="0" noProof="1">
              <a:solidFill>
                <a:schemeClr val="accent4"/>
              </a:solidFill>
              <a:latin typeface="微软雅黑" panose="020B0503020204020204" pitchFamily="34" charset="-122"/>
              <a:ea typeface="微软雅黑" panose="020B0503020204020204" pitchFamily="34" charset="-122"/>
              <a:cs typeface="+mn-cs"/>
            </a:endParaRPr>
          </a:p>
        </p:txBody>
      </p:sp>
      <p:sp>
        <p:nvSpPr>
          <p:cNvPr id="9" name="文本框 8"/>
          <p:cNvSpPr txBox="1"/>
          <p:nvPr/>
        </p:nvSpPr>
        <p:spPr>
          <a:xfrm>
            <a:off x="5807075" y="3859213"/>
            <a:ext cx="1112838" cy="368300"/>
          </a:xfrm>
          <a:prstGeom prst="rect">
            <a:avLst/>
          </a:prstGeom>
          <a:noFill/>
        </p:spPr>
        <p:txBody>
          <a:bodyPr>
            <a:spAutoFit/>
          </a:bodyPr>
          <a:lstStyle/>
          <a:p>
            <a:pPr marR="0" algn="ctr" defTabSz="914400">
              <a:buClrTx/>
              <a:buSzTx/>
              <a:buFont typeface="Arial" panose="020B0604020202020204" pitchFamily="34" charset="0"/>
              <a:defRPr/>
            </a:pPr>
            <a:r>
              <a:rPr kumimoji="0" lang="zh-CN" altLang="en-US" b="1" kern="1200" cap="none" spc="0" normalizeH="0" baseline="0" noProof="1">
                <a:solidFill>
                  <a:schemeClr val="accent3"/>
                </a:solidFill>
                <a:latin typeface="微软雅黑" panose="020B0503020204020204" pitchFamily="34" charset="-122"/>
                <a:ea typeface="微软雅黑" panose="020B0503020204020204" pitchFamily="34" charset="-122"/>
                <a:cs typeface="+mn-cs"/>
              </a:rPr>
              <a:t>蛋氨酸</a:t>
            </a:r>
            <a:endParaRPr kumimoji="0" lang="zh-CN" altLang="en-US" b="1" kern="1200" cap="none" spc="0" normalizeH="0" baseline="0" noProof="1">
              <a:solidFill>
                <a:schemeClr val="accent3"/>
              </a:solidFill>
              <a:latin typeface="微软雅黑" panose="020B0503020204020204" pitchFamily="34" charset="-122"/>
              <a:ea typeface="微软雅黑" panose="020B0503020204020204" pitchFamily="34" charset="-122"/>
              <a:cs typeface="+mn-cs"/>
            </a:endParaRPr>
          </a:p>
        </p:txBody>
      </p:sp>
      <p:sp>
        <p:nvSpPr>
          <p:cNvPr id="16395" name="文本框 9"/>
          <p:cNvSpPr txBox="1"/>
          <p:nvPr/>
        </p:nvSpPr>
        <p:spPr>
          <a:xfrm>
            <a:off x="7959725" y="3859213"/>
            <a:ext cx="1685925" cy="368300"/>
          </a:xfrm>
          <a:prstGeom prst="rect">
            <a:avLst/>
          </a:prstGeom>
          <a:noFill/>
          <a:ln w="9525">
            <a:noFill/>
          </a:ln>
        </p:spPr>
        <p:txBody>
          <a:bodyPr anchor="t" anchorCtr="0">
            <a:spAutoFit/>
          </a:bodyPr>
          <a:p>
            <a:pPr algn="ctr"/>
            <a:r>
              <a:rPr lang="zh-CN" altLang="en-US" b="1" dirty="0">
                <a:solidFill>
                  <a:schemeClr val="accent2"/>
                </a:solidFill>
                <a:latin typeface="微软雅黑" panose="020B0503020204020204" pitchFamily="34" charset="-122"/>
                <a:ea typeface="微软雅黑" panose="020B0503020204020204" pitchFamily="34" charset="-122"/>
              </a:rPr>
              <a:t>同型半胱氨酸</a:t>
            </a:r>
            <a:endParaRPr lang="zh-CN" altLang="en-US" b="1" dirty="0">
              <a:solidFill>
                <a:schemeClr val="accent2"/>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6920227" y="5847078"/>
            <a:ext cx="1684657" cy="398781"/>
          </a:xfrm>
          <a:prstGeom prst="rect">
            <a:avLst/>
          </a:prstGeom>
          <a:noFill/>
        </p:spPr>
        <p:txBody>
          <a:bodyPr>
            <a:spAutoFit/>
            <a:scene3d>
              <a:camera prst="orthographicFront"/>
              <a:lightRig rig="threePt" dir="t"/>
            </a:scene3d>
          </a:bodyPr>
          <a:lstStyle/>
          <a:p>
            <a:pPr marR="0" algn="ctr" defTabSz="914400">
              <a:buClrTx/>
              <a:buSzTx/>
              <a:buFont typeface="Arial" panose="020B0604020202020204" pitchFamily="34" charset="0"/>
              <a:defRPr/>
            </a:pPr>
            <a:r>
              <a:rPr kumimoji="0" lang="zh-CN" altLang="en-US" sz="2000" b="1" kern="1200" cap="none" spc="0" normalizeH="0" baseline="0" noProof="1">
                <a:solidFill>
                  <a:schemeClr val="accent3"/>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n-cs"/>
              </a:rPr>
              <a:t>体内</a:t>
            </a:r>
            <a:endParaRPr kumimoji="0" lang="zh-CN" altLang="en-US" sz="2000" b="1" kern="1200" cap="none" spc="0" normalizeH="0" baseline="0" noProof="1">
              <a:solidFill>
                <a:schemeClr val="accent3"/>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n-cs"/>
            </a:endParaRPr>
          </a:p>
        </p:txBody>
      </p:sp>
      <p:sp>
        <p:nvSpPr>
          <p:cNvPr id="12" name="下弧形箭头 11"/>
          <p:cNvSpPr/>
          <p:nvPr/>
        </p:nvSpPr>
        <p:spPr>
          <a:xfrm flipH="1">
            <a:off x="6392863" y="4229100"/>
            <a:ext cx="2408238" cy="449263"/>
          </a:xfrm>
          <a:prstGeom prst="curvedUp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3" name="下弧形箭头 12"/>
          <p:cNvSpPr/>
          <p:nvPr/>
        </p:nvSpPr>
        <p:spPr>
          <a:xfrm flipV="1">
            <a:off x="6451600" y="3409950"/>
            <a:ext cx="2406650" cy="449263"/>
          </a:xfrm>
          <a:prstGeom prst="curvedUp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35" name=" 135"/>
          <p:cNvSpPr/>
          <p:nvPr/>
        </p:nvSpPr>
        <p:spPr>
          <a:xfrm rot="16200000">
            <a:off x="9362281" y="3828256"/>
            <a:ext cx="647700" cy="360363"/>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4" name="乘号 13"/>
          <p:cNvSpPr/>
          <p:nvPr/>
        </p:nvSpPr>
        <p:spPr>
          <a:xfrm>
            <a:off x="7259638" y="4475163"/>
            <a:ext cx="792163" cy="431800"/>
          </a:xfrm>
          <a:prstGeom prst="mathMultiply">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grpSp>
        <p:nvGrpSpPr>
          <p:cNvPr id="16401" name="组合 20"/>
          <p:cNvGrpSpPr/>
          <p:nvPr/>
        </p:nvGrpSpPr>
        <p:grpSpPr>
          <a:xfrm>
            <a:off x="5351463" y="5081588"/>
            <a:ext cx="1938337" cy="646112"/>
            <a:chOff x="5513" y="7890"/>
            <a:chExt cx="3453" cy="1026"/>
          </a:xfrm>
        </p:grpSpPr>
        <p:sp>
          <p:nvSpPr>
            <p:cNvPr id="16" name="矩形标注 15"/>
            <p:cNvSpPr/>
            <p:nvPr/>
          </p:nvSpPr>
          <p:spPr>
            <a:xfrm flipH="1" flipV="1">
              <a:off x="5533" y="7890"/>
              <a:ext cx="3413" cy="1026"/>
            </a:xfrm>
            <a:prstGeom prst="wedgeRectCallout">
              <a:avLst>
                <a:gd name="adj1" fmla="val -50881"/>
                <a:gd name="adj2" fmla="val 88599"/>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600" b="0"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sp>
          <p:nvSpPr>
            <p:cNvPr id="17" name="文本框 16"/>
            <p:cNvSpPr txBox="1"/>
            <p:nvPr/>
          </p:nvSpPr>
          <p:spPr>
            <a:xfrm>
              <a:off x="5513" y="7900"/>
              <a:ext cx="3453" cy="927"/>
            </a:xfrm>
            <a:prstGeom prst="rect">
              <a:avLst/>
            </a:prstGeom>
            <a:noFill/>
          </p:spPr>
          <p:txBody>
            <a:bodyPr>
              <a:spAutoFit/>
            </a:bodyPr>
            <a:lstStyle/>
            <a:p>
              <a:pPr marR="0" algn="just" defTabSz="914400">
                <a:buClrTx/>
                <a:buSzTx/>
                <a:buFont typeface="Arial" panose="020B0604020202020204" pitchFamily="34" charset="0"/>
                <a:defRPr/>
              </a:pPr>
              <a:r>
                <a:rPr kumimoji="0" lang="zh-CN" altLang="en-US" sz="1600" b="1" kern="1200" cap="none" spc="0" normalizeH="0" baseline="0" noProof="1">
                  <a:solidFill>
                    <a:schemeClr val="accent3"/>
                  </a:solidFill>
                  <a:latin typeface="微软雅黑" panose="020B0503020204020204" pitchFamily="34" charset="-122"/>
                  <a:ea typeface="微软雅黑" panose="020B0503020204020204" pitchFamily="34" charset="-122"/>
                  <a:cs typeface="微软雅黑" panose="020B0503020204020204" pitchFamily="34" charset="-122"/>
                </a:rPr>
                <a:t>基因因素</a:t>
              </a:r>
              <a:r>
                <a:rPr kumimoji="0" lang="zh-CN" altLang="en-US" sz="1600" kern="1200" cap="none" spc="0" normalizeH="0" baseline="0" noProof="1">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rPr>
                <a:t>（</a:t>
              </a:r>
              <a:r>
                <a:rPr kumimoji="0" lang="en-US" altLang="zh-CN" sz="1600" kern="1200" cap="none" spc="0" normalizeH="0" baseline="0" noProof="1">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rPr>
                <a:t>MTHFR 677</a:t>
              </a:r>
              <a:r>
                <a:rPr kumimoji="0" lang="en-US" sz="1600" kern="1200" cap="none" spc="0" normalizeH="0" baseline="0" noProof="1">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rPr>
                <a:t>TT</a:t>
              </a:r>
              <a:r>
                <a:rPr kumimoji="0" lang="zh-CN" altLang="en-US" sz="1600" kern="1200" cap="none" spc="0" normalizeH="0" baseline="0" noProof="1">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rPr>
                <a:t>基因型突变）</a:t>
              </a:r>
              <a:endParaRPr kumimoji="0" lang="zh-CN" altLang="en-US" sz="1600" kern="1200" cap="none" spc="0" normalizeH="0" baseline="0" noProof="1">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16404" name="组合 21"/>
          <p:cNvGrpSpPr/>
          <p:nvPr/>
        </p:nvGrpSpPr>
        <p:grpSpPr>
          <a:xfrm>
            <a:off x="8102600" y="5081588"/>
            <a:ext cx="1792288" cy="644525"/>
            <a:chOff x="10360" y="7777"/>
            <a:chExt cx="2822" cy="1026"/>
          </a:xfrm>
        </p:grpSpPr>
        <p:sp>
          <p:nvSpPr>
            <p:cNvPr id="19" name="矩形标注 18"/>
            <p:cNvSpPr/>
            <p:nvPr/>
          </p:nvSpPr>
          <p:spPr>
            <a:xfrm flipV="1">
              <a:off x="10360" y="7777"/>
              <a:ext cx="2822" cy="1026"/>
            </a:xfrm>
            <a:prstGeom prst="wedgeRectCallout">
              <a:avLst>
                <a:gd name="adj1" fmla="val -53224"/>
                <a:gd name="adj2" fmla="val 97145"/>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600" b="0"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sp>
          <p:nvSpPr>
            <p:cNvPr id="20" name="文本框 19"/>
            <p:cNvSpPr txBox="1"/>
            <p:nvPr/>
          </p:nvSpPr>
          <p:spPr>
            <a:xfrm flipH="1">
              <a:off x="10360" y="7825"/>
              <a:ext cx="2822" cy="929"/>
            </a:xfrm>
            <a:prstGeom prst="rect">
              <a:avLst/>
            </a:prstGeom>
            <a:noFill/>
          </p:spPr>
          <p:txBody>
            <a:bodyPr>
              <a:spAutoFit/>
            </a:bodyPr>
            <a:lstStyle/>
            <a:p>
              <a:pPr marR="0" algn="just" defTabSz="914400">
                <a:buClrTx/>
                <a:buSzTx/>
                <a:buFont typeface="Arial" panose="020B0604020202020204" pitchFamily="34" charset="0"/>
                <a:defRPr/>
              </a:pPr>
              <a:r>
                <a:rPr kumimoji="0" lang="zh-CN" altLang="en-US" sz="1600" b="1" kern="1200" cap="none" spc="0" normalizeH="0" baseline="0" noProof="1">
                  <a:solidFill>
                    <a:schemeClr val="accent3"/>
                  </a:solidFill>
                  <a:latin typeface="微软雅黑" panose="020B0503020204020204" pitchFamily="34" charset="-122"/>
                  <a:ea typeface="微软雅黑" panose="020B0503020204020204" pitchFamily="34" charset="-122"/>
                  <a:cs typeface="+mn-cs"/>
                </a:rPr>
                <a:t>环境因素</a:t>
              </a:r>
              <a:r>
                <a:rPr kumimoji="0" lang="zh-CN" altLang="en-US" sz="1600" kern="1200" cap="none" spc="0" normalizeH="0" baseline="0" noProof="1">
                  <a:solidFill>
                    <a:schemeClr val="accent4"/>
                  </a:solidFill>
                  <a:latin typeface="微软雅黑" panose="020B0503020204020204" pitchFamily="34" charset="-122"/>
                  <a:ea typeface="微软雅黑" panose="020B0503020204020204" pitchFamily="34" charset="-122"/>
                  <a:cs typeface="+mn-cs"/>
                </a:rPr>
                <a:t>（叶酸先天或后天不足）</a:t>
              </a:r>
              <a:endParaRPr kumimoji="0" lang="zh-CN" altLang="en-US" sz="1600" kern="1200" cap="none" spc="0" normalizeH="0" baseline="0" noProof="1">
                <a:solidFill>
                  <a:schemeClr val="accent4"/>
                </a:solidFill>
                <a:latin typeface="微软雅黑" panose="020B0503020204020204" pitchFamily="34" charset="-122"/>
                <a:ea typeface="微软雅黑" panose="020B0503020204020204" pitchFamily="34" charset="-122"/>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6631"/>
                                        </p:tgtEl>
                                        <p:attrNameLst>
                                          <p:attrName>style.visibility</p:attrName>
                                        </p:attrNameLst>
                                      </p:cBhvr>
                                      <p:to>
                                        <p:strVal val="visible"/>
                                      </p:to>
                                    </p:set>
                                    <p:animEffect transition="in" filter="blinds(horizontal)">
                                      <p:cBhvr>
                                        <p:cTn id="7" dur="500"/>
                                        <p:tgtEl>
                                          <p:spTgt spid="26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89" name="标题 1"/>
          <p:cNvSpPr>
            <a:spLocks noGrp="1"/>
          </p:cNvSpPr>
          <p:nvPr>
            <p:ph type="title"/>
          </p:nvPr>
        </p:nvSpPr>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4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j-cs"/>
              </a:rPr>
              <a:t>同型半胱氨酸（</a:t>
            </a:r>
            <a:r>
              <a:rPr kumimoji="0" lang="en-US" altLang="zh-CN" sz="4400" b="1" i="0" u="none" strike="noStrike" kern="1200" cap="none" spc="0" normalizeH="0" baseline="0" noProof="1">
                <a:ln>
                  <a:noFill/>
                </a:ln>
                <a:solidFill>
                  <a:schemeClr val="accent2"/>
                </a:solidFill>
                <a:effectLst/>
                <a:uLnTx/>
                <a:uFillTx/>
                <a:latin typeface="微软雅黑" panose="020B0503020204020204" pitchFamily="34" charset="-122"/>
                <a:ea typeface="微软雅黑" panose="020B0503020204020204" pitchFamily="34" charset="-122"/>
                <a:cs typeface="+mj-cs"/>
              </a:rPr>
              <a:t>Hcy</a:t>
            </a:r>
            <a:r>
              <a:rPr kumimoji="0" lang="zh-CN" altLang="en-US" sz="44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j-cs"/>
              </a:rPr>
              <a:t>）的</a:t>
            </a:r>
            <a:r>
              <a:rPr kumimoji="0" lang="zh-CN" altLang="en-US" sz="4400" b="1" i="0" u="none" strike="noStrike" kern="1200" cap="none" spc="0" normalizeH="0" baseline="0" noProof="1">
                <a:ln>
                  <a:noFill/>
                </a:ln>
                <a:solidFill>
                  <a:schemeClr val="accent2"/>
                </a:solidFill>
                <a:effectLst/>
                <a:uLnTx/>
                <a:uFillTx/>
                <a:latin typeface="微软雅黑" panose="020B0503020204020204" pitchFamily="34" charset="-122"/>
                <a:ea typeface="微软雅黑" panose="020B0503020204020204" pitchFamily="34" charset="-122"/>
                <a:cs typeface="+mj-cs"/>
              </a:rPr>
              <a:t>危害</a:t>
            </a:r>
            <a:endParaRPr kumimoji="0" lang="zh-CN" altLang="en-US" sz="4400" b="1" i="0" u="none" strike="noStrike" kern="1200" cap="none" spc="0" normalizeH="0" baseline="0" noProof="1">
              <a:ln>
                <a:noFill/>
              </a:ln>
              <a:solidFill>
                <a:schemeClr val="accent2"/>
              </a:solidFill>
              <a:effectLst/>
              <a:uLnTx/>
              <a:uFillTx/>
              <a:latin typeface="微软雅黑" panose="020B0503020204020204" pitchFamily="34" charset="-122"/>
              <a:ea typeface="微软雅黑" panose="020B0503020204020204" pitchFamily="34" charset="-122"/>
              <a:cs typeface="+mj-cs"/>
            </a:endParaRPr>
          </a:p>
        </p:txBody>
      </p:sp>
      <p:sp>
        <p:nvSpPr>
          <p:cNvPr id="12290" name="内容占位符 2"/>
          <p:cNvSpPr>
            <a:spLocks noGrp="1"/>
          </p:cNvSpPr>
          <p:nvPr>
            <p:ph idx="1"/>
          </p:nvPr>
        </p:nvSpPr>
        <p:spPr>
          <a:xfrm>
            <a:off x="6254750" y="1924050"/>
            <a:ext cx="3838575" cy="2462213"/>
          </a:xfrm>
        </p:spPr>
        <p:txBody>
          <a:bodyPr vert="horz" wrap="square" lIns="91440" tIns="45720" rIns="91440" bIns="45720" numCol="1" anchor="t" anchorCtr="0" compatLnSpc="1"/>
          <a:lstStyle/>
          <a:p>
            <a:pPr marL="342900" marR="0" lvl="0" indent="-342900" algn="l" defTabSz="914400" rtl="0" eaLnBrk="1" fontAlgn="base" latinLnBrk="0" hangingPunct="1">
              <a:lnSpc>
                <a:spcPct val="150000"/>
              </a:lnSpc>
              <a:spcBef>
                <a:spcPct val="20000"/>
              </a:spcBef>
              <a:spcAft>
                <a:spcPct val="0"/>
              </a:spcAft>
              <a:buClrTx/>
              <a:buSzTx/>
              <a:buFontTx/>
              <a:buChar char="•"/>
              <a:defRPr/>
            </a:pPr>
            <a:r>
              <a:rPr kumimoji="0" lang="zh-CN" altLang="en-US" sz="2000" b="1" i="0" u="none" strike="noStrike" kern="1200" cap="none" spc="0" normalizeH="0" baseline="0" noProof="1">
                <a:ln>
                  <a:noFill/>
                </a:ln>
                <a:solidFill>
                  <a:schemeClr val="accent2"/>
                </a:solidFill>
                <a:effectLst/>
                <a:uLnTx/>
                <a:uFillTx/>
                <a:latin typeface="微软雅黑" panose="020B0503020204020204" pitchFamily="34" charset="-122"/>
                <a:ea typeface="微软雅黑" panose="020B0503020204020204" pitchFamily="34" charset="-122"/>
                <a:cs typeface="+mn-cs"/>
              </a:rPr>
              <a:t>破坏血管壁</a:t>
            </a:r>
            <a:r>
              <a:rPr kumimoji="0" lang="zh-CN" altLang="en-US" sz="20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n-cs"/>
              </a:rPr>
              <a:t>，使机体处于血栓前状态</a:t>
            </a:r>
            <a:endParaRPr kumimoji="0" lang="zh-CN" altLang="en-US" sz="20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914400" rtl="0" eaLnBrk="1" fontAlgn="base" latinLnBrk="0" hangingPunct="1">
              <a:lnSpc>
                <a:spcPct val="150000"/>
              </a:lnSpc>
              <a:spcBef>
                <a:spcPct val="20000"/>
              </a:spcBef>
              <a:spcAft>
                <a:spcPct val="0"/>
              </a:spcAft>
              <a:buClrTx/>
              <a:buSzTx/>
              <a:buFontTx/>
              <a:buChar char="•"/>
              <a:defRPr/>
            </a:pPr>
            <a:r>
              <a:rPr kumimoji="0" lang="zh-CN" altLang="en-US" sz="2000" b="1" i="0" u="none" strike="noStrike" kern="1200" cap="none" spc="0" normalizeH="0" baseline="0" noProof="1">
                <a:ln>
                  <a:noFill/>
                </a:ln>
                <a:solidFill>
                  <a:schemeClr val="accent2"/>
                </a:solidFill>
                <a:effectLst/>
                <a:uLnTx/>
                <a:uFillTx/>
                <a:latin typeface="微软雅黑" panose="020B0503020204020204" pitchFamily="34" charset="-122"/>
                <a:ea typeface="微软雅黑" panose="020B0503020204020204" pitchFamily="34" charset="-122"/>
                <a:cs typeface="+mn-cs"/>
              </a:rPr>
              <a:t>损伤血管</a:t>
            </a:r>
            <a:r>
              <a:rPr kumimoji="0" lang="zh-CN" altLang="en-US" sz="20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n-cs"/>
              </a:rPr>
              <a:t>导致多种心血管疾病</a:t>
            </a:r>
            <a:endParaRPr kumimoji="0" lang="zh-CN" altLang="en-US" sz="20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914400" rtl="0" eaLnBrk="1" fontAlgn="base" latinLnBrk="0" hangingPunct="1">
              <a:lnSpc>
                <a:spcPct val="150000"/>
              </a:lnSpc>
              <a:spcBef>
                <a:spcPct val="20000"/>
              </a:spcBef>
              <a:spcAft>
                <a:spcPct val="0"/>
              </a:spcAft>
              <a:buClrTx/>
              <a:buSzTx/>
              <a:buFontTx/>
              <a:buChar char="•"/>
              <a:defRPr/>
            </a:pPr>
            <a:r>
              <a:rPr kumimoji="0" lang="zh-CN" altLang="en-US" sz="2000" b="1" i="0" u="none" strike="noStrike" kern="1200" cap="none" spc="0" normalizeH="0" baseline="0" noProof="1">
                <a:ln>
                  <a:noFill/>
                </a:ln>
                <a:solidFill>
                  <a:schemeClr val="accent2"/>
                </a:solidFill>
                <a:effectLst/>
                <a:uLnTx/>
                <a:uFillTx/>
                <a:latin typeface="微软雅黑" panose="020B0503020204020204" pitchFamily="34" charset="-122"/>
                <a:ea typeface="微软雅黑" panose="020B0503020204020204" pitchFamily="34" charset="-122"/>
                <a:cs typeface="+mn-cs"/>
              </a:rPr>
              <a:t>促进动脉粥样硬化</a:t>
            </a:r>
            <a:r>
              <a:rPr kumimoji="0" lang="zh-CN" altLang="en-US" sz="20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n-cs"/>
              </a:rPr>
              <a:t>的发生发展</a:t>
            </a:r>
            <a:endParaRPr kumimoji="0" lang="zh-CN" altLang="en-US" sz="20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914400" rtl="0" eaLnBrk="1" fontAlgn="base" latinLnBrk="0" hangingPunct="1">
              <a:lnSpc>
                <a:spcPct val="150000"/>
              </a:lnSpc>
              <a:spcBef>
                <a:spcPct val="20000"/>
              </a:spcBef>
              <a:spcAft>
                <a:spcPct val="0"/>
              </a:spcAft>
              <a:buClrTx/>
              <a:buSzTx/>
              <a:buFontTx/>
              <a:buChar char="•"/>
              <a:defRPr/>
            </a:pPr>
            <a:r>
              <a:rPr kumimoji="0" lang="zh-CN" altLang="en-US" sz="20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n-cs"/>
              </a:rPr>
              <a:t>与高血压合并进一步</a:t>
            </a:r>
            <a:r>
              <a:rPr kumimoji="0" lang="zh-CN" altLang="en-US" sz="2000" b="1" i="0" u="none" strike="noStrike" kern="1200" cap="none" spc="0" normalizeH="0" baseline="0" noProof="1">
                <a:ln>
                  <a:noFill/>
                </a:ln>
                <a:solidFill>
                  <a:schemeClr val="accent2"/>
                </a:solidFill>
                <a:effectLst/>
                <a:uLnTx/>
                <a:uFillTx/>
                <a:latin typeface="微软雅黑" panose="020B0503020204020204" pitchFamily="34" charset="-122"/>
                <a:ea typeface="微软雅黑" panose="020B0503020204020204" pitchFamily="34" charset="-122"/>
                <a:cs typeface="+mn-cs"/>
              </a:rPr>
              <a:t>增加患者</a:t>
            </a:r>
            <a:r>
              <a:rPr kumimoji="0" lang="zh-CN" altLang="en-US" sz="20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n-cs"/>
              </a:rPr>
              <a:t>心脑血管事件尤其是</a:t>
            </a:r>
            <a:r>
              <a:rPr kumimoji="0" lang="zh-CN" altLang="en-US" sz="2000" b="1" i="0" u="none" strike="noStrike" kern="1200" cap="none" spc="0" normalizeH="0" baseline="0" noProof="1">
                <a:ln>
                  <a:noFill/>
                </a:ln>
                <a:solidFill>
                  <a:schemeClr val="accent2"/>
                </a:solidFill>
                <a:effectLst/>
                <a:uLnTx/>
                <a:uFillTx/>
                <a:latin typeface="微软雅黑" panose="020B0503020204020204" pitchFamily="34" charset="-122"/>
                <a:ea typeface="微软雅黑" panose="020B0503020204020204" pitchFamily="34" charset="-122"/>
                <a:cs typeface="+mn-cs"/>
              </a:rPr>
              <a:t>脑卒中发生风险</a:t>
            </a:r>
            <a:endParaRPr kumimoji="0" lang="zh-CN" altLang="en-US" sz="2000" b="1" i="0" u="none" strike="noStrike" kern="1200" cap="none" spc="0" normalizeH="0" baseline="0" noProof="1">
              <a:ln>
                <a:noFill/>
              </a:ln>
              <a:solidFill>
                <a:schemeClr val="accent2"/>
              </a:solidFill>
              <a:effectLst/>
              <a:uLnTx/>
              <a:uFillTx/>
              <a:latin typeface="微软雅黑" panose="020B0503020204020204" pitchFamily="34" charset="-122"/>
              <a:ea typeface="微软雅黑" panose="020B0503020204020204" pitchFamily="34" charset="-122"/>
              <a:cs typeface="+mn-cs"/>
            </a:endParaRPr>
          </a:p>
        </p:txBody>
      </p:sp>
      <p:grpSp>
        <p:nvGrpSpPr>
          <p:cNvPr id="17411" name="组合 5"/>
          <p:cNvGrpSpPr/>
          <p:nvPr/>
        </p:nvGrpSpPr>
        <p:grpSpPr>
          <a:xfrm>
            <a:off x="1901825" y="2373313"/>
            <a:ext cx="4222750" cy="2608262"/>
            <a:chOff x="596" y="3737"/>
            <a:chExt cx="6648" cy="4108"/>
          </a:xfrm>
        </p:grpSpPr>
        <p:grpSp>
          <p:nvGrpSpPr>
            <p:cNvPr id="17412" name="组合 3"/>
            <p:cNvGrpSpPr/>
            <p:nvPr/>
          </p:nvGrpSpPr>
          <p:grpSpPr>
            <a:xfrm>
              <a:off x="596" y="3737"/>
              <a:ext cx="6648" cy="4108"/>
              <a:chOff x="720" y="3757"/>
              <a:chExt cx="7244" cy="4108"/>
            </a:xfrm>
          </p:grpSpPr>
          <p:pic>
            <p:nvPicPr>
              <p:cNvPr id="17413" name="图片 1"/>
              <p:cNvPicPr>
                <a:picLocks noChangeAspect="1"/>
              </p:cNvPicPr>
              <p:nvPr/>
            </p:nvPicPr>
            <p:blipFill>
              <a:blip r:embed="rId1"/>
              <a:stretch>
                <a:fillRect/>
              </a:stretch>
            </p:blipFill>
            <p:spPr>
              <a:xfrm>
                <a:off x="720" y="3757"/>
                <a:ext cx="7244" cy="4109"/>
              </a:xfrm>
              <a:prstGeom prst="rect">
                <a:avLst/>
              </a:prstGeom>
              <a:noFill/>
              <a:ln w="9525">
                <a:noFill/>
              </a:ln>
            </p:spPr>
          </p:pic>
          <p:sp>
            <p:nvSpPr>
              <p:cNvPr id="3" name="矩形 2"/>
              <p:cNvSpPr/>
              <p:nvPr/>
            </p:nvSpPr>
            <p:spPr>
              <a:xfrm>
                <a:off x="1529" y="4267"/>
                <a:ext cx="1702" cy="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sp>
          <p:nvSpPr>
            <p:cNvPr id="5" name="矩形 4"/>
            <p:cNvSpPr/>
            <p:nvPr/>
          </p:nvSpPr>
          <p:spPr>
            <a:xfrm>
              <a:off x="1338" y="3737"/>
              <a:ext cx="2077" cy="5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400" b="1"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rPr>
                <a:t>同型半胱氨酸</a:t>
              </a:r>
              <a:endParaRPr kumimoji="0" lang="zh-CN" altLang="en-US" sz="1400" b="1"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grpSp>
      <p:sp>
        <p:nvSpPr>
          <p:cNvPr id="17416" name="矩形 1"/>
          <p:cNvSpPr/>
          <p:nvPr/>
        </p:nvSpPr>
        <p:spPr>
          <a:xfrm>
            <a:off x="7496175" y="6223000"/>
            <a:ext cx="2794000" cy="414338"/>
          </a:xfrm>
          <a:prstGeom prst="rect">
            <a:avLst/>
          </a:prstGeom>
          <a:noFill/>
          <a:ln w="9525">
            <a:noFill/>
          </a:ln>
        </p:spPr>
        <p:txBody>
          <a:bodyPr wrap="none" anchor="t" anchorCtr="0">
            <a:spAutoFit/>
          </a:bodyPr>
          <a:p>
            <a:pPr indent="-192405" latinLnBrk="1">
              <a:lnSpc>
                <a:spcPct val="80000"/>
              </a:lnSpc>
              <a:spcBef>
                <a:spcPct val="50000"/>
              </a:spcBef>
              <a:buClr>
                <a:srgbClr val="455F51"/>
              </a:buClr>
              <a:buSzPct val="75000"/>
            </a:pPr>
            <a:r>
              <a:rPr lang="en-US" altLang="zh-CN" sz="1000" dirty="0">
                <a:solidFill>
                  <a:srgbClr val="0F1010"/>
                </a:solidFill>
                <a:latin typeface="Arial" panose="020B0604020202020204" pitchFamily="34" charset="0"/>
                <a:ea typeface="宋体" panose="02010600030101010101" pitchFamily="2" charset="-122"/>
              </a:rPr>
              <a:t>Stroke. 2004;35:345-347.</a:t>
            </a:r>
            <a:endParaRPr lang="sv-SE" altLang="zh-CN" sz="1000" dirty="0">
              <a:solidFill>
                <a:srgbClr val="000000"/>
              </a:solidFill>
              <a:latin typeface="微软雅黑" panose="020B0503020204020204" pitchFamily="34" charset="-122"/>
              <a:ea typeface="微软雅黑" panose="020B0503020204020204" pitchFamily="34" charset="-122"/>
            </a:endParaRPr>
          </a:p>
          <a:p>
            <a:pPr indent="-192405" latinLnBrk="1">
              <a:lnSpc>
                <a:spcPct val="80000"/>
              </a:lnSpc>
              <a:spcBef>
                <a:spcPct val="50000"/>
              </a:spcBef>
              <a:buClr>
                <a:srgbClr val="455F51"/>
              </a:buClr>
              <a:buSzPct val="75000"/>
            </a:pPr>
            <a:r>
              <a:rPr lang="sv-SE" altLang="zh-CN" sz="1000" dirty="0">
                <a:solidFill>
                  <a:srgbClr val="000000"/>
                </a:solidFill>
                <a:latin typeface="微软雅黑" panose="020B0503020204020204" pitchFamily="34" charset="-122"/>
                <a:ea typeface="微软雅黑" panose="020B0503020204020204" pitchFamily="34" charset="-122"/>
              </a:rPr>
              <a:t>International Journal of Neuroscience 2016</a:t>
            </a:r>
            <a:endParaRPr lang="sv-SE" altLang="zh-CN" sz="1000" dirty="0">
              <a:solidFill>
                <a:srgbClr val="0000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3" name="Rectangle 3"/>
          <p:cNvSpPr/>
          <p:nvPr/>
        </p:nvSpPr>
        <p:spPr>
          <a:xfrm>
            <a:off x="1616075" y="5426075"/>
            <a:ext cx="3440113" cy="565150"/>
          </a:xfrm>
          <a:prstGeom prst="rect">
            <a:avLst/>
          </a:prstGeom>
          <a:noFill/>
          <a:ln w="9525">
            <a:noFill/>
          </a:ln>
        </p:spPr>
        <p:txBody>
          <a:bodyPr wrap="none" anchor="ctr" anchorCtr="0"/>
          <a:p>
            <a:r>
              <a:rPr lang="zh-CN" altLang="en-US" sz="1000" dirty="0">
                <a:solidFill>
                  <a:srgbClr val="000000"/>
                </a:solidFill>
                <a:latin typeface="微软雅黑" panose="020B0503020204020204" pitchFamily="34" charset="-122"/>
                <a:ea typeface="微软雅黑" panose="020B0503020204020204" pitchFamily="34" charset="-122"/>
              </a:rPr>
              <a:t>JANA.2004；7；11-24</a:t>
            </a:r>
            <a:endParaRPr lang="zh-CN" altLang="en-US" sz="1000" dirty="0">
              <a:solidFill>
                <a:srgbClr val="000000"/>
              </a:solidFill>
              <a:latin typeface="微软雅黑" panose="020B0503020204020204" pitchFamily="34" charset="-122"/>
              <a:ea typeface="微软雅黑" panose="020B0503020204020204" pitchFamily="34" charset="-122"/>
            </a:endParaRPr>
          </a:p>
          <a:p>
            <a:r>
              <a:rPr lang="zh-CN" altLang="en-US" sz="1000" dirty="0">
                <a:solidFill>
                  <a:srgbClr val="000000"/>
                </a:solidFill>
                <a:latin typeface="微软雅黑" panose="020B0503020204020204" pitchFamily="34" charset="-122"/>
                <a:ea typeface="微软雅黑" panose="020B0503020204020204" pitchFamily="34" charset="-122"/>
              </a:rPr>
              <a:t>Circulation 2006;113;e409-e449 </a:t>
            </a:r>
            <a:endParaRPr lang="zh-CN" altLang="en-US" sz="1000" dirty="0">
              <a:solidFill>
                <a:srgbClr val="000000"/>
              </a:solidFill>
              <a:latin typeface="微软雅黑" panose="020B0503020204020204" pitchFamily="34" charset="-122"/>
              <a:ea typeface="微软雅黑" panose="020B0503020204020204" pitchFamily="34" charset="-122"/>
            </a:endParaRPr>
          </a:p>
        </p:txBody>
      </p:sp>
      <p:pic>
        <p:nvPicPr>
          <p:cNvPr id="18434" name="Picture 2" descr="DA1"/>
          <p:cNvPicPr>
            <a:picLocks noChangeAspect="1"/>
          </p:cNvPicPr>
          <p:nvPr/>
        </p:nvPicPr>
        <p:blipFill>
          <a:blip r:embed="rId1"/>
          <a:srcRect l="4590" t="42731" r="70995" b="37489"/>
          <a:stretch>
            <a:fillRect/>
          </a:stretch>
        </p:blipFill>
        <p:spPr>
          <a:xfrm>
            <a:off x="1616075" y="1373188"/>
            <a:ext cx="4056063" cy="3800475"/>
          </a:xfrm>
          <a:prstGeom prst="rect">
            <a:avLst/>
          </a:prstGeom>
          <a:solidFill>
            <a:srgbClr val="75A0DD"/>
          </a:solidFill>
          <a:ln w="25400" cap="flat" cmpd="sng">
            <a:solidFill>
              <a:srgbClr val="9C9CDF"/>
            </a:solidFill>
            <a:prstDash val="solid"/>
            <a:miter/>
            <a:headEnd type="none" w="med" len="med"/>
            <a:tailEnd type="none" w="med" len="med"/>
          </a:ln>
        </p:spPr>
      </p:pic>
      <p:sp>
        <p:nvSpPr>
          <p:cNvPr id="18435" name="Line 13"/>
          <p:cNvSpPr/>
          <p:nvPr/>
        </p:nvSpPr>
        <p:spPr>
          <a:xfrm>
            <a:off x="3792538" y="1974850"/>
            <a:ext cx="0" cy="2592388"/>
          </a:xfrm>
          <a:prstGeom prst="line">
            <a:avLst/>
          </a:prstGeom>
          <a:ln w="38100" cap="flat" cmpd="sng">
            <a:solidFill>
              <a:schemeClr val="accent2"/>
            </a:solidFill>
            <a:prstDash val="dashDot"/>
            <a:round/>
            <a:headEnd type="none" w="med" len="med"/>
            <a:tailEnd type="none" w="med" len="med"/>
          </a:ln>
        </p:spPr>
      </p:sp>
      <p:sp>
        <p:nvSpPr>
          <p:cNvPr id="18436" name="Line 14"/>
          <p:cNvSpPr/>
          <p:nvPr/>
        </p:nvSpPr>
        <p:spPr>
          <a:xfrm>
            <a:off x="3503613" y="3860800"/>
            <a:ext cx="1655762" cy="0"/>
          </a:xfrm>
          <a:prstGeom prst="line">
            <a:avLst/>
          </a:prstGeom>
          <a:ln w="38100" cap="flat" cmpd="sng">
            <a:solidFill>
              <a:srgbClr val="FF0000"/>
            </a:solidFill>
            <a:prstDash val="dashDot"/>
            <a:round/>
            <a:headEnd type="none" w="med" len="med"/>
            <a:tailEnd type="none" w="med" len="med"/>
          </a:ln>
        </p:spPr>
      </p:sp>
      <p:sp>
        <p:nvSpPr>
          <p:cNvPr id="18437" name="标题 1"/>
          <p:cNvSpPr>
            <a:spLocks noGrp="1"/>
          </p:cNvSpPr>
          <p:nvPr/>
        </p:nvSpPr>
        <p:spPr>
          <a:xfrm>
            <a:off x="2120900" y="41275"/>
            <a:ext cx="8229600" cy="1143000"/>
          </a:xfrm>
          <a:prstGeom prst="rect">
            <a:avLst/>
          </a:prstGeom>
          <a:noFill/>
          <a:ln w="9525">
            <a:noFill/>
          </a:ln>
        </p:spPr>
        <p:txBody>
          <a:bodyPr anchor="ctr" anchorCtr="0"/>
          <a:p>
            <a:pPr algn="ctr"/>
            <a:r>
              <a:rPr lang="zh-CN" altLang="en-US" sz="3200" b="1" dirty="0">
                <a:solidFill>
                  <a:srgbClr val="39639D"/>
                </a:solidFill>
                <a:latin typeface="微软雅黑" panose="020B0503020204020204" pitchFamily="34" charset="-122"/>
                <a:ea typeface="微软雅黑" panose="020B0503020204020204" pitchFamily="34" charset="-122"/>
              </a:rPr>
              <a:t>高同型半胱氨酸血症</a:t>
            </a:r>
            <a:r>
              <a:rPr lang="zh-CN" altLang="en-US" sz="3200" b="1" dirty="0">
                <a:solidFill>
                  <a:srgbClr val="FF0000"/>
                </a:solidFill>
                <a:latin typeface="微软雅黑" panose="020B0503020204020204" pitchFamily="34" charset="-122"/>
                <a:ea typeface="微软雅黑" panose="020B0503020204020204" pitchFamily="34" charset="-122"/>
              </a:rPr>
              <a:t>≥10</a:t>
            </a:r>
            <a:r>
              <a:rPr lang="en-US" altLang="zh-CN" sz="3200" b="1" dirty="0">
                <a:solidFill>
                  <a:srgbClr val="FF0000"/>
                </a:solidFill>
                <a:latin typeface="微软雅黑" panose="020B0503020204020204" pitchFamily="34" charset="-122"/>
                <a:ea typeface="微软雅黑" panose="020B0503020204020204" pitchFamily="34" charset="-122"/>
              </a:rPr>
              <a:t>μ</a:t>
            </a:r>
            <a:r>
              <a:rPr lang="zh-CN" altLang="en-US" sz="3200" b="1" dirty="0">
                <a:solidFill>
                  <a:srgbClr val="FF0000"/>
                </a:solidFill>
                <a:latin typeface="微软雅黑" panose="020B0503020204020204" pitchFamily="34" charset="-122"/>
                <a:ea typeface="微软雅黑" panose="020B0503020204020204" pitchFamily="34" charset="-122"/>
              </a:rPr>
              <a:t>mol/L</a:t>
            </a:r>
            <a:endParaRPr lang="zh-CN" altLang="en-US" sz="3200" b="1" dirty="0">
              <a:solidFill>
                <a:srgbClr val="FF0000"/>
              </a:solidFill>
              <a:latin typeface="微软雅黑" panose="020B0503020204020204" pitchFamily="34" charset="-122"/>
              <a:ea typeface="微软雅黑" panose="020B0503020204020204" pitchFamily="34" charset="-122"/>
            </a:endParaRPr>
          </a:p>
        </p:txBody>
      </p:sp>
      <p:pic>
        <p:nvPicPr>
          <p:cNvPr id="21" name="图片 20"/>
          <p:cNvPicPr>
            <a:picLocks noChangeAspect="1"/>
          </p:cNvPicPr>
          <p:nvPr/>
        </p:nvPicPr>
        <p:blipFill>
          <a:blip r:embed="rId2"/>
          <a:stretch>
            <a:fillRect/>
          </a:stretch>
        </p:blipFill>
        <p:spPr>
          <a:xfrm>
            <a:off x="6589713" y="4421188"/>
            <a:ext cx="1106488" cy="1570038"/>
          </a:xfrm>
          <a:prstGeom prst="rect">
            <a:avLst/>
          </a:prstGeom>
          <a:ln>
            <a:noFill/>
          </a:ln>
          <a:effectLst>
            <a:outerShdw blurRad="190500" algn="tl" rotWithShape="0">
              <a:srgbClr val="000000">
                <a:alpha val="70000"/>
              </a:srgbClr>
            </a:outerShdw>
          </a:effectLst>
        </p:spPr>
      </p:pic>
      <p:sp>
        <p:nvSpPr>
          <p:cNvPr id="18439" name="矩形 21"/>
          <p:cNvSpPr/>
          <p:nvPr/>
        </p:nvSpPr>
        <p:spPr>
          <a:xfrm>
            <a:off x="5815013" y="1184275"/>
            <a:ext cx="4822825" cy="1938338"/>
          </a:xfrm>
          <a:prstGeom prst="rect">
            <a:avLst/>
          </a:prstGeom>
          <a:noFill/>
          <a:ln w="9525">
            <a:noFill/>
          </a:ln>
        </p:spPr>
        <p:txBody>
          <a:bodyPr anchor="t" anchorCtr="0">
            <a:spAutoFit/>
          </a:bodyPr>
          <a:p>
            <a:pPr marL="285750" indent="-285750">
              <a:lnSpc>
                <a:spcPct val="150000"/>
              </a:lnSpc>
              <a:buFont typeface="Wingdings" panose="05000000000000000000" pitchFamily="2" charset="2"/>
              <a:buChar char="n"/>
            </a:pPr>
            <a:r>
              <a:rPr lang="en-US" altLang="zh-CN" sz="1600" b="1" dirty="0">
                <a:solidFill>
                  <a:srgbClr val="39639D"/>
                </a:solidFill>
                <a:latin typeface="微软雅黑" panose="020B0503020204020204" pitchFamily="34" charset="-122"/>
                <a:ea typeface="微软雅黑" panose="020B0503020204020204" pitchFamily="34" charset="-122"/>
              </a:rPr>
              <a:t>JANA《</a:t>
            </a:r>
            <a:r>
              <a:rPr lang="zh-CN" altLang="en-US" sz="1600" b="1" dirty="0">
                <a:solidFill>
                  <a:srgbClr val="39639D"/>
                </a:solidFill>
                <a:latin typeface="微软雅黑" panose="020B0503020204020204" pitchFamily="34" charset="-122"/>
                <a:ea typeface="微软雅黑" panose="020B0503020204020204" pitchFamily="34" charset="-122"/>
              </a:rPr>
              <a:t>同型半胱氨酸临床诊疗指南</a:t>
            </a:r>
            <a:r>
              <a:rPr lang="en-US" altLang="zh-CN" sz="1600" b="1" dirty="0">
                <a:solidFill>
                  <a:srgbClr val="39639D"/>
                </a:solidFill>
                <a:latin typeface="微软雅黑" panose="020B0503020204020204" pitchFamily="34" charset="-122"/>
                <a:ea typeface="微软雅黑" panose="020B0503020204020204" pitchFamily="34" charset="-122"/>
              </a:rPr>
              <a:t>》</a:t>
            </a:r>
            <a:r>
              <a:rPr lang="zh-CN" altLang="en-US" sz="1600" b="1" dirty="0">
                <a:solidFill>
                  <a:srgbClr val="39639D"/>
                </a:solidFill>
                <a:latin typeface="微软雅黑" panose="020B0503020204020204" pitchFamily="34" charset="-122"/>
                <a:ea typeface="微软雅黑" panose="020B0503020204020204" pitchFamily="34" charset="-122"/>
              </a:rPr>
              <a:t>中指出：</a:t>
            </a:r>
            <a:endParaRPr lang="en-US" altLang="zh-CN" sz="1600" b="1" dirty="0">
              <a:solidFill>
                <a:srgbClr val="39639D"/>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l"/>
            </a:pPr>
            <a:r>
              <a:rPr lang="zh-CN" altLang="en-US" sz="1600" b="1" dirty="0">
                <a:solidFill>
                  <a:srgbClr val="39639D"/>
                </a:solidFill>
                <a:latin typeface="微软雅黑" panose="020B0503020204020204" pitchFamily="34" charset="-122"/>
                <a:ea typeface="微软雅黑" panose="020B0503020204020204" pitchFamily="34" charset="-122"/>
              </a:rPr>
              <a:t>当</a:t>
            </a:r>
            <a:r>
              <a:rPr lang="en-US" altLang="zh-CN" sz="1600" b="1" dirty="0">
                <a:solidFill>
                  <a:srgbClr val="39639D"/>
                </a:solidFill>
                <a:latin typeface="微软雅黑" panose="020B0503020204020204" pitchFamily="34" charset="-122"/>
                <a:ea typeface="微软雅黑" panose="020B0503020204020204" pitchFamily="34" charset="-122"/>
              </a:rPr>
              <a:t>Hcy</a:t>
            </a:r>
            <a:r>
              <a:rPr lang="zh-CN" altLang="en-US" sz="1600" b="1" dirty="0">
                <a:solidFill>
                  <a:srgbClr val="39639D"/>
                </a:solidFill>
                <a:latin typeface="微软雅黑" panose="020B0503020204020204" pitchFamily="34" charset="-122"/>
                <a:ea typeface="微软雅黑" panose="020B0503020204020204" pitchFamily="34" charset="-122"/>
              </a:rPr>
              <a:t>水平达到</a:t>
            </a:r>
            <a:r>
              <a:rPr lang="en-US" altLang="zh-CN" sz="1600" b="1" dirty="0">
                <a:solidFill>
                  <a:srgbClr val="C00000"/>
                </a:solidFill>
                <a:latin typeface="微软雅黑" panose="020B0503020204020204" pitchFamily="34" charset="-122"/>
                <a:ea typeface="微软雅黑" panose="020B0503020204020204" pitchFamily="34" charset="-122"/>
              </a:rPr>
              <a:t>6.3μmol/L</a:t>
            </a:r>
            <a:r>
              <a:rPr lang="zh-CN" altLang="en-US" sz="1600" b="1" dirty="0">
                <a:solidFill>
                  <a:srgbClr val="39639D"/>
                </a:solidFill>
                <a:latin typeface="微软雅黑" panose="020B0503020204020204" pitchFamily="34" charset="-122"/>
                <a:ea typeface="微软雅黑" panose="020B0503020204020204" pitchFamily="34" charset="-122"/>
              </a:rPr>
              <a:t>时，即已进入心脑血管事件高危区；</a:t>
            </a:r>
            <a:endParaRPr lang="en-US" altLang="zh-CN" sz="1600" b="1" dirty="0">
              <a:solidFill>
                <a:srgbClr val="39639D"/>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l"/>
            </a:pPr>
            <a:r>
              <a:rPr lang="zh-CN" altLang="en-US" sz="1600" b="1" dirty="0">
                <a:solidFill>
                  <a:srgbClr val="39639D"/>
                </a:solidFill>
                <a:latin typeface="微软雅黑" panose="020B0503020204020204" pitchFamily="34" charset="-122"/>
                <a:ea typeface="微软雅黑" panose="020B0503020204020204" pitchFamily="34" charset="-122"/>
              </a:rPr>
              <a:t>当</a:t>
            </a:r>
            <a:r>
              <a:rPr lang="en-US" altLang="zh-CN" sz="1600" b="1" dirty="0">
                <a:solidFill>
                  <a:srgbClr val="39639D"/>
                </a:solidFill>
                <a:latin typeface="微软雅黑" panose="020B0503020204020204" pitchFamily="34" charset="-122"/>
                <a:ea typeface="微软雅黑" panose="020B0503020204020204" pitchFamily="34" charset="-122"/>
              </a:rPr>
              <a:t>Hcy</a:t>
            </a:r>
            <a:r>
              <a:rPr lang="zh-CN" altLang="en-US" sz="1600" b="1" dirty="0">
                <a:solidFill>
                  <a:srgbClr val="39639D"/>
                </a:solidFill>
                <a:latin typeface="微软雅黑" panose="020B0503020204020204" pitchFamily="34" charset="-122"/>
                <a:ea typeface="微软雅黑" panose="020B0503020204020204" pitchFamily="34" charset="-122"/>
              </a:rPr>
              <a:t>水平达到</a:t>
            </a:r>
            <a:r>
              <a:rPr lang="en-US" altLang="zh-CN" sz="1600" b="1" dirty="0">
                <a:solidFill>
                  <a:srgbClr val="C00000"/>
                </a:solidFill>
                <a:latin typeface="微软雅黑" panose="020B0503020204020204" pitchFamily="34" charset="-122"/>
                <a:ea typeface="微软雅黑" panose="020B0503020204020204" pitchFamily="34" charset="-122"/>
              </a:rPr>
              <a:t>10μmol/L</a:t>
            </a:r>
            <a:r>
              <a:rPr lang="zh-CN" altLang="en-US" sz="1600" b="1" dirty="0">
                <a:solidFill>
                  <a:srgbClr val="39639D"/>
                </a:solidFill>
                <a:latin typeface="微软雅黑" panose="020B0503020204020204" pitchFamily="34" charset="-122"/>
                <a:ea typeface="微软雅黑" panose="020B0503020204020204" pitchFamily="34" charset="-122"/>
              </a:rPr>
              <a:t>时，心脑血管事件发生率达到</a:t>
            </a:r>
            <a:r>
              <a:rPr lang="en-US" altLang="zh-CN" sz="1600" b="1" dirty="0">
                <a:solidFill>
                  <a:srgbClr val="39639D"/>
                </a:solidFill>
                <a:latin typeface="微软雅黑" panose="020B0503020204020204" pitchFamily="34" charset="-122"/>
                <a:ea typeface="微软雅黑" panose="020B0503020204020204" pitchFamily="34" charset="-122"/>
              </a:rPr>
              <a:t>2</a:t>
            </a:r>
            <a:r>
              <a:rPr lang="zh-CN" altLang="en-US" sz="1600" b="1" dirty="0">
                <a:solidFill>
                  <a:srgbClr val="39639D"/>
                </a:solidFill>
                <a:latin typeface="微软雅黑" panose="020B0503020204020204" pitchFamily="34" charset="-122"/>
                <a:ea typeface="微软雅黑" panose="020B0503020204020204" pitchFamily="34" charset="-122"/>
              </a:rPr>
              <a:t>倍。</a:t>
            </a:r>
            <a:endParaRPr lang="en-US" altLang="zh-CN" sz="1600" b="1" dirty="0">
              <a:solidFill>
                <a:srgbClr val="39639D"/>
              </a:solidFill>
              <a:latin typeface="微软雅黑" panose="020B0503020204020204" pitchFamily="34" charset="-122"/>
              <a:ea typeface="微软雅黑" panose="020B0503020204020204" pitchFamily="34" charset="-122"/>
            </a:endParaRPr>
          </a:p>
        </p:txBody>
      </p:sp>
      <p:sp>
        <p:nvSpPr>
          <p:cNvPr id="23" name="矩形 22"/>
          <p:cNvSpPr/>
          <p:nvPr/>
        </p:nvSpPr>
        <p:spPr>
          <a:xfrm>
            <a:off x="5815013" y="3314700"/>
            <a:ext cx="4822825" cy="830263"/>
          </a:xfrm>
          <a:prstGeom prst="rect">
            <a:avLst/>
          </a:prstGeom>
        </p:spPr>
        <p:txBody>
          <a:bodyPr>
            <a:spAutoFit/>
          </a:bodyPr>
          <a:lstStyle/>
          <a:p>
            <a:pPr marL="285750" marR="0" lvl="0" indent="-285750" algn="l" defTabSz="914400" rtl="0" eaLnBrk="1" fontAlgn="base" latinLnBrk="0" hangingPunct="1">
              <a:lnSpc>
                <a:spcPct val="150000"/>
              </a:lnSpc>
              <a:spcBef>
                <a:spcPct val="0"/>
              </a:spcBef>
              <a:spcAft>
                <a:spcPct val="0"/>
              </a:spcAft>
              <a:buClrTx/>
              <a:buSzTx/>
              <a:buFont typeface="Wingdings" panose="05000000000000000000" pitchFamily="2" charset="2"/>
              <a:buChar char="n"/>
              <a:defRPr/>
            </a:pPr>
            <a:r>
              <a:rPr kumimoji="0" lang="en-US" altLang="zh-CN" sz="1600" b="0" i="0" u="none" strike="noStrike" kern="1200" cap="none" spc="0" normalizeH="0" baseline="0" noProof="0" dirty="0">
                <a:ln>
                  <a:noFill/>
                </a:ln>
                <a:solidFill>
                  <a:srgbClr val="39639D"/>
                </a:solidFill>
                <a:effectLst/>
                <a:uLnTx/>
                <a:uFillTx/>
                <a:latin typeface="微软雅黑" panose="020B0503020204020204" pitchFamily="34" charset="-122"/>
                <a:ea typeface="微软雅黑" panose="020B0503020204020204" pitchFamily="34" charset="-122"/>
                <a:cs typeface="+mn-cs"/>
              </a:rPr>
              <a:t> </a:t>
            </a:r>
            <a:r>
              <a:rPr kumimoji="0" lang="en-US" altLang="zh-CN" sz="1600" b="1" i="0" u="none" strike="noStrike" kern="1200" cap="none" spc="0" normalizeH="0" baseline="0" noProof="0" dirty="0">
                <a:ln>
                  <a:noFill/>
                </a:ln>
                <a:solidFill>
                  <a:srgbClr val="39639D"/>
                </a:solidFill>
                <a:effectLst/>
                <a:uLnTx/>
                <a:uFillTx/>
                <a:latin typeface="微软雅黑" panose="020B0503020204020204" pitchFamily="34" charset="-122"/>
                <a:ea typeface="微软雅黑" panose="020B0503020204020204" pitchFamily="34" charset="-122"/>
                <a:cs typeface="+mn-cs"/>
              </a:rPr>
              <a:t>《</a:t>
            </a:r>
            <a:r>
              <a:rPr kumimoji="0" lang="zh-CN" altLang="en-US" sz="1600" b="1" i="0" u="none" strike="noStrike" kern="1200" cap="none" spc="0" normalizeH="0" baseline="0" noProof="0" dirty="0">
                <a:ln>
                  <a:noFill/>
                </a:ln>
                <a:solidFill>
                  <a:srgbClr val="39639D"/>
                </a:solidFill>
                <a:effectLst/>
                <a:uLnTx/>
                <a:uFillTx/>
                <a:latin typeface="微软雅黑" panose="020B0503020204020204" pitchFamily="34" charset="-122"/>
                <a:ea typeface="微软雅黑" panose="020B0503020204020204" pitchFamily="34" charset="-122"/>
                <a:cs typeface="+mn-cs"/>
              </a:rPr>
              <a:t>高血压防治指南</a:t>
            </a:r>
            <a:r>
              <a:rPr kumimoji="0" lang="en-US" altLang="zh-CN" sz="1600" b="1" i="0" u="none" strike="noStrike" kern="1200" cap="none" spc="0" normalizeH="0" baseline="0" noProof="0" dirty="0">
                <a:ln>
                  <a:noFill/>
                </a:ln>
                <a:solidFill>
                  <a:srgbClr val="39639D"/>
                </a:solidFill>
                <a:effectLst/>
                <a:uLnTx/>
                <a:uFillTx/>
                <a:latin typeface="微软雅黑" panose="020B0503020204020204" pitchFamily="34" charset="-122"/>
                <a:ea typeface="微软雅黑" panose="020B0503020204020204" pitchFamily="34" charset="-122"/>
                <a:cs typeface="+mn-cs"/>
              </a:rPr>
              <a:t>》+《</a:t>
            </a:r>
            <a:r>
              <a:rPr kumimoji="0" lang="zh-CN" altLang="en-US" sz="1600" b="1" i="0" u="none" strike="noStrike" kern="1200" cap="none" spc="0" normalizeH="0" baseline="0" noProof="0" dirty="0">
                <a:ln>
                  <a:noFill/>
                </a:ln>
                <a:solidFill>
                  <a:srgbClr val="39639D"/>
                </a:solidFill>
                <a:effectLst/>
                <a:uLnTx/>
                <a:uFillTx/>
                <a:latin typeface="微软雅黑" panose="020B0503020204020204" pitchFamily="34" charset="-122"/>
                <a:ea typeface="微软雅黑" panose="020B0503020204020204" pitchFamily="34" charset="-122"/>
                <a:cs typeface="+mn-cs"/>
              </a:rPr>
              <a:t>内科学</a:t>
            </a:r>
            <a:r>
              <a:rPr kumimoji="0" lang="en-US" altLang="zh-CN" sz="1600" b="1" i="0" u="none" strike="noStrike" kern="1200" cap="none" spc="0" normalizeH="0" baseline="0" noProof="0" dirty="0">
                <a:ln>
                  <a:noFill/>
                </a:ln>
                <a:solidFill>
                  <a:srgbClr val="39639D"/>
                </a:solidFill>
                <a:effectLst/>
                <a:uLnTx/>
                <a:uFillTx/>
                <a:latin typeface="微软雅黑" panose="020B0503020204020204" pitchFamily="34" charset="-122"/>
                <a:ea typeface="微软雅黑" panose="020B0503020204020204" pitchFamily="34" charset="-122"/>
                <a:cs typeface="+mn-cs"/>
              </a:rPr>
              <a:t>》</a:t>
            </a:r>
            <a:r>
              <a:rPr kumimoji="0" lang="zh-CN" altLang="en-US" sz="1600" b="1" i="0" u="none" strike="noStrike" kern="1200" cap="none" spc="0" normalizeH="0" baseline="0" noProof="0" dirty="0">
                <a:ln>
                  <a:noFill/>
                </a:ln>
                <a:solidFill>
                  <a:srgbClr val="39639D"/>
                </a:solidFill>
                <a:effectLst/>
                <a:uLnTx/>
                <a:uFillTx/>
                <a:latin typeface="微软雅黑" panose="020B0503020204020204" pitchFamily="34" charset="-122"/>
                <a:ea typeface="微软雅黑" panose="020B0503020204020204" pitchFamily="34" charset="-122"/>
                <a:cs typeface="+mn-cs"/>
              </a:rPr>
              <a:t>建议：</a:t>
            </a:r>
            <a:endParaRPr kumimoji="0" lang="en-US" altLang="zh-CN" sz="1600" b="1" i="0" u="none" strike="noStrike" kern="1200" cap="none" spc="0" normalizeH="0" baseline="0" noProof="0" dirty="0">
              <a:ln>
                <a:noFill/>
              </a:ln>
              <a:solidFill>
                <a:srgbClr val="39639D"/>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altLang="zh-CN" sz="16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         </a:t>
            </a:r>
            <a:r>
              <a:rPr kumimoji="0" lang="zh-CN" altLang="en-US" sz="16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高血压患者常规筛查</a:t>
            </a:r>
            <a:r>
              <a:rPr kumimoji="0" lang="en-US" altLang="zh-CN" sz="1600" b="1" i="0" u="none" strike="noStrike" kern="1200" cap="none" spc="0" normalizeH="0" baseline="0" noProof="0" dirty="0" err="1">
                <a:ln>
                  <a:noFill/>
                </a:ln>
                <a:solidFill>
                  <a:srgbClr val="C00000"/>
                </a:solidFill>
                <a:effectLst/>
                <a:uLnTx/>
                <a:uFillTx/>
                <a:latin typeface="微软雅黑" panose="020B0503020204020204" pitchFamily="34" charset="-122"/>
                <a:ea typeface="微软雅黑" panose="020B0503020204020204" pitchFamily="34" charset="-122"/>
                <a:cs typeface="+mn-cs"/>
              </a:rPr>
              <a:t>Hcy</a:t>
            </a:r>
            <a:r>
              <a:rPr kumimoji="0" lang="zh-CN" altLang="en-US" sz="16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水平。</a:t>
            </a:r>
            <a:endParaRPr kumimoji="0" lang="zh-CN" altLang="en-US" sz="16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p:txBody>
      </p:sp>
      <p:pic>
        <p:nvPicPr>
          <p:cNvPr id="24" name="图片 23"/>
          <p:cNvPicPr>
            <a:picLocks noChangeAspect="1"/>
          </p:cNvPicPr>
          <p:nvPr/>
        </p:nvPicPr>
        <p:blipFill>
          <a:blip r:embed="rId3"/>
          <a:stretch>
            <a:fillRect/>
          </a:stretch>
        </p:blipFill>
        <p:spPr>
          <a:xfrm>
            <a:off x="8258175" y="4421188"/>
            <a:ext cx="1112838" cy="157003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4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j-cs"/>
              </a:rPr>
              <a:t>同型半胱氨酸（</a:t>
            </a:r>
            <a:r>
              <a:rPr kumimoji="0" lang="en-US" altLang="zh-CN" sz="4400" b="1" i="0" u="none" strike="noStrike" kern="1200" cap="none" spc="0" normalizeH="0" baseline="0" noProof="1">
                <a:ln>
                  <a:noFill/>
                </a:ln>
                <a:solidFill>
                  <a:schemeClr val="accent2"/>
                </a:solidFill>
                <a:effectLst/>
                <a:uLnTx/>
                <a:uFillTx/>
                <a:latin typeface="微软雅黑" panose="020B0503020204020204" pitchFamily="34" charset="-122"/>
                <a:ea typeface="微软雅黑" panose="020B0503020204020204" pitchFamily="34" charset="-122"/>
                <a:cs typeface="+mj-cs"/>
              </a:rPr>
              <a:t>Hcy</a:t>
            </a:r>
            <a:r>
              <a:rPr kumimoji="0" lang="zh-CN" altLang="en-US" sz="44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j-cs"/>
              </a:rPr>
              <a:t>）</a:t>
            </a:r>
            <a:endParaRPr kumimoji="0" lang="zh-CN" altLang="en-US" sz="44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j-cs"/>
            </a:endParaRPr>
          </a:p>
        </p:txBody>
      </p:sp>
      <p:sp>
        <p:nvSpPr>
          <p:cNvPr id="4" name="文本框 3"/>
          <p:cNvSpPr txBox="1"/>
          <p:nvPr/>
        </p:nvSpPr>
        <p:spPr>
          <a:xfrm>
            <a:off x="5570538" y="1279525"/>
            <a:ext cx="4640263" cy="584200"/>
          </a:xfrm>
          <a:prstGeom prst="rect">
            <a:avLst/>
          </a:prstGeom>
          <a:noFill/>
        </p:spPr>
        <p:txBody>
          <a:bodyPr>
            <a:spAutoFit/>
          </a:bodyPr>
          <a:lstStyle/>
          <a:p>
            <a:pPr marR="0" algn="ctr" defTabSz="914400">
              <a:buClrTx/>
              <a:buSzTx/>
              <a:buFont typeface="Arial" panose="020B0604020202020204" pitchFamily="34" charset="0"/>
              <a:defRPr/>
            </a:pPr>
            <a:r>
              <a:rPr kumimoji="0" lang="zh-CN" altLang="en-US" sz="3200" b="1" kern="1200" cap="none" spc="0" normalizeH="0" baseline="0" noProof="1">
                <a:solidFill>
                  <a:schemeClr val="accent4"/>
                </a:solidFill>
                <a:latin typeface="微软雅黑" panose="020B0503020204020204" pitchFamily="34" charset="-122"/>
                <a:ea typeface="微软雅黑" panose="020B0503020204020204" pitchFamily="34" charset="-122"/>
                <a:cs typeface="+mn-cs"/>
              </a:rPr>
              <a:t>与</a:t>
            </a:r>
            <a:r>
              <a:rPr kumimoji="0" lang="zh-CN" altLang="en-US" sz="3200" b="1" kern="1200" cap="none" spc="0" normalizeH="0" baseline="0" noProof="1">
                <a:solidFill>
                  <a:schemeClr val="accent2"/>
                </a:solidFill>
                <a:latin typeface="微软雅黑" panose="020B0503020204020204" pitchFamily="34" charset="-122"/>
                <a:ea typeface="微软雅黑" panose="020B0503020204020204" pitchFamily="34" charset="-122"/>
                <a:cs typeface="+mn-cs"/>
              </a:rPr>
              <a:t>脑中风</a:t>
            </a:r>
            <a:r>
              <a:rPr kumimoji="0" lang="zh-CN" altLang="en-US" sz="3200" b="1" kern="1200" cap="none" spc="0" normalizeH="0" baseline="0" noProof="1">
                <a:solidFill>
                  <a:schemeClr val="accent4"/>
                </a:solidFill>
                <a:latin typeface="微软雅黑" panose="020B0503020204020204" pitchFamily="34" charset="-122"/>
                <a:ea typeface="微软雅黑" panose="020B0503020204020204" pitchFamily="34" charset="-122"/>
                <a:cs typeface="+mn-cs"/>
              </a:rPr>
              <a:t>有更强关联</a:t>
            </a:r>
            <a:endParaRPr kumimoji="0" lang="zh-CN" altLang="en-US" sz="3200" b="1" kern="1200" cap="none" spc="0" normalizeH="0" baseline="0" noProof="1">
              <a:solidFill>
                <a:schemeClr val="accent4"/>
              </a:solidFill>
              <a:latin typeface="微软雅黑" panose="020B0503020204020204" pitchFamily="34" charset="-122"/>
              <a:ea typeface="微软雅黑" panose="020B0503020204020204" pitchFamily="34" charset="-122"/>
              <a:cs typeface="+mn-cs"/>
            </a:endParaRPr>
          </a:p>
        </p:txBody>
      </p:sp>
      <p:pic>
        <p:nvPicPr>
          <p:cNvPr id="19459" name="内容占位符 4"/>
          <p:cNvPicPr>
            <a:picLocks noGrp="1" noChangeAspect="1"/>
          </p:cNvPicPr>
          <p:nvPr>
            <p:ph idx="1"/>
          </p:nvPr>
        </p:nvPicPr>
        <p:blipFill>
          <a:blip r:embed="rId1"/>
          <a:stretch>
            <a:fillRect/>
          </a:stretch>
        </p:blipFill>
        <p:spPr>
          <a:xfrm>
            <a:off x="3952875" y="2286000"/>
            <a:ext cx="4286250" cy="3127375"/>
          </a:xfrm>
        </p:spPr>
      </p:pic>
      <p:sp>
        <p:nvSpPr>
          <p:cNvPr id="6" name="文本框 5"/>
          <p:cNvSpPr txBox="1"/>
          <p:nvPr/>
        </p:nvSpPr>
        <p:spPr>
          <a:xfrm>
            <a:off x="2065338" y="2759075"/>
            <a:ext cx="1887538" cy="1892300"/>
          </a:xfrm>
          <a:prstGeom prst="rect">
            <a:avLst/>
          </a:prstGeom>
          <a:noFill/>
        </p:spPr>
        <p:txBody>
          <a:bodyPr>
            <a:spAutoFit/>
          </a:bodyPr>
          <a:lstStyle/>
          <a:p>
            <a:pPr marR="0" algn="just" defTabSz="914400">
              <a:lnSpc>
                <a:spcPct val="150000"/>
              </a:lnSpc>
              <a:buClrTx/>
              <a:buSzTx/>
              <a:buFont typeface="Arial" panose="020B0604020202020204" pitchFamily="34" charset="0"/>
              <a:defRPr/>
            </a:pPr>
            <a:r>
              <a:rPr kumimoji="0" lang="zh-CN" altLang="en-US" b="1" kern="1200" cap="none" spc="0" normalizeH="0" baseline="0" noProof="1">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rPr>
              <a:t>血浆Hcy每增加</a:t>
            </a:r>
            <a:r>
              <a:rPr kumimoji="0" lang="zh-CN" altLang="en-US" b="1" kern="1200" cap="none" spc="0" normalizeH="0" baseline="0" noProof="1">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rPr>
              <a:t>5 μmol/L</a:t>
            </a:r>
            <a:r>
              <a:rPr kumimoji="0" lang="zh-CN" altLang="en-US" b="1" kern="1200" cap="none" spc="0" normalizeH="0" baseline="0" noProof="1">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rPr>
              <a:t> 将增加脑中风风险</a:t>
            </a:r>
            <a:r>
              <a:rPr kumimoji="0" lang="zh-CN" altLang="en-US" sz="2400" b="1" kern="1200" cap="none" spc="0" normalizeH="0" baseline="0" noProof="1">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rPr>
              <a:t>59%</a:t>
            </a:r>
            <a:endParaRPr kumimoji="0" lang="zh-CN" altLang="en-US" sz="2400" b="1" kern="1200" cap="none" spc="0" normalizeH="0" baseline="0" noProof="1">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文本框 6"/>
          <p:cNvSpPr txBox="1"/>
          <p:nvPr/>
        </p:nvSpPr>
        <p:spPr>
          <a:xfrm>
            <a:off x="8239125" y="2759075"/>
            <a:ext cx="1817688" cy="1892300"/>
          </a:xfrm>
          <a:prstGeom prst="rect">
            <a:avLst/>
          </a:prstGeom>
          <a:noFill/>
        </p:spPr>
        <p:txBody>
          <a:bodyPr>
            <a:spAutoFit/>
          </a:bodyPr>
          <a:lstStyle/>
          <a:p>
            <a:pPr marR="0" algn="just" defTabSz="914400">
              <a:lnSpc>
                <a:spcPct val="150000"/>
              </a:lnSpc>
              <a:buClrTx/>
              <a:buSzTx/>
              <a:buFont typeface="Arial" panose="020B0604020202020204" pitchFamily="34" charset="0"/>
              <a:defRPr/>
            </a:pPr>
            <a:r>
              <a:rPr kumimoji="0" lang="zh-CN" altLang="en-US" b="1" kern="1200" cap="none" spc="0" normalizeH="0" baseline="0" noProof="1">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rPr>
              <a:t>血浆Hcy每降低</a:t>
            </a:r>
            <a:r>
              <a:rPr kumimoji="0" lang="en-US" altLang="zh-CN" b="1" kern="1200" cap="none" spc="0" normalizeH="0" baseline="0" noProof="1">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rPr>
              <a:t>3</a:t>
            </a:r>
            <a:r>
              <a:rPr kumimoji="0" lang="zh-CN" altLang="en-US" b="1" kern="1200" cap="none" spc="0" normalizeH="0" baseline="0" noProof="1">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rPr>
              <a:t> μmol/L</a:t>
            </a:r>
            <a:r>
              <a:rPr kumimoji="0" lang="zh-CN" altLang="en-US" b="1" kern="1200" cap="none" spc="0" normalizeH="0" baseline="0" noProof="1">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rPr>
              <a:t> 将降低脑中风风险</a:t>
            </a:r>
            <a:r>
              <a:rPr kumimoji="0" lang="en-US" altLang="zh-CN" sz="2400" b="1" kern="1200" cap="none" spc="0" normalizeH="0" baseline="0" noProof="1">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rPr>
              <a:t>24</a:t>
            </a:r>
            <a:r>
              <a:rPr kumimoji="0" lang="zh-CN" altLang="en-US" sz="2400" b="1" kern="1200" cap="none" spc="0" normalizeH="0" baseline="0" noProof="1">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rPr>
              <a:t>%</a:t>
            </a:r>
            <a:endParaRPr kumimoji="0" lang="zh-CN" altLang="en-US" sz="2400" b="1" kern="1200" cap="none" spc="0" normalizeH="0" baseline="0" noProof="1">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9462" name="矩形 5"/>
          <p:cNvSpPr/>
          <p:nvPr/>
        </p:nvSpPr>
        <p:spPr>
          <a:xfrm>
            <a:off x="8321675" y="6330950"/>
            <a:ext cx="1889125" cy="212725"/>
          </a:xfrm>
          <a:prstGeom prst="rect">
            <a:avLst/>
          </a:prstGeom>
          <a:noFill/>
          <a:ln w="9525">
            <a:noFill/>
          </a:ln>
        </p:spPr>
        <p:txBody>
          <a:bodyPr anchor="ctr" anchorCtr="0">
            <a:spAutoFit/>
          </a:bodyPr>
          <a:p>
            <a:pPr algn="r">
              <a:lnSpc>
                <a:spcPct val="80000"/>
              </a:lnSpc>
            </a:pPr>
            <a:r>
              <a:rPr lang="en-US" altLang="zh-CN" sz="1000" dirty="0">
                <a:solidFill>
                  <a:srgbClr val="000000"/>
                </a:solidFill>
                <a:latin typeface="微软雅黑" panose="020B0503020204020204" pitchFamily="34" charset="-122"/>
                <a:ea typeface="微软雅黑" panose="020B0503020204020204" pitchFamily="34" charset="-122"/>
              </a:rPr>
              <a:t>BMJ 2002;325:1202.</a:t>
            </a:r>
            <a:endParaRPr lang="zh-CN" altLang="zh-CN" sz="1000" dirty="0">
              <a:solidFill>
                <a:srgbClr val="0000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7" name="标题 1"/>
          <p:cNvSpPr>
            <a:spLocks noGrp="1"/>
          </p:cNvSpPr>
          <p:nvPr>
            <p:ph type="title"/>
          </p:nvPr>
        </p:nvSpPr>
        <p:spPr bwMode="auto">
          <a:ln>
            <a:miter lim="800000"/>
          </a:ln>
          <a:effectLst/>
          <a:scene3d>
            <a:camera prst="orthographicFront"/>
            <a:lightRig rig="balanced" dir="t"/>
          </a:scene3d>
          <a:sp3d prstMaterial="plastic"/>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4400" b="1" i="0" u="none" strike="noStrike" kern="1200" cap="none" spc="0" normalizeH="0" baseline="0" noProof="1">
                <a:ln>
                  <a:noFill/>
                </a:ln>
                <a:solidFill>
                  <a:schemeClr val="accent2"/>
                </a:solidFill>
                <a:effectLst/>
                <a:uLnTx/>
                <a:uFillTx/>
                <a:latin typeface="微软雅黑" panose="020B0503020204020204" pitchFamily="34" charset="-122"/>
                <a:ea typeface="微软雅黑" panose="020B0503020204020204" pitchFamily="34" charset="-122"/>
                <a:cs typeface="+mj-cs"/>
              </a:rPr>
              <a:t>H</a:t>
            </a:r>
            <a:r>
              <a:rPr kumimoji="0" lang="zh-CN" altLang="en-US" sz="4400" b="1" i="0" u="none" strike="noStrike" kern="1200" cap="none" spc="0" normalizeH="0" baseline="0" noProof="1">
                <a:ln>
                  <a:noFill/>
                </a:ln>
                <a:solidFill>
                  <a:schemeClr val="accent2"/>
                </a:solidFill>
                <a:effectLst/>
                <a:uLnTx/>
                <a:uFillTx/>
                <a:latin typeface="微软雅黑" panose="020B0503020204020204" pitchFamily="34" charset="-122"/>
                <a:ea typeface="微软雅黑" panose="020B0503020204020204" pitchFamily="34" charset="-122"/>
                <a:cs typeface="+mj-cs"/>
              </a:rPr>
              <a:t>型</a:t>
            </a:r>
            <a:r>
              <a:rPr kumimoji="0" lang="zh-CN" altLang="en-US" sz="44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j-cs"/>
              </a:rPr>
              <a:t>高血压 识别</a:t>
            </a:r>
            <a:r>
              <a:rPr kumimoji="0" lang="zh-CN" altLang="en-US" sz="4400" b="1" i="1" u="none" strike="noStrike" kern="1200" cap="none" spc="0" normalizeH="0" baseline="0" noProof="1">
                <a:ln>
                  <a:noFill/>
                </a:ln>
                <a:gradFill>
                  <a:gsLst>
                    <a:gs pos="21000">
                      <a:schemeClr val="tx2"/>
                    </a:gs>
                    <a:gs pos="88000">
                      <a:srgbClr val="C5C7CA"/>
                    </a:gs>
                  </a:gsLst>
                  <a:lin ang="5400000"/>
                </a:gradFill>
                <a:effectLst/>
                <a:uLnTx/>
                <a:uFillTx/>
                <a:latin typeface="微软雅黑" panose="020B0503020204020204" pitchFamily="34" charset="-122"/>
                <a:ea typeface="微软雅黑" panose="020B0503020204020204" pitchFamily="34" charset="-122"/>
                <a:cs typeface="+mj-cs"/>
              </a:rPr>
              <a:t>三部曲</a:t>
            </a:r>
            <a:endParaRPr kumimoji="0" lang="zh-CN" altLang="en-US" sz="4400" b="1" i="1" u="none" strike="noStrike" kern="1200" cap="none" spc="0" normalizeH="0" baseline="0" noProof="1">
              <a:ln>
                <a:noFill/>
              </a:ln>
              <a:gradFill>
                <a:gsLst>
                  <a:gs pos="21000">
                    <a:schemeClr val="tx2"/>
                  </a:gs>
                  <a:gs pos="88000">
                    <a:srgbClr val="C5C7CA"/>
                  </a:gs>
                </a:gsLst>
                <a:lin ang="5400000"/>
              </a:gradFill>
              <a:effectLst/>
              <a:uLnTx/>
              <a:uFillTx/>
              <a:latin typeface="微软雅黑" panose="020B0503020204020204" pitchFamily="34" charset="-122"/>
              <a:ea typeface="微软雅黑" panose="020B0503020204020204" pitchFamily="34" charset="-122"/>
              <a:cs typeface="+mj-cs"/>
            </a:endParaRPr>
          </a:p>
        </p:txBody>
      </p:sp>
      <p:sp>
        <p:nvSpPr>
          <p:cNvPr id="14338" name="内容占位符 2"/>
          <p:cNvSpPr>
            <a:spLocks noGrp="1"/>
          </p:cNvSpPr>
          <p:nvPr>
            <p:ph idx="1"/>
          </p:nvPr>
        </p:nvSpPr>
        <p:spPr>
          <a:xfrm>
            <a:off x="5532438" y="2166938"/>
            <a:ext cx="4525963" cy="3079750"/>
          </a:xfrm>
        </p:spPr>
        <p:txBody>
          <a:bodyPr vert="horz" wrap="square" lIns="91440" tIns="45720" rIns="91440" bIns="45720" numCol="1" anchor="t" anchorCtr="0" compatLnSpc="1"/>
          <a:lstStyle/>
          <a:p>
            <a:pPr marL="342900" marR="0" lvl="0" indent="-342900" algn="just" defTabSz="914400" rtl="0" eaLnBrk="1" fontAlgn="base" latinLnBrk="0" hangingPunct="1">
              <a:lnSpc>
                <a:spcPct val="150000"/>
              </a:lnSpc>
              <a:spcBef>
                <a:spcPct val="20000"/>
              </a:spcBef>
              <a:spcAft>
                <a:spcPct val="0"/>
              </a:spcAft>
              <a:buClr>
                <a:srgbClr val="39639D"/>
              </a:buClr>
              <a:buSzTx/>
              <a:buFont typeface="Wingdings" panose="05000000000000000000" charset="0"/>
              <a:buChar char="Ø"/>
              <a:defRPr/>
            </a:pPr>
            <a:r>
              <a:rPr kumimoji="0" lang="zh-CN" altLang="en-US" sz="2000" b="0"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测量血压：</a:t>
            </a:r>
            <a:r>
              <a:rPr kumimoji="0" lang="zh-CN" altLang="en-US" sz="20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收缩压</a:t>
            </a:r>
            <a:r>
              <a:rPr kumimoji="0" lang="zh-CN" altLang="en-US" sz="2000" b="0"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（高压）</a:t>
            </a:r>
            <a:r>
              <a:rPr kumimoji="0" lang="zh-CN" altLang="en-US" sz="2000" b="1" i="0" u="none" strike="noStrike" kern="1200" cap="none" spc="0" normalizeH="0" baseline="0" noProof="1">
                <a:ln>
                  <a:noFill/>
                </a:ln>
                <a:solidFill>
                  <a:schemeClr val="accent2"/>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kumimoji="0" lang="en-US" altLang="zh-CN" sz="2000" b="1" i="0" u="none" strike="noStrike" kern="1200" cap="none" spc="0" normalizeH="0" baseline="0" noProof="1">
                <a:ln>
                  <a:noFill/>
                </a:ln>
                <a:solidFill>
                  <a:schemeClr val="accent2"/>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140 mmHg</a:t>
            </a:r>
            <a:r>
              <a:rPr kumimoji="0" lang="zh-CN" altLang="en-US" sz="2000" b="0"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和（或）</a:t>
            </a:r>
            <a:r>
              <a:rPr kumimoji="0" lang="en-US" altLang="zh-CN" sz="2000" b="0"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20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舒张压</a:t>
            </a:r>
            <a:r>
              <a:rPr kumimoji="0" lang="zh-CN" altLang="en-US" sz="2000" b="0"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（低压）</a:t>
            </a:r>
            <a:r>
              <a:rPr kumimoji="0" lang="zh-CN" altLang="en-US" sz="2000" b="1" i="0" u="none" strike="noStrike" kern="1200" cap="none" spc="0" normalizeH="0" baseline="0" noProof="1">
                <a:ln>
                  <a:noFill/>
                </a:ln>
                <a:solidFill>
                  <a:schemeClr val="accent2"/>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0" lang="en-US" altLang="zh-CN" sz="2000" b="1" i="0" u="none" strike="noStrike" kern="1200" cap="none" spc="0" normalizeH="0" baseline="0" noProof="1">
                <a:ln>
                  <a:noFill/>
                </a:ln>
                <a:solidFill>
                  <a:schemeClr val="accent2"/>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90 mmHg</a:t>
            </a:r>
            <a:r>
              <a:rPr kumimoji="0" lang="zh-CN" altLang="en-US" sz="2000" b="0"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或正在服用降压药物</a:t>
            </a:r>
            <a:endParaRPr kumimoji="0" lang="zh-CN" altLang="en-US" sz="2000" b="0"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342900" marR="0" lvl="0" indent="-342900" algn="just" defTabSz="914400" rtl="0" eaLnBrk="1" fontAlgn="base" latinLnBrk="0" hangingPunct="1">
              <a:lnSpc>
                <a:spcPct val="150000"/>
              </a:lnSpc>
              <a:spcBef>
                <a:spcPct val="20000"/>
              </a:spcBef>
              <a:spcAft>
                <a:spcPct val="0"/>
              </a:spcAft>
              <a:buClr>
                <a:srgbClr val="39639D"/>
              </a:buClr>
              <a:buSzTx/>
              <a:buFont typeface="Wingdings" panose="05000000000000000000" charset="0"/>
              <a:buChar char="Ø"/>
              <a:defRPr/>
            </a:pPr>
            <a:r>
              <a:rPr kumimoji="0" lang="zh-CN" altLang="en-US" sz="2000" b="0"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空腹检测同型半胱氨酸（</a:t>
            </a:r>
            <a:r>
              <a:rPr kumimoji="0" lang="en-US" altLang="zh-CN" sz="2000" b="0"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Hcy</a:t>
            </a:r>
            <a:r>
              <a:rPr kumimoji="0" lang="zh-CN" altLang="en-US" sz="2000" b="0"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）值：</a:t>
            </a:r>
            <a:r>
              <a:rPr kumimoji="0" lang="en-US" altLang="zh-CN" sz="2000" b="1" i="0" u="none" strike="noStrike" kern="1200" cap="none" spc="0" normalizeH="0" baseline="0" noProof="1">
                <a:ln>
                  <a:noFill/>
                </a:ln>
                <a:solidFill>
                  <a:schemeClr val="accent2"/>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Hcy</a:t>
            </a:r>
            <a:r>
              <a:rPr kumimoji="0" lang="zh-CN" altLang="en-US" sz="2000" b="1" i="0" u="none" strike="noStrike" kern="1200" cap="none" spc="0" normalizeH="0" baseline="0" noProof="1">
                <a:ln>
                  <a:noFill/>
                </a:ln>
                <a:solidFill>
                  <a:schemeClr val="accent2"/>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0" lang="en-US" altLang="zh-CN" sz="2000" b="1" i="0" u="none" strike="noStrike" kern="1200" cap="none" spc="0" normalizeH="0" baseline="0" noProof="1">
                <a:ln>
                  <a:noFill/>
                </a:ln>
                <a:solidFill>
                  <a:schemeClr val="accent2"/>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10 μmol/L</a:t>
            </a:r>
            <a:endParaRPr kumimoji="0" lang="en-US" altLang="zh-CN" sz="2000" b="0"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342900" marR="0" lvl="0" indent="-342900" algn="just" defTabSz="914400" rtl="0" eaLnBrk="1" fontAlgn="base" latinLnBrk="0" hangingPunct="1">
              <a:lnSpc>
                <a:spcPct val="150000"/>
              </a:lnSpc>
              <a:spcBef>
                <a:spcPct val="20000"/>
              </a:spcBef>
              <a:spcAft>
                <a:spcPct val="0"/>
              </a:spcAft>
              <a:buClr>
                <a:srgbClr val="39639D"/>
              </a:buClr>
              <a:buSzTx/>
              <a:buFont typeface="Wingdings" panose="05000000000000000000" charset="0"/>
              <a:buChar char="Ø"/>
              <a:defRPr/>
            </a:pPr>
            <a:r>
              <a:rPr kumimoji="0" lang="zh-CN" altLang="en-US" sz="2000" b="0"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满足以上</a:t>
            </a:r>
            <a:r>
              <a:rPr kumimoji="0" lang="en-US" altLang="zh-CN" sz="2000" b="0"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2</a:t>
            </a:r>
            <a:r>
              <a:rPr kumimoji="0" lang="zh-CN" altLang="en-US" sz="2000" b="0"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点即可诊断为</a:t>
            </a:r>
            <a:r>
              <a:rPr kumimoji="0" lang="en-US" altLang="zh-CN" sz="2000" b="1" i="0" u="none" strike="noStrike" kern="1200" cap="none" spc="0" normalizeH="0" baseline="0" noProof="1">
                <a:ln>
                  <a:noFill/>
                </a:ln>
                <a:solidFill>
                  <a:schemeClr val="accent2"/>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H</a:t>
            </a:r>
            <a:r>
              <a:rPr kumimoji="0" lang="zh-CN" altLang="en-US" sz="2000" b="1" i="0" u="none" strike="noStrike" kern="1200" cap="none" spc="0" normalizeH="0" baseline="0" noProof="1">
                <a:ln>
                  <a:noFill/>
                </a:ln>
                <a:solidFill>
                  <a:schemeClr val="accent2"/>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型</a:t>
            </a:r>
            <a:r>
              <a:rPr kumimoji="0" lang="zh-CN" altLang="en-US" sz="20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高血压</a:t>
            </a:r>
            <a:endParaRPr kumimoji="0" lang="zh-CN" altLang="en-US" sz="20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0483" name="图片 2"/>
          <p:cNvPicPr>
            <a:picLocks noChangeAspect="1"/>
          </p:cNvPicPr>
          <p:nvPr/>
        </p:nvPicPr>
        <p:blipFill>
          <a:blip r:embed="rId1"/>
          <a:stretch>
            <a:fillRect/>
          </a:stretch>
        </p:blipFill>
        <p:spPr>
          <a:xfrm>
            <a:off x="2359025" y="1738313"/>
            <a:ext cx="2409825" cy="1914525"/>
          </a:xfrm>
          <a:prstGeom prst="rect">
            <a:avLst/>
          </a:prstGeom>
          <a:noFill/>
          <a:ln w="9525">
            <a:noFill/>
          </a:ln>
        </p:spPr>
      </p:pic>
      <p:pic>
        <p:nvPicPr>
          <p:cNvPr id="20484" name="图片 3"/>
          <p:cNvPicPr>
            <a:picLocks noChangeAspect="1"/>
          </p:cNvPicPr>
          <p:nvPr/>
        </p:nvPicPr>
        <p:blipFill>
          <a:blip r:embed="rId2"/>
          <a:stretch>
            <a:fillRect/>
          </a:stretch>
        </p:blipFill>
        <p:spPr>
          <a:xfrm>
            <a:off x="3071813" y="3973513"/>
            <a:ext cx="2090737" cy="1928812"/>
          </a:xfrm>
          <a:prstGeom prst="rect">
            <a:avLst/>
          </a:prstGeom>
          <a:noFill/>
          <a:ln w="9525">
            <a:noFill/>
          </a:ln>
        </p:spPr>
      </p:pic>
      <p:sp>
        <p:nvSpPr>
          <p:cNvPr id="5" name="椭圆 4"/>
          <p:cNvSpPr/>
          <p:nvPr/>
        </p:nvSpPr>
        <p:spPr>
          <a:xfrm>
            <a:off x="2162175" y="5392738"/>
            <a:ext cx="1212850" cy="620713"/>
          </a:xfrm>
          <a:prstGeom prst="ellipse">
            <a:avLst/>
          </a:prstGeom>
          <a:solidFill>
            <a:srgbClr val="338AC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1"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测</a:t>
            </a:r>
            <a:r>
              <a:rPr kumimoji="0" lang="en-US" altLang="zh-CN" sz="1800" b="1"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Hcy</a:t>
            </a:r>
            <a:endParaRPr kumimoji="0" lang="en-US" altLang="zh-CN" sz="1800" b="1"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bwMode="auto">
          <a:xfrm>
            <a:off x="1991544" y="620688"/>
            <a:ext cx="8229600" cy="1143000"/>
          </a:xfrm>
          <a:ln>
            <a:miter lim="800000"/>
          </a:ln>
          <a:effectLst/>
          <a:scene3d>
            <a:camera prst="orthographicFront"/>
            <a:lightRig rig="balanced" dir="t"/>
          </a:scene3d>
          <a:sp3d prstMaterial="plastic"/>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br>
              <a:rPr kumimoji="0" lang="en-US" altLang="zh-CN" sz="4400" b="1" i="0" u="none" strike="noStrike" kern="1200" cap="none" spc="0" normalizeH="0" baseline="0" noProof="1" smtClean="0">
                <a:ln>
                  <a:noFill/>
                </a:ln>
                <a:solidFill>
                  <a:schemeClr val="accent4"/>
                </a:solidFill>
                <a:effectLst/>
                <a:uLnTx/>
                <a:uFillTx/>
                <a:latin typeface="微软雅黑" panose="020B0503020204020204" pitchFamily="34" charset="-122"/>
                <a:ea typeface="微软雅黑" panose="020B0503020204020204" pitchFamily="34" charset="-122"/>
                <a:cs typeface="+mj-cs"/>
              </a:rPr>
            </a:br>
            <a:r>
              <a:rPr kumimoji="0" lang="zh-CN" altLang="en-US" sz="4400" b="1" i="0" u="none" strike="noStrike" kern="1200" cap="none" spc="0" normalizeH="0" baseline="0" noProof="1" smtClean="0">
                <a:ln>
                  <a:noFill/>
                </a:ln>
                <a:solidFill>
                  <a:schemeClr val="accent4"/>
                </a:solidFill>
                <a:effectLst/>
                <a:uLnTx/>
                <a:uFillTx/>
                <a:latin typeface="微软雅黑" panose="020B0503020204020204" pitchFamily="34" charset="-122"/>
                <a:ea typeface="微软雅黑" panose="020B0503020204020204" pitchFamily="34" charset="-122"/>
                <a:cs typeface="+mj-cs"/>
              </a:rPr>
              <a:t>静静到来的</a:t>
            </a:r>
            <a:r>
              <a:rPr kumimoji="0" lang="zh-CN" altLang="en-US" sz="4400" b="1" i="0" u="none" strike="noStrike" kern="1200" cap="none" spc="0" normalizeH="0" baseline="0" noProof="1" smtClean="0">
                <a:ln>
                  <a:noFill/>
                </a:ln>
                <a:gradFill>
                  <a:gsLst>
                    <a:gs pos="21000">
                      <a:schemeClr val="accent2"/>
                    </a:gs>
                    <a:gs pos="88000">
                      <a:srgbClr val="C5C7CA"/>
                    </a:gs>
                  </a:gsLst>
                  <a:lin ang="5400000"/>
                </a:gradFill>
                <a:effectLst/>
                <a:uLnTx/>
                <a:uFillTx/>
                <a:latin typeface="微软雅黑" panose="020B0503020204020204" pitchFamily="34" charset="-122"/>
                <a:ea typeface="微软雅黑" panose="020B0503020204020204" pitchFamily="34" charset="-122"/>
                <a:cs typeface="+mj-cs"/>
              </a:rPr>
              <a:t>脑中风</a:t>
            </a:r>
            <a:r>
              <a:rPr kumimoji="0" lang="zh-CN" altLang="en-US" sz="4400" b="1" i="0" u="none" strike="noStrike" kern="1200" cap="none" spc="0" normalizeH="0" baseline="0" noProof="1" smtClean="0">
                <a:ln>
                  <a:noFill/>
                </a:ln>
                <a:solidFill>
                  <a:schemeClr val="accent4"/>
                </a:solidFill>
                <a:effectLst/>
                <a:uLnTx/>
                <a:uFillTx/>
                <a:latin typeface="微软雅黑" panose="020B0503020204020204" pitchFamily="34" charset="-122"/>
                <a:ea typeface="微软雅黑" panose="020B0503020204020204" pitchFamily="34" charset="-122"/>
                <a:cs typeface="+mj-cs"/>
              </a:rPr>
              <a:t>，</a:t>
            </a:r>
            <a:br>
              <a:rPr kumimoji="0" lang="en-US" altLang="zh-CN" sz="4400" b="1" i="0" u="none" strike="noStrike" kern="1200" cap="none" spc="0" normalizeH="0" baseline="0" noProof="1" smtClean="0">
                <a:ln>
                  <a:noFill/>
                </a:ln>
                <a:solidFill>
                  <a:schemeClr val="accent4"/>
                </a:solidFill>
                <a:effectLst/>
                <a:uLnTx/>
                <a:uFillTx/>
                <a:latin typeface="微软雅黑" panose="020B0503020204020204" pitchFamily="34" charset="-122"/>
                <a:ea typeface="微软雅黑" panose="020B0503020204020204" pitchFamily="34" charset="-122"/>
                <a:cs typeface="+mj-cs"/>
              </a:rPr>
            </a:br>
            <a:r>
              <a:rPr kumimoji="0" lang="en-US" altLang="zh-CN" sz="4400" b="1" i="0" u="none" strike="noStrike" kern="1200" cap="none" spc="0" normalizeH="0" baseline="0" noProof="1" smtClean="0">
                <a:ln>
                  <a:noFill/>
                </a:ln>
                <a:solidFill>
                  <a:schemeClr val="accent4"/>
                </a:solidFill>
                <a:effectLst/>
                <a:uLnTx/>
                <a:uFillTx/>
                <a:latin typeface="微软雅黑" panose="020B0503020204020204" pitchFamily="34" charset="-122"/>
                <a:ea typeface="微软雅黑" panose="020B0503020204020204" pitchFamily="34" charset="-122"/>
                <a:cs typeface="+mj-cs"/>
              </a:rPr>
              <a:t>   </a:t>
            </a:r>
            <a:r>
              <a:rPr kumimoji="0" lang="zh-CN" altLang="en-US" sz="4400" b="1" i="0" u="none" strike="noStrike" kern="1200" cap="none" spc="0" normalizeH="0" baseline="0" noProof="1" smtClean="0">
                <a:ln>
                  <a:noFill/>
                </a:ln>
                <a:solidFill>
                  <a:schemeClr val="accent4"/>
                </a:solidFill>
                <a:effectLst/>
                <a:uLnTx/>
                <a:uFillTx/>
                <a:latin typeface="微软雅黑" panose="020B0503020204020204" pitchFamily="34" charset="-122"/>
                <a:ea typeface="微软雅黑" panose="020B0503020204020204" pitchFamily="34" charset="-122"/>
                <a:cs typeface="+mj-cs"/>
              </a:rPr>
              <a:t>突然剥夺了无数人的美好人生！</a:t>
            </a:r>
            <a:br>
              <a:rPr kumimoji="0" lang="zh-CN" altLang="en-US" sz="4400" b="1" i="0" u="none" strike="noStrike" kern="1200" cap="none" spc="0" normalizeH="0" baseline="0" noProof="1" smtClean="0">
                <a:ln>
                  <a:noFill/>
                </a:ln>
                <a:solidFill>
                  <a:schemeClr val="accent4"/>
                </a:solidFill>
                <a:effectLst/>
                <a:uLnTx/>
                <a:uFillTx/>
                <a:latin typeface="微软雅黑" panose="020B0503020204020204" pitchFamily="34" charset="-122"/>
                <a:ea typeface="微软雅黑" panose="020B0503020204020204" pitchFamily="34" charset="-122"/>
                <a:cs typeface="+mj-cs"/>
              </a:rPr>
            </a:br>
            <a:endParaRPr kumimoji="0" lang="zh-CN" altLang="en-US" sz="44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j-cs"/>
            </a:endParaRPr>
          </a:p>
        </p:txBody>
      </p:sp>
      <p:sp>
        <p:nvSpPr>
          <p:cNvPr id="5122" name="矩形 3"/>
          <p:cNvSpPr/>
          <p:nvPr/>
        </p:nvSpPr>
        <p:spPr>
          <a:xfrm>
            <a:off x="3357563" y="2303463"/>
            <a:ext cx="5305425" cy="3052762"/>
          </a:xfrm>
          <a:prstGeom prst="rect">
            <a:avLst/>
          </a:prstGeom>
          <a:noFill/>
          <a:ln w="9525">
            <a:noFill/>
          </a:ln>
        </p:spPr>
        <p:txBody>
          <a:bodyPr anchor="t" anchorCtr="0"/>
          <a:p>
            <a:endParaRPr lang="zh-CN" altLang="en-US" dirty="0">
              <a:latin typeface="Arial" panose="020B0604020202020204" pitchFamily="34" charset="0"/>
              <a:ea typeface="宋体" panose="02010600030101010101" pitchFamily="2" charset="-122"/>
            </a:endParaRPr>
          </a:p>
        </p:txBody>
      </p:sp>
      <p:sp>
        <p:nvSpPr>
          <p:cNvPr id="5" name="矩形 4"/>
          <p:cNvSpPr/>
          <p:nvPr/>
        </p:nvSpPr>
        <p:spPr>
          <a:xfrm>
            <a:off x="3359150" y="2565400"/>
            <a:ext cx="900113" cy="1216025"/>
          </a:xfrm>
          <a:prstGeom prst="rect">
            <a:avLst/>
          </a:prstGeom>
          <a:blipFill rotWithShape="1">
            <a:blip r:embed="rId1" cstate="print"/>
            <a:stretch>
              <a:fillRect/>
            </a:stretch>
          </a:blipFill>
        </p:spPr>
        <p:style>
          <a:lnRef idx="0">
            <a:schemeClr val="dk1">
              <a:hueOff val="0"/>
              <a:satOff val="0"/>
              <a:lumOff val="0"/>
              <a:alphaOff val="0"/>
            </a:schemeClr>
          </a:lnRef>
          <a:fillRef idx="1">
            <a:scrgbClr r="0" g="0" b="0"/>
          </a:fillRef>
          <a:effectRef idx="1">
            <a:schemeClr val="dk1">
              <a:tint val="40000"/>
              <a:hueOff val="0"/>
              <a:satOff val="0"/>
              <a:lumOff val="0"/>
              <a:alphaOff val="0"/>
            </a:schemeClr>
          </a:effectRef>
          <a:fontRef idx="minor">
            <a:schemeClr val="dk1">
              <a:hueOff val="0"/>
              <a:satOff val="0"/>
              <a:lumOff val="0"/>
              <a:alphaOff val="0"/>
            </a:schemeClr>
          </a:fontRef>
        </p:style>
      </p:sp>
      <p:sp>
        <p:nvSpPr>
          <p:cNvPr id="6" name="任意多边形 5"/>
          <p:cNvSpPr/>
          <p:nvPr/>
        </p:nvSpPr>
        <p:spPr>
          <a:xfrm>
            <a:off x="3541492" y="3651027"/>
            <a:ext cx="776410" cy="186579"/>
          </a:xfrm>
          <a:custGeom>
            <a:avLst/>
            <a:gdLst>
              <a:gd name="connsiteX0" fmla="*/ 0 w 1035073"/>
              <a:gd name="connsiteY0" fmla="*/ 0 h 248745"/>
              <a:gd name="connsiteX1" fmla="*/ 1035073 w 1035073"/>
              <a:gd name="connsiteY1" fmla="*/ 0 h 248745"/>
              <a:gd name="connsiteX2" fmla="*/ 1035073 w 1035073"/>
              <a:gd name="connsiteY2" fmla="*/ 248745 h 248745"/>
              <a:gd name="connsiteX3" fmla="*/ 0 w 1035073"/>
              <a:gd name="connsiteY3" fmla="*/ 248745 h 248745"/>
              <a:gd name="connsiteX4" fmla="*/ 0 w 1035073"/>
              <a:gd name="connsiteY4" fmla="*/ 0 h 248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073" h="248745">
                <a:moveTo>
                  <a:pt x="0" y="0"/>
                </a:moveTo>
                <a:lnTo>
                  <a:pt x="1035073" y="0"/>
                </a:lnTo>
                <a:lnTo>
                  <a:pt x="1035073" y="248745"/>
                </a:lnTo>
                <a:lnTo>
                  <a:pt x="0" y="248745"/>
                </a:lnTo>
                <a:lnTo>
                  <a:pt x="0" y="0"/>
                </a:lnTo>
                <a:close/>
              </a:path>
            </a:pathLst>
          </a:custGeom>
          <a:scene3d>
            <a:camera prst="orthographicFront"/>
            <a:lightRig rig="flat" dir="t"/>
          </a:scene3d>
          <a:sp3d prstMaterial="dkEdge">
            <a:bevelT w="8200" h="38100"/>
          </a:sp3d>
        </p:spPr>
        <p:style>
          <a:lnRef idx="0">
            <a:schemeClr val="dk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lIns="18576" tIns="18576" rIns="18576" bIns="18576" spcCol="1270" anchor="ctr"/>
          <a:lstStyle/>
          <a:p>
            <a:pPr marL="0" marR="0" lvl="0" indent="0" algn="ctr" defTabSz="433705" rtl="0" eaLnBrk="1" fontAlgn="base" latinLnBrk="0" hangingPunct="1">
              <a:lnSpc>
                <a:spcPct val="90000"/>
              </a:lnSpc>
              <a:spcBef>
                <a:spcPct val="0"/>
              </a:spcBef>
              <a:spcAft>
                <a:spcPct val="5000"/>
              </a:spcAft>
              <a:buClrTx/>
              <a:buSzTx/>
              <a:buFont typeface="Arial" panose="020B0604020202020204" pitchFamily="34" charset="0"/>
              <a:buNone/>
              <a:defRPr/>
            </a:pPr>
            <a:r>
              <a:rPr kumimoji="0" lang="zh-CN" altLang="en-US" sz="975" b="1" i="0" u="none" strike="noStrike" kern="1200" cap="none" spc="0" normalizeH="0" baseline="0" noProof="0" dirty="0">
                <a:ln>
                  <a:noFill/>
                </a:ln>
                <a:solidFill>
                  <a:srgbClr val="39639D"/>
                </a:solidFill>
                <a:effectLst/>
                <a:uLnTx/>
                <a:uFillTx/>
                <a:latin typeface="+mn-lt"/>
                <a:ea typeface="+mn-ea"/>
                <a:cs typeface="+mn-cs"/>
              </a:rPr>
              <a:t>丘吉尔</a:t>
            </a:r>
            <a:endParaRPr kumimoji="0" lang="zh-CN" altLang="en-US" sz="975" b="1" i="0" u="none" strike="noStrike" kern="1200" cap="none" spc="0" normalizeH="0" baseline="0" noProof="0" dirty="0">
              <a:ln>
                <a:noFill/>
              </a:ln>
              <a:solidFill>
                <a:srgbClr val="39639D"/>
              </a:solidFill>
              <a:effectLst/>
              <a:uLnTx/>
              <a:uFillTx/>
              <a:latin typeface="+mn-lt"/>
              <a:ea typeface="+mn-ea"/>
              <a:cs typeface="+mn-cs"/>
            </a:endParaRPr>
          </a:p>
        </p:txBody>
      </p:sp>
      <p:sp>
        <p:nvSpPr>
          <p:cNvPr id="7" name="矩形 6"/>
          <p:cNvSpPr/>
          <p:nvPr/>
        </p:nvSpPr>
        <p:spPr>
          <a:xfrm>
            <a:off x="4445000" y="2565400"/>
            <a:ext cx="901700" cy="1216025"/>
          </a:xfrm>
          <a:prstGeom prst="rect">
            <a:avLst/>
          </a:prstGeom>
          <a:blipFill rotWithShape="1">
            <a:blip r:embed="rId2" cstate="print"/>
            <a:stretch>
              <a:fillRect/>
            </a:stretch>
          </a:blipFill>
        </p:spPr>
        <p:style>
          <a:lnRef idx="0">
            <a:schemeClr val="dk1">
              <a:hueOff val="0"/>
              <a:satOff val="0"/>
              <a:lumOff val="0"/>
              <a:alphaOff val="0"/>
            </a:schemeClr>
          </a:lnRef>
          <a:fillRef idx="1">
            <a:scrgbClr r="0" g="0" b="0"/>
          </a:fillRef>
          <a:effectRef idx="1">
            <a:schemeClr val="dk1">
              <a:tint val="40000"/>
              <a:hueOff val="0"/>
              <a:satOff val="0"/>
              <a:lumOff val="0"/>
              <a:alphaOff val="0"/>
            </a:schemeClr>
          </a:effectRef>
          <a:fontRef idx="minor">
            <a:schemeClr val="dk1">
              <a:hueOff val="0"/>
              <a:satOff val="0"/>
              <a:lumOff val="0"/>
              <a:alphaOff val="0"/>
            </a:schemeClr>
          </a:fontRef>
        </p:style>
      </p:sp>
      <p:sp>
        <p:nvSpPr>
          <p:cNvPr id="8" name="任意多边形 7"/>
          <p:cNvSpPr/>
          <p:nvPr/>
        </p:nvSpPr>
        <p:spPr>
          <a:xfrm>
            <a:off x="4627196" y="3651027"/>
            <a:ext cx="776406" cy="186579"/>
          </a:xfrm>
          <a:custGeom>
            <a:avLst/>
            <a:gdLst>
              <a:gd name="connsiteX0" fmla="*/ 0 w 1035073"/>
              <a:gd name="connsiteY0" fmla="*/ 0 h 248745"/>
              <a:gd name="connsiteX1" fmla="*/ 1035073 w 1035073"/>
              <a:gd name="connsiteY1" fmla="*/ 0 h 248745"/>
              <a:gd name="connsiteX2" fmla="*/ 1035073 w 1035073"/>
              <a:gd name="connsiteY2" fmla="*/ 248745 h 248745"/>
              <a:gd name="connsiteX3" fmla="*/ 0 w 1035073"/>
              <a:gd name="connsiteY3" fmla="*/ 248745 h 248745"/>
              <a:gd name="connsiteX4" fmla="*/ 0 w 1035073"/>
              <a:gd name="connsiteY4" fmla="*/ 0 h 248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073" h="248745">
                <a:moveTo>
                  <a:pt x="0" y="0"/>
                </a:moveTo>
                <a:lnTo>
                  <a:pt x="1035073" y="0"/>
                </a:lnTo>
                <a:lnTo>
                  <a:pt x="1035073" y="248745"/>
                </a:lnTo>
                <a:lnTo>
                  <a:pt x="0" y="248745"/>
                </a:lnTo>
                <a:lnTo>
                  <a:pt x="0" y="0"/>
                </a:lnTo>
                <a:close/>
              </a:path>
            </a:pathLst>
          </a:custGeom>
          <a:scene3d>
            <a:camera prst="orthographicFront"/>
            <a:lightRig rig="flat" dir="t"/>
          </a:scene3d>
          <a:sp3d prstMaterial="dkEdge">
            <a:bevelT w="8200" h="38100"/>
          </a:sp3d>
        </p:spPr>
        <p:style>
          <a:lnRef idx="0">
            <a:schemeClr val="dk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lIns="18576" tIns="18576" rIns="18576" bIns="18576" spcCol="1270" anchor="ctr"/>
          <a:lstStyle/>
          <a:p>
            <a:pPr marL="0" marR="0" lvl="0" indent="0" algn="ctr" defTabSz="433705" rtl="0" eaLnBrk="1" fontAlgn="base" latinLnBrk="0" hangingPunct="1">
              <a:lnSpc>
                <a:spcPct val="90000"/>
              </a:lnSpc>
              <a:spcBef>
                <a:spcPct val="0"/>
              </a:spcBef>
              <a:spcAft>
                <a:spcPct val="5000"/>
              </a:spcAft>
              <a:buClrTx/>
              <a:buSzTx/>
              <a:buFont typeface="Arial" panose="020B0604020202020204" pitchFamily="34" charset="0"/>
              <a:buNone/>
              <a:defRPr/>
            </a:pPr>
            <a:r>
              <a:rPr kumimoji="0" lang="zh-CN" altLang="en-US" sz="975" b="1" i="0" u="none" strike="noStrike" kern="1200" cap="none" spc="0" normalizeH="0" baseline="0" noProof="0" dirty="0">
                <a:ln>
                  <a:noFill/>
                </a:ln>
                <a:solidFill>
                  <a:srgbClr val="39639D"/>
                </a:solidFill>
                <a:effectLst/>
                <a:uLnTx/>
                <a:uFillTx/>
                <a:latin typeface="+mn-lt"/>
                <a:ea typeface="+mn-ea"/>
                <a:cs typeface="+mn-cs"/>
              </a:rPr>
              <a:t>斯大林</a:t>
            </a:r>
            <a:endParaRPr kumimoji="0" lang="zh-CN" altLang="en-US" sz="975" b="1" i="0" u="none" strike="noStrike" kern="1200" cap="none" spc="0" normalizeH="0" baseline="0" noProof="0" dirty="0">
              <a:ln>
                <a:noFill/>
              </a:ln>
              <a:solidFill>
                <a:srgbClr val="39639D"/>
              </a:solidFill>
              <a:effectLst/>
              <a:uLnTx/>
              <a:uFillTx/>
              <a:latin typeface="+mn-lt"/>
              <a:ea typeface="+mn-ea"/>
              <a:cs typeface="+mn-cs"/>
            </a:endParaRPr>
          </a:p>
        </p:txBody>
      </p:sp>
      <p:sp>
        <p:nvSpPr>
          <p:cNvPr id="9" name="矩形 8"/>
          <p:cNvSpPr/>
          <p:nvPr/>
        </p:nvSpPr>
        <p:spPr>
          <a:xfrm>
            <a:off x="5530850" y="2565400"/>
            <a:ext cx="901700" cy="1216025"/>
          </a:xfrm>
          <a:prstGeom prst="rect">
            <a:avLst/>
          </a:prstGeom>
          <a:blipFill rotWithShape="1">
            <a:blip r:embed="rId3" cstate="print"/>
            <a:stretch>
              <a:fillRect/>
            </a:stretch>
          </a:blipFill>
        </p:spPr>
        <p:style>
          <a:lnRef idx="0">
            <a:schemeClr val="dk1">
              <a:hueOff val="0"/>
              <a:satOff val="0"/>
              <a:lumOff val="0"/>
              <a:alphaOff val="0"/>
            </a:schemeClr>
          </a:lnRef>
          <a:fillRef idx="1">
            <a:scrgbClr r="0" g="0" b="0"/>
          </a:fillRef>
          <a:effectRef idx="1">
            <a:schemeClr val="dk1">
              <a:tint val="40000"/>
              <a:hueOff val="0"/>
              <a:satOff val="0"/>
              <a:lumOff val="0"/>
              <a:alphaOff val="0"/>
            </a:schemeClr>
          </a:effectRef>
          <a:fontRef idx="minor">
            <a:schemeClr val="dk1">
              <a:hueOff val="0"/>
              <a:satOff val="0"/>
              <a:lumOff val="0"/>
              <a:alphaOff val="0"/>
            </a:schemeClr>
          </a:fontRef>
        </p:style>
      </p:sp>
      <p:sp>
        <p:nvSpPr>
          <p:cNvPr id="10" name="任意多边形 9"/>
          <p:cNvSpPr/>
          <p:nvPr/>
        </p:nvSpPr>
        <p:spPr>
          <a:xfrm>
            <a:off x="5712896" y="3651027"/>
            <a:ext cx="776406" cy="186579"/>
          </a:xfrm>
          <a:custGeom>
            <a:avLst/>
            <a:gdLst>
              <a:gd name="connsiteX0" fmla="*/ 0 w 1035073"/>
              <a:gd name="connsiteY0" fmla="*/ 0 h 248745"/>
              <a:gd name="connsiteX1" fmla="*/ 1035073 w 1035073"/>
              <a:gd name="connsiteY1" fmla="*/ 0 h 248745"/>
              <a:gd name="connsiteX2" fmla="*/ 1035073 w 1035073"/>
              <a:gd name="connsiteY2" fmla="*/ 248745 h 248745"/>
              <a:gd name="connsiteX3" fmla="*/ 0 w 1035073"/>
              <a:gd name="connsiteY3" fmla="*/ 248745 h 248745"/>
              <a:gd name="connsiteX4" fmla="*/ 0 w 1035073"/>
              <a:gd name="connsiteY4" fmla="*/ 0 h 248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073" h="248745">
                <a:moveTo>
                  <a:pt x="0" y="0"/>
                </a:moveTo>
                <a:lnTo>
                  <a:pt x="1035073" y="0"/>
                </a:lnTo>
                <a:lnTo>
                  <a:pt x="1035073" y="248745"/>
                </a:lnTo>
                <a:lnTo>
                  <a:pt x="0" y="248745"/>
                </a:lnTo>
                <a:lnTo>
                  <a:pt x="0" y="0"/>
                </a:lnTo>
                <a:close/>
              </a:path>
            </a:pathLst>
          </a:custGeom>
          <a:scene3d>
            <a:camera prst="orthographicFront"/>
            <a:lightRig rig="flat" dir="t"/>
          </a:scene3d>
          <a:sp3d prstMaterial="dkEdge">
            <a:bevelT w="8200" h="38100"/>
          </a:sp3d>
        </p:spPr>
        <p:style>
          <a:lnRef idx="0">
            <a:schemeClr val="dk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lIns="18576" tIns="18576" rIns="18576" bIns="18576" spcCol="1270" anchor="ctr"/>
          <a:lstStyle/>
          <a:p>
            <a:pPr marL="0" marR="0" lvl="0" indent="0" algn="ctr" defTabSz="433705" rtl="0" eaLnBrk="1" fontAlgn="base" latinLnBrk="0" hangingPunct="1">
              <a:lnSpc>
                <a:spcPct val="90000"/>
              </a:lnSpc>
              <a:spcBef>
                <a:spcPct val="0"/>
              </a:spcBef>
              <a:spcAft>
                <a:spcPct val="5000"/>
              </a:spcAft>
              <a:buClrTx/>
              <a:buSzTx/>
              <a:buFont typeface="Arial" panose="020B0604020202020204" pitchFamily="34" charset="0"/>
              <a:buNone/>
              <a:defRPr/>
            </a:pPr>
            <a:r>
              <a:rPr kumimoji="0" lang="zh-CN" altLang="en-US" sz="975" b="1" i="0" u="none" strike="noStrike" kern="1200" cap="none" spc="0" normalizeH="0" baseline="0" noProof="0" dirty="0">
                <a:ln>
                  <a:noFill/>
                </a:ln>
                <a:solidFill>
                  <a:srgbClr val="39639D"/>
                </a:solidFill>
                <a:effectLst/>
                <a:uLnTx/>
                <a:uFillTx/>
                <a:latin typeface="+mn-lt"/>
                <a:ea typeface="+mn-ea"/>
                <a:cs typeface="+mn-cs"/>
              </a:rPr>
              <a:t>罗斯福</a:t>
            </a:r>
            <a:endParaRPr kumimoji="0" lang="zh-CN" altLang="en-US" sz="975" b="1" i="0" u="none" strike="noStrike" kern="1200" cap="none" spc="0" normalizeH="0" baseline="0" noProof="0" dirty="0">
              <a:ln>
                <a:noFill/>
              </a:ln>
              <a:solidFill>
                <a:srgbClr val="39639D"/>
              </a:solidFill>
              <a:effectLst/>
              <a:uLnTx/>
              <a:uFillTx/>
              <a:latin typeface="+mn-lt"/>
              <a:ea typeface="+mn-ea"/>
              <a:cs typeface="+mn-cs"/>
            </a:endParaRPr>
          </a:p>
        </p:txBody>
      </p:sp>
      <p:sp>
        <p:nvSpPr>
          <p:cNvPr id="11" name="矩形 10"/>
          <p:cNvSpPr/>
          <p:nvPr/>
        </p:nvSpPr>
        <p:spPr>
          <a:xfrm>
            <a:off x="6616700" y="2565400"/>
            <a:ext cx="901700" cy="1216025"/>
          </a:xfrm>
          <a:prstGeom prst="rect">
            <a:avLst/>
          </a:prstGeom>
          <a:blipFill rotWithShape="1">
            <a:blip r:embed="rId4" cstate="print"/>
            <a:stretch>
              <a:fillRect/>
            </a:stretch>
          </a:blipFill>
        </p:spPr>
        <p:style>
          <a:lnRef idx="0">
            <a:schemeClr val="dk1">
              <a:hueOff val="0"/>
              <a:satOff val="0"/>
              <a:lumOff val="0"/>
              <a:alphaOff val="0"/>
            </a:schemeClr>
          </a:lnRef>
          <a:fillRef idx="1">
            <a:scrgbClr r="0" g="0" b="0"/>
          </a:fillRef>
          <a:effectRef idx="1">
            <a:schemeClr val="dk1">
              <a:tint val="40000"/>
              <a:hueOff val="0"/>
              <a:satOff val="0"/>
              <a:lumOff val="0"/>
              <a:alphaOff val="0"/>
            </a:schemeClr>
          </a:effectRef>
          <a:fontRef idx="minor">
            <a:schemeClr val="dk1">
              <a:hueOff val="0"/>
              <a:satOff val="0"/>
              <a:lumOff val="0"/>
              <a:alphaOff val="0"/>
            </a:schemeClr>
          </a:fontRef>
        </p:style>
      </p:sp>
      <p:sp>
        <p:nvSpPr>
          <p:cNvPr id="12" name="任意多边形 11"/>
          <p:cNvSpPr/>
          <p:nvPr/>
        </p:nvSpPr>
        <p:spPr>
          <a:xfrm>
            <a:off x="6798597" y="3651027"/>
            <a:ext cx="776406" cy="186579"/>
          </a:xfrm>
          <a:custGeom>
            <a:avLst/>
            <a:gdLst>
              <a:gd name="connsiteX0" fmla="*/ 0 w 1035073"/>
              <a:gd name="connsiteY0" fmla="*/ 0 h 248745"/>
              <a:gd name="connsiteX1" fmla="*/ 1035073 w 1035073"/>
              <a:gd name="connsiteY1" fmla="*/ 0 h 248745"/>
              <a:gd name="connsiteX2" fmla="*/ 1035073 w 1035073"/>
              <a:gd name="connsiteY2" fmla="*/ 248745 h 248745"/>
              <a:gd name="connsiteX3" fmla="*/ 0 w 1035073"/>
              <a:gd name="connsiteY3" fmla="*/ 248745 h 248745"/>
              <a:gd name="connsiteX4" fmla="*/ 0 w 1035073"/>
              <a:gd name="connsiteY4" fmla="*/ 0 h 248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073" h="248745">
                <a:moveTo>
                  <a:pt x="0" y="0"/>
                </a:moveTo>
                <a:lnTo>
                  <a:pt x="1035073" y="0"/>
                </a:lnTo>
                <a:lnTo>
                  <a:pt x="1035073" y="248745"/>
                </a:lnTo>
                <a:lnTo>
                  <a:pt x="0" y="248745"/>
                </a:lnTo>
                <a:lnTo>
                  <a:pt x="0" y="0"/>
                </a:lnTo>
                <a:close/>
              </a:path>
            </a:pathLst>
          </a:custGeom>
          <a:scene3d>
            <a:camera prst="orthographicFront"/>
            <a:lightRig rig="flat" dir="t"/>
          </a:scene3d>
          <a:sp3d prstMaterial="dkEdge">
            <a:bevelT w="8200" h="38100"/>
          </a:sp3d>
        </p:spPr>
        <p:style>
          <a:lnRef idx="0">
            <a:schemeClr val="dk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lIns="18576" tIns="18576" rIns="18576" bIns="18576" spcCol="1270" anchor="ctr"/>
          <a:lstStyle/>
          <a:p>
            <a:pPr marL="0" marR="0" lvl="0" indent="0" algn="ctr" defTabSz="433705" rtl="0" eaLnBrk="1" fontAlgn="base" latinLnBrk="0" hangingPunct="1">
              <a:lnSpc>
                <a:spcPct val="90000"/>
              </a:lnSpc>
              <a:spcBef>
                <a:spcPct val="0"/>
              </a:spcBef>
              <a:spcAft>
                <a:spcPct val="5000"/>
              </a:spcAft>
              <a:buClrTx/>
              <a:buSzTx/>
              <a:buFont typeface="Arial" panose="020B0604020202020204" pitchFamily="34" charset="0"/>
              <a:buNone/>
              <a:defRPr/>
            </a:pPr>
            <a:r>
              <a:rPr kumimoji="0" lang="zh-CN" altLang="en-US" sz="975" b="1" i="0" u="none" strike="noStrike" kern="1200" cap="none" spc="0" normalizeH="0" baseline="0" noProof="0" dirty="0">
                <a:ln>
                  <a:noFill/>
                </a:ln>
                <a:solidFill>
                  <a:srgbClr val="39639D"/>
                </a:solidFill>
                <a:effectLst/>
                <a:uLnTx/>
                <a:uFillTx/>
                <a:latin typeface="+mn-lt"/>
                <a:ea typeface="+mn-ea"/>
                <a:cs typeface="+mn-cs"/>
              </a:rPr>
              <a:t>列宁</a:t>
            </a:r>
            <a:endParaRPr kumimoji="0" lang="zh-CN" altLang="en-US" sz="975" b="1" i="0" u="none" strike="noStrike" kern="1200" cap="none" spc="0" normalizeH="0" baseline="0" noProof="0" dirty="0">
              <a:ln>
                <a:noFill/>
              </a:ln>
              <a:solidFill>
                <a:srgbClr val="39639D"/>
              </a:solidFill>
              <a:effectLst/>
              <a:uLnTx/>
              <a:uFillTx/>
              <a:latin typeface="+mn-lt"/>
              <a:ea typeface="+mn-ea"/>
              <a:cs typeface="+mn-cs"/>
            </a:endParaRPr>
          </a:p>
        </p:txBody>
      </p:sp>
      <p:sp>
        <p:nvSpPr>
          <p:cNvPr id="13" name="矩形 12"/>
          <p:cNvSpPr/>
          <p:nvPr/>
        </p:nvSpPr>
        <p:spPr>
          <a:xfrm>
            <a:off x="7702550" y="2565400"/>
            <a:ext cx="900113" cy="1216025"/>
          </a:xfrm>
          <a:prstGeom prst="rect">
            <a:avLst/>
          </a:prstGeom>
          <a:blipFill rotWithShape="1">
            <a:blip r:embed="rId5" cstate="print"/>
            <a:stretch>
              <a:fillRect/>
            </a:stretch>
          </a:blipFill>
        </p:spPr>
        <p:style>
          <a:lnRef idx="0">
            <a:schemeClr val="dk1">
              <a:hueOff val="0"/>
              <a:satOff val="0"/>
              <a:lumOff val="0"/>
              <a:alphaOff val="0"/>
            </a:schemeClr>
          </a:lnRef>
          <a:fillRef idx="1">
            <a:scrgbClr r="0" g="0" b="0"/>
          </a:fillRef>
          <a:effectRef idx="1">
            <a:schemeClr val="dk1">
              <a:tint val="40000"/>
              <a:hueOff val="0"/>
              <a:satOff val="0"/>
              <a:lumOff val="0"/>
              <a:alphaOff val="0"/>
            </a:schemeClr>
          </a:effectRef>
          <a:fontRef idx="minor">
            <a:schemeClr val="dk1">
              <a:hueOff val="0"/>
              <a:satOff val="0"/>
              <a:lumOff val="0"/>
              <a:alphaOff val="0"/>
            </a:schemeClr>
          </a:fontRef>
        </p:style>
      </p:sp>
      <p:sp>
        <p:nvSpPr>
          <p:cNvPr id="14" name="任意多边形 13"/>
          <p:cNvSpPr/>
          <p:nvPr/>
        </p:nvSpPr>
        <p:spPr>
          <a:xfrm>
            <a:off x="7884297" y="3651027"/>
            <a:ext cx="776402" cy="186579"/>
          </a:xfrm>
          <a:custGeom>
            <a:avLst/>
            <a:gdLst>
              <a:gd name="connsiteX0" fmla="*/ 0 w 1035073"/>
              <a:gd name="connsiteY0" fmla="*/ 0 h 248745"/>
              <a:gd name="connsiteX1" fmla="*/ 1035073 w 1035073"/>
              <a:gd name="connsiteY1" fmla="*/ 0 h 248745"/>
              <a:gd name="connsiteX2" fmla="*/ 1035073 w 1035073"/>
              <a:gd name="connsiteY2" fmla="*/ 248745 h 248745"/>
              <a:gd name="connsiteX3" fmla="*/ 0 w 1035073"/>
              <a:gd name="connsiteY3" fmla="*/ 248745 h 248745"/>
              <a:gd name="connsiteX4" fmla="*/ 0 w 1035073"/>
              <a:gd name="connsiteY4" fmla="*/ 0 h 248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073" h="248745">
                <a:moveTo>
                  <a:pt x="0" y="0"/>
                </a:moveTo>
                <a:lnTo>
                  <a:pt x="1035073" y="0"/>
                </a:lnTo>
                <a:lnTo>
                  <a:pt x="1035073" y="248745"/>
                </a:lnTo>
                <a:lnTo>
                  <a:pt x="0" y="248745"/>
                </a:lnTo>
                <a:lnTo>
                  <a:pt x="0" y="0"/>
                </a:lnTo>
                <a:close/>
              </a:path>
            </a:pathLst>
          </a:custGeom>
          <a:scene3d>
            <a:camera prst="orthographicFront"/>
            <a:lightRig rig="flat" dir="t"/>
          </a:scene3d>
          <a:sp3d prstMaterial="dkEdge">
            <a:bevelT w="8200" h="38100"/>
          </a:sp3d>
        </p:spPr>
        <p:style>
          <a:lnRef idx="0">
            <a:schemeClr val="dk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lIns="18576" tIns="18576" rIns="18576" bIns="18576" spcCol="1270" anchor="ctr"/>
          <a:lstStyle/>
          <a:p>
            <a:pPr marL="0" marR="0" lvl="0" indent="0" algn="ctr" defTabSz="433705" rtl="0" eaLnBrk="1" fontAlgn="base" latinLnBrk="0" hangingPunct="1">
              <a:lnSpc>
                <a:spcPct val="90000"/>
              </a:lnSpc>
              <a:spcBef>
                <a:spcPct val="0"/>
              </a:spcBef>
              <a:spcAft>
                <a:spcPct val="5000"/>
              </a:spcAft>
              <a:buClrTx/>
              <a:buSzTx/>
              <a:buFont typeface="Arial" panose="020B0604020202020204" pitchFamily="34" charset="0"/>
              <a:buNone/>
              <a:defRPr/>
            </a:pPr>
            <a:r>
              <a:rPr kumimoji="0" lang="zh-CN" altLang="en-US" sz="975" b="1" i="0" u="none" strike="noStrike" kern="1200" cap="none" spc="0" normalizeH="0" baseline="0" noProof="0" dirty="0">
                <a:ln>
                  <a:noFill/>
                </a:ln>
                <a:solidFill>
                  <a:srgbClr val="39639D"/>
                </a:solidFill>
                <a:effectLst/>
                <a:uLnTx/>
                <a:uFillTx/>
                <a:latin typeface="+mn-lt"/>
                <a:ea typeface="+mn-ea"/>
                <a:cs typeface="+mn-cs"/>
              </a:rPr>
              <a:t>撒切尔</a:t>
            </a:r>
            <a:endParaRPr kumimoji="0" lang="zh-CN" altLang="en-US" sz="975" b="1" i="0" u="none" strike="noStrike" kern="1200" cap="none" spc="0" normalizeH="0" baseline="0" noProof="0" dirty="0">
              <a:ln>
                <a:noFill/>
              </a:ln>
              <a:solidFill>
                <a:srgbClr val="39639D"/>
              </a:solidFill>
              <a:effectLst/>
              <a:uLnTx/>
              <a:uFillTx/>
              <a:latin typeface="+mn-lt"/>
              <a:ea typeface="+mn-ea"/>
              <a:cs typeface="+mn-cs"/>
            </a:endParaRPr>
          </a:p>
        </p:txBody>
      </p:sp>
      <p:sp>
        <p:nvSpPr>
          <p:cNvPr id="15" name="矩形 14"/>
          <p:cNvSpPr/>
          <p:nvPr/>
        </p:nvSpPr>
        <p:spPr>
          <a:xfrm>
            <a:off x="2763838" y="4002088"/>
            <a:ext cx="900113" cy="1217613"/>
          </a:xfrm>
          <a:prstGeom prst="rect">
            <a:avLst/>
          </a:prstGeom>
          <a:blipFill rotWithShape="1">
            <a:blip r:embed="rId6" cstate="print"/>
            <a:stretch>
              <a:fillRect/>
            </a:stretch>
          </a:blipFill>
        </p:spPr>
        <p:style>
          <a:lnRef idx="0">
            <a:schemeClr val="dk1">
              <a:hueOff val="0"/>
              <a:satOff val="0"/>
              <a:lumOff val="0"/>
              <a:alphaOff val="0"/>
            </a:schemeClr>
          </a:lnRef>
          <a:fillRef idx="1">
            <a:scrgbClr r="0" g="0" b="0"/>
          </a:fillRef>
          <a:effectRef idx="1">
            <a:schemeClr val="dk1">
              <a:tint val="40000"/>
              <a:hueOff val="0"/>
              <a:satOff val="0"/>
              <a:lumOff val="0"/>
              <a:alphaOff val="0"/>
            </a:schemeClr>
          </a:effectRef>
          <a:fontRef idx="minor">
            <a:schemeClr val="dk1">
              <a:hueOff val="0"/>
              <a:satOff val="0"/>
              <a:lumOff val="0"/>
              <a:alphaOff val="0"/>
            </a:schemeClr>
          </a:fontRef>
        </p:style>
      </p:sp>
      <p:sp>
        <p:nvSpPr>
          <p:cNvPr id="16" name="任意多边形 15"/>
          <p:cNvSpPr/>
          <p:nvPr/>
        </p:nvSpPr>
        <p:spPr>
          <a:xfrm>
            <a:off x="2945755" y="5088457"/>
            <a:ext cx="776407" cy="186583"/>
          </a:xfrm>
          <a:custGeom>
            <a:avLst/>
            <a:gdLst>
              <a:gd name="connsiteX0" fmla="*/ 0 w 1035073"/>
              <a:gd name="connsiteY0" fmla="*/ 0 h 248745"/>
              <a:gd name="connsiteX1" fmla="*/ 1035073 w 1035073"/>
              <a:gd name="connsiteY1" fmla="*/ 0 h 248745"/>
              <a:gd name="connsiteX2" fmla="*/ 1035073 w 1035073"/>
              <a:gd name="connsiteY2" fmla="*/ 248745 h 248745"/>
              <a:gd name="connsiteX3" fmla="*/ 0 w 1035073"/>
              <a:gd name="connsiteY3" fmla="*/ 248745 h 248745"/>
              <a:gd name="connsiteX4" fmla="*/ 0 w 1035073"/>
              <a:gd name="connsiteY4" fmla="*/ 0 h 248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073" h="248745">
                <a:moveTo>
                  <a:pt x="0" y="0"/>
                </a:moveTo>
                <a:lnTo>
                  <a:pt x="1035073" y="0"/>
                </a:lnTo>
                <a:lnTo>
                  <a:pt x="1035073" y="248745"/>
                </a:lnTo>
                <a:lnTo>
                  <a:pt x="0" y="248745"/>
                </a:lnTo>
                <a:lnTo>
                  <a:pt x="0" y="0"/>
                </a:lnTo>
                <a:close/>
              </a:path>
            </a:pathLst>
          </a:custGeom>
          <a:scene3d>
            <a:camera prst="orthographicFront"/>
            <a:lightRig rig="flat" dir="t"/>
          </a:scene3d>
          <a:sp3d prstMaterial="dkEdge">
            <a:bevelT w="8200" h="38100"/>
          </a:sp3d>
        </p:spPr>
        <p:style>
          <a:lnRef idx="0">
            <a:schemeClr val="dk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lIns="18576" tIns="18576" rIns="18576" bIns="18576" spcCol="1270" anchor="ctr"/>
          <a:lstStyle/>
          <a:p>
            <a:pPr marL="0" marR="0" lvl="0" indent="0" algn="ctr" defTabSz="433705" rtl="0" eaLnBrk="1" fontAlgn="base" latinLnBrk="0" hangingPunct="1">
              <a:lnSpc>
                <a:spcPct val="90000"/>
              </a:lnSpc>
              <a:spcBef>
                <a:spcPct val="0"/>
              </a:spcBef>
              <a:spcAft>
                <a:spcPct val="5000"/>
              </a:spcAft>
              <a:buClrTx/>
              <a:buSzTx/>
              <a:buFont typeface="Arial" panose="020B0604020202020204" pitchFamily="34" charset="0"/>
              <a:buNone/>
              <a:defRPr/>
            </a:pPr>
            <a:r>
              <a:rPr kumimoji="0" lang="zh-CN" altLang="en-US" sz="975" b="1" i="0" u="none" strike="noStrike" kern="1200" cap="none" spc="0" normalizeH="0" baseline="0" noProof="0" dirty="0">
                <a:ln>
                  <a:noFill/>
                </a:ln>
                <a:solidFill>
                  <a:srgbClr val="39639D"/>
                </a:solidFill>
                <a:effectLst/>
                <a:uLnTx/>
                <a:uFillTx/>
                <a:latin typeface="+mn-lt"/>
                <a:ea typeface="+mn-ea"/>
                <a:cs typeface="+mn-cs"/>
              </a:rPr>
              <a:t>沙龙</a:t>
            </a:r>
            <a:endParaRPr kumimoji="0" lang="zh-CN" altLang="en-US" sz="975" b="1" i="0" u="none" strike="noStrike" kern="1200" cap="none" spc="0" normalizeH="0" baseline="0" noProof="0" dirty="0">
              <a:ln>
                <a:noFill/>
              </a:ln>
              <a:solidFill>
                <a:srgbClr val="39639D"/>
              </a:solidFill>
              <a:effectLst/>
              <a:uLnTx/>
              <a:uFillTx/>
              <a:latin typeface="+mn-lt"/>
              <a:ea typeface="+mn-ea"/>
              <a:cs typeface="+mn-cs"/>
            </a:endParaRPr>
          </a:p>
        </p:txBody>
      </p:sp>
      <p:sp>
        <p:nvSpPr>
          <p:cNvPr id="17" name="矩形 16"/>
          <p:cNvSpPr/>
          <p:nvPr/>
        </p:nvSpPr>
        <p:spPr>
          <a:xfrm>
            <a:off x="3849688" y="4002088"/>
            <a:ext cx="900113" cy="1217613"/>
          </a:xfrm>
          <a:prstGeom prst="rect">
            <a:avLst/>
          </a:prstGeom>
          <a:blipFill rotWithShape="1">
            <a:blip r:embed="rId7" cstate="print"/>
            <a:stretch>
              <a:fillRect/>
            </a:stretch>
          </a:blipFill>
        </p:spPr>
        <p:style>
          <a:lnRef idx="0">
            <a:schemeClr val="dk1">
              <a:hueOff val="0"/>
              <a:satOff val="0"/>
              <a:lumOff val="0"/>
              <a:alphaOff val="0"/>
            </a:schemeClr>
          </a:lnRef>
          <a:fillRef idx="1">
            <a:scrgbClr r="0" g="0" b="0"/>
          </a:fillRef>
          <a:effectRef idx="1">
            <a:schemeClr val="dk1">
              <a:tint val="40000"/>
              <a:hueOff val="0"/>
              <a:satOff val="0"/>
              <a:lumOff val="0"/>
              <a:alphaOff val="0"/>
            </a:schemeClr>
          </a:effectRef>
          <a:fontRef idx="minor">
            <a:schemeClr val="dk1">
              <a:hueOff val="0"/>
              <a:satOff val="0"/>
              <a:lumOff val="0"/>
              <a:alphaOff val="0"/>
            </a:schemeClr>
          </a:fontRef>
        </p:style>
      </p:sp>
      <p:sp>
        <p:nvSpPr>
          <p:cNvPr id="18" name="任意多边形 17"/>
          <p:cNvSpPr/>
          <p:nvPr/>
        </p:nvSpPr>
        <p:spPr>
          <a:xfrm>
            <a:off x="4031454" y="5088457"/>
            <a:ext cx="776407" cy="186583"/>
          </a:xfrm>
          <a:custGeom>
            <a:avLst/>
            <a:gdLst>
              <a:gd name="connsiteX0" fmla="*/ 0 w 1035073"/>
              <a:gd name="connsiteY0" fmla="*/ 0 h 248745"/>
              <a:gd name="connsiteX1" fmla="*/ 1035073 w 1035073"/>
              <a:gd name="connsiteY1" fmla="*/ 0 h 248745"/>
              <a:gd name="connsiteX2" fmla="*/ 1035073 w 1035073"/>
              <a:gd name="connsiteY2" fmla="*/ 248745 h 248745"/>
              <a:gd name="connsiteX3" fmla="*/ 0 w 1035073"/>
              <a:gd name="connsiteY3" fmla="*/ 248745 h 248745"/>
              <a:gd name="connsiteX4" fmla="*/ 0 w 1035073"/>
              <a:gd name="connsiteY4" fmla="*/ 0 h 248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073" h="248745">
                <a:moveTo>
                  <a:pt x="0" y="0"/>
                </a:moveTo>
                <a:lnTo>
                  <a:pt x="1035073" y="0"/>
                </a:lnTo>
                <a:lnTo>
                  <a:pt x="1035073" y="248745"/>
                </a:lnTo>
                <a:lnTo>
                  <a:pt x="0" y="248745"/>
                </a:lnTo>
                <a:lnTo>
                  <a:pt x="0" y="0"/>
                </a:lnTo>
                <a:close/>
              </a:path>
            </a:pathLst>
          </a:custGeom>
          <a:scene3d>
            <a:camera prst="orthographicFront"/>
            <a:lightRig rig="flat" dir="t"/>
          </a:scene3d>
          <a:sp3d prstMaterial="dkEdge">
            <a:bevelT w="8200" h="38100"/>
          </a:sp3d>
        </p:spPr>
        <p:style>
          <a:lnRef idx="0">
            <a:schemeClr val="dk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lIns="18576" tIns="18576" rIns="18576" bIns="18576" spcCol="1270" anchor="ctr"/>
          <a:lstStyle/>
          <a:p>
            <a:pPr marL="0" marR="0" lvl="0" indent="0" algn="ctr" defTabSz="433705" rtl="0" eaLnBrk="1" fontAlgn="base" latinLnBrk="0" hangingPunct="1">
              <a:lnSpc>
                <a:spcPct val="90000"/>
              </a:lnSpc>
              <a:spcBef>
                <a:spcPct val="0"/>
              </a:spcBef>
              <a:spcAft>
                <a:spcPct val="5000"/>
              </a:spcAft>
              <a:buClrTx/>
              <a:buSzTx/>
              <a:buFont typeface="Arial" panose="020B0604020202020204" pitchFamily="34" charset="0"/>
              <a:buNone/>
              <a:defRPr/>
            </a:pPr>
            <a:r>
              <a:rPr kumimoji="0" lang="zh-CN" altLang="en-US" sz="975" b="1" i="0" u="none" strike="noStrike" kern="1200" cap="none" spc="0" normalizeH="0" baseline="0" noProof="0" dirty="0">
                <a:ln>
                  <a:noFill/>
                </a:ln>
                <a:solidFill>
                  <a:srgbClr val="39639D"/>
                </a:solidFill>
                <a:effectLst/>
                <a:uLnTx/>
                <a:uFillTx/>
                <a:latin typeface="+mn-lt"/>
                <a:ea typeface="+mn-ea"/>
                <a:cs typeface="+mn-cs"/>
              </a:rPr>
              <a:t>卓别林</a:t>
            </a:r>
            <a:endParaRPr kumimoji="0" lang="zh-CN" altLang="en-US" sz="975" b="1" i="0" u="none" strike="noStrike" kern="1200" cap="none" spc="0" normalizeH="0" baseline="0" noProof="0" dirty="0">
              <a:ln>
                <a:noFill/>
              </a:ln>
              <a:solidFill>
                <a:srgbClr val="39639D"/>
              </a:solidFill>
              <a:effectLst/>
              <a:uLnTx/>
              <a:uFillTx/>
              <a:latin typeface="+mn-lt"/>
              <a:ea typeface="+mn-ea"/>
              <a:cs typeface="+mn-cs"/>
            </a:endParaRPr>
          </a:p>
        </p:txBody>
      </p:sp>
      <p:sp>
        <p:nvSpPr>
          <p:cNvPr id="19" name="矩形 18"/>
          <p:cNvSpPr/>
          <p:nvPr/>
        </p:nvSpPr>
        <p:spPr>
          <a:xfrm>
            <a:off x="4935538" y="4002088"/>
            <a:ext cx="901700" cy="1217613"/>
          </a:xfrm>
          <a:prstGeom prst="rect">
            <a:avLst/>
          </a:prstGeom>
          <a:blipFill rotWithShape="1">
            <a:blip r:embed="rId8" cstate="print"/>
            <a:stretch>
              <a:fillRect/>
            </a:stretch>
          </a:blipFill>
        </p:spPr>
        <p:style>
          <a:lnRef idx="0">
            <a:schemeClr val="dk1">
              <a:hueOff val="0"/>
              <a:satOff val="0"/>
              <a:lumOff val="0"/>
              <a:alphaOff val="0"/>
            </a:schemeClr>
          </a:lnRef>
          <a:fillRef idx="1">
            <a:scrgbClr r="0" g="0" b="0"/>
          </a:fillRef>
          <a:effectRef idx="1">
            <a:schemeClr val="dk1">
              <a:tint val="40000"/>
              <a:hueOff val="0"/>
              <a:satOff val="0"/>
              <a:lumOff val="0"/>
              <a:alphaOff val="0"/>
            </a:schemeClr>
          </a:effectRef>
          <a:fontRef idx="minor">
            <a:schemeClr val="dk1">
              <a:hueOff val="0"/>
              <a:satOff val="0"/>
              <a:lumOff val="0"/>
              <a:alphaOff val="0"/>
            </a:schemeClr>
          </a:fontRef>
        </p:style>
      </p:sp>
      <p:sp>
        <p:nvSpPr>
          <p:cNvPr id="20" name="任意多边形 19"/>
          <p:cNvSpPr/>
          <p:nvPr/>
        </p:nvSpPr>
        <p:spPr>
          <a:xfrm>
            <a:off x="5117155" y="5088457"/>
            <a:ext cx="776407" cy="186583"/>
          </a:xfrm>
          <a:custGeom>
            <a:avLst/>
            <a:gdLst>
              <a:gd name="connsiteX0" fmla="*/ 0 w 1035073"/>
              <a:gd name="connsiteY0" fmla="*/ 0 h 248745"/>
              <a:gd name="connsiteX1" fmla="*/ 1035073 w 1035073"/>
              <a:gd name="connsiteY1" fmla="*/ 0 h 248745"/>
              <a:gd name="connsiteX2" fmla="*/ 1035073 w 1035073"/>
              <a:gd name="connsiteY2" fmla="*/ 248745 h 248745"/>
              <a:gd name="connsiteX3" fmla="*/ 0 w 1035073"/>
              <a:gd name="connsiteY3" fmla="*/ 248745 h 248745"/>
              <a:gd name="connsiteX4" fmla="*/ 0 w 1035073"/>
              <a:gd name="connsiteY4" fmla="*/ 0 h 248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073" h="248745">
                <a:moveTo>
                  <a:pt x="0" y="0"/>
                </a:moveTo>
                <a:lnTo>
                  <a:pt x="1035073" y="0"/>
                </a:lnTo>
                <a:lnTo>
                  <a:pt x="1035073" y="248745"/>
                </a:lnTo>
                <a:lnTo>
                  <a:pt x="0" y="248745"/>
                </a:lnTo>
                <a:lnTo>
                  <a:pt x="0" y="0"/>
                </a:lnTo>
                <a:close/>
              </a:path>
            </a:pathLst>
          </a:custGeom>
          <a:scene3d>
            <a:camera prst="orthographicFront"/>
            <a:lightRig rig="flat" dir="t"/>
          </a:scene3d>
          <a:sp3d prstMaterial="dkEdge">
            <a:bevelT w="8200" h="38100"/>
          </a:sp3d>
        </p:spPr>
        <p:style>
          <a:lnRef idx="0">
            <a:schemeClr val="dk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lIns="18576" tIns="18576" rIns="18576" bIns="18576" spcCol="1270" anchor="ctr"/>
          <a:lstStyle/>
          <a:p>
            <a:pPr marL="0" marR="0" lvl="0" indent="0" algn="ctr" defTabSz="433705" rtl="0" eaLnBrk="1" fontAlgn="base" latinLnBrk="0" hangingPunct="1">
              <a:lnSpc>
                <a:spcPct val="90000"/>
              </a:lnSpc>
              <a:spcBef>
                <a:spcPct val="0"/>
              </a:spcBef>
              <a:spcAft>
                <a:spcPct val="5000"/>
              </a:spcAft>
              <a:buClrTx/>
              <a:buSzTx/>
              <a:buFont typeface="Arial" panose="020B0604020202020204" pitchFamily="34" charset="0"/>
              <a:buNone/>
              <a:defRPr/>
            </a:pPr>
            <a:r>
              <a:rPr kumimoji="0" lang="zh-CN" altLang="en-US" sz="975" b="1" i="0" u="none" strike="noStrike" kern="1200" cap="none" spc="0" normalizeH="0" baseline="0" noProof="0" dirty="0">
                <a:ln>
                  <a:noFill/>
                </a:ln>
                <a:solidFill>
                  <a:srgbClr val="39639D"/>
                </a:solidFill>
                <a:effectLst/>
                <a:uLnTx/>
                <a:uFillTx/>
                <a:latin typeface="+mn-lt"/>
                <a:ea typeface="+mn-ea"/>
                <a:cs typeface="+mn-cs"/>
              </a:rPr>
              <a:t>徐悲鸿</a:t>
            </a:r>
            <a:endParaRPr kumimoji="0" lang="zh-CN" altLang="en-US" sz="975" b="1" i="0" u="none" strike="noStrike" kern="1200" cap="none" spc="0" normalizeH="0" baseline="0" noProof="0" dirty="0">
              <a:ln>
                <a:noFill/>
              </a:ln>
              <a:solidFill>
                <a:srgbClr val="39639D"/>
              </a:solidFill>
              <a:effectLst/>
              <a:uLnTx/>
              <a:uFillTx/>
              <a:latin typeface="+mn-lt"/>
              <a:ea typeface="+mn-ea"/>
              <a:cs typeface="+mn-cs"/>
            </a:endParaRPr>
          </a:p>
        </p:txBody>
      </p:sp>
      <p:sp>
        <p:nvSpPr>
          <p:cNvPr id="21" name="矩形 20"/>
          <p:cNvSpPr/>
          <p:nvPr/>
        </p:nvSpPr>
        <p:spPr>
          <a:xfrm>
            <a:off x="6021388" y="4002088"/>
            <a:ext cx="900113" cy="1217613"/>
          </a:xfrm>
          <a:prstGeom prst="rect">
            <a:avLst/>
          </a:prstGeom>
          <a:blipFill rotWithShape="1">
            <a:blip r:embed="rId9" cstate="print"/>
            <a:stretch>
              <a:fillRect/>
            </a:stretch>
          </a:blipFill>
        </p:spPr>
        <p:style>
          <a:lnRef idx="0">
            <a:schemeClr val="dk1">
              <a:hueOff val="0"/>
              <a:satOff val="0"/>
              <a:lumOff val="0"/>
              <a:alphaOff val="0"/>
            </a:schemeClr>
          </a:lnRef>
          <a:fillRef idx="1">
            <a:scrgbClr r="0" g="0" b="0"/>
          </a:fillRef>
          <a:effectRef idx="1">
            <a:schemeClr val="dk1">
              <a:tint val="40000"/>
              <a:hueOff val="0"/>
              <a:satOff val="0"/>
              <a:lumOff val="0"/>
              <a:alphaOff val="0"/>
            </a:schemeClr>
          </a:effectRef>
          <a:fontRef idx="minor">
            <a:schemeClr val="dk1">
              <a:hueOff val="0"/>
              <a:satOff val="0"/>
              <a:lumOff val="0"/>
              <a:alphaOff val="0"/>
            </a:schemeClr>
          </a:fontRef>
        </p:style>
      </p:sp>
      <p:sp>
        <p:nvSpPr>
          <p:cNvPr id="22" name="任意多边形 21"/>
          <p:cNvSpPr/>
          <p:nvPr/>
        </p:nvSpPr>
        <p:spPr>
          <a:xfrm>
            <a:off x="6202856" y="5088457"/>
            <a:ext cx="776407" cy="186583"/>
          </a:xfrm>
          <a:custGeom>
            <a:avLst/>
            <a:gdLst>
              <a:gd name="connsiteX0" fmla="*/ 0 w 1035073"/>
              <a:gd name="connsiteY0" fmla="*/ 0 h 248745"/>
              <a:gd name="connsiteX1" fmla="*/ 1035073 w 1035073"/>
              <a:gd name="connsiteY1" fmla="*/ 0 h 248745"/>
              <a:gd name="connsiteX2" fmla="*/ 1035073 w 1035073"/>
              <a:gd name="connsiteY2" fmla="*/ 248745 h 248745"/>
              <a:gd name="connsiteX3" fmla="*/ 0 w 1035073"/>
              <a:gd name="connsiteY3" fmla="*/ 248745 h 248745"/>
              <a:gd name="connsiteX4" fmla="*/ 0 w 1035073"/>
              <a:gd name="connsiteY4" fmla="*/ 0 h 248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073" h="248745">
                <a:moveTo>
                  <a:pt x="0" y="0"/>
                </a:moveTo>
                <a:lnTo>
                  <a:pt x="1035073" y="0"/>
                </a:lnTo>
                <a:lnTo>
                  <a:pt x="1035073" y="248745"/>
                </a:lnTo>
                <a:lnTo>
                  <a:pt x="0" y="248745"/>
                </a:lnTo>
                <a:lnTo>
                  <a:pt x="0" y="0"/>
                </a:lnTo>
                <a:close/>
              </a:path>
            </a:pathLst>
          </a:custGeom>
          <a:scene3d>
            <a:camera prst="orthographicFront"/>
            <a:lightRig rig="flat" dir="t"/>
          </a:scene3d>
          <a:sp3d prstMaterial="dkEdge">
            <a:bevelT w="8200" h="38100"/>
          </a:sp3d>
        </p:spPr>
        <p:style>
          <a:lnRef idx="0">
            <a:schemeClr val="dk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lIns="18576" tIns="18576" rIns="18576" bIns="18576" spcCol="1270" anchor="ctr"/>
          <a:lstStyle/>
          <a:p>
            <a:pPr marL="0" marR="0" lvl="0" indent="0" algn="ctr" defTabSz="433705" rtl="0" eaLnBrk="1" fontAlgn="base" latinLnBrk="0" hangingPunct="1">
              <a:lnSpc>
                <a:spcPct val="90000"/>
              </a:lnSpc>
              <a:spcBef>
                <a:spcPct val="0"/>
              </a:spcBef>
              <a:spcAft>
                <a:spcPct val="5000"/>
              </a:spcAft>
              <a:buClrTx/>
              <a:buSzTx/>
              <a:buFont typeface="Arial" panose="020B0604020202020204" pitchFamily="34" charset="0"/>
              <a:buNone/>
              <a:defRPr/>
            </a:pPr>
            <a:r>
              <a:rPr kumimoji="0" lang="zh-CN" altLang="en-US" sz="975" b="1" i="0" u="none" strike="noStrike" kern="1200" cap="none" spc="0" normalizeH="0" baseline="0" noProof="0" dirty="0">
                <a:ln>
                  <a:noFill/>
                </a:ln>
                <a:solidFill>
                  <a:srgbClr val="39639D"/>
                </a:solidFill>
                <a:effectLst/>
                <a:uLnTx/>
                <a:uFillTx/>
                <a:latin typeface="+mn-lt"/>
                <a:ea typeface="+mn-ea"/>
                <a:cs typeface="+mn-cs"/>
              </a:rPr>
              <a:t>李钟郁</a:t>
            </a:r>
            <a:endParaRPr kumimoji="0" lang="zh-CN" altLang="en-US" sz="975" b="1" i="0" u="none" strike="noStrike" kern="1200" cap="none" spc="0" normalizeH="0" baseline="0" noProof="0" dirty="0">
              <a:ln>
                <a:noFill/>
              </a:ln>
              <a:solidFill>
                <a:srgbClr val="39639D"/>
              </a:solidFill>
              <a:effectLst/>
              <a:uLnTx/>
              <a:uFillTx/>
              <a:latin typeface="+mn-lt"/>
              <a:ea typeface="+mn-ea"/>
              <a:cs typeface="+mn-cs"/>
            </a:endParaRPr>
          </a:p>
        </p:txBody>
      </p:sp>
      <p:pic>
        <p:nvPicPr>
          <p:cNvPr id="5141" name="图片 1"/>
          <p:cNvPicPr>
            <a:picLocks noChangeAspect="1"/>
          </p:cNvPicPr>
          <p:nvPr/>
        </p:nvPicPr>
        <p:blipFill>
          <a:blip r:embed="rId10"/>
          <a:stretch>
            <a:fillRect/>
          </a:stretch>
        </p:blipFill>
        <p:spPr>
          <a:xfrm>
            <a:off x="7159625" y="4002088"/>
            <a:ext cx="904875" cy="1230312"/>
          </a:xfrm>
          <a:prstGeom prst="rect">
            <a:avLst/>
          </a:prstGeom>
          <a:noFill/>
          <a:ln w="9525">
            <a:noFill/>
          </a:ln>
        </p:spPr>
      </p:pic>
      <p:sp>
        <p:nvSpPr>
          <p:cNvPr id="25" name="任意多边形 24"/>
          <p:cNvSpPr/>
          <p:nvPr/>
        </p:nvSpPr>
        <p:spPr>
          <a:xfrm>
            <a:off x="7288556" y="5088457"/>
            <a:ext cx="776407" cy="186583"/>
          </a:xfrm>
          <a:custGeom>
            <a:avLst/>
            <a:gdLst>
              <a:gd name="connsiteX0" fmla="*/ 0 w 1035073"/>
              <a:gd name="connsiteY0" fmla="*/ 0 h 248745"/>
              <a:gd name="connsiteX1" fmla="*/ 1035073 w 1035073"/>
              <a:gd name="connsiteY1" fmla="*/ 0 h 248745"/>
              <a:gd name="connsiteX2" fmla="*/ 1035073 w 1035073"/>
              <a:gd name="connsiteY2" fmla="*/ 248745 h 248745"/>
              <a:gd name="connsiteX3" fmla="*/ 0 w 1035073"/>
              <a:gd name="connsiteY3" fmla="*/ 248745 h 248745"/>
              <a:gd name="connsiteX4" fmla="*/ 0 w 1035073"/>
              <a:gd name="connsiteY4" fmla="*/ 0 h 248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073" h="248745">
                <a:moveTo>
                  <a:pt x="0" y="0"/>
                </a:moveTo>
                <a:lnTo>
                  <a:pt x="1035073" y="0"/>
                </a:lnTo>
                <a:lnTo>
                  <a:pt x="1035073" y="248745"/>
                </a:lnTo>
                <a:lnTo>
                  <a:pt x="0" y="248745"/>
                </a:lnTo>
                <a:lnTo>
                  <a:pt x="0" y="0"/>
                </a:lnTo>
                <a:close/>
              </a:path>
            </a:pathLst>
          </a:custGeom>
          <a:scene3d>
            <a:camera prst="orthographicFront"/>
            <a:lightRig rig="flat" dir="t"/>
          </a:scene3d>
          <a:sp3d prstMaterial="dkEdge">
            <a:bevelT w="8200" h="38100"/>
          </a:sp3d>
        </p:spPr>
        <p:style>
          <a:lnRef idx="0">
            <a:schemeClr val="dk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lIns="18576" tIns="18576" rIns="18576" bIns="18576" spcCol="1270" anchor="ctr"/>
          <a:lstStyle/>
          <a:p>
            <a:pPr marL="0" marR="0" lvl="0" indent="0" algn="ctr" defTabSz="433705" rtl="0" eaLnBrk="1" fontAlgn="base" latinLnBrk="0" hangingPunct="1">
              <a:lnSpc>
                <a:spcPct val="90000"/>
              </a:lnSpc>
              <a:spcBef>
                <a:spcPct val="0"/>
              </a:spcBef>
              <a:spcAft>
                <a:spcPct val="5000"/>
              </a:spcAft>
              <a:buClrTx/>
              <a:buSzTx/>
              <a:buFont typeface="Arial" panose="020B0604020202020204" pitchFamily="34" charset="0"/>
              <a:buNone/>
              <a:defRPr/>
            </a:pPr>
            <a:r>
              <a:rPr kumimoji="0" lang="zh-CN" altLang="en-US" sz="975" b="1" i="0" u="none" strike="noStrike" kern="1200" cap="none" spc="0" normalizeH="0" baseline="0" noProof="0" dirty="0">
                <a:ln>
                  <a:noFill/>
                </a:ln>
                <a:solidFill>
                  <a:srgbClr val="39639D"/>
                </a:solidFill>
                <a:effectLst/>
                <a:uLnTx/>
                <a:uFillTx/>
                <a:latin typeface="+mn-lt"/>
                <a:ea typeface="+mn-ea"/>
                <a:cs typeface="+mn-cs"/>
              </a:rPr>
              <a:t>钱永健</a:t>
            </a:r>
            <a:endParaRPr kumimoji="0" lang="zh-CN" altLang="en-US" sz="975" b="1" i="0" u="none" strike="noStrike" kern="1200" cap="none" spc="0" normalizeH="0" baseline="0" noProof="0" dirty="0">
              <a:ln>
                <a:noFill/>
              </a:ln>
              <a:solidFill>
                <a:srgbClr val="39639D"/>
              </a:solidFill>
              <a:effectLst/>
              <a:uLnTx/>
              <a:uFillTx/>
              <a:latin typeface="+mn-lt"/>
              <a:ea typeface="+mn-ea"/>
              <a:cs typeface="+mn-cs"/>
            </a:endParaRPr>
          </a:p>
        </p:txBody>
      </p:sp>
      <p:pic>
        <p:nvPicPr>
          <p:cNvPr id="5143" name="图片 23"/>
          <p:cNvPicPr>
            <a:picLocks noChangeAspect="1"/>
          </p:cNvPicPr>
          <p:nvPr/>
        </p:nvPicPr>
        <p:blipFill>
          <a:blip r:embed="rId11"/>
          <a:stretch>
            <a:fillRect/>
          </a:stretch>
        </p:blipFill>
        <p:spPr>
          <a:xfrm>
            <a:off x="8248650" y="4014788"/>
            <a:ext cx="909638" cy="1217612"/>
          </a:xfrm>
          <a:prstGeom prst="rect">
            <a:avLst/>
          </a:prstGeom>
          <a:noFill/>
          <a:ln w="9525">
            <a:noFill/>
          </a:ln>
        </p:spPr>
      </p:pic>
      <p:sp>
        <p:nvSpPr>
          <p:cNvPr id="27" name="任意多边形 26"/>
          <p:cNvSpPr/>
          <p:nvPr/>
        </p:nvSpPr>
        <p:spPr>
          <a:xfrm>
            <a:off x="8473649" y="5104040"/>
            <a:ext cx="776405" cy="186584"/>
          </a:xfrm>
          <a:custGeom>
            <a:avLst/>
            <a:gdLst>
              <a:gd name="connsiteX0" fmla="*/ 0 w 1035073"/>
              <a:gd name="connsiteY0" fmla="*/ 0 h 248745"/>
              <a:gd name="connsiteX1" fmla="*/ 1035073 w 1035073"/>
              <a:gd name="connsiteY1" fmla="*/ 0 h 248745"/>
              <a:gd name="connsiteX2" fmla="*/ 1035073 w 1035073"/>
              <a:gd name="connsiteY2" fmla="*/ 248745 h 248745"/>
              <a:gd name="connsiteX3" fmla="*/ 0 w 1035073"/>
              <a:gd name="connsiteY3" fmla="*/ 248745 h 248745"/>
              <a:gd name="connsiteX4" fmla="*/ 0 w 1035073"/>
              <a:gd name="connsiteY4" fmla="*/ 0 h 248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073" h="248745">
                <a:moveTo>
                  <a:pt x="0" y="0"/>
                </a:moveTo>
                <a:lnTo>
                  <a:pt x="1035073" y="0"/>
                </a:lnTo>
                <a:lnTo>
                  <a:pt x="1035073" y="248745"/>
                </a:lnTo>
                <a:lnTo>
                  <a:pt x="0" y="248745"/>
                </a:lnTo>
                <a:lnTo>
                  <a:pt x="0" y="0"/>
                </a:lnTo>
                <a:close/>
              </a:path>
            </a:pathLst>
          </a:custGeom>
          <a:scene3d>
            <a:camera prst="orthographicFront"/>
            <a:lightRig rig="flat" dir="t"/>
          </a:scene3d>
          <a:sp3d prstMaterial="dkEdge">
            <a:bevelT w="8200" h="38100"/>
          </a:sp3d>
        </p:spPr>
        <p:style>
          <a:lnRef idx="0">
            <a:schemeClr val="dk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lIns="18576" tIns="18576" rIns="18576" bIns="18576" spcCol="1270" anchor="ctr"/>
          <a:lstStyle/>
          <a:p>
            <a:pPr marL="0" marR="0" lvl="0" indent="0" algn="ctr" defTabSz="433705" rtl="0" eaLnBrk="1" fontAlgn="base" latinLnBrk="0" hangingPunct="1">
              <a:lnSpc>
                <a:spcPct val="90000"/>
              </a:lnSpc>
              <a:spcBef>
                <a:spcPct val="0"/>
              </a:spcBef>
              <a:spcAft>
                <a:spcPct val="5000"/>
              </a:spcAft>
              <a:buClrTx/>
              <a:buSzTx/>
              <a:buFont typeface="Arial" panose="020B0604020202020204" pitchFamily="34" charset="0"/>
              <a:buNone/>
              <a:defRPr/>
            </a:pPr>
            <a:r>
              <a:rPr kumimoji="0" lang="zh-CN" altLang="en-US" sz="975" b="1" i="0" u="none" strike="noStrike" kern="1200" cap="none" spc="0" normalizeH="0" baseline="0" noProof="0" dirty="0">
                <a:ln>
                  <a:noFill/>
                </a:ln>
                <a:solidFill>
                  <a:srgbClr val="39639D"/>
                </a:solidFill>
                <a:effectLst/>
                <a:uLnTx/>
                <a:uFillTx/>
                <a:latin typeface="+mn-lt"/>
                <a:ea typeface="+mn-ea"/>
                <a:cs typeface="+mn-cs"/>
              </a:rPr>
              <a:t>佩雷斯</a:t>
            </a:r>
            <a:endParaRPr kumimoji="0" lang="zh-CN" altLang="en-US" sz="975" b="1" i="0" u="none" strike="noStrike" kern="1200" cap="none" spc="0" normalizeH="0" baseline="0" noProof="0" dirty="0">
              <a:ln>
                <a:noFill/>
              </a:ln>
              <a:solidFill>
                <a:srgbClr val="39639D"/>
              </a:solidFill>
              <a:effectLst/>
              <a:uLnTx/>
              <a:uFillTx/>
              <a:latin typeface="+mn-lt"/>
              <a:ea typeface="+mn-ea"/>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1" name="标题 1"/>
          <p:cNvSpPr>
            <a:spLocks noGrp="1"/>
          </p:cNvSpPr>
          <p:nvPr>
            <p:ph type="title"/>
          </p:nvPr>
        </p:nvSpPr>
        <p:spPr bwMode="auto">
          <a:ln>
            <a:miter lim="800000"/>
          </a:ln>
          <a:effectLst/>
          <a:scene3d>
            <a:camera prst="orthographicFront"/>
            <a:lightRig rig="balanced" dir="t"/>
          </a:scene3d>
          <a:sp3d prstMaterial="plastic"/>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4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j-cs"/>
              </a:rPr>
              <a:t>有了</a:t>
            </a:r>
            <a:r>
              <a:rPr kumimoji="0" lang="en-US" altLang="zh-CN" sz="4400" b="1" i="0" u="none" strike="noStrike" kern="1200" cap="none" spc="0" normalizeH="0" baseline="0" noProof="1">
                <a:ln>
                  <a:noFill/>
                </a:ln>
                <a:solidFill>
                  <a:schemeClr val="accent2"/>
                </a:solidFill>
                <a:effectLst/>
                <a:uLnTx/>
                <a:uFillTx/>
                <a:latin typeface="微软雅黑" panose="020B0503020204020204" pitchFamily="34" charset="-122"/>
                <a:ea typeface="微软雅黑" panose="020B0503020204020204" pitchFamily="34" charset="-122"/>
                <a:cs typeface="+mj-cs"/>
              </a:rPr>
              <a:t>H</a:t>
            </a:r>
            <a:r>
              <a:rPr kumimoji="0" lang="zh-CN" altLang="en-US" sz="4400" b="1" i="0" u="none" strike="noStrike" kern="1200" cap="none" spc="0" normalizeH="0" baseline="0" noProof="1">
                <a:ln>
                  <a:noFill/>
                </a:ln>
                <a:solidFill>
                  <a:schemeClr val="accent2"/>
                </a:solidFill>
                <a:effectLst/>
                <a:uLnTx/>
                <a:uFillTx/>
                <a:latin typeface="微软雅黑" panose="020B0503020204020204" pitchFamily="34" charset="-122"/>
                <a:ea typeface="微软雅黑" panose="020B0503020204020204" pitchFamily="34" charset="-122"/>
                <a:cs typeface="+mj-cs"/>
              </a:rPr>
              <a:t>型</a:t>
            </a:r>
            <a:r>
              <a:rPr kumimoji="0" lang="zh-CN" altLang="en-US" sz="44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j-cs"/>
              </a:rPr>
              <a:t>高血压 </a:t>
            </a:r>
            <a:r>
              <a:rPr kumimoji="0" lang="zh-CN" altLang="en-US" sz="4400" b="1" i="1" u="none" strike="noStrike" kern="1200" cap="none" spc="0" normalizeH="0" baseline="0" noProof="1">
                <a:ln>
                  <a:noFill/>
                </a:ln>
                <a:gradFill>
                  <a:gsLst>
                    <a:gs pos="21000">
                      <a:schemeClr val="tx2"/>
                    </a:gs>
                    <a:gs pos="88000">
                      <a:srgbClr val="C5C7CA"/>
                    </a:gs>
                  </a:gsLst>
                  <a:lin ang="5400000"/>
                </a:gradFill>
                <a:effectLst/>
                <a:uLnTx/>
                <a:uFillTx/>
                <a:latin typeface="微软雅黑" panose="020B0503020204020204" pitchFamily="34" charset="-122"/>
                <a:ea typeface="微软雅黑" panose="020B0503020204020204" pitchFamily="34" charset="-122"/>
                <a:cs typeface="+mj-cs"/>
              </a:rPr>
              <a:t>怎么办？</a:t>
            </a:r>
            <a:endParaRPr kumimoji="0" lang="zh-CN" altLang="en-US" sz="4400" b="1" i="1" u="none" strike="noStrike" kern="1200" cap="none" spc="0" normalizeH="0" baseline="0" noProof="1">
              <a:ln>
                <a:noFill/>
              </a:ln>
              <a:gradFill>
                <a:gsLst>
                  <a:gs pos="21000">
                    <a:schemeClr val="tx2"/>
                  </a:gs>
                  <a:gs pos="88000">
                    <a:srgbClr val="C5C7CA"/>
                  </a:gs>
                </a:gsLst>
                <a:lin ang="5400000"/>
              </a:gradFill>
              <a:effectLst/>
              <a:uLnTx/>
              <a:uFillTx/>
              <a:latin typeface="微软雅黑" panose="020B0503020204020204" pitchFamily="34" charset="-122"/>
              <a:ea typeface="微软雅黑" panose="020B0503020204020204" pitchFamily="34" charset="-122"/>
              <a:cs typeface="+mj-cs"/>
            </a:endParaRPr>
          </a:p>
        </p:txBody>
      </p:sp>
      <p:pic>
        <p:nvPicPr>
          <p:cNvPr id="21506" name="内容占位符 1"/>
          <p:cNvPicPr>
            <a:picLocks noGrp="1" noChangeAspect="1"/>
          </p:cNvPicPr>
          <p:nvPr>
            <p:ph idx="1"/>
          </p:nvPr>
        </p:nvPicPr>
        <p:blipFill>
          <a:blip r:embed="rId1"/>
          <a:stretch>
            <a:fillRect/>
          </a:stretch>
        </p:blipFill>
        <p:spPr>
          <a:xfrm>
            <a:off x="3702050" y="2154238"/>
            <a:ext cx="4429125" cy="3954462"/>
          </a:xfrm>
        </p:spPr>
      </p:pic>
      <p:sp>
        <p:nvSpPr>
          <p:cNvPr id="3" name="文本框 2"/>
          <p:cNvSpPr txBox="1"/>
          <p:nvPr/>
        </p:nvSpPr>
        <p:spPr>
          <a:xfrm>
            <a:off x="1981200" y="2350135"/>
            <a:ext cx="2035810" cy="706755"/>
          </a:xfrm>
          <a:prstGeom prst="rect">
            <a:avLst/>
          </a:prstGeom>
          <a:noFill/>
        </p:spPr>
        <p:txBody>
          <a:bodyPr>
            <a:spAutoFit/>
            <a:scene3d>
              <a:camera prst="orthographicFront"/>
              <a:lightRig rig="threePt" dir="t"/>
            </a:scene3d>
          </a:bodyPr>
          <a:lstStyle/>
          <a:p>
            <a:pPr marR="0" algn="ctr" defTabSz="914400">
              <a:buClrTx/>
              <a:buSzTx/>
              <a:buFont typeface="Arial" panose="020B0604020202020204" pitchFamily="34" charset="0"/>
              <a:defRPr/>
            </a:pPr>
            <a:r>
              <a:rPr kumimoji="0" lang="zh-CN" altLang="en-US" sz="4000" b="1" kern="1200" cap="none" spc="0" normalizeH="0" baseline="0" noProof="1">
                <a:ln w="9525">
                  <a:solidFill>
                    <a:schemeClr val="bg1"/>
                  </a:solidFill>
                  <a:prstDash val="solid"/>
                </a:ln>
                <a:solidFill>
                  <a:schemeClr val="accent2"/>
                </a:solidFill>
                <a:effectLst>
                  <a:outerShdw blurRad="12700" dist="38100" dir="2700000" algn="tl" rotWithShape="0">
                    <a:schemeClr val="accent5">
                      <a:lumMod val="60000"/>
                      <a:lumOff val="40000"/>
                    </a:schemeClr>
                  </a:outerShdw>
                </a:effectLst>
                <a:latin typeface="华文琥珀" panose="02010800040101010101" charset="-122"/>
                <a:ea typeface="华文琥珀" panose="02010800040101010101" charset="-122"/>
                <a:cs typeface="+mn-cs"/>
              </a:rPr>
              <a:t>莫惊慌！</a:t>
            </a:r>
            <a:endParaRPr kumimoji="0" lang="zh-CN" altLang="en-US" sz="4000" b="1" kern="1200" cap="none" spc="0" normalizeH="0" baseline="0" noProof="1">
              <a:ln w="9525">
                <a:solidFill>
                  <a:schemeClr val="bg1"/>
                </a:solidFill>
                <a:prstDash val="solid"/>
              </a:ln>
              <a:solidFill>
                <a:schemeClr val="accent2"/>
              </a:solidFill>
              <a:effectLst>
                <a:outerShdw blurRad="12700" dist="38100" dir="2700000" algn="tl" rotWithShape="0">
                  <a:schemeClr val="accent5">
                    <a:lumMod val="60000"/>
                    <a:lumOff val="40000"/>
                  </a:schemeClr>
                </a:outerShdw>
              </a:effectLst>
              <a:latin typeface="华文琥珀" panose="02010800040101010101" charset="-122"/>
              <a:ea typeface="华文琥珀" panose="02010800040101010101" charset="-122"/>
              <a:cs typeface="+mn-cs"/>
            </a:endParaRPr>
          </a:p>
        </p:txBody>
      </p:sp>
      <p:sp>
        <p:nvSpPr>
          <p:cNvPr id="6" name="虚尾箭头 5"/>
          <p:cNvSpPr/>
          <p:nvPr/>
        </p:nvSpPr>
        <p:spPr>
          <a:xfrm rot="5400000">
            <a:off x="5556250" y="1327150"/>
            <a:ext cx="719138" cy="719138"/>
          </a:xfrm>
          <a:prstGeom prst="striped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8" name="文本框 7"/>
          <p:cNvSpPr txBox="1"/>
          <p:nvPr/>
        </p:nvSpPr>
        <p:spPr>
          <a:xfrm>
            <a:off x="2149475" y="3326127"/>
            <a:ext cx="2035810" cy="706756"/>
          </a:xfrm>
          <a:prstGeom prst="rect">
            <a:avLst/>
          </a:prstGeom>
          <a:noFill/>
        </p:spPr>
        <p:txBody>
          <a:bodyPr>
            <a:spAutoFit/>
            <a:scene3d>
              <a:camera prst="orthographicFront"/>
              <a:lightRig rig="threePt" dir="t"/>
            </a:scene3d>
          </a:bodyPr>
          <a:lstStyle/>
          <a:p>
            <a:pPr marR="0" algn="ctr" defTabSz="914400">
              <a:buClrTx/>
              <a:buSzTx/>
              <a:buFont typeface="Arial" panose="020B0604020202020204" pitchFamily="34" charset="0"/>
              <a:defRPr/>
            </a:pPr>
            <a:r>
              <a:rPr kumimoji="0" lang="zh-CN" altLang="en-US" sz="4000" b="1" kern="1200" cap="none" spc="0" normalizeH="0" baseline="0" noProof="1">
                <a:ln w="9525">
                  <a:solidFill>
                    <a:schemeClr val="bg1"/>
                  </a:solidFill>
                  <a:prstDash val="solid"/>
                </a:ln>
                <a:solidFill>
                  <a:schemeClr val="accent2"/>
                </a:solidFill>
                <a:effectLst>
                  <a:outerShdw blurRad="12700" dist="38100" dir="2700000" algn="tl" rotWithShape="0">
                    <a:schemeClr val="accent5">
                      <a:lumMod val="60000"/>
                      <a:lumOff val="40000"/>
                    </a:schemeClr>
                  </a:outerShdw>
                </a:effectLst>
                <a:latin typeface="华文琥珀" panose="02010800040101010101" charset="-122"/>
                <a:ea typeface="华文琥珀" panose="02010800040101010101" charset="-122"/>
                <a:cs typeface="+mn-cs"/>
              </a:rPr>
              <a:t>莫害怕！</a:t>
            </a:r>
            <a:endParaRPr kumimoji="0" lang="zh-CN" altLang="en-US" sz="4000" b="1" kern="1200" cap="none" spc="0" normalizeH="0" baseline="0" noProof="1">
              <a:ln w="9525">
                <a:solidFill>
                  <a:schemeClr val="bg1"/>
                </a:solidFill>
                <a:prstDash val="solid"/>
              </a:ln>
              <a:solidFill>
                <a:schemeClr val="accent2"/>
              </a:solidFill>
              <a:effectLst>
                <a:outerShdw blurRad="12700" dist="38100" dir="2700000" algn="tl" rotWithShape="0">
                  <a:schemeClr val="accent5">
                    <a:lumMod val="60000"/>
                    <a:lumOff val="40000"/>
                  </a:schemeClr>
                </a:outerShdw>
              </a:effectLst>
              <a:latin typeface="华文琥珀" panose="02010800040101010101" charset="-122"/>
              <a:ea typeface="华文琥珀" panose="02010800040101010101" charset="-122"/>
              <a:cs typeface="+mn-cs"/>
            </a:endParaRPr>
          </a:p>
        </p:txBody>
      </p:sp>
      <p:sp>
        <p:nvSpPr>
          <p:cNvPr id="9" name="文本框 8"/>
          <p:cNvSpPr txBox="1"/>
          <p:nvPr/>
        </p:nvSpPr>
        <p:spPr>
          <a:xfrm>
            <a:off x="8047355" y="2670175"/>
            <a:ext cx="2814320" cy="1938020"/>
          </a:xfrm>
          <a:prstGeom prst="rect">
            <a:avLst/>
          </a:prstGeom>
          <a:noFill/>
        </p:spPr>
        <p:txBody>
          <a:bodyPr wrap="square">
            <a:spAutoFit/>
          </a:bodyPr>
          <a:lstStyle/>
          <a:p>
            <a:pPr marR="0" indent="457200" defTabSz="914400">
              <a:lnSpc>
                <a:spcPct val="150000"/>
              </a:lnSpc>
              <a:buClrTx/>
              <a:buSzTx/>
              <a:buFont typeface="Arial" panose="020B0604020202020204" pitchFamily="34" charset="0"/>
              <a:defRPr/>
            </a:pPr>
            <a:r>
              <a:rPr kumimoji="0" lang="zh-CN" altLang="en-US" sz="2000" b="1" kern="1200" cap="none" spc="0" normalizeH="0" baseline="0" noProof="1">
                <a:solidFill>
                  <a:schemeClr val="accent4"/>
                </a:solidFill>
                <a:latin typeface="微软雅黑" panose="020B0503020204020204" pitchFamily="34" charset="-122"/>
                <a:ea typeface="微软雅黑" panose="020B0503020204020204" pitchFamily="34" charset="-122"/>
                <a:cs typeface="+mn-cs"/>
              </a:rPr>
              <a:t>只要能够</a:t>
            </a:r>
            <a:r>
              <a:rPr kumimoji="0" lang="zh-CN" altLang="en-US" sz="2000" b="1" kern="1200" cap="none" spc="0" normalizeH="0" baseline="0" noProof="1">
                <a:solidFill>
                  <a:schemeClr val="accent2"/>
                </a:solidFill>
                <a:latin typeface="微软雅黑" panose="020B0503020204020204" pitchFamily="34" charset="-122"/>
                <a:ea typeface="微软雅黑" panose="020B0503020204020204" pitchFamily="34" charset="-122"/>
                <a:cs typeface="+mn-cs"/>
              </a:rPr>
              <a:t>早期筛查</a:t>
            </a:r>
            <a:r>
              <a:rPr kumimoji="0" lang="zh-CN" altLang="en-US" sz="2000" b="1" kern="1200" cap="none" spc="0" normalizeH="0" baseline="0" noProof="1">
                <a:solidFill>
                  <a:schemeClr val="accent4"/>
                </a:solidFill>
                <a:latin typeface="微软雅黑" panose="020B0503020204020204" pitchFamily="34" charset="-122"/>
                <a:ea typeface="微软雅黑" panose="020B0503020204020204" pitchFamily="34" charset="-122"/>
                <a:cs typeface="+mn-cs"/>
              </a:rPr>
              <a:t>发现病症并</a:t>
            </a:r>
            <a:r>
              <a:rPr kumimoji="0" lang="zh-CN" altLang="en-US" sz="2000" b="1" kern="1200" cap="none" spc="0" normalizeH="0" baseline="0" noProof="1">
                <a:solidFill>
                  <a:schemeClr val="accent2"/>
                </a:solidFill>
                <a:latin typeface="微软雅黑" panose="020B0503020204020204" pitchFamily="34" charset="-122"/>
                <a:ea typeface="微软雅黑" panose="020B0503020204020204" pitchFamily="34" charset="-122"/>
                <a:cs typeface="+mn-cs"/>
              </a:rPr>
              <a:t>及时治疗</a:t>
            </a:r>
            <a:r>
              <a:rPr kumimoji="0" lang="zh-CN" altLang="en-US" sz="2000" b="1" kern="1200" cap="none" spc="0" normalizeH="0" baseline="0" noProof="1">
                <a:solidFill>
                  <a:schemeClr val="accent4"/>
                </a:solidFill>
                <a:latin typeface="微软雅黑" panose="020B0503020204020204" pitchFamily="34" charset="-122"/>
                <a:ea typeface="微软雅黑" panose="020B0503020204020204" pitchFamily="34" charset="-122"/>
                <a:cs typeface="+mn-cs"/>
              </a:rPr>
              <a:t>就能避免多种并发症和死亡！</a:t>
            </a:r>
            <a:endParaRPr kumimoji="0" lang="zh-CN" altLang="en-US" sz="2000" b="1" kern="1200" cap="none" spc="0" normalizeH="0" baseline="0" noProof="1">
              <a:solidFill>
                <a:schemeClr val="accent4"/>
              </a:solidFill>
              <a:latin typeface="微软雅黑" panose="020B0503020204020204" pitchFamily="34" charset="-122"/>
              <a:ea typeface="微软雅黑" panose="020B0503020204020204" pitchFamily="34" charset="-122"/>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5" name="标题 1"/>
          <p:cNvSpPr>
            <a:spLocks noGrp="1"/>
          </p:cNvSpPr>
          <p:nvPr>
            <p:ph type="title"/>
          </p:nvPr>
        </p:nvSpPr>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4400" b="1" i="0" u="none" strike="noStrike" kern="1200" cap="none" spc="0" normalizeH="0" baseline="0" noProof="1">
                <a:ln>
                  <a:noFill/>
                </a:ln>
                <a:solidFill>
                  <a:schemeClr val="accent2"/>
                </a:solidFill>
                <a:effectLst/>
                <a:uLnTx/>
                <a:uFillTx/>
                <a:latin typeface="微软雅黑" panose="020B0503020204020204" pitchFamily="34" charset="-122"/>
                <a:ea typeface="微软雅黑" panose="020B0503020204020204" pitchFamily="34" charset="-122"/>
                <a:cs typeface="+mj-cs"/>
              </a:rPr>
              <a:t>H</a:t>
            </a:r>
            <a:r>
              <a:rPr kumimoji="0" lang="zh-CN" altLang="en-US" sz="4400" b="1" i="0" u="none" strike="noStrike" kern="1200" cap="none" spc="0" normalizeH="0" baseline="0" noProof="1">
                <a:ln>
                  <a:noFill/>
                </a:ln>
                <a:solidFill>
                  <a:schemeClr val="accent2"/>
                </a:solidFill>
                <a:effectLst/>
                <a:uLnTx/>
                <a:uFillTx/>
                <a:latin typeface="微软雅黑" panose="020B0503020204020204" pitchFamily="34" charset="-122"/>
                <a:ea typeface="微软雅黑" panose="020B0503020204020204" pitchFamily="34" charset="-122"/>
                <a:cs typeface="+mj-cs"/>
              </a:rPr>
              <a:t>型</a:t>
            </a:r>
            <a:r>
              <a:rPr kumimoji="0" lang="zh-CN" altLang="en-US" sz="44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j-cs"/>
              </a:rPr>
              <a:t>高血压的规范治疗</a:t>
            </a:r>
            <a:endParaRPr kumimoji="0" lang="zh-CN" altLang="en-US" sz="44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j-cs"/>
            </a:endParaRPr>
          </a:p>
        </p:txBody>
      </p:sp>
      <p:pic>
        <p:nvPicPr>
          <p:cNvPr id="22530" name="图片 2"/>
          <p:cNvPicPr>
            <a:picLocks noChangeAspect="1"/>
          </p:cNvPicPr>
          <p:nvPr/>
        </p:nvPicPr>
        <p:blipFill>
          <a:blip r:embed="rId1"/>
          <a:stretch>
            <a:fillRect/>
          </a:stretch>
        </p:blipFill>
        <p:spPr>
          <a:xfrm>
            <a:off x="8662988" y="3848100"/>
            <a:ext cx="1817687" cy="2863850"/>
          </a:xfrm>
          <a:prstGeom prst="rect">
            <a:avLst/>
          </a:prstGeom>
          <a:noFill/>
          <a:ln w="9525">
            <a:noFill/>
          </a:ln>
        </p:spPr>
      </p:pic>
      <p:pic>
        <p:nvPicPr>
          <p:cNvPr id="22531" name="图片 3" descr="资源 7113"/>
          <p:cNvPicPr>
            <a:picLocks noChangeAspect="1"/>
          </p:cNvPicPr>
          <p:nvPr/>
        </p:nvPicPr>
        <p:blipFill>
          <a:blip r:embed="rId2"/>
          <a:stretch>
            <a:fillRect/>
          </a:stretch>
        </p:blipFill>
        <p:spPr>
          <a:xfrm>
            <a:off x="2203450" y="1649413"/>
            <a:ext cx="6410325" cy="3708400"/>
          </a:xfrm>
          <a:prstGeom prst="rect">
            <a:avLst/>
          </a:prstGeom>
          <a:noFill/>
          <a:ln w="9525">
            <a:noFill/>
          </a:ln>
        </p:spPr>
      </p:pic>
      <p:sp>
        <p:nvSpPr>
          <p:cNvPr id="22532" name="内容占位符 2"/>
          <p:cNvSpPr>
            <a:spLocks noGrp="1"/>
          </p:cNvSpPr>
          <p:nvPr>
            <p:ph idx="1"/>
          </p:nvPr>
        </p:nvSpPr>
        <p:spPr>
          <a:xfrm>
            <a:off x="2654300" y="1870075"/>
            <a:ext cx="5445125" cy="3525838"/>
          </a:xfrm>
        </p:spPr>
        <p:txBody>
          <a:bodyPr vert="horz" wrap="square" lIns="91440" tIns="45720" rIns="91440" bIns="45720" anchor="t" anchorCtr="0"/>
          <a:p>
            <a:pPr marL="0" indent="0" eaLnBrk="1" hangingPunct="1">
              <a:lnSpc>
                <a:spcPct val="150000"/>
              </a:lnSpc>
              <a:buNone/>
            </a:pPr>
            <a:r>
              <a:rPr lang="zh-CN" altLang="en-US" sz="2000" b="1" dirty="0">
                <a:solidFill>
                  <a:schemeClr val="bg1"/>
                </a:solidFill>
                <a:latin typeface="微软雅黑" panose="020B0503020204020204" pitchFamily="34" charset="-122"/>
                <a:ea typeface="微软雅黑" panose="020B0503020204020204" pitchFamily="34" charset="-122"/>
              </a:rPr>
              <a:t>规范治疗三要点：</a:t>
            </a:r>
            <a:endParaRPr lang="zh-CN" altLang="en-US" sz="2000" dirty="0">
              <a:solidFill>
                <a:schemeClr val="bg1"/>
              </a:solidFill>
              <a:latin typeface="微软雅黑" panose="020B0503020204020204" pitchFamily="34" charset="-122"/>
              <a:ea typeface="微软雅黑" panose="020B0503020204020204" pitchFamily="34" charset="-122"/>
            </a:endParaRPr>
          </a:p>
          <a:p>
            <a:pPr marL="0" indent="0" eaLnBrk="1" hangingPunct="1">
              <a:lnSpc>
                <a:spcPct val="150000"/>
              </a:lnSpc>
              <a:buFont typeface="Wingdings" panose="05000000000000000000" pitchFamily="2" charset="2"/>
              <a:buChar char="Ø"/>
            </a:pPr>
            <a:r>
              <a:rPr lang="zh-CN" altLang="en-US" sz="2000" dirty="0">
                <a:solidFill>
                  <a:schemeClr val="bg1"/>
                </a:solidFill>
                <a:latin typeface="微软雅黑" panose="020B0503020204020204" pitchFamily="34" charset="-122"/>
                <a:ea typeface="微软雅黑" panose="020B0503020204020204" pitchFamily="34" charset="-122"/>
              </a:rPr>
              <a:t>服用有法定适应症的药物</a:t>
            </a:r>
            <a:endParaRPr lang="zh-CN" altLang="en-US" sz="2000" dirty="0">
              <a:solidFill>
                <a:schemeClr val="bg1"/>
              </a:solidFill>
              <a:latin typeface="微软雅黑" panose="020B0503020204020204" pitchFamily="34" charset="-122"/>
              <a:ea typeface="微软雅黑" panose="020B0503020204020204" pitchFamily="34" charset="-122"/>
            </a:endParaRPr>
          </a:p>
          <a:p>
            <a:pPr marL="0" indent="0" eaLnBrk="1" hangingPunct="1">
              <a:lnSpc>
                <a:spcPct val="150000"/>
              </a:lnSpc>
              <a:buFont typeface="Wingdings" panose="05000000000000000000" pitchFamily="2" charset="2"/>
              <a:buChar char="Ø"/>
            </a:pPr>
            <a:r>
              <a:rPr lang="zh-CN" altLang="en-US" sz="2000" dirty="0">
                <a:solidFill>
                  <a:schemeClr val="bg1"/>
                </a:solidFill>
                <a:latin typeface="微软雅黑" panose="020B0503020204020204" pitchFamily="34" charset="-122"/>
                <a:ea typeface="微软雅黑" panose="020B0503020204020204" pitchFamily="34" charset="-122"/>
              </a:rPr>
              <a:t>坚持长期服用，至少</a:t>
            </a:r>
            <a:r>
              <a:rPr lang="en-US" altLang="zh-CN" sz="2000" dirty="0">
                <a:solidFill>
                  <a:schemeClr val="bg1"/>
                </a:solidFill>
                <a:latin typeface="微软雅黑" panose="020B0503020204020204" pitchFamily="34" charset="-122"/>
                <a:ea typeface="微软雅黑" panose="020B0503020204020204" pitchFamily="34" charset="-122"/>
              </a:rPr>
              <a:t>3</a:t>
            </a:r>
            <a:r>
              <a:rPr lang="zh-CN" altLang="en-US" sz="2000" dirty="0">
                <a:solidFill>
                  <a:schemeClr val="bg1"/>
                </a:solidFill>
                <a:latin typeface="微软雅黑" panose="020B0503020204020204" pitchFamily="34" charset="-122"/>
                <a:ea typeface="微软雅黑" panose="020B0503020204020204" pitchFamily="34" charset="-122"/>
              </a:rPr>
              <a:t>年以上</a:t>
            </a:r>
            <a:endParaRPr lang="zh-CN" altLang="en-US" sz="2000" dirty="0">
              <a:solidFill>
                <a:schemeClr val="bg1"/>
              </a:solidFill>
              <a:latin typeface="微软雅黑" panose="020B0503020204020204" pitchFamily="34" charset="-122"/>
              <a:ea typeface="微软雅黑" panose="020B0503020204020204" pitchFamily="34" charset="-122"/>
            </a:endParaRPr>
          </a:p>
          <a:p>
            <a:pPr marL="0" indent="0" eaLnBrk="1" hangingPunct="1">
              <a:lnSpc>
                <a:spcPct val="150000"/>
              </a:lnSpc>
              <a:buFont typeface="Wingdings" panose="05000000000000000000" pitchFamily="2" charset="2"/>
              <a:buChar char="Ø"/>
            </a:pPr>
            <a:r>
              <a:rPr lang="zh-CN" altLang="en-US" sz="2000" dirty="0">
                <a:solidFill>
                  <a:schemeClr val="bg1"/>
                </a:solidFill>
                <a:latin typeface="微软雅黑" panose="020B0503020204020204" pitchFamily="34" charset="-122"/>
                <a:ea typeface="微软雅黑" panose="020B0503020204020204" pitchFamily="34" charset="-122"/>
              </a:rPr>
              <a:t>降压治疗需达标，降</a:t>
            </a:r>
            <a:r>
              <a:rPr lang="en-US" altLang="zh-CN" sz="2000" dirty="0">
                <a:solidFill>
                  <a:schemeClr val="bg1"/>
                </a:solidFill>
                <a:latin typeface="微软雅黑" panose="020B0503020204020204" pitchFamily="34" charset="-122"/>
                <a:ea typeface="微软雅黑" panose="020B0503020204020204" pitchFamily="34" charset="-122"/>
              </a:rPr>
              <a:t>Hcy≥20%</a:t>
            </a:r>
            <a:r>
              <a:rPr lang="zh-CN" altLang="en-US" sz="2000" dirty="0">
                <a:solidFill>
                  <a:schemeClr val="bg1"/>
                </a:solidFill>
                <a:latin typeface="微软雅黑" panose="020B0503020204020204" pitchFamily="34" charset="-122"/>
                <a:ea typeface="微软雅黑" panose="020B0503020204020204" pitchFamily="34" charset="-122"/>
              </a:rPr>
              <a:t>或达正常值</a:t>
            </a:r>
            <a:endParaRPr lang="zh-CN" altLang="en-US" sz="2000" dirty="0">
              <a:solidFill>
                <a:schemeClr val="bg1"/>
              </a:solidFill>
              <a:latin typeface="微软雅黑" panose="020B0503020204020204" pitchFamily="34" charset="-122"/>
              <a:ea typeface="微软雅黑" panose="020B0503020204020204" pitchFamily="34" charset="-122"/>
            </a:endParaRPr>
          </a:p>
          <a:p>
            <a:pPr marL="0" indent="0" eaLnBrk="1" hangingPunct="1">
              <a:lnSpc>
                <a:spcPct val="150000"/>
              </a:lnSpc>
              <a:buFont typeface="Wingdings" panose="05000000000000000000" pitchFamily="2" charset="2"/>
              <a:buNone/>
            </a:pPr>
            <a:endParaRPr lang="zh-CN" altLang="en-US" sz="2000" dirty="0">
              <a:solidFill>
                <a:schemeClr val="bg1"/>
              </a:solidFill>
              <a:latin typeface="微软雅黑" panose="020B0503020204020204" pitchFamily="34" charset="-122"/>
              <a:ea typeface="微软雅黑" panose="020B0503020204020204" pitchFamily="34" charset="-122"/>
            </a:endParaRPr>
          </a:p>
          <a:p>
            <a:pPr marL="0" indent="0" eaLnBrk="1" hangingPunct="1">
              <a:lnSpc>
                <a:spcPct val="150000"/>
              </a:lnSpc>
              <a:buFont typeface="Wingdings" panose="05000000000000000000" pitchFamily="2" charset="2"/>
              <a:buNone/>
            </a:pPr>
            <a:r>
              <a:rPr lang="zh-CN" altLang="en-US" sz="1800" dirty="0">
                <a:solidFill>
                  <a:schemeClr val="bg1"/>
                </a:solidFill>
                <a:latin typeface="微软雅黑" panose="020B0503020204020204" pitchFamily="34" charset="-122"/>
                <a:ea typeface="微软雅黑" panose="020B0503020204020204" pitchFamily="34" charset="-122"/>
              </a:rPr>
              <a:t>注：高危人群可进一步筛查</a:t>
            </a:r>
            <a:r>
              <a:rPr lang="en-US" altLang="zh-CN" sz="1800" dirty="0">
                <a:solidFill>
                  <a:schemeClr val="bg1"/>
                </a:solidFill>
                <a:latin typeface="微软雅黑" panose="020B0503020204020204" pitchFamily="34" charset="-122"/>
                <a:ea typeface="微软雅黑" panose="020B0503020204020204" pitchFamily="34" charset="-122"/>
              </a:rPr>
              <a:t>MTHFR C677T</a:t>
            </a:r>
            <a:r>
              <a:rPr lang="zh-CN" altLang="en-US" sz="1800" dirty="0">
                <a:solidFill>
                  <a:schemeClr val="bg1"/>
                </a:solidFill>
                <a:latin typeface="微软雅黑" panose="020B0503020204020204" pitchFamily="34" charset="-122"/>
                <a:ea typeface="微软雅黑" panose="020B0503020204020204" pitchFamily="34" charset="-122"/>
              </a:rPr>
              <a:t>基因</a:t>
            </a:r>
            <a:endParaRPr lang="zh-CN" altLang="en-US" sz="18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5" name="标题 1"/>
          <p:cNvSpPr>
            <a:spLocks noGrp="1"/>
          </p:cNvSpPr>
          <p:nvPr>
            <p:ph type="title"/>
          </p:nvPr>
        </p:nvSpPr>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4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j-cs"/>
              </a:rPr>
              <a:t>国家和权威人士重视</a:t>
            </a:r>
            <a:r>
              <a:rPr kumimoji="0" lang="en-US" altLang="zh-CN" sz="4400" b="1" i="0" u="none" strike="noStrike" kern="1200" cap="none" spc="0" normalizeH="0" baseline="0" noProof="1">
                <a:ln>
                  <a:noFill/>
                </a:ln>
                <a:solidFill>
                  <a:schemeClr val="accent2"/>
                </a:solidFill>
                <a:effectLst/>
                <a:uLnTx/>
                <a:uFillTx/>
                <a:latin typeface="微软雅黑" panose="020B0503020204020204" pitchFamily="34" charset="-122"/>
                <a:ea typeface="微软雅黑" panose="020B0503020204020204" pitchFamily="34" charset="-122"/>
                <a:cs typeface="+mj-cs"/>
              </a:rPr>
              <a:t>H</a:t>
            </a:r>
            <a:r>
              <a:rPr kumimoji="0" lang="zh-CN" altLang="en-US" sz="4400" b="1" i="0" u="none" strike="noStrike" kern="1200" cap="none" spc="0" normalizeH="0" baseline="0" noProof="1">
                <a:ln>
                  <a:noFill/>
                </a:ln>
                <a:solidFill>
                  <a:schemeClr val="accent2"/>
                </a:solidFill>
                <a:effectLst/>
                <a:uLnTx/>
                <a:uFillTx/>
                <a:latin typeface="微软雅黑" panose="020B0503020204020204" pitchFamily="34" charset="-122"/>
                <a:ea typeface="微软雅黑" panose="020B0503020204020204" pitchFamily="34" charset="-122"/>
                <a:cs typeface="+mj-cs"/>
              </a:rPr>
              <a:t>型</a:t>
            </a:r>
            <a:r>
              <a:rPr kumimoji="0" lang="zh-CN" altLang="en-US" sz="44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j-cs"/>
              </a:rPr>
              <a:t>高血压</a:t>
            </a:r>
            <a:endParaRPr kumimoji="0" lang="zh-CN" altLang="en-US" sz="44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j-cs"/>
            </a:endParaRPr>
          </a:p>
        </p:txBody>
      </p:sp>
      <p:graphicFrame>
        <p:nvGraphicFramePr>
          <p:cNvPr id="28674" name="内容占位符 28673"/>
          <p:cNvGraphicFramePr/>
          <p:nvPr>
            <p:ph/>
          </p:nvPr>
        </p:nvGraphicFramePr>
        <p:xfrm>
          <a:off x="2911475" y="1417638"/>
          <a:ext cx="6369050" cy="4972050"/>
        </p:xfrm>
        <a:graphic>
          <a:graphicData uri="http://schemas.openxmlformats.org/drawingml/2006/table">
            <a:tbl>
              <a:tblPr/>
              <a:tblGrid>
                <a:gridCol w="3184525"/>
                <a:gridCol w="3184525"/>
              </a:tblGrid>
              <a:tr h="2486025">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a:buNone/>
                      </a:pPr>
                      <a:endParaRPr lang="zh-CN" altLang="en-US" sz="1800" b="1">
                        <a:solidFill>
                          <a:srgbClr val="FFFFFF"/>
                        </a:solidFill>
                        <a:latin typeface="Arial" panose="020B0604020202020204" pitchFamily="34" charset="0"/>
                        <a:ea typeface="宋体" panose="02010600030101010101" pitchFamily="2" charset="-122"/>
                      </a:endParaRPr>
                    </a:p>
                  </a:txBody>
                  <a:tcPr marL="137160" marR="137160" marT="137160" marB="137160" anchor="t" anchorCtr="0">
                    <a:lnL cap="flat">
                      <a:noFill/>
                    </a:lnL>
                    <a:lnR cap="flat">
                      <a:noFill/>
                    </a:lnR>
                    <a:lnT cap="flat">
                      <a:noFill/>
                    </a:lnT>
                    <a:lnB cap="flat">
                      <a:noFill/>
                    </a:lnB>
                    <a:lnTlToBr>
                      <a:noFill/>
                    </a:lnTlToBr>
                    <a:lnBlToTr>
                      <a:noFill/>
                    </a:lnBlToTr>
                    <a:blipFill rotWithShape="0">
                      <a:blip r:embed="rId1"/>
                      <a:stretch>
                        <a:fillRect/>
                      </a:stretch>
                    </a:blip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a:buNone/>
                      </a:pPr>
                      <a:endParaRPr lang="zh-CN" altLang="en-US" sz="1800" b="1">
                        <a:solidFill>
                          <a:srgbClr val="FFFFFF"/>
                        </a:solidFill>
                        <a:latin typeface="Arial" panose="020B0604020202020204" pitchFamily="34" charset="0"/>
                        <a:ea typeface="宋体" panose="02010600030101010101" pitchFamily="2" charset="-122"/>
                      </a:endParaRPr>
                    </a:p>
                  </a:txBody>
                  <a:tcPr marL="137160" marR="137160" marT="137160" marB="137160" anchor="t" anchorCtr="0">
                    <a:lnL cap="flat">
                      <a:noFill/>
                    </a:lnL>
                    <a:lnR cap="flat">
                      <a:noFill/>
                    </a:lnR>
                    <a:lnT cap="flat">
                      <a:noFill/>
                    </a:lnT>
                    <a:lnB cap="flat">
                      <a:noFill/>
                    </a:lnB>
                    <a:lnTlToBr>
                      <a:noFill/>
                    </a:lnTlToBr>
                    <a:lnBlToTr>
                      <a:noFill/>
                    </a:lnBlToTr>
                    <a:blipFill rotWithShape="0">
                      <a:blip r:embed="rId2"/>
                      <a:stretch>
                        <a:fillRect/>
                      </a:stretch>
                    </a:blipFill>
                  </a:tcPr>
                </a:tc>
              </a:tr>
              <a:tr h="2486025">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a:buNone/>
                      </a:pPr>
                      <a:endParaRPr lang="zh-CN" altLang="en-US" sz="1800">
                        <a:solidFill>
                          <a:srgbClr val="000000"/>
                        </a:solidFill>
                        <a:latin typeface="Arial" panose="020B0604020202020204" pitchFamily="34" charset="0"/>
                        <a:ea typeface="宋体" panose="02010600030101010101" pitchFamily="2" charset="-122"/>
                      </a:endParaRPr>
                    </a:p>
                  </a:txBody>
                  <a:tcPr marL="137160" marR="137160" marT="137160" marB="137160" anchor="t" anchorCtr="0">
                    <a:lnL cap="flat">
                      <a:noFill/>
                    </a:lnL>
                    <a:lnR cap="flat">
                      <a:noFill/>
                    </a:lnR>
                    <a:lnT cap="flat">
                      <a:noFill/>
                    </a:lnT>
                    <a:lnB cap="flat">
                      <a:noFill/>
                    </a:lnB>
                    <a:lnTlToBr>
                      <a:noFill/>
                    </a:lnTlToBr>
                    <a:lnBlToTr>
                      <a:noFill/>
                    </a:lnBlToTr>
                    <a:blipFill rotWithShape="0">
                      <a:blip r:embed="rId3"/>
                      <a:stretch>
                        <a:fillRect/>
                      </a:stretch>
                    </a:blip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a:buNone/>
                      </a:pPr>
                      <a:endParaRPr lang="zh-CN" altLang="en-US" sz="1800">
                        <a:solidFill>
                          <a:srgbClr val="000000"/>
                        </a:solidFill>
                        <a:latin typeface="Arial" panose="020B0604020202020204" pitchFamily="34" charset="0"/>
                        <a:ea typeface="宋体" panose="02010600030101010101" pitchFamily="2" charset="-122"/>
                      </a:endParaRPr>
                    </a:p>
                  </a:txBody>
                  <a:tcPr marL="137160" marR="137160" marT="137160" marB="137160" anchor="t" anchorCtr="0">
                    <a:lnL cap="flat">
                      <a:noFill/>
                    </a:lnL>
                    <a:lnR cap="flat">
                      <a:noFill/>
                    </a:lnR>
                    <a:lnT cap="flat">
                      <a:noFill/>
                    </a:lnT>
                    <a:lnB cap="flat">
                      <a:noFill/>
                    </a:lnB>
                    <a:lnTlToBr>
                      <a:noFill/>
                    </a:lnTlToBr>
                    <a:lnBlToTr>
                      <a:noFill/>
                    </a:lnBlToTr>
                    <a:blipFill rotWithShape="0">
                      <a:blip r:embed="rId4"/>
                      <a:stretch>
                        <a:fillRect/>
                      </a:stretch>
                    </a:blipFill>
                  </a:tcPr>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1" cstate="print"/>
          <a:srcRect/>
          <a:stretch>
            <a:fillRect/>
          </a:stretch>
        </p:blipFill>
        <p:spPr bwMode="auto">
          <a:xfrm>
            <a:off x="2016125" y="1516841"/>
            <a:ext cx="5064125" cy="36925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795" name="矩形 5"/>
          <p:cNvSpPr>
            <a:spLocks noChangeArrowheads="1"/>
          </p:cNvSpPr>
          <p:nvPr/>
        </p:nvSpPr>
        <p:spPr bwMode="auto">
          <a:xfrm>
            <a:off x="750253" y="5429568"/>
            <a:ext cx="4849812"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eaLnBrk="1" latinLnBrk="1" hangingPunct="1">
              <a:lnSpc>
                <a:spcPct val="150000"/>
              </a:lnSpc>
              <a:spcBef>
                <a:spcPct val="0"/>
              </a:spcBef>
              <a:buFontTx/>
              <a:buNone/>
            </a:pPr>
            <a:r>
              <a:rPr lang="zh-CN" altLang="en-US" sz="1200">
                <a:solidFill>
                  <a:srgbClr val="000000"/>
                </a:solidFill>
                <a:cs typeface="Arial" panose="020B0604020202020204" pitchFamily="34" charset="0"/>
              </a:rPr>
              <a:t>中国高血压防治指南 </a:t>
            </a:r>
            <a:r>
              <a:rPr lang="en-US" altLang="zh-CN" sz="1200">
                <a:solidFill>
                  <a:srgbClr val="000000"/>
                </a:solidFill>
                <a:cs typeface="Arial" panose="020B0604020202020204" pitchFamily="34" charset="0"/>
              </a:rPr>
              <a:t>2010</a:t>
            </a:r>
            <a:endParaRPr lang="en-US" altLang="zh-CN" sz="1200">
              <a:solidFill>
                <a:srgbClr val="000000"/>
              </a:solidFill>
              <a:cs typeface="Arial" panose="020B0604020202020204" pitchFamily="34" charset="0"/>
            </a:endParaRPr>
          </a:p>
          <a:p>
            <a:pPr eaLnBrk="1" latinLnBrk="1" hangingPunct="1">
              <a:lnSpc>
                <a:spcPct val="150000"/>
              </a:lnSpc>
              <a:spcBef>
                <a:spcPct val="0"/>
              </a:spcBef>
              <a:buFontTx/>
              <a:buNone/>
            </a:pPr>
            <a:r>
              <a:rPr lang="en-US" altLang="zh-CN" sz="1200">
                <a:solidFill>
                  <a:srgbClr val="000000"/>
                </a:solidFill>
                <a:cs typeface="Arial" panose="020B0604020202020204" pitchFamily="34" charset="0"/>
              </a:rPr>
              <a:t>H</a:t>
            </a:r>
            <a:r>
              <a:rPr lang="zh-CN" altLang="en-US" sz="1200">
                <a:solidFill>
                  <a:srgbClr val="000000"/>
                </a:solidFill>
                <a:cs typeface="Arial" panose="020B0604020202020204" pitchFamily="34" charset="0"/>
              </a:rPr>
              <a:t>型高血压诊断与治疗专家共识 </a:t>
            </a:r>
            <a:r>
              <a:rPr lang="en-US" altLang="zh-CN" sz="1200">
                <a:solidFill>
                  <a:srgbClr val="000000"/>
                </a:solidFill>
                <a:cs typeface="Arial" panose="020B0604020202020204" pitchFamily="34" charset="0"/>
              </a:rPr>
              <a:t>2016</a:t>
            </a:r>
            <a:endParaRPr lang="zh-CN" altLang="en-US" sz="1200">
              <a:solidFill>
                <a:srgbClr val="000000"/>
              </a:solidFill>
              <a:cs typeface="Arial" panose="020B0604020202020204" pitchFamily="34" charset="0"/>
            </a:endParaRPr>
          </a:p>
        </p:txBody>
      </p:sp>
      <p:sp>
        <p:nvSpPr>
          <p:cNvPr id="5" name="圆角矩形 8"/>
          <p:cNvSpPr/>
          <p:nvPr/>
        </p:nvSpPr>
        <p:spPr>
          <a:xfrm>
            <a:off x="2078355" y="4148773"/>
            <a:ext cx="1473200" cy="2127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sz="1350">
              <a:solidFill>
                <a:prstClr val="white"/>
              </a:solidFill>
            </a:endParaRPr>
          </a:p>
        </p:txBody>
      </p:sp>
      <p:pic>
        <p:nvPicPr>
          <p:cNvPr id="6" name="内容占位符 8" descr="006"/>
          <p:cNvPicPr>
            <a:picLocks noChangeAspect="1"/>
          </p:cNvPicPr>
          <p:nvPr/>
        </p:nvPicPr>
        <p:blipFill>
          <a:blip r:embed="rId2" cstate="print"/>
          <a:stretch>
            <a:fillRect/>
          </a:stretch>
        </p:blipFill>
        <p:spPr>
          <a:xfrm>
            <a:off x="324168" y="3301048"/>
            <a:ext cx="1346200" cy="1908175"/>
          </a:xfrm>
          <a:prstGeom prst="rect">
            <a:avLst/>
          </a:prstGeom>
          <a:ln>
            <a:noFill/>
          </a:ln>
          <a:effectLst>
            <a:outerShdw blurRad="190500" algn="tl" rotWithShape="0">
              <a:srgbClr val="000000">
                <a:alpha val="70000"/>
              </a:srgbClr>
            </a:outerShdw>
          </a:effectLst>
        </p:spPr>
      </p:pic>
      <p:pic>
        <p:nvPicPr>
          <p:cNvPr id="8" name="图片 7"/>
          <p:cNvPicPr>
            <a:picLocks noChangeAspect="1"/>
          </p:cNvPicPr>
          <p:nvPr/>
        </p:nvPicPr>
        <p:blipFill>
          <a:blip r:embed="rId3" cstate="print"/>
          <a:stretch>
            <a:fillRect/>
          </a:stretch>
        </p:blipFill>
        <p:spPr>
          <a:xfrm>
            <a:off x="324168" y="1222058"/>
            <a:ext cx="1346200" cy="1908175"/>
          </a:xfrm>
          <a:prstGeom prst="rect">
            <a:avLst/>
          </a:prstGeom>
          <a:ln>
            <a:noFill/>
          </a:ln>
          <a:effectLst>
            <a:outerShdw blurRad="190500" algn="tl" rotWithShape="0">
              <a:srgbClr val="000000">
                <a:alpha val="70000"/>
              </a:srgbClr>
            </a:outerShdw>
          </a:effectLst>
        </p:spPr>
      </p:pic>
      <p:sp>
        <p:nvSpPr>
          <p:cNvPr id="9" name="标题 4"/>
          <p:cNvSpPr txBox="1"/>
          <p:nvPr/>
        </p:nvSpPr>
        <p:spPr>
          <a:xfrm>
            <a:off x="2207578" y="116840"/>
            <a:ext cx="8531225" cy="1325563"/>
          </a:xfrm>
          <a:prstGeom prst="rect">
            <a:avLst/>
          </a:prstGeom>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nSpc>
                <a:spcPct val="150000"/>
              </a:lnSpc>
              <a:defRPr/>
            </a:pPr>
            <a:r>
              <a:rPr lang="zh-CN" altLang="en-US" sz="3200" b="1">
                <a:ln>
                  <a:noFill/>
                </a:ln>
                <a:solidFill>
                  <a:schemeClr val="accent4"/>
                </a:solidFill>
                <a:effectLst/>
                <a:uLnTx/>
                <a:uFillTx/>
                <a:latin typeface="微软雅黑" panose="020B0503020204020204" pitchFamily="34" charset="-122"/>
                <a:ea typeface="微软雅黑" panose="020B0503020204020204" pitchFamily="34" charset="-122"/>
                <a:sym typeface="+mn-ea"/>
              </a:rPr>
              <a:t>《高血压防治指南》+《H型高血压诊治共》</a:t>
            </a:r>
            <a:br>
              <a:rPr lang="zh-CN" altLang="en-US" sz="3200" b="1">
                <a:ln>
                  <a:noFill/>
                </a:ln>
                <a:solidFill>
                  <a:schemeClr val="accent4"/>
                </a:solidFill>
                <a:effectLst/>
                <a:uLnTx/>
                <a:uFillTx/>
                <a:latin typeface="微软雅黑" panose="020B0503020204020204" pitchFamily="34" charset="-122"/>
                <a:ea typeface="微软雅黑" panose="020B0503020204020204" pitchFamily="34" charset="-122"/>
              </a:rPr>
            </a:br>
            <a:r>
              <a:rPr lang="zh-CN" altLang="en-US" sz="2800" b="1" kern="0" dirty="0">
                <a:solidFill>
                  <a:srgbClr val="000000"/>
                </a:solidFill>
              </a:rPr>
              <a:t>高血压患者需要常规检测</a:t>
            </a:r>
            <a:r>
              <a:rPr lang="en-US" altLang="zh-CN" sz="2800" b="1" kern="0" dirty="0">
                <a:solidFill>
                  <a:srgbClr val="000000"/>
                </a:solidFill>
              </a:rPr>
              <a:t>Hcy</a:t>
            </a:r>
            <a:endParaRPr lang="zh-CN" altLang="en-US" sz="2800" b="1" kern="0" dirty="0">
              <a:solidFill>
                <a:srgbClr val="000000"/>
              </a:solidFill>
            </a:endParaRPr>
          </a:p>
        </p:txBody>
      </p:sp>
      <p:pic>
        <p:nvPicPr>
          <p:cNvPr id="4" name="图片 3"/>
          <p:cNvPicPr>
            <a:picLocks noChangeAspect="1"/>
          </p:cNvPicPr>
          <p:nvPr/>
        </p:nvPicPr>
        <p:blipFill>
          <a:blip r:embed="rId4"/>
          <a:stretch>
            <a:fillRect/>
          </a:stretch>
        </p:blipFill>
        <p:spPr>
          <a:xfrm>
            <a:off x="8834120" y="6122035"/>
            <a:ext cx="3044190" cy="528955"/>
          </a:xfrm>
          <a:prstGeom prst="rect">
            <a:avLst/>
          </a:prstGeom>
        </p:spPr>
      </p:pic>
      <p:sp>
        <p:nvSpPr>
          <p:cNvPr id="12" name="圆角矩形标注 11"/>
          <p:cNvSpPr/>
          <p:nvPr/>
        </p:nvSpPr>
        <p:spPr>
          <a:xfrm>
            <a:off x="6501130" y="2233295"/>
            <a:ext cx="5447665" cy="3888740"/>
          </a:xfrm>
          <a:prstGeom prst="wedgeRoundRectCallout">
            <a:avLst>
              <a:gd name="adj1" fmla="val -107675"/>
              <a:gd name="adj2" fmla="val -1371"/>
              <a:gd name="adj3" fmla="val 16667"/>
            </a:avLst>
          </a:prstGeom>
          <a:solidFill>
            <a:schemeClr val="tx2">
              <a:lumMod val="20000"/>
              <a:lumOff val="80000"/>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30000"/>
              </a:lnSpc>
            </a:pPr>
            <a:r>
              <a:rPr lang="en-US" altLang="zh-CN" sz="2000" b="1" dirty="0" smtClean="0">
                <a:solidFill>
                  <a:schemeClr val="tx1"/>
                </a:solidFill>
                <a:latin typeface="微软雅黑" panose="020B0503020204020204" pitchFamily="34" charset="-122"/>
                <a:ea typeface="微软雅黑" panose="020B0503020204020204" pitchFamily="34" charset="-122"/>
              </a:rPr>
              <a:t>       </a:t>
            </a:r>
            <a:r>
              <a:rPr lang="zh-CN" altLang="en-US" sz="2000" b="1" dirty="0" smtClean="0">
                <a:solidFill>
                  <a:schemeClr val="tx1"/>
                </a:solidFill>
                <a:latin typeface="微软雅黑" panose="020B0503020204020204" pitchFamily="34" charset="-122"/>
                <a:ea typeface="微软雅黑" panose="020B0503020204020204" pitchFamily="34" charset="-122"/>
              </a:rPr>
              <a:t>心血管危险因素</a:t>
            </a:r>
            <a:endParaRPr lang="en-US" altLang="zh-CN" sz="2000" b="1" dirty="0" smtClean="0">
              <a:solidFill>
                <a:schemeClr val="tx1"/>
              </a:solidFill>
              <a:latin typeface="微软雅黑" panose="020B0503020204020204" pitchFamily="34" charset="-122"/>
              <a:ea typeface="微软雅黑" panose="020B0503020204020204" pitchFamily="34" charset="-122"/>
            </a:endParaRPr>
          </a:p>
          <a:p>
            <a:pPr>
              <a:lnSpc>
                <a:spcPct val="130000"/>
              </a:lnSpc>
            </a:pPr>
            <a:r>
              <a:rPr lang="en-US" altLang="zh-CN" dirty="0" smtClean="0">
                <a:solidFill>
                  <a:schemeClr val="tx1"/>
                </a:solidFill>
                <a:latin typeface="微软雅黑" panose="020B0503020204020204" pitchFamily="34" charset="-122"/>
                <a:ea typeface="微软雅黑" panose="020B0503020204020204" pitchFamily="34" charset="-122"/>
              </a:rPr>
              <a:t>        1</a:t>
            </a:r>
            <a:r>
              <a:rPr lang="zh-CN" altLang="en-US" dirty="0" smtClean="0">
                <a:solidFill>
                  <a:schemeClr val="tx1"/>
                </a:solidFill>
                <a:latin typeface="微软雅黑" panose="020B0503020204020204" pitchFamily="34" charset="-122"/>
                <a:ea typeface="微软雅黑" panose="020B0503020204020204" pitchFamily="34" charset="-122"/>
              </a:rPr>
              <a:t>、高血压分级</a:t>
            </a:r>
            <a:endParaRPr lang="en-US" altLang="zh-CN" dirty="0" smtClean="0">
              <a:solidFill>
                <a:schemeClr val="tx1"/>
              </a:solidFill>
              <a:latin typeface="微软雅黑" panose="020B0503020204020204" pitchFamily="34" charset="-122"/>
              <a:ea typeface="微软雅黑" panose="020B0503020204020204" pitchFamily="34" charset="-122"/>
            </a:endParaRPr>
          </a:p>
          <a:p>
            <a:pPr>
              <a:lnSpc>
                <a:spcPct val="130000"/>
              </a:lnSpc>
            </a:pPr>
            <a:r>
              <a:rPr lang="en-US" altLang="zh-CN" dirty="0" smtClean="0">
                <a:solidFill>
                  <a:schemeClr val="tx1"/>
                </a:solidFill>
                <a:latin typeface="微软雅黑" panose="020B0503020204020204" pitchFamily="34" charset="-122"/>
                <a:ea typeface="微软雅黑" panose="020B0503020204020204" pitchFamily="34" charset="-122"/>
              </a:rPr>
              <a:t>        2</a:t>
            </a:r>
            <a:r>
              <a:rPr lang="zh-CN" altLang="en-US" dirty="0" smtClean="0">
                <a:solidFill>
                  <a:schemeClr val="tx1"/>
                </a:solidFill>
                <a:latin typeface="微软雅黑" panose="020B0503020204020204" pitchFamily="34" charset="-122"/>
                <a:ea typeface="微软雅黑" panose="020B0503020204020204" pitchFamily="34" charset="-122"/>
              </a:rPr>
              <a:t>、男性</a:t>
            </a:r>
            <a:r>
              <a:rPr lang="en-US" altLang="zh-CN" dirty="0" smtClean="0">
                <a:solidFill>
                  <a:schemeClr val="tx1"/>
                </a:solidFill>
                <a:latin typeface="微软雅黑" panose="020B0503020204020204" pitchFamily="34" charset="-122"/>
                <a:ea typeface="微软雅黑" panose="020B0503020204020204" pitchFamily="34" charset="-122"/>
              </a:rPr>
              <a:t>&gt;55</a:t>
            </a:r>
            <a:r>
              <a:rPr lang="zh-CN" altLang="en-US" dirty="0" smtClean="0">
                <a:solidFill>
                  <a:schemeClr val="tx1"/>
                </a:solidFill>
                <a:latin typeface="微软雅黑" panose="020B0503020204020204" pitchFamily="34" charset="-122"/>
                <a:ea typeface="微软雅黑" panose="020B0503020204020204" pitchFamily="34" charset="-122"/>
              </a:rPr>
              <a:t>岁，女性</a:t>
            </a:r>
            <a:r>
              <a:rPr lang="en-US" altLang="zh-CN" dirty="0" smtClean="0">
                <a:solidFill>
                  <a:schemeClr val="tx1"/>
                </a:solidFill>
                <a:latin typeface="微软雅黑" panose="020B0503020204020204" pitchFamily="34" charset="-122"/>
                <a:ea typeface="微软雅黑" panose="020B0503020204020204" pitchFamily="34" charset="-122"/>
              </a:rPr>
              <a:t>&gt;65</a:t>
            </a:r>
            <a:r>
              <a:rPr lang="zh-CN" altLang="en-US" dirty="0" smtClean="0">
                <a:solidFill>
                  <a:schemeClr val="tx1"/>
                </a:solidFill>
                <a:latin typeface="微软雅黑" panose="020B0503020204020204" pitchFamily="34" charset="-122"/>
                <a:ea typeface="微软雅黑" panose="020B0503020204020204" pitchFamily="34" charset="-122"/>
              </a:rPr>
              <a:t>岁</a:t>
            </a:r>
            <a:endParaRPr lang="en-US" altLang="zh-CN" dirty="0" smtClean="0">
              <a:solidFill>
                <a:schemeClr val="tx1"/>
              </a:solidFill>
              <a:latin typeface="微软雅黑" panose="020B0503020204020204" pitchFamily="34" charset="-122"/>
              <a:ea typeface="微软雅黑" panose="020B0503020204020204" pitchFamily="34" charset="-122"/>
            </a:endParaRPr>
          </a:p>
          <a:p>
            <a:pPr>
              <a:lnSpc>
                <a:spcPct val="130000"/>
              </a:lnSpc>
            </a:pPr>
            <a:r>
              <a:rPr lang="en-US" altLang="zh-CN" dirty="0" smtClean="0">
                <a:solidFill>
                  <a:schemeClr val="tx1"/>
                </a:solidFill>
                <a:latin typeface="微软雅黑" panose="020B0503020204020204" pitchFamily="34" charset="-122"/>
                <a:ea typeface="微软雅黑" panose="020B0503020204020204" pitchFamily="34" charset="-122"/>
              </a:rPr>
              <a:t>        3</a:t>
            </a:r>
            <a:r>
              <a:rPr lang="zh-CN" altLang="en-US" dirty="0" smtClean="0">
                <a:solidFill>
                  <a:schemeClr val="tx1"/>
                </a:solidFill>
                <a:latin typeface="微软雅黑" panose="020B0503020204020204" pitchFamily="34" charset="-122"/>
                <a:ea typeface="微软雅黑" panose="020B0503020204020204" pitchFamily="34" charset="-122"/>
              </a:rPr>
              <a:t>、吸烟</a:t>
            </a:r>
            <a:endParaRPr lang="en-US" altLang="zh-CN" dirty="0" smtClean="0">
              <a:solidFill>
                <a:schemeClr val="tx1"/>
              </a:solidFill>
              <a:latin typeface="微软雅黑" panose="020B0503020204020204" pitchFamily="34" charset="-122"/>
              <a:ea typeface="微软雅黑" panose="020B0503020204020204" pitchFamily="34" charset="-122"/>
            </a:endParaRPr>
          </a:p>
          <a:p>
            <a:pPr>
              <a:lnSpc>
                <a:spcPct val="130000"/>
              </a:lnSpc>
            </a:pPr>
            <a:r>
              <a:rPr lang="en-US" altLang="zh-CN" dirty="0" smtClean="0">
                <a:solidFill>
                  <a:schemeClr val="tx1"/>
                </a:solidFill>
                <a:latin typeface="微软雅黑" panose="020B0503020204020204" pitchFamily="34" charset="-122"/>
                <a:ea typeface="微软雅黑" panose="020B0503020204020204" pitchFamily="34" charset="-122"/>
              </a:rPr>
              <a:t>        4</a:t>
            </a:r>
            <a:r>
              <a:rPr lang="zh-CN" altLang="en-US" dirty="0" smtClean="0">
                <a:solidFill>
                  <a:schemeClr val="tx1"/>
                </a:solidFill>
                <a:latin typeface="微软雅黑" panose="020B0503020204020204" pitchFamily="34" charset="-122"/>
                <a:ea typeface="微软雅黑" panose="020B0503020204020204" pitchFamily="34" charset="-122"/>
              </a:rPr>
              <a:t>、糖耐量异常和（或）空腹血糖受损</a:t>
            </a:r>
            <a:endParaRPr lang="en-US" altLang="zh-CN" dirty="0" smtClean="0">
              <a:solidFill>
                <a:schemeClr val="tx1"/>
              </a:solidFill>
              <a:latin typeface="微软雅黑" panose="020B0503020204020204" pitchFamily="34" charset="-122"/>
              <a:ea typeface="微软雅黑" panose="020B0503020204020204" pitchFamily="34" charset="-122"/>
            </a:endParaRPr>
          </a:p>
          <a:p>
            <a:pPr>
              <a:lnSpc>
                <a:spcPct val="130000"/>
              </a:lnSpc>
            </a:pPr>
            <a:r>
              <a:rPr lang="en-US" altLang="zh-CN" dirty="0" smtClean="0">
                <a:solidFill>
                  <a:schemeClr val="tx1"/>
                </a:solidFill>
                <a:latin typeface="微软雅黑" panose="020B0503020204020204" pitchFamily="34" charset="-122"/>
                <a:ea typeface="微软雅黑" panose="020B0503020204020204" pitchFamily="34" charset="-122"/>
              </a:rPr>
              <a:t>        5</a:t>
            </a:r>
            <a:r>
              <a:rPr lang="zh-CN" altLang="en-US" dirty="0" smtClean="0">
                <a:solidFill>
                  <a:schemeClr val="tx1"/>
                </a:solidFill>
                <a:latin typeface="微软雅黑" panose="020B0503020204020204" pitchFamily="34" charset="-122"/>
                <a:ea typeface="微软雅黑" panose="020B0503020204020204" pitchFamily="34" charset="-122"/>
              </a:rPr>
              <a:t>、血脂异常</a:t>
            </a:r>
            <a:endParaRPr lang="en-US" altLang="zh-CN" dirty="0" smtClean="0">
              <a:solidFill>
                <a:schemeClr val="tx1"/>
              </a:solidFill>
              <a:latin typeface="微软雅黑" panose="020B0503020204020204" pitchFamily="34" charset="-122"/>
              <a:ea typeface="微软雅黑" panose="020B0503020204020204" pitchFamily="34" charset="-122"/>
            </a:endParaRPr>
          </a:p>
          <a:p>
            <a:pPr>
              <a:lnSpc>
                <a:spcPct val="130000"/>
              </a:lnSpc>
            </a:pPr>
            <a:r>
              <a:rPr lang="en-US" altLang="zh-CN" dirty="0" smtClean="0">
                <a:solidFill>
                  <a:schemeClr val="tx1"/>
                </a:solidFill>
                <a:latin typeface="微软雅黑" panose="020B0503020204020204" pitchFamily="34" charset="-122"/>
                <a:ea typeface="微软雅黑" panose="020B0503020204020204" pitchFamily="34" charset="-122"/>
              </a:rPr>
              <a:t>        6</a:t>
            </a:r>
            <a:r>
              <a:rPr lang="zh-CN" altLang="en-US" dirty="0" smtClean="0">
                <a:solidFill>
                  <a:schemeClr val="tx1"/>
                </a:solidFill>
                <a:latin typeface="微软雅黑" panose="020B0503020204020204" pitchFamily="34" charset="-122"/>
                <a:ea typeface="微软雅黑" panose="020B0503020204020204" pitchFamily="34" charset="-122"/>
              </a:rPr>
              <a:t>、家族史</a:t>
            </a:r>
            <a:endParaRPr lang="en-US" altLang="zh-CN" dirty="0" smtClean="0">
              <a:solidFill>
                <a:schemeClr val="tx1"/>
              </a:solidFill>
              <a:latin typeface="微软雅黑" panose="020B0503020204020204" pitchFamily="34" charset="-122"/>
              <a:ea typeface="微软雅黑" panose="020B0503020204020204" pitchFamily="34" charset="-122"/>
            </a:endParaRPr>
          </a:p>
          <a:p>
            <a:pPr>
              <a:lnSpc>
                <a:spcPct val="130000"/>
              </a:lnSpc>
            </a:pPr>
            <a:r>
              <a:rPr lang="en-US" altLang="zh-CN" dirty="0" smtClean="0">
                <a:solidFill>
                  <a:schemeClr val="tx1"/>
                </a:solidFill>
                <a:latin typeface="微软雅黑" panose="020B0503020204020204" pitchFamily="34" charset="-122"/>
                <a:ea typeface="微软雅黑" panose="020B0503020204020204" pitchFamily="34" charset="-122"/>
              </a:rPr>
              <a:t>        7</a:t>
            </a:r>
            <a:r>
              <a:rPr lang="zh-CN" altLang="en-US" dirty="0" smtClean="0">
                <a:solidFill>
                  <a:schemeClr val="tx1"/>
                </a:solidFill>
                <a:latin typeface="微软雅黑" panose="020B0503020204020204" pitchFamily="34" charset="-122"/>
                <a:ea typeface="微软雅黑" panose="020B0503020204020204" pitchFamily="34" charset="-122"/>
              </a:rPr>
              <a:t>、腹型肥胖或肥胖</a:t>
            </a:r>
            <a:endParaRPr lang="en-US" altLang="zh-CN" dirty="0" smtClean="0">
              <a:solidFill>
                <a:schemeClr val="tx1"/>
              </a:solidFill>
              <a:latin typeface="微软雅黑" panose="020B0503020204020204" pitchFamily="34" charset="-122"/>
              <a:ea typeface="微软雅黑" panose="020B0503020204020204" pitchFamily="34" charset="-122"/>
            </a:endParaRPr>
          </a:p>
          <a:p>
            <a:pPr>
              <a:lnSpc>
                <a:spcPct val="130000"/>
              </a:lnSpc>
            </a:pPr>
            <a:r>
              <a:rPr lang="en-US" altLang="zh-CN" sz="2000" b="1" dirty="0" smtClean="0">
                <a:solidFill>
                  <a:srgbClr val="FF0000"/>
                </a:solidFill>
                <a:latin typeface="微软雅黑" panose="020B0503020204020204" pitchFamily="34" charset="-122"/>
                <a:ea typeface="微软雅黑" panose="020B0503020204020204" pitchFamily="34" charset="-122"/>
              </a:rPr>
              <a:t>       </a:t>
            </a:r>
            <a:r>
              <a:rPr lang="en-US" altLang="zh-CN" sz="1800" b="1" dirty="0" smtClean="0">
                <a:solidFill>
                  <a:srgbClr val="FF0000"/>
                </a:solidFill>
                <a:latin typeface="微软雅黑" panose="020B0503020204020204" pitchFamily="34" charset="-122"/>
                <a:ea typeface="微软雅黑" panose="020B0503020204020204" pitchFamily="34" charset="-122"/>
              </a:rPr>
              <a:t>8</a:t>
            </a:r>
            <a:r>
              <a:rPr lang="zh-CN" altLang="en-US" sz="1800" b="1" dirty="0" smtClean="0">
                <a:solidFill>
                  <a:srgbClr val="FF0000"/>
                </a:solidFill>
                <a:latin typeface="微软雅黑" panose="020B0503020204020204" pitchFamily="34" charset="-122"/>
                <a:ea typeface="微软雅黑" panose="020B0503020204020204" pitchFamily="34" charset="-122"/>
              </a:rPr>
              <a:t>、血同型半胱氨酸升高（≥ </a:t>
            </a:r>
            <a:r>
              <a:rPr lang="en-US" altLang="zh-CN" sz="1800" b="1" dirty="0" smtClean="0">
                <a:solidFill>
                  <a:srgbClr val="FF0000"/>
                </a:solidFill>
                <a:latin typeface="微软雅黑" panose="020B0503020204020204" pitchFamily="34" charset="-122"/>
                <a:ea typeface="微软雅黑" panose="020B0503020204020204" pitchFamily="34" charset="-122"/>
              </a:rPr>
              <a:t>10</a:t>
            </a:r>
            <a:r>
              <a:rPr lang="el-GR" altLang="en-US" sz="1800" b="1" dirty="0" smtClean="0">
                <a:solidFill>
                  <a:srgbClr val="FF0000"/>
                </a:solidFill>
                <a:latin typeface="微软雅黑" panose="020B0503020204020204" pitchFamily="34" charset="-122"/>
                <a:ea typeface="微软雅黑" panose="020B0503020204020204" pitchFamily="34" charset="-122"/>
              </a:rPr>
              <a:t>μ</a:t>
            </a:r>
            <a:r>
              <a:rPr lang="en-US" altLang="zh-CN" sz="1800" b="1" dirty="0" err="1" smtClean="0">
                <a:solidFill>
                  <a:srgbClr val="FF0000"/>
                </a:solidFill>
                <a:latin typeface="微软雅黑" panose="020B0503020204020204" pitchFamily="34" charset="-122"/>
                <a:ea typeface="微软雅黑" panose="020B0503020204020204" pitchFamily="34" charset="-122"/>
              </a:rPr>
              <a:t>mol</a:t>
            </a:r>
            <a:r>
              <a:rPr lang="en-US" altLang="zh-CN" sz="1800" b="1" dirty="0" smtClean="0">
                <a:solidFill>
                  <a:srgbClr val="FF0000"/>
                </a:solidFill>
                <a:latin typeface="微软雅黑" panose="020B0503020204020204" pitchFamily="34" charset="-122"/>
                <a:ea typeface="微软雅黑" panose="020B0503020204020204" pitchFamily="34" charset="-122"/>
              </a:rPr>
              <a:t>/L</a:t>
            </a:r>
            <a:r>
              <a:rPr lang="zh-CN" altLang="en-US" sz="1800" b="1" dirty="0" smtClean="0">
                <a:solidFill>
                  <a:srgbClr val="FF0000"/>
                </a:solidFill>
                <a:latin typeface="微软雅黑" panose="020B0503020204020204" pitchFamily="34" charset="-122"/>
                <a:ea typeface="微软雅黑" panose="020B0503020204020204" pitchFamily="34" charset="-122"/>
              </a:rPr>
              <a:t>）</a:t>
            </a:r>
            <a:endParaRPr lang="en-US" altLang="zh-CN" sz="1800" b="1"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801486" y="1116013"/>
            <a:ext cx="5318125" cy="489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标题 1"/>
          <p:cNvSpPr txBox="1"/>
          <p:nvPr/>
        </p:nvSpPr>
        <p:spPr>
          <a:xfrm>
            <a:off x="1559560" y="188595"/>
            <a:ext cx="9608185" cy="1090295"/>
          </a:xfrm>
          <a:prstGeom prst="rect">
            <a:avLst/>
          </a:prstGeom>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defTabSz="913765" eaLnBrk="1" fontAlgn="auto" hangingPunct="1">
              <a:lnSpc>
                <a:spcPct val="90000"/>
              </a:lnSpc>
              <a:spcAft>
                <a:spcPts val="0"/>
              </a:spcAft>
              <a:defRPr/>
            </a:pPr>
            <a:r>
              <a:rPr lang="zh-CN" altLang="en-US" sz="3600" b="1">
                <a:ln>
                  <a:noFill/>
                </a:ln>
                <a:solidFill>
                  <a:schemeClr val="accent4"/>
                </a:solidFill>
                <a:effectLst/>
                <a:uLnTx/>
                <a:uFillTx/>
                <a:latin typeface="微软雅黑" panose="020B0503020204020204" pitchFamily="34" charset="-122"/>
                <a:ea typeface="微软雅黑" panose="020B0503020204020204" pitchFamily="34" charset="-122"/>
                <a:sym typeface="+mn-ea"/>
              </a:rPr>
              <a:t>依那普利叶酸片</a:t>
            </a:r>
            <a:r>
              <a:rPr lang="zh-CN" altLang="en-US" sz="3600" b="1">
                <a:ln>
                  <a:noFill/>
                </a:ln>
                <a:solidFill>
                  <a:schemeClr val="accent4"/>
                </a:solidFill>
                <a:effectLst/>
                <a:uLnTx/>
                <a:uFillTx/>
                <a:latin typeface="微软雅黑" panose="020B0503020204020204" pitchFamily="34" charset="-122"/>
                <a:ea typeface="微软雅黑" panose="020B0503020204020204" pitchFamily="34" charset="-122"/>
                <a:sym typeface="+mn-ea"/>
              </a:rPr>
              <a:t>——H型高血压规范治疗药物</a:t>
            </a:r>
            <a:endParaRPr lang="zh-CN" altLang="en-US" sz="3600" b="1">
              <a:ln>
                <a:noFill/>
              </a:ln>
              <a:solidFill>
                <a:schemeClr val="accent4"/>
              </a:solidFill>
              <a:effectLst/>
              <a:uLnTx/>
              <a:uFillTx/>
              <a:latin typeface="微软雅黑" panose="020B0503020204020204" pitchFamily="34" charset="-122"/>
              <a:ea typeface="微软雅黑" panose="020B0503020204020204" pitchFamily="34" charset="-122"/>
            </a:endParaRPr>
          </a:p>
        </p:txBody>
      </p:sp>
      <p:sp>
        <p:nvSpPr>
          <p:cNvPr id="25604" name="矩形 3"/>
          <p:cNvSpPr>
            <a:spLocks noChangeArrowheads="1"/>
          </p:cNvSpPr>
          <p:nvPr/>
        </p:nvSpPr>
        <p:spPr bwMode="auto">
          <a:xfrm>
            <a:off x="1275206" y="1389063"/>
            <a:ext cx="2377440" cy="306705"/>
          </a:xfrm>
          <a:prstGeom prst="rect">
            <a:avLst/>
          </a:prstGeom>
          <a:solidFill>
            <a:srgbClr val="2F2E5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eaLnBrk="1" hangingPunct="1">
              <a:lnSpc>
                <a:spcPct val="100000"/>
              </a:lnSpc>
              <a:spcBef>
                <a:spcPct val="0"/>
              </a:spcBef>
              <a:buFontTx/>
              <a:buNone/>
            </a:pPr>
            <a:r>
              <a:rPr lang="en-US" altLang="zh-CN" sz="1400">
                <a:solidFill>
                  <a:schemeClr val="bg1"/>
                </a:solidFill>
                <a:cs typeface="Arial" panose="020B0604020202020204" pitchFamily="34" charset="0"/>
              </a:rPr>
              <a:t>2017</a:t>
            </a:r>
            <a:r>
              <a:rPr lang="zh-CN" altLang="en-US" sz="1400">
                <a:solidFill>
                  <a:schemeClr val="bg1"/>
                </a:solidFill>
                <a:cs typeface="Arial" panose="020B0604020202020204" pitchFamily="34" charset="0"/>
              </a:rPr>
              <a:t>版高血压合理用药指南</a:t>
            </a:r>
            <a:endParaRPr lang="zh-CN" altLang="en-US" sz="1400">
              <a:solidFill>
                <a:schemeClr val="bg1"/>
              </a:solidFill>
              <a:cs typeface="Arial" panose="020B0604020202020204" pitchFamily="34" charset="0"/>
            </a:endParaRPr>
          </a:p>
        </p:txBody>
      </p:sp>
      <p:sp>
        <p:nvSpPr>
          <p:cNvPr id="25605" name="矩形 8"/>
          <p:cNvSpPr>
            <a:spLocks noChangeArrowheads="1"/>
          </p:cNvSpPr>
          <p:nvPr/>
        </p:nvSpPr>
        <p:spPr bwMode="auto">
          <a:xfrm>
            <a:off x="1275080" y="1691005"/>
            <a:ext cx="3690620" cy="3415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eaLnBrk="1" hangingPunct="1">
              <a:lnSpc>
                <a:spcPct val="150000"/>
              </a:lnSpc>
              <a:spcBef>
                <a:spcPct val="0"/>
              </a:spcBef>
              <a:buFontTx/>
              <a:buNone/>
            </a:pPr>
            <a:r>
              <a:rPr lang="en-US" altLang="zh-CN" sz="1600" b="1">
                <a:solidFill>
                  <a:srgbClr val="C00000"/>
                </a:solidFill>
              </a:rPr>
              <a:t>“</a:t>
            </a:r>
            <a:r>
              <a:rPr lang="zh-CN" altLang="zh-CN" sz="1600" b="1">
                <a:solidFill>
                  <a:srgbClr val="C00000"/>
                </a:solidFill>
              </a:rPr>
              <a:t>原创点</a:t>
            </a:r>
            <a:endParaRPr lang="zh-CN" altLang="zh-CN" sz="1600" b="1">
              <a:solidFill>
                <a:srgbClr val="C00000"/>
              </a:solidFill>
            </a:endParaRPr>
          </a:p>
          <a:p>
            <a:pPr eaLnBrk="1" hangingPunct="1">
              <a:lnSpc>
                <a:spcPct val="150000"/>
              </a:lnSpc>
              <a:spcBef>
                <a:spcPct val="0"/>
              </a:spcBef>
              <a:buFontTx/>
              <a:buNone/>
            </a:pPr>
            <a:r>
              <a:rPr lang="zh-CN" altLang="zh-CN" sz="1600">
                <a:solidFill>
                  <a:srgbClr val="000000"/>
                </a:solidFill>
              </a:rPr>
              <a:t>（</a:t>
            </a:r>
            <a:r>
              <a:rPr lang="en-US" altLang="zh-CN" sz="1600">
                <a:solidFill>
                  <a:srgbClr val="000000"/>
                </a:solidFill>
              </a:rPr>
              <a:t>1</a:t>
            </a:r>
            <a:r>
              <a:rPr lang="zh-CN" altLang="zh-CN" sz="1600">
                <a:solidFill>
                  <a:srgbClr val="000000"/>
                </a:solidFill>
              </a:rPr>
              <a:t>）国内首个作用于多靶点，具有同时降压、降低</a:t>
            </a:r>
            <a:r>
              <a:rPr lang="en-US" altLang="zh-CN" sz="1600">
                <a:solidFill>
                  <a:srgbClr val="000000"/>
                </a:solidFill>
              </a:rPr>
              <a:t>Hcy</a:t>
            </a:r>
            <a:r>
              <a:rPr lang="zh-CN" altLang="zh-CN" sz="1600">
                <a:solidFill>
                  <a:srgbClr val="000000"/>
                </a:solidFill>
              </a:rPr>
              <a:t>水平、提高叶酸水平等特点的单片复方制剂；独有控制卒中风险的最佳叶酸剂量——</a:t>
            </a:r>
            <a:r>
              <a:rPr lang="en-US" altLang="zh-CN" sz="1600">
                <a:solidFill>
                  <a:srgbClr val="000000"/>
                </a:solidFill>
              </a:rPr>
              <a:t>0.8 mg/d</a:t>
            </a:r>
            <a:r>
              <a:rPr lang="zh-CN" altLang="zh-CN" sz="1600">
                <a:solidFill>
                  <a:srgbClr val="000000"/>
                </a:solidFill>
              </a:rPr>
              <a:t>。</a:t>
            </a:r>
            <a:endParaRPr lang="zh-CN" altLang="zh-CN" sz="1600">
              <a:solidFill>
                <a:srgbClr val="000000"/>
              </a:solidFill>
            </a:endParaRPr>
          </a:p>
          <a:p>
            <a:pPr eaLnBrk="1" hangingPunct="1">
              <a:lnSpc>
                <a:spcPct val="150000"/>
              </a:lnSpc>
              <a:spcBef>
                <a:spcPct val="0"/>
              </a:spcBef>
              <a:buFontTx/>
              <a:buNone/>
            </a:pPr>
            <a:r>
              <a:rPr lang="zh-CN" altLang="zh-CN" sz="1600">
                <a:solidFill>
                  <a:srgbClr val="000000"/>
                </a:solidFill>
              </a:rPr>
              <a:t>（</a:t>
            </a:r>
            <a:r>
              <a:rPr lang="en-US" altLang="zh-CN" sz="1600">
                <a:solidFill>
                  <a:srgbClr val="000000"/>
                </a:solidFill>
              </a:rPr>
              <a:t>2</a:t>
            </a:r>
            <a:r>
              <a:rPr lang="zh-CN" altLang="zh-CN" sz="1600">
                <a:solidFill>
                  <a:srgbClr val="000000"/>
                </a:solidFill>
              </a:rPr>
              <a:t>）具有确凿的、中国人群的循证医学证据：</a:t>
            </a:r>
            <a:r>
              <a:rPr lang="zh-CN" altLang="zh-CN" sz="1600" b="1">
                <a:solidFill>
                  <a:srgbClr val="C00000"/>
                </a:solidFill>
              </a:rPr>
              <a:t>针对我国高血压人群自身特点，较单纯降压更能够有效控制卒中、肾脏疾病及高尿酸血症发生风险。</a:t>
            </a:r>
            <a:r>
              <a:rPr lang="zh-CN" altLang="en-US" sz="1600" b="1">
                <a:solidFill>
                  <a:srgbClr val="C00000"/>
                </a:solidFill>
              </a:rPr>
              <a:t>”</a:t>
            </a:r>
            <a:endParaRPr lang="zh-CN" altLang="zh-CN" sz="1600" b="1">
              <a:solidFill>
                <a:srgbClr val="C00000"/>
              </a:solidFill>
            </a:endParaRPr>
          </a:p>
        </p:txBody>
      </p:sp>
      <p:pic>
        <p:nvPicPr>
          <p:cNvPr id="4" name="图片 3"/>
          <p:cNvPicPr>
            <a:picLocks noChangeAspect="1"/>
          </p:cNvPicPr>
          <p:nvPr/>
        </p:nvPicPr>
        <p:blipFill>
          <a:blip r:embed="rId2"/>
          <a:stretch>
            <a:fillRect/>
          </a:stretch>
        </p:blipFill>
        <p:spPr>
          <a:xfrm>
            <a:off x="8834120" y="6122035"/>
            <a:ext cx="3044190" cy="52895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409" name="标题 1"/>
          <p:cNvSpPr>
            <a:spLocks noGrp="1"/>
          </p:cNvSpPr>
          <p:nvPr>
            <p:ph type="title"/>
          </p:nvPr>
        </p:nvSpPr>
        <p:spPr bwMode="auto">
          <a:ln>
            <a:miter lim="800000"/>
          </a:ln>
          <a:effectLst/>
          <a:scene3d>
            <a:camera prst="orthographicFront"/>
            <a:lightRig rig="balanced" dir="t"/>
          </a:scene3d>
          <a:sp3d prstMaterial="plastic"/>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1">
                <a:ln>
                  <a:noFill/>
                </a:ln>
                <a:solidFill>
                  <a:schemeClr val="accent2"/>
                </a:solidFill>
                <a:effectLst/>
                <a:uLnTx/>
                <a:uFillTx/>
                <a:latin typeface="微软雅黑" panose="020B0503020204020204" pitchFamily="34" charset="-122"/>
                <a:ea typeface="微软雅黑" panose="020B0503020204020204" pitchFamily="34" charset="-122"/>
                <a:cs typeface="+mj-cs"/>
              </a:rPr>
              <a:t>H</a:t>
            </a:r>
            <a:r>
              <a:rPr kumimoji="0" lang="zh-CN" altLang="en-US" sz="3600" b="1" i="0" u="none" strike="noStrike" kern="1200" cap="none" spc="0" normalizeH="0" baseline="0" noProof="1">
                <a:ln>
                  <a:noFill/>
                </a:ln>
                <a:solidFill>
                  <a:schemeClr val="accent2"/>
                </a:solidFill>
                <a:effectLst/>
                <a:uLnTx/>
                <a:uFillTx/>
                <a:latin typeface="微软雅黑" panose="020B0503020204020204" pitchFamily="34" charset="-122"/>
                <a:ea typeface="微软雅黑" panose="020B0503020204020204" pitchFamily="34" charset="-122"/>
                <a:cs typeface="+mj-cs"/>
              </a:rPr>
              <a:t>型</a:t>
            </a:r>
            <a:r>
              <a:rPr kumimoji="0" lang="zh-CN" altLang="en-US" sz="36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j-cs"/>
              </a:rPr>
              <a:t>高血压的治疗药：</a:t>
            </a:r>
            <a:r>
              <a:rPr kumimoji="0" lang="zh-CN" altLang="en-US" sz="4400" b="1" i="0" u="none" strike="noStrike" kern="1200" cap="none" spc="0" normalizeH="0" baseline="0" noProof="1">
                <a:ln>
                  <a:noFill/>
                </a:ln>
                <a:gradFill>
                  <a:gsLst>
                    <a:gs pos="21000">
                      <a:schemeClr val="accent2"/>
                    </a:gs>
                    <a:gs pos="88000">
                      <a:srgbClr val="C5C7CA"/>
                    </a:gs>
                  </a:gsLst>
                  <a:lin ang="5400000"/>
                </a:gradFill>
                <a:effectLst/>
                <a:uLnTx/>
                <a:uFillTx/>
                <a:latin typeface="+mj-ea"/>
                <a:ea typeface="+mj-ea"/>
                <a:cs typeface="+mj-ea"/>
              </a:rPr>
              <a:t>依叶</a:t>
            </a:r>
            <a:r>
              <a:rPr kumimoji="0" lang="zh-CN" altLang="en-US" sz="4400" b="1" i="0" u="none" strike="noStrike" kern="1200" cap="none" spc="0" normalizeH="0" baseline="30000" noProof="1">
                <a:ln>
                  <a:noFill/>
                </a:ln>
                <a:gradFill>
                  <a:gsLst>
                    <a:gs pos="21000">
                      <a:schemeClr val="accent2"/>
                    </a:gs>
                    <a:gs pos="88000">
                      <a:srgbClr val="C5C7CA"/>
                    </a:gs>
                  </a:gsLst>
                  <a:lin ang="5400000"/>
                </a:gradFill>
                <a:effectLst/>
                <a:uLnTx/>
                <a:uFillTx/>
                <a:latin typeface="+mj-ea"/>
                <a:ea typeface="+mj-ea"/>
                <a:cs typeface="+mj-ea"/>
              </a:rPr>
              <a:t>®</a:t>
            </a:r>
            <a:endParaRPr kumimoji="0" lang="zh-CN" altLang="en-US" sz="4400" b="1" i="0" u="none" strike="noStrike" kern="1200" cap="none" spc="0" normalizeH="0" baseline="30000" noProof="1">
              <a:ln>
                <a:noFill/>
              </a:ln>
              <a:gradFill>
                <a:gsLst>
                  <a:gs pos="21000">
                    <a:schemeClr val="accent2"/>
                  </a:gs>
                  <a:gs pos="88000">
                    <a:srgbClr val="C5C7CA"/>
                  </a:gs>
                </a:gsLst>
                <a:lin ang="5400000"/>
              </a:gradFill>
              <a:effectLst/>
              <a:uLnTx/>
              <a:uFillTx/>
              <a:latin typeface="+mj-ea"/>
              <a:ea typeface="+mj-ea"/>
              <a:cs typeface="+mj-ea"/>
            </a:endParaRPr>
          </a:p>
        </p:txBody>
      </p:sp>
      <p:pic>
        <p:nvPicPr>
          <p:cNvPr id="23554" name="内容占位符 1"/>
          <p:cNvPicPr>
            <a:picLocks noGrp="1" noChangeAspect="1"/>
          </p:cNvPicPr>
          <p:nvPr>
            <p:ph idx="1"/>
          </p:nvPr>
        </p:nvPicPr>
        <p:blipFill>
          <a:blip r:embed="rId1"/>
          <a:stretch>
            <a:fillRect/>
          </a:stretch>
        </p:blipFill>
        <p:spPr>
          <a:xfrm>
            <a:off x="6265863" y="1501775"/>
            <a:ext cx="3716337" cy="4356100"/>
          </a:xfrm>
        </p:spPr>
      </p:pic>
      <p:sp>
        <p:nvSpPr>
          <p:cNvPr id="3" name="文本框 2"/>
          <p:cNvSpPr txBox="1"/>
          <p:nvPr/>
        </p:nvSpPr>
        <p:spPr>
          <a:xfrm>
            <a:off x="1954213" y="1530350"/>
            <a:ext cx="4311650" cy="4327525"/>
          </a:xfrm>
          <a:prstGeom prst="rect">
            <a:avLst/>
          </a:prstGeom>
          <a:noFill/>
        </p:spPr>
        <p:txBody>
          <a:bodyPr>
            <a:spAutoFit/>
          </a:bodyPr>
          <a:lstStyle/>
          <a:p>
            <a:pPr marR="0" algn="just" defTabSz="913765" fontAlgn="auto">
              <a:spcBef>
                <a:spcPts val="1000"/>
              </a:spcBef>
              <a:spcAft>
                <a:spcPts val="0"/>
              </a:spcAft>
              <a:buClrTx/>
              <a:buSzTx/>
              <a:buFontTx/>
              <a:defRPr/>
            </a:pPr>
            <a:r>
              <a:rPr kumimoji="0" lang="en-US" altLang="zh-CN" sz="1600" b="1" kern="1200" cap="none" spc="0" normalizeH="0" baseline="0" noProof="0" dirty="0">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0" lang="zh-CN" altLang="en-US" sz="1600" b="1" kern="1200" cap="none" spc="0" normalizeH="0" baseline="0" noProof="0" dirty="0">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sym typeface="+mn-ea"/>
              </a:rPr>
              <a:t>化学名称</a:t>
            </a:r>
            <a:r>
              <a:rPr kumimoji="0" lang="en-US" altLang="zh-CN" sz="1600" b="1" kern="1200" cap="none" spc="0" normalizeH="0" baseline="0" noProof="0" dirty="0">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0" lang="zh-CN" altLang="zh-CN" sz="1600" kern="1200" cap="none" spc="0" normalizeH="0" baseline="0" noProof="0" dirty="0">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sym typeface="+mn-ea"/>
              </a:rPr>
              <a:t>马来酸依那普利叶酸片</a:t>
            </a:r>
            <a:endParaRPr kumimoji="0" lang="zh-CN" altLang="zh-CN" sz="1600" kern="1200" cap="none" spc="0" normalizeH="0" baseline="0" noProof="0" dirty="0">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R="0" algn="just" defTabSz="913765" fontAlgn="auto">
              <a:spcBef>
                <a:spcPts val="1000"/>
              </a:spcBef>
              <a:spcAft>
                <a:spcPts val="0"/>
              </a:spcAft>
              <a:buClrTx/>
              <a:buSzTx/>
              <a:buFontTx/>
              <a:defRPr/>
            </a:pPr>
            <a:r>
              <a:rPr kumimoji="0" lang="en-US" altLang="zh-CN" sz="1600" b="1" kern="1200" cap="none" spc="0" normalizeH="0" baseline="0" noProof="0" dirty="0">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0" lang="zh-CN" altLang="en-US" sz="1600" b="1" kern="1200" cap="none" spc="0" normalizeH="0" baseline="0" noProof="0" dirty="0">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sym typeface="+mn-ea"/>
              </a:rPr>
              <a:t>主要成分</a:t>
            </a:r>
            <a:r>
              <a:rPr kumimoji="0" lang="en-US" altLang="zh-CN" sz="1600" b="1" kern="1200" cap="none" spc="0" normalizeH="0" baseline="0" noProof="0" dirty="0">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kumimoji="0" lang="en-US" altLang="zh-CN" sz="1600" b="1" kern="1200" cap="none" spc="0" normalizeH="0" baseline="0" noProof="0" dirty="0">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marR="0" indent="-285750" algn="just" defTabSz="913765" fontAlgn="auto">
              <a:spcBef>
                <a:spcPts val="1000"/>
              </a:spcBef>
              <a:spcAft>
                <a:spcPts val="0"/>
              </a:spcAft>
              <a:buClrTx/>
              <a:buSzTx/>
              <a:buFont typeface="Arial" panose="020B0604020202020204" pitchFamily="34" charset="0"/>
              <a:buChar char="•"/>
              <a:defRPr/>
            </a:pPr>
            <a:r>
              <a:rPr kumimoji="0" lang="zh-CN" altLang="zh-CN" sz="1600" kern="1200" cap="none" spc="0" normalizeH="0" baseline="0" noProof="0" dirty="0">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sym typeface="+mn-ea"/>
              </a:rPr>
              <a:t>马来酸依那普利（</a:t>
            </a:r>
            <a:r>
              <a:rPr kumimoji="0" lang="zh-CN" altLang="zh-CN" sz="1600" b="1" kern="1200" cap="none" spc="0" normalizeH="0" baseline="0" noProof="0" dirty="0">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sym typeface="+mn-ea"/>
              </a:rPr>
              <a:t>降压</a:t>
            </a:r>
            <a:r>
              <a:rPr kumimoji="0" lang="zh-CN" altLang="zh-CN" sz="1600" kern="1200" cap="none" spc="0" normalizeH="0" baseline="0" noProof="0" dirty="0">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sym typeface="+mn-ea"/>
              </a:rPr>
              <a:t>药） </a:t>
            </a:r>
            <a:endParaRPr kumimoji="0" lang="zh-CN" altLang="zh-CN" sz="1600" kern="1200" cap="none" spc="0" normalizeH="0" baseline="0" noProof="0" dirty="0">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marR="0" indent="-285750" algn="just" defTabSz="913765" fontAlgn="auto">
              <a:spcBef>
                <a:spcPts val="1000"/>
              </a:spcBef>
              <a:spcAft>
                <a:spcPts val="0"/>
              </a:spcAft>
              <a:buClrTx/>
              <a:buSzTx/>
              <a:buFont typeface="Arial" panose="020B0604020202020204" pitchFamily="34" charset="0"/>
              <a:buChar char="•"/>
              <a:defRPr/>
            </a:pPr>
            <a:r>
              <a:rPr kumimoji="0" lang="zh-CN" altLang="zh-CN" sz="1600" kern="1200" cap="none" spc="0" normalizeH="0" baseline="0" noProof="0" dirty="0">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sym typeface="+mn-ea"/>
              </a:rPr>
              <a:t>叶酸（补充小剂量叶酸可有效</a:t>
            </a:r>
            <a:r>
              <a:rPr kumimoji="0" lang="zh-CN" altLang="zh-CN" sz="1600" b="1" kern="1200" cap="none" spc="0" normalizeH="0" baseline="0" noProof="0" dirty="0">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sym typeface="+mn-ea"/>
              </a:rPr>
              <a:t>降</a:t>
            </a:r>
            <a:r>
              <a:rPr kumimoji="0" lang="en-US" altLang="zh-CN" sz="1600" b="1" kern="1200" cap="none" spc="0" normalizeH="0" baseline="0" noProof="0" dirty="0">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sym typeface="+mn-ea"/>
              </a:rPr>
              <a:t>Hcy</a:t>
            </a:r>
            <a:r>
              <a:rPr kumimoji="0" lang="zh-CN" altLang="zh-CN" sz="1600" kern="1200" cap="none" spc="0" normalizeH="0" baseline="0" noProof="0" dirty="0">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kumimoji="0" lang="en-US" altLang="zh-CN" sz="1600" kern="1200" cap="none" spc="0" normalizeH="0" baseline="0" noProof="0" dirty="0">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endParaRPr>
          </a:p>
          <a:p>
            <a:pPr marR="0" algn="just" defTabSz="913765" fontAlgn="auto">
              <a:spcBef>
                <a:spcPts val="1000"/>
              </a:spcBef>
              <a:spcAft>
                <a:spcPts val="0"/>
              </a:spcAft>
              <a:buClrTx/>
              <a:buSzTx/>
              <a:buFont typeface="Arial" panose="020B0604020202020204"/>
              <a:defRPr/>
            </a:pPr>
            <a:r>
              <a:rPr kumimoji="0" lang="en-US" altLang="zh-CN" sz="1600" b="1" kern="1200" cap="none" spc="0" normalizeH="0" baseline="0" noProof="0" dirty="0">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0" lang="zh-CN" altLang="en-US" sz="1600" b="1" kern="1200" cap="none" spc="0" normalizeH="0" baseline="0" noProof="0" dirty="0">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sym typeface="+mn-ea"/>
              </a:rPr>
              <a:t>包装</a:t>
            </a:r>
            <a:r>
              <a:rPr kumimoji="0" lang="en-US" altLang="zh-CN" sz="1600" b="1" kern="1200" cap="none" spc="0" normalizeH="0" baseline="0" noProof="0" dirty="0">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kumimoji="0" lang="en-US" altLang="zh-CN" sz="1600" b="1" kern="1200" cap="none" spc="0" normalizeH="0" baseline="0" noProof="0" dirty="0">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marR="0" indent="-285750" algn="just" defTabSz="913765" fontAlgn="auto">
              <a:spcBef>
                <a:spcPts val="1000"/>
              </a:spcBef>
              <a:spcAft>
                <a:spcPts val="0"/>
              </a:spcAft>
              <a:buClrTx/>
              <a:buSzTx/>
              <a:buFont typeface="Arial" panose="020B0604020202020204" pitchFamily="34" charset="0"/>
              <a:buChar char="•"/>
              <a:defRPr/>
            </a:pPr>
            <a:r>
              <a:rPr kumimoji="0" lang="en-US" altLang="zh-CN" sz="1600" kern="1200" cap="none" spc="0" normalizeH="0" baseline="0" noProof="0" dirty="0">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sym typeface="+mn-ea"/>
              </a:rPr>
              <a:t>10mg/0.8mg*7</a:t>
            </a:r>
            <a:r>
              <a:rPr kumimoji="0" lang="zh-CN" altLang="zh-CN" sz="1600" kern="1200" cap="none" spc="0" normalizeH="0" baseline="0" noProof="0" dirty="0">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sym typeface="+mn-ea"/>
              </a:rPr>
              <a:t>片</a:t>
            </a:r>
            <a:r>
              <a:rPr kumimoji="0" lang="en-US" altLang="zh-CN" sz="1600" kern="1200" cap="none" spc="0" normalizeH="0" baseline="0" noProof="0" dirty="0">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0" lang="zh-CN" altLang="zh-CN" sz="1600" kern="1200" cap="none" spc="0" normalizeH="0" baseline="0" noProof="0" dirty="0">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sym typeface="+mn-ea"/>
              </a:rPr>
              <a:t>盒</a:t>
            </a:r>
            <a:endParaRPr kumimoji="0" lang="zh-CN" altLang="zh-CN" sz="1600" kern="1200" cap="none" spc="0" normalizeH="0" baseline="0" noProof="0" dirty="0">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marR="0" indent="-285750" algn="just" defTabSz="913765" fontAlgn="auto">
              <a:spcBef>
                <a:spcPts val="1000"/>
              </a:spcBef>
              <a:spcAft>
                <a:spcPts val="0"/>
              </a:spcAft>
              <a:buClrTx/>
              <a:buSzTx/>
              <a:buFont typeface="Arial" panose="020B0604020202020204" pitchFamily="34" charset="0"/>
              <a:buChar char="•"/>
              <a:defRPr/>
            </a:pPr>
            <a:r>
              <a:rPr kumimoji="0" lang="en-US" altLang="zh-CN" sz="1600" kern="1200" cap="none" spc="0" normalizeH="0" baseline="0" noProof="0" dirty="0">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sym typeface="+mn-ea"/>
              </a:rPr>
              <a:t>10mg/0.8mg*10</a:t>
            </a:r>
            <a:r>
              <a:rPr kumimoji="0" lang="zh-CN" altLang="zh-CN" sz="1600" kern="1200" cap="none" spc="0" normalizeH="0" baseline="0" noProof="0" dirty="0">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sym typeface="+mn-ea"/>
              </a:rPr>
              <a:t>片</a:t>
            </a:r>
            <a:r>
              <a:rPr kumimoji="0" lang="en-US" altLang="zh-CN" sz="1600" kern="1200" cap="none" spc="0" normalizeH="0" baseline="0" noProof="0" dirty="0">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0" lang="zh-CN" altLang="zh-CN" sz="1600" kern="1200" cap="none" spc="0" normalizeH="0" baseline="0" noProof="0" dirty="0">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sym typeface="+mn-ea"/>
              </a:rPr>
              <a:t>盒</a:t>
            </a:r>
            <a:endParaRPr kumimoji="0" lang="zh-CN" altLang="zh-CN" sz="1600" kern="1200" cap="none" spc="0" normalizeH="0" baseline="0" noProof="0" dirty="0">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R="0" algn="just" defTabSz="913765" fontAlgn="auto">
              <a:spcBef>
                <a:spcPts val="1000"/>
              </a:spcBef>
              <a:spcAft>
                <a:spcPts val="0"/>
              </a:spcAft>
              <a:buClrTx/>
              <a:buSzTx/>
              <a:buFont typeface="Arial" panose="020B0604020202020204"/>
              <a:defRPr/>
            </a:pPr>
            <a:r>
              <a:rPr kumimoji="0" lang="en-US" altLang="zh-CN" sz="1600" b="1" kern="1200" cap="none" spc="0" normalizeH="0" baseline="0" noProof="0" dirty="0">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0" lang="zh-CN" altLang="en-US" sz="1600" b="1" kern="1200" cap="none" spc="0" normalizeH="0" baseline="0" noProof="0" dirty="0">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sym typeface="+mn-ea"/>
              </a:rPr>
              <a:t>适应症</a:t>
            </a:r>
            <a:r>
              <a:rPr kumimoji="0" lang="en-US" altLang="zh-CN" sz="1600" b="1" kern="1200" cap="none" spc="0" normalizeH="0" baseline="0" noProof="0" dirty="0">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kumimoji="0" lang="en-US" altLang="zh-CN" sz="1600" b="1" kern="1200" cap="none" spc="0" normalizeH="0" baseline="0" noProof="0" dirty="0">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R="0" algn="just" defTabSz="913765" fontAlgn="auto">
              <a:spcBef>
                <a:spcPts val="1000"/>
              </a:spcBef>
              <a:spcAft>
                <a:spcPts val="0"/>
              </a:spcAft>
              <a:buClrTx/>
              <a:buSzTx/>
              <a:buFont typeface="Arial" panose="020B0604020202020204"/>
              <a:defRPr/>
            </a:pPr>
            <a:r>
              <a:rPr kumimoji="0" lang="zh-CN" altLang="en-US" sz="1600" b="1" kern="1200" cap="none" spc="0" normalizeH="0" baseline="0" noProof="0" dirty="0">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sym typeface="+mn-ea"/>
              </a:rPr>
              <a:t>治疗伴有血同型半胱氨酸（</a:t>
            </a:r>
            <a:r>
              <a:rPr kumimoji="0" lang="en-US" altLang="zh-CN" sz="1600" kern="1200" cap="none" spc="0" normalizeH="0" baseline="0" noProof="0" dirty="0" err="1">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sym typeface="+mn-ea"/>
              </a:rPr>
              <a:t>Hcy</a:t>
            </a:r>
            <a:r>
              <a:rPr kumimoji="0" lang="zh-CN" altLang="en-US" sz="1600" b="1" kern="1200" cap="none" spc="0" normalizeH="0" baseline="0" noProof="0" dirty="0">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sym typeface="+mn-ea"/>
              </a:rPr>
              <a:t>）水平升高的原发性高血压</a:t>
            </a:r>
            <a:endParaRPr kumimoji="0" lang="en-US" altLang="zh-CN" sz="1600" b="1" kern="1200" cap="none" spc="0" normalizeH="0" baseline="0" noProof="0" dirty="0">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endParaRPr>
          </a:p>
          <a:p>
            <a:pPr marR="0" algn="just" defTabSz="913765" fontAlgn="auto">
              <a:spcBef>
                <a:spcPts val="1000"/>
              </a:spcBef>
              <a:spcAft>
                <a:spcPts val="0"/>
              </a:spcAft>
              <a:buClrTx/>
              <a:buSzTx/>
              <a:buFontTx/>
              <a:defRPr/>
            </a:pPr>
            <a:r>
              <a:rPr kumimoji="0" lang="en-US" altLang="zh-CN" sz="1600" b="1" kern="1200" cap="none" spc="0" normalizeH="0" baseline="0" noProof="0" dirty="0">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0" lang="zh-CN" altLang="en-US" sz="1600" b="1" kern="1200" cap="none" spc="0" normalizeH="0" baseline="0" noProof="0" dirty="0">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sym typeface="+mn-ea"/>
              </a:rPr>
              <a:t>服用方法</a:t>
            </a:r>
            <a:r>
              <a:rPr kumimoji="0" lang="en-US" altLang="zh-CN" sz="1600" b="1" kern="1200" cap="none" spc="0" normalizeH="0" baseline="0" noProof="0" dirty="0">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kumimoji="0" lang="en-US" altLang="zh-CN" sz="1600" b="1" kern="1200" cap="none" spc="0" normalizeH="0" baseline="0" noProof="0" dirty="0">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R="0" algn="just" defTabSz="913765" fontAlgn="auto">
              <a:spcBef>
                <a:spcPts val="1000"/>
              </a:spcBef>
              <a:spcAft>
                <a:spcPts val="0"/>
              </a:spcAft>
              <a:buClrTx/>
              <a:buSzTx/>
              <a:buFontTx/>
              <a:defRPr/>
            </a:pPr>
            <a:r>
              <a:rPr kumimoji="0" lang="zh-CN" altLang="zh-CN" sz="1600" kern="1200" cap="none" spc="0" normalizeH="0" baseline="0" noProof="0" dirty="0">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sym typeface="+mn-ea"/>
              </a:rPr>
              <a:t>依叶</a:t>
            </a:r>
            <a:r>
              <a:rPr kumimoji="0" lang="en-US" altLang="zh-CN" sz="1600" kern="1200" cap="none" spc="0" normalizeH="0" baseline="0" noProof="0" dirty="0">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sym typeface="+mn-ea"/>
              </a:rPr>
              <a:t>10mg/0.8mg</a:t>
            </a:r>
            <a:r>
              <a:rPr kumimoji="0" lang="zh-CN" altLang="zh-CN" sz="1600" kern="1200" cap="none" spc="0" normalizeH="0" baseline="0" noProof="0" dirty="0">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sym typeface="+mn-ea"/>
              </a:rPr>
              <a:t>，每天一片，建议长期服用</a:t>
            </a:r>
            <a:endParaRPr kumimoji="0" lang="zh-CN" altLang="zh-CN" sz="1600" kern="1200" cap="none" spc="0" normalizeH="0" baseline="0" noProof="0" dirty="0">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3" name="标题 1"/>
          <p:cNvSpPr>
            <a:spLocks noGrp="1"/>
          </p:cNvSpPr>
          <p:nvPr>
            <p:ph type="title"/>
          </p:nvPr>
        </p:nvSpPr>
        <p:spPr bwMode="auto">
          <a:ln>
            <a:miter lim="800000"/>
          </a:ln>
          <a:effectLst/>
          <a:scene3d>
            <a:camera prst="orthographicFront"/>
            <a:lightRig rig="balanced" dir="t"/>
          </a:scene3d>
          <a:sp3d prstMaterial="plastic"/>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1">
                <a:ln>
                  <a:noFill/>
                </a:ln>
                <a:solidFill>
                  <a:schemeClr val="accent2"/>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H</a:t>
            </a:r>
            <a:r>
              <a:rPr kumimoji="0" lang="zh-CN" altLang="en-US" sz="3600" b="1" i="0" u="none" strike="noStrike" kern="1200" cap="none" spc="0" normalizeH="0" baseline="0" noProof="1">
                <a:ln>
                  <a:noFill/>
                </a:ln>
                <a:solidFill>
                  <a:schemeClr val="accent2"/>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型</a:t>
            </a:r>
            <a:r>
              <a:rPr kumimoji="0" lang="zh-CN" altLang="en-US" sz="36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高血压治疗</a:t>
            </a:r>
            <a:r>
              <a:rPr kumimoji="0" lang="zh-CN" altLang="en-US" sz="4400" b="1" i="1" u="none" strike="noStrike" kern="1200" cap="none" spc="0" normalizeH="0" baseline="0" noProof="1">
                <a:ln>
                  <a:noFill/>
                </a:ln>
                <a:gradFill>
                  <a:gsLst>
                    <a:gs pos="21000">
                      <a:schemeClr val="accent2"/>
                    </a:gs>
                    <a:gs pos="88000">
                      <a:srgbClr val="C5C7CA"/>
                    </a:gs>
                  </a:gsLst>
                  <a:lin ang="5400000"/>
                </a:gradFill>
                <a:effectLst/>
                <a:uLnTx/>
                <a:uFillTx/>
                <a:latin typeface="微软雅黑" panose="020B0503020204020204" pitchFamily="34" charset="-122"/>
                <a:ea typeface="微软雅黑" panose="020B0503020204020204" pitchFamily="34" charset="-122"/>
                <a:cs typeface="+mj-cs"/>
              </a:rPr>
              <a:t>小贴士</a:t>
            </a:r>
            <a:endParaRPr kumimoji="0" lang="zh-CN" altLang="en-US" sz="4400" b="1" i="1" u="none" strike="noStrike" kern="1200" cap="none" spc="0" normalizeH="0" baseline="0" noProof="1">
              <a:ln>
                <a:noFill/>
              </a:ln>
              <a:gradFill>
                <a:gsLst>
                  <a:gs pos="21000">
                    <a:schemeClr val="accent2"/>
                  </a:gs>
                  <a:gs pos="88000">
                    <a:srgbClr val="C5C7CA"/>
                  </a:gs>
                </a:gsLst>
                <a:lin ang="5400000"/>
              </a:gra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graphicFrame>
        <p:nvGraphicFramePr>
          <p:cNvPr id="29698" name="内容占位符 29697"/>
          <p:cNvGraphicFramePr/>
          <p:nvPr>
            <p:ph/>
          </p:nvPr>
        </p:nvGraphicFramePr>
        <p:xfrm>
          <a:off x="1909763" y="1417638"/>
          <a:ext cx="2743200" cy="4022725"/>
        </p:xfrm>
        <a:graphic>
          <a:graphicData uri="http://schemas.openxmlformats.org/drawingml/2006/table">
            <a:tbl>
              <a:tblPr/>
              <a:tblGrid>
                <a:gridCol w="2743200"/>
              </a:tblGrid>
              <a:tr h="2879725">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nSpc>
                          <a:spcPct val="150000"/>
                        </a:lnSpc>
                        <a:buSzTx/>
                        <a:buNone/>
                      </a:pPr>
                      <a:r>
                        <a:rPr lang="en-US" altLang="zh-CN" sz="1800" b="1">
                          <a:solidFill>
                            <a:srgbClr val="FFFFFF"/>
                          </a:solidFill>
                          <a:latin typeface="微软雅黑" panose="020B0503020204020204" pitchFamily="34" charset="-122"/>
                          <a:ea typeface="微软雅黑" panose="020B0503020204020204" pitchFamily="34" charset="-122"/>
                        </a:rPr>
                        <a:t>a</a:t>
                      </a:r>
                      <a:endParaRPr lang="en-US" altLang="zh-CN" sz="1800" b="1">
                        <a:solidFill>
                          <a:srgbClr val="FFFFFF"/>
                        </a:solidFill>
                        <a:latin typeface="微软雅黑" panose="020B0503020204020204" pitchFamily="34" charset="-122"/>
                        <a:ea typeface="微软雅黑" panose="020B0503020204020204" pitchFamily="34" charset="-122"/>
                      </a:endParaRPr>
                    </a:p>
                  </a:txBody>
                  <a:tcPr anchor="t" anchorCtr="0">
                    <a:lnL w="76200" cap="flat" cmpd="sng">
                      <a:solidFill>
                        <a:srgbClr val="FFFFFF"/>
                      </a:solidFill>
                      <a:prstDash val="solid"/>
                      <a:round/>
                      <a:headEnd type="none" w="med" len="med"/>
                      <a:tailEnd type="none" w="med" len="med"/>
                    </a:lnL>
                    <a:lnR w="76200" cap="flat" cmpd="sng">
                      <a:solidFill>
                        <a:srgbClr val="FFFFFF"/>
                      </a:solidFill>
                      <a:prstDash val="solid"/>
                      <a:round/>
                      <a:headEnd type="none" w="med" len="med"/>
                      <a:tailEnd type="none" w="med" len="med"/>
                    </a:lnR>
                    <a:lnT w="76200" cap="flat" cmpd="sng">
                      <a:solidFill>
                        <a:srgbClr val="FFFFFF"/>
                      </a:solidFill>
                      <a:prstDash val="solid"/>
                      <a:round/>
                      <a:headEnd type="none" w="med" len="med"/>
                      <a:tailEnd type="none" w="med" len="med"/>
                    </a:lnT>
                    <a:lnB w="76200" cap="flat" cmpd="sng">
                      <a:solidFill>
                        <a:srgbClr val="FFFFFF"/>
                      </a:solidFill>
                      <a:prstDash val="solid"/>
                      <a:round/>
                      <a:headEnd type="none" w="med" len="med"/>
                      <a:tailEnd type="none" w="med" len="med"/>
                    </a:lnB>
                    <a:lnTlToBr>
                      <a:noFill/>
                    </a:lnTlToBr>
                    <a:lnBlToTr>
                      <a:noFill/>
                    </a:lnBlToTr>
                    <a:blipFill rotWithShape="0">
                      <a:blip r:embed="rId1"/>
                      <a:stretch>
                        <a:fillRect/>
                      </a:stretch>
                    </a:blipFill>
                  </a:tcPr>
                </a:tc>
              </a:tr>
              <a:tr h="1143000">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a:lnSpc>
                          <a:spcPct val="150000"/>
                        </a:lnSpc>
                        <a:buSzTx/>
                        <a:buNone/>
                      </a:pPr>
                      <a:r>
                        <a:rPr lang="zh-CN" altLang="en-US" sz="1800" b="1">
                          <a:solidFill>
                            <a:schemeClr val="accent2"/>
                          </a:solidFill>
                          <a:latin typeface="微软雅黑" panose="020B0503020204020204" pitchFamily="34" charset="-122"/>
                          <a:ea typeface="微软雅黑" panose="020B0503020204020204" pitchFamily="34" charset="-122"/>
                        </a:rPr>
                        <a:t>饮食改变要先行</a:t>
                      </a:r>
                      <a:endParaRPr lang="zh-CN" altLang="en-US" sz="1800">
                        <a:solidFill>
                          <a:srgbClr val="000000"/>
                        </a:solidFill>
                        <a:latin typeface="微软雅黑" panose="020B0503020204020204" pitchFamily="34" charset="-122"/>
                        <a:ea typeface="微软雅黑" panose="020B0503020204020204" pitchFamily="34" charset="-122"/>
                      </a:endParaRPr>
                    </a:p>
                    <a:p>
                      <a:pPr lvl="0">
                        <a:lnSpc>
                          <a:spcPct val="150000"/>
                        </a:lnSpc>
                        <a:buSzTx/>
                        <a:buNone/>
                      </a:pPr>
                      <a:r>
                        <a:rPr lang="zh-CN" altLang="en-US" sz="1400">
                          <a:solidFill>
                            <a:srgbClr val="39639D"/>
                          </a:solidFill>
                          <a:latin typeface="微软雅黑" panose="020B0503020204020204" pitchFamily="34" charset="-122"/>
                          <a:ea typeface="微软雅黑" panose="020B0503020204020204" pitchFamily="34" charset="-122"/>
                        </a:rPr>
                        <a:t>多吃猕猴桃、苹果、菠菜等新鲜水果蔬菜</a:t>
                      </a:r>
                      <a:endParaRPr lang="zh-CN" altLang="en-US" sz="1400">
                        <a:solidFill>
                          <a:srgbClr val="39639D"/>
                        </a:solidFill>
                        <a:latin typeface="微软雅黑" panose="020B0503020204020204" pitchFamily="34" charset="-122"/>
                        <a:ea typeface="微软雅黑" panose="020B0503020204020204" pitchFamily="34" charset="-122"/>
                      </a:endParaRPr>
                    </a:p>
                  </a:txBody>
                  <a:tcPr anchor="t" anchorCtr="0">
                    <a:lnL w="76200" cap="flat" cmpd="sng">
                      <a:solidFill>
                        <a:srgbClr val="FFFFFF"/>
                      </a:solidFill>
                      <a:prstDash val="solid"/>
                      <a:round/>
                      <a:headEnd type="none" w="med" len="med"/>
                      <a:tailEnd type="none" w="med" len="med"/>
                    </a:lnL>
                    <a:lnR w="76200" cap="flat" cmpd="sng">
                      <a:solidFill>
                        <a:srgbClr val="FFFFFF"/>
                      </a:solidFill>
                      <a:prstDash val="solid"/>
                      <a:round/>
                      <a:headEnd type="none" w="med" len="med"/>
                      <a:tailEnd type="none" w="med" len="med"/>
                    </a:lnR>
                    <a:lnT w="76200" cap="flat" cmpd="sng">
                      <a:solidFill>
                        <a:srgbClr val="FFFFFF"/>
                      </a:solidFill>
                      <a:prstDash val="solid"/>
                      <a:round/>
                      <a:headEnd type="none" w="med" len="med"/>
                      <a:tailEnd type="none" w="med" len="med"/>
                    </a:lnT>
                    <a:lnB w="76200" cap="flat" cmpd="sng">
                      <a:solidFill>
                        <a:srgbClr val="FFFFFF"/>
                      </a:solidFill>
                      <a:prstDash val="solid"/>
                      <a:round/>
                      <a:headEnd type="none" w="med" len="med"/>
                      <a:tailEnd type="none" w="med" len="med"/>
                    </a:lnB>
                    <a:lnTlToBr>
                      <a:noFill/>
                    </a:lnTlToBr>
                    <a:lnBlToTr>
                      <a:noFill/>
                    </a:lnBlToTr>
                    <a:noFill/>
                  </a:tcPr>
                </a:tc>
              </a:tr>
            </a:tbl>
          </a:graphicData>
        </a:graphic>
      </p:graphicFrame>
      <p:graphicFrame>
        <p:nvGraphicFramePr>
          <p:cNvPr id="29706" name="表格 29705"/>
          <p:cNvGraphicFramePr/>
          <p:nvPr/>
        </p:nvGraphicFramePr>
        <p:xfrm>
          <a:off x="7570788" y="1417638"/>
          <a:ext cx="2743200" cy="4343400"/>
        </p:xfrm>
        <a:graphic>
          <a:graphicData uri="http://schemas.openxmlformats.org/drawingml/2006/table">
            <a:tbl>
              <a:tblPr/>
              <a:tblGrid>
                <a:gridCol w="2743200"/>
              </a:tblGrid>
              <a:tr h="2879725">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nSpc>
                          <a:spcPct val="150000"/>
                        </a:lnSpc>
                        <a:buNone/>
                      </a:pPr>
                      <a:endParaRPr lang="zh-CN" altLang="en-US" sz="1800" b="1">
                        <a:solidFill>
                          <a:srgbClr val="FFFFFF"/>
                        </a:solidFill>
                        <a:latin typeface="微软雅黑" panose="020B0503020204020204" pitchFamily="34" charset="-122"/>
                        <a:ea typeface="微软雅黑" panose="020B0503020204020204" pitchFamily="34" charset="-122"/>
                      </a:endParaRPr>
                    </a:p>
                  </a:txBody>
                  <a:tcPr anchor="t" anchorCtr="0">
                    <a:lnL w="76200" cap="flat" cmpd="sng">
                      <a:solidFill>
                        <a:srgbClr val="FFFFFF"/>
                      </a:solidFill>
                      <a:prstDash val="solid"/>
                      <a:headEnd type="none" w="med" len="med"/>
                      <a:tailEnd type="none" w="med" len="med"/>
                    </a:lnL>
                    <a:lnR w="76200" cap="flat" cmpd="sng">
                      <a:solidFill>
                        <a:srgbClr val="FFFFFF"/>
                      </a:solidFill>
                      <a:prstDash val="solid"/>
                      <a:headEnd type="none" w="med" len="med"/>
                      <a:tailEnd type="none" w="med" len="med"/>
                    </a:lnR>
                    <a:lnT w="76200" cap="flat" cmpd="sng">
                      <a:solidFill>
                        <a:srgbClr val="FFFFFF"/>
                      </a:solidFill>
                      <a:prstDash val="solid"/>
                      <a:headEnd type="none" w="med" len="med"/>
                      <a:tailEnd type="none" w="med" len="med"/>
                    </a:lnT>
                    <a:lnB w="76200" cap="flat" cmpd="sng">
                      <a:solidFill>
                        <a:srgbClr val="FFFFFF"/>
                      </a:solidFill>
                      <a:prstDash val="solid"/>
                      <a:headEnd type="none" w="med" len="med"/>
                      <a:tailEnd type="none" w="med" len="med"/>
                    </a:lnB>
                    <a:lnTlToBr>
                      <a:noFill/>
                    </a:lnTlToBr>
                    <a:lnBlToTr>
                      <a:noFill/>
                    </a:lnBlToTr>
                    <a:blipFill rotWithShape="0">
                      <a:blip r:embed="rId2"/>
                      <a:stretch>
                        <a:fillRect/>
                      </a:stretch>
                    </a:blipFill>
                  </a:tcPr>
                </a:tc>
              </a:tr>
              <a:tr h="1463675">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a:lnSpc>
                          <a:spcPct val="150000"/>
                        </a:lnSpc>
                        <a:buNone/>
                      </a:pPr>
                      <a:r>
                        <a:rPr lang="zh-CN" altLang="zh-CN" sz="1800" b="1" dirty="0">
                          <a:solidFill>
                            <a:schemeClr val="accent2"/>
                          </a:solidFill>
                          <a:latin typeface="微软雅黑" panose="020B0503020204020204" pitchFamily="34" charset="-122"/>
                          <a:ea typeface="微软雅黑" panose="020B0503020204020204" pitchFamily="34" charset="-122"/>
                        </a:rPr>
                        <a:t>药物治疗是关键</a:t>
                      </a:r>
                      <a:endParaRPr lang="zh-CN" altLang="zh-CN" sz="1800" b="1" dirty="0">
                        <a:solidFill>
                          <a:schemeClr val="accent2"/>
                        </a:solidFill>
                        <a:latin typeface="微软雅黑" panose="020B0503020204020204" pitchFamily="34" charset="-122"/>
                        <a:ea typeface="微软雅黑" panose="020B0503020204020204" pitchFamily="34" charset="-122"/>
                      </a:endParaRPr>
                    </a:p>
                    <a:p>
                      <a:pPr lvl="0" algn="ctr">
                        <a:lnSpc>
                          <a:spcPct val="150000"/>
                        </a:lnSpc>
                        <a:buNone/>
                      </a:pPr>
                      <a:r>
                        <a:rPr lang="zh-CN" altLang="en-US" sz="1400" dirty="0">
                          <a:solidFill>
                            <a:srgbClr val="39639D"/>
                          </a:solidFill>
                          <a:latin typeface="微软雅黑" panose="020B0503020204020204" pitchFamily="34" charset="-122"/>
                          <a:ea typeface="微软雅黑" panose="020B0503020204020204" pitchFamily="34" charset="-122"/>
                        </a:rPr>
                        <a:t>坚持</a:t>
                      </a:r>
                      <a:r>
                        <a:rPr lang="zh-CN" altLang="zh-CN" sz="1400" dirty="0">
                          <a:solidFill>
                            <a:srgbClr val="39639D"/>
                          </a:solidFill>
                          <a:latin typeface="微软雅黑" panose="020B0503020204020204" pitchFamily="34" charset="-122"/>
                          <a:ea typeface="微软雅黑" panose="020B0503020204020204" pitchFamily="34" charset="-122"/>
                        </a:rPr>
                        <a:t>长期服用有法定适应症的药物，同时降压</a:t>
                      </a:r>
                      <a:r>
                        <a:rPr lang="zh-CN" altLang="en-US" sz="1400" dirty="0">
                          <a:solidFill>
                            <a:srgbClr val="39639D"/>
                          </a:solidFill>
                          <a:latin typeface="微软雅黑" panose="020B0503020204020204" pitchFamily="34" charset="-122"/>
                          <a:ea typeface="微软雅黑" panose="020B0503020204020204" pitchFamily="34" charset="-122"/>
                        </a:rPr>
                        <a:t>降</a:t>
                      </a:r>
                      <a:r>
                        <a:rPr lang="en-US" altLang="zh-CN" sz="1400" dirty="0">
                          <a:solidFill>
                            <a:srgbClr val="39639D"/>
                          </a:solidFill>
                          <a:latin typeface="微软雅黑" panose="020B0503020204020204" pitchFamily="34" charset="-122"/>
                          <a:ea typeface="微软雅黑" panose="020B0503020204020204" pitchFamily="34" charset="-122"/>
                        </a:rPr>
                        <a:t>Hcy</a:t>
                      </a:r>
                      <a:r>
                        <a:rPr lang="zh-CN" altLang="en-US" sz="1400" dirty="0">
                          <a:solidFill>
                            <a:srgbClr val="39639D"/>
                          </a:solidFill>
                          <a:latin typeface="微软雅黑" panose="020B0503020204020204" pitchFamily="34" charset="-122"/>
                          <a:ea typeface="微软雅黑" panose="020B0503020204020204" pitchFamily="34" charset="-122"/>
                        </a:rPr>
                        <a:t>，控制多重危险因素</a:t>
                      </a:r>
                      <a:endParaRPr lang="zh-CN" altLang="en-US" sz="1400" dirty="0">
                        <a:solidFill>
                          <a:srgbClr val="39639D"/>
                        </a:solidFill>
                        <a:latin typeface="微软雅黑" panose="020B0503020204020204" pitchFamily="34" charset="-122"/>
                        <a:ea typeface="微软雅黑" panose="020B0503020204020204" pitchFamily="34" charset="-122"/>
                      </a:endParaRPr>
                    </a:p>
                  </a:txBody>
                  <a:tcPr anchor="t" anchorCtr="0">
                    <a:lnL w="76200" cap="flat" cmpd="sng">
                      <a:solidFill>
                        <a:srgbClr val="FFFFFF"/>
                      </a:solidFill>
                      <a:prstDash val="solid"/>
                      <a:headEnd type="none" w="med" len="med"/>
                      <a:tailEnd type="none" w="med" len="med"/>
                    </a:lnL>
                    <a:lnR w="76200" cap="flat" cmpd="sng">
                      <a:solidFill>
                        <a:srgbClr val="FFFFFF"/>
                      </a:solidFill>
                      <a:prstDash val="solid"/>
                      <a:headEnd type="none" w="med" len="med"/>
                      <a:tailEnd type="none" w="med" len="med"/>
                    </a:lnR>
                    <a:lnT w="76200" cap="flat" cmpd="sng">
                      <a:solidFill>
                        <a:srgbClr val="FFFFFF"/>
                      </a:solidFill>
                      <a:prstDash val="solid"/>
                      <a:headEnd type="none" w="med" len="med"/>
                      <a:tailEnd type="none" w="med" len="med"/>
                    </a:lnT>
                    <a:lnB w="76200" cap="flat" cmpd="sng">
                      <a:solidFill>
                        <a:srgbClr val="FFFFFF"/>
                      </a:solidFill>
                      <a:prstDash val="solid"/>
                      <a:headEnd type="none" w="med" len="med"/>
                      <a:tailEnd type="none" w="med" len="med"/>
                    </a:lnB>
                    <a:lnTlToBr>
                      <a:noFill/>
                    </a:lnTlToBr>
                    <a:lnBlToTr>
                      <a:noFill/>
                    </a:lnBlToTr>
                    <a:noFill/>
                  </a:tcPr>
                </a:tc>
              </a:tr>
            </a:tbl>
          </a:graphicData>
        </a:graphic>
      </p:graphicFrame>
      <p:graphicFrame>
        <p:nvGraphicFramePr>
          <p:cNvPr id="29714" name="表格 29713"/>
          <p:cNvGraphicFramePr/>
          <p:nvPr/>
        </p:nvGraphicFramePr>
        <p:xfrm>
          <a:off x="4756150" y="1811338"/>
          <a:ext cx="2743200" cy="4205288"/>
        </p:xfrm>
        <a:graphic>
          <a:graphicData uri="http://schemas.openxmlformats.org/drawingml/2006/table">
            <a:tbl>
              <a:tblPr/>
              <a:tblGrid>
                <a:gridCol w="2743200"/>
              </a:tblGrid>
              <a:tr h="1325563">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a:lnSpc>
                          <a:spcPct val="150000"/>
                        </a:lnSpc>
                        <a:buNone/>
                      </a:pPr>
                      <a:r>
                        <a:rPr lang="en-US" altLang="zh-CN" sz="1800" b="1">
                          <a:solidFill>
                            <a:schemeClr val="accent2"/>
                          </a:solidFill>
                          <a:latin typeface="微软雅黑" panose="020B0503020204020204" pitchFamily="34" charset="-122"/>
                          <a:ea typeface="微软雅黑" panose="020B0503020204020204" pitchFamily="34" charset="-122"/>
                        </a:rPr>
                        <a:t>健康行为要持续</a:t>
                      </a:r>
                      <a:endParaRPr lang="en-US" altLang="zh-CN" sz="1800" b="1">
                        <a:latin typeface="微软雅黑" panose="020B0503020204020204" pitchFamily="34" charset="-122"/>
                        <a:ea typeface="微软雅黑" panose="020B0503020204020204" pitchFamily="34" charset="-122"/>
                      </a:endParaRPr>
                    </a:p>
                    <a:p>
                      <a:pPr lvl="0">
                        <a:lnSpc>
                          <a:spcPct val="150000"/>
                        </a:lnSpc>
                        <a:buNone/>
                      </a:pPr>
                      <a:r>
                        <a:rPr lang="en-US" altLang="zh-CN" sz="1400">
                          <a:solidFill>
                            <a:srgbClr val="39639D"/>
                          </a:solidFill>
                          <a:latin typeface="微软雅黑" panose="020B0503020204020204" pitchFamily="34" charset="-122"/>
                          <a:ea typeface="微软雅黑" panose="020B0503020204020204" pitchFamily="34" charset="-122"/>
                        </a:rPr>
                        <a:t>戒烟控酒，作息规律，控制体重，坚持锻炼</a:t>
                      </a:r>
                      <a:endParaRPr lang="en-US" altLang="zh-CN" sz="1400">
                        <a:solidFill>
                          <a:srgbClr val="39639D"/>
                        </a:solidFill>
                        <a:latin typeface="微软雅黑" panose="020B0503020204020204" pitchFamily="34" charset="-122"/>
                        <a:ea typeface="微软雅黑" panose="020B0503020204020204" pitchFamily="34" charset="-122"/>
                      </a:endParaRPr>
                    </a:p>
                  </a:txBody>
                  <a:tcPr anchor="t" anchorCtr="0">
                    <a:lnL w="76200" cap="flat" cmpd="sng">
                      <a:solidFill>
                        <a:srgbClr val="FFFFFF"/>
                      </a:solidFill>
                      <a:prstDash val="solid"/>
                      <a:headEnd type="none" w="med" len="med"/>
                      <a:tailEnd type="none" w="med" len="med"/>
                    </a:lnL>
                    <a:lnR w="76200" cap="flat" cmpd="sng">
                      <a:solidFill>
                        <a:srgbClr val="FFFFFF"/>
                      </a:solidFill>
                      <a:prstDash val="solid"/>
                      <a:headEnd type="none" w="med" len="med"/>
                      <a:tailEnd type="none" w="med" len="med"/>
                    </a:lnR>
                    <a:lnT w="76200" cap="flat" cmpd="sng">
                      <a:solidFill>
                        <a:srgbClr val="FFFFFF"/>
                      </a:solidFill>
                      <a:prstDash val="solid"/>
                      <a:headEnd type="none" w="med" len="med"/>
                      <a:tailEnd type="none" w="med" len="med"/>
                    </a:lnT>
                    <a:lnB w="76200" cap="flat" cmpd="sng">
                      <a:solidFill>
                        <a:srgbClr val="FFFFFF"/>
                      </a:solidFill>
                      <a:prstDash val="solid"/>
                      <a:headEnd type="none" w="med" len="med"/>
                      <a:tailEnd type="none" w="med" len="med"/>
                    </a:lnB>
                    <a:lnTlToBr>
                      <a:noFill/>
                    </a:lnTlToBr>
                    <a:lnBlToTr>
                      <a:noFill/>
                    </a:lnBlToTr>
                    <a:noFill/>
                  </a:tcPr>
                </a:tc>
              </a:tr>
              <a:tr h="2879725">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a:lnSpc>
                          <a:spcPct val="150000"/>
                        </a:lnSpc>
                        <a:buNone/>
                      </a:pPr>
                      <a:endParaRPr lang="zh-CN" altLang="en-US" sz="1800">
                        <a:solidFill>
                          <a:srgbClr val="000000"/>
                        </a:solidFill>
                        <a:latin typeface="微软雅黑" panose="020B0503020204020204" pitchFamily="34" charset="-122"/>
                        <a:ea typeface="微软雅黑" panose="020B0503020204020204" pitchFamily="34" charset="-122"/>
                      </a:endParaRPr>
                    </a:p>
                  </a:txBody>
                  <a:tcPr anchor="t" anchorCtr="0">
                    <a:lnL w="76200" cap="flat" cmpd="sng">
                      <a:solidFill>
                        <a:srgbClr val="FFFFFF"/>
                      </a:solidFill>
                      <a:prstDash val="solid"/>
                      <a:headEnd type="none" w="med" len="med"/>
                      <a:tailEnd type="none" w="med" len="med"/>
                    </a:lnL>
                    <a:lnR w="76200" cap="flat" cmpd="sng">
                      <a:solidFill>
                        <a:srgbClr val="FFFFFF"/>
                      </a:solidFill>
                      <a:prstDash val="solid"/>
                      <a:headEnd type="none" w="med" len="med"/>
                      <a:tailEnd type="none" w="med" len="med"/>
                    </a:lnR>
                    <a:lnT w="76200" cap="flat" cmpd="sng">
                      <a:solidFill>
                        <a:srgbClr val="FFFFFF"/>
                      </a:solidFill>
                      <a:prstDash val="solid"/>
                      <a:headEnd type="none" w="med" len="med"/>
                      <a:tailEnd type="none" w="med" len="med"/>
                    </a:lnT>
                    <a:lnB w="76200" cap="flat" cmpd="sng">
                      <a:solidFill>
                        <a:srgbClr val="FFFFFF"/>
                      </a:solidFill>
                      <a:prstDash val="solid"/>
                      <a:headEnd type="none" w="med" len="med"/>
                      <a:tailEnd type="none" w="med" len="med"/>
                    </a:lnB>
                    <a:lnTlToBr>
                      <a:noFill/>
                    </a:lnTlToBr>
                    <a:lnBlToTr>
                      <a:noFill/>
                    </a:lnBlToTr>
                    <a:blipFill rotWithShape="0">
                      <a:blip r:embed="rId3"/>
                      <a:stretch>
                        <a:fillRect/>
                      </a:stretch>
                    </a:blipFill>
                  </a:tcPr>
                </a:tc>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7" name="标题 1"/>
          <p:cNvSpPr>
            <a:spLocks noGrp="1"/>
          </p:cNvSpPr>
          <p:nvPr>
            <p:ph type="title"/>
          </p:nvPr>
        </p:nvSpPr>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4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j-cs"/>
              </a:rPr>
              <a:t>常见问题</a:t>
            </a:r>
            <a:r>
              <a:rPr kumimoji="0" lang="zh-CN" altLang="en-US" sz="4400" b="1" i="0" u="none" strike="noStrike" kern="1200" cap="none" spc="0" normalizeH="0" baseline="0" noProof="1">
                <a:ln>
                  <a:noFill/>
                </a:ln>
                <a:solidFill>
                  <a:schemeClr val="accent2"/>
                </a:solidFill>
                <a:effectLst/>
                <a:uLnTx/>
                <a:uFillTx/>
                <a:latin typeface="微软雅黑" panose="020B0503020204020204" pitchFamily="34" charset="-122"/>
                <a:ea typeface="微软雅黑" panose="020B0503020204020204" pitchFamily="34" charset="-122"/>
                <a:cs typeface="+mj-cs"/>
              </a:rPr>
              <a:t>答疑</a:t>
            </a:r>
            <a:endParaRPr kumimoji="0" lang="zh-CN" altLang="en-US" sz="4400" b="1" i="0" u="none" strike="noStrike" kern="1200" cap="none" spc="0" normalizeH="0" baseline="0" noProof="1">
              <a:ln>
                <a:noFill/>
              </a:ln>
              <a:solidFill>
                <a:schemeClr val="accent2"/>
              </a:solidFill>
              <a:effectLst/>
              <a:uLnTx/>
              <a:uFillTx/>
              <a:latin typeface="微软雅黑" panose="020B0503020204020204" pitchFamily="34" charset="-122"/>
              <a:ea typeface="微软雅黑" panose="020B0503020204020204" pitchFamily="34" charset="-122"/>
              <a:cs typeface="+mj-cs"/>
            </a:endParaRPr>
          </a:p>
        </p:txBody>
      </p:sp>
      <p:graphicFrame>
        <p:nvGraphicFramePr>
          <p:cNvPr id="3" name="内容占位符 2"/>
          <p:cNvGraphicFramePr>
            <a:graphicFrameLocks noGrp="1"/>
          </p:cNvGraphicFramePr>
          <p:nvPr>
            <p:ph idx="4294967295"/>
          </p:nvPr>
        </p:nvGraphicFramePr>
        <p:xfrm>
          <a:off x="2378075" y="1860550"/>
          <a:ext cx="7435850" cy="3797300"/>
        </p:xfrm>
        <a:graphic>
          <a:graphicData uri="http://schemas.openxmlformats.org/drawingml/2006/table">
            <a:tbl>
              <a:tblPr firstRow="1" bandRow="1">
                <a:tableStyleId>{5C22544A-7EE6-4342-B048-85BDC9FD1C3A}</a:tableStyleId>
              </a:tblPr>
              <a:tblGrid>
                <a:gridCol w="3717925"/>
                <a:gridCol w="3717925"/>
              </a:tblGrid>
              <a:tr h="725170">
                <a:tc>
                  <a:txBody>
                    <a:bodyPr/>
                    <a:lstStyle/>
                    <a:p>
                      <a:pPr algn="ctr">
                        <a:lnSpc>
                          <a:spcPct val="150000"/>
                        </a:lnSpc>
                        <a:buNone/>
                      </a:pPr>
                      <a:r>
                        <a:rPr lang="zh-CN" altLang="en-US" sz="24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H型高血压可以不治疗吗？</a:t>
                      </a:r>
                      <a:endParaRPr lang="zh-CN" altLang="en-US" sz="240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txBody>
                  <a:tcPr>
                    <a:solidFill>
                      <a:schemeClr val="accent4"/>
                    </a:solidFill>
                  </a:tcPr>
                </a:tc>
                <a:tc>
                  <a:txBody>
                    <a:bodyPr/>
                    <a:lstStyle/>
                    <a:p>
                      <a:pPr algn="ctr">
                        <a:lnSpc>
                          <a:spcPct val="150000"/>
                        </a:lnSpc>
                        <a:buNone/>
                      </a:pPr>
                      <a:r>
                        <a:rPr lang="zh-CN" altLang="en-US" sz="2400" dirty="0">
                          <a:solidFill>
                            <a:schemeClr val="bg1"/>
                          </a:solidFill>
                          <a:latin typeface="微软雅黑" panose="020B0503020204020204" pitchFamily="34" charset="-122"/>
                          <a:ea typeface="微软雅黑" panose="020B0503020204020204" pitchFamily="34" charset="-122"/>
                          <a:sym typeface="+mn-ea"/>
                        </a:rPr>
                        <a:t>可以随意选用降压药吗？</a:t>
                      </a:r>
                      <a:endParaRPr lang="zh-CN" altLang="en-US" sz="2400" dirty="0">
                        <a:solidFill>
                          <a:schemeClr val="bg1"/>
                        </a:solidFill>
                        <a:latin typeface="微软雅黑" panose="020B0503020204020204" pitchFamily="34" charset="-122"/>
                        <a:ea typeface="微软雅黑" panose="020B0503020204020204" pitchFamily="34" charset="-122"/>
                        <a:sym typeface="+mn-ea"/>
                      </a:endParaRPr>
                    </a:p>
                  </a:txBody>
                  <a:tcPr>
                    <a:solidFill>
                      <a:schemeClr val="accent4"/>
                    </a:solidFill>
                  </a:tcPr>
                </a:tc>
              </a:tr>
              <a:tr h="3072130">
                <a:tc>
                  <a:txBody>
                    <a:bodyPr/>
                    <a:lstStyle/>
                    <a:p>
                      <a:pPr algn="just">
                        <a:lnSpc>
                          <a:spcPct val="150000"/>
                        </a:lnSpc>
                        <a:buNone/>
                      </a:pPr>
                      <a:r>
                        <a:rPr lang="zh-CN" altLang="en-US" sz="2000" b="1">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rPr>
                        <a:t>不！</a:t>
                      </a:r>
                      <a:r>
                        <a:rPr lang="zh-CN" altLang="en-US" sz="2000">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rPr>
                        <a:t>H型高血压是当前脑卒中的最重要危险因素，</a:t>
                      </a:r>
                      <a:r>
                        <a:rPr lang="zh-CN" altLang="en-US" sz="2000" b="1">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rPr>
                        <a:t>若不进行治疗，</a:t>
                      </a:r>
                      <a:r>
                        <a:rPr lang="zh-CN" altLang="en-US" sz="2000">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rPr>
                        <a:t>任其自然发展，则</a:t>
                      </a:r>
                      <a:r>
                        <a:rPr lang="zh-CN" altLang="en-US" sz="2000" b="1">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rPr>
                        <a:t>会明显加快动脉粥样硬化进程，增加中风、冠心病、心力衰竭、肾衰的风险</a:t>
                      </a:r>
                      <a:r>
                        <a:rPr lang="zh-CN" altLang="en-US" sz="2000">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000">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endParaRPr>
                    </a:p>
                  </a:txBody>
                  <a:tcPr>
                    <a:solidFill>
                      <a:schemeClr val="tx2">
                        <a:lumMod val="20000"/>
                        <a:lumOff val="80000"/>
                      </a:schemeClr>
                    </a:solidFill>
                  </a:tcPr>
                </a:tc>
                <a:tc>
                  <a:txBody>
                    <a:bodyPr/>
                    <a:lstStyle/>
                    <a:p>
                      <a:pPr algn="just">
                        <a:lnSpc>
                          <a:spcPct val="150000"/>
                        </a:lnSpc>
                        <a:buNone/>
                      </a:pPr>
                      <a:r>
                        <a:rPr lang="zh-CN" altLang="en-US" sz="2000" b="1">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rPr>
                        <a:t>不！</a:t>
                      </a:r>
                      <a:r>
                        <a:rPr lang="zh-CN" altLang="en-US" sz="2000">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rPr>
                        <a:t>应</a:t>
                      </a:r>
                      <a:r>
                        <a:rPr lang="zh-CN" altLang="en-US" sz="2000" b="1">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rPr>
                        <a:t>依据不同合并症和患者对药物不同的耐受性给予个体化用药</a:t>
                      </a:r>
                      <a:r>
                        <a:rPr lang="zh-CN" altLang="en-US" sz="2000">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rPr>
                        <a:t>；优先选择长效制剂和固定复方制剂；老年人应从小剂量开始；</a:t>
                      </a:r>
                      <a:r>
                        <a:rPr lang="en-US" altLang="zh-CN" sz="2000">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rPr>
                        <a:t>级高血压或高危人群建议联合用药。</a:t>
                      </a:r>
                      <a:endParaRPr lang="zh-CN" altLang="en-US" sz="2000">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endParaRPr>
                    </a:p>
                  </a:txBody>
                  <a:tcPr>
                    <a:solidFill>
                      <a:schemeClr val="tx2">
                        <a:lumMod val="20000"/>
                        <a:lumOff val="80000"/>
                      </a:schemeClr>
                    </a:solidFill>
                  </a:tcPr>
                </a:tc>
              </a:tr>
            </a:tbl>
          </a:graphicData>
        </a:graphic>
      </p:graphicFrame>
      <p:pic>
        <p:nvPicPr>
          <p:cNvPr id="31757" name="图片 1" descr="问号4"/>
          <p:cNvPicPr>
            <a:picLocks noChangeAspect="1"/>
          </p:cNvPicPr>
          <p:nvPr/>
        </p:nvPicPr>
        <p:blipFill>
          <a:blip r:embed="rId1"/>
          <a:stretch>
            <a:fillRect/>
          </a:stretch>
        </p:blipFill>
        <p:spPr>
          <a:xfrm>
            <a:off x="2289175" y="36513"/>
            <a:ext cx="2092325" cy="1476375"/>
          </a:xfrm>
          <a:prstGeom prst="rect">
            <a:avLst/>
          </a:prstGeom>
          <a:noFill/>
          <a:ln w="9525">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7" name="标题 1"/>
          <p:cNvSpPr>
            <a:spLocks noGrp="1"/>
          </p:cNvSpPr>
          <p:nvPr>
            <p:ph type="title"/>
          </p:nvPr>
        </p:nvSpPr>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4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j-cs"/>
              </a:rPr>
              <a:t>常见问题</a:t>
            </a:r>
            <a:r>
              <a:rPr kumimoji="0" lang="zh-CN" altLang="en-US" sz="4400" b="1" i="0" u="none" strike="noStrike" kern="1200" cap="none" spc="0" normalizeH="0" baseline="0" noProof="1">
                <a:ln>
                  <a:noFill/>
                </a:ln>
                <a:solidFill>
                  <a:schemeClr val="accent2"/>
                </a:solidFill>
                <a:effectLst/>
                <a:uLnTx/>
                <a:uFillTx/>
                <a:latin typeface="微软雅黑" panose="020B0503020204020204" pitchFamily="34" charset="-122"/>
                <a:ea typeface="微软雅黑" panose="020B0503020204020204" pitchFamily="34" charset="-122"/>
                <a:cs typeface="+mj-cs"/>
              </a:rPr>
              <a:t>答疑</a:t>
            </a:r>
            <a:endParaRPr kumimoji="0" lang="zh-CN" altLang="en-US" sz="4400" b="1" i="0" u="none" strike="noStrike" kern="1200" cap="none" spc="0" normalizeH="0" baseline="0" noProof="1">
              <a:ln>
                <a:noFill/>
              </a:ln>
              <a:solidFill>
                <a:schemeClr val="accent2"/>
              </a:solidFill>
              <a:effectLst/>
              <a:uLnTx/>
              <a:uFillTx/>
              <a:latin typeface="微软雅黑" panose="020B0503020204020204" pitchFamily="34" charset="-122"/>
              <a:ea typeface="微软雅黑" panose="020B0503020204020204" pitchFamily="34" charset="-122"/>
              <a:cs typeface="+mj-cs"/>
            </a:endParaRPr>
          </a:p>
        </p:txBody>
      </p:sp>
      <p:graphicFrame>
        <p:nvGraphicFramePr>
          <p:cNvPr id="3" name="内容占位符 2"/>
          <p:cNvGraphicFramePr>
            <a:graphicFrameLocks noGrp="1"/>
          </p:cNvGraphicFramePr>
          <p:nvPr>
            <p:ph idx="4294967295"/>
            <p:custDataLst>
              <p:tags r:id="rId1"/>
            </p:custDataLst>
          </p:nvPr>
        </p:nvGraphicFramePr>
        <p:xfrm>
          <a:off x="2376488" y="1971675"/>
          <a:ext cx="7437438" cy="3794125"/>
        </p:xfrm>
        <a:graphic>
          <a:graphicData uri="http://schemas.openxmlformats.org/drawingml/2006/table">
            <a:tbl>
              <a:tblPr firstRow="1" bandRow="1">
                <a:tableStyleId>{5C22544A-7EE6-4342-B048-85BDC9FD1C3A}</a:tableStyleId>
              </a:tblPr>
              <a:tblGrid>
                <a:gridCol w="3718560"/>
                <a:gridCol w="3718560"/>
              </a:tblGrid>
              <a:tr h="723548">
                <a:tc>
                  <a:txBody>
                    <a:bodyPr/>
                    <a:lstStyle/>
                    <a:p>
                      <a:pPr algn="ctr">
                        <a:lnSpc>
                          <a:spcPct val="150000"/>
                        </a:lnSpc>
                        <a:buNone/>
                      </a:pPr>
                      <a:r>
                        <a:rPr lang="zh-CN" altLang="en-US" sz="2400">
                          <a:solidFill>
                            <a:schemeClr val="bg1"/>
                          </a:solidFill>
                          <a:latin typeface="微软雅黑" panose="020B0503020204020204" pitchFamily="34" charset="-122"/>
                          <a:ea typeface="微软雅黑" panose="020B0503020204020204" pitchFamily="34" charset="-122"/>
                        </a:rPr>
                        <a:t>血压降的越快越好吗？</a:t>
                      </a:r>
                      <a:endParaRPr lang="zh-CN" altLang="en-US" sz="2400">
                        <a:solidFill>
                          <a:schemeClr val="bg1"/>
                        </a:solidFill>
                        <a:latin typeface="微软雅黑" panose="020B0503020204020204" pitchFamily="34" charset="-122"/>
                        <a:ea typeface="微软雅黑" panose="020B0503020204020204" pitchFamily="34" charset="-122"/>
                      </a:endParaRPr>
                    </a:p>
                  </a:txBody>
                  <a:tcPr marL="91438" marR="91438" marT="45717" marB="45717">
                    <a:solidFill>
                      <a:schemeClr val="accent4"/>
                    </a:solidFill>
                  </a:tcPr>
                </a:tc>
                <a:tc>
                  <a:txBody>
                    <a:bodyPr/>
                    <a:lstStyle/>
                    <a:p>
                      <a:pPr algn="ctr">
                        <a:lnSpc>
                          <a:spcPct val="150000"/>
                        </a:lnSpc>
                        <a:buNone/>
                      </a:pPr>
                      <a:r>
                        <a:rPr lang="zh-CN" altLang="en-US" sz="2400">
                          <a:solidFill>
                            <a:schemeClr val="bg1"/>
                          </a:solidFill>
                          <a:latin typeface="微软雅黑" panose="020B0503020204020204" pitchFamily="34" charset="-122"/>
                          <a:ea typeface="微软雅黑" panose="020B0503020204020204" pitchFamily="34" charset="-122"/>
                        </a:rPr>
                        <a:t>依叶可以治疗脑中风吗？</a:t>
                      </a:r>
                      <a:endParaRPr lang="zh-CN" altLang="en-US" sz="2400">
                        <a:solidFill>
                          <a:schemeClr val="bg1"/>
                        </a:solidFill>
                        <a:latin typeface="微软雅黑" panose="020B0503020204020204" pitchFamily="34" charset="-122"/>
                        <a:ea typeface="微软雅黑" panose="020B0503020204020204" pitchFamily="34" charset="-122"/>
                      </a:endParaRPr>
                    </a:p>
                  </a:txBody>
                  <a:tcPr marL="91438" marR="91438" marT="45717" marB="45717">
                    <a:solidFill>
                      <a:schemeClr val="accent4"/>
                    </a:solidFill>
                  </a:tcPr>
                </a:tc>
              </a:tr>
              <a:tr h="3070577">
                <a:tc>
                  <a:txBody>
                    <a:bodyPr/>
                    <a:lstStyle/>
                    <a:p>
                      <a:pPr algn="just">
                        <a:lnSpc>
                          <a:spcPct val="150000"/>
                        </a:lnSpc>
                        <a:buNone/>
                      </a:pPr>
                      <a:r>
                        <a:rPr lang="zh-CN" altLang="en-US" sz="2000" b="1">
                          <a:solidFill>
                            <a:schemeClr val="accent2"/>
                          </a:solidFill>
                          <a:latin typeface="微软雅黑" panose="020B0503020204020204" pitchFamily="34" charset="-122"/>
                          <a:ea typeface="微软雅黑" panose="020B0503020204020204" pitchFamily="34" charset="-122"/>
                        </a:rPr>
                        <a:t>不！</a:t>
                      </a:r>
                      <a:r>
                        <a:rPr lang="zh-CN" altLang="en-US" sz="2000">
                          <a:solidFill>
                            <a:schemeClr val="accent4"/>
                          </a:solidFill>
                          <a:latin typeface="微软雅黑" panose="020B0503020204020204" pitchFamily="34" charset="-122"/>
                          <a:ea typeface="微软雅黑" panose="020B0503020204020204" pitchFamily="34" charset="-122"/>
                        </a:rPr>
                        <a:t>高血压的形成是一个长期的缓慢过程，人体对此有一定的调节能力。除高血压急症外，降压治疗均应缓慢进行，</a:t>
                      </a:r>
                      <a:r>
                        <a:rPr lang="zh-CN" altLang="en-US" sz="2000" b="1">
                          <a:solidFill>
                            <a:schemeClr val="accent4"/>
                          </a:solidFill>
                          <a:latin typeface="微软雅黑" panose="020B0503020204020204" pitchFamily="34" charset="-122"/>
                          <a:ea typeface="微软雅黑" panose="020B0503020204020204" pitchFamily="34" charset="-122"/>
                        </a:rPr>
                        <a:t>不能操之过急，否则反而会造成头晕心悸等不适</a:t>
                      </a:r>
                      <a:r>
                        <a:rPr lang="zh-CN" altLang="en-US" sz="2000">
                          <a:solidFill>
                            <a:schemeClr val="accent4"/>
                          </a:solidFill>
                          <a:latin typeface="微软雅黑" panose="020B0503020204020204" pitchFamily="34" charset="-122"/>
                          <a:ea typeface="微软雅黑" panose="020B0503020204020204" pitchFamily="34" charset="-122"/>
                        </a:rPr>
                        <a:t>。</a:t>
                      </a:r>
                      <a:endParaRPr lang="zh-CN" altLang="en-US" sz="2000">
                        <a:solidFill>
                          <a:schemeClr val="accent4"/>
                        </a:solidFill>
                        <a:latin typeface="微软雅黑" panose="020B0503020204020204" pitchFamily="34" charset="-122"/>
                        <a:ea typeface="微软雅黑" panose="020B0503020204020204" pitchFamily="34" charset="-122"/>
                      </a:endParaRPr>
                    </a:p>
                  </a:txBody>
                  <a:tcPr marL="91438" marR="91438" marT="45717" marB="45717">
                    <a:solidFill>
                      <a:schemeClr val="tx2">
                        <a:lumMod val="20000"/>
                        <a:lumOff val="80000"/>
                      </a:schemeClr>
                    </a:solidFill>
                  </a:tcPr>
                </a:tc>
                <a:tc>
                  <a:txBody>
                    <a:bodyPr/>
                    <a:lstStyle/>
                    <a:p>
                      <a:pPr algn="just">
                        <a:lnSpc>
                          <a:spcPct val="150000"/>
                        </a:lnSpc>
                        <a:buNone/>
                      </a:pPr>
                      <a:r>
                        <a:rPr lang="zh-CN" altLang="en-US" sz="2000" b="1">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rPr>
                        <a:t>不！</a:t>
                      </a:r>
                      <a:r>
                        <a:rPr lang="zh-CN" altLang="en-US" sz="2000" b="1">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rPr>
                        <a:t>依叶可以治疗H型高血压，预防脑卒中的发生及复发</a:t>
                      </a:r>
                      <a:r>
                        <a:rPr lang="zh-CN" altLang="en-US" sz="2000">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rPr>
                        <a:t>。对已经发生脑卒中的患者，应及时抢救，待病情稳定后仍可继续服用依那普利叶酸片预防中风复发。</a:t>
                      </a:r>
                      <a:endParaRPr lang="zh-CN" altLang="en-US" sz="2000">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1438" marR="91438" marT="45717" marB="45717">
                    <a:solidFill>
                      <a:schemeClr val="tx2">
                        <a:lumMod val="20000"/>
                        <a:lumOff val="80000"/>
                      </a:schemeClr>
                    </a:solidFill>
                  </a:tcPr>
                </a:tc>
              </a:tr>
            </a:tbl>
          </a:graphicData>
        </a:graphic>
      </p:graphicFrame>
      <p:pic>
        <p:nvPicPr>
          <p:cNvPr id="32781" name="图片 1" descr="问号4"/>
          <p:cNvPicPr>
            <a:picLocks noChangeAspect="1"/>
          </p:cNvPicPr>
          <p:nvPr/>
        </p:nvPicPr>
        <p:blipFill>
          <a:blip r:embed="rId2"/>
          <a:stretch>
            <a:fillRect/>
          </a:stretch>
        </p:blipFill>
        <p:spPr>
          <a:xfrm>
            <a:off x="2289175" y="36513"/>
            <a:ext cx="2092325" cy="1476375"/>
          </a:xfrm>
          <a:prstGeom prst="rect">
            <a:avLst/>
          </a:prstGeom>
          <a:noFill/>
          <a:ln w="9525">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5591943" y="260646"/>
            <a:ext cx="1198880" cy="706754"/>
          </a:xfrm>
          <a:prstGeom prst="rect">
            <a:avLst/>
          </a:prstGeom>
          <a:noFill/>
        </p:spPr>
        <p:txBody>
          <a:bodyPr wrap="none">
            <a:spAutoFit/>
          </a:bodyPr>
          <a:lstStyle/>
          <a:p>
            <a:pPr marR="0" defTabSz="914400">
              <a:buClrTx/>
              <a:buSzTx/>
              <a:buFont typeface="Arial" panose="020B0604020202020204" pitchFamily="34" charset="0"/>
              <a:defRPr/>
            </a:pPr>
            <a:r>
              <a:rPr kumimoji="0" lang="zh-CN" altLang="en-US" sz="4000" b="1" kern="1200" cap="none" spc="0" normalizeH="0" baseline="0" noProof="0" dirty="0">
                <a:gradFill>
                  <a:gsLst>
                    <a:gs pos="27000">
                      <a:srgbClr val="C00000">
                        <a:lumMod val="100000"/>
                      </a:srgbClr>
                    </a:gs>
                    <a:gs pos="100000">
                      <a:schemeClr val="accent1">
                        <a:lumMod val="45000"/>
                        <a:lumOff val="55000"/>
                      </a:schemeClr>
                    </a:gs>
                    <a:gs pos="100000">
                      <a:schemeClr val="accent1">
                        <a:lumMod val="45000"/>
                        <a:lumOff val="55000"/>
                      </a:schemeClr>
                    </a:gs>
                    <a:gs pos="82000">
                      <a:srgbClr val="BE7378"/>
                    </a:gs>
                    <a:gs pos="100000">
                      <a:schemeClr val="accent1">
                        <a:lumMod val="30000"/>
                        <a:lumOff val="70000"/>
                      </a:schemeClr>
                    </a:gs>
                  </a:gsLst>
                  <a:lin ang="5400000" scaled="1"/>
                </a:gradFill>
                <a:latin typeface="微软雅黑" panose="020B0503020204020204" pitchFamily="34" charset="-122"/>
                <a:ea typeface="微软雅黑" panose="020B0503020204020204" pitchFamily="34" charset="-122"/>
                <a:cs typeface="+mn-cs"/>
              </a:rPr>
              <a:t>小结</a:t>
            </a:r>
            <a:endParaRPr kumimoji="0" lang="zh-CN" altLang="en-US" sz="4000" b="1" kern="1200" cap="none" spc="0" normalizeH="0" baseline="0" noProof="0" dirty="0">
              <a:gradFill>
                <a:gsLst>
                  <a:gs pos="27000">
                    <a:srgbClr val="C00000">
                      <a:lumMod val="100000"/>
                    </a:srgbClr>
                  </a:gs>
                  <a:gs pos="100000">
                    <a:schemeClr val="accent1">
                      <a:lumMod val="45000"/>
                      <a:lumOff val="55000"/>
                    </a:schemeClr>
                  </a:gs>
                  <a:gs pos="100000">
                    <a:schemeClr val="accent1">
                      <a:lumMod val="45000"/>
                      <a:lumOff val="55000"/>
                    </a:schemeClr>
                  </a:gs>
                  <a:gs pos="82000">
                    <a:srgbClr val="BE7378"/>
                  </a:gs>
                  <a:gs pos="100000">
                    <a:schemeClr val="accent1">
                      <a:lumMod val="30000"/>
                      <a:lumOff val="70000"/>
                    </a:schemeClr>
                  </a:gs>
                </a:gsLst>
                <a:lin ang="5400000" scaled="1"/>
              </a:gradFill>
              <a:latin typeface="微软雅黑" panose="020B0503020204020204" pitchFamily="34" charset="-122"/>
              <a:ea typeface="微软雅黑" panose="020B0503020204020204" pitchFamily="34" charset="-122"/>
              <a:cs typeface="+mn-cs"/>
            </a:endParaRPr>
          </a:p>
        </p:txBody>
      </p:sp>
      <p:sp>
        <p:nvSpPr>
          <p:cNvPr id="33794" name="文本框 4"/>
          <p:cNvSpPr txBox="1"/>
          <p:nvPr/>
        </p:nvSpPr>
        <p:spPr>
          <a:xfrm>
            <a:off x="1792288" y="1641475"/>
            <a:ext cx="8569325" cy="2552700"/>
          </a:xfrm>
          <a:prstGeom prst="rect">
            <a:avLst/>
          </a:prstGeom>
          <a:noFill/>
          <a:ln w="9525">
            <a:noFill/>
          </a:ln>
        </p:spPr>
        <p:txBody>
          <a:bodyPr anchor="t" anchorCtr="0">
            <a:spAutoFit/>
          </a:bodyPr>
          <a:p>
            <a:pPr marL="342900" indent="-342900">
              <a:buFont typeface="Wingdings" panose="05000000000000000000" pitchFamily="2" charset="2"/>
              <a:buChar char="Ø"/>
            </a:pPr>
            <a:r>
              <a:rPr lang="en-US" altLang="zh-CN" sz="2000" b="1" dirty="0">
                <a:solidFill>
                  <a:srgbClr val="39639D"/>
                </a:solidFill>
                <a:latin typeface="微软雅黑" panose="020B0503020204020204" pitchFamily="34" charset="-122"/>
                <a:ea typeface="微软雅黑" panose="020B0503020204020204" pitchFamily="34" charset="-122"/>
              </a:rPr>
              <a:t>H</a:t>
            </a:r>
            <a:r>
              <a:rPr lang="zh-CN" altLang="en-US" sz="2000" b="1" dirty="0">
                <a:solidFill>
                  <a:srgbClr val="39639D"/>
                </a:solidFill>
                <a:latin typeface="微软雅黑" panose="020B0503020204020204" pitchFamily="34" charset="-122"/>
                <a:ea typeface="微软雅黑" panose="020B0503020204020204" pitchFamily="34" charset="-122"/>
              </a:rPr>
              <a:t>型高血压：伴同型半胱氨酸升高（</a:t>
            </a:r>
            <a:r>
              <a:rPr lang="en-US" altLang="zh-CN" sz="2000" b="1" dirty="0">
                <a:solidFill>
                  <a:srgbClr val="39639D"/>
                </a:solidFill>
                <a:latin typeface="微软雅黑" panose="020B0503020204020204" pitchFamily="34" charset="-122"/>
                <a:ea typeface="微软雅黑" panose="020B0503020204020204" pitchFamily="34" charset="-122"/>
              </a:rPr>
              <a:t>Hcy≥10μmol/L</a:t>
            </a:r>
            <a:r>
              <a:rPr lang="zh-CN" altLang="en-US" sz="2000" b="1" dirty="0">
                <a:solidFill>
                  <a:srgbClr val="39639D"/>
                </a:solidFill>
                <a:latin typeface="微软雅黑" panose="020B0503020204020204" pitchFamily="34" charset="-122"/>
                <a:ea typeface="微软雅黑" panose="020B0503020204020204" pitchFamily="34" charset="-122"/>
              </a:rPr>
              <a:t>）的高血压。</a:t>
            </a:r>
            <a:endParaRPr lang="en-US" altLang="zh-CN" sz="2000" b="1" dirty="0">
              <a:solidFill>
                <a:srgbClr val="39639D"/>
              </a:solidFill>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Ø"/>
            </a:pPr>
            <a:endParaRPr lang="en-US" altLang="zh-CN" sz="2000" b="1" dirty="0">
              <a:solidFill>
                <a:srgbClr val="39639D"/>
              </a:solidFill>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Ø"/>
            </a:pPr>
            <a:r>
              <a:rPr lang="en-US" altLang="zh-CN" sz="2000" b="1" dirty="0">
                <a:solidFill>
                  <a:srgbClr val="39639D"/>
                </a:solidFill>
                <a:latin typeface="微软雅黑" panose="020B0503020204020204" pitchFamily="34" charset="-122"/>
                <a:ea typeface="微软雅黑" panose="020B0503020204020204" pitchFamily="34" charset="-122"/>
              </a:rPr>
              <a:t>75%</a:t>
            </a:r>
            <a:r>
              <a:rPr lang="zh-CN" altLang="en-US" sz="2000" b="1" dirty="0">
                <a:solidFill>
                  <a:srgbClr val="39639D"/>
                </a:solidFill>
                <a:latin typeface="微软雅黑" panose="020B0503020204020204" pitchFamily="34" charset="-122"/>
                <a:ea typeface="微软雅黑" panose="020B0503020204020204" pitchFamily="34" charset="-122"/>
              </a:rPr>
              <a:t>中国高血压是</a:t>
            </a:r>
            <a:r>
              <a:rPr lang="en-US" altLang="zh-CN" sz="2000" b="1" dirty="0">
                <a:solidFill>
                  <a:srgbClr val="39639D"/>
                </a:solidFill>
                <a:latin typeface="微软雅黑" panose="020B0503020204020204" pitchFamily="34" charset="-122"/>
                <a:ea typeface="微软雅黑" panose="020B0503020204020204" pitchFamily="34" charset="-122"/>
              </a:rPr>
              <a:t>H</a:t>
            </a:r>
            <a:r>
              <a:rPr lang="zh-CN" altLang="en-US" sz="2000" b="1" dirty="0">
                <a:solidFill>
                  <a:srgbClr val="39639D"/>
                </a:solidFill>
                <a:latin typeface="微软雅黑" panose="020B0503020204020204" pitchFamily="34" charset="-122"/>
                <a:ea typeface="微软雅黑" panose="020B0503020204020204" pitchFamily="34" charset="-122"/>
              </a:rPr>
              <a:t>型高血压。</a:t>
            </a:r>
            <a:endParaRPr lang="en-US" altLang="zh-CN" sz="2000" b="1" dirty="0">
              <a:solidFill>
                <a:srgbClr val="39639D"/>
              </a:solidFill>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Ø"/>
            </a:pPr>
            <a:endParaRPr lang="en-US" altLang="zh-CN" sz="2000" b="1" dirty="0">
              <a:solidFill>
                <a:srgbClr val="39639D"/>
              </a:solidFill>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Ø"/>
            </a:pPr>
            <a:r>
              <a:rPr lang="en-US" altLang="zh-CN" sz="2000" b="1" dirty="0">
                <a:solidFill>
                  <a:srgbClr val="39639D"/>
                </a:solidFill>
                <a:latin typeface="微软雅黑" panose="020B0503020204020204" pitchFamily="34" charset="-122"/>
                <a:ea typeface="微软雅黑" panose="020B0503020204020204" pitchFamily="34" charset="-122"/>
              </a:rPr>
              <a:t>H</a:t>
            </a:r>
            <a:r>
              <a:rPr lang="zh-CN" altLang="en-US" sz="2000" b="1" dirty="0">
                <a:solidFill>
                  <a:srgbClr val="39639D"/>
                </a:solidFill>
                <a:latin typeface="微软雅黑" panose="020B0503020204020204" pitchFamily="34" charset="-122"/>
                <a:ea typeface="微软雅黑" panose="020B0503020204020204" pitchFamily="34" charset="-122"/>
              </a:rPr>
              <a:t>型高血压是更容易中风的高血压，显著增加心血管事件风险</a:t>
            </a:r>
            <a:r>
              <a:rPr lang="en-US" altLang="zh-CN" sz="2000" b="1" dirty="0">
                <a:solidFill>
                  <a:srgbClr val="39639D"/>
                </a:solidFill>
                <a:latin typeface="微软雅黑" panose="020B0503020204020204" pitchFamily="34" charset="-122"/>
                <a:ea typeface="微软雅黑" panose="020B0503020204020204" pitchFamily="34" charset="-122"/>
              </a:rPr>
              <a:t>28</a:t>
            </a:r>
            <a:r>
              <a:rPr lang="zh-CN" altLang="en-US" sz="2000" b="1" dirty="0">
                <a:solidFill>
                  <a:srgbClr val="39639D"/>
                </a:solidFill>
                <a:latin typeface="微软雅黑" panose="020B0503020204020204" pitchFamily="34" charset="-122"/>
                <a:ea typeface="微软雅黑" panose="020B0503020204020204" pitchFamily="34" charset="-122"/>
              </a:rPr>
              <a:t>倍。</a:t>
            </a:r>
            <a:endParaRPr lang="en-US" altLang="zh-CN" sz="2000" b="1" dirty="0">
              <a:solidFill>
                <a:srgbClr val="39639D"/>
              </a:solidFill>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Ø"/>
            </a:pPr>
            <a:endParaRPr lang="en-US" altLang="zh-CN" sz="2000" b="1" dirty="0">
              <a:solidFill>
                <a:srgbClr val="39639D"/>
              </a:solidFill>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Ø"/>
            </a:pPr>
            <a:r>
              <a:rPr lang="zh-CN" altLang="en-US" sz="2000" b="1" dirty="0">
                <a:solidFill>
                  <a:srgbClr val="39639D"/>
                </a:solidFill>
                <a:latin typeface="微软雅黑" panose="020B0503020204020204" pitchFamily="34" charset="-122"/>
                <a:ea typeface="微软雅黑" panose="020B0503020204020204" pitchFamily="34" charset="-122"/>
              </a:rPr>
              <a:t>依叶是我国自主研发的</a:t>
            </a:r>
            <a:r>
              <a:rPr lang="en-US" altLang="zh-CN" sz="2000" b="1" dirty="0">
                <a:solidFill>
                  <a:srgbClr val="39639D"/>
                </a:solidFill>
                <a:latin typeface="微软雅黑" panose="020B0503020204020204" pitchFamily="34" charset="-122"/>
                <a:ea typeface="微软雅黑" panose="020B0503020204020204" pitchFamily="34" charset="-122"/>
              </a:rPr>
              <a:t>Ⅰ</a:t>
            </a:r>
            <a:r>
              <a:rPr lang="zh-CN" altLang="en-US" sz="2000" b="1" dirty="0">
                <a:solidFill>
                  <a:srgbClr val="39639D"/>
                </a:solidFill>
                <a:latin typeface="微软雅黑" panose="020B0503020204020204" pitchFamily="34" charset="-122"/>
                <a:ea typeface="微软雅黑" panose="020B0503020204020204" pitchFamily="34" charset="-122"/>
              </a:rPr>
              <a:t>类创新药，是</a:t>
            </a:r>
            <a:r>
              <a:rPr lang="en-US" altLang="zh-CN" sz="2000" b="1" dirty="0">
                <a:solidFill>
                  <a:srgbClr val="39639D"/>
                </a:solidFill>
                <a:latin typeface="微软雅黑" panose="020B0503020204020204" pitchFamily="34" charset="-122"/>
                <a:ea typeface="微软雅黑" panose="020B0503020204020204" pitchFamily="34" charset="-122"/>
              </a:rPr>
              <a:t>H</a:t>
            </a:r>
            <a:r>
              <a:rPr lang="zh-CN" altLang="en-US" sz="2000" b="1" dirty="0">
                <a:solidFill>
                  <a:srgbClr val="39639D"/>
                </a:solidFill>
                <a:latin typeface="微软雅黑" panose="020B0503020204020204" pitchFamily="34" charset="-122"/>
                <a:ea typeface="微软雅黑" panose="020B0503020204020204" pitchFamily="34" charset="-122"/>
              </a:rPr>
              <a:t>型高血压规范治疗药物，有效预防脑卒中的发生。</a:t>
            </a:r>
            <a:endParaRPr lang="zh-CN" altLang="en-US" sz="2000" b="1" dirty="0">
              <a:solidFill>
                <a:srgbClr val="39639D"/>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1559560" y="4868545"/>
            <a:ext cx="9008745" cy="706755"/>
          </a:xfrm>
          <a:prstGeom prst="rect">
            <a:avLst/>
          </a:prstGeom>
          <a:noFill/>
        </p:spPr>
        <p:txBody>
          <a:bodyPr wrap="square">
            <a:spAutoFit/>
          </a:bodyPr>
          <a:lstStyle/>
          <a:p>
            <a:pPr marR="0" algn="ctr" defTabSz="914400">
              <a:buClrTx/>
              <a:buSzTx/>
              <a:buFont typeface="Arial" panose="020B0604020202020204" pitchFamily="34" charset="0"/>
              <a:defRPr/>
            </a:pPr>
            <a:r>
              <a:rPr kumimoji="0" lang="zh-CN" altLang="en-US" sz="4000" b="1" kern="1200" cap="none" spc="0" normalizeH="0" baseline="0" noProof="1">
                <a:ln w="9525">
                  <a:solidFill>
                    <a:schemeClr val="bg1"/>
                  </a:solidFill>
                  <a:prstDash val="solid"/>
                </a:ln>
                <a:solidFill>
                  <a:schemeClr val="accent2"/>
                </a:solidFill>
                <a:effectLst>
                  <a:outerShdw blurRad="12700" dist="38100" dir="2700000" algn="tl" rotWithShape="0">
                    <a:schemeClr val="accent5">
                      <a:lumMod val="60000"/>
                      <a:lumOff val="40000"/>
                    </a:schemeClr>
                  </a:outerShdw>
                </a:effectLst>
                <a:latin typeface="华文琥珀" panose="02010800040101010101" charset="-122"/>
                <a:ea typeface="华文琥珀" panose="02010800040101010101" charset="-122"/>
                <a:cs typeface="+mn-cs"/>
              </a:rPr>
              <a:t>一口水 一片药 预防卒中 简单有效</a:t>
            </a:r>
            <a:endParaRPr kumimoji="0" lang="zh-CN" altLang="en-US" kern="1200" cap="none" spc="0" normalizeH="0" baseline="0" noProof="1">
              <a:latin typeface="Arial" panose="020B0604020202020204" pitchFamily="34" charset="0"/>
              <a:ea typeface="宋体" panose="02010600030101010101" pitchFamily="2" charset="-122"/>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txBox="1"/>
          <p:nvPr/>
        </p:nvSpPr>
        <p:spPr>
          <a:xfrm>
            <a:off x="1524000" y="-171450"/>
            <a:ext cx="9144000" cy="171767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nSpc>
                <a:spcPct val="150000"/>
              </a:lnSpc>
              <a:defRPr/>
            </a:pPr>
            <a:r>
              <a:rPr lang="en-US" altLang="zh-CN" sz="2000" b="1" kern="0" dirty="0">
                <a:solidFill>
                  <a:schemeClr val="bg1"/>
                </a:solidFill>
                <a:cs typeface="Arial" panose="020B0604020202020204" pitchFamily="34" charset="0"/>
              </a:rPr>
              <a:t>《</a:t>
            </a:r>
            <a:r>
              <a:rPr lang="zh-CN" altLang="en-US" sz="2000" b="1" kern="0" dirty="0">
                <a:solidFill>
                  <a:schemeClr val="bg1"/>
                </a:solidFill>
                <a:cs typeface="Arial" panose="020B0604020202020204" pitchFamily="34" charset="0"/>
              </a:rPr>
              <a:t>中国心血管病报告</a:t>
            </a:r>
            <a:r>
              <a:rPr lang="en-US" altLang="zh-CN" sz="2000" b="1" kern="0" dirty="0">
                <a:solidFill>
                  <a:schemeClr val="bg1"/>
                </a:solidFill>
                <a:cs typeface="Arial" panose="020B0604020202020204" pitchFamily="34" charset="0"/>
              </a:rPr>
              <a:t>2017》</a:t>
            </a:r>
            <a:r>
              <a:rPr lang="zh-CN" altLang="en-US" sz="2000" b="1" kern="0" dirty="0">
                <a:solidFill>
                  <a:schemeClr val="bg1"/>
                </a:solidFill>
                <a:cs typeface="Arial" panose="020B0604020202020204" pitchFamily="34" charset="0"/>
              </a:rPr>
              <a:t>中国疾病现状：</a:t>
            </a:r>
            <a:br>
              <a:rPr lang="en-US" altLang="zh-CN" sz="2000" b="1" kern="0" dirty="0">
                <a:solidFill>
                  <a:schemeClr val="bg1"/>
                </a:solidFill>
                <a:cs typeface="Arial" panose="020B0604020202020204" pitchFamily="34" charset="0"/>
              </a:rPr>
            </a:br>
            <a:r>
              <a:rPr lang="zh-CN" altLang="en-US" sz="4400" b="1" smtClean="0">
                <a:ln>
                  <a:noFill/>
                </a:ln>
                <a:gradFill>
                  <a:gsLst>
                    <a:gs pos="21000">
                      <a:schemeClr val="accent2"/>
                    </a:gs>
                    <a:gs pos="88000">
                      <a:srgbClr val="C5C7CA"/>
                    </a:gs>
                  </a:gsLst>
                  <a:lin ang="5400000"/>
                </a:gradFill>
                <a:effectLst/>
                <a:uLnTx/>
                <a:uFillTx/>
                <a:latin typeface="微软雅黑" panose="020B0503020204020204" pitchFamily="34" charset="-122"/>
                <a:ea typeface="微软雅黑" panose="020B0503020204020204" pitchFamily="34" charset="-122"/>
              </a:rPr>
              <a:t>心脑血管病</a:t>
            </a:r>
            <a:r>
              <a:rPr lang="zh-CN" altLang="en-US" sz="4400" b="1">
                <a:ln>
                  <a:noFill/>
                </a:ln>
                <a:solidFill>
                  <a:schemeClr val="accent4"/>
                </a:solidFill>
                <a:effectLst/>
                <a:uLnTx/>
                <a:uFillTx/>
                <a:latin typeface="微软雅黑" panose="020B0503020204020204" pitchFamily="34" charset="-122"/>
                <a:ea typeface="微软雅黑" panose="020B0503020204020204" pitchFamily="34" charset="-122"/>
              </a:rPr>
              <a:t>是中国人群的首位死因</a:t>
            </a:r>
            <a:endParaRPr lang="zh-CN" altLang="en-US" sz="3600" b="1" kern="0" dirty="0">
              <a:solidFill>
                <a:schemeClr val="tx1"/>
              </a:solidFill>
            </a:endParaRPr>
          </a:p>
        </p:txBody>
      </p:sp>
      <p:sp>
        <p:nvSpPr>
          <p:cNvPr id="6" name="矩形 11"/>
          <p:cNvSpPr>
            <a:spLocks noChangeArrowheads="1"/>
          </p:cNvSpPr>
          <p:nvPr/>
        </p:nvSpPr>
        <p:spPr bwMode="auto">
          <a:xfrm>
            <a:off x="1171575" y="5608027"/>
            <a:ext cx="4230788" cy="737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algn="ctr">
              <a:lnSpc>
                <a:spcPct val="150000"/>
              </a:lnSpc>
              <a:spcBef>
                <a:spcPct val="0"/>
              </a:spcBef>
              <a:buFont typeface="Wingdings" panose="05000000000000000000" pitchFamily="2" charset="2"/>
              <a:buChar char="ü"/>
            </a:pPr>
            <a:r>
              <a:rPr lang="en-US" altLang="zh-CN" sz="1400" dirty="0"/>
              <a:t>2015</a:t>
            </a:r>
            <a:r>
              <a:rPr lang="zh-CN" altLang="en-US" sz="1400" dirty="0"/>
              <a:t>年心脑</a:t>
            </a:r>
            <a:r>
              <a:rPr lang="zh-CN" altLang="en-US" sz="1400" dirty="0"/>
              <a:t>血管病死亡率仍居首位，高于肿瘤及其他疾病。</a:t>
            </a:r>
            <a:endParaRPr lang="en-US" altLang="zh-CN" sz="1400" dirty="0"/>
          </a:p>
        </p:txBody>
      </p:sp>
      <p:pic>
        <p:nvPicPr>
          <p:cNvPr id="7" name="Picture 1" descr="C:\Users\dell\AppData\Roaming\Tencent\Users\1684863358\QQ\WinTemp\RichOle\)2$XZRR2~LY%~PPQVQV{]KC.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435825" y="1456177"/>
            <a:ext cx="4826000"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p:cNvPicPr>
            <a:picLocks noChangeAspect="1"/>
          </p:cNvPicPr>
          <p:nvPr/>
        </p:nvPicPr>
        <p:blipFill>
          <a:blip r:embed="rId2"/>
          <a:stretch>
            <a:fillRect/>
          </a:stretch>
        </p:blipFill>
        <p:spPr>
          <a:xfrm>
            <a:off x="1267673" y="1739261"/>
            <a:ext cx="3958444" cy="1939538"/>
          </a:xfrm>
          <a:prstGeom prst="rect">
            <a:avLst/>
          </a:prstGeom>
        </p:spPr>
      </p:pic>
      <p:pic>
        <p:nvPicPr>
          <p:cNvPr id="3" name="图片 2"/>
          <p:cNvPicPr>
            <a:picLocks noChangeAspect="1"/>
          </p:cNvPicPr>
          <p:nvPr/>
        </p:nvPicPr>
        <p:blipFill>
          <a:blip r:embed="rId3"/>
          <a:stretch>
            <a:fillRect/>
          </a:stretch>
        </p:blipFill>
        <p:spPr>
          <a:xfrm>
            <a:off x="1267673" y="3733996"/>
            <a:ext cx="3945340" cy="1855249"/>
          </a:xfrm>
          <a:prstGeom prst="rect">
            <a:avLst/>
          </a:prstGeom>
        </p:spPr>
      </p:pic>
      <p:pic>
        <p:nvPicPr>
          <p:cNvPr id="10" name="图片 9"/>
          <p:cNvPicPr>
            <a:picLocks noChangeAspect="1"/>
          </p:cNvPicPr>
          <p:nvPr/>
        </p:nvPicPr>
        <p:blipFill>
          <a:blip r:embed="rId4"/>
          <a:stretch>
            <a:fillRect/>
          </a:stretch>
        </p:blipFill>
        <p:spPr>
          <a:xfrm>
            <a:off x="6653313" y="2434785"/>
            <a:ext cx="4305692" cy="3191681"/>
          </a:xfrm>
          <a:prstGeom prst="rect">
            <a:avLst/>
          </a:prstGeom>
        </p:spPr>
      </p:pic>
      <p:pic>
        <p:nvPicPr>
          <p:cNvPr id="5" name="图片 4"/>
          <p:cNvPicPr>
            <a:picLocks noChangeAspect="1"/>
          </p:cNvPicPr>
          <p:nvPr/>
        </p:nvPicPr>
        <p:blipFill>
          <a:blip r:embed="rId5"/>
          <a:stretch>
            <a:fillRect/>
          </a:stretch>
        </p:blipFill>
        <p:spPr>
          <a:xfrm>
            <a:off x="8834120" y="6122035"/>
            <a:ext cx="3044190" cy="528955"/>
          </a:xfrm>
          <a:prstGeom prst="rect">
            <a:avLst/>
          </a:prstGeom>
        </p:spPr>
      </p:pic>
      <p:sp>
        <p:nvSpPr>
          <p:cNvPr id="8" name="矩形 14"/>
          <p:cNvSpPr>
            <a:spLocks noChangeArrowheads="1"/>
          </p:cNvSpPr>
          <p:nvPr/>
        </p:nvSpPr>
        <p:spPr bwMode="auto">
          <a:xfrm>
            <a:off x="6815797" y="5589269"/>
            <a:ext cx="4278974" cy="1103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342900">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algn="ctr">
              <a:lnSpc>
                <a:spcPct val="150000"/>
              </a:lnSpc>
              <a:spcBef>
                <a:spcPct val="20000"/>
              </a:spcBef>
              <a:buFont typeface="Wingdings" panose="05000000000000000000" pitchFamily="2" charset="2"/>
              <a:buChar char="ü"/>
            </a:pPr>
            <a:r>
              <a:rPr lang="en-US" altLang="zh-CN" sz="1400" dirty="0"/>
              <a:t>2003-2015</a:t>
            </a:r>
            <a:r>
              <a:rPr lang="zh-CN" altLang="en-US" sz="1400" dirty="0"/>
              <a:t>年农村脑血管病死亡率总体上高于城市地区。</a:t>
            </a:r>
            <a:endParaRPr lang="en-US" altLang="zh-CN" sz="1400" dirty="0"/>
          </a:p>
          <a:p>
            <a:pPr algn="ctr">
              <a:lnSpc>
                <a:spcPct val="150000"/>
              </a:lnSpc>
              <a:spcBef>
                <a:spcPct val="20000"/>
              </a:spcBef>
              <a:buFont typeface="Wingdings" panose="05000000000000000000" pitchFamily="2" charset="2"/>
              <a:buChar char="ü"/>
            </a:pPr>
            <a:endParaRPr lang="en-US" altLang="zh-CN" sz="1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4" name="直接箭头连接符 3"/>
          <p:cNvCxnSpPr/>
          <p:nvPr/>
        </p:nvCxnSpPr>
        <p:spPr>
          <a:xfrm flipV="1">
            <a:off x="407670" y="3708400"/>
            <a:ext cx="11452860" cy="34925"/>
          </a:xfrm>
          <a:prstGeom prst="straightConnector1">
            <a:avLst/>
          </a:prstGeom>
          <a:ln w="57150" cmpd="sng">
            <a:solidFill>
              <a:schemeClr val="tx2">
                <a:lumMod val="75000"/>
                <a:lumOff val="25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01" name="椭圆 34"/>
          <p:cNvSpPr/>
          <p:nvPr>
            <p:custDataLst>
              <p:tags r:id="rId1"/>
            </p:custDataLst>
          </p:nvPr>
        </p:nvSpPr>
        <p:spPr>
          <a:xfrm>
            <a:off x="820738" y="3181985"/>
            <a:ext cx="757238" cy="1038225"/>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gradFill>
            <a:gsLst>
              <a:gs pos="0">
                <a:srgbClr val="007BD3"/>
              </a:gs>
              <a:gs pos="100000">
                <a:srgbClr val="034373"/>
              </a:gs>
            </a:gsLst>
            <a:lin scaled="0"/>
          </a:gra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solidFill>
                <a:schemeClr val="lt1"/>
              </a:solidFill>
            </a:endParaRPr>
          </a:p>
        </p:txBody>
      </p:sp>
      <p:sp>
        <p:nvSpPr>
          <p:cNvPr id="115" name="椭圆 34"/>
          <p:cNvSpPr/>
          <p:nvPr>
            <p:custDataLst>
              <p:tags r:id="rId2"/>
            </p:custDataLst>
          </p:nvPr>
        </p:nvSpPr>
        <p:spPr>
          <a:xfrm>
            <a:off x="4977448" y="3196273"/>
            <a:ext cx="757238" cy="1038225"/>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gradFill>
            <a:gsLst>
              <a:gs pos="0">
                <a:srgbClr val="007BD3"/>
              </a:gs>
              <a:gs pos="100000">
                <a:srgbClr val="034373"/>
              </a:gs>
            </a:gsLst>
            <a:lin scaled="0"/>
          </a:gra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fontAlgn="base">
              <a:buClrTx/>
              <a:buSzTx/>
              <a:buFontTx/>
            </a:pPr>
            <a:endParaRPr lang="zh-CN" altLang="en-US">
              <a:sym typeface="+mn-ea"/>
            </a:endParaRPr>
          </a:p>
        </p:txBody>
      </p:sp>
      <p:sp>
        <p:nvSpPr>
          <p:cNvPr id="116" name="椭圆 34"/>
          <p:cNvSpPr/>
          <p:nvPr>
            <p:custDataLst>
              <p:tags r:id="rId3"/>
            </p:custDataLst>
          </p:nvPr>
        </p:nvSpPr>
        <p:spPr>
          <a:xfrm>
            <a:off x="8968423" y="3181668"/>
            <a:ext cx="757238" cy="1038225"/>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gradFill>
            <a:gsLst>
              <a:gs pos="0">
                <a:srgbClr val="007BD3"/>
              </a:gs>
              <a:gs pos="100000">
                <a:srgbClr val="034373"/>
              </a:gs>
            </a:gsLst>
            <a:lin scaled="0"/>
          </a:gra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fontAlgn="base">
              <a:buClrTx/>
              <a:buSzTx/>
              <a:buFontTx/>
            </a:pPr>
            <a:endParaRPr lang="zh-CN" altLang="en-US">
              <a:sym typeface="+mn-ea"/>
            </a:endParaRPr>
          </a:p>
        </p:txBody>
      </p:sp>
      <p:grpSp>
        <p:nvGrpSpPr>
          <p:cNvPr id="117" name="组合 116"/>
          <p:cNvGrpSpPr/>
          <p:nvPr/>
        </p:nvGrpSpPr>
        <p:grpSpPr>
          <a:xfrm rot="10800000">
            <a:off x="2741295" y="3149283"/>
            <a:ext cx="835660" cy="1158240"/>
            <a:chOff x="4020870" y="2194485"/>
            <a:chExt cx="1102258" cy="1432090"/>
          </a:xfrm>
          <a:effectLst>
            <a:outerShdw blurRad="444500" dist="254000" dir="8100000" algn="tr" rotWithShape="0">
              <a:prstClr val="black">
                <a:alpha val="50000"/>
              </a:prstClr>
            </a:outerShdw>
          </a:effectLst>
        </p:grpSpPr>
        <p:sp>
          <p:nvSpPr>
            <p:cNvPr id="118"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rgbClr val="FFFFFF"/>
                </a:gs>
                <a:gs pos="55000">
                  <a:srgbClr val="F2F2F2">
                    <a:lumMod val="95000"/>
                  </a:srgbClr>
                </a:gs>
                <a:gs pos="100000">
                  <a:srgbClr val="A6A6A6">
                    <a:lumMod val="65000"/>
                  </a:srgb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solidFill>
                  <a:schemeClr val="dk1"/>
                </a:solidFill>
              </a:endParaRPr>
            </a:p>
          </p:txBody>
        </p:sp>
        <p:sp>
          <p:nvSpPr>
            <p:cNvPr id="119"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rgbClr val="FFFFFF"/>
                </a:gs>
                <a:gs pos="45000">
                  <a:srgbClr val="F2F2F2">
                    <a:lumMod val="95000"/>
                  </a:srgbClr>
                </a:gs>
                <a:gs pos="100000">
                  <a:srgbClr val="BFBFBF">
                    <a:lumMod val="75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solidFill>
                  <a:schemeClr val="lt1"/>
                </a:solidFill>
              </a:endParaRPr>
            </a:p>
          </p:txBody>
        </p:sp>
      </p:grpSp>
      <p:grpSp>
        <p:nvGrpSpPr>
          <p:cNvPr id="120" name="组合 119"/>
          <p:cNvGrpSpPr/>
          <p:nvPr/>
        </p:nvGrpSpPr>
        <p:grpSpPr>
          <a:xfrm rot="10800000">
            <a:off x="7023735" y="3117533"/>
            <a:ext cx="835660" cy="1158240"/>
            <a:chOff x="4020870" y="2194485"/>
            <a:chExt cx="1102258" cy="1432090"/>
          </a:xfrm>
          <a:effectLst>
            <a:outerShdw blurRad="444500" dist="254000" dir="8100000" algn="tr" rotWithShape="0">
              <a:prstClr val="black">
                <a:alpha val="50000"/>
              </a:prstClr>
            </a:outerShdw>
          </a:effectLst>
        </p:grpSpPr>
        <p:sp>
          <p:nvSpPr>
            <p:cNvPr id="121"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rgbClr val="FFFFFF"/>
                </a:gs>
                <a:gs pos="55000">
                  <a:srgbClr val="F2F2F2">
                    <a:lumMod val="95000"/>
                  </a:srgbClr>
                </a:gs>
                <a:gs pos="100000">
                  <a:srgbClr val="A6A6A6">
                    <a:lumMod val="65000"/>
                  </a:srgb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solidFill>
                  <a:schemeClr val="dk1"/>
                </a:solidFill>
              </a:endParaRPr>
            </a:p>
          </p:txBody>
        </p:sp>
        <p:sp>
          <p:nvSpPr>
            <p:cNvPr id="122"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rgbClr val="FFFFFF"/>
                </a:gs>
                <a:gs pos="45000">
                  <a:srgbClr val="F2F2F2">
                    <a:lumMod val="95000"/>
                  </a:srgbClr>
                </a:gs>
                <a:gs pos="100000">
                  <a:srgbClr val="BFBFBF">
                    <a:lumMod val="75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solidFill>
                  <a:schemeClr val="lt1"/>
                </a:solidFill>
              </a:endParaRPr>
            </a:p>
          </p:txBody>
        </p:sp>
      </p:grpSp>
      <p:grpSp>
        <p:nvGrpSpPr>
          <p:cNvPr id="123" name="组合 122"/>
          <p:cNvGrpSpPr/>
          <p:nvPr/>
        </p:nvGrpSpPr>
        <p:grpSpPr>
          <a:xfrm rot="10800000">
            <a:off x="10645140" y="3098483"/>
            <a:ext cx="835660" cy="1158240"/>
            <a:chOff x="4020870" y="2194485"/>
            <a:chExt cx="1102258" cy="1432090"/>
          </a:xfrm>
          <a:effectLst>
            <a:outerShdw blurRad="444500" dist="254000" dir="8100000" algn="tr" rotWithShape="0">
              <a:prstClr val="black">
                <a:alpha val="50000"/>
              </a:prstClr>
            </a:outerShdw>
          </a:effectLst>
        </p:grpSpPr>
        <p:sp>
          <p:nvSpPr>
            <p:cNvPr id="124"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rgbClr val="FFFFFF"/>
                </a:gs>
                <a:gs pos="55000">
                  <a:srgbClr val="F2F2F2">
                    <a:lumMod val="95000"/>
                  </a:srgbClr>
                </a:gs>
                <a:gs pos="100000">
                  <a:srgbClr val="A6A6A6">
                    <a:lumMod val="65000"/>
                  </a:srgb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solidFill>
                  <a:schemeClr val="dk1"/>
                </a:solidFill>
              </a:endParaRPr>
            </a:p>
          </p:txBody>
        </p:sp>
        <p:sp>
          <p:nvSpPr>
            <p:cNvPr id="125"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rgbClr val="FFFFFF"/>
                </a:gs>
                <a:gs pos="45000">
                  <a:srgbClr val="F2F2F2">
                    <a:lumMod val="95000"/>
                  </a:srgbClr>
                </a:gs>
                <a:gs pos="100000">
                  <a:srgbClr val="BFBFBF">
                    <a:lumMod val="75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solidFill>
                  <a:schemeClr val="lt1"/>
                </a:solidFill>
              </a:endParaRPr>
            </a:p>
          </p:txBody>
        </p:sp>
      </p:grpSp>
      <p:sp>
        <p:nvSpPr>
          <p:cNvPr id="138" name="文本框 48"/>
          <p:cNvSpPr txBox="1"/>
          <p:nvPr>
            <p:custDataLst>
              <p:tags r:id="rId4"/>
            </p:custDataLst>
          </p:nvPr>
        </p:nvSpPr>
        <p:spPr>
          <a:xfrm>
            <a:off x="389255" y="2768600"/>
            <a:ext cx="1621155" cy="368300"/>
          </a:xfrm>
          <a:prstGeom prst="rect">
            <a:avLst/>
          </a:prstGeom>
          <a:noFill/>
        </p:spPr>
        <p:txBody>
          <a:bodyPr wrap="square" rtlCol="0">
            <a:spAutoFit/>
          </a:bodyPr>
          <a:p>
            <a:pPr marR="0" algn="ctr" defTabSz="914400" fontAlgn="auto">
              <a:spcBef>
                <a:spcPts val="0"/>
              </a:spcBef>
              <a:spcAft>
                <a:spcPts val="0"/>
              </a:spcAft>
              <a:buClrTx/>
              <a:buSzTx/>
              <a:buFontTx/>
              <a:buNone/>
              <a:defRPr/>
            </a:pPr>
            <a:r>
              <a:rPr kumimoji="0" lang="zh-CN" altLang="en-US" sz="1400" b="1" cap="none" spc="0" normalizeH="0" baseline="0" dirty="0">
                <a:latin typeface="微软雅黑" panose="020B0503020204020204" pitchFamily="34" charset="-122"/>
                <a:ea typeface="微软雅黑" panose="020B0503020204020204" pitchFamily="34" charset="-122"/>
                <a:sym typeface="+mn-lt"/>
              </a:rPr>
              <a:t>原发性高血压</a:t>
            </a:r>
            <a:endParaRPr kumimoji="0" lang="zh-CN" altLang="en-US" sz="1400" b="1" cap="none" spc="0" normalizeH="0" baseline="0" dirty="0">
              <a:latin typeface="微软雅黑" panose="020B0503020204020204" pitchFamily="34" charset="-122"/>
              <a:ea typeface="微软雅黑" panose="020B0503020204020204" pitchFamily="34" charset="-122"/>
              <a:sym typeface="+mn-lt"/>
            </a:endParaRPr>
          </a:p>
        </p:txBody>
      </p:sp>
      <p:sp>
        <p:nvSpPr>
          <p:cNvPr id="146" name="TextBox 32"/>
          <p:cNvSpPr txBox="1"/>
          <p:nvPr>
            <p:custDataLst>
              <p:tags r:id="rId5"/>
            </p:custDataLst>
          </p:nvPr>
        </p:nvSpPr>
        <p:spPr>
          <a:xfrm>
            <a:off x="6772910" y="4407535"/>
            <a:ext cx="1860550" cy="829945"/>
          </a:xfrm>
          <a:prstGeom prst="rect">
            <a:avLst/>
          </a:prstGeom>
          <a:noFill/>
        </p:spPr>
        <p:txBody>
          <a:bodyPr wrap="square" rtlCol="0">
            <a:spAutoFit/>
          </a:bodyPr>
          <a:p>
            <a:pPr lvl="0" algn="l">
              <a:spcBef>
                <a:spcPts val="0"/>
              </a:spcBef>
              <a:spcAft>
                <a:spcPts val="0"/>
              </a:spcAft>
              <a:buClrTx/>
              <a:buSzTx/>
              <a:buNone/>
              <a:defRPr/>
            </a:pPr>
            <a:r>
              <a:rPr lang="zh-CN" altLang="en-US" sz="1600" kern="0" noProof="0" dirty="0">
                <a:solidFill>
                  <a:schemeClr val="dk1">
                    <a:lumMod val="85000"/>
                    <a:lumOff val="15000"/>
                  </a:schemeClr>
                </a:solidFill>
                <a:latin typeface="微软雅黑" panose="020B0503020204020204" pitchFamily="34" charset="-122"/>
                <a:ea typeface="微软雅黑" panose="020B0503020204020204" pitchFamily="34" charset="-122"/>
                <a:cs typeface="+mn-ea"/>
                <a:sym typeface="+mn-ea"/>
              </a:rPr>
              <a:t>CRC跟踪随访，适合持续治疗的患者预约复诊</a:t>
            </a:r>
            <a:endParaRPr lang="zh-CN" altLang="en-US" sz="1600" kern="0" noProof="0" dirty="0">
              <a:solidFill>
                <a:schemeClr val="dk1">
                  <a:lumMod val="85000"/>
                  <a:lumOff val="15000"/>
                </a:schemeClr>
              </a:solidFill>
              <a:latin typeface="微软雅黑" panose="020B0503020204020204" pitchFamily="34" charset="-122"/>
              <a:ea typeface="微软雅黑" panose="020B0503020204020204" pitchFamily="34" charset="-122"/>
              <a:cs typeface="+mn-ea"/>
              <a:sym typeface="+mn-ea"/>
            </a:endParaRPr>
          </a:p>
        </p:txBody>
      </p:sp>
      <p:sp>
        <p:nvSpPr>
          <p:cNvPr id="5" name="文本框 48"/>
          <p:cNvSpPr txBox="1"/>
          <p:nvPr>
            <p:custDataLst>
              <p:tags r:id="rId6"/>
            </p:custDataLst>
          </p:nvPr>
        </p:nvSpPr>
        <p:spPr>
          <a:xfrm>
            <a:off x="2436495" y="4314825"/>
            <a:ext cx="2021840" cy="1568450"/>
          </a:xfrm>
          <a:prstGeom prst="rect">
            <a:avLst/>
          </a:prstGeom>
          <a:noFill/>
        </p:spPr>
        <p:txBody>
          <a:bodyPr wrap="square" rtlCol="0">
            <a:spAutoFit/>
          </a:bodyPr>
          <a:p>
            <a:pPr marR="0" algn="l" defTabSz="914400" fontAlgn="auto">
              <a:spcBef>
                <a:spcPts val="0"/>
              </a:spcBef>
              <a:spcAft>
                <a:spcPts val="0"/>
              </a:spcAft>
              <a:buClrTx/>
              <a:buSzTx/>
              <a:buFontTx/>
              <a:buNone/>
              <a:defRPr/>
            </a:pPr>
            <a:r>
              <a:rPr lang="en-US" altLang="zh-CN" sz="1600">
                <a:solidFill>
                  <a:srgbClr val="FF0000"/>
                </a:solidFill>
                <a:latin typeface="+mj-ea"/>
                <a:ea typeface="+mj-ea"/>
                <a:cs typeface="+mj-ea"/>
                <a:sym typeface="+mn-ea"/>
              </a:rPr>
              <a:t>Hcy≥10umol/l</a:t>
            </a:r>
            <a:endParaRPr lang="en-US" altLang="zh-CN" sz="1600">
              <a:solidFill>
                <a:srgbClr val="FF0000"/>
              </a:solidFill>
              <a:latin typeface="+mj-ea"/>
              <a:ea typeface="+mj-ea"/>
              <a:cs typeface="+mj-ea"/>
              <a:sym typeface="+mn-ea"/>
            </a:endParaRPr>
          </a:p>
          <a:p>
            <a:pPr marR="0" algn="l" defTabSz="914400" fontAlgn="auto">
              <a:spcBef>
                <a:spcPts val="0"/>
              </a:spcBef>
              <a:spcAft>
                <a:spcPts val="0"/>
              </a:spcAft>
              <a:buClrTx/>
              <a:buSzTx/>
              <a:buFontTx/>
              <a:buNone/>
              <a:defRPr/>
            </a:pPr>
            <a:r>
              <a:rPr kumimoji="0" lang="zh-CN" altLang="en-US" sz="1600" b="1" kern="0" cap="none" spc="0" normalizeH="0" baseline="0" noProof="0" dirty="0">
                <a:solidFill>
                  <a:schemeClr val="dk1">
                    <a:lumMod val="85000"/>
                    <a:lumOff val="15000"/>
                  </a:schemeClr>
                </a:solidFill>
                <a:latin typeface="微软雅黑" panose="020B0503020204020204" pitchFamily="34" charset="-122"/>
                <a:ea typeface="微软雅黑" panose="020B0503020204020204" pitchFamily="34" charset="-122"/>
                <a:cs typeface="+mn-ea"/>
                <a:sym typeface="+mn-lt"/>
              </a:rPr>
              <a:t>临床医师</a:t>
            </a:r>
            <a:endParaRPr kumimoji="0" lang="zh-CN" altLang="en-US" sz="1600" b="1" kern="0" cap="none" spc="0" normalizeH="0" baseline="0" noProof="0" dirty="0">
              <a:solidFill>
                <a:schemeClr val="dk1">
                  <a:lumMod val="85000"/>
                  <a:lumOff val="15000"/>
                </a:schemeClr>
              </a:solidFill>
              <a:latin typeface="微软雅黑" panose="020B0503020204020204" pitchFamily="34" charset="-122"/>
              <a:ea typeface="微软雅黑" panose="020B0503020204020204" pitchFamily="34" charset="-122"/>
              <a:cs typeface="+mn-ea"/>
              <a:sym typeface="+mn-lt"/>
            </a:endParaRPr>
          </a:p>
          <a:p>
            <a:pPr marR="0" algn="l" defTabSz="914400" fontAlgn="auto">
              <a:spcBef>
                <a:spcPts val="0"/>
              </a:spcBef>
              <a:spcAft>
                <a:spcPts val="0"/>
              </a:spcAft>
              <a:buClrTx/>
              <a:buSzTx/>
              <a:buFontTx/>
              <a:buNone/>
              <a:defRPr/>
            </a:pPr>
            <a:r>
              <a:rPr kumimoji="0" lang="en-US" altLang="zh-CN" sz="1600" kern="0" cap="none" spc="0" normalizeH="0" baseline="0" noProof="0" dirty="0">
                <a:solidFill>
                  <a:schemeClr val="dk1">
                    <a:lumMod val="85000"/>
                    <a:lumOff val="15000"/>
                  </a:schemeClr>
                </a:solidFill>
                <a:latin typeface="微软雅黑" panose="020B0503020204020204" pitchFamily="34" charset="-122"/>
                <a:ea typeface="微软雅黑" panose="020B0503020204020204" pitchFamily="34" charset="-122"/>
                <a:cs typeface="+mn-ea"/>
                <a:sym typeface="+mn-lt"/>
              </a:rPr>
              <a:t>1.</a:t>
            </a:r>
            <a:r>
              <a:rPr kumimoji="0" lang="zh-CN" altLang="en-US" sz="1600" kern="0" cap="none" spc="0" normalizeH="0" baseline="0" noProof="0" dirty="0">
                <a:solidFill>
                  <a:schemeClr val="dk1">
                    <a:lumMod val="85000"/>
                    <a:lumOff val="15000"/>
                  </a:schemeClr>
                </a:solidFill>
                <a:latin typeface="微软雅黑" panose="020B0503020204020204" pitchFamily="34" charset="-122"/>
                <a:ea typeface="微软雅黑" panose="020B0503020204020204" pitchFamily="34" charset="-122"/>
                <a:cs typeface="+mn-ea"/>
                <a:sym typeface="+mn-lt"/>
              </a:rPr>
              <a:t>诊断：</a:t>
            </a:r>
            <a:r>
              <a:rPr kumimoji="0" lang="en-US" altLang="zh-CN" sz="1600" kern="0" cap="none" spc="0" normalizeH="0" baseline="0" noProof="0" dirty="0">
                <a:solidFill>
                  <a:schemeClr val="dk1">
                    <a:lumMod val="85000"/>
                    <a:lumOff val="15000"/>
                  </a:schemeClr>
                </a:solidFill>
                <a:latin typeface="微软雅黑" panose="020B0503020204020204" pitchFamily="34" charset="-122"/>
                <a:ea typeface="微软雅黑" panose="020B0503020204020204" pitchFamily="34" charset="-122"/>
                <a:cs typeface="+mn-ea"/>
                <a:sym typeface="+mn-lt"/>
              </a:rPr>
              <a:t>H</a:t>
            </a:r>
            <a:r>
              <a:rPr kumimoji="0" lang="zh-CN" altLang="en-US" sz="1600" kern="0" cap="none" spc="0" normalizeH="0" baseline="0" noProof="0" dirty="0">
                <a:solidFill>
                  <a:schemeClr val="dk1">
                    <a:lumMod val="85000"/>
                    <a:lumOff val="15000"/>
                  </a:schemeClr>
                </a:solidFill>
                <a:latin typeface="微软雅黑" panose="020B0503020204020204" pitchFamily="34" charset="-122"/>
                <a:ea typeface="微软雅黑" panose="020B0503020204020204" pitchFamily="34" charset="-122"/>
                <a:cs typeface="+mn-ea"/>
                <a:sym typeface="+mn-lt"/>
              </a:rPr>
              <a:t>型高血压</a:t>
            </a:r>
            <a:endParaRPr kumimoji="0" lang="zh-CN" altLang="en-US" sz="1600" kern="0" cap="none" spc="0" normalizeH="0" baseline="0" noProof="0" dirty="0">
              <a:solidFill>
                <a:schemeClr val="dk1">
                  <a:lumMod val="85000"/>
                  <a:lumOff val="15000"/>
                </a:schemeClr>
              </a:solidFill>
              <a:latin typeface="微软雅黑" panose="020B0503020204020204" pitchFamily="34" charset="-122"/>
              <a:ea typeface="微软雅黑" panose="020B0503020204020204" pitchFamily="34" charset="-122"/>
              <a:cs typeface="+mn-ea"/>
              <a:sym typeface="+mn-lt"/>
            </a:endParaRPr>
          </a:p>
          <a:p>
            <a:pPr marR="0" algn="l" defTabSz="914400" fontAlgn="auto">
              <a:spcBef>
                <a:spcPts val="0"/>
              </a:spcBef>
              <a:spcAft>
                <a:spcPts val="0"/>
              </a:spcAft>
              <a:buClrTx/>
              <a:buSzTx/>
              <a:buFontTx/>
              <a:buNone/>
              <a:defRPr/>
            </a:pPr>
            <a:r>
              <a:rPr kumimoji="0" lang="en-US" altLang="zh-CN" sz="1600" kern="0" cap="none" spc="0" normalizeH="0" baseline="0" noProof="0" dirty="0">
                <a:solidFill>
                  <a:schemeClr val="dk1">
                    <a:lumMod val="85000"/>
                    <a:lumOff val="15000"/>
                  </a:schemeClr>
                </a:solidFill>
                <a:latin typeface="微软雅黑" panose="020B0503020204020204" pitchFamily="34" charset="-122"/>
                <a:ea typeface="微软雅黑" panose="020B0503020204020204" pitchFamily="34" charset="-122"/>
                <a:cs typeface="+mn-ea"/>
                <a:sym typeface="+mn-lt"/>
              </a:rPr>
              <a:t>2.</a:t>
            </a:r>
            <a:r>
              <a:rPr kumimoji="0" lang="zh-CN" altLang="en-US" sz="1600" kern="0" cap="none" spc="0" normalizeH="0" baseline="0" noProof="0" dirty="0">
                <a:solidFill>
                  <a:schemeClr val="dk1">
                    <a:lumMod val="85000"/>
                    <a:lumOff val="15000"/>
                  </a:schemeClr>
                </a:solidFill>
                <a:latin typeface="微软雅黑" panose="020B0503020204020204" pitchFamily="34" charset="-122"/>
                <a:ea typeface="微软雅黑" panose="020B0503020204020204" pitchFamily="34" charset="-122"/>
                <a:cs typeface="+mn-ea"/>
                <a:sym typeface="+mn-lt"/>
              </a:rPr>
              <a:t>建议入组</a:t>
            </a:r>
            <a:endParaRPr kumimoji="0" lang="zh-CN" altLang="en-US" sz="1600" kern="0" cap="none" spc="0" normalizeH="0" baseline="0" noProof="0" dirty="0">
              <a:solidFill>
                <a:schemeClr val="dk1">
                  <a:lumMod val="85000"/>
                  <a:lumOff val="15000"/>
                </a:schemeClr>
              </a:solidFill>
              <a:latin typeface="微软雅黑" panose="020B0503020204020204" pitchFamily="34" charset="-122"/>
              <a:ea typeface="微软雅黑" panose="020B0503020204020204" pitchFamily="34" charset="-122"/>
              <a:cs typeface="+mn-ea"/>
              <a:sym typeface="+mn-lt"/>
            </a:endParaRPr>
          </a:p>
          <a:p>
            <a:pPr marR="0" algn="l" defTabSz="914400" fontAlgn="auto">
              <a:spcBef>
                <a:spcPts val="0"/>
              </a:spcBef>
              <a:spcAft>
                <a:spcPts val="0"/>
              </a:spcAft>
              <a:buClrTx/>
              <a:buSzTx/>
              <a:buFontTx/>
              <a:buNone/>
              <a:defRPr/>
            </a:pPr>
            <a:r>
              <a:rPr kumimoji="0" lang="en-US" altLang="zh-CN" sz="1600" kern="0" cap="none" spc="0" normalizeH="0" baseline="0" noProof="0" dirty="0">
                <a:solidFill>
                  <a:schemeClr val="dk1">
                    <a:lumMod val="85000"/>
                    <a:lumOff val="15000"/>
                  </a:schemeClr>
                </a:solidFill>
                <a:latin typeface="微软雅黑" panose="020B0503020204020204" pitchFamily="34" charset="-122"/>
                <a:ea typeface="微软雅黑" panose="020B0503020204020204" pitchFamily="34" charset="-122"/>
                <a:cs typeface="+mn-ea"/>
                <a:sym typeface="+mn-lt"/>
              </a:rPr>
              <a:t>3.</a:t>
            </a:r>
            <a:r>
              <a:rPr lang="en-US" altLang="zh-CN" sz="1600" kern="0" noProof="0" dirty="0">
                <a:solidFill>
                  <a:schemeClr val="dk1">
                    <a:lumMod val="85000"/>
                    <a:lumOff val="15000"/>
                  </a:schemeClr>
                </a:solidFill>
                <a:latin typeface="微软雅黑" panose="020B0503020204020204" pitchFamily="34" charset="-122"/>
                <a:ea typeface="微软雅黑" panose="020B0503020204020204" pitchFamily="34" charset="-122"/>
                <a:cs typeface="+mn-ea"/>
                <a:sym typeface="+mn-ea"/>
              </a:rPr>
              <a:t>规范治疗处方</a:t>
            </a:r>
            <a:endParaRPr lang="en-US" altLang="zh-CN" sz="1600" kern="0" noProof="0" dirty="0">
              <a:solidFill>
                <a:schemeClr val="dk1">
                  <a:lumMod val="85000"/>
                  <a:lumOff val="15000"/>
                </a:schemeClr>
              </a:solidFill>
              <a:latin typeface="微软雅黑" panose="020B0503020204020204" pitchFamily="34" charset="-122"/>
              <a:ea typeface="微软雅黑" panose="020B0503020204020204" pitchFamily="34" charset="-122"/>
              <a:cs typeface="+mn-ea"/>
              <a:sym typeface="+mn-ea"/>
            </a:endParaRPr>
          </a:p>
          <a:p>
            <a:pPr marR="0" algn="l" defTabSz="914400" fontAlgn="auto">
              <a:spcBef>
                <a:spcPts val="0"/>
              </a:spcBef>
              <a:spcAft>
                <a:spcPts val="0"/>
              </a:spcAft>
              <a:buClrTx/>
              <a:buSzTx/>
              <a:buFontTx/>
              <a:buNone/>
              <a:defRPr/>
            </a:pPr>
            <a:r>
              <a:rPr lang="en-US" altLang="zh-CN" sz="1600" kern="0" noProof="0" dirty="0">
                <a:solidFill>
                  <a:schemeClr val="dk1">
                    <a:lumMod val="85000"/>
                    <a:lumOff val="15000"/>
                  </a:schemeClr>
                </a:solidFill>
                <a:latin typeface="微软雅黑" panose="020B0503020204020204" pitchFamily="34" charset="-122"/>
                <a:ea typeface="微软雅黑" panose="020B0503020204020204" pitchFamily="34" charset="-122"/>
                <a:cs typeface="+mn-ea"/>
                <a:sym typeface="+mn-ea"/>
              </a:rPr>
              <a:t>（1个月药物）</a:t>
            </a:r>
            <a:endParaRPr kumimoji="0" lang="en-US" altLang="zh-CN" sz="1600" kern="0" cap="none" spc="0" normalizeH="0" baseline="0" noProof="0" dirty="0">
              <a:solidFill>
                <a:schemeClr val="dk1">
                  <a:lumMod val="85000"/>
                  <a:lumOff val="15000"/>
                </a:schemeClr>
              </a:solidFill>
              <a:latin typeface="微软雅黑" panose="020B0503020204020204" pitchFamily="34" charset="-122"/>
              <a:ea typeface="微软雅黑" panose="020B0503020204020204" pitchFamily="34" charset="-122"/>
              <a:cs typeface="+mn-ea"/>
              <a:sym typeface="+mn-lt"/>
            </a:endParaRPr>
          </a:p>
        </p:txBody>
      </p:sp>
      <p:pic>
        <p:nvPicPr>
          <p:cNvPr id="9" name="图片 8"/>
          <p:cNvPicPr>
            <a:picLocks noChangeAspect="1"/>
          </p:cNvPicPr>
          <p:nvPr/>
        </p:nvPicPr>
        <p:blipFill>
          <a:blip r:embed="rId7"/>
          <a:stretch>
            <a:fillRect/>
          </a:stretch>
        </p:blipFill>
        <p:spPr>
          <a:xfrm>
            <a:off x="4712335" y="2479040"/>
            <a:ext cx="1314450" cy="728345"/>
          </a:xfrm>
          <a:prstGeom prst="rect">
            <a:avLst/>
          </a:prstGeom>
        </p:spPr>
      </p:pic>
      <p:sp>
        <p:nvSpPr>
          <p:cNvPr id="10" name="TextBox 32"/>
          <p:cNvSpPr txBox="1"/>
          <p:nvPr>
            <p:custDataLst>
              <p:tags r:id="rId8"/>
            </p:custDataLst>
          </p:nvPr>
        </p:nvSpPr>
        <p:spPr>
          <a:xfrm>
            <a:off x="4561205" y="1118235"/>
            <a:ext cx="1982470" cy="1360805"/>
          </a:xfrm>
          <a:prstGeom prst="rect">
            <a:avLst/>
          </a:prstGeom>
          <a:noFill/>
        </p:spPr>
        <p:txBody>
          <a:bodyPr wrap="square" rtlCol="0">
            <a:spAutoFit/>
          </a:bodyPr>
          <a:p>
            <a:pPr algn="l">
              <a:lnSpc>
                <a:spcPct val="130000"/>
              </a:lnSpc>
            </a:pPr>
            <a:r>
              <a:rPr lang="zh-CN" altLang="en-US" sz="1400" b="1" noProof="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返回</a:t>
            </a:r>
            <a:r>
              <a:rPr lang="zh-CN" altLang="en-US" sz="1400" b="1" noProof="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项目办</a:t>
            </a:r>
            <a:r>
              <a:rPr lang="zh-CN" altLang="en-US" sz="1400" b="1" noProof="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登记入组：</a:t>
            </a:r>
            <a:endParaRPr lang="zh-CN" altLang="en-US" sz="1400" b="1" noProof="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gn="l">
              <a:lnSpc>
                <a:spcPct val="130000"/>
              </a:lnSpc>
            </a:pPr>
            <a:r>
              <a:rPr lang="en-US" altLang="zh-CN" sz="1400" dirty="0">
                <a:latin typeface="微软雅黑" panose="020B0503020204020204" pitchFamily="34" charset="-122"/>
                <a:ea typeface="微软雅黑" panose="020B0503020204020204" pitchFamily="34" charset="-122"/>
                <a:sym typeface="+mn-ea"/>
              </a:rPr>
              <a:t>1.</a:t>
            </a:r>
            <a:r>
              <a:rPr lang="zh-CN" altLang="en-US" sz="1400" dirty="0">
                <a:latin typeface="微软雅黑" panose="020B0503020204020204" pitchFamily="34" charset="-122"/>
                <a:ea typeface="微软雅黑" panose="020B0503020204020204" pitchFamily="34" charset="-122"/>
                <a:sym typeface="+mn-ea"/>
              </a:rPr>
              <a:t>登记信息</a:t>
            </a:r>
            <a:endParaRPr lang="zh-CN" altLang="en-US" sz="1400" dirty="0">
              <a:latin typeface="微软雅黑" panose="020B0503020204020204" pitchFamily="34" charset="-122"/>
              <a:ea typeface="微软雅黑" panose="020B0503020204020204" pitchFamily="34" charset="-122"/>
              <a:sym typeface="+mn-ea"/>
            </a:endParaRPr>
          </a:p>
          <a:p>
            <a:pPr algn="l">
              <a:lnSpc>
                <a:spcPct val="130000"/>
              </a:lnSpc>
            </a:pPr>
            <a:r>
              <a:rPr lang="en-US" altLang="zh-CN" sz="1400" dirty="0">
                <a:latin typeface="微软雅黑" panose="020B0503020204020204" pitchFamily="34" charset="-122"/>
                <a:ea typeface="微软雅黑" panose="020B0503020204020204" pitchFamily="34" charset="-122"/>
                <a:sym typeface="+mn-ea"/>
              </a:rPr>
              <a:t>2.</a:t>
            </a:r>
            <a:r>
              <a:rPr lang="zh-CN" altLang="en-US" sz="1400" dirty="0">
                <a:latin typeface="微软雅黑" panose="020B0503020204020204" pitchFamily="34" charset="-122"/>
                <a:ea typeface="微软雅黑" panose="020B0503020204020204" pitchFamily="34" charset="-122"/>
                <a:sym typeface="+mn-ea"/>
              </a:rPr>
              <a:t>签署</a:t>
            </a:r>
            <a:r>
              <a:rPr lang="zh-CN" altLang="en-US" sz="1400" dirty="0">
                <a:latin typeface="微软雅黑" panose="020B0503020204020204" pitchFamily="34" charset="-122"/>
                <a:ea typeface="微软雅黑" panose="020B0503020204020204" pitchFamily="34" charset="-122"/>
                <a:sym typeface="+mn-ea"/>
              </a:rPr>
              <a:t>知情同意书</a:t>
            </a:r>
            <a:endParaRPr lang="zh-CN" altLang="en-US" sz="1400" dirty="0">
              <a:latin typeface="微软雅黑" panose="020B0503020204020204" pitchFamily="34" charset="-122"/>
              <a:ea typeface="微软雅黑" panose="020B0503020204020204" pitchFamily="34" charset="-122"/>
              <a:sym typeface="+mn-ea"/>
            </a:endParaRPr>
          </a:p>
          <a:p>
            <a:pPr lvl="0" indent="0" algn="l" eaLnBrk="0" hangingPunct="0"/>
            <a:r>
              <a:rPr lang="en-US" altLang="zh-CN" sz="1400" noProof="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3.</a:t>
            </a:r>
            <a:r>
              <a:rPr lang="zh-CN" altLang="en-US" sz="1400" noProof="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领取</a:t>
            </a:r>
            <a:r>
              <a:rPr lang="zh-CN" altLang="en-US" sz="1400" noProof="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免费资助</a:t>
            </a:r>
            <a:r>
              <a:rPr lang="en-US" altLang="zh-CN" sz="1400" dirty="0">
                <a:latin typeface="微软雅黑" panose="020B0503020204020204" pitchFamily="34" charset="-122"/>
                <a:ea typeface="微软雅黑" panose="020B0503020204020204" pitchFamily="34" charset="-122"/>
                <a:sym typeface="+mn-ea"/>
              </a:rPr>
              <a:t>1</a:t>
            </a:r>
            <a:r>
              <a:rPr lang="zh-CN" altLang="en-US" sz="1400" dirty="0">
                <a:latin typeface="微软雅黑" panose="020B0503020204020204" pitchFamily="34" charset="-122"/>
                <a:ea typeface="微软雅黑" panose="020B0503020204020204" pitchFamily="34" charset="-122"/>
                <a:sym typeface="+mn-ea"/>
              </a:rPr>
              <a:t>个月</a:t>
            </a:r>
            <a:endParaRPr lang="zh-CN" altLang="en-US" sz="1400" dirty="0">
              <a:latin typeface="微软雅黑" panose="020B0503020204020204" pitchFamily="34" charset="-122"/>
              <a:ea typeface="微软雅黑" panose="020B0503020204020204" pitchFamily="34" charset="-122"/>
              <a:sym typeface="+mn-ea"/>
            </a:endParaRPr>
          </a:p>
          <a:p>
            <a:pPr lvl="0" indent="0" algn="l" eaLnBrk="0" hangingPunct="0"/>
            <a:r>
              <a:rPr lang="zh-CN" altLang="en-US" sz="1400" dirty="0">
                <a:latin typeface="微软雅黑" panose="020B0503020204020204" pitchFamily="34" charset="-122"/>
                <a:ea typeface="微软雅黑" panose="020B0503020204020204" pitchFamily="34" charset="-122"/>
                <a:sym typeface="+mn-ea"/>
              </a:rPr>
              <a:t>依叶片及其他降压药</a:t>
            </a:r>
            <a:endParaRPr lang="zh-CN" altLang="en-US" sz="1400" noProof="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p:txBody>
      </p:sp>
      <p:sp>
        <p:nvSpPr>
          <p:cNvPr id="12" name="文本框 11"/>
          <p:cNvSpPr txBox="1"/>
          <p:nvPr/>
        </p:nvSpPr>
        <p:spPr>
          <a:xfrm>
            <a:off x="10263188" y="4407535"/>
            <a:ext cx="1600200" cy="583565"/>
          </a:xfrm>
          <a:prstGeom prst="rect">
            <a:avLst/>
          </a:prstGeom>
          <a:noFill/>
        </p:spPr>
        <p:txBody>
          <a:bodyPr wrap="none" rtlCol="0" anchor="t">
            <a:spAutoFit/>
          </a:bodyPr>
          <a:p>
            <a:pPr lvl="0" indent="0" algn="ctr" eaLnBrk="0" hangingPunct="0"/>
            <a:r>
              <a:rPr lang="en-US" altLang="zh-CN" sz="1600" dirty="0">
                <a:solidFill>
                  <a:schemeClr val="tx1"/>
                </a:solidFill>
                <a:latin typeface="微软雅黑" panose="020B0503020204020204" pitchFamily="34" charset="-122"/>
                <a:ea typeface="微软雅黑" panose="020B0503020204020204" pitchFamily="34" charset="-122"/>
                <a:sym typeface="+mn-ea"/>
              </a:rPr>
              <a:t>CRC</a:t>
            </a:r>
            <a:r>
              <a:rPr lang="zh-CN" altLang="en-US" sz="1600" dirty="0">
                <a:solidFill>
                  <a:schemeClr val="tx1"/>
                </a:solidFill>
                <a:latin typeface="微软雅黑" panose="020B0503020204020204" pitchFamily="34" charset="-122"/>
                <a:ea typeface="微软雅黑" panose="020B0503020204020204" pitchFamily="34" charset="-122"/>
                <a:sym typeface="+mn-ea"/>
              </a:rPr>
              <a:t>整理资料录</a:t>
            </a:r>
            <a:endParaRPr lang="zh-CN" altLang="en-US" sz="1600" dirty="0">
              <a:solidFill>
                <a:schemeClr val="tx1"/>
              </a:solidFill>
              <a:latin typeface="微软雅黑" panose="020B0503020204020204" pitchFamily="34" charset="-122"/>
              <a:ea typeface="微软雅黑" panose="020B0503020204020204" pitchFamily="34" charset="-122"/>
              <a:sym typeface="+mn-ea"/>
            </a:endParaRPr>
          </a:p>
          <a:p>
            <a:pPr lvl="0" indent="0" algn="ctr" eaLnBrk="0" hangingPunct="0"/>
            <a:r>
              <a:rPr lang="zh-CN" altLang="en-US" sz="1600" dirty="0">
                <a:solidFill>
                  <a:schemeClr val="tx1"/>
                </a:solidFill>
                <a:latin typeface="微软雅黑" panose="020B0503020204020204" pitchFamily="34" charset="-122"/>
                <a:ea typeface="微软雅黑" panose="020B0503020204020204" pitchFamily="34" charset="-122"/>
                <a:sym typeface="+mn-ea"/>
              </a:rPr>
              <a:t>入数据平台</a:t>
            </a:r>
            <a:endParaRPr lang="zh-CN" altLang="en-US" sz="1600" dirty="0">
              <a:solidFill>
                <a:schemeClr val="tx1"/>
              </a:solidFill>
              <a:latin typeface="微软雅黑" panose="020B0503020204020204" pitchFamily="34" charset="-122"/>
              <a:ea typeface="微软雅黑" panose="020B0503020204020204" pitchFamily="34" charset="-122"/>
              <a:sym typeface="+mn-ea"/>
            </a:endParaRPr>
          </a:p>
        </p:txBody>
      </p:sp>
      <p:sp>
        <p:nvSpPr>
          <p:cNvPr id="13" name="文本框 48"/>
          <p:cNvSpPr txBox="1"/>
          <p:nvPr>
            <p:custDataLst>
              <p:tags r:id="rId9"/>
            </p:custDataLst>
          </p:nvPr>
        </p:nvSpPr>
        <p:spPr>
          <a:xfrm>
            <a:off x="8633460" y="2214245"/>
            <a:ext cx="1630045" cy="829945"/>
          </a:xfrm>
          <a:prstGeom prst="rect">
            <a:avLst/>
          </a:prstGeom>
          <a:noFill/>
        </p:spPr>
        <p:txBody>
          <a:bodyPr wrap="square" rtlCol="0">
            <a:spAutoFit/>
          </a:bodyPr>
          <a:p>
            <a:pPr marR="0" algn="l" defTabSz="914400" fontAlgn="auto">
              <a:spcBef>
                <a:spcPts val="0"/>
              </a:spcBef>
              <a:spcAft>
                <a:spcPts val="0"/>
              </a:spcAft>
              <a:buClrTx/>
              <a:buSzTx/>
              <a:buFontTx/>
              <a:buNone/>
              <a:defRPr/>
            </a:pPr>
            <a:r>
              <a:rPr kumimoji="0" lang="zh-CN" altLang="en-US" sz="1600" b="1" kern="0" cap="none" spc="0" normalizeH="0" baseline="0" noProof="0" dirty="0">
                <a:solidFill>
                  <a:schemeClr val="dk1">
                    <a:lumMod val="85000"/>
                    <a:lumOff val="15000"/>
                  </a:schemeClr>
                </a:solidFill>
                <a:latin typeface="微软雅黑" panose="020B0503020204020204" pitchFamily="34" charset="-122"/>
                <a:ea typeface="微软雅黑" panose="020B0503020204020204" pitchFamily="34" charset="-122"/>
                <a:cs typeface="+mn-ea"/>
                <a:sym typeface="+mn-lt"/>
              </a:rPr>
              <a:t>临床医生：</a:t>
            </a:r>
            <a:endParaRPr kumimoji="0" lang="zh-CN" altLang="en-US" sz="1600" b="1" kern="0" cap="none" spc="0" normalizeH="0" baseline="0" noProof="0" dirty="0">
              <a:solidFill>
                <a:schemeClr val="dk1">
                  <a:lumMod val="85000"/>
                  <a:lumOff val="15000"/>
                </a:schemeClr>
              </a:solidFill>
              <a:latin typeface="微软雅黑" panose="020B0503020204020204" pitchFamily="34" charset="-122"/>
              <a:ea typeface="微软雅黑" panose="020B0503020204020204" pitchFamily="34" charset="-122"/>
              <a:cs typeface="+mn-ea"/>
              <a:sym typeface="+mn-lt"/>
            </a:endParaRPr>
          </a:p>
          <a:p>
            <a:pPr marR="0" algn="l" defTabSz="914400" fontAlgn="auto">
              <a:spcBef>
                <a:spcPts val="0"/>
              </a:spcBef>
              <a:spcAft>
                <a:spcPts val="0"/>
              </a:spcAft>
              <a:buClrTx/>
              <a:buSzTx/>
              <a:buFontTx/>
              <a:buNone/>
              <a:defRPr/>
            </a:pPr>
            <a:r>
              <a:rPr kumimoji="0" lang="en-US" altLang="zh-CN" sz="1600" kern="0" cap="none" spc="0" normalizeH="0" baseline="0" noProof="0" dirty="0">
                <a:solidFill>
                  <a:schemeClr val="dk1">
                    <a:lumMod val="85000"/>
                    <a:lumOff val="15000"/>
                  </a:schemeClr>
                </a:solidFill>
                <a:latin typeface="微软雅黑" panose="020B0503020204020204" pitchFamily="34" charset="-122"/>
                <a:ea typeface="微软雅黑" panose="020B0503020204020204" pitchFamily="34" charset="-122"/>
                <a:cs typeface="+mn-ea"/>
                <a:sym typeface="+mn-lt"/>
              </a:rPr>
              <a:t>1.</a:t>
            </a:r>
            <a:r>
              <a:rPr kumimoji="0" lang="zh-CN" altLang="en-US" sz="1600" kern="0" cap="none" spc="0" normalizeH="0" baseline="0" noProof="0" dirty="0">
                <a:solidFill>
                  <a:schemeClr val="dk1">
                    <a:lumMod val="85000"/>
                    <a:lumOff val="15000"/>
                  </a:schemeClr>
                </a:solidFill>
                <a:latin typeface="微软雅黑" panose="020B0503020204020204" pitchFamily="34" charset="-122"/>
                <a:ea typeface="微软雅黑" panose="020B0503020204020204" pitchFamily="34" charset="-122"/>
                <a:cs typeface="+mn-ea"/>
                <a:sym typeface="+mn-lt"/>
              </a:rPr>
              <a:t>复诊</a:t>
            </a:r>
            <a:endParaRPr kumimoji="0" lang="zh-CN" altLang="en-US" sz="1600" kern="0" cap="none" spc="0" normalizeH="0" baseline="0" noProof="0" dirty="0">
              <a:solidFill>
                <a:schemeClr val="dk1">
                  <a:lumMod val="85000"/>
                  <a:lumOff val="15000"/>
                </a:schemeClr>
              </a:solidFill>
              <a:latin typeface="微软雅黑" panose="020B0503020204020204" pitchFamily="34" charset="-122"/>
              <a:ea typeface="微软雅黑" panose="020B0503020204020204" pitchFamily="34" charset="-122"/>
              <a:cs typeface="+mn-ea"/>
              <a:sym typeface="+mn-lt"/>
            </a:endParaRPr>
          </a:p>
          <a:p>
            <a:pPr marR="0" algn="l" defTabSz="914400" fontAlgn="auto">
              <a:spcBef>
                <a:spcPts val="0"/>
              </a:spcBef>
              <a:spcAft>
                <a:spcPts val="0"/>
              </a:spcAft>
              <a:buClrTx/>
              <a:buSzTx/>
              <a:buFontTx/>
              <a:buNone/>
              <a:defRPr/>
            </a:pPr>
            <a:r>
              <a:rPr lang="en-US" altLang="zh-CN" sz="1600" kern="0" noProof="0" dirty="0">
                <a:solidFill>
                  <a:schemeClr val="dk1">
                    <a:lumMod val="85000"/>
                    <a:lumOff val="15000"/>
                  </a:schemeClr>
                </a:solidFill>
                <a:latin typeface="微软雅黑" panose="020B0503020204020204" pitchFamily="34" charset="-122"/>
                <a:ea typeface="微软雅黑" panose="020B0503020204020204" pitchFamily="34" charset="-122"/>
                <a:cs typeface="+mn-ea"/>
                <a:sym typeface="+mn-ea"/>
              </a:rPr>
              <a:t>2.规范治疗处方</a:t>
            </a:r>
            <a:endParaRPr kumimoji="0" lang="zh-CN" altLang="en-US" sz="1600" kern="0" cap="none" spc="0" normalizeH="0" baseline="0" noProof="0" dirty="0">
              <a:solidFill>
                <a:schemeClr val="dk1">
                  <a:lumMod val="85000"/>
                  <a:lumOff val="15000"/>
                </a:schemeClr>
              </a:solidFill>
              <a:latin typeface="微软雅黑" panose="020B0503020204020204" pitchFamily="34" charset="-122"/>
              <a:ea typeface="微软雅黑" panose="020B0503020204020204" pitchFamily="34" charset="-122"/>
              <a:cs typeface="+mn-ea"/>
              <a:sym typeface="+mn-lt"/>
            </a:endParaRPr>
          </a:p>
        </p:txBody>
      </p:sp>
      <p:sp>
        <p:nvSpPr>
          <p:cNvPr id="2" name="文本框 1"/>
          <p:cNvSpPr txBox="1"/>
          <p:nvPr/>
        </p:nvSpPr>
        <p:spPr>
          <a:xfrm>
            <a:off x="3503930" y="332740"/>
            <a:ext cx="7639685" cy="583565"/>
          </a:xfrm>
          <a:prstGeom prst="rect">
            <a:avLst/>
          </a:prstGeom>
          <a:noFill/>
        </p:spPr>
        <p:txBody>
          <a:bodyPr wrap="square" rtlCol="0" anchor="t">
            <a:spAutoFit/>
          </a:bodyPr>
          <a:p>
            <a:r>
              <a:rPr lang="en-US" altLang="zh-CN" sz="3200" b="1">
                <a:ln>
                  <a:noFill/>
                </a:ln>
                <a:solidFill>
                  <a:schemeClr val="accent4"/>
                </a:solidFill>
                <a:effectLst/>
                <a:uLnTx/>
                <a:uFillTx/>
                <a:latin typeface="微软雅黑" panose="020B0503020204020204" pitchFamily="34" charset="-122"/>
                <a:ea typeface="微软雅黑" panose="020B0503020204020204" pitchFamily="34" charset="-122"/>
                <a:sym typeface="+mn-ea"/>
              </a:rPr>
              <a:t>   </a:t>
            </a:r>
            <a:r>
              <a:rPr lang="zh-CN" altLang="en-US" sz="3200" b="1">
                <a:ln>
                  <a:noFill/>
                </a:ln>
                <a:solidFill>
                  <a:schemeClr val="accent4"/>
                </a:solidFill>
                <a:effectLst/>
                <a:uLnTx/>
                <a:uFillTx/>
                <a:latin typeface="微软雅黑" panose="020B0503020204020204" pitchFamily="34" charset="-122"/>
                <a:ea typeface="微软雅黑" panose="020B0503020204020204" pitchFamily="34" charset="-122"/>
                <a:sym typeface="+mn-ea"/>
              </a:rPr>
              <a:t>关于H型高血压规范治疗</a:t>
            </a:r>
            <a:r>
              <a:rPr lang="en-US" altLang="zh-CN" sz="3200" b="1">
                <a:ln>
                  <a:noFill/>
                </a:ln>
                <a:solidFill>
                  <a:schemeClr val="accent4"/>
                </a:solidFill>
                <a:effectLst/>
                <a:uLnTx/>
                <a:uFillTx/>
                <a:latin typeface="微软雅黑" panose="020B0503020204020204" pitchFamily="34" charset="-122"/>
                <a:ea typeface="微软雅黑" panose="020B0503020204020204" pitchFamily="34" charset="-122"/>
                <a:sym typeface="+mn-ea"/>
              </a:rPr>
              <a:t>CRC</a:t>
            </a:r>
            <a:r>
              <a:rPr lang="zh-CN" altLang="en-US" sz="3200" b="1">
                <a:ln>
                  <a:noFill/>
                </a:ln>
                <a:solidFill>
                  <a:schemeClr val="accent4"/>
                </a:solidFill>
                <a:effectLst/>
                <a:uLnTx/>
                <a:uFillTx/>
                <a:latin typeface="微软雅黑" panose="020B0503020204020204" pitchFamily="34" charset="-122"/>
                <a:ea typeface="微软雅黑" panose="020B0503020204020204" pitchFamily="34" charset="-122"/>
                <a:sym typeface="+mn-ea"/>
              </a:rPr>
              <a:t>公益</a:t>
            </a:r>
            <a:r>
              <a:rPr lang="zh-CN" altLang="en-US" sz="3200" b="1">
                <a:ln>
                  <a:noFill/>
                </a:ln>
                <a:solidFill>
                  <a:schemeClr val="accent4"/>
                </a:solidFill>
                <a:effectLst/>
                <a:uLnTx/>
                <a:uFillTx/>
                <a:latin typeface="微软雅黑" panose="020B0503020204020204" pitchFamily="34" charset="-122"/>
                <a:ea typeface="微软雅黑" panose="020B0503020204020204" pitchFamily="34" charset="-122"/>
                <a:sym typeface="+mn-ea"/>
              </a:rPr>
              <a:t>项目</a:t>
            </a:r>
            <a:endParaRPr lang="zh-CN" altLang="en-US" sz="3200" b="1">
              <a:ln>
                <a:noFill/>
              </a:ln>
              <a:solidFill>
                <a:schemeClr val="accent4"/>
              </a:solidFill>
              <a:effectLst/>
              <a:uLnTx/>
              <a:uFillTx/>
              <a:latin typeface="微软雅黑" panose="020B0503020204020204" pitchFamily="34" charset="-122"/>
              <a:ea typeface="微软雅黑" panose="020B0503020204020204" pitchFamily="34" charset="-122"/>
              <a:sym typeface="+mn-ea"/>
            </a:endParaRPr>
          </a:p>
        </p:txBody>
      </p:sp>
      <p:pic>
        <p:nvPicPr>
          <p:cNvPr id="7" name="图片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5915" y="476250"/>
            <a:ext cx="3417570" cy="222885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bwMode="auto">
          <a:ln>
            <a:miter lim="800000"/>
          </a:ln>
          <a:effectLst/>
          <a:scene3d>
            <a:camera prst="orthographicFront"/>
            <a:lightRig rig="balanced" dir="t"/>
          </a:scene3d>
          <a:sp3d prstMaterial="plastic"/>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4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j-cs"/>
              </a:rPr>
              <a:t>什么是</a:t>
            </a:r>
            <a:r>
              <a:rPr kumimoji="0" lang="zh-CN" altLang="en-US" sz="4400" b="1" i="0" u="none" strike="noStrike" kern="1200" cap="none" spc="0" normalizeH="0" baseline="0" noProof="1">
                <a:ln>
                  <a:noFill/>
                </a:ln>
                <a:gradFill>
                  <a:gsLst>
                    <a:gs pos="21000">
                      <a:schemeClr val="accent2"/>
                    </a:gs>
                    <a:gs pos="88000">
                      <a:srgbClr val="C5C7CA"/>
                    </a:gs>
                  </a:gsLst>
                  <a:lin ang="5400000"/>
                </a:gradFill>
                <a:effectLst/>
                <a:uLnTx/>
                <a:uFillTx/>
                <a:latin typeface="微软雅黑" panose="020B0503020204020204" pitchFamily="34" charset="-122"/>
                <a:ea typeface="微软雅黑" panose="020B0503020204020204" pitchFamily="34" charset="-122"/>
                <a:cs typeface="+mj-cs"/>
              </a:rPr>
              <a:t>中风</a:t>
            </a:r>
            <a:r>
              <a:rPr kumimoji="0" lang="zh-CN" altLang="en-US" sz="44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j-cs"/>
              </a:rPr>
              <a:t>？</a:t>
            </a:r>
            <a:endParaRPr kumimoji="0" lang="zh-CN" altLang="en-US" sz="44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j-cs"/>
            </a:endParaRPr>
          </a:p>
        </p:txBody>
      </p:sp>
      <p:sp>
        <p:nvSpPr>
          <p:cNvPr id="3" name="内容占位符 2"/>
          <p:cNvSpPr>
            <a:spLocks noGrp="1"/>
          </p:cNvSpPr>
          <p:nvPr>
            <p:ph idx="1"/>
          </p:nvPr>
        </p:nvSpPr>
        <p:spPr>
          <a:xfrm>
            <a:off x="6218238" y="1965325"/>
            <a:ext cx="3992563" cy="3975100"/>
          </a:xfrm>
        </p:spPr>
        <p:txBody>
          <a:bodyPr vert="horz" wrap="square" lIns="91440" tIns="45720" rIns="91440" bIns="45720" numCol="1" anchor="t" anchorCtr="0" compatLnSpc="1"/>
          <a:lstStyle/>
          <a:p>
            <a:pPr marL="0" marR="0" lvl="0" indent="0" algn="l" defTabSz="914400" rtl="0" eaLnBrk="1" fontAlgn="base" latinLnBrk="0" hangingPunct="1">
              <a:lnSpc>
                <a:spcPct val="150000"/>
              </a:lnSpc>
              <a:spcBef>
                <a:spcPct val="20000"/>
              </a:spcBef>
              <a:spcAft>
                <a:spcPct val="0"/>
              </a:spcAft>
              <a:buClrTx/>
              <a:buSzTx/>
              <a:buFontTx/>
              <a:buNone/>
              <a:defRPr/>
            </a:pPr>
            <a:r>
              <a:rPr kumimoji="0" lang="zh-CN" altLang="en-US" sz="2000" b="1" i="0" u="none" strike="noStrike" kern="1200" cap="none" spc="0" normalizeH="0" baseline="0" noProof="1">
                <a:ln>
                  <a:noFill/>
                </a:ln>
                <a:solidFill>
                  <a:schemeClr val="accent2"/>
                </a:solidFill>
                <a:effectLst/>
                <a:uLnTx/>
                <a:uFillTx/>
                <a:latin typeface="微软雅黑" panose="020B0503020204020204" pitchFamily="34" charset="-122"/>
                <a:ea typeface="微软雅黑" panose="020B0503020204020204" pitchFamily="34" charset="-122"/>
                <a:cs typeface="+mn-cs"/>
              </a:rPr>
              <a:t>中风：</a:t>
            </a:r>
            <a:r>
              <a:rPr kumimoji="0" lang="zh-CN" altLang="en-US" sz="2000" b="0"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n-cs"/>
              </a:rPr>
              <a:t>又称</a:t>
            </a:r>
            <a:r>
              <a:rPr kumimoji="0" lang="zh-CN" altLang="en-US" sz="2000" b="0" i="0" u="none" strike="noStrike" kern="1200" cap="none" spc="0" normalizeH="0" baseline="0" noProof="1">
                <a:ln>
                  <a:noFill/>
                </a:ln>
                <a:solidFill>
                  <a:schemeClr val="accent2"/>
                </a:solidFill>
                <a:effectLst/>
                <a:uLnTx/>
                <a:uFillTx/>
                <a:latin typeface="微软雅黑" panose="020B0503020204020204" pitchFamily="34" charset="-122"/>
                <a:ea typeface="微软雅黑" panose="020B0503020204020204" pitchFamily="34" charset="-122"/>
                <a:cs typeface="+mn-cs"/>
              </a:rPr>
              <a:t>脑卒中</a:t>
            </a:r>
            <a:r>
              <a:rPr kumimoji="0" lang="zh-CN" altLang="en-US" sz="2000" b="0"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n-cs"/>
              </a:rPr>
              <a:t>，是由于脑部供血受阻而迅速发展的脑功能损失。</a:t>
            </a:r>
            <a:endParaRPr kumimoji="0" lang="zh-CN" altLang="en-US" sz="2000" b="0"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ct val="20000"/>
              </a:spcBef>
              <a:spcAft>
                <a:spcPct val="0"/>
              </a:spcAft>
              <a:buClrTx/>
              <a:buSzTx/>
              <a:buFontTx/>
              <a:buNone/>
              <a:defRPr/>
            </a:pPr>
            <a:endParaRPr kumimoji="0" lang="zh-CN" altLang="en-US" sz="2000" b="0"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ct val="20000"/>
              </a:spcBef>
              <a:spcAft>
                <a:spcPct val="0"/>
              </a:spcAft>
              <a:buClrTx/>
              <a:buSzTx/>
              <a:buFontTx/>
              <a:buNone/>
              <a:defRPr/>
            </a:pPr>
            <a:r>
              <a:rPr kumimoji="0" lang="zh-CN" altLang="en-US" sz="20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n-cs"/>
              </a:rPr>
              <a:t>中风</a:t>
            </a:r>
            <a:r>
              <a:rPr kumimoji="0" lang="zh-CN" altLang="en-US" sz="2000" b="0" i="0" u="none" strike="noStrike" kern="1200" cap="none" spc="0" normalizeH="0" baseline="0" noProof="1">
                <a:ln>
                  <a:noFill/>
                </a:ln>
                <a:solidFill>
                  <a:schemeClr val="accent2"/>
                </a:solidFill>
                <a:effectLst/>
                <a:uLnTx/>
                <a:uFillTx/>
                <a:latin typeface="微软雅黑" panose="020B0503020204020204" pitchFamily="34" charset="-122"/>
                <a:ea typeface="微软雅黑" panose="020B0503020204020204" pitchFamily="34" charset="-122"/>
                <a:cs typeface="+mn-cs"/>
              </a:rPr>
              <a:t>可分为</a:t>
            </a:r>
            <a:r>
              <a:rPr kumimoji="0" lang="zh-CN" altLang="en-US" sz="2000" b="1" i="0" u="none" strike="noStrike" kern="1200" cap="none" spc="0" normalizeH="0" baseline="0" noProof="1">
                <a:ln>
                  <a:noFill/>
                </a:ln>
                <a:solidFill>
                  <a:schemeClr val="accent2"/>
                </a:solidFill>
                <a:effectLst/>
                <a:uLnTx/>
                <a:uFillTx/>
                <a:latin typeface="微软雅黑" panose="020B0503020204020204" pitchFamily="34" charset="-122"/>
                <a:ea typeface="微软雅黑" panose="020B0503020204020204" pitchFamily="34" charset="-122"/>
                <a:cs typeface="+mn-cs"/>
                <a:sym typeface="+mn-ea"/>
              </a:rPr>
              <a:t>脑溢血</a:t>
            </a:r>
            <a:r>
              <a:rPr kumimoji="0" lang="zh-CN" altLang="en-US" sz="2000" b="0"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n-cs"/>
                <a:sym typeface="+mn-ea"/>
              </a:rPr>
              <a:t>（血管破裂致脑出血，即</a:t>
            </a:r>
            <a:r>
              <a:rPr kumimoji="0" lang="zh-CN" altLang="en-US" sz="2000" b="0" i="0" u="none" strike="noStrike" kern="1200" cap="none" spc="0" normalizeH="0" baseline="0" noProof="1">
                <a:ln>
                  <a:noFill/>
                </a:ln>
                <a:solidFill>
                  <a:schemeClr val="accent2"/>
                </a:solidFill>
                <a:effectLst/>
                <a:uLnTx/>
                <a:uFillTx/>
                <a:latin typeface="微软雅黑" panose="020B0503020204020204" pitchFamily="34" charset="-122"/>
                <a:ea typeface="微软雅黑" panose="020B0503020204020204" pitchFamily="34" charset="-122"/>
                <a:cs typeface="+mn-cs"/>
                <a:sym typeface="+mn-ea"/>
              </a:rPr>
              <a:t>出血性脑卒中</a:t>
            </a:r>
            <a:r>
              <a:rPr kumimoji="0" lang="zh-CN" altLang="en-US" sz="2000" b="0"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n-cs"/>
                <a:sym typeface="+mn-ea"/>
              </a:rPr>
              <a:t>）</a:t>
            </a:r>
            <a:r>
              <a:rPr kumimoji="0" lang="zh-CN" altLang="en-US" sz="2000" b="0" i="0" u="none" strike="noStrike" kern="1200" cap="none" spc="0" normalizeH="0" baseline="0" noProof="1">
                <a:ln>
                  <a:noFill/>
                </a:ln>
                <a:solidFill>
                  <a:schemeClr val="accent2"/>
                </a:solidFill>
                <a:effectLst/>
                <a:uLnTx/>
                <a:uFillTx/>
                <a:latin typeface="微软雅黑" panose="020B0503020204020204" pitchFamily="34" charset="-122"/>
                <a:ea typeface="微软雅黑" panose="020B0503020204020204" pitchFamily="34" charset="-122"/>
                <a:cs typeface="+mn-cs"/>
              </a:rPr>
              <a:t>和</a:t>
            </a:r>
            <a:r>
              <a:rPr kumimoji="0" lang="zh-CN" altLang="en-US" sz="2000" b="1" i="0" u="none" strike="noStrike" kern="1200" cap="none" spc="0" normalizeH="0" baseline="0" noProof="1">
                <a:ln>
                  <a:noFill/>
                </a:ln>
                <a:solidFill>
                  <a:schemeClr val="accent2"/>
                </a:solidFill>
                <a:effectLst/>
                <a:uLnTx/>
                <a:uFillTx/>
                <a:latin typeface="微软雅黑" panose="020B0503020204020204" pitchFamily="34" charset="-122"/>
                <a:ea typeface="微软雅黑" panose="020B0503020204020204" pitchFamily="34" charset="-122"/>
                <a:cs typeface="+mn-cs"/>
                <a:sym typeface="+mn-ea"/>
              </a:rPr>
              <a:t>脑梗塞</a:t>
            </a:r>
            <a:r>
              <a:rPr kumimoji="0" lang="zh-CN" altLang="en-US" sz="2000" b="0"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n-cs"/>
                <a:sym typeface="+mn-ea"/>
              </a:rPr>
              <a:t>（血管阻塞致脑缺血，即</a:t>
            </a:r>
            <a:r>
              <a:rPr kumimoji="0" lang="zh-CN" altLang="en-US" sz="2000" b="0" i="0" u="none" strike="noStrike" kern="1200" cap="none" spc="0" normalizeH="0" baseline="0" noProof="1">
                <a:ln>
                  <a:noFill/>
                </a:ln>
                <a:solidFill>
                  <a:schemeClr val="accent2"/>
                </a:solidFill>
                <a:effectLst/>
                <a:uLnTx/>
                <a:uFillTx/>
                <a:latin typeface="微软雅黑" panose="020B0503020204020204" pitchFamily="34" charset="-122"/>
                <a:ea typeface="微软雅黑" panose="020B0503020204020204" pitchFamily="34" charset="-122"/>
                <a:cs typeface="+mn-cs"/>
                <a:sym typeface="+mn-ea"/>
              </a:rPr>
              <a:t>缺血性卒中</a:t>
            </a:r>
            <a:r>
              <a:rPr kumimoji="0" lang="zh-CN" altLang="en-US" sz="2000" b="0"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n-cs"/>
                <a:sym typeface="+mn-ea"/>
              </a:rPr>
              <a:t>）</a:t>
            </a:r>
            <a:r>
              <a:rPr kumimoji="0" lang="zh-CN" altLang="en-US" sz="2000" b="0"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n-cs"/>
              </a:rPr>
              <a:t>两种。</a:t>
            </a:r>
            <a:endParaRPr kumimoji="0" lang="zh-CN" altLang="en-US" sz="2000" b="0"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n-cs"/>
            </a:endParaRPr>
          </a:p>
        </p:txBody>
      </p:sp>
      <p:pic>
        <p:nvPicPr>
          <p:cNvPr id="6147" name="图片 4"/>
          <p:cNvPicPr>
            <a:picLocks noChangeAspect="1"/>
          </p:cNvPicPr>
          <p:nvPr/>
        </p:nvPicPr>
        <p:blipFill>
          <a:blip r:embed="rId1"/>
          <a:stretch>
            <a:fillRect/>
          </a:stretch>
        </p:blipFill>
        <p:spPr>
          <a:xfrm>
            <a:off x="1981200" y="1314450"/>
            <a:ext cx="3860800" cy="5278438"/>
          </a:xfrm>
          <a:prstGeom prst="rect">
            <a:avLst/>
          </a:prstGeom>
          <a:noFill/>
          <a:ln w="9525">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bwMode="auto">
          <a:ln>
            <a:miter lim="800000"/>
          </a:ln>
          <a:effectLst/>
          <a:sp3d prstMaterial="plastic"/>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scene3d>
              <a:camera prst="orthographicFront">
                <a:rot lat="0" lon="0" rev="0"/>
              </a:camera>
              <a:lightRig rig="threePt" dir="t"/>
            </a:scene3d>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400" b="1" i="0" u="none" strike="noStrike" kern="1200" cap="none" spc="0" normalizeH="0" baseline="0" noProof="1">
                <a:ln>
                  <a:noFill/>
                </a:ln>
                <a:gradFill>
                  <a:gsLst>
                    <a:gs pos="21000">
                      <a:schemeClr val="accent2"/>
                    </a:gs>
                    <a:gs pos="88000">
                      <a:srgbClr val="C5C7CA"/>
                    </a:gs>
                  </a:gsLst>
                  <a:lin ang="5400000" scaled="0"/>
                </a:gradFill>
                <a:effectLst/>
                <a:uLnTx/>
                <a:uFillTx/>
                <a:latin typeface="微软雅黑" panose="020B0503020204020204" pitchFamily="34" charset="-122"/>
                <a:ea typeface="微软雅黑" panose="020B0503020204020204" pitchFamily="34" charset="-122"/>
                <a:cs typeface="+mj-cs"/>
              </a:rPr>
              <a:t>中风</a:t>
            </a:r>
            <a:r>
              <a:rPr kumimoji="0" lang="zh-CN" altLang="en-US" sz="44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j-cs"/>
              </a:rPr>
              <a:t>就在</a:t>
            </a:r>
            <a:r>
              <a:rPr kumimoji="0" lang="en-US" altLang="zh-CN" sz="44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j-cs"/>
              </a:rPr>
              <a:t>'</a:t>
            </a:r>
            <a:r>
              <a:rPr kumimoji="0" lang="zh-CN" altLang="en-US" sz="44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j-cs"/>
              </a:rPr>
              <a:t>你我</a:t>
            </a:r>
            <a:r>
              <a:rPr kumimoji="0" lang="en-US" altLang="zh-CN" sz="44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j-cs"/>
              </a:rPr>
              <a:t>'</a:t>
            </a:r>
            <a:r>
              <a:rPr kumimoji="0" lang="zh-CN" altLang="en-US" sz="44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j-cs"/>
              </a:rPr>
              <a:t>身边</a:t>
            </a:r>
            <a:endParaRPr kumimoji="0" lang="zh-CN" altLang="en-US" sz="44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j-cs"/>
            </a:endParaRPr>
          </a:p>
        </p:txBody>
      </p:sp>
      <p:sp>
        <p:nvSpPr>
          <p:cNvPr id="8" name="内容占位符 7"/>
          <p:cNvSpPr>
            <a:spLocks noGrp="1"/>
          </p:cNvSpPr>
          <p:nvPr>
            <p:ph idx="1"/>
          </p:nvPr>
        </p:nvSpPr>
        <p:spPr>
          <a:xfrm>
            <a:off x="2132013" y="5634038"/>
            <a:ext cx="7926388" cy="1063625"/>
          </a:xfrm>
        </p:spPr>
        <p:txBody>
          <a:bodyPr vert="horz" wrap="square" lIns="91440" tIns="45720" rIns="91440" bIns="45720" numCol="1" anchor="t" anchorCtr="0" compatLnSpc="1"/>
          <a:lstStyle/>
          <a:p>
            <a:pPr marL="0" marR="0" lvl="0" indent="0" algn="ctr" defTabSz="914400" rtl="0" eaLnBrk="1" fontAlgn="base" latinLnBrk="0" hangingPunct="1">
              <a:lnSpc>
                <a:spcPct val="150000"/>
              </a:lnSpc>
              <a:spcBef>
                <a:spcPct val="20000"/>
              </a:spcBef>
              <a:spcAft>
                <a:spcPct val="0"/>
              </a:spcAft>
              <a:buClrTx/>
              <a:buSzTx/>
              <a:buFontTx/>
              <a:buNone/>
              <a:defRPr/>
            </a:pPr>
            <a:r>
              <a:rPr kumimoji="0" lang="zh-CN" altLang="en-US" sz="18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每</a:t>
            </a:r>
            <a:r>
              <a:rPr kumimoji="0" lang="en-US" altLang="zh-CN" sz="1800" b="1" i="0" u="none" strike="noStrike" kern="1200" cap="none" spc="0" normalizeH="0" baseline="0" noProof="1">
                <a:ln>
                  <a:noFill/>
                </a:ln>
                <a:solidFill>
                  <a:schemeClr val="accent2"/>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12</a:t>
            </a:r>
            <a:r>
              <a:rPr kumimoji="0" lang="zh-CN" altLang="en-US" sz="1800" b="1" i="0" u="none" strike="noStrike" kern="1200" cap="none" spc="0" normalizeH="0" baseline="0" noProof="1">
                <a:ln>
                  <a:noFill/>
                </a:ln>
                <a:solidFill>
                  <a:schemeClr val="accent2"/>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秒</a:t>
            </a:r>
            <a:r>
              <a:rPr kumimoji="0" lang="zh-CN" altLang="en-US" sz="18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发生一例</a:t>
            </a:r>
            <a:r>
              <a:rPr kumimoji="0" lang="zh-CN" altLang="en-US" sz="1800" b="1" i="0" u="none" strike="noStrike" kern="1200" cap="none" spc="0" normalizeH="0" baseline="0" noProof="1">
                <a:ln>
                  <a:noFill/>
                </a:ln>
                <a:solidFill>
                  <a:schemeClr val="accent2"/>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中风</a:t>
            </a:r>
            <a:r>
              <a:rPr kumimoji="0" lang="zh-CN" altLang="en-US" sz="18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、每</a:t>
            </a:r>
            <a:r>
              <a:rPr kumimoji="0" lang="en-US" altLang="zh-CN" sz="1800" b="1" i="0" u="none" strike="noStrike" kern="1200" cap="none" spc="0" normalizeH="0" baseline="0" noProof="1">
                <a:ln>
                  <a:noFill/>
                </a:ln>
                <a:solidFill>
                  <a:schemeClr val="accent2"/>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17</a:t>
            </a:r>
            <a:r>
              <a:rPr kumimoji="0" lang="zh-CN" altLang="en-US" sz="1800" b="1" i="0" u="none" strike="noStrike" kern="1200" cap="none" spc="0" normalizeH="0" baseline="0" noProof="1">
                <a:ln>
                  <a:noFill/>
                </a:ln>
                <a:solidFill>
                  <a:schemeClr val="accent2"/>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秒</a:t>
            </a:r>
            <a:r>
              <a:rPr kumimoji="0" lang="zh-CN" altLang="en-US" sz="18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有一位</a:t>
            </a:r>
            <a:r>
              <a:rPr kumimoji="0" lang="zh-CN" altLang="en-US" sz="1800" b="1" i="0" u="none" strike="noStrike" kern="1200" cap="none" spc="0" normalizeH="0" baseline="0" noProof="1">
                <a:ln>
                  <a:noFill/>
                </a:ln>
                <a:solidFill>
                  <a:schemeClr val="accent2"/>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中风致残</a:t>
            </a:r>
            <a:r>
              <a:rPr kumimoji="0" lang="zh-CN" altLang="en-US" sz="18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、每</a:t>
            </a:r>
            <a:r>
              <a:rPr kumimoji="0" lang="en-US" altLang="zh-CN" sz="1800" b="1" i="0" u="none" strike="noStrike" kern="1200" cap="none" spc="0" normalizeH="0" baseline="0" noProof="1">
                <a:ln>
                  <a:noFill/>
                </a:ln>
                <a:solidFill>
                  <a:schemeClr val="accent2"/>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21</a:t>
            </a:r>
            <a:r>
              <a:rPr kumimoji="0" lang="zh-CN" altLang="en-US" sz="1800" b="1" i="0" u="none" strike="noStrike" kern="1200" cap="none" spc="0" normalizeH="0" baseline="0" noProof="1">
                <a:ln>
                  <a:noFill/>
                </a:ln>
                <a:solidFill>
                  <a:schemeClr val="accent2"/>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秒</a:t>
            </a:r>
            <a:r>
              <a:rPr kumimoji="0" lang="zh-CN" altLang="en-US" sz="18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有一位因</a:t>
            </a:r>
            <a:r>
              <a:rPr kumimoji="0" lang="zh-CN" altLang="en-US" sz="1800" b="1" i="0" u="none" strike="noStrike" kern="1200" cap="none" spc="0" normalizeH="0" baseline="0" noProof="1">
                <a:ln>
                  <a:noFill/>
                </a:ln>
                <a:solidFill>
                  <a:schemeClr val="accent2"/>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中风死亡</a:t>
            </a:r>
            <a:endParaRPr kumimoji="0" lang="zh-CN" altLang="en-US" sz="1800" b="1" i="0" u="none" strike="noStrike" kern="1200" cap="none" spc="0" normalizeH="0" baseline="0" noProof="1">
              <a:ln>
                <a:noFill/>
              </a:ln>
              <a:solidFill>
                <a:schemeClr val="accent2"/>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7171" name="图片 9"/>
          <p:cNvPicPr>
            <a:picLocks noChangeAspect="1"/>
          </p:cNvPicPr>
          <p:nvPr/>
        </p:nvPicPr>
        <p:blipFill>
          <a:blip r:embed="rId1"/>
          <a:stretch>
            <a:fillRect/>
          </a:stretch>
        </p:blipFill>
        <p:spPr>
          <a:xfrm>
            <a:off x="3140075" y="1282700"/>
            <a:ext cx="5911850" cy="4351338"/>
          </a:xfrm>
          <a:prstGeom prst="rect">
            <a:avLst/>
          </a:prstGeom>
          <a:noFill/>
          <a:ln w="9525">
            <a:noFill/>
          </a:ln>
        </p:spPr>
      </p:pic>
      <p:sp>
        <p:nvSpPr>
          <p:cNvPr id="12" name="椭圆 11"/>
          <p:cNvSpPr/>
          <p:nvPr/>
        </p:nvSpPr>
        <p:spPr>
          <a:xfrm>
            <a:off x="5888038" y="2616200"/>
            <a:ext cx="1439863" cy="144145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1"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目前每年新发</a:t>
            </a:r>
            <a:r>
              <a:rPr kumimoji="0" lang="zh-CN" altLang="en-US" sz="2000" b="1" i="0" u="none" strike="noStrike" kern="1200" cap="none" spc="0" normalizeH="0" baseline="0" noProof="1">
                <a:ln>
                  <a:noFill/>
                </a:ln>
                <a:solidFill>
                  <a:schemeClr val="accent2"/>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卒中</a:t>
            </a:r>
            <a:r>
              <a:rPr kumimoji="0" lang="en-US" altLang="zh-CN" sz="2000" b="1"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330</a:t>
            </a:r>
            <a:r>
              <a:rPr kumimoji="0" lang="zh-CN" altLang="en-US" sz="2000" b="1"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万</a:t>
            </a:r>
            <a:endParaRPr kumimoji="0" lang="zh-CN" altLang="en-US" sz="2000" b="1"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173" name="文本框 2"/>
          <p:cNvSpPr txBox="1"/>
          <p:nvPr/>
        </p:nvSpPr>
        <p:spPr>
          <a:xfrm>
            <a:off x="6629400" y="4157663"/>
            <a:ext cx="2011363" cy="244475"/>
          </a:xfrm>
          <a:prstGeom prst="rect">
            <a:avLst/>
          </a:prstGeom>
          <a:noFill/>
          <a:ln w="9525">
            <a:noFill/>
          </a:ln>
        </p:spPr>
        <p:txBody>
          <a:bodyPr anchor="t" anchorCtr="0">
            <a:spAutoFit/>
          </a:bodyPr>
          <a:p>
            <a:pPr algn="ctr"/>
            <a:r>
              <a:rPr lang="zh-CN" altLang="zh-CN" sz="1000" dirty="0">
                <a:solidFill>
                  <a:srgbClr val="0F1010"/>
                </a:solidFill>
                <a:latin typeface="Arial" panose="020B0604020202020204" pitchFamily="34" charset="0"/>
                <a:ea typeface="宋体" panose="02010600030101010101" pitchFamily="2" charset="-122"/>
              </a:rPr>
              <a:t>数据来源：中国卒中学会官网</a:t>
            </a:r>
            <a:endParaRPr lang="zh-CN" altLang="zh-CN" sz="1000" dirty="0">
              <a:solidFill>
                <a:srgbClr val="0F1010"/>
              </a:solidFill>
              <a:latin typeface="Arial" panose="020B0604020202020204" pitchFamily="34"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bwMode="auto">
          <a:ln>
            <a:miter lim="800000"/>
          </a:ln>
          <a:effectLst/>
          <a:scene3d>
            <a:camera prst="orthographicFront"/>
            <a:lightRig rig="balanced" dir="t"/>
          </a:scene3d>
          <a:sp3d prstMaterial="plastic"/>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400" b="1" i="0" u="none" strike="noStrike" kern="1200" cap="none" spc="0" normalizeH="0" baseline="0" noProof="1">
                <a:ln>
                  <a:noFill/>
                </a:ln>
                <a:gradFill>
                  <a:gsLst>
                    <a:gs pos="21000">
                      <a:schemeClr val="accent2"/>
                    </a:gs>
                    <a:gs pos="88000">
                      <a:srgbClr val="C5C7CA"/>
                    </a:gs>
                  </a:gsLst>
                  <a:lin ang="5400000"/>
                </a:gradFill>
                <a:effectLst/>
                <a:uLnTx/>
                <a:uFillTx/>
                <a:latin typeface="微软雅黑" panose="020B0503020204020204" pitchFamily="34" charset="-122"/>
                <a:ea typeface="微软雅黑" panose="020B0503020204020204" pitchFamily="34" charset="-122"/>
                <a:cs typeface="+mj-cs"/>
              </a:rPr>
              <a:t>中风</a:t>
            </a:r>
            <a:r>
              <a:rPr kumimoji="0" lang="zh-CN" altLang="en-US" sz="44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j-cs"/>
              </a:rPr>
              <a:t>的表现</a:t>
            </a:r>
            <a:endParaRPr kumimoji="0" lang="zh-CN" altLang="en-US" sz="44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j-cs"/>
            </a:endParaRPr>
          </a:p>
        </p:txBody>
      </p:sp>
      <p:sp>
        <p:nvSpPr>
          <p:cNvPr id="3" name="内容占位符 2"/>
          <p:cNvSpPr>
            <a:spLocks noGrp="1"/>
          </p:cNvSpPr>
          <p:nvPr>
            <p:ph idx="1"/>
          </p:nvPr>
        </p:nvSpPr>
        <p:spPr>
          <a:xfrm>
            <a:off x="2322513" y="2159000"/>
            <a:ext cx="3913188" cy="3079750"/>
          </a:xfrm>
        </p:spPr>
        <p:txBody>
          <a:bodyPr vert="horz" wrap="square" lIns="91440" tIns="45720" rIns="91440" bIns="45720" numCol="1" anchor="t" anchorCtr="0" compatLnSpc="1"/>
          <a:lstStyle/>
          <a:p>
            <a:pPr marL="0" marR="0" lvl="0" indent="0" algn="just" defTabSz="914400" rtl="0" eaLnBrk="1" fontAlgn="base" latinLnBrk="0" hangingPunct="1">
              <a:lnSpc>
                <a:spcPct val="150000"/>
              </a:lnSpc>
              <a:spcBef>
                <a:spcPct val="20000"/>
              </a:spcBef>
              <a:spcAft>
                <a:spcPct val="0"/>
              </a:spcAft>
              <a:buClrTx/>
              <a:buSzTx/>
              <a:buFontTx/>
              <a:buNone/>
              <a:defRPr/>
            </a:pPr>
            <a:r>
              <a:rPr kumimoji="0" lang="zh-CN" altLang="en-US" sz="2800" b="1" i="0" u="none" strike="noStrike" kern="1200" cap="none" spc="0" normalizeH="0" baseline="0" noProof="1">
                <a:ln>
                  <a:noFill/>
                </a:ln>
                <a:solidFill>
                  <a:schemeClr val="accent2"/>
                </a:solidFill>
                <a:effectLst/>
                <a:uLnTx/>
                <a:uFillTx/>
                <a:latin typeface="微软雅黑" panose="020B0503020204020204" pitchFamily="34" charset="-122"/>
                <a:ea typeface="微软雅黑" panose="020B0503020204020204" pitchFamily="34" charset="-122"/>
                <a:cs typeface="+mn-cs"/>
              </a:rPr>
              <a:t>中风</a:t>
            </a:r>
            <a:r>
              <a:rPr kumimoji="0" lang="zh-CN" altLang="en-US" sz="2400" b="0"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n-cs"/>
              </a:rPr>
              <a:t>的主要病症表现为</a:t>
            </a:r>
            <a:r>
              <a:rPr kumimoji="0" lang="zh-CN" altLang="en-US" sz="24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n-cs"/>
              </a:rPr>
              <a:t>突然昏倒、不省人事或突然发生口眼歪斜、半身不遂、智力障碍等</a:t>
            </a:r>
            <a:r>
              <a:rPr kumimoji="0" lang="zh-CN" altLang="en-US" sz="2400" b="0"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n-cs"/>
              </a:rPr>
              <a:t>。整个过程十分突然，很难预先做好准备。</a:t>
            </a:r>
            <a:endParaRPr kumimoji="0" lang="zh-CN" altLang="en-US" sz="2400" b="0"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n-cs"/>
            </a:endParaRPr>
          </a:p>
        </p:txBody>
      </p:sp>
      <p:pic>
        <p:nvPicPr>
          <p:cNvPr id="8195" name="图片 4"/>
          <p:cNvPicPr>
            <a:picLocks noChangeAspect="1"/>
          </p:cNvPicPr>
          <p:nvPr/>
        </p:nvPicPr>
        <p:blipFill>
          <a:blip r:embed="rId1">
            <a:clrChange>
              <a:clrFrom>
                <a:srgbClr val="FFFFFF"/>
              </a:clrFrom>
              <a:clrTo>
                <a:srgbClr val="FFFFFF">
                  <a:alpha val="0"/>
                </a:srgbClr>
              </a:clrTo>
            </a:clrChange>
          </a:blip>
          <a:stretch>
            <a:fillRect/>
          </a:stretch>
        </p:blipFill>
        <p:spPr>
          <a:xfrm>
            <a:off x="7689850" y="1417638"/>
            <a:ext cx="2073275" cy="1885950"/>
          </a:xfrm>
          <a:prstGeom prst="rect">
            <a:avLst/>
          </a:prstGeom>
          <a:noFill/>
          <a:ln w="9525">
            <a:noFill/>
          </a:ln>
        </p:spPr>
      </p:pic>
      <p:pic>
        <p:nvPicPr>
          <p:cNvPr id="8196" name="图片 5"/>
          <p:cNvPicPr>
            <a:picLocks noChangeAspect="1"/>
          </p:cNvPicPr>
          <p:nvPr/>
        </p:nvPicPr>
        <p:blipFill>
          <a:blip r:embed="rId2">
            <a:clrChange>
              <a:clrFrom>
                <a:srgbClr val="FFFFFF"/>
              </a:clrFrom>
              <a:clrTo>
                <a:srgbClr val="FFFFFF">
                  <a:alpha val="0"/>
                </a:srgbClr>
              </a:clrTo>
            </a:clrChange>
          </a:blip>
          <a:stretch>
            <a:fillRect/>
          </a:stretch>
        </p:blipFill>
        <p:spPr>
          <a:xfrm>
            <a:off x="6740525" y="2709863"/>
            <a:ext cx="1927225" cy="1978025"/>
          </a:xfrm>
          <a:prstGeom prst="rect">
            <a:avLst/>
          </a:prstGeom>
          <a:noFill/>
          <a:ln w="9525">
            <a:noFill/>
          </a:ln>
        </p:spPr>
      </p:pic>
      <p:pic>
        <p:nvPicPr>
          <p:cNvPr id="8197" name="图片 7"/>
          <p:cNvPicPr>
            <a:picLocks noChangeAspect="1"/>
          </p:cNvPicPr>
          <p:nvPr/>
        </p:nvPicPr>
        <p:blipFill>
          <a:blip r:embed="rId3">
            <a:clrChange>
              <a:clrFrom>
                <a:srgbClr val="FFFFFF"/>
              </a:clrFrom>
              <a:clrTo>
                <a:srgbClr val="FFFFFF">
                  <a:alpha val="0"/>
                </a:srgbClr>
              </a:clrTo>
            </a:clrChange>
          </a:blip>
          <a:stretch>
            <a:fillRect/>
          </a:stretch>
        </p:blipFill>
        <p:spPr>
          <a:xfrm>
            <a:off x="7994650" y="3779838"/>
            <a:ext cx="1952625" cy="2090737"/>
          </a:xfrm>
          <a:prstGeom prst="rect">
            <a:avLst/>
          </a:prstGeom>
          <a:noFill/>
          <a:ln w="9525">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bwMode="auto">
          <a:ln>
            <a:miter lim="800000"/>
          </a:ln>
          <a:effectLst/>
          <a:scene3d>
            <a:camera prst="orthographicFront"/>
            <a:lightRig rig="balanced" dir="t"/>
          </a:scene3d>
          <a:sp3d prstMaterial="plastic"/>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400" b="1" i="0" u="none" strike="noStrike" kern="1200" cap="none" spc="0" normalizeH="0" baseline="0" noProof="1">
                <a:ln>
                  <a:noFill/>
                </a:ln>
                <a:gradFill>
                  <a:gsLst>
                    <a:gs pos="21000">
                      <a:schemeClr val="accent2"/>
                    </a:gs>
                    <a:gs pos="88000">
                      <a:srgbClr val="C5C7CA"/>
                    </a:gs>
                  </a:gsLst>
                  <a:lin ang="5400000"/>
                </a:gradFill>
                <a:effectLst/>
                <a:uLnTx/>
                <a:uFillTx/>
                <a:latin typeface="微软雅黑" panose="020B0503020204020204" pitchFamily="34" charset="-122"/>
                <a:ea typeface="微软雅黑" panose="020B0503020204020204" pitchFamily="34" charset="-122"/>
                <a:cs typeface="+mj-cs"/>
              </a:rPr>
              <a:t>中风</a:t>
            </a:r>
            <a:r>
              <a:rPr kumimoji="0" lang="zh-CN" altLang="en-US" sz="44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j-cs"/>
              </a:rPr>
              <a:t>的危害</a:t>
            </a:r>
            <a:endParaRPr kumimoji="0" lang="zh-CN" altLang="en-US" sz="44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j-cs"/>
            </a:endParaRPr>
          </a:p>
        </p:txBody>
      </p:sp>
      <p:pic>
        <p:nvPicPr>
          <p:cNvPr id="9218" name="图片 4" descr="PPT元素——脑中风杀手"/>
          <p:cNvPicPr>
            <a:picLocks noChangeAspect="1"/>
          </p:cNvPicPr>
          <p:nvPr/>
        </p:nvPicPr>
        <p:blipFill>
          <a:blip r:embed="rId1"/>
          <a:stretch>
            <a:fillRect/>
          </a:stretch>
        </p:blipFill>
        <p:spPr>
          <a:xfrm>
            <a:off x="7889875" y="-204787"/>
            <a:ext cx="2595563" cy="2360612"/>
          </a:xfrm>
          <a:prstGeom prst="rect">
            <a:avLst/>
          </a:prstGeom>
          <a:noFill/>
          <a:ln w="9525">
            <a:noFill/>
          </a:ln>
        </p:spPr>
      </p:pic>
      <p:sp>
        <p:nvSpPr>
          <p:cNvPr id="9219" name="内容占位符 2"/>
          <p:cNvSpPr>
            <a:spLocks noGrp="1"/>
          </p:cNvSpPr>
          <p:nvPr/>
        </p:nvSpPr>
        <p:spPr>
          <a:xfrm>
            <a:off x="7553325" y="2024063"/>
            <a:ext cx="3111500" cy="1314450"/>
          </a:xfrm>
          <a:prstGeom prst="rect">
            <a:avLst/>
          </a:prstGeom>
          <a:noFill/>
          <a:ln w="9525">
            <a:noFill/>
          </a:ln>
        </p:spPr>
        <p:txBody>
          <a:bodyPr anchor="t" anchorCtr="0"/>
          <a:p>
            <a:pPr>
              <a:spcBef>
                <a:spcPct val="20000"/>
              </a:spcBef>
            </a:pPr>
            <a:r>
              <a:rPr lang="en-US" altLang="zh-CN" sz="1600" dirty="0">
                <a:solidFill>
                  <a:srgbClr val="39639D"/>
                </a:solidFill>
                <a:latin typeface="微软雅黑" panose="020B0503020204020204" pitchFamily="34" charset="-122"/>
                <a:ea typeface="微软雅黑" panose="020B0503020204020204" pitchFamily="34" charset="-122"/>
              </a:rPr>
              <a:t>至</a:t>
            </a:r>
            <a:r>
              <a:rPr lang="en-US" altLang="zh-CN" dirty="0">
                <a:solidFill>
                  <a:srgbClr val="39639D"/>
                </a:solidFill>
                <a:latin typeface="微软雅黑" panose="020B0503020204020204" pitchFamily="34" charset="-122"/>
                <a:ea typeface="微软雅黑" panose="020B0503020204020204" pitchFamily="34" charset="-122"/>
              </a:rPr>
              <a:t>2016</a:t>
            </a:r>
            <a:r>
              <a:rPr lang="en-US" altLang="en-US" sz="1600" dirty="0">
                <a:solidFill>
                  <a:srgbClr val="39639D"/>
                </a:solidFill>
                <a:latin typeface="微软雅黑" panose="020B0503020204020204" pitchFamily="34" charset="-122"/>
                <a:ea typeface="微软雅黑" panose="020B0503020204020204" pitchFamily="34" charset="-122"/>
              </a:rPr>
              <a:t>年，</a:t>
            </a:r>
            <a:endParaRPr lang="en-US" altLang="en-US" sz="1600" dirty="0">
              <a:solidFill>
                <a:srgbClr val="39639D"/>
              </a:solidFill>
              <a:latin typeface="微软雅黑" panose="020B0503020204020204" pitchFamily="34" charset="-122"/>
              <a:ea typeface="微软雅黑" panose="020B0503020204020204" pitchFamily="34" charset="-122"/>
            </a:endParaRPr>
          </a:p>
          <a:p>
            <a:pPr>
              <a:spcBef>
                <a:spcPct val="20000"/>
              </a:spcBef>
            </a:pPr>
            <a:r>
              <a:rPr lang="en-US" altLang="en-US" b="1" dirty="0">
                <a:solidFill>
                  <a:schemeClr val="accent2"/>
                </a:solidFill>
                <a:latin typeface="微软雅黑" panose="020B0503020204020204" pitchFamily="34" charset="-122"/>
                <a:ea typeface="微软雅黑" panose="020B0503020204020204" pitchFamily="34" charset="-122"/>
              </a:rPr>
              <a:t>脑中风</a:t>
            </a:r>
            <a:r>
              <a:rPr lang="en-US" altLang="en-US" sz="1600" dirty="0">
                <a:solidFill>
                  <a:srgbClr val="39639D"/>
                </a:solidFill>
                <a:latin typeface="微软雅黑" panose="020B0503020204020204" pitchFamily="34" charset="-122"/>
                <a:ea typeface="微软雅黑" panose="020B0503020204020204" pitchFamily="34" charset="-122"/>
              </a:rPr>
              <a:t>已成为我国</a:t>
            </a:r>
            <a:r>
              <a:rPr lang="en-US" altLang="en-US" b="1" dirty="0">
                <a:solidFill>
                  <a:schemeClr val="accent2"/>
                </a:solidFill>
                <a:latin typeface="微软雅黑" panose="020B0503020204020204" pitchFamily="34" charset="-122"/>
                <a:ea typeface="微软雅黑" panose="020B0503020204020204" pitchFamily="34" charset="-122"/>
              </a:rPr>
              <a:t>首位死因</a:t>
            </a:r>
            <a:r>
              <a:rPr lang="en-US" altLang="en-US" sz="1600" b="1" dirty="0">
                <a:solidFill>
                  <a:schemeClr val="accent2"/>
                </a:solidFill>
                <a:latin typeface="微软雅黑" panose="020B0503020204020204" pitchFamily="34" charset="-122"/>
                <a:ea typeface="微软雅黑" panose="020B0503020204020204" pitchFamily="34" charset="-122"/>
              </a:rPr>
              <a:t>！</a:t>
            </a:r>
            <a:endParaRPr lang="en-US" altLang="en-US" sz="1600" dirty="0">
              <a:latin typeface="微软雅黑" panose="020B0503020204020204" pitchFamily="34" charset="-122"/>
              <a:ea typeface="微软雅黑" panose="020B0503020204020204" pitchFamily="34" charset="-122"/>
            </a:endParaRPr>
          </a:p>
          <a:p>
            <a:pPr>
              <a:spcBef>
                <a:spcPct val="20000"/>
              </a:spcBef>
            </a:pPr>
            <a:r>
              <a:rPr lang="en-US" altLang="en-US" sz="1600" dirty="0">
                <a:solidFill>
                  <a:srgbClr val="39639D"/>
                </a:solidFill>
                <a:latin typeface="微软雅黑" panose="020B0503020204020204" pitchFamily="34" charset="-122"/>
                <a:ea typeface="微软雅黑" panose="020B0503020204020204" pitchFamily="34" charset="-122"/>
              </a:rPr>
              <a:t>成为国民健康的</a:t>
            </a:r>
            <a:r>
              <a:rPr lang="en-US" altLang="en-US" b="1" dirty="0">
                <a:solidFill>
                  <a:schemeClr val="accent2"/>
                </a:solidFill>
                <a:latin typeface="微软雅黑" panose="020B0503020204020204" pitchFamily="34" charset="-122"/>
                <a:ea typeface="微软雅黑" panose="020B0503020204020204" pitchFamily="34" charset="-122"/>
              </a:rPr>
              <a:t>首要健康杀手！</a:t>
            </a:r>
            <a:endParaRPr lang="en-US" altLang="en-US" b="1" dirty="0">
              <a:solidFill>
                <a:schemeClr val="accent2"/>
              </a:solidFill>
              <a:latin typeface="微软雅黑" panose="020B0503020204020204" pitchFamily="34" charset="-122"/>
              <a:ea typeface="微软雅黑" panose="020B0503020204020204" pitchFamily="34" charset="-122"/>
            </a:endParaRPr>
          </a:p>
        </p:txBody>
      </p:sp>
      <p:pic>
        <p:nvPicPr>
          <p:cNvPr id="9220" name="图片 6"/>
          <p:cNvPicPr>
            <a:picLocks noChangeAspect="1"/>
          </p:cNvPicPr>
          <p:nvPr/>
        </p:nvPicPr>
        <p:blipFill>
          <a:blip r:embed="rId2"/>
          <a:stretch>
            <a:fillRect/>
          </a:stretch>
        </p:blipFill>
        <p:spPr>
          <a:xfrm>
            <a:off x="2100263" y="1417638"/>
            <a:ext cx="3535362" cy="4956175"/>
          </a:xfrm>
          <a:prstGeom prst="rect">
            <a:avLst/>
          </a:prstGeom>
          <a:noFill/>
          <a:ln w="9525">
            <a:noFill/>
          </a:ln>
        </p:spPr>
      </p:pic>
      <p:sp>
        <p:nvSpPr>
          <p:cNvPr id="9" name="爆炸形 1 8"/>
          <p:cNvSpPr/>
          <p:nvPr/>
        </p:nvSpPr>
        <p:spPr>
          <a:xfrm rot="1140000">
            <a:off x="5681663" y="1600200"/>
            <a:ext cx="1998663" cy="962025"/>
          </a:xfrm>
          <a:prstGeom prst="irregularSeal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sz="1800" b="1" i="0" u="none" strike="noStrike" kern="1200" cap="none" spc="0" normalizeH="0" baseline="0" noProof="1">
                <a:ln>
                  <a:noFill/>
                </a:ln>
                <a:solidFill>
                  <a:schemeClr val="bg1"/>
                </a:solidFill>
                <a:effectLst/>
                <a:uLnTx/>
                <a:uFillTx/>
                <a:latin typeface="微软雅黑" panose="020B0503020204020204" pitchFamily="34" charset="-122"/>
                <a:ea typeface="微软雅黑" panose="020B0503020204020204" pitchFamily="34" charset="-122"/>
                <a:cs typeface="+mn-cs"/>
                <a:sym typeface="+mn-ea"/>
              </a:rPr>
              <a:t>发病率高</a:t>
            </a:r>
            <a:endParaRPr kumimoji="0" lang="zh-CN" altLang="en-US" sz="1800" b="1" i="0" u="none" strike="noStrike" kern="1200" cap="none" spc="0" normalizeH="0" baseline="0" noProof="1">
              <a:ln>
                <a:noFill/>
              </a:ln>
              <a:solidFill>
                <a:schemeClr val="bg1"/>
              </a:solidFill>
              <a:effectLst/>
              <a:uLnTx/>
              <a:uFillTx/>
              <a:latin typeface="微软雅黑" panose="020B0503020204020204" pitchFamily="34" charset="-122"/>
              <a:ea typeface="微软雅黑" panose="020B0503020204020204" pitchFamily="34" charset="-122"/>
              <a:cs typeface="+mn-cs"/>
              <a:sym typeface="+mn-ea"/>
            </a:endParaRPr>
          </a:p>
        </p:txBody>
      </p:sp>
      <p:sp>
        <p:nvSpPr>
          <p:cNvPr id="12" name="内容占位符 11"/>
          <p:cNvSpPr>
            <a:spLocks noGrp="1"/>
          </p:cNvSpPr>
          <p:nvPr>
            <p:ph idx="1"/>
          </p:nvPr>
        </p:nvSpPr>
        <p:spPr bwMode="auto">
          <a:xfrm>
            <a:off x="5967726" y="4423410"/>
            <a:ext cx="4373882" cy="1504315"/>
          </a:xfrm>
          <a:ln>
            <a:miter lim="800000"/>
          </a:ln>
          <a:effectLst/>
          <a:scene3d>
            <a:camera prst="orthographicFront"/>
            <a:lightRig rig="balanced" dir="t"/>
          </a:scene3d>
          <a:sp3d prstMaterial="plastic"/>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457200" algn="l" defTabSz="914400" rtl="0" eaLnBrk="1" fontAlgn="base" latinLnBrk="0" hangingPunct="1">
              <a:lnSpc>
                <a:spcPct val="150000"/>
              </a:lnSpc>
              <a:spcBef>
                <a:spcPts val="0"/>
              </a:spcBef>
              <a:spcAft>
                <a:spcPct val="0"/>
              </a:spcAft>
              <a:buClrTx/>
              <a:buSzTx/>
              <a:buFontTx/>
              <a:buNone/>
              <a:defRPr/>
            </a:pPr>
            <a:r>
              <a:rPr kumimoji="0" lang="zh-CN" sz="2800" b="1" i="0" u="none" strike="noStrike" kern="1200" cap="none" spc="0" normalizeH="0" baseline="0" noProof="1">
                <a:ln>
                  <a:noFill/>
                </a:ln>
                <a:gradFill>
                  <a:gsLst>
                    <a:gs pos="21000">
                      <a:schemeClr val="accent2"/>
                    </a:gs>
                    <a:gs pos="88000">
                      <a:srgbClr val="C5C7CA"/>
                    </a:gs>
                  </a:gsLst>
                  <a:lin ang="5400000"/>
                </a:gradFill>
                <a:effectLst/>
                <a:uLnTx/>
                <a:uFillTx/>
                <a:latin typeface="微软雅黑" panose="020B0503020204020204" pitchFamily="34" charset="-122"/>
                <a:ea typeface="微软雅黑" panose="020B0503020204020204" pitchFamily="34" charset="-122"/>
                <a:cs typeface="+mn-cs"/>
                <a:sym typeface="+mn-ea"/>
              </a:rPr>
              <a:t>脑中风</a:t>
            </a:r>
            <a:r>
              <a:rPr kumimoji="0" lang="zh-CN" sz="20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n-cs"/>
                <a:sym typeface="+mn-ea"/>
              </a:rPr>
              <a:t>不仅会给病人的身体造成极大的痛苦，也会给家人带来沉重的精神和经济负担</a:t>
            </a:r>
            <a:r>
              <a:rPr kumimoji="0" lang="zh-CN" sz="2000" b="0"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n-cs"/>
                <a:sym typeface="+mn-ea"/>
              </a:rPr>
              <a:t>。</a:t>
            </a:r>
            <a:endParaRPr kumimoji="0" lang="zh-CN" sz="2000" b="0"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defRPr/>
            </a:pPr>
            <a:endParaRPr kumimoji="0" lang="zh-CN" altLang="en-US" sz="2000" b="0"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n-cs"/>
            </a:endParaRPr>
          </a:p>
        </p:txBody>
      </p:sp>
      <p:sp>
        <p:nvSpPr>
          <p:cNvPr id="13" name="爆炸形 1 12"/>
          <p:cNvSpPr/>
          <p:nvPr/>
        </p:nvSpPr>
        <p:spPr>
          <a:xfrm rot="21060000">
            <a:off x="5770563" y="2947988"/>
            <a:ext cx="1985963" cy="962025"/>
          </a:xfrm>
          <a:prstGeom prst="irregularSeal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sz="1800" b="1" i="0" u="none" strike="noStrike" kern="1200" cap="none" spc="0" normalizeH="0" baseline="0" noProof="1">
                <a:ln>
                  <a:noFill/>
                </a:ln>
                <a:solidFill>
                  <a:schemeClr val="bg1"/>
                </a:solidFill>
                <a:effectLst/>
                <a:uLnTx/>
                <a:uFillTx/>
                <a:latin typeface="微软雅黑" panose="020B0503020204020204" pitchFamily="34" charset="-122"/>
                <a:ea typeface="微软雅黑" panose="020B0503020204020204" pitchFamily="34" charset="-122"/>
                <a:cs typeface="+mn-cs"/>
                <a:sym typeface="+mn-ea"/>
              </a:rPr>
              <a:t>死亡率高</a:t>
            </a:r>
            <a:endParaRPr kumimoji="0" lang="zh-CN" altLang="en-US" sz="1800" b="1" i="0" u="none" strike="noStrike" kern="1200" cap="none" spc="0" normalizeH="0" baseline="0" noProof="1">
              <a:ln>
                <a:noFill/>
              </a:ln>
              <a:solidFill>
                <a:schemeClr val="bg1"/>
              </a:solidFill>
              <a:effectLst/>
              <a:uLnTx/>
              <a:uFillTx/>
              <a:latin typeface="微软雅黑" panose="020B0503020204020204" pitchFamily="34" charset="-122"/>
              <a:ea typeface="微软雅黑" panose="020B0503020204020204" pitchFamily="34" charset="-122"/>
              <a:cs typeface="+mn-cs"/>
              <a:sym typeface="+mn-ea"/>
            </a:endParaRPr>
          </a:p>
        </p:txBody>
      </p:sp>
      <p:sp>
        <p:nvSpPr>
          <p:cNvPr id="14" name="爆炸形 1 13"/>
          <p:cNvSpPr/>
          <p:nvPr/>
        </p:nvSpPr>
        <p:spPr>
          <a:xfrm rot="21180000">
            <a:off x="7870825" y="3255963"/>
            <a:ext cx="1963738" cy="962025"/>
          </a:xfrm>
          <a:prstGeom prst="irregularSeal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sz="1800" b="1" i="0" u="none" strike="noStrike" kern="1200" cap="none" spc="0" normalizeH="0" baseline="0" noProof="1">
                <a:ln>
                  <a:noFill/>
                </a:ln>
                <a:solidFill>
                  <a:schemeClr val="bg1"/>
                </a:solidFill>
                <a:effectLst/>
                <a:uLnTx/>
                <a:uFillTx/>
                <a:latin typeface="微软雅黑" panose="020B0503020204020204" pitchFamily="34" charset="-122"/>
                <a:ea typeface="微软雅黑" panose="020B0503020204020204" pitchFamily="34" charset="-122"/>
                <a:cs typeface="+mn-cs"/>
                <a:sym typeface="+mn-ea"/>
              </a:rPr>
              <a:t>致残率高</a:t>
            </a:r>
            <a:endParaRPr kumimoji="0" lang="zh-CN" altLang="en-US" sz="1800" b="1" i="0" u="none" strike="noStrike" kern="1200" cap="none" spc="0" normalizeH="0" baseline="0" noProof="1">
              <a:ln>
                <a:noFill/>
              </a:ln>
              <a:solidFill>
                <a:schemeClr val="bg1"/>
              </a:solidFill>
              <a:effectLst/>
              <a:uLnTx/>
              <a:uFillTx/>
              <a:latin typeface="微软雅黑" panose="020B0503020204020204" pitchFamily="34" charset="-122"/>
              <a:ea typeface="微软雅黑" panose="020B0503020204020204" pitchFamily="34" charset="-122"/>
              <a:cs typeface="+mn-cs"/>
              <a:sym typeface="+mn-ea"/>
            </a:endParaRPr>
          </a:p>
        </p:txBody>
      </p:sp>
      <p:sp>
        <p:nvSpPr>
          <p:cNvPr id="9225" name="文本框 3"/>
          <p:cNvSpPr txBox="1"/>
          <p:nvPr/>
        </p:nvSpPr>
        <p:spPr>
          <a:xfrm>
            <a:off x="8572500" y="6502400"/>
            <a:ext cx="1768475" cy="244475"/>
          </a:xfrm>
          <a:prstGeom prst="rect">
            <a:avLst/>
          </a:prstGeom>
          <a:noFill/>
          <a:ln w="9525">
            <a:noFill/>
          </a:ln>
        </p:spPr>
        <p:txBody>
          <a:bodyPr anchor="t" anchorCtr="0">
            <a:spAutoFit/>
          </a:bodyPr>
          <a:p>
            <a:pPr algn="r"/>
            <a:r>
              <a:rPr lang="zh-CN" altLang="zh-CN" sz="1000" dirty="0">
                <a:solidFill>
                  <a:srgbClr val="0F1010"/>
                </a:solidFill>
                <a:latin typeface="Arial" panose="020B0604020202020204" pitchFamily="34" charset="0"/>
                <a:ea typeface="宋体" panose="02010600030101010101" pitchFamily="2" charset="-122"/>
                <a:sym typeface="宋体" panose="02010600030101010101" pitchFamily="2" charset="-122"/>
              </a:rPr>
              <a:t>《中国心血管病报告</a:t>
            </a:r>
            <a:r>
              <a:rPr lang="en-US" altLang="zh-CN" sz="1000" dirty="0">
                <a:solidFill>
                  <a:srgbClr val="0F1010"/>
                </a:solidFill>
                <a:latin typeface="Arial" panose="020B0604020202020204" pitchFamily="34" charset="0"/>
                <a:ea typeface="宋体" panose="02010600030101010101" pitchFamily="2" charset="-122"/>
                <a:sym typeface="宋体" panose="02010600030101010101" pitchFamily="2" charset="-122"/>
              </a:rPr>
              <a:t>2016</a:t>
            </a:r>
            <a:r>
              <a:rPr lang="zh-CN" altLang="zh-CN" sz="1000" dirty="0">
                <a:solidFill>
                  <a:srgbClr val="0F1010"/>
                </a:solidFill>
                <a:latin typeface="Arial" panose="020B0604020202020204" pitchFamily="34" charset="0"/>
                <a:ea typeface="宋体" panose="02010600030101010101" pitchFamily="2" charset="-122"/>
                <a:sym typeface="宋体" panose="02010600030101010101" pitchFamily="2" charset="-122"/>
              </a:rPr>
              <a:t>》</a:t>
            </a:r>
            <a:endParaRPr lang="zh-CN" altLang="zh-CN" sz="1000" dirty="0">
              <a:solidFill>
                <a:srgbClr val="0F1010"/>
              </a:solidFill>
              <a:latin typeface="Arial" panose="020B0604020202020204" pitchFamily="34" charset="0"/>
              <a:ea typeface="微软雅黑" panose="020B0503020204020204" pitchFamily="34" charset="-122"/>
              <a:sym typeface="宋体" panose="02010600030101010101" pitchFamily="2"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bwMode="auto">
          <a:ln>
            <a:miter lim="800000"/>
          </a:ln>
          <a:effectLst/>
          <a:scene3d>
            <a:camera prst="orthographicFront"/>
            <a:lightRig rig="balanced" dir="t"/>
          </a:scene3d>
          <a:sp3d prstMaterial="plastic"/>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4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j-cs"/>
              </a:rPr>
              <a:t>容易引起</a:t>
            </a:r>
            <a:r>
              <a:rPr kumimoji="0" lang="zh-CN" altLang="en-US" sz="4400" b="1" i="0" u="none" strike="noStrike" kern="1200" cap="none" spc="0" normalizeH="0" baseline="0" noProof="1">
                <a:ln>
                  <a:noFill/>
                </a:ln>
                <a:gradFill>
                  <a:gsLst>
                    <a:gs pos="21000">
                      <a:schemeClr val="accent2"/>
                    </a:gs>
                    <a:gs pos="88000">
                      <a:srgbClr val="C5C7CA"/>
                    </a:gs>
                  </a:gsLst>
                  <a:lin ang="5400000"/>
                </a:gradFill>
                <a:effectLst/>
                <a:uLnTx/>
                <a:uFillTx/>
                <a:latin typeface="微软雅黑" panose="020B0503020204020204" pitchFamily="34" charset="-122"/>
                <a:ea typeface="微软雅黑" panose="020B0503020204020204" pitchFamily="34" charset="-122"/>
                <a:cs typeface="+mj-cs"/>
              </a:rPr>
              <a:t>中风</a:t>
            </a:r>
            <a:r>
              <a:rPr kumimoji="0" lang="zh-CN" altLang="en-US" sz="44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j-cs"/>
              </a:rPr>
              <a:t>的危险因素</a:t>
            </a:r>
            <a:endParaRPr kumimoji="0" lang="zh-CN" altLang="en-US" sz="44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j-cs"/>
            </a:endParaRPr>
          </a:p>
        </p:txBody>
      </p:sp>
      <p:pic>
        <p:nvPicPr>
          <p:cNvPr id="10242" name="Picture 3" descr="C:\Users\Administrator\Desktop\微信图片_20181219152205.jpg"/>
          <p:cNvPicPr>
            <a:picLocks noChangeAspect="1"/>
          </p:cNvPicPr>
          <p:nvPr/>
        </p:nvPicPr>
        <p:blipFill>
          <a:blip r:embed="rId1"/>
          <a:stretch>
            <a:fillRect/>
          </a:stretch>
        </p:blipFill>
        <p:spPr>
          <a:xfrm>
            <a:off x="2120900" y="1773238"/>
            <a:ext cx="7893050" cy="4392612"/>
          </a:xfrm>
          <a:prstGeom prst="rect">
            <a:avLst/>
          </a:prstGeom>
          <a:noFill/>
          <a:ln w="9525">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3600" b="1" i="0" u="none" strike="noStrike" kern="1200" cap="none" spc="0" normalizeH="0" baseline="0" noProof="1">
                <a:ln>
                  <a:noFill/>
                </a:ln>
                <a:solidFill>
                  <a:schemeClr val="accent4"/>
                </a:solidFill>
                <a:effectLst/>
                <a:uLnTx/>
                <a:uFillTx/>
                <a:latin typeface="微软雅黑" panose="020B0503020204020204" pitchFamily="34" charset="-122"/>
                <a:ea typeface="微软雅黑" panose="020B0503020204020204" pitchFamily="34" charset="-122"/>
                <a:cs typeface="+mj-cs"/>
              </a:rPr>
              <a:t>什么是</a:t>
            </a:r>
            <a:r>
              <a:rPr kumimoji="0" lang="zh-CN" altLang="en-US" sz="4400" b="1" i="0" u="none" strike="noStrike" kern="1200" cap="none" spc="0" normalizeH="0" baseline="0" noProof="1">
                <a:ln>
                  <a:noFill/>
                </a:ln>
                <a:solidFill>
                  <a:schemeClr val="accent2"/>
                </a:solidFill>
                <a:effectLst/>
                <a:uLnTx/>
                <a:uFillTx/>
                <a:latin typeface="微软雅黑" panose="020B0503020204020204" pitchFamily="34" charset="-122"/>
                <a:ea typeface="微软雅黑" panose="020B0503020204020204" pitchFamily="34" charset="-122"/>
                <a:cs typeface="+mn-cs"/>
              </a:rPr>
              <a:t>高血压</a:t>
            </a:r>
            <a:endParaRPr kumimoji="0" lang="zh-CN" altLang="en-US" sz="4400" b="1" i="0" u="none" strike="noStrike" kern="1200" cap="none" spc="0" normalizeH="0" baseline="0" noProof="1">
              <a:ln>
                <a:noFill/>
              </a:ln>
              <a:solidFill>
                <a:schemeClr val="accent2"/>
              </a:solidFill>
              <a:effectLst/>
              <a:uLnTx/>
              <a:uFillTx/>
              <a:latin typeface="微软雅黑" panose="020B0503020204020204" pitchFamily="34" charset="-122"/>
              <a:ea typeface="微软雅黑" panose="020B0503020204020204" pitchFamily="34" charset="-122"/>
              <a:cs typeface="+mn-cs"/>
            </a:endParaRPr>
          </a:p>
        </p:txBody>
      </p:sp>
      <p:sp>
        <p:nvSpPr>
          <p:cNvPr id="11266" name="内容占位符 2"/>
          <p:cNvSpPr>
            <a:spLocks noGrp="1"/>
          </p:cNvSpPr>
          <p:nvPr>
            <p:ph idx="1"/>
          </p:nvPr>
        </p:nvSpPr>
        <p:spPr>
          <a:xfrm>
            <a:off x="1981200" y="1670050"/>
            <a:ext cx="4403725" cy="2884488"/>
          </a:xfrm>
        </p:spPr>
        <p:txBody>
          <a:bodyPr vert="horz" wrap="square" lIns="91440" tIns="45720" rIns="91440" bIns="45720" anchor="t" anchorCtr="0"/>
          <a:p>
            <a:pPr marL="0" indent="457200" algn="just" eaLnBrk="1" hangingPunct="1">
              <a:lnSpc>
                <a:spcPct val="150000"/>
              </a:lnSpc>
              <a:spcBef>
                <a:spcPct val="0"/>
              </a:spcBef>
              <a:buNone/>
            </a:pPr>
            <a:r>
              <a:rPr lang="zh-CN" altLang="en-US" sz="2000" b="1" dirty="0">
                <a:solidFill>
                  <a:srgbClr val="DA1F28"/>
                </a:solidFill>
                <a:latin typeface="微软雅黑" panose="020B0503020204020204" pitchFamily="34" charset="-122"/>
                <a:ea typeface="微软雅黑" panose="020B0503020204020204" pitchFamily="34" charset="-122"/>
              </a:rPr>
              <a:t>高血压</a:t>
            </a:r>
            <a:r>
              <a:rPr lang="zh-CN" altLang="en-US" sz="2000" dirty="0">
                <a:solidFill>
                  <a:srgbClr val="39639D"/>
                </a:solidFill>
                <a:latin typeface="微软雅黑" panose="020B0503020204020204" pitchFamily="34" charset="-122"/>
                <a:ea typeface="微软雅黑" panose="020B0503020204020204" pitchFamily="34" charset="-122"/>
              </a:rPr>
              <a:t>（hypertension）是指以体循环动脉血压（收缩压和/或舒张压）增高为主要特征（收缩压≥140毫米汞柱，舒张压≥90毫米汞柱），可伴有心、脑、肾等器官的功能或器质性损害的临床综合征。</a:t>
            </a:r>
            <a:endParaRPr lang="zh-CN" altLang="en-US" sz="2000" dirty="0">
              <a:solidFill>
                <a:srgbClr val="39639D"/>
              </a:solidFill>
              <a:latin typeface="微软雅黑" panose="020B0503020204020204" pitchFamily="34" charset="-122"/>
              <a:ea typeface="微软雅黑" panose="020B0503020204020204" pitchFamily="34" charset="-122"/>
            </a:endParaRPr>
          </a:p>
        </p:txBody>
      </p:sp>
      <p:sp>
        <p:nvSpPr>
          <p:cNvPr id="11267" name="内容占位符 2"/>
          <p:cNvSpPr>
            <a:spLocks noGrp="1"/>
          </p:cNvSpPr>
          <p:nvPr/>
        </p:nvSpPr>
        <p:spPr>
          <a:xfrm>
            <a:off x="3678238" y="4854575"/>
            <a:ext cx="5197475" cy="1092200"/>
          </a:xfrm>
          <a:prstGeom prst="rect">
            <a:avLst/>
          </a:prstGeom>
          <a:noFill/>
          <a:ln w="9525">
            <a:noFill/>
          </a:ln>
        </p:spPr>
        <p:txBody>
          <a:bodyPr anchor="t" anchorCtr="0"/>
          <a:p>
            <a:pPr algn="just">
              <a:lnSpc>
                <a:spcPct val="150000"/>
              </a:lnSpc>
            </a:pPr>
            <a:r>
              <a:rPr lang="zh-CN" altLang="en-US" sz="2400" b="1" dirty="0">
                <a:solidFill>
                  <a:srgbClr val="39639D"/>
                </a:solidFill>
                <a:latin typeface="微软雅黑" panose="020B0503020204020204" pitchFamily="34" charset="-122"/>
                <a:ea typeface="微软雅黑" panose="020B0503020204020204" pitchFamily="34" charset="-122"/>
              </a:rPr>
              <a:t>目前我国约有</a:t>
            </a:r>
            <a:r>
              <a:rPr lang="zh-CN" altLang="en-US" sz="2400" b="1" dirty="0">
                <a:solidFill>
                  <a:srgbClr val="DA1F28"/>
                </a:solidFill>
                <a:latin typeface="微软雅黑" panose="020B0503020204020204" pitchFamily="34" charset="-122"/>
                <a:ea typeface="微软雅黑" panose="020B0503020204020204" pitchFamily="34" charset="-122"/>
              </a:rPr>
              <a:t>高血压</a:t>
            </a:r>
            <a:r>
              <a:rPr lang="zh-CN" altLang="en-US" sz="2400" b="1" dirty="0">
                <a:solidFill>
                  <a:srgbClr val="39639D"/>
                </a:solidFill>
                <a:latin typeface="微软雅黑" panose="020B0503020204020204" pitchFamily="34" charset="-122"/>
                <a:ea typeface="微软雅黑" panose="020B0503020204020204" pitchFamily="34" charset="-122"/>
              </a:rPr>
              <a:t>患者</a:t>
            </a:r>
            <a:r>
              <a:rPr lang="zh-CN" altLang="en-US" sz="3600" b="1" i="1" dirty="0">
                <a:solidFill>
                  <a:srgbClr val="DA1F28"/>
                </a:solidFill>
                <a:latin typeface="微软雅黑" panose="020B0503020204020204" pitchFamily="34" charset="-122"/>
                <a:ea typeface="微软雅黑" panose="020B0503020204020204" pitchFamily="34" charset="-122"/>
              </a:rPr>
              <a:t>2.45亿</a:t>
            </a:r>
            <a:endParaRPr lang="zh-CN" altLang="en-US" sz="3600" b="1" i="1" dirty="0">
              <a:solidFill>
                <a:srgbClr val="DA1F28"/>
              </a:solidFill>
              <a:latin typeface="微软雅黑" panose="020B0503020204020204" pitchFamily="34" charset="-122"/>
              <a:ea typeface="微软雅黑" panose="020B0503020204020204" pitchFamily="34" charset="-122"/>
            </a:endParaRPr>
          </a:p>
        </p:txBody>
      </p:sp>
      <p:sp>
        <p:nvSpPr>
          <p:cNvPr id="11268" name="文本框 4"/>
          <p:cNvSpPr txBox="1"/>
          <p:nvPr/>
        </p:nvSpPr>
        <p:spPr>
          <a:xfrm>
            <a:off x="7407275" y="6430963"/>
            <a:ext cx="2803525" cy="244475"/>
          </a:xfrm>
          <a:prstGeom prst="rect">
            <a:avLst/>
          </a:prstGeom>
          <a:noFill/>
          <a:ln w="9525">
            <a:noFill/>
          </a:ln>
        </p:spPr>
        <p:txBody>
          <a:bodyPr anchor="t" anchorCtr="0">
            <a:spAutoFit/>
          </a:bodyPr>
          <a:p>
            <a:pPr algn="r"/>
            <a:r>
              <a:rPr lang="zh-CN" altLang="zh-CN" sz="1000" dirty="0">
                <a:solidFill>
                  <a:srgbClr val="0F1010"/>
                </a:solidFill>
                <a:latin typeface="Arial" panose="020B0604020202020204" pitchFamily="34" charset="0"/>
                <a:ea typeface="宋体" panose="02010600030101010101" pitchFamily="2" charset="-122"/>
              </a:rPr>
              <a:t>Circulation. 2018 May 29;137(22):2344-2356.</a:t>
            </a:r>
            <a:endParaRPr lang="zh-CN" altLang="zh-CN" sz="1000" dirty="0">
              <a:solidFill>
                <a:srgbClr val="0F1010"/>
              </a:solidFill>
              <a:latin typeface="Arial" panose="020B0604020202020204" pitchFamily="34" charset="0"/>
              <a:ea typeface="宋体" panose="02010600030101010101" pitchFamily="2" charset="-122"/>
            </a:endParaRPr>
          </a:p>
        </p:txBody>
      </p:sp>
      <p:pic>
        <p:nvPicPr>
          <p:cNvPr id="11269" name="图片 5" descr="高血压（网络配图）"/>
          <p:cNvPicPr>
            <a:picLocks noChangeAspect="1"/>
          </p:cNvPicPr>
          <p:nvPr/>
        </p:nvPicPr>
        <p:blipFill>
          <a:blip r:embed="rId1">
            <a:clrChange>
              <a:clrFrom>
                <a:srgbClr val="FFFFFF"/>
              </a:clrFrom>
              <a:clrTo>
                <a:srgbClr val="FFFFFF">
                  <a:alpha val="0"/>
                </a:srgbClr>
              </a:clrTo>
            </a:clrChange>
          </a:blip>
          <a:stretch>
            <a:fillRect/>
          </a:stretch>
        </p:blipFill>
        <p:spPr>
          <a:xfrm>
            <a:off x="6577013" y="1530350"/>
            <a:ext cx="3840162" cy="3024188"/>
          </a:xfrm>
          <a:prstGeom prst="rect">
            <a:avLst/>
          </a:prstGeom>
          <a:noFill/>
          <a:ln w="9525">
            <a:noFill/>
          </a:ln>
        </p:spPr>
      </p:pic>
      <p:sp>
        <p:nvSpPr>
          <p:cNvPr id="11270" name="文本框 6"/>
          <p:cNvSpPr txBox="1"/>
          <p:nvPr/>
        </p:nvSpPr>
        <p:spPr>
          <a:xfrm>
            <a:off x="9601200" y="4554538"/>
            <a:ext cx="815975" cy="244475"/>
          </a:xfrm>
          <a:prstGeom prst="rect">
            <a:avLst/>
          </a:prstGeom>
          <a:noFill/>
          <a:ln w="9525">
            <a:noFill/>
          </a:ln>
        </p:spPr>
        <p:txBody>
          <a:bodyPr anchor="t" anchorCtr="0">
            <a:spAutoFit/>
          </a:bodyPr>
          <a:p>
            <a:pPr algn="ctr"/>
            <a:r>
              <a:rPr lang="zh-CN" altLang="zh-CN" sz="1000" dirty="0">
                <a:solidFill>
                  <a:srgbClr val="0F1010"/>
                </a:solidFill>
                <a:latin typeface="Arial" panose="020B0604020202020204" pitchFamily="34" charset="0"/>
                <a:ea typeface="宋体" panose="02010600030101010101" pitchFamily="2" charset="-122"/>
                <a:sym typeface="宋体" panose="02010600030101010101" pitchFamily="2" charset="-122"/>
              </a:rPr>
              <a:t>网络配图</a:t>
            </a:r>
            <a:endParaRPr lang="zh-CN" altLang="zh-CN" sz="1000" dirty="0">
              <a:solidFill>
                <a:srgbClr val="0F1010"/>
              </a:solidFill>
              <a:latin typeface="Arial" panose="020B0604020202020204" pitchFamily="34" charset="0"/>
              <a:ea typeface="宋体" panose="02010600030101010101" pitchFamily="2" charset="-122"/>
              <a:sym typeface="宋体" panose="02010600030101010101" pitchFamily="2" charset="-122"/>
            </a:endParaRPr>
          </a:p>
        </p:txBody>
      </p:sp>
      <p:pic>
        <p:nvPicPr>
          <p:cNvPr id="11271" name="图片 7" descr="感叹号"/>
          <p:cNvPicPr>
            <a:picLocks noChangeAspect="1"/>
          </p:cNvPicPr>
          <p:nvPr/>
        </p:nvPicPr>
        <p:blipFill>
          <a:blip r:embed="rId2"/>
          <a:stretch>
            <a:fillRect/>
          </a:stretch>
        </p:blipFill>
        <p:spPr>
          <a:xfrm>
            <a:off x="2119313" y="4554538"/>
            <a:ext cx="1895475" cy="1895475"/>
          </a:xfrm>
          <a:prstGeom prst="rect">
            <a:avLst/>
          </a:prstGeom>
          <a:noFill/>
          <a:ln w="9525">
            <a:noFill/>
          </a:ln>
        </p:spPr>
      </p:pic>
    </p:spTree>
  </p:cSld>
  <p:clrMapOvr>
    <a:masterClrMapping/>
  </p:clrMapOvr>
</p:sld>
</file>

<file path=ppt/tags/tag1.xml><?xml version="1.0" encoding="utf-8"?>
<p:tagLst xmlns:p="http://schemas.openxmlformats.org/presentationml/2006/main">
  <p:tag name="KSO_WM_UNIT_TABLE_BEAUTIFY" val="smartTable{9d8ae00f-8bf6-41cc-948f-7a596c147985}"/>
</p:tagLst>
</file>

<file path=ppt/tags/tag10.xml><?xml version="1.0" encoding="utf-8"?>
<p:tagLst xmlns:p="http://schemas.openxmlformats.org/presentationml/2006/main">
  <p:tag name="KSO_WPP_MARK_KEY" val="ebbcc2e4-3625-4c3f-a59e-b01d5465171b"/>
  <p:tag name="COMMONDATA" val="eyJoZGlkIjoiMGMzZjIyZTI0YWZmYWViOGE4MjI5OWQ0Y2FmZjg0NTAifQ=="/>
  <p:tag name="commondata" val="eyJoZGlkIjoiMDAwMzUwMGNjY2ViNGQ2ZDQ3M2M5NjdiMGNmYmY0YmEifQ=="/>
</p:tagLst>
</file>

<file path=ppt/tags/tag2.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3.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4.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5.xml><?xml version="1.0" encoding="utf-8"?>
<p:tagLst xmlns:p="http://schemas.openxmlformats.org/presentationml/2006/main">
  <p:tag name="KSO_WM_UNIT_TEXT_FILL_FORE_SCHEMECOLOR_INDEX_BRIGHTNESS" val="0.15"/>
  <p:tag name="KSO_WM_UNIT_TEXT_FILL_FORE_SCHEMECOLOR_INDEX" val="13"/>
  <p:tag name="KSO_WM_UNIT_TEXT_FILL_TYPE" val="1"/>
</p:tagLst>
</file>

<file path=ppt/tags/tag6.xml><?xml version="1.0" encoding="utf-8"?>
<p:tagLst xmlns:p="http://schemas.openxmlformats.org/presentationml/2006/main">
  <p:tag name="KSO_WM_UNIT_TEXT_FILL_FORE_SCHEMECOLOR_INDEX_BRIGHTNESS" val="0.15"/>
  <p:tag name="KSO_WM_UNIT_TEXT_FILL_FORE_SCHEMECOLOR_INDEX" val="13"/>
  <p:tag name="KSO_WM_UNIT_TEXT_FILL_TYPE" val="1"/>
</p:tagLst>
</file>

<file path=ppt/tags/tag7.xml><?xml version="1.0" encoding="utf-8"?>
<p:tagLst xmlns:p="http://schemas.openxmlformats.org/presentationml/2006/main">
  <p:tag name="KSO_WM_UNIT_TEXT_FILL_FORE_SCHEMECOLOR_INDEX_BRIGHTNESS" val="0.15"/>
  <p:tag name="KSO_WM_UNIT_TEXT_FILL_FORE_SCHEMECOLOR_INDEX" val="13"/>
  <p:tag name="KSO_WM_UNIT_TEXT_FILL_TYPE" val="1"/>
</p:tagLst>
</file>

<file path=ppt/tags/tag8.xml><?xml version="1.0" encoding="utf-8"?>
<p:tagLst xmlns:p="http://schemas.openxmlformats.org/presentationml/2006/main">
  <p:tag name="KSO_WM_UNIT_TEXT_FILL_FORE_SCHEMECOLOR_INDEX_BRIGHTNESS" val="0.15"/>
  <p:tag name="KSO_WM_UNIT_TEXT_FILL_FORE_SCHEMECOLOR_INDEX" val="13"/>
  <p:tag name="KSO_WM_UNIT_TEXT_FILL_TYPE" val="1"/>
</p:tagLst>
</file>

<file path=ppt/tags/tag9.xml><?xml version="1.0" encoding="utf-8"?>
<p:tagLst xmlns:p="http://schemas.openxmlformats.org/presentationml/2006/main">
  <p:tag name="KSO_WM_UNIT_TEXT_FILL_FORE_SCHEMECOLOR_INDEX_BRIGHTNESS" val="0.15"/>
  <p:tag name="KSO_WM_UNIT_TEXT_FILL_FORE_SCHEMECOLOR_INDEX" val="13"/>
  <p:tag name="KSO_WM_UNIT_TEXT_FILL_TYPE" val="1"/>
</p:tagLst>
</file>

<file path=ppt/theme/theme1.xml><?xml version="1.0" encoding="utf-8"?>
<a:theme xmlns:a="http://schemas.openxmlformats.org/drawingml/2006/main" name="默认设计模板">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默认设计模板">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1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3504</Words>
  <Application>WPS 演示</Application>
  <PresentationFormat/>
  <Paragraphs>313</Paragraphs>
  <Slides>30</Slides>
  <Notes>1</Notes>
  <HiddenSlides>0</HiddenSlides>
  <MMClips>0</MMClips>
  <ScaleCrop>false</ScaleCrop>
  <HeadingPairs>
    <vt:vector size="8" baseType="variant">
      <vt:variant>
        <vt:lpstr>已用的字体</vt:lpstr>
      </vt:variant>
      <vt:variant>
        <vt:i4>11</vt:i4>
      </vt:variant>
      <vt:variant>
        <vt:lpstr>主题</vt:lpstr>
      </vt:variant>
      <vt:variant>
        <vt:i4>2</vt:i4>
      </vt:variant>
      <vt:variant>
        <vt:lpstr>嵌入 OLE 服务器</vt:lpstr>
      </vt:variant>
      <vt:variant>
        <vt:i4>0</vt:i4>
      </vt:variant>
      <vt:variant>
        <vt:lpstr>幻灯片标题</vt:lpstr>
      </vt:variant>
      <vt:variant>
        <vt:i4>30</vt:i4>
      </vt:variant>
    </vt:vector>
  </HeadingPairs>
  <TitlesOfParts>
    <vt:vector size="43" baseType="lpstr">
      <vt:lpstr>Arial</vt:lpstr>
      <vt:lpstr>宋体</vt:lpstr>
      <vt:lpstr>Wingdings</vt:lpstr>
      <vt:lpstr>楷体_GB2312</vt:lpstr>
      <vt:lpstr>微软雅黑</vt:lpstr>
      <vt:lpstr>Arial Unicode MS</vt:lpstr>
      <vt:lpstr>Calibri</vt:lpstr>
      <vt:lpstr>Times New Roman</vt:lpstr>
      <vt:lpstr>Wingdings</vt:lpstr>
      <vt:lpstr>华文琥珀</vt:lpstr>
      <vt:lpstr>Arial</vt:lpstr>
      <vt:lpstr>默认设计模板</vt:lpstr>
      <vt:lpstr>1_默认设计模板</vt:lpstr>
      <vt:lpstr>PowerPoint 演示文稿</vt:lpstr>
      <vt:lpstr> 静静到来的脑中风，    突然剥夺了无数人的美好人生！ </vt:lpstr>
      <vt:lpstr>PowerPoint 演示文稿</vt:lpstr>
      <vt:lpstr>什么是中风？</vt:lpstr>
      <vt:lpstr>中风就在'你我'身边</vt:lpstr>
      <vt:lpstr>中风的表现</vt:lpstr>
      <vt:lpstr>中风的危害</vt:lpstr>
      <vt:lpstr>容易引起中风的危险因素</vt:lpstr>
      <vt:lpstr>什么是高血压</vt:lpstr>
      <vt:lpstr>高血压的病因</vt:lpstr>
      <vt:lpstr>高血压的危害</vt:lpstr>
      <vt:lpstr>PowerPoint 演示文稿</vt:lpstr>
      <vt:lpstr>更容易中风的高血压</vt:lpstr>
      <vt:lpstr>H型高血压——我国人群特有的高血压</vt:lpstr>
      <vt:lpstr>什么是同型半胱氨酸(Hcy)</vt:lpstr>
      <vt:lpstr>同型半胱氨酸（Hcy）的危害</vt:lpstr>
      <vt:lpstr>PowerPoint 演示文稿</vt:lpstr>
      <vt:lpstr>同型半胱氨酸（Hcy）</vt:lpstr>
      <vt:lpstr>H型高血压 识别三部曲</vt:lpstr>
      <vt:lpstr>有了H型高血压 怎么办？</vt:lpstr>
      <vt:lpstr>H型高血压的规范治疗</vt:lpstr>
      <vt:lpstr>国家和权威人士重视H型高血压</vt:lpstr>
      <vt:lpstr>PowerPoint 演示文稿</vt:lpstr>
      <vt:lpstr>PowerPoint 演示文稿</vt:lpstr>
      <vt:lpstr>H型高血压的治疗药：依叶®</vt:lpstr>
      <vt:lpstr>H型高血压治疗小贴士</vt:lpstr>
      <vt:lpstr>常见问题答疑</vt:lpstr>
      <vt:lpstr>常见问题答疑</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关注H型高血压 精准防控脑中风</dc:title>
  <dc:creator>aosa</dc:creator>
  <cp:lastModifiedBy>11</cp:lastModifiedBy>
  <cp:revision>46</cp:revision>
  <dcterms:created xsi:type="dcterms:W3CDTF">2018-12-06T06:37:00Z</dcterms:created>
  <dcterms:modified xsi:type="dcterms:W3CDTF">2025-03-13T02:37:10Z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2052-12.1.0.20305</vt:lpwstr>
  </property>
  <property fmtid="{D5CDD505-2E9C-101B-9397-08002B2CF9AE}" pid="3" name="ICV">
    <vt:lpwstr>5E4C2581050F43E3A6AA4A08D3E0868A</vt:lpwstr>
  </property>
</Properties>
</file>