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Source Han Sans" panose="020B0500000000000000" charset="-122"/>
      <p:regular r:id="rId24"/>
    </p:embeddedFont>
    <p:embeddedFont>
      <p:font typeface="Source Han Sans CN Bold" panose="020B0800000000000000" charset="-122"/>
      <p:bold r:id="rId25"/>
    </p:embeddedFont>
    <p:embeddedFont>
      <p:font typeface="OPPOSans H" panose="00020600040101010101" charset="-122"/>
      <p:regular r:id="rId26"/>
    </p:embeddedFont>
    <p:embeddedFont>
      <p:font typeface="OPPOSans B" panose="00020600040101010101" charset="-122"/>
      <p:regular r:id="rId27"/>
    </p:embeddedFont>
    <p:embeddedFont>
      <p:font typeface="等线" panose="02010600030101010101" charset="-122"/>
      <p:regular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accent1">
                  <a:lumMod val="15000"/>
                  <a:lumOff val="85000"/>
                  <a:alpha val="10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31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785134" y="4738112"/>
            <a:ext cx="1917358" cy="4241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solidFill>
              <a:schemeClr val="accent1">
                <a:lumMod val="75000"/>
                <a:alpha val="10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1096645" y="4814570"/>
            <a:ext cx="1547495" cy="4133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1000"/>
              <a:t>武昌区紫阳街社区卫生服务中心：潘荣</a:t>
            </a:r>
            <a:endParaRPr kumimoji="1" lang="zh-CN" altLang="en-US" sz="1000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659156" y="4763917"/>
            <a:ext cx="373815" cy="3724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sq">
            <a:noFill/>
            <a:miter/>
          </a:ln>
          <a:effectLst/>
        </p:spPr>
        <p:txBody>
          <a:bodyPr vert="horz" wrap="square" lIns="76572" tIns="38286" rIns="76572" bIns="3828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740108" y="4823813"/>
            <a:ext cx="211911" cy="229553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48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860" cap="flat">
            <a:noFill/>
            <a:miter/>
          </a:ln>
          <a:effectLst/>
        </p:spPr>
        <p:txBody>
          <a:bodyPr vert="horz" wrap="square" lIns="51474" tIns="25737" rIns="51474" bIns="25737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1690334"/>
            <a:ext cx="2207533" cy="595756"/>
          </a:xfrm>
          <a:prstGeom prst="roundRect">
            <a:avLst>
              <a:gd name="adj" fmla="val 16383"/>
            </a:avLst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8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2993911" y="4738112"/>
            <a:ext cx="1930058" cy="4241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12700" cap="sq">
            <a:solidFill>
              <a:schemeClr val="accent1">
                <a:lumMod val="75000"/>
                <a:alpha val="10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6"/>
            </p:custDataLst>
          </p:nvPr>
        </p:nvSpPr>
        <p:spPr>
          <a:xfrm>
            <a:off x="3328667" y="4814619"/>
            <a:ext cx="1571949" cy="258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/>
              <a:t>2025.03.15</a:t>
            </a:r>
            <a:endParaRPr kumimoji="1" lang="en-US" altLang="zh-CN"/>
          </a:p>
        </p:txBody>
      </p:sp>
      <p:sp>
        <p:nvSpPr>
          <p:cNvPr id="14" name="标题 1"/>
          <p:cNvSpPr txBox="1"/>
          <p:nvPr>
            <p:custDataLst>
              <p:tags r:id="rId7"/>
            </p:custDataLst>
          </p:nvPr>
        </p:nvSpPr>
        <p:spPr>
          <a:xfrm>
            <a:off x="2867933" y="4763917"/>
            <a:ext cx="373815" cy="3724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sq">
            <a:noFill/>
            <a:miter/>
          </a:ln>
          <a:effectLst/>
        </p:spPr>
        <p:txBody>
          <a:bodyPr vert="horz" wrap="square" lIns="76572" tIns="38286" rIns="76572" bIns="3828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8"/>
            </p:custDataLst>
          </p:nvPr>
        </p:nvSpPr>
        <p:spPr>
          <a:xfrm>
            <a:off x="2950502" y="4853644"/>
            <a:ext cx="208676" cy="19304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gradFill>
            <a:gsLst>
              <a:gs pos="48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860" cap="flat">
            <a:noFill/>
            <a:miter/>
          </a:ln>
          <a:effectLst/>
        </p:spPr>
        <p:txBody>
          <a:bodyPr vert="horz" wrap="square" lIns="61468" tIns="30734" rIns="61468" bIns="3073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3997" y="6487938"/>
            <a:ext cx="8568000" cy="54000"/>
          </a:xfrm>
          <a:custGeom>
            <a:avLst/>
            <a:gdLst>
              <a:gd name="connsiteX0" fmla="*/ 27000 w 8568000"/>
              <a:gd name="connsiteY0" fmla="*/ 0 h 54000"/>
              <a:gd name="connsiteX1" fmla="*/ 1953000 w 8568000"/>
              <a:gd name="connsiteY1" fmla="*/ 0 h 54000"/>
              <a:gd name="connsiteX2" fmla="*/ 1972092 w 8568000"/>
              <a:gd name="connsiteY2" fmla="*/ 7908 h 54000"/>
              <a:gd name="connsiteX3" fmla="*/ 1977764 w 8568000"/>
              <a:gd name="connsiteY3" fmla="*/ 21600 h 54000"/>
              <a:gd name="connsiteX4" fmla="*/ 8568000 w 8568000"/>
              <a:gd name="connsiteY4" fmla="*/ 21600 h 54000"/>
              <a:gd name="connsiteX5" fmla="*/ 8568000 w 8568000"/>
              <a:gd name="connsiteY5" fmla="*/ 32400 h 54000"/>
              <a:gd name="connsiteX6" fmla="*/ 1977764 w 8568000"/>
              <a:gd name="connsiteY6" fmla="*/ 32400 h 54000"/>
              <a:gd name="connsiteX7" fmla="*/ 1972092 w 8568000"/>
              <a:gd name="connsiteY7" fmla="*/ 46092 h 54000"/>
              <a:gd name="connsiteX8" fmla="*/ 1953000 w 8568000"/>
              <a:gd name="connsiteY8" fmla="*/ 54000 h 54000"/>
              <a:gd name="connsiteX9" fmla="*/ 27000 w 8568000"/>
              <a:gd name="connsiteY9" fmla="*/ 54000 h 54000"/>
              <a:gd name="connsiteX10" fmla="*/ 7908 w 8568000"/>
              <a:gd name="connsiteY10" fmla="*/ 46092 h 54000"/>
              <a:gd name="connsiteX11" fmla="*/ 2237 w 8568000"/>
              <a:gd name="connsiteY11" fmla="*/ 32400 h 54000"/>
              <a:gd name="connsiteX12" fmla="*/ 0 w 8568000"/>
              <a:gd name="connsiteY12" fmla="*/ 32400 h 54000"/>
              <a:gd name="connsiteX13" fmla="*/ 0 w 8568000"/>
              <a:gd name="connsiteY13" fmla="*/ 27000 h 54000"/>
              <a:gd name="connsiteX14" fmla="*/ 0 w 8568000"/>
              <a:gd name="connsiteY14" fmla="*/ 21600 h 54000"/>
              <a:gd name="connsiteX15" fmla="*/ 2237 w 8568000"/>
              <a:gd name="connsiteY15" fmla="*/ 21600 h 54000"/>
              <a:gd name="connsiteX16" fmla="*/ 7908 w 8568000"/>
              <a:gd name="connsiteY16" fmla="*/ 7908 h 54000"/>
              <a:gd name="connsiteX17" fmla="*/ 27000 w 8568000"/>
              <a:gd name="connsiteY17" fmla="*/ 0 h 54000"/>
            </a:gdLst>
            <a:ahLst/>
            <a:cxnLst/>
            <a:rect l="l" t="t" r="r" b="b"/>
            <a:pathLst>
              <a:path w="8568000" h="54000">
                <a:moveTo>
                  <a:pt x="27000" y="0"/>
                </a:moveTo>
                <a:lnTo>
                  <a:pt x="1953000" y="0"/>
                </a:lnTo>
                <a:cubicBezTo>
                  <a:pt x="1960456" y="0"/>
                  <a:pt x="1967206" y="3022"/>
                  <a:pt x="1972092" y="7908"/>
                </a:cubicBezTo>
                <a:lnTo>
                  <a:pt x="1977764" y="21600"/>
                </a:lnTo>
                <a:lnTo>
                  <a:pt x="8568000" y="21600"/>
                </a:lnTo>
                <a:lnTo>
                  <a:pt x="8568000" y="32400"/>
                </a:lnTo>
                <a:lnTo>
                  <a:pt x="1977764" y="32400"/>
                </a:lnTo>
                <a:lnTo>
                  <a:pt x="1972092" y="46092"/>
                </a:lnTo>
                <a:cubicBezTo>
                  <a:pt x="1967206" y="50978"/>
                  <a:pt x="1960456" y="54000"/>
                  <a:pt x="1953000" y="54000"/>
                </a:cubicBezTo>
                <a:lnTo>
                  <a:pt x="27000" y="54000"/>
                </a:lnTo>
                <a:cubicBezTo>
                  <a:pt x="19544" y="54000"/>
                  <a:pt x="12794" y="50978"/>
                  <a:pt x="7908" y="46092"/>
                </a:cubicBezTo>
                <a:lnTo>
                  <a:pt x="2237" y="32400"/>
                </a:lnTo>
                <a:lnTo>
                  <a:pt x="0" y="32400"/>
                </a:lnTo>
                <a:lnTo>
                  <a:pt x="0" y="27000"/>
                </a:lnTo>
                <a:lnTo>
                  <a:pt x="0" y="21600"/>
                </a:lnTo>
                <a:lnTo>
                  <a:pt x="2237" y="21600"/>
                </a:lnTo>
                <a:lnTo>
                  <a:pt x="7908" y="7908"/>
                </a:lnTo>
                <a:cubicBezTo>
                  <a:pt x="12794" y="3022"/>
                  <a:pt x="19544" y="0"/>
                  <a:pt x="27000" y="0"/>
                </a:cubicBezTo>
                <a:close/>
              </a:path>
            </a:pathLst>
          </a:cu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0124539">
            <a:off x="11179662" y="1608652"/>
            <a:ext cx="805314" cy="805314"/>
          </a:xfrm>
          <a:prstGeom prst="ellipse">
            <a:avLst/>
          </a:prstGeom>
          <a:gradFill>
            <a:gsLst>
              <a:gs pos="12000">
                <a:schemeClr val="accent1"/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246255">
            <a:off x="6702815" y="5270947"/>
            <a:ext cx="220559" cy="220559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12499" y="2363136"/>
            <a:ext cx="6156218" cy="22736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日常生活急救常识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49560" y="4757518"/>
            <a:ext cx="263039" cy="260667"/>
          </a:xfrm>
          <a:custGeom>
            <a:avLst/>
            <a:gdLst>
              <a:gd name="connsiteX0" fmla="*/ 635682 w 935059"/>
              <a:gd name="connsiteY0" fmla="*/ 102691 h 935012"/>
              <a:gd name="connsiteX1" fmla="*/ 775023 w 935059"/>
              <a:gd name="connsiteY1" fmla="*/ 159990 h 935012"/>
              <a:gd name="connsiteX2" fmla="*/ 775023 w 935059"/>
              <a:gd name="connsiteY2" fmla="*/ 438485 h 935012"/>
              <a:gd name="connsiteX3" fmla="*/ 472343 w 935059"/>
              <a:gd name="connsiteY3" fmla="*/ 741350 h 935012"/>
              <a:gd name="connsiteX4" fmla="*/ 107528 w 935059"/>
              <a:gd name="connsiteY4" fmla="*/ 827670 h 935012"/>
              <a:gd name="connsiteX5" fmla="*/ 193849 w 935059"/>
              <a:gd name="connsiteY5" fmla="*/ 462855 h 935012"/>
              <a:gd name="connsiteX6" fmla="*/ 496528 w 935059"/>
              <a:gd name="connsiteY6" fmla="*/ 160176 h 935012"/>
              <a:gd name="connsiteX7" fmla="*/ 635682 w 935059"/>
              <a:gd name="connsiteY7" fmla="*/ 102691 h 935012"/>
              <a:gd name="connsiteX8" fmla="*/ 635682 w 935059"/>
              <a:gd name="connsiteY8" fmla="*/ 0 h 935012"/>
              <a:gd name="connsiteX9" fmla="*/ 423788 w 935059"/>
              <a:gd name="connsiteY9" fmla="*/ 87437 h 935012"/>
              <a:gd name="connsiteX10" fmla="*/ 121109 w 935059"/>
              <a:gd name="connsiteY10" fmla="*/ 390116 h 935012"/>
              <a:gd name="connsiteX11" fmla="*/ 0 w 935059"/>
              <a:gd name="connsiteY11" fmla="*/ 935013 h 935012"/>
              <a:gd name="connsiteX12" fmla="*/ 544897 w 935059"/>
              <a:gd name="connsiteY12" fmla="*/ 813904 h 935012"/>
              <a:gd name="connsiteX13" fmla="*/ 847576 w 935059"/>
              <a:gd name="connsiteY13" fmla="*/ 511225 h 935012"/>
              <a:gd name="connsiteX14" fmla="*/ 847576 w 935059"/>
              <a:gd name="connsiteY14" fmla="*/ 87437 h 935012"/>
              <a:gd name="connsiteX15" fmla="*/ 635682 w 935059"/>
              <a:gd name="connsiteY15" fmla="*/ 0 h 935012"/>
            </a:gdLst>
            <a:ahLst/>
            <a:cxnLst/>
            <a:rect l="l" t="t" r="r" b="b"/>
            <a:pathLst>
              <a:path w="935059" h="935012">
                <a:moveTo>
                  <a:pt x="635682" y="102691"/>
                </a:moveTo>
                <a:cubicBezTo>
                  <a:pt x="688516" y="102691"/>
                  <a:pt x="738001" y="122969"/>
                  <a:pt x="775023" y="159990"/>
                </a:cubicBezTo>
                <a:cubicBezTo>
                  <a:pt x="851855" y="236823"/>
                  <a:pt x="851855" y="361652"/>
                  <a:pt x="775023" y="438485"/>
                </a:cubicBezTo>
                <a:lnTo>
                  <a:pt x="472343" y="741350"/>
                </a:lnTo>
                <a:cubicBezTo>
                  <a:pt x="430299" y="783394"/>
                  <a:pt x="267333" y="815764"/>
                  <a:pt x="107528" y="827670"/>
                </a:cubicBezTo>
                <a:cubicBezTo>
                  <a:pt x="119249" y="667866"/>
                  <a:pt x="151619" y="504899"/>
                  <a:pt x="193849" y="462855"/>
                </a:cubicBezTo>
                <a:lnTo>
                  <a:pt x="496528" y="160176"/>
                </a:lnTo>
                <a:cubicBezTo>
                  <a:pt x="533363" y="122969"/>
                  <a:pt x="582848" y="102691"/>
                  <a:pt x="635682" y="102691"/>
                </a:cubicBezTo>
                <a:moveTo>
                  <a:pt x="635682" y="0"/>
                </a:moveTo>
                <a:cubicBezTo>
                  <a:pt x="558850" y="0"/>
                  <a:pt x="482017" y="29207"/>
                  <a:pt x="423788" y="87437"/>
                </a:cubicBezTo>
                <a:lnTo>
                  <a:pt x="121109" y="390116"/>
                </a:lnTo>
                <a:cubicBezTo>
                  <a:pt x="4465" y="506760"/>
                  <a:pt x="0" y="935013"/>
                  <a:pt x="0" y="935013"/>
                </a:cubicBezTo>
                <a:cubicBezTo>
                  <a:pt x="0" y="935013"/>
                  <a:pt x="428439" y="930548"/>
                  <a:pt x="544897" y="813904"/>
                </a:cubicBezTo>
                <a:lnTo>
                  <a:pt x="847576" y="511225"/>
                </a:lnTo>
                <a:cubicBezTo>
                  <a:pt x="964220" y="394581"/>
                  <a:pt x="964220" y="203895"/>
                  <a:pt x="847576" y="87437"/>
                </a:cubicBezTo>
                <a:cubicBezTo>
                  <a:pt x="789347" y="29021"/>
                  <a:pt x="712515" y="0"/>
                  <a:pt x="635682" y="0"/>
                </a:cubicBez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4257" y="4672980"/>
            <a:ext cx="433632" cy="429743"/>
          </a:xfrm>
          <a:custGeom>
            <a:avLst/>
            <a:gdLst>
              <a:gd name="connsiteX0" fmla="*/ 1284573 w 1541487"/>
              <a:gd name="connsiteY0" fmla="*/ 102691 h 1541487"/>
              <a:gd name="connsiteX1" fmla="*/ 1438796 w 1541487"/>
              <a:gd name="connsiteY1" fmla="*/ 256915 h 1541487"/>
              <a:gd name="connsiteX2" fmla="*/ 1438796 w 1541487"/>
              <a:gd name="connsiteY2" fmla="*/ 1284573 h 1541487"/>
              <a:gd name="connsiteX3" fmla="*/ 1284573 w 1541487"/>
              <a:gd name="connsiteY3" fmla="*/ 1438796 h 1541487"/>
              <a:gd name="connsiteX4" fmla="*/ 256915 w 1541487"/>
              <a:gd name="connsiteY4" fmla="*/ 1438796 h 1541487"/>
              <a:gd name="connsiteX5" fmla="*/ 102691 w 1541487"/>
              <a:gd name="connsiteY5" fmla="*/ 1284573 h 1541487"/>
              <a:gd name="connsiteX6" fmla="*/ 102691 w 1541487"/>
              <a:gd name="connsiteY6" fmla="*/ 256915 h 1541487"/>
              <a:gd name="connsiteX7" fmla="*/ 256915 w 1541487"/>
              <a:gd name="connsiteY7" fmla="*/ 102691 h 1541487"/>
              <a:gd name="connsiteX8" fmla="*/ 1284573 w 1541487"/>
              <a:gd name="connsiteY8" fmla="*/ 102691 h 1541487"/>
              <a:gd name="connsiteX9" fmla="*/ 1284573 w 1541487"/>
              <a:gd name="connsiteY9" fmla="*/ 0 h 1541487"/>
              <a:gd name="connsiteX10" fmla="*/ 256915 w 1541487"/>
              <a:gd name="connsiteY10" fmla="*/ 0 h 1541487"/>
              <a:gd name="connsiteX11" fmla="*/ 0 w 1541487"/>
              <a:gd name="connsiteY11" fmla="*/ 256915 h 1541487"/>
              <a:gd name="connsiteX12" fmla="*/ 0 w 1541487"/>
              <a:gd name="connsiteY12" fmla="*/ 1284573 h 1541487"/>
              <a:gd name="connsiteX13" fmla="*/ 256915 w 1541487"/>
              <a:gd name="connsiteY13" fmla="*/ 1541487 h 1541487"/>
              <a:gd name="connsiteX14" fmla="*/ 1284573 w 1541487"/>
              <a:gd name="connsiteY14" fmla="*/ 1541487 h 1541487"/>
              <a:gd name="connsiteX15" fmla="*/ 1541487 w 1541487"/>
              <a:gd name="connsiteY15" fmla="*/ 1284573 h 1541487"/>
              <a:gd name="connsiteX16" fmla="*/ 1541487 w 1541487"/>
              <a:gd name="connsiteY16" fmla="*/ 256915 h 1541487"/>
              <a:gd name="connsiteX17" fmla="*/ 1284573 w 1541487"/>
              <a:gd name="connsiteY17" fmla="*/ 0 h 1541487"/>
            </a:gdLst>
            <a:ahLst/>
            <a:cxnLst/>
            <a:rect l="l" t="t" r="r" b="b"/>
            <a:pathLst>
              <a:path w="1541487" h="1541487">
                <a:moveTo>
                  <a:pt x="1284573" y="102691"/>
                </a:moveTo>
                <a:cubicBezTo>
                  <a:pt x="1369591" y="102691"/>
                  <a:pt x="1438796" y="171896"/>
                  <a:pt x="1438796" y="256915"/>
                </a:cubicBezTo>
                <a:lnTo>
                  <a:pt x="1438796" y="1284573"/>
                </a:lnTo>
                <a:cubicBezTo>
                  <a:pt x="1438796" y="1369591"/>
                  <a:pt x="1369591" y="1438796"/>
                  <a:pt x="1284573" y="1438796"/>
                </a:cubicBezTo>
                <a:lnTo>
                  <a:pt x="256915" y="1438796"/>
                </a:lnTo>
                <a:cubicBezTo>
                  <a:pt x="171896" y="1438796"/>
                  <a:pt x="102691" y="1369591"/>
                  <a:pt x="102691" y="1284573"/>
                </a:cubicBezTo>
                <a:lnTo>
                  <a:pt x="102691" y="256915"/>
                </a:lnTo>
                <a:cubicBezTo>
                  <a:pt x="102691" y="171896"/>
                  <a:pt x="171896" y="102691"/>
                  <a:pt x="256915" y="102691"/>
                </a:cubicBezTo>
                <a:lnTo>
                  <a:pt x="1284573" y="102691"/>
                </a:lnTo>
                <a:moveTo>
                  <a:pt x="1284573" y="0"/>
                </a:moveTo>
                <a:lnTo>
                  <a:pt x="256915" y="0"/>
                </a:lnTo>
                <a:cubicBezTo>
                  <a:pt x="115528" y="0"/>
                  <a:pt x="0" y="115528"/>
                  <a:pt x="0" y="256915"/>
                </a:cubicBezTo>
                <a:lnTo>
                  <a:pt x="0" y="1284573"/>
                </a:lnTo>
                <a:cubicBezTo>
                  <a:pt x="0" y="1425959"/>
                  <a:pt x="115528" y="1541487"/>
                  <a:pt x="256915" y="1541487"/>
                </a:cubicBezTo>
                <a:lnTo>
                  <a:pt x="1284573" y="1541487"/>
                </a:lnTo>
                <a:cubicBezTo>
                  <a:pt x="1425960" y="1541487"/>
                  <a:pt x="1541487" y="1425959"/>
                  <a:pt x="1541487" y="1284573"/>
                </a:cubicBezTo>
                <a:lnTo>
                  <a:pt x="1541487" y="256915"/>
                </a:lnTo>
                <a:cubicBezTo>
                  <a:pt x="1541487" y="115714"/>
                  <a:pt x="1425960" y="0"/>
                  <a:pt x="1284573" y="0"/>
                </a:cubicBez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>
            <a:off x="4267689" y="4686134"/>
            <a:ext cx="0" cy="1526367"/>
          </a:xfrm>
          <a:prstGeom prst="line">
            <a:avLst/>
          </a:prstGeom>
          <a:noFill/>
          <a:ln w="9525" cap="flat">
            <a:solidFill>
              <a:schemeClr val="accent1">
                <a:lumMod val="60000"/>
                <a:lumOff val="40000"/>
              </a:schemeClr>
            </a:solidFill>
            <a:miter/>
          </a:ln>
        </p:spPr>
      </p:cxnSp>
      <p:cxnSp>
        <p:nvCxnSpPr>
          <p:cNvPr id="7" name="标题 1"/>
          <p:cNvCxnSpPr/>
          <p:nvPr/>
        </p:nvCxnSpPr>
        <p:spPr>
          <a:xfrm>
            <a:off x="7902290" y="4686134"/>
            <a:ext cx="0" cy="1526367"/>
          </a:xfrm>
          <a:prstGeom prst="line">
            <a:avLst/>
          </a:prstGeom>
          <a:noFill/>
          <a:ln w="9525" cap="flat">
            <a:solidFill>
              <a:schemeClr val="accent1">
                <a:lumMod val="60000"/>
                <a:lumOff val="40000"/>
              </a:schemeClr>
            </a:solidFill>
            <a:miter/>
          </a:ln>
        </p:spPr>
      </p:cxnSp>
      <p:grpSp>
        <p:nvGrpSpPr>
          <p:cNvPr id="8" name="组合 7"/>
          <p:cNvGrpSpPr/>
          <p:nvPr/>
        </p:nvGrpSpPr>
        <p:grpSpPr>
          <a:xfrm>
            <a:off x="4598856" y="4674272"/>
            <a:ext cx="485659" cy="429743"/>
            <a:chOff x="4598856" y="4674272"/>
            <a:chExt cx="485659" cy="429743"/>
          </a:xfrm>
        </p:grpSpPr>
        <p:sp>
          <p:nvSpPr>
            <p:cNvPr id="9" name="标题 1"/>
            <p:cNvSpPr txBox="1"/>
            <p:nvPr/>
          </p:nvSpPr>
          <p:spPr>
            <a:xfrm>
              <a:off x="4598856" y="4674272"/>
              <a:ext cx="485659" cy="429743"/>
            </a:xfrm>
            <a:custGeom>
              <a:avLst/>
              <a:gdLst>
                <a:gd name="connsiteX0" fmla="*/ 1019165 w 1390889"/>
                <a:gd name="connsiteY0" fmla="*/ 1217702 h 1217702"/>
                <a:gd name="connsiteX1" fmla="*/ 372037 w 1390889"/>
                <a:gd name="connsiteY1" fmla="*/ 1217702 h 1217702"/>
                <a:gd name="connsiteX2" fmla="*/ 330165 w 1390889"/>
                <a:gd name="connsiteY2" fmla="*/ 1193486 h 1217702"/>
                <a:gd name="connsiteX3" fmla="*/ 6445 w 1390889"/>
                <a:gd name="connsiteY3" fmla="*/ 633068 h 1217702"/>
                <a:gd name="connsiteX4" fmla="*/ 6445 w 1390889"/>
                <a:gd name="connsiteY4" fmla="*/ 584635 h 1217702"/>
                <a:gd name="connsiteX5" fmla="*/ 330009 w 1390889"/>
                <a:gd name="connsiteY5" fmla="*/ 24217 h 1217702"/>
                <a:gd name="connsiteX6" fmla="*/ 371880 w 1390889"/>
                <a:gd name="connsiteY6" fmla="*/ 0 h 1217702"/>
                <a:gd name="connsiteX7" fmla="*/ 1019009 w 1390889"/>
                <a:gd name="connsiteY7" fmla="*/ 0 h 1217702"/>
                <a:gd name="connsiteX8" fmla="*/ 1060881 w 1390889"/>
                <a:gd name="connsiteY8" fmla="*/ 24217 h 1217702"/>
                <a:gd name="connsiteX9" fmla="*/ 1384445 w 1390889"/>
                <a:gd name="connsiteY9" fmla="*/ 584635 h 1217702"/>
                <a:gd name="connsiteX10" fmla="*/ 1384445 w 1390889"/>
                <a:gd name="connsiteY10" fmla="*/ 633068 h 1217702"/>
                <a:gd name="connsiteX11" fmla="*/ 1061037 w 1390889"/>
                <a:gd name="connsiteY11" fmla="*/ 1193486 h 1217702"/>
                <a:gd name="connsiteX12" fmla="*/ 1019165 w 1390889"/>
                <a:gd name="connsiteY12" fmla="*/ 1217702 h 1217702"/>
                <a:gd name="connsiteX13" fmla="*/ 398128 w 1390889"/>
                <a:gd name="connsiteY13" fmla="*/ 1123961 h 1217702"/>
                <a:gd name="connsiteX14" fmla="*/ 992918 w 1390889"/>
                <a:gd name="connsiteY14" fmla="*/ 1123961 h 1217702"/>
                <a:gd name="connsiteX15" fmla="*/ 1290391 w 1390889"/>
                <a:gd name="connsiteY15" fmla="*/ 608851 h 1217702"/>
                <a:gd name="connsiteX16" fmla="*/ 992918 w 1390889"/>
                <a:gd name="connsiteY16" fmla="*/ 93742 h 1217702"/>
                <a:gd name="connsiteX17" fmla="*/ 398128 w 1390889"/>
                <a:gd name="connsiteY17" fmla="*/ 93742 h 1217702"/>
                <a:gd name="connsiteX18" fmla="*/ 100655 w 1390889"/>
                <a:gd name="connsiteY18" fmla="*/ 608851 h 1217702"/>
                <a:gd name="connsiteX19" fmla="*/ 398128 w 1390889"/>
                <a:gd name="connsiteY19" fmla="*/ 1123961 h 1217702"/>
              </a:gdLst>
              <a:ahLst/>
              <a:cxnLst/>
              <a:rect l="l" t="t" r="r" b="b"/>
              <a:pathLst>
                <a:path w="1390889" h="1217702">
                  <a:moveTo>
                    <a:pt x="1019165" y="1217702"/>
                  </a:moveTo>
                  <a:lnTo>
                    <a:pt x="372037" y="1217702"/>
                  </a:lnTo>
                  <a:cubicBezTo>
                    <a:pt x="354851" y="1217702"/>
                    <a:pt x="338758" y="1208484"/>
                    <a:pt x="330165" y="1193486"/>
                  </a:cubicBezTo>
                  <a:lnTo>
                    <a:pt x="6445" y="633068"/>
                  </a:lnTo>
                  <a:cubicBezTo>
                    <a:pt x="-2148" y="618225"/>
                    <a:pt x="-2148" y="599633"/>
                    <a:pt x="6445" y="584635"/>
                  </a:cubicBezTo>
                  <a:lnTo>
                    <a:pt x="330009" y="24217"/>
                  </a:lnTo>
                  <a:cubicBezTo>
                    <a:pt x="338602" y="9218"/>
                    <a:pt x="354694" y="0"/>
                    <a:pt x="371880" y="0"/>
                  </a:cubicBezTo>
                  <a:lnTo>
                    <a:pt x="1019009" y="0"/>
                  </a:lnTo>
                  <a:cubicBezTo>
                    <a:pt x="1036195" y="0"/>
                    <a:pt x="1052288" y="9218"/>
                    <a:pt x="1060881" y="24217"/>
                  </a:cubicBezTo>
                  <a:lnTo>
                    <a:pt x="1384445" y="584635"/>
                  </a:lnTo>
                  <a:cubicBezTo>
                    <a:pt x="1393038" y="599633"/>
                    <a:pt x="1393038" y="618069"/>
                    <a:pt x="1384445" y="633068"/>
                  </a:cubicBezTo>
                  <a:lnTo>
                    <a:pt x="1061037" y="1193486"/>
                  </a:lnTo>
                  <a:cubicBezTo>
                    <a:pt x="1052444" y="1208484"/>
                    <a:pt x="1036351" y="1217702"/>
                    <a:pt x="1019165" y="1217702"/>
                  </a:cubicBezTo>
                  <a:close/>
                  <a:moveTo>
                    <a:pt x="398128" y="1123961"/>
                  </a:moveTo>
                  <a:lnTo>
                    <a:pt x="992918" y="1123961"/>
                  </a:lnTo>
                  <a:lnTo>
                    <a:pt x="1290391" y="608851"/>
                  </a:lnTo>
                  <a:lnTo>
                    <a:pt x="992918" y="93742"/>
                  </a:lnTo>
                  <a:lnTo>
                    <a:pt x="398128" y="93742"/>
                  </a:lnTo>
                  <a:lnTo>
                    <a:pt x="100655" y="608851"/>
                  </a:lnTo>
                  <a:lnTo>
                    <a:pt x="398128" y="1123961"/>
                  </a:lnTo>
                  <a:close/>
                </a:path>
              </a:pathLst>
            </a:custGeom>
            <a:gradFill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4734816" y="4781074"/>
              <a:ext cx="213848" cy="216140"/>
            </a:xfrm>
            <a:custGeom>
              <a:avLst/>
              <a:gdLst>
                <a:gd name="connsiteX0" fmla="*/ 306222 w 612444"/>
                <a:gd name="connsiteY0" fmla="*/ 612445 h 612444"/>
                <a:gd name="connsiteX1" fmla="*/ 0 w 612444"/>
                <a:gd name="connsiteY1" fmla="*/ 306222 h 612444"/>
                <a:gd name="connsiteX2" fmla="*/ 306222 w 612444"/>
                <a:gd name="connsiteY2" fmla="*/ 0 h 612444"/>
                <a:gd name="connsiteX3" fmla="*/ 612444 w 612444"/>
                <a:gd name="connsiteY3" fmla="*/ 306222 h 612444"/>
                <a:gd name="connsiteX4" fmla="*/ 306222 w 612444"/>
                <a:gd name="connsiteY4" fmla="*/ 612445 h 612444"/>
                <a:gd name="connsiteX5" fmla="*/ 306222 w 612444"/>
                <a:gd name="connsiteY5" fmla="*/ 93742 h 612444"/>
                <a:gd name="connsiteX6" fmla="*/ 93742 w 612444"/>
                <a:gd name="connsiteY6" fmla="*/ 306222 h 612444"/>
                <a:gd name="connsiteX7" fmla="*/ 306222 w 612444"/>
                <a:gd name="connsiteY7" fmla="*/ 518703 h 612444"/>
                <a:gd name="connsiteX8" fmla="*/ 518703 w 612444"/>
                <a:gd name="connsiteY8" fmla="*/ 306222 h 612444"/>
                <a:gd name="connsiteX9" fmla="*/ 306222 w 612444"/>
                <a:gd name="connsiteY9" fmla="*/ 93742 h 612444"/>
              </a:gdLst>
              <a:ahLst/>
              <a:cxnLst/>
              <a:rect l="l" t="t" r="r" b="b"/>
              <a:pathLst>
                <a:path w="612444" h="612444">
                  <a:moveTo>
                    <a:pt x="306222" y="612445"/>
                  </a:moveTo>
                  <a:cubicBezTo>
                    <a:pt x="137331" y="612445"/>
                    <a:pt x="0" y="475113"/>
                    <a:pt x="0" y="306222"/>
                  </a:cubicBezTo>
                  <a:cubicBezTo>
                    <a:pt x="0" y="137331"/>
                    <a:pt x="137331" y="0"/>
                    <a:pt x="306222" y="0"/>
                  </a:cubicBezTo>
                  <a:cubicBezTo>
                    <a:pt x="475113" y="0"/>
                    <a:pt x="612444" y="137331"/>
                    <a:pt x="612444" y="306222"/>
                  </a:cubicBezTo>
                  <a:cubicBezTo>
                    <a:pt x="612444" y="475113"/>
                    <a:pt x="475113" y="612445"/>
                    <a:pt x="306222" y="612445"/>
                  </a:cubicBezTo>
                  <a:close/>
                  <a:moveTo>
                    <a:pt x="306222" y="93742"/>
                  </a:moveTo>
                  <a:cubicBezTo>
                    <a:pt x="189045" y="93742"/>
                    <a:pt x="93742" y="189045"/>
                    <a:pt x="93742" y="306222"/>
                  </a:cubicBezTo>
                  <a:cubicBezTo>
                    <a:pt x="93742" y="423399"/>
                    <a:pt x="189045" y="518703"/>
                    <a:pt x="306222" y="518703"/>
                  </a:cubicBezTo>
                  <a:cubicBezTo>
                    <a:pt x="423399" y="518703"/>
                    <a:pt x="518703" y="423399"/>
                    <a:pt x="518703" y="306222"/>
                  </a:cubicBezTo>
                  <a:cubicBezTo>
                    <a:pt x="518703" y="189045"/>
                    <a:pt x="423399" y="93742"/>
                    <a:pt x="306222" y="93742"/>
                  </a:cubicBezTo>
                  <a:close/>
                </a:path>
              </a:pathLst>
            </a:custGeom>
            <a:gradFill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>
            <a:off x="8232185" y="4674272"/>
            <a:ext cx="426040" cy="42974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68860" y="5107356"/>
            <a:ext cx="3088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保持安静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80686" y="5629788"/>
            <a:ext cx="3072000" cy="99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让患者保持安静，避免剧烈运动，以免加重腹痛或引发其他并发症。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2886" y="5629788"/>
            <a:ext cx="3072000" cy="99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可让患者平卧，双腿屈曲，以减轻腹部张力，缓解腹痛症状。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01060" y="5107356"/>
            <a:ext cx="3088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体位调整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45086" y="5629788"/>
            <a:ext cx="3072000" cy="99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观察患者的腹痛情况，如疼痛的部位、程度、持续时间等，并记录下来，为医生诊断提供依据。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33260" y="5107356"/>
            <a:ext cx="3088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观察症状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现场初步处理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068234" y="1549400"/>
            <a:ext cx="2450657" cy="1478296"/>
          </a:xfrm>
          <a:custGeom>
            <a:avLst/>
            <a:gdLst>
              <a:gd name="connsiteX0" fmla="*/ 0 w 2498589"/>
              <a:gd name="connsiteY0" fmla="*/ 0 h 1353177"/>
              <a:gd name="connsiteX1" fmla="*/ 2498590 w 2498589"/>
              <a:gd name="connsiteY1" fmla="*/ 0 h 1353177"/>
              <a:gd name="connsiteX2" fmla="*/ 2498590 w 2498589"/>
              <a:gd name="connsiteY2" fmla="*/ 1353177 h 1353177"/>
              <a:gd name="connsiteX3" fmla="*/ 0 w 2498589"/>
              <a:gd name="connsiteY3" fmla="*/ 1353177 h 1353177"/>
            </a:gdLst>
            <a:ahLst/>
            <a:cxnLst/>
            <a:rect l="l" t="t" r="r" b="b"/>
            <a:pathLst>
              <a:path w="2498589" h="1353177">
                <a:moveTo>
                  <a:pt x="0" y="0"/>
                </a:moveTo>
                <a:lnTo>
                  <a:pt x="2498590" y="0"/>
                </a:lnTo>
                <a:lnTo>
                  <a:pt x="2498590" y="1353177"/>
                </a:lnTo>
                <a:lnTo>
                  <a:pt x="0" y="1353177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161844" y="3255662"/>
            <a:ext cx="409866" cy="40986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17578" y="3259209"/>
            <a:ext cx="409866" cy="3791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068234" y="3261554"/>
            <a:ext cx="409866" cy="358831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161844" y="1549400"/>
            <a:ext cx="2450657" cy="1478296"/>
          </a:xfrm>
          <a:custGeom>
            <a:avLst/>
            <a:gdLst>
              <a:gd name="connsiteX0" fmla="*/ 0 w 2498589"/>
              <a:gd name="connsiteY0" fmla="*/ 0 h 1353177"/>
              <a:gd name="connsiteX1" fmla="*/ 2498590 w 2498589"/>
              <a:gd name="connsiteY1" fmla="*/ 0 h 1353177"/>
              <a:gd name="connsiteX2" fmla="*/ 2498590 w 2498589"/>
              <a:gd name="connsiteY2" fmla="*/ 1353177 h 1353177"/>
              <a:gd name="connsiteX3" fmla="*/ 0 w 2498589"/>
              <a:gd name="connsiteY3" fmla="*/ 1353177 h 1353177"/>
            </a:gdLst>
            <a:ahLst/>
            <a:cxnLst/>
            <a:rect l="l" t="t" r="r" b="b"/>
            <a:pathLst>
              <a:path w="2498589" h="1353177">
                <a:moveTo>
                  <a:pt x="0" y="0"/>
                </a:moveTo>
                <a:lnTo>
                  <a:pt x="2498590" y="0"/>
                </a:lnTo>
                <a:lnTo>
                  <a:pt x="2498590" y="1353177"/>
                </a:lnTo>
                <a:lnTo>
                  <a:pt x="0" y="1353177"/>
                </a:ln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17578" y="1549400"/>
            <a:ext cx="2450657" cy="1478296"/>
          </a:xfrm>
          <a:custGeom>
            <a:avLst/>
            <a:gdLst>
              <a:gd name="connsiteX0" fmla="*/ 0 w 2498589"/>
              <a:gd name="connsiteY0" fmla="*/ 0 h 1353177"/>
              <a:gd name="connsiteX1" fmla="*/ 2498590 w 2498589"/>
              <a:gd name="connsiteY1" fmla="*/ 0 h 1353177"/>
              <a:gd name="connsiteX2" fmla="*/ 2498590 w 2498589"/>
              <a:gd name="connsiteY2" fmla="*/ 1353177 h 1353177"/>
              <a:gd name="connsiteX3" fmla="*/ 0 w 2498589"/>
              <a:gd name="connsiteY3" fmla="*/ 1353177 h 1353177"/>
            </a:gdLst>
            <a:ahLst/>
            <a:cxnLst/>
            <a:rect l="l" t="t" r="r" b="b"/>
            <a:pathLst>
              <a:path w="2498589" h="1353177">
                <a:moveTo>
                  <a:pt x="0" y="0"/>
                </a:moveTo>
                <a:lnTo>
                  <a:pt x="2498590" y="0"/>
                </a:lnTo>
                <a:lnTo>
                  <a:pt x="2498590" y="1353177"/>
                </a:lnTo>
                <a:lnTo>
                  <a:pt x="0" y="1353177"/>
                </a:ln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168775" y="3851149"/>
            <a:ext cx="2025650" cy="4541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适当缓解不适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168775" y="4308349"/>
            <a:ext cx="2025650" cy="18384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在等待就医的过程中，可给予患者适量的温水服用，以缓解口渴等不适，但要注意避免进食过多。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94475" y="3838449"/>
            <a:ext cx="2025650" cy="4541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就医检查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94475" y="4295649"/>
            <a:ext cx="2025650" cy="18384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若腹痛伴有呕吐、发热、便血等症状，应立即前往社区医院门诊就医，医生会根据症状进行相关检查，如腹部B超、血常规等，明确病因。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045575" y="3838449"/>
            <a:ext cx="2025650" cy="4541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遵医嘱治疗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045575" y="4295649"/>
            <a:ext cx="2025650" cy="18384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根据医生的诊断结果，积极配合治疗，如使用药物缓解疼痛、控制炎症等。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270375" y="2174749"/>
            <a:ext cx="2025650" cy="7335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286875" y="2174749"/>
            <a:ext cx="2025650" cy="7335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823075" y="2174749"/>
            <a:ext cx="2025650" cy="7335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CFDA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后续处理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56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7555" y="6503178"/>
            <a:ext cx="1980000" cy="36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2882" y="797137"/>
            <a:ext cx="3823549" cy="5731783"/>
          </a:xfrm>
          <a:prstGeom prst="round2DiagRect">
            <a:avLst>
              <a:gd name="adj1" fmla="val 15456"/>
              <a:gd name="adj2" fmla="val 0"/>
            </a:avLst>
          </a:prstGeom>
          <a:solidFill>
            <a:schemeClr val="accent1"/>
          </a:solidFill>
          <a:ln w="165100" cap="sq">
            <a:gradFill>
              <a:gsLst>
                <a:gs pos="59000">
                  <a:schemeClr val="accent1"/>
                </a:gs>
                <a:gs pos="84000">
                  <a:schemeClr val="bg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0124539">
            <a:off x="6702815" y="5270947"/>
            <a:ext cx="220559" cy="220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 l="19847" r="24827"/>
          <a:stretch>
            <a:fillRect/>
          </a:stretch>
        </p:blipFill>
        <p:spPr>
          <a:xfrm>
            <a:off x="7562881" y="802215"/>
            <a:ext cx="3823549" cy="5735324"/>
          </a:xfrm>
          <a:prstGeom prst="round2DiagRect">
            <a:avLst>
              <a:gd name="adj1" fmla="val 15410"/>
              <a:gd name="adj2" fmla="val 0"/>
            </a:avLst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615242" y="2824680"/>
            <a:ext cx="6455300" cy="20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过敏急救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41991" y="76187"/>
            <a:ext cx="2230580" cy="2595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5592" y="1675753"/>
            <a:ext cx="3109691" cy="83099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57698" y="4849143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PowerPoint  Design  - - - - - - - - - - - - - - - - - -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591031" y="1656873"/>
            <a:ext cx="1498619" cy="1733898"/>
          </a:xfrm>
          <a:custGeom>
            <a:avLst/>
            <a:gdLst>
              <a:gd name="connsiteX0" fmla="*/ 886408 w 1498619"/>
              <a:gd name="connsiteY0" fmla="*/ 0 h 1733898"/>
              <a:gd name="connsiteX1" fmla="*/ 1382007 w 1498619"/>
              <a:gd name="connsiteY1" fmla="*/ 151384 h 1733898"/>
              <a:gd name="connsiteX2" fmla="*/ 1498619 w 1498619"/>
              <a:gd name="connsiteY2" fmla="*/ 247598 h 1733898"/>
              <a:gd name="connsiteX3" fmla="*/ 1484044 w 1498619"/>
              <a:gd name="connsiteY3" fmla="*/ 259623 h 1733898"/>
              <a:gd name="connsiteX4" fmla="*/ 1224421 w 1498619"/>
              <a:gd name="connsiteY4" fmla="*/ 886408 h 1733898"/>
              <a:gd name="connsiteX5" fmla="*/ 1228997 w 1498619"/>
              <a:gd name="connsiteY5" fmla="*/ 977038 h 1733898"/>
              <a:gd name="connsiteX6" fmla="*/ 1238658 w 1498619"/>
              <a:gd name="connsiteY6" fmla="*/ 1040335 h 1733898"/>
              <a:gd name="connsiteX7" fmla="*/ 1235027 w 1498619"/>
              <a:gd name="connsiteY7" fmla="*/ 1041268 h 1733898"/>
              <a:gd name="connsiteX8" fmla="*/ 630219 w 1498619"/>
              <a:gd name="connsiteY8" fmla="*/ 1709183 h 1733898"/>
              <a:gd name="connsiteX9" fmla="*/ 626447 w 1498619"/>
              <a:gd name="connsiteY9" fmla="*/ 1733898 h 1733898"/>
              <a:gd name="connsiteX10" fmla="*/ 622817 w 1498619"/>
              <a:gd name="connsiteY10" fmla="*/ 1732965 h 1733898"/>
              <a:gd name="connsiteX11" fmla="*/ 0 w 1498619"/>
              <a:gd name="connsiteY11" fmla="*/ 886408 h 1733898"/>
              <a:gd name="connsiteX12" fmla="*/ 886408 w 1498619"/>
              <a:gd name="connsiteY12" fmla="*/ 0 h 1733898"/>
            </a:gdLst>
            <a:ahLst/>
            <a:cxnLst/>
            <a:rect l="l" t="t" r="r" b="b"/>
            <a:pathLst>
              <a:path w="1498619" h="1733898">
                <a:moveTo>
                  <a:pt x="886408" y="0"/>
                </a:moveTo>
                <a:cubicBezTo>
                  <a:pt x="1069989" y="0"/>
                  <a:pt x="1240536" y="55808"/>
                  <a:pt x="1382007" y="151384"/>
                </a:cubicBezTo>
                <a:lnTo>
                  <a:pt x="1498619" y="247598"/>
                </a:lnTo>
                <a:lnTo>
                  <a:pt x="1484044" y="259623"/>
                </a:lnTo>
                <a:cubicBezTo>
                  <a:pt x="1323636" y="420031"/>
                  <a:pt x="1224421" y="641633"/>
                  <a:pt x="1224421" y="886408"/>
                </a:cubicBezTo>
                <a:cubicBezTo>
                  <a:pt x="1224421" y="917005"/>
                  <a:pt x="1225971" y="947240"/>
                  <a:pt x="1228997" y="977038"/>
                </a:cubicBezTo>
                <a:lnTo>
                  <a:pt x="1238658" y="1040335"/>
                </a:lnTo>
                <a:lnTo>
                  <a:pt x="1235027" y="1041268"/>
                </a:lnTo>
                <a:cubicBezTo>
                  <a:pt x="929710" y="1136232"/>
                  <a:pt x="695161" y="1391816"/>
                  <a:pt x="630219" y="1709183"/>
                </a:cubicBezTo>
                <a:lnTo>
                  <a:pt x="626447" y="1733898"/>
                </a:lnTo>
                <a:lnTo>
                  <a:pt x="622817" y="1732965"/>
                </a:lnTo>
                <a:cubicBezTo>
                  <a:pt x="261988" y="1620736"/>
                  <a:pt x="0" y="1284168"/>
                  <a:pt x="0" y="886408"/>
                </a:cubicBezTo>
                <a:cubicBezTo>
                  <a:pt x="0" y="396858"/>
                  <a:pt x="396858" y="0"/>
                  <a:pt x="886408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89650" y="1656873"/>
            <a:ext cx="1498618" cy="1733899"/>
          </a:xfrm>
          <a:custGeom>
            <a:avLst/>
            <a:gdLst>
              <a:gd name="connsiteX0" fmla="*/ 612210 w 1498618"/>
              <a:gd name="connsiteY0" fmla="*/ 0 h 1733899"/>
              <a:gd name="connsiteX1" fmla="*/ 1498618 w 1498618"/>
              <a:gd name="connsiteY1" fmla="*/ 886408 h 1733899"/>
              <a:gd name="connsiteX2" fmla="*/ 875801 w 1498618"/>
              <a:gd name="connsiteY2" fmla="*/ 1732965 h 1733899"/>
              <a:gd name="connsiteX3" fmla="*/ 872171 w 1498618"/>
              <a:gd name="connsiteY3" fmla="*/ 1733899 h 1733899"/>
              <a:gd name="connsiteX4" fmla="*/ 868398 w 1498618"/>
              <a:gd name="connsiteY4" fmla="*/ 1709183 h 1733899"/>
              <a:gd name="connsiteX5" fmla="*/ 263590 w 1498618"/>
              <a:gd name="connsiteY5" fmla="*/ 1041268 h 1733899"/>
              <a:gd name="connsiteX6" fmla="*/ 259960 w 1498618"/>
              <a:gd name="connsiteY6" fmla="*/ 1040335 h 1733899"/>
              <a:gd name="connsiteX7" fmla="*/ 269621 w 1498618"/>
              <a:gd name="connsiteY7" fmla="*/ 977038 h 1733899"/>
              <a:gd name="connsiteX8" fmla="*/ 274197 w 1498618"/>
              <a:gd name="connsiteY8" fmla="*/ 886408 h 1733899"/>
              <a:gd name="connsiteX9" fmla="*/ 14574 w 1498618"/>
              <a:gd name="connsiteY9" fmla="*/ 259623 h 1733899"/>
              <a:gd name="connsiteX10" fmla="*/ 0 w 1498618"/>
              <a:gd name="connsiteY10" fmla="*/ 247598 h 1733899"/>
              <a:gd name="connsiteX11" fmla="*/ 116611 w 1498618"/>
              <a:gd name="connsiteY11" fmla="*/ 151384 h 1733899"/>
              <a:gd name="connsiteX12" fmla="*/ 612210 w 1498618"/>
              <a:gd name="connsiteY12" fmla="*/ 0 h 1733899"/>
            </a:gdLst>
            <a:ahLst/>
            <a:cxnLst/>
            <a:rect l="l" t="t" r="r" b="b"/>
            <a:pathLst>
              <a:path w="1498618" h="1733899">
                <a:moveTo>
                  <a:pt x="612210" y="0"/>
                </a:moveTo>
                <a:cubicBezTo>
                  <a:pt x="1101760" y="0"/>
                  <a:pt x="1498618" y="396858"/>
                  <a:pt x="1498618" y="886408"/>
                </a:cubicBezTo>
                <a:cubicBezTo>
                  <a:pt x="1498618" y="1284168"/>
                  <a:pt x="1236630" y="1620736"/>
                  <a:pt x="875801" y="1732965"/>
                </a:cubicBezTo>
                <a:lnTo>
                  <a:pt x="872171" y="1733899"/>
                </a:lnTo>
                <a:lnTo>
                  <a:pt x="868398" y="1709183"/>
                </a:lnTo>
                <a:cubicBezTo>
                  <a:pt x="803456" y="1391816"/>
                  <a:pt x="568907" y="1136232"/>
                  <a:pt x="263590" y="1041268"/>
                </a:cubicBezTo>
                <a:lnTo>
                  <a:pt x="259960" y="1040335"/>
                </a:lnTo>
                <a:lnTo>
                  <a:pt x="269621" y="977038"/>
                </a:lnTo>
                <a:cubicBezTo>
                  <a:pt x="272647" y="947240"/>
                  <a:pt x="274197" y="917005"/>
                  <a:pt x="274197" y="886408"/>
                </a:cubicBezTo>
                <a:cubicBezTo>
                  <a:pt x="274197" y="641633"/>
                  <a:pt x="174983" y="420031"/>
                  <a:pt x="14574" y="259623"/>
                </a:cubicBezTo>
                <a:lnTo>
                  <a:pt x="0" y="247598"/>
                </a:lnTo>
                <a:lnTo>
                  <a:pt x="116611" y="151384"/>
                </a:lnTo>
                <a:cubicBezTo>
                  <a:pt x="258083" y="55808"/>
                  <a:pt x="428629" y="0"/>
                  <a:pt x="61221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203240" y="3182091"/>
            <a:ext cx="1772816" cy="1249015"/>
          </a:xfrm>
          <a:custGeom>
            <a:avLst/>
            <a:gdLst>
              <a:gd name="connsiteX0" fmla="*/ 886409 w 1772816"/>
              <a:gd name="connsiteY0" fmla="*/ 0 h 1249015"/>
              <a:gd name="connsiteX1" fmla="*/ 1003020 w 1772816"/>
              <a:gd name="connsiteY1" fmla="*/ 96214 h 1249015"/>
              <a:gd name="connsiteX2" fmla="*/ 1498619 w 1772816"/>
              <a:gd name="connsiteY2" fmla="*/ 247598 h 1249015"/>
              <a:gd name="connsiteX3" fmla="*/ 1677261 w 1772816"/>
              <a:gd name="connsiteY3" fmla="*/ 229589 h 1249015"/>
              <a:gd name="connsiteX4" fmla="*/ 1758580 w 1772816"/>
              <a:gd name="connsiteY4" fmla="*/ 208681 h 1249015"/>
              <a:gd name="connsiteX5" fmla="*/ 1768240 w 1772816"/>
              <a:gd name="connsiteY5" fmla="*/ 271977 h 1249015"/>
              <a:gd name="connsiteX6" fmla="*/ 1772816 w 1772816"/>
              <a:gd name="connsiteY6" fmla="*/ 362607 h 1249015"/>
              <a:gd name="connsiteX7" fmla="*/ 886408 w 1772816"/>
              <a:gd name="connsiteY7" fmla="*/ 1249015 h 1249015"/>
              <a:gd name="connsiteX8" fmla="*/ 0 w 1772816"/>
              <a:gd name="connsiteY8" fmla="*/ 362607 h 1249015"/>
              <a:gd name="connsiteX9" fmla="*/ 4576 w 1772816"/>
              <a:gd name="connsiteY9" fmla="*/ 271977 h 1249015"/>
              <a:gd name="connsiteX10" fmla="*/ 14237 w 1772816"/>
              <a:gd name="connsiteY10" fmla="*/ 208680 h 1249015"/>
              <a:gd name="connsiteX11" fmla="*/ 95556 w 1772816"/>
              <a:gd name="connsiteY11" fmla="*/ 229589 h 1249015"/>
              <a:gd name="connsiteX12" fmla="*/ 274198 w 1772816"/>
              <a:gd name="connsiteY12" fmla="*/ 247598 h 1249015"/>
              <a:gd name="connsiteX13" fmla="*/ 769797 w 1772816"/>
              <a:gd name="connsiteY13" fmla="*/ 96214 h 1249015"/>
              <a:gd name="connsiteX14" fmla="*/ 886409 w 1772816"/>
              <a:gd name="connsiteY14" fmla="*/ 0 h 1249015"/>
            </a:gdLst>
            <a:ahLst/>
            <a:cxnLst/>
            <a:rect l="l" t="t" r="r" b="b"/>
            <a:pathLst>
              <a:path w="1772816" h="1249015">
                <a:moveTo>
                  <a:pt x="886409" y="0"/>
                </a:moveTo>
                <a:lnTo>
                  <a:pt x="1003020" y="96214"/>
                </a:lnTo>
                <a:cubicBezTo>
                  <a:pt x="1144492" y="191790"/>
                  <a:pt x="1315038" y="247598"/>
                  <a:pt x="1498619" y="247598"/>
                </a:cubicBezTo>
                <a:cubicBezTo>
                  <a:pt x="1559813" y="247598"/>
                  <a:pt x="1619558" y="241397"/>
                  <a:pt x="1677261" y="229589"/>
                </a:cubicBezTo>
                <a:lnTo>
                  <a:pt x="1758580" y="208681"/>
                </a:lnTo>
                <a:lnTo>
                  <a:pt x="1768240" y="271977"/>
                </a:lnTo>
                <a:cubicBezTo>
                  <a:pt x="1771266" y="301775"/>
                  <a:pt x="1772816" y="332010"/>
                  <a:pt x="1772816" y="362607"/>
                </a:cubicBezTo>
                <a:cubicBezTo>
                  <a:pt x="1772816" y="852157"/>
                  <a:pt x="1375958" y="1249015"/>
                  <a:pt x="886408" y="1249015"/>
                </a:cubicBezTo>
                <a:cubicBezTo>
                  <a:pt x="396858" y="1249015"/>
                  <a:pt x="0" y="852157"/>
                  <a:pt x="0" y="362607"/>
                </a:cubicBezTo>
                <a:cubicBezTo>
                  <a:pt x="0" y="332010"/>
                  <a:pt x="1550" y="301775"/>
                  <a:pt x="4576" y="271977"/>
                </a:cubicBezTo>
                <a:lnTo>
                  <a:pt x="14237" y="208680"/>
                </a:lnTo>
                <a:lnTo>
                  <a:pt x="95556" y="229589"/>
                </a:lnTo>
                <a:cubicBezTo>
                  <a:pt x="153259" y="241397"/>
                  <a:pt x="213004" y="247598"/>
                  <a:pt x="274198" y="247598"/>
                </a:cubicBezTo>
                <a:cubicBezTo>
                  <a:pt x="457779" y="247598"/>
                  <a:pt x="628326" y="191790"/>
                  <a:pt x="769797" y="96214"/>
                </a:cubicBezTo>
                <a:lnTo>
                  <a:pt x="886409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509319" y="5119078"/>
            <a:ext cx="3165175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可让患者口服抗过敏药物，如扑尔敏等，但要注意药物的剂量和使用方法，避免过量或错误用药导致不良反应。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04806" y="4431106"/>
            <a:ext cx="316517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药物使用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54866" y="2164646"/>
            <a:ext cx="3165175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如果有人出现过敏反应，如皮肤瘙痒、红肿、呼吸困难等，应立即让患者脱离过敏原环境，防止过敏症状进一步加重。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50352" y="1476674"/>
            <a:ext cx="3165175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脱离过敏原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59258" y="2164646"/>
            <a:ext cx="2858744" cy="11976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观察患者呼吸情况，若患者呼吸困难，应立即给予吸氧，并呼叫医护人员或拨打120急救电话，同时让患者保持安静，避免紧张加重呼吸困难。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954744" y="1476674"/>
            <a:ext cx="2858744" cy="5797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判断严重程度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47133" y="2154579"/>
            <a:ext cx="457846" cy="45784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045088" y="2154579"/>
            <a:ext cx="400905" cy="45784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860725" y="3601102"/>
            <a:ext cx="457846" cy="44307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现场初步处理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593772" y="1611085"/>
            <a:ext cx="3004458" cy="425876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596900" dist="215900" dir="5400000" sx="95000" sy="95000" algn="t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083423" y="5670507"/>
            <a:ext cx="398692" cy="398692"/>
            <a:chOff x="7083423" y="5670507"/>
            <a:chExt cx="398692" cy="398692"/>
          </a:xfrm>
        </p:grpSpPr>
        <p:sp>
          <p:nvSpPr>
            <p:cNvPr id="5" name="标题 1"/>
            <p:cNvSpPr txBox="1"/>
            <p:nvPr/>
          </p:nvSpPr>
          <p:spPr>
            <a:xfrm>
              <a:off x="7083423" y="5670507"/>
              <a:ext cx="398692" cy="39869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7232546" y="5787956"/>
              <a:ext cx="97769" cy="163794"/>
            </a:xfrm>
            <a:custGeom>
              <a:avLst/>
              <a:gdLst>
                <a:gd name="T0" fmla="*/ 96315 w 281"/>
                <a:gd name="T1" fmla="*/ 79795 h 472"/>
                <a:gd name="T2" fmla="*/ 96315 w 281"/>
                <a:gd name="T3" fmla="*/ 79795 h 472"/>
                <a:gd name="T4" fmla="*/ 10863 w 281"/>
                <a:gd name="T5" fmla="*/ 0 h 472"/>
                <a:gd name="T6" fmla="*/ 0 w 281"/>
                <a:gd name="T7" fmla="*/ 0 h 472"/>
                <a:gd name="T8" fmla="*/ 0 w 281"/>
                <a:gd name="T9" fmla="*/ 10471 h 472"/>
                <a:gd name="T10" fmla="*/ 80021 w 281"/>
                <a:gd name="T11" fmla="*/ 84849 h 472"/>
                <a:gd name="T12" fmla="*/ 0 w 281"/>
                <a:gd name="T13" fmla="*/ 159589 h 472"/>
                <a:gd name="T14" fmla="*/ 0 w 281"/>
                <a:gd name="T15" fmla="*/ 170060 h 472"/>
                <a:gd name="T16" fmla="*/ 10863 w 281"/>
                <a:gd name="T17" fmla="*/ 170060 h 472"/>
                <a:gd name="T18" fmla="*/ 96315 w 281"/>
                <a:gd name="T19" fmla="*/ 90265 h 472"/>
                <a:gd name="T20" fmla="*/ 101384 w 281"/>
                <a:gd name="T21" fmla="*/ 84849 h 472"/>
                <a:gd name="T22" fmla="*/ 96315 w 281"/>
                <a:gd name="T23" fmla="*/ 79795 h 4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/>
              <a:rect l="0" t="0" r="r" b="b"/>
              <a:pathLst>
                <a:path w="281" h="472">
                  <a:moveTo>
                    <a:pt x="266" y="221"/>
                  </a:moveTo>
                  <a:lnTo>
                    <a:pt x="266" y="221"/>
                  </a:ln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15" y="0"/>
                    <a:pt x="0" y="0"/>
                  </a:cubicBezTo>
                  <a:cubicBezTo>
                    <a:pt x="0" y="14"/>
                    <a:pt x="0" y="29"/>
                    <a:pt x="0" y="29"/>
                  </a:cubicBezTo>
                  <a:cubicBezTo>
                    <a:pt x="221" y="235"/>
                    <a:pt x="221" y="235"/>
                    <a:pt x="221" y="235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0" y="442"/>
                    <a:pt x="0" y="456"/>
                    <a:pt x="0" y="471"/>
                  </a:cubicBezTo>
                  <a:cubicBezTo>
                    <a:pt x="15" y="471"/>
                    <a:pt x="30" y="471"/>
                    <a:pt x="30" y="471"/>
                  </a:cubicBezTo>
                  <a:cubicBezTo>
                    <a:pt x="266" y="250"/>
                    <a:pt x="266" y="250"/>
                    <a:pt x="266" y="250"/>
                  </a:cubicBezTo>
                  <a:cubicBezTo>
                    <a:pt x="280" y="250"/>
                    <a:pt x="280" y="235"/>
                    <a:pt x="280" y="235"/>
                  </a:cubicBezTo>
                  <a:cubicBezTo>
                    <a:pt x="280" y="235"/>
                    <a:pt x="280" y="221"/>
                    <a:pt x="266" y="221"/>
                  </a:cubicBezTo>
                </a:path>
              </a:pathLst>
            </a:custGeom>
            <a:solidFill>
              <a:schemeClr val="bg1"/>
            </a:solidFill>
            <a:ln cap="sq">
              <a:noFill/>
            </a:ln>
            <a:effectLst/>
          </p:spPr>
          <p:txBody>
            <a:bodyPr vert="horz" wrap="non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1905334" y="4368978"/>
            <a:ext cx="2451753" cy="113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给药后继续观察患者的过敏症状是否有缓解，如皮肤瘙痒、红肿是否减轻，呼吸是否顺畅等。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882219" y="4368978"/>
            <a:ext cx="2440264" cy="113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对于过敏反应较严重的患者，建议前往上级医院进行进一步检查，如过敏原检测等，明确过敏原，以便后续避免接触。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040370" y="4652645"/>
            <a:ext cx="2389505" cy="1292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日常生活中注意避免接触已知过敏原，如花粉、尘螨、某些食物等，同时可随身携带抗过敏药物以备不时之需。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18252" y="3953648"/>
            <a:ext cx="2438835" cy="2859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观察症状变化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94627" y="3962582"/>
            <a:ext cx="2402747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就医检查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965479" y="3962582"/>
            <a:ext cx="2318208" cy="276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预防措施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后续处理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56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7555" y="6503178"/>
            <a:ext cx="1980000" cy="36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2882" y="797137"/>
            <a:ext cx="3823549" cy="5731783"/>
          </a:xfrm>
          <a:prstGeom prst="round2DiagRect">
            <a:avLst>
              <a:gd name="adj1" fmla="val 15456"/>
              <a:gd name="adj2" fmla="val 0"/>
            </a:avLst>
          </a:prstGeom>
          <a:solidFill>
            <a:schemeClr val="accent1"/>
          </a:solidFill>
          <a:ln w="165100" cap="sq">
            <a:gradFill>
              <a:gsLst>
                <a:gs pos="59000">
                  <a:schemeClr val="accent1"/>
                </a:gs>
                <a:gs pos="84000">
                  <a:schemeClr val="bg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0124539">
            <a:off x="6702815" y="5270947"/>
            <a:ext cx="220559" cy="220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 l="19847" r="24827"/>
          <a:stretch>
            <a:fillRect/>
          </a:stretch>
        </p:blipFill>
        <p:spPr>
          <a:xfrm>
            <a:off x="7562881" y="802215"/>
            <a:ext cx="3823549" cy="5735324"/>
          </a:xfrm>
          <a:prstGeom prst="round2DiagRect">
            <a:avLst>
              <a:gd name="adj1" fmla="val 15410"/>
              <a:gd name="adj2" fmla="val 0"/>
            </a:avLst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615242" y="2824680"/>
            <a:ext cx="6455300" cy="20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扭伤急救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41991" y="76187"/>
            <a:ext cx="2230580" cy="2595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05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5592" y="1675753"/>
            <a:ext cx="3109691" cy="83099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57698" y="4849143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PowerPoint  Design  - - - - - - - - - - - - - - - - - -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100000"/>
          </a:blip>
          <a:srcRect t="26263" b="32419"/>
          <a:stretch>
            <a:fillRect/>
          </a:stretch>
        </p:blipFill>
        <p:spPr>
          <a:xfrm>
            <a:off x="0" y="1663701"/>
            <a:ext cx="12192000" cy="3107803"/>
          </a:xfrm>
          <a:custGeom>
            <a:avLst/>
            <a:gdLst/>
            <a:ahLst/>
            <a:cxnLst/>
            <a:rect l="l" t="t" r="r" b="b"/>
            <a:pathLst>
              <a:path w="12192000" h="3107803">
                <a:moveTo>
                  <a:pt x="0" y="0"/>
                </a:moveTo>
                <a:lnTo>
                  <a:pt x="12192000" y="0"/>
                </a:lnTo>
                <a:lnTo>
                  <a:pt x="12192000" y="3107803"/>
                </a:lnTo>
                <a:lnTo>
                  <a:pt x="0" y="310780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-312212" y="1663701"/>
            <a:ext cx="12192000" cy="3107803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834141" y="2769711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409269" y="2769711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60211" y="2769711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16141" y="2733196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9" name="标题 1"/>
          <p:cNvCxnSpPr/>
          <p:nvPr/>
        </p:nvCxnSpPr>
        <p:spPr>
          <a:xfrm>
            <a:off x="2369398" y="4230991"/>
            <a:ext cx="304842" cy="0"/>
          </a:xfrm>
          <a:prstGeom prst="line">
            <a:avLst/>
          </a:prstGeom>
          <a:noFill/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4795197" y="2733196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5948454" y="4230991"/>
            <a:ext cx="304842" cy="0"/>
          </a:xfrm>
          <a:prstGeom prst="line">
            <a:avLst/>
          </a:prstGeom>
          <a:noFill/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</p:cxnSp>
      <p:sp>
        <p:nvSpPr>
          <p:cNvPr id="12" name="标题 1"/>
          <p:cNvSpPr txBox="1"/>
          <p:nvPr/>
        </p:nvSpPr>
        <p:spPr>
          <a:xfrm>
            <a:off x="5807041" y="3072350"/>
            <a:ext cx="587669" cy="587669"/>
          </a:xfrm>
          <a:prstGeom prst="roundRect">
            <a:avLst>
              <a:gd name="adj" fmla="val 7971"/>
            </a:avLst>
          </a:prstGeom>
          <a:gradFill>
            <a:gsLst>
              <a:gs pos="16000">
                <a:schemeClr val="accent1">
                  <a:lumMod val="20000"/>
                  <a:lumOff val="8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cap="flat">
            <a:noFill/>
            <a:prstDash val="solid"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13427" y="3174443"/>
            <a:ext cx="435185" cy="383482"/>
          </a:xfrm>
          <a:custGeom>
            <a:avLst/>
            <a:gdLst>
              <a:gd name="connsiteX0" fmla="*/ 387040 w 681631"/>
              <a:gd name="connsiteY0" fmla="*/ 518313 h 600649"/>
              <a:gd name="connsiteX1" fmla="*/ 398517 w 681631"/>
              <a:gd name="connsiteY1" fmla="*/ 518313 h 600649"/>
              <a:gd name="connsiteX2" fmla="*/ 444756 w 681631"/>
              <a:gd name="connsiteY2" fmla="*/ 564876 h 600649"/>
              <a:gd name="connsiteX3" fmla="*/ 444802 w 681631"/>
              <a:gd name="connsiteY3" fmla="*/ 564923 h 600649"/>
              <a:gd name="connsiteX4" fmla="*/ 444756 w 681631"/>
              <a:gd name="connsiteY4" fmla="*/ 576353 h 600649"/>
              <a:gd name="connsiteX5" fmla="*/ 428589 w 681631"/>
              <a:gd name="connsiteY5" fmla="*/ 592520 h 600649"/>
              <a:gd name="connsiteX6" fmla="*/ 423738 w 681631"/>
              <a:gd name="connsiteY6" fmla="*/ 594784 h 600649"/>
              <a:gd name="connsiteX7" fmla="*/ 373460 w 681631"/>
              <a:gd name="connsiteY7" fmla="*/ 600604 h 600649"/>
              <a:gd name="connsiteX8" fmla="*/ 371930 w 681631"/>
              <a:gd name="connsiteY8" fmla="*/ 600619 h 600649"/>
              <a:gd name="connsiteX9" fmla="*/ 364567 w 681631"/>
              <a:gd name="connsiteY9" fmla="*/ 591873 h 600649"/>
              <a:gd name="connsiteX10" fmla="*/ 368609 w 681631"/>
              <a:gd name="connsiteY10" fmla="*/ 539655 h 600649"/>
              <a:gd name="connsiteX11" fmla="*/ 370873 w 681631"/>
              <a:gd name="connsiteY11" fmla="*/ 534480 h 600649"/>
              <a:gd name="connsiteX12" fmla="*/ 121255 w 681631"/>
              <a:gd name="connsiteY12" fmla="*/ 376529 h 600649"/>
              <a:gd name="connsiteX13" fmla="*/ 412261 w 681631"/>
              <a:gd name="connsiteY13" fmla="*/ 376529 h 600649"/>
              <a:gd name="connsiteX14" fmla="*/ 432469 w 681631"/>
              <a:gd name="connsiteY14" fmla="*/ 396739 h 600649"/>
              <a:gd name="connsiteX15" fmla="*/ 412261 w 681631"/>
              <a:gd name="connsiteY15" fmla="*/ 416947 h 600649"/>
              <a:gd name="connsiteX16" fmla="*/ 121255 w 681631"/>
              <a:gd name="connsiteY16" fmla="*/ 416947 h 600649"/>
              <a:gd name="connsiteX17" fmla="*/ 101045 w 681631"/>
              <a:gd name="connsiteY17" fmla="*/ 396739 h 600649"/>
              <a:gd name="connsiteX18" fmla="*/ 121255 w 681631"/>
              <a:gd name="connsiteY18" fmla="*/ 376529 h 600649"/>
              <a:gd name="connsiteX19" fmla="*/ 557600 w 681631"/>
              <a:gd name="connsiteY19" fmla="*/ 347106 h 600649"/>
              <a:gd name="connsiteX20" fmla="*/ 569079 w 681631"/>
              <a:gd name="connsiteY20" fmla="*/ 347106 h 600649"/>
              <a:gd name="connsiteX21" fmla="*/ 615479 w 681631"/>
              <a:gd name="connsiteY21" fmla="*/ 393504 h 600649"/>
              <a:gd name="connsiteX22" fmla="*/ 615318 w 681631"/>
              <a:gd name="connsiteY22" fmla="*/ 404822 h 600649"/>
              <a:gd name="connsiteX23" fmla="*/ 485982 w 681631"/>
              <a:gd name="connsiteY23" fmla="*/ 534157 h 600649"/>
              <a:gd name="connsiteX24" fmla="*/ 485634 w 681631"/>
              <a:gd name="connsiteY24" fmla="*/ 534514 h 600649"/>
              <a:gd name="connsiteX25" fmla="*/ 474664 w 681631"/>
              <a:gd name="connsiteY25" fmla="*/ 534157 h 600649"/>
              <a:gd name="connsiteX26" fmla="*/ 428265 w 681631"/>
              <a:gd name="connsiteY26" fmla="*/ 487758 h 600649"/>
              <a:gd name="connsiteX27" fmla="*/ 427918 w 681631"/>
              <a:gd name="connsiteY27" fmla="*/ 487403 h 600649"/>
              <a:gd name="connsiteX28" fmla="*/ 428265 w 681631"/>
              <a:gd name="connsiteY28" fmla="*/ 476442 h 600649"/>
              <a:gd name="connsiteX29" fmla="*/ 282925 w 681631"/>
              <a:gd name="connsiteY29" fmla="*/ 295047 h 600649"/>
              <a:gd name="connsiteX30" fmla="*/ 476928 w 681631"/>
              <a:gd name="connsiteY30" fmla="*/ 295047 h 600649"/>
              <a:gd name="connsiteX31" fmla="*/ 497137 w 681631"/>
              <a:gd name="connsiteY31" fmla="*/ 315257 h 600649"/>
              <a:gd name="connsiteX32" fmla="*/ 476928 w 681631"/>
              <a:gd name="connsiteY32" fmla="*/ 335466 h 600649"/>
              <a:gd name="connsiteX33" fmla="*/ 282925 w 681631"/>
              <a:gd name="connsiteY33" fmla="*/ 335466 h 600649"/>
              <a:gd name="connsiteX34" fmla="*/ 262715 w 681631"/>
              <a:gd name="connsiteY34" fmla="*/ 315257 h 600649"/>
              <a:gd name="connsiteX35" fmla="*/ 282925 w 681631"/>
              <a:gd name="connsiteY35" fmla="*/ 295047 h 600649"/>
              <a:gd name="connsiteX36" fmla="*/ 621184 w 681631"/>
              <a:gd name="connsiteY36" fmla="*/ 283197 h 600649"/>
              <a:gd name="connsiteX37" fmla="*/ 632615 w 681631"/>
              <a:gd name="connsiteY37" fmla="*/ 283246 h 600649"/>
              <a:gd name="connsiteX38" fmla="*/ 679015 w 681631"/>
              <a:gd name="connsiteY38" fmla="*/ 329646 h 600649"/>
              <a:gd name="connsiteX39" fmla="*/ 679339 w 681631"/>
              <a:gd name="connsiteY39" fmla="*/ 329646 h 600649"/>
              <a:gd name="connsiteX40" fmla="*/ 679680 w 681631"/>
              <a:gd name="connsiteY40" fmla="*/ 330000 h 600649"/>
              <a:gd name="connsiteX41" fmla="*/ 679015 w 681631"/>
              <a:gd name="connsiteY41" fmla="*/ 340962 h 600649"/>
              <a:gd name="connsiteX42" fmla="*/ 654602 w 681631"/>
              <a:gd name="connsiteY42" fmla="*/ 365374 h 600649"/>
              <a:gd name="connsiteX43" fmla="*/ 654256 w 681631"/>
              <a:gd name="connsiteY43" fmla="*/ 365731 h 600649"/>
              <a:gd name="connsiteX44" fmla="*/ 643286 w 681631"/>
              <a:gd name="connsiteY44" fmla="*/ 365374 h 600649"/>
              <a:gd name="connsiteX45" fmla="*/ 596887 w 681631"/>
              <a:gd name="connsiteY45" fmla="*/ 318974 h 600649"/>
              <a:gd name="connsiteX46" fmla="*/ 596539 w 681631"/>
              <a:gd name="connsiteY46" fmla="*/ 318620 h 600649"/>
              <a:gd name="connsiteX47" fmla="*/ 596887 w 681631"/>
              <a:gd name="connsiteY47" fmla="*/ 307658 h 600649"/>
              <a:gd name="connsiteX48" fmla="*/ 621138 w 681631"/>
              <a:gd name="connsiteY48" fmla="*/ 283246 h 600649"/>
              <a:gd name="connsiteX49" fmla="*/ 621184 w 681631"/>
              <a:gd name="connsiteY49" fmla="*/ 283197 h 600649"/>
              <a:gd name="connsiteX50" fmla="*/ 476928 w 681631"/>
              <a:gd name="connsiteY50" fmla="*/ 214212 h 600649"/>
              <a:gd name="connsiteX51" fmla="*/ 477584 w 681631"/>
              <a:gd name="connsiteY51" fmla="*/ 214229 h 600649"/>
              <a:gd name="connsiteX52" fmla="*/ 497137 w 681631"/>
              <a:gd name="connsiteY52" fmla="*/ 235069 h 600649"/>
              <a:gd name="connsiteX53" fmla="*/ 476928 w 681631"/>
              <a:gd name="connsiteY53" fmla="*/ 255277 h 600649"/>
              <a:gd name="connsiteX54" fmla="*/ 282925 w 681631"/>
              <a:gd name="connsiteY54" fmla="*/ 255277 h 600649"/>
              <a:gd name="connsiteX55" fmla="*/ 262715 w 681631"/>
              <a:gd name="connsiteY55" fmla="*/ 235069 h 600649"/>
              <a:gd name="connsiteX56" fmla="*/ 282925 w 681631"/>
              <a:gd name="connsiteY56" fmla="*/ 214859 h 600649"/>
              <a:gd name="connsiteX57" fmla="*/ 476928 w 681631"/>
              <a:gd name="connsiteY57" fmla="*/ 214859 h 600649"/>
              <a:gd name="connsiteX58" fmla="*/ 129338 w 681631"/>
              <a:gd name="connsiteY58" fmla="*/ 210171 h 600649"/>
              <a:gd name="connsiteX59" fmla="*/ 194005 w 681631"/>
              <a:gd name="connsiteY59" fmla="*/ 210171 h 600649"/>
              <a:gd name="connsiteX60" fmla="*/ 210172 w 681631"/>
              <a:gd name="connsiteY60" fmla="*/ 226338 h 600649"/>
              <a:gd name="connsiteX61" fmla="*/ 210172 w 681631"/>
              <a:gd name="connsiteY61" fmla="*/ 307173 h 600649"/>
              <a:gd name="connsiteX62" fmla="*/ 194005 w 681631"/>
              <a:gd name="connsiteY62" fmla="*/ 323340 h 600649"/>
              <a:gd name="connsiteX63" fmla="*/ 129338 w 681631"/>
              <a:gd name="connsiteY63" fmla="*/ 323340 h 600649"/>
              <a:gd name="connsiteX64" fmla="*/ 113171 w 681631"/>
              <a:gd name="connsiteY64" fmla="*/ 307173 h 600649"/>
              <a:gd name="connsiteX65" fmla="*/ 113171 w 681631"/>
              <a:gd name="connsiteY65" fmla="*/ 226338 h 600649"/>
              <a:gd name="connsiteX66" fmla="*/ 129338 w 681631"/>
              <a:gd name="connsiteY66" fmla="*/ 210171 h 600649"/>
              <a:gd name="connsiteX67" fmla="*/ 194004 w 681631"/>
              <a:gd name="connsiteY67" fmla="*/ 56585 h 600649"/>
              <a:gd name="connsiteX68" fmla="*/ 169755 w 681631"/>
              <a:gd name="connsiteY68" fmla="*/ 80835 h 600649"/>
              <a:gd name="connsiteX69" fmla="*/ 194004 w 681631"/>
              <a:gd name="connsiteY69" fmla="*/ 105086 h 600649"/>
              <a:gd name="connsiteX70" fmla="*/ 258672 w 681631"/>
              <a:gd name="connsiteY70" fmla="*/ 105086 h 600649"/>
              <a:gd name="connsiteX71" fmla="*/ 282924 w 681631"/>
              <a:gd name="connsiteY71" fmla="*/ 80835 h 600649"/>
              <a:gd name="connsiteX72" fmla="*/ 258672 w 681631"/>
              <a:gd name="connsiteY72" fmla="*/ 56585 h 600649"/>
              <a:gd name="connsiteX73" fmla="*/ 97002 w 681631"/>
              <a:gd name="connsiteY73" fmla="*/ 48501 h 600649"/>
              <a:gd name="connsiteX74" fmla="*/ 64668 w 681631"/>
              <a:gd name="connsiteY74" fmla="*/ 80835 h 600649"/>
              <a:gd name="connsiteX75" fmla="*/ 97002 w 681631"/>
              <a:gd name="connsiteY75" fmla="*/ 113169 h 600649"/>
              <a:gd name="connsiteX76" fmla="*/ 129336 w 681631"/>
              <a:gd name="connsiteY76" fmla="*/ 80835 h 600649"/>
              <a:gd name="connsiteX77" fmla="*/ 97002 w 681631"/>
              <a:gd name="connsiteY77" fmla="*/ 48501 h 600649"/>
              <a:gd name="connsiteX78" fmla="*/ 64668 w 681631"/>
              <a:gd name="connsiteY78" fmla="*/ 0 h 600649"/>
              <a:gd name="connsiteX79" fmla="*/ 517344 w 681631"/>
              <a:gd name="connsiteY79" fmla="*/ 0 h 600649"/>
              <a:gd name="connsiteX80" fmla="*/ 582012 w 681631"/>
              <a:gd name="connsiteY80" fmla="*/ 64668 h 600649"/>
              <a:gd name="connsiteX81" fmla="*/ 582012 w 681631"/>
              <a:gd name="connsiteY81" fmla="*/ 265624 h 600649"/>
              <a:gd name="connsiteX82" fmla="*/ 517344 w 681631"/>
              <a:gd name="connsiteY82" fmla="*/ 330292 h 600649"/>
              <a:gd name="connsiteX83" fmla="*/ 517344 w 681631"/>
              <a:gd name="connsiteY83" fmla="*/ 177837 h 600649"/>
              <a:gd name="connsiteX84" fmla="*/ 501177 w 681631"/>
              <a:gd name="connsiteY84" fmla="*/ 161670 h 600649"/>
              <a:gd name="connsiteX85" fmla="*/ 80835 w 681631"/>
              <a:gd name="connsiteY85" fmla="*/ 161670 h 600649"/>
              <a:gd name="connsiteX86" fmla="*/ 64668 w 681631"/>
              <a:gd name="connsiteY86" fmla="*/ 177837 h 600649"/>
              <a:gd name="connsiteX87" fmla="*/ 64668 w 681631"/>
              <a:gd name="connsiteY87" fmla="*/ 452676 h 600649"/>
              <a:gd name="connsiteX88" fmla="*/ 80835 w 681631"/>
              <a:gd name="connsiteY88" fmla="*/ 468843 h 600649"/>
              <a:gd name="connsiteX89" fmla="*/ 378793 w 681631"/>
              <a:gd name="connsiteY89" fmla="*/ 468843 h 600649"/>
              <a:gd name="connsiteX90" fmla="*/ 364081 w 681631"/>
              <a:gd name="connsiteY90" fmla="*/ 483392 h 600649"/>
              <a:gd name="connsiteX91" fmla="*/ 341933 w 681631"/>
              <a:gd name="connsiteY91" fmla="*/ 505542 h 600649"/>
              <a:gd name="connsiteX92" fmla="*/ 328514 w 681631"/>
              <a:gd name="connsiteY92" fmla="*/ 533511 h 600649"/>
              <a:gd name="connsiteX93" fmla="*/ 64668 w 681631"/>
              <a:gd name="connsiteY93" fmla="*/ 533511 h 600649"/>
              <a:gd name="connsiteX94" fmla="*/ 0 w 681631"/>
              <a:gd name="connsiteY94" fmla="*/ 468843 h 600649"/>
              <a:gd name="connsiteX95" fmla="*/ 0 w 681631"/>
              <a:gd name="connsiteY95" fmla="*/ 64668 h 600649"/>
              <a:gd name="connsiteX96" fmla="*/ 64668 w 681631"/>
              <a:gd name="connsiteY96" fmla="*/ 0 h 600649"/>
            </a:gdLst>
            <a:ahLst/>
            <a:cxnLst/>
            <a:rect l="l" t="t" r="r" b="b"/>
            <a:pathLst>
              <a:path w="681631" h="600649">
                <a:moveTo>
                  <a:pt x="387040" y="518313"/>
                </a:moveTo>
                <a:cubicBezTo>
                  <a:pt x="390238" y="515210"/>
                  <a:pt x="395320" y="515210"/>
                  <a:pt x="398517" y="518313"/>
                </a:cubicBezTo>
                <a:lnTo>
                  <a:pt x="444756" y="564876"/>
                </a:lnTo>
                <a:cubicBezTo>
                  <a:pt x="444771" y="564891"/>
                  <a:pt x="444786" y="564906"/>
                  <a:pt x="444802" y="564923"/>
                </a:cubicBezTo>
                <a:cubicBezTo>
                  <a:pt x="447947" y="568092"/>
                  <a:pt x="447926" y="573216"/>
                  <a:pt x="444756" y="576353"/>
                </a:cubicBezTo>
                <a:lnTo>
                  <a:pt x="428589" y="592520"/>
                </a:lnTo>
                <a:cubicBezTo>
                  <a:pt x="427283" y="593813"/>
                  <a:pt x="425569" y="594623"/>
                  <a:pt x="423738" y="594784"/>
                </a:cubicBezTo>
                <a:lnTo>
                  <a:pt x="373460" y="600604"/>
                </a:lnTo>
                <a:cubicBezTo>
                  <a:pt x="372951" y="600652"/>
                  <a:pt x="372438" y="600669"/>
                  <a:pt x="371930" y="600619"/>
                </a:cubicBezTo>
                <a:cubicBezTo>
                  <a:pt x="367482" y="600232"/>
                  <a:pt x="364186" y="596320"/>
                  <a:pt x="364567" y="591873"/>
                </a:cubicBezTo>
                <a:lnTo>
                  <a:pt x="368609" y="539655"/>
                </a:lnTo>
                <a:cubicBezTo>
                  <a:pt x="368636" y="537698"/>
                  <a:pt x="369452" y="535822"/>
                  <a:pt x="370873" y="534480"/>
                </a:cubicBezTo>
                <a:close/>
                <a:moveTo>
                  <a:pt x="121255" y="376529"/>
                </a:moveTo>
                <a:lnTo>
                  <a:pt x="412261" y="376529"/>
                </a:lnTo>
                <a:cubicBezTo>
                  <a:pt x="423422" y="376529"/>
                  <a:pt x="432469" y="385582"/>
                  <a:pt x="432469" y="396739"/>
                </a:cubicBezTo>
                <a:cubicBezTo>
                  <a:pt x="432469" y="407894"/>
                  <a:pt x="423422" y="416947"/>
                  <a:pt x="412261" y="416947"/>
                </a:cubicBezTo>
                <a:lnTo>
                  <a:pt x="121255" y="416947"/>
                </a:lnTo>
                <a:cubicBezTo>
                  <a:pt x="110093" y="416947"/>
                  <a:pt x="101045" y="407894"/>
                  <a:pt x="101045" y="396739"/>
                </a:cubicBezTo>
                <a:cubicBezTo>
                  <a:pt x="101045" y="385582"/>
                  <a:pt x="110093" y="376529"/>
                  <a:pt x="121255" y="376529"/>
                </a:cubicBezTo>
                <a:close/>
                <a:moveTo>
                  <a:pt x="557600" y="347106"/>
                </a:moveTo>
                <a:cubicBezTo>
                  <a:pt x="560798" y="344001"/>
                  <a:pt x="565882" y="344001"/>
                  <a:pt x="569079" y="347106"/>
                </a:cubicBezTo>
                <a:lnTo>
                  <a:pt x="615479" y="393504"/>
                </a:lnTo>
                <a:cubicBezTo>
                  <a:pt x="618431" y="396722"/>
                  <a:pt x="618359" y="401685"/>
                  <a:pt x="615318" y="404822"/>
                </a:cubicBezTo>
                <a:lnTo>
                  <a:pt x="485982" y="534157"/>
                </a:lnTo>
                <a:cubicBezTo>
                  <a:pt x="485870" y="534271"/>
                  <a:pt x="485753" y="534400"/>
                  <a:pt x="485634" y="534514"/>
                </a:cubicBezTo>
                <a:cubicBezTo>
                  <a:pt x="482509" y="537440"/>
                  <a:pt x="477597" y="537277"/>
                  <a:pt x="474664" y="534157"/>
                </a:cubicBezTo>
                <a:lnTo>
                  <a:pt x="428265" y="487758"/>
                </a:lnTo>
                <a:cubicBezTo>
                  <a:pt x="428146" y="487646"/>
                  <a:pt x="428029" y="487532"/>
                  <a:pt x="427918" y="487403"/>
                </a:cubicBezTo>
                <a:cubicBezTo>
                  <a:pt x="424985" y="484282"/>
                  <a:pt x="425140" y="479368"/>
                  <a:pt x="428265" y="476442"/>
                </a:cubicBezTo>
                <a:close/>
                <a:moveTo>
                  <a:pt x="282925" y="295047"/>
                </a:moveTo>
                <a:lnTo>
                  <a:pt x="476928" y="295047"/>
                </a:lnTo>
                <a:cubicBezTo>
                  <a:pt x="488090" y="295047"/>
                  <a:pt x="497137" y="304101"/>
                  <a:pt x="497137" y="315257"/>
                </a:cubicBezTo>
                <a:cubicBezTo>
                  <a:pt x="497137" y="326412"/>
                  <a:pt x="488090" y="335466"/>
                  <a:pt x="476928" y="335466"/>
                </a:cubicBezTo>
                <a:lnTo>
                  <a:pt x="282925" y="335466"/>
                </a:lnTo>
                <a:cubicBezTo>
                  <a:pt x="271763" y="335466"/>
                  <a:pt x="262715" y="326412"/>
                  <a:pt x="262715" y="315257"/>
                </a:cubicBezTo>
                <a:cubicBezTo>
                  <a:pt x="262715" y="304101"/>
                  <a:pt x="271763" y="295047"/>
                  <a:pt x="282925" y="295047"/>
                </a:cubicBezTo>
                <a:close/>
                <a:moveTo>
                  <a:pt x="621184" y="283197"/>
                </a:moveTo>
                <a:cubicBezTo>
                  <a:pt x="624354" y="280062"/>
                  <a:pt x="629472" y="280077"/>
                  <a:pt x="632615" y="283246"/>
                </a:cubicBezTo>
                <a:lnTo>
                  <a:pt x="679015" y="329646"/>
                </a:lnTo>
                <a:lnTo>
                  <a:pt x="679339" y="329646"/>
                </a:lnTo>
                <a:cubicBezTo>
                  <a:pt x="679456" y="329758"/>
                  <a:pt x="679572" y="329888"/>
                  <a:pt x="679680" y="330000"/>
                </a:cubicBezTo>
                <a:cubicBezTo>
                  <a:pt x="682522" y="333218"/>
                  <a:pt x="682225" y="338117"/>
                  <a:pt x="679015" y="340962"/>
                </a:cubicBezTo>
                <a:lnTo>
                  <a:pt x="654602" y="365374"/>
                </a:lnTo>
                <a:cubicBezTo>
                  <a:pt x="654492" y="365488"/>
                  <a:pt x="654375" y="365617"/>
                  <a:pt x="654256" y="365731"/>
                </a:cubicBezTo>
                <a:cubicBezTo>
                  <a:pt x="651130" y="368657"/>
                  <a:pt x="646219" y="368494"/>
                  <a:pt x="643286" y="365374"/>
                </a:cubicBezTo>
                <a:lnTo>
                  <a:pt x="596887" y="318974"/>
                </a:lnTo>
                <a:cubicBezTo>
                  <a:pt x="596768" y="318862"/>
                  <a:pt x="596651" y="318749"/>
                  <a:pt x="596539" y="318620"/>
                </a:cubicBezTo>
                <a:cubicBezTo>
                  <a:pt x="593606" y="315498"/>
                  <a:pt x="593762" y="310585"/>
                  <a:pt x="596887" y="307658"/>
                </a:cubicBezTo>
                <a:lnTo>
                  <a:pt x="621138" y="283246"/>
                </a:lnTo>
                <a:cubicBezTo>
                  <a:pt x="621153" y="283231"/>
                  <a:pt x="621169" y="283214"/>
                  <a:pt x="621184" y="283197"/>
                </a:cubicBezTo>
                <a:close/>
                <a:moveTo>
                  <a:pt x="476928" y="214212"/>
                </a:moveTo>
                <a:cubicBezTo>
                  <a:pt x="477147" y="214212"/>
                  <a:pt x="477366" y="214212"/>
                  <a:pt x="477584" y="214229"/>
                </a:cubicBezTo>
                <a:cubicBezTo>
                  <a:pt x="488740" y="214584"/>
                  <a:pt x="497493" y="223913"/>
                  <a:pt x="497137" y="235069"/>
                </a:cubicBezTo>
                <a:cubicBezTo>
                  <a:pt x="497137" y="246224"/>
                  <a:pt x="488090" y="255277"/>
                  <a:pt x="476928" y="255277"/>
                </a:cubicBezTo>
                <a:lnTo>
                  <a:pt x="282925" y="255277"/>
                </a:lnTo>
                <a:cubicBezTo>
                  <a:pt x="271763" y="255277"/>
                  <a:pt x="262715" y="246224"/>
                  <a:pt x="262715" y="235069"/>
                </a:cubicBezTo>
                <a:cubicBezTo>
                  <a:pt x="262715" y="223913"/>
                  <a:pt x="271763" y="214859"/>
                  <a:pt x="282925" y="214859"/>
                </a:cubicBezTo>
                <a:lnTo>
                  <a:pt x="476928" y="214859"/>
                </a:lnTo>
                <a:close/>
                <a:moveTo>
                  <a:pt x="129338" y="210171"/>
                </a:moveTo>
                <a:lnTo>
                  <a:pt x="194005" y="210171"/>
                </a:lnTo>
                <a:cubicBezTo>
                  <a:pt x="202935" y="210171"/>
                  <a:pt x="210172" y="217414"/>
                  <a:pt x="210172" y="226338"/>
                </a:cubicBezTo>
                <a:lnTo>
                  <a:pt x="210172" y="307173"/>
                </a:lnTo>
                <a:cubicBezTo>
                  <a:pt x="210172" y="316098"/>
                  <a:pt x="202935" y="323340"/>
                  <a:pt x="194005" y="323340"/>
                </a:cubicBezTo>
                <a:lnTo>
                  <a:pt x="129338" y="323340"/>
                </a:lnTo>
                <a:cubicBezTo>
                  <a:pt x="120408" y="323340"/>
                  <a:pt x="113171" y="316098"/>
                  <a:pt x="113171" y="307173"/>
                </a:cubicBezTo>
                <a:lnTo>
                  <a:pt x="113171" y="226338"/>
                </a:lnTo>
                <a:cubicBezTo>
                  <a:pt x="113171" y="217414"/>
                  <a:pt x="120408" y="210171"/>
                  <a:pt x="129338" y="210171"/>
                </a:cubicBezTo>
                <a:close/>
                <a:moveTo>
                  <a:pt x="194004" y="56585"/>
                </a:moveTo>
                <a:cubicBezTo>
                  <a:pt x="180612" y="56585"/>
                  <a:pt x="169755" y="67448"/>
                  <a:pt x="169755" y="80835"/>
                </a:cubicBezTo>
                <a:cubicBezTo>
                  <a:pt x="169755" y="94222"/>
                  <a:pt x="180612" y="105086"/>
                  <a:pt x="194004" y="105086"/>
                </a:cubicBezTo>
                <a:lnTo>
                  <a:pt x="258672" y="105086"/>
                </a:lnTo>
                <a:cubicBezTo>
                  <a:pt x="272066" y="105086"/>
                  <a:pt x="282924" y="94222"/>
                  <a:pt x="282924" y="80835"/>
                </a:cubicBezTo>
                <a:cubicBezTo>
                  <a:pt x="282924" y="67448"/>
                  <a:pt x="272066" y="56585"/>
                  <a:pt x="258672" y="56585"/>
                </a:cubicBezTo>
                <a:close/>
                <a:moveTo>
                  <a:pt x="97002" y="48501"/>
                </a:moveTo>
                <a:cubicBezTo>
                  <a:pt x="79145" y="48501"/>
                  <a:pt x="64668" y="62971"/>
                  <a:pt x="64668" y="80835"/>
                </a:cubicBezTo>
                <a:cubicBezTo>
                  <a:pt x="64668" y="98699"/>
                  <a:pt x="79145" y="113169"/>
                  <a:pt x="97002" y="113169"/>
                </a:cubicBezTo>
                <a:cubicBezTo>
                  <a:pt x="114860" y="113169"/>
                  <a:pt x="129336" y="98699"/>
                  <a:pt x="129336" y="80835"/>
                </a:cubicBezTo>
                <a:cubicBezTo>
                  <a:pt x="129336" y="62971"/>
                  <a:pt x="114860" y="48501"/>
                  <a:pt x="97002" y="48501"/>
                </a:cubicBezTo>
                <a:close/>
                <a:moveTo>
                  <a:pt x="64668" y="0"/>
                </a:moveTo>
                <a:lnTo>
                  <a:pt x="517344" y="0"/>
                </a:lnTo>
                <a:cubicBezTo>
                  <a:pt x="553059" y="0"/>
                  <a:pt x="582012" y="28955"/>
                  <a:pt x="582012" y="64668"/>
                </a:cubicBezTo>
                <a:lnTo>
                  <a:pt x="582012" y="265624"/>
                </a:lnTo>
                <a:lnTo>
                  <a:pt x="517344" y="330292"/>
                </a:lnTo>
                <a:lnTo>
                  <a:pt x="517344" y="177837"/>
                </a:lnTo>
                <a:cubicBezTo>
                  <a:pt x="517344" y="168912"/>
                  <a:pt x="510107" y="161670"/>
                  <a:pt x="501177" y="161670"/>
                </a:cubicBezTo>
                <a:lnTo>
                  <a:pt x="80835" y="161670"/>
                </a:lnTo>
                <a:cubicBezTo>
                  <a:pt x="71906" y="161670"/>
                  <a:pt x="64668" y="168912"/>
                  <a:pt x="64668" y="177837"/>
                </a:cubicBezTo>
                <a:lnTo>
                  <a:pt x="64668" y="452676"/>
                </a:lnTo>
                <a:cubicBezTo>
                  <a:pt x="64668" y="461600"/>
                  <a:pt x="71906" y="468843"/>
                  <a:pt x="80835" y="468843"/>
                </a:cubicBezTo>
                <a:lnTo>
                  <a:pt x="378793" y="468843"/>
                </a:lnTo>
                <a:lnTo>
                  <a:pt x="364081" y="483392"/>
                </a:lnTo>
                <a:lnTo>
                  <a:pt x="341933" y="505542"/>
                </a:lnTo>
                <a:cubicBezTo>
                  <a:pt x="334519" y="513140"/>
                  <a:pt x="329804" y="522970"/>
                  <a:pt x="328514" y="533511"/>
                </a:cubicBezTo>
                <a:lnTo>
                  <a:pt x="64668" y="533511"/>
                </a:lnTo>
                <a:cubicBezTo>
                  <a:pt x="28953" y="533511"/>
                  <a:pt x="0" y="504556"/>
                  <a:pt x="0" y="468843"/>
                </a:cubicBezTo>
                <a:lnTo>
                  <a:pt x="0" y="64668"/>
                </a:lnTo>
                <a:cubicBezTo>
                  <a:pt x="0" y="28955"/>
                  <a:pt x="28953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74253" y="2733196"/>
            <a:ext cx="2611357" cy="3365324"/>
          </a:xfrm>
          <a:prstGeom prst="roundRect">
            <a:avLst>
              <a:gd name="adj" fmla="val 4275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>
            <a:off x="9527510" y="4230991"/>
            <a:ext cx="304842" cy="0"/>
          </a:xfrm>
          <a:prstGeom prst="line">
            <a:avLst/>
          </a:prstGeom>
          <a:noFill/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</p:cxnSp>
      <p:sp>
        <p:nvSpPr>
          <p:cNvPr id="16" name="标题 1"/>
          <p:cNvSpPr txBox="1"/>
          <p:nvPr/>
        </p:nvSpPr>
        <p:spPr>
          <a:xfrm>
            <a:off x="9386097" y="3072350"/>
            <a:ext cx="587669" cy="587669"/>
          </a:xfrm>
          <a:prstGeom prst="roundRect">
            <a:avLst>
              <a:gd name="adj" fmla="val 7971"/>
            </a:avLst>
          </a:prstGeom>
          <a:gradFill>
            <a:gsLst>
              <a:gs pos="16000">
                <a:schemeClr val="accent1">
                  <a:lumMod val="20000"/>
                  <a:lumOff val="8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cap="flat">
            <a:noFill/>
            <a:prstDash val="solid"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0" y="6722348"/>
            <a:ext cx="12192000" cy="135653"/>
          </a:xfrm>
          <a:custGeom>
            <a:avLst/>
            <a:gdLst>
              <a:gd name="connsiteX0" fmla="*/ 0 w 12192000"/>
              <a:gd name="connsiteY0" fmla="*/ 0 h 135653"/>
              <a:gd name="connsiteX1" fmla="*/ 12192000 w 12192000"/>
              <a:gd name="connsiteY1" fmla="*/ 0 h 135653"/>
              <a:gd name="connsiteX2" fmla="*/ 12192000 w 12192000"/>
              <a:gd name="connsiteY2" fmla="*/ 135653 h 135653"/>
              <a:gd name="connsiteX3" fmla="*/ 0 w 12192000"/>
              <a:gd name="connsiteY3" fmla="*/ 135653 h 135653"/>
            </a:gdLst>
            <a:ahLst/>
            <a:cxnLst/>
            <a:rect l="l" t="t" r="r" b="b"/>
            <a:pathLst>
              <a:path w="12192000" h="135653">
                <a:moveTo>
                  <a:pt x="0" y="0"/>
                </a:moveTo>
                <a:lnTo>
                  <a:pt x="12192000" y="0"/>
                </a:lnTo>
                <a:lnTo>
                  <a:pt x="12192000" y="135653"/>
                </a:lnTo>
                <a:lnTo>
                  <a:pt x="0" y="135653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227985" y="3072350"/>
            <a:ext cx="587669" cy="587669"/>
          </a:xfrm>
          <a:prstGeom prst="roundRect">
            <a:avLst>
              <a:gd name="adj" fmla="val 7971"/>
            </a:avLst>
          </a:prstGeom>
          <a:gradFill>
            <a:gsLst>
              <a:gs pos="16000">
                <a:schemeClr val="accent1">
                  <a:lumMod val="20000"/>
                  <a:lumOff val="8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cap="flat">
            <a:noFill/>
            <a:prstDash val="solid"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326949" y="3196955"/>
            <a:ext cx="389741" cy="338459"/>
          </a:xfrm>
          <a:custGeom>
            <a:avLst/>
            <a:gdLst>
              <a:gd name="connsiteX0" fmla="*/ 275163 w 614346"/>
              <a:gd name="connsiteY0" fmla="*/ 452676 h 533511"/>
              <a:gd name="connsiteX1" fmla="*/ 258996 w 614346"/>
              <a:gd name="connsiteY1" fmla="*/ 468843 h 533511"/>
              <a:gd name="connsiteX2" fmla="*/ 275163 w 614346"/>
              <a:gd name="connsiteY2" fmla="*/ 485010 h 533511"/>
              <a:gd name="connsiteX3" fmla="*/ 355998 w 614346"/>
              <a:gd name="connsiteY3" fmla="*/ 485010 h 533511"/>
              <a:gd name="connsiteX4" fmla="*/ 372165 w 614346"/>
              <a:gd name="connsiteY4" fmla="*/ 468843 h 533511"/>
              <a:gd name="connsiteX5" fmla="*/ 355998 w 614346"/>
              <a:gd name="connsiteY5" fmla="*/ 452676 h 533511"/>
              <a:gd name="connsiteX6" fmla="*/ 250914 w 614346"/>
              <a:gd name="connsiteY6" fmla="*/ 286964 h 533511"/>
              <a:gd name="connsiteX7" fmla="*/ 230704 w 614346"/>
              <a:gd name="connsiteY7" fmla="*/ 307172 h 533511"/>
              <a:gd name="connsiteX8" fmla="*/ 250914 w 614346"/>
              <a:gd name="connsiteY8" fmla="*/ 327381 h 533511"/>
              <a:gd name="connsiteX9" fmla="*/ 331749 w 614346"/>
              <a:gd name="connsiteY9" fmla="*/ 327381 h 533511"/>
              <a:gd name="connsiteX10" fmla="*/ 351957 w 614346"/>
              <a:gd name="connsiteY10" fmla="*/ 307172 h 533511"/>
              <a:gd name="connsiteX11" fmla="*/ 331749 w 614346"/>
              <a:gd name="connsiteY11" fmla="*/ 286964 h 533511"/>
              <a:gd name="connsiteX12" fmla="*/ 250914 w 614346"/>
              <a:gd name="connsiteY12" fmla="*/ 206129 h 533511"/>
              <a:gd name="connsiteX13" fmla="*/ 230704 w 614346"/>
              <a:gd name="connsiteY13" fmla="*/ 226337 h 533511"/>
              <a:gd name="connsiteX14" fmla="*/ 250914 w 614346"/>
              <a:gd name="connsiteY14" fmla="*/ 246546 h 533511"/>
              <a:gd name="connsiteX15" fmla="*/ 380250 w 614346"/>
              <a:gd name="connsiteY15" fmla="*/ 246546 h 533511"/>
              <a:gd name="connsiteX16" fmla="*/ 400458 w 614346"/>
              <a:gd name="connsiteY16" fmla="*/ 226337 h 533511"/>
              <a:gd name="connsiteX17" fmla="*/ 380250 w 614346"/>
              <a:gd name="connsiteY17" fmla="*/ 206129 h 533511"/>
              <a:gd name="connsiteX18" fmla="*/ 210496 w 614346"/>
              <a:gd name="connsiteY18" fmla="*/ 161669 h 533511"/>
              <a:gd name="connsiteX19" fmla="*/ 404500 w 614346"/>
              <a:gd name="connsiteY19" fmla="*/ 161669 h 533511"/>
              <a:gd name="connsiteX20" fmla="*/ 436834 w 614346"/>
              <a:gd name="connsiteY20" fmla="*/ 194003 h 533511"/>
              <a:gd name="connsiteX21" fmla="*/ 436834 w 614346"/>
              <a:gd name="connsiteY21" fmla="*/ 363758 h 533511"/>
              <a:gd name="connsiteX22" fmla="*/ 428751 w 614346"/>
              <a:gd name="connsiteY22" fmla="*/ 371840 h 533511"/>
              <a:gd name="connsiteX23" fmla="*/ 186246 w 614346"/>
              <a:gd name="connsiteY23" fmla="*/ 371840 h 533511"/>
              <a:gd name="connsiteX24" fmla="*/ 178162 w 614346"/>
              <a:gd name="connsiteY24" fmla="*/ 363758 h 533511"/>
              <a:gd name="connsiteX25" fmla="*/ 178162 w 614346"/>
              <a:gd name="connsiteY25" fmla="*/ 194003 h 533511"/>
              <a:gd name="connsiteX26" fmla="*/ 210496 w 614346"/>
              <a:gd name="connsiteY26" fmla="*/ 161669 h 533511"/>
              <a:gd name="connsiteX27" fmla="*/ 113493 w 614346"/>
              <a:gd name="connsiteY27" fmla="*/ 129336 h 533511"/>
              <a:gd name="connsiteX28" fmla="*/ 97326 w 614346"/>
              <a:gd name="connsiteY28" fmla="*/ 145503 h 533511"/>
              <a:gd name="connsiteX29" fmla="*/ 97326 w 614346"/>
              <a:gd name="connsiteY29" fmla="*/ 404175 h 533511"/>
              <a:gd name="connsiteX30" fmla="*/ 517668 w 614346"/>
              <a:gd name="connsiteY30" fmla="*/ 404175 h 533511"/>
              <a:gd name="connsiteX31" fmla="*/ 517668 w 614346"/>
              <a:gd name="connsiteY31" fmla="*/ 145503 h 533511"/>
              <a:gd name="connsiteX32" fmla="*/ 501501 w 614346"/>
              <a:gd name="connsiteY32" fmla="*/ 129336 h 533511"/>
              <a:gd name="connsiteX33" fmla="*/ 242829 w 614346"/>
              <a:gd name="connsiteY33" fmla="*/ 48501 h 533511"/>
              <a:gd name="connsiteX34" fmla="*/ 242829 w 614346"/>
              <a:gd name="connsiteY34" fmla="*/ 80835 h 533511"/>
              <a:gd name="connsiteX35" fmla="*/ 372165 w 614346"/>
              <a:gd name="connsiteY35" fmla="*/ 80835 h 533511"/>
              <a:gd name="connsiteX36" fmla="*/ 372165 w 614346"/>
              <a:gd name="connsiteY36" fmla="*/ 48501 h 533511"/>
              <a:gd name="connsiteX37" fmla="*/ 242505 w 614346"/>
              <a:gd name="connsiteY37" fmla="*/ 0 h 533511"/>
              <a:gd name="connsiteX38" fmla="*/ 371841 w 614346"/>
              <a:gd name="connsiteY38" fmla="*/ 0 h 533511"/>
              <a:gd name="connsiteX39" fmla="*/ 420342 w 614346"/>
              <a:gd name="connsiteY39" fmla="*/ 48501 h 533511"/>
              <a:gd name="connsiteX40" fmla="*/ 420342 w 614346"/>
              <a:gd name="connsiteY40" fmla="*/ 80835 h 533511"/>
              <a:gd name="connsiteX41" fmla="*/ 501177 w 614346"/>
              <a:gd name="connsiteY41" fmla="*/ 80835 h 533511"/>
              <a:gd name="connsiteX42" fmla="*/ 565845 w 614346"/>
              <a:gd name="connsiteY42" fmla="*/ 145503 h 533511"/>
              <a:gd name="connsiteX43" fmla="*/ 565845 w 614346"/>
              <a:gd name="connsiteY43" fmla="*/ 380895 h 533511"/>
              <a:gd name="connsiteX44" fmla="*/ 608687 w 614346"/>
              <a:gd name="connsiteY44" fmla="*/ 404661 h 533511"/>
              <a:gd name="connsiteX45" fmla="*/ 611598 w 614346"/>
              <a:gd name="connsiteY45" fmla="*/ 406277 h 533511"/>
              <a:gd name="connsiteX46" fmla="*/ 614346 w 614346"/>
              <a:gd name="connsiteY46" fmla="*/ 412260 h 533511"/>
              <a:gd name="connsiteX47" fmla="*/ 614346 w 614346"/>
              <a:gd name="connsiteY47" fmla="*/ 501177 h 533511"/>
              <a:gd name="connsiteX48" fmla="*/ 582012 w 614346"/>
              <a:gd name="connsiteY48" fmla="*/ 533511 h 533511"/>
              <a:gd name="connsiteX49" fmla="*/ 32334 w 614346"/>
              <a:gd name="connsiteY49" fmla="*/ 533511 h 533511"/>
              <a:gd name="connsiteX50" fmla="*/ 0 w 614346"/>
              <a:gd name="connsiteY50" fmla="*/ 501177 h 533511"/>
              <a:gd name="connsiteX51" fmla="*/ 0 w 614346"/>
              <a:gd name="connsiteY51" fmla="*/ 412260 h 533511"/>
              <a:gd name="connsiteX52" fmla="*/ 2748 w 614346"/>
              <a:gd name="connsiteY52" fmla="*/ 406277 h 533511"/>
              <a:gd name="connsiteX53" fmla="*/ 5659 w 614346"/>
              <a:gd name="connsiteY53" fmla="*/ 404661 h 533511"/>
              <a:gd name="connsiteX54" fmla="*/ 48501 w 614346"/>
              <a:gd name="connsiteY54" fmla="*/ 380895 h 533511"/>
              <a:gd name="connsiteX55" fmla="*/ 48501 w 614346"/>
              <a:gd name="connsiteY55" fmla="*/ 145503 h 533511"/>
              <a:gd name="connsiteX56" fmla="*/ 113169 w 614346"/>
              <a:gd name="connsiteY56" fmla="*/ 80835 h 533511"/>
              <a:gd name="connsiteX57" fmla="*/ 194004 w 614346"/>
              <a:gd name="connsiteY57" fmla="*/ 80835 h 533511"/>
              <a:gd name="connsiteX58" fmla="*/ 194004 w 614346"/>
              <a:gd name="connsiteY58" fmla="*/ 48501 h 533511"/>
              <a:gd name="connsiteX59" fmla="*/ 242505 w 614346"/>
              <a:gd name="connsiteY59" fmla="*/ 0 h 533511"/>
            </a:gdLst>
            <a:ahLst/>
            <a:cxnLst/>
            <a:rect l="l" t="t" r="r" b="b"/>
            <a:pathLst>
              <a:path w="614346" h="533511">
                <a:moveTo>
                  <a:pt x="275163" y="452676"/>
                </a:moveTo>
                <a:cubicBezTo>
                  <a:pt x="266238" y="452676"/>
                  <a:pt x="258996" y="459919"/>
                  <a:pt x="258996" y="468843"/>
                </a:cubicBezTo>
                <a:cubicBezTo>
                  <a:pt x="258996" y="477768"/>
                  <a:pt x="266238" y="485010"/>
                  <a:pt x="275163" y="485010"/>
                </a:cubicBezTo>
                <a:lnTo>
                  <a:pt x="355998" y="485010"/>
                </a:lnTo>
                <a:cubicBezTo>
                  <a:pt x="364921" y="485010"/>
                  <a:pt x="372165" y="477768"/>
                  <a:pt x="372165" y="468843"/>
                </a:cubicBezTo>
                <a:cubicBezTo>
                  <a:pt x="372165" y="459919"/>
                  <a:pt x="364921" y="452676"/>
                  <a:pt x="355998" y="452676"/>
                </a:cubicBezTo>
                <a:close/>
                <a:moveTo>
                  <a:pt x="250914" y="286964"/>
                </a:moveTo>
                <a:cubicBezTo>
                  <a:pt x="239758" y="286964"/>
                  <a:pt x="230704" y="296017"/>
                  <a:pt x="230704" y="307172"/>
                </a:cubicBezTo>
                <a:cubicBezTo>
                  <a:pt x="230704" y="318327"/>
                  <a:pt x="239758" y="327381"/>
                  <a:pt x="250914" y="327381"/>
                </a:cubicBezTo>
                <a:lnTo>
                  <a:pt x="331749" y="327381"/>
                </a:lnTo>
                <a:cubicBezTo>
                  <a:pt x="342904" y="327381"/>
                  <a:pt x="351957" y="318327"/>
                  <a:pt x="351957" y="307172"/>
                </a:cubicBezTo>
                <a:cubicBezTo>
                  <a:pt x="351957" y="296017"/>
                  <a:pt x="342904" y="286964"/>
                  <a:pt x="331749" y="286964"/>
                </a:cubicBezTo>
                <a:close/>
                <a:moveTo>
                  <a:pt x="250914" y="206129"/>
                </a:moveTo>
                <a:cubicBezTo>
                  <a:pt x="239758" y="206129"/>
                  <a:pt x="230704" y="215182"/>
                  <a:pt x="230704" y="226337"/>
                </a:cubicBezTo>
                <a:cubicBezTo>
                  <a:pt x="230704" y="237492"/>
                  <a:pt x="239758" y="246546"/>
                  <a:pt x="250914" y="246546"/>
                </a:cubicBezTo>
                <a:lnTo>
                  <a:pt x="380250" y="246546"/>
                </a:lnTo>
                <a:cubicBezTo>
                  <a:pt x="391405" y="246546"/>
                  <a:pt x="400458" y="237492"/>
                  <a:pt x="400458" y="226337"/>
                </a:cubicBezTo>
                <a:cubicBezTo>
                  <a:pt x="400458" y="215182"/>
                  <a:pt x="391405" y="206129"/>
                  <a:pt x="380250" y="206129"/>
                </a:cubicBezTo>
                <a:close/>
                <a:moveTo>
                  <a:pt x="210496" y="161669"/>
                </a:moveTo>
                <a:lnTo>
                  <a:pt x="404500" y="161669"/>
                </a:lnTo>
                <a:cubicBezTo>
                  <a:pt x="422364" y="161669"/>
                  <a:pt x="436834" y="176139"/>
                  <a:pt x="436834" y="194003"/>
                </a:cubicBezTo>
                <a:lnTo>
                  <a:pt x="436834" y="363758"/>
                </a:lnTo>
                <a:cubicBezTo>
                  <a:pt x="436834" y="368218"/>
                  <a:pt x="433212" y="371840"/>
                  <a:pt x="428751" y="371840"/>
                </a:cubicBezTo>
                <a:lnTo>
                  <a:pt x="186246" y="371840"/>
                </a:lnTo>
                <a:cubicBezTo>
                  <a:pt x="181784" y="371840"/>
                  <a:pt x="178162" y="368218"/>
                  <a:pt x="178162" y="363758"/>
                </a:cubicBezTo>
                <a:lnTo>
                  <a:pt x="178162" y="194003"/>
                </a:lnTo>
                <a:cubicBezTo>
                  <a:pt x="178162" y="176139"/>
                  <a:pt x="192631" y="161669"/>
                  <a:pt x="210496" y="161669"/>
                </a:cubicBezTo>
                <a:close/>
                <a:moveTo>
                  <a:pt x="113493" y="129336"/>
                </a:moveTo>
                <a:cubicBezTo>
                  <a:pt x="104568" y="129336"/>
                  <a:pt x="97326" y="136579"/>
                  <a:pt x="97326" y="145503"/>
                </a:cubicBezTo>
                <a:lnTo>
                  <a:pt x="97326" y="404175"/>
                </a:lnTo>
                <a:lnTo>
                  <a:pt x="517668" y="404175"/>
                </a:lnTo>
                <a:lnTo>
                  <a:pt x="517668" y="145503"/>
                </a:lnTo>
                <a:cubicBezTo>
                  <a:pt x="517668" y="136579"/>
                  <a:pt x="510424" y="129336"/>
                  <a:pt x="501501" y="129336"/>
                </a:cubicBezTo>
                <a:close/>
                <a:moveTo>
                  <a:pt x="242829" y="48501"/>
                </a:moveTo>
                <a:lnTo>
                  <a:pt x="242829" y="80835"/>
                </a:lnTo>
                <a:lnTo>
                  <a:pt x="372165" y="80835"/>
                </a:lnTo>
                <a:lnTo>
                  <a:pt x="372165" y="48501"/>
                </a:lnTo>
                <a:close/>
                <a:moveTo>
                  <a:pt x="242505" y="0"/>
                </a:moveTo>
                <a:lnTo>
                  <a:pt x="371841" y="0"/>
                </a:lnTo>
                <a:cubicBezTo>
                  <a:pt x="398630" y="0"/>
                  <a:pt x="420342" y="21712"/>
                  <a:pt x="420342" y="48501"/>
                </a:cubicBezTo>
                <a:lnTo>
                  <a:pt x="420342" y="80835"/>
                </a:lnTo>
                <a:lnTo>
                  <a:pt x="501177" y="80835"/>
                </a:lnTo>
                <a:cubicBezTo>
                  <a:pt x="536890" y="80835"/>
                  <a:pt x="565845" y="109790"/>
                  <a:pt x="565845" y="145503"/>
                </a:cubicBezTo>
                <a:lnTo>
                  <a:pt x="565845" y="380895"/>
                </a:lnTo>
                <a:lnTo>
                  <a:pt x="608687" y="404661"/>
                </a:lnTo>
                <a:cubicBezTo>
                  <a:pt x="609755" y="405000"/>
                  <a:pt x="610741" y="405550"/>
                  <a:pt x="611598" y="406277"/>
                </a:cubicBezTo>
                <a:cubicBezTo>
                  <a:pt x="613312" y="407797"/>
                  <a:pt x="614298" y="409963"/>
                  <a:pt x="614346" y="412260"/>
                </a:cubicBezTo>
                <a:lnTo>
                  <a:pt x="614346" y="501177"/>
                </a:lnTo>
                <a:cubicBezTo>
                  <a:pt x="614346" y="519042"/>
                  <a:pt x="599876" y="533511"/>
                  <a:pt x="582012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12260"/>
                </a:lnTo>
                <a:cubicBezTo>
                  <a:pt x="64" y="409980"/>
                  <a:pt x="1050" y="407813"/>
                  <a:pt x="2748" y="406277"/>
                </a:cubicBezTo>
                <a:cubicBezTo>
                  <a:pt x="3654" y="405615"/>
                  <a:pt x="4623" y="405080"/>
                  <a:pt x="5659" y="404661"/>
                </a:cubicBezTo>
                <a:lnTo>
                  <a:pt x="48501" y="380895"/>
                </a:lnTo>
                <a:lnTo>
                  <a:pt x="48501" y="145503"/>
                </a:lnTo>
                <a:cubicBezTo>
                  <a:pt x="48501" y="109790"/>
                  <a:pt x="77455" y="80835"/>
                  <a:pt x="113169" y="80835"/>
                </a:cubicBezTo>
                <a:lnTo>
                  <a:pt x="194004" y="80835"/>
                </a:lnTo>
                <a:lnTo>
                  <a:pt x="194004" y="48501"/>
                </a:lnTo>
                <a:cubicBezTo>
                  <a:pt x="194004" y="21712"/>
                  <a:pt x="215716" y="0"/>
                  <a:pt x="242505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515299" y="3210400"/>
            <a:ext cx="329264" cy="311568"/>
          </a:xfrm>
          <a:custGeom>
            <a:avLst/>
            <a:gdLst>
              <a:gd name="T0" fmla="*/ 9262 w 13528"/>
              <a:gd name="T1" fmla="*/ 11863 h 12800"/>
              <a:gd name="T2" fmla="*/ 9262 w 13528"/>
              <a:gd name="T3" fmla="*/ 728 h 12800"/>
              <a:gd name="T4" fmla="*/ 8429 w 13528"/>
              <a:gd name="T5" fmla="*/ 0 h 12800"/>
              <a:gd name="T6" fmla="*/ 1769 w 13528"/>
              <a:gd name="T7" fmla="*/ 0 h 12800"/>
              <a:gd name="T8" fmla="*/ 1145 w 13528"/>
              <a:gd name="T9" fmla="*/ 313 h 12800"/>
              <a:gd name="T10" fmla="*/ 937 w 13528"/>
              <a:gd name="T11" fmla="*/ 937 h 12800"/>
              <a:gd name="T12" fmla="*/ 937 w 13528"/>
              <a:gd name="T13" fmla="*/ 11967 h 12800"/>
              <a:gd name="T14" fmla="*/ 417 w 13528"/>
              <a:gd name="T15" fmla="*/ 11967 h 12800"/>
              <a:gd name="T16" fmla="*/ 104 w 13528"/>
              <a:gd name="T17" fmla="*/ 12280 h 12800"/>
              <a:gd name="T18" fmla="*/ 208 w 13528"/>
              <a:gd name="T19" fmla="*/ 12696 h 12800"/>
              <a:gd name="T20" fmla="*/ 624 w 13528"/>
              <a:gd name="T21" fmla="*/ 12800 h 12800"/>
              <a:gd name="T22" fmla="*/ 13111 w 13528"/>
              <a:gd name="T23" fmla="*/ 12800 h 12800"/>
              <a:gd name="T24" fmla="*/ 13424 w 13528"/>
              <a:gd name="T25" fmla="*/ 12487 h 12800"/>
              <a:gd name="T26" fmla="*/ 13111 w 13528"/>
              <a:gd name="T27" fmla="*/ 11967 h 12800"/>
              <a:gd name="T28" fmla="*/ 12695 w 13528"/>
              <a:gd name="T29" fmla="*/ 11967 h 12800"/>
              <a:gd name="T30" fmla="*/ 12695 w 13528"/>
              <a:gd name="T31" fmla="*/ 4996 h 12800"/>
              <a:gd name="T32" fmla="*/ 12071 w 13528"/>
              <a:gd name="T33" fmla="*/ 4372 h 12800"/>
              <a:gd name="T34" fmla="*/ 10197 w 13528"/>
              <a:gd name="T35" fmla="*/ 4372 h 12800"/>
              <a:gd name="T36" fmla="*/ 10197 w 13528"/>
              <a:gd name="T37" fmla="*/ 11759 h 12800"/>
              <a:gd name="T38" fmla="*/ 10093 w 13528"/>
              <a:gd name="T39" fmla="*/ 11863 h 12800"/>
              <a:gd name="T40" fmla="*/ 9262 w 13528"/>
              <a:gd name="T41" fmla="*/ 11863 h 12800"/>
              <a:gd name="T42" fmla="*/ 3435 w 13528"/>
              <a:gd name="T43" fmla="*/ 5203 h 12800"/>
              <a:gd name="T44" fmla="*/ 3435 w 13528"/>
              <a:gd name="T45" fmla="*/ 4370 h 12800"/>
              <a:gd name="T46" fmla="*/ 6764 w 13528"/>
              <a:gd name="T47" fmla="*/ 4370 h 12800"/>
              <a:gd name="T48" fmla="*/ 6764 w 13528"/>
              <a:gd name="T49" fmla="*/ 5203 h 12800"/>
              <a:gd name="T50" fmla="*/ 3435 w 13528"/>
              <a:gd name="T51" fmla="*/ 5203 h 12800"/>
              <a:gd name="T52" fmla="*/ 3435 w 13528"/>
              <a:gd name="T53" fmla="*/ 9678 h 12800"/>
              <a:gd name="T54" fmla="*/ 3435 w 13528"/>
              <a:gd name="T55" fmla="*/ 8845 h 12800"/>
              <a:gd name="T56" fmla="*/ 6764 w 13528"/>
              <a:gd name="T57" fmla="*/ 8845 h 12800"/>
              <a:gd name="T58" fmla="*/ 6764 w 13528"/>
              <a:gd name="T59" fmla="*/ 9678 h 12800"/>
              <a:gd name="T60" fmla="*/ 3435 w 13528"/>
              <a:gd name="T61" fmla="*/ 9678 h 12800"/>
              <a:gd name="T62" fmla="*/ 3435 w 13528"/>
              <a:gd name="T63" fmla="*/ 2185 h 12800"/>
              <a:gd name="T64" fmla="*/ 6764 w 13528"/>
              <a:gd name="T65" fmla="*/ 2185 h 12800"/>
              <a:gd name="T66" fmla="*/ 6764 w 13528"/>
              <a:gd name="T67" fmla="*/ 3018 h 12800"/>
              <a:gd name="T68" fmla="*/ 3642 w 13528"/>
              <a:gd name="T69" fmla="*/ 3018 h 12800"/>
              <a:gd name="T70" fmla="*/ 3539 w 13528"/>
              <a:gd name="T71" fmla="*/ 2914 h 12800"/>
              <a:gd name="T72" fmla="*/ 3435 w 13528"/>
              <a:gd name="T73" fmla="*/ 2185 h 12800"/>
              <a:gd name="T74" fmla="*/ 3435 w 13528"/>
              <a:gd name="T75" fmla="*/ 6660 h 12800"/>
              <a:gd name="T76" fmla="*/ 6764 w 13528"/>
              <a:gd name="T77" fmla="*/ 6660 h 12800"/>
              <a:gd name="T78" fmla="*/ 6764 w 13528"/>
              <a:gd name="T79" fmla="*/ 7493 h 12800"/>
              <a:gd name="T80" fmla="*/ 3435 w 13528"/>
              <a:gd name="T81" fmla="*/ 7493 h 12800"/>
              <a:gd name="T82" fmla="*/ 3435 w 13528"/>
              <a:gd name="T83" fmla="*/ 6660 h 12800"/>
              <a:gd name="T84" fmla="*/ 3435 w 13528"/>
              <a:gd name="T85" fmla="*/ 6660 h 12800"/>
            </a:gdLst>
            <a:ahLst/>
            <a:cxnLst/>
            <a:rect l="0" t="0" r="r" b="b"/>
            <a:pathLst>
              <a:path w="13528" h="12800">
                <a:moveTo>
                  <a:pt x="9262" y="11863"/>
                </a:moveTo>
                <a:lnTo>
                  <a:pt x="9262" y="728"/>
                </a:lnTo>
                <a:cubicBezTo>
                  <a:pt x="9262" y="311"/>
                  <a:pt x="8845" y="0"/>
                  <a:pt x="8429" y="0"/>
                </a:cubicBezTo>
                <a:lnTo>
                  <a:pt x="1769" y="0"/>
                </a:lnTo>
                <a:cubicBezTo>
                  <a:pt x="1456" y="0"/>
                  <a:pt x="1248" y="104"/>
                  <a:pt x="1145" y="313"/>
                </a:cubicBezTo>
                <a:cubicBezTo>
                  <a:pt x="937" y="520"/>
                  <a:pt x="937" y="730"/>
                  <a:pt x="937" y="937"/>
                </a:cubicBezTo>
                <a:lnTo>
                  <a:pt x="937" y="11967"/>
                </a:lnTo>
                <a:lnTo>
                  <a:pt x="417" y="11967"/>
                </a:lnTo>
                <a:cubicBezTo>
                  <a:pt x="210" y="11967"/>
                  <a:pt x="104" y="12070"/>
                  <a:pt x="104" y="12280"/>
                </a:cubicBezTo>
                <a:cubicBezTo>
                  <a:pt x="0" y="12487"/>
                  <a:pt x="104" y="12593"/>
                  <a:pt x="208" y="12696"/>
                </a:cubicBezTo>
                <a:cubicBezTo>
                  <a:pt x="311" y="12800"/>
                  <a:pt x="415" y="12800"/>
                  <a:pt x="624" y="12800"/>
                </a:cubicBezTo>
                <a:lnTo>
                  <a:pt x="13111" y="12800"/>
                </a:lnTo>
                <a:cubicBezTo>
                  <a:pt x="13319" y="12800"/>
                  <a:pt x="13424" y="12696"/>
                  <a:pt x="13424" y="12487"/>
                </a:cubicBezTo>
                <a:cubicBezTo>
                  <a:pt x="13528" y="12280"/>
                  <a:pt x="13321" y="11967"/>
                  <a:pt x="13111" y="11967"/>
                </a:cubicBezTo>
                <a:lnTo>
                  <a:pt x="12695" y="11967"/>
                </a:lnTo>
                <a:lnTo>
                  <a:pt x="12695" y="4996"/>
                </a:lnTo>
                <a:cubicBezTo>
                  <a:pt x="12695" y="4579"/>
                  <a:pt x="12487" y="4372"/>
                  <a:pt x="12071" y="4372"/>
                </a:cubicBezTo>
                <a:lnTo>
                  <a:pt x="10197" y="4372"/>
                </a:lnTo>
                <a:lnTo>
                  <a:pt x="10197" y="11759"/>
                </a:lnTo>
                <a:lnTo>
                  <a:pt x="10093" y="11863"/>
                </a:lnTo>
                <a:lnTo>
                  <a:pt x="9262" y="11863"/>
                </a:lnTo>
                <a:close/>
                <a:moveTo>
                  <a:pt x="3435" y="5203"/>
                </a:moveTo>
                <a:lnTo>
                  <a:pt x="3435" y="4370"/>
                </a:lnTo>
                <a:lnTo>
                  <a:pt x="6764" y="4370"/>
                </a:lnTo>
                <a:lnTo>
                  <a:pt x="6764" y="5203"/>
                </a:lnTo>
                <a:lnTo>
                  <a:pt x="3435" y="5203"/>
                </a:lnTo>
                <a:close/>
                <a:moveTo>
                  <a:pt x="3435" y="9678"/>
                </a:moveTo>
                <a:lnTo>
                  <a:pt x="3435" y="8845"/>
                </a:lnTo>
                <a:lnTo>
                  <a:pt x="6764" y="8845"/>
                </a:lnTo>
                <a:lnTo>
                  <a:pt x="6764" y="9678"/>
                </a:lnTo>
                <a:lnTo>
                  <a:pt x="3435" y="9678"/>
                </a:lnTo>
                <a:close/>
                <a:moveTo>
                  <a:pt x="3435" y="2185"/>
                </a:moveTo>
                <a:lnTo>
                  <a:pt x="6764" y="2185"/>
                </a:lnTo>
                <a:lnTo>
                  <a:pt x="6764" y="3018"/>
                </a:lnTo>
                <a:lnTo>
                  <a:pt x="3642" y="3018"/>
                </a:lnTo>
                <a:cubicBezTo>
                  <a:pt x="3539" y="3018"/>
                  <a:pt x="3539" y="3018"/>
                  <a:pt x="3539" y="2914"/>
                </a:cubicBezTo>
                <a:cubicBezTo>
                  <a:pt x="3435" y="2601"/>
                  <a:pt x="3435" y="2394"/>
                  <a:pt x="3435" y="2185"/>
                </a:cubicBezTo>
                <a:close/>
                <a:moveTo>
                  <a:pt x="3435" y="6660"/>
                </a:moveTo>
                <a:lnTo>
                  <a:pt x="6764" y="6660"/>
                </a:lnTo>
                <a:lnTo>
                  <a:pt x="6764" y="7493"/>
                </a:lnTo>
                <a:lnTo>
                  <a:pt x="3435" y="7493"/>
                </a:lnTo>
                <a:lnTo>
                  <a:pt x="3435" y="6660"/>
                </a:lnTo>
                <a:close/>
                <a:moveTo>
                  <a:pt x="3435" y="6660"/>
                </a:move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375260" y="3735756"/>
            <a:ext cx="23520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休息与冰敷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374386" y="4321688"/>
            <a:ext cx="2348100" cy="1677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9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对于轻度的扭伤，如脚踝扭伤，应立即让患者休息，避免继续活动，防止损伤加重。
可将冰块用毛巾包裹后敷在扭伤部位，每次敷15 - 20分钟，每天可敷3 - 4次，冰敷可减轻肿胀和疼痛。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918560" y="3735756"/>
            <a:ext cx="23520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观察症状变化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17686" y="4321688"/>
            <a:ext cx="2348100" cy="1677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观察扭伤部位的肿胀、疼痛情况，若症状逐渐减轻，可适当进行简单的活动，但要注意避免过度用力。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499960" y="3735756"/>
            <a:ext cx="2352000" cy="42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适当按摩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499086" y="4321688"/>
            <a:ext cx="2348100" cy="1677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在扭伤48小时后，可适当对扭伤部位进行按摩，促进血液循环，加速恢复，但要注意按摩力度适中，避免加重损伤。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轻度扭伤处理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3941341" y="3365665"/>
            <a:ext cx="4309320" cy="89586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88000" tIns="45720" rIns="91440" bIns="28800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89355" y="2322134"/>
            <a:ext cx="409747" cy="396527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97205" y="3703423"/>
            <a:ext cx="394049" cy="409747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891127" y="5041881"/>
            <a:ext cx="409747" cy="40974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83165" y="2119302"/>
            <a:ext cx="3985216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就医检查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183165" y="2365523"/>
            <a:ext cx="3980532" cy="9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若扭伤较为严重，出现肿胀、疼痛剧烈等症状，应立即前往社区医院门诊就诊，进行X光等相关检查，以确定是否有骨折等情况。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183164" y="3556839"/>
            <a:ext cx="3977595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遵医嘱治疗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157764" y="4880076"/>
            <a:ext cx="4002995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预防再次扭伤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183165" y="3787923"/>
            <a:ext cx="3980532" cy="9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根据检查结果，医生会给予相应的治疗，如固定、药物治疗等，患者需遵医嘱进行治疗和康复锻炼。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170465" y="5172223"/>
            <a:ext cx="3993232" cy="9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日常生活中注意避免在不平整的路面上行走或运动，穿着合适的鞋子，加强肌肉力量训练，提高关节稳定性，预防再次扭伤。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严重扭伤处理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accent1">
                  <a:lumMod val="15000"/>
                  <a:lumOff val="85000"/>
                  <a:alpha val="10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31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1690334"/>
            <a:ext cx="2207533" cy="595756"/>
          </a:xfrm>
          <a:prstGeom prst="roundRect">
            <a:avLst>
              <a:gd name="adj" fmla="val 16383"/>
            </a:avLst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8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3997" y="6487938"/>
            <a:ext cx="8568000" cy="54000"/>
          </a:xfrm>
          <a:custGeom>
            <a:avLst/>
            <a:gdLst>
              <a:gd name="connsiteX0" fmla="*/ 27000 w 8568000"/>
              <a:gd name="connsiteY0" fmla="*/ 0 h 54000"/>
              <a:gd name="connsiteX1" fmla="*/ 1953000 w 8568000"/>
              <a:gd name="connsiteY1" fmla="*/ 0 h 54000"/>
              <a:gd name="connsiteX2" fmla="*/ 1972092 w 8568000"/>
              <a:gd name="connsiteY2" fmla="*/ 7908 h 54000"/>
              <a:gd name="connsiteX3" fmla="*/ 1977764 w 8568000"/>
              <a:gd name="connsiteY3" fmla="*/ 21600 h 54000"/>
              <a:gd name="connsiteX4" fmla="*/ 8568000 w 8568000"/>
              <a:gd name="connsiteY4" fmla="*/ 21600 h 54000"/>
              <a:gd name="connsiteX5" fmla="*/ 8568000 w 8568000"/>
              <a:gd name="connsiteY5" fmla="*/ 32400 h 54000"/>
              <a:gd name="connsiteX6" fmla="*/ 1977764 w 8568000"/>
              <a:gd name="connsiteY6" fmla="*/ 32400 h 54000"/>
              <a:gd name="connsiteX7" fmla="*/ 1972092 w 8568000"/>
              <a:gd name="connsiteY7" fmla="*/ 46092 h 54000"/>
              <a:gd name="connsiteX8" fmla="*/ 1953000 w 8568000"/>
              <a:gd name="connsiteY8" fmla="*/ 54000 h 54000"/>
              <a:gd name="connsiteX9" fmla="*/ 27000 w 8568000"/>
              <a:gd name="connsiteY9" fmla="*/ 54000 h 54000"/>
              <a:gd name="connsiteX10" fmla="*/ 7908 w 8568000"/>
              <a:gd name="connsiteY10" fmla="*/ 46092 h 54000"/>
              <a:gd name="connsiteX11" fmla="*/ 2237 w 8568000"/>
              <a:gd name="connsiteY11" fmla="*/ 32400 h 54000"/>
              <a:gd name="connsiteX12" fmla="*/ 0 w 8568000"/>
              <a:gd name="connsiteY12" fmla="*/ 32400 h 54000"/>
              <a:gd name="connsiteX13" fmla="*/ 0 w 8568000"/>
              <a:gd name="connsiteY13" fmla="*/ 27000 h 54000"/>
              <a:gd name="connsiteX14" fmla="*/ 0 w 8568000"/>
              <a:gd name="connsiteY14" fmla="*/ 21600 h 54000"/>
              <a:gd name="connsiteX15" fmla="*/ 2237 w 8568000"/>
              <a:gd name="connsiteY15" fmla="*/ 21600 h 54000"/>
              <a:gd name="connsiteX16" fmla="*/ 7908 w 8568000"/>
              <a:gd name="connsiteY16" fmla="*/ 7908 h 54000"/>
              <a:gd name="connsiteX17" fmla="*/ 27000 w 8568000"/>
              <a:gd name="connsiteY17" fmla="*/ 0 h 54000"/>
            </a:gdLst>
            <a:ahLst/>
            <a:cxnLst/>
            <a:rect l="l" t="t" r="r" b="b"/>
            <a:pathLst>
              <a:path w="8568000" h="54000">
                <a:moveTo>
                  <a:pt x="27000" y="0"/>
                </a:moveTo>
                <a:lnTo>
                  <a:pt x="1953000" y="0"/>
                </a:lnTo>
                <a:cubicBezTo>
                  <a:pt x="1960456" y="0"/>
                  <a:pt x="1967206" y="3022"/>
                  <a:pt x="1972092" y="7908"/>
                </a:cubicBezTo>
                <a:lnTo>
                  <a:pt x="1977764" y="21600"/>
                </a:lnTo>
                <a:lnTo>
                  <a:pt x="8568000" y="21600"/>
                </a:lnTo>
                <a:lnTo>
                  <a:pt x="8568000" y="32400"/>
                </a:lnTo>
                <a:lnTo>
                  <a:pt x="1977764" y="32400"/>
                </a:lnTo>
                <a:lnTo>
                  <a:pt x="1972092" y="46092"/>
                </a:lnTo>
                <a:cubicBezTo>
                  <a:pt x="1967206" y="50978"/>
                  <a:pt x="1960456" y="54000"/>
                  <a:pt x="1953000" y="54000"/>
                </a:cubicBezTo>
                <a:lnTo>
                  <a:pt x="27000" y="54000"/>
                </a:lnTo>
                <a:cubicBezTo>
                  <a:pt x="19544" y="54000"/>
                  <a:pt x="12794" y="50978"/>
                  <a:pt x="7908" y="46092"/>
                </a:cubicBezTo>
                <a:lnTo>
                  <a:pt x="2237" y="32400"/>
                </a:lnTo>
                <a:lnTo>
                  <a:pt x="0" y="32400"/>
                </a:lnTo>
                <a:lnTo>
                  <a:pt x="0" y="27000"/>
                </a:lnTo>
                <a:lnTo>
                  <a:pt x="0" y="21600"/>
                </a:lnTo>
                <a:lnTo>
                  <a:pt x="2237" y="21600"/>
                </a:lnTo>
                <a:lnTo>
                  <a:pt x="7908" y="7908"/>
                </a:lnTo>
                <a:cubicBezTo>
                  <a:pt x="12794" y="3022"/>
                  <a:pt x="19544" y="0"/>
                  <a:pt x="27000" y="0"/>
                </a:cubicBezTo>
                <a:close/>
              </a:path>
            </a:pathLst>
          </a:cu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246255">
            <a:off x="6702815" y="5270947"/>
            <a:ext cx="220559" cy="220559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12499" y="2363136"/>
            <a:ext cx="6156218" cy="22736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3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谢谢大家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5930812" cy="6858000"/>
          </a:xfrm>
          <a:custGeom>
            <a:avLst/>
            <a:gdLst>
              <a:gd name="connsiteX0" fmla="*/ 0 w 7038146"/>
              <a:gd name="connsiteY0" fmla="*/ 0 h 6858000"/>
              <a:gd name="connsiteX1" fmla="*/ 3068094 w 7038146"/>
              <a:gd name="connsiteY1" fmla="*/ 0 h 6858000"/>
              <a:gd name="connsiteX2" fmla="*/ 7038146 w 7038146"/>
              <a:gd name="connsiteY2" fmla="*/ 6858000 h 6858000"/>
              <a:gd name="connsiteX3" fmla="*/ 0 w 7038146"/>
              <a:gd name="connsiteY3" fmla="*/ 6858000 h 6858000"/>
            </a:gdLst>
            <a:ahLst/>
            <a:cxnLst/>
            <a:rect l="l" t="t" r="r" b="b"/>
            <a:pathLst>
              <a:path w="7038146" h="6858000">
                <a:moveTo>
                  <a:pt x="0" y="0"/>
                </a:moveTo>
                <a:lnTo>
                  <a:pt x="3068094" y="0"/>
                </a:lnTo>
                <a:lnTo>
                  <a:pt x="70381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0"/>
            <a:ext cx="4524641" cy="6858000"/>
          </a:xfrm>
          <a:custGeom>
            <a:avLst/>
            <a:gdLst>
              <a:gd name="connsiteX0" fmla="*/ 0 w 7038146"/>
              <a:gd name="connsiteY0" fmla="*/ 0 h 6858000"/>
              <a:gd name="connsiteX1" fmla="*/ 3068094 w 7038146"/>
              <a:gd name="connsiteY1" fmla="*/ 0 h 6858000"/>
              <a:gd name="connsiteX2" fmla="*/ 7038146 w 7038146"/>
              <a:gd name="connsiteY2" fmla="*/ 6858000 h 6858000"/>
              <a:gd name="connsiteX3" fmla="*/ 0 w 7038146"/>
              <a:gd name="connsiteY3" fmla="*/ 6858000 h 6858000"/>
            </a:gdLst>
            <a:ahLst/>
            <a:cxnLst/>
            <a:rect l="l" t="t" r="r" b="b"/>
            <a:pathLst>
              <a:path w="7038146" h="6858000">
                <a:moveTo>
                  <a:pt x="0" y="0"/>
                </a:moveTo>
                <a:lnTo>
                  <a:pt x="3068094" y="0"/>
                </a:lnTo>
                <a:lnTo>
                  <a:pt x="70381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0"/>
            <a:ext cx="3118471" cy="6858000"/>
          </a:xfrm>
          <a:custGeom>
            <a:avLst/>
            <a:gdLst>
              <a:gd name="connsiteX0" fmla="*/ 0 w 7038146"/>
              <a:gd name="connsiteY0" fmla="*/ 0 h 6858000"/>
              <a:gd name="connsiteX1" fmla="*/ 3068094 w 7038146"/>
              <a:gd name="connsiteY1" fmla="*/ 0 h 6858000"/>
              <a:gd name="connsiteX2" fmla="*/ 7038146 w 7038146"/>
              <a:gd name="connsiteY2" fmla="*/ 6858000 h 6858000"/>
              <a:gd name="connsiteX3" fmla="*/ 0 w 7038146"/>
              <a:gd name="connsiteY3" fmla="*/ 6858000 h 6858000"/>
            </a:gdLst>
            <a:ahLst/>
            <a:cxnLst/>
            <a:rect l="l" t="t" r="r" b="b"/>
            <a:pathLst>
              <a:path w="7038146" h="6858000">
                <a:moveTo>
                  <a:pt x="0" y="0"/>
                </a:moveTo>
                <a:lnTo>
                  <a:pt x="3068094" y="0"/>
                </a:lnTo>
                <a:lnTo>
                  <a:pt x="70381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0" y="0"/>
            <a:ext cx="1712299" cy="6858000"/>
          </a:xfrm>
          <a:custGeom>
            <a:avLst/>
            <a:gdLst>
              <a:gd name="connsiteX0" fmla="*/ 0 w 2032000"/>
              <a:gd name="connsiteY0" fmla="*/ 0 h 6858000"/>
              <a:gd name="connsiteX1" fmla="*/ 1200453 w 2032000"/>
              <a:gd name="connsiteY1" fmla="*/ 0 h 6858000"/>
              <a:gd name="connsiteX2" fmla="*/ 2032000 w 2032000"/>
              <a:gd name="connsiteY2" fmla="*/ 6858000 h 6858000"/>
              <a:gd name="connsiteX3" fmla="*/ 0 w 2032000"/>
              <a:gd name="connsiteY3" fmla="*/ 6858000 h 6858000"/>
            </a:gdLst>
            <a:ahLst/>
            <a:cxnLst/>
            <a:rect l="l" t="t" r="r" b="b"/>
            <a:pathLst>
              <a:path w="2032000" h="6858000">
                <a:moveTo>
                  <a:pt x="0" y="0"/>
                </a:moveTo>
                <a:lnTo>
                  <a:pt x="1200453" y="0"/>
                </a:lnTo>
                <a:lnTo>
                  <a:pt x="203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47080" y="1077844"/>
            <a:ext cx="1854276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Catalogue</a:t>
            </a: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4647080" y="1596134"/>
            <a:ext cx="6871820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6501356" y="799374"/>
            <a:ext cx="1401805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8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目录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088721" y="2196753"/>
            <a:ext cx="468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86900" y="2172965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晕厥急救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088721" y="3032437"/>
            <a:ext cx="468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86900" y="3008649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鼻出血急救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88721" y="3868121"/>
            <a:ext cx="468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586900" y="3844333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急性腹痛急救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088721" y="4703805"/>
            <a:ext cx="468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04.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86900" y="4680017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过敏急救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088721" y="5539488"/>
            <a:ext cx="468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05.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586900" y="5515700"/>
            <a:ext cx="4932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扭伤急救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56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7555" y="6503178"/>
            <a:ext cx="1980000" cy="36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2882" y="797137"/>
            <a:ext cx="3823549" cy="5731783"/>
          </a:xfrm>
          <a:prstGeom prst="round2DiagRect">
            <a:avLst>
              <a:gd name="adj1" fmla="val 15456"/>
              <a:gd name="adj2" fmla="val 0"/>
            </a:avLst>
          </a:prstGeom>
          <a:solidFill>
            <a:schemeClr val="accent1"/>
          </a:solidFill>
          <a:ln w="165100" cap="sq">
            <a:gradFill>
              <a:gsLst>
                <a:gs pos="59000">
                  <a:schemeClr val="accent1"/>
                </a:gs>
                <a:gs pos="84000">
                  <a:schemeClr val="bg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0124539">
            <a:off x="6702815" y="5270947"/>
            <a:ext cx="220559" cy="220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 l="19847" r="24827"/>
          <a:stretch>
            <a:fillRect/>
          </a:stretch>
        </p:blipFill>
        <p:spPr>
          <a:xfrm>
            <a:off x="7562881" y="802215"/>
            <a:ext cx="3823549" cy="5735324"/>
          </a:xfrm>
          <a:prstGeom prst="round2DiagRect">
            <a:avLst>
              <a:gd name="adj1" fmla="val 15410"/>
              <a:gd name="adj2" fmla="val 0"/>
            </a:avLst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615242" y="2824680"/>
            <a:ext cx="6455300" cy="20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晕厥急救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41991" y="76187"/>
            <a:ext cx="2230580" cy="2595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5592" y="1675753"/>
            <a:ext cx="3109691" cy="83099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57698" y="4849143"/>
            <a:ext cx="6356144" cy="312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4510936"/>
            <a:ext cx="12192000" cy="2347064"/>
          </a:xfrm>
          <a:custGeom>
            <a:avLst/>
            <a:gdLst>
              <a:gd name="connsiteX0" fmla="*/ 0 w 12192000"/>
              <a:gd name="connsiteY0" fmla="*/ 0 h 2347064"/>
              <a:gd name="connsiteX1" fmla="*/ 636231 w 12192000"/>
              <a:gd name="connsiteY1" fmla="*/ 714139 h 2347064"/>
              <a:gd name="connsiteX2" fmla="*/ 11555769 w 12192000"/>
              <a:gd name="connsiteY2" fmla="*/ 714139 h 2347064"/>
              <a:gd name="connsiteX3" fmla="*/ 12192000 w 12192000"/>
              <a:gd name="connsiteY3" fmla="*/ 0 h 2347064"/>
              <a:gd name="connsiteX4" fmla="*/ 12192000 w 12192000"/>
              <a:gd name="connsiteY4" fmla="*/ 714139 h 2347064"/>
              <a:gd name="connsiteX5" fmla="*/ 12192000 w 12192000"/>
              <a:gd name="connsiteY5" fmla="*/ 759433 h 2347064"/>
              <a:gd name="connsiteX6" fmla="*/ 12192000 w 12192000"/>
              <a:gd name="connsiteY6" fmla="*/ 1534149 h 2347064"/>
              <a:gd name="connsiteX7" fmla="*/ 12192000 w 12192000"/>
              <a:gd name="connsiteY7" fmla="*/ 1636777 h 2347064"/>
              <a:gd name="connsiteX8" fmla="*/ 12192000 w 12192000"/>
              <a:gd name="connsiteY8" fmla="*/ 2347064 h 2347064"/>
              <a:gd name="connsiteX9" fmla="*/ 0 w 12192000"/>
              <a:gd name="connsiteY9" fmla="*/ 2347064 h 2347064"/>
              <a:gd name="connsiteX10" fmla="*/ 0 w 12192000"/>
              <a:gd name="connsiteY10" fmla="*/ 1636777 h 2347064"/>
              <a:gd name="connsiteX11" fmla="*/ 0 w 12192000"/>
              <a:gd name="connsiteY11" fmla="*/ 1534149 h 2347064"/>
              <a:gd name="connsiteX12" fmla="*/ 0 w 12192000"/>
              <a:gd name="connsiteY12" fmla="*/ 714139 h 2347064"/>
            </a:gdLst>
            <a:ahLst/>
            <a:cxnLst/>
            <a:rect l="l" t="t" r="r" b="b"/>
            <a:pathLst>
              <a:path w="12192000" h="2347064">
                <a:moveTo>
                  <a:pt x="0" y="0"/>
                </a:moveTo>
                <a:lnTo>
                  <a:pt x="636231" y="714139"/>
                </a:lnTo>
                <a:lnTo>
                  <a:pt x="11555769" y="714139"/>
                </a:lnTo>
                <a:lnTo>
                  <a:pt x="12192000" y="0"/>
                </a:lnTo>
                <a:lnTo>
                  <a:pt x="12192000" y="714139"/>
                </a:lnTo>
                <a:lnTo>
                  <a:pt x="12192000" y="759433"/>
                </a:lnTo>
                <a:lnTo>
                  <a:pt x="12192000" y="1534149"/>
                </a:lnTo>
                <a:lnTo>
                  <a:pt x="12192000" y="1636777"/>
                </a:lnTo>
                <a:lnTo>
                  <a:pt x="12192000" y="2347064"/>
                </a:lnTo>
                <a:lnTo>
                  <a:pt x="0" y="2347064"/>
                </a:lnTo>
                <a:lnTo>
                  <a:pt x="0" y="1636777"/>
                </a:lnTo>
                <a:lnTo>
                  <a:pt x="0" y="1534149"/>
                </a:lnTo>
                <a:lnTo>
                  <a:pt x="0" y="714139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57728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859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92813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67299" y="2830423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正确体位摆放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7299" y="3818966"/>
            <a:ext cx="2880000" cy="159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当有人晕厥时，应立即将其平卧，头部放低，增加脑部供血，避免因脑部缺血加重病情。
解开患者衣领、腰带等束缚物，保持呼吸道通畅，防止因呼吸不畅导致缺氧。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465190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673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00275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74761" y="2830423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简单刺激促醒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674761" y="3818965"/>
            <a:ext cx="2880000" cy="159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可用手指掐压患者的人中穴位约1 - 2分钟，刺激神经，促使患者恢复意识。
若患者恢复意识，让其慢慢坐起，休息片刻，避免突然起身导致再次晕厥。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072651" y="2036941"/>
            <a:ext cx="3274199" cy="3936810"/>
          </a:xfrm>
          <a:prstGeom prst="snip1Rect">
            <a:avLst>
              <a:gd name="adj" fmla="val 1530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75771" y="1446123"/>
            <a:ext cx="2367502" cy="18417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81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07736" y="2041195"/>
            <a:ext cx="3228973" cy="365247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42900" dist="139700" algn="l" rotWithShape="0">
              <a:schemeClr val="accent2">
                <a:lumMod val="50000"/>
                <a:alpha val="1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82222" y="2830423"/>
            <a:ext cx="2618489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判断严重程度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82222" y="3818965"/>
            <a:ext cx="2880000" cy="159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观察患者是否有抽搐、面色青紫等异常症状，若长时间未恢复意识或伴有抽搐等症状，立即呼叫医护人员或拨打120急救电话。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现场初步处理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1" y="1594779"/>
            <a:ext cx="4160877" cy="38857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休息与观察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1" y="2052070"/>
            <a:ext cx="4163224" cy="9256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患者恢复意识后，需继续休息观察一段时间，注意其是否有头晕、乏力等不适症状，防止再次晕厥。
询问患者近期是否有过度劳累、饥饿、情绪激动等情况，了解可能的诱因，以便后续预防。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1" y="3048160"/>
            <a:ext cx="4160877" cy="4464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A17E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就医检查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3560800"/>
            <a:ext cx="4168617" cy="9256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对于经常出现晕厥或原因不明的晕厥患者，建议前往上级医院进行详细检查，如心电图、血糖、脑部CT等，排查潜在疾病。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1" y="4556890"/>
            <a:ext cx="4160877" cy="4464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E44F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预防措施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5069530"/>
            <a:ext cx="4168617" cy="92567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日常生活中注意避免过度劳累、长时间站立等容易诱发晕厥的情况，保持良好的生活习惯和心态。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后续注意事项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56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7555" y="6503178"/>
            <a:ext cx="1980000" cy="36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2882" y="797137"/>
            <a:ext cx="3823549" cy="5731783"/>
          </a:xfrm>
          <a:prstGeom prst="round2DiagRect">
            <a:avLst>
              <a:gd name="adj1" fmla="val 15456"/>
              <a:gd name="adj2" fmla="val 0"/>
            </a:avLst>
          </a:prstGeom>
          <a:solidFill>
            <a:schemeClr val="accent1"/>
          </a:solidFill>
          <a:ln w="165100" cap="sq">
            <a:gradFill>
              <a:gsLst>
                <a:gs pos="59000">
                  <a:schemeClr val="accent1"/>
                </a:gs>
                <a:gs pos="84000">
                  <a:schemeClr val="bg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 l="19847" r="24827"/>
          <a:stretch>
            <a:fillRect/>
          </a:stretch>
        </p:blipFill>
        <p:spPr>
          <a:xfrm>
            <a:off x="7562881" y="802215"/>
            <a:ext cx="3823549" cy="5735324"/>
          </a:xfrm>
          <a:prstGeom prst="round2DiagRect">
            <a:avLst>
              <a:gd name="adj1" fmla="val 15410"/>
              <a:gd name="adj2" fmla="val 0"/>
            </a:avLst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615242" y="2824680"/>
            <a:ext cx="6455300" cy="20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鼻出血急救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41991" y="76187"/>
            <a:ext cx="2230580" cy="2595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5592" y="1675753"/>
            <a:ext cx="3109691" cy="83099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57698" y="4849143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PowerPoint  Design  - - - - - - - - - - - - - - - - - -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905318" y="1130300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2536684" y="1447967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9335577" y="2349517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535210" y="1642028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让患者坐下，身体稍向前倾，用拇指和食指捏住鼻翼两侧，压迫止血约5 - 10分钟，通过压迫鼻腔内血管达到止血目的。
让患者用口呼吸，避免血液吞咽入胃引起恶心、呕吐等不适症状。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20794" y="1649309"/>
            <a:ext cx="369050" cy="33458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35210" y="1264652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正确坐姿压迫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905318" y="2869072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2536684" y="3186739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9335577" y="4088289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535210" y="3380800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可在患者鼻部周围或前额放置冰袋或冷毛巾，使血管收缩，减少出血，但要注意避免冻伤皮肤。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727864" y="3370848"/>
            <a:ext cx="354911" cy="36905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535210" y="3003424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冷敷辅助止血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05318" y="4607844"/>
            <a:ext cx="6583780" cy="136859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2536684" y="4925511"/>
            <a:ext cx="737268" cy="737268"/>
          </a:xfrm>
          <a:prstGeom prst="plaque">
            <a:avLst>
              <a:gd name="adj" fmla="val 2188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9335577" y="5827061"/>
            <a:ext cx="307039" cy="307039"/>
          </a:xfrm>
          <a:prstGeom prst="plaque">
            <a:avLst>
              <a:gd name="adj" fmla="val 3144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535210" y="5119572"/>
            <a:ext cx="5782438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观察鼻出血是否停止，若出血量逐渐减少并停止，可让患者稍作休息，避免再次用力擤鼻涕等动作。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720794" y="5109620"/>
            <a:ext cx="369050" cy="36905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535210" y="4742196"/>
            <a:ext cx="5782438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观察出血情况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轻微鼻出血处理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6000">
                <a:schemeClr val="bg1">
                  <a:alpha val="3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488459" y="1189202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42898" y="2951449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488459" y="4713697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450359" y="1130301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69961" y="1554480"/>
            <a:ext cx="8450180" cy="967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若鼻出血较为严重，血流不止，应立即用消毒纱布或棉球填塞鼻腔，压迫止血，防止大量失血。
同时让患者保持安静，避免剧烈活动，以免加重出血。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04798" y="2892549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24400" y="3316727"/>
            <a:ext cx="8450180" cy="967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及时前往医院门诊就诊，医生会根据出血情况采取进一步的止血措施，如电凝止血、鼻腔填塞等，并查找出血原因。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450359" y="4654796"/>
            <a:ext cx="9030441" cy="1522004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869961" y="5078975"/>
            <a:ext cx="8450180" cy="967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遵医嘱使用药物预防鼻腔干燥，如使用生理盐水喷鼻等，避免再次鼻出血。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05961" y="1521927"/>
            <a:ext cx="741600" cy="741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53077" y="1723450"/>
            <a:ext cx="44736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3271234"/>
            <a:ext cx="741600" cy="7416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7516" y="3472757"/>
            <a:ext cx="44736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005961" y="5028161"/>
            <a:ext cx="741600" cy="741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153077" y="5229684"/>
            <a:ext cx="447368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44061" y="1445727"/>
            <a:ext cx="126253" cy="1262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98500" y="3195034"/>
            <a:ext cx="126253" cy="1262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044061" y="4951961"/>
            <a:ext cx="126253" cy="1262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869960" y="1272043"/>
            <a:ext cx="84492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紧急止血措施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869960" y="4800103"/>
            <a:ext cx="84492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预防复发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524400" y="3017023"/>
            <a:ext cx="844920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就医处理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-1" y="218915"/>
            <a:ext cx="621792" cy="326730"/>
          </a:xfrm>
          <a:custGeom>
            <a:avLst/>
            <a:gdLst>
              <a:gd name="connsiteX0" fmla="*/ 0 w 621792"/>
              <a:gd name="connsiteY0" fmla="*/ 0 h 326730"/>
              <a:gd name="connsiteX1" fmla="*/ 146813 w 621792"/>
              <a:gd name="connsiteY1" fmla="*/ 0 h 326730"/>
              <a:gd name="connsiteX2" fmla="*/ 474979 w 621792"/>
              <a:gd name="connsiteY2" fmla="*/ 0 h 326730"/>
              <a:gd name="connsiteX3" fmla="*/ 621792 w 621792"/>
              <a:gd name="connsiteY3" fmla="*/ 0 h 326730"/>
              <a:gd name="connsiteX4" fmla="*/ 412064 w 621792"/>
              <a:gd name="connsiteY4" fmla="*/ 326730 h 326730"/>
              <a:gd name="connsiteX5" fmla="*/ 265251 w 621792"/>
              <a:gd name="connsiteY5" fmla="*/ 326730 h 326730"/>
              <a:gd name="connsiteX6" fmla="*/ 146813 w 621792"/>
              <a:gd name="connsiteY6" fmla="*/ 326730 h 326730"/>
              <a:gd name="connsiteX7" fmla="*/ 0 w 621792"/>
              <a:gd name="connsiteY7" fmla="*/ 326730 h 326730"/>
            </a:gdLst>
            <a:ahLst/>
            <a:cxnLst/>
            <a:rect l="l" t="t" r="r" b="b"/>
            <a:pathLst>
              <a:path w="621792" h="326730">
                <a:moveTo>
                  <a:pt x="0" y="0"/>
                </a:moveTo>
                <a:lnTo>
                  <a:pt x="146813" y="0"/>
                </a:lnTo>
                <a:lnTo>
                  <a:pt x="474979" y="0"/>
                </a:lnTo>
                <a:lnTo>
                  <a:pt x="621792" y="0"/>
                </a:lnTo>
                <a:lnTo>
                  <a:pt x="412064" y="326730"/>
                </a:lnTo>
                <a:lnTo>
                  <a:pt x="265251" y="326730"/>
                </a:lnTo>
                <a:lnTo>
                  <a:pt x="146813" y="326730"/>
                </a:lnTo>
                <a:lnTo>
                  <a:pt x="0" y="3267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21792" y="163502"/>
            <a:ext cx="107061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严重鼻出血处理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223905"/>
          </a:xfrm>
          <a:custGeom>
            <a:avLst/>
            <a:gdLst>
              <a:gd name="connsiteX0" fmla="*/ 11575 w 12192000"/>
              <a:gd name="connsiteY0" fmla="*/ 0 h 6223905"/>
              <a:gd name="connsiteX1" fmla="*/ 12192000 w 12192000"/>
              <a:gd name="connsiteY1" fmla="*/ 0 h 6223905"/>
              <a:gd name="connsiteX2" fmla="*/ 12192000 w 12192000"/>
              <a:gd name="connsiteY2" fmla="*/ 6223905 h 6223905"/>
              <a:gd name="connsiteX3" fmla="*/ 11816311 w 12192000"/>
              <a:gd name="connsiteY3" fmla="*/ 6032489 h 6223905"/>
              <a:gd name="connsiteX4" fmla="*/ 0 w 12192000"/>
              <a:gd name="connsiteY4" fmla="*/ 5645489 h 6223905"/>
              <a:gd name="connsiteX5" fmla="*/ 11575 w 12192000"/>
              <a:gd name="connsiteY5" fmla="*/ 0 h 6223905"/>
            </a:gdLst>
            <a:ahLst/>
            <a:cxnLst/>
            <a:rect l="l" t="t" r="r" b="b"/>
            <a:pathLst>
              <a:path w="12192000" h="6223905">
                <a:moveTo>
                  <a:pt x="11575" y="0"/>
                </a:moveTo>
                <a:lnTo>
                  <a:pt x="12192000" y="0"/>
                </a:lnTo>
                <a:lnTo>
                  <a:pt x="12192000" y="6223905"/>
                </a:lnTo>
                <a:lnTo>
                  <a:pt x="11816311" y="6032489"/>
                </a:lnTo>
                <a:cubicBezTo>
                  <a:pt x="7694009" y="4076101"/>
                  <a:pt x="3548285" y="6484758"/>
                  <a:pt x="0" y="5645489"/>
                </a:cubicBezTo>
                <a:cubicBezTo>
                  <a:pt x="3858" y="3763659"/>
                  <a:pt x="7717" y="1881829"/>
                  <a:pt x="115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30000"/>
                  <a:lumOff val="7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"/>
            <a:ext cx="12192000" cy="5885443"/>
          </a:xfrm>
          <a:custGeom>
            <a:avLst/>
            <a:gdLst>
              <a:gd name="connsiteX0" fmla="*/ 83 w 12192000"/>
              <a:gd name="connsiteY0" fmla="*/ 0 h 5885443"/>
              <a:gd name="connsiteX1" fmla="*/ 12192000 w 12192000"/>
              <a:gd name="connsiteY1" fmla="*/ 0 h 5885443"/>
              <a:gd name="connsiteX2" fmla="*/ 12192000 w 12192000"/>
              <a:gd name="connsiteY2" fmla="*/ 5885443 h 5885443"/>
              <a:gd name="connsiteX3" fmla="*/ 11974988 w 12192000"/>
              <a:gd name="connsiteY3" fmla="*/ 5772150 h 5885443"/>
              <a:gd name="connsiteX4" fmla="*/ 348104 w 12192000"/>
              <a:gd name="connsiteY4" fmla="*/ 5495964 h 5885443"/>
              <a:gd name="connsiteX5" fmla="*/ 0 w 12192000"/>
              <a:gd name="connsiteY5" fmla="*/ 5379664 h 5885443"/>
              <a:gd name="connsiteX6" fmla="*/ 0 w 12192000"/>
              <a:gd name="connsiteY6" fmla="*/ 38295 h 5885443"/>
            </a:gdLst>
            <a:ahLst/>
            <a:cxnLst/>
            <a:rect l="l" t="t" r="r" b="b"/>
            <a:pathLst>
              <a:path w="12192000" h="5885443">
                <a:moveTo>
                  <a:pt x="83" y="0"/>
                </a:moveTo>
                <a:lnTo>
                  <a:pt x="12192000" y="0"/>
                </a:lnTo>
                <a:lnTo>
                  <a:pt x="12192000" y="5885443"/>
                </a:lnTo>
                <a:lnTo>
                  <a:pt x="11974988" y="5772150"/>
                </a:lnTo>
                <a:cubicBezTo>
                  <a:pt x="8749404" y="4246870"/>
                  <a:pt x="3983570" y="6580975"/>
                  <a:pt x="348104" y="5495964"/>
                </a:cubicBezTo>
                <a:lnTo>
                  <a:pt x="0" y="5379664"/>
                </a:lnTo>
                <a:lnTo>
                  <a:pt x="0" y="3829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0390218">
            <a:off x="8008841" y="-794954"/>
            <a:ext cx="4509559" cy="4122140"/>
          </a:xfrm>
          <a:custGeom>
            <a:avLst/>
            <a:gdLst>
              <a:gd name="connsiteX0" fmla="*/ 290898 w 4176012"/>
              <a:gd name="connsiteY0" fmla="*/ 0 h 3817248"/>
              <a:gd name="connsiteX1" fmla="*/ 4176012 w 4176012"/>
              <a:gd name="connsiteY1" fmla="*/ 1426598 h 3817248"/>
              <a:gd name="connsiteX2" fmla="*/ 3335321 w 4176012"/>
              <a:gd name="connsiteY2" fmla="*/ 3716087 h 3817248"/>
              <a:gd name="connsiteX3" fmla="*/ 3148968 w 4176012"/>
              <a:gd name="connsiteY3" fmla="*/ 3764003 h 3817248"/>
              <a:gd name="connsiteX4" fmla="*/ 2620788 w 4176012"/>
              <a:gd name="connsiteY4" fmla="*/ 3817248 h 3817248"/>
              <a:gd name="connsiteX5" fmla="*/ 0 w 4176012"/>
              <a:gd name="connsiteY5" fmla="*/ 1196460 h 3817248"/>
              <a:gd name="connsiteX6" fmla="*/ 205955 w 4176012"/>
              <a:gd name="connsiteY6" fmla="*/ 176331 h 3817248"/>
            </a:gdLst>
            <a:ahLst/>
            <a:cxnLst/>
            <a:rect l="l" t="t" r="r" b="b"/>
            <a:pathLst>
              <a:path w="4176012" h="3817248">
                <a:moveTo>
                  <a:pt x="290898" y="0"/>
                </a:moveTo>
                <a:lnTo>
                  <a:pt x="4176012" y="1426598"/>
                </a:lnTo>
                <a:lnTo>
                  <a:pt x="3335321" y="3716087"/>
                </a:lnTo>
                <a:lnTo>
                  <a:pt x="3148968" y="3764003"/>
                </a:lnTo>
                <a:cubicBezTo>
                  <a:pt x="2978361" y="3798914"/>
                  <a:pt x="2801716" y="3817248"/>
                  <a:pt x="2620788" y="3817248"/>
                </a:cubicBezTo>
                <a:cubicBezTo>
                  <a:pt x="1173367" y="3817248"/>
                  <a:pt x="0" y="2643881"/>
                  <a:pt x="0" y="1196460"/>
                </a:cubicBezTo>
                <a:cubicBezTo>
                  <a:pt x="0" y="834605"/>
                  <a:pt x="73336" y="489878"/>
                  <a:pt x="205955" y="17633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  <a:alpha val="56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7555" y="6503178"/>
            <a:ext cx="1980000" cy="36000"/>
          </a:xfrm>
          <a:prstGeom prst="roundRect">
            <a:avLst>
              <a:gd name="adj" fmla="val 50000"/>
            </a:avLst>
          </a:prstGeom>
          <a:gradFill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2882" y="797137"/>
            <a:ext cx="3823549" cy="5731783"/>
          </a:xfrm>
          <a:prstGeom prst="round2DiagRect">
            <a:avLst>
              <a:gd name="adj1" fmla="val 15456"/>
              <a:gd name="adj2" fmla="val 0"/>
            </a:avLst>
          </a:prstGeom>
          <a:solidFill>
            <a:schemeClr val="accent1"/>
          </a:solidFill>
          <a:ln w="165100" cap="sq">
            <a:gradFill>
              <a:gsLst>
                <a:gs pos="59000">
                  <a:schemeClr val="accent1"/>
                </a:gs>
                <a:gs pos="84000">
                  <a:schemeClr val="bg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0124539">
            <a:off x="6702815" y="5270947"/>
            <a:ext cx="220559" cy="22055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 l="19847" r="24827"/>
          <a:stretch>
            <a:fillRect/>
          </a:stretch>
        </p:blipFill>
        <p:spPr>
          <a:xfrm>
            <a:off x="7562881" y="802215"/>
            <a:ext cx="3823549" cy="5735324"/>
          </a:xfrm>
          <a:prstGeom prst="round2DiagRect">
            <a:avLst>
              <a:gd name="adj1" fmla="val 15410"/>
              <a:gd name="adj2" fmla="val 0"/>
            </a:avLst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615242" y="2824680"/>
            <a:ext cx="6455300" cy="20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400">
                <a:ln w="254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急性腹痛急救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341991" y="76187"/>
            <a:ext cx="2230580" cy="2595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5592" y="1675753"/>
            <a:ext cx="3109691" cy="83099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0">
                      <a:srgbClr val="0E44FE">
                        <a:alpha val="100000"/>
                      </a:srgbClr>
                    </a:gs>
                    <a:gs pos="100000">
                      <a:srgbClr val="CFDAFF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57698" y="4849143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PowerPoint  Design  - - - - - - - - - - - - - - - - - - 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2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3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4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5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6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7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ags/tag8.xml><?xml version="1.0" encoding="utf-8"?>
<p:tagLst xmlns:p="http://schemas.openxmlformats.org/presentationml/2006/main">
  <p:tag name="KSO_WM_DIAGRAM_VIRTUALLY_FRAME" val="{&quot;height&quot;:74.62031496062991,&quot;left&quot;:51.90204724409449,&quot;top&quot;:373.0796850393701,&quot;width&quot;:335.812047244094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E44FE"/>
      </a:accent1>
      <a:accent2>
        <a:srgbClr val="0A17E7"/>
      </a:accent2>
      <a:accent3>
        <a:srgbClr val="0E44FE"/>
      </a:accent3>
      <a:accent4>
        <a:srgbClr val="0F9ED5"/>
      </a:accent4>
      <a:accent5>
        <a:srgbClr val="0E44FE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2184</Words>
  <Application>WPS 演示</Application>
  <PresentationFormat/>
  <Paragraphs>230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Source Han Sans</vt:lpstr>
      <vt:lpstr>Source Han Sans CN Bold</vt:lpstr>
      <vt:lpstr>OPPOSans H</vt:lpstr>
      <vt:lpstr>OPPOSans B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雾岛听风</cp:lastModifiedBy>
  <cp:revision>26</cp:revision>
  <dcterms:created xsi:type="dcterms:W3CDTF">2025-03-12T05:21:00Z</dcterms:created>
  <dcterms:modified xsi:type="dcterms:W3CDTF">2025-03-13T03:06:47Z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8E444225C60643A3BF4F81517D42579E_13</vt:lpwstr>
  </property>
  <property fmtid="{D5CDD505-2E9C-101B-9397-08002B2CF9AE}" pid="3" name="KSOProductBuildVer">
    <vt:lpwstr>2052-12.1.0.20305</vt:lpwstr>
  </property>
</Properties>
</file>