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9"/>
  </p:notesMasterIdLst>
  <p:sldIdLst>
    <p:sldId id="292" r:id="rId3"/>
    <p:sldId id="326" r:id="rId4"/>
    <p:sldId id="338" r:id="rId5"/>
    <p:sldId id="422" r:id="rId6"/>
    <p:sldId id="423" r:id="rId7"/>
    <p:sldId id="424" r:id="rId8"/>
    <p:sldId id="425" r:id="rId9"/>
    <p:sldId id="427" r:id="rId10"/>
    <p:sldId id="426" r:id="rId11"/>
    <p:sldId id="354" r:id="rId12"/>
    <p:sldId id="342" r:id="rId13"/>
    <p:sldId id="431" r:id="rId14"/>
    <p:sldId id="346" r:id="rId15"/>
    <p:sldId id="350" r:id="rId16"/>
    <p:sldId id="428" r:id="rId17"/>
    <p:sldId id="378" r:id="rId18"/>
    <p:sldId id="429" r:id="rId19"/>
    <p:sldId id="430" r:id="rId20"/>
    <p:sldId id="433" r:id="rId21"/>
    <p:sldId id="444" r:id="rId22"/>
    <p:sldId id="435" r:id="rId23"/>
    <p:sldId id="436" r:id="rId24"/>
    <p:sldId id="437" r:id="rId25"/>
    <p:sldId id="438" r:id="rId26"/>
    <p:sldId id="439" r:id="rId27"/>
    <p:sldId id="440" r:id="rId28"/>
    <p:sldId id="441" r:id="rId29"/>
    <p:sldId id="442" r:id="rId30"/>
    <p:sldId id="443" r:id="rId31"/>
    <p:sldId id="376" r:id="rId32"/>
    <p:sldId id="377" r:id="rId33"/>
    <p:sldId id="380" r:id="rId34"/>
    <p:sldId id="381" r:id="rId35"/>
    <p:sldId id="447" r:id="rId36"/>
    <p:sldId id="448" r:id="rId37"/>
    <p:sldId id="449" r:id="rId38"/>
    <p:sldId id="450" r:id="rId39"/>
    <p:sldId id="451" r:id="rId40"/>
    <p:sldId id="452" r:id="rId41"/>
    <p:sldId id="453" r:id="rId42"/>
    <p:sldId id="454" r:id="rId43"/>
    <p:sldId id="455" r:id="rId44"/>
    <p:sldId id="456" r:id="rId45"/>
    <p:sldId id="457" r:id="rId46"/>
    <p:sldId id="458" r:id="rId47"/>
    <p:sldId id="459" r:id="rId48"/>
    <p:sldId id="460" r:id="rId49"/>
    <p:sldId id="461" r:id="rId50"/>
    <p:sldId id="462" r:id="rId51"/>
    <p:sldId id="463" r:id="rId52"/>
    <p:sldId id="464" r:id="rId53"/>
    <p:sldId id="465" r:id="rId54"/>
    <p:sldId id="466" r:id="rId55"/>
    <p:sldId id="467" r:id="rId56"/>
    <p:sldId id="468" r:id="rId57"/>
    <p:sldId id="469" r:id="rId58"/>
    <p:sldId id="470" r:id="rId59"/>
    <p:sldId id="471" r:id="rId60"/>
    <p:sldId id="473" r:id="rId61"/>
    <p:sldId id="474" r:id="rId62"/>
    <p:sldId id="475" r:id="rId63"/>
    <p:sldId id="476" r:id="rId64"/>
    <p:sldId id="477" r:id="rId65"/>
    <p:sldId id="479" r:id="rId66"/>
    <p:sldId id="446" r:id="rId67"/>
    <p:sldId id="325" r:id="rId68"/>
  </p:sldIdLst>
  <p:sldSz cx="12192000" cy="6858000"/>
  <p:notesSz cx="6858000" cy="9144000"/>
  <p:custDataLst>
    <p:tags r:id="rId7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Xiang,Wei  BI-CN-S" initials="XB" lastIdx="20" clrIdx="0"/>
  <p:cmAuthor id="7" name="asus" initials="a" lastIdx="29" clrIdx="6"/>
  <p:cmAuthor id="1" name="27 miller" initials="2m" lastIdx="0" clrIdx="1"/>
  <p:cmAuthor id="2" name="Fang,Cheng (MED) BII-CN-S" initials="F(B" lastIdx="5" clrIdx="2"/>
  <p:cmAuthor id="3" name="apple" initials="a" lastIdx="1" clrIdx="0"/>
  <p:cmAuthor id="4" name=" " initials="" lastIdx="1" clrIdx="3"/>
  <p:cmAuthor id="5" name="syu s" initials="ss" lastIdx="2" clrIdx="4"/>
  <p:cmAuthor id="6" name="Administrator" initials="A" lastIdx="21" clrIdx="5"/>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2" d="100"/>
          <a:sy n="92" d="100"/>
        </p:scale>
        <p:origin x="45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4" Type="http://schemas.openxmlformats.org/officeDocument/2006/relationships/tags" Target="tags/tag2.xml"/><Relationship Id="rId73" Type="http://schemas.openxmlformats.org/officeDocument/2006/relationships/commentAuthors" Target="commentAuthors.xml"/><Relationship Id="rId72" Type="http://schemas.openxmlformats.org/officeDocument/2006/relationships/tableStyles" Target="tableStyles.xml"/><Relationship Id="rId71" Type="http://schemas.openxmlformats.org/officeDocument/2006/relationships/viewProps" Target="viewProps.xml"/><Relationship Id="rId70" Type="http://schemas.openxmlformats.org/officeDocument/2006/relationships/presProps" Target="presProps.xml"/><Relationship Id="rId7" Type="http://schemas.openxmlformats.org/officeDocument/2006/relationships/slide" Target="slides/slide5.xml"/><Relationship Id="rId69" Type="http://schemas.openxmlformats.org/officeDocument/2006/relationships/notesMaster" Target="notesMasters/notesMaster1.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mc:Choice xmlns:p14="http://schemas.microsoft.com/office/powerpoint/2010/main" Requires="p14">
      <p:transition p14:dur="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tags" Target="../tags/tag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5.jpeg"/><Relationship Id="rId2" Type="http://schemas.openxmlformats.org/officeDocument/2006/relationships/image" Target="../media/image5.png"/><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6.jpeg"/><Relationship Id="rId2" Type="http://schemas.openxmlformats.org/officeDocument/2006/relationships/image" Target="../media/image5.png"/><Relationship Id="rId1" Type="http://schemas.openxmlformats.org/officeDocument/2006/relationships/image" Target="../media/image3.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8.jpeg"/><Relationship Id="rId2" Type="http://schemas.openxmlformats.org/officeDocument/2006/relationships/image" Target="../media/image5.png"/><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5.png"/><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5.png"/><Relationship Id="rId1"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7.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5.png"/><Relationship Id="rId1"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5.png"/><Relationship Id="rId1"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5.png"/><Relationship Id="rId1"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9.png"/><Relationship Id="rId1" Type="http://schemas.openxmlformats.org/officeDocument/2006/relationships/image" Target="../media/image28.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9.png"/><Relationship Id="rId1"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9.png"/><Relationship Id="rId1" Type="http://schemas.openxmlformats.org/officeDocument/2006/relationships/image" Target="../media/image31.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9.png"/><Relationship Id="rId1" Type="http://schemas.openxmlformats.org/officeDocument/2006/relationships/image" Target="../media/image31.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9.png"/><Relationship Id="rId1" Type="http://schemas.openxmlformats.org/officeDocument/2006/relationships/image" Target="../media/image34.pn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image" Target="../media/image35.pn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image" Target="../media/image36.pn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image" Target="../media/image38.png"/></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image" Target="../media/image39.png"/></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image" Target="../media/image40.png"/></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image" Target="../media/image40.png"/></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7.png"/><Relationship Id="rId2" Type="http://schemas.openxmlformats.org/officeDocument/2006/relationships/image" Target="../media/image41.png"/><Relationship Id="rId1" Type="http://schemas.openxmlformats.org/officeDocument/2006/relationships/image" Target="../media/image29.png"/></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29.png"/></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8.png"/><Relationship Id="rId1" Type="http://schemas.openxmlformats.org/officeDocument/2006/relationships/image" Target="../media/image3.png"/></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3.png"/><Relationship Id="rId2" Type="http://schemas.openxmlformats.org/officeDocument/2006/relationships/image" Target="../media/image41.png"/><Relationship Id="rId1" Type="http://schemas.openxmlformats.org/officeDocument/2006/relationships/image" Target="../media/image29.png"/></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3.png"/><Relationship Id="rId2" Type="http://schemas.openxmlformats.org/officeDocument/2006/relationships/image" Target="../media/image41.png"/><Relationship Id="rId1" Type="http://schemas.openxmlformats.org/officeDocument/2006/relationships/image" Target="../media/image29.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9.png"/><Relationship Id="rId1" Type="http://schemas.openxmlformats.org/officeDocument/2006/relationships/image" Target="../media/image44.png"/></Relationships>
</file>

<file path=ppt/slides/_rels/slide53.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43.png"/><Relationship Id="rId2" Type="http://schemas.openxmlformats.org/officeDocument/2006/relationships/image" Target="../media/image45.png"/><Relationship Id="rId1" Type="http://schemas.openxmlformats.org/officeDocument/2006/relationships/image" Target="../media/image29.png"/></Relationships>
</file>

<file path=ppt/slides/_rels/slide54.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45.png"/><Relationship Id="rId2" Type="http://schemas.openxmlformats.org/officeDocument/2006/relationships/image" Target="../media/image29.png"/><Relationship Id="rId1" Type="http://schemas.openxmlformats.org/officeDocument/2006/relationships/image" Target="../media/image46.png"/></Relationships>
</file>

<file path=ppt/slides/_rels/slide55.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29.png"/></Relationships>
</file>

<file path=ppt/slides/_rels/slide56.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50.png"/><Relationship Id="rId1" Type="http://schemas.openxmlformats.org/officeDocument/2006/relationships/image" Target="../media/image29.png"/></Relationships>
</file>

<file path=ppt/slides/_rels/slide57.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49.png"/><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29.png"/></Relationships>
</file>

<file path=ppt/slides/_rels/slide58.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49.png"/><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image" Target="../media/image29.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55.png"/><Relationship Id="rId1" Type="http://schemas.openxmlformats.org/officeDocument/2006/relationships/image" Target="../media/image54.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3.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55.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56.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57.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58.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image" Target="../media/image64.png"/><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3.png"/></Relationships>
</file>

<file path=ppt/slides/_rels/slide66.xml.rels><?xml version="1.0" encoding="UTF-8" standalone="yes"?>
<Relationships xmlns="http://schemas.openxmlformats.org/package/2006/relationships"><Relationship Id="rId5" Type="http://schemas.openxmlformats.org/officeDocument/2006/relationships/vmlDrawing" Target="../drawings/vmlDrawing1.vml"/><Relationship Id="rId4" Type="http://schemas.openxmlformats.org/officeDocument/2006/relationships/slideLayout" Target="../slideLayouts/slideLayout2.xml"/><Relationship Id="rId3" Type="http://schemas.openxmlformats.org/officeDocument/2006/relationships/image" Target="../media/image66.emf"/><Relationship Id="rId2" Type="http://schemas.openxmlformats.org/officeDocument/2006/relationships/oleObject" Target="../embeddings/oleObject1.bin"/><Relationship Id="rId1" Type="http://schemas.openxmlformats.org/officeDocument/2006/relationships/image" Target="../media/image65.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1.jpeg"/><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2.png"/><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8046"/>
          <a:stretch>
            <a:fillRect/>
          </a:stretch>
        </p:blipFill>
        <p:spPr>
          <a:xfrm>
            <a:off x="-653990" y="0"/>
            <a:ext cx="6153812" cy="6858000"/>
          </a:xfrm>
          <a:prstGeom prst="rect">
            <a:avLst/>
          </a:prstGeom>
        </p:spPr>
      </p:pic>
      <p:sp>
        <p:nvSpPr>
          <p:cNvPr id="27" name="文本框 26"/>
          <p:cNvSpPr txBox="1"/>
          <p:nvPr/>
        </p:nvSpPr>
        <p:spPr>
          <a:xfrm>
            <a:off x="5499911" y="1877262"/>
            <a:ext cx="6468437" cy="646331"/>
          </a:xfrm>
          <a:prstGeom prst="rect">
            <a:avLst/>
          </a:prstGeom>
          <a:solidFill>
            <a:srgbClr val="0070C0"/>
          </a:solidFill>
        </p:spPr>
        <p:txBody>
          <a:bodyPr wrap="none" rtlCol="0">
            <a:spAutoFit/>
          </a:bodyPr>
          <a:lstStyle/>
          <a:p>
            <a:pPr algn="l"/>
            <a:r>
              <a:rPr lang="en-US" altLang="zh-CN" sz="3600" dirty="0">
                <a:solidFill>
                  <a:schemeClr val="bg1"/>
                </a:solidFill>
                <a:effectLst/>
                <a:latin typeface="汉仪雅酷黑 75W" panose="020B0804020202020204" pitchFamily="34" charset="-122"/>
                <a:ea typeface="汉仪雅酷黑 75W" panose="020B0804020202020204" pitchFamily="34" charset="-122"/>
              </a:rPr>
              <a:t>     </a:t>
            </a:r>
            <a:r>
              <a:rPr lang="en-US" altLang="zh-CN" sz="3600" dirty="0" smtClean="0">
                <a:solidFill>
                  <a:schemeClr val="bg1"/>
                </a:solidFill>
                <a:effectLst/>
                <a:latin typeface="汉仪雅酷黑 75W" panose="020B0804020202020204" pitchFamily="34" charset="-122"/>
                <a:ea typeface="汉仪雅酷黑 75W" panose="020B0804020202020204" pitchFamily="34" charset="-122"/>
              </a:rPr>
              <a:t>2025</a:t>
            </a:r>
            <a:r>
              <a:rPr lang="zh-CN" altLang="en-US" sz="3600" dirty="0" smtClean="0">
                <a:solidFill>
                  <a:schemeClr val="bg1"/>
                </a:solidFill>
                <a:effectLst/>
                <a:latin typeface="汉仪雅酷黑 75W" panose="020B0804020202020204" pitchFamily="34" charset="-122"/>
                <a:ea typeface="汉仪雅酷黑 75W" panose="020B0804020202020204" pitchFamily="34" charset="-122"/>
              </a:rPr>
              <a:t>帕金森病热点话题介绍</a:t>
            </a:r>
            <a:endParaRPr lang="zh-CN" altLang="en-US" sz="3600" dirty="0">
              <a:solidFill>
                <a:schemeClr val="bg1"/>
              </a:solidFill>
              <a:effectLst/>
              <a:latin typeface="汉仪雅酷黑 75W" panose="020B0804020202020204" pitchFamily="34" charset="-122"/>
              <a:ea typeface="汉仪雅酷黑 75W" panose="020B0804020202020204" pitchFamily="34" charset="-122"/>
            </a:endParaRPr>
          </a:p>
        </p:txBody>
      </p:sp>
      <p:sp>
        <p:nvSpPr>
          <p:cNvPr id="2" name="文本框 1"/>
          <p:cNvSpPr txBox="1"/>
          <p:nvPr>
            <p:custDataLst>
              <p:tags r:id="rId3"/>
            </p:custDataLst>
          </p:nvPr>
        </p:nvSpPr>
        <p:spPr>
          <a:xfrm>
            <a:off x="6676566" y="3709237"/>
            <a:ext cx="4754880" cy="460375"/>
          </a:xfrm>
          <a:prstGeom prst="rect">
            <a:avLst/>
          </a:prstGeom>
          <a:solidFill>
            <a:srgbClr val="0070C0"/>
          </a:solidFill>
        </p:spPr>
        <p:txBody>
          <a:bodyPr wrap="none" rtlCol="0">
            <a:spAutoFit/>
          </a:bodyPr>
          <a:lstStyle/>
          <a:p>
            <a:pPr algn="l"/>
            <a:r>
              <a:rPr lang="zh-CN" altLang="en-US" sz="2400" dirty="0">
                <a:solidFill>
                  <a:schemeClr val="bg1"/>
                </a:solidFill>
                <a:effectLst/>
                <a:latin typeface="汉仪雅酷黑 75W" panose="020B0804020202020204" pitchFamily="34" charset="-122"/>
                <a:ea typeface="汉仪雅酷黑 75W" panose="020B0804020202020204" pitchFamily="34" charset="-122"/>
              </a:rPr>
              <a:t>武汉脑科医院</a:t>
            </a:r>
            <a:r>
              <a:rPr lang="en-US" altLang="zh-CN" sz="2400" dirty="0">
                <a:solidFill>
                  <a:schemeClr val="bg1"/>
                </a:solidFill>
                <a:effectLst/>
                <a:latin typeface="汉仪雅酷黑 75W" panose="020B0804020202020204" pitchFamily="34" charset="-122"/>
                <a:ea typeface="汉仪雅酷黑 75W" panose="020B0804020202020204" pitchFamily="34" charset="-122"/>
              </a:rPr>
              <a:t>·</a:t>
            </a:r>
            <a:r>
              <a:rPr lang="zh-CN" sz="2400" dirty="0">
                <a:solidFill>
                  <a:schemeClr val="bg1"/>
                </a:solidFill>
                <a:effectLst/>
                <a:latin typeface="汉仪雅酷黑 75W" panose="020B0804020202020204" pitchFamily="34" charset="-122"/>
                <a:ea typeface="汉仪雅酷黑 75W" panose="020B0804020202020204" pitchFamily="34" charset="-122"/>
              </a:rPr>
              <a:t>长航总医院</a:t>
            </a:r>
            <a:r>
              <a:rPr lang="en-US" altLang="zh-CN" sz="2400" dirty="0">
                <a:solidFill>
                  <a:schemeClr val="bg1"/>
                </a:solidFill>
                <a:effectLst/>
                <a:latin typeface="汉仪雅酷黑 75W" panose="020B0804020202020204" pitchFamily="34" charset="-122"/>
                <a:ea typeface="汉仪雅酷黑 75W" panose="020B0804020202020204" pitchFamily="34" charset="-122"/>
              </a:rPr>
              <a:t>  </a:t>
            </a:r>
            <a:r>
              <a:rPr lang="zh-CN" sz="2400" dirty="0">
                <a:solidFill>
                  <a:schemeClr val="bg1"/>
                </a:solidFill>
                <a:effectLst/>
                <a:latin typeface="汉仪雅酷黑 75W" panose="020B0804020202020204" pitchFamily="34" charset="-122"/>
                <a:ea typeface="汉仪雅酷黑 75W" panose="020B0804020202020204" pitchFamily="34" charset="-122"/>
              </a:rPr>
              <a:t>李进</a:t>
            </a:r>
            <a:endParaRPr lang="zh-CN" sz="2400" dirty="0">
              <a:solidFill>
                <a:schemeClr val="bg1"/>
              </a:solidFill>
              <a:effectLst/>
              <a:latin typeface="汉仪雅酷黑 75W" panose="020B0804020202020204" pitchFamily="34" charset="-122"/>
              <a:ea typeface="汉仪雅酷黑 75W" panose="020B0804020202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bldLst>
      <p:bldP spid="27" grpId="0" bldLvl="0" animBg="1"/>
      <p:bldP spid="27" grpId="1" animBg="1"/>
      <p:bldP spid="2" grpId="0" bldLvl="0" animBg="1"/>
      <p:bldP spid="2"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424777" y="330751"/>
            <a:ext cx="801150" cy="801150"/>
          </a:xfrm>
          <a:prstGeom prst="rect">
            <a:avLst/>
          </a:prstGeom>
        </p:spPr>
      </p:pic>
      <p:sp>
        <p:nvSpPr>
          <p:cNvPr id="37" name="文本框 36"/>
          <p:cNvSpPr txBox="1"/>
          <p:nvPr/>
        </p:nvSpPr>
        <p:spPr>
          <a:xfrm>
            <a:off x="1219200" y="546660"/>
            <a:ext cx="6096000" cy="461665"/>
          </a:xfrm>
          <a:prstGeom prst="rect">
            <a:avLst/>
          </a:prstGeom>
          <a:noFill/>
        </p:spPr>
        <p:txBody>
          <a:bodyPr wrap="square">
            <a:spAutoFit/>
          </a:bodyPr>
          <a:lstStyle/>
          <a:p>
            <a:pPr>
              <a:defRPr/>
            </a:pPr>
            <a:r>
              <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rPr>
              <a:t>帕金森病药物治疗新</a:t>
            </a:r>
            <a:r>
              <a:rPr kumimoji="1" lang="zh-CN" altLang="en-US" sz="2400" spc="300" dirty="0" smtClean="0">
                <a:solidFill>
                  <a:srgbClr val="0070C0"/>
                </a:solidFill>
                <a:latin typeface="汉仪雅酷黑 75W" panose="020B0804020202020204" pitchFamily="34" charset="-122"/>
                <a:ea typeface="汉仪雅酷黑 75W" panose="020B0804020202020204" pitchFamily="34" charset="-122"/>
                <a:cs typeface="+mn-ea"/>
                <a:sym typeface="+mn-lt"/>
              </a:rPr>
              <a:t>进展</a:t>
            </a:r>
            <a:endPar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endParaRPr>
          </a:p>
        </p:txBody>
      </p:sp>
      <p:grpSp>
        <p:nvGrpSpPr>
          <p:cNvPr id="4" name="组合 3"/>
          <p:cNvGrpSpPr/>
          <p:nvPr/>
        </p:nvGrpSpPr>
        <p:grpSpPr>
          <a:xfrm>
            <a:off x="825352" y="2597108"/>
            <a:ext cx="6103244" cy="1846659"/>
            <a:chOff x="938672" y="1317082"/>
            <a:chExt cx="6103244" cy="1846659"/>
          </a:xfrm>
        </p:grpSpPr>
        <p:sp>
          <p:nvSpPr>
            <p:cNvPr id="5" name="Inhaltsplatzhalter 4"/>
            <p:cNvSpPr txBox="1"/>
            <p:nvPr/>
          </p:nvSpPr>
          <p:spPr>
            <a:xfrm>
              <a:off x="938672" y="1317082"/>
              <a:ext cx="5909838" cy="1846659"/>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2000609000000000000"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2000609000000000000"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9pPr>
            </a:lstStyle>
            <a:p>
              <a:pPr marL="0" indent="0">
                <a:lnSpc>
                  <a:spcPct val="150000"/>
                </a:lnSpc>
                <a:buNone/>
              </a:pPr>
              <a:r>
                <a:rPr lang="zh-CN" altLang="en-US" sz="2000" dirty="0" smtClean="0">
                  <a:solidFill>
                    <a:schemeClr val="tx1"/>
                  </a:solidFill>
                  <a:latin typeface="微软雅黑" panose="020B0503020204020204" charset="-122"/>
                  <a:ea typeface="微软雅黑" panose="020B0503020204020204" charset="-122"/>
                  <a:cs typeface="+mn-ea"/>
                  <a:sym typeface="+mn-lt"/>
                </a:rPr>
                <a:t>帕金森病的起源来自于肠道，肠道微生物对大脑的影响在帕金森病发病过程中至关重要，粪便菌群移植对帕金森病患者的治疗效果存在不同观点，总体来说效果不佳。</a:t>
              </a:r>
              <a:endParaRPr lang="zh-CN" altLang="en-US" sz="2000" dirty="0">
                <a:solidFill>
                  <a:schemeClr val="tx1"/>
                </a:solidFill>
                <a:latin typeface="微软雅黑" panose="020B0503020204020204" charset="-122"/>
                <a:ea typeface="微软雅黑" panose="020B0503020204020204" charset="-122"/>
                <a:cs typeface="+mn-ea"/>
                <a:sym typeface="+mn-lt"/>
              </a:endParaRPr>
            </a:p>
          </p:txBody>
        </p:sp>
        <p:grpSp>
          <p:nvGrpSpPr>
            <p:cNvPr id="8" name="Group 34"/>
            <p:cNvGrpSpPr/>
            <p:nvPr/>
          </p:nvGrpSpPr>
          <p:grpSpPr>
            <a:xfrm>
              <a:off x="6895195" y="2899511"/>
              <a:ext cx="146721" cy="11603"/>
              <a:chOff x="803275" y="2834926"/>
              <a:chExt cx="209550" cy="16572"/>
            </a:xfrm>
            <a:solidFill>
              <a:srgbClr val="00B050"/>
            </a:solidFill>
          </p:grpSpPr>
          <p:sp>
            <p:nvSpPr>
              <p:cNvPr id="9" name="Rectangle 31"/>
              <p:cNvSpPr>
                <a:spLocks noChangeArrowheads="1"/>
              </p:cNvSpPr>
              <p:nvPr/>
            </p:nvSpPr>
            <p:spPr bwMode="auto">
              <a:xfrm>
                <a:off x="803275" y="2834926"/>
                <a:ext cx="26988" cy="16572"/>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0" name="Rectangle 32"/>
              <p:cNvSpPr>
                <a:spLocks noChangeArrowheads="1"/>
              </p:cNvSpPr>
              <p:nvPr/>
            </p:nvSpPr>
            <p:spPr bwMode="auto">
              <a:xfrm>
                <a:off x="895350"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1" name="Rectangle 33"/>
              <p:cNvSpPr>
                <a:spLocks noChangeArrowheads="1"/>
              </p:cNvSpPr>
              <p:nvPr/>
            </p:nvSpPr>
            <p:spPr bwMode="auto">
              <a:xfrm>
                <a:off x="987425"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grpSp>
      </p:grpSp>
      <p:grpSp>
        <p:nvGrpSpPr>
          <p:cNvPr id="28" name="组合 27"/>
          <p:cNvGrpSpPr/>
          <p:nvPr/>
        </p:nvGrpSpPr>
        <p:grpSpPr>
          <a:xfrm>
            <a:off x="872965" y="1302371"/>
            <a:ext cx="7738016" cy="801329"/>
            <a:chOff x="2877186" y="1274916"/>
            <a:chExt cx="7738016" cy="801329"/>
          </a:xfrm>
        </p:grpSpPr>
        <p:sp>
          <p:nvSpPr>
            <p:cNvPr id="29" name="文本框 28"/>
            <p:cNvSpPr txBox="1"/>
            <p:nvPr/>
          </p:nvSpPr>
          <p:spPr>
            <a:xfrm>
              <a:off x="2877186" y="1274916"/>
              <a:ext cx="7738016" cy="523220"/>
            </a:xfrm>
            <a:prstGeom prst="rect">
              <a:avLst/>
            </a:prstGeom>
            <a:noFill/>
          </p:spPr>
          <p:txBody>
            <a:bodyPr wrap="none" rtlCol="0">
              <a:spAutoFit/>
            </a:bodyPr>
            <a:lstStyle/>
            <a:p>
              <a:pPr lvl="0">
                <a:defRPr/>
              </a:pPr>
              <a:r>
                <a:rPr kumimoji="1" lang="zh-CN" altLang="en-US" sz="2800" b="1" spc="300" dirty="0" smtClean="0">
                  <a:solidFill>
                    <a:srgbClr val="0070C0"/>
                  </a:solidFill>
                  <a:latin typeface="微软雅黑" panose="020B0503020204020204" charset="-122"/>
                  <a:ea typeface="微软雅黑" panose="020B0503020204020204" charset="-122"/>
                  <a:cs typeface="+mn-ea"/>
                  <a:sym typeface="+mn-lt"/>
                </a:rPr>
                <a:t>进展八：肠道微生物移植治疗帕金森病进展</a:t>
              </a:r>
              <a:endParaRPr kumimoji="1" lang="zh-CN" altLang="en-US" sz="2800" b="1" spc="300" dirty="0">
                <a:solidFill>
                  <a:srgbClr val="0070C0"/>
                </a:solidFill>
                <a:latin typeface="微软雅黑" panose="020B0503020204020204" charset="-122"/>
                <a:ea typeface="微软雅黑" panose="020B0503020204020204" charset="-122"/>
                <a:cs typeface="+mn-ea"/>
                <a:sym typeface="+mn-lt"/>
              </a:endParaRPr>
            </a:p>
          </p:txBody>
        </p:sp>
        <p:grpSp>
          <p:nvGrpSpPr>
            <p:cNvPr id="30" name="组合 29"/>
            <p:cNvGrpSpPr/>
            <p:nvPr/>
          </p:nvGrpSpPr>
          <p:grpSpPr>
            <a:xfrm>
              <a:off x="3106425" y="2013959"/>
              <a:ext cx="1346511" cy="62286"/>
              <a:chOff x="2083190" y="4081488"/>
              <a:chExt cx="1346511" cy="62286"/>
            </a:xfrm>
            <a:gradFill>
              <a:gsLst>
                <a:gs pos="42500">
                  <a:srgbClr val="FF2A92"/>
                </a:gs>
                <a:gs pos="0">
                  <a:srgbClr val="922FC7"/>
                </a:gs>
                <a:gs pos="85000">
                  <a:srgbClr val="FF9E30"/>
                </a:gs>
              </a:gsLst>
              <a:lin ang="0" scaled="0"/>
            </a:gradFill>
          </p:grpSpPr>
          <p:sp>
            <p:nvSpPr>
              <p:cNvPr id="31" name="圆角矩形 42"/>
              <p:cNvSpPr/>
              <p:nvPr/>
            </p:nvSpPr>
            <p:spPr>
              <a:xfrm>
                <a:off x="2083190" y="4081488"/>
                <a:ext cx="951191" cy="62286"/>
              </a:xfrm>
              <a:prstGeom prst="roundRect">
                <a:avLst>
                  <a:gd name="adj" fmla="val 50000"/>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32" name="圆角矩形 43"/>
              <p:cNvSpPr/>
              <p:nvPr/>
            </p:nvSpPr>
            <p:spPr>
              <a:xfrm>
                <a:off x="3114467" y="4081488"/>
                <a:ext cx="315234" cy="62286"/>
              </a:xfrm>
              <a:prstGeom prst="roundRect">
                <a:avLst>
                  <a:gd name="adj" fmla="val 50000"/>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grpSp>
      </p:grpSp>
      <p:pic>
        <p:nvPicPr>
          <p:cNvPr id="2"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5767" y="330751"/>
            <a:ext cx="3611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2" descr="https://q0.itc.cn/q_70/images01/20241213/935323181d624aa1b57b6df37e608788.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2119637"/>
            <a:ext cx="4291445" cy="38935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424777" y="330751"/>
            <a:ext cx="801150" cy="801150"/>
          </a:xfrm>
          <a:prstGeom prst="rect">
            <a:avLst/>
          </a:prstGeom>
        </p:spPr>
      </p:pic>
      <p:sp>
        <p:nvSpPr>
          <p:cNvPr id="37" name="文本框 36"/>
          <p:cNvSpPr txBox="1"/>
          <p:nvPr/>
        </p:nvSpPr>
        <p:spPr>
          <a:xfrm>
            <a:off x="1219200" y="546660"/>
            <a:ext cx="6096000" cy="461665"/>
          </a:xfrm>
          <a:prstGeom prst="rect">
            <a:avLst/>
          </a:prstGeom>
          <a:noFill/>
        </p:spPr>
        <p:txBody>
          <a:bodyPr wrap="square">
            <a:spAutoFit/>
          </a:bodyPr>
          <a:lstStyle/>
          <a:p>
            <a:pPr>
              <a:defRPr/>
            </a:pPr>
            <a:r>
              <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rPr>
              <a:t>帕金森病药物治疗新</a:t>
            </a:r>
            <a:r>
              <a:rPr kumimoji="1" lang="zh-CN" altLang="en-US" sz="2400" spc="300" dirty="0" smtClean="0">
                <a:solidFill>
                  <a:srgbClr val="0070C0"/>
                </a:solidFill>
                <a:latin typeface="汉仪雅酷黑 75W" panose="020B0804020202020204" pitchFamily="34" charset="-122"/>
                <a:ea typeface="汉仪雅酷黑 75W" panose="020B0804020202020204" pitchFamily="34" charset="-122"/>
                <a:cs typeface="+mn-ea"/>
                <a:sym typeface="+mn-lt"/>
              </a:rPr>
              <a:t>进展</a:t>
            </a:r>
            <a:endPar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endParaRPr>
          </a:p>
        </p:txBody>
      </p:sp>
      <p:grpSp>
        <p:nvGrpSpPr>
          <p:cNvPr id="4" name="组合 3"/>
          <p:cNvGrpSpPr/>
          <p:nvPr/>
        </p:nvGrpSpPr>
        <p:grpSpPr>
          <a:xfrm>
            <a:off x="825352" y="3058771"/>
            <a:ext cx="6103244" cy="1132369"/>
            <a:chOff x="938672" y="1778745"/>
            <a:chExt cx="6103244" cy="1132369"/>
          </a:xfrm>
        </p:grpSpPr>
        <p:sp>
          <p:nvSpPr>
            <p:cNvPr id="5" name="Inhaltsplatzhalter 4"/>
            <p:cNvSpPr txBox="1"/>
            <p:nvPr/>
          </p:nvSpPr>
          <p:spPr>
            <a:xfrm>
              <a:off x="938672" y="1778745"/>
              <a:ext cx="5381671" cy="923330"/>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2000609000000000000"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2000609000000000000"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9pPr>
            </a:lstStyle>
            <a:p>
              <a:pPr marL="0" indent="0">
                <a:lnSpc>
                  <a:spcPct val="150000"/>
                </a:lnSpc>
                <a:buNone/>
              </a:pPr>
              <a:r>
                <a:rPr lang="zh-CN" altLang="en-US" sz="2000" dirty="0" smtClean="0">
                  <a:solidFill>
                    <a:schemeClr val="tx1"/>
                  </a:solidFill>
                  <a:latin typeface="微软雅黑" panose="020B0503020204020204" charset="-122"/>
                  <a:ea typeface="微软雅黑" panose="020B0503020204020204" charset="-122"/>
                  <a:cs typeface="+mn-ea"/>
                  <a:sym typeface="+mn-lt"/>
                </a:rPr>
                <a:t>持续皮下输注左旋多巴</a:t>
              </a:r>
              <a:r>
                <a:rPr lang="en-US" altLang="zh-CN" sz="2000" dirty="0" smtClean="0">
                  <a:solidFill>
                    <a:schemeClr val="tx1"/>
                  </a:solidFill>
                  <a:latin typeface="微软雅黑" panose="020B0503020204020204" charset="-122"/>
                  <a:ea typeface="微软雅黑" panose="020B0503020204020204" charset="-122"/>
                  <a:cs typeface="+mn-ea"/>
                  <a:sym typeface="+mn-lt"/>
                </a:rPr>
                <a:t>/</a:t>
              </a:r>
              <a:r>
                <a:rPr lang="zh-CN" altLang="en-US" sz="2000" dirty="0" smtClean="0">
                  <a:solidFill>
                    <a:schemeClr val="tx1"/>
                  </a:solidFill>
                  <a:latin typeface="微软雅黑" panose="020B0503020204020204" charset="-122"/>
                  <a:ea typeface="微软雅黑" panose="020B0503020204020204" charset="-122"/>
                  <a:cs typeface="+mn-ea"/>
                  <a:sym typeface="+mn-lt"/>
                </a:rPr>
                <a:t>卡比多巴</a:t>
              </a:r>
              <a:r>
                <a:rPr lang="en-US" altLang="zh-CN" sz="2000" dirty="0" smtClean="0">
                  <a:solidFill>
                    <a:schemeClr val="tx1"/>
                  </a:solidFill>
                  <a:latin typeface="微软雅黑" panose="020B0503020204020204" charset="-122"/>
                  <a:ea typeface="微软雅黑" panose="020B0503020204020204" charset="-122"/>
                  <a:cs typeface="+mn-ea"/>
                  <a:sym typeface="+mn-lt"/>
                </a:rPr>
                <a:t>(ND0612)</a:t>
              </a:r>
              <a:r>
                <a:rPr lang="zh-CN" altLang="en-US" sz="2000" dirty="0" smtClean="0">
                  <a:solidFill>
                    <a:schemeClr val="tx1"/>
                  </a:solidFill>
                  <a:latin typeface="微软雅黑" panose="020B0503020204020204" charset="-122"/>
                  <a:ea typeface="微软雅黑" panose="020B0503020204020204" charset="-122"/>
                  <a:cs typeface="+mn-ea"/>
                  <a:sym typeface="+mn-lt"/>
                </a:rPr>
                <a:t>有效治疗进展期帕金森病，延长开期，减少关期。</a:t>
              </a:r>
              <a:endParaRPr lang="zh-CN" altLang="en-US" sz="2000" dirty="0">
                <a:solidFill>
                  <a:schemeClr val="tx1"/>
                </a:solidFill>
                <a:latin typeface="微软雅黑" panose="020B0503020204020204" charset="-122"/>
                <a:ea typeface="微软雅黑" panose="020B0503020204020204" charset="-122"/>
                <a:cs typeface="+mn-ea"/>
                <a:sym typeface="+mn-lt"/>
              </a:endParaRPr>
            </a:p>
          </p:txBody>
        </p:sp>
        <p:grpSp>
          <p:nvGrpSpPr>
            <p:cNvPr id="8" name="Group 34"/>
            <p:cNvGrpSpPr/>
            <p:nvPr/>
          </p:nvGrpSpPr>
          <p:grpSpPr>
            <a:xfrm>
              <a:off x="6895195" y="2899511"/>
              <a:ext cx="146721" cy="11603"/>
              <a:chOff x="803275" y="2834926"/>
              <a:chExt cx="209550" cy="16572"/>
            </a:xfrm>
            <a:solidFill>
              <a:srgbClr val="00B050"/>
            </a:solidFill>
          </p:grpSpPr>
          <p:sp>
            <p:nvSpPr>
              <p:cNvPr id="9" name="Rectangle 31"/>
              <p:cNvSpPr>
                <a:spLocks noChangeArrowheads="1"/>
              </p:cNvSpPr>
              <p:nvPr/>
            </p:nvSpPr>
            <p:spPr bwMode="auto">
              <a:xfrm>
                <a:off x="803275" y="2834926"/>
                <a:ext cx="26988" cy="16572"/>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0" name="Rectangle 32"/>
              <p:cNvSpPr>
                <a:spLocks noChangeArrowheads="1"/>
              </p:cNvSpPr>
              <p:nvPr/>
            </p:nvSpPr>
            <p:spPr bwMode="auto">
              <a:xfrm>
                <a:off x="895350"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1" name="Rectangle 33"/>
              <p:cNvSpPr>
                <a:spLocks noChangeArrowheads="1"/>
              </p:cNvSpPr>
              <p:nvPr/>
            </p:nvSpPr>
            <p:spPr bwMode="auto">
              <a:xfrm>
                <a:off x="987425"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grpSp>
      </p:grpSp>
      <p:grpSp>
        <p:nvGrpSpPr>
          <p:cNvPr id="28" name="组合 27"/>
          <p:cNvGrpSpPr/>
          <p:nvPr/>
        </p:nvGrpSpPr>
        <p:grpSpPr>
          <a:xfrm>
            <a:off x="872965" y="1302371"/>
            <a:ext cx="7340471" cy="801329"/>
            <a:chOff x="2877186" y="1274916"/>
            <a:chExt cx="7340471" cy="801329"/>
          </a:xfrm>
        </p:grpSpPr>
        <p:sp>
          <p:nvSpPr>
            <p:cNvPr id="29" name="文本框 28"/>
            <p:cNvSpPr txBox="1"/>
            <p:nvPr/>
          </p:nvSpPr>
          <p:spPr>
            <a:xfrm>
              <a:off x="2877186" y="1274916"/>
              <a:ext cx="7340471" cy="523220"/>
            </a:xfrm>
            <a:prstGeom prst="rect">
              <a:avLst/>
            </a:prstGeom>
            <a:noFill/>
          </p:spPr>
          <p:txBody>
            <a:bodyPr wrap="none" rtlCol="0">
              <a:spAutoFit/>
            </a:bodyPr>
            <a:lstStyle/>
            <a:p>
              <a:pPr lvl="0">
                <a:defRPr/>
              </a:pPr>
              <a:r>
                <a:rPr kumimoji="1" lang="zh-CN" altLang="en-US" sz="2800" b="1" spc="300" dirty="0" smtClean="0">
                  <a:solidFill>
                    <a:srgbClr val="0070C0"/>
                  </a:solidFill>
                  <a:latin typeface="微软雅黑" panose="020B0503020204020204" charset="-122"/>
                  <a:ea typeface="微软雅黑" panose="020B0503020204020204" charset="-122"/>
                  <a:cs typeface="+mn-ea"/>
                  <a:sym typeface="+mn-lt"/>
                </a:rPr>
                <a:t>进展九：左旋多巴制剂治疗帕金森病进展</a:t>
              </a:r>
              <a:endParaRPr kumimoji="1" lang="zh-CN" altLang="en-US" sz="2800" b="1" spc="300" dirty="0">
                <a:solidFill>
                  <a:srgbClr val="0070C0"/>
                </a:solidFill>
                <a:latin typeface="微软雅黑" panose="020B0503020204020204" charset="-122"/>
                <a:ea typeface="微软雅黑" panose="020B0503020204020204" charset="-122"/>
                <a:cs typeface="+mn-ea"/>
                <a:sym typeface="+mn-lt"/>
              </a:endParaRPr>
            </a:p>
          </p:txBody>
        </p:sp>
        <p:grpSp>
          <p:nvGrpSpPr>
            <p:cNvPr id="30" name="组合 29"/>
            <p:cNvGrpSpPr/>
            <p:nvPr/>
          </p:nvGrpSpPr>
          <p:grpSpPr>
            <a:xfrm>
              <a:off x="3106425" y="2013959"/>
              <a:ext cx="1346511" cy="62286"/>
              <a:chOff x="2083190" y="4081488"/>
              <a:chExt cx="1346511" cy="62286"/>
            </a:xfrm>
            <a:gradFill>
              <a:gsLst>
                <a:gs pos="42500">
                  <a:srgbClr val="FF2A92"/>
                </a:gs>
                <a:gs pos="0">
                  <a:srgbClr val="922FC7"/>
                </a:gs>
                <a:gs pos="85000">
                  <a:srgbClr val="FF9E30"/>
                </a:gs>
              </a:gsLst>
              <a:lin ang="0" scaled="0"/>
            </a:gradFill>
          </p:grpSpPr>
          <p:sp>
            <p:nvSpPr>
              <p:cNvPr id="31" name="圆角矩形 42"/>
              <p:cNvSpPr/>
              <p:nvPr/>
            </p:nvSpPr>
            <p:spPr>
              <a:xfrm>
                <a:off x="2083190" y="4081488"/>
                <a:ext cx="951191" cy="62286"/>
              </a:xfrm>
              <a:prstGeom prst="roundRect">
                <a:avLst>
                  <a:gd name="adj" fmla="val 50000"/>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32" name="圆角矩形 43"/>
              <p:cNvSpPr/>
              <p:nvPr/>
            </p:nvSpPr>
            <p:spPr>
              <a:xfrm>
                <a:off x="3114467" y="4081488"/>
                <a:ext cx="315234" cy="62286"/>
              </a:xfrm>
              <a:prstGeom prst="roundRect">
                <a:avLst>
                  <a:gd name="adj" fmla="val 50000"/>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grpSp>
      </p:grpSp>
      <p:pic>
        <p:nvPicPr>
          <p:cNvPr id="34" name="图片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9374" y="1186342"/>
            <a:ext cx="4206176" cy="5306992"/>
          </a:xfrm>
          <a:prstGeom prst="rect">
            <a:avLst/>
          </a:prstGeom>
        </p:spPr>
      </p:pic>
      <p:pic>
        <p:nvPicPr>
          <p:cNvPr id="2" name="图片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5767" y="330751"/>
            <a:ext cx="3611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剪去单角的矩形 8"/>
          <p:cNvSpPr/>
          <p:nvPr/>
        </p:nvSpPr>
        <p:spPr>
          <a:xfrm>
            <a:off x="2258695" y="637540"/>
            <a:ext cx="7766050" cy="5742940"/>
          </a:xfrm>
          <a:prstGeom prst="snip1Rect">
            <a:avLst>
              <a:gd name="adj" fmla="val 50000"/>
            </a:avLst>
          </a:prstGeom>
          <a:solidFill>
            <a:schemeClr val="accent6">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5" name="组合 4"/>
          <p:cNvGrpSpPr/>
          <p:nvPr/>
        </p:nvGrpSpPr>
        <p:grpSpPr>
          <a:xfrm>
            <a:off x="1534795" y="243840"/>
            <a:ext cx="8380730" cy="5603875"/>
            <a:chOff x="2235" y="236"/>
            <a:chExt cx="13198" cy="8825"/>
          </a:xfrm>
        </p:grpSpPr>
        <p:sp>
          <p:nvSpPr>
            <p:cNvPr id="2" name="textbox 2"/>
            <p:cNvSpPr/>
            <p:nvPr/>
          </p:nvSpPr>
          <p:spPr>
            <a:xfrm>
              <a:off x="11216" y="236"/>
              <a:ext cx="4217" cy="8825"/>
            </a:xfrm>
            <a:prstGeom prst="rect">
              <a:avLst/>
            </a:prstGeom>
            <a:noFill/>
            <a:ln w="0" cap="flat">
              <a:noFill/>
              <a:prstDash val="solid"/>
              <a:miter lim="0"/>
            </a:ln>
          </p:spPr>
          <p:txBody>
            <a:bodyPr vert="horz" wrap="square" lIns="0" tIns="0" rIns="0" bIns="0"/>
            <a:lstStyle/>
            <a:p>
              <a:pPr algn="l" rtl="0" eaLnBrk="0">
                <a:lnSpc>
                  <a:spcPct val="82000"/>
                </a:lnSpc>
              </a:pPr>
              <a:endParaRPr sz="1400" dirty="0">
                <a:solidFill>
                  <a:schemeClr val="tx1"/>
                </a:solidFill>
                <a:latin typeface="Arial" panose="020B0604020202020204"/>
                <a:ea typeface="Arial" panose="020B0604020202020204"/>
                <a:cs typeface="Arial" panose="020B0604020202020204"/>
              </a:endParaRPr>
            </a:p>
            <a:p>
              <a:pPr marL="30480" algn="l" rtl="0" eaLnBrk="0">
                <a:lnSpc>
                  <a:spcPct val="73000"/>
                </a:lnSpc>
              </a:pPr>
              <a:endParaRPr sz="1400" b="1"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p>
              <a:pPr marL="30480" indent="0" algn="l" rtl="0" eaLnBrk="0" fontAlgn="auto">
                <a:lnSpc>
                  <a:spcPct val="100000"/>
                </a:lnSpc>
              </a:pPr>
              <a:r>
                <a:rPr sz="1400" b="1"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rPr>
                <a:t>1973</a:t>
              </a:r>
              <a:endParaRPr sz="1400" b="1"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p>
              <a:pPr marL="30480" indent="0" algn="l" rtl="0" eaLnBrk="0" fontAlgn="auto">
                <a:lnSpc>
                  <a:spcPct val="100000"/>
                </a:lnSpc>
              </a:pPr>
              <a:r>
                <a:rPr sz="1400"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rPr>
                <a:t>多巴丝肼(左旋多巴/苄</a:t>
              </a:r>
              <a:r>
                <a:rPr sz="1400" kern="0" spc="0" dirty="0">
                  <a:solidFill>
                    <a:schemeClr val="tx1">
                      <a:alpha val="100000"/>
                    </a:schemeClr>
                  </a:solidFill>
                  <a:latin typeface="微软雅黑" panose="020B0503020204020204" charset="-122"/>
                  <a:ea typeface="微软雅黑" panose="020B0503020204020204" charset="-122"/>
                  <a:cs typeface="微软雅黑" panose="020B0503020204020204" charset="-122"/>
                </a:rPr>
                <a:t>丝</a:t>
              </a:r>
              <a:r>
                <a:rPr sz="1400" kern="0" spc="-20" dirty="0">
                  <a:solidFill>
                    <a:schemeClr val="tx1">
                      <a:alpha val="100000"/>
                    </a:schemeClr>
                  </a:solidFill>
                  <a:latin typeface="微软雅黑" panose="020B0503020204020204" charset="-122"/>
                  <a:ea typeface="微软雅黑" panose="020B0503020204020204" charset="-122"/>
                  <a:cs typeface="微软雅黑" panose="020B0503020204020204" charset="-122"/>
                </a:rPr>
                <a:t>肼)</a:t>
              </a:r>
              <a:endParaRPr sz="1400" dirty="0">
                <a:solidFill>
                  <a:schemeClr val="tx1"/>
                </a:solidFill>
                <a:latin typeface="微软雅黑" panose="020B0503020204020204" charset="-122"/>
                <a:ea typeface="微软雅黑" panose="020B0503020204020204" charset="-122"/>
                <a:cs typeface="微软雅黑" panose="020B0503020204020204" charset="-122"/>
              </a:endParaRPr>
            </a:p>
            <a:p>
              <a:pPr algn="l" rtl="0" eaLnBrk="0">
                <a:lnSpc>
                  <a:spcPct val="188000"/>
                </a:lnSpc>
              </a:pPr>
              <a:endParaRPr sz="1400" dirty="0">
                <a:solidFill>
                  <a:schemeClr val="tx1"/>
                </a:solidFill>
                <a:latin typeface="微软雅黑" panose="020B0503020204020204" charset="-122"/>
                <a:ea typeface="微软雅黑" panose="020B0503020204020204" charset="-122"/>
                <a:cs typeface="微软雅黑" panose="020B0503020204020204" charset="-122"/>
              </a:endParaRPr>
            </a:p>
            <a:p>
              <a:pPr marL="30480" algn="l" rtl="0" eaLnBrk="0">
                <a:lnSpc>
                  <a:spcPct val="73000"/>
                </a:lnSpc>
                <a:spcBef>
                  <a:spcPts val="610"/>
                </a:spcBef>
              </a:pPr>
              <a:r>
                <a:rPr sz="1400" b="1"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rPr>
                <a:t>1991</a:t>
              </a:r>
              <a:endParaRPr sz="1400" dirty="0">
                <a:solidFill>
                  <a:schemeClr val="tx1"/>
                </a:solidFill>
                <a:latin typeface="微软雅黑" panose="020B0503020204020204" charset="-122"/>
                <a:ea typeface="微软雅黑" panose="020B0503020204020204" charset="-122"/>
                <a:cs typeface="微软雅黑" panose="020B0503020204020204" charset="-122"/>
              </a:endParaRPr>
            </a:p>
            <a:p>
              <a:pPr algn="l" rtl="0" eaLnBrk="0">
                <a:lnSpc>
                  <a:spcPct val="112000"/>
                </a:lnSpc>
              </a:pPr>
              <a:r>
                <a:rPr sz="1400" kern="0" spc="-20" dirty="0">
                  <a:solidFill>
                    <a:schemeClr val="tx1">
                      <a:alpha val="100000"/>
                    </a:schemeClr>
                  </a:solidFill>
                  <a:latin typeface="微软雅黑" panose="020B0503020204020204" charset="-122"/>
                  <a:ea typeface="微软雅黑" panose="020B0503020204020204" charset="-122"/>
                  <a:cs typeface="微软雅黑" panose="020B0503020204020204" charset="-122"/>
                </a:rPr>
                <a:t>卡左双多巴缓释片</a:t>
              </a:r>
              <a:endParaRPr sz="1400" kern="0" spc="-2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p>
              <a:pPr marL="19685" algn="l" rtl="0" eaLnBrk="0">
                <a:lnSpc>
                  <a:spcPct val="87000"/>
                </a:lnSpc>
                <a:spcBef>
                  <a:spcPts val="455"/>
                </a:spcBef>
              </a:pPr>
              <a:endParaRPr sz="1400" dirty="0">
                <a:solidFill>
                  <a:schemeClr val="tx1"/>
                </a:solidFill>
                <a:latin typeface="微软雅黑" panose="020B0503020204020204" charset="-122"/>
                <a:ea typeface="微软雅黑" panose="020B0503020204020204" charset="-122"/>
                <a:cs typeface="微软雅黑" panose="020B0503020204020204" charset="-122"/>
              </a:endParaRPr>
            </a:p>
            <a:p>
              <a:pPr algn="l" rtl="0" eaLnBrk="0">
                <a:lnSpc>
                  <a:spcPct val="107000"/>
                </a:lnSpc>
              </a:pPr>
              <a:endParaRPr sz="1400" dirty="0">
                <a:solidFill>
                  <a:schemeClr val="tx1"/>
                </a:solidFill>
                <a:latin typeface="微软雅黑" panose="020B0503020204020204" charset="-122"/>
                <a:ea typeface="微软雅黑" panose="020B0503020204020204" charset="-122"/>
                <a:cs typeface="微软雅黑" panose="020B0503020204020204" charset="-122"/>
              </a:endParaRPr>
            </a:p>
            <a:p>
              <a:pPr algn="l" rtl="0" eaLnBrk="0">
                <a:lnSpc>
                  <a:spcPct val="108000"/>
                </a:lnSpc>
              </a:pPr>
              <a:r>
                <a:rPr sz="1400" b="1" kern="0" spc="20" dirty="0">
                  <a:solidFill>
                    <a:schemeClr val="tx1">
                      <a:alpha val="100000"/>
                    </a:schemeClr>
                  </a:solidFill>
                  <a:latin typeface="微软雅黑" panose="020B0503020204020204" charset="-122"/>
                  <a:ea typeface="微软雅黑" panose="020B0503020204020204" charset="-122"/>
                  <a:cs typeface="微软雅黑" panose="020B0503020204020204" charset="-122"/>
                </a:rPr>
                <a:t>2004</a:t>
              </a:r>
              <a:endParaRPr sz="1400" dirty="0">
                <a:solidFill>
                  <a:schemeClr val="tx1"/>
                </a:solidFill>
                <a:latin typeface="微软雅黑" panose="020B0503020204020204" charset="-122"/>
                <a:ea typeface="微软雅黑" panose="020B0503020204020204" charset="-122"/>
                <a:cs typeface="微软雅黑" panose="020B0503020204020204" charset="-122"/>
              </a:endParaRPr>
            </a:p>
            <a:p>
              <a:pPr marL="33655" algn="l" rtl="0" eaLnBrk="0">
                <a:lnSpc>
                  <a:spcPct val="87000"/>
                </a:lnSpc>
                <a:spcBef>
                  <a:spcPts val="450"/>
                </a:spcBef>
              </a:pPr>
              <a:r>
                <a:rPr sz="1400"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rPr>
                <a:t>口腔崩解片(PARCOPA)</a:t>
              </a:r>
              <a:endParaRPr sz="1400" dirty="0">
                <a:solidFill>
                  <a:schemeClr val="tx1"/>
                </a:solidFill>
                <a:latin typeface="微软雅黑" panose="020B0503020204020204" charset="-122"/>
                <a:ea typeface="微软雅黑" panose="020B0503020204020204" charset="-122"/>
                <a:cs typeface="微软雅黑" panose="020B0503020204020204" charset="-122"/>
              </a:endParaRPr>
            </a:p>
            <a:p>
              <a:pPr marL="22225" algn="l" rtl="0" eaLnBrk="0">
                <a:lnSpc>
                  <a:spcPts val="1965"/>
                </a:lnSpc>
              </a:pPr>
              <a:r>
                <a:rPr sz="1400" kern="0" spc="30" dirty="0">
                  <a:solidFill>
                    <a:schemeClr val="tx1">
                      <a:alpha val="100000"/>
                    </a:schemeClr>
                  </a:solidFill>
                  <a:latin typeface="微软雅黑" panose="020B0503020204020204" charset="-122"/>
                  <a:ea typeface="微软雅黑" panose="020B0503020204020204" charset="-122"/>
                  <a:cs typeface="微软雅黑" panose="020B0503020204020204" charset="-122"/>
                </a:rPr>
                <a:t>(左旋多巴/卡比多巴 4:1或10:1</a:t>
              </a:r>
              <a:r>
                <a:rPr sz="1400" kern="0" spc="20" dirty="0">
                  <a:solidFill>
                    <a:schemeClr val="tx1">
                      <a:alpha val="100000"/>
                    </a:schemeClr>
                  </a:solidFill>
                  <a:latin typeface="微软雅黑" panose="020B0503020204020204" charset="-122"/>
                  <a:ea typeface="微软雅黑" panose="020B0503020204020204" charset="-122"/>
                  <a:cs typeface="微软雅黑" panose="020B0503020204020204" charset="-122"/>
                </a:rPr>
                <a:t>)</a:t>
              </a:r>
              <a:endParaRPr sz="1400" dirty="0">
                <a:solidFill>
                  <a:schemeClr val="tx1"/>
                </a:solidFill>
                <a:latin typeface="微软雅黑" panose="020B0503020204020204" charset="-122"/>
                <a:ea typeface="微软雅黑" panose="020B0503020204020204" charset="-122"/>
                <a:cs typeface="微软雅黑" panose="020B0503020204020204" charset="-122"/>
              </a:endParaRPr>
            </a:p>
            <a:p>
              <a:pPr marL="18415" algn="l" rtl="0" eaLnBrk="0">
                <a:lnSpc>
                  <a:spcPts val="3120"/>
                </a:lnSpc>
              </a:pPr>
              <a:r>
                <a:rPr sz="1400" b="1" kern="0" spc="20" dirty="0">
                  <a:solidFill>
                    <a:schemeClr val="tx1">
                      <a:alpha val="100000"/>
                    </a:schemeClr>
                  </a:solidFill>
                  <a:latin typeface="微软雅黑" panose="020B0503020204020204" charset="-122"/>
                  <a:ea typeface="微软雅黑" panose="020B0503020204020204" charset="-122"/>
                  <a:cs typeface="微软雅黑" panose="020B0503020204020204" charset="-122"/>
                </a:rPr>
                <a:t>2015</a:t>
              </a:r>
              <a:endParaRPr sz="1400" b="1" kern="0" spc="2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p>
              <a:pPr marL="18415" indent="0" algn="l" rtl="0" eaLnBrk="0" fontAlgn="auto">
                <a:lnSpc>
                  <a:spcPct val="100000"/>
                </a:lnSpc>
              </a:pPr>
              <a:r>
                <a:rPr sz="1400"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rPr>
                <a:t>左旋多巴卡比多巴双释胶囊</a:t>
              </a:r>
              <a:r>
                <a:rPr sz="1400" kern="0" spc="0" dirty="0">
                  <a:solidFill>
                    <a:schemeClr val="tx1">
                      <a:alpha val="100000"/>
                    </a:schemeClr>
                  </a:solidFill>
                  <a:latin typeface="微软雅黑" panose="020B0503020204020204" charset="-122"/>
                  <a:ea typeface="微软雅黑" panose="020B0503020204020204" charset="-122"/>
                  <a:cs typeface="微软雅黑" panose="020B0503020204020204" charset="-122"/>
                </a:rPr>
                <a:t>IPX</a:t>
              </a:r>
              <a:r>
                <a:rPr sz="1400" kern="0" spc="90" dirty="0">
                  <a:solidFill>
                    <a:schemeClr val="tx1">
                      <a:alpha val="100000"/>
                    </a:schemeClr>
                  </a:solidFill>
                  <a:latin typeface="微软雅黑" panose="020B0503020204020204" charset="-122"/>
                  <a:ea typeface="微软雅黑" panose="020B0503020204020204" charset="-122"/>
                  <a:cs typeface="微软雅黑" panose="020B0503020204020204" charset="-122"/>
                </a:rPr>
                <a:t>066(</a:t>
              </a:r>
              <a:r>
                <a:rPr sz="1400" kern="0" spc="0" dirty="0">
                  <a:solidFill>
                    <a:schemeClr val="tx1">
                      <a:alpha val="100000"/>
                    </a:schemeClr>
                  </a:solidFill>
                  <a:latin typeface="微软雅黑" panose="020B0503020204020204" charset="-122"/>
                  <a:ea typeface="微软雅黑" panose="020B0503020204020204" charset="-122"/>
                  <a:cs typeface="微软雅黑" panose="020B0503020204020204" charset="-122"/>
                </a:rPr>
                <a:t>Rytary</a:t>
              </a:r>
              <a:r>
                <a:rPr sz="1400" kern="0" spc="90" dirty="0">
                  <a:solidFill>
                    <a:schemeClr val="tx1">
                      <a:alpha val="100000"/>
                    </a:schemeClr>
                  </a:solidFill>
                  <a:latin typeface="微软雅黑" panose="020B0503020204020204" charset="-122"/>
                  <a:ea typeface="微软雅黑" panose="020B0503020204020204" charset="-122"/>
                  <a:cs typeface="微软雅黑" panose="020B0503020204020204" charset="-122"/>
                </a:rPr>
                <a:t>)</a:t>
              </a:r>
              <a:endParaRPr sz="1400" kern="0" spc="9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p>
              <a:pPr marL="18415" indent="0" algn="l" rtl="0" eaLnBrk="0" fontAlgn="auto">
                <a:lnSpc>
                  <a:spcPct val="100000"/>
                </a:lnSpc>
              </a:pPr>
              <a:endParaRPr sz="1400" dirty="0">
                <a:solidFill>
                  <a:schemeClr val="tx1"/>
                </a:solidFill>
                <a:latin typeface="微软雅黑" panose="020B0503020204020204" charset="-122"/>
                <a:ea typeface="微软雅黑" panose="020B0503020204020204" charset="-122"/>
                <a:cs typeface="微软雅黑" panose="020B0503020204020204" charset="-122"/>
              </a:endParaRPr>
            </a:p>
            <a:p>
              <a:pPr indent="0" algn="l" rtl="0" eaLnBrk="0" fontAlgn="auto">
                <a:lnSpc>
                  <a:spcPct val="100000"/>
                </a:lnSpc>
              </a:pPr>
              <a:r>
                <a:rPr sz="1400" b="1" kern="0" spc="20" dirty="0">
                  <a:solidFill>
                    <a:schemeClr val="tx1">
                      <a:alpha val="100000"/>
                    </a:schemeClr>
                  </a:solidFill>
                  <a:latin typeface="微软雅黑" panose="020B0503020204020204" charset="-122"/>
                  <a:ea typeface="微软雅黑" panose="020B0503020204020204" charset="-122"/>
                  <a:cs typeface="微软雅黑" panose="020B0503020204020204" charset="-122"/>
                </a:rPr>
                <a:t>2018</a:t>
              </a:r>
              <a:endParaRPr sz="1400" b="1" kern="0" spc="2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p>
              <a:pPr indent="0" algn="l" rtl="0" eaLnBrk="0" fontAlgn="auto">
                <a:lnSpc>
                  <a:spcPct val="100000"/>
                </a:lnSpc>
              </a:pPr>
              <a:r>
                <a:rPr sz="1400"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rPr>
                <a:t>左旋多巴吸入剂</a:t>
              </a:r>
              <a:endParaRPr sz="1400" dirty="0">
                <a:solidFill>
                  <a:schemeClr val="tx1"/>
                </a:solidFill>
                <a:latin typeface="微软雅黑" panose="020B0503020204020204" charset="-122"/>
                <a:ea typeface="微软雅黑" panose="020B0503020204020204" charset="-122"/>
                <a:cs typeface="微软雅黑" panose="020B0503020204020204" charset="-122"/>
              </a:endParaRPr>
            </a:p>
            <a:p>
              <a:pPr marL="20955" indent="0" algn="l" rtl="0" eaLnBrk="0" fontAlgn="auto">
                <a:lnSpc>
                  <a:spcPct val="100000"/>
                </a:lnSpc>
                <a:spcBef>
                  <a:spcPts val="320"/>
                </a:spcBef>
              </a:pPr>
              <a:r>
                <a:rPr sz="1400" kern="0" spc="0" dirty="0">
                  <a:solidFill>
                    <a:schemeClr val="tx1">
                      <a:alpha val="100000"/>
                    </a:schemeClr>
                  </a:solidFill>
                  <a:latin typeface="微软雅黑" panose="020B0503020204020204" charset="-122"/>
                  <a:ea typeface="微软雅黑" panose="020B0503020204020204" charset="-122"/>
                  <a:cs typeface="微软雅黑" panose="020B0503020204020204" charset="-122"/>
                </a:rPr>
                <a:t>CVT</a:t>
              </a:r>
              <a:r>
                <a:rPr sz="1400" kern="0" spc="90" dirty="0">
                  <a:solidFill>
                    <a:schemeClr val="tx1">
                      <a:alpha val="100000"/>
                    </a:schemeClr>
                  </a:solidFill>
                  <a:latin typeface="微软雅黑" panose="020B0503020204020204" charset="-122"/>
                  <a:ea typeface="微软雅黑" panose="020B0503020204020204" charset="-122"/>
                  <a:cs typeface="微软雅黑" panose="020B0503020204020204" charset="-122"/>
                </a:rPr>
                <a:t>-301(</a:t>
              </a:r>
              <a:r>
                <a:rPr sz="1400" kern="0" spc="0" dirty="0">
                  <a:solidFill>
                    <a:schemeClr val="tx1">
                      <a:alpha val="100000"/>
                    </a:schemeClr>
                  </a:solidFill>
                  <a:latin typeface="微软雅黑" panose="020B0503020204020204" charset="-122"/>
                  <a:ea typeface="微软雅黑" panose="020B0503020204020204" charset="-122"/>
                  <a:cs typeface="微软雅黑" panose="020B0503020204020204" charset="-122"/>
                </a:rPr>
                <a:t>INBRIJA</a:t>
              </a:r>
              <a:r>
                <a:rPr sz="1400" kern="0" spc="90" dirty="0">
                  <a:solidFill>
                    <a:schemeClr val="tx1">
                      <a:alpha val="100000"/>
                    </a:schemeClr>
                  </a:solidFill>
                  <a:latin typeface="微软雅黑" panose="020B0503020204020204" charset="-122"/>
                  <a:ea typeface="微软雅黑" panose="020B0503020204020204" charset="-122"/>
                  <a:cs typeface="微软雅黑" panose="020B0503020204020204" charset="-122"/>
                </a:rPr>
                <a:t>)</a:t>
              </a:r>
              <a:endParaRPr sz="1400" dirty="0">
                <a:solidFill>
                  <a:schemeClr val="tx1"/>
                </a:solidFill>
                <a:latin typeface="微软雅黑" panose="020B0503020204020204" charset="-122"/>
                <a:ea typeface="微软雅黑" panose="020B0503020204020204" charset="-122"/>
                <a:cs typeface="微软雅黑" panose="020B0503020204020204" charset="-122"/>
              </a:endParaRPr>
            </a:p>
            <a:p>
              <a:pPr algn="l" rtl="0" eaLnBrk="0">
                <a:lnSpc>
                  <a:spcPct val="177000"/>
                </a:lnSpc>
              </a:pPr>
              <a:endParaRPr sz="1400" dirty="0">
                <a:solidFill>
                  <a:schemeClr val="tx1"/>
                </a:solidFill>
                <a:latin typeface="微软雅黑" panose="020B0503020204020204" charset="-122"/>
                <a:ea typeface="微软雅黑" panose="020B0503020204020204" charset="-122"/>
                <a:cs typeface="微软雅黑" panose="020B0503020204020204" charset="-122"/>
              </a:endParaRPr>
            </a:p>
            <a:p>
              <a:pPr marL="18415" algn="l" rtl="0" eaLnBrk="0">
                <a:lnSpc>
                  <a:spcPct val="73000"/>
                </a:lnSpc>
                <a:spcBef>
                  <a:spcPts val="605"/>
                </a:spcBef>
              </a:pPr>
              <a:r>
                <a:rPr sz="1400" b="1" kern="0" spc="20" dirty="0">
                  <a:solidFill>
                    <a:schemeClr val="tx1">
                      <a:alpha val="100000"/>
                    </a:schemeClr>
                  </a:solidFill>
                  <a:latin typeface="微软雅黑" panose="020B0503020204020204" charset="-122"/>
                  <a:ea typeface="微软雅黑" panose="020B0503020204020204" charset="-122"/>
                  <a:cs typeface="微软雅黑" panose="020B0503020204020204" charset="-122"/>
                </a:rPr>
                <a:t>2024</a:t>
              </a:r>
              <a:endParaRPr sz="1400" dirty="0">
                <a:solidFill>
                  <a:schemeClr val="tx1"/>
                </a:solidFill>
                <a:latin typeface="微软雅黑" panose="020B0503020204020204" charset="-122"/>
                <a:ea typeface="微软雅黑" panose="020B0503020204020204" charset="-122"/>
                <a:cs typeface="微软雅黑" panose="020B0503020204020204" charset="-122"/>
              </a:endParaRPr>
            </a:p>
            <a:p>
              <a:pPr marL="12700" indent="2540" algn="l" rtl="0" eaLnBrk="0">
                <a:lnSpc>
                  <a:spcPct val="101000"/>
                </a:lnSpc>
                <a:spcBef>
                  <a:spcPts val="1545"/>
                </a:spcBef>
              </a:pPr>
              <a:r>
                <a:rPr sz="1400"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rPr>
                <a:t>磷酸左旋多巴卡比多巴皮下泵</a:t>
              </a:r>
              <a:r>
                <a:rPr sz="1400" kern="0" spc="20" dirty="0">
                  <a:solidFill>
                    <a:schemeClr val="tx1">
                      <a:alpha val="100000"/>
                    </a:schemeClr>
                  </a:solidFill>
                  <a:latin typeface="微软雅黑" panose="020B0503020204020204" charset="-122"/>
                  <a:ea typeface="微软雅黑" panose="020B0503020204020204" charset="-122"/>
                  <a:cs typeface="微软雅黑" panose="020B0503020204020204" charset="-122"/>
                </a:rPr>
                <a:t>   </a:t>
              </a:r>
              <a:r>
                <a:rPr sz="1400" kern="0" spc="0" dirty="0">
                  <a:solidFill>
                    <a:schemeClr val="tx1">
                      <a:alpha val="100000"/>
                    </a:schemeClr>
                  </a:solidFill>
                  <a:latin typeface="微软雅黑" panose="020B0503020204020204" charset="-122"/>
                  <a:ea typeface="微软雅黑" panose="020B0503020204020204" charset="-122"/>
                  <a:cs typeface="微软雅黑" panose="020B0503020204020204" charset="-122"/>
                </a:rPr>
                <a:t>ABBV</a:t>
              </a:r>
              <a:r>
                <a:rPr sz="1400" kern="0" spc="110" dirty="0">
                  <a:solidFill>
                    <a:schemeClr val="tx1">
                      <a:alpha val="100000"/>
                    </a:schemeClr>
                  </a:solidFill>
                  <a:latin typeface="微软雅黑" panose="020B0503020204020204" charset="-122"/>
                  <a:ea typeface="微软雅黑" panose="020B0503020204020204" charset="-122"/>
                  <a:cs typeface="微软雅黑" panose="020B0503020204020204" charset="-122"/>
                </a:rPr>
                <a:t>-951(</a:t>
              </a:r>
              <a:r>
                <a:rPr sz="1400" kern="0" spc="0" dirty="0">
                  <a:solidFill>
                    <a:schemeClr val="tx1">
                      <a:alpha val="100000"/>
                    </a:schemeClr>
                  </a:solidFill>
                  <a:latin typeface="微软雅黑" panose="020B0503020204020204" charset="-122"/>
                  <a:ea typeface="微软雅黑" panose="020B0503020204020204" charset="-122"/>
                  <a:cs typeface="微软雅黑" panose="020B0503020204020204" charset="-122"/>
                </a:rPr>
                <a:t>VYALEV</a:t>
              </a:r>
              <a:r>
                <a:rPr sz="1400" kern="0" spc="110" dirty="0">
                  <a:solidFill>
                    <a:schemeClr val="tx1">
                      <a:alpha val="100000"/>
                    </a:schemeClr>
                  </a:solidFill>
                  <a:latin typeface="微软雅黑" panose="020B0503020204020204" charset="-122"/>
                  <a:ea typeface="微软雅黑" panose="020B0503020204020204" charset="-122"/>
                  <a:cs typeface="微软雅黑" panose="020B0503020204020204" charset="-122"/>
                </a:rPr>
                <a:t>)</a:t>
              </a:r>
              <a:endParaRPr sz="1400" dirty="0">
                <a:solidFill>
                  <a:schemeClr val="tx1"/>
                </a:solidFill>
                <a:latin typeface="微软雅黑" panose="020B0503020204020204" charset="-122"/>
                <a:ea typeface="微软雅黑" panose="020B0503020204020204" charset="-122"/>
                <a:cs typeface="微软雅黑" panose="020B0503020204020204" charset="-122"/>
              </a:endParaRPr>
            </a:p>
            <a:p>
              <a:pPr marL="22225" algn="l" rtl="0" eaLnBrk="0">
                <a:lnSpc>
                  <a:spcPts val="1895"/>
                </a:lnSpc>
              </a:pPr>
              <a:r>
                <a:rPr sz="1400" kern="0" spc="20" dirty="0">
                  <a:solidFill>
                    <a:schemeClr val="tx1">
                      <a:alpha val="100000"/>
                    </a:schemeClr>
                  </a:solidFill>
                  <a:latin typeface="微软雅黑" panose="020B0503020204020204" charset="-122"/>
                  <a:ea typeface="微软雅黑" panose="020B0503020204020204" charset="-122"/>
                  <a:cs typeface="微软雅黑" panose="020B0503020204020204" charset="-122"/>
                </a:rPr>
                <a:t>(左旋多巴/卡比多巴 20:1)</a:t>
              </a:r>
              <a:endParaRPr sz="1400" kern="0" spc="2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p:txBody>
        </p:sp>
        <p:grpSp>
          <p:nvGrpSpPr>
            <p:cNvPr id="3" name="group 2"/>
            <p:cNvGrpSpPr/>
            <p:nvPr/>
          </p:nvGrpSpPr>
          <p:grpSpPr>
            <a:xfrm rot="21600000">
              <a:off x="7562" y="784"/>
              <a:ext cx="3343" cy="8159"/>
              <a:chOff x="0" y="0"/>
              <a:chExt cx="2743927" cy="6695140"/>
            </a:xfrm>
          </p:grpSpPr>
          <p:sp>
            <p:nvSpPr>
              <p:cNvPr id="4" name="path 4"/>
              <p:cNvSpPr/>
              <p:nvPr/>
            </p:nvSpPr>
            <p:spPr>
              <a:xfrm>
                <a:off x="1358900" y="433282"/>
                <a:ext cx="25400" cy="5816600"/>
              </a:xfrm>
              <a:custGeom>
                <a:avLst/>
                <a:gdLst/>
                <a:ahLst/>
                <a:cxnLst/>
                <a:rect l="0" t="0" r="0" b="0"/>
                <a:pathLst>
                  <a:path w="40" h="9160">
                    <a:moveTo>
                      <a:pt x="20" y="20"/>
                    </a:moveTo>
                    <a:lnTo>
                      <a:pt x="20" y="500"/>
                    </a:lnTo>
                    <a:moveTo>
                      <a:pt x="20" y="980"/>
                    </a:moveTo>
                    <a:lnTo>
                      <a:pt x="20" y="1460"/>
                    </a:lnTo>
                    <a:moveTo>
                      <a:pt x="20" y="1940"/>
                    </a:moveTo>
                    <a:lnTo>
                      <a:pt x="20" y="2420"/>
                    </a:lnTo>
                    <a:moveTo>
                      <a:pt x="20" y="2900"/>
                    </a:moveTo>
                    <a:lnTo>
                      <a:pt x="20" y="3380"/>
                    </a:lnTo>
                    <a:moveTo>
                      <a:pt x="20" y="3860"/>
                    </a:moveTo>
                    <a:lnTo>
                      <a:pt x="20" y="4340"/>
                    </a:lnTo>
                    <a:moveTo>
                      <a:pt x="20" y="4820"/>
                    </a:moveTo>
                    <a:lnTo>
                      <a:pt x="20" y="5300"/>
                    </a:lnTo>
                    <a:moveTo>
                      <a:pt x="20" y="5780"/>
                    </a:moveTo>
                    <a:lnTo>
                      <a:pt x="20" y="6260"/>
                    </a:lnTo>
                    <a:moveTo>
                      <a:pt x="20" y="6740"/>
                    </a:moveTo>
                    <a:lnTo>
                      <a:pt x="20" y="7220"/>
                    </a:lnTo>
                    <a:moveTo>
                      <a:pt x="20" y="7700"/>
                    </a:moveTo>
                    <a:lnTo>
                      <a:pt x="20" y="8180"/>
                    </a:lnTo>
                    <a:moveTo>
                      <a:pt x="20" y="8660"/>
                    </a:moveTo>
                    <a:lnTo>
                      <a:pt x="20" y="9140"/>
                    </a:lnTo>
                  </a:path>
                </a:pathLst>
              </a:custGeom>
              <a:noFill/>
              <a:ln w="25400" cap="rnd">
                <a:solidFill>
                  <a:srgbClr val="484848"/>
                </a:solidFill>
                <a:prstDash val="solid"/>
                <a:round/>
              </a:ln>
            </p:spPr>
            <p:txBody>
              <a:bodyPr rtlCol="0"/>
              <a:lstStyle/>
              <a:p>
                <a:pPr algn="ctr"/>
                <a:endParaRPr lang="zh-CN" altLang="en-US"/>
              </a:p>
            </p:txBody>
          </p:sp>
          <p:sp>
            <p:nvSpPr>
              <p:cNvPr id="6" name="path 6"/>
              <p:cNvSpPr/>
              <p:nvPr/>
            </p:nvSpPr>
            <p:spPr>
              <a:xfrm>
                <a:off x="1206500" y="128482"/>
                <a:ext cx="787400" cy="330200"/>
              </a:xfrm>
              <a:custGeom>
                <a:avLst/>
                <a:gdLst/>
                <a:ahLst/>
                <a:cxnLst/>
                <a:rect l="0" t="0" r="0" b="0"/>
                <a:pathLst>
                  <a:path w="1240" h="520">
                    <a:moveTo>
                      <a:pt x="140" y="260"/>
                    </a:moveTo>
                    <a:cubicBezTo>
                      <a:pt x="140" y="326"/>
                      <a:pt x="193" y="380"/>
                      <a:pt x="260" y="380"/>
                    </a:cubicBezTo>
                    <a:cubicBezTo>
                      <a:pt x="326" y="380"/>
                      <a:pt x="380" y="326"/>
                      <a:pt x="380" y="260"/>
                    </a:cubicBezTo>
                    <a:cubicBezTo>
                      <a:pt x="380" y="193"/>
                      <a:pt x="326" y="140"/>
                      <a:pt x="260" y="140"/>
                    </a:cubicBezTo>
                    <a:cubicBezTo>
                      <a:pt x="193" y="140"/>
                      <a:pt x="140" y="193"/>
                      <a:pt x="140" y="260"/>
                    </a:cubicBezTo>
                    <a:moveTo>
                      <a:pt x="20" y="260"/>
                    </a:moveTo>
                    <a:cubicBezTo>
                      <a:pt x="20" y="392"/>
                      <a:pt x="127" y="500"/>
                      <a:pt x="260" y="500"/>
                    </a:cubicBezTo>
                    <a:cubicBezTo>
                      <a:pt x="392" y="500"/>
                      <a:pt x="500" y="392"/>
                      <a:pt x="500" y="260"/>
                    </a:cubicBezTo>
                    <a:cubicBezTo>
                      <a:pt x="500" y="127"/>
                      <a:pt x="392" y="20"/>
                      <a:pt x="260" y="20"/>
                    </a:cubicBezTo>
                    <a:cubicBezTo>
                      <a:pt x="127" y="20"/>
                      <a:pt x="20" y="127"/>
                      <a:pt x="20" y="260"/>
                    </a:cubicBezTo>
                    <a:moveTo>
                      <a:pt x="500" y="260"/>
                    </a:moveTo>
                    <a:lnTo>
                      <a:pt x="1220" y="260"/>
                    </a:lnTo>
                  </a:path>
                </a:pathLst>
              </a:custGeom>
              <a:noFill/>
              <a:ln w="25400" cap="rnd">
                <a:solidFill>
                  <a:schemeClr val="accent1"/>
                </a:solidFill>
                <a:prstDash val="solid"/>
                <a:round/>
              </a:ln>
            </p:spPr>
            <p:txBody>
              <a:bodyPr rtlCol="0"/>
              <a:lstStyle/>
              <a:p>
                <a:pPr algn="ctr"/>
                <a:endParaRPr lang="zh-CN" altLang="en-US"/>
              </a:p>
            </p:txBody>
          </p:sp>
          <p:sp>
            <p:nvSpPr>
              <p:cNvPr id="8" name="path 8"/>
              <p:cNvSpPr/>
              <p:nvPr/>
            </p:nvSpPr>
            <p:spPr>
              <a:xfrm>
                <a:off x="749300" y="738082"/>
                <a:ext cx="787400" cy="330200"/>
              </a:xfrm>
              <a:custGeom>
                <a:avLst/>
                <a:gdLst/>
                <a:ahLst/>
                <a:cxnLst/>
                <a:rect l="0" t="0" r="0" b="0"/>
                <a:pathLst>
                  <a:path w="1240" h="520">
                    <a:moveTo>
                      <a:pt x="860" y="260"/>
                    </a:moveTo>
                    <a:cubicBezTo>
                      <a:pt x="860" y="326"/>
                      <a:pt x="913" y="380"/>
                      <a:pt x="980" y="380"/>
                    </a:cubicBezTo>
                    <a:cubicBezTo>
                      <a:pt x="1046" y="380"/>
                      <a:pt x="1100" y="326"/>
                      <a:pt x="1100" y="260"/>
                    </a:cubicBezTo>
                    <a:cubicBezTo>
                      <a:pt x="1100" y="193"/>
                      <a:pt x="1046" y="140"/>
                      <a:pt x="980" y="140"/>
                    </a:cubicBezTo>
                    <a:cubicBezTo>
                      <a:pt x="913" y="140"/>
                      <a:pt x="860" y="193"/>
                      <a:pt x="860" y="260"/>
                    </a:cubicBezTo>
                    <a:moveTo>
                      <a:pt x="740" y="260"/>
                    </a:moveTo>
                    <a:cubicBezTo>
                      <a:pt x="740" y="392"/>
                      <a:pt x="847" y="500"/>
                      <a:pt x="980" y="500"/>
                    </a:cubicBezTo>
                    <a:cubicBezTo>
                      <a:pt x="1112" y="500"/>
                      <a:pt x="1220" y="392"/>
                      <a:pt x="1220" y="260"/>
                    </a:cubicBezTo>
                    <a:cubicBezTo>
                      <a:pt x="1220" y="127"/>
                      <a:pt x="1112" y="20"/>
                      <a:pt x="980" y="20"/>
                    </a:cubicBezTo>
                    <a:cubicBezTo>
                      <a:pt x="847" y="20"/>
                      <a:pt x="740" y="127"/>
                      <a:pt x="740" y="260"/>
                    </a:cubicBezTo>
                    <a:moveTo>
                      <a:pt x="740" y="260"/>
                    </a:moveTo>
                    <a:lnTo>
                      <a:pt x="20" y="260"/>
                    </a:lnTo>
                  </a:path>
                </a:pathLst>
              </a:custGeom>
              <a:noFill/>
              <a:ln w="25400" cap="rnd">
                <a:solidFill>
                  <a:schemeClr val="accent1"/>
                </a:solidFill>
                <a:prstDash val="solid"/>
                <a:round/>
              </a:ln>
            </p:spPr>
            <p:txBody>
              <a:bodyPr rtlCol="0"/>
              <a:lstStyle/>
              <a:p>
                <a:pPr algn="ctr"/>
                <a:endParaRPr lang="zh-CN" altLang="en-US"/>
              </a:p>
            </p:txBody>
          </p:sp>
          <p:sp>
            <p:nvSpPr>
              <p:cNvPr id="10" name="path 10"/>
              <p:cNvSpPr/>
              <p:nvPr/>
            </p:nvSpPr>
            <p:spPr>
              <a:xfrm>
                <a:off x="1206500" y="1347682"/>
                <a:ext cx="787400" cy="330200"/>
              </a:xfrm>
              <a:custGeom>
                <a:avLst/>
                <a:gdLst/>
                <a:ahLst/>
                <a:cxnLst/>
                <a:rect l="0" t="0" r="0" b="0"/>
                <a:pathLst>
                  <a:path w="1240" h="520">
                    <a:moveTo>
                      <a:pt x="140" y="260"/>
                    </a:moveTo>
                    <a:cubicBezTo>
                      <a:pt x="140" y="326"/>
                      <a:pt x="193" y="380"/>
                      <a:pt x="260" y="380"/>
                    </a:cubicBezTo>
                    <a:cubicBezTo>
                      <a:pt x="326" y="380"/>
                      <a:pt x="380" y="326"/>
                      <a:pt x="380" y="260"/>
                    </a:cubicBezTo>
                    <a:cubicBezTo>
                      <a:pt x="380" y="193"/>
                      <a:pt x="326" y="140"/>
                      <a:pt x="260" y="140"/>
                    </a:cubicBezTo>
                    <a:cubicBezTo>
                      <a:pt x="193" y="140"/>
                      <a:pt x="140" y="193"/>
                      <a:pt x="140" y="260"/>
                    </a:cubicBezTo>
                    <a:moveTo>
                      <a:pt x="20" y="260"/>
                    </a:moveTo>
                    <a:cubicBezTo>
                      <a:pt x="20" y="392"/>
                      <a:pt x="127" y="500"/>
                      <a:pt x="260" y="500"/>
                    </a:cubicBezTo>
                    <a:cubicBezTo>
                      <a:pt x="392" y="500"/>
                      <a:pt x="500" y="392"/>
                      <a:pt x="500" y="260"/>
                    </a:cubicBezTo>
                    <a:cubicBezTo>
                      <a:pt x="500" y="127"/>
                      <a:pt x="392" y="20"/>
                      <a:pt x="260" y="20"/>
                    </a:cubicBezTo>
                    <a:cubicBezTo>
                      <a:pt x="127" y="20"/>
                      <a:pt x="20" y="127"/>
                      <a:pt x="20" y="260"/>
                    </a:cubicBezTo>
                    <a:moveTo>
                      <a:pt x="500" y="260"/>
                    </a:moveTo>
                    <a:lnTo>
                      <a:pt x="1220" y="260"/>
                    </a:lnTo>
                  </a:path>
                </a:pathLst>
              </a:custGeom>
              <a:noFill/>
              <a:ln w="25400" cap="rnd">
                <a:solidFill>
                  <a:schemeClr val="accent1"/>
                </a:solidFill>
                <a:prstDash val="solid"/>
                <a:round/>
              </a:ln>
            </p:spPr>
            <p:txBody>
              <a:bodyPr rtlCol="0"/>
              <a:lstStyle/>
              <a:p>
                <a:pPr algn="ctr"/>
                <a:endParaRPr lang="zh-CN" altLang="en-US"/>
              </a:p>
            </p:txBody>
          </p:sp>
          <p:sp>
            <p:nvSpPr>
              <p:cNvPr id="12" name="path 12"/>
              <p:cNvSpPr/>
              <p:nvPr/>
            </p:nvSpPr>
            <p:spPr>
              <a:xfrm>
                <a:off x="749300" y="1957282"/>
                <a:ext cx="787400" cy="330200"/>
              </a:xfrm>
              <a:custGeom>
                <a:avLst/>
                <a:gdLst/>
                <a:ahLst/>
                <a:cxnLst/>
                <a:rect l="0" t="0" r="0" b="0"/>
                <a:pathLst>
                  <a:path w="1240" h="520">
                    <a:moveTo>
                      <a:pt x="860" y="260"/>
                    </a:moveTo>
                    <a:cubicBezTo>
                      <a:pt x="860" y="326"/>
                      <a:pt x="913" y="380"/>
                      <a:pt x="980" y="380"/>
                    </a:cubicBezTo>
                    <a:cubicBezTo>
                      <a:pt x="1046" y="380"/>
                      <a:pt x="1100" y="326"/>
                      <a:pt x="1100" y="260"/>
                    </a:cubicBezTo>
                    <a:cubicBezTo>
                      <a:pt x="1100" y="193"/>
                      <a:pt x="1046" y="140"/>
                      <a:pt x="980" y="140"/>
                    </a:cubicBezTo>
                    <a:cubicBezTo>
                      <a:pt x="913" y="140"/>
                      <a:pt x="860" y="193"/>
                      <a:pt x="860" y="260"/>
                    </a:cubicBezTo>
                    <a:moveTo>
                      <a:pt x="740" y="260"/>
                    </a:moveTo>
                    <a:cubicBezTo>
                      <a:pt x="740" y="392"/>
                      <a:pt x="847" y="500"/>
                      <a:pt x="980" y="500"/>
                    </a:cubicBezTo>
                    <a:cubicBezTo>
                      <a:pt x="1112" y="500"/>
                      <a:pt x="1220" y="392"/>
                      <a:pt x="1220" y="260"/>
                    </a:cubicBezTo>
                    <a:cubicBezTo>
                      <a:pt x="1220" y="127"/>
                      <a:pt x="1112" y="20"/>
                      <a:pt x="980" y="20"/>
                    </a:cubicBezTo>
                    <a:cubicBezTo>
                      <a:pt x="847" y="20"/>
                      <a:pt x="740" y="127"/>
                      <a:pt x="740" y="260"/>
                    </a:cubicBezTo>
                    <a:moveTo>
                      <a:pt x="740" y="260"/>
                    </a:moveTo>
                    <a:lnTo>
                      <a:pt x="20" y="260"/>
                    </a:lnTo>
                  </a:path>
                </a:pathLst>
              </a:custGeom>
              <a:noFill/>
              <a:ln w="25400" cap="rnd">
                <a:solidFill>
                  <a:schemeClr val="accent1"/>
                </a:solidFill>
                <a:prstDash val="solid"/>
                <a:round/>
              </a:ln>
            </p:spPr>
            <p:txBody>
              <a:bodyPr rtlCol="0"/>
              <a:lstStyle/>
              <a:p>
                <a:pPr algn="ctr"/>
                <a:endParaRPr lang="zh-CN" altLang="en-US"/>
              </a:p>
            </p:txBody>
          </p:sp>
          <p:sp>
            <p:nvSpPr>
              <p:cNvPr id="14" name="path 14"/>
              <p:cNvSpPr/>
              <p:nvPr/>
            </p:nvSpPr>
            <p:spPr>
              <a:xfrm>
                <a:off x="1206500" y="2566882"/>
                <a:ext cx="787400" cy="330200"/>
              </a:xfrm>
              <a:custGeom>
                <a:avLst/>
                <a:gdLst/>
                <a:ahLst/>
                <a:cxnLst/>
                <a:rect l="0" t="0" r="0" b="0"/>
                <a:pathLst>
                  <a:path w="1240" h="520">
                    <a:moveTo>
                      <a:pt x="140" y="260"/>
                    </a:moveTo>
                    <a:cubicBezTo>
                      <a:pt x="140" y="326"/>
                      <a:pt x="193" y="380"/>
                      <a:pt x="260" y="380"/>
                    </a:cubicBezTo>
                    <a:cubicBezTo>
                      <a:pt x="326" y="380"/>
                      <a:pt x="380" y="326"/>
                      <a:pt x="380" y="260"/>
                    </a:cubicBezTo>
                    <a:cubicBezTo>
                      <a:pt x="380" y="193"/>
                      <a:pt x="326" y="140"/>
                      <a:pt x="260" y="140"/>
                    </a:cubicBezTo>
                    <a:cubicBezTo>
                      <a:pt x="193" y="140"/>
                      <a:pt x="140" y="193"/>
                      <a:pt x="140" y="260"/>
                    </a:cubicBezTo>
                    <a:moveTo>
                      <a:pt x="20" y="260"/>
                    </a:moveTo>
                    <a:cubicBezTo>
                      <a:pt x="20" y="392"/>
                      <a:pt x="127" y="500"/>
                      <a:pt x="260" y="500"/>
                    </a:cubicBezTo>
                    <a:cubicBezTo>
                      <a:pt x="392" y="500"/>
                      <a:pt x="500" y="392"/>
                      <a:pt x="500" y="260"/>
                    </a:cubicBezTo>
                    <a:cubicBezTo>
                      <a:pt x="500" y="127"/>
                      <a:pt x="392" y="20"/>
                      <a:pt x="260" y="20"/>
                    </a:cubicBezTo>
                    <a:cubicBezTo>
                      <a:pt x="127" y="20"/>
                      <a:pt x="20" y="127"/>
                      <a:pt x="20" y="260"/>
                    </a:cubicBezTo>
                    <a:moveTo>
                      <a:pt x="500" y="260"/>
                    </a:moveTo>
                    <a:lnTo>
                      <a:pt x="1220" y="260"/>
                    </a:lnTo>
                  </a:path>
                </a:pathLst>
              </a:custGeom>
              <a:noFill/>
              <a:ln w="25400" cap="rnd">
                <a:solidFill>
                  <a:schemeClr val="accent1"/>
                </a:solidFill>
                <a:prstDash val="solid"/>
                <a:round/>
              </a:ln>
            </p:spPr>
            <p:txBody>
              <a:bodyPr rtlCol="0"/>
              <a:lstStyle/>
              <a:p>
                <a:pPr algn="ctr"/>
                <a:endParaRPr lang="zh-CN" altLang="en-US"/>
              </a:p>
            </p:txBody>
          </p:sp>
          <p:sp>
            <p:nvSpPr>
              <p:cNvPr id="16" name="path 16"/>
              <p:cNvSpPr/>
              <p:nvPr/>
            </p:nvSpPr>
            <p:spPr>
              <a:xfrm>
                <a:off x="749300" y="3176482"/>
                <a:ext cx="787400" cy="330200"/>
              </a:xfrm>
              <a:custGeom>
                <a:avLst/>
                <a:gdLst/>
                <a:ahLst/>
                <a:cxnLst/>
                <a:rect l="0" t="0" r="0" b="0"/>
                <a:pathLst>
                  <a:path w="1240" h="520">
                    <a:moveTo>
                      <a:pt x="860" y="260"/>
                    </a:moveTo>
                    <a:cubicBezTo>
                      <a:pt x="860" y="326"/>
                      <a:pt x="913" y="380"/>
                      <a:pt x="980" y="380"/>
                    </a:cubicBezTo>
                    <a:cubicBezTo>
                      <a:pt x="1046" y="380"/>
                      <a:pt x="1100" y="326"/>
                      <a:pt x="1100" y="260"/>
                    </a:cubicBezTo>
                    <a:cubicBezTo>
                      <a:pt x="1100" y="193"/>
                      <a:pt x="1046" y="140"/>
                      <a:pt x="980" y="140"/>
                    </a:cubicBezTo>
                    <a:cubicBezTo>
                      <a:pt x="913" y="140"/>
                      <a:pt x="860" y="193"/>
                      <a:pt x="860" y="260"/>
                    </a:cubicBezTo>
                    <a:moveTo>
                      <a:pt x="740" y="260"/>
                    </a:moveTo>
                    <a:cubicBezTo>
                      <a:pt x="740" y="392"/>
                      <a:pt x="847" y="500"/>
                      <a:pt x="980" y="500"/>
                    </a:cubicBezTo>
                    <a:cubicBezTo>
                      <a:pt x="1112" y="500"/>
                      <a:pt x="1220" y="392"/>
                      <a:pt x="1220" y="260"/>
                    </a:cubicBezTo>
                    <a:cubicBezTo>
                      <a:pt x="1220" y="127"/>
                      <a:pt x="1112" y="20"/>
                      <a:pt x="980" y="20"/>
                    </a:cubicBezTo>
                    <a:cubicBezTo>
                      <a:pt x="847" y="20"/>
                      <a:pt x="740" y="127"/>
                      <a:pt x="740" y="260"/>
                    </a:cubicBezTo>
                    <a:moveTo>
                      <a:pt x="740" y="260"/>
                    </a:moveTo>
                    <a:lnTo>
                      <a:pt x="20" y="260"/>
                    </a:lnTo>
                  </a:path>
                </a:pathLst>
              </a:custGeom>
              <a:noFill/>
              <a:ln w="25400" cap="rnd">
                <a:solidFill>
                  <a:schemeClr val="accent1"/>
                </a:solidFill>
                <a:prstDash val="solid"/>
                <a:round/>
              </a:ln>
            </p:spPr>
            <p:txBody>
              <a:bodyPr rtlCol="0"/>
              <a:lstStyle/>
              <a:p>
                <a:pPr algn="ctr"/>
                <a:endParaRPr lang="zh-CN" altLang="en-US"/>
              </a:p>
            </p:txBody>
          </p:sp>
          <p:sp>
            <p:nvSpPr>
              <p:cNvPr id="18" name="path 18"/>
              <p:cNvSpPr/>
              <p:nvPr/>
            </p:nvSpPr>
            <p:spPr>
              <a:xfrm>
                <a:off x="1206500" y="3786082"/>
                <a:ext cx="787400" cy="330200"/>
              </a:xfrm>
              <a:custGeom>
                <a:avLst/>
                <a:gdLst/>
                <a:ahLst/>
                <a:cxnLst/>
                <a:rect l="0" t="0" r="0" b="0"/>
                <a:pathLst>
                  <a:path w="1240" h="520">
                    <a:moveTo>
                      <a:pt x="140" y="260"/>
                    </a:moveTo>
                    <a:cubicBezTo>
                      <a:pt x="140" y="326"/>
                      <a:pt x="193" y="380"/>
                      <a:pt x="260" y="380"/>
                    </a:cubicBezTo>
                    <a:cubicBezTo>
                      <a:pt x="326" y="380"/>
                      <a:pt x="380" y="326"/>
                      <a:pt x="380" y="260"/>
                    </a:cubicBezTo>
                    <a:cubicBezTo>
                      <a:pt x="380" y="193"/>
                      <a:pt x="326" y="140"/>
                      <a:pt x="260" y="140"/>
                    </a:cubicBezTo>
                    <a:cubicBezTo>
                      <a:pt x="193" y="140"/>
                      <a:pt x="140" y="193"/>
                      <a:pt x="140" y="260"/>
                    </a:cubicBezTo>
                    <a:moveTo>
                      <a:pt x="20" y="260"/>
                    </a:moveTo>
                    <a:cubicBezTo>
                      <a:pt x="20" y="392"/>
                      <a:pt x="127" y="500"/>
                      <a:pt x="260" y="500"/>
                    </a:cubicBezTo>
                    <a:cubicBezTo>
                      <a:pt x="392" y="500"/>
                      <a:pt x="500" y="392"/>
                      <a:pt x="500" y="260"/>
                    </a:cubicBezTo>
                    <a:cubicBezTo>
                      <a:pt x="500" y="127"/>
                      <a:pt x="392" y="20"/>
                      <a:pt x="260" y="20"/>
                    </a:cubicBezTo>
                    <a:cubicBezTo>
                      <a:pt x="127" y="20"/>
                      <a:pt x="20" y="127"/>
                      <a:pt x="20" y="260"/>
                    </a:cubicBezTo>
                    <a:moveTo>
                      <a:pt x="500" y="260"/>
                    </a:moveTo>
                    <a:lnTo>
                      <a:pt x="1220" y="260"/>
                    </a:lnTo>
                  </a:path>
                </a:pathLst>
              </a:custGeom>
              <a:noFill/>
              <a:ln w="25400" cap="rnd">
                <a:solidFill>
                  <a:schemeClr val="accent1"/>
                </a:solidFill>
                <a:prstDash val="solid"/>
                <a:round/>
              </a:ln>
            </p:spPr>
            <p:txBody>
              <a:bodyPr rtlCol="0"/>
              <a:lstStyle/>
              <a:p>
                <a:pPr algn="ctr"/>
                <a:endParaRPr lang="zh-CN" altLang="en-US"/>
              </a:p>
            </p:txBody>
          </p:sp>
          <p:sp>
            <p:nvSpPr>
              <p:cNvPr id="20" name="path 20"/>
              <p:cNvSpPr/>
              <p:nvPr/>
            </p:nvSpPr>
            <p:spPr>
              <a:xfrm>
                <a:off x="749300" y="4395682"/>
                <a:ext cx="787400" cy="330200"/>
              </a:xfrm>
              <a:custGeom>
                <a:avLst/>
                <a:gdLst/>
                <a:ahLst/>
                <a:cxnLst/>
                <a:rect l="0" t="0" r="0" b="0"/>
                <a:pathLst>
                  <a:path w="1240" h="520">
                    <a:moveTo>
                      <a:pt x="860" y="260"/>
                    </a:moveTo>
                    <a:cubicBezTo>
                      <a:pt x="860" y="326"/>
                      <a:pt x="913" y="380"/>
                      <a:pt x="980" y="380"/>
                    </a:cubicBezTo>
                    <a:cubicBezTo>
                      <a:pt x="1046" y="380"/>
                      <a:pt x="1100" y="326"/>
                      <a:pt x="1100" y="260"/>
                    </a:cubicBezTo>
                    <a:cubicBezTo>
                      <a:pt x="1100" y="193"/>
                      <a:pt x="1046" y="140"/>
                      <a:pt x="980" y="140"/>
                    </a:cubicBezTo>
                    <a:cubicBezTo>
                      <a:pt x="913" y="140"/>
                      <a:pt x="860" y="193"/>
                      <a:pt x="860" y="260"/>
                    </a:cubicBezTo>
                    <a:moveTo>
                      <a:pt x="740" y="260"/>
                    </a:moveTo>
                    <a:cubicBezTo>
                      <a:pt x="740" y="392"/>
                      <a:pt x="847" y="500"/>
                      <a:pt x="980" y="500"/>
                    </a:cubicBezTo>
                    <a:cubicBezTo>
                      <a:pt x="1112" y="500"/>
                      <a:pt x="1220" y="392"/>
                      <a:pt x="1220" y="260"/>
                    </a:cubicBezTo>
                    <a:cubicBezTo>
                      <a:pt x="1220" y="127"/>
                      <a:pt x="1112" y="20"/>
                      <a:pt x="980" y="20"/>
                    </a:cubicBezTo>
                    <a:cubicBezTo>
                      <a:pt x="847" y="20"/>
                      <a:pt x="740" y="127"/>
                      <a:pt x="740" y="260"/>
                    </a:cubicBezTo>
                    <a:moveTo>
                      <a:pt x="740" y="260"/>
                    </a:moveTo>
                    <a:lnTo>
                      <a:pt x="20" y="260"/>
                    </a:lnTo>
                  </a:path>
                </a:pathLst>
              </a:custGeom>
              <a:noFill/>
              <a:ln w="25400" cap="rnd">
                <a:solidFill>
                  <a:schemeClr val="accent1"/>
                </a:solidFill>
                <a:prstDash val="solid"/>
                <a:round/>
              </a:ln>
            </p:spPr>
            <p:txBody>
              <a:bodyPr rtlCol="0"/>
              <a:lstStyle/>
              <a:p>
                <a:pPr algn="ctr"/>
                <a:endParaRPr lang="zh-CN" altLang="en-US"/>
              </a:p>
            </p:txBody>
          </p:sp>
          <p:sp>
            <p:nvSpPr>
              <p:cNvPr id="22" name="path 22"/>
              <p:cNvSpPr/>
              <p:nvPr/>
            </p:nvSpPr>
            <p:spPr>
              <a:xfrm>
                <a:off x="1206500" y="5005282"/>
                <a:ext cx="787400" cy="330200"/>
              </a:xfrm>
              <a:custGeom>
                <a:avLst/>
                <a:gdLst/>
                <a:ahLst/>
                <a:cxnLst/>
                <a:rect l="0" t="0" r="0" b="0"/>
                <a:pathLst>
                  <a:path w="1240" h="520">
                    <a:moveTo>
                      <a:pt x="140" y="260"/>
                    </a:moveTo>
                    <a:cubicBezTo>
                      <a:pt x="140" y="326"/>
                      <a:pt x="193" y="380"/>
                      <a:pt x="260" y="380"/>
                    </a:cubicBezTo>
                    <a:cubicBezTo>
                      <a:pt x="326" y="380"/>
                      <a:pt x="380" y="326"/>
                      <a:pt x="380" y="260"/>
                    </a:cubicBezTo>
                    <a:cubicBezTo>
                      <a:pt x="380" y="193"/>
                      <a:pt x="326" y="140"/>
                      <a:pt x="260" y="140"/>
                    </a:cubicBezTo>
                    <a:cubicBezTo>
                      <a:pt x="193" y="140"/>
                      <a:pt x="140" y="193"/>
                      <a:pt x="140" y="260"/>
                    </a:cubicBezTo>
                    <a:moveTo>
                      <a:pt x="20" y="260"/>
                    </a:moveTo>
                    <a:cubicBezTo>
                      <a:pt x="20" y="392"/>
                      <a:pt x="127" y="500"/>
                      <a:pt x="260" y="500"/>
                    </a:cubicBezTo>
                    <a:cubicBezTo>
                      <a:pt x="392" y="500"/>
                      <a:pt x="500" y="392"/>
                      <a:pt x="500" y="260"/>
                    </a:cubicBezTo>
                    <a:cubicBezTo>
                      <a:pt x="500" y="127"/>
                      <a:pt x="392" y="20"/>
                      <a:pt x="260" y="20"/>
                    </a:cubicBezTo>
                    <a:cubicBezTo>
                      <a:pt x="127" y="20"/>
                      <a:pt x="20" y="127"/>
                      <a:pt x="20" y="260"/>
                    </a:cubicBezTo>
                    <a:moveTo>
                      <a:pt x="500" y="260"/>
                    </a:moveTo>
                    <a:lnTo>
                      <a:pt x="1220" y="260"/>
                    </a:lnTo>
                  </a:path>
                </a:pathLst>
              </a:custGeom>
              <a:noFill/>
              <a:ln w="25400" cap="rnd">
                <a:solidFill>
                  <a:schemeClr val="accent1"/>
                </a:solidFill>
                <a:prstDash val="solid"/>
                <a:round/>
              </a:ln>
            </p:spPr>
            <p:txBody>
              <a:bodyPr rtlCol="0"/>
              <a:lstStyle/>
              <a:p>
                <a:pPr algn="ctr"/>
                <a:endParaRPr lang="zh-CN" altLang="en-US"/>
              </a:p>
            </p:txBody>
          </p:sp>
          <p:sp>
            <p:nvSpPr>
              <p:cNvPr id="24" name="path 24"/>
              <p:cNvSpPr/>
              <p:nvPr/>
            </p:nvSpPr>
            <p:spPr>
              <a:xfrm>
                <a:off x="749300" y="5614882"/>
                <a:ext cx="787400" cy="330200"/>
              </a:xfrm>
              <a:custGeom>
                <a:avLst/>
                <a:gdLst/>
                <a:ahLst/>
                <a:cxnLst/>
                <a:rect l="0" t="0" r="0" b="0"/>
                <a:pathLst>
                  <a:path w="1240" h="520">
                    <a:moveTo>
                      <a:pt x="860" y="260"/>
                    </a:moveTo>
                    <a:cubicBezTo>
                      <a:pt x="860" y="326"/>
                      <a:pt x="913" y="380"/>
                      <a:pt x="980" y="380"/>
                    </a:cubicBezTo>
                    <a:cubicBezTo>
                      <a:pt x="1046" y="380"/>
                      <a:pt x="1100" y="326"/>
                      <a:pt x="1100" y="260"/>
                    </a:cubicBezTo>
                    <a:cubicBezTo>
                      <a:pt x="1100" y="193"/>
                      <a:pt x="1046" y="140"/>
                      <a:pt x="980" y="140"/>
                    </a:cubicBezTo>
                    <a:cubicBezTo>
                      <a:pt x="913" y="140"/>
                      <a:pt x="860" y="193"/>
                      <a:pt x="860" y="260"/>
                    </a:cubicBezTo>
                    <a:moveTo>
                      <a:pt x="740" y="260"/>
                    </a:moveTo>
                    <a:cubicBezTo>
                      <a:pt x="740" y="392"/>
                      <a:pt x="847" y="500"/>
                      <a:pt x="980" y="500"/>
                    </a:cubicBezTo>
                    <a:cubicBezTo>
                      <a:pt x="1112" y="500"/>
                      <a:pt x="1220" y="392"/>
                      <a:pt x="1220" y="260"/>
                    </a:cubicBezTo>
                    <a:cubicBezTo>
                      <a:pt x="1220" y="127"/>
                      <a:pt x="1112" y="20"/>
                      <a:pt x="980" y="20"/>
                    </a:cubicBezTo>
                    <a:cubicBezTo>
                      <a:pt x="847" y="20"/>
                      <a:pt x="740" y="127"/>
                      <a:pt x="740" y="260"/>
                    </a:cubicBezTo>
                    <a:moveTo>
                      <a:pt x="740" y="260"/>
                    </a:moveTo>
                    <a:lnTo>
                      <a:pt x="20" y="260"/>
                    </a:lnTo>
                  </a:path>
                </a:pathLst>
              </a:custGeom>
              <a:noFill/>
              <a:ln w="25400" cap="rnd">
                <a:solidFill>
                  <a:schemeClr val="accent1"/>
                </a:solidFill>
                <a:prstDash val="solid"/>
                <a:round/>
              </a:ln>
            </p:spPr>
            <p:txBody>
              <a:bodyPr rtlCol="0"/>
              <a:lstStyle/>
              <a:p>
                <a:pPr algn="ctr"/>
                <a:endParaRPr lang="zh-CN" altLang="en-US"/>
              </a:p>
            </p:txBody>
          </p:sp>
          <p:sp>
            <p:nvSpPr>
              <p:cNvPr id="26" name="path 26"/>
              <p:cNvSpPr/>
              <p:nvPr/>
            </p:nvSpPr>
            <p:spPr>
              <a:xfrm>
                <a:off x="1206500" y="6224482"/>
                <a:ext cx="787400" cy="330200"/>
              </a:xfrm>
              <a:custGeom>
                <a:avLst/>
                <a:gdLst/>
                <a:ahLst/>
                <a:cxnLst/>
                <a:rect l="0" t="0" r="0" b="0"/>
                <a:pathLst>
                  <a:path w="1240" h="520">
                    <a:moveTo>
                      <a:pt x="140" y="260"/>
                    </a:moveTo>
                    <a:cubicBezTo>
                      <a:pt x="140" y="326"/>
                      <a:pt x="193" y="380"/>
                      <a:pt x="260" y="380"/>
                    </a:cubicBezTo>
                    <a:cubicBezTo>
                      <a:pt x="326" y="380"/>
                      <a:pt x="380" y="326"/>
                      <a:pt x="380" y="260"/>
                    </a:cubicBezTo>
                    <a:cubicBezTo>
                      <a:pt x="380" y="193"/>
                      <a:pt x="326" y="140"/>
                      <a:pt x="260" y="140"/>
                    </a:cubicBezTo>
                    <a:cubicBezTo>
                      <a:pt x="193" y="140"/>
                      <a:pt x="140" y="193"/>
                      <a:pt x="140" y="260"/>
                    </a:cubicBezTo>
                    <a:moveTo>
                      <a:pt x="20" y="260"/>
                    </a:moveTo>
                    <a:cubicBezTo>
                      <a:pt x="20" y="392"/>
                      <a:pt x="127" y="500"/>
                      <a:pt x="260" y="500"/>
                    </a:cubicBezTo>
                    <a:cubicBezTo>
                      <a:pt x="392" y="500"/>
                      <a:pt x="500" y="392"/>
                      <a:pt x="500" y="260"/>
                    </a:cubicBezTo>
                    <a:cubicBezTo>
                      <a:pt x="500" y="127"/>
                      <a:pt x="392" y="20"/>
                      <a:pt x="260" y="20"/>
                    </a:cubicBezTo>
                    <a:cubicBezTo>
                      <a:pt x="127" y="20"/>
                      <a:pt x="20" y="127"/>
                      <a:pt x="20" y="260"/>
                    </a:cubicBezTo>
                    <a:moveTo>
                      <a:pt x="500" y="260"/>
                    </a:moveTo>
                    <a:lnTo>
                      <a:pt x="1220" y="260"/>
                    </a:lnTo>
                  </a:path>
                </a:pathLst>
              </a:custGeom>
              <a:noFill/>
              <a:ln w="25400" cap="rnd">
                <a:solidFill>
                  <a:schemeClr val="accent1"/>
                </a:solidFill>
                <a:prstDash val="solid"/>
                <a:round/>
              </a:ln>
            </p:spPr>
            <p:txBody>
              <a:bodyPr rtlCol="0"/>
              <a:lstStyle/>
              <a:p>
                <a:pPr algn="ctr"/>
                <a:endParaRPr lang="zh-CN" altLang="en-US"/>
              </a:p>
            </p:txBody>
          </p:sp>
          <p:sp>
            <p:nvSpPr>
              <p:cNvPr id="28" name="path 28"/>
              <p:cNvSpPr/>
              <p:nvPr/>
            </p:nvSpPr>
            <p:spPr>
              <a:xfrm>
                <a:off x="9301" y="1827383"/>
                <a:ext cx="585012" cy="584848"/>
              </a:xfrm>
              <a:custGeom>
                <a:avLst/>
                <a:gdLst/>
                <a:ahLst/>
                <a:cxnLst/>
                <a:rect l="0" t="0" r="0" b="0"/>
                <a:pathLst>
                  <a:path w="921" h="921">
                    <a:moveTo>
                      <a:pt x="608" y="397"/>
                    </a:moveTo>
                    <a:cubicBezTo>
                      <a:pt x="641" y="366"/>
                      <a:pt x="684" y="349"/>
                      <a:pt x="730" y="350"/>
                    </a:cubicBezTo>
                    <a:cubicBezTo>
                      <a:pt x="775" y="351"/>
                      <a:pt x="818" y="369"/>
                      <a:pt x="850" y="401"/>
                    </a:cubicBezTo>
                    <a:cubicBezTo>
                      <a:pt x="882" y="433"/>
                      <a:pt x="900" y="476"/>
                      <a:pt x="901" y="521"/>
                    </a:cubicBezTo>
                    <a:cubicBezTo>
                      <a:pt x="901" y="566"/>
                      <a:pt x="884" y="610"/>
                      <a:pt x="853" y="643"/>
                    </a:cubicBezTo>
                    <a:lnTo>
                      <a:pt x="644" y="852"/>
                    </a:lnTo>
                    <a:cubicBezTo>
                      <a:pt x="611" y="884"/>
                      <a:pt x="568" y="901"/>
                      <a:pt x="522" y="901"/>
                    </a:cubicBezTo>
                    <a:cubicBezTo>
                      <a:pt x="477" y="900"/>
                      <a:pt x="434" y="882"/>
                      <a:pt x="402" y="850"/>
                    </a:cubicBezTo>
                    <a:cubicBezTo>
                      <a:pt x="370" y="819"/>
                      <a:pt x="351" y="775"/>
                      <a:pt x="350" y="730"/>
                    </a:cubicBezTo>
                    <a:cubicBezTo>
                      <a:pt x="349" y="685"/>
                      <a:pt x="366" y="641"/>
                      <a:pt x="397" y="608"/>
                    </a:cubicBezTo>
                    <a:lnTo>
                      <a:pt x="608" y="397"/>
                    </a:lnTo>
                    <a:close/>
                    <a:moveTo>
                      <a:pt x="513" y="492"/>
                    </a:moveTo>
                    <a:lnTo>
                      <a:pt x="758" y="738"/>
                    </a:lnTo>
                    <a:moveTo>
                      <a:pt x="544" y="289"/>
                    </a:moveTo>
                    <a:lnTo>
                      <a:pt x="577" y="20"/>
                    </a:lnTo>
                    <a:lnTo>
                      <a:pt x="20" y="20"/>
                    </a:lnTo>
                    <a:lnTo>
                      <a:pt x="87" y="559"/>
                    </a:lnTo>
                    <a:lnTo>
                      <a:pt x="298" y="559"/>
                    </a:lnTo>
                    <a:moveTo>
                      <a:pt x="42" y="195"/>
                    </a:moveTo>
                    <a:lnTo>
                      <a:pt x="226" y="195"/>
                    </a:lnTo>
                    <a:moveTo>
                      <a:pt x="64" y="373"/>
                    </a:moveTo>
                    <a:lnTo>
                      <a:pt x="226" y="373"/>
                    </a:lnTo>
                  </a:path>
                </a:pathLst>
              </a:custGeom>
              <a:noFill/>
              <a:ln w="25400" cap="rnd">
                <a:solidFill>
                  <a:schemeClr val="accent1"/>
                </a:solidFill>
                <a:prstDash val="solid"/>
                <a:round/>
              </a:ln>
            </p:spPr>
            <p:txBody>
              <a:bodyPr rtlCol="0"/>
              <a:lstStyle/>
              <a:p>
                <a:pPr algn="ctr"/>
                <a:endParaRPr lang="zh-CN" altLang="en-US"/>
              </a:p>
            </p:txBody>
          </p:sp>
          <p:sp>
            <p:nvSpPr>
              <p:cNvPr id="30" name="path 30"/>
              <p:cNvSpPr/>
              <p:nvPr/>
            </p:nvSpPr>
            <p:spPr>
              <a:xfrm>
                <a:off x="2145286" y="1219193"/>
                <a:ext cx="591569" cy="592238"/>
              </a:xfrm>
              <a:custGeom>
                <a:avLst/>
                <a:gdLst/>
                <a:ahLst/>
                <a:cxnLst/>
                <a:rect l="0" t="0" r="0" b="0"/>
                <a:pathLst>
                  <a:path w="931" h="932">
                    <a:moveTo>
                      <a:pt x="782" y="503"/>
                    </a:moveTo>
                    <a:lnTo>
                      <a:pt x="631" y="503"/>
                    </a:lnTo>
                    <a:lnTo>
                      <a:pt x="631" y="632"/>
                    </a:lnTo>
                    <a:lnTo>
                      <a:pt x="502" y="632"/>
                    </a:lnTo>
                    <a:lnTo>
                      <a:pt x="502" y="783"/>
                    </a:lnTo>
                    <a:lnTo>
                      <a:pt x="631" y="783"/>
                    </a:lnTo>
                    <a:lnTo>
                      <a:pt x="631" y="912"/>
                    </a:lnTo>
                    <a:lnTo>
                      <a:pt x="782" y="912"/>
                    </a:lnTo>
                    <a:lnTo>
                      <a:pt x="782" y="783"/>
                    </a:lnTo>
                    <a:lnTo>
                      <a:pt x="911" y="783"/>
                    </a:lnTo>
                    <a:lnTo>
                      <a:pt x="911" y="632"/>
                    </a:lnTo>
                    <a:lnTo>
                      <a:pt x="782" y="632"/>
                    </a:lnTo>
                    <a:lnTo>
                      <a:pt x="782" y="503"/>
                    </a:lnTo>
                    <a:close/>
                    <a:moveTo>
                      <a:pt x="140" y="260"/>
                    </a:moveTo>
                    <a:lnTo>
                      <a:pt x="560" y="260"/>
                    </a:lnTo>
                    <a:moveTo>
                      <a:pt x="140" y="440"/>
                    </a:moveTo>
                    <a:lnTo>
                      <a:pt x="440" y="440"/>
                    </a:lnTo>
                    <a:moveTo>
                      <a:pt x="140" y="620"/>
                    </a:moveTo>
                    <a:lnTo>
                      <a:pt x="290" y="620"/>
                    </a:lnTo>
                    <a:moveTo>
                      <a:pt x="398" y="800"/>
                    </a:moveTo>
                    <a:lnTo>
                      <a:pt x="80" y="800"/>
                    </a:lnTo>
                    <a:cubicBezTo>
                      <a:pt x="64" y="800"/>
                      <a:pt x="48" y="793"/>
                      <a:pt x="37" y="782"/>
                    </a:cubicBezTo>
                    <a:cubicBezTo>
                      <a:pt x="26" y="771"/>
                      <a:pt x="20" y="755"/>
                      <a:pt x="20" y="740"/>
                    </a:cubicBezTo>
                    <a:lnTo>
                      <a:pt x="20" y="80"/>
                    </a:lnTo>
                    <a:cubicBezTo>
                      <a:pt x="20" y="64"/>
                      <a:pt x="26" y="48"/>
                      <a:pt x="37" y="37"/>
                    </a:cubicBezTo>
                    <a:cubicBezTo>
                      <a:pt x="48" y="26"/>
                      <a:pt x="64" y="20"/>
                      <a:pt x="80" y="20"/>
                    </a:cubicBezTo>
                    <a:lnTo>
                      <a:pt x="505" y="20"/>
                    </a:lnTo>
                    <a:cubicBezTo>
                      <a:pt x="521" y="20"/>
                      <a:pt x="536" y="26"/>
                      <a:pt x="547" y="37"/>
                    </a:cubicBezTo>
                    <a:lnTo>
                      <a:pt x="662" y="152"/>
                    </a:lnTo>
                    <a:cubicBezTo>
                      <a:pt x="673" y="163"/>
                      <a:pt x="679" y="178"/>
                      <a:pt x="680" y="194"/>
                    </a:cubicBezTo>
                    <a:lnTo>
                      <a:pt x="680" y="400"/>
                    </a:lnTo>
                  </a:path>
                </a:pathLst>
              </a:custGeom>
              <a:noFill/>
              <a:ln w="25400" cap="rnd">
                <a:solidFill>
                  <a:schemeClr val="accent1"/>
                </a:solidFill>
                <a:prstDash val="solid"/>
                <a:round/>
              </a:ln>
            </p:spPr>
            <p:txBody>
              <a:bodyPr rtlCol="0"/>
              <a:lstStyle/>
              <a:p>
                <a:pPr algn="ctr"/>
                <a:endParaRPr lang="zh-CN" altLang="en-US"/>
              </a:p>
            </p:txBody>
          </p:sp>
          <p:sp>
            <p:nvSpPr>
              <p:cNvPr id="32" name="path 32"/>
              <p:cNvSpPr/>
              <p:nvPr/>
            </p:nvSpPr>
            <p:spPr>
              <a:xfrm>
                <a:off x="2135775" y="2462488"/>
                <a:ext cx="605148" cy="538987"/>
              </a:xfrm>
              <a:custGeom>
                <a:avLst/>
                <a:gdLst/>
                <a:ahLst/>
                <a:cxnLst/>
                <a:rect l="0" t="0" r="0" b="0"/>
                <a:pathLst>
                  <a:path w="952" h="848">
                    <a:moveTo>
                      <a:pt x="464" y="274"/>
                    </a:moveTo>
                    <a:cubicBezTo>
                      <a:pt x="487" y="252"/>
                      <a:pt x="517" y="241"/>
                      <a:pt x="548" y="241"/>
                    </a:cubicBezTo>
                    <a:cubicBezTo>
                      <a:pt x="579" y="241"/>
                      <a:pt x="609" y="254"/>
                      <a:pt x="631" y="276"/>
                    </a:cubicBezTo>
                    <a:cubicBezTo>
                      <a:pt x="653" y="298"/>
                      <a:pt x="666" y="328"/>
                      <a:pt x="666" y="359"/>
                    </a:cubicBezTo>
                    <a:cubicBezTo>
                      <a:pt x="666" y="390"/>
                      <a:pt x="655" y="420"/>
                      <a:pt x="633" y="443"/>
                    </a:cubicBezTo>
                    <a:lnTo>
                      <a:pt x="489" y="588"/>
                    </a:lnTo>
                    <a:cubicBezTo>
                      <a:pt x="466" y="609"/>
                      <a:pt x="436" y="621"/>
                      <a:pt x="405" y="621"/>
                    </a:cubicBezTo>
                    <a:cubicBezTo>
                      <a:pt x="374" y="621"/>
                      <a:pt x="344" y="608"/>
                      <a:pt x="322" y="586"/>
                    </a:cubicBezTo>
                    <a:cubicBezTo>
                      <a:pt x="300" y="564"/>
                      <a:pt x="287" y="535"/>
                      <a:pt x="286" y="503"/>
                    </a:cubicBezTo>
                    <a:cubicBezTo>
                      <a:pt x="286" y="472"/>
                      <a:pt x="297" y="442"/>
                      <a:pt x="318" y="419"/>
                    </a:cubicBezTo>
                    <a:lnTo>
                      <a:pt x="464" y="274"/>
                    </a:lnTo>
                    <a:close/>
                    <a:moveTo>
                      <a:pt x="398" y="339"/>
                    </a:moveTo>
                    <a:lnTo>
                      <a:pt x="568" y="509"/>
                    </a:lnTo>
                    <a:moveTo>
                      <a:pt x="826" y="626"/>
                    </a:moveTo>
                    <a:cubicBezTo>
                      <a:pt x="938" y="433"/>
                      <a:pt x="872" y="185"/>
                      <a:pt x="678" y="74"/>
                    </a:cubicBezTo>
                    <a:cubicBezTo>
                      <a:pt x="547" y="-1"/>
                      <a:pt x="392" y="4"/>
                      <a:pt x="271" y="76"/>
                    </a:cubicBezTo>
                    <a:moveTo>
                      <a:pt x="126" y="222"/>
                    </a:moveTo>
                    <a:cubicBezTo>
                      <a:pt x="14" y="415"/>
                      <a:pt x="80" y="662"/>
                      <a:pt x="274" y="774"/>
                    </a:cubicBezTo>
                    <a:cubicBezTo>
                      <a:pt x="398" y="846"/>
                      <a:pt x="544" y="844"/>
                      <a:pt x="663" y="783"/>
                    </a:cubicBezTo>
                    <a:moveTo>
                      <a:pt x="797" y="519"/>
                    </a:moveTo>
                    <a:lnTo>
                      <a:pt x="826" y="626"/>
                    </a:lnTo>
                    <a:lnTo>
                      <a:pt x="932" y="597"/>
                    </a:lnTo>
                    <a:moveTo>
                      <a:pt x="155" y="328"/>
                    </a:moveTo>
                    <a:lnTo>
                      <a:pt x="126" y="221"/>
                    </a:lnTo>
                    <a:lnTo>
                      <a:pt x="20" y="250"/>
                    </a:lnTo>
                  </a:path>
                </a:pathLst>
              </a:custGeom>
              <a:noFill/>
              <a:ln w="25400" cap="rnd">
                <a:solidFill>
                  <a:schemeClr val="accent1"/>
                </a:solidFill>
                <a:prstDash val="solid"/>
                <a:round/>
              </a:ln>
            </p:spPr>
            <p:txBody>
              <a:bodyPr rtlCol="0"/>
              <a:lstStyle/>
              <a:p>
                <a:pPr algn="ctr"/>
                <a:endParaRPr lang="zh-CN" altLang="en-US"/>
              </a:p>
            </p:txBody>
          </p:sp>
          <p:sp>
            <p:nvSpPr>
              <p:cNvPr id="34" name="path 34"/>
              <p:cNvSpPr/>
              <p:nvPr/>
            </p:nvSpPr>
            <p:spPr>
              <a:xfrm>
                <a:off x="35242" y="3040594"/>
                <a:ext cx="539101" cy="602028"/>
              </a:xfrm>
              <a:custGeom>
                <a:avLst/>
                <a:gdLst/>
                <a:ahLst/>
                <a:cxnLst/>
                <a:rect l="0" t="0" r="0" b="0"/>
                <a:pathLst>
                  <a:path w="848" h="948">
                    <a:moveTo>
                      <a:pt x="188" y="568"/>
                    </a:moveTo>
                    <a:lnTo>
                      <a:pt x="188" y="585"/>
                    </a:lnTo>
                    <a:lnTo>
                      <a:pt x="42" y="764"/>
                    </a:lnTo>
                    <a:cubicBezTo>
                      <a:pt x="18" y="794"/>
                      <a:pt x="13" y="835"/>
                      <a:pt x="29" y="870"/>
                    </a:cubicBezTo>
                    <a:cubicBezTo>
                      <a:pt x="46" y="906"/>
                      <a:pt x="81" y="928"/>
                      <a:pt x="120" y="928"/>
                    </a:cubicBezTo>
                    <a:lnTo>
                      <a:pt x="417" y="928"/>
                    </a:lnTo>
                    <a:cubicBezTo>
                      <a:pt x="456" y="928"/>
                      <a:pt x="491" y="905"/>
                      <a:pt x="508" y="870"/>
                    </a:cubicBezTo>
                    <a:cubicBezTo>
                      <a:pt x="525" y="835"/>
                      <a:pt x="519" y="794"/>
                      <a:pt x="495" y="764"/>
                    </a:cubicBezTo>
                    <a:lnTo>
                      <a:pt x="348" y="585"/>
                    </a:lnTo>
                    <a:lnTo>
                      <a:pt x="348" y="568"/>
                    </a:lnTo>
                    <a:moveTo>
                      <a:pt x="188" y="368"/>
                    </a:moveTo>
                    <a:lnTo>
                      <a:pt x="188" y="488"/>
                    </a:lnTo>
                    <a:moveTo>
                      <a:pt x="348" y="488"/>
                    </a:moveTo>
                    <a:lnTo>
                      <a:pt x="348" y="368"/>
                    </a:lnTo>
                    <a:moveTo>
                      <a:pt x="28" y="787"/>
                    </a:moveTo>
                    <a:cubicBezTo>
                      <a:pt x="60" y="800"/>
                      <a:pt x="94" y="807"/>
                      <a:pt x="129" y="808"/>
                    </a:cubicBezTo>
                    <a:cubicBezTo>
                      <a:pt x="209" y="808"/>
                      <a:pt x="269" y="748"/>
                      <a:pt x="369" y="748"/>
                    </a:cubicBezTo>
                    <a:cubicBezTo>
                      <a:pt x="415" y="749"/>
                      <a:pt x="461" y="759"/>
                      <a:pt x="504" y="777"/>
                    </a:cubicBezTo>
                    <a:moveTo>
                      <a:pt x="108" y="368"/>
                    </a:moveTo>
                    <a:lnTo>
                      <a:pt x="428" y="368"/>
                    </a:lnTo>
                    <a:moveTo>
                      <a:pt x="264" y="20"/>
                    </a:moveTo>
                    <a:cubicBezTo>
                      <a:pt x="260" y="19"/>
                      <a:pt x="255" y="20"/>
                      <a:pt x="252" y="23"/>
                    </a:cubicBezTo>
                    <a:cubicBezTo>
                      <a:pt x="250" y="27"/>
                      <a:pt x="249" y="31"/>
                      <a:pt x="252" y="35"/>
                    </a:cubicBezTo>
                    <a:cubicBezTo>
                      <a:pt x="279" y="76"/>
                      <a:pt x="282" y="128"/>
                      <a:pt x="258" y="171"/>
                    </a:cubicBezTo>
                    <a:cubicBezTo>
                      <a:pt x="244" y="162"/>
                      <a:pt x="233" y="148"/>
                      <a:pt x="227" y="132"/>
                    </a:cubicBezTo>
                    <a:cubicBezTo>
                      <a:pt x="226" y="130"/>
                      <a:pt x="224" y="128"/>
                      <a:pt x="221" y="127"/>
                    </a:cubicBezTo>
                    <a:cubicBezTo>
                      <a:pt x="219" y="126"/>
                      <a:pt x="216" y="126"/>
                      <a:pt x="213" y="127"/>
                    </a:cubicBezTo>
                    <a:cubicBezTo>
                      <a:pt x="169" y="145"/>
                      <a:pt x="140" y="189"/>
                      <a:pt x="141" y="237"/>
                    </a:cubicBezTo>
                    <a:cubicBezTo>
                      <a:pt x="142" y="310"/>
                      <a:pt x="202" y="369"/>
                      <a:pt x="275" y="368"/>
                    </a:cubicBezTo>
                    <a:cubicBezTo>
                      <a:pt x="348" y="368"/>
                      <a:pt x="408" y="310"/>
                      <a:pt x="409" y="237"/>
                    </a:cubicBezTo>
                    <a:cubicBezTo>
                      <a:pt x="407" y="142"/>
                      <a:pt x="351" y="58"/>
                      <a:pt x="264" y="20"/>
                    </a:cubicBezTo>
                    <a:moveTo>
                      <a:pt x="668" y="488"/>
                    </a:moveTo>
                    <a:lnTo>
                      <a:pt x="668" y="48"/>
                    </a:lnTo>
                    <a:moveTo>
                      <a:pt x="668" y="928"/>
                    </a:moveTo>
                    <a:lnTo>
                      <a:pt x="668" y="568"/>
                    </a:lnTo>
                    <a:moveTo>
                      <a:pt x="828" y="568"/>
                    </a:moveTo>
                    <a:lnTo>
                      <a:pt x="148" y="568"/>
                    </a:lnTo>
                    <a:cubicBezTo>
                      <a:pt x="126" y="568"/>
                      <a:pt x="108" y="550"/>
                      <a:pt x="108" y="528"/>
                    </a:cubicBezTo>
                    <a:lnTo>
                      <a:pt x="108" y="528"/>
                    </a:lnTo>
                    <a:cubicBezTo>
                      <a:pt x="108" y="505"/>
                      <a:pt x="126" y="488"/>
                      <a:pt x="148" y="488"/>
                    </a:cubicBezTo>
                    <a:lnTo>
                      <a:pt x="828" y="488"/>
                    </a:lnTo>
                    <a:moveTo>
                      <a:pt x="548" y="448"/>
                    </a:moveTo>
                    <a:lnTo>
                      <a:pt x="548" y="608"/>
                    </a:lnTo>
                  </a:path>
                </a:pathLst>
              </a:custGeom>
              <a:noFill/>
              <a:ln w="25400" cap="rnd">
                <a:solidFill>
                  <a:schemeClr val="accent1"/>
                </a:solidFill>
                <a:prstDash val="solid"/>
                <a:round/>
              </a:ln>
            </p:spPr>
            <p:txBody>
              <a:bodyPr rtlCol="0"/>
              <a:lstStyle/>
              <a:p>
                <a:pPr algn="ctr"/>
                <a:endParaRPr lang="zh-CN" altLang="en-US"/>
              </a:p>
            </p:txBody>
          </p:sp>
          <p:sp>
            <p:nvSpPr>
              <p:cNvPr id="36" name="path 36"/>
              <p:cNvSpPr/>
              <p:nvPr/>
            </p:nvSpPr>
            <p:spPr>
              <a:xfrm>
                <a:off x="2135911" y="3652834"/>
                <a:ext cx="604977" cy="596797"/>
              </a:xfrm>
              <a:custGeom>
                <a:avLst/>
                <a:gdLst/>
                <a:ahLst/>
                <a:cxnLst/>
                <a:rect l="0" t="0" r="0" b="0"/>
                <a:pathLst>
                  <a:path w="952" h="939">
                    <a:moveTo>
                      <a:pt x="194" y="306"/>
                    </a:moveTo>
                    <a:lnTo>
                      <a:pt x="194" y="33"/>
                    </a:lnTo>
                    <a:lnTo>
                      <a:pt x="145" y="33"/>
                    </a:lnTo>
                    <a:moveTo>
                      <a:pt x="341" y="226"/>
                    </a:moveTo>
                    <a:cubicBezTo>
                      <a:pt x="341" y="278"/>
                      <a:pt x="383" y="320"/>
                      <a:pt x="435" y="320"/>
                    </a:cubicBezTo>
                    <a:cubicBezTo>
                      <a:pt x="487" y="320"/>
                      <a:pt x="529" y="278"/>
                      <a:pt x="529" y="226"/>
                    </a:cubicBezTo>
                    <a:lnTo>
                      <a:pt x="529" y="113"/>
                    </a:lnTo>
                    <a:cubicBezTo>
                      <a:pt x="529" y="62"/>
                      <a:pt x="487" y="20"/>
                      <a:pt x="435" y="20"/>
                    </a:cubicBezTo>
                    <a:cubicBezTo>
                      <a:pt x="383" y="20"/>
                      <a:pt x="341" y="62"/>
                      <a:pt x="341" y="113"/>
                    </a:cubicBezTo>
                    <a:lnTo>
                      <a:pt x="341" y="226"/>
                    </a:lnTo>
                    <a:close/>
                    <a:moveTo>
                      <a:pt x="566" y="516"/>
                    </a:moveTo>
                    <a:lnTo>
                      <a:pt x="566" y="490"/>
                    </a:lnTo>
                    <a:cubicBezTo>
                      <a:pt x="566" y="474"/>
                      <a:pt x="573" y="459"/>
                      <a:pt x="584" y="448"/>
                    </a:cubicBezTo>
                    <a:cubicBezTo>
                      <a:pt x="596" y="437"/>
                      <a:pt x="611" y="431"/>
                      <a:pt x="627" y="431"/>
                    </a:cubicBezTo>
                    <a:lnTo>
                      <a:pt x="658" y="431"/>
                    </a:lnTo>
                    <a:lnTo>
                      <a:pt x="658" y="358"/>
                    </a:lnTo>
                    <a:lnTo>
                      <a:pt x="841" y="358"/>
                    </a:lnTo>
                    <a:lnTo>
                      <a:pt x="841" y="431"/>
                    </a:lnTo>
                    <a:lnTo>
                      <a:pt x="871" y="431"/>
                    </a:lnTo>
                    <a:cubicBezTo>
                      <a:pt x="887" y="431"/>
                      <a:pt x="903" y="437"/>
                      <a:pt x="914" y="448"/>
                    </a:cubicBezTo>
                    <a:cubicBezTo>
                      <a:pt x="925" y="459"/>
                      <a:pt x="932" y="474"/>
                      <a:pt x="932" y="490"/>
                    </a:cubicBezTo>
                    <a:lnTo>
                      <a:pt x="932" y="860"/>
                    </a:lnTo>
                    <a:cubicBezTo>
                      <a:pt x="932" y="876"/>
                      <a:pt x="925" y="891"/>
                      <a:pt x="914" y="902"/>
                    </a:cubicBezTo>
                    <a:cubicBezTo>
                      <a:pt x="903" y="914"/>
                      <a:pt x="887" y="920"/>
                      <a:pt x="871" y="919"/>
                    </a:cubicBezTo>
                    <a:lnTo>
                      <a:pt x="615" y="919"/>
                    </a:lnTo>
                    <a:cubicBezTo>
                      <a:pt x="588" y="919"/>
                      <a:pt x="566" y="897"/>
                      <a:pt x="566" y="870"/>
                    </a:cubicBezTo>
                    <a:lnTo>
                      <a:pt x="566" y="769"/>
                    </a:lnTo>
                    <a:moveTo>
                      <a:pt x="145" y="638"/>
                    </a:moveTo>
                    <a:lnTo>
                      <a:pt x="749" y="638"/>
                    </a:lnTo>
                    <a:moveTo>
                      <a:pt x="20" y="516"/>
                    </a:moveTo>
                    <a:lnTo>
                      <a:pt x="20" y="761"/>
                    </a:lnTo>
                    <a:moveTo>
                      <a:pt x="218" y="565"/>
                    </a:moveTo>
                    <a:lnTo>
                      <a:pt x="145" y="638"/>
                    </a:lnTo>
                    <a:lnTo>
                      <a:pt x="218" y="712"/>
                    </a:lnTo>
                    <a:moveTo>
                      <a:pt x="135" y="306"/>
                    </a:moveTo>
                    <a:lnTo>
                      <a:pt x="253" y="306"/>
                    </a:lnTo>
                  </a:path>
                </a:pathLst>
              </a:custGeom>
              <a:noFill/>
              <a:ln w="25400" cap="rnd">
                <a:solidFill>
                  <a:schemeClr val="accent1"/>
                </a:solidFill>
                <a:prstDash val="solid"/>
                <a:round/>
              </a:ln>
            </p:spPr>
            <p:txBody>
              <a:bodyPr rtlCol="0"/>
              <a:lstStyle/>
              <a:p>
                <a:pPr algn="ctr"/>
                <a:endParaRPr lang="zh-CN" altLang="en-US"/>
              </a:p>
            </p:txBody>
          </p:sp>
          <p:sp>
            <p:nvSpPr>
              <p:cNvPr id="38" name="path 38"/>
              <p:cNvSpPr/>
              <p:nvPr/>
            </p:nvSpPr>
            <p:spPr>
              <a:xfrm>
                <a:off x="0" y="4255982"/>
                <a:ext cx="609600" cy="609600"/>
              </a:xfrm>
              <a:custGeom>
                <a:avLst/>
                <a:gdLst/>
                <a:ahLst/>
                <a:cxnLst/>
                <a:rect l="0" t="0" r="0" b="0"/>
                <a:pathLst>
                  <a:path w="960" h="960">
                    <a:moveTo>
                      <a:pt x="380" y="820"/>
                    </a:moveTo>
                    <a:lnTo>
                      <a:pt x="500" y="940"/>
                    </a:lnTo>
                    <a:lnTo>
                      <a:pt x="620" y="820"/>
                    </a:lnTo>
                    <a:moveTo>
                      <a:pt x="500" y="940"/>
                    </a:moveTo>
                    <a:lnTo>
                      <a:pt x="500" y="700"/>
                    </a:lnTo>
                    <a:cubicBezTo>
                      <a:pt x="500" y="677"/>
                      <a:pt x="482" y="660"/>
                      <a:pt x="460" y="660"/>
                    </a:cubicBezTo>
                    <a:lnTo>
                      <a:pt x="60" y="660"/>
                    </a:lnTo>
                    <a:cubicBezTo>
                      <a:pt x="37" y="660"/>
                      <a:pt x="20" y="642"/>
                      <a:pt x="20" y="620"/>
                    </a:cubicBezTo>
                    <a:lnTo>
                      <a:pt x="20" y="580"/>
                    </a:lnTo>
                    <a:cubicBezTo>
                      <a:pt x="20" y="557"/>
                      <a:pt x="37" y="540"/>
                      <a:pt x="60" y="540"/>
                    </a:cubicBezTo>
                    <a:lnTo>
                      <a:pt x="900" y="540"/>
                    </a:lnTo>
                    <a:cubicBezTo>
                      <a:pt x="922" y="540"/>
                      <a:pt x="940" y="522"/>
                      <a:pt x="940" y="500"/>
                    </a:cubicBezTo>
                    <a:lnTo>
                      <a:pt x="940" y="460"/>
                    </a:lnTo>
                    <a:cubicBezTo>
                      <a:pt x="940" y="437"/>
                      <a:pt x="922" y="420"/>
                      <a:pt x="900" y="420"/>
                    </a:cubicBezTo>
                    <a:lnTo>
                      <a:pt x="60" y="420"/>
                    </a:lnTo>
                    <a:cubicBezTo>
                      <a:pt x="37" y="420"/>
                      <a:pt x="20" y="402"/>
                      <a:pt x="20" y="380"/>
                    </a:cubicBezTo>
                    <a:lnTo>
                      <a:pt x="20" y="340"/>
                    </a:lnTo>
                    <a:cubicBezTo>
                      <a:pt x="20" y="317"/>
                      <a:pt x="37" y="300"/>
                      <a:pt x="60" y="300"/>
                    </a:cubicBezTo>
                    <a:lnTo>
                      <a:pt x="900" y="300"/>
                    </a:lnTo>
                    <a:cubicBezTo>
                      <a:pt x="922" y="300"/>
                      <a:pt x="940" y="282"/>
                      <a:pt x="940" y="260"/>
                    </a:cubicBezTo>
                    <a:lnTo>
                      <a:pt x="940" y="220"/>
                    </a:lnTo>
                    <a:cubicBezTo>
                      <a:pt x="940" y="197"/>
                      <a:pt x="922" y="180"/>
                      <a:pt x="900" y="180"/>
                    </a:cubicBezTo>
                    <a:lnTo>
                      <a:pt x="500" y="180"/>
                    </a:lnTo>
                    <a:cubicBezTo>
                      <a:pt x="477" y="180"/>
                      <a:pt x="460" y="162"/>
                      <a:pt x="460" y="140"/>
                    </a:cubicBezTo>
                    <a:lnTo>
                      <a:pt x="460" y="20"/>
                    </a:lnTo>
                  </a:path>
                </a:pathLst>
              </a:custGeom>
              <a:noFill/>
              <a:ln w="25400" cap="rnd">
                <a:solidFill>
                  <a:schemeClr val="accent1"/>
                </a:solidFill>
                <a:prstDash val="solid"/>
                <a:round/>
              </a:ln>
            </p:spPr>
            <p:txBody>
              <a:bodyPr rtlCol="0"/>
              <a:lstStyle/>
              <a:p>
                <a:pPr algn="ctr"/>
                <a:endParaRPr lang="zh-CN" altLang="en-US"/>
              </a:p>
            </p:txBody>
          </p:sp>
          <p:sp>
            <p:nvSpPr>
              <p:cNvPr id="40" name="path 40"/>
              <p:cNvSpPr/>
              <p:nvPr/>
            </p:nvSpPr>
            <p:spPr>
              <a:xfrm>
                <a:off x="18967" y="613325"/>
                <a:ext cx="571643" cy="579705"/>
              </a:xfrm>
              <a:custGeom>
                <a:avLst/>
                <a:gdLst/>
                <a:ahLst/>
                <a:cxnLst/>
                <a:rect l="0" t="0" r="0" b="0"/>
                <a:pathLst>
                  <a:path w="900" h="912">
                    <a:moveTo>
                      <a:pt x="587" y="389"/>
                    </a:moveTo>
                    <a:cubicBezTo>
                      <a:pt x="620" y="358"/>
                      <a:pt x="663" y="341"/>
                      <a:pt x="708" y="342"/>
                    </a:cubicBezTo>
                    <a:cubicBezTo>
                      <a:pt x="754" y="343"/>
                      <a:pt x="797" y="361"/>
                      <a:pt x="829" y="393"/>
                    </a:cubicBezTo>
                    <a:cubicBezTo>
                      <a:pt x="861" y="425"/>
                      <a:pt x="879" y="468"/>
                      <a:pt x="880" y="513"/>
                    </a:cubicBezTo>
                    <a:cubicBezTo>
                      <a:pt x="880" y="558"/>
                      <a:pt x="863" y="602"/>
                      <a:pt x="832" y="635"/>
                    </a:cubicBezTo>
                    <a:lnTo>
                      <a:pt x="623" y="844"/>
                    </a:lnTo>
                    <a:cubicBezTo>
                      <a:pt x="590" y="875"/>
                      <a:pt x="547" y="893"/>
                      <a:pt x="501" y="892"/>
                    </a:cubicBezTo>
                    <a:cubicBezTo>
                      <a:pt x="456" y="892"/>
                      <a:pt x="413" y="874"/>
                      <a:pt x="381" y="842"/>
                    </a:cubicBezTo>
                    <a:cubicBezTo>
                      <a:pt x="349" y="810"/>
                      <a:pt x="330" y="767"/>
                      <a:pt x="329" y="722"/>
                    </a:cubicBezTo>
                    <a:cubicBezTo>
                      <a:pt x="328" y="677"/>
                      <a:pt x="345" y="633"/>
                      <a:pt x="376" y="600"/>
                    </a:cubicBezTo>
                    <a:lnTo>
                      <a:pt x="587" y="389"/>
                    </a:lnTo>
                    <a:close/>
                    <a:moveTo>
                      <a:pt x="492" y="484"/>
                    </a:moveTo>
                    <a:lnTo>
                      <a:pt x="737" y="730"/>
                    </a:lnTo>
                    <a:moveTo>
                      <a:pt x="151" y="20"/>
                    </a:moveTo>
                    <a:lnTo>
                      <a:pt x="153" y="282"/>
                    </a:lnTo>
                    <a:moveTo>
                      <a:pt x="282" y="151"/>
                    </a:moveTo>
                    <a:lnTo>
                      <a:pt x="20" y="151"/>
                    </a:lnTo>
                    <a:moveTo>
                      <a:pt x="282" y="434"/>
                    </a:moveTo>
                    <a:lnTo>
                      <a:pt x="20" y="434"/>
                    </a:lnTo>
                  </a:path>
                </a:pathLst>
              </a:custGeom>
              <a:noFill/>
              <a:ln w="25400" cap="rnd">
                <a:solidFill>
                  <a:schemeClr val="accent1"/>
                </a:solidFill>
                <a:prstDash val="solid"/>
                <a:round/>
              </a:ln>
            </p:spPr>
            <p:txBody>
              <a:bodyPr rtlCol="0"/>
              <a:lstStyle/>
              <a:p>
                <a:pPr algn="ctr"/>
                <a:endParaRPr lang="zh-CN" altLang="en-US"/>
              </a:p>
            </p:txBody>
          </p:sp>
          <p:sp>
            <p:nvSpPr>
              <p:cNvPr id="42" name="path 42"/>
              <p:cNvSpPr/>
              <p:nvPr/>
            </p:nvSpPr>
            <p:spPr>
              <a:xfrm>
                <a:off x="2138883" y="4907112"/>
                <a:ext cx="599025" cy="544352"/>
              </a:xfrm>
              <a:custGeom>
                <a:avLst/>
                <a:gdLst/>
                <a:ahLst/>
                <a:cxnLst/>
                <a:rect l="0" t="0" r="0" b="0"/>
                <a:pathLst>
                  <a:path w="943" h="857">
                    <a:moveTo>
                      <a:pt x="359" y="490"/>
                    </a:moveTo>
                    <a:lnTo>
                      <a:pt x="427" y="490"/>
                    </a:lnTo>
                    <a:lnTo>
                      <a:pt x="427" y="571"/>
                    </a:lnTo>
                    <a:lnTo>
                      <a:pt x="359" y="571"/>
                    </a:lnTo>
                    <a:moveTo>
                      <a:pt x="160" y="260"/>
                    </a:moveTo>
                    <a:lnTo>
                      <a:pt x="145" y="191"/>
                    </a:lnTo>
                    <a:cubicBezTo>
                      <a:pt x="139" y="162"/>
                      <a:pt x="111" y="142"/>
                      <a:pt x="81" y="147"/>
                    </a:cubicBezTo>
                    <a:lnTo>
                      <a:pt x="81" y="147"/>
                    </a:lnTo>
                    <a:cubicBezTo>
                      <a:pt x="49" y="153"/>
                      <a:pt x="28" y="183"/>
                      <a:pt x="35" y="215"/>
                    </a:cubicBezTo>
                    <a:lnTo>
                      <a:pt x="49" y="280"/>
                    </a:lnTo>
                    <a:moveTo>
                      <a:pt x="188" y="255"/>
                    </a:moveTo>
                    <a:lnTo>
                      <a:pt x="20" y="284"/>
                    </a:lnTo>
                    <a:lnTo>
                      <a:pt x="67" y="505"/>
                    </a:lnTo>
                    <a:cubicBezTo>
                      <a:pt x="81" y="566"/>
                      <a:pt x="135" y="609"/>
                      <a:pt x="197" y="609"/>
                    </a:cubicBezTo>
                    <a:lnTo>
                      <a:pt x="359" y="609"/>
                    </a:lnTo>
                    <a:lnTo>
                      <a:pt x="359" y="448"/>
                    </a:lnTo>
                    <a:lnTo>
                      <a:pt x="228" y="448"/>
                    </a:lnTo>
                    <a:lnTo>
                      <a:pt x="188" y="255"/>
                    </a:lnTo>
                    <a:close/>
                    <a:moveTo>
                      <a:pt x="923" y="26"/>
                    </a:moveTo>
                    <a:cubicBezTo>
                      <a:pt x="865" y="14"/>
                      <a:pt x="805" y="19"/>
                      <a:pt x="749" y="38"/>
                    </a:cubicBezTo>
                    <a:cubicBezTo>
                      <a:pt x="693" y="57"/>
                      <a:pt x="643" y="91"/>
                      <a:pt x="605" y="137"/>
                    </a:cubicBezTo>
                    <a:cubicBezTo>
                      <a:pt x="566" y="182"/>
                      <a:pt x="506" y="277"/>
                      <a:pt x="468" y="334"/>
                    </a:cubicBezTo>
                    <a:lnTo>
                      <a:pt x="534" y="365"/>
                    </a:lnTo>
                    <a:lnTo>
                      <a:pt x="511" y="433"/>
                    </a:lnTo>
                    <a:lnTo>
                      <a:pt x="694" y="491"/>
                    </a:lnTo>
                    <a:lnTo>
                      <a:pt x="691" y="496"/>
                    </a:lnTo>
                    <a:cubicBezTo>
                      <a:pt x="657" y="562"/>
                      <a:pt x="589" y="604"/>
                      <a:pt x="514" y="604"/>
                    </a:cubicBezTo>
                    <a:lnTo>
                      <a:pt x="504" y="604"/>
                    </a:lnTo>
                    <a:cubicBezTo>
                      <a:pt x="505" y="698"/>
                      <a:pt x="600" y="750"/>
                      <a:pt x="663" y="739"/>
                    </a:cubicBezTo>
                    <a:lnTo>
                      <a:pt x="663" y="837"/>
                    </a:lnTo>
                    <a:moveTo>
                      <a:pt x="715" y="270"/>
                    </a:moveTo>
                    <a:cubicBezTo>
                      <a:pt x="711" y="270"/>
                      <a:pt x="708" y="267"/>
                      <a:pt x="708" y="264"/>
                    </a:cubicBezTo>
                    <a:cubicBezTo>
                      <a:pt x="708" y="260"/>
                      <a:pt x="711" y="258"/>
                      <a:pt x="715" y="258"/>
                    </a:cubicBezTo>
                    <a:moveTo>
                      <a:pt x="715" y="270"/>
                    </a:moveTo>
                    <a:cubicBezTo>
                      <a:pt x="718" y="270"/>
                      <a:pt x="721" y="267"/>
                      <a:pt x="721" y="264"/>
                    </a:cubicBezTo>
                    <a:cubicBezTo>
                      <a:pt x="721" y="260"/>
                      <a:pt x="718" y="258"/>
                      <a:pt x="715" y="258"/>
                    </a:cubicBezTo>
                    <a:moveTo>
                      <a:pt x="262" y="548"/>
                    </a:moveTo>
                    <a:lnTo>
                      <a:pt x="262" y="609"/>
                    </a:lnTo>
                  </a:path>
                </a:pathLst>
              </a:custGeom>
              <a:noFill/>
              <a:ln w="25400" cap="rnd">
                <a:solidFill>
                  <a:schemeClr val="accent1"/>
                </a:solidFill>
                <a:prstDash val="solid"/>
                <a:round/>
              </a:ln>
            </p:spPr>
            <p:txBody>
              <a:bodyPr rtlCol="0"/>
              <a:lstStyle/>
              <a:p>
                <a:pPr algn="ctr"/>
                <a:endParaRPr lang="zh-CN" altLang="en-US"/>
              </a:p>
            </p:txBody>
          </p:sp>
          <p:sp>
            <p:nvSpPr>
              <p:cNvPr id="44" name="path 44"/>
              <p:cNvSpPr/>
              <p:nvPr/>
            </p:nvSpPr>
            <p:spPr>
              <a:xfrm>
                <a:off x="2175" y="5510488"/>
                <a:ext cx="605148" cy="538987"/>
              </a:xfrm>
              <a:custGeom>
                <a:avLst/>
                <a:gdLst/>
                <a:ahLst/>
                <a:cxnLst/>
                <a:rect l="0" t="0" r="0" b="0"/>
                <a:pathLst>
                  <a:path w="952" h="848">
                    <a:moveTo>
                      <a:pt x="464" y="274"/>
                    </a:moveTo>
                    <a:cubicBezTo>
                      <a:pt x="487" y="252"/>
                      <a:pt x="517" y="241"/>
                      <a:pt x="548" y="241"/>
                    </a:cubicBezTo>
                    <a:cubicBezTo>
                      <a:pt x="579" y="241"/>
                      <a:pt x="609" y="254"/>
                      <a:pt x="631" y="276"/>
                    </a:cubicBezTo>
                    <a:cubicBezTo>
                      <a:pt x="653" y="298"/>
                      <a:pt x="666" y="328"/>
                      <a:pt x="666" y="359"/>
                    </a:cubicBezTo>
                    <a:cubicBezTo>
                      <a:pt x="666" y="390"/>
                      <a:pt x="655" y="420"/>
                      <a:pt x="633" y="443"/>
                    </a:cubicBezTo>
                    <a:lnTo>
                      <a:pt x="489" y="588"/>
                    </a:lnTo>
                    <a:cubicBezTo>
                      <a:pt x="466" y="609"/>
                      <a:pt x="436" y="621"/>
                      <a:pt x="405" y="621"/>
                    </a:cubicBezTo>
                    <a:cubicBezTo>
                      <a:pt x="374" y="621"/>
                      <a:pt x="344" y="608"/>
                      <a:pt x="322" y="586"/>
                    </a:cubicBezTo>
                    <a:cubicBezTo>
                      <a:pt x="300" y="564"/>
                      <a:pt x="287" y="535"/>
                      <a:pt x="286" y="503"/>
                    </a:cubicBezTo>
                    <a:cubicBezTo>
                      <a:pt x="286" y="472"/>
                      <a:pt x="297" y="442"/>
                      <a:pt x="318" y="419"/>
                    </a:cubicBezTo>
                    <a:lnTo>
                      <a:pt x="464" y="274"/>
                    </a:lnTo>
                    <a:close/>
                    <a:moveTo>
                      <a:pt x="398" y="339"/>
                    </a:moveTo>
                    <a:lnTo>
                      <a:pt x="568" y="509"/>
                    </a:lnTo>
                    <a:moveTo>
                      <a:pt x="826" y="626"/>
                    </a:moveTo>
                    <a:cubicBezTo>
                      <a:pt x="938" y="433"/>
                      <a:pt x="872" y="185"/>
                      <a:pt x="678" y="74"/>
                    </a:cubicBezTo>
                    <a:cubicBezTo>
                      <a:pt x="547" y="-1"/>
                      <a:pt x="392" y="4"/>
                      <a:pt x="271" y="76"/>
                    </a:cubicBezTo>
                    <a:moveTo>
                      <a:pt x="126" y="222"/>
                    </a:moveTo>
                    <a:cubicBezTo>
                      <a:pt x="14" y="415"/>
                      <a:pt x="80" y="662"/>
                      <a:pt x="274" y="774"/>
                    </a:cubicBezTo>
                    <a:cubicBezTo>
                      <a:pt x="398" y="846"/>
                      <a:pt x="544" y="844"/>
                      <a:pt x="663" y="783"/>
                    </a:cubicBezTo>
                    <a:moveTo>
                      <a:pt x="797" y="519"/>
                    </a:moveTo>
                    <a:lnTo>
                      <a:pt x="826" y="626"/>
                    </a:lnTo>
                    <a:lnTo>
                      <a:pt x="932" y="597"/>
                    </a:lnTo>
                    <a:moveTo>
                      <a:pt x="155" y="328"/>
                    </a:moveTo>
                    <a:lnTo>
                      <a:pt x="126" y="221"/>
                    </a:lnTo>
                    <a:lnTo>
                      <a:pt x="20" y="250"/>
                    </a:lnTo>
                  </a:path>
                </a:pathLst>
              </a:custGeom>
              <a:noFill/>
              <a:ln w="25400" cap="rnd">
                <a:solidFill>
                  <a:schemeClr val="accent1"/>
                </a:solidFill>
                <a:prstDash val="solid"/>
                <a:round/>
              </a:ln>
            </p:spPr>
            <p:txBody>
              <a:bodyPr rtlCol="0"/>
              <a:lstStyle/>
              <a:p>
                <a:pPr algn="ctr"/>
                <a:endParaRPr lang="zh-CN" altLang="en-US"/>
              </a:p>
            </p:txBody>
          </p:sp>
          <p:sp>
            <p:nvSpPr>
              <p:cNvPr id="46" name="path 46"/>
              <p:cNvSpPr/>
              <p:nvPr/>
            </p:nvSpPr>
            <p:spPr>
              <a:xfrm>
                <a:off x="2146095" y="0"/>
                <a:ext cx="584599" cy="587161"/>
              </a:xfrm>
              <a:custGeom>
                <a:avLst/>
                <a:gdLst/>
                <a:ahLst/>
                <a:cxnLst/>
                <a:rect l="0" t="0" r="0" b="0"/>
                <a:pathLst>
                  <a:path w="920" h="924">
                    <a:moveTo>
                      <a:pt x="605" y="397"/>
                    </a:moveTo>
                    <a:cubicBezTo>
                      <a:pt x="638" y="366"/>
                      <a:pt x="682" y="349"/>
                      <a:pt x="728" y="349"/>
                    </a:cubicBezTo>
                    <a:cubicBezTo>
                      <a:pt x="773" y="350"/>
                      <a:pt x="817" y="368"/>
                      <a:pt x="849" y="401"/>
                    </a:cubicBezTo>
                    <a:cubicBezTo>
                      <a:pt x="881" y="433"/>
                      <a:pt x="899" y="476"/>
                      <a:pt x="900" y="522"/>
                    </a:cubicBezTo>
                    <a:cubicBezTo>
                      <a:pt x="901" y="568"/>
                      <a:pt x="884" y="612"/>
                      <a:pt x="852" y="645"/>
                    </a:cubicBezTo>
                    <a:lnTo>
                      <a:pt x="641" y="856"/>
                    </a:lnTo>
                    <a:cubicBezTo>
                      <a:pt x="609" y="887"/>
                      <a:pt x="565" y="905"/>
                      <a:pt x="519" y="904"/>
                    </a:cubicBezTo>
                    <a:cubicBezTo>
                      <a:pt x="473" y="904"/>
                      <a:pt x="430" y="886"/>
                      <a:pt x="397" y="854"/>
                    </a:cubicBezTo>
                    <a:cubicBezTo>
                      <a:pt x="365" y="822"/>
                      <a:pt x="346" y="778"/>
                      <a:pt x="345" y="733"/>
                    </a:cubicBezTo>
                    <a:cubicBezTo>
                      <a:pt x="345" y="687"/>
                      <a:pt x="361" y="643"/>
                      <a:pt x="393" y="610"/>
                    </a:cubicBezTo>
                    <a:lnTo>
                      <a:pt x="605" y="397"/>
                    </a:lnTo>
                    <a:close/>
                    <a:moveTo>
                      <a:pt x="509" y="493"/>
                    </a:moveTo>
                    <a:lnTo>
                      <a:pt x="757" y="740"/>
                    </a:lnTo>
                    <a:moveTo>
                      <a:pt x="588" y="250"/>
                    </a:moveTo>
                    <a:cubicBezTo>
                      <a:pt x="562" y="119"/>
                      <a:pt x="446" y="20"/>
                      <a:pt x="307" y="20"/>
                    </a:cubicBezTo>
                    <a:cubicBezTo>
                      <a:pt x="148" y="20"/>
                      <a:pt x="20" y="148"/>
                      <a:pt x="20" y="307"/>
                    </a:cubicBezTo>
                    <a:cubicBezTo>
                      <a:pt x="20" y="446"/>
                      <a:pt x="119" y="562"/>
                      <a:pt x="251" y="589"/>
                    </a:cubicBezTo>
                    <a:moveTo>
                      <a:pt x="464" y="200"/>
                    </a:moveTo>
                    <a:lnTo>
                      <a:pt x="588" y="250"/>
                    </a:lnTo>
                    <a:lnTo>
                      <a:pt x="640" y="134"/>
                    </a:lnTo>
                    <a:moveTo>
                      <a:pt x="318" y="194"/>
                    </a:moveTo>
                    <a:lnTo>
                      <a:pt x="318" y="316"/>
                    </a:lnTo>
                    <a:lnTo>
                      <a:pt x="218" y="364"/>
                    </a:lnTo>
                  </a:path>
                </a:pathLst>
              </a:custGeom>
              <a:noFill/>
              <a:ln w="25400" cap="rnd">
                <a:solidFill>
                  <a:schemeClr val="accent1"/>
                </a:solidFill>
                <a:prstDash val="solid"/>
                <a:round/>
              </a:ln>
            </p:spPr>
            <p:txBody>
              <a:bodyPr rtlCol="0"/>
              <a:lstStyle/>
              <a:p>
                <a:pPr algn="ctr"/>
                <a:endParaRPr lang="zh-CN" altLang="en-US"/>
              </a:p>
            </p:txBody>
          </p:sp>
          <p:sp>
            <p:nvSpPr>
              <p:cNvPr id="48" name="path 48"/>
              <p:cNvSpPr/>
              <p:nvPr/>
            </p:nvSpPr>
            <p:spPr>
              <a:xfrm>
                <a:off x="2133565" y="6084778"/>
                <a:ext cx="610361" cy="610361"/>
              </a:xfrm>
              <a:custGeom>
                <a:avLst/>
                <a:gdLst/>
                <a:ahLst/>
                <a:cxnLst/>
                <a:rect l="0" t="0" r="0" b="0"/>
                <a:pathLst>
                  <a:path w="961" h="961">
                    <a:moveTo>
                      <a:pt x="425" y="736"/>
                    </a:moveTo>
                    <a:lnTo>
                      <a:pt x="564" y="404"/>
                    </a:lnTo>
                    <a:cubicBezTo>
                      <a:pt x="564" y="404"/>
                      <a:pt x="595" y="330"/>
                      <a:pt x="669" y="361"/>
                    </a:cubicBezTo>
                    <a:lnTo>
                      <a:pt x="890" y="454"/>
                    </a:lnTo>
                    <a:cubicBezTo>
                      <a:pt x="890" y="454"/>
                      <a:pt x="964" y="485"/>
                      <a:pt x="933" y="558"/>
                    </a:cubicBezTo>
                    <a:lnTo>
                      <a:pt x="794" y="890"/>
                    </a:lnTo>
                    <a:cubicBezTo>
                      <a:pt x="794" y="890"/>
                      <a:pt x="763" y="964"/>
                      <a:pt x="689" y="933"/>
                    </a:cubicBezTo>
                    <a:lnTo>
                      <a:pt x="468" y="840"/>
                    </a:lnTo>
                    <a:cubicBezTo>
                      <a:pt x="468" y="840"/>
                      <a:pt x="394" y="809"/>
                      <a:pt x="425" y="736"/>
                    </a:cubicBezTo>
                    <a:moveTo>
                      <a:pt x="825" y="588"/>
                    </a:moveTo>
                    <a:cubicBezTo>
                      <a:pt x="828" y="594"/>
                      <a:pt x="829" y="601"/>
                      <a:pt x="826" y="607"/>
                    </a:cubicBezTo>
                    <a:lnTo>
                      <a:pt x="746" y="798"/>
                    </a:lnTo>
                    <a:cubicBezTo>
                      <a:pt x="743" y="804"/>
                      <a:pt x="737" y="809"/>
                      <a:pt x="730" y="810"/>
                    </a:cubicBezTo>
                    <a:lnTo>
                      <a:pt x="678" y="817"/>
                    </a:lnTo>
                    <a:cubicBezTo>
                      <a:pt x="675" y="818"/>
                      <a:pt x="671" y="817"/>
                      <a:pt x="668" y="816"/>
                    </a:cubicBezTo>
                    <a:lnTo>
                      <a:pt x="560" y="770"/>
                    </a:lnTo>
                    <a:cubicBezTo>
                      <a:pt x="556" y="769"/>
                      <a:pt x="553" y="766"/>
                      <a:pt x="551" y="763"/>
                    </a:cubicBezTo>
                    <a:lnTo>
                      <a:pt x="526" y="724"/>
                    </a:lnTo>
                    <a:cubicBezTo>
                      <a:pt x="522" y="719"/>
                      <a:pt x="522" y="712"/>
                      <a:pt x="524" y="706"/>
                    </a:cubicBezTo>
                    <a:lnTo>
                      <a:pt x="605" y="514"/>
                    </a:lnTo>
                    <a:cubicBezTo>
                      <a:pt x="607" y="508"/>
                      <a:pt x="613" y="503"/>
                      <a:pt x="619" y="502"/>
                    </a:cubicBezTo>
                    <a:lnTo>
                      <a:pt x="664" y="493"/>
                    </a:lnTo>
                    <a:cubicBezTo>
                      <a:pt x="668" y="492"/>
                      <a:pt x="672" y="492"/>
                      <a:pt x="676" y="494"/>
                    </a:cubicBezTo>
                    <a:lnTo>
                      <a:pt x="791" y="542"/>
                    </a:lnTo>
                    <a:cubicBezTo>
                      <a:pt x="795" y="544"/>
                      <a:pt x="798" y="546"/>
                      <a:pt x="800" y="550"/>
                    </a:cubicBezTo>
                    <a:lnTo>
                      <a:pt x="825" y="588"/>
                    </a:lnTo>
                    <a:close/>
                    <a:moveTo>
                      <a:pt x="658" y="595"/>
                    </a:moveTo>
                    <a:lnTo>
                      <a:pt x="732" y="626"/>
                    </a:lnTo>
                    <a:moveTo>
                      <a:pt x="627" y="669"/>
                    </a:moveTo>
                    <a:lnTo>
                      <a:pt x="701" y="699"/>
                    </a:lnTo>
                    <a:moveTo>
                      <a:pt x="669" y="361"/>
                    </a:moveTo>
                    <a:lnTo>
                      <a:pt x="693" y="305"/>
                    </a:lnTo>
                    <a:moveTo>
                      <a:pt x="890" y="454"/>
                    </a:moveTo>
                    <a:lnTo>
                      <a:pt x="915" y="396"/>
                    </a:lnTo>
                    <a:moveTo>
                      <a:pt x="780" y="407"/>
                    </a:moveTo>
                    <a:lnTo>
                      <a:pt x="805" y="347"/>
                    </a:lnTo>
                    <a:moveTo>
                      <a:pt x="416" y="940"/>
                    </a:moveTo>
                    <a:cubicBezTo>
                      <a:pt x="275" y="938"/>
                      <a:pt x="145" y="863"/>
                      <a:pt x="74" y="742"/>
                    </a:cubicBezTo>
                    <a:cubicBezTo>
                      <a:pt x="3" y="620"/>
                      <a:pt x="1" y="470"/>
                      <a:pt x="69" y="347"/>
                    </a:cubicBezTo>
                    <a:moveTo>
                      <a:pt x="352" y="145"/>
                    </a:moveTo>
                    <a:cubicBezTo>
                      <a:pt x="462" y="127"/>
                      <a:pt x="574" y="154"/>
                      <a:pt x="663" y="222"/>
                    </a:cubicBezTo>
                    <a:moveTo>
                      <a:pt x="300" y="260"/>
                    </a:moveTo>
                    <a:cubicBezTo>
                      <a:pt x="300" y="326"/>
                      <a:pt x="246" y="380"/>
                      <a:pt x="180" y="380"/>
                    </a:cubicBezTo>
                    <a:cubicBezTo>
                      <a:pt x="113" y="380"/>
                      <a:pt x="60" y="326"/>
                      <a:pt x="60" y="260"/>
                    </a:cubicBezTo>
                    <a:cubicBezTo>
                      <a:pt x="60" y="209"/>
                      <a:pt x="130" y="79"/>
                      <a:pt x="163" y="29"/>
                    </a:cubicBezTo>
                    <a:cubicBezTo>
                      <a:pt x="166" y="23"/>
                      <a:pt x="173" y="20"/>
                      <a:pt x="180" y="20"/>
                    </a:cubicBezTo>
                    <a:cubicBezTo>
                      <a:pt x="186" y="20"/>
                      <a:pt x="193" y="23"/>
                      <a:pt x="196" y="29"/>
                    </a:cubicBezTo>
                    <a:cubicBezTo>
                      <a:pt x="229" y="79"/>
                      <a:pt x="300" y="209"/>
                      <a:pt x="300" y="260"/>
                    </a:cubicBezTo>
                  </a:path>
                </a:pathLst>
              </a:custGeom>
              <a:noFill/>
              <a:ln w="25400" cap="rnd">
                <a:solidFill>
                  <a:schemeClr val="accent1"/>
                </a:solidFill>
                <a:prstDash val="solid"/>
                <a:round/>
              </a:ln>
            </p:spPr>
            <p:txBody>
              <a:bodyPr rtlCol="0"/>
              <a:lstStyle/>
              <a:p>
                <a:pPr algn="ctr"/>
                <a:endParaRPr lang="zh-CN" altLang="en-US"/>
              </a:p>
            </p:txBody>
          </p:sp>
        </p:grpSp>
        <p:sp>
          <p:nvSpPr>
            <p:cNvPr id="50" name="textbox 50"/>
            <p:cNvSpPr/>
            <p:nvPr/>
          </p:nvSpPr>
          <p:spPr>
            <a:xfrm>
              <a:off x="2235" y="706"/>
              <a:ext cx="5213" cy="7017"/>
            </a:xfrm>
            <a:prstGeom prst="rect">
              <a:avLst/>
            </a:prstGeom>
            <a:noFill/>
            <a:ln w="0" cap="flat">
              <a:noFill/>
              <a:prstDash val="solid"/>
              <a:miter lim="0"/>
            </a:ln>
          </p:spPr>
          <p:txBody>
            <a:bodyPr vert="horz" wrap="square" lIns="0" tIns="0" rIns="0" bIns="0"/>
            <a:lstStyle/>
            <a:p>
              <a:pPr algn="r" rtl="0" eaLnBrk="0">
                <a:lnSpc>
                  <a:spcPct val="82000"/>
                </a:lnSpc>
              </a:pPr>
              <a:endParaRPr sz="1400" dirty="0">
                <a:solidFill>
                  <a:schemeClr val="tx1"/>
                </a:solidFill>
                <a:latin typeface="微软雅黑" panose="020B0503020204020204" charset="-122"/>
                <a:ea typeface="微软雅黑" panose="020B0503020204020204" charset="-122"/>
                <a:cs typeface="微软雅黑" panose="020B0503020204020204" charset="-122"/>
              </a:endParaRPr>
            </a:p>
            <a:p>
              <a:pPr marL="2286635" algn="r" rtl="0" eaLnBrk="0">
                <a:lnSpc>
                  <a:spcPct val="73000"/>
                </a:lnSpc>
              </a:pPr>
              <a:r>
                <a:rPr sz="1400" b="1"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rPr>
                <a:t>1982</a:t>
              </a:r>
              <a:endParaRPr sz="1400" dirty="0">
                <a:solidFill>
                  <a:schemeClr val="tx1"/>
                </a:solidFill>
                <a:latin typeface="微软雅黑" panose="020B0503020204020204" charset="-122"/>
                <a:ea typeface="微软雅黑" panose="020B0503020204020204" charset="-122"/>
                <a:cs typeface="微软雅黑" panose="020B0503020204020204" charset="-122"/>
              </a:endParaRPr>
            </a:p>
            <a:p>
              <a:pPr algn="r" rtl="0" eaLnBrk="0">
                <a:lnSpc>
                  <a:spcPct val="83000"/>
                </a:lnSpc>
                <a:spcBef>
                  <a:spcPts val="460"/>
                </a:spcBef>
              </a:pPr>
              <a:r>
                <a:rPr sz="140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复方卡比多巴</a:t>
              </a:r>
              <a:endParaRPr sz="1400" dirty="0">
                <a:solidFill>
                  <a:schemeClr val="tx1"/>
                </a:solidFill>
                <a:latin typeface="微软雅黑" panose="020B0503020204020204" charset="-122"/>
                <a:ea typeface="微软雅黑" panose="020B0503020204020204" charset="-122"/>
                <a:cs typeface="微软雅黑" panose="020B0503020204020204" charset="-122"/>
              </a:endParaRPr>
            </a:p>
            <a:p>
              <a:pPr marL="12700" algn="r" rtl="0" eaLnBrk="0">
                <a:lnSpc>
                  <a:spcPts val="1990"/>
                </a:lnSpc>
              </a:pPr>
              <a:r>
                <a:rPr sz="1400" kern="0" spc="30" dirty="0">
                  <a:solidFill>
                    <a:schemeClr val="tx1">
                      <a:alpha val="100000"/>
                    </a:schemeClr>
                  </a:solidFill>
                  <a:latin typeface="微软雅黑" panose="020B0503020204020204" charset="-122"/>
                  <a:ea typeface="微软雅黑" panose="020B0503020204020204" charset="-122"/>
                  <a:cs typeface="微软雅黑" panose="020B0503020204020204" charset="-122"/>
                </a:rPr>
                <a:t>(左旋多巴/卡比多巴 4:1或10:1</a:t>
              </a:r>
              <a:r>
                <a:rPr sz="1400" kern="0" spc="20" dirty="0">
                  <a:solidFill>
                    <a:schemeClr val="tx1">
                      <a:alpha val="100000"/>
                    </a:schemeClr>
                  </a:solidFill>
                  <a:latin typeface="微软雅黑" panose="020B0503020204020204" charset="-122"/>
                  <a:ea typeface="微软雅黑" panose="020B0503020204020204" charset="-122"/>
                  <a:cs typeface="微软雅黑" panose="020B0503020204020204" charset="-122"/>
                </a:rPr>
                <a:t>)</a:t>
              </a:r>
              <a:endParaRPr sz="1400" dirty="0">
                <a:solidFill>
                  <a:schemeClr val="tx1"/>
                </a:solidFill>
                <a:latin typeface="微软雅黑" panose="020B0503020204020204" charset="-122"/>
                <a:ea typeface="微软雅黑" panose="020B0503020204020204" charset="-122"/>
                <a:cs typeface="微软雅黑" panose="020B0503020204020204" charset="-122"/>
              </a:endParaRPr>
            </a:p>
            <a:p>
              <a:pPr marL="2274570" algn="r" rtl="0" eaLnBrk="0">
                <a:lnSpc>
                  <a:spcPct val="73000"/>
                </a:lnSpc>
                <a:spcBef>
                  <a:spcPts val="1675"/>
                </a:spcBef>
              </a:pPr>
              <a:r>
                <a:rPr sz="1400" b="1" kern="0" spc="20" dirty="0">
                  <a:solidFill>
                    <a:schemeClr val="tx1">
                      <a:alpha val="100000"/>
                    </a:schemeClr>
                  </a:solidFill>
                  <a:latin typeface="微软雅黑" panose="020B0503020204020204" charset="-122"/>
                  <a:ea typeface="微软雅黑" panose="020B0503020204020204" charset="-122"/>
                  <a:cs typeface="微软雅黑" panose="020B0503020204020204" charset="-122"/>
                </a:rPr>
                <a:t>2003</a:t>
              </a:r>
              <a:endParaRPr sz="1400" dirty="0">
                <a:solidFill>
                  <a:schemeClr val="tx1"/>
                </a:solidFill>
                <a:latin typeface="微软雅黑" panose="020B0503020204020204" charset="-122"/>
                <a:ea typeface="微软雅黑" panose="020B0503020204020204" charset="-122"/>
                <a:cs typeface="微软雅黑" panose="020B0503020204020204" charset="-122"/>
              </a:endParaRPr>
            </a:p>
            <a:p>
              <a:pPr marL="1735455" indent="-212725" algn="r" rtl="0" eaLnBrk="0">
                <a:lnSpc>
                  <a:spcPct val="93000"/>
                </a:lnSpc>
                <a:spcBef>
                  <a:spcPts val="1345"/>
                </a:spcBef>
              </a:pPr>
              <a:r>
                <a:rPr sz="1400"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rPr>
                <a:t>恩他卡朋添加至</a:t>
              </a:r>
              <a:r>
                <a:rPr sz="1400" kern="0" spc="-50" dirty="0">
                  <a:solidFill>
                    <a:schemeClr val="tx1">
                      <a:alpha val="100000"/>
                    </a:schemeClr>
                  </a:solidFill>
                  <a:latin typeface="微软雅黑" panose="020B0503020204020204" charset="-122"/>
                  <a:ea typeface="微软雅黑" panose="020B0503020204020204" charset="-122"/>
                  <a:cs typeface="微软雅黑" panose="020B0503020204020204" charset="-122"/>
                </a:rPr>
                <a:t>复方卡比多巴</a:t>
              </a:r>
              <a:endParaRPr sz="1400" dirty="0">
                <a:solidFill>
                  <a:schemeClr val="tx1"/>
                </a:solidFill>
                <a:latin typeface="微软雅黑" panose="020B0503020204020204" charset="-122"/>
                <a:ea typeface="微软雅黑" panose="020B0503020204020204" charset="-122"/>
                <a:cs typeface="微软雅黑" panose="020B0503020204020204" charset="-122"/>
              </a:endParaRPr>
            </a:p>
            <a:p>
              <a:pPr algn="r" rtl="0" eaLnBrk="0">
                <a:lnSpc>
                  <a:spcPct val="106000"/>
                </a:lnSpc>
              </a:pPr>
              <a:endParaRPr sz="1400" dirty="0">
                <a:solidFill>
                  <a:schemeClr val="tx1"/>
                </a:solidFill>
                <a:latin typeface="微软雅黑" panose="020B0503020204020204" charset="-122"/>
                <a:ea typeface="微软雅黑" panose="020B0503020204020204" charset="-122"/>
                <a:cs typeface="微软雅黑" panose="020B0503020204020204" charset="-122"/>
              </a:endParaRPr>
            </a:p>
            <a:p>
              <a:pPr marL="2274570" algn="r" rtl="0" eaLnBrk="0">
                <a:lnSpc>
                  <a:spcPct val="73000"/>
                </a:lnSpc>
                <a:spcBef>
                  <a:spcPts val="610"/>
                </a:spcBef>
              </a:pPr>
              <a:r>
                <a:rPr sz="1400" b="1" kern="0" spc="20" dirty="0">
                  <a:solidFill>
                    <a:schemeClr val="tx1">
                      <a:alpha val="100000"/>
                    </a:schemeClr>
                  </a:solidFill>
                  <a:latin typeface="微软雅黑" panose="020B0503020204020204" charset="-122"/>
                  <a:ea typeface="微软雅黑" panose="020B0503020204020204" charset="-122"/>
                  <a:cs typeface="微软雅黑" panose="020B0503020204020204" charset="-122"/>
                </a:rPr>
                <a:t>2005</a:t>
              </a:r>
              <a:endParaRPr sz="1400" dirty="0">
                <a:solidFill>
                  <a:schemeClr val="tx1"/>
                </a:solidFill>
                <a:latin typeface="微软雅黑" panose="020B0503020204020204" charset="-122"/>
                <a:ea typeface="微软雅黑" panose="020B0503020204020204" charset="-122"/>
                <a:cs typeface="微软雅黑" panose="020B0503020204020204" charset="-122"/>
              </a:endParaRPr>
            </a:p>
            <a:p>
              <a:pPr marL="1611630" indent="-852805" algn="r" rtl="0" eaLnBrk="0" fontAlgn="auto">
                <a:lnSpc>
                  <a:spcPct val="100000"/>
                </a:lnSpc>
                <a:spcBef>
                  <a:spcPts val="1200"/>
                </a:spcBef>
              </a:pPr>
              <a:r>
                <a:rPr sz="1400"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rPr>
                <a:t>水溶剂</a:t>
              </a:r>
              <a:r>
                <a:rPr sz="1400" kern="0" spc="50" dirty="0">
                  <a:solidFill>
                    <a:schemeClr val="tx1">
                      <a:alpha val="100000"/>
                    </a:schemeClr>
                  </a:solidFill>
                  <a:latin typeface="微软雅黑" panose="020B0503020204020204" charset="-122"/>
                  <a:ea typeface="微软雅黑" panose="020B0503020204020204" charset="-122"/>
                  <a:cs typeface="微软雅黑" panose="020B0503020204020204" charset="-122"/>
                </a:rPr>
                <a:t> </a:t>
              </a:r>
              <a:r>
                <a:rPr sz="1400" kern="0" spc="90" dirty="0">
                  <a:solidFill>
                    <a:schemeClr val="tx1">
                      <a:alpha val="100000"/>
                    </a:schemeClr>
                  </a:solidFill>
                  <a:latin typeface="微软雅黑" panose="020B0503020204020204" charset="-122"/>
                  <a:ea typeface="微软雅黑" panose="020B0503020204020204" charset="-122"/>
                  <a:cs typeface="微软雅黑" panose="020B0503020204020204" charset="-122"/>
                </a:rPr>
                <a:t>(</a:t>
              </a:r>
              <a:r>
                <a:rPr sz="1400" kern="0" spc="0" dirty="0">
                  <a:solidFill>
                    <a:schemeClr val="tx1">
                      <a:alpha val="100000"/>
                    </a:schemeClr>
                  </a:solidFill>
                  <a:latin typeface="微软雅黑" panose="020B0503020204020204" charset="-122"/>
                  <a:ea typeface="微软雅黑" panose="020B0503020204020204" charset="-122"/>
                  <a:cs typeface="微软雅黑" panose="020B0503020204020204" charset="-122"/>
                </a:rPr>
                <a:t>CARBILEV</a:t>
              </a:r>
              <a:r>
                <a:rPr sz="1400" kern="0" spc="90" dirty="0">
                  <a:solidFill>
                    <a:schemeClr val="tx1">
                      <a:alpha val="100000"/>
                    </a:schemeClr>
                  </a:solidFill>
                  <a:latin typeface="微软雅黑" panose="020B0503020204020204" charset="-122"/>
                  <a:ea typeface="微软雅黑" panose="020B0503020204020204" charset="-122"/>
                  <a:cs typeface="微软雅黑" panose="020B0503020204020204" charset="-122"/>
                </a:rPr>
                <a:t>)</a:t>
              </a:r>
              <a:endParaRPr sz="1400" kern="0" spc="9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p>
              <a:pPr marL="1611630" indent="-852805" algn="r" rtl="0" eaLnBrk="0" fontAlgn="auto">
                <a:lnSpc>
                  <a:spcPct val="100000"/>
                </a:lnSpc>
                <a:spcBef>
                  <a:spcPts val="1200"/>
                </a:spcBef>
              </a:pPr>
              <a:r>
                <a:rPr sz="1400" kern="0" spc="3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(左旋多巴/卡比多巴 4:1或10:1</a:t>
              </a:r>
              <a:r>
                <a:rPr sz="1400" kern="0" spc="2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a:t>
              </a:r>
              <a:endParaRPr sz="1400" dirty="0">
                <a:solidFill>
                  <a:schemeClr val="tx1"/>
                </a:solidFill>
                <a:latin typeface="微软雅黑" panose="020B0503020204020204" charset="-122"/>
                <a:ea typeface="微软雅黑" panose="020B0503020204020204" charset="-122"/>
                <a:cs typeface="微软雅黑" panose="020B0503020204020204" charset="-122"/>
              </a:endParaRPr>
            </a:p>
            <a:p>
              <a:pPr algn="r" rtl="0" eaLnBrk="0">
                <a:lnSpc>
                  <a:spcPct val="187000"/>
                </a:lnSpc>
              </a:pPr>
              <a:endParaRPr sz="1400" dirty="0">
                <a:solidFill>
                  <a:schemeClr val="tx1"/>
                </a:solidFill>
                <a:latin typeface="微软雅黑" panose="020B0503020204020204" charset="-122"/>
                <a:ea typeface="微软雅黑" panose="020B0503020204020204" charset="-122"/>
                <a:cs typeface="微软雅黑" panose="020B0503020204020204" charset="-122"/>
              </a:endParaRPr>
            </a:p>
            <a:p>
              <a:pPr marL="2274570" algn="r" rtl="0" eaLnBrk="0">
                <a:lnSpc>
                  <a:spcPct val="73000"/>
                </a:lnSpc>
                <a:spcBef>
                  <a:spcPts val="610"/>
                </a:spcBef>
              </a:pPr>
              <a:r>
                <a:rPr sz="1400" b="1" kern="0" spc="20" dirty="0">
                  <a:solidFill>
                    <a:schemeClr val="tx1">
                      <a:alpha val="100000"/>
                    </a:schemeClr>
                  </a:solidFill>
                  <a:latin typeface="微软雅黑" panose="020B0503020204020204" charset="-122"/>
                  <a:ea typeface="微软雅黑" panose="020B0503020204020204" charset="-122"/>
                  <a:cs typeface="微软雅黑" panose="020B0503020204020204" charset="-122"/>
                </a:rPr>
                <a:t>2015</a:t>
              </a:r>
              <a:endParaRPr sz="1400" dirty="0">
                <a:solidFill>
                  <a:schemeClr val="tx1"/>
                </a:solidFill>
                <a:latin typeface="微软雅黑" panose="020B0503020204020204" charset="-122"/>
                <a:ea typeface="微软雅黑" panose="020B0503020204020204" charset="-122"/>
                <a:cs typeface="微软雅黑" panose="020B0503020204020204" charset="-122"/>
              </a:endParaRPr>
            </a:p>
            <a:p>
              <a:pPr marL="1352550" indent="-22225" algn="r" rtl="0" eaLnBrk="0">
                <a:lnSpc>
                  <a:spcPct val="98000"/>
                </a:lnSpc>
                <a:spcBef>
                  <a:spcPts val="1385"/>
                </a:spcBef>
              </a:pPr>
              <a:r>
                <a:rPr sz="1400"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rPr>
                <a:t>左旋多巴卡比多巴</a:t>
              </a:r>
              <a:r>
                <a:rPr sz="140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肠凝胶(</a:t>
              </a:r>
              <a:r>
                <a:rPr sz="1400" kern="0" spc="0" dirty="0">
                  <a:solidFill>
                    <a:schemeClr val="tx1">
                      <a:alpha val="100000"/>
                    </a:schemeClr>
                  </a:solidFill>
                  <a:latin typeface="微软雅黑" panose="020B0503020204020204" charset="-122"/>
                  <a:ea typeface="微软雅黑" panose="020B0503020204020204" charset="-122"/>
                  <a:cs typeface="微软雅黑" panose="020B0503020204020204" charset="-122"/>
                </a:rPr>
                <a:t>Duopa</a:t>
              </a:r>
              <a:r>
                <a:rPr sz="140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a:t>
              </a:r>
              <a:endParaRPr sz="1400" dirty="0">
                <a:solidFill>
                  <a:schemeClr val="tx1"/>
                </a:solidFill>
                <a:latin typeface="微软雅黑" panose="020B0503020204020204" charset="-122"/>
                <a:ea typeface="微软雅黑" panose="020B0503020204020204" charset="-122"/>
                <a:cs typeface="微软雅黑" panose="020B0503020204020204" charset="-122"/>
              </a:endParaRPr>
            </a:p>
            <a:p>
              <a:pPr algn="r" rtl="0" eaLnBrk="0">
                <a:lnSpc>
                  <a:spcPct val="194000"/>
                </a:lnSpc>
              </a:pPr>
              <a:r>
                <a:rPr sz="1400" b="1" kern="0" spc="20" dirty="0">
                  <a:solidFill>
                    <a:schemeClr val="tx1">
                      <a:alpha val="100000"/>
                    </a:schemeClr>
                  </a:solidFill>
                  <a:latin typeface="微软雅黑" panose="020B0503020204020204" charset="-122"/>
                  <a:ea typeface="微软雅黑" panose="020B0503020204020204" charset="-122"/>
                  <a:cs typeface="微软雅黑" panose="020B0503020204020204" charset="-122"/>
                </a:rPr>
                <a:t>2024</a:t>
              </a:r>
              <a:endParaRPr sz="1400" dirty="0">
                <a:solidFill>
                  <a:schemeClr val="tx1"/>
                </a:solidFill>
                <a:latin typeface="微软雅黑" panose="020B0503020204020204" charset="-122"/>
                <a:ea typeface="微软雅黑" panose="020B0503020204020204" charset="-122"/>
                <a:cs typeface="微软雅黑" panose="020B0503020204020204" charset="-122"/>
              </a:endParaRPr>
            </a:p>
            <a:p>
              <a:pPr marL="1218565" indent="-78740" algn="r" rtl="0" eaLnBrk="0">
                <a:lnSpc>
                  <a:spcPct val="105000"/>
                </a:lnSpc>
                <a:spcBef>
                  <a:spcPts val="5"/>
                </a:spcBef>
              </a:pPr>
              <a:r>
                <a:rPr sz="1400"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rPr>
                <a:t>新一代卡左双释胶囊</a:t>
              </a:r>
              <a:r>
                <a:rPr sz="1400" kern="0" spc="30" dirty="0">
                  <a:solidFill>
                    <a:schemeClr val="tx1">
                      <a:alpha val="100000"/>
                    </a:schemeClr>
                  </a:solidFill>
                  <a:latin typeface="微软雅黑" panose="020B0503020204020204" charset="-122"/>
                  <a:ea typeface="微软雅黑" panose="020B0503020204020204" charset="-122"/>
                  <a:cs typeface="微软雅黑" panose="020B0503020204020204" charset="-122"/>
                </a:rPr>
                <a:t> </a:t>
              </a:r>
              <a:r>
                <a:rPr sz="1400" kern="0" spc="0" dirty="0">
                  <a:solidFill>
                    <a:schemeClr val="tx1">
                      <a:alpha val="100000"/>
                    </a:schemeClr>
                  </a:solidFill>
                  <a:latin typeface="微软雅黑" panose="020B0503020204020204" charset="-122"/>
                  <a:ea typeface="微软雅黑" panose="020B0503020204020204" charset="-122"/>
                  <a:cs typeface="微软雅黑" panose="020B0503020204020204" charset="-122"/>
                </a:rPr>
                <a:t>IPX</a:t>
              </a:r>
              <a:r>
                <a:rPr sz="1400" kern="0" spc="50" dirty="0">
                  <a:solidFill>
                    <a:schemeClr val="tx1">
                      <a:alpha val="100000"/>
                    </a:schemeClr>
                  </a:solidFill>
                  <a:latin typeface="微软雅黑" panose="020B0503020204020204" charset="-122"/>
                  <a:ea typeface="微软雅黑" panose="020B0503020204020204" charset="-122"/>
                  <a:cs typeface="微软雅黑" panose="020B0503020204020204" charset="-122"/>
                </a:rPr>
                <a:t>203(</a:t>
              </a:r>
              <a:r>
                <a:rPr sz="1400" kern="0" spc="0" dirty="0">
                  <a:solidFill>
                    <a:schemeClr val="tx1">
                      <a:alpha val="100000"/>
                    </a:schemeClr>
                  </a:solidFill>
                  <a:latin typeface="微软雅黑" panose="020B0503020204020204" charset="-122"/>
                  <a:ea typeface="微软雅黑" panose="020B0503020204020204" charset="-122"/>
                  <a:cs typeface="微软雅黑" panose="020B0503020204020204" charset="-122"/>
                </a:rPr>
                <a:t>Crexont</a:t>
              </a:r>
              <a:r>
                <a:rPr sz="1400" kern="0" spc="50" dirty="0">
                  <a:solidFill>
                    <a:schemeClr val="tx1">
                      <a:alpha val="100000"/>
                    </a:schemeClr>
                  </a:solidFill>
                  <a:latin typeface="微软雅黑" panose="020B0503020204020204" charset="-122"/>
                  <a:ea typeface="微软雅黑" panose="020B0503020204020204" charset="-122"/>
                  <a:cs typeface="微软雅黑" panose="020B0503020204020204" charset="-122"/>
                </a:rPr>
                <a:t>)</a:t>
              </a:r>
              <a:endParaRPr sz="1400" kern="0" spc="5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p:txBody>
        </p:sp>
      </p:grpSp>
      <p:sp>
        <p:nvSpPr>
          <p:cNvPr id="7" name="文本框 6"/>
          <p:cNvSpPr txBox="1"/>
          <p:nvPr/>
        </p:nvSpPr>
        <p:spPr>
          <a:xfrm>
            <a:off x="1112520" y="803275"/>
            <a:ext cx="421640" cy="3917315"/>
          </a:xfrm>
          <a:prstGeom prst="rect">
            <a:avLst/>
          </a:prstGeom>
          <a:noFill/>
        </p:spPr>
        <p:txBody>
          <a:bodyPr wrap="square" rtlCol="0">
            <a:noAutofit/>
          </a:bodyPr>
          <a:lstStyle/>
          <a:p>
            <a:r>
              <a:rPr lang="zh-CN" altLang="en-US" sz="2800">
                <a:latin typeface="微软雅黑" panose="020B0503020204020204" charset="-122"/>
                <a:ea typeface="微软雅黑" panose="020B0503020204020204" charset="-122"/>
              </a:rPr>
              <a:t>全球左旋多巴药物一览表</a:t>
            </a:r>
            <a:endParaRPr lang="zh-CN" altLang="en-US" sz="2800">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424777" y="330751"/>
            <a:ext cx="801150" cy="801150"/>
          </a:xfrm>
          <a:prstGeom prst="rect">
            <a:avLst/>
          </a:prstGeom>
        </p:spPr>
      </p:pic>
      <p:sp>
        <p:nvSpPr>
          <p:cNvPr id="37" name="文本框 36"/>
          <p:cNvSpPr txBox="1"/>
          <p:nvPr/>
        </p:nvSpPr>
        <p:spPr>
          <a:xfrm>
            <a:off x="1219200" y="546660"/>
            <a:ext cx="6096000" cy="460375"/>
          </a:xfrm>
          <a:prstGeom prst="rect">
            <a:avLst/>
          </a:prstGeom>
          <a:noFill/>
        </p:spPr>
        <p:txBody>
          <a:bodyPr wrap="square">
            <a:spAutoFit/>
          </a:bodyPr>
          <a:lstStyle/>
          <a:p>
            <a:pPr>
              <a:defRPr/>
            </a:pPr>
            <a:r>
              <a:rPr kumimoji="1" lang="zh-CN" altLang="en-US" sz="2400" spc="300" dirty="0" smtClean="0">
                <a:solidFill>
                  <a:srgbClr val="0070C0"/>
                </a:solidFill>
                <a:latin typeface="汉仪雅酷黑 75W" panose="020B0804020202020204" pitchFamily="34" charset="-122"/>
                <a:ea typeface="汉仪雅酷黑 75W" panose="020B0804020202020204" pitchFamily="34" charset="-122"/>
                <a:cs typeface="+mn-ea"/>
                <a:sym typeface="+mn-lt"/>
              </a:rPr>
              <a:t>帕金森病手术治疗</a:t>
            </a:r>
            <a:r>
              <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rPr>
              <a:t>新进展</a:t>
            </a:r>
            <a:endPar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endParaRPr>
          </a:p>
        </p:txBody>
      </p:sp>
      <p:grpSp>
        <p:nvGrpSpPr>
          <p:cNvPr id="4" name="组合 3"/>
          <p:cNvGrpSpPr/>
          <p:nvPr/>
        </p:nvGrpSpPr>
        <p:grpSpPr>
          <a:xfrm>
            <a:off x="825352" y="2763819"/>
            <a:ext cx="6103244" cy="1513235"/>
            <a:chOff x="938672" y="1483793"/>
            <a:chExt cx="6103244" cy="1513235"/>
          </a:xfrm>
        </p:grpSpPr>
        <p:sp>
          <p:nvSpPr>
            <p:cNvPr id="5" name="Inhaltsplatzhalter 4"/>
            <p:cNvSpPr txBox="1"/>
            <p:nvPr/>
          </p:nvSpPr>
          <p:spPr>
            <a:xfrm>
              <a:off x="938672" y="1483793"/>
              <a:ext cx="5381671" cy="1513235"/>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2000609000000000000"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2000609000000000000"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9pPr>
            </a:lstStyle>
            <a:p>
              <a:pPr marL="0" indent="0">
                <a:lnSpc>
                  <a:spcPct val="150000"/>
                </a:lnSpc>
                <a:buNone/>
              </a:pPr>
              <a:r>
                <a:rPr lang="zh-CN" altLang="en-US" sz="2000" dirty="0" smtClean="0">
                  <a:solidFill>
                    <a:schemeClr val="tx1"/>
                  </a:solidFill>
                  <a:latin typeface="微软雅黑" panose="020B0503020204020204" charset="-122"/>
                  <a:ea typeface="微软雅黑" panose="020B0503020204020204" charset="-122"/>
                  <a:cs typeface="+mn-ea"/>
                  <a:sym typeface="+mn-lt"/>
                </a:rPr>
                <a:t>闭环自适应</a:t>
              </a:r>
              <a:r>
                <a:rPr lang="en-US" altLang="zh-CN" sz="2000" dirty="0" smtClean="0">
                  <a:solidFill>
                    <a:schemeClr val="tx1"/>
                  </a:solidFill>
                  <a:latin typeface="微软雅黑" panose="020B0503020204020204" charset="-122"/>
                  <a:ea typeface="微软雅黑" panose="020B0503020204020204" charset="-122"/>
                  <a:cs typeface="+mn-ea"/>
                  <a:sym typeface="+mn-lt"/>
                </a:rPr>
                <a:t>DBS,</a:t>
              </a:r>
              <a:r>
                <a:rPr lang="zh-CN" altLang="en-US" sz="2000" dirty="0" smtClean="0">
                  <a:solidFill>
                    <a:schemeClr val="tx1"/>
                  </a:solidFill>
                  <a:latin typeface="微软雅黑" panose="020B0503020204020204" charset="-122"/>
                  <a:ea typeface="微软雅黑" panose="020B0503020204020204" charset="-122"/>
                  <a:cs typeface="+mn-ea"/>
                  <a:sym typeface="+mn-lt"/>
                </a:rPr>
                <a:t>可根据患者病情自主调整刺激参数，较以往</a:t>
              </a:r>
              <a:r>
                <a:rPr lang="en-US" altLang="zh-CN" sz="2000" dirty="0" smtClean="0">
                  <a:solidFill>
                    <a:schemeClr val="tx1"/>
                  </a:solidFill>
                  <a:latin typeface="微软雅黑" panose="020B0503020204020204" charset="-122"/>
                  <a:ea typeface="微软雅黑" panose="020B0503020204020204" charset="-122"/>
                  <a:cs typeface="+mn-ea"/>
                  <a:sym typeface="+mn-lt"/>
                </a:rPr>
                <a:t>DBS</a:t>
              </a:r>
              <a:r>
                <a:rPr lang="zh-CN" altLang="en-US" sz="2000" dirty="0" smtClean="0">
                  <a:solidFill>
                    <a:schemeClr val="tx1"/>
                  </a:solidFill>
                  <a:latin typeface="微软雅黑" panose="020B0503020204020204" charset="-122"/>
                  <a:ea typeface="微软雅黑" panose="020B0503020204020204" charset="-122"/>
                  <a:cs typeface="+mn-ea"/>
                  <a:sym typeface="+mn-lt"/>
                </a:rPr>
                <a:t>更稳定，效果更好。</a:t>
              </a:r>
              <a:endParaRPr lang="en-US" altLang="zh-CN" sz="2000" dirty="0" smtClean="0">
                <a:solidFill>
                  <a:schemeClr val="tx1"/>
                </a:solidFill>
                <a:latin typeface="微软雅黑" panose="020B0503020204020204" charset="-122"/>
                <a:ea typeface="微软雅黑" panose="020B0503020204020204" charset="-122"/>
                <a:cs typeface="+mn-ea"/>
                <a:sym typeface="+mn-lt"/>
              </a:endParaRPr>
            </a:p>
            <a:p>
              <a:pPr marL="0" indent="0">
                <a:lnSpc>
                  <a:spcPct val="150000"/>
                </a:lnSpc>
                <a:buNone/>
              </a:pPr>
              <a:r>
                <a:rPr lang="zh-CN" altLang="en-US" sz="2000" dirty="0" smtClean="0">
                  <a:solidFill>
                    <a:schemeClr val="tx1"/>
                  </a:solidFill>
                  <a:latin typeface="微软雅黑" panose="020B0503020204020204" charset="-122"/>
                  <a:ea typeface="微软雅黑" panose="020B0503020204020204" charset="-122"/>
                  <a:cs typeface="+mn-ea"/>
                  <a:sym typeface="+mn-lt"/>
                </a:rPr>
                <a:t>方向性电极、多</a:t>
              </a:r>
              <a:r>
                <a:rPr lang="zh-CN" altLang="en-US" sz="2000" dirty="0" smtClean="0">
                  <a:solidFill>
                    <a:schemeClr val="tx1"/>
                  </a:solidFill>
                  <a:latin typeface="微软雅黑" panose="020B0503020204020204" charset="-122"/>
                  <a:ea typeface="微软雅黑" panose="020B0503020204020204" charset="-122"/>
                  <a:cs typeface="+mn-ea"/>
                  <a:sym typeface="+mn-lt"/>
                </a:rPr>
                <a:t>触点等</a:t>
              </a:r>
              <a:r>
                <a:rPr lang="zh-CN" altLang="en-US" sz="2000" dirty="0" smtClean="0">
                  <a:solidFill>
                    <a:schemeClr val="tx1"/>
                  </a:solidFill>
                  <a:latin typeface="微软雅黑" panose="020B0503020204020204" charset="-122"/>
                  <a:ea typeface="微软雅黑" panose="020B0503020204020204" charset="-122"/>
                  <a:cs typeface="+mn-ea"/>
                  <a:sym typeface="+mn-lt"/>
                </a:rPr>
                <a:t>。</a:t>
              </a:r>
              <a:endParaRPr lang="zh-CN" altLang="en-US" sz="2000" dirty="0">
                <a:solidFill>
                  <a:schemeClr val="tx1"/>
                </a:solidFill>
                <a:latin typeface="微软雅黑" panose="020B0503020204020204" charset="-122"/>
                <a:ea typeface="微软雅黑" panose="020B0503020204020204" charset="-122"/>
                <a:cs typeface="+mn-ea"/>
                <a:sym typeface="+mn-lt"/>
              </a:endParaRPr>
            </a:p>
          </p:txBody>
        </p:sp>
        <p:grpSp>
          <p:nvGrpSpPr>
            <p:cNvPr id="8" name="Group 34"/>
            <p:cNvGrpSpPr/>
            <p:nvPr/>
          </p:nvGrpSpPr>
          <p:grpSpPr>
            <a:xfrm>
              <a:off x="6895195" y="2899511"/>
              <a:ext cx="146721" cy="11603"/>
              <a:chOff x="803275" y="2834926"/>
              <a:chExt cx="209550" cy="16572"/>
            </a:xfrm>
            <a:solidFill>
              <a:srgbClr val="00B050"/>
            </a:solidFill>
          </p:grpSpPr>
          <p:sp>
            <p:nvSpPr>
              <p:cNvPr id="9" name="Rectangle 31"/>
              <p:cNvSpPr>
                <a:spLocks noChangeArrowheads="1"/>
              </p:cNvSpPr>
              <p:nvPr/>
            </p:nvSpPr>
            <p:spPr bwMode="auto">
              <a:xfrm>
                <a:off x="803275" y="2834926"/>
                <a:ext cx="26988" cy="16572"/>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0" name="Rectangle 32"/>
              <p:cNvSpPr>
                <a:spLocks noChangeArrowheads="1"/>
              </p:cNvSpPr>
              <p:nvPr/>
            </p:nvSpPr>
            <p:spPr bwMode="auto">
              <a:xfrm>
                <a:off x="895350"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1" name="Rectangle 33"/>
              <p:cNvSpPr>
                <a:spLocks noChangeArrowheads="1"/>
              </p:cNvSpPr>
              <p:nvPr/>
            </p:nvSpPr>
            <p:spPr bwMode="auto">
              <a:xfrm>
                <a:off x="987425"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grpSp>
      </p:grpSp>
      <p:grpSp>
        <p:nvGrpSpPr>
          <p:cNvPr id="28" name="组合 27"/>
          <p:cNvGrpSpPr/>
          <p:nvPr/>
        </p:nvGrpSpPr>
        <p:grpSpPr>
          <a:xfrm>
            <a:off x="872965" y="1302371"/>
            <a:ext cx="7008650" cy="801329"/>
            <a:chOff x="2877186" y="1274916"/>
            <a:chExt cx="7008650" cy="801329"/>
          </a:xfrm>
        </p:grpSpPr>
        <p:sp>
          <p:nvSpPr>
            <p:cNvPr id="29" name="文本框 28"/>
            <p:cNvSpPr txBox="1"/>
            <p:nvPr/>
          </p:nvSpPr>
          <p:spPr>
            <a:xfrm>
              <a:off x="2877186" y="1274916"/>
              <a:ext cx="7008650" cy="523220"/>
            </a:xfrm>
            <a:prstGeom prst="rect">
              <a:avLst/>
            </a:prstGeom>
            <a:noFill/>
          </p:spPr>
          <p:txBody>
            <a:bodyPr wrap="none" rtlCol="0">
              <a:spAutoFit/>
            </a:bodyPr>
            <a:lstStyle/>
            <a:p>
              <a:pPr lvl="0">
                <a:defRPr/>
              </a:pPr>
              <a:r>
                <a:rPr kumimoji="1" lang="zh-CN" altLang="en-US" sz="2800" b="1" spc="300" dirty="0" smtClean="0">
                  <a:solidFill>
                    <a:srgbClr val="0070C0"/>
                  </a:solidFill>
                  <a:latin typeface="微软雅黑" panose="020B0503020204020204" charset="-122"/>
                  <a:ea typeface="微软雅黑" panose="020B0503020204020204" charset="-122"/>
                  <a:cs typeface="+mn-ea"/>
                  <a:sym typeface="+mn-lt"/>
                </a:rPr>
                <a:t>进展一：</a:t>
              </a:r>
              <a:r>
                <a:rPr kumimoji="1" lang="en-US" altLang="zh-CN" sz="2800" b="1" spc="300" dirty="0" smtClean="0">
                  <a:solidFill>
                    <a:srgbClr val="0070C0"/>
                  </a:solidFill>
                  <a:latin typeface="微软雅黑" panose="020B0503020204020204" charset="-122"/>
                  <a:ea typeface="微软雅黑" panose="020B0503020204020204" charset="-122"/>
                  <a:cs typeface="+mn-ea"/>
                  <a:sym typeface="+mn-lt"/>
                </a:rPr>
                <a:t>DBS</a:t>
              </a:r>
              <a:r>
                <a:rPr kumimoji="1" lang="zh-CN" altLang="en-US" sz="2800" b="1" spc="300" dirty="0" smtClean="0">
                  <a:solidFill>
                    <a:srgbClr val="0070C0"/>
                  </a:solidFill>
                  <a:latin typeface="微软雅黑" panose="020B0503020204020204" charset="-122"/>
                  <a:ea typeface="微软雅黑" panose="020B0503020204020204" charset="-122"/>
                  <a:cs typeface="+mn-ea"/>
                  <a:sym typeface="+mn-lt"/>
                </a:rPr>
                <a:t>新疗法治疗帕金森病进展</a:t>
              </a:r>
              <a:endParaRPr kumimoji="1" lang="zh-CN" altLang="en-US" sz="2800" b="1" spc="300" dirty="0">
                <a:solidFill>
                  <a:srgbClr val="0070C0"/>
                </a:solidFill>
                <a:latin typeface="微软雅黑" panose="020B0503020204020204" charset="-122"/>
                <a:ea typeface="微软雅黑" panose="020B0503020204020204" charset="-122"/>
                <a:cs typeface="+mn-ea"/>
                <a:sym typeface="+mn-lt"/>
              </a:endParaRPr>
            </a:p>
          </p:txBody>
        </p:sp>
        <p:grpSp>
          <p:nvGrpSpPr>
            <p:cNvPr id="30" name="组合 29"/>
            <p:cNvGrpSpPr/>
            <p:nvPr/>
          </p:nvGrpSpPr>
          <p:grpSpPr>
            <a:xfrm>
              <a:off x="3106425" y="2013959"/>
              <a:ext cx="1346511" cy="62286"/>
              <a:chOff x="2083190" y="4081488"/>
              <a:chExt cx="1346511" cy="62286"/>
            </a:xfrm>
            <a:gradFill>
              <a:gsLst>
                <a:gs pos="42500">
                  <a:srgbClr val="FF2A92"/>
                </a:gs>
                <a:gs pos="0">
                  <a:srgbClr val="922FC7"/>
                </a:gs>
                <a:gs pos="85000">
                  <a:srgbClr val="FF9E30"/>
                </a:gs>
              </a:gsLst>
              <a:lin ang="0" scaled="0"/>
            </a:gradFill>
          </p:grpSpPr>
          <p:sp>
            <p:nvSpPr>
              <p:cNvPr id="31" name="圆角矩形 42"/>
              <p:cNvSpPr/>
              <p:nvPr/>
            </p:nvSpPr>
            <p:spPr>
              <a:xfrm>
                <a:off x="2083190" y="4081488"/>
                <a:ext cx="951191" cy="62286"/>
              </a:xfrm>
              <a:prstGeom prst="roundRect">
                <a:avLst>
                  <a:gd name="adj" fmla="val 50000"/>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32" name="圆角矩形 43"/>
              <p:cNvSpPr/>
              <p:nvPr/>
            </p:nvSpPr>
            <p:spPr>
              <a:xfrm>
                <a:off x="3114467" y="4081488"/>
                <a:ext cx="315234" cy="62286"/>
              </a:xfrm>
              <a:prstGeom prst="roundRect">
                <a:avLst>
                  <a:gd name="adj" fmla="val 50000"/>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grpSp>
      </p:grpSp>
      <p:pic>
        <p:nvPicPr>
          <p:cNvPr id="34" name="图片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9374" y="1186342"/>
            <a:ext cx="4206176" cy="5306992"/>
          </a:xfrm>
          <a:prstGeom prst="rect">
            <a:avLst/>
          </a:prstGeom>
        </p:spPr>
      </p:pic>
      <p:pic>
        <p:nvPicPr>
          <p:cNvPr id="2" name="图片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5767" y="330751"/>
            <a:ext cx="3611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424777" y="330751"/>
            <a:ext cx="801150" cy="801150"/>
          </a:xfrm>
          <a:prstGeom prst="rect">
            <a:avLst/>
          </a:prstGeom>
        </p:spPr>
      </p:pic>
      <p:sp>
        <p:nvSpPr>
          <p:cNvPr id="37" name="文本框 36"/>
          <p:cNvSpPr txBox="1"/>
          <p:nvPr/>
        </p:nvSpPr>
        <p:spPr>
          <a:xfrm>
            <a:off x="1219200" y="546660"/>
            <a:ext cx="6096000" cy="460375"/>
          </a:xfrm>
          <a:prstGeom prst="rect">
            <a:avLst/>
          </a:prstGeom>
          <a:noFill/>
        </p:spPr>
        <p:txBody>
          <a:bodyPr wrap="square">
            <a:spAutoFit/>
          </a:bodyPr>
          <a:lstStyle/>
          <a:p>
            <a:pPr>
              <a:defRPr/>
            </a:pPr>
            <a:r>
              <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rPr>
              <a:t>帕金森病手术治疗新进展</a:t>
            </a:r>
            <a:endPar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endParaRPr>
          </a:p>
        </p:txBody>
      </p:sp>
      <p:grpSp>
        <p:nvGrpSpPr>
          <p:cNvPr id="4" name="组合 3"/>
          <p:cNvGrpSpPr/>
          <p:nvPr/>
        </p:nvGrpSpPr>
        <p:grpSpPr>
          <a:xfrm>
            <a:off x="690271" y="2643136"/>
            <a:ext cx="6238325" cy="1548004"/>
            <a:chOff x="803591" y="1363110"/>
            <a:chExt cx="6238325" cy="1548004"/>
          </a:xfrm>
        </p:grpSpPr>
        <p:sp>
          <p:nvSpPr>
            <p:cNvPr id="5" name="Inhaltsplatzhalter 4"/>
            <p:cNvSpPr txBox="1"/>
            <p:nvPr/>
          </p:nvSpPr>
          <p:spPr>
            <a:xfrm>
              <a:off x="803591" y="1363110"/>
              <a:ext cx="5909838" cy="923330"/>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2000609000000000000"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2000609000000000000"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9pPr>
            </a:lstStyle>
            <a:p>
              <a:pPr marL="0" indent="0">
                <a:lnSpc>
                  <a:spcPct val="150000"/>
                </a:lnSpc>
                <a:buNone/>
              </a:pPr>
              <a:r>
                <a:rPr lang="zh-CN" altLang="en-US" sz="2000" dirty="0" smtClean="0">
                  <a:solidFill>
                    <a:schemeClr val="tx1"/>
                  </a:solidFill>
                  <a:latin typeface="微软雅黑" panose="020B0503020204020204" charset="-122"/>
                  <a:ea typeface="微软雅黑" panose="020B0503020204020204" charset="-122"/>
                  <a:cs typeface="+mn-ea"/>
                  <a:sym typeface="+mn-lt"/>
                </a:rPr>
                <a:t>磁共振引导聚焦超声丘脑切除术治疗帕金森病，双侧治疗的有效性明显，但安全性需要进一步研究。</a:t>
              </a:r>
              <a:endParaRPr lang="zh-CN" altLang="en-US" sz="2000" dirty="0">
                <a:solidFill>
                  <a:schemeClr val="tx1"/>
                </a:solidFill>
                <a:latin typeface="微软雅黑" panose="020B0503020204020204" charset="-122"/>
                <a:ea typeface="微软雅黑" panose="020B0503020204020204" charset="-122"/>
                <a:cs typeface="+mn-ea"/>
                <a:sym typeface="+mn-lt"/>
              </a:endParaRPr>
            </a:p>
          </p:txBody>
        </p:sp>
        <p:grpSp>
          <p:nvGrpSpPr>
            <p:cNvPr id="8" name="Group 34"/>
            <p:cNvGrpSpPr/>
            <p:nvPr/>
          </p:nvGrpSpPr>
          <p:grpSpPr>
            <a:xfrm>
              <a:off x="6895195" y="2899511"/>
              <a:ext cx="146721" cy="11603"/>
              <a:chOff x="803275" y="2834926"/>
              <a:chExt cx="209550" cy="16572"/>
            </a:xfrm>
            <a:solidFill>
              <a:srgbClr val="00B050"/>
            </a:solidFill>
          </p:grpSpPr>
          <p:sp>
            <p:nvSpPr>
              <p:cNvPr id="9" name="Rectangle 31"/>
              <p:cNvSpPr>
                <a:spLocks noChangeArrowheads="1"/>
              </p:cNvSpPr>
              <p:nvPr/>
            </p:nvSpPr>
            <p:spPr bwMode="auto">
              <a:xfrm>
                <a:off x="803275" y="2834926"/>
                <a:ext cx="26988" cy="16572"/>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0" name="Rectangle 32"/>
              <p:cNvSpPr>
                <a:spLocks noChangeArrowheads="1"/>
              </p:cNvSpPr>
              <p:nvPr/>
            </p:nvSpPr>
            <p:spPr bwMode="auto">
              <a:xfrm>
                <a:off x="895350"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1" name="Rectangle 33"/>
              <p:cNvSpPr>
                <a:spLocks noChangeArrowheads="1"/>
              </p:cNvSpPr>
              <p:nvPr/>
            </p:nvSpPr>
            <p:spPr bwMode="auto">
              <a:xfrm>
                <a:off x="987425"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grpSp>
      </p:grpSp>
      <p:grpSp>
        <p:nvGrpSpPr>
          <p:cNvPr id="28" name="组合 27"/>
          <p:cNvGrpSpPr/>
          <p:nvPr/>
        </p:nvGrpSpPr>
        <p:grpSpPr>
          <a:xfrm>
            <a:off x="872965" y="1302371"/>
            <a:ext cx="8135560" cy="801329"/>
            <a:chOff x="2877186" y="1274916"/>
            <a:chExt cx="8135560" cy="801329"/>
          </a:xfrm>
        </p:grpSpPr>
        <p:sp>
          <p:nvSpPr>
            <p:cNvPr id="29" name="文本框 28"/>
            <p:cNvSpPr txBox="1"/>
            <p:nvPr/>
          </p:nvSpPr>
          <p:spPr>
            <a:xfrm>
              <a:off x="2877186" y="1274916"/>
              <a:ext cx="8135560" cy="523220"/>
            </a:xfrm>
            <a:prstGeom prst="rect">
              <a:avLst/>
            </a:prstGeom>
            <a:noFill/>
          </p:spPr>
          <p:txBody>
            <a:bodyPr wrap="none" rtlCol="0">
              <a:spAutoFit/>
            </a:bodyPr>
            <a:lstStyle/>
            <a:p>
              <a:pPr lvl="0">
                <a:defRPr/>
              </a:pPr>
              <a:r>
                <a:rPr kumimoji="1" lang="zh-CN" altLang="en-US" sz="2800" b="1" spc="300" dirty="0" smtClean="0">
                  <a:solidFill>
                    <a:srgbClr val="0070C0"/>
                  </a:solidFill>
                  <a:latin typeface="微软雅黑" panose="020B0503020204020204" charset="-122"/>
                  <a:ea typeface="微软雅黑" panose="020B0503020204020204" charset="-122"/>
                  <a:cs typeface="+mn-ea"/>
                  <a:sym typeface="+mn-lt"/>
                </a:rPr>
                <a:t>进展二：新型“无创”手术治疗帕金森病进展</a:t>
              </a:r>
              <a:endParaRPr kumimoji="1" lang="zh-CN" altLang="en-US" sz="2800" b="1" spc="300" dirty="0">
                <a:solidFill>
                  <a:srgbClr val="0070C0"/>
                </a:solidFill>
                <a:latin typeface="微软雅黑" panose="020B0503020204020204" charset="-122"/>
                <a:ea typeface="微软雅黑" panose="020B0503020204020204" charset="-122"/>
                <a:cs typeface="+mn-ea"/>
                <a:sym typeface="+mn-lt"/>
              </a:endParaRPr>
            </a:p>
          </p:txBody>
        </p:sp>
        <p:grpSp>
          <p:nvGrpSpPr>
            <p:cNvPr id="30" name="组合 29"/>
            <p:cNvGrpSpPr/>
            <p:nvPr/>
          </p:nvGrpSpPr>
          <p:grpSpPr>
            <a:xfrm>
              <a:off x="3106425" y="2013959"/>
              <a:ext cx="1346511" cy="62286"/>
              <a:chOff x="2083190" y="4081488"/>
              <a:chExt cx="1346511" cy="62286"/>
            </a:xfrm>
            <a:gradFill>
              <a:gsLst>
                <a:gs pos="42500">
                  <a:srgbClr val="FF2A92"/>
                </a:gs>
                <a:gs pos="0">
                  <a:srgbClr val="922FC7"/>
                </a:gs>
                <a:gs pos="85000">
                  <a:srgbClr val="FF9E30"/>
                </a:gs>
              </a:gsLst>
              <a:lin ang="0" scaled="0"/>
            </a:gradFill>
          </p:grpSpPr>
          <p:sp>
            <p:nvSpPr>
              <p:cNvPr id="31" name="圆角矩形 42"/>
              <p:cNvSpPr/>
              <p:nvPr/>
            </p:nvSpPr>
            <p:spPr>
              <a:xfrm>
                <a:off x="2083190" y="4081488"/>
                <a:ext cx="951191" cy="62286"/>
              </a:xfrm>
              <a:prstGeom prst="roundRect">
                <a:avLst>
                  <a:gd name="adj" fmla="val 50000"/>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32" name="圆角矩形 43"/>
              <p:cNvSpPr/>
              <p:nvPr/>
            </p:nvSpPr>
            <p:spPr>
              <a:xfrm>
                <a:off x="3114467" y="4081488"/>
                <a:ext cx="315234" cy="62286"/>
              </a:xfrm>
              <a:prstGeom prst="roundRect">
                <a:avLst>
                  <a:gd name="adj" fmla="val 50000"/>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grpSp>
      </p:grpSp>
      <p:pic>
        <p:nvPicPr>
          <p:cNvPr id="2"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5767" y="330751"/>
            <a:ext cx="3611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descr="https://26679277.s21i.faiusr.com/4/1/ABUIABAEGAAgyKb8iAYoiuL1rwUw0A845Q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4127" y="2443192"/>
            <a:ext cx="5114586" cy="28769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424777" y="330751"/>
            <a:ext cx="801150" cy="801150"/>
          </a:xfrm>
          <a:prstGeom prst="rect">
            <a:avLst/>
          </a:prstGeom>
        </p:spPr>
      </p:pic>
      <p:sp>
        <p:nvSpPr>
          <p:cNvPr id="37" name="文本框 36"/>
          <p:cNvSpPr txBox="1"/>
          <p:nvPr/>
        </p:nvSpPr>
        <p:spPr>
          <a:xfrm>
            <a:off x="1219200" y="546660"/>
            <a:ext cx="6096000" cy="460375"/>
          </a:xfrm>
          <a:prstGeom prst="rect">
            <a:avLst/>
          </a:prstGeom>
          <a:noFill/>
        </p:spPr>
        <p:txBody>
          <a:bodyPr wrap="square">
            <a:spAutoFit/>
          </a:bodyPr>
          <a:lstStyle/>
          <a:p>
            <a:pPr>
              <a:defRPr/>
            </a:pPr>
            <a:r>
              <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rPr>
              <a:t>帕金森病手术治疗新进展</a:t>
            </a:r>
            <a:endPar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endParaRPr>
          </a:p>
        </p:txBody>
      </p:sp>
      <p:grpSp>
        <p:nvGrpSpPr>
          <p:cNvPr id="4" name="组合 3"/>
          <p:cNvGrpSpPr/>
          <p:nvPr/>
        </p:nvGrpSpPr>
        <p:grpSpPr>
          <a:xfrm>
            <a:off x="825352" y="2319523"/>
            <a:ext cx="6103244" cy="2821285"/>
            <a:chOff x="938672" y="829773"/>
            <a:chExt cx="6103244" cy="2821285"/>
          </a:xfrm>
        </p:grpSpPr>
        <p:sp>
          <p:nvSpPr>
            <p:cNvPr id="5" name="Inhaltsplatzhalter 4"/>
            <p:cNvSpPr txBox="1"/>
            <p:nvPr/>
          </p:nvSpPr>
          <p:spPr>
            <a:xfrm>
              <a:off x="938672" y="829773"/>
              <a:ext cx="5909838" cy="2821285"/>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2000609000000000000"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2000609000000000000"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9pPr>
            </a:lstStyle>
            <a:p>
              <a:pPr marL="0" indent="0">
                <a:lnSpc>
                  <a:spcPct val="150000"/>
                </a:lnSpc>
                <a:buNone/>
              </a:pPr>
              <a:r>
                <a:rPr lang="zh-CN" altLang="en-US" sz="2000" dirty="0" smtClean="0">
                  <a:solidFill>
                    <a:schemeClr val="tx1"/>
                  </a:solidFill>
                  <a:latin typeface="微软雅黑" panose="020B0503020204020204" charset="-122"/>
                  <a:ea typeface="微软雅黑" panose="020B0503020204020204" charset="-122"/>
                  <a:cs typeface="+mn-ea"/>
                  <a:sym typeface="+mn-lt"/>
                </a:rPr>
                <a:t>颈深部淋巴</a:t>
              </a:r>
              <a:r>
                <a:rPr lang="en-US" altLang="zh-CN" sz="2000" dirty="0" smtClean="0">
                  <a:solidFill>
                    <a:schemeClr val="tx1"/>
                  </a:solidFill>
                  <a:latin typeface="微软雅黑" panose="020B0503020204020204" charset="-122"/>
                  <a:ea typeface="微软雅黑" panose="020B0503020204020204" charset="-122"/>
                  <a:cs typeface="+mn-ea"/>
                  <a:sym typeface="+mn-lt"/>
                </a:rPr>
                <a:t>-</a:t>
              </a:r>
              <a:r>
                <a:rPr lang="zh-CN" altLang="en-US" sz="2000" dirty="0" smtClean="0">
                  <a:solidFill>
                    <a:schemeClr val="tx1"/>
                  </a:solidFill>
                  <a:latin typeface="微软雅黑" panose="020B0503020204020204" charset="-122"/>
                  <a:ea typeface="微软雅黑" panose="020B0503020204020204" charset="-122"/>
                  <a:cs typeface="+mn-ea"/>
                  <a:sym typeface="+mn-lt"/>
                </a:rPr>
                <a:t>静脉吻合引流“毒性蛋白”</a:t>
              </a:r>
              <a:endParaRPr lang="en-US" altLang="zh-CN" sz="2000" dirty="0" smtClean="0">
                <a:solidFill>
                  <a:schemeClr val="tx1"/>
                </a:solidFill>
                <a:latin typeface="微软雅黑" panose="020B0503020204020204" charset="-122"/>
                <a:ea typeface="微软雅黑" panose="020B0503020204020204" charset="-122"/>
                <a:cs typeface="+mn-ea"/>
                <a:sym typeface="+mn-lt"/>
              </a:endParaRPr>
            </a:p>
            <a:p>
              <a:pPr marL="0" indent="0">
                <a:lnSpc>
                  <a:spcPct val="150000"/>
                </a:lnSpc>
                <a:buNone/>
              </a:pPr>
              <a:r>
                <a:rPr lang="zh-CN" altLang="en-US" sz="2000" dirty="0" smtClean="0">
                  <a:solidFill>
                    <a:schemeClr val="tx1"/>
                  </a:solidFill>
                  <a:latin typeface="微软雅黑" panose="020B0503020204020204" charset="-122"/>
                  <a:ea typeface="微软雅黑" panose="020B0503020204020204" charset="-122"/>
                  <a:cs typeface="+mn-ea"/>
                  <a:sym typeface="+mn-lt"/>
                </a:rPr>
                <a:t>国内原创手术，国外至今未开展</a:t>
              </a:r>
              <a:endParaRPr lang="en-US" altLang="zh-CN" sz="2000" dirty="0" smtClean="0">
                <a:solidFill>
                  <a:schemeClr val="tx1"/>
                </a:solidFill>
                <a:latin typeface="微软雅黑" panose="020B0503020204020204" charset="-122"/>
                <a:ea typeface="微软雅黑" panose="020B0503020204020204" charset="-122"/>
                <a:cs typeface="+mn-ea"/>
                <a:sym typeface="+mn-lt"/>
              </a:endParaRPr>
            </a:p>
            <a:p>
              <a:pPr marL="0" indent="0">
                <a:lnSpc>
                  <a:spcPct val="150000"/>
                </a:lnSpc>
                <a:buNone/>
              </a:pPr>
              <a:r>
                <a:rPr lang="zh-CN" altLang="en-US" sz="2000" dirty="0" smtClean="0">
                  <a:solidFill>
                    <a:schemeClr val="tx1"/>
                  </a:solidFill>
                  <a:latin typeface="微软雅黑" panose="020B0503020204020204" charset="-122"/>
                  <a:ea typeface="微软雅黑" panose="020B0503020204020204" charset="-122"/>
                  <a:cs typeface="+mn-ea"/>
                  <a:sym typeface="+mn-lt"/>
                </a:rPr>
                <a:t>无试验过程，无临床数据验证</a:t>
              </a:r>
              <a:endParaRPr lang="en-US" altLang="zh-CN" sz="2000" dirty="0" smtClean="0">
                <a:solidFill>
                  <a:schemeClr val="tx1"/>
                </a:solidFill>
                <a:latin typeface="微软雅黑" panose="020B0503020204020204" charset="-122"/>
                <a:ea typeface="微软雅黑" panose="020B0503020204020204" charset="-122"/>
                <a:cs typeface="+mn-ea"/>
                <a:sym typeface="+mn-lt"/>
              </a:endParaRPr>
            </a:p>
            <a:p>
              <a:pPr marL="0" indent="0">
                <a:lnSpc>
                  <a:spcPct val="150000"/>
                </a:lnSpc>
                <a:buNone/>
              </a:pPr>
              <a:r>
                <a:rPr lang="zh-CN" altLang="en-US" sz="2000" dirty="0" smtClean="0">
                  <a:solidFill>
                    <a:schemeClr val="tx1"/>
                  </a:solidFill>
                  <a:latin typeface="微软雅黑" panose="020B0503020204020204" charset="-122"/>
                  <a:ea typeface="微软雅黑" panose="020B0503020204020204" charset="-122"/>
                  <a:cs typeface="+mn-ea"/>
                  <a:sym typeface="+mn-lt"/>
                </a:rPr>
                <a:t>阿尔茨海默病（老年性痴呆）可能短期有效</a:t>
              </a:r>
              <a:endParaRPr lang="en-US" altLang="zh-CN" sz="2000" dirty="0" smtClean="0">
                <a:solidFill>
                  <a:schemeClr val="tx1"/>
                </a:solidFill>
                <a:latin typeface="微软雅黑" panose="020B0503020204020204" charset="-122"/>
                <a:ea typeface="微软雅黑" panose="020B0503020204020204" charset="-122"/>
                <a:cs typeface="+mn-ea"/>
                <a:sym typeface="+mn-lt"/>
              </a:endParaRPr>
            </a:p>
            <a:p>
              <a:pPr marL="0" indent="0">
                <a:lnSpc>
                  <a:spcPct val="150000"/>
                </a:lnSpc>
                <a:buNone/>
              </a:pPr>
              <a:r>
                <a:rPr lang="zh-CN" altLang="en-US" sz="2000" dirty="0" smtClean="0">
                  <a:solidFill>
                    <a:schemeClr val="tx1"/>
                  </a:solidFill>
                  <a:latin typeface="微软雅黑" panose="020B0503020204020204" charset="-122"/>
                  <a:ea typeface="微软雅黑" panose="020B0503020204020204" charset="-122"/>
                  <a:cs typeface="+mn-ea"/>
                  <a:sym typeface="+mn-lt"/>
                </a:rPr>
                <a:t>有不知名医院开展帕金森病相关手术</a:t>
              </a:r>
              <a:endParaRPr lang="zh-CN" altLang="en-US" sz="2000" dirty="0">
                <a:solidFill>
                  <a:schemeClr val="tx1"/>
                </a:solidFill>
                <a:latin typeface="微软雅黑" panose="020B0503020204020204" charset="-122"/>
                <a:ea typeface="微软雅黑" panose="020B0503020204020204" charset="-122"/>
                <a:cs typeface="+mn-ea"/>
                <a:sym typeface="+mn-lt"/>
              </a:endParaRPr>
            </a:p>
          </p:txBody>
        </p:sp>
        <p:grpSp>
          <p:nvGrpSpPr>
            <p:cNvPr id="8" name="Group 34"/>
            <p:cNvGrpSpPr/>
            <p:nvPr/>
          </p:nvGrpSpPr>
          <p:grpSpPr>
            <a:xfrm>
              <a:off x="6895195" y="2899511"/>
              <a:ext cx="146721" cy="11603"/>
              <a:chOff x="803275" y="2834926"/>
              <a:chExt cx="209550" cy="16572"/>
            </a:xfrm>
            <a:solidFill>
              <a:srgbClr val="00B050"/>
            </a:solidFill>
          </p:grpSpPr>
          <p:sp>
            <p:nvSpPr>
              <p:cNvPr id="9" name="Rectangle 31"/>
              <p:cNvSpPr>
                <a:spLocks noChangeArrowheads="1"/>
              </p:cNvSpPr>
              <p:nvPr/>
            </p:nvSpPr>
            <p:spPr bwMode="auto">
              <a:xfrm>
                <a:off x="803275" y="2834926"/>
                <a:ext cx="26988" cy="16572"/>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0" name="Rectangle 32"/>
              <p:cNvSpPr>
                <a:spLocks noChangeArrowheads="1"/>
              </p:cNvSpPr>
              <p:nvPr/>
            </p:nvSpPr>
            <p:spPr bwMode="auto">
              <a:xfrm>
                <a:off x="895350"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1" name="Rectangle 33"/>
              <p:cNvSpPr>
                <a:spLocks noChangeArrowheads="1"/>
              </p:cNvSpPr>
              <p:nvPr/>
            </p:nvSpPr>
            <p:spPr bwMode="auto">
              <a:xfrm>
                <a:off x="987425"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grpSp>
      </p:grpSp>
      <p:grpSp>
        <p:nvGrpSpPr>
          <p:cNvPr id="28" name="组合 27"/>
          <p:cNvGrpSpPr/>
          <p:nvPr/>
        </p:nvGrpSpPr>
        <p:grpSpPr>
          <a:xfrm>
            <a:off x="872965" y="1302371"/>
            <a:ext cx="5750292" cy="801329"/>
            <a:chOff x="2877186" y="1274916"/>
            <a:chExt cx="5750292" cy="801329"/>
          </a:xfrm>
        </p:grpSpPr>
        <p:sp>
          <p:nvSpPr>
            <p:cNvPr id="29" name="文本框 28"/>
            <p:cNvSpPr txBox="1"/>
            <p:nvPr/>
          </p:nvSpPr>
          <p:spPr>
            <a:xfrm>
              <a:off x="2877186" y="1274916"/>
              <a:ext cx="5750292" cy="523220"/>
            </a:xfrm>
            <a:prstGeom prst="rect">
              <a:avLst/>
            </a:prstGeom>
            <a:noFill/>
          </p:spPr>
          <p:txBody>
            <a:bodyPr wrap="none" rtlCol="0">
              <a:spAutoFit/>
            </a:bodyPr>
            <a:lstStyle/>
            <a:p>
              <a:pPr lvl="0">
                <a:defRPr/>
              </a:pPr>
              <a:r>
                <a:rPr kumimoji="1" lang="zh-CN" altLang="en-US" sz="2800" b="1" spc="300" dirty="0" smtClean="0">
                  <a:solidFill>
                    <a:srgbClr val="0070C0"/>
                  </a:solidFill>
                  <a:latin typeface="微软雅黑" panose="020B0503020204020204" charset="-122"/>
                  <a:ea typeface="微软雅黑" panose="020B0503020204020204" charset="-122"/>
                  <a:cs typeface="+mn-ea"/>
                  <a:sym typeface="+mn-lt"/>
                </a:rPr>
                <a:t>进展三：</a:t>
              </a:r>
              <a:r>
                <a:rPr kumimoji="1" lang="zh-CN" altLang="en-US" sz="2800" b="1" spc="300" dirty="0">
                  <a:solidFill>
                    <a:srgbClr val="0070C0"/>
                  </a:solidFill>
                  <a:latin typeface="微软雅黑" panose="020B0503020204020204" charset="-122"/>
                  <a:ea typeface="微软雅黑" panose="020B0503020204020204" charset="-122"/>
                  <a:cs typeface="+mn-ea"/>
                </a:rPr>
                <a:t>颈颅类淋巴分流疏通术</a:t>
              </a:r>
              <a:endParaRPr kumimoji="1" lang="zh-CN" altLang="en-US" sz="2800" b="1" spc="300" dirty="0">
                <a:solidFill>
                  <a:srgbClr val="0070C0"/>
                </a:solidFill>
                <a:latin typeface="微软雅黑" panose="020B0503020204020204" charset="-122"/>
                <a:ea typeface="微软雅黑" panose="020B0503020204020204" charset="-122"/>
                <a:cs typeface="+mn-ea"/>
                <a:sym typeface="+mn-lt"/>
              </a:endParaRPr>
            </a:p>
          </p:txBody>
        </p:sp>
        <p:grpSp>
          <p:nvGrpSpPr>
            <p:cNvPr id="30" name="组合 29"/>
            <p:cNvGrpSpPr/>
            <p:nvPr/>
          </p:nvGrpSpPr>
          <p:grpSpPr>
            <a:xfrm>
              <a:off x="3106425" y="2013959"/>
              <a:ext cx="1346511" cy="62286"/>
              <a:chOff x="2083190" y="4081488"/>
              <a:chExt cx="1346511" cy="62286"/>
            </a:xfrm>
            <a:gradFill>
              <a:gsLst>
                <a:gs pos="42500">
                  <a:srgbClr val="FF2A92"/>
                </a:gs>
                <a:gs pos="0">
                  <a:srgbClr val="922FC7"/>
                </a:gs>
                <a:gs pos="85000">
                  <a:srgbClr val="FF9E30"/>
                </a:gs>
              </a:gsLst>
              <a:lin ang="0" scaled="0"/>
            </a:gradFill>
          </p:grpSpPr>
          <p:sp>
            <p:nvSpPr>
              <p:cNvPr id="31" name="圆角矩形 42"/>
              <p:cNvSpPr/>
              <p:nvPr/>
            </p:nvSpPr>
            <p:spPr>
              <a:xfrm>
                <a:off x="2083190" y="4081488"/>
                <a:ext cx="951191" cy="62286"/>
              </a:xfrm>
              <a:prstGeom prst="roundRect">
                <a:avLst>
                  <a:gd name="adj" fmla="val 50000"/>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32" name="圆角矩形 43"/>
              <p:cNvSpPr/>
              <p:nvPr/>
            </p:nvSpPr>
            <p:spPr>
              <a:xfrm>
                <a:off x="3114467" y="4081488"/>
                <a:ext cx="315234" cy="62286"/>
              </a:xfrm>
              <a:prstGeom prst="roundRect">
                <a:avLst>
                  <a:gd name="adj" fmla="val 50000"/>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grpSp>
      </p:grpSp>
      <p:pic>
        <p:nvPicPr>
          <p:cNvPr id="2"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5767" y="330751"/>
            <a:ext cx="3611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2" descr="https://q6.itc.cn/q_70/images03/20250117/b4ec23b02c46428b80efa549e0ad9527.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1423" y="2141986"/>
            <a:ext cx="5034018" cy="29956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424777" y="330751"/>
            <a:ext cx="801150" cy="801150"/>
          </a:xfrm>
          <a:prstGeom prst="rect">
            <a:avLst/>
          </a:prstGeom>
        </p:spPr>
      </p:pic>
      <p:sp>
        <p:nvSpPr>
          <p:cNvPr id="37" name="文本框 36"/>
          <p:cNvSpPr txBox="1"/>
          <p:nvPr/>
        </p:nvSpPr>
        <p:spPr>
          <a:xfrm>
            <a:off x="1219200" y="546660"/>
            <a:ext cx="6096000" cy="460375"/>
          </a:xfrm>
          <a:prstGeom prst="rect">
            <a:avLst/>
          </a:prstGeom>
          <a:noFill/>
        </p:spPr>
        <p:txBody>
          <a:bodyPr wrap="square">
            <a:spAutoFit/>
          </a:bodyPr>
          <a:lstStyle/>
          <a:p>
            <a:pPr>
              <a:defRPr/>
            </a:pPr>
            <a:r>
              <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rPr>
              <a:t>帕金森病手术治疗新进展</a:t>
            </a:r>
            <a:endPar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endParaRPr>
          </a:p>
        </p:txBody>
      </p:sp>
      <p:grpSp>
        <p:nvGrpSpPr>
          <p:cNvPr id="4" name="组合 3"/>
          <p:cNvGrpSpPr/>
          <p:nvPr/>
        </p:nvGrpSpPr>
        <p:grpSpPr>
          <a:xfrm>
            <a:off x="825352" y="2292336"/>
            <a:ext cx="6103244" cy="3231654"/>
            <a:chOff x="938672" y="802586"/>
            <a:chExt cx="6103244" cy="3231654"/>
          </a:xfrm>
        </p:grpSpPr>
        <p:sp>
          <p:nvSpPr>
            <p:cNvPr id="5" name="Inhaltsplatzhalter 4"/>
            <p:cNvSpPr txBox="1"/>
            <p:nvPr/>
          </p:nvSpPr>
          <p:spPr>
            <a:xfrm>
              <a:off x="938672" y="802586"/>
              <a:ext cx="5909838" cy="3231654"/>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2000609000000000000"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2000609000000000000"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9pPr>
            </a:lstStyle>
            <a:p>
              <a:pPr marL="0" indent="0">
                <a:lnSpc>
                  <a:spcPct val="150000"/>
                </a:lnSpc>
                <a:buNone/>
              </a:pPr>
              <a:r>
                <a:rPr lang="zh-CN" altLang="en-US" sz="2000" dirty="0">
                  <a:solidFill>
                    <a:schemeClr val="tx1"/>
                  </a:solidFill>
                </a:rPr>
                <a:t>脊髓电刺激（</a:t>
              </a:r>
              <a:r>
                <a:rPr lang="en-US" altLang="zh-CN" sz="2000" dirty="0">
                  <a:solidFill>
                    <a:schemeClr val="tx1"/>
                  </a:solidFill>
                </a:rPr>
                <a:t>SCS</a:t>
              </a:r>
              <a:r>
                <a:rPr lang="zh-CN" altLang="en-US" sz="2000" dirty="0">
                  <a:solidFill>
                    <a:schemeClr val="tx1"/>
                  </a:solidFill>
                </a:rPr>
                <a:t>）是一种利用电脉冲信号刺激脊髓神经的神经调控方法，在帕金森病治疗中主要针对运动障碍，尤其是</a:t>
              </a:r>
              <a:r>
                <a:rPr lang="zh-CN" altLang="en-US" sz="2000" dirty="0">
                  <a:solidFill>
                    <a:srgbClr val="FF0000"/>
                  </a:solidFill>
                </a:rPr>
                <a:t>步态障碍、平衡问题和冻结步态</a:t>
              </a:r>
              <a:r>
                <a:rPr lang="zh-CN" altLang="en-US" sz="2000" dirty="0">
                  <a:solidFill>
                    <a:schemeClr val="tx1"/>
                  </a:solidFill>
                </a:rPr>
                <a:t>等。其作用机制与传统治疗不同，并非针对受多巴胺能神经元丧失影响的大脑区域，而是靶向激活负责行走时腿部肌肉运动的脊柱区域，调节因帕金森病引起的腿部运动神经元异常激活。</a:t>
              </a:r>
              <a:endParaRPr lang="zh-CN" altLang="en-US" sz="2000" dirty="0">
                <a:solidFill>
                  <a:schemeClr val="tx1"/>
                </a:solidFill>
                <a:latin typeface="微软雅黑" panose="020B0503020204020204" charset="-122"/>
                <a:ea typeface="微软雅黑" panose="020B0503020204020204" charset="-122"/>
                <a:cs typeface="+mn-ea"/>
                <a:sym typeface="+mn-lt"/>
              </a:endParaRPr>
            </a:p>
          </p:txBody>
        </p:sp>
        <p:grpSp>
          <p:nvGrpSpPr>
            <p:cNvPr id="8" name="Group 34"/>
            <p:cNvGrpSpPr/>
            <p:nvPr/>
          </p:nvGrpSpPr>
          <p:grpSpPr>
            <a:xfrm>
              <a:off x="6895195" y="2899511"/>
              <a:ext cx="146721" cy="11603"/>
              <a:chOff x="803275" y="2834926"/>
              <a:chExt cx="209550" cy="16572"/>
            </a:xfrm>
            <a:solidFill>
              <a:srgbClr val="00B050"/>
            </a:solidFill>
          </p:grpSpPr>
          <p:sp>
            <p:nvSpPr>
              <p:cNvPr id="9" name="Rectangle 31"/>
              <p:cNvSpPr>
                <a:spLocks noChangeArrowheads="1"/>
              </p:cNvSpPr>
              <p:nvPr/>
            </p:nvSpPr>
            <p:spPr bwMode="auto">
              <a:xfrm>
                <a:off x="803275" y="2834926"/>
                <a:ext cx="26988" cy="16572"/>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0" name="Rectangle 32"/>
              <p:cNvSpPr>
                <a:spLocks noChangeArrowheads="1"/>
              </p:cNvSpPr>
              <p:nvPr/>
            </p:nvSpPr>
            <p:spPr bwMode="auto">
              <a:xfrm>
                <a:off x="895350"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1" name="Rectangle 33"/>
              <p:cNvSpPr>
                <a:spLocks noChangeArrowheads="1"/>
              </p:cNvSpPr>
              <p:nvPr/>
            </p:nvSpPr>
            <p:spPr bwMode="auto">
              <a:xfrm>
                <a:off x="987425"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grpSp>
      </p:grpSp>
      <p:grpSp>
        <p:nvGrpSpPr>
          <p:cNvPr id="28" name="组合 27"/>
          <p:cNvGrpSpPr/>
          <p:nvPr/>
        </p:nvGrpSpPr>
        <p:grpSpPr>
          <a:xfrm>
            <a:off x="872965" y="1302371"/>
            <a:ext cx="5750292" cy="801329"/>
            <a:chOff x="2877186" y="1274916"/>
            <a:chExt cx="5750292" cy="801329"/>
          </a:xfrm>
        </p:grpSpPr>
        <p:sp>
          <p:nvSpPr>
            <p:cNvPr id="29" name="文本框 28"/>
            <p:cNvSpPr txBox="1"/>
            <p:nvPr/>
          </p:nvSpPr>
          <p:spPr>
            <a:xfrm>
              <a:off x="2877186" y="1274916"/>
              <a:ext cx="5750292" cy="523220"/>
            </a:xfrm>
            <a:prstGeom prst="rect">
              <a:avLst/>
            </a:prstGeom>
            <a:noFill/>
          </p:spPr>
          <p:txBody>
            <a:bodyPr wrap="none" rtlCol="0">
              <a:spAutoFit/>
            </a:bodyPr>
            <a:lstStyle/>
            <a:p>
              <a:pPr lvl="0">
                <a:defRPr/>
              </a:pPr>
              <a:r>
                <a:rPr kumimoji="1" lang="zh-CN" altLang="en-US" sz="2800" b="1" spc="300" dirty="0" smtClean="0">
                  <a:solidFill>
                    <a:srgbClr val="0070C0"/>
                  </a:solidFill>
                  <a:latin typeface="微软雅黑" panose="020B0503020204020204" charset="-122"/>
                  <a:ea typeface="微软雅黑" panose="020B0503020204020204" charset="-122"/>
                  <a:cs typeface="+mn-ea"/>
                  <a:sym typeface="+mn-lt"/>
                </a:rPr>
                <a:t>进展四：脊髓电刺激和脊髓假体</a:t>
              </a:r>
              <a:endParaRPr kumimoji="1" lang="zh-CN" altLang="en-US" sz="2800" b="1" spc="300" dirty="0">
                <a:solidFill>
                  <a:srgbClr val="0070C0"/>
                </a:solidFill>
                <a:latin typeface="微软雅黑" panose="020B0503020204020204" charset="-122"/>
                <a:ea typeface="微软雅黑" panose="020B0503020204020204" charset="-122"/>
                <a:cs typeface="+mn-ea"/>
                <a:sym typeface="+mn-lt"/>
              </a:endParaRPr>
            </a:p>
          </p:txBody>
        </p:sp>
        <p:grpSp>
          <p:nvGrpSpPr>
            <p:cNvPr id="30" name="组合 29"/>
            <p:cNvGrpSpPr/>
            <p:nvPr/>
          </p:nvGrpSpPr>
          <p:grpSpPr>
            <a:xfrm>
              <a:off x="3106425" y="2013959"/>
              <a:ext cx="1346511" cy="62286"/>
              <a:chOff x="2083190" y="4081488"/>
              <a:chExt cx="1346511" cy="62286"/>
            </a:xfrm>
            <a:gradFill>
              <a:gsLst>
                <a:gs pos="42500">
                  <a:srgbClr val="FF2A92"/>
                </a:gs>
                <a:gs pos="0">
                  <a:srgbClr val="922FC7"/>
                </a:gs>
                <a:gs pos="85000">
                  <a:srgbClr val="FF9E30"/>
                </a:gs>
              </a:gsLst>
              <a:lin ang="0" scaled="0"/>
            </a:gradFill>
          </p:grpSpPr>
          <p:sp>
            <p:nvSpPr>
              <p:cNvPr id="31" name="圆角矩形 42"/>
              <p:cNvSpPr/>
              <p:nvPr/>
            </p:nvSpPr>
            <p:spPr>
              <a:xfrm>
                <a:off x="2083190" y="4081488"/>
                <a:ext cx="951191" cy="62286"/>
              </a:xfrm>
              <a:prstGeom prst="roundRect">
                <a:avLst>
                  <a:gd name="adj" fmla="val 50000"/>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32" name="圆角矩形 43"/>
              <p:cNvSpPr/>
              <p:nvPr/>
            </p:nvSpPr>
            <p:spPr>
              <a:xfrm>
                <a:off x="3114467" y="4081488"/>
                <a:ext cx="315234" cy="62286"/>
              </a:xfrm>
              <a:prstGeom prst="roundRect">
                <a:avLst>
                  <a:gd name="adj" fmla="val 50000"/>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grpSp>
      </p:grpSp>
      <p:pic>
        <p:nvPicPr>
          <p:cNvPr id="2"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5767" y="330751"/>
            <a:ext cx="3611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8" name="Picture 2" descr="https://img0.baidu.com/it/u=796558141,1446353978&amp;fm=253&amp;fmt=auto&amp;app=138&amp;f=JPEG?w=969&amp;h=5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6486" y="2188521"/>
            <a:ext cx="4808749" cy="24812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424777" y="330751"/>
            <a:ext cx="801150" cy="801150"/>
          </a:xfrm>
          <a:prstGeom prst="rect">
            <a:avLst/>
          </a:prstGeom>
        </p:spPr>
      </p:pic>
      <p:sp>
        <p:nvSpPr>
          <p:cNvPr id="37" name="文本框 36"/>
          <p:cNvSpPr txBox="1"/>
          <p:nvPr/>
        </p:nvSpPr>
        <p:spPr>
          <a:xfrm>
            <a:off x="1219200" y="546660"/>
            <a:ext cx="6096000" cy="460375"/>
          </a:xfrm>
          <a:prstGeom prst="rect">
            <a:avLst/>
          </a:prstGeom>
          <a:noFill/>
        </p:spPr>
        <p:txBody>
          <a:bodyPr wrap="square">
            <a:spAutoFit/>
          </a:bodyPr>
          <a:lstStyle/>
          <a:p>
            <a:pPr>
              <a:defRPr/>
            </a:pPr>
            <a:r>
              <a:rPr kumimoji="1" lang="zh-CN" altLang="en-US" sz="2400" spc="300" dirty="0" smtClean="0">
                <a:solidFill>
                  <a:srgbClr val="0070C0"/>
                </a:solidFill>
                <a:latin typeface="汉仪雅酷黑 75W" panose="020B0804020202020204" pitchFamily="34" charset="-122"/>
                <a:ea typeface="汉仪雅酷黑 75W" panose="020B0804020202020204" pitchFamily="34" charset="-122"/>
                <a:cs typeface="+mn-ea"/>
                <a:sym typeface="+mn-lt"/>
              </a:rPr>
              <a:t>帕金森病其他治疗</a:t>
            </a:r>
            <a:r>
              <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rPr>
              <a:t>新进展</a:t>
            </a:r>
            <a:endPar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endParaRPr>
          </a:p>
        </p:txBody>
      </p:sp>
      <p:grpSp>
        <p:nvGrpSpPr>
          <p:cNvPr id="4" name="组合 3"/>
          <p:cNvGrpSpPr/>
          <p:nvPr/>
        </p:nvGrpSpPr>
        <p:grpSpPr>
          <a:xfrm>
            <a:off x="243461" y="2596057"/>
            <a:ext cx="6854022" cy="1790234"/>
            <a:chOff x="938672" y="1345298"/>
            <a:chExt cx="6103244" cy="1790234"/>
          </a:xfrm>
        </p:grpSpPr>
        <p:sp>
          <p:nvSpPr>
            <p:cNvPr id="5" name="Inhaltsplatzhalter 4"/>
            <p:cNvSpPr txBox="1"/>
            <p:nvPr/>
          </p:nvSpPr>
          <p:spPr>
            <a:xfrm>
              <a:off x="938672" y="1345298"/>
              <a:ext cx="5909838" cy="1790234"/>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2000609000000000000"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2000609000000000000"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9pPr>
            </a:lstStyle>
            <a:p>
              <a:pPr lvl="1">
                <a:lnSpc>
                  <a:spcPct val="150000"/>
                </a:lnSpc>
                <a:buClr>
                  <a:srgbClr val="0070C0"/>
                </a:buClr>
                <a:buFont typeface="Wingdings" panose="05000000000000000000" charset="0"/>
                <a:buChar char="u"/>
              </a:pPr>
              <a:r>
                <a:rPr lang="zh-CN" altLang="en-US" sz="1800" dirty="0">
                  <a:solidFill>
                    <a:schemeClr val="tx1"/>
                  </a:solidFill>
                </a:rPr>
                <a:t>长期经皮耳迷走神经刺激治疗多系统萎缩</a:t>
              </a:r>
              <a:r>
                <a:rPr lang="en-US" altLang="zh-CN" sz="1800" dirty="0">
                  <a:solidFill>
                    <a:schemeClr val="tx1"/>
                  </a:solidFill>
                </a:rPr>
                <a:t>-</a:t>
              </a:r>
              <a:r>
                <a:rPr lang="zh-CN" altLang="en-US" sz="1800" dirty="0">
                  <a:solidFill>
                    <a:schemeClr val="tx1"/>
                  </a:solidFill>
                </a:rPr>
                <a:t>小脑亚型</a:t>
              </a:r>
              <a:r>
                <a:rPr lang="en-US" altLang="zh-CN" sz="1800" dirty="0">
                  <a:solidFill>
                    <a:schemeClr val="tx1"/>
                  </a:solidFill>
                </a:rPr>
                <a:t>1</a:t>
              </a:r>
              <a:r>
                <a:rPr lang="zh-CN" altLang="en-US" sz="1800" dirty="0" smtClean="0">
                  <a:solidFill>
                    <a:schemeClr val="tx1"/>
                  </a:solidFill>
                </a:rPr>
                <a:t>例</a:t>
              </a:r>
              <a:endParaRPr lang="en-US" altLang="zh-CN" sz="1800" dirty="0" smtClean="0">
                <a:solidFill>
                  <a:schemeClr val="tx1"/>
                </a:solidFill>
              </a:endParaRPr>
            </a:p>
            <a:p>
              <a:pPr lvl="1">
                <a:lnSpc>
                  <a:spcPct val="150000"/>
                </a:lnSpc>
                <a:buClr>
                  <a:srgbClr val="0070C0"/>
                </a:buClr>
                <a:buFont typeface="Wingdings" panose="05000000000000000000" charset="0"/>
                <a:buChar char="u"/>
              </a:pPr>
              <a:r>
                <a:rPr lang="zh-CN" altLang="en-US" sz="1800" dirty="0">
                  <a:solidFill>
                    <a:schemeClr val="tx1"/>
                  </a:solidFill>
                </a:rPr>
                <a:t>短期</a:t>
              </a:r>
              <a:r>
                <a:rPr lang="en-US" altLang="zh-CN" sz="1800" dirty="0" err="1" smtClean="0">
                  <a:solidFill>
                    <a:schemeClr val="tx1"/>
                  </a:solidFill>
                </a:rPr>
                <a:t>tVNS</a:t>
              </a:r>
              <a:r>
                <a:rPr lang="zh-CN" altLang="en-US" sz="1800" dirty="0">
                  <a:solidFill>
                    <a:schemeClr val="tx1"/>
                  </a:solidFill>
                </a:rPr>
                <a:t>治疗可以缓解</a:t>
              </a:r>
              <a:r>
                <a:rPr lang="en-US" altLang="zh-CN" sz="1800" dirty="0">
                  <a:solidFill>
                    <a:schemeClr val="tx1"/>
                  </a:solidFill>
                </a:rPr>
                <a:t>MSA-C</a:t>
              </a:r>
              <a:r>
                <a:rPr lang="zh-CN" altLang="en-US" sz="1800" dirty="0">
                  <a:solidFill>
                    <a:schemeClr val="tx1"/>
                  </a:solidFill>
                </a:rPr>
                <a:t>患者的共济失调、睡眠问题、焦虑和抑郁。经长期治疗，效果可维持，部分症状可进一步改善。</a:t>
              </a:r>
              <a:endParaRPr lang="zh-CN" altLang="en-US" sz="1800" dirty="0">
                <a:solidFill>
                  <a:schemeClr val="tx1"/>
                </a:solidFill>
              </a:endParaRPr>
            </a:p>
          </p:txBody>
        </p:sp>
        <p:grpSp>
          <p:nvGrpSpPr>
            <p:cNvPr id="8" name="Group 34"/>
            <p:cNvGrpSpPr/>
            <p:nvPr/>
          </p:nvGrpSpPr>
          <p:grpSpPr>
            <a:xfrm>
              <a:off x="6895195" y="2899511"/>
              <a:ext cx="146721" cy="11603"/>
              <a:chOff x="803275" y="2834926"/>
              <a:chExt cx="209550" cy="16572"/>
            </a:xfrm>
            <a:solidFill>
              <a:srgbClr val="00B050"/>
            </a:solidFill>
          </p:grpSpPr>
          <p:sp>
            <p:nvSpPr>
              <p:cNvPr id="9" name="Rectangle 31"/>
              <p:cNvSpPr>
                <a:spLocks noChangeArrowheads="1"/>
              </p:cNvSpPr>
              <p:nvPr/>
            </p:nvSpPr>
            <p:spPr bwMode="auto">
              <a:xfrm>
                <a:off x="803275" y="2834926"/>
                <a:ext cx="26988" cy="16572"/>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0" name="Rectangle 32"/>
              <p:cNvSpPr>
                <a:spLocks noChangeArrowheads="1"/>
              </p:cNvSpPr>
              <p:nvPr/>
            </p:nvSpPr>
            <p:spPr bwMode="auto">
              <a:xfrm>
                <a:off x="895350"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1" name="Rectangle 33"/>
              <p:cNvSpPr>
                <a:spLocks noChangeArrowheads="1"/>
              </p:cNvSpPr>
              <p:nvPr/>
            </p:nvSpPr>
            <p:spPr bwMode="auto">
              <a:xfrm>
                <a:off x="987425"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grpSp>
      </p:grpSp>
      <p:grpSp>
        <p:nvGrpSpPr>
          <p:cNvPr id="28" name="组合 27"/>
          <p:cNvGrpSpPr/>
          <p:nvPr/>
        </p:nvGrpSpPr>
        <p:grpSpPr>
          <a:xfrm>
            <a:off x="872965" y="1302371"/>
            <a:ext cx="8023350" cy="801329"/>
            <a:chOff x="2877186" y="1274916"/>
            <a:chExt cx="8023350" cy="801329"/>
          </a:xfrm>
        </p:grpSpPr>
        <p:sp>
          <p:nvSpPr>
            <p:cNvPr id="29" name="文本框 28"/>
            <p:cNvSpPr txBox="1"/>
            <p:nvPr/>
          </p:nvSpPr>
          <p:spPr>
            <a:xfrm>
              <a:off x="2877186" y="1274916"/>
              <a:ext cx="8023350" cy="523220"/>
            </a:xfrm>
            <a:prstGeom prst="rect">
              <a:avLst/>
            </a:prstGeom>
            <a:noFill/>
          </p:spPr>
          <p:txBody>
            <a:bodyPr wrap="none" rtlCol="0">
              <a:spAutoFit/>
            </a:bodyPr>
            <a:lstStyle/>
            <a:p>
              <a:pPr lvl="0">
                <a:defRPr/>
              </a:pPr>
              <a:r>
                <a:rPr kumimoji="1" lang="zh-CN" altLang="en-US" sz="2800" b="1" spc="300" dirty="0" smtClean="0">
                  <a:solidFill>
                    <a:srgbClr val="0070C0"/>
                  </a:solidFill>
                  <a:latin typeface="微软雅黑" panose="020B0503020204020204" charset="-122"/>
                  <a:ea typeface="微软雅黑" panose="020B0503020204020204" charset="-122"/>
                  <a:cs typeface="+mn-ea"/>
                  <a:sym typeface="+mn-lt"/>
                </a:rPr>
                <a:t>进展一：长期</a:t>
              </a:r>
              <a:r>
                <a:rPr kumimoji="1" lang="zh-CN" altLang="en-US" sz="2800" b="1" spc="300" dirty="0" smtClean="0">
                  <a:solidFill>
                    <a:srgbClr val="0070C0"/>
                  </a:solidFill>
                  <a:latin typeface="微软雅黑" panose="020B0503020204020204" charset="-122"/>
                  <a:ea typeface="微软雅黑" panose="020B0503020204020204" charset="-122"/>
                  <a:cs typeface="+mn-ea"/>
                </a:rPr>
                <a:t>经</a:t>
              </a:r>
              <a:r>
                <a:rPr kumimoji="1" lang="zh-CN" altLang="en-US" sz="2800" b="1" spc="300" dirty="0">
                  <a:solidFill>
                    <a:srgbClr val="0070C0"/>
                  </a:solidFill>
                  <a:latin typeface="微软雅黑" panose="020B0503020204020204" charset="-122"/>
                  <a:ea typeface="微软雅黑" panose="020B0503020204020204" charset="-122"/>
                  <a:cs typeface="+mn-ea"/>
                </a:rPr>
                <a:t>皮耳迷走神经</a:t>
              </a:r>
              <a:r>
                <a:rPr kumimoji="1" lang="zh-CN" altLang="en-US" sz="2800" b="1" spc="300" dirty="0" smtClean="0">
                  <a:solidFill>
                    <a:srgbClr val="0070C0"/>
                  </a:solidFill>
                  <a:latin typeface="微软雅黑" panose="020B0503020204020204" charset="-122"/>
                  <a:ea typeface="微软雅黑" panose="020B0503020204020204" charset="-122"/>
                  <a:cs typeface="+mn-ea"/>
                </a:rPr>
                <a:t>刺激（</a:t>
              </a:r>
              <a:r>
                <a:rPr kumimoji="1" lang="en-US" altLang="zh-CN" sz="2800" b="1" spc="300" dirty="0" err="1" smtClean="0">
                  <a:solidFill>
                    <a:srgbClr val="0070C0"/>
                  </a:solidFill>
                  <a:latin typeface="微软雅黑" panose="020B0503020204020204" charset="-122"/>
                  <a:ea typeface="微软雅黑" panose="020B0503020204020204" charset="-122"/>
                  <a:cs typeface="+mn-ea"/>
                </a:rPr>
                <a:t>tVNS</a:t>
              </a:r>
              <a:r>
                <a:rPr kumimoji="1" lang="zh-CN" altLang="en-US" sz="2800" b="1" spc="300" dirty="0" smtClean="0">
                  <a:solidFill>
                    <a:srgbClr val="0070C0"/>
                  </a:solidFill>
                  <a:latin typeface="微软雅黑" panose="020B0503020204020204" charset="-122"/>
                  <a:ea typeface="微软雅黑" panose="020B0503020204020204" charset="-122"/>
                  <a:cs typeface="+mn-ea"/>
                </a:rPr>
                <a:t>）</a:t>
              </a:r>
              <a:endParaRPr kumimoji="1" lang="zh-CN" altLang="en-US" sz="2800" b="1" spc="300" dirty="0">
                <a:solidFill>
                  <a:srgbClr val="0070C0"/>
                </a:solidFill>
                <a:latin typeface="微软雅黑" panose="020B0503020204020204" charset="-122"/>
                <a:ea typeface="微软雅黑" panose="020B0503020204020204" charset="-122"/>
                <a:cs typeface="+mn-ea"/>
                <a:sym typeface="+mn-lt"/>
              </a:endParaRPr>
            </a:p>
          </p:txBody>
        </p:sp>
        <p:grpSp>
          <p:nvGrpSpPr>
            <p:cNvPr id="30" name="组合 29"/>
            <p:cNvGrpSpPr/>
            <p:nvPr/>
          </p:nvGrpSpPr>
          <p:grpSpPr>
            <a:xfrm>
              <a:off x="3106425" y="2013959"/>
              <a:ext cx="1346511" cy="62286"/>
              <a:chOff x="2083190" y="4081488"/>
              <a:chExt cx="1346511" cy="62286"/>
            </a:xfrm>
            <a:gradFill>
              <a:gsLst>
                <a:gs pos="42500">
                  <a:srgbClr val="FF2A92"/>
                </a:gs>
                <a:gs pos="0">
                  <a:srgbClr val="922FC7"/>
                </a:gs>
                <a:gs pos="85000">
                  <a:srgbClr val="FF9E30"/>
                </a:gs>
              </a:gsLst>
              <a:lin ang="0" scaled="0"/>
            </a:gradFill>
          </p:grpSpPr>
          <p:sp>
            <p:nvSpPr>
              <p:cNvPr id="31" name="圆角矩形 42"/>
              <p:cNvSpPr/>
              <p:nvPr/>
            </p:nvSpPr>
            <p:spPr>
              <a:xfrm>
                <a:off x="2083190" y="4081488"/>
                <a:ext cx="951191" cy="62286"/>
              </a:xfrm>
              <a:prstGeom prst="roundRect">
                <a:avLst>
                  <a:gd name="adj" fmla="val 50000"/>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32" name="圆角矩形 43"/>
              <p:cNvSpPr/>
              <p:nvPr/>
            </p:nvSpPr>
            <p:spPr>
              <a:xfrm>
                <a:off x="3114467" y="4081488"/>
                <a:ext cx="315234" cy="62286"/>
              </a:xfrm>
              <a:prstGeom prst="roundRect">
                <a:avLst>
                  <a:gd name="adj" fmla="val 50000"/>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grpSp>
      </p:grpSp>
      <p:pic>
        <p:nvPicPr>
          <p:cNvPr id="2"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5767" y="330751"/>
            <a:ext cx="3611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descr="https://pica.zhimg.com/v2-74414f9f0483099a33aa8d5d21ef513a_1440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3804" y="1996061"/>
            <a:ext cx="4984885" cy="28149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424777" y="330751"/>
            <a:ext cx="801150" cy="801150"/>
          </a:xfrm>
          <a:prstGeom prst="rect">
            <a:avLst/>
          </a:prstGeom>
        </p:spPr>
      </p:pic>
      <p:sp>
        <p:nvSpPr>
          <p:cNvPr id="37" name="文本框 36"/>
          <p:cNvSpPr txBox="1"/>
          <p:nvPr/>
        </p:nvSpPr>
        <p:spPr>
          <a:xfrm>
            <a:off x="1219200" y="546660"/>
            <a:ext cx="6096000" cy="460375"/>
          </a:xfrm>
          <a:prstGeom prst="rect">
            <a:avLst/>
          </a:prstGeom>
          <a:noFill/>
        </p:spPr>
        <p:txBody>
          <a:bodyPr wrap="square">
            <a:spAutoFit/>
          </a:bodyPr>
          <a:lstStyle/>
          <a:p>
            <a:pPr>
              <a:defRPr/>
            </a:pPr>
            <a:r>
              <a:rPr kumimoji="1" lang="zh-CN" altLang="en-US" sz="2400" spc="300" dirty="0" smtClean="0">
                <a:solidFill>
                  <a:srgbClr val="0070C0"/>
                </a:solidFill>
                <a:latin typeface="汉仪雅酷黑 75W" panose="020B0804020202020204" pitchFamily="34" charset="-122"/>
                <a:ea typeface="汉仪雅酷黑 75W" panose="020B0804020202020204" pitchFamily="34" charset="-122"/>
                <a:cs typeface="+mn-ea"/>
                <a:sym typeface="+mn-lt"/>
              </a:rPr>
              <a:t>帕金森病其他治疗</a:t>
            </a:r>
            <a:r>
              <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rPr>
              <a:t>新进展</a:t>
            </a:r>
            <a:endPar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endParaRPr>
          </a:p>
        </p:txBody>
      </p:sp>
      <p:grpSp>
        <p:nvGrpSpPr>
          <p:cNvPr id="4" name="组合 3"/>
          <p:cNvGrpSpPr/>
          <p:nvPr/>
        </p:nvGrpSpPr>
        <p:grpSpPr>
          <a:xfrm>
            <a:off x="336979" y="2993888"/>
            <a:ext cx="6854022" cy="1064076"/>
            <a:chOff x="938672" y="1847038"/>
            <a:chExt cx="6103244" cy="1064076"/>
          </a:xfrm>
        </p:grpSpPr>
        <p:sp>
          <p:nvSpPr>
            <p:cNvPr id="5" name="Inhaltsplatzhalter 4"/>
            <p:cNvSpPr txBox="1"/>
            <p:nvPr/>
          </p:nvSpPr>
          <p:spPr>
            <a:xfrm>
              <a:off x="938672" y="1847038"/>
              <a:ext cx="5909838" cy="786754"/>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2000609000000000000"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2000609000000000000"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9pPr>
            </a:lstStyle>
            <a:p>
              <a:pPr lvl="1">
                <a:lnSpc>
                  <a:spcPct val="150000"/>
                </a:lnSpc>
                <a:buClr>
                  <a:srgbClr val="0070C0"/>
                </a:buClr>
                <a:buFont typeface="Wingdings" panose="05000000000000000000" charset="0"/>
                <a:buChar char="u"/>
              </a:pPr>
              <a:r>
                <a:rPr lang="zh-CN" altLang="en-US" sz="1800" dirty="0">
                  <a:solidFill>
                    <a:schemeClr val="tx1"/>
                  </a:solidFill>
                </a:rPr>
                <a:t>反复经颅磁刺激双侧小脑改善共济失调伴多系统萎缩症状：一项前瞻性、随机、假对照的初步</a:t>
              </a:r>
              <a:r>
                <a:rPr lang="zh-CN" altLang="en-US" sz="1800" dirty="0" smtClean="0">
                  <a:solidFill>
                    <a:schemeClr val="tx1"/>
                  </a:solidFill>
                </a:rPr>
                <a:t>研究。</a:t>
              </a:r>
              <a:endParaRPr lang="en-US" altLang="zh-CN" sz="1800" dirty="0">
                <a:solidFill>
                  <a:schemeClr val="tx1"/>
                </a:solidFill>
              </a:endParaRPr>
            </a:p>
          </p:txBody>
        </p:sp>
        <p:grpSp>
          <p:nvGrpSpPr>
            <p:cNvPr id="8" name="Group 34"/>
            <p:cNvGrpSpPr/>
            <p:nvPr/>
          </p:nvGrpSpPr>
          <p:grpSpPr>
            <a:xfrm>
              <a:off x="6895195" y="2899511"/>
              <a:ext cx="146721" cy="11603"/>
              <a:chOff x="803275" y="2834926"/>
              <a:chExt cx="209550" cy="16572"/>
            </a:xfrm>
            <a:solidFill>
              <a:srgbClr val="00B050"/>
            </a:solidFill>
          </p:grpSpPr>
          <p:sp>
            <p:nvSpPr>
              <p:cNvPr id="9" name="Rectangle 31"/>
              <p:cNvSpPr>
                <a:spLocks noChangeArrowheads="1"/>
              </p:cNvSpPr>
              <p:nvPr/>
            </p:nvSpPr>
            <p:spPr bwMode="auto">
              <a:xfrm>
                <a:off x="803275" y="2834926"/>
                <a:ext cx="26988" cy="16572"/>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0" name="Rectangle 32"/>
              <p:cNvSpPr>
                <a:spLocks noChangeArrowheads="1"/>
              </p:cNvSpPr>
              <p:nvPr/>
            </p:nvSpPr>
            <p:spPr bwMode="auto">
              <a:xfrm>
                <a:off x="895350"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1" name="Rectangle 33"/>
              <p:cNvSpPr>
                <a:spLocks noChangeArrowheads="1"/>
              </p:cNvSpPr>
              <p:nvPr/>
            </p:nvSpPr>
            <p:spPr bwMode="auto">
              <a:xfrm>
                <a:off x="987425"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grpSp>
      </p:grpSp>
      <p:grpSp>
        <p:nvGrpSpPr>
          <p:cNvPr id="28" name="组合 27"/>
          <p:cNvGrpSpPr/>
          <p:nvPr/>
        </p:nvGrpSpPr>
        <p:grpSpPr>
          <a:xfrm>
            <a:off x="872965" y="1302371"/>
            <a:ext cx="3762568" cy="801329"/>
            <a:chOff x="2877186" y="1274916"/>
            <a:chExt cx="3762568" cy="801329"/>
          </a:xfrm>
        </p:grpSpPr>
        <p:sp>
          <p:nvSpPr>
            <p:cNvPr id="29" name="文本框 28"/>
            <p:cNvSpPr txBox="1"/>
            <p:nvPr/>
          </p:nvSpPr>
          <p:spPr>
            <a:xfrm>
              <a:off x="2877186" y="1274916"/>
              <a:ext cx="3762568" cy="523220"/>
            </a:xfrm>
            <a:prstGeom prst="rect">
              <a:avLst/>
            </a:prstGeom>
            <a:noFill/>
          </p:spPr>
          <p:txBody>
            <a:bodyPr wrap="none" rtlCol="0">
              <a:spAutoFit/>
            </a:bodyPr>
            <a:lstStyle/>
            <a:p>
              <a:pPr lvl="0">
                <a:defRPr/>
              </a:pPr>
              <a:r>
                <a:rPr kumimoji="1" lang="zh-CN" altLang="en-US" sz="2800" b="1" spc="300" dirty="0" smtClean="0">
                  <a:solidFill>
                    <a:srgbClr val="0070C0"/>
                  </a:solidFill>
                  <a:latin typeface="微软雅黑" panose="020B0503020204020204" charset="-122"/>
                  <a:ea typeface="微软雅黑" panose="020B0503020204020204" charset="-122"/>
                  <a:cs typeface="+mn-ea"/>
                  <a:sym typeface="+mn-lt"/>
                </a:rPr>
                <a:t>进展二：</a:t>
              </a:r>
              <a:r>
                <a:rPr kumimoji="1" lang="zh-CN" altLang="en-US" sz="2800" b="1" spc="300" dirty="0">
                  <a:solidFill>
                    <a:srgbClr val="0070C0"/>
                  </a:solidFill>
                  <a:latin typeface="微软雅黑" panose="020B0503020204020204" charset="-122"/>
                  <a:ea typeface="微软雅黑" panose="020B0503020204020204" charset="-122"/>
                  <a:cs typeface="+mn-ea"/>
                </a:rPr>
                <a:t>经颅磁刺激</a:t>
              </a:r>
              <a:endParaRPr kumimoji="1" lang="zh-CN" altLang="en-US" sz="2800" b="1" spc="300" dirty="0">
                <a:solidFill>
                  <a:srgbClr val="0070C0"/>
                </a:solidFill>
                <a:latin typeface="微软雅黑" panose="020B0503020204020204" charset="-122"/>
                <a:ea typeface="微软雅黑" panose="020B0503020204020204" charset="-122"/>
                <a:cs typeface="+mn-ea"/>
                <a:sym typeface="+mn-lt"/>
              </a:endParaRPr>
            </a:p>
          </p:txBody>
        </p:sp>
        <p:grpSp>
          <p:nvGrpSpPr>
            <p:cNvPr id="30" name="组合 29"/>
            <p:cNvGrpSpPr/>
            <p:nvPr/>
          </p:nvGrpSpPr>
          <p:grpSpPr>
            <a:xfrm>
              <a:off x="3106425" y="2013959"/>
              <a:ext cx="1346511" cy="62286"/>
              <a:chOff x="2083190" y="4081488"/>
              <a:chExt cx="1346511" cy="62286"/>
            </a:xfrm>
            <a:gradFill>
              <a:gsLst>
                <a:gs pos="42500">
                  <a:srgbClr val="FF2A92"/>
                </a:gs>
                <a:gs pos="0">
                  <a:srgbClr val="922FC7"/>
                </a:gs>
                <a:gs pos="85000">
                  <a:srgbClr val="FF9E30"/>
                </a:gs>
              </a:gsLst>
              <a:lin ang="0" scaled="0"/>
            </a:gradFill>
          </p:grpSpPr>
          <p:sp>
            <p:nvSpPr>
              <p:cNvPr id="31" name="圆角矩形 42"/>
              <p:cNvSpPr/>
              <p:nvPr/>
            </p:nvSpPr>
            <p:spPr>
              <a:xfrm>
                <a:off x="2083190" y="4081488"/>
                <a:ext cx="951191" cy="62286"/>
              </a:xfrm>
              <a:prstGeom prst="roundRect">
                <a:avLst>
                  <a:gd name="adj" fmla="val 50000"/>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32" name="圆角矩形 43"/>
              <p:cNvSpPr/>
              <p:nvPr/>
            </p:nvSpPr>
            <p:spPr>
              <a:xfrm>
                <a:off x="3114467" y="4081488"/>
                <a:ext cx="315234" cy="62286"/>
              </a:xfrm>
              <a:prstGeom prst="roundRect">
                <a:avLst>
                  <a:gd name="adj" fmla="val 50000"/>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grpSp>
      </p:grpSp>
      <p:pic>
        <p:nvPicPr>
          <p:cNvPr id="2"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5767" y="330751"/>
            <a:ext cx="3611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2" descr="https://www.zydsyy120.com/webapp/accessory/ueditor/upload/image/20240603/17173836504700921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V="1">
            <a:off x="7315200" y="1943100"/>
            <a:ext cx="4176968" cy="23484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424777" y="330751"/>
            <a:ext cx="801150" cy="801150"/>
          </a:xfrm>
          <a:prstGeom prst="rect">
            <a:avLst/>
          </a:prstGeom>
        </p:spPr>
      </p:pic>
      <p:sp>
        <p:nvSpPr>
          <p:cNvPr id="37" name="文本框 36"/>
          <p:cNvSpPr txBox="1"/>
          <p:nvPr/>
        </p:nvSpPr>
        <p:spPr>
          <a:xfrm>
            <a:off x="1219200" y="546660"/>
            <a:ext cx="6096000" cy="460375"/>
          </a:xfrm>
          <a:prstGeom prst="rect">
            <a:avLst/>
          </a:prstGeom>
          <a:noFill/>
        </p:spPr>
        <p:txBody>
          <a:bodyPr wrap="square">
            <a:spAutoFit/>
          </a:bodyPr>
          <a:lstStyle/>
          <a:p>
            <a:pPr>
              <a:defRPr/>
            </a:pPr>
            <a:r>
              <a:rPr kumimoji="1" lang="zh-CN" altLang="en-US" sz="2400" spc="300" dirty="0" smtClean="0">
                <a:solidFill>
                  <a:srgbClr val="0070C0"/>
                </a:solidFill>
                <a:latin typeface="汉仪雅酷黑 75W" panose="020B0804020202020204" pitchFamily="34" charset="-122"/>
                <a:ea typeface="汉仪雅酷黑 75W" panose="020B0804020202020204" pitchFamily="34" charset="-122"/>
                <a:cs typeface="+mn-ea"/>
                <a:sym typeface="+mn-lt"/>
              </a:rPr>
              <a:t>帕金森病其他治疗</a:t>
            </a:r>
            <a:r>
              <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rPr>
              <a:t>新进展</a:t>
            </a:r>
            <a:endPar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endParaRPr>
          </a:p>
        </p:txBody>
      </p:sp>
      <p:grpSp>
        <p:nvGrpSpPr>
          <p:cNvPr id="28" name="组合 27"/>
          <p:cNvGrpSpPr/>
          <p:nvPr/>
        </p:nvGrpSpPr>
        <p:grpSpPr>
          <a:xfrm>
            <a:off x="872965" y="1302371"/>
            <a:ext cx="5750292" cy="801329"/>
            <a:chOff x="2877186" y="1274916"/>
            <a:chExt cx="5750292" cy="801329"/>
          </a:xfrm>
        </p:grpSpPr>
        <p:sp>
          <p:nvSpPr>
            <p:cNvPr id="29" name="文本框 28"/>
            <p:cNvSpPr txBox="1"/>
            <p:nvPr/>
          </p:nvSpPr>
          <p:spPr>
            <a:xfrm>
              <a:off x="2877186" y="1274916"/>
              <a:ext cx="5750292" cy="523220"/>
            </a:xfrm>
            <a:prstGeom prst="rect">
              <a:avLst/>
            </a:prstGeom>
            <a:noFill/>
          </p:spPr>
          <p:txBody>
            <a:bodyPr wrap="none" rtlCol="0">
              <a:spAutoFit/>
            </a:bodyPr>
            <a:lstStyle/>
            <a:p>
              <a:pPr lvl="0">
                <a:defRPr/>
              </a:pPr>
              <a:r>
                <a:rPr kumimoji="1" lang="zh-CN" altLang="en-US" sz="2800" b="1" spc="300" dirty="0" smtClean="0">
                  <a:solidFill>
                    <a:srgbClr val="0070C0"/>
                  </a:solidFill>
                  <a:latin typeface="微软雅黑" panose="020B0503020204020204" charset="-122"/>
                  <a:ea typeface="微软雅黑" panose="020B0503020204020204" charset="-122"/>
                  <a:cs typeface="+mn-ea"/>
                  <a:sym typeface="+mn-lt"/>
                </a:rPr>
                <a:t>进展三：中医药和中医外治技术</a:t>
              </a:r>
              <a:endParaRPr kumimoji="1" lang="zh-CN" altLang="en-US" sz="2800" b="1" spc="300" dirty="0">
                <a:solidFill>
                  <a:srgbClr val="0070C0"/>
                </a:solidFill>
                <a:latin typeface="微软雅黑" panose="020B0503020204020204" charset="-122"/>
                <a:ea typeface="微软雅黑" panose="020B0503020204020204" charset="-122"/>
                <a:cs typeface="+mn-ea"/>
                <a:sym typeface="+mn-lt"/>
              </a:endParaRPr>
            </a:p>
          </p:txBody>
        </p:sp>
        <p:grpSp>
          <p:nvGrpSpPr>
            <p:cNvPr id="30" name="组合 29"/>
            <p:cNvGrpSpPr/>
            <p:nvPr/>
          </p:nvGrpSpPr>
          <p:grpSpPr>
            <a:xfrm>
              <a:off x="3106425" y="2013959"/>
              <a:ext cx="1346511" cy="62286"/>
              <a:chOff x="2083190" y="4081488"/>
              <a:chExt cx="1346511" cy="62286"/>
            </a:xfrm>
            <a:gradFill>
              <a:gsLst>
                <a:gs pos="42500">
                  <a:srgbClr val="FF2A92"/>
                </a:gs>
                <a:gs pos="0">
                  <a:srgbClr val="922FC7"/>
                </a:gs>
                <a:gs pos="85000">
                  <a:srgbClr val="FF9E30"/>
                </a:gs>
              </a:gsLst>
              <a:lin ang="0" scaled="0"/>
            </a:gradFill>
          </p:grpSpPr>
          <p:sp>
            <p:nvSpPr>
              <p:cNvPr id="31" name="圆角矩形 42"/>
              <p:cNvSpPr/>
              <p:nvPr/>
            </p:nvSpPr>
            <p:spPr>
              <a:xfrm>
                <a:off x="2083190" y="4081488"/>
                <a:ext cx="951191" cy="62286"/>
              </a:xfrm>
              <a:prstGeom prst="roundRect">
                <a:avLst>
                  <a:gd name="adj" fmla="val 50000"/>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32" name="圆角矩形 43"/>
              <p:cNvSpPr/>
              <p:nvPr/>
            </p:nvSpPr>
            <p:spPr>
              <a:xfrm>
                <a:off x="3114467" y="4081488"/>
                <a:ext cx="315234" cy="62286"/>
              </a:xfrm>
              <a:prstGeom prst="roundRect">
                <a:avLst>
                  <a:gd name="adj" fmla="val 50000"/>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grpSp>
      </p:grpSp>
      <p:pic>
        <p:nvPicPr>
          <p:cNvPr id="2"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5767" y="330751"/>
            <a:ext cx="3611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424777" y="330751"/>
            <a:ext cx="801150" cy="801150"/>
          </a:xfrm>
          <a:prstGeom prst="rect">
            <a:avLst/>
          </a:prstGeom>
        </p:spPr>
      </p:pic>
      <p:sp>
        <p:nvSpPr>
          <p:cNvPr id="37" name="文本框 36"/>
          <p:cNvSpPr txBox="1"/>
          <p:nvPr/>
        </p:nvSpPr>
        <p:spPr>
          <a:xfrm>
            <a:off x="1219200" y="546660"/>
            <a:ext cx="6096000" cy="460375"/>
          </a:xfrm>
          <a:prstGeom prst="rect">
            <a:avLst/>
          </a:prstGeom>
          <a:noFill/>
        </p:spPr>
        <p:txBody>
          <a:bodyPr wrap="square">
            <a:spAutoFit/>
          </a:bodyPr>
          <a:lstStyle/>
          <a:p>
            <a:pPr lvl="0">
              <a:defRPr/>
            </a:pPr>
            <a:r>
              <a:rPr kumimoji="1" lang="zh-CN" altLang="en-US" sz="2400" spc="300" dirty="0" smtClean="0">
                <a:solidFill>
                  <a:srgbClr val="0070C0"/>
                </a:solidFill>
                <a:latin typeface="汉仪雅酷黑 75W" panose="020B0804020202020204" pitchFamily="34" charset="-122"/>
                <a:ea typeface="汉仪雅酷黑 75W" panose="020B0804020202020204" pitchFamily="34" charset="-122"/>
                <a:cs typeface="+mn-ea"/>
                <a:sym typeface="+mn-lt"/>
              </a:rPr>
              <a:t>帕金森病药物治疗新进展</a:t>
            </a:r>
            <a:endPar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endParaRPr>
          </a:p>
        </p:txBody>
      </p:sp>
      <p:grpSp>
        <p:nvGrpSpPr>
          <p:cNvPr id="4" name="组合 3"/>
          <p:cNvGrpSpPr/>
          <p:nvPr/>
        </p:nvGrpSpPr>
        <p:grpSpPr>
          <a:xfrm>
            <a:off x="825352" y="3058770"/>
            <a:ext cx="6103244" cy="1132370"/>
            <a:chOff x="938672" y="1778744"/>
            <a:chExt cx="6103244" cy="1132370"/>
          </a:xfrm>
        </p:grpSpPr>
        <p:sp>
          <p:nvSpPr>
            <p:cNvPr id="5" name="Inhaltsplatzhalter 4"/>
            <p:cNvSpPr txBox="1"/>
            <p:nvPr/>
          </p:nvSpPr>
          <p:spPr>
            <a:xfrm>
              <a:off x="938672" y="1778744"/>
              <a:ext cx="5381671" cy="923330"/>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2000609000000000000"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2000609000000000000"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9pPr>
            </a:lstStyle>
            <a:p>
              <a:pPr marL="0" indent="0">
                <a:lnSpc>
                  <a:spcPct val="150000"/>
                </a:lnSpc>
                <a:buNone/>
              </a:pPr>
              <a:r>
                <a:rPr lang="zh-CN" altLang="en-US" sz="2000" dirty="0">
                  <a:solidFill>
                    <a:schemeClr val="tx1"/>
                  </a:solidFill>
                  <a:latin typeface="微软雅黑" panose="020B0503020204020204" charset="-122"/>
                  <a:ea typeface="微软雅黑" panose="020B0503020204020204" charset="-122"/>
                  <a:cs typeface="+mn-ea"/>
                  <a:sym typeface="+mn-lt"/>
                </a:rPr>
                <a:t>与</a:t>
              </a:r>
              <a:r>
                <a:rPr lang="zh-CN" altLang="en-US" sz="2000" dirty="0" smtClean="0">
                  <a:solidFill>
                    <a:schemeClr val="tx1"/>
                  </a:solidFill>
                  <a:latin typeface="微软雅黑" panose="020B0503020204020204" charset="-122"/>
                  <a:ea typeface="微软雅黑" panose="020B0503020204020204" charset="-122"/>
                  <a:cs typeface="+mn-ea"/>
                  <a:sym typeface="+mn-lt"/>
                </a:rPr>
                <a:t>减肥神药司美格鲁肽同一类型的药物利斯那肽似乎可以延缓早期帕金森病的进展。</a:t>
              </a:r>
              <a:endParaRPr lang="zh-CN" altLang="en-US" sz="2000" dirty="0">
                <a:solidFill>
                  <a:schemeClr val="tx1"/>
                </a:solidFill>
                <a:latin typeface="微软雅黑" panose="020B0503020204020204" charset="-122"/>
                <a:ea typeface="微软雅黑" panose="020B0503020204020204" charset="-122"/>
                <a:cs typeface="+mn-ea"/>
                <a:sym typeface="+mn-lt"/>
              </a:endParaRPr>
            </a:p>
          </p:txBody>
        </p:sp>
        <p:grpSp>
          <p:nvGrpSpPr>
            <p:cNvPr id="8" name="Group 34"/>
            <p:cNvGrpSpPr/>
            <p:nvPr/>
          </p:nvGrpSpPr>
          <p:grpSpPr>
            <a:xfrm>
              <a:off x="6895195" y="2899511"/>
              <a:ext cx="146721" cy="11603"/>
              <a:chOff x="803275" y="2834926"/>
              <a:chExt cx="209550" cy="16572"/>
            </a:xfrm>
            <a:solidFill>
              <a:srgbClr val="00B050"/>
            </a:solidFill>
          </p:grpSpPr>
          <p:sp>
            <p:nvSpPr>
              <p:cNvPr id="9" name="Rectangle 31"/>
              <p:cNvSpPr>
                <a:spLocks noChangeArrowheads="1"/>
              </p:cNvSpPr>
              <p:nvPr/>
            </p:nvSpPr>
            <p:spPr bwMode="auto">
              <a:xfrm>
                <a:off x="803275" y="2834926"/>
                <a:ext cx="26988" cy="16572"/>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0" name="Rectangle 32"/>
              <p:cNvSpPr>
                <a:spLocks noChangeArrowheads="1"/>
              </p:cNvSpPr>
              <p:nvPr/>
            </p:nvSpPr>
            <p:spPr bwMode="auto">
              <a:xfrm>
                <a:off x="895350"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1" name="Rectangle 33"/>
              <p:cNvSpPr>
                <a:spLocks noChangeArrowheads="1"/>
              </p:cNvSpPr>
              <p:nvPr/>
            </p:nvSpPr>
            <p:spPr bwMode="auto">
              <a:xfrm>
                <a:off x="987425"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grpSp>
      </p:grpSp>
      <p:grpSp>
        <p:nvGrpSpPr>
          <p:cNvPr id="28" name="组合 27"/>
          <p:cNvGrpSpPr/>
          <p:nvPr/>
        </p:nvGrpSpPr>
        <p:grpSpPr>
          <a:xfrm>
            <a:off x="872965" y="1302371"/>
            <a:ext cx="6147837" cy="801329"/>
            <a:chOff x="2877186" y="1274916"/>
            <a:chExt cx="6147837" cy="801329"/>
          </a:xfrm>
        </p:grpSpPr>
        <p:sp>
          <p:nvSpPr>
            <p:cNvPr id="29" name="文本框 28"/>
            <p:cNvSpPr txBox="1"/>
            <p:nvPr/>
          </p:nvSpPr>
          <p:spPr>
            <a:xfrm>
              <a:off x="2877186" y="1274916"/>
              <a:ext cx="6147837" cy="523220"/>
            </a:xfrm>
            <a:prstGeom prst="rect">
              <a:avLst/>
            </a:prstGeom>
            <a:noFill/>
          </p:spPr>
          <p:txBody>
            <a:bodyPr wrap="none" rtlCol="0">
              <a:spAutoFit/>
            </a:bodyPr>
            <a:lstStyle/>
            <a:p>
              <a:pPr lvl="0">
                <a:defRPr/>
              </a:pPr>
              <a:r>
                <a:rPr kumimoji="1" lang="zh-CN" altLang="en-US" sz="2800" b="1" spc="300" dirty="0" smtClean="0">
                  <a:solidFill>
                    <a:srgbClr val="0070C0"/>
                  </a:solidFill>
                  <a:latin typeface="微软雅黑" panose="020B0503020204020204" charset="-122"/>
                  <a:ea typeface="微软雅黑" panose="020B0503020204020204" charset="-122"/>
                  <a:cs typeface="+mn-ea"/>
                  <a:sym typeface="+mn-lt"/>
                </a:rPr>
                <a:t>进展一：降糖药延缓帕金森病进展</a:t>
              </a:r>
              <a:endParaRPr kumimoji="1" lang="zh-CN" altLang="en-US" sz="2800" b="1" spc="300" dirty="0">
                <a:solidFill>
                  <a:srgbClr val="0070C0"/>
                </a:solidFill>
                <a:latin typeface="微软雅黑" panose="020B0503020204020204" charset="-122"/>
                <a:ea typeface="微软雅黑" panose="020B0503020204020204" charset="-122"/>
                <a:cs typeface="+mn-ea"/>
                <a:sym typeface="+mn-lt"/>
              </a:endParaRPr>
            </a:p>
          </p:txBody>
        </p:sp>
        <p:grpSp>
          <p:nvGrpSpPr>
            <p:cNvPr id="30" name="组合 29"/>
            <p:cNvGrpSpPr/>
            <p:nvPr/>
          </p:nvGrpSpPr>
          <p:grpSpPr>
            <a:xfrm>
              <a:off x="3106425" y="2013959"/>
              <a:ext cx="1346511" cy="62286"/>
              <a:chOff x="2083190" y="4081488"/>
              <a:chExt cx="1346511" cy="62286"/>
            </a:xfrm>
            <a:gradFill>
              <a:gsLst>
                <a:gs pos="42500">
                  <a:srgbClr val="FF2A92"/>
                </a:gs>
                <a:gs pos="0">
                  <a:srgbClr val="922FC7"/>
                </a:gs>
                <a:gs pos="85000">
                  <a:srgbClr val="FF9E30"/>
                </a:gs>
              </a:gsLst>
              <a:lin ang="0" scaled="0"/>
            </a:gradFill>
          </p:grpSpPr>
          <p:sp>
            <p:nvSpPr>
              <p:cNvPr id="31" name="圆角矩形 42"/>
              <p:cNvSpPr/>
              <p:nvPr/>
            </p:nvSpPr>
            <p:spPr>
              <a:xfrm>
                <a:off x="2083190" y="4081488"/>
                <a:ext cx="951191" cy="62286"/>
              </a:xfrm>
              <a:prstGeom prst="roundRect">
                <a:avLst>
                  <a:gd name="adj" fmla="val 50000"/>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32" name="圆角矩形 43"/>
              <p:cNvSpPr/>
              <p:nvPr/>
            </p:nvSpPr>
            <p:spPr>
              <a:xfrm>
                <a:off x="3114467" y="4081488"/>
                <a:ext cx="315234" cy="62286"/>
              </a:xfrm>
              <a:prstGeom prst="roundRect">
                <a:avLst>
                  <a:gd name="adj" fmla="val 50000"/>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grpSp>
      </p:grpSp>
      <p:pic>
        <p:nvPicPr>
          <p:cNvPr id="34" name="图片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9374" y="1186342"/>
            <a:ext cx="4206176" cy="5306992"/>
          </a:xfrm>
          <a:prstGeom prst="rect">
            <a:avLst/>
          </a:prstGeom>
        </p:spPr>
      </p:pic>
      <p:pic>
        <p:nvPicPr>
          <p:cNvPr id="2" name="图片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5767" y="330751"/>
            <a:ext cx="3611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424777" y="330751"/>
            <a:ext cx="801150" cy="801150"/>
          </a:xfrm>
          <a:prstGeom prst="rect">
            <a:avLst/>
          </a:prstGeom>
        </p:spPr>
      </p:pic>
      <p:sp>
        <p:nvSpPr>
          <p:cNvPr id="37" name="文本框 36"/>
          <p:cNvSpPr txBox="1"/>
          <p:nvPr/>
        </p:nvSpPr>
        <p:spPr>
          <a:xfrm>
            <a:off x="1219200" y="546660"/>
            <a:ext cx="6096000" cy="460375"/>
          </a:xfrm>
          <a:prstGeom prst="rect">
            <a:avLst/>
          </a:prstGeom>
          <a:noFill/>
        </p:spPr>
        <p:txBody>
          <a:bodyPr wrap="square">
            <a:spAutoFit/>
          </a:bodyPr>
          <a:lstStyle/>
          <a:p>
            <a:pPr>
              <a:defRPr/>
            </a:pPr>
            <a:r>
              <a:rPr kumimoji="1" lang="zh-CN" altLang="en-US" sz="2400" spc="300" dirty="0" smtClean="0">
                <a:solidFill>
                  <a:srgbClr val="0070C0"/>
                </a:solidFill>
                <a:latin typeface="汉仪雅酷黑 75W" panose="020B0804020202020204" pitchFamily="34" charset="-122"/>
                <a:ea typeface="汉仪雅酷黑 75W" panose="020B0804020202020204" pitchFamily="34" charset="-122"/>
                <a:cs typeface="+mn-ea"/>
                <a:sym typeface="+mn-lt"/>
              </a:rPr>
              <a:t>帕金森病其他治疗</a:t>
            </a:r>
            <a:r>
              <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rPr>
              <a:t>新进展</a:t>
            </a:r>
            <a:endPar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endParaRPr>
          </a:p>
        </p:txBody>
      </p:sp>
      <p:grpSp>
        <p:nvGrpSpPr>
          <p:cNvPr id="28" name="组合 27"/>
          <p:cNvGrpSpPr/>
          <p:nvPr/>
        </p:nvGrpSpPr>
        <p:grpSpPr>
          <a:xfrm>
            <a:off x="872965" y="1302371"/>
            <a:ext cx="6545382" cy="801329"/>
            <a:chOff x="2877186" y="1274916"/>
            <a:chExt cx="6545382" cy="801329"/>
          </a:xfrm>
        </p:grpSpPr>
        <p:sp>
          <p:nvSpPr>
            <p:cNvPr id="29" name="文本框 28"/>
            <p:cNvSpPr txBox="1"/>
            <p:nvPr/>
          </p:nvSpPr>
          <p:spPr>
            <a:xfrm>
              <a:off x="2877186" y="1274916"/>
              <a:ext cx="6545382" cy="523220"/>
            </a:xfrm>
            <a:prstGeom prst="rect">
              <a:avLst/>
            </a:prstGeom>
            <a:noFill/>
          </p:spPr>
          <p:txBody>
            <a:bodyPr wrap="none" rtlCol="0">
              <a:spAutoFit/>
            </a:bodyPr>
            <a:lstStyle/>
            <a:p>
              <a:pPr lvl="0">
                <a:defRPr/>
              </a:pPr>
              <a:r>
                <a:rPr kumimoji="1" lang="zh-CN" altLang="en-US" sz="2800" b="1" spc="300" dirty="0" smtClean="0">
                  <a:solidFill>
                    <a:srgbClr val="0070C0"/>
                  </a:solidFill>
                  <a:latin typeface="微软雅黑" panose="020B0503020204020204" charset="-122"/>
                  <a:ea typeface="微软雅黑" panose="020B0503020204020204" charset="-122"/>
                  <a:cs typeface="+mn-ea"/>
                  <a:sym typeface="+mn-lt"/>
                </a:rPr>
                <a:t>进展</a:t>
              </a:r>
              <a:r>
                <a:rPr kumimoji="1" lang="zh-CN" altLang="en-US" sz="2800" b="1" spc="300" dirty="0">
                  <a:solidFill>
                    <a:srgbClr val="0070C0"/>
                  </a:solidFill>
                  <a:latin typeface="微软雅黑" panose="020B0503020204020204" charset="-122"/>
                  <a:ea typeface="微软雅黑" panose="020B0503020204020204" charset="-122"/>
                  <a:cs typeface="+mn-ea"/>
                  <a:sym typeface="+mn-lt"/>
                </a:rPr>
                <a:t>四</a:t>
              </a:r>
              <a:r>
                <a:rPr kumimoji="1" lang="zh-CN" altLang="en-US" sz="2800" b="1" spc="300" dirty="0" smtClean="0">
                  <a:solidFill>
                    <a:srgbClr val="0070C0"/>
                  </a:solidFill>
                  <a:latin typeface="微软雅黑" panose="020B0503020204020204" charset="-122"/>
                  <a:ea typeface="微软雅黑" panose="020B0503020204020204" charset="-122"/>
                  <a:cs typeface="+mn-ea"/>
                  <a:sym typeface="+mn-lt"/>
                </a:rPr>
                <a:t>：人工智能助力帕金森病管理</a:t>
              </a:r>
              <a:endParaRPr kumimoji="1" lang="zh-CN" altLang="en-US" sz="2800" b="1" spc="300" dirty="0">
                <a:solidFill>
                  <a:srgbClr val="0070C0"/>
                </a:solidFill>
                <a:latin typeface="微软雅黑" panose="020B0503020204020204" charset="-122"/>
                <a:ea typeface="微软雅黑" panose="020B0503020204020204" charset="-122"/>
                <a:cs typeface="+mn-ea"/>
                <a:sym typeface="+mn-lt"/>
              </a:endParaRPr>
            </a:p>
          </p:txBody>
        </p:sp>
        <p:grpSp>
          <p:nvGrpSpPr>
            <p:cNvPr id="30" name="组合 29"/>
            <p:cNvGrpSpPr/>
            <p:nvPr/>
          </p:nvGrpSpPr>
          <p:grpSpPr>
            <a:xfrm>
              <a:off x="3106425" y="2013959"/>
              <a:ext cx="1346511" cy="62286"/>
              <a:chOff x="2083190" y="4081488"/>
              <a:chExt cx="1346511" cy="62286"/>
            </a:xfrm>
            <a:gradFill>
              <a:gsLst>
                <a:gs pos="42500">
                  <a:srgbClr val="FF2A92"/>
                </a:gs>
                <a:gs pos="0">
                  <a:srgbClr val="922FC7"/>
                </a:gs>
                <a:gs pos="85000">
                  <a:srgbClr val="FF9E30"/>
                </a:gs>
              </a:gsLst>
              <a:lin ang="0" scaled="0"/>
            </a:gradFill>
          </p:grpSpPr>
          <p:sp>
            <p:nvSpPr>
              <p:cNvPr id="31" name="圆角矩形 42"/>
              <p:cNvSpPr/>
              <p:nvPr/>
            </p:nvSpPr>
            <p:spPr>
              <a:xfrm>
                <a:off x="2083190" y="4081488"/>
                <a:ext cx="951191" cy="62286"/>
              </a:xfrm>
              <a:prstGeom prst="roundRect">
                <a:avLst>
                  <a:gd name="adj" fmla="val 50000"/>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32" name="圆角矩形 43"/>
              <p:cNvSpPr/>
              <p:nvPr/>
            </p:nvSpPr>
            <p:spPr>
              <a:xfrm>
                <a:off x="3114467" y="4081488"/>
                <a:ext cx="315234" cy="62286"/>
              </a:xfrm>
              <a:prstGeom prst="roundRect">
                <a:avLst>
                  <a:gd name="adj" fmla="val 50000"/>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grpSp>
      </p:grpSp>
      <p:pic>
        <p:nvPicPr>
          <p:cNvPr id="2"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5767" y="330751"/>
            <a:ext cx="3611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体系PPT_画板 1 副本 8"/>
          <p:cNvPicPr>
            <a:picLocks noChangeAspect="1"/>
          </p:cNvPicPr>
          <p:nvPr/>
        </p:nvPicPr>
        <p:blipFill>
          <a:blip r:embed="rId1"/>
          <a:stretch>
            <a:fillRect/>
          </a:stretch>
        </p:blipFill>
        <p:spPr>
          <a:xfrm>
            <a:off x="220863" y="0"/>
            <a:ext cx="11752723" cy="685769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体系PPT_画板 1 副本 9"/>
          <p:cNvPicPr>
            <a:picLocks noChangeAspect="1"/>
          </p:cNvPicPr>
          <p:nvPr/>
        </p:nvPicPr>
        <p:blipFill>
          <a:blip r:embed="rId1"/>
          <a:stretch>
            <a:fillRect/>
          </a:stretch>
        </p:blipFill>
        <p:spPr>
          <a:xfrm>
            <a:off x="220863" y="0"/>
            <a:ext cx="11752723" cy="685769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体系PPT_画板 1 副本 25"/>
          <p:cNvPicPr>
            <a:picLocks noChangeAspect="1"/>
          </p:cNvPicPr>
          <p:nvPr/>
        </p:nvPicPr>
        <p:blipFill>
          <a:blip r:embed="rId1"/>
          <a:stretch>
            <a:fillRect/>
          </a:stretch>
        </p:blipFill>
        <p:spPr>
          <a:xfrm>
            <a:off x="220863" y="0"/>
            <a:ext cx="11752723" cy="685769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体系PPT"/>
          <p:cNvPicPr>
            <a:picLocks noChangeAspect="1"/>
          </p:cNvPicPr>
          <p:nvPr/>
        </p:nvPicPr>
        <p:blipFill>
          <a:blip r:embed="rId1"/>
          <a:stretch>
            <a:fillRect/>
          </a:stretch>
        </p:blipFill>
        <p:spPr>
          <a:xfrm>
            <a:off x="220863" y="0"/>
            <a:ext cx="11752723" cy="685769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体系PPT_画板 1 副本 10"/>
          <p:cNvPicPr>
            <a:picLocks noChangeAspect="1"/>
          </p:cNvPicPr>
          <p:nvPr/>
        </p:nvPicPr>
        <p:blipFill>
          <a:blip r:embed="rId1"/>
          <a:stretch>
            <a:fillRect/>
          </a:stretch>
        </p:blipFill>
        <p:spPr>
          <a:xfrm>
            <a:off x="219026" y="0"/>
            <a:ext cx="11752723" cy="685769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体系PPT_画板 1 副本 11"/>
          <p:cNvPicPr>
            <a:picLocks noChangeAspect="1"/>
          </p:cNvPicPr>
          <p:nvPr/>
        </p:nvPicPr>
        <p:blipFill>
          <a:blip r:embed="rId1"/>
          <a:stretch>
            <a:fillRect/>
          </a:stretch>
        </p:blipFill>
        <p:spPr>
          <a:xfrm>
            <a:off x="220863" y="0"/>
            <a:ext cx="11752723" cy="685769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体系PPT_画板 1 副本 12"/>
          <p:cNvPicPr>
            <a:picLocks noChangeAspect="1"/>
          </p:cNvPicPr>
          <p:nvPr/>
        </p:nvPicPr>
        <p:blipFill>
          <a:blip r:embed="rId1"/>
          <a:stretch>
            <a:fillRect/>
          </a:stretch>
        </p:blipFill>
        <p:spPr>
          <a:xfrm>
            <a:off x="219026" y="0"/>
            <a:ext cx="11752723" cy="685769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体系PPT_画板 1 副本 13"/>
          <p:cNvPicPr>
            <a:picLocks noChangeAspect="1"/>
          </p:cNvPicPr>
          <p:nvPr/>
        </p:nvPicPr>
        <p:blipFill>
          <a:blip r:embed="rId1"/>
          <a:stretch>
            <a:fillRect/>
          </a:stretch>
        </p:blipFill>
        <p:spPr>
          <a:xfrm>
            <a:off x="219026" y="0"/>
            <a:ext cx="11752723" cy="685769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体系PPT_画板 1 副本 24"/>
          <p:cNvPicPr>
            <a:picLocks noChangeAspect="1"/>
          </p:cNvPicPr>
          <p:nvPr/>
        </p:nvPicPr>
        <p:blipFill>
          <a:blip r:embed="rId1"/>
          <a:stretch>
            <a:fillRect/>
          </a:stretch>
        </p:blipFill>
        <p:spPr>
          <a:xfrm>
            <a:off x="220863" y="0"/>
            <a:ext cx="11752723" cy="685769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424777" y="330751"/>
            <a:ext cx="801150" cy="801150"/>
          </a:xfrm>
          <a:prstGeom prst="rect">
            <a:avLst/>
          </a:prstGeom>
        </p:spPr>
      </p:pic>
      <p:sp>
        <p:nvSpPr>
          <p:cNvPr id="37" name="文本框 36"/>
          <p:cNvSpPr txBox="1"/>
          <p:nvPr/>
        </p:nvSpPr>
        <p:spPr>
          <a:xfrm>
            <a:off x="1219200" y="546660"/>
            <a:ext cx="6096000" cy="461665"/>
          </a:xfrm>
          <a:prstGeom prst="rect">
            <a:avLst/>
          </a:prstGeom>
          <a:noFill/>
        </p:spPr>
        <p:txBody>
          <a:bodyPr wrap="square">
            <a:spAutoFit/>
          </a:bodyPr>
          <a:lstStyle/>
          <a:p>
            <a:pPr>
              <a:defRPr/>
            </a:pPr>
            <a:r>
              <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rPr>
              <a:t>帕金森病药物治疗新</a:t>
            </a:r>
            <a:r>
              <a:rPr kumimoji="1" lang="zh-CN" altLang="en-US" sz="2400" spc="300" dirty="0" smtClean="0">
                <a:solidFill>
                  <a:srgbClr val="0070C0"/>
                </a:solidFill>
                <a:latin typeface="汉仪雅酷黑 75W" panose="020B0804020202020204" pitchFamily="34" charset="-122"/>
                <a:ea typeface="汉仪雅酷黑 75W" panose="020B0804020202020204" pitchFamily="34" charset="-122"/>
                <a:cs typeface="+mn-ea"/>
                <a:sym typeface="+mn-lt"/>
              </a:rPr>
              <a:t>进展</a:t>
            </a:r>
            <a:endPar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endParaRPr>
          </a:p>
        </p:txBody>
      </p:sp>
      <p:grpSp>
        <p:nvGrpSpPr>
          <p:cNvPr id="4" name="组合 3"/>
          <p:cNvGrpSpPr/>
          <p:nvPr/>
        </p:nvGrpSpPr>
        <p:grpSpPr>
          <a:xfrm>
            <a:off x="825352" y="2827938"/>
            <a:ext cx="6103244" cy="1384995"/>
            <a:chOff x="938672" y="1547912"/>
            <a:chExt cx="6103244" cy="1384995"/>
          </a:xfrm>
        </p:grpSpPr>
        <p:sp>
          <p:nvSpPr>
            <p:cNvPr id="5" name="Inhaltsplatzhalter 4"/>
            <p:cNvSpPr txBox="1"/>
            <p:nvPr/>
          </p:nvSpPr>
          <p:spPr>
            <a:xfrm>
              <a:off x="938672" y="1547912"/>
              <a:ext cx="5381671" cy="1384995"/>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2000609000000000000"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2000609000000000000"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9pPr>
            </a:lstStyle>
            <a:p>
              <a:pPr marL="0" indent="0">
                <a:lnSpc>
                  <a:spcPct val="150000"/>
                </a:lnSpc>
                <a:buNone/>
              </a:pPr>
              <a:r>
                <a:rPr lang="zh-CN" altLang="en-US" sz="2000" dirty="0" smtClean="0">
                  <a:solidFill>
                    <a:schemeClr val="tx1"/>
                  </a:solidFill>
                  <a:latin typeface="微软雅黑" panose="020B0503020204020204" charset="-122"/>
                  <a:ea typeface="微软雅黑" panose="020B0503020204020204" charset="-122"/>
                  <a:cs typeface="+mn-ea"/>
                  <a:sym typeface="+mn-lt"/>
                </a:rPr>
                <a:t>靶向结合帕金森病“毒蛋白”</a:t>
              </a:r>
              <a:r>
                <a:rPr lang="en-US" altLang="zh-CN" sz="2000" dirty="0" smtClean="0">
                  <a:solidFill>
                    <a:schemeClr val="tx1"/>
                  </a:solidFill>
                  <a:latin typeface="微软雅黑" panose="020B0503020204020204" charset="-122"/>
                  <a:ea typeface="微软雅黑" panose="020B0503020204020204" charset="-122"/>
                  <a:cs typeface="+mn-ea"/>
                  <a:sym typeface="+mn-lt"/>
                </a:rPr>
                <a:t>—</a:t>
              </a:r>
              <a:r>
                <a:rPr lang="zh-CN" altLang="en-US" sz="2000" dirty="0" smtClean="0">
                  <a:solidFill>
                    <a:schemeClr val="tx1"/>
                  </a:solidFill>
                  <a:latin typeface="微软雅黑" panose="020B0503020204020204" charset="-122"/>
                  <a:ea typeface="微软雅黑" panose="020B0503020204020204" charset="-122"/>
                  <a:cs typeface="+mn-ea"/>
                  <a:sym typeface="+mn-lt"/>
                </a:rPr>
                <a:t>异常聚集的</a:t>
              </a:r>
              <a:r>
                <a:rPr lang="en-US" altLang="zh-CN" sz="2000" dirty="0" smtClean="0">
                  <a:solidFill>
                    <a:schemeClr val="tx1"/>
                  </a:solidFill>
                  <a:latin typeface="微软雅黑" panose="020B0503020204020204" charset="-122"/>
                  <a:ea typeface="微软雅黑" panose="020B0503020204020204" charset="-122"/>
                  <a:cs typeface="+mn-ea"/>
                  <a:sym typeface="+mn-lt"/>
                </a:rPr>
                <a:t>α</a:t>
              </a:r>
              <a:r>
                <a:rPr lang="zh-CN" altLang="en-US" sz="2000" dirty="0" smtClean="0">
                  <a:solidFill>
                    <a:schemeClr val="tx1"/>
                  </a:solidFill>
                  <a:latin typeface="微软雅黑" panose="020B0503020204020204" charset="-122"/>
                  <a:ea typeface="微软雅黑" panose="020B0503020204020204" charset="-122"/>
                  <a:cs typeface="+mn-ea"/>
                  <a:sym typeface="+mn-lt"/>
                </a:rPr>
                <a:t>突触核蛋白药物在早期快速进展型帕金森病中有显著的减缓作用。</a:t>
              </a:r>
              <a:endParaRPr lang="zh-CN" altLang="en-US" sz="2000" dirty="0">
                <a:solidFill>
                  <a:schemeClr val="tx1"/>
                </a:solidFill>
                <a:latin typeface="微软雅黑" panose="020B0503020204020204" charset="-122"/>
                <a:ea typeface="微软雅黑" panose="020B0503020204020204" charset="-122"/>
                <a:cs typeface="+mn-ea"/>
                <a:sym typeface="+mn-lt"/>
              </a:endParaRPr>
            </a:p>
          </p:txBody>
        </p:sp>
        <p:grpSp>
          <p:nvGrpSpPr>
            <p:cNvPr id="8" name="Group 34"/>
            <p:cNvGrpSpPr/>
            <p:nvPr/>
          </p:nvGrpSpPr>
          <p:grpSpPr>
            <a:xfrm>
              <a:off x="6895195" y="2899511"/>
              <a:ext cx="146721" cy="11603"/>
              <a:chOff x="803275" y="2834926"/>
              <a:chExt cx="209550" cy="16572"/>
            </a:xfrm>
            <a:solidFill>
              <a:srgbClr val="00B050"/>
            </a:solidFill>
          </p:grpSpPr>
          <p:sp>
            <p:nvSpPr>
              <p:cNvPr id="9" name="Rectangle 31"/>
              <p:cNvSpPr>
                <a:spLocks noChangeArrowheads="1"/>
              </p:cNvSpPr>
              <p:nvPr/>
            </p:nvSpPr>
            <p:spPr bwMode="auto">
              <a:xfrm>
                <a:off x="803275" y="2834926"/>
                <a:ext cx="26988" cy="16572"/>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0" name="Rectangle 32"/>
              <p:cNvSpPr>
                <a:spLocks noChangeArrowheads="1"/>
              </p:cNvSpPr>
              <p:nvPr/>
            </p:nvSpPr>
            <p:spPr bwMode="auto">
              <a:xfrm>
                <a:off x="895350"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1" name="Rectangle 33"/>
              <p:cNvSpPr>
                <a:spLocks noChangeArrowheads="1"/>
              </p:cNvSpPr>
              <p:nvPr/>
            </p:nvSpPr>
            <p:spPr bwMode="auto">
              <a:xfrm>
                <a:off x="987425"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grpSp>
      </p:grpSp>
      <p:grpSp>
        <p:nvGrpSpPr>
          <p:cNvPr id="28" name="组合 27"/>
          <p:cNvGrpSpPr/>
          <p:nvPr/>
        </p:nvGrpSpPr>
        <p:grpSpPr>
          <a:xfrm>
            <a:off x="872965" y="1302371"/>
            <a:ext cx="7340471" cy="801329"/>
            <a:chOff x="2877186" y="1274916"/>
            <a:chExt cx="7340471" cy="801329"/>
          </a:xfrm>
        </p:grpSpPr>
        <p:sp>
          <p:nvSpPr>
            <p:cNvPr id="29" name="文本框 28"/>
            <p:cNvSpPr txBox="1"/>
            <p:nvPr/>
          </p:nvSpPr>
          <p:spPr>
            <a:xfrm>
              <a:off x="2877186" y="1274916"/>
              <a:ext cx="7340471" cy="523220"/>
            </a:xfrm>
            <a:prstGeom prst="rect">
              <a:avLst/>
            </a:prstGeom>
            <a:noFill/>
          </p:spPr>
          <p:txBody>
            <a:bodyPr wrap="none" rtlCol="0">
              <a:spAutoFit/>
            </a:bodyPr>
            <a:lstStyle/>
            <a:p>
              <a:pPr lvl="0">
                <a:defRPr/>
              </a:pPr>
              <a:r>
                <a:rPr kumimoji="1" lang="zh-CN" altLang="en-US" sz="2800" b="1" spc="300" dirty="0" smtClean="0">
                  <a:solidFill>
                    <a:srgbClr val="0070C0"/>
                  </a:solidFill>
                  <a:latin typeface="微软雅黑" panose="020B0503020204020204" charset="-122"/>
                  <a:ea typeface="微软雅黑" panose="020B0503020204020204" charset="-122"/>
                  <a:cs typeface="+mn-ea"/>
                  <a:sym typeface="+mn-lt"/>
                </a:rPr>
                <a:t>进展</a:t>
              </a:r>
              <a:r>
                <a:rPr kumimoji="1" lang="zh-CN" altLang="en-US" sz="2800" b="1" spc="300" dirty="0">
                  <a:solidFill>
                    <a:srgbClr val="0070C0"/>
                  </a:solidFill>
                  <a:latin typeface="微软雅黑" panose="020B0503020204020204" charset="-122"/>
                  <a:ea typeface="微软雅黑" panose="020B0503020204020204" charset="-122"/>
                  <a:cs typeface="+mn-ea"/>
                  <a:sym typeface="+mn-lt"/>
                </a:rPr>
                <a:t>二</a:t>
              </a:r>
              <a:r>
                <a:rPr kumimoji="1" lang="zh-CN" altLang="en-US" sz="2800" b="1" spc="300" dirty="0" smtClean="0">
                  <a:solidFill>
                    <a:srgbClr val="0070C0"/>
                  </a:solidFill>
                  <a:latin typeface="微软雅黑" panose="020B0503020204020204" charset="-122"/>
                  <a:ea typeface="微软雅黑" panose="020B0503020204020204" charset="-122"/>
                  <a:cs typeface="+mn-ea"/>
                  <a:sym typeface="+mn-lt"/>
                </a:rPr>
                <a:t>：靶向单抗药物延缓帕金森病进展</a:t>
              </a:r>
              <a:endParaRPr kumimoji="1" lang="zh-CN" altLang="en-US" sz="2800" b="1" spc="300" dirty="0">
                <a:solidFill>
                  <a:srgbClr val="0070C0"/>
                </a:solidFill>
                <a:latin typeface="微软雅黑" panose="020B0503020204020204" charset="-122"/>
                <a:ea typeface="微软雅黑" panose="020B0503020204020204" charset="-122"/>
                <a:cs typeface="+mn-ea"/>
                <a:sym typeface="+mn-lt"/>
              </a:endParaRPr>
            </a:p>
          </p:txBody>
        </p:sp>
        <p:grpSp>
          <p:nvGrpSpPr>
            <p:cNvPr id="30" name="组合 29"/>
            <p:cNvGrpSpPr/>
            <p:nvPr/>
          </p:nvGrpSpPr>
          <p:grpSpPr>
            <a:xfrm>
              <a:off x="3106425" y="2013959"/>
              <a:ext cx="1346511" cy="62286"/>
              <a:chOff x="2083190" y="4081488"/>
              <a:chExt cx="1346511" cy="62286"/>
            </a:xfrm>
            <a:gradFill>
              <a:gsLst>
                <a:gs pos="42500">
                  <a:srgbClr val="FF2A92"/>
                </a:gs>
                <a:gs pos="0">
                  <a:srgbClr val="922FC7"/>
                </a:gs>
                <a:gs pos="85000">
                  <a:srgbClr val="FF9E30"/>
                </a:gs>
              </a:gsLst>
              <a:lin ang="0" scaled="0"/>
            </a:gradFill>
          </p:grpSpPr>
          <p:sp>
            <p:nvSpPr>
              <p:cNvPr id="31" name="圆角矩形 42"/>
              <p:cNvSpPr/>
              <p:nvPr/>
            </p:nvSpPr>
            <p:spPr>
              <a:xfrm>
                <a:off x="2083190" y="4081488"/>
                <a:ext cx="951191" cy="62286"/>
              </a:xfrm>
              <a:prstGeom prst="roundRect">
                <a:avLst>
                  <a:gd name="adj" fmla="val 50000"/>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32" name="圆角矩形 43"/>
              <p:cNvSpPr/>
              <p:nvPr/>
            </p:nvSpPr>
            <p:spPr>
              <a:xfrm>
                <a:off x="3114467" y="4081488"/>
                <a:ext cx="315234" cy="62286"/>
              </a:xfrm>
              <a:prstGeom prst="roundRect">
                <a:avLst>
                  <a:gd name="adj" fmla="val 50000"/>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grpSp>
      </p:grpSp>
      <p:pic>
        <p:nvPicPr>
          <p:cNvPr id="34" name="图片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9374" y="1186342"/>
            <a:ext cx="4206176" cy="5306992"/>
          </a:xfrm>
          <a:prstGeom prst="rect">
            <a:avLst/>
          </a:prstGeom>
        </p:spPr>
      </p:pic>
      <p:pic>
        <p:nvPicPr>
          <p:cNvPr id="2" name="图片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5767" y="330751"/>
            <a:ext cx="3611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424777" y="330751"/>
            <a:ext cx="801150" cy="801150"/>
          </a:xfrm>
          <a:prstGeom prst="rect">
            <a:avLst/>
          </a:prstGeom>
        </p:spPr>
      </p:pic>
      <p:sp>
        <p:nvSpPr>
          <p:cNvPr id="37" name="文本框 36"/>
          <p:cNvSpPr txBox="1"/>
          <p:nvPr/>
        </p:nvSpPr>
        <p:spPr>
          <a:xfrm>
            <a:off x="1219200" y="546660"/>
            <a:ext cx="6096000" cy="460375"/>
          </a:xfrm>
          <a:prstGeom prst="rect">
            <a:avLst/>
          </a:prstGeom>
          <a:noFill/>
        </p:spPr>
        <p:txBody>
          <a:bodyPr wrap="square">
            <a:spAutoFit/>
          </a:bodyPr>
          <a:lstStyle/>
          <a:p>
            <a:pPr lvl="0">
              <a:defRPr/>
            </a:pPr>
            <a:r>
              <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rPr>
              <a:t>帕金森病科普小贴士</a:t>
            </a:r>
            <a:endPar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endParaRPr>
          </a:p>
        </p:txBody>
      </p:sp>
      <p:grpSp>
        <p:nvGrpSpPr>
          <p:cNvPr id="8" name="Group 34"/>
          <p:cNvGrpSpPr/>
          <p:nvPr/>
        </p:nvGrpSpPr>
        <p:grpSpPr>
          <a:xfrm>
            <a:off x="6781875" y="4179537"/>
            <a:ext cx="146721" cy="11603"/>
            <a:chOff x="803275" y="2834926"/>
            <a:chExt cx="209550" cy="16572"/>
          </a:xfrm>
          <a:solidFill>
            <a:srgbClr val="00B050"/>
          </a:solidFill>
        </p:grpSpPr>
        <p:sp>
          <p:nvSpPr>
            <p:cNvPr id="9" name="Rectangle 31"/>
            <p:cNvSpPr>
              <a:spLocks noChangeArrowheads="1"/>
            </p:cNvSpPr>
            <p:nvPr/>
          </p:nvSpPr>
          <p:spPr bwMode="auto">
            <a:xfrm>
              <a:off x="803275" y="2834926"/>
              <a:ext cx="26988" cy="16572"/>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0" name="Rectangle 32"/>
            <p:cNvSpPr>
              <a:spLocks noChangeArrowheads="1"/>
            </p:cNvSpPr>
            <p:nvPr/>
          </p:nvSpPr>
          <p:spPr bwMode="auto">
            <a:xfrm>
              <a:off x="895350"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1" name="Rectangle 33"/>
            <p:cNvSpPr>
              <a:spLocks noChangeArrowheads="1"/>
            </p:cNvSpPr>
            <p:nvPr/>
          </p:nvSpPr>
          <p:spPr bwMode="auto">
            <a:xfrm>
              <a:off x="987425"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grpSp>
      <p:grpSp>
        <p:nvGrpSpPr>
          <p:cNvPr id="28" name="组合 27"/>
          <p:cNvGrpSpPr/>
          <p:nvPr/>
        </p:nvGrpSpPr>
        <p:grpSpPr>
          <a:xfrm>
            <a:off x="872965" y="1302371"/>
            <a:ext cx="5352747" cy="801329"/>
            <a:chOff x="2877186" y="1274916"/>
            <a:chExt cx="5352747" cy="801329"/>
          </a:xfrm>
        </p:grpSpPr>
        <p:sp>
          <p:nvSpPr>
            <p:cNvPr id="29" name="文本框 28"/>
            <p:cNvSpPr txBox="1"/>
            <p:nvPr/>
          </p:nvSpPr>
          <p:spPr>
            <a:xfrm>
              <a:off x="2877186" y="1274916"/>
              <a:ext cx="5352747" cy="523220"/>
            </a:xfrm>
            <a:prstGeom prst="rect">
              <a:avLst/>
            </a:prstGeom>
            <a:noFill/>
          </p:spPr>
          <p:txBody>
            <a:bodyPr wrap="none" rtlCol="0">
              <a:spAutoFit/>
            </a:bodyPr>
            <a:lstStyle/>
            <a:p>
              <a:pPr lvl="0">
                <a:defRPr/>
              </a:pPr>
              <a:r>
                <a:rPr kumimoji="1" lang="zh-CN" altLang="en-US" sz="2800" b="1" spc="300" dirty="0" smtClean="0">
                  <a:solidFill>
                    <a:srgbClr val="0070C0"/>
                  </a:solidFill>
                  <a:latin typeface="微软雅黑" panose="020B0503020204020204" charset="-122"/>
                  <a:ea typeface="微软雅黑" panose="020B0503020204020204" charset="-122"/>
                  <a:cs typeface="+mn-ea"/>
                  <a:sym typeface="+mn-lt"/>
                </a:rPr>
                <a:t>提醒：如何增强复发多巴疗效</a:t>
              </a:r>
              <a:endParaRPr kumimoji="1" lang="zh-CN" altLang="en-US" sz="2800" b="1" spc="300" dirty="0">
                <a:solidFill>
                  <a:srgbClr val="0070C0"/>
                </a:solidFill>
                <a:latin typeface="微软雅黑" panose="020B0503020204020204" charset="-122"/>
                <a:ea typeface="微软雅黑" panose="020B0503020204020204" charset="-122"/>
                <a:cs typeface="+mn-ea"/>
                <a:sym typeface="+mn-lt"/>
              </a:endParaRPr>
            </a:p>
          </p:txBody>
        </p:sp>
        <p:grpSp>
          <p:nvGrpSpPr>
            <p:cNvPr id="30" name="组合 29"/>
            <p:cNvGrpSpPr/>
            <p:nvPr/>
          </p:nvGrpSpPr>
          <p:grpSpPr>
            <a:xfrm>
              <a:off x="3106425" y="2013959"/>
              <a:ext cx="1346511" cy="62286"/>
              <a:chOff x="2083190" y="4081488"/>
              <a:chExt cx="1346511" cy="62286"/>
            </a:xfrm>
            <a:gradFill>
              <a:gsLst>
                <a:gs pos="42500">
                  <a:srgbClr val="FF2A92"/>
                </a:gs>
                <a:gs pos="0">
                  <a:srgbClr val="922FC7"/>
                </a:gs>
                <a:gs pos="85000">
                  <a:srgbClr val="FF9E30"/>
                </a:gs>
              </a:gsLst>
              <a:lin ang="0" scaled="0"/>
            </a:gradFill>
          </p:grpSpPr>
          <p:sp>
            <p:nvSpPr>
              <p:cNvPr id="31" name="圆角矩形 42"/>
              <p:cNvSpPr/>
              <p:nvPr/>
            </p:nvSpPr>
            <p:spPr>
              <a:xfrm>
                <a:off x="2083190" y="4081488"/>
                <a:ext cx="951191" cy="62286"/>
              </a:xfrm>
              <a:prstGeom prst="roundRect">
                <a:avLst>
                  <a:gd name="adj" fmla="val 50000"/>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32" name="圆角矩形 43"/>
              <p:cNvSpPr/>
              <p:nvPr/>
            </p:nvSpPr>
            <p:spPr>
              <a:xfrm>
                <a:off x="3114467" y="4081488"/>
                <a:ext cx="315234" cy="62286"/>
              </a:xfrm>
              <a:prstGeom prst="roundRect">
                <a:avLst>
                  <a:gd name="adj" fmla="val 50000"/>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grpSp>
      </p:grpSp>
      <p:pic>
        <p:nvPicPr>
          <p:cNvPr id="34" name="图片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9374" y="1186342"/>
            <a:ext cx="4206176" cy="5306992"/>
          </a:xfrm>
          <a:prstGeom prst="rect">
            <a:avLst/>
          </a:prstGeom>
        </p:spPr>
      </p:pic>
      <p:pic>
        <p:nvPicPr>
          <p:cNvPr id="2" name="图片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5767" y="330751"/>
            <a:ext cx="3611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
          <p:cNvSpPr>
            <a:spLocks noChangeArrowheads="1"/>
          </p:cNvSpPr>
          <p:nvPr/>
        </p:nvSpPr>
        <p:spPr bwMode="auto">
          <a:xfrm>
            <a:off x="898674" y="2719578"/>
            <a:ext cx="5443899" cy="246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200000"/>
              </a:lnSpc>
              <a:spcBef>
                <a:spcPct val="0"/>
              </a:spcBef>
              <a:spcAft>
                <a:spcPct val="0"/>
              </a:spcAft>
              <a:buClrTx/>
              <a:buSzTx/>
              <a:buFontTx/>
              <a:buNone/>
            </a:pPr>
            <a:r>
              <a:rPr lang="zh-CN" sz="2000" smtClean="0">
                <a:latin typeface="微软雅黑" panose="020B0503020204020204" charset="-122"/>
                <a:ea typeface="微软雅黑" panose="020B0503020204020204" charset="-122"/>
                <a:cs typeface="+mn-ea"/>
              </a:rPr>
              <a:t>胃部幽门螺旋菌感染严重影响复方多巴起效。通过合理的方法治疗胃部幽门螺旋菌感染，可以在不增加复方多巴剂量的情况下，显著提高疗效，改善帕金森病患者的症状。</a:t>
            </a:r>
            <a:endParaRPr lang="zh-CN" sz="2000" dirty="0">
              <a:latin typeface="微软雅黑" panose="020B0503020204020204" charset="-122"/>
              <a:ea typeface="微软雅黑" panose="020B0503020204020204" charset="-122"/>
              <a:cs typeface="+mn-ea"/>
            </a:endParaRPr>
          </a:p>
        </p:txBody>
      </p:sp>
      <p:sp>
        <p:nvSpPr>
          <p:cNvPr id="6" name="矩形 5"/>
          <p:cNvSpPr/>
          <p:nvPr/>
        </p:nvSpPr>
        <p:spPr>
          <a:xfrm>
            <a:off x="1882472" y="2319523"/>
            <a:ext cx="2069797" cy="369332"/>
          </a:xfrm>
          <a:prstGeom prst="rect">
            <a:avLst/>
          </a:prstGeom>
        </p:spPr>
        <p:txBody>
          <a:bodyPr wrap="none">
            <a:spAutoFit/>
          </a:bodyPr>
          <a:lstStyle/>
          <a:p>
            <a:pPr lvl="0">
              <a:defRPr/>
            </a:pPr>
            <a:r>
              <a:rPr kumimoji="1" lang="zh-CN" altLang="en-US" b="1" spc="300" dirty="0">
                <a:solidFill>
                  <a:srgbClr val="0070C0"/>
                </a:solidFill>
                <a:latin typeface="微软雅黑" panose="020B0503020204020204" charset="-122"/>
                <a:ea typeface="微软雅黑" panose="020B0503020204020204" charset="-122"/>
                <a:cs typeface="+mn-ea"/>
                <a:sym typeface="+mn-lt"/>
              </a:rPr>
              <a:t>幽门螺杆菌治疗</a:t>
            </a:r>
            <a:endParaRPr kumimoji="1" lang="zh-CN" altLang="en-US" b="1" spc="300" dirty="0">
              <a:solidFill>
                <a:srgbClr val="0070C0"/>
              </a:solidFill>
              <a:latin typeface="微软雅黑" panose="020B0503020204020204" charset="-122"/>
              <a:ea typeface="微软雅黑" panose="020B050302020402020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424777" y="330751"/>
            <a:ext cx="801150" cy="801150"/>
          </a:xfrm>
          <a:prstGeom prst="rect">
            <a:avLst/>
          </a:prstGeom>
        </p:spPr>
      </p:pic>
      <p:sp>
        <p:nvSpPr>
          <p:cNvPr id="37" name="文本框 36"/>
          <p:cNvSpPr txBox="1"/>
          <p:nvPr/>
        </p:nvSpPr>
        <p:spPr>
          <a:xfrm>
            <a:off x="1219200" y="546660"/>
            <a:ext cx="6096000" cy="460375"/>
          </a:xfrm>
          <a:prstGeom prst="rect">
            <a:avLst/>
          </a:prstGeom>
          <a:noFill/>
        </p:spPr>
        <p:txBody>
          <a:bodyPr wrap="square">
            <a:spAutoFit/>
          </a:bodyPr>
          <a:lstStyle/>
          <a:p>
            <a:pPr lvl="0">
              <a:defRPr/>
            </a:pPr>
            <a:r>
              <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rPr>
              <a:t>帕金森病科普小贴士</a:t>
            </a:r>
            <a:endPar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endParaRPr>
          </a:p>
        </p:txBody>
      </p:sp>
      <p:grpSp>
        <p:nvGrpSpPr>
          <p:cNvPr id="4" name="组合 3"/>
          <p:cNvGrpSpPr/>
          <p:nvPr/>
        </p:nvGrpSpPr>
        <p:grpSpPr>
          <a:xfrm>
            <a:off x="825352" y="3214129"/>
            <a:ext cx="6103244" cy="2308324"/>
            <a:chOff x="938672" y="1086251"/>
            <a:chExt cx="6103244" cy="2308324"/>
          </a:xfrm>
        </p:grpSpPr>
        <p:sp>
          <p:nvSpPr>
            <p:cNvPr id="5" name="Inhaltsplatzhalter 4"/>
            <p:cNvSpPr txBox="1"/>
            <p:nvPr/>
          </p:nvSpPr>
          <p:spPr>
            <a:xfrm>
              <a:off x="938672" y="1086251"/>
              <a:ext cx="5909838" cy="2308324"/>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2000609000000000000"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2000609000000000000"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9pPr>
            </a:lstStyle>
            <a:p>
              <a:pPr marL="0" indent="0">
                <a:lnSpc>
                  <a:spcPct val="150000"/>
                </a:lnSpc>
                <a:buNone/>
              </a:pPr>
              <a:r>
                <a:rPr lang="zh-CN" altLang="en-US" sz="2000" dirty="0" smtClean="0">
                  <a:solidFill>
                    <a:schemeClr val="tx1"/>
                  </a:solidFill>
                  <a:latin typeface="微软雅黑" panose="020B0503020204020204" charset="-122"/>
                  <a:ea typeface="微软雅黑" panose="020B0503020204020204" charset="-122"/>
                  <a:cs typeface="+mn-ea"/>
                  <a:sym typeface="+mn-lt"/>
                </a:rPr>
                <a:t>维生素</a:t>
              </a:r>
              <a:r>
                <a:rPr lang="en-US" altLang="zh-CN" sz="2000" dirty="0">
                  <a:solidFill>
                    <a:schemeClr val="tx1"/>
                  </a:solidFill>
                  <a:latin typeface="微软雅黑" panose="020B0503020204020204" charset="-122"/>
                  <a:ea typeface="微软雅黑" panose="020B0503020204020204" charset="-122"/>
                  <a:cs typeface="+mn-ea"/>
                  <a:sym typeface="+mn-lt"/>
                </a:rPr>
                <a:t>B6</a:t>
              </a:r>
              <a:r>
                <a:rPr lang="zh-CN" altLang="en-US" sz="2000" dirty="0">
                  <a:solidFill>
                    <a:schemeClr val="tx1"/>
                  </a:solidFill>
                  <a:latin typeface="微软雅黑" panose="020B0503020204020204" charset="-122"/>
                  <a:ea typeface="微软雅黑" panose="020B0503020204020204" charset="-122"/>
                  <a:cs typeface="+mn-ea"/>
                  <a:sym typeface="+mn-lt"/>
                </a:rPr>
                <a:t>（吡哆醇）是多巴胺代谢需要的辅基，不是一定需要添加，因为我们脑内有吡哆醇。但长期服用需要添加，因为慢性治疗可能导致</a:t>
              </a:r>
              <a:r>
                <a:rPr lang="en-US" altLang="zh-CN" sz="2000" dirty="0">
                  <a:solidFill>
                    <a:schemeClr val="tx1"/>
                  </a:solidFill>
                  <a:latin typeface="微软雅黑" panose="020B0503020204020204" charset="-122"/>
                  <a:ea typeface="微软雅黑" panose="020B0503020204020204" charset="-122"/>
                  <a:cs typeface="+mn-ea"/>
                  <a:sym typeface="+mn-lt"/>
                </a:rPr>
                <a:t>B6</a:t>
              </a:r>
              <a:r>
                <a:rPr lang="zh-CN" altLang="en-US" sz="2000" dirty="0">
                  <a:solidFill>
                    <a:schemeClr val="tx1"/>
                  </a:solidFill>
                  <a:latin typeface="微软雅黑" panose="020B0503020204020204" charset="-122"/>
                  <a:ea typeface="微软雅黑" panose="020B0503020204020204" charset="-122"/>
                  <a:cs typeface="+mn-ea"/>
                  <a:sym typeface="+mn-lt"/>
                </a:rPr>
                <a:t>缺乏，影响左旋多巴转化为多巴胺，也可能导致脑内吡哆醇缺乏，影响其他</a:t>
              </a:r>
              <a:r>
                <a:rPr lang="zh-CN" altLang="en-US" sz="2000" dirty="0" smtClean="0">
                  <a:solidFill>
                    <a:schemeClr val="tx1"/>
                  </a:solidFill>
                  <a:latin typeface="微软雅黑" panose="020B0503020204020204" charset="-122"/>
                  <a:ea typeface="微软雅黑" panose="020B0503020204020204" charset="-122"/>
                  <a:cs typeface="+mn-ea"/>
                  <a:sym typeface="+mn-lt"/>
                </a:rPr>
                <a:t>代谢。</a:t>
              </a:r>
              <a:endParaRPr lang="zh-CN" altLang="en-US" sz="2000" dirty="0">
                <a:solidFill>
                  <a:schemeClr val="tx1"/>
                </a:solidFill>
                <a:latin typeface="微软雅黑" panose="020B0503020204020204" charset="-122"/>
                <a:ea typeface="微软雅黑" panose="020B0503020204020204" charset="-122"/>
                <a:cs typeface="+mn-ea"/>
                <a:sym typeface="+mn-lt"/>
              </a:endParaRPr>
            </a:p>
          </p:txBody>
        </p:sp>
        <p:grpSp>
          <p:nvGrpSpPr>
            <p:cNvPr id="8" name="Group 34"/>
            <p:cNvGrpSpPr/>
            <p:nvPr/>
          </p:nvGrpSpPr>
          <p:grpSpPr>
            <a:xfrm>
              <a:off x="6895195" y="2899511"/>
              <a:ext cx="146721" cy="11603"/>
              <a:chOff x="803275" y="2834926"/>
              <a:chExt cx="209550" cy="16572"/>
            </a:xfrm>
            <a:solidFill>
              <a:srgbClr val="00B050"/>
            </a:solidFill>
          </p:grpSpPr>
          <p:sp>
            <p:nvSpPr>
              <p:cNvPr id="9" name="Rectangle 31"/>
              <p:cNvSpPr>
                <a:spLocks noChangeArrowheads="1"/>
              </p:cNvSpPr>
              <p:nvPr/>
            </p:nvSpPr>
            <p:spPr bwMode="auto">
              <a:xfrm>
                <a:off x="803275" y="2834926"/>
                <a:ext cx="26988" cy="16572"/>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0" name="Rectangle 32"/>
              <p:cNvSpPr>
                <a:spLocks noChangeArrowheads="1"/>
              </p:cNvSpPr>
              <p:nvPr/>
            </p:nvSpPr>
            <p:spPr bwMode="auto">
              <a:xfrm>
                <a:off x="895350"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1" name="Rectangle 33"/>
              <p:cNvSpPr>
                <a:spLocks noChangeArrowheads="1"/>
              </p:cNvSpPr>
              <p:nvPr/>
            </p:nvSpPr>
            <p:spPr bwMode="auto">
              <a:xfrm>
                <a:off x="987425"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grpSp>
      </p:grpSp>
      <p:grpSp>
        <p:nvGrpSpPr>
          <p:cNvPr id="28" name="组合 27"/>
          <p:cNvGrpSpPr/>
          <p:nvPr/>
        </p:nvGrpSpPr>
        <p:grpSpPr>
          <a:xfrm>
            <a:off x="872965" y="1302371"/>
            <a:ext cx="5352747" cy="801329"/>
            <a:chOff x="2877186" y="1274916"/>
            <a:chExt cx="5352747" cy="801329"/>
          </a:xfrm>
        </p:grpSpPr>
        <p:sp>
          <p:nvSpPr>
            <p:cNvPr id="29" name="文本框 28"/>
            <p:cNvSpPr txBox="1"/>
            <p:nvPr/>
          </p:nvSpPr>
          <p:spPr>
            <a:xfrm>
              <a:off x="2877186" y="1274916"/>
              <a:ext cx="5352747" cy="523220"/>
            </a:xfrm>
            <a:prstGeom prst="rect">
              <a:avLst/>
            </a:prstGeom>
            <a:noFill/>
          </p:spPr>
          <p:txBody>
            <a:bodyPr wrap="none" rtlCol="0">
              <a:spAutoFit/>
            </a:bodyPr>
            <a:lstStyle/>
            <a:p>
              <a:pPr>
                <a:defRPr/>
              </a:pPr>
              <a:r>
                <a:rPr kumimoji="1" lang="zh-CN" altLang="en-US" sz="2800" b="1" spc="300" dirty="0" smtClean="0">
                  <a:solidFill>
                    <a:srgbClr val="0070C0"/>
                  </a:solidFill>
                  <a:latin typeface="微软雅黑" panose="020B0503020204020204" charset="-122"/>
                  <a:ea typeface="微软雅黑" panose="020B0503020204020204" charset="-122"/>
                  <a:cs typeface="+mn-ea"/>
                  <a:sym typeface="+mn-lt"/>
                </a:rPr>
                <a:t>提醒：</a:t>
              </a:r>
              <a:r>
                <a:rPr kumimoji="1" lang="zh-CN" altLang="en-US" sz="2800" b="1" spc="300" dirty="0">
                  <a:solidFill>
                    <a:srgbClr val="0070C0"/>
                  </a:solidFill>
                  <a:latin typeface="微软雅黑" panose="020B0503020204020204" charset="-122"/>
                  <a:ea typeface="微软雅黑" panose="020B0503020204020204" charset="-122"/>
                  <a:cs typeface="+mn-ea"/>
                  <a:sym typeface="+mn-lt"/>
                </a:rPr>
                <a:t>如何</a:t>
              </a:r>
              <a:r>
                <a:rPr kumimoji="1" lang="zh-CN" altLang="en-US" sz="2800" b="1" spc="300" dirty="0" smtClean="0">
                  <a:solidFill>
                    <a:srgbClr val="0070C0"/>
                  </a:solidFill>
                  <a:latin typeface="微软雅黑" panose="020B0503020204020204" charset="-122"/>
                  <a:ea typeface="微软雅黑" panose="020B0503020204020204" charset="-122"/>
                  <a:cs typeface="+mn-ea"/>
                  <a:sym typeface="+mn-lt"/>
                </a:rPr>
                <a:t>增强</a:t>
              </a:r>
              <a:r>
                <a:rPr kumimoji="1" lang="zh-CN" altLang="en-US" sz="2800" b="1" spc="300" dirty="0">
                  <a:solidFill>
                    <a:srgbClr val="0070C0"/>
                  </a:solidFill>
                  <a:latin typeface="微软雅黑" panose="020B0503020204020204" charset="-122"/>
                  <a:ea typeface="微软雅黑" panose="020B0503020204020204" charset="-122"/>
                  <a:cs typeface="+mn-ea"/>
                  <a:sym typeface="+mn-lt"/>
                </a:rPr>
                <a:t>复发多巴</a:t>
              </a:r>
              <a:r>
                <a:rPr kumimoji="1" lang="zh-CN" altLang="en-US" sz="2800" b="1" spc="300" dirty="0" smtClean="0">
                  <a:solidFill>
                    <a:srgbClr val="0070C0"/>
                  </a:solidFill>
                  <a:latin typeface="微软雅黑" panose="020B0503020204020204" charset="-122"/>
                  <a:ea typeface="微软雅黑" panose="020B0503020204020204" charset="-122"/>
                  <a:cs typeface="+mn-ea"/>
                  <a:sym typeface="+mn-lt"/>
                </a:rPr>
                <a:t>疗效</a:t>
              </a:r>
              <a:endParaRPr kumimoji="1" lang="zh-CN" altLang="en-US" sz="2800" b="1" spc="300" dirty="0">
                <a:solidFill>
                  <a:srgbClr val="0070C0"/>
                </a:solidFill>
                <a:latin typeface="微软雅黑" panose="020B0503020204020204" charset="-122"/>
                <a:ea typeface="微软雅黑" panose="020B0503020204020204" charset="-122"/>
                <a:cs typeface="+mn-ea"/>
                <a:sym typeface="+mn-lt"/>
              </a:endParaRPr>
            </a:p>
          </p:txBody>
        </p:sp>
        <p:grpSp>
          <p:nvGrpSpPr>
            <p:cNvPr id="30" name="组合 29"/>
            <p:cNvGrpSpPr/>
            <p:nvPr/>
          </p:nvGrpSpPr>
          <p:grpSpPr>
            <a:xfrm>
              <a:off x="3106425" y="2013959"/>
              <a:ext cx="1346511" cy="62286"/>
              <a:chOff x="2083190" y="4081488"/>
              <a:chExt cx="1346511" cy="62286"/>
            </a:xfrm>
            <a:gradFill>
              <a:gsLst>
                <a:gs pos="42500">
                  <a:srgbClr val="FF2A92"/>
                </a:gs>
                <a:gs pos="0">
                  <a:srgbClr val="922FC7"/>
                </a:gs>
                <a:gs pos="85000">
                  <a:srgbClr val="FF9E30"/>
                </a:gs>
              </a:gsLst>
              <a:lin ang="0" scaled="0"/>
            </a:gradFill>
          </p:grpSpPr>
          <p:sp>
            <p:nvSpPr>
              <p:cNvPr id="31" name="圆角矩形 42"/>
              <p:cNvSpPr/>
              <p:nvPr/>
            </p:nvSpPr>
            <p:spPr>
              <a:xfrm>
                <a:off x="2083190" y="4081488"/>
                <a:ext cx="951191" cy="62286"/>
              </a:xfrm>
              <a:prstGeom prst="roundRect">
                <a:avLst>
                  <a:gd name="adj" fmla="val 50000"/>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32" name="圆角矩形 43"/>
              <p:cNvSpPr/>
              <p:nvPr/>
            </p:nvSpPr>
            <p:spPr>
              <a:xfrm>
                <a:off x="3114467" y="4081488"/>
                <a:ext cx="315234" cy="62286"/>
              </a:xfrm>
              <a:prstGeom prst="roundRect">
                <a:avLst>
                  <a:gd name="adj" fmla="val 50000"/>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grpSp>
      </p:grpSp>
      <p:pic>
        <p:nvPicPr>
          <p:cNvPr id="34" name="图片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9374" y="1186342"/>
            <a:ext cx="4206176" cy="5306992"/>
          </a:xfrm>
          <a:prstGeom prst="rect">
            <a:avLst/>
          </a:prstGeom>
        </p:spPr>
      </p:pic>
      <p:pic>
        <p:nvPicPr>
          <p:cNvPr id="2" name="图片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5767" y="330751"/>
            <a:ext cx="3611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053395" y="2294748"/>
            <a:ext cx="1891865" cy="369332"/>
          </a:xfrm>
          <a:prstGeom prst="rect">
            <a:avLst/>
          </a:prstGeom>
        </p:spPr>
        <p:txBody>
          <a:bodyPr wrap="none">
            <a:spAutoFit/>
          </a:bodyPr>
          <a:lstStyle/>
          <a:p>
            <a:pPr lvl="0">
              <a:defRPr/>
            </a:pPr>
            <a:r>
              <a:rPr kumimoji="1" lang="zh-CN" altLang="en-US" b="1" spc="300" dirty="0" smtClean="0">
                <a:solidFill>
                  <a:srgbClr val="0070C0"/>
                </a:solidFill>
                <a:latin typeface="微软雅黑" panose="020B0503020204020204" charset="-122"/>
                <a:ea typeface="微软雅黑" panose="020B0503020204020204" charset="-122"/>
                <a:cs typeface="+mn-ea"/>
                <a:sym typeface="+mn-lt"/>
              </a:rPr>
              <a:t>添加维生素</a:t>
            </a:r>
            <a:r>
              <a:rPr kumimoji="1" lang="en-US" altLang="zh-CN" b="1" spc="300" dirty="0" smtClean="0">
                <a:solidFill>
                  <a:srgbClr val="0070C0"/>
                </a:solidFill>
                <a:latin typeface="微软雅黑" panose="020B0503020204020204" charset="-122"/>
                <a:ea typeface="微软雅黑" panose="020B0503020204020204" charset="-122"/>
                <a:cs typeface="+mn-ea"/>
                <a:sym typeface="+mn-lt"/>
              </a:rPr>
              <a:t>B</a:t>
            </a:r>
            <a:r>
              <a:rPr kumimoji="1" lang="en-US" altLang="zh-CN" sz="1600" b="1" spc="300" dirty="0" smtClean="0">
                <a:solidFill>
                  <a:srgbClr val="0070C0"/>
                </a:solidFill>
                <a:latin typeface="微软雅黑" panose="020B0503020204020204" charset="-122"/>
                <a:ea typeface="微软雅黑" panose="020B0503020204020204" charset="-122"/>
                <a:cs typeface="+mn-ea"/>
                <a:sym typeface="+mn-lt"/>
              </a:rPr>
              <a:t>6</a:t>
            </a:r>
            <a:endParaRPr kumimoji="1" lang="zh-CN" altLang="en-US" b="1" spc="300" dirty="0">
              <a:solidFill>
                <a:srgbClr val="0070C0"/>
              </a:solidFill>
              <a:latin typeface="微软雅黑" panose="020B0503020204020204" charset="-122"/>
              <a:ea typeface="微软雅黑" panose="020B050302020402020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424777" y="330751"/>
            <a:ext cx="801150" cy="801150"/>
          </a:xfrm>
          <a:prstGeom prst="rect">
            <a:avLst/>
          </a:prstGeom>
        </p:spPr>
      </p:pic>
      <p:sp>
        <p:nvSpPr>
          <p:cNvPr id="37" name="文本框 36"/>
          <p:cNvSpPr txBox="1"/>
          <p:nvPr/>
        </p:nvSpPr>
        <p:spPr>
          <a:xfrm>
            <a:off x="1219200" y="546660"/>
            <a:ext cx="6096000" cy="460375"/>
          </a:xfrm>
          <a:prstGeom prst="rect">
            <a:avLst/>
          </a:prstGeom>
          <a:noFill/>
        </p:spPr>
        <p:txBody>
          <a:bodyPr wrap="square">
            <a:spAutoFit/>
          </a:bodyPr>
          <a:lstStyle/>
          <a:p>
            <a:pPr lvl="0">
              <a:defRPr/>
            </a:pPr>
            <a:r>
              <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rPr>
              <a:t>帕金森病科普小贴士</a:t>
            </a:r>
            <a:endPar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endParaRPr>
          </a:p>
        </p:txBody>
      </p:sp>
      <p:grpSp>
        <p:nvGrpSpPr>
          <p:cNvPr id="4" name="组合 3"/>
          <p:cNvGrpSpPr/>
          <p:nvPr/>
        </p:nvGrpSpPr>
        <p:grpSpPr>
          <a:xfrm>
            <a:off x="873125" y="3202624"/>
            <a:ext cx="10410191" cy="2436495"/>
            <a:chOff x="986603" y="1904813"/>
            <a:chExt cx="8585212" cy="2436495"/>
          </a:xfrm>
        </p:grpSpPr>
        <p:sp>
          <p:nvSpPr>
            <p:cNvPr id="5" name="Inhaltsplatzhalter 4"/>
            <p:cNvSpPr txBox="1"/>
            <p:nvPr/>
          </p:nvSpPr>
          <p:spPr>
            <a:xfrm>
              <a:off x="986603" y="1904813"/>
              <a:ext cx="8585212" cy="2436495"/>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2000609000000000000"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2000609000000000000"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9pPr>
            </a:lstStyle>
            <a:p>
              <a:pPr marL="0" indent="0">
                <a:lnSpc>
                  <a:spcPct val="150000"/>
                </a:lnSpc>
                <a:buNone/>
              </a:pPr>
              <a:r>
                <a:rPr lang="zh-CN" altLang="zh-CN" sz="2000" dirty="0">
                  <a:solidFill>
                    <a:schemeClr val="tx1"/>
                  </a:solidFill>
                  <a:latin typeface="微软雅黑" panose="020B0503020204020204" charset="-122"/>
                  <a:ea typeface="微软雅黑" panose="020B0503020204020204" charset="-122"/>
                  <a:cs typeface="+mn-ea"/>
                  <a:sym typeface="+mn-lt"/>
                </a:rPr>
                <a:t>左旋多巴与蛋白质其实是爱恨纠缠，一方面过量的蛋白质会影响左旋多巴进入大脑转化为多巴胺；另一方面蛋白质又会刺激大脑分泌自身的多巴胺。</a:t>
              </a:r>
              <a:endParaRPr lang="zh-CN" altLang="zh-CN" sz="2000" dirty="0">
                <a:solidFill>
                  <a:schemeClr val="tx1"/>
                </a:solidFill>
                <a:latin typeface="微软雅黑" panose="020B0503020204020204" charset="-122"/>
                <a:ea typeface="微软雅黑" panose="020B0503020204020204" charset="-122"/>
                <a:cs typeface="+mn-ea"/>
                <a:sym typeface="+mn-lt"/>
              </a:endParaRPr>
            </a:p>
            <a:p>
              <a:pPr marL="0" indent="0">
                <a:lnSpc>
                  <a:spcPct val="150000"/>
                </a:lnSpc>
                <a:buNone/>
              </a:pPr>
              <a:r>
                <a:rPr lang="zh-CN" altLang="zh-CN" sz="2000" dirty="0">
                  <a:solidFill>
                    <a:schemeClr val="tx1"/>
                  </a:solidFill>
                  <a:latin typeface="微软雅黑" panose="020B0503020204020204" charset="-122"/>
                  <a:ea typeface="微软雅黑" panose="020B0503020204020204" charset="-122"/>
                  <a:cs typeface="+mn-ea"/>
                  <a:sym typeface="+mn-lt"/>
                </a:rPr>
                <a:t>因此正确的建议是：每天食用蛋白质要在</a:t>
              </a:r>
              <a:r>
                <a:rPr lang="zh-CN" altLang="zh-CN" sz="2000" b="1" dirty="0">
                  <a:solidFill>
                    <a:srgbClr val="FF0000"/>
                  </a:solidFill>
                  <a:latin typeface="微软雅黑" panose="020B0503020204020204" charset="-122"/>
                  <a:ea typeface="微软雅黑" panose="020B0503020204020204" charset="-122"/>
                  <a:cs typeface="+mn-ea"/>
                  <a:sym typeface="+mn-lt"/>
                </a:rPr>
                <a:t>正确的时间</a:t>
              </a:r>
              <a:r>
                <a:rPr lang="zh-CN" altLang="zh-CN" sz="2000" dirty="0">
                  <a:solidFill>
                    <a:schemeClr val="tx1"/>
                  </a:solidFill>
                  <a:latin typeface="微软雅黑" panose="020B0503020204020204" charset="-122"/>
                  <a:ea typeface="微软雅黑" panose="020B0503020204020204" charset="-122"/>
                  <a:cs typeface="+mn-ea"/>
                  <a:sym typeface="+mn-lt"/>
                </a:rPr>
                <a:t>（避开早餐）和摄入</a:t>
              </a:r>
              <a:r>
                <a:rPr lang="zh-CN" altLang="zh-CN" sz="2000" b="1" dirty="0">
                  <a:solidFill>
                    <a:srgbClr val="FF0000"/>
                  </a:solidFill>
                  <a:latin typeface="微软雅黑" panose="020B0503020204020204" charset="-122"/>
                  <a:ea typeface="微软雅黑" panose="020B0503020204020204" charset="-122"/>
                  <a:cs typeface="+mn-ea"/>
                  <a:sym typeface="+mn-lt"/>
                </a:rPr>
                <a:t>适当的量</a:t>
              </a:r>
              <a:r>
                <a:rPr lang="zh-CN" altLang="zh-CN" sz="2000" dirty="0">
                  <a:solidFill>
                    <a:schemeClr val="tx1"/>
                  </a:solidFill>
                  <a:latin typeface="微软雅黑" panose="020B0503020204020204" charset="-122"/>
                  <a:ea typeface="微软雅黑" panose="020B0503020204020204" charset="-122"/>
                  <a:cs typeface="+mn-ea"/>
                  <a:sym typeface="+mn-lt"/>
                </a:rPr>
                <a:t>（正常人生理需要量是</a:t>
              </a:r>
              <a:r>
                <a:rPr lang="en-US" altLang="zh-CN" sz="2000" dirty="0">
                  <a:solidFill>
                    <a:schemeClr val="tx1"/>
                  </a:solidFill>
                  <a:latin typeface="微软雅黑" panose="020B0503020204020204" charset="-122"/>
                  <a:ea typeface="微软雅黑" panose="020B0503020204020204" charset="-122"/>
                  <a:cs typeface="+mn-ea"/>
                  <a:sym typeface="+mn-lt"/>
                </a:rPr>
                <a:t>0.8g/kg/</a:t>
              </a:r>
              <a:r>
                <a:rPr lang="zh-CN" altLang="en-US" sz="2000" dirty="0">
                  <a:solidFill>
                    <a:schemeClr val="tx1"/>
                  </a:solidFill>
                  <a:latin typeface="微软雅黑" panose="020B0503020204020204" charset="-122"/>
                  <a:ea typeface="微软雅黑" panose="020B0503020204020204" charset="-122"/>
                  <a:cs typeface="+mn-ea"/>
                  <a:sym typeface="+mn-lt"/>
                </a:rPr>
                <a:t>天，也就是</a:t>
              </a:r>
              <a:r>
                <a:rPr lang="en-US" altLang="zh-CN" sz="2000" dirty="0">
                  <a:solidFill>
                    <a:schemeClr val="tx1"/>
                  </a:solidFill>
                  <a:latin typeface="微软雅黑" panose="020B0503020204020204" charset="-122"/>
                  <a:ea typeface="微软雅黑" panose="020B0503020204020204" charset="-122"/>
                  <a:cs typeface="+mn-ea"/>
                  <a:sym typeface="+mn-lt"/>
                </a:rPr>
                <a:t>1</a:t>
              </a:r>
              <a:r>
                <a:rPr lang="zh-CN" altLang="en-US" sz="2000" dirty="0">
                  <a:solidFill>
                    <a:schemeClr val="tx1"/>
                  </a:solidFill>
                  <a:latin typeface="微软雅黑" panose="020B0503020204020204" charset="-122"/>
                  <a:ea typeface="微软雅黑" panose="020B0503020204020204" charset="-122"/>
                  <a:cs typeface="+mn-ea"/>
                  <a:sym typeface="+mn-lt"/>
                </a:rPr>
                <a:t>个鸡蛋</a:t>
              </a:r>
              <a:r>
                <a:rPr lang="en-US" altLang="zh-CN" sz="2000" dirty="0">
                  <a:solidFill>
                    <a:schemeClr val="tx1"/>
                  </a:solidFill>
                  <a:latin typeface="微软雅黑" panose="020B0503020204020204" charset="-122"/>
                  <a:ea typeface="微软雅黑" panose="020B0503020204020204" charset="-122"/>
                  <a:cs typeface="+mn-ea"/>
                  <a:sym typeface="+mn-lt"/>
                </a:rPr>
                <a:t>+1</a:t>
              </a:r>
              <a:r>
                <a:rPr lang="zh-CN" altLang="en-US" sz="2000" dirty="0">
                  <a:solidFill>
                    <a:schemeClr val="tx1"/>
                  </a:solidFill>
                  <a:latin typeface="微软雅黑" panose="020B0503020204020204" charset="-122"/>
                  <a:ea typeface="微软雅黑" panose="020B0503020204020204" charset="-122"/>
                  <a:cs typeface="+mn-ea"/>
                  <a:sym typeface="+mn-lt"/>
                </a:rPr>
                <a:t>杯牛奶</a:t>
              </a:r>
              <a:r>
                <a:rPr lang="en-US" altLang="zh-CN" sz="2000" dirty="0">
                  <a:solidFill>
                    <a:schemeClr val="tx1"/>
                  </a:solidFill>
                  <a:latin typeface="微软雅黑" panose="020B0503020204020204" charset="-122"/>
                  <a:ea typeface="微软雅黑" panose="020B0503020204020204" charset="-122"/>
                  <a:cs typeface="+mn-ea"/>
                  <a:sym typeface="+mn-lt"/>
                </a:rPr>
                <a:t>+1</a:t>
              </a:r>
              <a:r>
                <a:rPr lang="zh-CN" altLang="en-US" sz="2000" dirty="0">
                  <a:solidFill>
                    <a:schemeClr val="tx1"/>
                  </a:solidFill>
                  <a:latin typeface="微软雅黑" panose="020B0503020204020204" charset="-122"/>
                  <a:ea typeface="微软雅黑" panose="020B0503020204020204" charset="-122"/>
                  <a:cs typeface="+mn-ea"/>
                  <a:sym typeface="+mn-lt"/>
                </a:rPr>
                <a:t>两肉</a:t>
              </a:r>
              <a:r>
                <a:rPr lang="en-US" altLang="zh-CN" sz="2000" dirty="0">
                  <a:solidFill>
                    <a:schemeClr val="tx1"/>
                  </a:solidFill>
                  <a:latin typeface="微软雅黑" panose="020B0503020204020204" charset="-122"/>
                  <a:ea typeface="微软雅黑" panose="020B0503020204020204" charset="-122"/>
                  <a:cs typeface="+mn-ea"/>
                  <a:sym typeface="+mn-lt"/>
                </a:rPr>
                <a:t>+1</a:t>
              </a:r>
              <a:r>
                <a:rPr lang="zh-CN" altLang="en-US" sz="2000" dirty="0">
                  <a:solidFill>
                    <a:schemeClr val="tx1"/>
                  </a:solidFill>
                  <a:latin typeface="微软雅黑" panose="020B0503020204020204" charset="-122"/>
                  <a:ea typeface="微软雅黑" panose="020B0503020204020204" charset="-122"/>
                  <a:cs typeface="+mn-ea"/>
                  <a:sym typeface="+mn-lt"/>
                </a:rPr>
                <a:t>两豆腐和适当主食），</a:t>
              </a:r>
              <a:r>
                <a:rPr lang="zh-CN" altLang="zh-CN" sz="2000" dirty="0">
                  <a:solidFill>
                    <a:srgbClr val="FF0000"/>
                  </a:solidFill>
                  <a:latin typeface="微软雅黑" panose="020B0503020204020204" charset="-122"/>
                  <a:ea typeface="微软雅黑" panose="020B0503020204020204" charset="-122"/>
                  <a:cs typeface="+mn-ea"/>
                  <a:sym typeface="+mn-lt"/>
                </a:rPr>
                <a:t>明显影响到美多芭药效的蛋白质摄入量每人情况可能不一样，需要个体化的判断。</a:t>
              </a:r>
              <a:endParaRPr lang="zh-CN" altLang="zh-CN" sz="2000" dirty="0">
                <a:solidFill>
                  <a:srgbClr val="FF0000"/>
                </a:solidFill>
                <a:latin typeface="微软雅黑" panose="020B0503020204020204" charset="-122"/>
                <a:ea typeface="微软雅黑" panose="020B0503020204020204" charset="-122"/>
                <a:cs typeface="+mn-ea"/>
                <a:sym typeface="+mn-lt"/>
              </a:endParaRPr>
            </a:p>
          </p:txBody>
        </p:sp>
        <p:grpSp>
          <p:nvGrpSpPr>
            <p:cNvPr id="8" name="Group 34"/>
            <p:cNvGrpSpPr/>
            <p:nvPr/>
          </p:nvGrpSpPr>
          <p:grpSpPr>
            <a:xfrm>
              <a:off x="6895195" y="2899511"/>
              <a:ext cx="146721" cy="11603"/>
              <a:chOff x="803275" y="2834926"/>
              <a:chExt cx="209550" cy="16572"/>
            </a:xfrm>
            <a:solidFill>
              <a:srgbClr val="00B050"/>
            </a:solidFill>
          </p:grpSpPr>
          <p:sp>
            <p:nvSpPr>
              <p:cNvPr id="9" name="Rectangle 31"/>
              <p:cNvSpPr>
                <a:spLocks noChangeArrowheads="1"/>
              </p:cNvSpPr>
              <p:nvPr/>
            </p:nvSpPr>
            <p:spPr bwMode="auto">
              <a:xfrm>
                <a:off x="803275" y="2834926"/>
                <a:ext cx="26988" cy="16572"/>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0" name="Rectangle 32"/>
              <p:cNvSpPr>
                <a:spLocks noChangeArrowheads="1"/>
              </p:cNvSpPr>
              <p:nvPr/>
            </p:nvSpPr>
            <p:spPr bwMode="auto">
              <a:xfrm>
                <a:off x="895350"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1" name="Rectangle 33"/>
              <p:cNvSpPr>
                <a:spLocks noChangeArrowheads="1"/>
              </p:cNvSpPr>
              <p:nvPr/>
            </p:nvSpPr>
            <p:spPr bwMode="auto">
              <a:xfrm>
                <a:off x="987425"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grpSp>
      </p:grpSp>
      <p:grpSp>
        <p:nvGrpSpPr>
          <p:cNvPr id="28" name="组合 27"/>
          <p:cNvGrpSpPr/>
          <p:nvPr/>
        </p:nvGrpSpPr>
        <p:grpSpPr>
          <a:xfrm>
            <a:off x="872965" y="1659876"/>
            <a:ext cx="5352747" cy="801329"/>
            <a:chOff x="2877186" y="1274916"/>
            <a:chExt cx="5352747" cy="801329"/>
          </a:xfrm>
        </p:grpSpPr>
        <p:sp>
          <p:nvSpPr>
            <p:cNvPr id="29" name="文本框 28"/>
            <p:cNvSpPr txBox="1"/>
            <p:nvPr/>
          </p:nvSpPr>
          <p:spPr>
            <a:xfrm>
              <a:off x="2877186" y="1274916"/>
              <a:ext cx="5352747" cy="523220"/>
            </a:xfrm>
            <a:prstGeom prst="rect">
              <a:avLst/>
            </a:prstGeom>
            <a:noFill/>
          </p:spPr>
          <p:txBody>
            <a:bodyPr wrap="none" rtlCol="0">
              <a:spAutoFit/>
            </a:bodyPr>
            <a:lstStyle/>
            <a:p>
              <a:pPr lvl="0">
                <a:defRPr/>
              </a:pPr>
              <a:r>
                <a:rPr kumimoji="1" lang="zh-CN" altLang="en-US" sz="2800" b="1" spc="300" dirty="0">
                  <a:solidFill>
                    <a:srgbClr val="0070C0"/>
                  </a:solidFill>
                  <a:latin typeface="微软雅黑" panose="020B0503020204020204" charset="-122"/>
                  <a:ea typeface="微软雅黑" panose="020B0503020204020204" charset="-122"/>
                  <a:cs typeface="+mn-ea"/>
                  <a:sym typeface="+mn-lt"/>
                </a:rPr>
                <a:t>提醒：如何增强</a:t>
              </a:r>
              <a:r>
                <a:rPr kumimoji="1" lang="zh-CN" altLang="en-US" sz="2800" b="1" spc="300" dirty="0" smtClean="0">
                  <a:solidFill>
                    <a:srgbClr val="0070C0"/>
                  </a:solidFill>
                  <a:latin typeface="微软雅黑" panose="020B0503020204020204" charset="-122"/>
                  <a:ea typeface="微软雅黑" panose="020B0503020204020204" charset="-122"/>
                  <a:cs typeface="+mn-ea"/>
                  <a:sym typeface="+mn-lt"/>
                </a:rPr>
                <a:t>复发多巴疗效</a:t>
              </a:r>
              <a:endParaRPr kumimoji="1" lang="zh-CN" altLang="en-US" sz="2800" b="1" spc="300" dirty="0">
                <a:solidFill>
                  <a:srgbClr val="0070C0"/>
                </a:solidFill>
                <a:latin typeface="微软雅黑" panose="020B0503020204020204" charset="-122"/>
                <a:ea typeface="微软雅黑" panose="020B0503020204020204" charset="-122"/>
                <a:cs typeface="+mn-ea"/>
                <a:sym typeface="+mn-lt"/>
              </a:endParaRPr>
            </a:p>
          </p:txBody>
        </p:sp>
        <p:grpSp>
          <p:nvGrpSpPr>
            <p:cNvPr id="30" name="组合 29"/>
            <p:cNvGrpSpPr/>
            <p:nvPr/>
          </p:nvGrpSpPr>
          <p:grpSpPr>
            <a:xfrm>
              <a:off x="3106425" y="2013959"/>
              <a:ext cx="1346511" cy="62286"/>
              <a:chOff x="2083190" y="4081488"/>
              <a:chExt cx="1346511" cy="62286"/>
            </a:xfrm>
            <a:gradFill>
              <a:gsLst>
                <a:gs pos="42500">
                  <a:srgbClr val="FF2A92"/>
                </a:gs>
                <a:gs pos="0">
                  <a:srgbClr val="922FC7"/>
                </a:gs>
                <a:gs pos="85000">
                  <a:srgbClr val="FF9E30"/>
                </a:gs>
              </a:gsLst>
              <a:lin ang="0" scaled="0"/>
            </a:gradFill>
          </p:grpSpPr>
          <p:sp>
            <p:nvSpPr>
              <p:cNvPr id="31" name="圆角矩形 42"/>
              <p:cNvSpPr/>
              <p:nvPr/>
            </p:nvSpPr>
            <p:spPr>
              <a:xfrm>
                <a:off x="2083190" y="4081488"/>
                <a:ext cx="951191" cy="62286"/>
              </a:xfrm>
              <a:prstGeom prst="roundRect">
                <a:avLst>
                  <a:gd name="adj" fmla="val 50000"/>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32" name="圆角矩形 43"/>
              <p:cNvSpPr/>
              <p:nvPr/>
            </p:nvSpPr>
            <p:spPr>
              <a:xfrm>
                <a:off x="3114467" y="4081488"/>
                <a:ext cx="315234" cy="62286"/>
              </a:xfrm>
              <a:prstGeom prst="roundRect">
                <a:avLst>
                  <a:gd name="adj" fmla="val 50000"/>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grpSp>
      </p:grpSp>
      <p:pic>
        <p:nvPicPr>
          <p:cNvPr id="2"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5767" y="330751"/>
            <a:ext cx="3611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1928098" y="2658866"/>
            <a:ext cx="2608406" cy="369332"/>
          </a:xfrm>
          <a:prstGeom prst="rect">
            <a:avLst/>
          </a:prstGeom>
        </p:spPr>
        <p:txBody>
          <a:bodyPr wrap="none">
            <a:spAutoFit/>
          </a:bodyPr>
          <a:lstStyle/>
          <a:p>
            <a:pPr lvl="0">
              <a:defRPr/>
            </a:pPr>
            <a:r>
              <a:rPr kumimoji="1" lang="zh-CN" altLang="en-US" b="1" spc="300" dirty="0" smtClean="0">
                <a:solidFill>
                  <a:srgbClr val="0070C0"/>
                </a:solidFill>
                <a:latin typeface="微软雅黑" panose="020B0503020204020204" charset="-122"/>
                <a:ea typeface="微软雅黑" panose="020B0503020204020204" charset="-122"/>
                <a:cs typeface="+mn-ea"/>
                <a:sym typeface="+mn-lt"/>
              </a:rPr>
              <a:t>合理分配蛋白质摄入</a:t>
            </a:r>
            <a:endParaRPr kumimoji="1" lang="zh-CN" altLang="en-US" b="1" spc="300" dirty="0">
              <a:solidFill>
                <a:srgbClr val="0070C0"/>
              </a:solidFill>
              <a:latin typeface="微软雅黑" panose="020B0503020204020204" charset="-122"/>
              <a:ea typeface="微软雅黑" panose="020B0503020204020204" charset="-122"/>
              <a:cs typeface="+mn-ea"/>
              <a:sym typeface="+mn-lt"/>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424777" y="330751"/>
            <a:ext cx="801150" cy="801150"/>
          </a:xfrm>
          <a:prstGeom prst="rect">
            <a:avLst/>
          </a:prstGeom>
        </p:spPr>
      </p:pic>
      <p:sp>
        <p:nvSpPr>
          <p:cNvPr id="37" name="文本框 36"/>
          <p:cNvSpPr txBox="1"/>
          <p:nvPr/>
        </p:nvSpPr>
        <p:spPr>
          <a:xfrm>
            <a:off x="1219200" y="546660"/>
            <a:ext cx="6096000" cy="460375"/>
          </a:xfrm>
          <a:prstGeom prst="rect">
            <a:avLst/>
          </a:prstGeom>
          <a:noFill/>
        </p:spPr>
        <p:txBody>
          <a:bodyPr wrap="square">
            <a:spAutoFit/>
          </a:bodyPr>
          <a:lstStyle/>
          <a:p>
            <a:pPr lvl="0">
              <a:defRPr/>
            </a:pPr>
            <a:r>
              <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rPr>
              <a:t>帕金森病科普小贴士</a:t>
            </a:r>
            <a:endPar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endParaRPr>
          </a:p>
        </p:txBody>
      </p:sp>
      <p:grpSp>
        <p:nvGrpSpPr>
          <p:cNvPr id="4" name="组合 3"/>
          <p:cNvGrpSpPr/>
          <p:nvPr/>
        </p:nvGrpSpPr>
        <p:grpSpPr>
          <a:xfrm>
            <a:off x="873125" y="3600135"/>
            <a:ext cx="10410191" cy="1641475"/>
            <a:chOff x="986603" y="2302324"/>
            <a:chExt cx="8585212" cy="1641475"/>
          </a:xfrm>
        </p:grpSpPr>
        <p:sp>
          <p:nvSpPr>
            <p:cNvPr id="5" name="Inhaltsplatzhalter 4"/>
            <p:cNvSpPr txBox="1"/>
            <p:nvPr/>
          </p:nvSpPr>
          <p:spPr>
            <a:xfrm>
              <a:off x="986603" y="2302324"/>
              <a:ext cx="8585212" cy="1641475"/>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2000609000000000000"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2000609000000000000"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9pPr>
            </a:lstStyle>
            <a:p>
              <a:pPr>
                <a:lnSpc>
                  <a:spcPct val="150000"/>
                </a:lnSpc>
                <a:buClr>
                  <a:srgbClr val="0070C0"/>
                </a:buClr>
                <a:buFont typeface="Wingdings" panose="05000000000000000000" charset="0"/>
                <a:buChar char="u"/>
              </a:pPr>
              <a:r>
                <a:rPr lang="zh-CN" sz="2000" dirty="0">
                  <a:solidFill>
                    <a:schemeClr val="tx1"/>
                  </a:solidFill>
                  <a:latin typeface="微软雅黑" panose="020B0503020204020204" charset="-122"/>
                  <a:ea typeface="微软雅黑" panose="020B0503020204020204" charset="-122"/>
                  <a:cs typeface="+mn-ea"/>
                  <a:sym typeface="+mn-lt"/>
                </a:rPr>
                <a:t>帕金森病会导致便秘</a:t>
              </a:r>
              <a:endParaRPr lang="zh-CN" sz="2000" dirty="0">
                <a:solidFill>
                  <a:schemeClr val="tx1"/>
                </a:solidFill>
                <a:latin typeface="微软雅黑" panose="020B0503020204020204" charset="-122"/>
                <a:ea typeface="微软雅黑" panose="020B0503020204020204" charset="-122"/>
                <a:cs typeface="+mn-ea"/>
                <a:sym typeface="+mn-lt"/>
              </a:endParaRPr>
            </a:p>
            <a:p>
              <a:pPr>
                <a:lnSpc>
                  <a:spcPct val="150000"/>
                </a:lnSpc>
                <a:buClr>
                  <a:srgbClr val="0070C0"/>
                </a:buClr>
                <a:buFont typeface="Wingdings" panose="05000000000000000000" charset="0"/>
                <a:buChar char="u"/>
              </a:pPr>
              <a:r>
                <a:rPr lang="zh-CN" sz="2000" dirty="0">
                  <a:solidFill>
                    <a:schemeClr val="tx1"/>
                  </a:solidFill>
                  <a:latin typeface="微软雅黑" panose="020B0503020204020204" charset="-122"/>
                  <a:ea typeface="微软雅黑" panose="020B0503020204020204" charset="-122"/>
                  <a:cs typeface="+mn-ea"/>
                  <a:sym typeface="+mn-lt"/>
                </a:rPr>
                <a:t>帕金森药物会加重</a:t>
              </a:r>
              <a:r>
                <a:rPr lang="zh-CN" sz="2000" dirty="0" smtClean="0">
                  <a:solidFill>
                    <a:schemeClr val="tx1"/>
                  </a:solidFill>
                  <a:latin typeface="微软雅黑" panose="020B0503020204020204" charset="-122"/>
                  <a:ea typeface="微软雅黑" panose="020B0503020204020204" charset="-122"/>
                  <a:cs typeface="+mn-ea"/>
                  <a:sym typeface="+mn-lt"/>
                </a:rPr>
                <a:t>便秘</a:t>
              </a:r>
              <a:r>
                <a:rPr lang="en-US" altLang="zh-CN" sz="2000" dirty="0" smtClean="0">
                  <a:solidFill>
                    <a:schemeClr val="tx1"/>
                  </a:solidFill>
                  <a:latin typeface="微软雅黑" panose="020B0503020204020204" charset="-122"/>
                  <a:ea typeface="微软雅黑" panose="020B0503020204020204" charset="-122"/>
                  <a:cs typeface="+mn-ea"/>
                  <a:sym typeface="+mn-lt"/>
                </a:rPr>
                <a:t> </a:t>
              </a:r>
              <a:endParaRPr lang="zh-CN" sz="2000" dirty="0">
                <a:solidFill>
                  <a:schemeClr val="tx1"/>
                </a:solidFill>
                <a:latin typeface="微软雅黑" panose="020B0503020204020204" charset="-122"/>
                <a:ea typeface="微软雅黑" panose="020B0503020204020204" charset="-122"/>
                <a:cs typeface="+mn-ea"/>
                <a:sym typeface="+mn-lt"/>
              </a:endParaRPr>
            </a:p>
            <a:p>
              <a:pPr>
                <a:lnSpc>
                  <a:spcPct val="150000"/>
                </a:lnSpc>
                <a:buClr>
                  <a:srgbClr val="0070C0"/>
                </a:buClr>
                <a:buFont typeface="Wingdings" panose="05000000000000000000" charset="0"/>
                <a:buChar char="u"/>
              </a:pPr>
              <a:r>
                <a:rPr lang="zh-CN" sz="2000" dirty="0">
                  <a:solidFill>
                    <a:srgbClr val="FF0000"/>
                  </a:solidFill>
                  <a:latin typeface="微软雅黑" panose="020B0503020204020204" charset="-122"/>
                  <a:ea typeface="微软雅黑" panose="020B0503020204020204" charset="-122"/>
                  <a:cs typeface="+mn-ea"/>
                  <a:sym typeface="+mn-lt"/>
                </a:rPr>
                <a:t>便秘会影响帕金森药物的疗效，尤其是美多芭。</a:t>
              </a:r>
              <a:endParaRPr lang="zh-CN" sz="2000" dirty="0">
                <a:solidFill>
                  <a:srgbClr val="FF0000"/>
                </a:solidFill>
                <a:latin typeface="微软雅黑" panose="020B0503020204020204" charset="-122"/>
                <a:ea typeface="微软雅黑" panose="020B0503020204020204" charset="-122"/>
                <a:cs typeface="+mn-ea"/>
                <a:sym typeface="+mn-lt"/>
              </a:endParaRPr>
            </a:p>
          </p:txBody>
        </p:sp>
        <p:grpSp>
          <p:nvGrpSpPr>
            <p:cNvPr id="8" name="Group 34"/>
            <p:cNvGrpSpPr/>
            <p:nvPr/>
          </p:nvGrpSpPr>
          <p:grpSpPr>
            <a:xfrm>
              <a:off x="6895195" y="2899511"/>
              <a:ext cx="146721" cy="11603"/>
              <a:chOff x="803275" y="2834926"/>
              <a:chExt cx="209550" cy="16572"/>
            </a:xfrm>
            <a:solidFill>
              <a:srgbClr val="00B050"/>
            </a:solidFill>
          </p:grpSpPr>
          <p:sp>
            <p:nvSpPr>
              <p:cNvPr id="9" name="Rectangle 31"/>
              <p:cNvSpPr>
                <a:spLocks noChangeArrowheads="1"/>
              </p:cNvSpPr>
              <p:nvPr/>
            </p:nvSpPr>
            <p:spPr bwMode="auto">
              <a:xfrm>
                <a:off x="803275" y="2834926"/>
                <a:ext cx="26988" cy="16572"/>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0" name="Rectangle 32"/>
              <p:cNvSpPr>
                <a:spLocks noChangeArrowheads="1"/>
              </p:cNvSpPr>
              <p:nvPr/>
            </p:nvSpPr>
            <p:spPr bwMode="auto">
              <a:xfrm>
                <a:off x="895350"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1" name="Rectangle 33"/>
              <p:cNvSpPr>
                <a:spLocks noChangeArrowheads="1"/>
              </p:cNvSpPr>
              <p:nvPr/>
            </p:nvSpPr>
            <p:spPr bwMode="auto">
              <a:xfrm>
                <a:off x="987425"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grpSp>
      </p:grpSp>
      <p:grpSp>
        <p:nvGrpSpPr>
          <p:cNvPr id="28" name="组合 27"/>
          <p:cNvGrpSpPr/>
          <p:nvPr/>
        </p:nvGrpSpPr>
        <p:grpSpPr>
          <a:xfrm>
            <a:off x="872965" y="1659876"/>
            <a:ext cx="5352747" cy="801329"/>
            <a:chOff x="2877186" y="1274916"/>
            <a:chExt cx="5352747" cy="801329"/>
          </a:xfrm>
        </p:grpSpPr>
        <p:sp>
          <p:nvSpPr>
            <p:cNvPr id="29" name="文本框 28"/>
            <p:cNvSpPr txBox="1"/>
            <p:nvPr/>
          </p:nvSpPr>
          <p:spPr>
            <a:xfrm>
              <a:off x="2877186" y="1274916"/>
              <a:ext cx="5352747" cy="523220"/>
            </a:xfrm>
            <a:prstGeom prst="rect">
              <a:avLst/>
            </a:prstGeom>
            <a:noFill/>
          </p:spPr>
          <p:txBody>
            <a:bodyPr wrap="none" rtlCol="0">
              <a:spAutoFit/>
            </a:bodyPr>
            <a:lstStyle/>
            <a:p>
              <a:pPr lvl="0">
                <a:defRPr/>
              </a:pPr>
              <a:r>
                <a:rPr kumimoji="1" lang="zh-CN" altLang="en-US" sz="2800" b="1" spc="300" dirty="0" smtClean="0">
                  <a:solidFill>
                    <a:srgbClr val="0070C0"/>
                  </a:solidFill>
                  <a:latin typeface="微软雅黑" panose="020B0503020204020204" charset="-122"/>
                  <a:ea typeface="微软雅黑" panose="020B0503020204020204" charset="-122"/>
                  <a:cs typeface="+mn-ea"/>
                  <a:sym typeface="+mn-lt"/>
                </a:rPr>
                <a:t>提醒：</a:t>
              </a:r>
              <a:r>
                <a:rPr kumimoji="1" lang="zh-CN" altLang="en-US" sz="2800" b="1" spc="300" dirty="0">
                  <a:solidFill>
                    <a:srgbClr val="0070C0"/>
                  </a:solidFill>
                  <a:latin typeface="微软雅黑" panose="020B0503020204020204" charset="-122"/>
                  <a:ea typeface="微软雅黑" panose="020B0503020204020204" charset="-122"/>
                  <a:cs typeface="+mn-ea"/>
                  <a:sym typeface="+mn-lt"/>
                </a:rPr>
                <a:t>如何</a:t>
              </a:r>
              <a:r>
                <a:rPr kumimoji="1" lang="zh-CN" altLang="en-US" sz="2800" b="1" spc="300" dirty="0" smtClean="0">
                  <a:solidFill>
                    <a:srgbClr val="0070C0"/>
                  </a:solidFill>
                  <a:latin typeface="微软雅黑" panose="020B0503020204020204" charset="-122"/>
                  <a:ea typeface="微软雅黑" panose="020B0503020204020204" charset="-122"/>
                  <a:cs typeface="+mn-ea"/>
                  <a:sym typeface="+mn-lt"/>
                </a:rPr>
                <a:t>增强</a:t>
              </a:r>
              <a:r>
                <a:rPr kumimoji="1" lang="zh-CN" altLang="en-US" sz="2800" b="1" spc="300" dirty="0">
                  <a:solidFill>
                    <a:srgbClr val="0070C0"/>
                  </a:solidFill>
                  <a:latin typeface="微软雅黑" panose="020B0503020204020204" charset="-122"/>
                  <a:ea typeface="微软雅黑" panose="020B0503020204020204" charset="-122"/>
                  <a:cs typeface="+mn-ea"/>
                  <a:sym typeface="+mn-lt"/>
                </a:rPr>
                <a:t>复发多巴</a:t>
              </a:r>
              <a:r>
                <a:rPr kumimoji="1" lang="zh-CN" altLang="en-US" sz="2800" b="1" spc="300" dirty="0" smtClean="0">
                  <a:solidFill>
                    <a:srgbClr val="0070C0"/>
                  </a:solidFill>
                  <a:latin typeface="微软雅黑" panose="020B0503020204020204" charset="-122"/>
                  <a:ea typeface="微软雅黑" panose="020B0503020204020204" charset="-122"/>
                  <a:cs typeface="+mn-ea"/>
                  <a:sym typeface="+mn-lt"/>
                </a:rPr>
                <a:t>疗效</a:t>
              </a:r>
              <a:endParaRPr kumimoji="1" lang="zh-CN" altLang="en-US" sz="2800" b="1" spc="300" dirty="0">
                <a:solidFill>
                  <a:srgbClr val="0070C0"/>
                </a:solidFill>
                <a:latin typeface="微软雅黑" panose="020B0503020204020204" charset="-122"/>
                <a:ea typeface="微软雅黑" panose="020B0503020204020204" charset="-122"/>
                <a:cs typeface="+mn-ea"/>
                <a:sym typeface="+mn-lt"/>
              </a:endParaRPr>
            </a:p>
          </p:txBody>
        </p:sp>
        <p:grpSp>
          <p:nvGrpSpPr>
            <p:cNvPr id="30" name="组合 29"/>
            <p:cNvGrpSpPr/>
            <p:nvPr/>
          </p:nvGrpSpPr>
          <p:grpSpPr>
            <a:xfrm>
              <a:off x="3106425" y="2013959"/>
              <a:ext cx="1346511" cy="62286"/>
              <a:chOff x="2083190" y="4081488"/>
              <a:chExt cx="1346511" cy="62286"/>
            </a:xfrm>
            <a:gradFill>
              <a:gsLst>
                <a:gs pos="42500">
                  <a:srgbClr val="FF2A92"/>
                </a:gs>
                <a:gs pos="0">
                  <a:srgbClr val="922FC7"/>
                </a:gs>
                <a:gs pos="85000">
                  <a:srgbClr val="FF9E30"/>
                </a:gs>
              </a:gsLst>
              <a:lin ang="0" scaled="0"/>
            </a:gradFill>
          </p:grpSpPr>
          <p:sp>
            <p:nvSpPr>
              <p:cNvPr id="31" name="圆角矩形 42"/>
              <p:cNvSpPr/>
              <p:nvPr/>
            </p:nvSpPr>
            <p:spPr>
              <a:xfrm>
                <a:off x="2083190" y="4081488"/>
                <a:ext cx="951191" cy="62286"/>
              </a:xfrm>
              <a:prstGeom prst="roundRect">
                <a:avLst>
                  <a:gd name="adj" fmla="val 50000"/>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32" name="圆角矩形 43"/>
              <p:cNvSpPr/>
              <p:nvPr/>
            </p:nvSpPr>
            <p:spPr>
              <a:xfrm>
                <a:off x="3114467" y="4081488"/>
                <a:ext cx="315234" cy="62286"/>
              </a:xfrm>
              <a:prstGeom prst="roundRect">
                <a:avLst>
                  <a:gd name="adj" fmla="val 50000"/>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grpSp>
      </p:grpSp>
      <p:pic>
        <p:nvPicPr>
          <p:cNvPr id="2"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5767" y="330751"/>
            <a:ext cx="3611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197403" y="2835937"/>
            <a:ext cx="1261884" cy="369332"/>
          </a:xfrm>
          <a:prstGeom prst="rect">
            <a:avLst/>
          </a:prstGeom>
        </p:spPr>
        <p:txBody>
          <a:bodyPr wrap="none">
            <a:spAutoFit/>
          </a:bodyPr>
          <a:lstStyle/>
          <a:p>
            <a:pPr lvl="0">
              <a:defRPr/>
            </a:pPr>
            <a:r>
              <a:rPr kumimoji="1" lang="zh-CN" altLang="en-US" b="1" spc="300" dirty="0">
                <a:solidFill>
                  <a:srgbClr val="0070C0"/>
                </a:solidFill>
                <a:latin typeface="微软雅黑" panose="020B0503020204020204" charset="-122"/>
                <a:ea typeface="微软雅黑" panose="020B0503020204020204" charset="-122"/>
                <a:cs typeface="+mn-ea"/>
                <a:sym typeface="+mn-lt"/>
              </a:rPr>
              <a:t>改善</a:t>
            </a:r>
            <a:r>
              <a:rPr kumimoji="1" lang="zh-CN" altLang="en-US" b="1" spc="300" dirty="0" smtClean="0">
                <a:solidFill>
                  <a:srgbClr val="0070C0"/>
                </a:solidFill>
                <a:latin typeface="微软雅黑" panose="020B0503020204020204" charset="-122"/>
                <a:ea typeface="微软雅黑" panose="020B0503020204020204" charset="-122"/>
                <a:cs typeface="+mn-ea"/>
                <a:sym typeface="+mn-lt"/>
              </a:rPr>
              <a:t>便秘</a:t>
            </a:r>
            <a:endParaRPr kumimoji="1" lang="zh-CN" altLang="en-US" b="1" spc="300" dirty="0">
              <a:solidFill>
                <a:srgbClr val="0070C0"/>
              </a:solidFill>
              <a:latin typeface="微软雅黑" panose="020B0503020204020204" charset="-122"/>
              <a:ea typeface="微软雅黑" panose="020B0503020204020204" charset="-122"/>
              <a:cs typeface="+mn-ea"/>
              <a:sym typeface="+mn-lt"/>
            </a:endParaRPr>
          </a:p>
        </p:txBody>
      </p:sp>
      <p:grpSp>
        <p:nvGrpSpPr>
          <p:cNvPr id="17" name="组合 16"/>
          <p:cNvGrpSpPr/>
          <p:nvPr/>
        </p:nvGrpSpPr>
        <p:grpSpPr>
          <a:xfrm>
            <a:off x="825352" y="5315233"/>
            <a:ext cx="10410191" cy="415498"/>
            <a:chOff x="947337" y="2639930"/>
            <a:chExt cx="8585212" cy="415498"/>
          </a:xfrm>
        </p:grpSpPr>
        <p:sp>
          <p:nvSpPr>
            <p:cNvPr id="18" name="Inhaltsplatzhalter 4"/>
            <p:cNvSpPr txBox="1"/>
            <p:nvPr/>
          </p:nvSpPr>
          <p:spPr>
            <a:xfrm>
              <a:off x="947337" y="2639930"/>
              <a:ext cx="8585212" cy="415498"/>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2000609000000000000"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2000609000000000000"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9pPr>
            </a:lstStyle>
            <a:p>
              <a:pPr lvl="1">
                <a:lnSpc>
                  <a:spcPct val="150000"/>
                </a:lnSpc>
                <a:buClr>
                  <a:srgbClr val="0070C0"/>
                </a:buClr>
                <a:buFont typeface="Wingdings" panose="05000000000000000000" charset="0"/>
                <a:buChar char="u"/>
              </a:pPr>
              <a:r>
                <a:rPr lang="zh-CN" altLang="zh-CN" sz="1800" dirty="0" smtClean="0">
                  <a:solidFill>
                    <a:schemeClr val="tx1"/>
                  </a:solidFill>
                  <a:latin typeface="微软雅黑" panose="020B0503020204020204" charset="-122"/>
                  <a:ea typeface="微软雅黑" panose="020B0503020204020204" charset="-122"/>
                  <a:cs typeface="+mn-ea"/>
                  <a:sym typeface="+mn-lt"/>
                </a:rPr>
                <a:t>便秘</a:t>
              </a:r>
              <a:r>
                <a:rPr lang="zh-CN" altLang="zh-CN" sz="1800" dirty="0">
                  <a:solidFill>
                    <a:schemeClr val="tx1"/>
                  </a:solidFill>
                  <a:latin typeface="微软雅黑" panose="020B0503020204020204" charset="-122"/>
                  <a:ea typeface="微软雅黑" panose="020B0503020204020204" charset="-122"/>
                  <a:cs typeface="+mn-ea"/>
                  <a:sym typeface="+mn-lt"/>
                </a:rPr>
                <a:t>会导致胃肠排空延迟和蠕动减慢，甚至不全性肠梗阻，从而影响帕金森病药物的</a:t>
              </a:r>
              <a:r>
                <a:rPr lang="zh-CN" altLang="zh-CN" sz="1800" dirty="0" smtClean="0">
                  <a:solidFill>
                    <a:schemeClr val="tx1"/>
                  </a:solidFill>
                  <a:latin typeface="微软雅黑" panose="020B0503020204020204" charset="-122"/>
                  <a:ea typeface="微软雅黑" panose="020B0503020204020204" charset="-122"/>
                  <a:cs typeface="+mn-ea"/>
                  <a:sym typeface="+mn-lt"/>
                </a:rPr>
                <a:t>吸收。</a:t>
              </a:r>
              <a:endParaRPr lang="zh-CN" altLang="zh-CN" sz="1800" dirty="0">
                <a:solidFill>
                  <a:schemeClr val="tx1"/>
                </a:solidFill>
                <a:latin typeface="微软雅黑" panose="020B0503020204020204" charset="-122"/>
                <a:ea typeface="微软雅黑" panose="020B0503020204020204" charset="-122"/>
                <a:cs typeface="+mn-ea"/>
                <a:sym typeface="+mn-lt"/>
              </a:endParaRPr>
            </a:p>
          </p:txBody>
        </p:sp>
        <p:grpSp>
          <p:nvGrpSpPr>
            <p:cNvPr id="19" name="Group 34"/>
            <p:cNvGrpSpPr/>
            <p:nvPr/>
          </p:nvGrpSpPr>
          <p:grpSpPr>
            <a:xfrm>
              <a:off x="6895195" y="2899511"/>
              <a:ext cx="146721" cy="11603"/>
              <a:chOff x="803275" y="2834926"/>
              <a:chExt cx="209550" cy="16572"/>
            </a:xfrm>
            <a:solidFill>
              <a:srgbClr val="00B050"/>
            </a:solidFill>
          </p:grpSpPr>
          <p:sp>
            <p:nvSpPr>
              <p:cNvPr id="20" name="Rectangle 31"/>
              <p:cNvSpPr>
                <a:spLocks noChangeArrowheads="1"/>
              </p:cNvSpPr>
              <p:nvPr/>
            </p:nvSpPr>
            <p:spPr bwMode="auto">
              <a:xfrm>
                <a:off x="803275" y="2834926"/>
                <a:ext cx="26988" cy="16572"/>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21" name="Rectangle 32"/>
              <p:cNvSpPr>
                <a:spLocks noChangeArrowheads="1"/>
              </p:cNvSpPr>
              <p:nvPr/>
            </p:nvSpPr>
            <p:spPr bwMode="auto">
              <a:xfrm>
                <a:off x="895350"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22" name="Rectangle 33"/>
              <p:cNvSpPr>
                <a:spLocks noChangeArrowheads="1"/>
              </p:cNvSpPr>
              <p:nvPr/>
            </p:nvSpPr>
            <p:spPr bwMode="auto">
              <a:xfrm>
                <a:off x="987425"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grpSp>
      </p:gr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424777" y="330751"/>
            <a:ext cx="801150" cy="801150"/>
          </a:xfrm>
          <a:prstGeom prst="rect">
            <a:avLst/>
          </a:prstGeom>
        </p:spPr>
      </p:pic>
      <p:sp>
        <p:nvSpPr>
          <p:cNvPr id="37" name="文本框 36"/>
          <p:cNvSpPr txBox="1"/>
          <p:nvPr/>
        </p:nvSpPr>
        <p:spPr>
          <a:xfrm>
            <a:off x="1219200" y="546660"/>
            <a:ext cx="6096000" cy="460375"/>
          </a:xfrm>
          <a:prstGeom prst="rect">
            <a:avLst/>
          </a:prstGeom>
          <a:noFill/>
        </p:spPr>
        <p:txBody>
          <a:bodyPr wrap="square">
            <a:spAutoFit/>
          </a:bodyPr>
          <a:lstStyle/>
          <a:p>
            <a:pPr lvl="0">
              <a:defRPr/>
            </a:pPr>
            <a:r>
              <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rPr>
              <a:t>帕金森病科普小贴士</a:t>
            </a:r>
            <a:endPar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endParaRPr>
          </a:p>
        </p:txBody>
      </p:sp>
      <p:grpSp>
        <p:nvGrpSpPr>
          <p:cNvPr id="4" name="组合 3"/>
          <p:cNvGrpSpPr/>
          <p:nvPr/>
        </p:nvGrpSpPr>
        <p:grpSpPr>
          <a:xfrm>
            <a:off x="357645" y="2029673"/>
            <a:ext cx="7858122" cy="654201"/>
            <a:chOff x="561377" y="2256913"/>
            <a:chExt cx="6480539" cy="654201"/>
          </a:xfrm>
        </p:grpSpPr>
        <p:sp>
          <p:nvSpPr>
            <p:cNvPr id="5" name="Inhaltsplatzhalter 4"/>
            <p:cNvSpPr txBox="1"/>
            <p:nvPr/>
          </p:nvSpPr>
          <p:spPr>
            <a:xfrm>
              <a:off x="561377" y="2256913"/>
              <a:ext cx="4532927" cy="407291"/>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2000609000000000000"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2000609000000000000"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9pPr>
            </a:lstStyle>
            <a:p>
              <a:pPr>
                <a:lnSpc>
                  <a:spcPct val="150000"/>
                </a:lnSpc>
                <a:buClr>
                  <a:srgbClr val="0070C0"/>
                </a:buClr>
                <a:buFont typeface="Wingdings" panose="05000000000000000000" charset="0"/>
                <a:buChar char="u"/>
              </a:pPr>
              <a:r>
                <a:rPr lang="zh-CN" altLang="en-US" sz="2000" dirty="0" smtClean="0">
                  <a:solidFill>
                    <a:schemeClr val="tx1"/>
                  </a:solidFill>
                  <a:latin typeface="微软雅黑" panose="020B0503020204020204" charset="-122"/>
                  <a:ea typeface="微软雅黑" panose="020B0503020204020204" charset="-122"/>
                  <a:cs typeface="+mn-ea"/>
                  <a:sym typeface="+mn-lt"/>
                </a:rPr>
                <a:t>新药新技术马上可以实现根除帕金森病</a:t>
              </a:r>
              <a:endParaRPr lang="en-US" altLang="zh-CN" sz="2000" dirty="0" smtClean="0">
                <a:solidFill>
                  <a:schemeClr val="tx1"/>
                </a:solidFill>
                <a:latin typeface="微软雅黑" panose="020B0503020204020204" charset="-122"/>
                <a:ea typeface="微软雅黑" panose="020B0503020204020204" charset="-122"/>
                <a:cs typeface="+mn-ea"/>
                <a:sym typeface="+mn-lt"/>
              </a:endParaRPr>
            </a:p>
          </p:txBody>
        </p:sp>
        <p:grpSp>
          <p:nvGrpSpPr>
            <p:cNvPr id="8" name="Group 34"/>
            <p:cNvGrpSpPr/>
            <p:nvPr/>
          </p:nvGrpSpPr>
          <p:grpSpPr>
            <a:xfrm>
              <a:off x="6895195" y="2899511"/>
              <a:ext cx="146721" cy="11603"/>
              <a:chOff x="803275" y="2834926"/>
              <a:chExt cx="209550" cy="16572"/>
            </a:xfrm>
            <a:solidFill>
              <a:srgbClr val="00B050"/>
            </a:solidFill>
          </p:grpSpPr>
          <p:sp>
            <p:nvSpPr>
              <p:cNvPr id="9" name="Rectangle 31"/>
              <p:cNvSpPr>
                <a:spLocks noChangeArrowheads="1"/>
              </p:cNvSpPr>
              <p:nvPr/>
            </p:nvSpPr>
            <p:spPr bwMode="auto">
              <a:xfrm>
                <a:off x="803275" y="2834926"/>
                <a:ext cx="26988" cy="16572"/>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0" name="Rectangle 32"/>
              <p:cNvSpPr>
                <a:spLocks noChangeArrowheads="1"/>
              </p:cNvSpPr>
              <p:nvPr/>
            </p:nvSpPr>
            <p:spPr bwMode="auto">
              <a:xfrm>
                <a:off x="895350"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1" name="Rectangle 33"/>
              <p:cNvSpPr>
                <a:spLocks noChangeArrowheads="1"/>
              </p:cNvSpPr>
              <p:nvPr/>
            </p:nvSpPr>
            <p:spPr bwMode="auto">
              <a:xfrm>
                <a:off x="987425"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grpSp>
      </p:grpSp>
      <p:sp>
        <p:nvSpPr>
          <p:cNvPr id="29" name="文本框 28"/>
          <p:cNvSpPr txBox="1"/>
          <p:nvPr/>
        </p:nvSpPr>
        <p:spPr>
          <a:xfrm>
            <a:off x="873125" y="1201156"/>
            <a:ext cx="1774845" cy="523220"/>
          </a:xfrm>
          <a:prstGeom prst="rect">
            <a:avLst/>
          </a:prstGeom>
          <a:noFill/>
        </p:spPr>
        <p:txBody>
          <a:bodyPr wrap="none" rtlCol="0">
            <a:spAutoFit/>
          </a:bodyPr>
          <a:lstStyle/>
          <a:p>
            <a:pPr lvl="0">
              <a:defRPr/>
            </a:pPr>
            <a:r>
              <a:rPr kumimoji="1" lang="zh-CN" altLang="en-US" sz="2800" b="1" spc="300" dirty="0" smtClean="0">
                <a:solidFill>
                  <a:srgbClr val="0070C0"/>
                </a:solidFill>
                <a:latin typeface="微软雅黑" panose="020B0503020204020204" charset="-122"/>
                <a:ea typeface="微软雅黑" panose="020B0503020204020204" charset="-122"/>
                <a:cs typeface="+mn-ea"/>
                <a:sym typeface="+mn-lt"/>
              </a:rPr>
              <a:t>常见误区</a:t>
            </a:r>
            <a:endParaRPr kumimoji="1" lang="zh-CN" altLang="en-US" sz="2800" b="1" spc="300" dirty="0">
              <a:solidFill>
                <a:srgbClr val="0070C0"/>
              </a:solidFill>
              <a:latin typeface="微软雅黑" panose="020B0503020204020204" charset="-122"/>
              <a:ea typeface="微软雅黑" panose="020B0503020204020204" charset="-122"/>
              <a:cs typeface="+mn-ea"/>
              <a:sym typeface="+mn-lt"/>
            </a:endParaRPr>
          </a:p>
        </p:txBody>
      </p:sp>
      <p:pic>
        <p:nvPicPr>
          <p:cNvPr id="2"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5767" y="330751"/>
            <a:ext cx="3611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34"/>
          <p:cNvGrpSpPr/>
          <p:nvPr/>
        </p:nvGrpSpPr>
        <p:grpSpPr>
          <a:xfrm>
            <a:off x="8062333" y="5247069"/>
            <a:ext cx="177910" cy="11603"/>
            <a:chOff x="803275" y="2834926"/>
            <a:chExt cx="209550" cy="16572"/>
          </a:xfrm>
          <a:solidFill>
            <a:srgbClr val="00B050"/>
          </a:solidFill>
        </p:grpSpPr>
        <p:sp>
          <p:nvSpPr>
            <p:cNvPr id="20" name="Rectangle 31"/>
            <p:cNvSpPr>
              <a:spLocks noChangeArrowheads="1"/>
            </p:cNvSpPr>
            <p:nvPr/>
          </p:nvSpPr>
          <p:spPr bwMode="auto">
            <a:xfrm>
              <a:off x="803275" y="2834926"/>
              <a:ext cx="26988" cy="16572"/>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21" name="Rectangle 32"/>
            <p:cNvSpPr>
              <a:spLocks noChangeArrowheads="1"/>
            </p:cNvSpPr>
            <p:nvPr/>
          </p:nvSpPr>
          <p:spPr bwMode="auto">
            <a:xfrm>
              <a:off x="895350"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22" name="Rectangle 33"/>
            <p:cNvSpPr>
              <a:spLocks noChangeArrowheads="1"/>
            </p:cNvSpPr>
            <p:nvPr/>
          </p:nvSpPr>
          <p:spPr bwMode="auto">
            <a:xfrm>
              <a:off x="987425"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grpSp>
      <p:sp>
        <p:nvSpPr>
          <p:cNvPr id="23" name="Inhaltsplatzhalter 4"/>
          <p:cNvSpPr txBox="1"/>
          <p:nvPr/>
        </p:nvSpPr>
        <p:spPr>
          <a:xfrm>
            <a:off x="5975582" y="2029672"/>
            <a:ext cx="5496502" cy="407291"/>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2000609000000000000"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2000609000000000000"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9pPr>
          </a:lstStyle>
          <a:p>
            <a:pPr>
              <a:lnSpc>
                <a:spcPct val="150000"/>
              </a:lnSpc>
              <a:buClr>
                <a:srgbClr val="0070C0"/>
              </a:buClr>
              <a:buFont typeface="Wingdings" panose="05000000000000000000" charset="0"/>
              <a:buChar char="u"/>
            </a:pPr>
            <a:r>
              <a:rPr lang="zh-CN" altLang="en-US" sz="2000" dirty="0" smtClean="0">
                <a:solidFill>
                  <a:srgbClr val="FF0000"/>
                </a:solidFill>
                <a:latin typeface="微软雅黑" panose="020B0503020204020204" charset="-122"/>
                <a:ea typeface="微软雅黑" panose="020B0503020204020204" charset="-122"/>
                <a:cs typeface="+mn-ea"/>
                <a:sym typeface="+mn-lt"/>
              </a:rPr>
              <a:t>仍需要继续服用现有药物，联合治疗</a:t>
            </a:r>
            <a:endParaRPr lang="en-US" altLang="zh-CN" sz="2000" dirty="0" smtClean="0">
              <a:solidFill>
                <a:srgbClr val="FF0000"/>
              </a:solidFill>
              <a:latin typeface="微软雅黑" panose="020B0503020204020204" charset="-122"/>
              <a:ea typeface="微软雅黑" panose="020B0503020204020204" charset="-122"/>
              <a:cs typeface="+mn-ea"/>
              <a:sym typeface="+mn-lt"/>
            </a:endParaRPr>
          </a:p>
        </p:txBody>
      </p:sp>
      <p:grpSp>
        <p:nvGrpSpPr>
          <p:cNvPr id="24" name="组合 23"/>
          <p:cNvGrpSpPr/>
          <p:nvPr/>
        </p:nvGrpSpPr>
        <p:grpSpPr>
          <a:xfrm>
            <a:off x="341668" y="2804437"/>
            <a:ext cx="7858122" cy="681388"/>
            <a:chOff x="561377" y="2229726"/>
            <a:chExt cx="6480539" cy="681388"/>
          </a:xfrm>
        </p:grpSpPr>
        <p:sp>
          <p:nvSpPr>
            <p:cNvPr id="25" name="Inhaltsplatzhalter 4"/>
            <p:cNvSpPr txBox="1"/>
            <p:nvPr/>
          </p:nvSpPr>
          <p:spPr>
            <a:xfrm>
              <a:off x="561377" y="2229726"/>
              <a:ext cx="4532927" cy="461665"/>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2000609000000000000"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2000609000000000000"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9pPr>
            </a:lstStyle>
            <a:p>
              <a:pPr>
                <a:lnSpc>
                  <a:spcPct val="150000"/>
                </a:lnSpc>
                <a:buClr>
                  <a:srgbClr val="0070C0"/>
                </a:buClr>
                <a:buFont typeface="Wingdings" panose="05000000000000000000" charset="0"/>
                <a:buChar char="u"/>
              </a:pPr>
              <a:r>
                <a:rPr lang="zh-CN" altLang="en-US" sz="2000" dirty="0" smtClean="0">
                  <a:solidFill>
                    <a:schemeClr val="tx1"/>
                  </a:solidFill>
                  <a:latin typeface="微软雅黑" panose="020B0503020204020204" charset="-122"/>
                  <a:ea typeface="微软雅黑" panose="020B0503020204020204" charset="-122"/>
                  <a:cs typeface="+mn-ea"/>
                  <a:sym typeface="+mn-lt"/>
                </a:rPr>
                <a:t>尽快手术，一劳永逸</a:t>
              </a:r>
              <a:endParaRPr lang="en-US" altLang="zh-CN" sz="2000" dirty="0" smtClean="0">
                <a:solidFill>
                  <a:schemeClr val="tx1"/>
                </a:solidFill>
                <a:latin typeface="微软雅黑" panose="020B0503020204020204" charset="-122"/>
                <a:ea typeface="微软雅黑" panose="020B0503020204020204" charset="-122"/>
                <a:cs typeface="+mn-ea"/>
                <a:sym typeface="+mn-lt"/>
              </a:endParaRPr>
            </a:p>
          </p:txBody>
        </p:sp>
        <p:grpSp>
          <p:nvGrpSpPr>
            <p:cNvPr id="26" name="Group 34"/>
            <p:cNvGrpSpPr/>
            <p:nvPr/>
          </p:nvGrpSpPr>
          <p:grpSpPr>
            <a:xfrm>
              <a:off x="6895195" y="2899511"/>
              <a:ext cx="146721" cy="11603"/>
              <a:chOff x="803275" y="2834926"/>
              <a:chExt cx="209550" cy="16572"/>
            </a:xfrm>
            <a:solidFill>
              <a:srgbClr val="00B050"/>
            </a:solidFill>
          </p:grpSpPr>
          <p:sp>
            <p:nvSpPr>
              <p:cNvPr id="27" name="Rectangle 31"/>
              <p:cNvSpPr>
                <a:spLocks noChangeArrowheads="1"/>
              </p:cNvSpPr>
              <p:nvPr/>
            </p:nvSpPr>
            <p:spPr bwMode="auto">
              <a:xfrm>
                <a:off x="803275" y="2834926"/>
                <a:ext cx="26988" cy="16572"/>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34" name="Rectangle 32"/>
              <p:cNvSpPr>
                <a:spLocks noChangeArrowheads="1"/>
              </p:cNvSpPr>
              <p:nvPr/>
            </p:nvSpPr>
            <p:spPr bwMode="auto">
              <a:xfrm>
                <a:off x="895350"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35" name="Rectangle 33"/>
              <p:cNvSpPr>
                <a:spLocks noChangeArrowheads="1"/>
              </p:cNvSpPr>
              <p:nvPr/>
            </p:nvSpPr>
            <p:spPr bwMode="auto">
              <a:xfrm>
                <a:off x="987425"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grpSp>
      </p:grpSp>
      <p:sp>
        <p:nvSpPr>
          <p:cNvPr id="36" name="Inhaltsplatzhalter 4"/>
          <p:cNvSpPr txBox="1"/>
          <p:nvPr/>
        </p:nvSpPr>
        <p:spPr>
          <a:xfrm>
            <a:off x="5975582" y="2820020"/>
            <a:ext cx="5496502" cy="407291"/>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2000609000000000000"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2000609000000000000"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9pPr>
          </a:lstStyle>
          <a:p>
            <a:pPr>
              <a:lnSpc>
                <a:spcPct val="150000"/>
              </a:lnSpc>
              <a:buClr>
                <a:srgbClr val="0070C0"/>
              </a:buClr>
              <a:buFont typeface="Wingdings" panose="05000000000000000000" charset="0"/>
              <a:buChar char="u"/>
            </a:pPr>
            <a:r>
              <a:rPr lang="zh-CN" altLang="en-US" sz="2000" dirty="0" smtClean="0">
                <a:solidFill>
                  <a:srgbClr val="FF0000"/>
                </a:solidFill>
                <a:latin typeface="微软雅黑" panose="020B0503020204020204" charset="-122"/>
                <a:ea typeface="微软雅黑" panose="020B0503020204020204" charset="-122"/>
                <a:cs typeface="+mn-ea"/>
                <a:sym typeface="+mn-lt"/>
              </a:rPr>
              <a:t>需内外科多学科共同详细评估手术获益及风险</a:t>
            </a:r>
            <a:endParaRPr lang="en-US" altLang="zh-CN" sz="2000" dirty="0" smtClean="0">
              <a:solidFill>
                <a:srgbClr val="FF0000"/>
              </a:solidFill>
              <a:latin typeface="微软雅黑" panose="020B0503020204020204" charset="-122"/>
              <a:ea typeface="微软雅黑" panose="020B0503020204020204" charset="-122"/>
              <a:cs typeface="+mn-ea"/>
              <a:sym typeface="+mn-lt"/>
            </a:endParaRPr>
          </a:p>
        </p:txBody>
      </p:sp>
      <p:grpSp>
        <p:nvGrpSpPr>
          <p:cNvPr id="38" name="组合 37"/>
          <p:cNvGrpSpPr/>
          <p:nvPr/>
        </p:nvGrpSpPr>
        <p:grpSpPr>
          <a:xfrm>
            <a:off x="326578" y="3546690"/>
            <a:ext cx="7835493" cy="840247"/>
            <a:chOff x="580039" y="2070867"/>
            <a:chExt cx="6461877" cy="840247"/>
          </a:xfrm>
        </p:grpSpPr>
        <p:sp>
          <p:nvSpPr>
            <p:cNvPr id="39" name="Inhaltsplatzhalter 4"/>
            <p:cNvSpPr txBox="1"/>
            <p:nvPr/>
          </p:nvSpPr>
          <p:spPr>
            <a:xfrm>
              <a:off x="580039" y="2070867"/>
              <a:ext cx="4532927" cy="461665"/>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2000609000000000000"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2000609000000000000"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9pPr>
            </a:lstStyle>
            <a:p>
              <a:pPr>
                <a:lnSpc>
                  <a:spcPct val="150000"/>
                </a:lnSpc>
                <a:buClr>
                  <a:srgbClr val="0070C0"/>
                </a:buClr>
                <a:buFont typeface="Wingdings" panose="05000000000000000000" charset="0"/>
                <a:buChar char="u"/>
              </a:pPr>
              <a:r>
                <a:rPr lang="zh-CN" altLang="en-US" sz="2000" dirty="0" smtClean="0">
                  <a:solidFill>
                    <a:schemeClr val="tx1"/>
                  </a:solidFill>
                  <a:latin typeface="微软雅黑" panose="020B0503020204020204" charset="-122"/>
                  <a:ea typeface="微软雅黑" panose="020B0503020204020204" charset="-122"/>
                  <a:cs typeface="+mn-ea"/>
                  <a:sym typeface="+mn-lt"/>
                </a:rPr>
                <a:t>药物不能吃多，好药要留到后面</a:t>
              </a:r>
              <a:endParaRPr lang="en-US" altLang="zh-CN" sz="2000" dirty="0" smtClean="0">
                <a:solidFill>
                  <a:schemeClr val="tx1"/>
                </a:solidFill>
                <a:latin typeface="微软雅黑" panose="020B0503020204020204" charset="-122"/>
                <a:ea typeface="微软雅黑" panose="020B0503020204020204" charset="-122"/>
                <a:cs typeface="+mn-ea"/>
                <a:sym typeface="+mn-lt"/>
              </a:endParaRPr>
            </a:p>
          </p:txBody>
        </p:sp>
        <p:grpSp>
          <p:nvGrpSpPr>
            <p:cNvPr id="40" name="Group 34"/>
            <p:cNvGrpSpPr/>
            <p:nvPr/>
          </p:nvGrpSpPr>
          <p:grpSpPr>
            <a:xfrm>
              <a:off x="6895195" y="2899511"/>
              <a:ext cx="146721" cy="11603"/>
              <a:chOff x="803275" y="2834926"/>
              <a:chExt cx="209550" cy="16572"/>
            </a:xfrm>
            <a:solidFill>
              <a:srgbClr val="00B050"/>
            </a:solidFill>
          </p:grpSpPr>
          <p:sp>
            <p:nvSpPr>
              <p:cNvPr id="41" name="Rectangle 31"/>
              <p:cNvSpPr>
                <a:spLocks noChangeArrowheads="1"/>
              </p:cNvSpPr>
              <p:nvPr/>
            </p:nvSpPr>
            <p:spPr bwMode="auto">
              <a:xfrm>
                <a:off x="803275" y="2834926"/>
                <a:ext cx="26988" cy="16572"/>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42" name="Rectangle 32"/>
              <p:cNvSpPr>
                <a:spLocks noChangeArrowheads="1"/>
              </p:cNvSpPr>
              <p:nvPr/>
            </p:nvSpPr>
            <p:spPr bwMode="auto">
              <a:xfrm>
                <a:off x="895350"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43" name="Rectangle 33"/>
              <p:cNvSpPr>
                <a:spLocks noChangeArrowheads="1"/>
              </p:cNvSpPr>
              <p:nvPr/>
            </p:nvSpPr>
            <p:spPr bwMode="auto">
              <a:xfrm>
                <a:off x="987425"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grpSp>
      </p:grpSp>
      <p:grpSp>
        <p:nvGrpSpPr>
          <p:cNvPr id="44" name="组合 43"/>
          <p:cNvGrpSpPr/>
          <p:nvPr/>
        </p:nvGrpSpPr>
        <p:grpSpPr>
          <a:xfrm>
            <a:off x="5952851" y="3600723"/>
            <a:ext cx="7858123" cy="770079"/>
            <a:chOff x="561376" y="2141035"/>
            <a:chExt cx="6480540" cy="770079"/>
          </a:xfrm>
        </p:grpSpPr>
        <p:sp>
          <p:nvSpPr>
            <p:cNvPr id="45" name="Inhaltsplatzhalter 4"/>
            <p:cNvSpPr txBox="1"/>
            <p:nvPr/>
          </p:nvSpPr>
          <p:spPr>
            <a:xfrm>
              <a:off x="561376" y="2141035"/>
              <a:ext cx="4983380" cy="407291"/>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2000609000000000000"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2000609000000000000"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9pPr>
            </a:lstStyle>
            <a:p>
              <a:pPr>
                <a:lnSpc>
                  <a:spcPct val="150000"/>
                </a:lnSpc>
                <a:buClr>
                  <a:srgbClr val="0070C0"/>
                </a:buClr>
                <a:buFont typeface="Wingdings" panose="05000000000000000000" charset="0"/>
                <a:buChar char="u"/>
              </a:pPr>
              <a:r>
                <a:rPr lang="zh-CN" altLang="en-US" sz="2000" dirty="0" smtClean="0">
                  <a:solidFill>
                    <a:srgbClr val="FF0000"/>
                  </a:solidFill>
                  <a:latin typeface="微软雅黑" panose="020B0503020204020204" charset="-122"/>
                  <a:ea typeface="微软雅黑" panose="020B0503020204020204" charset="-122"/>
                  <a:cs typeface="+mn-ea"/>
                  <a:sym typeface="+mn-lt"/>
                </a:rPr>
                <a:t>多种药物小剂量联合应用可以减少副作用和耐药性</a:t>
              </a:r>
              <a:endParaRPr lang="en-US" altLang="zh-CN" sz="2000" dirty="0" smtClean="0">
                <a:solidFill>
                  <a:srgbClr val="FF0000"/>
                </a:solidFill>
                <a:latin typeface="微软雅黑" panose="020B0503020204020204" charset="-122"/>
                <a:ea typeface="微软雅黑" panose="020B0503020204020204" charset="-122"/>
                <a:cs typeface="+mn-ea"/>
                <a:sym typeface="+mn-lt"/>
              </a:endParaRPr>
            </a:p>
          </p:txBody>
        </p:sp>
        <p:grpSp>
          <p:nvGrpSpPr>
            <p:cNvPr id="46" name="Group 34"/>
            <p:cNvGrpSpPr/>
            <p:nvPr/>
          </p:nvGrpSpPr>
          <p:grpSpPr>
            <a:xfrm>
              <a:off x="6895195" y="2899511"/>
              <a:ext cx="146721" cy="11603"/>
              <a:chOff x="803275" y="2834926"/>
              <a:chExt cx="209550" cy="16572"/>
            </a:xfrm>
            <a:solidFill>
              <a:srgbClr val="00B050"/>
            </a:solidFill>
          </p:grpSpPr>
          <p:sp>
            <p:nvSpPr>
              <p:cNvPr id="47" name="Rectangle 31"/>
              <p:cNvSpPr>
                <a:spLocks noChangeArrowheads="1"/>
              </p:cNvSpPr>
              <p:nvPr/>
            </p:nvSpPr>
            <p:spPr bwMode="auto">
              <a:xfrm>
                <a:off x="803275" y="2834926"/>
                <a:ext cx="26988" cy="16572"/>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48" name="Rectangle 32"/>
              <p:cNvSpPr>
                <a:spLocks noChangeArrowheads="1"/>
              </p:cNvSpPr>
              <p:nvPr/>
            </p:nvSpPr>
            <p:spPr bwMode="auto">
              <a:xfrm>
                <a:off x="895350"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49" name="Rectangle 33"/>
              <p:cNvSpPr>
                <a:spLocks noChangeArrowheads="1"/>
              </p:cNvSpPr>
              <p:nvPr/>
            </p:nvSpPr>
            <p:spPr bwMode="auto">
              <a:xfrm>
                <a:off x="987425"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grpSp>
      </p:grpSp>
      <p:grpSp>
        <p:nvGrpSpPr>
          <p:cNvPr id="50" name="组合 49"/>
          <p:cNvGrpSpPr/>
          <p:nvPr/>
        </p:nvGrpSpPr>
        <p:grpSpPr>
          <a:xfrm>
            <a:off x="294313" y="4349365"/>
            <a:ext cx="7856975" cy="938684"/>
            <a:chOff x="562323" y="1972430"/>
            <a:chExt cx="6479593" cy="938684"/>
          </a:xfrm>
        </p:grpSpPr>
        <p:sp>
          <p:nvSpPr>
            <p:cNvPr id="51" name="Inhaltsplatzhalter 4"/>
            <p:cNvSpPr txBox="1"/>
            <p:nvPr/>
          </p:nvSpPr>
          <p:spPr>
            <a:xfrm>
              <a:off x="562323" y="1972430"/>
              <a:ext cx="4532927" cy="461665"/>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2000609000000000000"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2000609000000000000"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9pPr>
            </a:lstStyle>
            <a:p>
              <a:pPr>
                <a:lnSpc>
                  <a:spcPct val="150000"/>
                </a:lnSpc>
                <a:buClr>
                  <a:srgbClr val="0070C0"/>
                </a:buClr>
                <a:buFont typeface="Wingdings" panose="05000000000000000000" charset="0"/>
                <a:buChar char="u"/>
              </a:pPr>
              <a:r>
                <a:rPr lang="zh-CN" altLang="en-US" sz="2000" dirty="0" smtClean="0">
                  <a:solidFill>
                    <a:schemeClr val="tx1"/>
                  </a:solidFill>
                  <a:latin typeface="微软雅黑" panose="020B0503020204020204" charset="-122"/>
                  <a:ea typeface="微软雅黑" panose="020B0503020204020204" charset="-122"/>
                  <a:cs typeface="+mn-ea"/>
                  <a:sym typeface="+mn-lt"/>
                </a:rPr>
                <a:t>其他帕友的药物效果好，我也能借鉴一下</a:t>
              </a:r>
              <a:endParaRPr lang="en-US" altLang="zh-CN" sz="2000" dirty="0" smtClean="0">
                <a:solidFill>
                  <a:schemeClr val="tx1"/>
                </a:solidFill>
                <a:latin typeface="微软雅黑" panose="020B0503020204020204" charset="-122"/>
                <a:ea typeface="微软雅黑" panose="020B0503020204020204" charset="-122"/>
                <a:cs typeface="+mn-ea"/>
                <a:sym typeface="+mn-lt"/>
              </a:endParaRPr>
            </a:p>
          </p:txBody>
        </p:sp>
        <p:grpSp>
          <p:nvGrpSpPr>
            <p:cNvPr id="52" name="Group 34"/>
            <p:cNvGrpSpPr/>
            <p:nvPr/>
          </p:nvGrpSpPr>
          <p:grpSpPr>
            <a:xfrm>
              <a:off x="6895195" y="2899511"/>
              <a:ext cx="146721" cy="11603"/>
              <a:chOff x="803275" y="2834926"/>
              <a:chExt cx="209550" cy="16572"/>
            </a:xfrm>
            <a:solidFill>
              <a:srgbClr val="00B050"/>
            </a:solidFill>
          </p:grpSpPr>
          <p:sp>
            <p:nvSpPr>
              <p:cNvPr id="53" name="Rectangle 31"/>
              <p:cNvSpPr>
                <a:spLocks noChangeArrowheads="1"/>
              </p:cNvSpPr>
              <p:nvPr/>
            </p:nvSpPr>
            <p:spPr bwMode="auto">
              <a:xfrm>
                <a:off x="803275" y="2834926"/>
                <a:ext cx="26988" cy="16572"/>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54" name="Rectangle 32"/>
              <p:cNvSpPr>
                <a:spLocks noChangeArrowheads="1"/>
              </p:cNvSpPr>
              <p:nvPr/>
            </p:nvSpPr>
            <p:spPr bwMode="auto">
              <a:xfrm>
                <a:off x="895350"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55" name="Rectangle 33"/>
              <p:cNvSpPr>
                <a:spLocks noChangeArrowheads="1"/>
              </p:cNvSpPr>
              <p:nvPr/>
            </p:nvSpPr>
            <p:spPr bwMode="auto">
              <a:xfrm>
                <a:off x="987425"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grpSp>
      </p:grpSp>
      <p:sp>
        <p:nvSpPr>
          <p:cNvPr id="56" name="Inhaltsplatzhalter 4"/>
          <p:cNvSpPr txBox="1"/>
          <p:nvPr/>
        </p:nvSpPr>
        <p:spPr>
          <a:xfrm>
            <a:off x="5952851" y="4381261"/>
            <a:ext cx="5496502" cy="407291"/>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2000609000000000000"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2000609000000000000"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9pPr>
          </a:lstStyle>
          <a:p>
            <a:pPr>
              <a:lnSpc>
                <a:spcPct val="150000"/>
              </a:lnSpc>
              <a:buClr>
                <a:srgbClr val="0070C0"/>
              </a:buClr>
              <a:buFont typeface="Wingdings" panose="05000000000000000000" charset="0"/>
              <a:buChar char="u"/>
            </a:pPr>
            <a:r>
              <a:rPr lang="zh-CN" altLang="en-US" sz="2000" dirty="0" smtClean="0">
                <a:solidFill>
                  <a:srgbClr val="FF0000"/>
                </a:solidFill>
                <a:latin typeface="微软雅黑" panose="020B0503020204020204" charset="-122"/>
                <a:ea typeface="微软雅黑" panose="020B0503020204020204" charset="-122"/>
                <a:cs typeface="+mn-ea"/>
                <a:sym typeface="+mn-lt"/>
              </a:rPr>
              <a:t>每个人的病情和体质不一样，不能一概而论</a:t>
            </a:r>
            <a:endParaRPr lang="en-US" altLang="zh-CN" sz="2000" dirty="0" smtClean="0">
              <a:solidFill>
                <a:srgbClr val="FF0000"/>
              </a:solidFill>
              <a:latin typeface="微软雅黑" panose="020B0503020204020204" charset="-122"/>
              <a:ea typeface="微软雅黑" panose="020B0503020204020204" charset="-122"/>
              <a:cs typeface="+mn-ea"/>
              <a:sym typeface="+mn-lt"/>
            </a:endParaRPr>
          </a:p>
        </p:txBody>
      </p:sp>
      <p:sp>
        <p:nvSpPr>
          <p:cNvPr id="57" name="Inhaltsplatzhalter 4"/>
          <p:cNvSpPr txBox="1"/>
          <p:nvPr/>
        </p:nvSpPr>
        <p:spPr>
          <a:xfrm>
            <a:off x="294313" y="5066706"/>
            <a:ext cx="5496502" cy="461665"/>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2000609000000000000"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2000609000000000000"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9pPr>
          </a:lstStyle>
          <a:p>
            <a:pPr>
              <a:lnSpc>
                <a:spcPct val="150000"/>
              </a:lnSpc>
              <a:buClr>
                <a:srgbClr val="0070C0"/>
              </a:buClr>
              <a:buFont typeface="Wingdings" panose="05000000000000000000" charset="0"/>
              <a:buChar char="u"/>
            </a:pPr>
            <a:r>
              <a:rPr lang="zh-CN" altLang="en-US" sz="2000" dirty="0" smtClean="0">
                <a:solidFill>
                  <a:schemeClr val="tx1"/>
                </a:solidFill>
                <a:latin typeface="微软雅黑" panose="020B0503020204020204" charset="-122"/>
                <a:ea typeface="微软雅黑" panose="020B0503020204020204" charset="-122"/>
                <a:cs typeface="+mn-ea"/>
                <a:sym typeface="+mn-lt"/>
              </a:rPr>
              <a:t>严格餐前一小时、少蛋白、嚼碎服用美多芭</a:t>
            </a:r>
            <a:endParaRPr lang="en-US" altLang="zh-CN" sz="2000" dirty="0" smtClean="0">
              <a:solidFill>
                <a:schemeClr val="tx1"/>
              </a:solidFill>
              <a:latin typeface="微软雅黑" panose="020B0503020204020204" charset="-122"/>
              <a:ea typeface="微软雅黑" panose="020B0503020204020204" charset="-122"/>
              <a:cs typeface="+mn-ea"/>
              <a:sym typeface="+mn-lt"/>
            </a:endParaRPr>
          </a:p>
        </p:txBody>
      </p:sp>
      <p:sp>
        <p:nvSpPr>
          <p:cNvPr id="58" name="Inhaltsplatzhalter 4"/>
          <p:cNvSpPr txBox="1"/>
          <p:nvPr/>
        </p:nvSpPr>
        <p:spPr>
          <a:xfrm>
            <a:off x="5975582" y="5104352"/>
            <a:ext cx="5496502" cy="407291"/>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2000609000000000000"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2000609000000000000"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9pPr>
          </a:lstStyle>
          <a:p>
            <a:pPr>
              <a:lnSpc>
                <a:spcPct val="150000"/>
              </a:lnSpc>
              <a:buClr>
                <a:srgbClr val="0070C0"/>
              </a:buClr>
              <a:buFont typeface="Wingdings" panose="05000000000000000000" charset="0"/>
              <a:buChar char="u"/>
            </a:pPr>
            <a:r>
              <a:rPr lang="zh-CN" altLang="en-US" sz="2000" dirty="0" smtClean="0">
                <a:solidFill>
                  <a:srgbClr val="FF0000"/>
                </a:solidFill>
                <a:latin typeface="微软雅黑" panose="020B0503020204020204" charset="-122"/>
                <a:ea typeface="微软雅黑" panose="020B0503020204020204" charset="-122"/>
                <a:cs typeface="+mn-ea"/>
                <a:sym typeface="+mn-lt"/>
              </a:rPr>
              <a:t>少数人可能并不适用，要根据具体情况调整</a:t>
            </a:r>
            <a:endParaRPr lang="en-US" altLang="zh-CN" sz="2000" dirty="0" smtClean="0">
              <a:solidFill>
                <a:srgbClr val="FF0000"/>
              </a:solidFill>
              <a:latin typeface="微软雅黑" panose="020B0503020204020204" charset="-122"/>
              <a:ea typeface="微软雅黑" panose="020B0503020204020204" charset="-122"/>
              <a:cs typeface="+mn-ea"/>
              <a:sym typeface="+mn-lt"/>
            </a:endParaRPr>
          </a:p>
        </p:txBody>
      </p:sp>
      <p:sp>
        <p:nvSpPr>
          <p:cNvPr id="59" name="Inhaltsplatzhalter 4"/>
          <p:cNvSpPr txBox="1"/>
          <p:nvPr/>
        </p:nvSpPr>
        <p:spPr>
          <a:xfrm>
            <a:off x="5975581" y="5831948"/>
            <a:ext cx="5851747" cy="407291"/>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2000609000000000000"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2000609000000000000"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9pPr>
          </a:lstStyle>
          <a:p>
            <a:pPr>
              <a:lnSpc>
                <a:spcPct val="150000"/>
              </a:lnSpc>
              <a:buClr>
                <a:srgbClr val="0070C0"/>
              </a:buClr>
              <a:buFont typeface="Wingdings" panose="05000000000000000000" charset="0"/>
              <a:buChar char="u"/>
            </a:pPr>
            <a:r>
              <a:rPr lang="zh-CN" altLang="en-US" sz="2000" dirty="0" smtClean="0">
                <a:solidFill>
                  <a:srgbClr val="FF0000"/>
                </a:solidFill>
                <a:latin typeface="微软雅黑" panose="020B0503020204020204" charset="-122"/>
                <a:ea typeface="微软雅黑" panose="020B0503020204020204" charset="-122"/>
                <a:cs typeface="+mn-ea"/>
                <a:sym typeface="+mn-lt"/>
              </a:rPr>
              <a:t>都是帕金森的非运动症状，需多学科一站式诊疗</a:t>
            </a:r>
            <a:endParaRPr lang="en-US" altLang="zh-CN" sz="2000" dirty="0" smtClean="0">
              <a:solidFill>
                <a:srgbClr val="FF0000"/>
              </a:solidFill>
              <a:latin typeface="微软雅黑" panose="020B0503020204020204" charset="-122"/>
              <a:ea typeface="微软雅黑" panose="020B0503020204020204" charset="-122"/>
              <a:cs typeface="+mn-ea"/>
              <a:sym typeface="+mn-lt"/>
            </a:endParaRPr>
          </a:p>
        </p:txBody>
      </p:sp>
      <p:sp>
        <p:nvSpPr>
          <p:cNvPr id="60" name="Inhaltsplatzhalter 4"/>
          <p:cNvSpPr txBox="1"/>
          <p:nvPr/>
        </p:nvSpPr>
        <p:spPr>
          <a:xfrm>
            <a:off x="294313" y="5776806"/>
            <a:ext cx="5496502" cy="461665"/>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2000609000000000000"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2000609000000000000"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9pPr>
          </a:lstStyle>
          <a:p>
            <a:pPr>
              <a:lnSpc>
                <a:spcPct val="150000"/>
              </a:lnSpc>
              <a:buClr>
                <a:srgbClr val="0070C0"/>
              </a:buClr>
              <a:buFont typeface="Wingdings" panose="05000000000000000000" charset="0"/>
              <a:buChar char="u"/>
            </a:pPr>
            <a:r>
              <a:rPr lang="zh-CN" altLang="en-US" sz="2000" dirty="0" smtClean="0">
                <a:solidFill>
                  <a:schemeClr val="tx1"/>
                </a:solidFill>
                <a:latin typeface="微软雅黑" panose="020B0503020204020204" charset="-122"/>
                <a:ea typeface="微软雅黑" panose="020B0503020204020204" charset="-122"/>
                <a:cs typeface="+mn-ea"/>
                <a:sym typeface="+mn-lt"/>
              </a:rPr>
              <a:t>心慌、胸闷、疼痛、头晕等我又得了很多病</a:t>
            </a:r>
            <a:endParaRPr lang="en-US" altLang="zh-CN" sz="2000" dirty="0" smtClean="0">
              <a:solidFill>
                <a:schemeClr val="tx1"/>
              </a:solidFill>
              <a:latin typeface="微软雅黑" panose="020B0503020204020204" charset="-122"/>
              <a:ea typeface="微软雅黑" panose="020B050302020402020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500"/>
                                        <p:tgtEl>
                                          <p:spTgt spid="5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fade">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fade">
                                      <p:cBhvr>
                                        <p:cTn id="52" dur="500"/>
                                        <p:tgtEl>
                                          <p:spTgt spid="6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fade">
                                      <p:cBhvr>
                                        <p:cTn id="5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6" grpId="0"/>
      <p:bldP spid="56" grpId="0"/>
      <p:bldP spid="57" grpId="0"/>
      <p:bldP spid="58" grpId="0"/>
      <p:bldP spid="59" grpId="0"/>
      <p:bldP spid="6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6" name="picture 2106"/>
          <p:cNvPicPr>
            <a:picLocks noChangeAspect="1"/>
          </p:cNvPicPr>
          <p:nvPr/>
        </p:nvPicPr>
        <p:blipFill>
          <a:blip r:embed="rId1"/>
          <a:stretch>
            <a:fillRect/>
          </a:stretch>
        </p:blipFill>
        <p:spPr>
          <a:xfrm rot="21600000">
            <a:off x="1143786" y="1617236"/>
            <a:ext cx="6133314" cy="4599986"/>
          </a:xfrm>
          <a:prstGeom prst="rect">
            <a:avLst/>
          </a:prstGeom>
        </p:spPr>
      </p:pic>
      <p:pic>
        <p:nvPicPr>
          <p:cNvPr id="2108" name="picture 2108"/>
          <p:cNvPicPr>
            <a:picLocks noChangeAspect="1"/>
          </p:cNvPicPr>
          <p:nvPr/>
        </p:nvPicPr>
        <p:blipFill>
          <a:blip r:embed="rId2"/>
          <a:stretch>
            <a:fillRect/>
          </a:stretch>
        </p:blipFill>
        <p:spPr>
          <a:xfrm rot="21600000">
            <a:off x="8046378" y="3234303"/>
            <a:ext cx="1619275" cy="1366263"/>
          </a:xfrm>
          <a:prstGeom prst="rect">
            <a:avLst/>
          </a:prstGeom>
        </p:spPr>
      </p:pic>
      <p:sp>
        <p:nvSpPr>
          <p:cNvPr id="2110" name="textbox 2110"/>
          <p:cNvSpPr/>
          <p:nvPr/>
        </p:nvSpPr>
        <p:spPr>
          <a:xfrm>
            <a:off x="661975" y="5978388"/>
            <a:ext cx="1754505" cy="196850"/>
          </a:xfrm>
          <a:prstGeom prst="rect">
            <a:avLst/>
          </a:prstGeom>
        </p:spPr>
        <p:txBody>
          <a:bodyPr vert="horz" wrap="square" lIns="0" tIns="0" rIns="0" bIns="0"/>
          <a:lstStyle/>
          <a:p>
            <a:pPr algn="l" rtl="0" eaLnBrk="0">
              <a:lnSpc>
                <a:spcPct val="83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ts val="145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p:txBody>
      </p:sp>
      <p:sp>
        <p:nvSpPr>
          <p:cNvPr id="2112" name="textbox 2112"/>
          <p:cNvSpPr/>
          <p:nvPr/>
        </p:nvSpPr>
        <p:spPr>
          <a:xfrm>
            <a:off x="665785" y="612282"/>
            <a:ext cx="1725930" cy="162877"/>
          </a:xfrm>
          <a:prstGeom prst="rect">
            <a:avLst/>
          </a:prstGeom>
        </p:spPr>
        <p:txBody>
          <a:bodyPr vert="horz" wrap="square" lIns="0" tIns="0" rIns="0" bIns="0"/>
          <a:lstStyle/>
          <a:p>
            <a:pPr algn="l" rtl="0" eaLnBrk="0">
              <a:lnSpc>
                <a:spcPct val="85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ct val="8200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p:txBody>
      </p:sp>
      <p:sp>
        <p:nvSpPr>
          <p:cNvPr id="2116" name="textbox 2116"/>
          <p:cNvSpPr/>
          <p:nvPr/>
        </p:nvSpPr>
        <p:spPr>
          <a:xfrm>
            <a:off x="567055" y="245110"/>
            <a:ext cx="11020743" cy="896620"/>
          </a:xfrm>
          <a:prstGeom prst="rect">
            <a:avLst/>
          </a:prstGeom>
        </p:spPr>
        <p:txBody>
          <a:bodyPr vert="horz" wrap="square" lIns="0" tIns="0" rIns="0" bIns="0"/>
          <a:lstStyle/>
          <a:p>
            <a:pPr algn="l" rtl="0" eaLnBrk="0">
              <a:lnSpc>
                <a:spcPct val="85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ct val="8200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a:p>
            <a:pPr algn="ctr" eaLnBrk="0">
              <a:lnSpc>
                <a:spcPct val="88000"/>
              </a:lnSpc>
              <a:spcBef>
                <a:spcPts val="710"/>
              </a:spcBef>
            </a:pPr>
            <a:r>
              <a:rPr lang="zh-CN" altLang="en-US" sz="48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我</a:t>
            </a:r>
            <a:r>
              <a:rPr sz="48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们</a:t>
            </a:r>
            <a:r>
              <a:rPr lang="zh-CN" altLang="en-US" sz="48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如何理解调药</a:t>
            </a:r>
            <a:endParaRPr lang="zh-CN" altLang="en-US" sz="48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6" name="textbox 2116"/>
          <p:cNvSpPr/>
          <p:nvPr/>
        </p:nvSpPr>
        <p:spPr>
          <a:xfrm>
            <a:off x="665785" y="612282"/>
            <a:ext cx="8481695" cy="896620"/>
          </a:xfrm>
          <a:prstGeom prst="rect">
            <a:avLst/>
          </a:prstGeom>
        </p:spPr>
        <p:txBody>
          <a:bodyPr vert="horz" wrap="square" lIns="0" tIns="0" rIns="0" bIns="0"/>
          <a:lstStyle/>
          <a:p>
            <a:pPr algn="l" rtl="0" eaLnBrk="0">
              <a:lnSpc>
                <a:spcPct val="85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ct val="8200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a:p>
            <a:pPr algn="r" eaLnBrk="0">
              <a:lnSpc>
                <a:spcPct val="88000"/>
              </a:lnSpc>
              <a:spcBef>
                <a:spcPts val="710"/>
              </a:spcBef>
            </a:pPr>
            <a:endParaRPr lang="en-US" altLang="en-US" sz="1200" dirty="0">
              <a:latin typeface="微软雅黑" panose="020B0503020204020204" charset="-122"/>
              <a:ea typeface="微软雅黑" panose="020B0503020204020204" charset="-122"/>
              <a:cs typeface="微软雅黑" panose="020B0503020204020204" charset="-122"/>
            </a:endParaRPr>
          </a:p>
          <a:p>
            <a:pPr algn="r" eaLnBrk="0">
              <a:lnSpc>
                <a:spcPct val="88000"/>
              </a:lnSpc>
              <a:spcBef>
                <a:spcPts val="710"/>
              </a:spcBef>
            </a:pPr>
            <a:r>
              <a:rPr sz="48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我们的大脑原本很健康</a:t>
            </a:r>
            <a:endParaRPr lang="en-US" altLang="en-US" sz="4800" dirty="0">
              <a:latin typeface="微软雅黑" panose="020B0503020204020204" charset="-122"/>
              <a:ea typeface="微软雅黑" panose="020B0503020204020204" charset="-122"/>
              <a:cs typeface="微软雅黑" panose="020B0503020204020204" charset="-122"/>
            </a:endParaRPr>
          </a:p>
        </p:txBody>
      </p:sp>
      <p:pic>
        <p:nvPicPr>
          <p:cNvPr id="2118" name="picture 2118"/>
          <p:cNvPicPr>
            <a:picLocks noChangeAspect="1"/>
          </p:cNvPicPr>
          <p:nvPr/>
        </p:nvPicPr>
        <p:blipFill>
          <a:blip r:embed="rId1"/>
          <a:stretch>
            <a:fillRect/>
          </a:stretch>
        </p:blipFill>
        <p:spPr>
          <a:xfrm rot="21600000">
            <a:off x="2927350" y="2810851"/>
            <a:ext cx="2349401" cy="1138337"/>
          </a:xfrm>
          <a:prstGeom prst="rect">
            <a:avLst/>
          </a:prstGeom>
        </p:spPr>
      </p:pic>
      <p:pic>
        <p:nvPicPr>
          <p:cNvPr id="2120" name="picture 2120"/>
          <p:cNvPicPr>
            <a:picLocks noChangeAspect="1"/>
          </p:cNvPicPr>
          <p:nvPr/>
        </p:nvPicPr>
        <p:blipFill>
          <a:blip r:embed="rId2"/>
          <a:stretch>
            <a:fillRect/>
          </a:stretch>
        </p:blipFill>
        <p:spPr>
          <a:xfrm rot="21600000">
            <a:off x="8118450" y="2674551"/>
            <a:ext cx="1619275" cy="1366263"/>
          </a:xfrm>
          <a:prstGeom prst="rect">
            <a:avLst/>
          </a:prstGeom>
        </p:spPr>
      </p:pic>
      <p:sp>
        <p:nvSpPr>
          <p:cNvPr id="2122" name="textbox 2122"/>
          <p:cNvSpPr/>
          <p:nvPr/>
        </p:nvSpPr>
        <p:spPr>
          <a:xfrm>
            <a:off x="661975" y="5978388"/>
            <a:ext cx="1754505" cy="196850"/>
          </a:xfrm>
          <a:prstGeom prst="rect">
            <a:avLst/>
          </a:prstGeom>
        </p:spPr>
        <p:txBody>
          <a:bodyPr vert="horz" wrap="square" lIns="0" tIns="0" rIns="0" bIns="0"/>
          <a:lstStyle/>
          <a:p>
            <a:pPr algn="l" rtl="0" eaLnBrk="0">
              <a:lnSpc>
                <a:spcPct val="83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ts val="145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6" name="textbox 2126"/>
          <p:cNvSpPr/>
          <p:nvPr/>
        </p:nvSpPr>
        <p:spPr>
          <a:xfrm>
            <a:off x="665785" y="612282"/>
            <a:ext cx="9091295" cy="897255"/>
          </a:xfrm>
          <a:prstGeom prst="rect">
            <a:avLst/>
          </a:prstGeom>
        </p:spPr>
        <p:txBody>
          <a:bodyPr vert="horz" wrap="square" lIns="0" tIns="0" rIns="0" bIns="0"/>
          <a:lstStyle/>
          <a:p>
            <a:pPr algn="l" rtl="0" eaLnBrk="0">
              <a:lnSpc>
                <a:spcPct val="85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ct val="8200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a:p>
            <a:pPr algn="r" eaLnBrk="0">
              <a:lnSpc>
                <a:spcPct val="88000"/>
              </a:lnSpc>
              <a:spcBef>
                <a:spcPts val="715"/>
              </a:spcBef>
            </a:pPr>
            <a:endParaRPr lang="en-US" altLang="en-US" sz="1200" dirty="0">
              <a:latin typeface="微软雅黑" panose="020B0503020204020204" charset="-122"/>
              <a:ea typeface="微软雅黑" panose="020B0503020204020204" charset="-122"/>
              <a:cs typeface="微软雅黑" panose="020B0503020204020204" charset="-122"/>
            </a:endParaRPr>
          </a:p>
          <a:p>
            <a:pPr algn="r" eaLnBrk="0">
              <a:lnSpc>
                <a:spcPct val="88000"/>
              </a:lnSpc>
              <a:spcBef>
                <a:spcPts val="715"/>
              </a:spcBef>
            </a:pPr>
            <a:r>
              <a:rPr sz="4800" kern="0" spc="-25" dirty="0">
                <a:solidFill>
                  <a:srgbClr val="000000">
                    <a:alpha val="100000"/>
                  </a:srgbClr>
                </a:solidFill>
                <a:latin typeface="微软雅黑" panose="020B0503020204020204" charset="-122"/>
                <a:ea typeface="微软雅黑" panose="020B0503020204020204" charset="-122"/>
                <a:cs typeface="微软雅黑" panose="020B0503020204020204" charset="-122"/>
              </a:rPr>
              <a:t>帕金森病让我们的电量下降</a:t>
            </a:r>
            <a:endParaRPr lang="en-US" altLang="en-US" sz="4800" dirty="0">
              <a:latin typeface="微软雅黑" panose="020B0503020204020204" charset="-122"/>
              <a:ea typeface="微软雅黑" panose="020B0503020204020204" charset="-122"/>
              <a:cs typeface="微软雅黑" panose="020B0503020204020204" charset="-122"/>
            </a:endParaRPr>
          </a:p>
        </p:txBody>
      </p:sp>
      <p:pic>
        <p:nvPicPr>
          <p:cNvPr id="2128" name="picture 2128"/>
          <p:cNvPicPr>
            <a:picLocks noChangeAspect="1"/>
          </p:cNvPicPr>
          <p:nvPr/>
        </p:nvPicPr>
        <p:blipFill>
          <a:blip r:embed="rId1"/>
          <a:stretch>
            <a:fillRect/>
          </a:stretch>
        </p:blipFill>
        <p:spPr>
          <a:xfrm rot="21600000">
            <a:off x="2927350" y="2810851"/>
            <a:ext cx="2349401" cy="1138337"/>
          </a:xfrm>
          <a:prstGeom prst="rect">
            <a:avLst/>
          </a:prstGeom>
        </p:spPr>
      </p:pic>
      <p:pic>
        <p:nvPicPr>
          <p:cNvPr id="2130" name="picture 2130"/>
          <p:cNvPicPr>
            <a:picLocks noChangeAspect="1"/>
          </p:cNvPicPr>
          <p:nvPr/>
        </p:nvPicPr>
        <p:blipFill>
          <a:blip r:embed="rId2"/>
          <a:stretch>
            <a:fillRect/>
          </a:stretch>
        </p:blipFill>
        <p:spPr>
          <a:xfrm rot="21600000">
            <a:off x="8118450" y="2674551"/>
            <a:ext cx="1619275" cy="1366263"/>
          </a:xfrm>
          <a:prstGeom prst="rect">
            <a:avLst/>
          </a:prstGeom>
        </p:spPr>
      </p:pic>
      <p:sp>
        <p:nvSpPr>
          <p:cNvPr id="2132" name="textbox 2132"/>
          <p:cNvSpPr/>
          <p:nvPr/>
        </p:nvSpPr>
        <p:spPr>
          <a:xfrm>
            <a:off x="661975" y="5978388"/>
            <a:ext cx="1754505" cy="196850"/>
          </a:xfrm>
          <a:prstGeom prst="rect">
            <a:avLst/>
          </a:prstGeom>
        </p:spPr>
        <p:txBody>
          <a:bodyPr vert="horz" wrap="square" lIns="0" tIns="0" rIns="0" bIns="0"/>
          <a:lstStyle/>
          <a:p>
            <a:pPr algn="l" rtl="0" eaLnBrk="0">
              <a:lnSpc>
                <a:spcPct val="83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ts val="145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6" name="textbox 2136"/>
          <p:cNvSpPr/>
          <p:nvPr/>
        </p:nvSpPr>
        <p:spPr>
          <a:xfrm>
            <a:off x="665785" y="612282"/>
            <a:ext cx="7872095" cy="900748"/>
          </a:xfrm>
          <a:prstGeom prst="rect">
            <a:avLst/>
          </a:prstGeom>
        </p:spPr>
        <p:txBody>
          <a:bodyPr vert="horz" wrap="square" lIns="0" tIns="0" rIns="0" bIns="0"/>
          <a:lstStyle/>
          <a:p>
            <a:pPr algn="l" rtl="0" eaLnBrk="0">
              <a:lnSpc>
                <a:spcPct val="85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ct val="8200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a:p>
            <a:pPr algn="r" eaLnBrk="0">
              <a:lnSpc>
                <a:spcPct val="88000"/>
              </a:lnSpc>
              <a:spcBef>
                <a:spcPts val="745"/>
              </a:spcBef>
            </a:pPr>
            <a:endParaRPr lang="en-US" altLang="en-US" sz="1200" dirty="0">
              <a:latin typeface="微软雅黑" panose="020B0503020204020204" charset="-122"/>
              <a:ea typeface="微软雅黑" panose="020B0503020204020204" charset="-122"/>
              <a:cs typeface="微软雅黑" panose="020B0503020204020204" charset="-122"/>
            </a:endParaRPr>
          </a:p>
          <a:p>
            <a:pPr algn="r" eaLnBrk="0">
              <a:lnSpc>
                <a:spcPct val="88000"/>
              </a:lnSpc>
              <a:spcBef>
                <a:spcPts val="745"/>
              </a:spcBef>
            </a:pPr>
            <a:r>
              <a:rPr sz="4800" kern="0" spc="-25" dirty="0">
                <a:solidFill>
                  <a:srgbClr val="000000">
                    <a:alpha val="100000"/>
                  </a:srgbClr>
                </a:solidFill>
                <a:latin typeface="微软雅黑" panose="020B0503020204020204" charset="-122"/>
                <a:ea typeface="微软雅黑" panose="020B0503020204020204" charset="-122"/>
                <a:cs typeface="微软雅黑" panose="020B0503020204020204" charset="-122"/>
              </a:rPr>
              <a:t>药物能短暂的改善</a:t>
            </a:r>
            <a:endParaRPr lang="en-US" altLang="en-US" sz="4800" dirty="0">
              <a:latin typeface="微软雅黑" panose="020B0503020204020204" charset="-122"/>
              <a:ea typeface="微软雅黑" panose="020B0503020204020204" charset="-122"/>
              <a:cs typeface="微软雅黑" panose="020B0503020204020204" charset="-122"/>
            </a:endParaRPr>
          </a:p>
        </p:txBody>
      </p:sp>
      <p:pic>
        <p:nvPicPr>
          <p:cNvPr id="2138" name="picture 2138"/>
          <p:cNvPicPr>
            <a:picLocks noChangeAspect="1"/>
          </p:cNvPicPr>
          <p:nvPr/>
        </p:nvPicPr>
        <p:blipFill>
          <a:blip r:embed="rId1"/>
          <a:stretch>
            <a:fillRect/>
          </a:stretch>
        </p:blipFill>
        <p:spPr>
          <a:xfrm rot="21600000">
            <a:off x="2927350" y="2810851"/>
            <a:ext cx="2349401" cy="1138337"/>
          </a:xfrm>
          <a:prstGeom prst="rect">
            <a:avLst/>
          </a:prstGeom>
        </p:spPr>
      </p:pic>
      <p:pic>
        <p:nvPicPr>
          <p:cNvPr id="2140" name="picture 2140"/>
          <p:cNvPicPr>
            <a:picLocks noChangeAspect="1"/>
          </p:cNvPicPr>
          <p:nvPr/>
        </p:nvPicPr>
        <p:blipFill>
          <a:blip r:embed="rId2"/>
          <a:stretch>
            <a:fillRect/>
          </a:stretch>
        </p:blipFill>
        <p:spPr>
          <a:xfrm rot="21600000">
            <a:off x="8118450" y="2674551"/>
            <a:ext cx="1619275" cy="1366263"/>
          </a:xfrm>
          <a:prstGeom prst="rect">
            <a:avLst/>
          </a:prstGeom>
        </p:spPr>
      </p:pic>
      <p:pic>
        <p:nvPicPr>
          <p:cNvPr id="2142" name="picture 2142"/>
          <p:cNvPicPr>
            <a:picLocks noChangeAspect="1"/>
          </p:cNvPicPr>
          <p:nvPr/>
        </p:nvPicPr>
        <p:blipFill>
          <a:blip r:embed="rId3"/>
          <a:stretch>
            <a:fillRect/>
          </a:stretch>
        </p:blipFill>
        <p:spPr>
          <a:xfrm rot="21600000">
            <a:off x="5063928" y="3668086"/>
            <a:ext cx="743491" cy="743491"/>
          </a:xfrm>
          <a:prstGeom prst="rect">
            <a:avLst/>
          </a:prstGeom>
        </p:spPr>
      </p:pic>
      <p:sp>
        <p:nvSpPr>
          <p:cNvPr id="2144" name="textbox 2144"/>
          <p:cNvSpPr/>
          <p:nvPr/>
        </p:nvSpPr>
        <p:spPr>
          <a:xfrm>
            <a:off x="661975" y="5978388"/>
            <a:ext cx="1754505" cy="196850"/>
          </a:xfrm>
          <a:prstGeom prst="rect">
            <a:avLst/>
          </a:prstGeom>
        </p:spPr>
        <p:txBody>
          <a:bodyPr vert="horz" wrap="square" lIns="0" tIns="0" rIns="0" bIns="0"/>
          <a:lstStyle/>
          <a:p>
            <a:pPr algn="l" rtl="0" eaLnBrk="0">
              <a:lnSpc>
                <a:spcPct val="83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ts val="145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8" name="textbox 2148"/>
          <p:cNvSpPr/>
          <p:nvPr/>
        </p:nvSpPr>
        <p:spPr>
          <a:xfrm>
            <a:off x="665785" y="612282"/>
            <a:ext cx="10005695" cy="915035"/>
          </a:xfrm>
          <a:prstGeom prst="rect">
            <a:avLst/>
          </a:prstGeom>
        </p:spPr>
        <p:txBody>
          <a:bodyPr vert="horz" wrap="square" lIns="0" tIns="0" rIns="0" bIns="0"/>
          <a:lstStyle/>
          <a:p>
            <a:pPr algn="l" rtl="0" eaLnBrk="0">
              <a:lnSpc>
                <a:spcPct val="85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ct val="8200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a:p>
            <a:pPr algn="r" eaLnBrk="0">
              <a:lnSpc>
                <a:spcPct val="90000"/>
              </a:lnSpc>
              <a:spcBef>
                <a:spcPts val="740"/>
              </a:spcBef>
            </a:pPr>
            <a:endParaRPr lang="en-US" altLang="en-US" sz="1200" dirty="0">
              <a:latin typeface="微软雅黑" panose="020B0503020204020204" charset="-122"/>
              <a:ea typeface="微软雅黑" panose="020B0503020204020204" charset="-122"/>
              <a:cs typeface="微软雅黑" panose="020B0503020204020204" charset="-122"/>
            </a:endParaRPr>
          </a:p>
          <a:p>
            <a:pPr algn="r" eaLnBrk="0">
              <a:lnSpc>
                <a:spcPct val="90000"/>
              </a:lnSpc>
              <a:spcBef>
                <a:spcPts val="740"/>
              </a:spcBef>
            </a:pPr>
            <a:r>
              <a:rPr sz="4800" kern="0" spc="-5" dirty="0">
                <a:solidFill>
                  <a:srgbClr val="000000">
                    <a:alpha val="100000"/>
                  </a:srgbClr>
                </a:solidFill>
                <a:latin typeface="微软雅黑" panose="020B0503020204020204" charset="-122"/>
                <a:ea typeface="微软雅黑" panose="020B0503020204020204" charset="-122"/>
                <a:cs typeface="微软雅黑" panose="020B0503020204020204" charset="-122"/>
              </a:rPr>
              <a:t>但是药效过去，又变成原</a:t>
            </a:r>
            <a:r>
              <a:rPr sz="4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来的样子</a:t>
            </a:r>
            <a:endParaRPr lang="en-US" altLang="en-US" sz="4800" dirty="0">
              <a:latin typeface="微软雅黑" panose="020B0503020204020204" charset="-122"/>
              <a:ea typeface="微软雅黑" panose="020B0503020204020204" charset="-122"/>
              <a:cs typeface="微软雅黑" panose="020B0503020204020204" charset="-122"/>
            </a:endParaRPr>
          </a:p>
        </p:txBody>
      </p:sp>
      <p:pic>
        <p:nvPicPr>
          <p:cNvPr id="2150" name="picture 2150"/>
          <p:cNvPicPr>
            <a:picLocks noChangeAspect="1"/>
          </p:cNvPicPr>
          <p:nvPr/>
        </p:nvPicPr>
        <p:blipFill>
          <a:blip r:embed="rId1"/>
          <a:stretch>
            <a:fillRect/>
          </a:stretch>
        </p:blipFill>
        <p:spPr>
          <a:xfrm rot="21600000">
            <a:off x="2927350" y="2810851"/>
            <a:ext cx="2349401" cy="1138337"/>
          </a:xfrm>
          <a:prstGeom prst="rect">
            <a:avLst/>
          </a:prstGeom>
        </p:spPr>
      </p:pic>
      <p:pic>
        <p:nvPicPr>
          <p:cNvPr id="2152" name="picture 2152"/>
          <p:cNvPicPr>
            <a:picLocks noChangeAspect="1"/>
          </p:cNvPicPr>
          <p:nvPr/>
        </p:nvPicPr>
        <p:blipFill>
          <a:blip r:embed="rId2"/>
          <a:stretch>
            <a:fillRect/>
          </a:stretch>
        </p:blipFill>
        <p:spPr>
          <a:xfrm rot="21600000">
            <a:off x="8118450" y="2674551"/>
            <a:ext cx="1619275" cy="1366263"/>
          </a:xfrm>
          <a:prstGeom prst="rect">
            <a:avLst/>
          </a:prstGeom>
        </p:spPr>
      </p:pic>
      <p:sp>
        <p:nvSpPr>
          <p:cNvPr id="2154" name="textbox 2154"/>
          <p:cNvSpPr/>
          <p:nvPr/>
        </p:nvSpPr>
        <p:spPr>
          <a:xfrm>
            <a:off x="661975" y="5978388"/>
            <a:ext cx="1754505" cy="196850"/>
          </a:xfrm>
          <a:prstGeom prst="rect">
            <a:avLst/>
          </a:prstGeom>
        </p:spPr>
        <p:txBody>
          <a:bodyPr vert="horz" wrap="square" lIns="0" tIns="0" rIns="0" bIns="0"/>
          <a:lstStyle/>
          <a:p>
            <a:pPr algn="l" rtl="0" eaLnBrk="0">
              <a:lnSpc>
                <a:spcPct val="83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ts val="145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424777" y="330751"/>
            <a:ext cx="801150" cy="801150"/>
          </a:xfrm>
          <a:prstGeom prst="rect">
            <a:avLst/>
          </a:prstGeom>
        </p:spPr>
      </p:pic>
      <p:sp>
        <p:nvSpPr>
          <p:cNvPr id="37" name="文本框 36"/>
          <p:cNvSpPr txBox="1"/>
          <p:nvPr/>
        </p:nvSpPr>
        <p:spPr>
          <a:xfrm>
            <a:off x="1219200" y="546660"/>
            <a:ext cx="6096000" cy="461665"/>
          </a:xfrm>
          <a:prstGeom prst="rect">
            <a:avLst/>
          </a:prstGeom>
          <a:noFill/>
        </p:spPr>
        <p:txBody>
          <a:bodyPr wrap="square">
            <a:spAutoFit/>
          </a:bodyPr>
          <a:lstStyle/>
          <a:p>
            <a:pPr>
              <a:defRPr/>
            </a:pPr>
            <a:r>
              <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rPr>
              <a:t>帕金森病药物治疗新进展</a:t>
            </a:r>
            <a:endPar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endParaRPr>
          </a:p>
        </p:txBody>
      </p:sp>
      <p:grpSp>
        <p:nvGrpSpPr>
          <p:cNvPr id="4" name="组合 3"/>
          <p:cNvGrpSpPr/>
          <p:nvPr/>
        </p:nvGrpSpPr>
        <p:grpSpPr>
          <a:xfrm>
            <a:off x="825352" y="1868822"/>
            <a:ext cx="5300518" cy="4134465"/>
            <a:chOff x="845299" y="958259"/>
            <a:chExt cx="7936198" cy="4134465"/>
          </a:xfrm>
        </p:grpSpPr>
        <p:sp>
          <p:nvSpPr>
            <p:cNvPr id="5" name="Inhaltsplatzhalter 4"/>
            <p:cNvSpPr txBox="1"/>
            <p:nvPr/>
          </p:nvSpPr>
          <p:spPr>
            <a:xfrm>
              <a:off x="845299" y="958259"/>
              <a:ext cx="7936198" cy="4134465"/>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2000609000000000000"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2000609000000000000"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9pPr>
            </a:lstStyle>
            <a:p>
              <a:pPr>
                <a:lnSpc>
                  <a:spcPct val="200000"/>
                </a:lnSpc>
                <a:buClr>
                  <a:srgbClr val="0070C0"/>
                </a:buClr>
                <a:buFont typeface="Wingdings" panose="05000000000000000000" pitchFamily="2" charset="2"/>
                <a:buChar char="Ø"/>
              </a:pPr>
              <a:r>
                <a:rPr lang="zh-CN" altLang="en-US" sz="1800" dirty="0" smtClean="0">
                  <a:solidFill>
                    <a:srgbClr val="121212"/>
                  </a:solidFill>
                  <a:latin typeface="-apple-system"/>
                </a:rPr>
                <a:t>胚胎干细胞</a:t>
              </a:r>
              <a:r>
                <a:rPr lang="en-US" altLang="zh-CN" sz="1800" dirty="0" smtClean="0">
                  <a:solidFill>
                    <a:srgbClr val="121212"/>
                  </a:solidFill>
                  <a:latin typeface="-apple-system"/>
                </a:rPr>
                <a:t>—</a:t>
              </a:r>
              <a:r>
                <a:rPr lang="zh-CN" altLang="en-US" sz="1800" dirty="0" smtClean="0">
                  <a:solidFill>
                    <a:srgbClr val="121212"/>
                  </a:solidFill>
                  <a:latin typeface="-apple-system"/>
                </a:rPr>
                <a:t>间充质干细胞</a:t>
              </a:r>
              <a:r>
                <a:rPr lang="en-US" altLang="zh-CN" sz="1800" dirty="0" smtClean="0">
                  <a:solidFill>
                    <a:srgbClr val="121212"/>
                  </a:solidFill>
                  <a:latin typeface="-apple-system"/>
                </a:rPr>
                <a:t>—</a:t>
              </a:r>
              <a:r>
                <a:rPr lang="zh-CN" altLang="en-US" sz="1800" dirty="0" smtClean="0">
                  <a:solidFill>
                    <a:srgbClr val="121212"/>
                  </a:solidFill>
                  <a:latin typeface="-apple-system"/>
                </a:rPr>
                <a:t>诱导多能干细胞</a:t>
              </a:r>
              <a:endParaRPr lang="en-US" altLang="zh-CN" sz="1800" dirty="0" smtClean="0">
                <a:solidFill>
                  <a:srgbClr val="121212"/>
                </a:solidFill>
                <a:latin typeface="-apple-system"/>
              </a:endParaRPr>
            </a:p>
            <a:p>
              <a:pPr lvl="0">
                <a:lnSpc>
                  <a:spcPct val="200000"/>
                </a:lnSpc>
                <a:buClr>
                  <a:srgbClr val="0070C0"/>
                </a:buClr>
                <a:buFont typeface="Wingdings" panose="05000000000000000000" pitchFamily="2" charset="2"/>
                <a:buChar char="Ø"/>
              </a:pPr>
              <a:r>
                <a:rPr lang="zh-CN" altLang="zh-CN" sz="1800" dirty="0">
                  <a:solidFill>
                    <a:srgbClr val="121212"/>
                  </a:solidFill>
                  <a:latin typeface="-apple-system"/>
                </a:rPr>
                <a:t>2025年4月，帕金森病治疗创新药NouvNeu001注射液已成功召开I/II期临床试验研究者会，并正式启动II期临床试验。</a:t>
              </a:r>
              <a:endParaRPr lang="en-US" altLang="zh-CN" sz="1800" dirty="0">
                <a:solidFill>
                  <a:srgbClr val="121212"/>
                </a:solidFill>
                <a:latin typeface="-apple-system"/>
              </a:endParaRPr>
            </a:p>
            <a:p>
              <a:pPr>
                <a:lnSpc>
                  <a:spcPct val="200000"/>
                </a:lnSpc>
                <a:buClr>
                  <a:srgbClr val="0070C0"/>
                </a:buClr>
                <a:buFont typeface="Wingdings" panose="05000000000000000000" pitchFamily="2" charset="2"/>
                <a:buChar char="Ø"/>
              </a:pPr>
              <a:r>
                <a:rPr lang="zh-CN" altLang="zh-CN" sz="1800" dirty="0">
                  <a:solidFill>
                    <a:srgbClr val="121212"/>
                  </a:solidFill>
                  <a:latin typeface="-apple-system"/>
                </a:rPr>
                <a:t>2025年1月7日，中国首个诱导多能干细胞（iPSC）衍生细胞疗法治疗帕金森病在上海市东方医院取得突破性进展。</a:t>
              </a:r>
              <a:endParaRPr lang="en-US" altLang="zh-CN" sz="1800" dirty="0">
                <a:solidFill>
                  <a:srgbClr val="121212"/>
                </a:solidFill>
                <a:latin typeface="-apple-system"/>
              </a:endParaRPr>
            </a:p>
          </p:txBody>
        </p:sp>
        <p:grpSp>
          <p:nvGrpSpPr>
            <p:cNvPr id="8" name="Group 34"/>
            <p:cNvGrpSpPr/>
            <p:nvPr/>
          </p:nvGrpSpPr>
          <p:grpSpPr>
            <a:xfrm>
              <a:off x="6895195" y="2899511"/>
              <a:ext cx="146721" cy="11603"/>
              <a:chOff x="803275" y="2834926"/>
              <a:chExt cx="209550" cy="16572"/>
            </a:xfrm>
            <a:solidFill>
              <a:srgbClr val="00B050"/>
            </a:solidFill>
          </p:grpSpPr>
          <p:sp>
            <p:nvSpPr>
              <p:cNvPr id="9" name="Rectangle 31"/>
              <p:cNvSpPr>
                <a:spLocks noChangeArrowheads="1"/>
              </p:cNvSpPr>
              <p:nvPr/>
            </p:nvSpPr>
            <p:spPr bwMode="auto">
              <a:xfrm>
                <a:off x="803275" y="2834926"/>
                <a:ext cx="26988" cy="16572"/>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0" name="Rectangle 32"/>
              <p:cNvSpPr>
                <a:spLocks noChangeArrowheads="1"/>
              </p:cNvSpPr>
              <p:nvPr/>
            </p:nvSpPr>
            <p:spPr bwMode="auto">
              <a:xfrm>
                <a:off x="895350"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1" name="Rectangle 33"/>
              <p:cNvSpPr>
                <a:spLocks noChangeArrowheads="1"/>
              </p:cNvSpPr>
              <p:nvPr/>
            </p:nvSpPr>
            <p:spPr bwMode="auto">
              <a:xfrm>
                <a:off x="987425"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grpSp>
      </p:grpSp>
      <p:sp>
        <p:nvSpPr>
          <p:cNvPr id="44" name="Rectangle 30"/>
          <p:cNvSpPr/>
          <p:nvPr/>
        </p:nvSpPr>
        <p:spPr>
          <a:xfrm>
            <a:off x="1054100" y="1132205"/>
            <a:ext cx="9577705" cy="521970"/>
          </a:xfrm>
          <a:prstGeom prst="rect">
            <a:avLst/>
          </a:prstGeom>
        </p:spPr>
        <p:txBody>
          <a:bodyPr wrap="square">
            <a:spAutoFit/>
          </a:bodyPr>
          <a:lstStyle/>
          <a:p>
            <a:pPr lvl="0">
              <a:defRPr/>
            </a:pPr>
            <a:r>
              <a:rPr kumimoji="1" lang="zh-CN" altLang="en-US" sz="2800" b="1" spc="300" dirty="0" smtClean="0">
                <a:solidFill>
                  <a:srgbClr val="0070C0"/>
                </a:solidFill>
                <a:latin typeface="微软雅黑" panose="020B0503020204020204" charset="-122"/>
                <a:ea typeface="微软雅黑" panose="020B0503020204020204" charset="-122"/>
                <a:cs typeface="+mn-ea"/>
                <a:sym typeface="+mn-lt"/>
              </a:rPr>
              <a:t>进展三</a:t>
            </a:r>
            <a:r>
              <a:rPr kumimoji="1" lang="en-US" altLang="zh-CN" sz="2800" b="1" spc="300" dirty="0">
                <a:solidFill>
                  <a:srgbClr val="0070C0"/>
                </a:solidFill>
                <a:latin typeface="微软雅黑" panose="020B0503020204020204" charset="-122"/>
                <a:ea typeface="微软雅黑" panose="020B0503020204020204" charset="-122"/>
                <a:cs typeface="+mn-ea"/>
                <a:sym typeface="+mn-lt"/>
              </a:rPr>
              <a:t>—</a:t>
            </a:r>
            <a:r>
              <a:rPr kumimoji="1" lang="zh-CN" sz="2800" b="1" spc="300" dirty="0">
                <a:solidFill>
                  <a:srgbClr val="0070C0"/>
                </a:solidFill>
                <a:latin typeface="微软雅黑" panose="020B0503020204020204" charset="-122"/>
                <a:ea typeface="微软雅黑" panose="020B0503020204020204" charset="-122"/>
                <a:cs typeface="+mn-ea"/>
                <a:sym typeface="+mn-lt"/>
              </a:rPr>
              <a:t>干细胞治疗</a:t>
            </a:r>
            <a:endParaRPr kumimoji="1" lang="zh-CN" sz="2800" b="1" spc="300" dirty="0">
              <a:solidFill>
                <a:srgbClr val="0070C0"/>
              </a:solidFill>
              <a:latin typeface="微软雅黑" panose="020B0503020204020204" charset="-122"/>
              <a:ea typeface="微软雅黑" panose="020B0503020204020204" charset="-122"/>
              <a:cs typeface="+mn-ea"/>
              <a:sym typeface="+mn-lt"/>
            </a:endParaRPr>
          </a:p>
        </p:txBody>
      </p:sp>
      <p:pic>
        <p:nvPicPr>
          <p:cNvPr id="22530" name="Picture 2" descr="图片"/>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30017" y="685355"/>
            <a:ext cx="4010242" cy="2673495"/>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zh-CN" sz="1800" b="0" i="0" u="none" strike="noStrike" cap="none" normalizeH="0" baseline="0" dirty="0" smtClean="0">
              <a:ln>
                <a:noFill/>
              </a:ln>
              <a:solidFill>
                <a:schemeClr val="tx1"/>
              </a:solidFill>
              <a:effectLst/>
              <a:latin typeface="Arial" panose="02080604020202020204" pitchFamily="34" charset="0"/>
            </a:endParaRPr>
          </a:p>
        </p:txBody>
      </p:sp>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1521"/>
          <a:stretch>
            <a:fillRect/>
          </a:stretch>
        </p:blipFill>
        <p:spPr>
          <a:xfrm>
            <a:off x="7030017" y="3358850"/>
            <a:ext cx="4010242" cy="3104296"/>
          </a:xfrm>
          <a:prstGeom prst="rect">
            <a:avLst/>
          </a:prstGeom>
          <a:ln>
            <a:solidFill>
              <a:srgbClr val="00B0F0"/>
            </a:solid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8" name="textbox 2158"/>
          <p:cNvSpPr/>
          <p:nvPr/>
        </p:nvSpPr>
        <p:spPr>
          <a:xfrm>
            <a:off x="665785" y="612282"/>
            <a:ext cx="7872095" cy="899160"/>
          </a:xfrm>
          <a:prstGeom prst="rect">
            <a:avLst/>
          </a:prstGeom>
        </p:spPr>
        <p:txBody>
          <a:bodyPr vert="horz" wrap="square" lIns="0" tIns="0" rIns="0" bIns="0"/>
          <a:lstStyle/>
          <a:p>
            <a:pPr algn="l" rtl="0" eaLnBrk="0">
              <a:lnSpc>
                <a:spcPct val="85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ct val="8200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a:p>
            <a:pPr algn="r" eaLnBrk="0">
              <a:lnSpc>
                <a:spcPct val="88000"/>
              </a:lnSpc>
              <a:spcBef>
                <a:spcPts val="730"/>
              </a:spcBef>
            </a:pPr>
            <a:endParaRPr lang="en-US" altLang="en-US" sz="1200" dirty="0">
              <a:latin typeface="微软雅黑" panose="020B0503020204020204" charset="-122"/>
              <a:ea typeface="微软雅黑" panose="020B0503020204020204" charset="-122"/>
              <a:cs typeface="微软雅黑" panose="020B0503020204020204" charset="-122"/>
            </a:endParaRPr>
          </a:p>
          <a:p>
            <a:pPr algn="r" eaLnBrk="0">
              <a:lnSpc>
                <a:spcPct val="88000"/>
              </a:lnSpc>
              <a:spcBef>
                <a:spcPts val="730"/>
              </a:spcBef>
            </a:pPr>
            <a:r>
              <a:rPr sz="4800" kern="0" spc="-15" dirty="0">
                <a:solidFill>
                  <a:srgbClr val="000000">
                    <a:alpha val="100000"/>
                  </a:srgbClr>
                </a:solidFill>
                <a:latin typeface="微软雅黑" panose="020B0503020204020204" charset="-122"/>
                <a:ea typeface="微软雅黑" panose="020B0503020204020204" charset="-122"/>
                <a:cs typeface="微软雅黑" panose="020B0503020204020204" charset="-122"/>
              </a:rPr>
              <a:t>疾病还在不停进展</a:t>
            </a:r>
            <a:endParaRPr lang="en-US" altLang="en-US" sz="4800" dirty="0">
              <a:latin typeface="微软雅黑" panose="020B0503020204020204" charset="-122"/>
              <a:ea typeface="微软雅黑" panose="020B0503020204020204" charset="-122"/>
              <a:cs typeface="微软雅黑" panose="020B0503020204020204" charset="-122"/>
            </a:endParaRPr>
          </a:p>
        </p:txBody>
      </p:sp>
      <p:pic>
        <p:nvPicPr>
          <p:cNvPr id="2160" name="picture 2160"/>
          <p:cNvPicPr>
            <a:picLocks noChangeAspect="1"/>
          </p:cNvPicPr>
          <p:nvPr/>
        </p:nvPicPr>
        <p:blipFill>
          <a:blip r:embed="rId1"/>
          <a:stretch>
            <a:fillRect/>
          </a:stretch>
        </p:blipFill>
        <p:spPr>
          <a:xfrm rot="21600000">
            <a:off x="2927350" y="2810851"/>
            <a:ext cx="2349401" cy="1138337"/>
          </a:xfrm>
          <a:prstGeom prst="rect">
            <a:avLst/>
          </a:prstGeom>
        </p:spPr>
      </p:pic>
      <p:pic>
        <p:nvPicPr>
          <p:cNvPr id="2162" name="picture 2162"/>
          <p:cNvPicPr>
            <a:picLocks noChangeAspect="1"/>
          </p:cNvPicPr>
          <p:nvPr/>
        </p:nvPicPr>
        <p:blipFill>
          <a:blip r:embed="rId2"/>
          <a:stretch>
            <a:fillRect/>
          </a:stretch>
        </p:blipFill>
        <p:spPr>
          <a:xfrm rot="21600000">
            <a:off x="8118450" y="2674551"/>
            <a:ext cx="1619275" cy="1366263"/>
          </a:xfrm>
          <a:prstGeom prst="rect">
            <a:avLst/>
          </a:prstGeom>
        </p:spPr>
      </p:pic>
      <p:sp>
        <p:nvSpPr>
          <p:cNvPr id="2164" name="textbox 2164"/>
          <p:cNvSpPr/>
          <p:nvPr/>
        </p:nvSpPr>
        <p:spPr>
          <a:xfrm>
            <a:off x="661975" y="5978388"/>
            <a:ext cx="1754505" cy="196850"/>
          </a:xfrm>
          <a:prstGeom prst="rect">
            <a:avLst/>
          </a:prstGeom>
        </p:spPr>
        <p:txBody>
          <a:bodyPr vert="horz" wrap="square" lIns="0" tIns="0" rIns="0" bIns="0"/>
          <a:lstStyle/>
          <a:p>
            <a:pPr algn="l" rtl="0" eaLnBrk="0">
              <a:lnSpc>
                <a:spcPct val="83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ts val="145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8" name="textbox 2168"/>
          <p:cNvSpPr/>
          <p:nvPr/>
        </p:nvSpPr>
        <p:spPr>
          <a:xfrm>
            <a:off x="665785" y="612282"/>
            <a:ext cx="8481695" cy="899160"/>
          </a:xfrm>
          <a:prstGeom prst="rect">
            <a:avLst/>
          </a:prstGeom>
        </p:spPr>
        <p:txBody>
          <a:bodyPr vert="horz" wrap="square" lIns="0" tIns="0" rIns="0" bIns="0"/>
          <a:lstStyle/>
          <a:p>
            <a:pPr algn="l" rtl="0" eaLnBrk="0">
              <a:lnSpc>
                <a:spcPct val="85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ct val="8200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a:p>
            <a:pPr algn="r" eaLnBrk="0">
              <a:lnSpc>
                <a:spcPct val="88000"/>
              </a:lnSpc>
              <a:spcBef>
                <a:spcPts val="730"/>
              </a:spcBef>
            </a:pPr>
            <a:endParaRPr lang="en-US" altLang="en-US" sz="1200" dirty="0">
              <a:latin typeface="微软雅黑" panose="020B0503020204020204" charset="-122"/>
              <a:ea typeface="微软雅黑" panose="020B0503020204020204" charset="-122"/>
              <a:cs typeface="微软雅黑" panose="020B0503020204020204" charset="-122"/>
            </a:endParaRPr>
          </a:p>
          <a:p>
            <a:pPr algn="r" eaLnBrk="0">
              <a:lnSpc>
                <a:spcPct val="88000"/>
              </a:lnSpc>
              <a:spcBef>
                <a:spcPts val="730"/>
              </a:spcBef>
            </a:pPr>
            <a:r>
              <a:rPr sz="4800" kern="0" spc="-15" dirty="0">
                <a:solidFill>
                  <a:srgbClr val="000000">
                    <a:alpha val="100000"/>
                  </a:srgbClr>
                </a:solidFill>
                <a:latin typeface="微软雅黑" panose="020B0503020204020204" charset="-122"/>
                <a:ea typeface="微软雅黑" panose="020B0503020204020204" charset="-122"/>
                <a:cs typeface="微软雅黑" panose="020B0503020204020204" charset="-122"/>
              </a:rPr>
              <a:t>原本的药改善不再到位</a:t>
            </a:r>
            <a:endParaRPr lang="en-US" altLang="en-US" sz="4800" dirty="0">
              <a:latin typeface="微软雅黑" panose="020B0503020204020204" charset="-122"/>
              <a:ea typeface="微软雅黑" panose="020B0503020204020204" charset="-122"/>
              <a:cs typeface="微软雅黑" panose="020B0503020204020204" charset="-122"/>
            </a:endParaRPr>
          </a:p>
        </p:txBody>
      </p:sp>
      <p:pic>
        <p:nvPicPr>
          <p:cNvPr id="2170" name="picture 2170"/>
          <p:cNvPicPr>
            <a:picLocks noChangeAspect="1"/>
          </p:cNvPicPr>
          <p:nvPr/>
        </p:nvPicPr>
        <p:blipFill>
          <a:blip r:embed="rId1"/>
          <a:stretch>
            <a:fillRect/>
          </a:stretch>
        </p:blipFill>
        <p:spPr>
          <a:xfrm rot="21600000">
            <a:off x="2927350" y="2810851"/>
            <a:ext cx="2349401" cy="1138337"/>
          </a:xfrm>
          <a:prstGeom prst="rect">
            <a:avLst/>
          </a:prstGeom>
        </p:spPr>
      </p:pic>
      <p:pic>
        <p:nvPicPr>
          <p:cNvPr id="2172" name="picture 2172"/>
          <p:cNvPicPr>
            <a:picLocks noChangeAspect="1"/>
          </p:cNvPicPr>
          <p:nvPr/>
        </p:nvPicPr>
        <p:blipFill>
          <a:blip r:embed="rId2"/>
          <a:stretch>
            <a:fillRect/>
          </a:stretch>
        </p:blipFill>
        <p:spPr>
          <a:xfrm rot="21600000">
            <a:off x="8118450" y="2674551"/>
            <a:ext cx="1619275" cy="1366263"/>
          </a:xfrm>
          <a:prstGeom prst="rect">
            <a:avLst/>
          </a:prstGeom>
        </p:spPr>
      </p:pic>
      <p:pic>
        <p:nvPicPr>
          <p:cNvPr id="2174" name="picture 2174"/>
          <p:cNvPicPr>
            <a:picLocks noChangeAspect="1"/>
          </p:cNvPicPr>
          <p:nvPr/>
        </p:nvPicPr>
        <p:blipFill>
          <a:blip r:embed="rId3"/>
          <a:stretch>
            <a:fillRect/>
          </a:stretch>
        </p:blipFill>
        <p:spPr>
          <a:xfrm rot="21600000">
            <a:off x="5063928" y="3668086"/>
            <a:ext cx="743491" cy="743491"/>
          </a:xfrm>
          <a:prstGeom prst="rect">
            <a:avLst/>
          </a:prstGeom>
        </p:spPr>
      </p:pic>
      <p:sp>
        <p:nvSpPr>
          <p:cNvPr id="2176" name="textbox 2176"/>
          <p:cNvSpPr/>
          <p:nvPr/>
        </p:nvSpPr>
        <p:spPr>
          <a:xfrm>
            <a:off x="661975" y="5978388"/>
            <a:ext cx="1754505" cy="196850"/>
          </a:xfrm>
          <a:prstGeom prst="rect">
            <a:avLst/>
          </a:prstGeom>
        </p:spPr>
        <p:txBody>
          <a:bodyPr vert="horz" wrap="square" lIns="0" tIns="0" rIns="0" bIns="0"/>
          <a:lstStyle/>
          <a:p>
            <a:pPr algn="l" rtl="0" eaLnBrk="0">
              <a:lnSpc>
                <a:spcPct val="83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ts val="145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0" name="textbox 2180"/>
          <p:cNvSpPr/>
          <p:nvPr/>
        </p:nvSpPr>
        <p:spPr>
          <a:xfrm>
            <a:off x="665785" y="612282"/>
            <a:ext cx="7262495" cy="902652"/>
          </a:xfrm>
          <a:prstGeom prst="rect">
            <a:avLst/>
          </a:prstGeom>
        </p:spPr>
        <p:txBody>
          <a:bodyPr vert="horz" wrap="square" lIns="0" tIns="0" rIns="0" bIns="0"/>
          <a:lstStyle/>
          <a:p>
            <a:pPr algn="l" rtl="0" eaLnBrk="0">
              <a:lnSpc>
                <a:spcPct val="85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ct val="8200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a:p>
            <a:pPr algn="r" eaLnBrk="0">
              <a:lnSpc>
                <a:spcPct val="88000"/>
              </a:lnSpc>
              <a:spcBef>
                <a:spcPts val="760"/>
              </a:spcBef>
            </a:pPr>
            <a:endParaRPr lang="en-US" altLang="en-US" sz="1200" dirty="0">
              <a:latin typeface="微软雅黑" panose="020B0503020204020204" charset="-122"/>
              <a:ea typeface="微软雅黑" panose="020B0503020204020204" charset="-122"/>
              <a:cs typeface="微软雅黑" panose="020B0503020204020204" charset="-122"/>
            </a:endParaRPr>
          </a:p>
          <a:p>
            <a:pPr algn="r" eaLnBrk="0">
              <a:lnSpc>
                <a:spcPct val="88000"/>
              </a:lnSpc>
              <a:spcBef>
                <a:spcPts val="760"/>
              </a:spcBef>
            </a:pPr>
            <a:r>
              <a:rPr sz="4800" kern="0" spc="-25" dirty="0">
                <a:solidFill>
                  <a:srgbClr val="000000">
                    <a:alpha val="100000"/>
                  </a:srgbClr>
                </a:solidFill>
                <a:latin typeface="微软雅黑" panose="020B0503020204020204" charset="-122"/>
                <a:ea typeface="微软雅黑" panose="020B0503020204020204" charset="-122"/>
                <a:cs typeface="微软雅黑" panose="020B0503020204020204" charset="-122"/>
              </a:rPr>
              <a:t>就需要加药了</a:t>
            </a:r>
            <a:endParaRPr lang="en-US" altLang="en-US" sz="4800" dirty="0">
              <a:latin typeface="微软雅黑" panose="020B0503020204020204" charset="-122"/>
              <a:ea typeface="微软雅黑" panose="020B0503020204020204" charset="-122"/>
              <a:cs typeface="微软雅黑" panose="020B0503020204020204" charset="-122"/>
            </a:endParaRPr>
          </a:p>
        </p:txBody>
      </p:sp>
      <p:pic>
        <p:nvPicPr>
          <p:cNvPr id="2182" name="picture 2182"/>
          <p:cNvPicPr>
            <a:picLocks noChangeAspect="1"/>
          </p:cNvPicPr>
          <p:nvPr/>
        </p:nvPicPr>
        <p:blipFill>
          <a:blip r:embed="rId1"/>
          <a:stretch>
            <a:fillRect/>
          </a:stretch>
        </p:blipFill>
        <p:spPr>
          <a:xfrm rot="21600000">
            <a:off x="2927350" y="2810851"/>
            <a:ext cx="2349401" cy="1138337"/>
          </a:xfrm>
          <a:prstGeom prst="rect">
            <a:avLst/>
          </a:prstGeom>
        </p:spPr>
      </p:pic>
      <p:pic>
        <p:nvPicPr>
          <p:cNvPr id="2184" name="picture 2184"/>
          <p:cNvPicPr>
            <a:picLocks noChangeAspect="1"/>
          </p:cNvPicPr>
          <p:nvPr/>
        </p:nvPicPr>
        <p:blipFill>
          <a:blip r:embed="rId2"/>
          <a:stretch>
            <a:fillRect/>
          </a:stretch>
        </p:blipFill>
        <p:spPr>
          <a:xfrm rot="21600000">
            <a:off x="8118450" y="2674551"/>
            <a:ext cx="1619275" cy="1366263"/>
          </a:xfrm>
          <a:prstGeom prst="rect">
            <a:avLst/>
          </a:prstGeom>
        </p:spPr>
      </p:pic>
      <p:pic>
        <p:nvPicPr>
          <p:cNvPr id="2186" name="picture 2186"/>
          <p:cNvPicPr>
            <a:picLocks noChangeAspect="1"/>
          </p:cNvPicPr>
          <p:nvPr/>
        </p:nvPicPr>
        <p:blipFill>
          <a:blip r:embed="rId3"/>
          <a:stretch>
            <a:fillRect/>
          </a:stretch>
        </p:blipFill>
        <p:spPr>
          <a:xfrm rot="21600000">
            <a:off x="5063928" y="3668086"/>
            <a:ext cx="1255860" cy="743491"/>
          </a:xfrm>
          <a:prstGeom prst="rect">
            <a:avLst/>
          </a:prstGeom>
        </p:spPr>
      </p:pic>
      <p:sp>
        <p:nvSpPr>
          <p:cNvPr id="2188" name="textbox 2188"/>
          <p:cNvSpPr/>
          <p:nvPr/>
        </p:nvSpPr>
        <p:spPr>
          <a:xfrm>
            <a:off x="661975" y="5978388"/>
            <a:ext cx="1754505" cy="196850"/>
          </a:xfrm>
          <a:prstGeom prst="rect">
            <a:avLst/>
          </a:prstGeom>
        </p:spPr>
        <p:txBody>
          <a:bodyPr vert="horz" wrap="square" lIns="0" tIns="0" rIns="0" bIns="0"/>
          <a:lstStyle/>
          <a:p>
            <a:pPr algn="l" rtl="0" eaLnBrk="0">
              <a:lnSpc>
                <a:spcPct val="83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ts val="145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2" name="textbox 2192"/>
          <p:cNvSpPr/>
          <p:nvPr/>
        </p:nvSpPr>
        <p:spPr>
          <a:xfrm>
            <a:off x="665785" y="612282"/>
            <a:ext cx="7872095" cy="894080"/>
          </a:xfrm>
          <a:prstGeom prst="rect">
            <a:avLst/>
          </a:prstGeom>
        </p:spPr>
        <p:txBody>
          <a:bodyPr vert="horz" wrap="square" lIns="0" tIns="0" rIns="0" bIns="0"/>
          <a:lstStyle/>
          <a:p>
            <a:pPr algn="l" rtl="0" eaLnBrk="0">
              <a:lnSpc>
                <a:spcPct val="85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ct val="8200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a:p>
            <a:pPr algn="r" eaLnBrk="0">
              <a:lnSpc>
                <a:spcPct val="87000"/>
              </a:lnSpc>
              <a:spcBef>
                <a:spcPts val="750"/>
              </a:spcBef>
            </a:pPr>
            <a:endParaRPr lang="en-US" altLang="en-US" sz="1200" dirty="0">
              <a:latin typeface="微软雅黑" panose="020B0503020204020204" charset="-122"/>
              <a:ea typeface="微软雅黑" panose="020B0503020204020204" charset="-122"/>
              <a:cs typeface="微软雅黑" panose="020B0503020204020204" charset="-122"/>
            </a:endParaRPr>
          </a:p>
          <a:p>
            <a:pPr algn="r" eaLnBrk="0">
              <a:lnSpc>
                <a:spcPct val="87000"/>
              </a:lnSpc>
              <a:spcBef>
                <a:spcPts val="750"/>
              </a:spcBef>
            </a:pPr>
            <a:r>
              <a:rPr sz="4800" kern="0" spc="-15" dirty="0">
                <a:solidFill>
                  <a:srgbClr val="000000">
                    <a:alpha val="100000"/>
                  </a:srgbClr>
                </a:solidFill>
                <a:latin typeface="微软雅黑" panose="020B0503020204020204" charset="-122"/>
                <a:ea typeface="微软雅黑" panose="020B0503020204020204" charset="-122"/>
                <a:cs typeface="微软雅黑" panose="020B0503020204020204" charset="-122"/>
              </a:rPr>
              <a:t>但是如果药太大</a:t>
            </a:r>
            <a:endParaRPr lang="en-US" altLang="en-US" sz="4800" dirty="0">
              <a:latin typeface="微软雅黑" panose="020B0503020204020204" charset="-122"/>
              <a:ea typeface="微软雅黑" panose="020B0503020204020204" charset="-122"/>
              <a:cs typeface="微软雅黑" panose="020B0503020204020204" charset="-122"/>
            </a:endParaRPr>
          </a:p>
        </p:txBody>
      </p:sp>
      <p:pic>
        <p:nvPicPr>
          <p:cNvPr id="2194" name="picture 2194"/>
          <p:cNvPicPr>
            <a:picLocks noChangeAspect="1"/>
          </p:cNvPicPr>
          <p:nvPr/>
        </p:nvPicPr>
        <p:blipFill>
          <a:blip r:embed="rId1"/>
          <a:stretch>
            <a:fillRect/>
          </a:stretch>
        </p:blipFill>
        <p:spPr>
          <a:xfrm rot="21600000">
            <a:off x="2927350" y="2810851"/>
            <a:ext cx="3524847" cy="1138337"/>
          </a:xfrm>
          <a:prstGeom prst="rect">
            <a:avLst/>
          </a:prstGeom>
        </p:spPr>
      </p:pic>
      <p:pic>
        <p:nvPicPr>
          <p:cNvPr id="2196" name="picture 2196"/>
          <p:cNvPicPr>
            <a:picLocks noChangeAspect="1"/>
          </p:cNvPicPr>
          <p:nvPr/>
        </p:nvPicPr>
        <p:blipFill>
          <a:blip r:embed="rId2"/>
          <a:stretch>
            <a:fillRect/>
          </a:stretch>
        </p:blipFill>
        <p:spPr>
          <a:xfrm rot="21600000">
            <a:off x="8118450" y="2674551"/>
            <a:ext cx="1619275" cy="1366263"/>
          </a:xfrm>
          <a:prstGeom prst="rect">
            <a:avLst/>
          </a:prstGeom>
        </p:spPr>
      </p:pic>
      <p:pic>
        <p:nvPicPr>
          <p:cNvPr id="2198" name="picture 2198"/>
          <p:cNvPicPr>
            <a:picLocks noChangeAspect="1"/>
          </p:cNvPicPr>
          <p:nvPr/>
        </p:nvPicPr>
        <p:blipFill>
          <a:blip r:embed="rId3"/>
          <a:stretch>
            <a:fillRect/>
          </a:stretch>
        </p:blipFill>
        <p:spPr>
          <a:xfrm rot="21600000">
            <a:off x="5063928" y="3668086"/>
            <a:ext cx="1255860" cy="743491"/>
          </a:xfrm>
          <a:prstGeom prst="rect">
            <a:avLst/>
          </a:prstGeom>
        </p:spPr>
      </p:pic>
      <p:sp>
        <p:nvSpPr>
          <p:cNvPr id="2200" name="textbox 2200"/>
          <p:cNvSpPr/>
          <p:nvPr/>
        </p:nvSpPr>
        <p:spPr>
          <a:xfrm>
            <a:off x="661975" y="5978388"/>
            <a:ext cx="1754505" cy="196850"/>
          </a:xfrm>
          <a:prstGeom prst="rect">
            <a:avLst/>
          </a:prstGeom>
        </p:spPr>
        <p:txBody>
          <a:bodyPr vert="horz" wrap="square" lIns="0" tIns="0" rIns="0" bIns="0"/>
          <a:lstStyle/>
          <a:p>
            <a:pPr algn="l" rtl="0" eaLnBrk="0">
              <a:lnSpc>
                <a:spcPct val="83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ts val="145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4" name="textbox 2204"/>
          <p:cNvSpPr/>
          <p:nvPr/>
        </p:nvSpPr>
        <p:spPr>
          <a:xfrm>
            <a:off x="665785" y="612282"/>
            <a:ext cx="7872095" cy="899795"/>
          </a:xfrm>
          <a:prstGeom prst="rect">
            <a:avLst/>
          </a:prstGeom>
        </p:spPr>
        <p:txBody>
          <a:bodyPr vert="horz" wrap="square" lIns="0" tIns="0" rIns="0" bIns="0"/>
          <a:lstStyle/>
          <a:p>
            <a:pPr algn="l" rtl="0" eaLnBrk="0">
              <a:lnSpc>
                <a:spcPct val="85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ct val="8200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a:p>
            <a:pPr algn="r" eaLnBrk="0">
              <a:lnSpc>
                <a:spcPct val="89000"/>
              </a:lnSpc>
              <a:spcBef>
                <a:spcPts val="675"/>
              </a:spcBef>
            </a:pPr>
            <a:endParaRPr lang="en-US" altLang="en-US" sz="1200" dirty="0">
              <a:latin typeface="微软雅黑" panose="020B0503020204020204" charset="-122"/>
              <a:ea typeface="微软雅黑" panose="020B0503020204020204" charset="-122"/>
              <a:cs typeface="微软雅黑" panose="020B0503020204020204" charset="-122"/>
            </a:endParaRPr>
          </a:p>
          <a:p>
            <a:pPr algn="r" eaLnBrk="0">
              <a:lnSpc>
                <a:spcPct val="89000"/>
              </a:lnSpc>
              <a:spcBef>
                <a:spcPts val="675"/>
              </a:spcBef>
            </a:pPr>
            <a:r>
              <a:rPr sz="48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就会损伤电池寿命</a:t>
            </a:r>
            <a:endParaRPr lang="en-US" altLang="en-US" sz="4800" dirty="0">
              <a:latin typeface="微软雅黑" panose="020B0503020204020204" charset="-122"/>
              <a:ea typeface="微软雅黑" panose="020B0503020204020204" charset="-122"/>
              <a:cs typeface="微软雅黑" panose="020B0503020204020204" charset="-122"/>
            </a:endParaRPr>
          </a:p>
        </p:txBody>
      </p:sp>
      <p:pic>
        <p:nvPicPr>
          <p:cNvPr id="2206" name="picture 2206"/>
          <p:cNvPicPr>
            <a:picLocks noChangeAspect="1"/>
          </p:cNvPicPr>
          <p:nvPr/>
        </p:nvPicPr>
        <p:blipFill>
          <a:blip r:embed="rId1"/>
          <a:stretch>
            <a:fillRect/>
          </a:stretch>
        </p:blipFill>
        <p:spPr>
          <a:xfrm rot="21600000">
            <a:off x="2927350" y="2810851"/>
            <a:ext cx="3524847" cy="1138337"/>
          </a:xfrm>
          <a:prstGeom prst="rect">
            <a:avLst/>
          </a:prstGeom>
        </p:spPr>
      </p:pic>
      <p:pic>
        <p:nvPicPr>
          <p:cNvPr id="2208" name="picture 2208"/>
          <p:cNvPicPr>
            <a:picLocks noChangeAspect="1"/>
          </p:cNvPicPr>
          <p:nvPr/>
        </p:nvPicPr>
        <p:blipFill>
          <a:blip r:embed="rId2"/>
          <a:stretch>
            <a:fillRect/>
          </a:stretch>
        </p:blipFill>
        <p:spPr>
          <a:xfrm rot="21600000">
            <a:off x="8118450" y="2674551"/>
            <a:ext cx="1619275" cy="1366263"/>
          </a:xfrm>
          <a:prstGeom prst="rect">
            <a:avLst/>
          </a:prstGeom>
        </p:spPr>
      </p:pic>
      <p:pic>
        <p:nvPicPr>
          <p:cNvPr id="2210" name="picture 2210"/>
          <p:cNvPicPr>
            <a:picLocks noChangeAspect="1"/>
          </p:cNvPicPr>
          <p:nvPr/>
        </p:nvPicPr>
        <p:blipFill>
          <a:blip r:embed="rId3"/>
          <a:stretch>
            <a:fillRect/>
          </a:stretch>
        </p:blipFill>
        <p:spPr>
          <a:xfrm rot="21600000">
            <a:off x="5063928" y="3668086"/>
            <a:ext cx="1255860" cy="743491"/>
          </a:xfrm>
          <a:prstGeom prst="rect">
            <a:avLst/>
          </a:prstGeom>
        </p:spPr>
      </p:pic>
      <p:sp>
        <p:nvSpPr>
          <p:cNvPr id="2212" name="textbox 2212"/>
          <p:cNvSpPr/>
          <p:nvPr/>
        </p:nvSpPr>
        <p:spPr>
          <a:xfrm>
            <a:off x="661975" y="5978388"/>
            <a:ext cx="1754505" cy="196850"/>
          </a:xfrm>
          <a:prstGeom prst="rect">
            <a:avLst/>
          </a:prstGeom>
        </p:spPr>
        <p:txBody>
          <a:bodyPr vert="horz" wrap="square" lIns="0" tIns="0" rIns="0" bIns="0"/>
          <a:lstStyle/>
          <a:p>
            <a:pPr algn="l" rtl="0" eaLnBrk="0">
              <a:lnSpc>
                <a:spcPct val="83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ts val="145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6" name="textbox 2216"/>
          <p:cNvSpPr/>
          <p:nvPr/>
        </p:nvSpPr>
        <p:spPr>
          <a:xfrm>
            <a:off x="665785" y="612282"/>
            <a:ext cx="10310495" cy="915035"/>
          </a:xfrm>
          <a:prstGeom prst="rect">
            <a:avLst/>
          </a:prstGeom>
        </p:spPr>
        <p:txBody>
          <a:bodyPr vert="horz" wrap="square" lIns="0" tIns="0" rIns="0" bIns="0"/>
          <a:lstStyle/>
          <a:p>
            <a:pPr algn="l" rtl="0" eaLnBrk="0">
              <a:lnSpc>
                <a:spcPct val="85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ct val="8200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a:p>
            <a:pPr algn="r" eaLnBrk="0">
              <a:lnSpc>
                <a:spcPct val="90000"/>
              </a:lnSpc>
              <a:spcBef>
                <a:spcPts val="740"/>
              </a:spcBef>
            </a:pPr>
            <a:endParaRPr lang="en-US" altLang="en-US" sz="1200" dirty="0">
              <a:latin typeface="微软雅黑" panose="020B0503020204020204" charset="-122"/>
              <a:ea typeface="微软雅黑" panose="020B0503020204020204" charset="-122"/>
              <a:cs typeface="微软雅黑" panose="020B0503020204020204" charset="-122"/>
            </a:endParaRPr>
          </a:p>
          <a:p>
            <a:pPr algn="r" eaLnBrk="0">
              <a:lnSpc>
                <a:spcPct val="90000"/>
              </a:lnSpc>
              <a:spcBef>
                <a:spcPts val="740"/>
              </a:spcBef>
            </a:pPr>
            <a:r>
              <a:rPr sz="4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再加上即使不吃药，电池自然</a:t>
            </a:r>
            <a:r>
              <a:rPr sz="4800" kern="0" spc="-15" dirty="0">
                <a:solidFill>
                  <a:srgbClr val="000000">
                    <a:alpha val="100000"/>
                  </a:srgbClr>
                </a:solidFill>
                <a:latin typeface="微软雅黑" panose="020B0503020204020204" charset="-122"/>
                <a:ea typeface="微软雅黑" panose="020B0503020204020204" charset="-122"/>
                <a:cs typeface="微软雅黑" panose="020B0503020204020204" charset="-122"/>
              </a:rPr>
              <a:t>也损耗</a:t>
            </a:r>
            <a:endParaRPr lang="en-US" altLang="en-US" sz="4800" dirty="0">
              <a:latin typeface="微软雅黑" panose="020B0503020204020204" charset="-122"/>
              <a:ea typeface="微软雅黑" panose="020B0503020204020204" charset="-122"/>
              <a:cs typeface="微软雅黑" panose="020B0503020204020204" charset="-122"/>
            </a:endParaRPr>
          </a:p>
        </p:txBody>
      </p:sp>
      <p:pic>
        <p:nvPicPr>
          <p:cNvPr id="2218" name="picture 2218"/>
          <p:cNvPicPr>
            <a:picLocks noChangeAspect="1"/>
          </p:cNvPicPr>
          <p:nvPr/>
        </p:nvPicPr>
        <p:blipFill>
          <a:blip r:embed="rId1"/>
          <a:stretch>
            <a:fillRect/>
          </a:stretch>
        </p:blipFill>
        <p:spPr>
          <a:xfrm rot="21600000">
            <a:off x="2927350" y="2810851"/>
            <a:ext cx="3524847" cy="1138337"/>
          </a:xfrm>
          <a:prstGeom prst="rect">
            <a:avLst/>
          </a:prstGeom>
        </p:spPr>
      </p:pic>
      <p:pic>
        <p:nvPicPr>
          <p:cNvPr id="2220" name="picture 2220"/>
          <p:cNvPicPr>
            <a:picLocks noChangeAspect="1"/>
          </p:cNvPicPr>
          <p:nvPr/>
        </p:nvPicPr>
        <p:blipFill>
          <a:blip r:embed="rId2"/>
          <a:stretch>
            <a:fillRect/>
          </a:stretch>
        </p:blipFill>
        <p:spPr>
          <a:xfrm rot="21600000">
            <a:off x="8118450" y="2674551"/>
            <a:ext cx="1619275" cy="1366263"/>
          </a:xfrm>
          <a:prstGeom prst="rect">
            <a:avLst/>
          </a:prstGeom>
        </p:spPr>
      </p:pic>
      <p:pic>
        <p:nvPicPr>
          <p:cNvPr id="2222" name="picture 2222"/>
          <p:cNvPicPr>
            <a:picLocks noChangeAspect="1"/>
          </p:cNvPicPr>
          <p:nvPr/>
        </p:nvPicPr>
        <p:blipFill>
          <a:blip r:embed="rId3"/>
          <a:stretch>
            <a:fillRect/>
          </a:stretch>
        </p:blipFill>
        <p:spPr>
          <a:xfrm rot="21600000">
            <a:off x="5063928" y="3668086"/>
            <a:ext cx="1255860" cy="743491"/>
          </a:xfrm>
          <a:prstGeom prst="rect">
            <a:avLst/>
          </a:prstGeom>
        </p:spPr>
      </p:pic>
      <p:sp>
        <p:nvSpPr>
          <p:cNvPr id="2224" name="textbox 2224"/>
          <p:cNvSpPr/>
          <p:nvPr/>
        </p:nvSpPr>
        <p:spPr>
          <a:xfrm>
            <a:off x="661975" y="5978388"/>
            <a:ext cx="1754505" cy="196850"/>
          </a:xfrm>
          <a:prstGeom prst="rect">
            <a:avLst/>
          </a:prstGeom>
        </p:spPr>
        <p:txBody>
          <a:bodyPr vert="horz" wrap="square" lIns="0" tIns="0" rIns="0" bIns="0"/>
          <a:lstStyle/>
          <a:p>
            <a:pPr algn="l" rtl="0" eaLnBrk="0">
              <a:lnSpc>
                <a:spcPct val="83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ts val="145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8" name="textbox 2228"/>
          <p:cNvSpPr/>
          <p:nvPr/>
        </p:nvSpPr>
        <p:spPr>
          <a:xfrm>
            <a:off x="665785" y="612282"/>
            <a:ext cx="8786495" cy="902018"/>
          </a:xfrm>
          <a:prstGeom prst="rect">
            <a:avLst/>
          </a:prstGeom>
        </p:spPr>
        <p:txBody>
          <a:bodyPr vert="horz" wrap="square" lIns="0" tIns="0" rIns="0" bIns="0"/>
          <a:lstStyle/>
          <a:p>
            <a:pPr algn="l" rtl="0" eaLnBrk="0">
              <a:lnSpc>
                <a:spcPct val="85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ct val="8200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a:p>
            <a:pPr algn="r" eaLnBrk="0">
              <a:lnSpc>
                <a:spcPct val="89000"/>
              </a:lnSpc>
              <a:spcBef>
                <a:spcPts val="695"/>
              </a:spcBef>
            </a:pPr>
            <a:endParaRPr lang="en-US" altLang="en-US" sz="1200" dirty="0">
              <a:latin typeface="微软雅黑" panose="020B0503020204020204" charset="-122"/>
              <a:ea typeface="微软雅黑" panose="020B0503020204020204" charset="-122"/>
              <a:cs typeface="微软雅黑" panose="020B0503020204020204" charset="-122"/>
            </a:endParaRPr>
          </a:p>
          <a:p>
            <a:pPr algn="r" eaLnBrk="0">
              <a:lnSpc>
                <a:spcPct val="89000"/>
              </a:lnSpc>
              <a:spcBef>
                <a:spcPts val="695"/>
              </a:spcBef>
            </a:pPr>
            <a:r>
              <a:rPr sz="4800" kern="0" spc="-25" dirty="0">
                <a:solidFill>
                  <a:srgbClr val="000000">
                    <a:alpha val="100000"/>
                  </a:srgbClr>
                </a:solidFill>
                <a:latin typeface="微软雅黑" panose="020B0503020204020204" charset="-122"/>
                <a:ea typeface="微软雅黑" panose="020B0503020204020204" charset="-122"/>
                <a:cs typeface="微软雅黑" panose="020B0503020204020204" charset="-122"/>
              </a:rPr>
              <a:t>能储存的药物越来越少了</a:t>
            </a:r>
            <a:endParaRPr lang="en-US" altLang="en-US" sz="4800" dirty="0">
              <a:latin typeface="微软雅黑" panose="020B0503020204020204" charset="-122"/>
              <a:ea typeface="微软雅黑" panose="020B0503020204020204" charset="-122"/>
              <a:cs typeface="微软雅黑" panose="020B0503020204020204" charset="-122"/>
            </a:endParaRPr>
          </a:p>
        </p:txBody>
      </p:sp>
      <p:pic>
        <p:nvPicPr>
          <p:cNvPr id="2230" name="picture 2230"/>
          <p:cNvPicPr>
            <a:picLocks noChangeAspect="1"/>
          </p:cNvPicPr>
          <p:nvPr/>
        </p:nvPicPr>
        <p:blipFill>
          <a:blip r:embed="rId1"/>
          <a:stretch>
            <a:fillRect/>
          </a:stretch>
        </p:blipFill>
        <p:spPr>
          <a:xfrm rot="21600000">
            <a:off x="2927350" y="2810851"/>
            <a:ext cx="3524847" cy="1138337"/>
          </a:xfrm>
          <a:prstGeom prst="rect">
            <a:avLst/>
          </a:prstGeom>
        </p:spPr>
      </p:pic>
      <p:pic>
        <p:nvPicPr>
          <p:cNvPr id="2232" name="picture 2232"/>
          <p:cNvPicPr>
            <a:picLocks noChangeAspect="1"/>
          </p:cNvPicPr>
          <p:nvPr/>
        </p:nvPicPr>
        <p:blipFill>
          <a:blip r:embed="rId2"/>
          <a:stretch>
            <a:fillRect/>
          </a:stretch>
        </p:blipFill>
        <p:spPr>
          <a:xfrm rot="21600000">
            <a:off x="8118450" y="2674551"/>
            <a:ext cx="1619275" cy="1366263"/>
          </a:xfrm>
          <a:prstGeom prst="rect">
            <a:avLst/>
          </a:prstGeom>
        </p:spPr>
      </p:pic>
      <p:pic>
        <p:nvPicPr>
          <p:cNvPr id="2234" name="picture 2234"/>
          <p:cNvPicPr>
            <a:picLocks noChangeAspect="1"/>
          </p:cNvPicPr>
          <p:nvPr/>
        </p:nvPicPr>
        <p:blipFill>
          <a:blip r:embed="rId3"/>
          <a:stretch>
            <a:fillRect/>
          </a:stretch>
        </p:blipFill>
        <p:spPr>
          <a:xfrm rot="21600000">
            <a:off x="5063928" y="3668086"/>
            <a:ext cx="1255860" cy="743491"/>
          </a:xfrm>
          <a:prstGeom prst="rect">
            <a:avLst/>
          </a:prstGeom>
        </p:spPr>
      </p:pic>
      <p:sp>
        <p:nvSpPr>
          <p:cNvPr id="2236" name="textbox 2236"/>
          <p:cNvSpPr/>
          <p:nvPr/>
        </p:nvSpPr>
        <p:spPr>
          <a:xfrm>
            <a:off x="661975" y="5978388"/>
            <a:ext cx="1754505" cy="196850"/>
          </a:xfrm>
          <a:prstGeom prst="rect">
            <a:avLst/>
          </a:prstGeom>
        </p:spPr>
        <p:txBody>
          <a:bodyPr vert="horz" wrap="square" lIns="0" tIns="0" rIns="0" bIns="0"/>
          <a:lstStyle/>
          <a:p>
            <a:pPr algn="l" rtl="0" eaLnBrk="0">
              <a:lnSpc>
                <a:spcPct val="83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ts val="145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0" name="textbox 2240"/>
          <p:cNvSpPr/>
          <p:nvPr/>
        </p:nvSpPr>
        <p:spPr>
          <a:xfrm>
            <a:off x="665785" y="612282"/>
            <a:ext cx="8088947" cy="897255"/>
          </a:xfrm>
          <a:prstGeom prst="rect">
            <a:avLst/>
          </a:prstGeom>
        </p:spPr>
        <p:txBody>
          <a:bodyPr vert="horz" wrap="square" lIns="0" tIns="0" rIns="0" bIns="0"/>
          <a:lstStyle/>
          <a:p>
            <a:pPr algn="l" rtl="0" eaLnBrk="0">
              <a:lnSpc>
                <a:spcPct val="85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ct val="8200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a:p>
            <a:pPr algn="r" eaLnBrk="0">
              <a:lnSpc>
                <a:spcPct val="87000"/>
              </a:lnSpc>
              <a:spcBef>
                <a:spcPts val="775"/>
              </a:spcBef>
            </a:pPr>
            <a:endParaRPr lang="en-US" altLang="en-US" sz="1200" dirty="0">
              <a:latin typeface="微软雅黑" panose="020B0503020204020204" charset="-122"/>
              <a:ea typeface="微软雅黑" panose="020B0503020204020204" charset="-122"/>
              <a:cs typeface="微软雅黑" panose="020B0503020204020204" charset="-122"/>
            </a:endParaRPr>
          </a:p>
          <a:p>
            <a:pPr algn="r" eaLnBrk="0">
              <a:lnSpc>
                <a:spcPct val="87000"/>
              </a:lnSpc>
              <a:spcBef>
                <a:spcPts val="775"/>
              </a:spcBef>
            </a:pPr>
            <a:r>
              <a:rPr sz="4800" kern="0" spc="45" dirty="0">
                <a:solidFill>
                  <a:srgbClr val="000000">
                    <a:alpha val="100000"/>
                  </a:srgbClr>
                </a:solidFill>
                <a:latin typeface="微软雅黑" panose="020B0503020204020204" charset="-122"/>
                <a:ea typeface="微软雅黑" panose="020B0503020204020204" charset="-122"/>
                <a:cs typeface="微软雅黑" panose="020B0503020204020204" charset="-122"/>
              </a:rPr>
              <a:t>此时的药物变成2块</a:t>
            </a:r>
            <a:endParaRPr lang="en-US" altLang="en-US" sz="4800" dirty="0">
              <a:latin typeface="微软雅黑" panose="020B0503020204020204" charset="-122"/>
              <a:ea typeface="微软雅黑" panose="020B0503020204020204" charset="-122"/>
              <a:cs typeface="微软雅黑" panose="020B0503020204020204" charset="-122"/>
            </a:endParaRPr>
          </a:p>
        </p:txBody>
      </p:sp>
      <p:pic>
        <p:nvPicPr>
          <p:cNvPr id="2242" name="picture 2242"/>
          <p:cNvPicPr>
            <a:picLocks noChangeAspect="1"/>
          </p:cNvPicPr>
          <p:nvPr/>
        </p:nvPicPr>
        <p:blipFill>
          <a:blip r:embed="rId1"/>
          <a:stretch>
            <a:fillRect/>
          </a:stretch>
        </p:blipFill>
        <p:spPr>
          <a:xfrm rot="21600000">
            <a:off x="8118450" y="2674551"/>
            <a:ext cx="1619275" cy="1366263"/>
          </a:xfrm>
          <a:prstGeom prst="rect">
            <a:avLst/>
          </a:prstGeom>
        </p:spPr>
      </p:pic>
      <p:sp>
        <p:nvSpPr>
          <p:cNvPr id="2244" name="rect"/>
          <p:cNvSpPr/>
          <p:nvPr/>
        </p:nvSpPr>
        <p:spPr>
          <a:xfrm>
            <a:off x="4185890" y="2967616"/>
            <a:ext cx="2266307" cy="824806"/>
          </a:xfrm>
          <a:prstGeom prst="rect">
            <a:avLst/>
          </a:prstGeom>
          <a:solidFill>
            <a:srgbClr val="FEAE00">
              <a:alpha val="100000"/>
            </a:srgbClr>
          </a:solidFill>
          <a:ln cap="flat">
            <a:noFill/>
            <a:prstDash val="solid"/>
            <a:miter lim="0"/>
          </a:ln>
        </p:spPr>
        <p:txBody>
          <a:bodyPr rtlCol="0"/>
          <a:lstStyle/>
          <a:p>
            <a:pPr algn="ctr"/>
            <a:endParaRPr lang="zh-CN" altLang="en-US" sz="900">
              <a:latin typeface="微软雅黑" panose="020B0503020204020204" charset="-122"/>
              <a:ea typeface="微软雅黑" panose="020B0503020204020204" charset="-122"/>
              <a:cs typeface="微软雅黑" panose="020B0503020204020204" charset="-122"/>
            </a:endParaRPr>
          </a:p>
        </p:txBody>
      </p:sp>
      <p:pic>
        <p:nvPicPr>
          <p:cNvPr id="2246" name="picture 2246"/>
          <p:cNvPicPr>
            <a:picLocks noChangeAspect="1"/>
          </p:cNvPicPr>
          <p:nvPr/>
        </p:nvPicPr>
        <p:blipFill>
          <a:blip r:embed="rId2"/>
          <a:stretch>
            <a:fillRect/>
          </a:stretch>
        </p:blipFill>
        <p:spPr>
          <a:xfrm rot="21600000">
            <a:off x="2927350" y="2810851"/>
            <a:ext cx="1140613" cy="1138337"/>
          </a:xfrm>
          <a:prstGeom prst="rect">
            <a:avLst/>
          </a:prstGeom>
        </p:spPr>
      </p:pic>
      <p:pic>
        <p:nvPicPr>
          <p:cNvPr id="2248" name="picture 2248"/>
          <p:cNvPicPr>
            <a:picLocks noChangeAspect="1"/>
          </p:cNvPicPr>
          <p:nvPr/>
        </p:nvPicPr>
        <p:blipFill>
          <a:blip r:embed="rId3"/>
          <a:stretch>
            <a:fillRect/>
          </a:stretch>
        </p:blipFill>
        <p:spPr>
          <a:xfrm rot="21600000">
            <a:off x="5063928" y="3668086"/>
            <a:ext cx="1255860" cy="743491"/>
          </a:xfrm>
          <a:prstGeom prst="rect">
            <a:avLst/>
          </a:prstGeom>
        </p:spPr>
      </p:pic>
      <p:sp>
        <p:nvSpPr>
          <p:cNvPr id="2250" name="textbox 2250"/>
          <p:cNvSpPr/>
          <p:nvPr/>
        </p:nvSpPr>
        <p:spPr>
          <a:xfrm>
            <a:off x="661975" y="5978388"/>
            <a:ext cx="1754505" cy="196850"/>
          </a:xfrm>
          <a:prstGeom prst="rect">
            <a:avLst/>
          </a:prstGeom>
        </p:spPr>
        <p:txBody>
          <a:bodyPr vert="horz" wrap="square" lIns="0" tIns="0" rIns="0" bIns="0"/>
          <a:lstStyle/>
          <a:p>
            <a:pPr algn="l" rtl="0" eaLnBrk="0">
              <a:lnSpc>
                <a:spcPct val="83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ts val="145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4" name="textbox 2254"/>
          <p:cNvSpPr/>
          <p:nvPr/>
        </p:nvSpPr>
        <p:spPr>
          <a:xfrm>
            <a:off x="665785" y="612282"/>
            <a:ext cx="10005695" cy="895350"/>
          </a:xfrm>
          <a:prstGeom prst="rect">
            <a:avLst/>
          </a:prstGeom>
        </p:spPr>
        <p:txBody>
          <a:bodyPr vert="horz" wrap="square" lIns="0" tIns="0" rIns="0" bIns="0"/>
          <a:lstStyle/>
          <a:p>
            <a:pPr algn="l" rtl="0" eaLnBrk="0">
              <a:lnSpc>
                <a:spcPct val="85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ct val="8200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a:p>
            <a:pPr algn="r" eaLnBrk="0">
              <a:lnSpc>
                <a:spcPct val="88000"/>
              </a:lnSpc>
              <a:spcBef>
                <a:spcPts val="700"/>
              </a:spcBef>
            </a:pPr>
            <a:endParaRPr lang="en-US" altLang="en-US" sz="1200" dirty="0">
              <a:latin typeface="微软雅黑" panose="020B0503020204020204" charset="-122"/>
              <a:ea typeface="微软雅黑" panose="020B0503020204020204" charset="-122"/>
              <a:cs typeface="微软雅黑" panose="020B0503020204020204" charset="-122"/>
            </a:endParaRPr>
          </a:p>
          <a:p>
            <a:pPr algn="r" eaLnBrk="0">
              <a:lnSpc>
                <a:spcPct val="88000"/>
              </a:lnSpc>
              <a:spcBef>
                <a:spcPts val="700"/>
              </a:spcBef>
            </a:pPr>
            <a:r>
              <a:rPr sz="4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左边的药物支持着我们的运动功能</a:t>
            </a:r>
            <a:endParaRPr lang="en-US" altLang="en-US" sz="4800" dirty="0">
              <a:latin typeface="微软雅黑" panose="020B0503020204020204" charset="-122"/>
              <a:ea typeface="微软雅黑" panose="020B0503020204020204" charset="-122"/>
              <a:cs typeface="微软雅黑" panose="020B0503020204020204" charset="-122"/>
            </a:endParaRPr>
          </a:p>
        </p:txBody>
      </p:sp>
      <p:pic>
        <p:nvPicPr>
          <p:cNvPr id="2256" name="picture 2256"/>
          <p:cNvPicPr>
            <a:picLocks noChangeAspect="1"/>
          </p:cNvPicPr>
          <p:nvPr/>
        </p:nvPicPr>
        <p:blipFill>
          <a:blip r:embed="rId1"/>
          <a:stretch>
            <a:fillRect/>
          </a:stretch>
        </p:blipFill>
        <p:spPr>
          <a:xfrm rot="21600000">
            <a:off x="8118450" y="2674551"/>
            <a:ext cx="1619275" cy="1366263"/>
          </a:xfrm>
          <a:prstGeom prst="rect">
            <a:avLst/>
          </a:prstGeom>
        </p:spPr>
      </p:pic>
      <p:sp>
        <p:nvSpPr>
          <p:cNvPr id="2258" name="rect"/>
          <p:cNvSpPr/>
          <p:nvPr/>
        </p:nvSpPr>
        <p:spPr>
          <a:xfrm>
            <a:off x="4185890" y="2967616"/>
            <a:ext cx="2266307" cy="824806"/>
          </a:xfrm>
          <a:prstGeom prst="rect">
            <a:avLst/>
          </a:prstGeom>
          <a:solidFill>
            <a:srgbClr val="FEAE00">
              <a:alpha val="100000"/>
            </a:srgbClr>
          </a:solidFill>
          <a:ln cap="flat">
            <a:noFill/>
            <a:prstDash val="solid"/>
            <a:miter lim="0"/>
          </a:ln>
        </p:spPr>
        <p:txBody>
          <a:bodyPr rtlCol="0"/>
          <a:lstStyle/>
          <a:p>
            <a:pPr algn="ctr"/>
            <a:endParaRPr lang="zh-CN" altLang="en-US" sz="900">
              <a:latin typeface="微软雅黑" panose="020B0503020204020204" charset="-122"/>
              <a:ea typeface="微软雅黑" panose="020B0503020204020204" charset="-122"/>
              <a:cs typeface="微软雅黑" panose="020B0503020204020204" charset="-122"/>
            </a:endParaRPr>
          </a:p>
        </p:txBody>
      </p:sp>
      <p:pic>
        <p:nvPicPr>
          <p:cNvPr id="2260" name="picture 2260"/>
          <p:cNvPicPr>
            <a:picLocks noChangeAspect="1"/>
          </p:cNvPicPr>
          <p:nvPr/>
        </p:nvPicPr>
        <p:blipFill>
          <a:blip r:embed="rId2"/>
          <a:stretch>
            <a:fillRect/>
          </a:stretch>
        </p:blipFill>
        <p:spPr>
          <a:xfrm rot="21600000">
            <a:off x="2927350" y="2810851"/>
            <a:ext cx="1140613" cy="1138337"/>
          </a:xfrm>
          <a:prstGeom prst="rect">
            <a:avLst/>
          </a:prstGeom>
        </p:spPr>
      </p:pic>
      <p:pic>
        <p:nvPicPr>
          <p:cNvPr id="2262" name="picture 2262"/>
          <p:cNvPicPr>
            <a:picLocks noChangeAspect="1"/>
          </p:cNvPicPr>
          <p:nvPr/>
        </p:nvPicPr>
        <p:blipFill>
          <a:blip r:embed="rId3"/>
          <a:stretch>
            <a:fillRect/>
          </a:stretch>
        </p:blipFill>
        <p:spPr>
          <a:xfrm rot="21600000">
            <a:off x="3454400" y="2019300"/>
            <a:ext cx="635000" cy="635000"/>
          </a:xfrm>
          <a:prstGeom prst="rect">
            <a:avLst/>
          </a:prstGeom>
        </p:spPr>
      </p:pic>
      <p:sp>
        <p:nvSpPr>
          <p:cNvPr id="2264" name="textbox 2264"/>
          <p:cNvSpPr/>
          <p:nvPr/>
        </p:nvSpPr>
        <p:spPr>
          <a:xfrm>
            <a:off x="661975" y="5978388"/>
            <a:ext cx="1754505" cy="196850"/>
          </a:xfrm>
          <a:prstGeom prst="rect">
            <a:avLst/>
          </a:prstGeom>
        </p:spPr>
        <p:txBody>
          <a:bodyPr vert="horz" wrap="square" lIns="0" tIns="0" rIns="0" bIns="0"/>
          <a:lstStyle/>
          <a:p>
            <a:pPr algn="l" rtl="0" eaLnBrk="0">
              <a:lnSpc>
                <a:spcPct val="83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ts val="145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8" name="textbox 2268"/>
          <p:cNvSpPr/>
          <p:nvPr/>
        </p:nvSpPr>
        <p:spPr>
          <a:xfrm>
            <a:off x="665785" y="612282"/>
            <a:ext cx="9091295" cy="894080"/>
          </a:xfrm>
          <a:prstGeom prst="rect">
            <a:avLst/>
          </a:prstGeom>
        </p:spPr>
        <p:txBody>
          <a:bodyPr vert="horz" wrap="square" lIns="0" tIns="0" rIns="0" bIns="0"/>
          <a:lstStyle/>
          <a:p>
            <a:pPr algn="l" rtl="0" eaLnBrk="0">
              <a:lnSpc>
                <a:spcPct val="85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ct val="8200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a:p>
            <a:pPr algn="r" eaLnBrk="0">
              <a:lnSpc>
                <a:spcPct val="88000"/>
              </a:lnSpc>
              <a:spcBef>
                <a:spcPts val="690"/>
              </a:spcBef>
            </a:pPr>
            <a:endParaRPr lang="en-US" altLang="en-US" sz="1200" dirty="0">
              <a:latin typeface="微软雅黑" panose="020B0503020204020204" charset="-122"/>
              <a:ea typeface="微软雅黑" panose="020B0503020204020204" charset="-122"/>
              <a:cs typeface="微软雅黑" panose="020B0503020204020204" charset="-122"/>
            </a:endParaRPr>
          </a:p>
          <a:p>
            <a:pPr algn="r" eaLnBrk="0">
              <a:lnSpc>
                <a:spcPct val="88000"/>
              </a:lnSpc>
              <a:spcBef>
                <a:spcPts val="690"/>
              </a:spcBef>
            </a:pPr>
            <a:r>
              <a:rPr sz="4800" kern="0" spc="-15" dirty="0">
                <a:solidFill>
                  <a:srgbClr val="000000">
                    <a:alpha val="100000"/>
                  </a:srgbClr>
                </a:solidFill>
                <a:latin typeface="微软雅黑" panose="020B0503020204020204" charset="-122"/>
                <a:ea typeface="微软雅黑" panose="020B0503020204020204" charset="-122"/>
                <a:cs typeface="微软雅黑" panose="020B0503020204020204" charset="-122"/>
              </a:rPr>
              <a:t>右边的药物纹状体无法储存</a:t>
            </a:r>
            <a:endParaRPr lang="en-US" altLang="en-US" sz="4800" dirty="0">
              <a:latin typeface="微软雅黑" panose="020B0503020204020204" charset="-122"/>
              <a:ea typeface="微软雅黑" panose="020B0503020204020204" charset="-122"/>
              <a:cs typeface="微软雅黑" panose="020B0503020204020204" charset="-122"/>
            </a:endParaRPr>
          </a:p>
        </p:txBody>
      </p:sp>
      <p:pic>
        <p:nvPicPr>
          <p:cNvPr id="2270" name="picture 2270"/>
          <p:cNvPicPr>
            <a:picLocks noChangeAspect="1"/>
          </p:cNvPicPr>
          <p:nvPr/>
        </p:nvPicPr>
        <p:blipFill>
          <a:blip r:embed="rId1"/>
          <a:stretch>
            <a:fillRect/>
          </a:stretch>
        </p:blipFill>
        <p:spPr>
          <a:xfrm rot="21600000">
            <a:off x="8118450" y="2674551"/>
            <a:ext cx="1619275" cy="1366263"/>
          </a:xfrm>
          <a:prstGeom prst="rect">
            <a:avLst/>
          </a:prstGeom>
        </p:spPr>
      </p:pic>
      <p:sp>
        <p:nvSpPr>
          <p:cNvPr id="2272" name="rect"/>
          <p:cNvSpPr/>
          <p:nvPr/>
        </p:nvSpPr>
        <p:spPr>
          <a:xfrm>
            <a:off x="4185890" y="2967616"/>
            <a:ext cx="2266307" cy="824806"/>
          </a:xfrm>
          <a:prstGeom prst="rect">
            <a:avLst/>
          </a:prstGeom>
          <a:solidFill>
            <a:srgbClr val="FEAE00">
              <a:alpha val="100000"/>
            </a:srgbClr>
          </a:solidFill>
          <a:ln cap="flat">
            <a:noFill/>
            <a:prstDash val="solid"/>
            <a:miter lim="0"/>
          </a:ln>
        </p:spPr>
        <p:txBody>
          <a:bodyPr rtlCol="0"/>
          <a:lstStyle/>
          <a:p>
            <a:pPr algn="ctr"/>
            <a:endParaRPr lang="zh-CN" altLang="en-US" sz="900">
              <a:latin typeface="微软雅黑" panose="020B0503020204020204" charset="-122"/>
              <a:ea typeface="微软雅黑" panose="020B0503020204020204" charset="-122"/>
              <a:cs typeface="微软雅黑" panose="020B0503020204020204" charset="-122"/>
            </a:endParaRPr>
          </a:p>
        </p:txBody>
      </p:sp>
      <p:pic>
        <p:nvPicPr>
          <p:cNvPr id="2274" name="picture 2274"/>
          <p:cNvPicPr>
            <a:picLocks noChangeAspect="1"/>
          </p:cNvPicPr>
          <p:nvPr/>
        </p:nvPicPr>
        <p:blipFill>
          <a:blip r:embed="rId2"/>
          <a:stretch>
            <a:fillRect/>
          </a:stretch>
        </p:blipFill>
        <p:spPr>
          <a:xfrm rot="21600000">
            <a:off x="2927350" y="2810851"/>
            <a:ext cx="1140613" cy="1138337"/>
          </a:xfrm>
          <a:prstGeom prst="rect">
            <a:avLst/>
          </a:prstGeom>
        </p:spPr>
      </p:pic>
      <p:pic>
        <p:nvPicPr>
          <p:cNvPr id="2276" name="picture 2276"/>
          <p:cNvPicPr>
            <a:picLocks noChangeAspect="1"/>
          </p:cNvPicPr>
          <p:nvPr/>
        </p:nvPicPr>
        <p:blipFill>
          <a:blip r:embed="rId3"/>
          <a:stretch>
            <a:fillRect/>
          </a:stretch>
        </p:blipFill>
        <p:spPr>
          <a:xfrm rot="21600000">
            <a:off x="5001542" y="2019300"/>
            <a:ext cx="635000" cy="635000"/>
          </a:xfrm>
          <a:prstGeom prst="rect">
            <a:avLst/>
          </a:prstGeom>
        </p:spPr>
      </p:pic>
      <p:sp>
        <p:nvSpPr>
          <p:cNvPr id="2278" name="textbox 2278"/>
          <p:cNvSpPr/>
          <p:nvPr/>
        </p:nvSpPr>
        <p:spPr>
          <a:xfrm>
            <a:off x="661975" y="5978388"/>
            <a:ext cx="1754505" cy="196850"/>
          </a:xfrm>
          <a:prstGeom prst="rect">
            <a:avLst/>
          </a:prstGeom>
        </p:spPr>
        <p:txBody>
          <a:bodyPr vert="horz" wrap="square" lIns="0" tIns="0" rIns="0" bIns="0"/>
          <a:lstStyle/>
          <a:p>
            <a:pPr algn="l" rtl="0" eaLnBrk="0">
              <a:lnSpc>
                <a:spcPct val="83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ts val="145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424777" y="330751"/>
            <a:ext cx="801150" cy="801150"/>
          </a:xfrm>
          <a:prstGeom prst="rect">
            <a:avLst/>
          </a:prstGeom>
        </p:spPr>
      </p:pic>
      <p:sp>
        <p:nvSpPr>
          <p:cNvPr id="37" name="文本框 36"/>
          <p:cNvSpPr txBox="1"/>
          <p:nvPr/>
        </p:nvSpPr>
        <p:spPr>
          <a:xfrm>
            <a:off x="1219200" y="546660"/>
            <a:ext cx="6096000" cy="461665"/>
          </a:xfrm>
          <a:prstGeom prst="rect">
            <a:avLst/>
          </a:prstGeom>
          <a:noFill/>
        </p:spPr>
        <p:txBody>
          <a:bodyPr wrap="square">
            <a:spAutoFit/>
          </a:bodyPr>
          <a:lstStyle/>
          <a:p>
            <a:pPr>
              <a:defRPr/>
            </a:pPr>
            <a:r>
              <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rPr>
              <a:t>帕金森病药物治疗新进展</a:t>
            </a:r>
            <a:endPar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endParaRPr>
          </a:p>
        </p:txBody>
      </p:sp>
      <p:grpSp>
        <p:nvGrpSpPr>
          <p:cNvPr id="4" name="组合 3"/>
          <p:cNvGrpSpPr/>
          <p:nvPr/>
        </p:nvGrpSpPr>
        <p:grpSpPr>
          <a:xfrm>
            <a:off x="424777" y="1861924"/>
            <a:ext cx="6266968" cy="4421723"/>
            <a:chOff x="954529" y="474729"/>
            <a:chExt cx="8397285" cy="4421723"/>
          </a:xfrm>
        </p:grpSpPr>
        <p:sp>
          <p:nvSpPr>
            <p:cNvPr id="5" name="Inhaltsplatzhalter 4"/>
            <p:cNvSpPr txBox="1"/>
            <p:nvPr/>
          </p:nvSpPr>
          <p:spPr>
            <a:xfrm>
              <a:off x="954529" y="474729"/>
              <a:ext cx="8397285" cy="4421723"/>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2000609000000000000"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2000609000000000000"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9pPr>
            </a:lstStyle>
            <a:p>
              <a:pPr>
                <a:lnSpc>
                  <a:spcPct val="200000"/>
                </a:lnSpc>
                <a:buClr>
                  <a:srgbClr val="0070C0"/>
                </a:buClr>
                <a:buFont typeface="Wingdings" panose="05000000000000000000" pitchFamily="2" charset="2"/>
                <a:buChar char="Ø"/>
              </a:pPr>
              <a:r>
                <a:rPr lang="zh-CN" altLang="en-US" sz="1800" dirty="0">
                  <a:solidFill>
                    <a:srgbClr val="121212"/>
                  </a:solidFill>
                  <a:latin typeface="-apple-system"/>
                </a:rPr>
                <a:t>方法</a:t>
              </a:r>
              <a:r>
                <a:rPr lang="zh-CN" altLang="en-US" sz="1800" b="0" i="0" dirty="0" smtClean="0">
                  <a:solidFill>
                    <a:srgbClr val="121212"/>
                  </a:solidFill>
                  <a:effectLst/>
                  <a:latin typeface="-apple-system"/>
                </a:rPr>
                <a:t>：静脉</a:t>
              </a:r>
              <a:r>
                <a:rPr lang="en-US" altLang="zh-CN" sz="1800" b="0" i="0" dirty="0" smtClean="0">
                  <a:solidFill>
                    <a:srgbClr val="121212"/>
                  </a:solidFill>
                  <a:effectLst/>
                  <a:latin typeface="-apple-system"/>
                </a:rPr>
                <a:t>—</a:t>
              </a:r>
              <a:r>
                <a:rPr lang="zh-CN" altLang="en-US" sz="1800" b="0" i="0" dirty="0" smtClean="0">
                  <a:solidFill>
                    <a:srgbClr val="121212"/>
                  </a:solidFill>
                  <a:effectLst/>
                  <a:latin typeface="-apple-system"/>
                </a:rPr>
                <a:t>脑脊液</a:t>
              </a:r>
              <a:r>
                <a:rPr lang="en-US" altLang="zh-CN" sz="1800" b="0" i="0" dirty="0" smtClean="0">
                  <a:solidFill>
                    <a:srgbClr val="121212"/>
                  </a:solidFill>
                  <a:effectLst/>
                  <a:latin typeface="-apple-system"/>
                </a:rPr>
                <a:t>—</a:t>
              </a:r>
              <a:r>
                <a:rPr lang="zh-CN" altLang="en-US" sz="1800" b="0" i="0" dirty="0" smtClean="0">
                  <a:solidFill>
                    <a:srgbClr val="121212"/>
                  </a:solidFill>
                  <a:effectLst/>
                  <a:latin typeface="-apple-system"/>
                </a:rPr>
                <a:t>脑立体定向注射</a:t>
              </a:r>
              <a:endParaRPr lang="en-US" altLang="zh-CN" sz="1800" b="0" i="0" dirty="0" smtClean="0">
                <a:solidFill>
                  <a:srgbClr val="121212"/>
                </a:solidFill>
                <a:effectLst/>
                <a:latin typeface="-apple-system"/>
              </a:endParaRPr>
            </a:p>
            <a:p>
              <a:pPr lvl="0" eaLnBrk="0" fontAlgn="base" hangingPunct="0">
                <a:lnSpc>
                  <a:spcPct val="150000"/>
                </a:lnSpc>
                <a:spcBef>
                  <a:spcPct val="0"/>
                </a:spcBef>
                <a:spcAft>
                  <a:spcPct val="0"/>
                </a:spcAft>
                <a:buClr>
                  <a:srgbClr val="0070C0"/>
                </a:buClr>
                <a:buFont typeface="Wingdings" panose="05000000000000000000" pitchFamily="2" charset="2"/>
                <a:buChar char="Ø"/>
              </a:pPr>
              <a:r>
                <a:rPr lang="zh-CN" altLang="en-US" sz="1800" dirty="0">
                  <a:solidFill>
                    <a:srgbClr val="121212"/>
                  </a:solidFill>
                  <a:latin typeface="-apple-system"/>
                </a:rPr>
                <a:t>机制：</a:t>
              </a:r>
              <a:r>
                <a:rPr lang="zh-CN" altLang="zh-CN" sz="1800" dirty="0">
                  <a:solidFill>
                    <a:srgbClr val="121212"/>
                  </a:solidFill>
                  <a:latin typeface="-apple-system"/>
                </a:rPr>
                <a:t>移植细胞通过在壳核定值并分泌多巴胺，补充患者脑内多巴胺能细胞的缺失功能，进而发挥其</a:t>
              </a:r>
              <a:r>
                <a:rPr lang="zh-CN" altLang="zh-CN" sz="1800" dirty="0" smtClean="0">
                  <a:solidFill>
                    <a:srgbClr val="121212"/>
                  </a:solidFill>
                  <a:latin typeface="-apple-system"/>
                </a:rPr>
                <a:t>治疗作用</a:t>
              </a:r>
              <a:endParaRPr lang="en-US" altLang="zh-CN" sz="1800" dirty="0" smtClean="0">
                <a:solidFill>
                  <a:srgbClr val="121212"/>
                </a:solidFill>
                <a:latin typeface="-apple-system"/>
              </a:endParaRPr>
            </a:p>
            <a:p>
              <a:pPr eaLnBrk="0" fontAlgn="base" hangingPunct="0">
                <a:lnSpc>
                  <a:spcPct val="150000"/>
                </a:lnSpc>
                <a:spcBef>
                  <a:spcPct val="0"/>
                </a:spcBef>
                <a:spcAft>
                  <a:spcPct val="0"/>
                </a:spcAft>
                <a:buClr>
                  <a:srgbClr val="0070C0"/>
                </a:buClr>
                <a:buFont typeface="Wingdings" panose="05000000000000000000" pitchFamily="2" charset="2"/>
                <a:buChar char="Ø"/>
              </a:pPr>
              <a:r>
                <a:rPr lang="zh-CN" altLang="zh-CN" sz="1800" dirty="0">
                  <a:solidFill>
                    <a:srgbClr val="121212"/>
                  </a:solidFill>
                  <a:latin typeface="-apple-system"/>
                </a:rPr>
                <a:t>化学诱导的人类</a:t>
              </a:r>
              <a:r>
                <a:rPr lang="zh-CN" altLang="zh-CN" sz="1800" dirty="0">
                  <a:solidFill>
                    <a:schemeClr val="tx1"/>
                  </a:solidFill>
                  <a:latin typeface="Arial" panose="02080604020202020204" pitchFamily="34" charset="0"/>
                </a:rPr>
                <a:t>多巴胺能神经元前体，其利用iPSC培养获得健康的多巴胺神经前体细胞，随后这些细胞将被精准植入病灶部位，以此来弥补缺失的</a:t>
              </a:r>
              <a:r>
                <a:rPr lang="zh-CN" altLang="zh-CN" sz="1800" dirty="0" smtClean="0">
                  <a:solidFill>
                    <a:schemeClr val="tx1"/>
                  </a:solidFill>
                  <a:latin typeface="Arial" panose="02080604020202020204" pitchFamily="34" charset="0"/>
                </a:rPr>
                <a:t>多巴胺能神经元</a:t>
              </a:r>
              <a:r>
                <a:rPr lang="zh-CN" altLang="en-US" sz="1800" dirty="0" smtClean="0">
                  <a:solidFill>
                    <a:schemeClr val="tx1"/>
                  </a:solidFill>
                  <a:latin typeface="Arial" panose="02080604020202020204" pitchFamily="34" charset="0"/>
                </a:rPr>
                <a:t>。</a:t>
              </a:r>
              <a:endParaRPr lang="en-US" altLang="zh-CN" sz="1800" dirty="0" smtClean="0">
                <a:solidFill>
                  <a:schemeClr val="tx1"/>
                </a:solidFill>
                <a:latin typeface="Arial" panose="02080604020202020204" pitchFamily="34" charset="0"/>
              </a:endParaRPr>
            </a:p>
            <a:p>
              <a:pPr lvl="0" eaLnBrk="0" fontAlgn="base" hangingPunct="0">
                <a:lnSpc>
                  <a:spcPct val="150000"/>
                </a:lnSpc>
                <a:spcBef>
                  <a:spcPct val="0"/>
                </a:spcBef>
                <a:spcAft>
                  <a:spcPct val="0"/>
                </a:spcAft>
                <a:buClr>
                  <a:srgbClr val="0070C0"/>
                </a:buClr>
                <a:buFont typeface="Wingdings" panose="05000000000000000000" pitchFamily="2" charset="2"/>
                <a:buChar char="Ø"/>
              </a:pPr>
              <a:r>
                <a:rPr lang="zh-CN" altLang="en-US" sz="1800" dirty="0">
                  <a:solidFill>
                    <a:srgbClr val="FF0000"/>
                  </a:solidFill>
                  <a:latin typeface="-apple-system"/>
                </a:rPr>
                <a:t>风险：干细胞的异常</a:t>
              </a:r>
              <a:r>
                <a:rPr lang="zh-CN" altLang="en-US" sz="1800" dirty="0" smtClean="0">
                  <a:solidFill>
                    <a:srgbClr val="FF0000"/>
                  </a:solidFill>
                  <a:latin typeface="-apple-system"/>
                </a:rPr>
                <a:t>增殖，立体定向手术的风险</a:t>
              </a:r>
              <a:endParaRPr lang="en-US" altLang="zh-CN" sz="1800" dirty="0" smtClean="0">
                <a:solidFill>
                  <a:srgbClr val="FF0000"/>
                </a:solidFill>
                <a:latin typeface="-apple-system"/>
              </a:endParaRPr>
            </a:p>
            <a:p>
              <a:pPr lvl="0" eaLnBrk="0" fontAlgn="base" hangingPunct="0">
                <a:lnSpc>
                  <a:spcPct val="150000"/>
                </a:lnSpc>
                <a:spcBef>
                  <a:spcPct val="0"/>
                </a:spcBef>
                <a:spcAft>
                  <a:spcPct val="0"/>
                </a:spcAft>
                <a:buClr>
                  <a:srgbClr val="0070C0"/>
                </a:buClr>
                <a:buFont typeface="Wingdings" panose="05000000000000000000" pitchFamily="2" charset="2"/>
                <a:buChar char="Ø"/>
              </a:pPr>
              <a:r>
                <a:rPr lang="zh-CN" altLang="en-US" sz="1800" dirty="0" smtClean="0">
                  <a:solidFill>
                    <a:srgbClr val="FF0000"/>
                  </a:solidFill>
                  <a:latin typeface="-apple-system"/>
                </a:rPr>
                <a:t>不足：没有解决毒性蛋白的问题，新的多巴胺能神经元可能会被再次损伤。</a:t>
              </a:r>
              <a:endParaRPr lang="en-US" altLang="zh-CN" sz="1800" dirty="0" smtClean="0">
                <a:solidFill>
                  <a:srgbClr val="FF0000"/>
                </a:solidFill>
                <a:latin typeface="-apple-system"/>
              </a:endParaRPr>
            </a:p>
            <a:p>
              <a:pPr lvl="0" eaLnBrk="0" fontAlgn="base" hangingPunct="0">
                <a:lnSpc>
                  <a:spcPct val="150000"/>
                </a:lnSpc>
                <a:spcBef>
                  <a:spcPct val="0"/>
                </a:spcBef>
                <a:spcAft>
                  <a:spcPct val="0"/>
                </a:spcAft>
                <a:buClr>
                  <a:srgbClr val="0070C0"/>
                </a:buClr>
                <a:buFont typeface="Wingdings" panose="05000000000000000000" pitchFamily="2" charset="2"/>
                <a:buChar char="Ø"/>
              </a:pPr>
              <a:endParaRPr lang="zh-CN" altLang="zh-CN" sz="1800" dirty="0">
                <a:solidFill>
                  <a:srgbClr val="121212"/>
                </a:solidFill>
                <a:latin typeface="-apple-system"/>
              </a:endParaRPr>
            </a:p>
          </p:txBody>
        </p:sp>
        <p:grpSp>
          <p:nvGrpSpPr>
            <p:cNvPr id="8" name="Group 34"/>
            <p:cNvGrpSpPr/>
            <p:nvPr/>
          </p:nvGrpSpPr>
          <p:grpSpPr>
            <a:xfrm>
              <a:off x="6895195" y="2899511"/>
              <a:ext cx="146721" cy="11603"/>
              <a:chOff x="803275" y="2834926"/>
              <a:chExt cx="209550" cy="16572"/>
            </a:xfrm>
            <a:solidFill>
              <a:srgbClr val="00B050"/>
            </a:solidFill>
          </p:grpSpPr>
          <p:sp>
            <p:nvSpPr>
              <p:cNvPr id="9" name="Rectangle 31"/>
              <p:cNvSpPr>
                <a:spLocks noChangeArrowheads="1"/>
              </p:cNvSpPr>
              <p:nvPr/>
            </p:nvSpPr>
            <p:spPr bwMode="auto">
              <a:xfrm>
                <a:off x="803275" y="2834926"/>
                <a:ext cx="26988" cy="16572"/>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0" name="Rectangle 32"/>
              <p:cNvSpPr>
                <a:spLocks noChangeArrowheads="1"/>
              </p:cNvSpPr>
              <p:nvPr/>
            </p:nvSpPr>
            <p:spPr bwMode="auto">
              <a:xfrm>
                <a:off x="895350"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1" name="Rectangle 33"/>
              <p:cNvSpPr>
                <a:spLocks noChangeArrowheads="1"/>
              </p:cNvSpPr>
              <p:nvPr/>
            </p:nvSpPr>
            <p:spPr bwMode="auto">
              <a:xfrm>
                <a:off x="987425"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grpSp>
      </p:grpSp>
      <p:sp>
        <p:nvSpPr>
          <p:cNvPr id="44" name="Rectangle 30"/>
          <p:cNvSpPr/>
          <p:nvPr/>
        </p:nvSpPr>
        <p:spPr>
          <a:xfrm>
            <a:off x="1054100" y="1132205"/>
            <a:ext cx="9577705" cy="521970"/>
          </a:xfrm>
          <a:prstGeom prst="rect">
            <a:avLst/>
          </a:prstGeom>
        </p:spPr>
        <p:txBody>
          <a:bodyPr wrap="square">
            <a:spAutoFit/>
          </a:bodyPr>
          <a:lstStyle/>
          <a:p>
            <a:pPr lvl="0">
              <a:defRPr/>
            </a:pPr>
            <a:r>
              <a:rPr kumimoji="1" lang="zh-CN" altLang="en-US" sz="2800" b="1" spc="300" dirty="0" smtClean="0">
                <a:solidFill>
                  <a:srgbClr val="0070C0"/>
                </a:solidFill>
                <a:latin typeface="微软雅黑" panose="020B0503020204020204" charset="-122"/>
                <a:ea typeface="微软雅黑" panose="020B0503020204020204" charset="-122"/>
                <a:cs typeface="+mn-ea"/>
                <a:sym typeface="+mn-lt"/>
              </a:rPr>
              <a:t>进展三</a:t>
            </a:r>
            <a:r>
              <a:rPr kumimoji="1" lang="en-US" altLang="zh-CN" sz="2800" b="1" spc="300" dirty="0">
                <a:solidFill>
                  <a:srgbClr val="0070C0"/>
                </a:solidFill>
                <a:latin typeface="微软雅黑" panose="020B0503020204020204" charset="-122"/>
                <a:ea typeface="微软雅黑" panose="020B0503020204020204" charset="-122"/>
                <a:cs typeface="+mn-ea"/>
                <a:sym typeface="+mn-lt"/>
              </a:rPr>
              <a:t>—</a:t>
            </a:r>
            <a:r>
              <a:rPr kumimoji="1" lang="zh-CN" sz="2800" b="1" spc="300" dirty="0">
                <a:solidFill>
                  <a:srgbClr val="0070C0"/>
                </a:solidFill>
                <a:latin typeface="微软雅黑" panose="020B0503020204020204" charset="-122"/>
                <a:ea typeface="微软雅黑" panose="020B0503020204020204" charset="-122"/>
                <a:cs typeface="+mn-ea"/>
                <a:sym typeface="+mn-lt"/>
              </a:rPr>
              <a:t>干细胞治疗</a:t>
            </a:r>
            <a:endParaRPr kumimoji="1" lang="zh-CN" sz="2800" b="1" spc="300" dirty="0">
              <a:solidFill>
                <a:srgbClr val="0070C0"/>
              </a:solidFill>
              <a:latin typeface="微软雅黑" panose="020B0503020204020204" charset="-122"/>
              <a:ea typeface="微软雅黑" panose="020B0503020204020204" charset="-122"/>
              <a:cs typeface="+mn-ea"/>
              <a:sym typeface="+mn-lt"/>
            </a:endParaRPr>
          </a:p>
        </p:txBody>
      </p:sp>
      <p:pic>
        <p:nvPicPr>
          <p:cNvPr id="14" name="图片 13"/>
          <p:cNvPicPr>
            <a:picLocks noChangeAspect="1"/>
          </p:cNvPicPr>
          <p:nvPr/>
        </p:nvPicPr>
        <p:blipFill>
          <a:blip r:embed="rId2"/>
          <a:stretch>
            <a:fillRect/>
          </a:stretch>
        </p:blipFill>
        <p:spPr>
          <a:xfrm>
            <a:off x="6974114" y="1797686"/>
            <a:ext cx="4286250" cy="4231640"/>
          </a:xfrm>
          <a:prstGeom prst="rect">
            <a:avLst/>
          </a:prstGeom>
        </p:spPr>
      </p:pic>
      <p:sp>
        <p:nvSpPr>
          <p:cNvPr id="2" name="Rectangle 1"/>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zh-CN" sz="1800" b="0" i="0" u="none" strike="noStrike" cap="none" normalizeH="0" baseline="0" dirty="0" smtClean="0">
              <a:ln>
                <a:noFill/>
              </a:ln>
              <a:solidFill>
                <a:schemeClr val="tx1"/>
              </a:solidFill>
              <a:effectLst/>
              <a:latin typeface="Arial" panose="0208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2" name="textbox 2282"/>
          <p:cNvSpPr/>
          <p:nvPr/>
        </p:nvSpPr>
        <p:spPr>
          <a:xfrm>
            <a:off x="665785" y="612282"/>
            <a:ext cx="8481695" cy="895985"/>
          </a:xfrm>
          <a:prstGeom prst="rect">
            <a:avLst/>
          </a:prstGeom>
        </p:spPr>
        <p:txBody>
          <a:bodyPr vert="horz" wrap="square" lIns="0" tIns="0" rIns="0" bIns="0"/>
          <a:lstStyle/>
          <a:p>
            <a:pPr algn="l" rtl="0" eaLnBrk="0">
              <a:lnSpc>
                <a:spcPct val="85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ct val="8200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a:p>
            <a:pPr algn="r" eaLnBrk="0">
              <a:lnSpc>
                <a:spcPct val="88000"/>
              </a:lnSpc>
              <a:spcBef>
                <a:spcPts val="705"/>
              </a:spcBef>
            </a:pPr>
            <a:endParaRPr lang="en-US" altLang="en-US" sz="1200" dirty="0">
              <a:latin typeface="微软雅黑" panose="020B0503020204020204" charset="-122"/>
              <a:ea typeface="微软雅黑" panose="020B0503020204020204" charset="-122"/>
              <a:cs typeface="微软雅黑" panose="020B0503020204020204" charset="-122"/>
            </a:endParaRPr>
          </a:p>
          <a:p>
            <a:pPr algn="r" eaLnBrk="0">
              <a:lnSpc>
                <a:spcPct val="88000"/>
              </a:lnSpc>
              <a:spcBef>
                <a:spcPts val="705"/>
              </a:spcBef>
            </a:pPr>
            <a:r>
              <a:rPr sz="4800" kern="0" spc="-15" dirty="0">
                <a:solidFill>
                  <a:srgbClr val="000000">
                    <a:alpha val="100000"/>
                  </a:srgbClr>
                </a:solidFill>
                <a:latin typeface="微软雅黑" panose="020B0503020204020204" charset="-122"/>
                <a:ea typeface="微软雅黑" panose="020B0503020204020204" charset="-122"/>
                <a:cs typeface="微软雅黑" panose="020B0503020204020204" charset="-122"/>
              </a:rPr>
              <a:t>在外周和脑内自由散逸</a:t>
            </a:r>
            <a:endParaRPr lang="en-US" altLang="en-US" sz="4800" dirty="0">
              <a:latin typeface="微软雅黑" panose="020B0503020204020204" charset="-122"/>
              <a:ea typeface="微软雅黑" panose="020B0503020204020204" charset="-122"/>
              <a:cs typeface="微软雅黑" panose="020B0503020204020204" charset="-122"/>
            </a:endParaRPr>
          </a:p>
        </p:txBody>
      </p:sp>
      <p:pic>
        <p:nvPicPr>
          <p:cNvPr id="2284" name="picture 2284"/>
          <p:cNvPicPr>
            <a:picLocks noChangeAspect="1"/>
          </p:cNvPicPr>
          <p:nvPr/>
        </p:nvPicPr>
        <p:blipFill>
          <a:blip r:embed="rId1"/>
          <a:stretch>
            <a:fillRect/>
          </a:stretch>
        </p:blipFill>
        <p:spPr>
          <a:xfrm rot="21600000">
            <a:off x="8118450" y="2674551"/>
            <a:ext cx="1619275" cy="1366263"/>
          </a:xfrm>
          <a:prstGeom prst="rect">
            <a:avLst/>
          </a:prstGeom>
        </p:spPr>
      </p:pic>
      <p:pic>
        <p:nvPicPr>
          <p:cNvPr id="2286" name="picture 2286"/>
          <p:cNvPicPr>
            <a:picLocks noChangeAspect="1"/>
          </p:cNvPicPr>
          <p:nvPr/>
        </p:nvPicPr>
        <p:blipFill>
          <a:blip r:embed="rId2"/>
          <a:stretch>
            <a:fillRect/>
          </a:stretch>
        </p:blipFill>
        <p:spPr>
          <a:xfrm rot="21600000">
            <a:off x="2927350" y="2810851"/>
            <a:ext cx="1140613" cy="1138337"/>
          </a:xfrm>
          <a:prstGeom prst="rect">
            <a:avLst/>
          </a:prstGeom>
        </p:spPr>
      </p:pic>
      <p:sp>
        <p:nvSpPr>
          <p:cNvPr id="2288" name="textbox 2288"/>
          <p:cNvSpPr/>
          <p:nvPr/>
        </p:nvSpPr>
        <p:spPr>
          <a:xfrm>
            <a:off x="661975" y="5978388"/>
            <a:ext cx="1754505" cy="196850"/>
          </a:xfrm>
          <a:prstGeom prst="rect">
            <a:avLst/>
          </a:prstGeom>
        </p:spPr>
        <p:txBody>
          <a:bodyPr vert="horz" wrap="square" lIns="0" tIns="0" rIns="0" bIns="0"/>
          <a:lstStyle/>
          <a:p>
            <a:pPr algn="l" rtl="0" eaLnBrk="0">
              <a:lnSpc>
                <a:spcPct val="83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ts val="145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p:txBody>
      </p:sp>
      <p:pic>
        <p:nvPicPr>
          <p:cNvPr id="2290" name="picture 2290"/>
          <p:cNvPicPr>
            <a:picLocks noChangeAspect="1"/>
          </p:cNvPicPr>
          <p:nvPr/>
        </p:nvPicPr>
        <p:blipFill>
          <a:blip r:embed="rId3"/>
          <a:stretch>
            <a:fillRect/>
          </a:stretch>
        </p:blipFill>
        <p:spPr>
          <a:xfrm rot="21600000">
            <a:off x="4282247" y="3748123"/>
            <a:ext cx="375138" cy="375139"/>
          </a:xfrm>
          <a:prstGeom prst="rect">
            <a:avLst/>
          </a:prstGeom>
        </p:spPr>
      </p:pic>
      <p:pic>
        <p:nvPicPr>
          <p:cNvPr id="2292" name="picture 2292"/>
          <p:cNvPicPr>
            <a:picLocks noChangeAspect="1"/>
          </p:cNvPicPr>
          <p:nvPr/>
        </p:nvPicPr>
        <p:blipFill>
          <a:blip r:embed="rId3"/>
          <a:stretch>
            <a:fillRect/>
          </a:stretch>
        </p:blipFill>
        <p:spPr>
          <a:xfrm rot="21600000">
            <a:off x="5057507" y="3748123"/>
            <a:ext cx="375138" cy="375139"/>
          </a:xfrm>
          <a:prstGeom prst="rect">
            <a:avLst/>
          </a:prstGeom>
        </p:spPr>
      </p:pic>
      <p:pic>
        <p:nvPicPr>
          <p:cNvPr id="2294" name="picture 2294"/>
          <p:cNvPicPr>
            <a:picLocks noChangeAspect="1"/>
          </p:cNvPicPr>
          <p:nvPr/>
        </p:nvPicPr>
        <p:blipFill>
          <a:blip r:embed="rId3"/>
          <a:stretch>
            <a:fillRect/>
          </a:stretch>
        </p:blipFill>
        <p:spPr>
          <a:xfrm rot="21600000">
            <a:off x="3827611" y="2414623"/>
            <a:ext cx="375138" cy="375138"/>
          </a:xfrm>
          <a:prstGeom prst="rect">
            <a:avLst/>
          </a:prstGeom>
        </p:spPr>
      </p:pic>
      <p:pic>
        <p:nvPicPr>
          <p:cNvPr id="2296" name="picture 2296"/>
          <p:cNvPicPr>
            <a:picLocks noChangeAspect="1"/>
          </p:cNvPicPr>
          <p:nvPr/>
        </p:nvPicPr>
        <p:blipFill>
          <a:blip r:embed="rId3"/>
          <a:stretch>
            <a:fillRect/>
          </a:stretch>
        </p:blipFill>
        <p:spPr>
          <a:xfrm rot="21600000">
            <a:off x="5474151" y="2541623"/>
            <a:ext cx="375138" cy="375138"/>
          </a:xfrm>
          <a:prstGeom prst="rect">
            <a:avLst/>
          </a:prstGeom>
        </p:spPr>
      </p:pic>
      <p:pic>
        <p:nvPicPr>
          <p:cNvPr id="2298" name="picture 2298"/>
          <p:cNvPicPr>
            <a:picLocks noChangeAspect="1"/>
          </p:cNvPicPr>
          <p:nvPr/>
        </p:nvPicPr>
        <p:blipFill>
          <a:blip r:embed="rId3"/>
          <a:stretch>
            <a:fillRect/>
          </a:stretch>
        </p:blipFill>
        <p:spPr>
          <a:xfrm rot="21600000">
            <a:off x="6287403" y="3938623"/>
            <a:ext cx="375138" cy="375139"/>
          </a:xfrm>
          <a:prstGeom prst="rect">
            <a:avLst/>
          </a:prstGeom>
        </p:spPr>
      </p:pic>
      <p:pic>
        <p:nvPicPr>
          <p:cNvPr id="2300" name="picture 2300"/>
          <p:cNvPicPr>
            <a:picLocks noChangeAspect="1"/>
          </p:cNvPicPr>
          <p:nvPr/>
        </p:nvPicPr>
        <p:blipFill>
          <a:blip r:embed="rId3"/>
          <a:stretch>
            <a:fillRect/>
          </a:stretch>
        </p:blipFill>
        <p:spPr>
          <a:xfrm rot="21600000">
            <a:off x="6287403" y="2414623"/>
            <a:ext cx="375138" cy="37513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 name="textbox 2304"/>
          <p:cNvSpPr/>
          <p:nvPr/>
        </p:nvSpPr>
        <p:spPr>
          <a:xfrm>
            <a:off x="665785" y="612282"/>
            <a:ext cx="9091295" cy="895350"/>
          </a:xfrm>
          <a:prstGeom prst="rect">
            <a:avLst/>
          </a:prstGeom>
        </p:spPr>
        <p:txBody>
          <a:bodyPr vert="horz" wrap="square" lIns="0" tIns="0" rIns="0" bIns="0"/>
          <a:lstStyle/>
          <a:p>
            <a:pPr algn="l" rtl="0" eaLnBrk="0">
              <a:lnSpc>
                <a:spcPct val="85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ct val="8200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a:p>
            <a:pPr algn="r" eaLnBrk="0">
              <a:lnSpc>
                <a:spcPct val="88000"/>
              </a:lnSpc>
              <a:spcBef>
                <a:spcPts val="700"/>
              </a:spcBef>
            </a:pPr>
            <a:endParaRPr lang="en-US" altLang="en-US" sz="1200" dirty="0">
              <a:latin typeface="微软雅黑" panose="020B0503020204020204" charset="-122"/>
              <a:ea typeface="微软雅黑" panose="020B0503020204020204" charset="-122"/>
              <a:cs typeface="微软雅黑" panose="020B0503020204020204" charset="-122"/>
            </a:endParaRPr>
          </a:p>
          <a:p>
            <a:pPr algn="r" eaLnBrk="0">
              <a:lnSpc>
                <a:spcPct val="88000"/>
              </a:lnSpc>
              <a:spcBef>
                <a:spcPts val="700"/>
              </a:spcBef>
            </a:pPr>
            <a:r>
              <a:rPr sz="4800" kern="0" spc="-25" dirty="0">
                <a:solidFill>
                  <a:srgbClr val="000000">
                    <a:alpha val="100000"/>
                  </a:srgbClr>
                </a:solidFill>
                <a:latin typeface="微软雅黑" panose="020B0503020204020204" charset="-122"/>
                <a:ea typeface="微软雅黑" panose="020B0503020204020204" charset="-122"/>
                <a:cs typeface="微软雅黑" panose="020B0503020204020204" charset="-122"/>
              </a:rPr>
              <a:t>可能会造成异动和运动波动</a:t>
            </a:r>
            <a:endParaRPr lang="en-US" altLang="en-US" sz="4800" dirty="0">
              <a:latin typeface="微软雅黑" panose="020B0503020204020204" charset="-122"/>
              <a:ea typeface="微软雅黑" panose="020B0503020204020204" charset="-122"/>
              <a:cs typeface="微软雅黑" panose="020B0503020204020204" charset="-122"/>
            </a:endParaRPr>
          </a:p>
        </p:txBody>
      </p:sp>
      <p:pic>
        <p:nvPicPr>
          <p:cNvPr id="2306" name="picture 2306"/>
          <p:cNvPicPr>
            <a:picLocks noChangeAspect="1"/>
          </p:cNvPicPr>
          <p:nvPr/>
        </p:nvPicPr>
        <p:blipFill>
          <a:blip r:embed="rId1"/>
          <a:stretch>
            <a:fillRect/>
          </a:stretch>
        </p:blipFill>
        <p:spPr>
          <a:xfrm rot="21600000">
            <a:off x="8118450" y="2674551"/>
            <a:ext cx="1619275" cy="1366263"/>
          </a:xfrm>
          <a:prstGeom prst="rect">
            <a:avLst/>
          </a:prstGeom>
        </p:spPr>
      </p:pic>
      <p:pic>
        <p:nvPicPr>
          <p:cNvPr id="2308" name="picture 2308"/>
          <p:cNvPicPr>
            <a:picLocks noChangeAspect="1"/>
          </p:cNvPicPr>
          <p:nvPr/>
        </p:nvPicPr>
        <p:blipFill>
          <a:blip r:embed="rId2"/>
          <a:stretch>
            <a:fillRect/>
          </a:stretch>
        </p:blipFill>
        <p:spPr>
          <a:xfrm rot="21600000">
            <a:off x="2927350" y="2810851"/>
            <a:ext cx="1140613" cy="1138337"/>
          </a:xfrm>
          <a:prstGeom prst="rect">
            <a:avLst/>
          </a:prstGeom>
        </p:spPr>
      </p:pic>
      <p:sp>
        <p:nvSpPr>
          <p:cNvPr id="2310" name="textbox 2310"/>
          <p:cNvSpPr/>
          <p:nvPr/>
        </p:nvSpPr>
        <p:spPr>
          <a:xfrm>
            <a:off x="661975" y="5978388"/>
            <a:ext cx="1754505" cy="196850"/>
          </a:xfrm>
          <a:prstGeom prst="rect">
            <a:avLst/>
          </a:prstGeom>
        </p:spPr>
        <p:txBody>
          <a:bodyPr vert="horz" wrap="square" lIns="0" tIns="0" rIns="0" bIns="0"/>
          <a:lstStyle/>
          <a:p>
            <a:pPr algn="l" rtl="0" eaLnBrk="0">
              <a:lnSpc>
                <a:spcPct val="83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ts val="145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p:txBody>
      </p:sp>
      <p:pic>
        <p:nvPicPr>
          <p:cNvPr id="2312" name="picture 2312"/>
          <p:cNvPicPr>
            <a:picLocks noChangeAspect="1"/>
          </p:cNvPicPr>
          <p:nvPr/>
        </p:nvPicPr>
        <p:blipFill>
          <a:blip r:embed="rId3"/>
          <a:stretch>
            <a:fillRect/>
          </a:stretch>
        </p:blipFill>
        <p:spPr>
          <a:xfrm rot="21600000">
            <a:off x="4282247" y="3748123"/>
            <a:ext cx="375138" cy="375139"/>
          </a:xfrm>
          <a:prstGeom prst="rect">
            <a:avLst/>
          </a:prstGeom>
        </p:spPr>
      </p:pic>
      <p:pic>
        <p:nvPicPr>
          <p:cNvPr id="2314" name="picture 2314"/>
          <p:cNvPicPr>
            <a:picLocks noChangeAspect="1"/>
          </p:cNvPicPr>
          <p:nvPr/>
        </p:nvPicPr>
        <p:blipFill>
          <a:blip r:embed="rId3"/>
          <a:stretch>
            <a:fillRect/>
          </a:stretch>
        </p:blipFill>
        <p:spPr>
          <a:xfrm rot="21600000">
            <a:off x="5057507" y="3748123"/>
            <a:ext cx="375138" cy="375139"/>
          </a:xfrm>
          <a:prstGeom prst="rect">
            <a:avLst/>
          </a:prstGeom>
        </p:spPr>
      </p:pic>
      <p:pic>
        <p:nvPicPr>
          <p:cNvPr id="2316" name="picture 2316"/>
          <p:cNvPicPr>
            <a:picLocks noChangeAspect="1"/>
          </p:cNvPicPr>
          <p:nvPr/>
        </p:nvPicPr>
        <p:blipFill>
          <a:blip r:embed="rId3"/>
          <a:stretch>
            <a:fillRect/>
          </a:stretch>
        </p:blipFill>
        <p:spPr>
          <a:xfrm rot="21600000">
            <a:off x="3827611" y="2414623"/>
            <a:ext cx="375138" cy="375138"/>
          </a:xfrm>
          <a:prstGeom prst="rect">
            <a:avLst/>
          </a:prstGeom>
        </p:spPr>
      </p:pic>
      <p:pic>
        <p:nvPicPr>
          <p:cNvPr id="2318" name="picture 2318"/>
          <p:cNvPicPr>
            <a:picLocks noChangeAspect="1"/>
          </p:cNvPicPr>
          <p:nvPr/>
        </p:nvPicPr>
        <p:blipFill>
          <a:blip r:embed="rId3"/>
          <a:stretch>
            <a:fillRect/>
          </a:stretch>
        </p:blipFill>
        <p:spPr>
          <a:xfrm rot="21600000">
            <a:off x="5474151" y="2541623"/>
            <a:ext cx="375138" cy="375138"/>
          </a:xfrm>
          <a:prstGeom prst="rect">
            <a:avLst/>
          </a:prstGeom>
        </p:spPr>
      </p:pic>
      <p:pic>
        <p:nvPicPr>
          <p:cNvPr id="2320" name="picture 2320"/>
          <p:cNvPicPr>
            <a:picLocks noChangeAspect="1"/>
          </p:cNvPicPr>
          <p:nvPr/>
        </p:nvPicPr>
        <p:blipFill>
          <a:blip r:embed="rId3"/>
          <a:stretch>
            <a:fillRect/>
          </a:stretch>
        </p:blipFill>
        <p:spPr>
          <a:xfrm rot="21600000">
            <a:off x="6287403" y="3938623"/>
            <a:ext cx="375138" cy="375139"/>
          </a:xfrm>
          <a:prstGeom prst="rect">
            <a:avLst/>
          </a:prstGeom>
        </p:spPr>
      </p:pic>
      <p:pic>
        <p:nvPicPr>
          <p:cNvPr id="2322" name="picture 2322"/>
          <p:cNvPicPr>
            <a:picLocks noChangeAspect="1"/>
          </p:cNvPicPr>
          <p:nvPr/>
        </p:nvPicPr>
        <p:blipFill>
          <a:blip r:embed="rId3"/>
          <a:stretch>
            <a:fillRect/>
          </a:stretch>
        </p:blipFill>
        <p:spPr>
          <a:xfrm rot="21600000">
            <a:off x="6287403" y="2414623"/>
            <a:ext cx="375138" cy="37513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6" name="textbox 2326"/>
          <p:cNvSpPr/>
          <p:nvPr/>
        </p:nvSpPr>
        <p:spPr>
          <a:xfrm>
            <a:off x="665785" y="612282"/>
            <a:ext cx="9091295" cy="900430"/>
          </a:xfrm>
          <a:prstGeom prst="rect">
            <a:avLst/>
          </a:prstGeom>
        </p:spPr>
        <p:txBody>
          <a:bodyPr vert="horz" wrap="square" lIns="0" tIns="0" rIns="0" bIns="0"/>
          <a:lstStyle/>
          <a:p>
            <a:pPr algn="l" rtl="0" eaLnBrk="0">
              <a:lnSpc>
                <a:spcPct val="85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ct val="8200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a:p>
            <a:pPr algn="r" eaLnBrk="0">
              <a:lnSpc>
                <a:spcPct val="88000"/>
              </a:lnSpc>
              <a:spcBef>
                <a:spcPts val="740"/>
              </a:spcBef>
            </a:pPr>
            <a:endParaRPr lang="en-US" altLang="en-US" sz="1200" dirty="0">
              <a:latin typeface="微软雅黑" panose="020B0503020204020204" charset="-122"/>
              <a:ea typeface="微软雅黑" panose="020B0503020204020204" charset="-122"/>
              <a:cs typeface="微软雅黑" panose="020B0503020204020204" charset="-122"/>
            </a:endParaRPr>
          </a:p>
          <a:p>
            <a:pPr algn="r" eaLnBrk="0">
              <a:lnSpc>
                <a:spcPct val="88000"/>
              </a:lnSpc>
              <a:spcBef>
                <a:spcPts val="740"/>
              </a:spcBef>
            </a:pPr>
            <a:r>
              <a:rPr sz="4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所以我们一方面要减少过充</a:t>
            </a:r>
            <a:endParaRPr lang="en-US" altLang="en-US" sz="4800" dirty="0">
              <a:latin typeface="微软雅黑" panose="020B0503020204020204" charset="-122"/>
              <a:ea typeface="微软雅黑" panose="020B0503020204020204" charset="-122"/>
              <a:cs typeface="微软雅黑" panose="020B0503020204020204" charset="-122"/>
            </a:endParaRPr>
          </a:p>
        </p:txBody>
      </p:sp>
      <p:pic>
        <p:nvPicPr>
          <p:cNvPr id="2328" name="picture 2328"/>
          <p:cNvPicPr>
            <a:picLocks noChangeAspect="1"/>
          </p:cNvPicPr>
          <p:nvPr/>
        </p:nvPicPr>
        <p:blipFill>
          <a:blip r:embed="rId1"/>
          <a:stretch>
            <a:fillRect/>
          </a:stretch>
        </p:blipFill>
        <p:spPr>
          <a:xfrm rot="21600000">
            <a:off x="2927350" y="2810851"/>
            <a:ext cx="2349401" cy="1138337"/>
          </a:xfrm>
          <a:prstGeom prst="rect">
            <a:avLst/>
          </a:prstGeom>
        </p:spPr>
      </p:pic>
      <p:pic>
        <p:nvPicPr>
          <p:cNvPr id="2330" name="picture 2330"/>
          <p:cNvPicPr>
            <a:picLocks noChangeAspect="1"/>
          </p:cNvPicPr>
          <p:nvPr/>
        </p:nvPicPr>
        <p:blipFill>
          <a:blip r:embed="rId2"/>
          <a:stretch>
            <a:fillRect/>
          </a:stretch>
        </p:blipFill>
        <p:spPr>
          <a:xfrm rot="21600000">
            <a:off x="8118450" y="2674551"/>
            <a:ext cx="1619275" cy="1366263"/>
          </a:xfrm>
          <a:prstGeom prst="rect">
            <a:avLst/>
          </a:prstGeom>
        </p:spPr>
      </p:pic>
      <p:sp>
        <p:nvSpPr>
          <p:cNvPr id="2332" name="textbox 2332"/>
          <p:cNvSpPr/>
          <p:nvPr/>
        </p:nvSpPr>
        <p:spPr>
          <a:xfrm>
            <a:off x="661975" y="5978388"/>
            <a:ext cx="1754505" cy="196850"/>
          </a:xfrm>
          <a:prstGeom prst="rect">
            <a:avLst/>
          </a:prstGeom>
        </p:spPr>
        <p:txBody>
          <a:bodyPr vert="horz" wrap="square" lIns="0" tIns="0" rIns="0" bIns="0"/>
          <a:lstStyle/>
          <a:p>
            <a:pPr algn="l" rtl="0" eaLnBrk="0">
              <a:lnSpc>
                <a:spcPct val="83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ts val="145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6" name="textbox 2336"/>
          <p:cNvSpPr/>
          <p:nvPr/>
        </p:nvSpPr>
        <p:spPr>
          <a:xfrm>
            <a:off x="665785" y="612282"/>
            <a:ext cx="10005695" cy="899160"/>
          </a:xfrm>
          <a:prstGeom prst="rect">
            <a:avLst/>
          </a:prstGeom>
        </p:spPr>
        <p:txBody>
          <a:bodyPr vert="horz" wrap="square" lIns="0" tIns="0" rIns="0" bIns="0"/>
          <a:lstStyle/>
          <a:p>
            <a:pPr algn="l" rtl="0" eaLnBrk="0">
              <a:lnSpc>
                <a:spcPct val="85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ct val="8200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a:p>
            <a:pPr algn="r" eaLnBrk="0">
              <a:lnSpc>
                <a:spcPct val="89000"/>
              </a:lnSpc>
              <a:spcBef>
                <a:spcPts val="670"/>
              </a:spcBef>
            </a:pPr>
            <a:endParaRPr lang="en-US" altLang="en-US" sz="1200" dirty="0">
              <a:latin typeface="微软雅黑" panose="020B0503020204020204" charset="-122"/>
              <a:ea typeface="微软雅黑" panose="020B0503020204020204" charset="-122"/>
              <a:cs typeface="微软雅黑" panose="020B0503020204020204" charset="-122"/>
            </a:endParaRPr>
          </a:p>
          <a:p>
            <a:pPr algn="r" eaLnBrk="0">
              <a:lnSpc>
                <a:spcPct val="89000"/>
              </a:lnSpc>
              <a:spcBef>
                <a:spcPts val="670"/>
              </a:spcBef>
            </a:pPr>
            <a:r>
              <a:rPr sz="4800" kern="0" spc="-15" dirty="0">
                <a:solidFill>
                  <a:srgbClr val="000000">
                    <a:alpha val="100000"/>
                  </a:srgbClr>
                </a:solidFill>
                <a:latin typeface="微软雅黑" panose="020B0503020204020204" charset="-122"/>
                <a:ea typeface="微软雅黑" panose="020B0503020204020204" charset="-122"/>
                <a:cs typeface="微软雅黑" panose="020B0503020204020204" charset="-122"/>
              </a:rPr>
              <a:t>一方面要在纹状体储</a:t>
            </a:r>
            <a:r>
              <a:rPr sz="48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存能力下降后</a:t>
            </a:r>
            <a:endParaRPr lang="en-US" altLang="en-US" sz="4800" dirty="0">
              <a:latin typeface="微软雅黑" panose="020B0503020204020204" charset="-122"/>
              <a:ea typeface="微软雅黑" panose="020B0503020204020204" charset="-122"/>
              <a:cs typeface="微软雅黑" panose="020B0503020204020204" charset="-122"/>
            </a:endParaRPr>
          </a:p>
        </p:txBody>
      </p:sp>
      <p:pic>
        <p:nvPicPr>
          <p:cNvPr id="2338" name="picture 2338"/>
          <p:cNvPicPr>
            <a:picLocks noChangeAspect="1"/>
          </p:cNvPicPr>
          <p:nvPr/>
        </p:nvPicPr>
        <p:blipFill>
          <a:blip r:embed="rId1"/>
          <a:stretch>
            <a:fillRect/>
          </a:stretch>
        </p:blipFill>
        <p:spPr>
          <a:xfrm rot="21600000">
            <a:off x="8118450" y="2674551"/>
            <a:ext cx="1619275" cy="1366263"/>
          </a:xfrm>
          <a:prstGeom prst="rect">
            <a:avLst/>
          </a:prstGeom>
        </p:spPr>
      </p:pic>
      <p:pic>
        <p:nvPicPr>
          <p:cNvPr id="2340" name="picture 2340"/>
          <p:cNvPicPr>
            <a:picLocks noChangeAspect="1"/>
          </p:cNvPicPr>
          <p:nvPr/>
        </p:nvPicPr>
        <p:blipFill>
          <a:blip r:embed="rId2"/>
          <a:stretch>
            <a:fillRect/>
          </a:stretch>
        </p:blipFill>
        <p:spPr>
          <a:xfrm rot="21600000">
            <a:off x="2927350" y="2810851"/>
            <a:ext cx="1855837" cy="1138337"/>
          </a:xfrm>
          <a:prstGeom prst="rect">
            <a:avLst/>
          </a:prstGeom>
        </p:spPr>
      </p:pic>
      <p:pic>
        <p:nvPicPr>
          <p:cNvPr id="2342" name="picture 2342"/>
          <p:cNvPicPr>
            <a:picLocks noChangeAspect="1"/>
          </p:cNvPicPr>
          <p:nvPr/>
        </p:nvPicPr>
        <p:blipFill>
          <a:blip r:embed="rId3"/>
          <a:stretch>
            <a:fillRect/>
          </a:stretch>
        </p:blipFill>
        <p:spPr>
          <a:xfrm rot="21600000">
            <a:off x="5001542" y="2019300"/>
            <a:ext cx="635000" cy="635000"/>
          </a:xfrm>
          <a:prstGeom prst="rect">
            <a:avLst/>
          </a:prstGeom>
        </p:spPr>
      </p:pic>
      <p:sp>
        <p:nvSpPr>
          <p:cNvPr id="2344" name="textbox 2344"/>
          <p:cNvSpPr/>
          <p:nvPr/>
        </p:nvSpPr>
        <p:spPr>
          <a:xfrm>
            <a:off x="661975" y="5978388"/>
            <a:ext cx="1754505" cy="196850"/>
          </a:xfrm>
          <a:prstGeom prst="rect">
            <a:avLst/>
          </a:prstGeom>
        </p:spPr>
        <p:txBody>
          <a:bodyPr vert="horz" wrap="square" lIns="0" tIns="0" rIns="0" bIns="0"/>
          <a:lstStyle/>
          <a:p>
            <a:pPr algn="l" rtl="0" eaLnBrk="0">
              <a:lnSpc>
                <a:spcPct val="83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ts val="145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8" name="textbox 2348"/>
          <p:cNvSpPr/>
          <p:nvPr/>
        </p:nvSpPr>
        <p:spPr>
          <a:xfrm>
            <a:off x="665785" y="612282"/>
            <a:ext cx="10615295" cy="913765"/>
          </a:xfrm>
          <a:prstGeom prst="rect">
            <a:avLst/>
          </a:prstGeom>
        </p:spPr>
        <p:txBody>
          <a:bodyPr vert="horz" wrap="square" lIns="0" tIns="0" rIns="0" bIns="0"/>
          <a:lstStyle/>
          <a:p>
            <a:pPr algn="l" rtl="0" eaLnBrk="0">
              <a:lnSpc>
                <a:spcPct val="85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ct val="8200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a:p>
            <a:pPr algn="r" eaLnBrk="0">
              <a:lnSpc>
                <a:spcPct val="90000"/>
              </a:lnSpc>
              <a:spcBef>
                <a:spcPts val="730"/>
              </a:spcBef>
            </a:pPr>
            <a:endParaRPr lang="en-US" altLang="en-US" sz="1200" dirty="0">
              <a:latin typeface="微软雅黑" panose="020B0503020204020204" charset="-122"/>
              <a:ea typeface="微软雅黑" panose="020B0503020204020204" charset="-122"/>
              <a:cs typeface="微软雅黑" panose="020B0503020204020204" charset="-122"/>
            </a:endParaRPr>
          </a:p>
          <a:p>
            <a:pPr algn="r" eaLnBrk="0">
              <a:lnSpc>
                <a:spcPct val="90000"/>
              </a:lnSpc>
              <a:spcBef>
                <a:spcPts val="730"/>
              </a:spcBef>
            </a:pPr>
            <a:r>
              <a:rPr sz="4800" kern="0" spc="-15" dirty="0">
                <a:solidFill>
                  <a:srgbClr val="000000">
                    <a:alpha val="100000"/>
                  </a:srgbClr>
                </a:solidFill>
                <a:latin typeface="微软雅黑" panose="020B0503020204020204" charset="-122"/>
                <a:ea typeface="微软雅黑" panose="020B0503020204020204" charset="-122"/>
                <a:cs typeface="微软雅黑" panose="020B0503020204020204" charset="-122"/>
              </a:rPr>
              <a:t>让药物减少峰值刺激，改为平稳的刺激</a:t>
            </a:r>
            <a:endParaRPr lang="en-US" altLang="en-US" sz="4800" dirty="0">
              <a:latin typeface="微软雅黑" panose="020B0503020204020204" charset="-122"/>
              <a:ea typeface="微软雅黑" panose="020B0503020204020204" charset="-122"/>
              <a:cs typeface="微软雅黑" panose="020B0503020204020204" charset="-122"/>
            </a:endParaRPr>
          </a:p>
        </p:txBody>
      </p:sp>
      <p:pic>
        <p:nvPicPr>
          <p:cNvPr id="2350" name="picture 2350"/>
          <p:cNvPicPr>
            <a:picLocks noChangeAspect="1"/>
          </p:cNvPicPr>
          <p:nvPr/>
        </p:nvPicPr>
        <p:blipFill>
          <a:blip r:embed="rId1"/>
          <a:stretch>
            <a:fillRect/>
          </a:stretch>
        </p:blipFill>
        <p:spPr>
          <a:xfrm rot="21600000">
            <a:off x="3611464" y="5307120"/>
            <a:ext cx="3178225" cy="812800"/>
          </a:xfrm>
          <a:prstGeom prst="rect">
            <a:avLst/>
          </a:prstGeom>
        </p:spPr>
      </p:pic>
      <p:pic>
        <p:nvPicPr>
          <p:cNvPr id="2352" name="picture 2352"/>
          <p:cNvPicPr>
            <a:picLocks noChangeAspect="1"/>
          </p:cNvPicPr>
          <p:nvPr/>
        </p:nvPicPr>
        <p:blipFill>
          <a:blip r:embed="rId2"/>
          <a:stretch>
            <a:fillRect/>
          </a:stretch>
        </p:blipFill>
        <p:spPr>
          <a:xfrm rot="21600000">
            <a:off x="8118450" y="2674551"/>
            <a:ext cx="1619275" cy="1366263"/>
          </a:xfrm>
          <a:prstGeom prst="rect">
            <a:avLst/>
          </a:prstGeom>
        </p:spPr>
      </p:pic>
      <p:pic>
        <p:nvPicPr>
          <p:cNvPr id="2354" name="picture 2354"/>
          <p:cNvPicPr>
            <a:picLocks noChangeAspect="1"/>
          </p:cNvPicPr>
          <p:nvPr/>
        </p:nvPicPr>
        <p:blipFill>
          <a:blip r:embed="rId3"/>
          <a:stretch>
            <a:fillRect/>
          </a:stretch>
        </p:blipFill>
        <p:spPr>
          <a:xfrm rot="21600000">
            <a:off x="2927350" y="2810851"/>
            <a:ext cx="1855837" cy="1138337"/>
          </a:xfrm>
          <a:prstGeom prst="rect">
            <a:avLst/>
          </a:prstGeom>
        </p:spPr>
      </p:pic>
      <p:sp>
        <p:nvSpPr>
          <p:cNvPr id="2356" name="textbox 2356"/>
          <p:cNvSpPr/>
          <p:nvPr/>
        </p:nvSpPr>
        <p:spPr>
          <a:xfrm>
            <a:off x="661975" y="5978388"/>
            <a:ext cx="1754505" cy="196850"/>
          </a:xfrm>
          <a:prstGeom prst="rect">
            <a:avLst/>
          </a:prstGeom>
        </p:spPr>
        <p:txBody>
          <a:bodyPr vert="horz" wrap="square" lIns="0" tIns="0" rIns="0" bIns="0"/>
          <a:lstStyle/>
          <a:p>
            <a:pPr algn="l" rtl="0" eaLnBrk="0">
              <a:lnSpc>
                <a:spcPct val="83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ts val="145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0" name="textbox 2360"/>
          <p:cNvSpPr/>
          <p:nvPr/>
        </p:nvSpPr>
        <p:spPr>
          <a:xfrm>
            <a:off x="665785" y="612282"/>
            <a:ext cx="9256395" cy="915035"/>
          </a:xfrm>
          <a:prstGeom prst="rect">
            <a:avLst/>
          </a:prstGeom>
        </p:spPr>
        <p:txBody>
          <a:bodyPr vert="horz" wrap="square" lIns="0" tIns="0" rIns="0" bIns="0"/>
          <a:lstStyle/>
          <a:p>
            <a:pPr algn="l" rtl="0" eaLnBrk="0">
              <a:lnSpc>
                <a:spcPct val="85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ct val="8200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a:p>
            <a:pPr algn="r" eaLnBrk="0">
              <a:lnSpc>
                <a:spcPct val="91000"/>
              </a:lnSpc>
              <a:spcBef>
                <a:spcPts val="680"/>
              </a:spcBef>
            </a:pPr>
            <a:endParaRPr lang="en-US" altLang="en-US" sz="1200" dirty="0">
              <a:latin typeface="微软雅黑" panose="020B0503020204020204" charset="-122"/>
              <a:ea typeface="微软雅黑" panose="020B0503020204020204" charset="-122"/>
              <a:cs typeface="微软雅黑" panose="020B0503020204020204" charset="-122"/>
            </a:endParaRPr>
          </a:p>
          <a:p>
            <a:pPr algn="r" eaLnBrk="0">
              <a:lnSpc>
                <a:spcPct val="91000"/>
              </a:lnSpc>
              <a:spcBef>
                <a:spcPts val="680"/>
              </a:spcBef>
            </a:pPr>
            <a:r>
              <a:rPr lang="zh-CN" altLang="en-US" sz="48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平稳持续</a:t>
            </a:r>
            <a:r>
              <a:rPr sz="48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给药，给予药物的恒流</a:t>
            </a:r>
            <a:endParaRPr lang="en-US" altLang="en-US" sz="4800" dirty="0">
              <a:latin typeface="微软雅黑" panose="020B0503020204020204" charset="-122"/>
              <a:ea typeface="微软雅黑" panose="020B0503020204020204" charset="-122"/>
              <a:cs typeface="微软雅黑" panose="020B0503020204020204" charset="-122"/>
            </a:endParaRPr>
          </a:p>
        </p:txBody>
      </p:sp>
      <p:pic>
        <p:nvPicPr>
          <p:cNvPr id="2362" name="picture 2362"/>
          <p:cNvPicPr>
            <a:picLocks noChangeAspect="1"/>
          </p:cNvPicPr>
          <p:nvPr/>
        </p:nvPicPr>
        <p:blipFill>
          <a:blip r:embed="rId1"/>
          <a:stretch>
            <a:fillRect/>
          </a:stretch>
        </p:blipFill>
        <p:spPr>
          <a:xfrm rot="21600000">
            <a:off x="8118450" y="2674551"/>
            <a:ext cx="1619275" cy="1366263"/>
          </a:xfrm>
          <a:prstGeom prst="rect">
            <a:avLst/>
          </a:prstGeom>
        </p:spPr>
      </p:pic>
      <p:pic>
        <p:nvPicPr>
          <p:cNvPr id="2364" name="picture 2364"/>
          <p:cNvPicPr>
            <a:picLocks noChangeAspect="1"/>
          </p:cNvPicPr>
          <p:nvPr/>
        </p:nvPicPr>
        <p:blipFill>
          <a:blip r:embed="rId2"/>
          <a:stretch>
            <a:fillRect/>
          </a:stretch>
        </p:blipFill>
        <p:spPr>
          <a:xfrm rot="21600000">
            <a:off x="2927350" y="2810851"/>
            <a:ext cx="1855837" cy="1138337"/>
          </a:xfrm>
          <a:prstGeom prst="rect">
            <a:avLst/>
          </a:prstGeom>
        </p:spPr>
      </p:pic>
      <p:pic>
        <p:nvPicPr>
          <p:cNvPr id="2366" name="picture 2366"/>
          <p:cNvPicPr>
            <a:picLocks noChangeAspect="1"/>
          </p:cNvPicPr>
          <p:nvPr/>
        </p:nvPicPr>
        <p:blipFill>
          <a:blip r:embed="rId3"/>
          <a:stretch>
            <a:fillRect/>
          </a:stretch>
        </p:blipFill>
        <p:spPr>
          <a:xfrm rot="21600000">
            <a:off x="4674597" y="5332323"/>
            <a:ext cx="2115092" cy="743491"/>
          </a:xfrm>
          <a:prstGeom prst="rect">
            <a:avLst/>
          </a:prstGeom>
        </p:spPr>
      </p:pic>
      <p:pic>
        <p:nvPicPr>
          <p:cNvPr id="2368" name="picture 2368"/>
          <p:cNvPicPr>
            <a:picLocks noChangeAspect="1"/>
          </p:cNvPicPr>
          <p:nvPr/>
        </p:nvPicPr>
        <p:blipFill>
          <a:blip r:embed="rId4"/>
          <a:stretch>
            <a:fillRect/>
          </a:stretch>
        </p:blipFill>
        <p:spPr>
          <a:xfrm rot="21600000">
            <a:off x="3611464" y="5307120"/>
            <a:ext cx="749792" cy="812800"/>
          </a:xfrm>
          <a:prstGeom prst="rect">
            <a:avLst/>
          </a:prstGeom>
        </p:spPr>
      </p:pic>
      <p:pic>
        <p:nvPicPr>
          <p:cNvPr id="2370" name="picture 2370"/>
          <p:cNvPicPr>
            <a:picLocks noChangeAspect="1"/>
          </p:cNvPicPr>
          <p:nvPr/>
        </p:nvPicPr>
        <p:blipFill>
          <a:blip r:embed="rId5"/>
          <a:stretch>
            <a:fillRect/>
          </a:stretch>
        </p:blipFill>
        <p:spPr>
          <a:xfrm rot="21600000">
            <a:off x="4162228" y="3986123"/>
            <a:ext cx="743491" cy="743491"/>
          </a:xfrm>
          <a:prstGeom prst="rect">
            <a:avLst/>
          </a:prstGeom>
        </p:spPr>
      </p:pic>
      <p:sp>
        <p:nvSpPr>
          <p:cNvPr id="2372" name="textbox 2372"/>
          <p:cNvSpPr/>
          <p:nvPr/>
        </p:nvSpPr>
        <p:spPr>
          <a:xfrm>
            <a:off x="661975" y="5978388"/>
            <a:ext cx="1754505" cy="196850"/>
          </a:xfrm>
          <a:prstGeom prst="rect">
            <a:avLst/>
          </a:prstGeom>
        </p:spPr>
        <p:txBody>
          <a:bodyPr vert="horz" wrap="square" lIns="0" tIns="0" rIns="0" bIns="0"/>
          <a:lstStyle/>
          <a:p>
            <a:pPr algn="l" rtl="0" eaLnBrk="0">
              <a:lnSpc>
                <a:spcPct val="83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ts val="145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6" name="textbox 2376"/>
          <p:cNvSpPr/>
          <p:nvPr/>
        </p:nvSpPr>
        <p:spPr>
          <a:xfrm>
            <a:off x="665785" y="612282"/>
            <a:ext cx="9256395" cy="915035"/>
          </a:xfrm>
          <a:prstGeom prst="rect">
            <a:avLst/>
          </a:prstGeom>
        </p:spPr>
        <p:txBody>
          <a:bodyPr vert="horz" wrap="square" lIns="0" tIns="0" rIns="0" bIns="0"/>
          <a:lstStyle/>
          <a:p>
            <a:pPr algn="l" rtl="0" eaLnBrk="0">
              <a:lnSpc>
                <a:spcPct val="85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ct val="8200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a:p>
            <a:pPr algn="r" eaLnBrk="0">
              <a:lnSpc>
                <a:spcPct val="91000"/>
              </a:lnSpc>
              <a:spcBef>
                <a:spcPts val="680"/>
              </a:spcBef>
            </a:pPr>
            <a:endParaRPr lang="en-US" altLang="en-US" sz="1200" dirty="0">
              <a:latin typeface="微软雅黑" panose="020B0503020204020204" charset="-122"/>
              <a:ea typeface="微软雅黑" panose="020B0503020204020204" charset="-122"/>
              <a:cs typeface="微软雅黑" panose="020B0503020204020204" charset="-122"/>
            </a:endParaRPr>
          </a:p>
          <a:p>
            <a:pPr algn="r" eaLnBrk="0">
              <a:lnSpc>
                <a:spcPct val="91000"/>
              </a:lnSpc>
              <a:spcBef>
                <a:spcPts val="680"/>
              </a:spcBef>
            </a:pPr>
            <a:r>
              <a:rPr lang="zh-CN" altLang="en-US" sz="48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平稳持续</a:t>
            </a:r>
            <a:r>
              <a:rPr sz="48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给药，给予药物的恒流</a:t>
            </a:r>
            <a:endParaRPr lang="en-US" altLang="en-US" sz="4800" dirty="0">
              <a:latin typeface="微软雅黑" panose="020B0503020204020204" charset="-122"/>
              <a:ea typeface="微软雅黑" panose="020B0503020204020204" charset="-122"/>
              <a:cs typeface="微软雅黑" panose="020B0503020204020204" charset="-122"/>
            </a:endParaRPr>
          </a:p>
        </p:txBody>
      </p:sp>
      <p:pic>
        <p:nvPicPr>
          <p:cNvPr id="2378" name="picture 2378"/>
          <p:cNvPicPr>
            <a:picLocks noChangeAspect="1"/>
          </p:cNvPicPr>
          <p:nvPr/>
        </p:nvPicPr>
        <p:blipFill>
          <a:blip r:embed="rId1"/>
          <a:stretch>
            <a:fillRect/>
          </a:stretch>
        </p:blipFill>
        <p:spPr>
          <a:xfrm rot="21600000">
            <a:off x="8118450" y="2674551"/>
            <a:ext cx="1619275" cy="1366263"/>
          </a:xfrm>
          <a:prstGeom prst="rect">
            <a:avLst/>
          </a:prstGeom>
        </p:spPr>
      </p:pic>
      <p:pic>
        <p:nvPicPr>
          <p:cNvPr id="2380" name="picture 2380"/>
          <p:cNvPicPr>
            <a:picLocks noChangeAspect="1"/>
          </p:cNvPicPr>
          <p:nvPr/>
        </p:nvPicPr>
        <p:blipFill>
          <a:blip r:embed="rId2"/>
          <a:stretch>
            <a:fillRect/>
          </a:stretch>
        </p:blipFill>
        <p:spPr>
          <a:xfrm rot="21600000">
            <a:off x="2927350" y="2810851"/>
            <a:ext cx="1855837" cy="1138337"/>
          </a:xfrm>
          <a:prstGeom prst="rect">
            <a:avLst/>
          </a:prstGeom>
        </p:spPr>
      </p:pic>
      <p:pic>
        <p:nvPicPr>
          <p:cNvPr id="2382" name="picture 2382"/>
          <p:cNvPicPr>
            <a:picLocks noChangeAspect="1"/>
          </p:cNvPicPr>
          <p:nvPr/>
        </p:nvPicPr>
        <p:blipFill>
          <a:blip r:embed="rId3"/>
          <a:stretch>
            <a:fillRect/>
          </a:stretch>
        </p:blipFill>
        <p:spPr>
          <a:xfrm rot="21600000">
            <a:off x="4674597" y="5332323"/>
            <a:ext cx="2115092" cy="743491"/>
          </a:xfrm>
          <a:prstGeom prst="rect">
            <a:avLst/>
          </a:prstGeom>
        </p:spPr>
      </p:pic>
      <p:pic>
        <p:nvPicPr>
          <p:cNvPr id="2384" name="picture 2384"/>
          <p:cNvPicPr>
            <a:picLocks noChangeAspect="1"/>
          </p:cNvPicPr>
          <p:nvPr/>
        </p:nvPicPr>
        <p:blipFill>
          <a:blip r:embed="rId4"/>
          <a:stretch>
            <a:fillRect/>
          </a:stretch>
        </p:blipFill>
        <p:spPr>
          <a:xfrm rot="21600000">
            <a:off x="3611464" y="5307120"/>
            <a:ext cx="749792" cy="812800"/>
          </a:xfrm>
          <a:prstGeom prst="rect">
            <a:avLst/>
          </a:prstGeom>
        </p:spPr>
      </p:pic>
      <p:sp>
        <p:nvSpPr>
          <p:cNvPr id="2386" name="textbox 2386"/>
          <p:cNvSpPr/>
          <p:nvPr/>
        </p:nvSpPr>
        <p:spPr>
          <a:xfrm>
            <a:off x="661975" y="5978388"/>
            <a:ext cx="1754505" cy="196850"/>
          </a:xfrm>
          <a:prstGeom prst="rect">
            <a:avLst/>
          </a:prstGeom>
        </p:spPr>
        <p:txBody>
          <a:bodyPr vert="horz" wrap="square" lIns="0" tIns="0" rIns="0" bIns="0"/>
          <a:lstStyle/>
          <a:p>
            <a:pPr algn="l" rtl="0" eaLnBrk="0">
              <a:lnSpc>
                <a:spcPct val="83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ts val="145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0" name="textbox 2390"/>
          <p:cNvSpPr/>
          <p:nvPr/>
        </p:nvSpPr>
        <p:spPr>
          <a:xfrm>
            <a:off x="665785" y="612282"/>
            <a:ext cx="9256395" cy="915035"/>
          </a:xfrm>
          <a:prstGeom prst="rect">
            <a:avLst/>
          </a:prstGeom>
        </p:spPr>
        <p:txBody>
          <a:bodyPr vert="horz" wrap="square" lIns="0" tIns="0" rIns="0" bIns="0"/>
          <a:lstStyle/>
          <a:p>
            <a:pPr algn="l" rtl="0" eaLnBrk="0">
              <a:lnSpc>
                <a:spcPct val="85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ct val="8200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a:p>
            <a:pPr algn="r" eaLnBrk="0">
              <a:lnSpc>
                <a:spcPct val="91000"/>
              </a:lnSpc>
              <a:spcBef>
                <a:spcPts val="680"/>
              </a:spcBef>
            </a:pPr>
            <a:endParaRPr lang="en-US" altLang="en-US" sz="1200" dirty="0">
              <a:latin typeface="微软雅黑" panose="020B0503020204020204" charset="-122"/>
              <a:ea typeface="微软雅黑" panose="020B0503020204020204" charset="-122"/>
              <a:cs typeface="微软雅黑" panose="020B0503020204020204" charset="-122"/>
            </a:endParaRPr>
          </a:p>
          <a:p>
            <a:pPr algn="r" eaLnBrk="0">
              <a:lnSpc>
                <a:spcPct val="91000"/>
              </a:lnSpc>
              <a:spcBef>
                <a:spcPts val="680"/>
              </a:spcBef>
            </a:pPr>
            <a:r>
              <a:rPr lang="zh-CN" altLang="en-US" sz="48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平稳持续</a:t>
            </a:r>
            <a:r>
              <a:rPr sz="48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给药，给予药物的恒流</a:t>
            </a:r>
            <a:endParaRPr lang="en-US" altLang="en-US" sz="4800" dirty="0">
              <a:latin typeface="微软雅黑" panose="020B0503020204020204" charset="-122"/>
              <a:ea typeface="微软雅黑" panose="020B0503020204020204" charset="-122"/>
              <a:cs typeface="微软雅黑" panose="020B0503020204020204" charset="-122"/>
            </a:endParaRPr>
          </a:p>
        </p:txBody>
      </p:sp>
      <p:pic>
        <p:nvPicPr>
          <p:cNvPr id="2392" name="picture 2392"/>
          <p:cNvPicPr>
            <a:picLocks noChangeAspect="1"/>
          </p:cNvPicPr>
          <p:nvPr/>
        </p:nvPicPr>
        <p:blipFill>
          <a:blip r:embed="rId1"/>
          <a:stretch>
            <a:fillRect/>
          </a:stretch>
        </p:blipFill>
        <p:spPr>
          <a:xfrm rot="21600000">
            <a:off x="8118450" y="2674551"/>
            <a:ext cx="1619275" cy="1366263"/>
          </a:xfrm>
          <a:prstGeom prst="rect">
            <a:avLst/>
          </a:prstGeom>
        </p:spPr>
      </p:pic>
      <p:pic>
        <p:nvPicPr>
          <p:cNvPr id="2394" name="picture 2394"/>
          <p:cNvPicPr>
            <a:picLocks noChangeAspect="1"/>
          </p:cNvPicPr>
          <p:nvPr/>
        </p:nvPicPr>
        <p:blipFill>
          <a:blip r:embed="rId2"/>
          <a:stretch>
            <a:fillRect/>
          </a:stretch>
        </p:blipFill>
        <p:spPr>
          <a:xfrm rot="21600000">
            <a:off x="2927350" y="2810851"/>
            <a:ext cx="1855837" cy="1138337"/>
          </a:xfrm>
          <a:prstGeom prst="rect">
            <a:avLst/>
          </a:prstGeom>
        </p:spPr>
      </p:pic>
      <p:pic>
        <p:nvPicPr>
          <p:cNvPr id="2396" name="picture 2396"/>
          <p:cNvPicPr>
            <a:picLocks noChangeAspect="1"/>
          </p:cNvPicPr>
          <p:nvPr/>
        </p:nvPicPr>
        <p:blipFill>
          <a:blip r:embed="rId3"/>
          <a:stretch>
            <a:fillRect/>
          </a:stretch>
        </p:blipFill>
        <p:spPr>
          <a:xfrm rot="21600000">
            <a:off x="5131797" y="5332323"/>
            <a:ext cx="1657892" cy="743491"/>
          </a:xfrm>
          <a:prstGeom prst="rect">
            <a:avLst/>
          </a:prstGeom>
        </p:spPr>
      </p:pic>
      <p:pic>
        <p:nvPicPr>
          <p:cNvPr id="2398" name="picture 2398"/>
          <p:cNvPicPr>
            <a:picLocks noChangeAspect="1"/>
          </p:cNvPicPr>
          <p:nvPr/>
        </p:nvPicPr>
        <p:blipFill>
          <a:blip r:embed="rId4"/>
          <a:stretch>
            <a:fillRect/>
          </a:stretch>
        </p:blipFill>
        <p:spPr>
          <a:xfrm rot="21600000">
            <a:off x="3611464" y="5307120"/>
            <a:ext cx="749792" cy="812800"/>
          </a:xfrm>
          <a:prstGeom prst="rect">
            <a:avLst/>
          </a:prstGeom>
        </p:spPr>
      </p:pic>
      <p:pic>
        <p:nvPicPr>
          <p:cNvPr id="2400" name="picture 2400"/>
          <p:cNvPicPr>
            <a:picLocks noChangeAspect="1"/>
          </p:cNvPicPr>
          <p:nvPr/>
        </p:nvPicPr>
        <p:blipFill>
          <a:blip r:embed="rId5"/>
          <a:stretch>
            <a:fillRect/>
          </a:stretch>
        </p:blipFill>
        <p:spPr>
          <a:xfrm rot="21600000">
            <a:off x="4674597" y="3960723"/>
            <a:ext cx="743491" cy="743491"/>
          </a:xfrm>
          <a:prstGeom prst="rect">
            <a:avLst/>
          </a:prstGeom>
        </p:spPr>
      </p:pic>
      <p:sp>
        <p:nvSpPr>
          <p:cNvPr id="2402" name="textbox 2402"/>
          <p:cNvSpPr/>
          <p:nvPr/>
        </p:nvSpPr>
        <p:spPr>
          <a:xfrm>
            <a:off x="661975" y="5978388"/>
            <a:ext cx="1754505" cy="196850"/>
          </a:xfrm>
          <a:prstGeom prst="rect">
            <a:avLst/>
          </a:prstGeom>
        </p:spPr>
        <p:txBody>
          <a:bodyPr vert="horz" wrap="square" lIns="0" tIns="0" rIns="0" bIns="0"/>
          <a:lstStyle/>
          <a:p>
            <a:pPr algn="l" rtl="0" eaLnBrk="0">
              <a:lnSpc>
                <a:spcPct val="83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ts val="145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 name="textbox 2406"/>
          <p:cNvSpPr/>
          <p:nvPr/>
        </p:nvSpPr>
        <p:spPr>
          <a:xfrm>
            <a:off x="665785" y="612282"/>
            <a:ext cx="9256395" cy="915035"/>
          </a:xfrm>
          <a:prstGeom prst="rect">
            <a:avLst/>
          </a:prstGeom>
        </p:spPr>
        <p:txBody>
          <a:bodyPr vert="horz" wrap="square" lIns="0" tIns="0" rIns="0" bIns="0"/>
          <a:lstStyle/>
          <a:p>
            <a:pPr algn="l" rtl="0" eaLnBrk="0">
              <a:lnSpc>
                <a:spcPct val="85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ct val="8200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a:p>
            <a:pPr algn="r" eaLnBrk="0">
              <a:lnSpc>
                <a:spcPct val="91000"/>
              </a:lnSpc>
              <a:spcBef>
                <a:spcPts val="680"/>
              </a:spcBef>
            </a:pPr>
            <a:endParaRPr lang="en-US" altLang="en-US" sz="1200" dirty="0">
              <a:latin typeface="微软雅黑" panose="020B0503020204020204" charset="-122"/>
              <a:ea typeface="微软雅黑" panose="020B0503020204020204" charset="-122"/>
              <a:cs typeface="微软雅黑" panose="020B0503020204020204" charset="-122"/>
            </a:endParaRPr>
          </a:p>
          <a:p>
            <a:pPr algn="r" eaLnBrk="0">
              <a:lnSpc>
                <a:spcPct val="91000"/>
              </a:lnSpc>
              <a:spcBef>
                <a:spcPts val="680"/>
              </a:spcBef>
            </a:pPr>
            <a:r>
              <a:rPr lang="zh-CN" altLang="en-US" sz="48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平稳持续</a:t>
            </a:r>
            <a:r>
              <a:rPr sz="48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给药，给予药物的恒流</a:t>
            </a:r>
            <a:endParaRPr lang="en-US" altLang="en-US" sz="4800" dirty="0">
              <a:latin typeface="微软雅黑" panose="020B0503020204020204" charset="-122"/>
              <a:ea typeface="微软雅黑" panose="020B0503020204020204" charset="-122"/>
              <a:cs typeface="微软雅黑" panose="020B0503020204020204" charset="-122"/>
            </a:endParaRPr>
          </a:p>
        </p:txBody>
      </p:sp>
      <p:pic>
        <p:nvPicPr>
          <p:cNvPr id="2408" name="picture 2408"/>
          <p:cNvPicPr>
            <a:picLocks noChangeAspect="1"/>
          </p:cNvPicPr>
          <p:nvPr/>
        </p:nvPicPr>
        <p:blipFill>
          <a:blip r:embed="rId1"/>
          <a:stretch>
            <a:fillRect/>
          </a:stretch>
        </p:blipFill>
        <p:spPr>
          <a:xfrm rot="21600000">
            <a:off x="8118450" y="2674551"/>
            <a:ext cx="1619275" cy="1366263"/>
          </a:xfrm>
          <a:prstGeom prst="rect">
            <a:avLst/>
          </a:prstGeom>
        </p:spPr>
      </p:pic>
      <p:pic>
        <p:nvPicPr>
          <p:cNvPr id="2410" name="picture 2410"/>
          <p:cNvPicPr>
            <a:picLocks noChangeAspect="1"/>
          </p:cNvPicPr>
          <p:nvPr/>
        </p:nvPicPr>
        <p:blipFill>
          <a:blip r:embed="rId2"/>
          <a:stretch>
            <a:fillRect/>
          </a:stretch>
        </p:blipFill>
        <p:spPr>
          <a:xfrm rot="21600000">
            <a:off x="2927350" y="2810851"/>
            <a:ext cx="1855837" cy="1138337"/>
          </a:xfrm>
          <a:prstGeom prst="rect">
            <a:avLst/>
          </a:prstGeom>
        </p:spPr>
      </p:pic>
      <p:pic>
        <p:nvPicPr>
          <p:cNvPr id="2412" name="picture 2412"/>
          <p:cNvPicPr>
            <a:picLocks noChangeAspect="1"/>
          </p:cNvPicPr>
          <p:nvPr/>
        </p:nvPicPr>
        <p:blipFill>
          <a:blip r:embed="rId3"/>
          <a:stretch>
            <a:fillRect/>
          </a:stretch>
        </p:blipFill>
        <p:spPr>
          <a:xfrm rot="21600000">
            <a:off x="5131797" y="5332323"/>
            <a:ext cx="1657892" cy="743491"/>
          </a:xfrm>
          <a:prstGeom prst="rect">
            <a:avLst/>
          </a:prstGeom>
        </p:spPr>
      </p:pic>
      <p:pic>
        <p:nvPicPr>
          <p:cNvPr id="2414" name="picture 2414"/>
          <p:cNvPicPr>
            <a:picLocks noChangeAspect="1"/>
          </p:cNvPicPr>
          <p:nvPr/>
        </p:nvPicPr>
        <p:blipFill>
          <a:blip r:embed="rId4"/>
          <a:stretch>
            <a:fillRect/>
          </a:stretch>
        </p:blipFill>
        <p:spPr>
          <a:xfrm rot="21600000">
            <a:off x="3611464" y="5307120"/>
            <a:ext cx="749792" cy="812800"/>
          </a:xfrm>
          <a:prstGeom prst="rect">
            <a:avLst/>
          </a:prstGeom>
        </p:spPr>
      </p:pic>
      <p:sp>
        <p:nvSpPr>
          <p:cNvPr id="2416" name="textbox 2416"/>
          <p:cNvSpPr/>
          <p:nvPr/>
        </p:nvSpPr>
        <p:spPr>
          <a:xfrm>
            <a:off x="661975" y="5978388"/>
            <a:ext cx="1754505" cy="196850"/>
          </a:xfrm>
          <a:prstGeom prst="rect">
            <a:avLst/>
          </a:prstGeom>
        </p:spPr>
        <p:txBody>
          <a:bodyPr vert="horz" wrap="square" lIns="0" tIns="0" rIns="0" bIns="0"/>
          <a:lstStyle/>
          <a:p>
            <a:pPr algn="l" rtl="0" eaLnBrk="0">
              <a:lnSpc>
                <a:spcPct val="83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ts val="145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0" name="textbox 1980"/>
          <p:cNvSpPr/>
          <p:nvPr/>
        </p:nvSpPr>
        <p:spPr>
          <a:xfrm>
            <a:off x="661975" y="4510215"/>
            <a:ext cx="7688580" cy="1665288"/>
          </a:xfrm>
          <a:prstGeom prst="rect">
            <a:avLst/>
          </a:prstGeom>
        </p:spPr>
        <p:txBody>
          <a:bodyPr vert="horz" wrap="square" lIns="0" tIns="0" rIns="0" bIns="0"/>
          <a:lstStyle/>
          <a:p>
            <a:pPr algn="l" rtl="0" eaLnBrk="0">
              <a:lnSpc>
                <a:spcPct val="100000"/>
              </a:lnSpc>
            </a:pPr>
            <a:endParaRPr lang="en-US" altLang="en-US" sz="100" dirty="0">
              <a:latin typeface="微软雅黑" panose="020B0503020204020204" charset="-122"/>
              <a:ea typeface="微软雅黑" panose="020B0503020204020204" charset="-122"/>
              <a:cs typeface="微软雅黑" panose="020B0503020204020204" charset="-122"/>
            </a:endParaRPr>
          </a:p>
          <a:p>
            <a:pPr algn="r" eaLnBrk="0">
              <a:lnSpc>
                <a:spcPct val="88000"/>
              </a:lnSpc>
            </a:pPr>
            <a:r>
              <a:rPr sz="2700" kern="0" spc="-5" dirty="0">
                <a:solidFill>
                  <a:srgbClr val="5E5E5E">
                    <a:alpha val="100000"/>
                  </a:srgbClr>
                </a:solidFill>
                <a:latin typeface="微软雅黑" panose="020B0503020204020204" charset="-122"/>
                <a:ea typeface="微软雅黑" panose="020B0503020204020204" charset="-122"/>
                <a:cs typeface="微软雅黑" panose="020B0503020204020204" charset="-122"/>
              </a:rPr>
              <a:t>鸡尾酒疗法        </a:t>
            </a:r>
            <a:r>
              <a:rPr sz="2700" kern="0" spc="-10" dirty="0">
                <a:solidFill>
                  <a:srgbClr val="5E5E5E">
                    <a:alpha val="100000"/>
                  </a:srgbClr>
                </a:solidFill>
                <a:latin typeface="微软雅黑" panose="020B0503020204020204" charset="-122"/>
                <a:ea typeface="微软雅黑" panose="020B0503020204020204" charset="-122"/>
                <a:cs typeface="微软雅黑" panose="020B0503020204020204" charset="-122"/>
              </a:rPr>
              <a:t>      </a:t>
            </a:r>
            <a:r>
              <a:rPr sz="2700" kern="0" spc="-10" dirty="0">
                <a:solidFill>
                  <a:srgbClr val="5E5E5E">
                    <a:alpha val="20000"/>
                  </a:srgbClr>
                </a:solidFill>
                <a:latin typeface="微软雅黑" panose="020B0503020204020204" charset="-122"/>
                <a:ea typeface="微软雅黑" panose="020B0503020204020204" charset="-122"/>
                <a:cs typeface="微软雅黑" panose="020B0503020204020204" charset="-122"/>
              </a:rPr>
              <a:t>大剂量单药</a:t>
            </a:r>
            <a:endParaRPr lang="en-US" altLang="en-US" sz="2700" dirty="0">
              <a:latin typeface="微软雅黑" panose="020B0503020204020204" charset="-122"/>
              <a:ea typeface="微软雅黑" panose="020B0503020204020204" charset="-122"/>
              <a:cs typeface="微软雅黑" panose="020B0503020204020204" charset="-122"/>
            </a:endParaRPr>
          </a:p>
          <a:p>
            <a:pPr marL="2043430" eaLnBrk="0">
              <a:lnSpc>
                <a:spcPct val="84000"/>
              </a:lnSpc>
              <a:spcBef>
                <a:spcPts val="1380"/>
              </a:spcBef>
            </a:pPr>
            <a:r>
              <a:rPr sz="2700" kern="0" spc="175" dirty="0">
                <a:solidFill>
                  <a:srgbClr val="5E5E5E">
                    <a:alpha val="100000"/>
                  </a:srgbClr>
                </a:solidFill>
                <a:latin typeface="微软雅黑" panose="020B0503020204020204" charset="-122"/>
                <a:ea typeface="微软雅黑" panose="020B0503020204020204" charset="-122"/>
                <a:cs typeface="微软雅黑" panose="020B0503020204020204" charset="-122"/>
              </a:rPr>
              <a:t>Levodopa Sparing</a:t>
            </a:r>
            <a:endParaRPr lang="en-US" altLang="en-US" sz="2700" dirty="0">
              <a:latin typeface="微软雅黑" panose="020B0503020204020204" charset="-122"/>
              <a:ea typeface="微软雅黑" panose="020B0503020204020204" charset="-122"/>
              <a:cs typeface="微软雅黑" panose="020B0503020204020204" charset="-122"/>
            </a:endParaRPr>
          </a:p>
          <a:p>
            <a:pPr marL="2336800" eaLnBrk="0">
              <a:lnSpc>
                <a:spcPts val="3470"/>
              </a:lnSpc>
              <a:spcBef>
                <a:spcPts val="40"/>
              </a:spcBef>
            </a:pPr>
            <a:r>
              <a:rPr sz="2700" kern="0" spc="-10" dirty="0">
                <a:solidFill>
                  <a:srgbClr val="5E5E5E">
                    <a:alpha val="100000"/>
                  </a:srgbClr>
                </a:solidFill>
                <a:latin typeface="微软雅黑" panose="020B0503020204020204" charset="-122"/>
                <a:ea typeface="微软雅黑" panose="020B0503020204020204" charset="-122"/>
                <a:cs typeface="微软雅黑" panose="020B0503020204020204" charset="-122"/>
              </a:rPr>
              <a:t>左旋多巴分散策略</a:t>
            </a:r>
            <a:endParaRPr lang="en-US" altLang="en-US" sz="2700" dirty="0">
              <a:latin typeface="微软雅黑" panose="020B0503020204020204" charset="-122"/>
              <a:ea typeface="微软雅黑" panose="020B0503020204020204" charset="-122"/>
              <a:cs typeface="微软雅黑" panose="020B0503020204020204" charset="-122"/>
            </a:endParaRPr>
          </a:p>
          <a:p>
            <a:pPr algn="l" rtl="0" eaLnBrk="0">
              <a:lnSpc>
                <a:spcPct val="121000"/>
              </a:lnSpc>
            </a:pPr>
            <a:endParaRPr lang="en-US" altLang="en-US" sz="500" dirty="0">
              <a:latin typeface="微软雅黑" panose="020B0503020204020204" charset="-122"/>
              <a:ea typeface="微软雅黑" panose="020B0503020204020204" charset="-122"/>
              <a:cs typeface="微软雅黑" panose="020B0503020204020204" charset="-122"/>
            </a:endParaRPr>
          </a:p>
          <a:p>
            <a:pPr algn="l" rtl="0" eaLnBrk="0">
              <a:lnSpc>
                <a:spcPct val="100000"/>
              </a:lnSpc>
            </a:pPr>
            <a:endParaRPr lang="en-US" altLang="en-US" sz="300" dirty="0">
              <a:latin typeface="微软雅黑" panose="020B0503020204020204" charset="-122"/>
              <a:ea typeface="微软雅黑" panose="020B0503020204020204" charset="-122"/>
              <a:cs typeface="微软雅黑" panose="020B0503020204020204" charset="-122"/>
            </a:endParaRPr>
          </a:p>
          <a:p>
            <a:pPr marL="6350" eaLnBrk="0">
              <a:lnSpc>
                <a:spcPts val="1450"/>
              </a:lnSpc>
              <a:spcBef>
                <a:spcPts val="5"/>
              </a:spcBef>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p:txBody>
      </p:sp>
      <p:sp>
        <p:nvSpPr>
          <p:cNvPr id="1982" name="textbox 1982"/>
          <p:cNvSpPr/>
          <p:nvPr/>
        </p:nvSpPr>
        <p:spPr>
          <a:xfrm>
            <a:off x="665785" y="612282"/>
            <a:ext cx="8542972" cy="898525"/>
          </a:xfrm>
          <a:prstGeom prst="rect">
            <a:avLst/>
          </a:prstGeom>
        </p:spPr>
        <p:txBody>
          <a:bodyPr vert="horz" wrap="square" lIns="0" tIns="0" rIns="0" bIns="0"/>
          <a:lstStyle/>
          <a:p>
            <a:pPr algn="l" rtl="0" eaLnBrk="0">
              <a:lnSpc>
                <a:spcPct val="85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ct val="82000"/>
              </a:lnSpc>
            </a:pPr>
            <a:r>
              <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rPr>
              <a:t>PD</a:t>
            </a:r>
            <a:r>
              <a:rPr sz="1200" kern="0" spc="140" dirty="0">
                <a:solidFill>
                  <a:srgbClr val="5E5E5E">
                    <a:alpha val="100000"/>
                  </a:srgbClr>
                </a:solidFill>
                <a:latin typeface="微软雅黑" panose="020B0503020204020204" charset="-122"/>
                <a:ea typeface="微软雅黑" panose="020B0503020204020204" charset="-122"/>
                <a:cs typeface="微软雅黑" panose="020B0503020204020204" charset="-122"/>
              </a:rPr>
              <a:t> </a:t>
            </a:r>
            <a:r>
              <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rPr>
              <a:t>Medication</a:t>
            </a:r>
            <a:r>
              <a:rPr sz="1200" kern="0" spc="110" dirty="0">
                <a:solidFill>
                  <a:srgbClr val="5E5E5E">
                    <a:alpha val="100000"/>
                  </a:srgbClr>
                </a:solidFill>
                <a:latin typeface="微软雅黑" panose="020B0503020204020204" charset="-122"/>
                <a:ea typeface="微软雅黑" panose="020B0503020204020204" charset="-122"/>
                <a:cs typeface="微软雅黑" panose="020B0503020204020204" charset="-122"/>
              </a:rPr>
              <a:t> </a:t>
            </a: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a:p>
            <a:pPr algn="r" eaLnBrk="0">
              <a:lnSpc>
                <a:spcPct val="89000"/>
              </a:lnSpc>
              <a:spcBef>
                <a:spcPts val="670"/>
              </a:spcBef>
            </a:pPr>
            <a:endParaRPr lang="en-US" altLang="en-US" sz="1200" dirty="0">
              <a:latin typeface="微软雅黑" panose="020B0503020204020204" charset="-122"/>
              <a:ea typeface="微软雅黑" panose="020B0503020204020204" charset="-122"/>
              <a:cs typeface="微软雅黑" panose="020B0503020204020204" charset="-122"/>
            </a:endParaRPr>
          </a:p>
          <a:p>
            <a:pPr algn="r" eaLnBrk="0">
              <a:lnSpc>
                <a:spcPct val="89000"/>
              </a:lnSpc>
              <a:spcBef>
                <a:spcPts val="670"/>
              </a:spcBef>
            </a:pPr>
            <a:r>
              <a:rPr sz="4800" kern="0" spc="-195" dirty="0">
                <a:solidFill>
                  <a:srgbClr val="000000">
                    <a:alpha val="100000"/>
                  </a:srgbClr>
                </a:solidFill>
                <a:latin typeface="微软雅黑" panose="020B0503020204020204" charset="-122"/>
                <a:ea typeface="微软雅黑" panose="020B0503020204020204" charset="-122"/>
                <a:cs typeface="微软雅黑" panose="020B0503020204020204" charset="-122"/>
              </a:rPr>
              <a:t>为什么要吃那么多种药？</a:t>
            </a:r>
            <a:endParaRPr lang="en-US" altLang="en-US" sz="4800" dirty="0">
              <a:latin typeface="微软雅黑" panose="020B0503020204020204" charset="-122"/>
              <a:ea typeface="微软雅黑" panose="020B0503020204020204" charset="-122"/>
              <a:cs typeface="微软雅黑" panose="020B0503020204020204" charset="-122"/>
            </a:endParaRPr>
          </a:p>
        </p:txBody>
      </p:sp>
      <p:pic>
        <p:nvPicPr>
          <p:cNvPr id="1984" name="picture 1984"/>
          <p:cNvPicPr>
            <a:picLocks noChangeAspect="1"/>
          </p:cNvPicPr>
          <p:nvPr/>
        </p:nvPicPr>
        <p:blipFill>
          <a:blip r:embed="rId1"/>
          <a:stretch>
            <a:fillRect/>
          </a:stretch>
        </p:blipFill>
        <p:spPr>
          <a:xfrm rot="21600000">
            <a:off x="6352384" y="2217845"/>
            <a:ext cx="2464838" cy="1574998"/>
          </a:xfrm>
          <a:prstGeom prst="rect">
            <a:avLst/>
          </a:prstGeom>
        </p:spPr>
      </p:pic>
      <p:pic>
        <p:nvPicPr>
          <p:cNvPr id="1986" name="picture 1986"/>
          <p:cNvPicPr>
            <a:picLocks noChangeAspect="1"/>
          </p:cNvPicPr>
          <p:nvPr/>
        </p:nvPicPr>
        <p:blipFill>
          <a:blip r:embed="rId2"/>
          <a:stretch>
            <a:fillRect/>
          </a:stretch>
        </p:blipFill>
        <p:spPr>
          <a:xfrm rot="21600000">
            <a:off x="3938643" y="2211520"/>
            <a:ext cx="942468" cy="156234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424777" y="330751"/>
            <a:ext cx="801150" cy="801150"/>
          </a:xfrm>
          <a:prstGeom prst="rect">
            <a:avLst/>
          </a:prstGeom>
        </p:spPr>
      </p:pic>
      <p:sp>
        <p:nvSpPr>
          <p:cNvPr id="37" name="文本框 36"/>
          <p:cNvSpPr txBox="1"/>
          <p:nvPr/>
        </p:nvSpPr>
        <p:spPr>
          <a:xfrm>
            <a:off x="1219200" y="546660"/>
            <a:ext cx="6096000" cy="461665"/>
          </a:xfrm>
          <a:prstGeom prst="rect">
            <a:avLst/>
          </a:prstGeom>
          <a:noFill/>
        </p:spPr>
        <p:txBody>
          <a:bodyPr wrap="square">
            <a:spAutoFit/>
          </a:bodyPr>
          <a:lstStyle/>
          <a:p>
            <a:pPr>
              <a:defRPr/>
            </a:pPr>
            <a:r>
              <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rPr>
              <a:t>帕金森病药物治疗新进展</a:t>
            </a:r>
            <a:endPar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endParaRPr>
          </a:p>
        </p:txBody>
      </p:sp>
      <p:grpSp>
        <p:nvGrpSpPr>
          <p:cNvPr id="8" name="Group 34"/>
          <p:cNvGrpSpPr/>
          <p:nvPr/>
        </p:nvGrpSpPr>
        <p:grpSpPr>
          <a:xfrm>
            <a:off x="7226511" y="2750796"/>
            <a:ext cx="154004" cy="11603"/>
            <a:chOff x="803275" y="2834926"/>
            <a:chExt cx="209550" cy="16572"/>
          </a:xfrm>
          <a:solidFill>
            <a:srgbClr val="00B050"/>
          </a:solidFill>
        </p:grpSpPr>
        <p:sp>
          <p:nvSpPr>
            <p:cNvPr id="9" name="Rectangle 31"/>
            <p:cNvSpPr>
              <a:spLocks noChangeArrowheads="1"/>
            </p:cNvSpPr>
            <p:nvPr/>
          </p:nvSpPr>
          <p:spPr bwMode="auto">
            <a:xfrm>
              <a:off x="803275" y="2834926"/>
              <a:ext cx="26988" cy="16572"/>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0" name="Rectangle 32"/>
            <p:cNvSpPr>
              <a:spLocks noChangeArrowheads="1"/>
            </p:cNvSpPr>
            <p:nvPr/>
          </p:nvSpPr>
          <p:spPr bwMode="auto">
            <a:xfrm>
              <a:off x="895350"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1" name="Rectangle 33"/>
            <p:cNvSpPr>
              <a:spLocks noChangeArrowheads="1"/>
            </p:cNvSpPr>
            <p:nvPr/>
          </p:nvSpPr>
          <p:spPr bwMode="auto">
            <a:xfrm>
              <a:off x="987425"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grpSp>
      <p:sp>
        <p:nvSpPr>
          <p:cNvPr id="15" name="Rectangle 29"/>
          <p:cNvSpPr/>
          <p:nvPr/>
        </p:nvSpPr>
        <p:spPr>
          <a:xfrm>
            <a:off x="728328" y="2703385"/>
            <a:ext cx="4912283" cy="1708160"/>
          </a:xfrm>
          <a:prstGeom prst="rect">
            <a:avLst/>
          </a:prstGeom>
        </p:spPr>
        <p:txBody>
          <a:bodyPr wrap="square">
            <a:spAutoFit/>
          </a:bodyPr>
          <a:lstStyle/>
          <a:p>
            <a:pPr marL="285750" lvl="0" indent="-285750">
              <a:lnSpc>
                <a:spcPct val="150000"/>
              </a:lnSpc>
              <a:buClr>
                <a:srgbClr val="0070C0"/>
              </a:buClr>
              <a:buFont typeface="Wingdings" panose="05000000000000000000" charset="0"/>
              <a:buChar char="Ø"/>
            </a:pPr>
            <a:r>
              <a:rPr lang="zh-CN" altLang="en-US" sz="1800" dirty="0">
                <a:latin typeface="Calibri Light" panose="020F0302020204030204" pitchFamily="34" charset="0"/>
              </a:rPr>
              <a:t>注射用</a:t>
            </a:r>
            <a:r>
              <a:rPr lang="zh-CN" altLang="en-US" sz="1800" dirty="0">
                <a:solidFill>
                  <a:srgbClr val="FF0000"/>
                </a:solidFill>
                <a:latin typeface="Calibri Light" panose="020F0302020204030204" pitchFamily="34" charset="0"/>
              </a:rPr>
              <a:t>罗替高汀缓释微球</a:t>
            </a:r>
            <a:endParaRPr lang="zh-CN" altLang="en-US" sz="1800" dirty="0">
              <a:solidFill>
                <a:srgbClr val="FF0000"/>
              </a:solidFill>
              <a:latin typeface="Calibri Light" panose="020F0302020204030204" pitchFamily="34" charset="0"/>
            </a:endParaRPr>
          </a:p>
          <a:p>
            <a:pPr lvl="0" indent="0">
              <a:lnSpc>
                <a:spcPct val="150000"/>
              </a:lnSpc>
              <a:buFont typeface="Wingdings" panose="05000000000000000000" pitchFamily="2" charset="2"/>
              <a:buNone/>
            </a:pPr>
            <a:r>
              <a:rPr lang="zh-CN" altLang="en-US" sz="1800" dirty="0">
                <a:latin typeface="Calibri Light" panose="020F0302020204030204" pitchFamily="34" charset="0"/>
                <a:sym typeface="+mn-lt"/>
              </a:rPr>
              <a:t>      </a:t>
            </a:r>
            <a:r>
              <a:rPr lang="zh-CN" altLang="en-US" sz="1800" dirty="0">
                <a:solidFill>
                  <a:srgbClr val="0070C0"/>
                </a:solidFill>
                <a:latin typeface="Calibri Light" panose="020F0302020204030204" pitchFamily="34" charset="0"/>
                <a:sym typeface="+mn-lt"/>
              </a:rPr>
              <a:t>一周一次肌肉注射给</a:t>
            </a:r>
            <a:r>
              <a:rPr lang="zh-CN" altLang="en-US" sz="1800" dirty="0" smtClean="0">
                <a:solidFill>
                  <a:srgbClr val="0070C0"/>
                </a:solidFill>
                <a:latin typeface="Calibri Light" panose="020F0302020204030204" pitchFamily="34" charset="0"/>
                <a:sym typeface="+mn-lt"/>
              </a:rPr>
              <a:t>药</a:t>
            </a:r>
            <a:endParaRPr lang="en-US" altLang="zh-CN" sz="1800" dirty="0" smtClean="0">
              <a:solidFill>
                <a:srgbClr val="0070C0"/>
              </a:solidFill>
              <a:latin typeface="Calibri Light" panose="020F0302020204030204" pitchFamily="34" charset="0"/>
              <a:sym typeface="+mn-lt"/>
            </a:endParaRPr>
          </a:p>
          <a:p>
            <a:pPr lvl="0" indent="0">
              <a:lnSpc>
                <a:spcPct val="150000"/>
              </a:lnSpc>
              <a:buFont typeface="Wingdings" panose="05000000000000000000" pitchFamily="2" charset="2"/>
              <a:buNone/>
            </a:pPr>
            <a:r>
              <a:rPr lang="zh-CN" altLang="en-US" dirty="0">
                <a:solidFill>
                  <a:srgbClr val="0070C0"/>
                </a:solidFill>
                <a:latin typeface="Calibri Light" panose="020F0302020204030204" pitchFamily="34" charset="0"/>
                <a:sym typeface="+mn-lt"/>
              </a:rPr>
              <a:t>已</a:t>
            </a:r>
            <a:r>
              <a:rPr lang="zh-CN" altLang="en-US" dirty="0" smtClean="0">
                <a:solidFill>
                  <a:srgbClr val="0070C0"/>
                </a:solidFill>
                <a:latin typeface="Calibri Light" panose="020F0302020204030204" pitchFamily="34" charset="0"/>
                <a:sym typeface="+mn-lt"/>
              </a:rPr>
              <a:t>于</a:t>
            </a:r>
            <a:r>
              <a:rPr lang="en-US" altLang="zh-CN" dirty="0" smtClean="0">
                <a:solidFill>
                  <a:srgbClr val="0070C0"/>
                </a:solidFill>
                <a:latin typeface="Calibri Light" panose="020F0302020204030204" pitchFamily="34" charset="0"/>
              </a:rPr>
              <a:t>2024</a:t>
            </a:r>
            <a:r>
              <a:rPr lang="zh-CN" altLang="en-US" dirty="0">
                <a:solidFill>
                  <a:srgbClr val="0070C0"/>
                </a:solidFill>
                <a:latin typeface="Calibri Light" panose="020F0302020204030204" pitchFamily="34" charset="0"/>
              </a:rPr>
              <a:t>年</a:t>
            </a:r>
            <a:r>
              <a:rPr lang="en-US" altLang="zh-CN" dirty="0">
                <a:solidFill>
                  <a:srgbClr val="0070C0"/>
                </a:solidFill>
                <a:latin typeface="Calibri Light" panose="020F0302020204030204" pitchFamily="34" charset="0"/>
              </a:rPr>
              <a:t>6</a:t>
            </a:r>
            <a:r>
              <a:rPr lang="zh-CN" altLang="en-US" dirty="0">
                <a:solidFill>
                  <a:srgbClr val="0070C0"/>
                </a:solidFill>
                <a:latin typeface="Calibri Light" panose="020F0302020204030204" pitchFamily="34" charset="0"/>
              </a:rPr>
              <a:t>月</a:t>
            </a:r>
            <a:r>
              <a:rPr lang="en-US" altLang="zh-CN" dirty="0">
                <a:solidFill>
                  <a:srgbClr val="0070C0"/>
                </a:solidFill>
                <a:latin typeface="Calibri Light" panose="020F0302020204030204" pitchFamily="34" charset="0"/>
              </a:rPr>
              <a:t>20</a:t>
            </a:r>
            <a:r>
              <a:rPr lang="zh-CN" altLang="en-US" smtClean="0">
                <a:solidFill>
                  <a:srgbClr val="0070C0"/>
                </a:solidFill>
                <a:latin typeface="Calibri Light" panose="020F0302020204030204" pitchFamily="34" charset="0"/>
              </a:rPr>
              <a:t>日批准上市</a:t>
            </a:r>
            <a:endParaRPr lang="zh-CN" altLang="en-US" dirty="0">
              <a:solidFill>
                <a:srgbClr val="0070C0"/>
              </a:solidFill>
              <a:latin typeface="Calibri Light" panose="020F0302020204030204" pitchFamily="34" charset="0"/>
              <a:sym typeface="+mn-lt"/>
            </a:endParaRPr>
          </a:p>
          <a:p>
            <a:pPr lvl="0" indent="0">
              <a:lnSpc>
                <a:spcPct val="150000"/>
              </a:lnSpc>
              <a:buFont typeface="Wingdings" panose="05000000000000000000" pitchFamily="2" charset="2"/>
              <a:buChar char="u"/>
            </a:pPr>
            <a:endParaRPr lang="zh-CN" sz="1600" b="1" dirty="0">
              <a:latin typeface="华文楷体" panose="02010600040101010101" pitchFamily="2" charset="-122"/>
              <a:ea typeface="华文楷体" panose="02010600040101010101" pitchFamily="2" charset="-122"/>
            </a:endParaRPr>
          </a:p>
        </p:txBody>
      </p:sp>
      <p:grpSp>
        <p:nvGrpSpPr>
          <p:cNvPr id="17" name="组合 16"/>
          <p:cNvGrpSpPr/>
          <p:nvPr/>
        </p:nvGrpSpPr>
        <p:grpSpPr>
          <a:xfrm>
            <a:off x="872965" y="1302371"/>
            <a:ext cx="5750292" cy="954107"/>
            <a:chOff x="2877186" y="1274916"/>
            <a:chExt cx="5750292" cy="954107"/>
          </a:xfrm>
        </p:grpSpPr>
        <p:sp>
          <p:nvSpPr>
            <p:cNvPr id="18" name="文本框 17"/>
            <p:cNvSpPr txBox="1"/>
            <p:nvPr/>
          </p:nvSpPr>
          <p:spPr>
            <a:xfrm>
              <a:off x="2877186" y="1274916"/>
              <a:ext cx="5750292" cy="954107"/>
            </a:xfrm>
            <a:prstGeom prst="rect">
              <a:avLst/>
            </a:prstGeom>
            <a:noFill/>
          </p:spPr>
          <p:txBody>
            <a:bodyPr wrap="none" rtlCol="0">
              <a:spAutoFit/>
            </a:bodyPr>
            <a:lstStyle/>
            <a:p>
              <a:pPr>
                <a:defRPr/>
              </a:pPr>
              <a:r>
                <a:rPr kumimoji="1" lang="zh-CN" altLang="en-US" sz="2800" b="1" spc="300" dirty="0" smtClean="0">
                  <a:solidFill>
                    <a:srgbClr val="0070C0"/>
                  </a:solidFill>
                  <a:latin typeface="微软雅黑" panose="020B0503020204020204" charset="-122"/>
                  <a:ea typeface="微软雅黑" panose="020B0503020204020204" charset="-122"/>
                  <a:cs typeface="+mn-ea"/>
                  <a:sym typeface="+mn-lt"/>
                </a:rPr>
                <a:t>进展四：</a:t>
              </a:r>
              <a:r>
                <a:rPr kumimoji="1" lang="zh-CN" altLang="en-US" sz="2800" b="1" spc="300" dirty="0">
                  <a:solidFill>
                    <a:srgbClr val="0070C0"/>
                  </a:solidFill>
                  <a:latin typeface="微软雅黑" panose="020B0503020204020204" charset="-122"/>
                  <a:ea typeface="微软雅黑" panose="020B0503020204020204" charset="-122"/>
                  <a:cs typeface="+mn-ea"/>
                </a:rPr>
                <a:t>罗替高汀缓释</a:t>
              </a:r>
              <a:r>
                <a:rPr kumimoji="1" lang="zh-CN" altLang="en-US" sz="2800" b="1" spc="300" dirty="0" smtClean="0">
                  <a:solidFill>
                    <a:srgbClr val="0070C0"/>
                  </a:solidFill>
                  <a:latin typeface="微软雅黑" panose="020B0503020204020204" charset="-122"/>
                  <a:ea typeface="微软雅黑" panose="020B0503020204020204" charset="-122"/>
                  <a:cs typeface="+mn-ea"/>
                </a:rPr>
                <a:t>微球注射</a:t>
              </a:r>
              <a:endParaRPr kumimoji="1" lang="zh-CN" altLang="en-US" sz="2800" b="1" spc="300" dirty="0">
                <a:solidFill>
                  <a:srgbClr val="0070C0"/>
                </a:solidFill>
                <a:latin typeface="微软雅黑" panose="020B0503020204020204" charset="-122"/>
                <a:ea typeface="微软雅黑" panose="020B0503020204020204" charset="-122"/>
                <a:cs typeface="+mn-ea"/>
              </a:endParaRPr>
            </a:p>
            <a:p>
              <a:pPr lvl="0">
                <a:defRPr/>
              </a:pPr>
              <a:endParaRPr kumimoji="1" lang="zh-CN" altLang="en-US" sz="2800" b="1" spc="300" dirty="0">
                <a:solidFill>
                  <a:srgbClr val="0070C0"/>
                </a:solidFill>
                <a:latin typeface="微软雅黑" panose="020B0503020204020204" charset="-122"/>
                <a:ea typeface="微软雅黑" panose="020B0503020204020204" charset="-122"/>
                <a:cs typeface="+mn-ea"/>
                <a:sym typeface="+mn-lt"/>
              </a:endParaRPr>
            </a:p>
          </p:txBody>
        </p:sp>
        <p:grpSp>
          <p:nvGrpSpPr>
            <p:cNvPr id="19" name="组合 18"/>
            <p:cNvGrpSpPr/>
            <p:nvPr/>
          </p:nvGrpSpPr>
          <p:grpSpPr>
            <a:xfrm>
              <a:off x="3106425" y="2013959"/>
              <a:ext cx="1346511" cy="62286"/>
              <a:chOff x="2083190" y="4081488"/>
              <a:chExt cx="1346511" cy="62286"/>
            </a:xfrm>
            <a:gradFill>
              <a:gsLst>
                <a:gs pos="42500">
                  <a:srgbClr val="FF2A92"/>
                </a:gs>
                <a:gs pos="0">
                  <a:srgbClr val="922FC7"/>
                </a:gs>
                <a:gs pos="85000">
                  <a:srgbClr val="FF9E30"/>
                </a:gs>
              </a:gsLst>
              <a:lin ang="0" scaled="0"/>
            </a:gradFill>
          </p:grpSpPr>
          <p:sp>
            <p:nvSpPr>
              <p:cNvPr id="20" name="圆角矩形 42"/>
              <p:cNvSpPr/>
              <p:nvPr/>
            </p:nvSpPr>
            <p:spPr>
              <a:xfrm>
                <a:off x="2083190" y="4081488"/>
                <a:ext cx="951191" cy="62286"/>
              </a:xfrm>
              <a:prstGeom prst="roundRect">
                <a:avLst>
                  <a:gd name="adj" fmla="val 50000"/>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21" name="圆角矩形 43"/>
              <p:cNvSpPr/>
              <p:nvPr/>
            </p:nvSpPr>
            <p:spPr>
              <a:xfrm>
                <a:off x="3114467" y="4081488"/>
                <a:ext cx="315234" cy="62286"/>
              </a:xfrm>
              <a:prstGeom prst="roundRect">
                <a:avLst>
                  <a:gd name="adj" fmla="val 50000"/>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grpSp>
      </p:grpSp>
      <p:pic>
        <p:nvPicPr>
          <p:cNvPr id="5" name="图片 4"/>
          <p:cNvPicPr>
            <a:picLocks noChangeAspect="1"/>
          </p:cNvPicPr>
          <p:nvPr/>
        </p:nvPicPr>
        <p:blipFill>
          <a:blip r:embed="rId2"/>
          <a:stretch>
            <a:fillRect/>
          </a:stretch>
        </p:blipFill>
        <p:spPr>
          <a:xfrm>
            <a:off x="7426064" y="3345256"/>
            <a:ext cx="3860515" cy="2304053"/>
          </a:xfrm>
          <a:prstGeom prst="rect">
            <a:avLst/>
          </a:prstGeom>
        </p:spPr>
      </p:pic>
      <p:pic>
        <p:nvPicPr>
          <p:cNvPr id="16" name="图片 15"/>
          <p:cNvPicPr>
            <a:picLocks noChangeAspect="1"/>
          </p:cNvPicPr>
          <p:nvPr/>
        </p:nvPicPr>
        <p:blipFill>
          <a:blip r:embed="rId3"/>
          <a:stretch>
            <a:fillRect/>
          </a:stretch>
        </p:blipFill>
        <p:spPr>
          <a:xfrm>
            <a:off x="7429517" y="925825"/>
            <a:ext cx="3857062" cy="241943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0" name="textbox 1990"/>
          <p:cNvSpPr/>
          <p:nvPr/>
        </p:nvSpPr>
        <p:spPr>
          <a:xfrm>
            <a:off x="7704684" y="2471586"/>
            <a:ext cx="3430270" cy="2898140"/>
          </a:xfrm>
          <a:prstGeom prst="rect">
            <a:avLst/>
          </a:prstGeom>
        </p:spPr>
        <p:txBody>
          <a:bodyPr vert="horz" wrap="square" lIns="0" tIns="0" rIns="0" bIns="0"/>
          <a:lstStyle/>
          <a:p>
            <a:pPr algn="l" rtl="0" eaLnBrk="0">
              <a:lnSpc>
                <a:spcPct val="100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20320" eaLnBrk="0">
              <a:lnSpc>
                <a:spcPct val="88000"/>
              </a:lnSpc>
            </a:pPr>
            <a:r>
              <a:rPr sz="2700" kern="0" spc="-25" dirty="0">
                <a:solidFill>
                  <a:srgbClr val="017100">
                    <a:alpha val="100000"/>
                  </a:srgbClr>
                </a:solidFill>
                <a:latin typeface="微软雅黑" panose="020B0503020204020204" charset="-122"/>
                <a:ea typeface="微软雅黑" panose="020B0503020204020204" charset="-122"/>
                <a:cs typeface="微软雅黑" panose="020B0503020204020204" charset="-122"/>
              </a:rPr>
              <a:t>司来吉兰神经兴奋</a:t>
            </a:r>
            <a:endParaRPr lang="en-US" altLang="en-US" sz="2700" dirty="0">
              <a:latin typeface="微软雅黑" panose="020B0503020204020204" charset="-122"/>
              <a:ea typeface="微软雅黑" panose="020B0503020204020204" charset="-122"/>
              <a:cs typeface="微软雅黑" panose="020B0503020204020204" charset="-122"/>
            </a:endParaRPr>
          </a:p>
          <a:p>
            <a:pPr marL="13335" eaLnBrk="0">
              <a:lnSpc>
                <a:spcPct val="88000"/>
              </a:lnSpc>
              <a:spcBef>
                <a:spcPts val="675"/>
              </a:spcBef>
            </a:pPr>
            <a:r>
              <a:rPr sz="2700" kern="0" spc="105" dirty="0">
                <a:solidFill>
                  <a:srgbClr val="017100">
                    <a:alpha val="100000"/>
                  </a:srgbClr>
                </a:solidFill>
                <a:latin typeface="微软雅黑" panose="020B0503020204020204" charset="-122"/>
                <a:ea typeface="微软雅黑" panose="020B0503020204020204" charset="-122"/>
                <a:cs typeface="微软雅黑" panose="020B0503020204020204" charset="-122"/>
              </a:rPr>
              <a:t>唑尼沙胺减少</a:t>
            </a:r>
            <a:r>
              <a:rPr sz="2700" kern="0" dirty="0">
                <a:solidFill>
                  <a:srgbClr val="017100">
                    <a:alpha val="100000"/>
                  </a:srgbClr>
                </a:solidFill>
                <a:latin typeface="微软雅黑" panose="020B0503020204020204" charset="-122"/>
                <a:ea typeface="微软雅黑" panose="020B0503020204020204" charset="-122"/>
                <a:cs typeface="微软雅黑" panose="020B0503020204020204" charset="-122"/>
              </a:rPr>
              <a:t>ICDs</a:t>
            </a:r>
            <a:endParaRPr lang="en-US" altLang="en-US" sz="2700" dirty="0">
              <a:latin typeface="微软雅黑" panose="020B0503020204020204" charset="-122"/>
              <a:ea typeface="微软雅黑" panose="020B0503020204020204" charset="-122"/>
              <a:cs typeface="微软雅黑" panose="020B0503020204020204" charset="-122"/>
            </a:endParaRPr>
          </a:p>
          <a:p>
            <a:pPr marL="7620" eaLnBrk="0">
              <a:lnSpc>
                <a:spcPts val="3490"/>
              </a:lnSpc>
            </a:pPr>
            <a:r>
              <a:rPr sz="2700" kern="0" spc="-20" dirty="0">
                <a:solidFill>
                  <a:srgbClr val="017100">
                    <a:alpha val="100000"/>
                  </a:srgbClr>
                </a:solidFill>
                <a:latin typeface="微软雅黑" panose="020B0503020204020204" charset="-122"/>
                <a:ea typeface="微软雅黑" panose="020B0503020204020204" charset="-122"/>
                <a:cs typeface="微软雅黑" panose="020B0503020204020204" charset="-122"/>
              </a:rPr>
              <a:t>息宁稳定</a:t>
            </a:r>
            <a:endParaRPr lang="en-US" altLang="en-US" sz="2700" dirty="0">
              <a:latin typeface="微软雅黑" panose="020B0503020204020204" charset="-122"/>
              <a:ea typeface="微软雅黑" panose="020B0503020204020204" charset="-122"/>
              <a:cs typeface="微软雅黑" panose="020B0503020204020204" charset="-122"/>
            </a:endParaRPr>
          </a:p>
          <a:p>
            <a:pPr marL="9525" eaLnBrk="0">
              <a:lnSpc>
                <a:spcPct val="89000"/>
              </a:lnSpc>
              <a:spcBef>
                <a:spcPts val="930"/>
              </a:spcBef>
            </a:pPr>
            <a:r>
              <a:rPr sz="2700" kern="0" spc="-25" dirty="0">
                <a:solidFill>
                  <a:srgbClr val="017100">
                    <a:alpha val="100000"/>
                  </a:srgbClr>
                </a:solidFill>
                <a:latin typeface="微软雅黑" panose="020B0503020204020204" charset="-122"/>
                <a:ea typeface="微软雅黑" panose="020B0503020204020204" charset="-122"/>
                <a:cs typeface="微软雅黑" panose="020B0503020204020204" charset="-122"/>
              </a:rPr>
              <a:t>美多芭</a:t>
            </a:r>
            <a:r>
              <a:rPr lang="en-US" sz="2700" kern="0" spc="-25" dirty="0">
                <a:solidFill>
                  <a:srgbClr val="017100">
                    <a:alpha val="100000"/>
                  </a:srgbClr>
                </a:solidFill>
                <a:latin typeface="微软雅黑" panose="020B0503020204020204" charset="-122"/>
                <a:ea typeface="微软雅黑" panose="020B0503020204020204" charset="-122"/>
                <a:cs typeface="微软雅黑" panose="020B0503020204020204" charset="-122"/>
              </a:rPr>
              <a:t>/</a:t>
            </a:r>
            <a:r>
              <a:rPr lang="zh-CN" altLang="en-US" sz="2700" kern="0" spc="-25" dirty="0">
                <a:solidFill>
                  <a:srgbClr val="017100">
                    <a:alpha val="100000"/>
                  </a:srgbClr>
                </a:solidFill>
                <a:latin typeface="微软雅黑" panose="020B0503020204020204" charset="-122"/>
                <a:ea typeface="微软雅黑" panose="020B0503020204020204" charset="-122"/>
                <a:cs typeface="微软雅黑" panose="020B0503020204020204" charset="-122"/>
              </a:rPr>
              <a:t>西莱美</a:t>
            </a:r>
            <a:r>
              <a:rPr sz="2700" kern="0" spc="-25" dirty="0">
                <a:solidFill>
                  <a:srgbClr val="017100">
                    <a:alpha val="100000"/>
                  </a:srgbClr>
                </a:solidFill>
                <a:latin typeface="微软雅黑" panose="020B0503020204020204" charset="-122"/>
                <a:ea typeface="微软雅黑" panose="020B0503020204020204" charset="-122"/>
                <a:cs typeface="微软雅黑" panose="020B0503020204020204" charset="-122"/>
              </a:rPr>
              <a:t>快</a:t>
            </a:r>
            <a:endParaRPr lang="en-US" altLang="en-US" sz="2700" dirty="0">
              <a:latin typeface="微软雅黑" panose="020B0503020204020204" charset="-122"/>
              <a:ea typeface="微软雅黑" panose="020B0503020204020204" charset="-122"/>
              <a:cs typeface="微软雅黑" panose="020B0503020204020204" charset="-122"/>
            </a:endParaRPr>
          </a:p>
          <a:p>
            <a:pPr marL="6350" eaLnBrk="0">
              <a:lnSpc>
                <a:spcPct val="89000"/>
              </a:lnSpc>
              <a:spcBef>
                <a:spcPts val="620"/>
              </a:spcBef>
            </a:pPr>
            <a:r>
              <a:rPr sz="2700" kern="0" spc="-15" dirty="0">
                <a:solidFill>
                  <a:srgbClr val="017100">
                    <a:alpha val="100000"/>
                  </a:srgbClr>
                </a:solidFill>
                <a:latin typeface="微软雅黑" panose="020B0503020204020204" charset="-122"/>
                <a:ea typeface="微软雅黑" panose="020B0503020204020204" charset="-122"/>
                <a:cs typeface="微软雅黑" panose="020B0503020204020204" charset="-122"/>
              </a:rPr>
              <a:t>氯氮平抑制幻觉</a:t>
            </a:r>
            <a:endParaRPr lang="en-US" altLang="en-US" sz="2700" dirty="0">
              <a:latin typeface="微软雅黑" panose="020B0503020204020204" charset="-122"/>
              <a:ea typeface="微软雅黑" panose="020B0503020204020204" charset="-122"/>
              <a:cs typeface="微软雅黑" panose="020B0503020204020204" charset="-122"/>
            </a:endParaRPr>
          </a:p>
          <a:p>
            <a:pPr algn="l" rtl="0" eaLnBrk="0">
              <a:lnSpc>
                <a:spcPct val="131000"/>
              </a:lnSpc>
            </a:pPr>
            <a:endParaRPr lang="en-US" altLang="en-US" sz="500" dirty="0">
              <a:latin typeface="微软雅黑" panose="020B0503020204020204" charset="-122"/>
              <a:ea typeface="微软雅黑" panose="020B0503020204020204" charset="-122"/>
              <a:cs typeface="微软雅黑" panose="020B0503020204020204" charset="-122"/>
            </a:endParaRPr>
          </a:p>
          <a:p>
            <a:pPr algn="l" rtl="0" eaLnBrk="0">
              <a:lnSpc>
                <a:spcPct val="132000"/>
              </a:lnSpc>
            </a:pPr>
            <a:endParaRPr lang="en-US" altLang="en-US" sz="500" dirty="0">
              <a:latin typeface="微软雅黑" panose="020B0503020204020204" charset="-122"/>
              <a:ea typeface="微软雅黑" panose="020B0503020204020204" charset="-122"/>
              <a:cs typeface="微软雅黑" panose="020B0503020204020204" charset="-122"/>
            </a:endParaRPr>
          </a:p>
          <a:p>
            <a:pPr algn="l" rtl="0" eaLnBrk="0">
              <a:lnSpc>
                <a:spcPct val="114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22225" eaLnBrk="0">
              <a:lnSpc>
                <a:spcPts val="595"/>
              </a:lnSpc>
            </a:pPr>
            <a:r>
              <a:rPr sz="450" kern="0" spc="2110" dirty="0">
                <a:solidFill>
                  <a:srgbClr val="017100">
                    <a:alpha val="100000"/>
                  </a:srgbClr>
                </a:solidFill>
                <a:latin typeface="微软雅黑" panose="020B0503020204020204" charset="-122"/>
                <a:ea typeface="微软雅黑" panose="020B0503020204020204" charset="-122"/>
                <a:cs typeface="微软雅黑" panose="020B0503020204020204" charset="-122"/>
              </a:rPr>
              <a:t>…</a:t>
            </a:r>
            <a:endParaRPr lang="en-US" altLang="en-US" sz="450" dirty="0">
              <a:latin typeface="微软雅黑" panose="020B0503020204020204" charset="-122"/>
              <a:ea typeface="微软雅黑" panose="020B0503020204020204" charset="-122"/>
              <a:cs typeface="微软雅黑" panose="020B0503020204020204" charset="-122"/>
            </a:endParaRPr>
          </a:p>
        </p:txBody>
      </p:sp>
      <p:sp>
        <p:nvSpPr>
          <p:cNvPr id="1992" name="textbox 1992"/>
          <p:cNvSpPr/>
          <p:nvPr/>
        </p:nvSpPr>
        <p:spPr>
          <a:xfrm>
            <a:off x="3712210" y="2563813"/>
            <a:ext cx="3749993" cy="2897823"/>
          </a:xfrm>
          <a:prstGeom prst="rect">
            <a:avLst/>
          </a:prstGeom>
        </p:spPr>
        <p:txBody>
          <a:bodyPr vert="horz" wrap="square" lIns="0" tIns="0" rIns="0" bIns="0"/>
          <a:lstStyle/>
          <a:p>
            <a:pPr algn="l" rtl="0" eaLnBrk="0">
              <a:lnSpc>
                <a:spcPct val="101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ct val="79000"/>
              </a:lnSpc>
            </a:pPr>
            <a:r>
              <a:rPr sz="2700" kern="0" spc="-15" dirty="0">
                <a:solidFill>
                  <a:srgbClr val="EE220C">
                    <a:alpha val="100000"/>
                  </a:srgbClr>
                </a:solidFill>
                <a:latin typeface="微软雅黑" panose="020B0503020204020204" charset="-122"/>
                <a:ea typeface="微软雅黑" panose="020B0503020204020204" charset="-122"/>
                <a:cs typeface="微软雅黑" panose="020B0503020204020204" charset="-122"/>
              </a:rPr>
              <a:t>森福罗嗜睡</a:t>
            </a:r>
            <a:endParaRPr lang="en-US" altLang="en-US" sz="2700" dirty="0">
              <a:latin typeface="微软雅黑" panose="020B0503020204020204" charset="-122"/>
              <a:ea typeface="微软雅黑" panose="020B0503020204020204" charset="-122"/>
              <a:cs typeface="微软雅黑" panose="020B0503020204020204" charset="-122"/>
            </a:endParaRPr>
          </a:p>
          <a:p>
            <a:pPr marL="6350" eaLnBrk="0">
              <a:lnSpc>
                <a:spcPts val="3510"/>
              </a:lnSpc>
            </a:pPr>
            <a:r>
              <a:rPr sz="2700" kern="0" spc="240" dirty="0">
                <a:solidFill>
                  <a:srgbClr val="EE220C">
                    <a:alpha val="100000"/>
                  </a:srgbClr>
                </a:solidFill>
                <a:latin typeface="微软雅黑" panose="020B0503020204020204" charset="-122"/>
                <a:ea typeface="微软雅黑" panose="020B0503020204020204" charset="-122"/>
                <a:cs typeface="微软雅黑" panose="020B0503020204020204" charset="-122"/>
              </a:rPr>
              <a:t>森福罗</a:t>
            </a:r>
            <a:r>
              <a:rPr sz="2700" kern="0" dirty="0">
                <a:solidFill>
                  <a:srgbClr val="EE220C">
                    <a:alpha val="100000"/>
                  </a:srgbClr>
                </a:solidFill>
                <a:latin typeface="微软雅黑" panose="020B0503020204020204" charset="-122"/>
                <a:ea typeface="微软雅黑" panose="020B0503020204020204" charset="-122"/>
                <a:cs typeface="微软雅黑" panose="020B0503020204020204" charset="-122"/>
              </a:rPr>
              <a:t>ICDs</a:t>
            </a:r>
            <a:endParaRPr lang="en-US" altLang="en-US" sz="2700" dirty="0">
              <a:latin typeface="微软雅黑" panose="020B0503020204020204" charset="-122"/>
              <a:ea typeface="微软雅黑" panose="020B0503020204020204" charset="-122"/>
              <a:cs typeface="微软雅黑" panose="020B0503020204020204" charset="-122"/>
            </a:endParaRPr>
          </a:p>
          <a:p>
            <a:pPr marL="13335" eaLnBrk="0">
              <a:lnSpc>
                <a:spcPct val="89000"/>
              </a:lnSpc>
              <a:spcBef>
                <a:spcPts val="630"/>
              </a:spcBef>
            </a:pPr>
            <a:r>
              <a:rPr lang="zh-CN" altLang="en-US" sz="2700" kern="0" spc="-25" dirty="0">
                <a:solidFill>
                  <a:srgbClr val="EE220C">
                    <a:alpha val="100000"/>
                  </a:srgbClr>
                </a:solidFill>
                <a:latin typeface="微软雅黑" panose="020B0503020204020204" charset="-122"/>
                <a:ea typeface="微软雅黑" panose="020B0503020204020204" charset="-122"/>
                <a:cs typeface="微软雅黑" panose="020B0503020204020204" charset="-122"/>
              </a:rPr>
              <a:t>速释剂型作用时间</a:t>
            </a:r>
            <a:r>
              <a:rPr sz="2700" kern="0" spc="-25" dirty="0">
                <a:solidFill>
                  <a:srgbClr val="EE220C">
                    <a:alpha val="100000"/>
                  </a:srgbClr>
                </a:solidFill>
                <a:latin typeface="微软雅黑" panose="020B0503020204020204" charset="-122"/>
                <a:ea typeface="微软雅黑" panose="020B0503020204020204" charset="-122"/>
                <a:cs typeface="微软雅黑" panose="020B0503020204020204" charset="-122"/>
              </a:rPr>
              <a:t>短</a:t>
            </a:r>
            <a:endParaRPr lang="en-US" altLang="en-US" sz="2700" dirty="0">
              <a:latin typeface="微软雅黑" panose="020B0503020204020204" charset="-122"/>
              <a:ea typeface="微软雅黑" panose="020B0503020204020204" charset="-122"/>
              <a:cs typeface="微软雅黑" panose="020B0503020204020204" charset="-122"/>
            </a:endParaRPr>
          </a:p>
          <a:p>
            <a:pPr marL="11430" eaLnBrk="0">
              <a:lnSpc>
                <a:spcPct val="88000"/>
              </a:lnSpc>
              <a:spcBef>
                <a:spcPts val="655"/>
              </a:spcBef>
            </a:pPr>
            <a:r>
              <a:rPr sz="2700" kern="0" spc="-20" dirty="0">
                <a:solidFill>
                  <a:srgbClr val="EE220C">
                    <a:alpha val="100000"/>
                  </a:srgbClr>
                </a:solidFill>
                <a:latin typeface="微软雅黑" panose="020B0503020204020204" charset="-122"/>
                <a:ea typeface="微软雅黑" panose="020B0503020204020204" charset="-122"/>
                <a:cs typeface="微软雅黑" panose="020B0503020204020204" charset="-122"/>
              </a:rPr>
              <a:t>息宁上劲慢</a:t>
            </a:r>
            <a:endParaRPr lang="en-US" altLang="en-US" sz="2700" dirty="0">
              <a:latin typeface="微软雅黑" panose="020B0503020204020204" charset="-122"/>
              <a:ea typeface="微软雅黑" panose="020B0503020204020204" charset="-122"/>
              <a:cs typeface="微软雅黑" panose="020B0503020204020204" charset="-122"/>
            </a:endParaRPr>
          </a:p>
          <a:p>
            <a:pPr marL="7620" eaLnBrk="0">
              <a:lnSpc>
                <a:spcPct val="88000"/>
              </a:lnSpc>
              <a:spcBef>
                <a:spcPts val="655"/>
              </a:spcBef>
            </a:pPr>
            <a:r>
              <a:rPr sz="2700" kern="0" spc="-15" dirty="0">
                <a:solidFill>
                  <a:srgbClr val="EE220C">
                    <a:alpha val="100000"/>
                  </a:srgbClr>
                </a:solidFill>
                <a:latin typeface="微软雅黑" panose="020B0503020204020204" charset="-122"/>
                <a:ea typeface="微软雅黑" panose="020B0503020204020204" charset="-122"/>
                <a:cs typeface="微软雅黑" panose="020B0503020204020204" charset="-122"/>
              </a:rPr>
              <a:t>金刚烷胺</a:t>
            </a:r>
            <a:r>
              <a:rPr lang="zh-CN" altLang="en-US" sz="2700" kern="0" spc="-15" dirty="0">
                <a:solidFill>
                  <a:srgbClr val="EE220C">
                    <a:alpha val="100000"/>
                  </a:srgbClr>
                </a:solidFill>
                <a:latin typeface="微软雅黑" panose="020B0503020204020204" charset="-122"/>
                <a:ea typeface="微软雅黑" panose="020B0503020204020204" charset="-122"/>
                <a:cs typeface="微软雅黑" panose="020B0503020204020204" charset="-122"/>
              </a:rPr>
              <a:t>诱发</a:t>
            </a:r>
            <a:r>
              <a:rPr sz="2700" kern="0" spc="-15" dirty="0">
                <a:solidFill>
                  <a:srgbClr val="EE220C">
                    <a:alpha val="100000"/>
                  </a:srgbClr>
                </a:solidFill>
                <a:latin typeface="微软雅黑" panose="020B0503020204020204" charset="-122"/>
                <a:ea typeface="微软雅黑" panose="020B0503020204020204" charset="-122"/>
                <a:cs typeface="微软雅黑" panose="020B0503020204020204" charset="-122"/>
              </a:rPr>
              <a:t>幻觉</a:t>
            </a:r>
            <a:endParaRPr lang="en-US" altLang="en-US" sz="2700" dirty="0">
              <a:latin typeface="微软雅黑" panose="020B0503020204020204" charset="-122"/>
              <a:ea typeface="微软雅黑" panose="020B0503020204020204" charset="-122"/>
              <a:cs typeface="微软雅黑" panose="020B0503020204020204" charset="-122"/>
            </a:endParaRPr>
          </a:p>
          <a:p>
            <a:pPr algn="l" rtl="0" eaLnBrk="0">
              <a:lnSpc>
                <a:spcPct val="131000"/>
              </a:lnSpc>
            </a:pPr>
            <a:endParaRPr lang="en-US" altLang="en-US" sz="500" dirty="0">
              <a:latin typeface="微软雅黑" panose="020B0503020204020204" charset="-122"/>
              <a:ea typeface="微软雅黑" panose="020B0503020204020204" charset="-122"/>
              <a:cs typeface="微软雅黑" panose="020B0503020204020204" charset="-122"/>
            </a:endParaRPr>
          </a:p>
          <a:p>
            <a:pPr algn="l" rtl="0" eaLnBrk="0">
              <a:lnSpc>
                <a:spcPct val="132000"/>
              </a:lnSpc>
            </a:pPr>
            <a:endParaRPr lang="en-US" altLang="en-US" sz="500" dirty="0">
              <a:latin typeface="微软雅黑" panose="020B0503020204020204" charset="-122"/>
              <a:ea typeface="微软雅黑" panose="020B0503020204020204" charset="-122"/>
              <a:cs typeface="微软雅黑" panose="020B0503020204020204" charset="-122"/>
            </a:endParaRPr>
          </a:p>
          <a:p>
            <a:pPr algn="l" rtl="0" eaLnBrk="0">
              <a:lnSpc>
                <a:spcPct val="116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26035" eaLnBrk="0">
              <a:lnSpc>
                <a:spcPts val="595"/>
              </a:lnSpc>
            </a:pPr>
            <a:r>
              <a:rPr sz="450" kern="0" spc="2110" dirty="0">
                <a:solidFill>
                  <a:srgbClr val="EE220C">
                    <a:alpha val="100000"/>
                  </a:srgbClr>
                </a:solidFill>
                <a:latin typeface="微软雅黑" panose="020B0503020204020204" charset="-122"/>
                <a:ea typeface="微软雅黑" panose="020B0503020204020204" charset="-122"/>
                <a:cs typeface="微软雅黑" panose="020B0503020204020204" charset="-122"/>
              </a:rPr>
              <a:t>…</a:t>
            </a:r>
            <a:endParaRPr lang="en-US" altLang="en-US" sz="450" dirty="0">
              <a:latin typeface="微软雅黑" panose="020B0503020204020204" charset="-122"/>
              <a:ea typeface="微软雅黑" panose="020B0503020204020204" charset="-122"/>
              <a:cs typeface="微软雅黑" panose="020B0503020204020204" charset="-122"/>
            </a:endParaRPr>
          </a:p>
        </p:txBody>
      </p:sp>
      <p:sp>
        <p:nvSpPr>
          <p:cNvPr id="1994" name="textbox 1994"/>
          <p:cNvSpPr/>
          <p:nvPr/>
        </p:nvSpPr>
        <p:spPr>
          <a:xfrm>
            <a:off x="665785" y="612282"/>
            <a:ext cx="7567295" cy="898525"/>
          </a:xfrm>
          <a:prstGeom prst="rect">
            <a:avLst/>
          </a:prstGeom>
        </p:spPr>
        <p:txBody>
          <a:bodyPr vert="horz" wrap="square" lIns="0" tIns="0" rIns="0" bIns="0"/>
          <a:lstStyle/>
          <a:p>
            <a:pPr algn="l" rtl="0" eaLnBrk="0">
              <a:lnSpc>
                <a:spcPct val="85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ct val="82000"/>
              </a:lnSpc>
            </a:pPr>
            <a:r>
              <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rPr>
              <a:t>PD</a:t>
            </a:r>
            <a:r>
              <a:rPr sz="1200" kern="0" spc="140" dirty="0">
                <a:solidFill>
                  <a:srgbClr val="5E5E5E">
                    <a:alpha val="100000"/>
                  </a:srgbClr>
                </a:solidFill>
                <a:latin typeface="微软雅黑" panose="020B0503020204020204" charset="-122"/>
                <a:ea typeface="微软雅黑" panose="020B0503020204020204" charset="-122"/>
                <a:cs typeface="微软雅黑" panose="020B0503020204020204" charset="-122"/>
              </a:rPr>
              <a:t> </a:t>
            </a:r>
            <a:r>
              <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rPr>
              <a:t>Medication</a:t>
            </a:r>
            <a:r>
              <a:rPr sz="1200" kern="0" spc="110" dirty="0">
                <a:solidFill>
                  <a:srgbClr val="5E5E5E">
                    <a:alpha val="100000"/>
                  </a:srgbClr>
                </a:solidFill>
                <a:latin typeface="微软雅黑" panose="020B0503020204020204" charset="-122"/>
                <a:ea typeface="微软雅黑" panose="020B0503020204020204" charset="-122"/>
                <a:cs typeface="微软雅黑" panose="020B0503020204020204" charset="-122"/>
              </a:rPr>
              <a:t> </a:t>
            </a: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a:p>
            <a:pPr algn="r" eaLnBrk="0">
              <a:lnSpc>
                <a:spcPct val="89000"/>
              </a:lnSpc>
              <a:spcBef>
                <a:spcPts val="670"/>
              </a:spcBef>
            </a:pPr>
            <a:endParaRPr lang="en-US" altLang="en-US" sz="1200" dirty="0">
              <a:latin typeface="微软雅黑" panose="020B0503020204020204" charset="-122"/>
              <a:ea typeface="微软雅黑" panose="020B0503020204020204" charset="-122"/>
              <a:cs typeface="微软雅黑" panose="020B0503020204020204" charset="-122"/>
            </a:endParaRPr>
          </a:p>
          <a:p>
            <a:pPr algn="r" eaLnBrk="0">
              <a:lnSpc>
                <a:spcPct val="89000"/>
              </a:lnSpc>
              <a:spcBef>
                <a:spcPts val="670"/>
              </a:spcBef>
            </a:pPr>
            <a:r>
              <a:rPr sz="4800" kern="0" spc="-25" dirty="0">
                <a:solidFill>
                  <a:srgbClr val="000000">
                    <a:alpha val="100000"/>
                  </a:srgbClr>
                </a:solidFill>
                <a:latin typeface="微软雅黑" panose="020B0503020204020204" charset="-122"/>
                <a:ea typeface="微软雅黑" panose="020B0503020204020204" charset="-122"/>
                <a:cs typeface="微软雅黑" panose="020B0503020204020204" charset="-122"/>
              </a:rPr>
              <a:t>为什么要多而杂</a:t>
            </a:r>
            <a:endParaRPr lang="en-US" altLang="en-US" sz="4800" dirty="0">
              <a:latin typeface="微软雅黑" panose="020B0503020204020204" charset="-122"/>
              <a:ea typeface="微软雅黑" panose="020B0503020204020204" charset="-122"/>
              <a:cs typeface="微软雅黑" panose="020B0503020204020204" charset="-122"/>
            </a:endParaRPr>
          </a:p>
        </p:txBody>
      </p:sp>
      <p:pic>
        <p:nvPicPr>
          <p:cNvPr id="1996" name="picture 1996"/>
          <p:cNvPicPr>
            <a:picLocks noChangeAspect="1"/>
          </p:cNvPicPr>
          <p:nvPr/>
        </p:nvPicPr>
        <p:blipFill>
          <a:blip r:embed="rId1"/>
          <a:stretch>
            <a:fillRect/>
          </a:stretch>
        </p:blipFill>
        <p:spPr>
          <a:xfrm rot="21600000">
            <a:off x="1881243" y="2579820"/>
            <a:ext cx="942468" cy="1562347"/>
          </a:xfrm>
          <a:prstGeom prst="rect">
            <a:avLst/>
          </a:prstGeom>
        </p:spPr>
      </p:pic>
      <p:sp>
        <p:nvSpPr>
          <p:cNvPr id="1998" name="textbox 1998"/>
          <p:cNvSpPr/>
          <p:nvPr/>
        </p:nvSpPr>
        <p:spPr>
          <a:xfrm>
            <a:off x="1461338" y="4881600"/>
            <a:ext cx="1707515" cy="372110"/>
          </a:xfrm>
          <a:prstGeom prst="rect">
            <a:avLst/>
          </a:prstGeom>
        </p:spPr>
        <p:txBody>
          <a:bodyPr vert="horz" wrap="square" lIns="0" tIns="0" rIns="0" bIns="0"/>
          <a:lstStyle/>
          <a:p>
            <a:pPr algn="l" rtl="0" eaLnBrk="0">
              <a:lnSpc>
                <a:spcPct val="101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ct val="87000"/>
              </a:lnSpc>
            </a:pPr>
            <a:r>
              <a:rPr sz="2700" kern="0" spc="-30" dirty="0">
                <a:solidFill>
                  <a:srgbClr val="5E5E5E">
                    <a:alpha val="100000"/>
                  </a:srgbClr>
                </a:solidFill>
                <a:latin typeface="微软雅黑" panose="020B0503020204020204" charset="-122"/>
                <a:ea typeface="微软雅黑" panose="020B0503020204020204" charset="-122"/>
                <a:cs typeface="微软雅黑" panose="020B0503020204020204" charset="-122"/>
              </a:rPr>
              <a:t>副作用抵冲</a:t>
            </a:r>
            <a:endParaRPr lang="en-US" altLang="en-US" sz="2700" dirty="0">
              <a:latin typeface="微软雅黑" panose="020B0503020204020204" charset="-122"/>
              <a:ea typeface="微软雅黑" panose="020B0503020204020204" charset="-122"/>
              <a:cs typeface="微软雅黑" panose="020B0503020204020204" charset="-122"/>
            </a:endParaRPr>
          </a:p>
        </p:txBody>
      </p:sp>
      <p:sp>
        <p:nvSpPr>
          <p:cNvPr id="2000" name="textbox 2000"/>
          <p:cNvSpPr/>
          <p:nvPr/>
        </p:nvSpPr>
        <p:spPr>
          <a:xfrm>
            <a:off x="661975" y="5978388"/>
            <a:ext cx="1754505" cy="196850"/>
          </a:xfrm>
          <a:prstGeom prst="rect">
            <a:avLst/>
          </a:prstGeom>
        </p:spPr>
        <p:txBody>
          <a:bodyPr vert="horz" wrap="square" lIns="0" tIns="0" rIns="0" bIns="0"/>
          <a:lstStyle/>
          <a:p>
            <a:pPr algn="l" rtl="0" eaLnBrk="0">
              <a:lnSpc>
                <a:spcPct val="83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ts val="145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2" name="textbox 3552"/>
          <p:cNvSpPr/>
          <p:nvPr/>
        </p:nvSpPr>
        <p:spPr>
          <a:xfrm>
            <a:off x="665785" y="612282"/>
            <a:ext cx="7567295" cy="897890"/>
          </a:xfrm>
          <a:prstGeom prst="rect">
            <a:avLst/>
          </a:prstGeom>
        </p:spPr>
        <p:txBody>
          <a:bodyPr vert="horz" wrap="square" lIns="0" tIns="0" rIns="0" bIns="0"/>
          <a:lstStyle/>
          <a:p>
            <a:pPr algn="l" rtl="0" eaLnBrk="0">
              <a:lnSpc>
                <a:spcPct val="85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ct val="82000"/>
              </a:lnSpc>
            </a:pPr>
            <a:r>
              <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rPr>
              <a:t>PD</a:t>
            </a:r>
            <a:r>
              <a:rPr sz="1200" kern="0" spc="140" dirty="0">
                <a:solidFill>
                  <a:srgbClr val="5E5E5E">
                    <a:alpha val="100000"/>
                  </a:srgbClr>
                </a:solidFill>
                <a:latin typeface="微软雅黑" panose="020B0503020204020204" charset="-122"/>
                <a:ea typeface="微软雅黑" panose="020B0503020204020204" charset="-122"/>
                <a:cs typeface="微软雅黑" panose="020B0503020204020204" charset="-122"/>
              </a:rPr>
              <a:t> </a:t>
            </a:r>
            <a:r>
              <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rPr>
              <a:t>Medication</a:t>
            </a:r>
            <a:r>
              <a:rPr sz="1200" kern="0" spc="110" dirty="0">
                <a:solidFill>
                  <a:srgbClr val="5E5E5E">
                    <a:alpha val="100000"/>
                  </a:srgbClr>
                </a:solidFill>
                <a:latin typeface="微软雅黑" panose="020B0503020204020204" charset="-122"/>
                <a:ea typeface="微软雅黑" panose="020B0503020204020204" charset="-122"/>
                <a:cs typeface="微软雅黑" panose="020B0503020204020204" charset="-122"/>
              </a:rPr>
              <a:t> </a:t>
            </a: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a:p>
            <a:pPr algn="r" eaLnBrk="0">
              <a:lnSpc>
                <a:spcPct val="88000"/>
              </a:lnSpc>
              <a:spcBef>
                <a:spcPts val="720"/>
              </a:spcBef>
            </a:pPr>
            <a:endParaRPr lang="en-US" altLang="en-US" sz="1200" dirty="0">
              <a:latin typeface="微软雅黑" panose="020B0503020204020204" charset="-122"/>
              <a:ea typeface="微软雅黑" panose="020B0503020204020204" charset="-122"/>
              <a:cs typeface="微软雅黑" panose="020B0503020204020204" charset="-122"/>
            </a:endParaRPr>
          </a:p>
          <a:p>
            <a:pPr algn="r" eaLnBrk="0">
              <a:lnSpc>
                <a:spcPct val="88000"/>
              </a:lnSpc>
              <a:spcBef>
                <a:spcPts val="720"/>
              </a:spcBef>
            </a:pPr>
            <a:r>
              <a:rPr sz="4800" kern="0" spc="-55" dirty="0">
                <a:solidFill>
                  <a:srgbClr val="000000">
                    <a:alpha val="100000"/>
                  </a:srgbClr>
                </a:solidFill>
                <a:latin typeface="微软雅黑" panose="020B0503020204020204" charset="-122"/>
                <a:ea typeface="微软雅黑" panose="020B0503020204020204" charset="-122"/>
                <a:cs typeface="微软雅黑" panose="020B0503020204020204" charset="-122"/>
              </a:rPr>
              <a:t>医生的专业在于</a:t>
            </a:r>
            <a:endParaRPr lang="en-US" altLang="en-US" sz="4800" dirty="0">
              <a:latin typeface="微软雅黑" panose="020B0503020204020204" charset="-122"/>
              <a:ea typeface="微软雅黑" panose="020B0503020204020204" charset="-122"/>
              <a:cs typeface="微软雅黑" panose="020B0503020204020204" charset="-122"/>
            </a:endParaRPr>
          </a:p>
        </p:txBody>
      </p:sp>
      <p:pic>
        <p:nvPicPr>
          <p:cNvPr id="3554" name="picture 3554"/>
          <p:cNvPicPr>
            <a:picLocks noChangeAspect="1"/>
          </p:cNvPicPr>
          <p:nvPr/>
        </p:nvPicPr>
        <p:blipFill>
          <a:blip r:embed="rId1"/>
          <a:stretch>
            <a:fillRect/>
          </a:stretch>
        </p:blipFill>
        <p:spPr>
          <a:xfrm rot="21600000">
            <a:off x="5280025" y="2960918"/>
            <a:ext cx="1625600" cy="1625600"/>
          </a:xfrm>
          <a:prstGeom prst="rect">
            <a:avLst/>
          </a:prstGeom>
        </p:spPr>
      </p:pic>
      <p:sp>
        <p:nvSpPr>
          <p:cNvPr id="3556" name="textbox 3556"/>
          <p:cNvSpPr/>
          <p:nvPr/>
        </p:nvSpPr>
        <p:spPr>
          <a:xfrm>
            <a:off x="661975" y="5978388"/>
            <a:ext cx="1754505" cy="196850"/>
          </a:xfrm>
          <a:prstGeom prst="rect">
            <a:avLst/>
          </a:prstGeom>
        </p:spPr>
        <p:txBody>
          <a:bodyPr vert="horz" wrap="square" lIns="0" tIns="0" rIns="0" bIns="0"/>
          <a:lstStyle/>
          <a:p>
            <a:pPr algn="l" rtl="0" eaLnBrk="0">
              <a:lnSpc>
                <a:spcPct val="83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ts val="145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0" name="picture 3560"/>
          <p:cNvPicPr>
            <a:picLocks noChangeAspect="1"/>
          </p:cNvPicPr>
          <p:nvPr/>
        </p:nvPicPr>
        <p:blipFill>
          <a:blip r:embed="rId1"/>
          <a:stretch>
            <a:fillRect/>
          </a:stretch>
        </p:blipFill>
        <p:spPr>
          <a:xfrm rot="21600000">
            <a:off x="3221930" y="2163358"/>
            <a:ext cx="5689602" cy="4694642"/>
          </a:xfrm>
          <a:prstGeom prst="rect">
            <a:avLst/>
          </a:prstGeom>
        </p:spPr>
      </p:pic>
      <p:sp>
        <p:nvSpPr>
          <p:cNvPr id="3562" name="textbox 3562"/>
          <p:cNvSpPr/>
          <p:nvPr/>
        </p:nvSpPr>
        <p:spPr>
          <a:xfrm>
            <a:off x="665785" y="612282"/>
            <a:ext cx="7567295" cy="897890"/>
          </a:xfrm>
          <a:prstGeom prst="rect">
            <a:avLst/>
          </a:prstGeom>
        </p:spPr>
        <p:txBody>
          <a:bodyPr vert="horz" wrap="square" lIns="0" tIns="0" rIns="0" bIns="0"/>
          <a:lstStyle/>
          <a:p>
            <a:pPr algn="l" rtl="0" eaLnBrk="0">
              <a:lnSpc>
                <a:spcPct val="85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ct val="82000"/>
              </a:lnSpc>
            </a:pPr>
            <a:r>
              <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rPr>
              <a:t>PD</a:t>
            </a:r>
            <a:r>
              <a:rPr sz="1200" kern="0" spc="140" dirty="0">
                <a:solidFill>
                  <a:srgbClr val="5E5E5E">
                    <a:alpha val="100000"/>
                  </a:srgbClr>
                </a:solidFill>
                <a:latin typeface="微软雅黑" panose="020B0503020204020204" charset="-122"/>
                <a:ea typeface="微软雅黑" panose="020B0503020204020204" charset="-122"/>
                <a:cs typeface="微软雅黑" panose="020B0503020204020204" charset="-122"/>
              </a:rPr>
              <a:t> </a:t>
            </a:r>
            <a:r>
              <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rPr>
              <a:t>Medication</a:t>
            </a:r>
            <a:r>
              <a:rPr sz="1200" kern="0" spc="110" dirty="0">
                <a:solidFill>
                  <a:srgbClr val="5E5E5E">
                    <a:alpha val="100000"/>
                  </a:srgbClr>
                </a:solidFill>
                <a:latin typeface="微软雅黑" panose="020B0503020204020204" charset="-122"/>
                <a:ea typeface="微软雅黑" panose="020B0503020204020204" charset="-122"/>
                <a:cs typeface="微软雅黑" panose="020B0503020204020204" charset="-122"/>
              </a:rPr>
              <a:t> </a:t>
            </a: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a:p>
            <a:pPr algn="r" eaLnBrk="0">
              <a:lnSpc>
                <a:spcPct val="88000"/>
              </a:lnSpc>
              <a:spcBef>
                <a:spcPts val="720"/>
              </a:spcBef>
            </a:pPr>
            <a:endParaRPr lang="en-US" altLang="en-US" sz="1200" dirty="0">
              <a:latin typeface="微软雅黑" panose="020B0503020204020204" charset="-122"/>
              <a:ea typeface="微软雅黑" panose="020B0503020204020204" charset="-122"/>
              <a:cs typeface="微软雅黑" panose="020B0503020204020204" charset="-122"/>
            </a:endParaRPr>
          </a:p>
          <a:p>
            <a:pPr algn="r" eaLnBrk="0">
              <a:lnSpc>
                <a:spcPct val="88000"/>
              </a:lnSpc>
              <a:spcBef>
                <a:spcPts val="720"/>
              </a:spcBef>
            </a:pPr>
            <a:r>
              <a:rPr sz="4800" kern="0" spc="-55" dirty="0">
                <a:solidFill>
                  <a:srgbClr val="000000">
                    <a:alpha val="100000"/>
                  </a:srgbClr>
                </a:solidFill>
                <a:latin typeface="微软雅黑" panose="020B0503020204020204" charset="-122"/>
                <a:ea typeface="微软雅黑" panose="020B0503020204020204" charset="-122"/>
                <a:cs typeface="微软雅黑" panose="020B0503020204020204" charset="-122"/>
              </a:rPr>
              <a:t>医生的专业在于</a:t>
            </a:r>
            <a:endParaRPr lang="en-US" altLang="en-US" sz="4800" dirty="0">
              <a:latin typeface="微软雅黑" panose="020B0503020204020204" charset="-122"/>
              <a:ea typeface="微软雅黑" panose="020B0503020204020204" charset="-122"/>
              <a:cs typeface="微软雅黑" panose="020B0503020204020204" charset="-122"/>
            </a:endParaRPr>
          </a:p>
        </p:txBody>
      </p:sp>
      <p:sp>
        <p:nvSpPr>
          <p:cNvPr id="3564" name="textbox 3564"/>
          <p:cNvSpPr/>
          <p:nvPr/>
        </p:nvSpPr>
        <p:spPr>
          <a:xfrm>
            <a:off x="661975" y="5978388"/>
            <a:ext cx="1754505" cy="196850"/>
          </a:xfrm>
          <a:prstGeom prst="rect">
            <a:avLst/>
          </a:prstGeom>
        </p:spPr>
        <p:txBody>
          <a:bodyPr vert="horz" wrap="square" lIns="0" tIns="0" rIns="0" bIns="0"/>
          <a:lstStyle/>
          <a:p>
            <a:pPr algn="l" rtl="0" eaLnBrk="0">
              <a:lnSpc>
                <a:spcPct val="83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ts val="145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8" name="picture 3568"/>
          <p:cNvPicPr>
            <a:picLocks noChangeAspect="1"/>
          </p:cNvPicPr>
          <p:nvPr/>
        </p:nvPicPr>
        <p:blipFill>
          <a:blip r:embed="rId1"/>
          <a:stretch>
            <a:fillRect/>
          </a:stretch>
        </p:blipFill>
        <p:spPr>
          <a:xfrm rot="21600000">
            <a:off x="1527591" y="1855086"/>
            <a:ext cx="9136819" cy="4062328"/>
          </a:xfrm>
          <a:prstGeom prst="rect">
            <a:avLst/>
          </a:prstGeom>
        </p:spPr>
      </p:pic>
      <p:sp>
        <p:nvSpPr>
          <p:cNvPr id="3570" name="textbox 3570"/>
          <p:cNvSpPr/>
          <p:nvPr/>
        </p:nvSpPr>
        <p:spPr>
          <a:xfrm>
            <a:off x="665785" y="612282"/>
            <a:ext cx="7567295" cy="897890"/>
          </a:xfrm>
          <a:prstGeom prst="rect">
            <a:avLst/>
          </a:prstGeom>
        </p:spPr>
        <p:txBody>
          <a:bodyPr vert="horz" wrap="square" lIns="0" tIns="0" rIns="0" bIns="0"/>
          <a:lstStyle/>
          <a:p>
            <a:pPr algn="l" rtl="0" eaLnBrk="0">
              <a:lnSpc>
                <a:spcPct val="85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ct val="82000"/>
              </a:lnSpc>
            </a:pPr>
            <a:r>
              <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rPr>
              <a:t>PD</a:t>
            </a:r>
            <a:r>
              <a:rPr sz="1200" kern="0" spc="140" dirty="0">
                <a:solidFill>
                  <a:srgbClr val="5E5E5E">
                    <a:alpha val="100000"/>
                  </a:srgbClr>
                </a:solidFill>
                <a:latin typeface="微软雅黑" panose="020B0503020204020204" charset="-122"/>
                <a:ea typeface="微软雅黑" panose="020B0503020204020204" charset="-122"/>
                <a:cs typeface="微软雅黑" panose="020B0503020204020204" charset="-122"/>
              </a:rPr>
              <a:t> </a:t>
            </a:r>
            <a:r>
              <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rPr>
              <a:t>Medication</a:t>
            </a:r>
            <a:r>
              <a:rPr sz="1200" kern="0" spc="110" dirty="0">
                <a:solidFill>
                  <a:srgbClr val="5E5E5E">
                    <a:alpha val="100000"/>
                  </a:srgbClr>
                </a:solidFill>
                <a:latin typeface="微软雅黑" panose="020B0503020204020204" charset="-122"/>
                <a:ea typeface="微软雅黑" panose="020B0503020204020204" charset="-122"/>
                <a:cs typeface="微软雅黑" panose="020B0503020204020204" charset="-122"/>
              </a:rPr>
              <a:t> </a:t>
            </a: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a:p>
            <a:pPr algn="r" eaLnBrk="0">
              <a:lnSpc>
                <a:spcPct val="88000"/>
              </a:lnSpc>
              <a:spcBef>
                <a:spcPts val="720"/>
              </a:spcBef>
            </a:pPr>
            <a:endParaRPr lang="en-US" altLang="en-US" sz="1200" dirty="0">
              <a:latin typeface="微软雅黑" panose="020B0503020204020204" charset="-122"/>
              <a:ea typeface="微软雅黑" panose="020B0503020204020204" charset="-122"/>
              <a:cs typeface="微软雅黑" panose="020B0503020204020204" charset="-122"/>
            </a:endParaRPr>
          </a:p>
          <a:p>
            <a:pPr algn="r" eaLnBrk="0">
              <a:lnSpc>
                <a:spcPct val="88000"/>
              </a:lnSpc>
              <a:spcBef>
                <a:spcPts val="720"/>
              </a:spcBef>
            </a:pPr>
            <a:r>
              <a:rPr sz="4800" kern="0" spc="-55" dirty="0">
                <a:solidFill>
                  <a:srgbClr val="000000">
                    <a:alpha val="100000"/>
                  </a:srgbClr>
                </a:solidFill>
                <a:latin typeface="微软雅黑" panose="020B0503020204020204" charset="-122"/>
                <a:ea typeface="微软雅黑" panose="020B0503020204020204" charset="-122"/>
                <a:cs typeface="微软雅黑" panose="020B0503020204020204" charset="-122"/>
              </a:rPr>
              <a:t>医生的专业在于</a:t>
            </a:r>
            <a:endParaRPr lang="en-US" altLang="en-US" sz="4800" dirty="0">
              <a:latin typeface="微软雅黑" panose="020B0503020204020204" charset="-122"/>
              <a:ea typeface="微软雅黑" panose="020B0503020204020204" charset="-122"/>
              <a:cs typeface="微软雅黑" panose="020B0503020204020204" charset="-122"/>
            </a:endParaRPr>
          </a:p>
        </p:txBody>
      </p:sp>
      <p:sp>
        <p:nvSpPr>
          <p:cNvPr id="3572" name="textbox 3572"/>
          <p:cNvSpPr/>
          <p:nvPr/>
        </p:nvSpPr>
        <p:spPr>
          <a:xfrm>
            <a:off x="661975" y="5978388"/>
            <a:ext cx="1754505" cy="196850"/>
          </a:xfrm>
          <a:prstGeom prst="rect">
            <a:avLst/>
          </a:prstGeom>
        </p:spPr>
        <p:txBody>
          <a:bodyPr vert="horz" wrap="square" lIns="0" tIns="0" rIns="0" bIns="0"/>
          <a:lstStyle/>
          <a:p>
            <a:pPr algn="l" rtl="0" eaLnBrk="0">
              <a:lnSpc>
                <a:spcPct val="83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ts val="145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0" name="textbox 3580"/>
          <p:cNvSpPr/>
          <p:nvPr/>
        </p:nvSpPr>
        <p:spPr>
          <a:xfrm>
            <a:off x="661975" y="5978388"/>
            <a:ext cx="1754505" cy="196850"/>
          </a:xfrm>
          <a:prstGeom prst="rect">
            <a:avLst/>
          </a:prstGeom>
        </p:spPr>
        <p:txBody>
          <a:bodyPr vert="horz" wrap="square" lIns="0" tIns="0" rIns="0" bIns="0"/>
          <a:lstStyle/>
          <a:p>
            <a:pPr algn="l" rtl="0" eaLnBrk="0">
              <a:lnSpc>
                <a:spcPct val="83000"/>
              </a:lnSpc>
            </a:pPr>
            <a:endParaRPr lang="en-US" altLang="en-US" sz="100" dirty="0">
              <a:latin typeface="微软雅黑" panose="020B0503020204020204" charset="-122"/>
              <a:ea typeface="微软雅黑" panose="020B0503020204020204" charset="-122"/>
              <a:cs typeface="微软雅黑" panose="020B0503020204020204" charset="-122"/>
            </a:endParaRPr>
          </a:p>
          <a:p>
            <a:pPr marL="6350" eaLnBrk="0">
              <a:lnSpc>
                <a:spcPts val="1450"/>
              </a:lnSpc>
            </a:pPr>
            <a:endParaRPr sz="1200" kern="0" dirty="0">
              <a:solidFill>
                <a:srgbClr val="5E5E5E">
                  <a:alpha val="100000"/>
                </a:srgbClr>
              </a:solidFill>
              <a:latin typeface="微软雅黑" panose="020B0503020204020204" charset="-122"/>
              <a:ea typeface="微软雅黑" panose="020B0503020204020204" charset="-122"/>
              <a:cs typeface="微软雅黑" panose="020B0503020204020204" charset="-122"/>
            </a:endParaRPr>
          </a:p>
        </p:txBody>
      </p:sp>
      <p:sp>
        <p:nvSpPr>
          <p:cNvPr id="5" name="TextBox 3"/>
          <p:cNvSpPr txBox="1"/>
          <p:nvPr/>
        </p:nvSpPr>
        <p:spPr>
          <a:xfrm>
            <a:off x="2278457" y="865341"/>
            <a:ext cx="6847840" cy="4035335"/>
          </a:xfrm>
          <a:prstGeom prst="rect">
            <a:avLst/>
          </a:prstGeom>
          <a:noFill/>
        </p:spPr>
        <p:txBody>
          <a:bodyPr wrap="square" rtlCol="0">
            <a:spAutoFit/>
          </a:bodyPr>
          <a:lstStyle/>
          <a:p>
            <a:pPr>
              <a:lnSpc>
                <a:spcPct val="150000"/>
              </a:lnSpc>
            </a:pPr>
            <a:r>
              <a:rPr lang="zh-CN" altLang="en-US" sz="4400" dirty="0">
                <a:latin typeface="华文楷体" panose="02010600040101010101" pitchFamily="2" charset="-122"/>
                <a:ea typeface="华文楷体" panose="02010600040101010101" pitchFamily="2" charset="-122"/>
                <a:cs typeface="微软雅黑" panose="020B0503020204020204" charset="-122"/>
              </a:rPr>
              <a:t>帕友们能做什么？</a:t>
            </a:r>
            <a:endParaRPr lang="zh-CN" altLang="en-US" sz="4400" dirty="0">
              <a:latin typeface="华文楷体" panose="02010600040101010101" pitchFamily="2" charset="-122"/>
              <a:ea typeface="华文楷体" panose="02010600040101010101" pitchFamily="2" charset="-122"/>
              <a:cs typeface="微软雅黑" panose="020B0503020204020204" charset="-122"/>
            </a:endParaRPr>
          </a:p>
          <a:p>
            <a:pPr marL="285750" indent="-285750">
              <a:lnSpc>
                <a:spcPct val="150000"/>
              </a:lnSpc>
              <a:buFont typeface="Arial" panose="02080604020202020204" pitchFamily="34" charset="0"/>
              <a:buChar char="•"/>
            </a:pPr>
            <a:r>
              <a:rPr lang="zh-CN" altLang="en-US" sz="4400" dirty="0">
                <a:latin typeface="华文楷体" panose="02010600040101010101" pitchFamily="2" charset="-122"/>
                <a:ea typeface="华文楷体" panose="02010600040101010101" pitchFamily="2" charset="-122"/>
                <a:cs typeface="微软雅黑" panose="020B0503020204020204" charset="-122"/>
              </a:rPr>
              <a:t>做好记录</a:t>
            </a:r>
            <a:r>
              <a:rPr lang="en-US" altLang="zh-CN" sz="4400" dirty="0">
                <a:latin typeface="华文楷体" panose="02010600040101010101" pitchFamily="2" charset="-122"/>
                <a:ea typeface="华文楷体" panose="02010600040101010101" pitchFamily="2" charset="-122"/>
                <a:cs typeface="微软雅黑" panose="020B0503020204020204" charset="-122"/>
              </a:rPr>
              <a:t> </a:t>
            </a:r>
            <a:r>
              <a:rPr lang="zh-CN" altLang="en-US" sz="4400" dirty="0">
                <a:latin typeface="华文楷体" panose="02010600040101010101" pitchFamily="2" charset="-122"/>
                <a:ea typeface="华文楷体" panose="02010600040101010101" pitchFamily="2" charset="-122"/>
                <a:cs typeface="微软雅黑" panose="020B0503020204020204" charset="-122"/>
              </a:rPr>
              <a:t>寻求帮助</a:t>
            </a:r>
            <a:endParaRPr lang="zh-CN" altLang="en-US" sz="4400" dirty="0">
              <a:latin typeface="华文楷体" panose="02010600040101010101" pitchFamily="2" charset="-122"/>
              <a:ea typeface="华文楷体" panose="02010600040101010101" pitchFamily="2" charset="-122"/>
              <a:cs typeface="微软雅黑" panose="020B0503020204020204" charset="-122"/>
            </a:endParaRPr>
          </a:p>
          <a:p>
            <a:pPr marL="285750" indent="-285750">
              <a:lnSpc>
                <a:spcPct val="150000"/>
              </a:lnSpc>
              <a:buFont typeface="Arial" panose="02080604020202020204" pitchFamily="34" charset="0"/>
              <a:buChar char="•"/>
            </a:pPr>
            <a:r>
              <a:rPr lang="zh-CN" altLang="en-US" sz="4400" dirty="0">
                <a:latin typeface="华文楷体" panose="02010600040101010101" pitchFamily="2" charset="-122"/>
                <a:ea typeface="华文楷体" panose="02010600040101010101" pitchFamily="2" charset="-122"/>
                <a:cs typeface="微软雅黑" panose="020B0503020204020204" charset="-122"/>
              </a:rPr>
              <a:t>抓大放小</a:t>
            </a:r>
            <a:r>
              <a:rPr lang="en-US" altLang="zh-CN" sz="4400" dirty="0">
                <a:latin typeface="华文楷体" panose="02010600040101010101" pitchFamily="2" charset="-122"/>
                <a:ea typeface="华文楷体" panose="02010600040101010101" pitchFamily="2" charset="-122"/>
                <a:cs typeface="微软雅黑" panose="020B0503020204020204" charset="-122"/>
              </a:rPr>
              <a:t> </a:t>
            </a:r>
            <a:r>
              <a:rPr lang="zh-CN" altLang="en-US" sz="4400" dirty="0">
                <a:latin typeface="华文楷体" panose="02010600040101010101" pitchFamily="2" charset="-122"/>
                <a:ea typeface="华文楷体" panose="02010600040101010101" pitchFamily="2" charset="-122"/>
                <a:cs typeface="微软雅黑" panose="020B0503020204020204" charset="-122"/>
              </a:rPr>
              <a:t>保持乐观</a:t>
            </a:r>
            <a:endParaRPr lang="zh-CN" altLang="en-US" sz="4400" dirty="0">
              <a:latin typeface="华文楷体" panose="02010600040101010101" pitchFamily="2" charset="-122"/>
              <a:ea typeface="华文楷体" panose="02010600040101010101" pitchFamily="2" charset="-122"/>
              <a:cs typeface="微软雅黑" panose="020B0503020204020204" charset="-122"/>
            </a:endParaRPr>
          </a:p>
          <a:p>
            <a:pPr marL="285750" indent="-285750">
              <a:lnSpc>
                <a:spcPct val="150000"/>
              </a:lnSpc>
              <a:buFont typeface="Arial" panose="02080604020202020204" pitchFamily="34" charset="0"/>
              <a:buChar char="•"/>
            </a:pPr>
            <a:r>
              <a:rPr lang="zh-CN" altLang="en-US" sz="4400" dirty="0">
                <a:latin typeface="华文楷体" panose="02010600040101010101" pitchFamily="2" charset="-122"/>
                <a:ea typeface="华文楷体" panose="02010600040101010101" pitchFamily="2" charset="-122"/>
                <a:cs typeface="微软雅黑" panose="020B0503020204020204" charset="-122"/>
              </a:rPr>
              <a:t>积极锻炼</a:t>
            </a:r>
            <a:r>
              <a:rPr lang="en-US" altLang="zh-CN" sz="4400" dirty="0">
                <a:latin typeface="华文楷体" panose="02010600040101010101" pitchFamily="2" charset="-122"/>
                <a:ea typeface="华文楷体" panose="02010600040101010101" pitchFamily="2" charset="-122"/>
                <a:cs typeface="微软雅黑" panose="020B0503020204020204" charset="-122"/>
              </a:rPr>
              <a:t> </a:t>
            </a:r>
            <a:r>
              <a:rPr lang="zh-CN" altLang="en-US" sz="4400" dirty="0">
                <a:latin typeface="华文楷体" panose="02010600040101010101" pitchFamily="2" charset="-122"/>
                <a:ea typeface="华文楷体" panose="02010600040101010101" pitchFamily="2" charset="-122"/>
                <a:cs typeface="微软雅黑" panose="020B0503020204020204" charset="-122"/>
              </a:rPr>
              <a:t>心理疏导</a:t>
            </a:r>
            <a:endParaRPr lang="zh-CN" altLang="en-US" sz="4400" dirty="0">
              <a:latin typeface="华文楷体" panose="02010600040101010101" pitchFamily="2" charset="-122"/>
              <a:ea typeface="华文楷体" panose="02010600040101010101" pitchFamily="2"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424777" y="330751"/>
            <a:ext cx="801150" cy="801150"/>
          </a:xfrm>
          <a:prstGeom prst="rect">
            <a:avLst/>
          </a:prstGeom>
        </p:spPr>
      </p:pic>
      <p:sp>
        <p:nvSpPr>
          <p:cNvPr id="37" name="文本框 36"/>
          <p:cNvSpPr txBox="1"/>
          <p:nvPr/>
        </p:nvSpPr>
        <p:spPr>
          <a:xfrm>
            <a:off x="1219200" y="546660"/>
            <a:ext cx="6096000" cy="369332"/>
          </a:xfrm>
          <a:prstGeom prst="rect">
            <a:avLst/>
          </a:prstGeom>
          <a:noFill/>
        </p:spPr>
        <p:txBody>
          <a:bodyPr wrap="square">
            <a:spAutoFit/>
          </a:bodyPr>
          <a:lstStyle/>
          <a:p>
            <a:pPr lvl="0">
              <a:defRPr/>
            </a:pPr>
            <a:r>
              <a:rPr kumimoji="1" lang="zh-CN" altLang="en-US" sz="1800" spc="300" dirty="0">
                <a:solidFill>
                  <a:srgbClr val="0070C0"/>
                </a:solidFill>
                <a:latin typeface="汉仪雅酷黑 75W" panose="020B0804020202020204" pitchFamily="34" charset="-122"/>
                <a:ea typeface="汉仪雅酷黑 75W" panose="020B0804020202020204" pitchFamily="34" charset="-122"/>
                <a:cs typeface="+mn-ea"/>
                <a:sym typeface="+mn-lt"/>
              </a:rPr>
              <a:t>健康宣教</a:t>
            </a:r>
            <a:endParaRPr kumimoji="1" lang="zh-CN" altLang="en-US" sz="1800" spc="300" dirty="0">
              <a:solidFill>
                <a:srgbClr val="0070C0"/>
              </a:solidFill>
              <a:latin typeface="汉仪雅酷黑 75W" panose="020B0804020202020204" pitchFamily="34" charset="-122"/>
              <a:ea typeface="汉仪雅酷黑 75W" panose="020B0804020202020204" pitchFamily="34" charset="-122"/>
              <a:cs typeface="+mn-ea"/>
              <a:sym typeface="+mn-lt"/>
            </a:endParaRPr>
          </a:p>
        </p:txBody>
      </p:sp>
      <p:grpSp>
        <p:nvGrpSpPr>
          <p:cNvPr id="8" name="Group 34"/>
          <p:cNvGrpSpPr/>
          <p:nvPr/>
        </p:nvGrpSpPr>
        <p:grpSpPr>
          <a:xfrm>
            <a:off x="10425568" y="4052547"/>
            <a:ext cx="146721" cy="100269"/>
            <a:chOff x="803275" y="2834926"/>
            <a:chExt cx="209550" cy="16572"/>
          </a:xfrm>
          <a:solidFill>
            <a:srgbClr val="00B050"/>
          </a:solidFill>
        </p:grpSpPr>
        <p:sp>
          <p:nvSpPr>
            <p:cNvPr id="9" name="Rectangle 31"/>
            <p:cNvSpPr>
              <a:spLocks noChangeArrowheads="1"/>
            </p:cNvSpPr>
            <p:nvPr/>
          </p:nvSpPr>
          <p:spPr bwMode="auto">
            <a:xfrm>
              <a:off x="803275" y="2834926"/>
              <a:ext cx="26988" cy="16572"/>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0" name="Rectangle 32"/>
            <p:cNvSpPr>
              <a:spLocks noChangeArrowheads="1"/>
            </p:cNvSpPr>
            <p:nvPr/>
          </p:nvSpPr>
          <p:spPr bwMode="auto">
            <a:xfrm>
              <a:off x="895350"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1" name="Rectangle 33"/>
            <p:cNvSpPr>
              <a:spLocks noChangeArrowheads="1"/>
            </p:cNvSpPr>
            <p:nvPr/>
          </p:nvSpPr>
          <p:spPr bwMode="auto">
            <a:xfrm>
              <a:off x="987425"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grpSp>
      <p:grpSp>
        <p:nvGrpSpPr>
          <p:cNvPr id="28" name="组合 27"/>
          <p:cNvGrpSpPr/>
          <p:nvPr/>
        </p:nvGrpSpPr>
        <p:grpSpPr>
          <a:xfrm>
            <a:off x="1085236" y="996456"/>
            <a:ext cx="4286751" cy="936774"/>
            <a:chOff x="2877185" y="1139471"/>
            <a:chExt cx="4286751" cy="936774"/>
          </a:xfrm>
        </p:grpSpPr>
        <p:sp>
          <p:nvSpPr>
            <p:cNvPr id="29" name="文本框 28"/>
            <p:cNvSpPr txBox="1"/>
            <p:nvPr/>
          </p:nvSpPr>
          <p:spPr>
            <a:xfrm>
              <a:off x="2877185" y="1139471"/>
              <a:ext cx="4286751" cy="523220"/>
            </a:xfrm>
            <a:prstGeom prst="rect">
              <a:avLst/>
            </a:prstGeom>
            <a:noFill/>
          </p:spPr>
          <p:txBody>
            <a:bodyPr wrap="none" rtlCol="0">
              <a:spAutoFit/>
            </a:bodyPr>
            <a:lstStyle/>
            <a:p>
              <a:pPr lvl="0">
                <a:defRPr/>
              </a:pPr>
              <a:r>
                <a:rPr kumimoji="1" lang="zh-CN" altLang="en-US" sz="2800" b="1" spc="300" dirty="0">
                  <a:solidFill>
                    <a:srgbClr val="0070C0"/>
                  </a:solidFill>
                  <a:latin typeface="微软雅黑" panose="020B0503020204020204" charset="-122"/>
                  <a:ea typeface="微软雅黑" panose="020B0503020204020204" charset="-122"/>
                  <a:cs typeface="+mn-ea"/>
                  <a:sym typeface="+mn-lt"/>
                </a:rPr>
                <a:t>夺回属于我们的多巴胺</a:t>
              </a:r>
              <a:endParaRPr kumimoji="1" lang="zh-CN" altLang="en-US" sz="2800" b="1" spc="300" dirty="0">
                <a:solidFill>
                  <a:srgbClr val="0070C0"/>
                </a:solidFill>
                <a:latin typeface="微软雅黑" panose="020B0503020204020204" charset="-122"/>
                <a:ea typeface="微软雅黑" panose="020B0503020204020204" charset="-122"/>
                <a:cs typeface="+mn-ea"/>
                <a:sym typeface="+mn-lt"/>
              </a:endParaRPr>
            </a:p>
          </p:txBody>
        </p:sp>
        <p:grpSp>
          <p:nvGrpSpPr>
            <p:cNvPr id="30" name="组合 29"/>
            <p:cNvGrpSpPr/>
            <p:nvPr/>
          </p:nvGrpSpPr>
          <p:grpSpPr>
            <a:xfrm>
              <a:off x="3106425" y="2013959"/>
              <a:ext cx="1346511" cy="62286"/>
              <a:chOff x="2083190" y="4081488"/>
              <a:chExt cx="1346511" cy="62286"/>
            </a:xfrm>
            <a:gradFill>
              <a:gsLst>
                <a:gs pos="42500">
                  <a:srgbClr val="FF2A92"/>
                </a:gs>
                <a:gs pos="0">
                  <a:srgbClr val="922FC7"/>
                </a:gs>
                <a:gs pos="85000">
                  <a:srgbClr val="FF9E30"/>
                </a:gs>
              </a:gsLst>
              <a:lin ang="0" scaled="0"/>
            </a:gradFill>
          </p:grpSpPr>
          <p:sp>
            <p:nvSpPr>
              <p:cNvPr id="31" name="圆角矩形 42"/>
              <p:cNvSpPr/>
              <p:nvPr/>
            </p:nvSpPr>
            <p:spPr>
              <a:xfrm>
                <a:off x="2083190" y="4081488"/>
                <a:ext cx="951191" cy="62286"/>
              </a:xfrm>
              <a:prstGeom prst="roundRect">
                <a:avLst>
                  <a:gd name="adj" fmla="val 50000"/>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32" name="圆角矩形 43"/>
              <p:cNvSpPr/>
              <p:nvPr/>
            </p:nvSpPr>
            <p:spPr>
              <a:xfrm>
                <a:off x="3114467" y="4081488"/>
                <a:ext cx="315234" cy="62286"/>
              </a:xfrm>
              <a:prstGeom prst="roundRect">
                <a:avLst>
                  <a:gd name="adj" fmla="val 50000"/>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grpSp>
      </p:grpSp>
      <p:pic>
        <p:nvPicPr>
          <p:cNvPr id="17" name="图片 16"/>
          <p:cNvPicPr>
            <a:picLocks noChangeAspect="1"/>
          </p:cNvPicPr>
          <p:nvPr/>
        </p:nvPicPr>
        <p:blipFill>
          <a:blip r:embed="rId2"/>
          <a:stretch>
            <a:fillRect/>
          </a:stretch>
        </p:blipFill>
        <p:spPr>
          <a:xfrm>
            <a:off x="4502726" y="3152492"/>
            <a:ext cx="1738523" cy="1487403"/>
          </a:xfrm>
          <a:prstGeom prst="rect">
            <a:avLst/>
          </a:prstGeom>
        </p:spPr>
      </p:pic>
      <p:sp>
        <p:nvSpPr>
          <p:cNvPr id="18" name="Rectangle 29"/>
          <p:cNvSpPr/>
          <p:nvPr/>
        </p:nvSpPr>
        <p:spPr>
          <a:xfrm>
            <a:off x="5067146" y="3387431"/>
            <a:ext cx="1011118" cy="971676"/>
          </a:xfrm>
          <a:prstGeom prst="rect">
            <a:avLst/>
          </a:prstGeom>
        </p:spPr>
        <p:txBody>
          <a:bodyPr wrap="square">
            <a:spAutoFit/>
          </a:bodyPr>
          <a:lstStyle/>
          <a:p>
            <a:pPr lvl="0" indent="0">
              <a:lnSpc>
                <a:spcPct val="150000"/>
              </a:lnSpc>
            </a:pPr>
            <a:endParaRPr lang="en-US" altLang="zh-CN" sz="2000" b="1" dirty="0">
              <a:latin typeface="华文楷体" panose="02010600040101010101" pitchFamily="2" charset="-122"/>
              <a:ea typeface="华文楷体" panose="02010600040101010101" pitchFamily="2" charset="-122"/>
            </a:endParaRPr>
          </a:p>
          <a:p>
            <a:pPr lvl="0" indent="0">
              <a:lnSpc>
                <a:spcPct val="150000"/>
              </a:lnSpc>
            </a:pPr>
            <a:r>
              <a:rPr lang="zh-CN" altLang="en-US" sz="2000" b="1" dirty="0">
                <a:solidFill>
                  <a:srgbClr val="FF0000"/>
                </a:solidFill>
                <a:latin typeface="华文楷体" panose="02010600040101010101" pitchFamily="2" charset="-122"/>
                <a:ea typeface="华文楷体" panose="02010600040101010101" pitchFamily="2" charset="-122"/>
              </a:rPr>
              <a:t>多巴胺</a:t>
            </a:r>
            <a:endParaRPr lang="en-US" altLang="zh-CN" sz="2000" b="1" dirty="0">
              <a:solidFill>
                <a:srgbClr val="FF0000"/>
              </a:solidFill>
              <a:latin typeface="华文楷体" panose="02010600040101010101" pitchFamily="2" charset="-122"/>
              <a:ea typeface="华文楷体" panose="02010600040101010101" pitchFamily="2" charset="-122"/>
            </a:endParaRPr>
          </a:p>
        </p:txBody>
      </p:sp>
      <p:sp>
        <p:nvSpPr>
          <p:cNvPr id="6" name="心形 5"/>
          <p:cNvSpPr/>
          <p:nvPr/>
        </p:nvSpPr>
        <p:spPr>
          <a:xfrm>
            <a:off x="3450772" y="3417378"/>
            <a:ext cx="816428" cy="757956"/>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情</a:t>
            </a:r>
            <a:endParaRPr lang="zh-CN" altLang="en-US" dirty="0"/>
          </a:p>
        </p:txBody>
      </p:sp>
      <p:sp>
        <p:nvSpPr>
          <p:cNvPr id="7" name="思想气泡: 云 6"/>
          <p:cNvSpPr/>
          <p:nvPr/>
        </p:nvSpPr>
        <p:spPr>
          <a:xfrm>
            <a:off x="5240996" y="2006693"/>
            <a:ext cx="917577" cy="797687"/>
          </a:xfrm>
          <a:prstGeom prst="cloud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t>睡</a:t>
            </a:r>
            <a:endParaRPr lang="zh-CN" altLang="en-US" dirty="0"/>
          </a:p>
        </p:txBody>
      </p:sp>
      <p:sp>
        <p:nvSpPr>
          <p:cNvPr id="12" name="菱形 11"/>
          <p:cNvSpPr/>
          <p:nvPr/>
        </p:nvSpPr>
        <p:spPr>
          <a:xfrm>
            <a:off x="5067146" y="4819096"/>
            <a:ext cx="1011118" cy="1010203"/>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动</a:t>
            </a:r>
            <a:endParaRPr lang="zh-CN" altLang="en-US" dirty="0"/>
          </a:p>
        </p:txBody>
      </p:sp>
      <p:sp>
        <p:nvSpPr>
          <p:cNvPr id="14" name="流程图: 接点 13"/>
          <p:cNvSpPr/>
          <p:nvPr/>
        </p:nvSpPr>
        <p:spPr>
          <a:xfrm>
            <a:off x="6602956" y="3980688"/>
            <a:ext cx="935875" cy="659207"/>
          </a:xfrm>
          <a:prstGeom prst="flowChartConnector">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CN" altLang="en-US" dirty="0"/>
              <a:t>药</a:t>
            </a:r>
            <a:endParaRPr lang="zh-CN" altLang="en-US" dirty="0"/>
          </a:p>
        </p:txBody>
      </p:sp>
      <p:sp>
        <p:nvSpPr>
          <p:cNvPr id="15" name="流程图: 存储数据 14"/>
          <p:cNvSpPr/>
          <p:nvPr/>
        </p:nvSpPr>
        <p:spPr>
          <a:xfrm>
            <a:off x="6709042" y="2801977"/>
            <a:ext cx="762118" cy="585454"/>
          </a:xfrm>
          <a:prstGeom prst="flowChartOnlineStorag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dirty="0"/>
              <a:t>食</a:t>
            </a:r>
            <a:endParaRPr lang="zh-CN" altLang="en-US" dirty="0"/>
          </a:p>
        </p:txBody>
      </p:sp>
      <p:pic>
        <p:nvPicPr>
          <p:cNvPr id="21" name="图片 20"/>
          <p:cNvPicPr>
            <a:picLocks noChangeAspect="1"/>
          </p:cNvPicPr>
          <p:nvPr/>
        </p:nvPicPr>
        <p:blipFill>
          <a:blip r:embed="rId3"/>
          <a:stretch>
            <a:fillRect/>
          </a:stretch>
        </p:blipFill>
        <p:spPr>
          <a:xfrm>
            <a:off x="3175567" y="2819459"/>
            <a:ext cx="1366838" cy="423863"/>
          </a:xfrm>
          <a:prstGeom prst="rect">
            <a:avLst/>
          </a:prstGeom>
        </p:spPr>
      </p:pic>
      <p:pic>
        <p:nvPicPr>
          <p:cNvPr id="23" name="图片 22"/>
          <p:cNvPicPr>
            <a:picLocks noChangeAspect="1"/>
          </p:cNvPicPr>
          <p:nvPr/>
        </p:nvPicPr>
        <p:blipFill>
          <a:blip r:embed="rId4"/>
          <a:stretch>
            <a:fillRect/>
          </a:stretch>
        </p:blipFill>
        <p:spPr>
          <a:xfrm>
            <a:off x="5067146" y="1474725"/>
            <a:ext cx="1316492" cy="327917"/>
          </a:xfrm>
          <a:prstGeom prst="rect">
            <a:avLst/>
          </a:prstGeom>
        </p:spPr>
      </p:pic>
      <p:pic>
        <p:nvPicPr>
          <p:cNvPr id="25" name="图片 24"/>
          <p:cNvPicPr>
            <a:picLocks noChangeAspect="1"/>
          </p:cNvPicPr>
          <p:nvPr/>
        </p:nvPicPr>
        <p:blipFill>
          <a:blip r:embed="rId5"/>
          <a:stretch>
            <a:fillRect/>
          </a:stretch>
        </p:blipFill>
        <p:spPr>
          <a:xfrm>
            <a:off x="4868788" y="5976271"/>
            <a:ext cx="1289785" cy="335069"/>
          </a:xfrm>
          <a:prstGeom prst="rect">
            <a:avLst/>
          </a:prstGeom>
        </p:spPr>
      </p:pic>
      <p:pic>
        <p:nvPicPr>
          <p:cNvPr id="27" name="图片 26"/>
          <p:cNvPicPr>
            <a:picLocks noChangeAspect="1"/>
          </p:cNvPicPr>
          <p:nvPr/>
        </p:nvPicPr>
        <p:blipFill>
          <a:blip r:embed="rId6"/>
          <a:stretch>
            <a:fillRect/>
          </a:stretch>
        </p:blipFill>
        <p:spPr>
          <a:xfrm>
            <a:off x="7852840" y="4175334"/>
            <a:ext cx="1343706" cy="353859"/>
          </a:xfrm>
          <a:prstGeom prst="rect">
            <a:avLst/>
          </a:prstGeom>
        </p:spPr>
      </p:pic>
      <p:pic>
        <p:nvPicPr>
          <p:cNvPr id="36" name="图片 35"/>
          <p:cNvPicPr>
            <a:picLocks noChangeAspect="1"/>
          </p:cNvPicPr>
          <p:nvPr/>
        </p:nvPicPr>
        <p:blipFill>
          <a:blip r:embed="rId7"/>
          <a:stretch>
            <a:fillRect/>
          </a:stretch>
        </p:blipFill>
        <p:spPr>
          <a:xfrm>
            <a:off x="7733620" y="2901543"/>
            <a:ext cx="1343707" cy="34177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标题 1"/>
          <p:cNvSpPr>
            <a:spLocks noGrp="1"/>
          </p:cNvSpPr>
          <p:nvPr>
            <p:ph type="title"/>
          </p:nvPr>
        </p:nvSpPr>
        <p:spPr/>
        <p:txBody>
          <a:bodyPr vert="horz" wrap="square" lIns="91440" tIns="45720" rIns="91440" bIns="45720" anchor="ctr"/>
          <a:lstStyle/>
          <a:p>
            <a:endParaRPr lang="zh-CN" altLang="en-US" dirty="0"/>
          </a:p>
        </p:txBody>
      </p:sp>
      <p:pic>
        <p:nvPicPr>
          <p:cNvPr id="227330" name="内容占位符 3" descr="mmexport1554252988850.jpg"/>
          <p:cNvPicPr>
            <a:picLocks noGrp="1" noChangeAspect="1"/>
          </p:cNvPicPr>
          <p:nvPr>
            <p:ph idx="1"/>
          </p:nvPr>
        </p:nvPicPr>
        <p:blipFill>
          <a:blip r:embed="rId1"/>
          <a:srcRect t="5017" b="9438"/>
          <a:stretch>
            <a:fillRect/>
          </a:stretch>
        </p:blipFill>
        <p:spPr>
          <a:xfrm>
            <a:off x="0" y="0"/>
            <a:ext cx="12192000" cy="6858000"/>
          </a:xfrm>
        </p:spPr>
      </p:pic>
      <p:sp>
        <p:nvSpPr>
          <p:cNvPr id="4" name="文本框 1"/>
          <p:cNvSpPr txBox="1"/>
          <p:nvPr/>
        </p:nvSpPr>
        <p:spPr>
          <a:xfrm>
            <a:off x="5908675" y="839788"/>
            <a:ext cx="5243513" cy="1722120"/>
          </a:xfrm>
          <a:prstGeom prst="rect">
            <a:avLst/>
          </a:prstGeom>
          <a:noFill/>
        </p:spPr>
        <p:txBody>
          <a:bodyPr>
            <a:spAutoFit/>
          </a:bodyPr>
          <a:lstStyle/>
          <a:p>
            <a:pPr marR="0" algn="dist" defTabSz="914400" fontAlgn="auto">
              <a:spcBef>
                <a:spcPts val="0"/>
              </a:spcBef>
              <a:spcAft>
                <a:spcPts val="0"/>
              </a:spcAft>
              <a:buClrTx/>
              <a:buSzTx/>
              <a:buFontTx/>
              <a:defRPr/>
            </a:pPr>
            <a:r>
              <a:rPr kumimoji="0" lang="en-US" altLang="zh-CN" sz="7000" b="1" kern="1200" cap="none" spc="0" normalizeH="0" baseline="0" noProof="0" dirty="0">
                <a:solidFill>
                  <a:schemeClr val="accent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T</a:t>
            </a:r>
            <a:r>
              <a:rPr kumimoji="0" lang="en-US" altLang="zh-CN" sz="7000" b="1" kern="1200" cap="none" spc="0" normalizeH="0" baseline="0" noProof="0" dirty="0">
                <a:solidFill>
                  <a:schemeClr val="accent2"/>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H</a:t>
            </a:r>
            <a:r>
              <a:rPr kumimoji="0" lang="en-US" altLang="zh-CN" sz="7000" b="1" kern="1200" cap="none" spc="0" normalizeH="0" baseline="0" noProof="0" dirty="0">
                <a:solidFill>
                  <a:schemeClr val="accent3"/>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A</a:t>
            </a:r>
            <a:r>
              <a:rPr kumimoji="0" lang="en-US" altLang="zh-CN" sz="7000" b="1" kern="1200" cap="none" spc="0" normalizeH="0" baseline="0" noProof="0" dirty="0">
                <a:solidFill>
                  <a:schemeClr val="accent4"/>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N</a:t>
            </a:r>
            <a:r>
              <a:rPr kumimoji="0" lang="en-US" altLang="zh-CN" sz="7000" b="1" kern="1200" cap="none" spc="0" normalizeH="0" baseline="0" noProof="0" dirty="0">
                <a:solidFill>
                  <a:schemeClr val="accent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K</a:t>
            </a:r>
            <a:r>
              <a:rPr kumimoji="0" lang="en-US" altLang="zh-CN" sz="7000" b="1" kern="1200" cap="none" spc="0" normalizeH="0" baseline="0" noProof="0" dirty="0">
                <a:solidFill>
                  <a:schemeClr val="accent6"/>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S</a:t>
            </a:r>
            <a:endParaRPr kumimoji="0" lang="en-US" altLang="zh-CN" sz="7000" b="1" kern="1200" cap="none" spc="0" normalizeH="0" baseline="0" noProof="0" dirty="0">
              <a:solidFill>
                <a:schemeClr val="accent6"/>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a:p>
            <a:pPr marR="0" defTabSz="914400" fontAlgn="auto">
              <a:spcBef>
                <a:spcPts val="0"/>
              </a:spcBef>
              <a:spcAft>
                <a:spcPts val="0"/>
              </a:spcAft>
              <a:buClrTx/>
              <a:buSzTx/>
              <a:buFontTx/>
              <a:defRPr/>
            </a:pPr>
            <a:r>
              <a:rPr kumimoji="0" lang="zh-CN" altLang="en-US" sz="3600" b="1" kern="1200" cap="none" spc="0" normalizeH="0" baseline="0" noProof="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感谢各位的</a:t>
            </a:r>
            <a:r>
              <a:rPr kumimoji="0" lang="zh-CN" altLang="en-US" sz="3600" b="1" kern="1200" cap="none" spc="0" normalizeH="0" baseline="0" noProof="0" dirty="0" smtClean="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聆听</a:t>
            </a:r>
            <a:endParaRPr kumimoji="0" lang="zh-CN" altLang="en-US" sz="3600" b="1" kern="1200" cap="none" spc="0" normalizeH="0" baseline="0" noProof="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p:txBody>
      </p:sp>
      <p:graphicFrame>
        <p:nvGraphicFramePr>
          <p:cNvPr id="227332" name="Object 1" descr="image1"/>
          <p:cNvGraphicFramePr/>
          <p:nvPr/>
        </p:nvGraphicFramePr>
        <p:xfrm>
          <a:off x="82550" y="74613"/>
          <a:ext cx="3930650" cy="519112"/>
        </p:xfrm>
        <a:graphic>
          <a:graphicData uri="http://schemas.openxmlformats.org/presentationml/2006/ole">
            <mc:AlternateContent xmlns:mc="http://schemas.openxmlformats.org/markup-compatibility/2006">
              <mc:Choice xmlns:v="urn:schemas-microsoft-com:vml" Requires="v">
                <p:oleObj spid="_x0000_s21633" name="" r:id="rId2" imgW="4991735" imgH="591820" progId="">
                  <p:embed/>
                </p:oleObj>
              </mc:Choice>
              <mc:Fallback>
                <p:oleObj name="" r:id="rId2" imgW="4991735" imgH="591820" progId="">
                  <p:embed/>
                  <p:pic>
                    <p:nvPicPr>
                      <p:cNvPr id="0" name="图片 21504" descr="image1"/>
                      <p:cNvPicPr/>
                      <p:nvPr/>
                    </p:nvPicPr>
                    <p:blipFill>
                      <a:blip r:embed="rId3"/>
                      <a:stretch>
                        <a:fillRect/>
                      </a:stretch>
                    </p:blipFill>
                    <p:spPr>
                      <a:xfrm>
                        <a:off x="82550" y="74613"/>
                        <a:ext cx="3930650" cy="519112"/>
                      </a:xfrm>
                      <a:prstGeom prst="rect">
                        <a:avLst/>
                      </a:prstGeom>
                      <a:noFill/>
                      <a:ln w="38100">
                        <a:noFill/>
                      </a:ln>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424777" y="330751"/>
            <a:ext cx="801150" cy="801150"/>
          </a:xfrm>
          <a:prstGeom prst="rect">
            <a:avLst/>
          </a:prstGeom>
        </p:spPr>
      </p:pic>
      <p:sp>
        <p:nvSpPr>
          <p:cNvPr id="37" name="文本框 36"/>
          <p:cNvSpPr txBox="1"/>
          <p:nvPr/>
        </p:nvSpPr>
        <p:spPr>
          <a:xfrm>
            <a:off x="1219200" y="546660"/>
            <a:ext cx="6096000" cy="461665"/>
          </a:xfrm>
          <a:prstGeom prst="rect">
            <a:avLst/>
          </a:prstGeom>
          <a:noFill/>
        </p:spPr>
        <p:txBody>
          <a:bodyPr wrap="square">
            <a:spAutoFit/>
          </a:bodyPr>
          <a:lstStyle/>
          <a:p>
            <a:pPr>
              <a:defRPr/>
            </a:pPr>
            <a:r>
              <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rPr>
              <a:t>帕金森病药物治疗新进展</a:t>
            </a:r>
            <a:endPar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endParaRPr>
          </a:p>
        </p:txBody>
      </p:sp>
      <p:grpSp>
        <p:nvGrpSpPr>
          <p:cNvPr id="4" name="组合 3"/>
          <p:cNvGrpSpPr/>
          <p:nvPr/>
        </p:nvGrpSpPr>
        <p:grpSpPr>
          <a:xfrm>
            <a:off x="916849" y="3221760"/>
            <a:ext cx="9652634" cy="2718435"/>
            <a:chOff x="974374" y="2819662"/>
            <a:chExt cx="6249706" cy="2718435"/>
          </a:xfrm>
        </p:grpSpPr>
        <p:sp>
          <p:nvSpPr>
            <p:cNvPr id="5" name="Inhaltsplatzhalter 4"/>
            <p:cNvSpPr txBox="1"/>
            <p:nvPr/>
          </p:nvSpPr>
          <p:spPr>
            <a:xfrm>
              <a:off x="974374" y="2819662"/>
              <a:ext cx="6249706" cy="2718435"/>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2000609000000000000"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2000609000000000000"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9pPr>
            </a:lstStyle>
            <a:p>
              <a:pPr>
                <a:lnSpc>
                  <a:spcPct val="200000"/>
                </a:lnSpc>
                <a:buClr>
                  <a:srgbClr val="0070C0"/>
                </a:buClr>
                <a:buFont typeface="Wingdings" panose="05000000000000000000" pitchFamily="2" charset="2"/>
                <a:buChar char="Ø"/>
              </a:pPr>
              <a:r>
                <a:rPr lang="zh-CN" altLang="en-US" sz="1600" b="0" i="0" dirty="0">
                  <a:solidFill>
                    <a:srgbClr val="0070C0"/>
                  </a:solidFill>
                  <a:effectLst/>
                  <a:latin typeface="微软雅黑" panose="020B0503020204020204" charset="-122"/>
                  <a:ea typeface="微软雅黑" panose="020B0503020204020204" charset="-122"/>
                  <a:cs typeface="微软雅黑" panose="020B0503020204020204" charset="-122"/>
                </a:rPr>
                <a:t>奥匹卡朋</a:t>
              </a:r>
              <a:r>
                <a:rPr lang="zh-CN" altLang="en-US" sz="1600" b="0" i="0" dirty="0">
                  <a:solidFill>
                    <a:srgbClr val="121212"/>
                  </a:solidFill>
                  <a:effectLst/>
                  <a:latin typeface="微软雅黑" panose="020B0503020204020204" charset="-122"/>
                  <a:ea typeface="微软雅黑" panose="020B0503020204020204" charset="-122"/>
                  <a:cs typeface="微软雅黑" panose="020B0503020204020204" charset="-122"/>
                </a:rPr>
                <a:t>：新型COMT抑制剂，每日一次口服</a:t>
              </a:r>
              <a:endParaRPr lang="zh-CN" altLang="en-US" sz="1600" b="0" i="0" dirty="0">
                <a:solidFill>
                  <a:srgbClr val="121212"/>
                </a:solidFill>
                <a:effectLst/>
                <a:latin typeface="微软雅黑" panose="020B0503020204020204" charset="-122"/>
                <a:ea typeface="微软雅黑" panose="020B0503020204020204" charset="-122"/>
                <a:cs typeface="微软雅黑" panose="020B0503020204020204" charset="-122"/>
              </a:endParaRPr>
            </a:p>
            <a:p>
              <a:pPr>
                <a:lnSpc>
                  <a:spcPct val="200000"/>
                </a:lnSpc>
                <a:buClr>
                  <a:srgbClr val="0070C0"/>
                </a:buClr>
                <a:buFont typeface="Wingdings" panose="05000000000000000000" pitchFamily="2" charset="2"/>
                <a:buChar char="Ø"/>
              </a:pPr>
              <a:r>
                <a:rPr lang="zh-CN" altLang="en-US" sz="1600" dirty="0">
                  <a:solidFill>
                    <a:srgbClr val="121212"/>
                  </a:solidFill>
                  <a:effectLst/>
                  <a:latin typeface="微软雅黑" panose="020B0503020204020204" charset="-122"/>
                  <a:ea typeface="微软雅黑" panose="020B0503020204020204" charset="-122"/>
                  <a:cs typeface="微软雅黑" panose="020B0503020204020204" charset="-122"/>
                  <a:sym typeface="+mn-lt"/>
                </a:rPr>
                <a:t>奥匹卡朋分别于2020年4月、2020年6月在美国、日本获批上市，在美国获批用于辅助左旋多巴/卡比多巴治疗出现“开关”现象帕金森病患者。</a:t>
              </a:r>
              <a:endParaRPr lang="zh-CN" altLang="en-US" sz="1600" dirty="0">
                <a:solidFill>
                  <a:srgbClr val="121212"/>
                </a:solidFill>
                <a:effectLst/>
                <a:latin typeface="微软雅黑" panose="020B0503020204020204" charset="-122"/>
                <a:ea typeface="微软雅黑" panose="020B0503020204020204" charset="-122"/>
                <a:cs typeface="微软雅黑" panose="020B0503020204020204" charset="-122"/>
                <a:sym typeface="+mn-lt"/>
              </a:endParaRPr>
            </a:p>
            <a:p>
              <a:pPr>
                <a:lnSpc>
                  <a:spcPct val="200000"/>
                </a:lnSpc>
                <a:buClr>
                  <a:srgbClr val="0070C0"/>
                </a:buClr>
                <a:buFont typeface="Wingdings" panose="05000000000000000000" pitchFamily="2" charset="2"/>
                <a:buChar char="Ø"/>
              </a:pPr>
              <a:r>
                <a:rPr lang="zh-CN" altLang="en-US" sz="1600" dirty="0">
                  <a:solidFill>
                    <a:srgbClr val="121212"/>
                  </a:solidFill>
                  <a:effectLst/>
                  <a:latin typeface="微软雅黑" panose="020B0503020204020204" charset="-122"/>
                  <a:ea typeface="微软雅黑" panose="020B0503020204020204" charset="-122"/>
                  <a:cs typeface="微软雅黑" panose="020B0503020204020204" charset="-122"/>
                  <a:sym typeface="+mn-lt"/>
                </a:rPr>
                <a:t>2021年3月10日，国家局官网显示，复星医药提交的帕金森病新药奥匹卡朋胶囊的上市申请正式获CDE</a:t>
              </a:r>
              <a:r>
                <a:rPr lang="zh-CN" altLang="en-US" sz="1600" dirty="0" smtClean="0">
                  <a:solidFill>
                    <a:srgbClr val="121212"/>
                  </a:solidFill>
                  <a:effectLst/>
                  <a:latin typeface="微软雅黑" panose="020B0503020204020204" charset="-122"/>
                  <a:ea typeface="微软雅黑" panose="020B0503020204020204" charset="-122"/>
                  <a:cs typeface="微软雅黑" panose="020B0503020204020204" charset="-122"/>
                  <a:sym typeface="+mn-lt"/>
                </a:rPr>
                <a:t>受理，</a:t>
              </a:r>
              <a:r>
                <a:rPr lang="zh-CN" altLang="en-US" sz="1600" dirty="0" smtClean="0">
                  <a:solidFill>
                    <a:srgbClr val="FF0000"/>
                  </a:solidFill>
                  <a:effectLst/>
                  <a:latin typeface="微软雅黑" panose="020B0503020204020204" charset="-122"/>
                  <a:ea typeface="微软雅黑" panose="020B0503020204020204" charset="-122"/>
                  <a:cs typeface="微软雅黑" panose="020B0503020204020204" charset="-122"/>
                  <a:sym typeface="+mn-lt"/>
                </a:rPr>
                <a:t>可能于</a:t>
              </a:r>
              <a:r>
                <a:rPr lang="en-US" altLang="zh-CN" sz="1600" dirty="0" smtClean="0">
                  <a:solidFill>
                    <a:srgbClr val="FF0000"/>
                  </a:solidFill>
                  <a:effectLst/>
                  <a:latin typeface="微软雅黑" panose="020B0503020204020204" charset="-122"/>
                  <a:ea typeface="微软雅黑" panose="020B0503020204020204" charset="-122"/>
                  <a:cs typeface="微软雅黑" panose="020B0503020204020204" charset="-122"/>
                  <a:sym typeface="+mn-lt"/>
                </a:rPr>
                <a:t>2026</a:t>
              </a:r>
              <a:r>
                <a:rPr lang="zh-CN" altLang="en-US" sz="1600" dirty="0" smtClean="0">
                  <a:solidFill>
                    <a:srgbClr val="FF0000"/>
                  </a:solidFill>
                  <a:effectLst/>
                  <a:latin typeface="微软雅黑" panose="020B0503020204020204" charset="-122"/>
                  <a:ea typeface="微软雅黑" panose="020B0503020204020204" charset="-122"/>
                  <a:cs typeface="微软雅黑" panose="020B0503020204020204" charset="-122"/>
                  <a:sym typeface="+mn-lt"/>
                </a:rPr>
                <a:t>年上市。</a:t>
              </a:r>
              <a:endParaRPr lang="zh-CN" altLang="en-US" sz="1600" dirty="0">
                <a:solidFill>
                  <a:srgbClr val="FF0000"/>
                </a:solidFill>
                <a:effectLst/>
                <a:latin typeface="微软雅黑" panose="020B0503020204020204" charset="-122"/>
                <a:ea typeface="微软雅黑" panose="020B0503020204020204" charset="-122"/>
                <a:cs typeface="微软雅黑" panose="020B0503020204020204" charset="-122"/>
                <a:sym typeface="+mn-lt"/>
              </a:endParaRPr>
            </a:p>
          </p:txBody>
        </p:sp>
        <p:grpSp>
          <p:nvGrpSpPr>
            <p:cNvPr id="8" name="Group 34"/>
            <p:cNvGrpSpPr/>
            <p:nvPr/>
          </p:nvGrpSpPr>
          <p:grpSpPr>
            <a:xfrm>
              <a:off x="6895195" y="2899511"/>
              <a:ext cx="146721" cy="11603"/>
              <a:chOff x="803275" y="2834926"/>
              <a:chExt cx="209550" cy="16572"/>
            </a:xfrm>
            <a:solidFill>
              <a:srgbClr val="00B050"/>
            </a:solidFill>
          </p:grpSpPr>
          <p:sp>
            <p:nvSpPr>
              <p:cNvPr id="9" name="Rectangle 31"/>
              <p:cNvSpPr>
                <a:spLocks noChangeArrowheads="1"/>
              </p:cNvSpPr>
              <p:nvPr/>
            </p:nvSpPr>
            <p:spPr bwMode="auto">
              <a:xfrm>
                <a:off x="803275" y="2834926"/>
                <a:ext cx="26988" cy="16572"/>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0" name="Rectangle 32"/>
              <p:cNvSpPr>
                <a:spLocks noChangeArrowheads="1"/>
              </p:cNvSpPr>
              <p:nvPr/>
            </p:nvSpPr>
            <p:spPr bwMode="auto">
              <a:xfrm>
                <a:off x="895350"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1" name="Rectangle 33"/>
              <p:cNvSpPr>
                <a:spLocks noChangeArrowheads="1"/>
              </p:cNvSpPr>
              <p:nvPr/>
            </p:nvSpPr>
            <p:spPr bwMode="auto">
              <a:xfrm>
                <a:off x="987425"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grpSp>
      </p:grpSp>
      <p:grpSp>
        <p:nvGrpSpPr>
          <p:cNvPr id="28" name="组合 27"/>
          <p:cNvGrpSpPr/>
          <p:nvPr/>
        </p:nvGrpSpPr>
        <p:grpSpPr>
          <a:xfrm>
            <a:off x="1127369" y="1131901"/>
            <a:ext cx="3365024" cy="801415"/>
            <a:chOff x="2924762" y="1274830"/>
            <a:chExt cx="3365024" cy="801415"/>
          </a:xfrm>
        </p:grpSpPr>
        <p:sp>
          <p:nvSpPr>
            <p:cNvPr id="29" name="文本框 28"/>
            <p:cNvSpPr txBox="1"/>
            <p:nvPr/>
          </p:nvSpPr>
          <p:spPr>
            <a:xfrm>
              <a:off x="2924762" y="1274830"/>
              <a:ext cx="3365024" cy="523220"/>
            </a:xfrm>
            <a:prstGeom prst="rect">
              <a:avLst/>
            </a:prstGeom>
            <a:noFill/>
          </p:spPr>
          <p:txBody>
            <a:bodyPr wrap="none" rtlCol="0">
              <a:spAutoFit/>
            </a:bodyPr>
            <a:lstStyle/>
            <a:p>
              <a:pPr>
                <a:defRPr/>
              </a:pPr>
              <a:r>
                <a:rPr kumimoji="1" lang="zh-CN" altLang="en-US" sz="2800" b="1" spc="300" dirty="0" smtClean="0">
                  <a:solidFill>
                    <a:srgbClr val="0070C0"/>
                  </a:solidFill>
                  <a:latin typeface="微软雅黑" panose="020B0503020204020204" charset="-122"/>
                  <a:ea typeface="微软雅黑" panose="020B0503020204020204" charset="-122"/>
                  <a:cs typeface="+mn-ea"/>
                  <a:sym typeface="+mn-lt"/>
                </a:rPr>
                <a:t>进展五：奥匹卡朋</a:t>
              </a:r>
              <a:endParaRPr kumimoji="1" lang="zh-CN" altLang="en-US" sz="2800" b="1" spc="300" dirty="0">
                <a:solidFill>
                  <a:srgbClr val="0070C0"/>
                </a:solidFill>
                <a:latin typeface="微软雅黑" panose="020B0503020204020204" charset="-122"/>
                <a:ea typeface="微软雅黑" panose="020B0503020204020204" charset="-122"/>
                <a:cs typeface="+mn-ea"/>
              </a:endParaRPr>
            </a:p>
          </p:txBody>
        </p:sp>
        <p:grpSp>
          <p:nvGrpSpPr>
            <p:cNvPr id="30" name="组合 29"/>
            <p:cNvGrpSpPr/>
            <p:nvPr/>
          </p:nvGrpSpPr>
          <p:grpSpPr>
            <a:xfrm>
              <a:off x="3106425" y="2013959"/>
              <a:ext cx="1346511" cy="62286"/>
              <a:chOff x="2083190" y="4081488"/>
              <a:chExt cx="1346511" cy="62286"/>
            </a:xfrm>
            <a:gradFill>
              <a:gsLst>
                <a:gs pos="42500">
                  <a:srgbClr val="FF2A92"/>
                </a:gs>
                <a:gs pos="0">
                  <a:srgbClr val="922FC7"/>
                </a:gs>
                <a:gs pos="85000">
                  <a:srgbClr val="FF9E30"/>
                </a:gs>
              </a:gsLst>
              <a:lin ang="0" scaled="0"/>
            </a:gradFill>
          </p:grpSpPr>
          <p:sp>
            <p:nvSpPr>
              <p:cNvPr id="31" name="圆角矩形 42"/>
              <p:cNvSpPr/>
              <p:nvPr/>
            </p:nvSpPr>
            <p:spPr>
              <a:xfrm>
                <a:off x="2083190" y="4081488"/>
                <a:ext cx="951191" cy="62286"/>
              </a:xfrm>
              <a:prstGeom prst="roundRect">
                <a:avLst>
                  <a:gd name="adj" fmla="val 50000"/>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32" name="圆角矩形 43"/>
              <p:cNvSpPr/>
              <p:nvPr/>
            </p:nvSpPr>
            <p:spPr>
              <a:xfrm>
                <a:off x="3114467" y="4081488"/>
                <a:ext cx="315234" cy="62286"/>
              </a:xfrm>
              <a:prstGeom prst="roundRect">
                <a:avLst>
                  <a:gd name="adj" fmla="val 50000"/>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grpSp>
      </p:grpSp>
      <p:pic>
        <p:nvPicPr>
          <p:cNvPr id="15" name="Picture 2" descr="https://p3-sign.toutiaoimg.com/tos-cn-i-6w9my0ksvp/c09f8293efe44f85883a5143ec2e69a7~tplv-tt-origin-web:gif.jpeg?_iz=58558&amp;from=article.pc_detail&amp;lk3s=953192f4&amp;x-expires=1742801831&amp;x-signature=TSNReroF42w57Ndt3%2F7scEFi9Oc%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1714" y="417228"/>
            <a:ext cx="4836004" cy="32240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424777" y="330751"/>
            <a:ext cx="801150" cy="801150"/>
          </a:xfrm>
          <a:prstGeom prst="rect">
            <a:avLst/>
          </a:prstGeom>
        </p:spPr>
      </p:pic>
      <p:sp>
        <p:nvSpPr>
          <p:cNvPr id="37" name="文本框 36"/>
          <p:cNvSpPr txBox="1"/>
          <p:nvPr/>
        </p:nvSpPr>
        <p:spPr>
          <a:xfrm>
            <a:off x="1219200" y="546660"/>
            <a:ext cx="6096000" cy="461665"/>
          </a:xfrm>
          <a:prstGeom prst="rect">
            <a:avLst/>
          </a:prstGeom>
          <a:noFill/>
        </p:spPr>
        <p:txBody>
          <a:bodyPr wrap="square">
            <a:spAutoFit/>
          </a:bodyPr>
          <a:lstStyle/>
          <a:p>
            <a:pPr>
              <a:defRPr/>
            </a:pPr>
            <a:r>
              <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rPr>
              <a:t>帕金森病药物治疗新进展</a:t>
            </a:r>
            <a:endPar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endParaRPr>
          </a:p>
        </p:txBody>
      </p:sp>
      <p:grpSp>
        <p:nvGrpSpPr>
          <p:cNvPr id="4" name="组合 3"/>
          <p:cNvGrpSpPr/>
          <p:nvPr/>
        </p:nvGrpSpPr>
        <p:grpSpPr>
          <a:xfrm>
            <a:off x="916849" y="3301609"/>
            <a:ext cx="9652634" cy="2018033"/>
            <a:chOff x="974374" y="2899511"/>
            <a:chExt cx="6249706" cy="2018033"/>
          </a:xfrm>
        </p:grpSpPr>
        <p:sp>
          <p:nvSpPr>
            <p:cNvPr id="5" name="Inhaltsplatzhalter 4"/>
            <p:cNvSpPr txBox="1"/>
            <p:nvPr/>
          </p:nvSpPr>
          <p:spPr>
            <a:xfrm>
              <a:off x="974374" y="3440216"/>
              <a:ext cx="6249706" cy="1477328"/>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2000609000000000000"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2000609000000000000"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9pPr>
            </a:lstStyle>
            <a:p>
              <a:pPr>
                <a:lnSpc>
                  <a:spcPct val="200000"/>
                </a:lnSpc>
                <a:buClr>
                  <a:srgbClr val="0070C0"/>
                </a:buClr>
                <a:buFont typeface="Wingdings" panose="05000000000000000000" pitchFamily="2" charset="2"/>
                <a:buChar char="Ø"/>
              </a:pPr>
              <a:r>
                <a:rPr lang="zh-CN" altLang="en-US" sz="1600" dirty="0" smtClean="0">
                  <a:solidFill>
                    <a:srgbClr val="0070C0"/>
                  </a:solidFill>
                  <a:latin typeface="微软雅黑" panose="020B0503020204020204" charset="-122"/>
                  <a:ea typeface="微软雅黑" panose="020B0503020204020204" charset="-122"/>
                  <a:cs typeface="微软雅黑" panose="020B0503020204020204" charset="-122"/>
                </a:rPr>
                <a:t>沙</a:t>
              </a:r>
              <a:r>
                <a:rPr lang="zh-CN" altLang="en-US" sz="1600" dirty="0">
                  <a:solidFill>
                    <a:srgbClr val="0070C0"/>
                  </a:solidFill>
                  <a:latin typeface="微软雅黑" panose="020B0503020204020204" charset="-122"/>
                  <a:ea typeface="微软雅黑" panose="020B0503020204020204" charset="-122"/>
                  <a:cs typeface="微软雅黑" panose="020B0503020204020204" charset="-122"/>
                </a:rPr>
                <a:t>芬酰胺</a:t>
              </a:r>
              <a:r>
                <a:rPr lang="zh-CN" altLang="en-US" sz="1600" dirty="0" smtClean="0">
                  <a:solidFill>
                    <a:srgbClr val="0070C0"/>
                  </a:solidFill>
                  <a:latin typeface="微软雅黑" panose="020B0503020204020204" charset="-122"/>
                  <a:ea typeface="微软雅黑" panose="020B0503020204020204" charset="-122"/>
                  <a:cs typeface="微软雅黑" panose="020B0503020204020204" charset="-122"/>
                </a:rPr>
                <a:t>是</a:t>
              </a:r>
              <a:r>
                <a:rPr lang="zh-CN" altLang="en-US" sz="1600" dirty="0">
                  <a:solidFill>
                    <a:srgbClr val="0070C0"/>
                  </a:solidFill>
                  <a:latin typeface="微软雅黑" panose="020B0503020204020204" charset="-122"/>
                  <a:ea typeface="微软雅黑" panose="020B0503020204020204" charset="-122"/>
                  <a:cs typeface="微软雅黑" panose="020B0503020204020204" charset="-122"/>
                </a:rPr>
                <a:t>一款选择性抑制</a:t>
              </a:r>
              <a:r>
                <a:rPr lang="en-US" altLang="zh-CN" sz="1600" dirty="0">
                  <a:solidFill>
                    <a:srgbClr val="0070C0"/>
                  </a:solidFill>
                  <a:latin typeface="微软雅黑" panose="020B0503020204020204" charset="-122"/>
                  <a:ea typeface="微软雅黑" panose="020B0503020204020204" charset="-122"/>
                  <a:cs typeface="微软雅黑" panose="020B0503020204020204" charset="-122"/>
                </a:rPr>
                <a:t>B</a:t>
              </a:r>
              <a:r>
                <a:rPr lang="zh-CN" altLang="en-US" sz="1600" dirty="0">
                  <a:solidFill>
                    <a:srgbClr val="0070C0"/>
                  </a:solidFill>
                  <a:latin typeface="微软雅黑" panose="020B0503020204020204" charset="-122"/>
                  <a:ea typeface="微软雅黑" panose="020B0503020204020204" charset="-122"/>
                  <a:cs typeface="微软雅黑" panose="020B0503020204020204" charset="-122"/>
                </a:rPr>
                <a:t>型单胺氧化酶（</a:t>
              </a:r>
              <a:r>
                <a:rPr lang="en-US" altLang="zh-CN" sz="1600" dirty="0">
                  <a:solidFill>
                    <a:srgbClr val="0070C0"/>
                  </a:solidFill>
                  <a:latin typeface="微软雅黑" panose="020B0503020204020204" charset="-122"/>
                  <a:ea typeface="微软雅黑" panose="020B0503020204020204" charset="-122"/>
                  <a:cs typeface="微软雅黑" panose="020B0503020204020204" charset="-122"/>
                </a:rPr>
                <a:t>MAO-B</a:t>
              </a:r>
              <a:r>
                <a:rPr lang="zh-CN" altLang="en-US" sz="1600" dirty="0">
                  <a:solidFill>
                    <a:srgbClr val="0070C0"/>
                  </a:solidFill>
                  <a:latin typeface="微软雅黑" panose="020B0503020204020204" charset="-122"/>
                  <a:ea typeface="微软雅黑" panose="020B0503020204020204" charset="-122"/>
                  <a:cs typeface="微软雅黑" panose="020B0503020204020204" charset="-122"/>
                </a:rPr>
                <a:t>）抑制剂</a:t>
              </a:r>
              <a:r>
                <a:rPr lang="zh-CN" altLang="en-US" sz="1600" dirty="0" smtClean="0">
                  <a:solidFill>
                    <a:srgbClr val="0070C0"/>
                  </a:solidFill>
                  <a:latin typeface="微软雅黑" panose="020B0503020204020204" charset="-122"/>
                  <a:ea typeface="微软雅黑" panose="020B0503020204020204" charset="-122"/>
                  <a:cs typeface="微软雅黑" panose="020B0503020204020204" charset="-122"/>
                </a:rPr>
                <a:t>，于</a:t>
              </a:r>
              <a:r>
                <a:rPr lang="en-US" altLang="zh-CN" sz="1600" dirty="0">
                  <a:solidFill>
                    <a:srgbClr val="0070C0"/>
                  </a:solidFill>
                  <a:latin typeface="微软雅黑" panose="020B0503020204020204" charset="-122"/>
                  <a:ea typeface="微软雅黑" panose="020B0503020204020204" charset="-122"/>
                  <a:cs typeface="微软雅黑" panose="020B0503020204020204" charset="-122"/>
                </a:rPr>
                <a:t>2015 </a:t>
              </a:r>
              <a:r>
                <a:rPr lang="zh-CN" altLang="en-US" sz="1600" dirty="0">
                  <a:solidFill>
                    <a:srgbClr val="0070C0"/>
                  </a:solidFill>
                  <a:latin typeface="微软雅黑" panose="020B0503020204020204" charset="-122"/>
                  <a:ea typeface="微软雅黑" panose="020B0503020204020204" charset="-122"/>
                  <a:cs typeface="微软雅黑" panose="020B0503020204020204" charset="-122"/>
                </a:rPr>
                <a:t>年 </a:t>
              </a:r>
              <a:r>
                <a:rPr lang="en-US" altLang="zh-CN" sz="1600" dirty="0">
                  <a:solidFill>
                    <a:srgbClr val="0070C0"/>
                  </a:solidFill>
                  <a:latin typeface="微软雅黑" panose="020B0503020204020204" charset="-122"/>
                  <a:ea typeface="微软雅黑" panose="020B0503020204020204" charset="-122"/>
                  <a:cs typeface="微软雅黑" panose="020B0503020204020204" charset="-122"/>
                </a:rPr>
                <a:t>2 </a:t>
              </a:r>
              <a:r>
                <a:rPr lang="zh-CN" altLang="en-US" sz="1600" dirty="0">
                  <a:solidFill>
                    <a:srgbClr val="0070C0"/>
                  </a:solidFill>
                  <a:latin typeface="微软雅黑" panose="020B0503020204020204" charset="-122"/>
                  <a:ea typeface="微软雅黑" panose="020B0503020204020204" charset="-122"/>
                  <a:cs typeface="微软雅黑" panose="020B0503020204020204" charset="-122"/>
                </a:rPr>
                <a:t>月在欧洲获得批准，</a:t>
              </a:r>
              <a:r>
                <a:rPr lang="en-US" altLang="zh-CN" sz="1600" dirty="0">
                  <a:solidFill>
                    <a:srgbClr val="0070C0"/>
                  </a:solidFill>
                  <a:latin typeface="微软雅黑" panose="020B0503020204020204" charset="-122"/>
                  <a:ea typeface="微软雅黑" panose="020B0503020204020204" charset="-122"/>
                  <a:cs typeface="微软雅黑" panose="020B0503020204020204" charset="-122"/>
                </a:rPr>
                <a:t>2017</a:t>
              </a:r>
              <a:r>
                <a:rPr lang="zh-CN" altLang="en-US" sz="1600" dirty="0">
                  <a:solidFill>
                    <a:srgbClr val="0070C0"/>
                  </a:solidFill>
                  <a:latin typeface="微软雅黑" panose="020B0503020204020204" charset="-122"/>
                  <a:ea typeface="微软雅黑" panose="020B0503020204020204" charset="-122"/>
                  <a:cs typeface="微软雅黑" panose="020B0503020204020204" charset="-122"/>
                </a:rPr>
                <a:t>年获得美国</a:t>
              </a:r>
              <a:r>
                <a:rPr lang="en-US" altLang="zh-CN" sz="1600" dirty="0">
                  <a:solidFill>
                    <a:srgbClr val="0070C0"/>
                  </a:solidFill>
                  <a:latin typeface="微软雅黑" panose="020B0503020204020204" charset="-122"/>
                  <a:ea typeface="微软雅黑" panose="020B0503020204020204" charset="-122"/>
                  <a:cs typeface="微软雅黑" panose="020B0503020204020204" charset="-122"/>
                </a:rPr>
                <a:t>FDA</a:t>
              </a:r>
              <a:r>
                <a:rPr lang="zh-CN" altLang="en-US" sz="1600" dirty="0">
                  <a:solidFill>
                    <a:srgbClr val="0070C0"/>
                  </a:solidFill>
                  <a:latin typeface="微软雅黑" panose="020B0503020204020204" charset="-122"/>
                  <a:ea typeface="微软雅黑" panose="020B0503020204020204" charset="-122"/>
                  <a:cs typeface="微软雅黑" panose="020B0503020204020204" charset="-122"/>
                </a:rPr>
                <a:t>批准</a:t>
              </a:r>
              <a:r>
                <a:rPr lang="zh-CN" altLang="en-US" sz="1600" dirty="0" smtClean="0">
                  <a:solidFill>
                    <a:srgbClr val="0070C0"/>
                  </a:solidFill>
                  <a:latin typeface="微软雅黑" panose="020B0503020204020204" charset="-122"/>
                  <a:ea typeface="微软雅黑" panose="020B0503020204020204" charset="-122"/>
                  <a:cs typeface="微软雅黑" panose="020B0503020204020204" charset="-122"/>
                </a:rPr>
                <a:t>，</a:t>
              </a:r>
              <a:r>
                <a:rPr lang="en-US" altLang="zh-CN" sz="1600" dirty="0" smtClean="0">
                  <a:solidFill>
                    <a:srgbClr val="0070C0"/>
                  </a:solidFill>
                  <a:latin typeface="微软雅黑" panose="020B0503020204020204" charset="-122"/>
                  <a:ea typeface="微软雅黑" panose="020B0503020204020204" charset="-122"/>
                  <a:cs typeface="微软雅黑" panose="020B0503020204020204" charset="-122"/>
                </a:rPr>
                <a:t>2024</a:t>
              </a:r>
              <a:r>
                <a:rPr lang="zh-CN" altLang="en-US" sz="1600" dirty="0">
                  <a:solidFill>
                    <a:srgbClr val="0070C0"/>
                  </a:solidFill>
                  <a:latin typeface="微软雅黑" panose="020B0503020204020204" charset="-122"/>
                  <a:ea typeface="微软雅黑" panose="020B0503020204020204" charset="-122"/>
                  <a:cs typeface="微软雅黑" panose="020B0503020204020204" charset="-122"/>
                </a:rPr>
                <a:t>年</a:t>
              </a:r>
              <a:r>
                <a:rPr lang="en-US" altLang="zh-CN" sz="1600" dirty="0">
                  <a:solidFill>
                    <a:srgbClr val="0070C0"/>
                  </a:solidFill>
                  <a:latin typeface="微软雅黑" panose="020B0503020204020204" charset="-122"/>
                  <a:ea typeface="微软雅黑" panose="020B0503020204020204" charset="-122"/>
                  <a:cs typeface="微软雅黑" panose="020B0503020204020204" charset="-122"/>
                </a:rPr>
                <a:t>12</a:t>
              </a:r>
              <a:r>
                <a:rPr lang="zh-CN" altLang="en-US" sz="1600" dirty="0">
                  <a:solidFill>
                    <a:srgbClr val="0070C0"/>
                  </a:solidFill>
                  <a:latin typeface="微软雅黑" panose="020B0503020204020204" charset="-122"/>
                  <a:ea typeface="微软雅黑" panose="020B0503020204020204" charset="-122"/>
                  <a:cs typeface="微软雅黑" panose="020B0503020204020204" charset="-122"/>
                </a:rPr>
                <a:t>月</a:t>
              </a:r>
              <a:r>
                <a:rPr lang="en-US" altLang="zh-CN" sz="1600" dirty="0">
                  <a:solidFill>
                    <a:srgbClr val="0070C0"/>
                  </a:solidFill>
                  <a:latin typeface="微软雅黑" panose="020B0503020204020204" charset="-122"/>
                  <a:ea typeface="微软雅黑" panose="020B0503020204020204" charset="-122"/>
                  <a:cs typeface="微软雅黑" panose="020B0503020204020204" charset="-122"/>
                </a:rPr>
                <a:t>2</a:t>
              </a:r>
              <a:r>
                <a:rPr lang="zh-CN" altLang="en-US" sz="1600" dirty="0">
                  <a:solidFill>
                    <a:srgbClr val="0070C0"/>
                  </a:solidFill>
                  <a:latin typeface="微软雅黑" panose="020B0503020204020204" charset="-122"/>
                  <a:ea typeface="微软雅黑" panose="020B0503020204020204" charset="-122"/>
                  <a:cs typeface="微软雅黑" panose="020B0503020204020204" charset="-122"/>
                </a:rPr>
                <a:t>日，中国国家药监局</a:t>
              </a:r>
              <a:r>
                <a:rPr lang="en-US" altLang="zh-CN" sz="1600" dirty="0">
                  <a:solidFill>
                    <a:srgbClr val="0070C0"/>
                  </a:solidFill>
                  <a:latin typeface="微软雅黑" panose="020B0503020204020204" charset="-122"/>
                  <a:ea typeface="微软雅黑" panose="020B0503020204020204" charset="-122"/>
                  <a:cs typeface="微软雅黑" panose="020B0503020204020204" charset="-122"/>
                </a:rPr>
                <a:t>(NMPA)</a:t>
              </a:r>
              <a:r>
                <a:rPr lang="zh-CN" altLang="en-US" sz="1600" dirty="0">
                  <a:solidFill>
                    <a:srgbClr val="0070C0"/>
                  </a:solidFill>
                  <a:latin typeface="微软雅黑" panose="020B0503020204020204" charset="-122"/>
                  <a:ea typeface="微软雅黑" panose="020B0503020204020204" charset="-122"/>
                  <a:cs typeface="微软雅黑" panose="020B0503020204020204" charset="-122"/>
                </a:rPr>
                <a:t>官网公示，</a:t>
              </a:r>
              <a:r>
                <a:rPr lang="en-US" altLang="zh-CN" sz="1600" dirty="0">
                  <a:solidFill>
                    <a:srgbClr val="0070C0"/>
                  </a:solidFill>
                  <a:latin typeface="微软雅黑" panose="020B0503020204020204" charset="-122"/>
                  <a:ea typeface="微软雅黑" panose="020B0503020204020204" charset="-122"/>
                  <a:cs typeface="微软雅黑" panose="020B0503020204020204" charset="-122"/>
                </a:rPr>
                <a:t>5.1</a:t>
              </a:r>
              <a:r>
                <a:rPr lang="zh-CN" altLang="en-US" sz="1600" dirty="0">
                  <a:solidFill>
                    <a:srgbClr val="0070C0"/>
                  </a:solidFill>
                  <a:latin typeface="微软雅黑" panose="020B0503020204020204" charset="-122"/>
                  <a:ea typeface="微软雅黑" panose="020B0503020204020204" charset="-122"/>
                  <a:cs typeface="微软雅黑" panose="020B0503020204020204" charset="-122"/>
                </a:rPr>
                <a:t>类新药沙芬酰胺片的上市申请已获得批准，预计</a:t>
              </a:r>
              <a:r>
                <a:rPr lang="en-US" altLang="zh-CN" sz="1600" dirty="0">
                  <a:solidFill>
                    <a:srgbClr val="0070C0"/>
                  </a:solidFill>
                  <a:latin typeface="微软雅黑" panose="020B0503020204020204" charset="-122"/>
                  <a:ea typeface="微软雅黑" panose="020B0503020204020204" charset="-122"/>
                  <a:cs typeface="微软雅黑" panose="020B0503020204020204" charset="-122"/>
                </a:rPr>
                <a:t>2025</a:t>
              </a:r>
              <a:r>
                <a:rPr lang="zh-CN" altLang="en-US" sz="1600" dirty="0">
                  <a:solidFill>
                    <a:srgbClr val="0070C0"/>
                  </a:solidFill>
                  <a:latin typeface="微软雅黑" panose="020B0503020204020204" charset="-122"/>
                  <a:ea typeface="微软雅黑" panose="020B0503020204020204" charset="-122"/>
                  <a:cs typeface="微软雅黑" panose="020B0503020204020204" charset="-122"/>
                </a:rPr>
                <a:t>年下半年即可惠及患者。</a:t>
              </a:r>
              <a:endParaRPr lang="zh-CN" altLang="en-US" sz="1600" dirty="0">
                <a:solidFill>
                  <a:srgbClr val="FF0000"/>
                </a:solidFill>
                <a:effectLst/>
                <a:latin typeface="微软雅黑" panose="020B0503020204020204" charset="-122"/>
                <a:ea typeface="微软雅黑" panose="020B0503020204020204" charset="-122"/>
                <a:cs typeface="微软雅黑" panose="020B0503020204020204" charset="-122"/>
                <a:sym typeface="+mn-lt"/>
              </a:endParaRPr>
            </a:p>
          </p:txBody>
        </p:sp>
        <p:grpSp>
          <p:nvGrpSpPr>
            <p:cNvPr id="8" name="Group 34"/>
            <p:cNvGrpSpPr/>
            <p:nvPr/>
          </p:nvGrpSpPr>
          <p:grpSpPr>
            <a:xfrm>
              <a:off x="6895195" y="2899511"/>
              <a:ext cx="146721" cy="11603"/>
              <a:chOff x="803275" y="2834926"/>
              <a:chExt cx="209550" cy="16572"/>
            </a:xfrm>
            <a:solidFill>
              <a:srgbClr val="00B050"/>
            </a:solidFill>
          </p:grpSpPr>
          <p:sp>
            <p:nvSpPr>
              <p:cNvPr id="9" name="Rectangle 31"/>
              <p:cNvSpPr>
                <a:spLocks noChangeArrowheads="1"/>
              </p:cNvSpPr>
              <p:nvPr/>
            </p:nvSpPr>
            <p:spPr bwMode="auto">
              <a:xfrm>
                <a:off x="803275" y="2834926"/>
                <a:ext cx="26988" cy="16572"/>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0" name="Rectangle 32"/>
              <p:cNvSpPr>
                <a:spLocks noChangeArrowheads="1"/>
              </p:cNvSpPr>
              <p:nvPr/>
            </p:nvSpPr>
            <p:spPr bwMode="auto">
              <a:xfrm>
                <a:off x="895350"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1" name="Rectangle 33"/>
              <p:cNvSpPr>
                <a:spLocks noChangeArrowheads="1"/>
              </p:cNvSpPr>
              <p:nvPr/>
            </p:nvSpPr>
            <p:spPr bwMode="auto">
              <a:xfrm>
                <a:off x="987425"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grpSp>
      </p:grpSp>
      <p:grpSp>
        <p:nvGrpSpPr>
          <p:cNvPr id="28" name="组合 27"/>
          <p:cNvGrpSpPr/>
          <p:nvPr/>
        </p:nvGrpSpPr>
        <p:grpSpPr>
          <a:xfrm>
            <a:off x="1127369" y="1131901"/>
            <a:ext cx="3211135" cy="801415"/>
            <a:chOff x="2924762" y="1274830"/>
            <a:chExt cx="3211135" cy="801415"/>
          </a:xfrm>
        </p:grpSpPr>
        <p:sp>
          <p:nvSpPr>
            <p:cNvPr id="29" name="文本框 28"/>
            <p:cNvSpPr txBox="1"/>
            <p:nvPr/>
          </p:nvSpPr>
          <p:spPr>
            <a:xfrm>
              <a:off x="2924762" y="1274830"/>
              <a:ext cx="3211135" cy="523220"/>
            </a:xfrm>
            <a:prstGeom prst="rect">
              <a:avLst/>
            </a:prstGeom>
            <a:noFill/>
          </p:spPr>
          <p:txBody>
            <a:bodyPr wrap="none" rtlCol="0">
              <a:spAutoFit/>
            </a:bodyPr>
            <a:lstStyle/>
            <a:p>
              <a:pPr>
                <a:defRPr/>
              </a:pPr>
              <a:r>
                <a:rPr kumimoji="1" lang="zh-CN" altLang="en-US" sz="2800" b="1" spc="300" dirty="0" smtClean="0">
                  <a:solidFill>
                    <a:srgbClr val="0070C0"/>
                  </a:solidFill>
                  <a:latin typeface="微软雅黑" panose="020B0503020204020204" charset="-122"/>
                  <a:ea typeface="微软雅黑" panose="020B0503020204020204" charset="-122"/>
                  <a:cs typeface="+mn-ea"/>
                  <a:sym typeface="+mn-lt"/>
                </a:rPr>
                <a:t>进展六：</a:t>
              </a:r>
              <a:r>
                <a:rPr lang="zh-CN" altLang="en-US" sz="2800" b="1" dirty="0">
                  <a:solidFill>
                    <a:srgbClr val="0070C0"/>
                  </a:solidFill>
                  <a:latin typeface="微软雅黑" panose="020B0503020204020204" charset="-122"/>
                  <a:ea typeface="微软雅黑" panose="020B0503020204020204" charset="-122"/>
                  <a:cs typeface="微软雅黑" panose="020B0503020204020204" charset="-122"/>
                </a:rPr>
                <a:t>沙芬酰胺</a:t>
              </a:r>
              <a:endParaRPr kumimoji="1" lang="zh-CN" altLang="en-US" sz="2800" b="1" spc="300" dirty="0">
                <a:solidFill>
                  <a:srgbClr val="0070C0"/>
                </a:solidFill>
                <a:latin typeface="微软雅黑" panose="020B0503020204020204" charset="-122"/>
                <a:ea typeface="微软雅黑" panose="020B0503020204020204" charset="-122"/>
                <a:cs typeface="+mn-ea"/>
              </a:endParaRPr>
            </a:p>
          </p:txBody>
        </p:sp>
        <p:grpSp>
          <p:nvGrpSpPr>
            <p:cNvPr id="30" name="组合 29"/>
            <p:cNvGrpSpPr/>
            <p:nvPr/>
          </p:nvGrpSpPr>
          <p:grpSpPr>
            <a:xfrm>
              <a:off x="3106425" y="2013959"/>
              <a:ext cx="1346511" cy="62286"/>
              <a:chOff x="2083190" y="4081488"/>
              <a:chExt cx="1346511" cy="62286"/>
            </a:xfrm>
            <a:gradFill>
              <a:gsLst>
                <a:gs pos="42500">
                  <a:srgbClr val="FF2A92"/>
                </a:gs>
                <a:gs pos="0">
                  <a:srgbClr val="922FC7"/>
                </a:gs>
                <a:gs pos="85000">
                  <a:srgbClr val="FF9E30"/>
                </a:gs>
              </a:gsLst>
              <a:lin ang="0" scaled="0"/>
            </a:gradFill>
          </p:grpSpPr>
          <p:sp>
            <p:nvSpPr>
              <p:cNvPr id="31" name="圆角矩形 42"/>
              <p:cNvSpPr/>
              <p:nvPr/>
            </p:nvSpPr>
            <p:spPr>
              <a:xfrm>
                <a:off x="2083190" y="4081488"/>
                <a:ext cx="951191" cy="62286"/>
              </a:xfrm>
              <a:prstGeom prst="roundRect">
                <a:avLst>
                  <a:gd name="adj" fmla="val 50000"/>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32" name="圆角矩形 43"/>
              <p:cNvSpPr/>
              <p:nvPr/>
            </p:nvSpPr>
            <p:spPr>
              <a:xfrm>
                <a:off x="3114467" y="4081488"/>
                <a:ext cx="315234" cy="62286"/>
              </a:xfrm>
              <a:prstGeom prst="roundRect">
                <a:avLst>
                  <a:gd name="adj" fmla="val 50000"/>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grpSp>
      </p:grpSp>
      <p:pic>
        <p:nvPicPr>
          <p:cNvPr id="2" name="图片 1"/>
          <p:cNvPicPr>
            <a:picLocks noChangeAspect="1"/>
          </p:cNvPicPr>
          <p:nvPr/>
        </p:nvPicPr>
        <p:blipFill>
          <a:blip r:embed="rId2"/>
          <a:stretch>
            <a:fillRect/>
          </a:stretch>
        </p:blipFill>
        <p:spPr>
          <a:xfrm>
            <a:off x="6866412" y="929452"/>
            <a:ext cx="4066555" cy="237215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424777" y="330751"/>
            <a:ext cx="801150" cy="801150"/>
          </a:xfrm>
          <a:prstGeom prst="rect">
            <a:avLst/>
          </a:prstGeom>
        </p:spPr>
      </p:pic>
      <p:sp>
        <p:nvSpPr>
          <p:cNvPr id="37" name="文本框 36"/>
          <p:cNvSpPr txBox="1"/>
          <p:nvPr/>
        </p:nvSpPr>
        <p:spPr>
          <a:xfrm>
            <a:off x="1219200" y="546660"/>
            <a:ext cx="6096000" cy="460375"/>
          </a:xfrm>
          <a:prstGeom prst="rect">
            <a:avLst/>
          </a:prstGeom>
          <a:noFill/>
        </p:spPr>
        <p:txBody>
          <a:bodyPr wrap="square">
            <a:spAutoFit/>
          </a:bodyPr>
          <a:lstStyle/>
          <a:p>
            <a:pPr>
              <a:defRPr/>
            </a:pPr>
            <a:r>
              <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rPr>
              <a:t>帕金森病药物治疗新进展</a:t>
            </a:r>
            <a:endParaRPr kumimoji="1" lang="zh-CN" altLang="en-US" sz="2400" spc="300" dirty="0">
              <a:solidFill>
                <a:srgbClr val="0070C0"/>
              </a:solidFill>
              <a:latin typeface="汉仪雅酷黑 75W" panose="020B0804020202020204" pitchFamily="34" charset="-122"/>
              <a:ea typeface="汉仪雅酷黑 75W" panose="020B0804020202020204" pitchFamily="34" charset="-122"/>
              <a:cs typeface="+mn-ea"/>
              <a:sym typeface="+mn-lt"/>
            </a:endParaRPr>
          </a:p>
        </p:txBody>
      </p:sp>
      <p:grpSp>
        <p:nvGrpSpPr>
          <p:cNvPr id="4" name="组合 3"/>
          <p:cNvGrpSpPr/>
          <p:nvPr/>
        </p:nvGrpSpPr>
        <p:grpSpPr>
          <a:xfrm>
            <a:off x="825352" y="2855129"/>
            <a:ext cx="6103244" cy="1336011"/>
            <a:chOff x="938672" y="1575103"/>
            <a:chExt cx="6103244" cy="1336011"/>
          </a:xfrm>
        </p:grpSpPr>
        <p:sp>
          <p:nvSpPr>
            <p:cNvPr id="5" name="Inhaltsplatzhalter 4"/>
            <p:cNvSpPr txBox="1"/>
            <p:nvPr/>
          </p:nvSpPr>
          <p:spPr>
            <a:xfrm>
              <a:off x="938672" y="1575103"/>
              <a:ext cx="5909838" cy="1330621"/>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2000609000000000000"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2000609000000000000"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2000609000000000000"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9pPr>
            </a:lstStyle>
            <a:p>
              <a:pPr marL="0" indent="0">
                <a:lnSpc>
                  <a:spcPct val="150000"/>
                </a:lnSpc>
                <a:buNone/>
              </a:pPr>
              <a:r>
                <a:rPr lang="zh-CN" altLang="en-US" sz="2000" dirty="0">
                  <a:solidFill>
                    <a:schemeClr val="tx1"/>
                  </a:solidFill>
                  <a:latin typeface="微软雅黑" panose="020B0503020204020204" charset="-122"/>
                  <a:ea typeface="微软雅黑" panose="020B0503020204020204" charset="-122"/>
                  <a:cs typeface="+mn-ea"/>
                  <a:sym typeface="+mn-lt"/>
                </a:rPr>
                <a:t>全新靶点</a:t>
              </a:r>
              <a:r>
                <a:rPr lang="en-US" altLang="zh-CN" sz="2000" dirty="0">
                  <a:solidFill>
                    <a:schemeClr val="tx1"/>
                  </a:solidFill>
                  <a:latin typeface="微软雅黑" panose="020B0503020204020204" charset="-122"/>
                  <a:ea typeface="微软雅黑" panose="020B0503020204020204" charset="-122"/>
                  <a:cs typeface="+mn-ea"/>
                  <a:sym typeface="+mn-lt"/>
                </a:rPr>
                <a:t>FAM171A2</a:t>
              </a:r>
              <a:r>
                <a:rPr lang="zh-CN" altLang="en-US" sz="2000" dirty="0">
                  <a:solidFill>
                    <a:schemeClr val="tx1"/>
                  </a:solidFill>
                  <a:latin typeface="微软雅黑" panose="020B0503020204020204" charset="-122"/>
                  <a:ea typeface="微软雅黑" panose="020B0503020204020204" charset="-122"/>
                  <a:cs typeface="+mn-ea"/>
                  <a:sym typeface="+mn-lt"/>
                </a:rPr>
                <a:t>：首次揭示神经元膜受体</a:t>
              </a:r>
              <a:r>
                <a:rPr lang="en-US" altLang="zh-CN" sz="2000" dirty="0">
                  <a:solidFill>
                    <a:schemeClr val="tx1"/>
                  </a:solidFill>
                  <a:latin typeface="微软雅黑" panose="020B0503020204020204" charset="-122"/>
                  <a:ea typeface="微软雅黑" panose="020B0503020204020204" charset="-122"/>
                  <a:cs typeface="+mn-ea"/>
                  <a:sym typeface="+mn-lt"/>
                </a:rPr>
                <a:t>FAM171A2</a:t>
              </a:r>
              <a:r>
                <a:rPr lang="zh-CN" altLang="en-US" sz="2000" dirty="0">
                  <a:solidFill>
                    <a:schemeClr val="tx1"/>
                  </a:solidFill>
                  <a:latin typeface="微软雅黑" panose="020B0503020204020204" charset="-122"/>
                  <a:ea typeface="微软雅黑" panose="020B0503020204020204" charset="-122"/>
                  <a:cs typeface="+mn-ea"/>
                  <a:sym typeface="+mn-lt"/>
                </a:rPr>
                <a:t>是病理性</a:t>
              </a:r>
              <a:r>
                <a:rPr lang="el-GR" altLang="zh-CN" sz="2000" dirty="0">
                  <a:solidFill>
                    <a:schemeClr val="tx1"/>
                  </a:solidFill>
                  <a:latin typeface="微软雅黑" panose="020B0503020204020204" charset="-122"/>
                  <a:ea typeface="微软雅黑" panose="020B0503020204020204" charset="-122"/>
                  <a:cs typeface="+mn-ea"/>
                  <a:sym typeface="+mn-lt"/>
                </a:rPr>
                <a:t>α-</a:t>
              </a:r>
              <a:r>
                <a:rPr lang="zh-CN" altLang="en-US" sz="2000" dirty="0">
                  <a:solidFill>
                    <a:schemeClr val="tx1"/>
                  </a:solidFill>
                  <a:latin typeface="微软雅黑" panose="020B0503020204020204" charset="-122"/>
                  <a:ea typeface="微软雅黑" panose="020B0503020204020204" charset="-122"/>
                  <a:cs typeface="+mn-ea"/>
                  <a:sym typeface="+mn-lt"/>
                </a:rPr>
                <a:t>突触核蛋白传播的关键“导火索”。</a:t>
              </a:r>
              <a:endParaRPr lang="zh-CN" altLang="en-US" sz="2000" dirty="0">
                <a:solidFill>
                  <a:schemeClr val="tx1"/>
                </a:solidFill>
                <a:latin typeface="微软雅黑" panose="020B0503020204020204" charset="-122"/>
                <a:ea typeface="微软雅黑" panose="020B0503020204020204" charset="-122"/>
                <a:cs typeface="+mn-ea"/>
                <a:sym typeface="+mn-lt"/>
              </a:endParaRPr>
            </a:p>
          </p:txBody>
        </p:sp>
        <p:grpSp>
          <p:nvGrpSpPr>
            <p:cNvPr id="8" name="Group 34"/>
            <p:cNvGrpSpPr/>
            <p:nvPr/>
          </p:nvGrpSpPr>
          <p:grpSpPr>
            <a:xfrm>
              <a:off x="6895195" y="2899511"/>
              <a:ext cx="146721" cy="11603"/>
              <a:chOff x="803275" y="2834926"/>
              <a:chExt cx="209550" cy="16572"/>
            </a:xfrm>
            <a:solidFill>
              <a:srgbClr val="00B050"/>
            </a:solidFill>
          </p:grpSpPr>
          <p:sp>
            <p:nvSpPr>
              <p:cNvPr id="9" name="Rectangle 31"/>
              <p:cNvSpPr>
                <a:spLocks noChangeArrowheads="1"/>
              </p:cNvSpPr>
              <p:nvPr/>
            </p:nvSpPr>
            <p:spPr bwMode="auto">
              <a:xfrm>
                <a:off x="803275" y="2834926"/>
                <a:ext cx="26988" cy="16572"/>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0" name="Rectangle 32"/>
              <p:cNvSpPr>
                <a:spLocks noChangeArrowheads="1"/>
              </p:cNvSpPr>
              <p:nvPr/>
            </p:nvSpPr>
            <p:spPr bwMode="auto">
              <a:xfrm>
                <a:off x="895350"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sp>
            <p:nvSpPr>
              <p:cNvPr id="11" name="Rectangle 33"/>
              <p:cNvSpPr>
                <a:spLocks noChangeArrowheads="1"/>
              </p:cNvSpPr>
              <p:nvPr/>
            </p:nvSpPr>
            <p:spPr bwMode="auto">
              <a:xfrm>
                <a:off x="987425" y="2835414"/>
                <a:ext cx="25400" cy="15597"/>
              </a:xfrm>
              <a:custGeom>
                <a:avLst/>
                <a:gdLst>
                  <a:gd name="T0" fmla="*/ 4308 w 4514"/>
                  <a:gd name="T1" fmla="*/ 1182 h 2776"/>
                  <a:gd name="T2" fmla="*/ 4158 w 4514"/>
                  <a:gd name="T3" fmla="*/ 1182 h 2776"/>
                  <a:gd name="T4" fmla="*/ 4158 w 4514"/>
                  <a:gd name="T5" fmla="*/ 663 h 2776"/>
                  <a:gd name="T6" fmla="*/ 4004 w 4514"/>
                  <a:gd name="T7" fmla="*/ 509 h 2776"/>
                  <a:gd name="T8" fmla="*/ 3722 w 4514"/>
                  <a:gd name="T9" fmla="*/ 509 h 2776"/>
                  <a:gd name="T10" fmla="*/ 3722 w 4514"/>
                  <a:gd name="T11" fmla="*/ 207 h 2776"/>
                  <a:gd name="T12" fmla="*/ 3516 w 4514"/>
                  <a:gd name="T13" fmla="*/ 0 h 2776"/>
                  <a:gd name="T14" fmla="*/ 2980 w 4514"/>
                  <a:gd name="T15" fmla="*/ 0 h 2776"/>
                  <a:gd name="T16" fmla="*/ 2774 w 4514"/>
                  <a:gd name="T17" fmla="*/ 207 h 2776"/>
                  <a:gd name="T18" fmla="*/ 2774 w 4514"/>
                  <a:gd name="T19" fmla="*/ 1182 h 2776"/>
                  <a:gd name="T20" fmla="*/ 1736 w 4514"/>
                  <a:gd name="T21" fmla="*/ 1182 h 2776"/>
                  <a:gd name="T22" fmla="*/ 1736 w 4514"/>
                  <a:gd name="T23" fmla="*/ 207 h 2776"/>
                  <a:gd name="T24" fmla="*/ 1530 w 4514"/>
                  <a:gd name="T25" fmla="*/ 0 h 2776"/>
                  <a:gd name="T26" fmla="*/ 994 w 4514"/>
                  <a:gd name="T27" fmla="*/ 0 h 2776"/>
                  <a:gd name="T28" fmla="*/ 788 w 4514"/>
                  <a:gd name="T29" fmla="*/ 207 h 2776"/>
                  <a:gd name="T30" fmla="*/ 788 w 4514"/>
                  <a:gd name="T31" fmla="*/ 509 h 2776"/>
                  <a:gd name="T32" fmla="*/ 507 w 4514"/>
                  <a:gd name="T33" fmla="*/ 509 h 2776"/>
                  <a:gd name="T34" fmla="*/ 352 w 4514"/>
                  <a:gd name="T35" fmla="*/ 663 h 2776"/>
                  <a:gd name="T36" fmla="*/ 352 w 4514"/>
                  <a:gd name="T37" fmla="*/ 1182 h 2776"/>
                  <a:gd name="T38" fmla="*/ 206 w 4514"/>
                  <a:gd name="T39" fmla="*/ 1182 h 2776"/>
                  <a:gd name="T40" fmla="*/ 0 w 4514"/>
                  <a:gd name="T41" fmla="*/ 1388 h 2776"/>
                  <a:gd name="T42" fmla="*/ 206 w 4514"/>
                  <a:gd name="T43" fmla="*/ 1594 h 2776"/>
                  <a:gd name="T44" fmla="*/ 352 w 4514"/>
                  <a:gd name="T45" fmla="*/ 1594 h 2776"/>
                  <a:gd name="T46" fmla="*/ 352 w 4514"/>
                  <a:gd name="T47" fmla="*/ 2113 h 2776"/>
                  <a:gd name="T48" fmla="*/ 507 w 4514"/>
                  <a:gd name="T49" fmla="*/ 2268 h 2776"/>
                  <a:gd name="T50" fmla="*/ 788 w 4514"/>
                  <a:gd name="T51" fmla="*/ 2268 h 2776"/>
                  <a:gd name="T52" fmla="*/ 788 w 4514"/>
                  <a:gd name="T53" fmla="*/ 2570 h 2776"/>
                  <a:gd name="T54" fmla="*/ 994 w 4514"/>
                  <a:gd name="T55" fmla="*/ 2776 h 2776"/>
                  <a:gd name="T56" fmla="*/ 1530 w 4514"/>
                  <a:gd name="T57" fmla="*/ 2776 h 2776"/>
                  <a:gd name="T58" fmla="*/ 1736 w 4514"/>
                  <a:gd name="T59" fmla="*/ 2570 h 2776"/>
                  <a:gd name="T60" fmla="*/ 1736 w 4514"/>
                  <a:gd name="T61" fmla="*/ 1594 h 2776"/>
                  <a:gd name="T62" fmla="*/ 2774 w 4514"/>
                  <a:gd name="T63" fmla="*/ 1594 h 2776"/>
                  <a:gd name="T64" fmla="*/ 2774 w 4514"/>
                  <a:gd name="T65" fmla="*/ 2570 h 2776"/>
                  <a:gd name="T66" fmla="*/ 2980 w 4514"/>
                  <a:gd name="T67" fmla="*/ 2776 h 2776"/>
                  <a:gd name="T68" fmla="*/ 3516 w 4514"/>
                  <a:gd name="T69" fmla="*/ 2776 h 2776"/>
                  <a:gd name="T70" fmla="*/ 3722 w 4514"/>
                  <a:gd name="T71" fmla="*/ 2570 h 2776"/>
                  <a:gd name="T72" fmla="*/ 3722 w 4514"/>
                  <a:gd name="T73" fmla="*/ 2267 h 2776"/>
                  <a:gd name="T74" fmla="*/ 4004 w 4514"/>
                  <a:gd name="T75" fmla="*/ 2267 h 2776"/>
                  <a:gd name="T76" fmla="*/ 4158 w 4514"/>
                  <a:gd name="T77" fmla="*/ 2113 h 2776"/>
                  <a:gd name="T78" fmla="*/ 4158 w 4514"/>
                  <a:gd name="T79" fmla="*/ 1594 h 2776"/>
                  <a:gd name="T80" fmla="*/ 4308 w 4514"/>
                  <a:gd name="T81" fmla="*/ 1594 h 2776"/>
                  <a:gd name="T82" fmla="*/ 4514 w 4514"/>
                  <a:gd name="T83" fmla="*/ 1388 h 2776"/>
                  <a:gd name="T84" fmla="*/ 4308 w 4514"/>
                  <a:gd name="T85" fmla="*/ 1182 h 2776"/>
                  <a:gd name="T86" fmla="*/ 661 w 4514"/>
                  <a:gd name="T87" fmla="*/ 1958 h 2776"/>
                  <a:gd name="T88" fmla="*/ 661 w 4514"/>
                  <a:gd name="T89" fmla="*/ 818 h 2776"/>
                  <a:gd name="T90" fmla="*/ 788 w 4514"/>
                  <a:gd name="T91" fmla="*/ 818 h 2776"/>
                  <a:gd name="T92" fmla="*/ 788 w 4514"/>
                  <a:gd name="T93" fmla="*/ 1958 h 2776"/>
                  <a:gd name="T94" fmla="*/ 661 w 4514"/>
                  <a:gd name="T95" fmla="*/ 1958 h 2776"/>
                  <a:gd name="T96" fmla="*/ 1324 w 4514"/>
                  <a:gd name="T97" fmla="*/ 2363 h 2776"/>
                  <a:gd name="T98" fmla="*/ 1201 w 4514"/>
                  <a:gd name="T99" fmla="*/ 2363 h 2776"/>
                  <a:gd name="T100" fmla="*/ 1201 w 4514"/>
                  <a:gd name="T101" fmla="*/ 413 h 2776"/>
                  <a:gd name="T102" fmla="*/ 1324 w 4514"/>
                  <a:gd name="T103" fmla="*/ 413 h 2776"/>
                  <a:gd name="T104" fmla="*/ 1324 w 4514"/>
                  <a:gd name="T105" fmla="*/ 2363 h 2776"/>
                  <a:gd name="T106" fmla="*/ 3309 w 4514"/>
                  <a:gd name="T107" fmla="*/ 2363 h 2776"/>
                  <a:gd name="T108" fmla="*/ 3186 w 4514"/>
                  <a:gd name="T109" fmla="*/ 2363 h 2776"/>
                  <a:gd name="T110" fmla="*/ 3186 w 4514"/>
                  <a:gd name="T111" fmla="*/ 413 h 2776"/>
                  <a:gd name="T112" fmla="*/ 3309 w 4514"/>
                  <a:gd name="T113" fmla="*/ 413 h 2776"/>
                  <a:gd name="T114" fmla="*/ 3309 w 4514"/>
                  <a:gd name="T115" fmla="*/ 2363 h 2776"/>
                  <a:gd name="T116" fmla="*/ 3849 w 4514"/>
                  <a:gd name="T117" fmla="*/ 1958 h 2776"/>
                  <a:gd name="T118" fmla="*/ 3722 w 4514"/>
                  <a:gd name="T119" fmla="*/ 1958 h 2776"/>
                  <a:gd name="T120" fmla="*/ 3722 w 4514"/>
                  <a:gd name="T121" fmla="*/ 818 h 2776"/>
                  <a:gd name="T122" fmla="*/ 3849 w 4514"/>
                  <a:gd name="T123" fmla="*/ 818 h 2776"/>
                  <a:gd name="T124" fmla="*/ 3849 w 4514"/>
                  <a:gd name="T125" fmla="*/ 1958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4" h="2776">
                    <a:moveTo>
                      <a:pt x="4308" y="1182"/>
                    </a:moveTo>
                    <a:lnTo>
                      <a:pt x="4158" y="1182"/>
                    </a:lnTo>
                    <a:lnTo>
                      <a:pt x="4158" y="663"/>
                    </a:lnTo>
                    <a:cubicBezTo>
                      <a:pt x="4158" y="578"/>
                      <a:pt x="4089" y="509"/>
                      <a:pt x="4004" y="509"/>
                    </a:cubicBezTo>
                    <a:lnTo>
                      <a:pt x="3722" y="509"/>
                    </a:lnTo>
                    <a:lnTo>
                      <a:pt x="3722" y="207"/>
                    </a:lnTo>
                    <a:cubicBezTo>
                      <a:pt x="3722" y="93"/>
                      <a:pt x="3630" y="0"/>
                      <a:pt x="3516" y="0"/>
                    </a:cubicBezTo>
                    <a:lnTo>
                      <a:pt x="2980" y="0"/>
                    </a:lnTo>
                    <a:cubicBezTo>
                      <a:pt x="2866" y="0"/>
                      <a:pt x="2774" y="93"/>
                      <a:pt x="2774" y="207"/>
                    </a:cubicBezTo>
                    <a:lnTo>
                      <a:pt x="2774" y="1182"/>
                    </a:lnTo>
                    <a:lnTo>
                      <a:pt x="1736" y="1182"/>
                    </a:lnTo>
                    <a:lnTo>
                      <a:pt x="1736" y="207"/>
                    </a:lnTo>
                    <a:cubicBezTo>
                      <a:pt x="1736" y="93"/>
                      <a:pt x="1644" y="0"/>
                      <a:pt x="1530" y="0"/>
                    </a:cubicBezTo>
                    <a:lnTo>
                      <a:pt x="994" y="0"/>
                    </a:lnTo>
                    <a:cubicBezTo>
                      <a:pt x="881" y="0"/>
                      <a:pt x="788" y="93"/>
                      <a:pt x="788" y="207"/>
                    </a:cubicBezTo>
                    <a:lnTo>
                      <a:pt x="788" y="509"/>
                    </a:lnTo>
                    <a:lnTo>
                      <a:pt x="507" y="509"/>
                    </a:lnTo>
                    <a:cubicBezTo>
                      <a:pt x="421" y="509"/>
                      <a:pt x="352" y="578"/>
                      <a:pt x="352" y="663"/>
                    </a:cubicBezTo>
                    <a:lnTo>
                      <a:pt x="352" y="1182"/>
                    </a:lnTo>
                    <a:lnTo>
                      <a:pt x="206" y="1182"/>
                    </a:lnTo>
                    <a:cubicBezTo>
                      <a:pt x="92" y="1182"/>
                      <a:pt x="0" y="1274"/>
                      <a:pt x="0" y="1388"/>
                    </a:cubicBezTo>
                    <a:cubicBezTo>
                      <a:pt x="0" y="1502"/>
                      <a:pt x="92" y="1594"/>
                      <a:pt x="206" y="1594"/>
                    </a:cubicBezTo>
                    <a:lnTo>
                      <a:pt x="352" y="1594"/>
                    </a:lnTo>
                    <a:lnTo>
                      <a:pt x="352" y="2113"/>
                    </a:lnTo>
                    <a:cubicBezTo>
                      <a:pt x="352" y="2198"/>
                      <a:pt x="421" y="2268"/>
                      <a:pt x="507" y="2268"/>
                    </a:cubicBezTo>
                    <a:lnTo>
                      <a:pt x="788" y="2268"/>
                    </a:lnTo>
                    <a:lnTo>
                      <a:pt x="788" y="2570"/>
                    </a:lnTo>
                    <a:cubicBezTo>
                      <a:pt x="788" y="2684"/>
                      <a:pt x="880" y="2776"/>
                      <a:pt x="994" y="2776"/>
                    </a:cubicBezTo>
                    <a:lnTo>
                      <a:pt x="1530" y="2776"/>
                    </a:lnTo>
                    <a:cubicBezTo>
                      <a:pt x="1644" y="2776"/>
                      <a:pt x="1736" y="2684"/>
                      <a:pt x="1736" y="2570"/>
                    </a:cubicBezTo>
                    <a:lnTo>
                      <a:pt x="1736" y="1594"/>
                    </a:lnTo>
                    <a:lnTo>
                      <a:pt x="2774" y="1594"/>
                    </a:lnTo>
                    <a:lnTo>
                      <a:pt x="2774" y="2570"/>
                    </a:lnTo>
                    <a:cubicBezTo>
                      <a:pt x="2774" y="2684"/>
                      <a:pt x="2866" y="2776"/>
                      <a:pt x="2980" y="2776"/>
                    </a:cubicBezTo>
                    <a:lnTo>
                      <a:pt x="3516" y="2776"/>
                    </a:lnTo>
                    <a:cubicBezTo>
                      <a:pt x="3630" y="2776"/>
                      <a:pt x="3722" y="2684"/>
                      <a:pt x="3722" y="2570"/>
                    </a:cubicBezTo>
                    <a:lnTo>
                      <a:pt x="3722" y="2267"/>
                    </a:lnTo>
                    <a:lnTo>
                      <a:pt x="4004" y="2267"/>
                    </a:lnTo>
                    <a:cubicBezTo>
                      <a:pt x="4089" y="2267"/>
                      <a:pt x="4158" y="2198"/>
                      <a:pt x="4158" y="2113"/>
                    </a:cubicBezTo>
                    <a:lnTo>
                      <a:pt x="4158" y="1594"/>
                    </a:lnTo>
                    <a:lnTo>
                      <a:pt x="4308" y="1594"/>
                    </a:lnTo>
                    <a:cubicBezTo>
                      <a:pt x="4422" y="1594"/>
                      <a:pt x="4514" y="1502"/>
                      <a:pt x="4514" y="1388"/>
                    </a:cubicBezTo>
                    <a:cubicBezTo>
                      <a:pt x="4514" y="1274"/>
                      <a:pt x="4422" y="1182"/>
                      <a:pt x="4308" y="1182"/>
                    </a:cubicBezTo>
                    <a:close/>
                    <a:moveTo>
                      <a:pt x="661" y="1958"/>
                    </a:moveTo>
                    <a:lnTo>
                      <a:pt x="661" y="818"/>
                    </a:lnTo>
                    <a:lnTo>
                      <a:pt x="788" y="818"/>
                    </a:lnTo>
                    <a:lnTo>
                      <a:pt x="788" y="1958"/>
                    </a:lnTo>
                    <a:lnTo>
                      <a:pt x="661" y="1958"/>
                    </a:lnTo>
                    <a:close/>
                    <a:moveTo>
                      <a:pt x="1324" y="2363"/>
                    </a:moveTo>
                    <a:lnTo>
                      <a:pt x="1201" y="2363"/>
                    </a:lnTo>
                    <a:lnTo>
                      <a:pt x="1201" y="413"/>
                    </a:lnTo>
                    <a:lnTo>
                      <a:pt x="1324" y="413"/>
                    </a:lnTo>
                    <a:lnTo>
                      <a:pt x="1324" y="2363"/>
                    </a:lnTo>
                    <a:close/>
                    <a:moveTo>
                      <a:pt x="3309" y="2363"/>
                    </a:moveTo>
                    <a:lnTo>
                      <a:pt x="3186" y="2363"/>
                    </a:lnTo>
                    <a:lnTo>
                      <a:pt x="3186" y="413"/>
                    </a:lnTo>
                    <a:lnTo>
                      <a:pt x="3309" y="413"/>
                    </a:lnTo>
                    <a:lnTo>
                      <a:pt x="3309" y="2363"/>
                    </a:lnTo>
                    <a:close/>
                    <a:moveTo>
                      <a:pt x="3849" y="1958"/>
                    </a:moveTo>
                    <a:lnTo>
                      <a:pt x="3722" y="1958"/>
                    </a:lnTo>
                    <a:lnTo>
                      <a:pt x="3722" y="818"/>
                    </a:lnTo>
                    <a:lnTo>
                      <a:pt x="3849" y="818"/>
                    </a:lnTo>
                    <a:lnTo>
                      <a:pt x="3849" y="1958"/>
                    </a:lnTo>
                    <a:close/>
                  </a:path>
                </a:pathLst>
              </a:custGeom>
              <a:grpFill/>
              <a:ln w="0">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E1E1E"/>
                  </a:solidFill>
                  <a:latin typeface="微软雅黑" panose="020B0503020204020204" charset="-122"/>
                  <a:ea typeface="微软雅黑" panose="020B0503020204020204" charset="-122"/>
                  <a:cs typeface="+mn-ea"/>
                  <a:sym typeface="+mn-lt"/>
                </a:endParaRPr>
              </a:p>
            </p:txBody>
          </p:sp>
        </p:grpSp>
      </p:grpSp>
      <p:grpSp>
        <p:nvGrpSpPr>
          <p:cNvPr id="28" name="组合 27"/>
          <p:cNvGrpSpPr/>
          <p:nvPr/>
        </p:nvGrpSpPr>
        <p:grpSpPr>
          <a:xfrm>
            <a:off x="872965" y="1302371"/>
            <a:ext cx="3762568" cy="801329"/>
            <a:chOff x="2877186" y="1274916"/>
            <a:chExt cx="3762568" cy="801329"/>
          </a:xfrm>
        </p:grpSpPr>
        <p:sp>
          <p:nvSpPr>
            <p:cNvPr id="29" name="文本框 28"/>
            <p:cNvSpPr txBox="1"/>
            <p:nvPr/>
          </p:nvSpPr>
          <p:spPr>
            <a:xfrm>
              <a:off x="2877186" y="1274916"/>
              <a:ext cx="3762568" cy="523220"/>
            </a:xfrm>
            <a:prstGeom prst="rect">
              <a:avLst/>
            </a:prstGeom>
            <a:noFill/>
          </p:spPr>
          <p:txBody>
            <a:bodyPr wrap="none" rtlCol="0">
              <a:spAutoFit/>
            </a:bodyPr>
            <a:lstStyle/>
            <a:p>
              <a:pPr lvl="0">
                <a:defRPr/>
              </a:pPr>
              <a:r>
                <a:rPr kumimoji="1" lang="zh-CN" altLang="en-US" sz="2800" b="1" spc="300" dirty="0" smtClean="0">
                  <a:solidFill>
                    <a:srgbClr val="0070C0"/>
                  </a:solidFill>
                  <a:latin typeface="微软雅黑" panose="020B0503020204020204" charset="-122"/>
                  <a:ea typeface="微软雅黑" panose="020B0503020204020204" charset="-122"/>
                  <a:cs typeface="+mn-ea"/>
                  <a:sym typeface="+mn-lt"/>
                </a:rPr>
                <a:t>进展七：新治疗靶点</a:t>
              </a:r>
              <a:endParaRPr kumimoji="1" lang="zh-CN" altLang="en-US" sz="2800" b="1" spc="300" dirty="0">
                <a:solidFill>
                  <a:srgbClr val="0070C0"/>
                </a:solidFill>
                <a:latin typeface="微软雅黑" panose="020B0503020204020204" charset="-122"/>
                <a:ea typeface="微软雅黑" panose="020B0503020204020204" charset="-122"/>
                <a:cs typeface="+mn-ea"/>
                <a:sym typeface="+mn-lt"/>
              </a:endParaRPr>
            </a:p>
          </p:txBody>
        </p:sp>
        <p:grpSp>
          <p:nvGrpSpPr>
            <p:cNvPr id="30" name="组合 29"/>
            <p:cNvGrpSpPr/>
            <p:nvPr/>
          </p:nvGrpSpPr>
          <p:grpSpPr>
            <a:xfrm>
              <a:off x="3106425" y="2013959"/>
              <a:ext cx="1346511" cy="62286"/>
              <a:chOff x="2083190" y="4081488"/>
              <a:chExt cx="1346511" cy="62286"/>
            </a:xfrm>
            <a:gradFill>
              <a:gsLst>
                <a:gs pos="42500">
                  <a:srgbClr val="FF2A92"/>
                </a:gs>
                <a:gs pos="0">
                  <a:srgbClr val="922FC7"/>
                </a:gs>
                <a:gs pos="85000">
                  <a:srgbClr val="FF9E30"/>
                </a:gs>
              </a:gsLst>
              <a:lin ang="0" scaled="0"/>
            </a:gradFill>
          </p:grpSpPr>
          <p:sp>
            <p:nvSpPr>
              <p:cNvPr id="31" name="圆角矩形 42"/>
              <p:cNvSpPr/>
              <p:nvPr/>
            </p:nvSpPr>
            <p:spPr>
              <a:xfrm>
                <a:off x="2083190" y="4081488"/>
                <a:ext cx="951191" cy="62286"/>
              </a:xfrm>
              <a:prstGeom prst="roundRect">
                <a:avLst>
                  <a:gd name="adj" fmla="val 50000"/>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32" name="圆角矩形 43"/>
              <p:cNvSpPr/>
              <p:nvPr/>
            </p:nvSpPr>
            <p:spPr>
              <a:xfrm>
                <a:off x="3114467" y="4081488"/>
                <a:ext cx="315234" cy="62286"/>
              </a:xfrm>
              <a:prstGeom prst="roundRect">
                <a:avLst>
                  <a:gd name="adj" fmla="val 50000"/>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grpSp>
      </p:grpSp>
      <p:pic>
        <p:nvPicPr>
          <p:cNvPr id="34" name="图片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9374" y="1186342"/>
            <a:ext cx="4206176" cy="5306992"/>
          </a:xfrm>
          <a:prstGeom prst="rect">
            <a:avLst/>
          </a:prstGeom>
        </p:spPr>
      </p:pic>
      <p:pic>
        <p:nvPicPr>
          <p:cNvPr id="2" name="图片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5767" y="330751"/>
            <a:ext cx="3611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COMMONDATA" val="eyJoZGlkIjoiOTJhZDUxM2QxNjU0OWNjOTA0ZTRiZGNiNjU2YzA5ZGEifQ=="/>
  <p:tag name="KSO_WPP_MARK_KEY" val="3085c1c2-26dd-428a-ac67-48932d1f63bb"/>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3607</Words>
  <Application>WPS 演示</Application>
  <PresentationFormat>宽屏</PresentationFormat>
  <Paragraphs>459</Paragraphs>
  <Slides>66</Slides>
  <Notes>0</Notes>
  <HiddenSlides>0</HiddenSlides>
  <MMClips>0</MMClips>
  <ScaleCrop>false</ScaleCrop>
  <HeadingPairs>
    <vt:vector size="8" baseType="variant">
      <vt:variant>
        <vt:lpstr>已用的字体</vt:lpstr>
      </vt:variant>
      <vt:variant>
        <vt:i4>18</vt:i4>
      </vt:variant>
      <vt:variant>
        <vt:lpstr>主题</vt:lpstr>
      </vt:variant>
      <vt:variant>
        <vt:i4>1</vt:i4>
      </vt:variant>
      <vt:variant>
        <vt:lpstr>嵌入 OLE 服务器</vt:lpstr>
      </vt:variant>
      <vt:variant>
        <vt:i4>0</vt:i4>
      </vt:variant>
      <vt:variant>
        <vt:lpstr>幻灯片标题</vt:lpstr>
      </vt:variant>
      <vt:variant>
        <vt:i4>66</vt:i4>
      </vt:variant>
    </vt:vector>
  </HeadingPairs>
  <TitlesOfParts>
    <vt:vector size="85" baseType="lpstr">
      <vt:lpstr>Arial</vt:lpstr>
      <vt:lpstr>宋体</vt:lpstr>
      <vt:lpstr>Wingdings</vt:lpstr>
      <vt:lpstr>DejaVu Sans</vt:lpstr>
      <vt:lpstr>汉仪雅酷黑 75W</vt:lpstr>
      <vt:lpstr>方正黑体_GBK</vt:lpstr>
      <vt:lpstr>Calibri Light</vt:lpstr>
      <vt:lpstr>Symbol</vt:lpstr>
      <vt:lpstr>微软雅黑</vt:lpstr>
      <vt:lpstr>-apple-system</vt:lpstr>
      <vt:lpstr>Wingdings</vt:lpstr>
      <vt:lpstr>华文楷体</vt:lpstr>
      <vt:lpstr>宋体</vt:lpstr>
      <vt:lpstr>Arial Unicode MS</vt:lpstr>
      <vt:lpstr>Calibri</vt:lpstr>
      <vt:lpstr>方正书宋_GBK</vt:lpstr>
      <vt:lpstr>华文中宋</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user</cp:lastModifiedBy>
  <cp:revision>142</cp:revision>
  <dcterms:created xsi:type="dcterms:W3CDTF">2025-05-27T08:23:43Z</dcterms:created>
  <dcterms:modified xsi:type="dcterms:W3CDTF">2025-05-27T08:23:43Z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38B28EC840744D0695F0A6774E48D682_13</vt:lpwstr>
  </property>
  <property fmtid="{D5CDD505-2E9C-101B-9397-08002B2CF9AE}" pid="3" name="KSOProductBuildVer">
    <vt:lpwstr>2052-11.8.2.1129</vt:lpwstr>
  </property>
</Properties>
</file>