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6" r:id="rId9"/>
    <p:sldMasterId id="2147483670" r:id="rId10"/>
    <p:sldMasterId id="2147483674" r:id="rId11"/>
  </p:sldMasterIdLst>
  <p:notesMasterIdLst>
    <p:notesMasterId r:id="rId14"/>
  </p:notesMasterIdLst>
  <p:sldIdLst>
    <p:sldId id="256" r:id="rId12"/>
    <p:sldId id="280" r:id="rId13"/>
    <p:sldId id="257" r:id="rId15"/>
    <p:sldId id="258" r:id="rId16"/>
    <p:sldId id="259" r:id="rId17"/>
    <p:sldId id="265" r:id="rId18"/>
    <p:sldId id="261" r:id="rId19"/>
    <p:sldId id="260" r:id="rId20"/>
    <p:sldId id="266" r:id="rId21"/>
    <p:sldId id="267" r:id="rId22"/>
    <p:sldId id="268" r:id="rId23"/>
    <p:sldId id="262" r:id="rId24"/>
    <p:sldId id="282" r:id="rId25"/>
    <p:sldId id="269" r:id="rId26"/>
    <p:sldId id="263" r:id="rId27"/>
    <p:sldId id="283" r:id="rId28"/>
    <p:sldId id="284" r:id="rId29"/>
    <p:sldId id="287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64" r:id="rId41"/>
  </p:sldIdLst>
  <p:sldSz cx="12192000" cy="6858000"/>
  <p:notesSz cx="6858000" cy="9144000"/>
  <p:embeddedFontLst>
    <p:embeddedFont>
      <p:font typeface="Source Han Sans" panose="020B0400000000000000" charset="-122"/>
      <p:regular r:id="rId46"/>
    </p:embeddedFont>
    <p:embeddedFont>
      <p:font typeface="微软雅黑" panose="020B0503020204020204" charset="-122"/>
      <p:regular r:id="rId47"/>
    </p:embeddedFont>
    <p:embeddedFont>
      <p:font typeface="HelloFont WenYiHei" panose="00020600040101010101" charset="-122"/>
      <p:regular r:id="rId48"/>
    </p:embeddedFont>
    <p:embeddedFont>
      <p:font typeface="Source Han Sans CN Bold" panose="020B0800000000000000" charset="-122"/>
      <p:bold r:id="rId49"/>
    </p:embeddedFont>
    <p:embeddedFont>
      <p:font typeface="OPPOSans B" panose="00020600040101010101" charset="-122"/>
      <p:regular r:id="rId50"/>
    </p:embeddedFont>
    <p:embeddedFont>
      <p:font typeface="等线" panose="02010600030101010101" charset="-122"/>
      <p:regular r:id="rId51"/>
    </p:embeddedFont>
    <p:embeddedFont>
      <p:font typeface="Calibri" panose="020F0502020204030204" charset="0"/>
      <p:regular r:id="rId52"/>
      <p:bold r:id="rId53"/>
      <p:italic r:id="rId54"/>
      <p:boldItalic r:id="rId5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PHQ (Hu Ping,Sally)" initials="Q(P" lastIdx="7" clrIdx="0"/>
  <p:cmAuthor id="2" name="WYAL (Liu Wenyan)" initials="W(W" lastIdx="24" clrIdx="1"/>
  <p:cmAuthor id="3" name="Admin" initials="P" lastIdx="2" clrIdx="2"/>
  <p:cmAuthor id="4" name="QIMG (Meng Qi, Phoebe)" initials="Q(QP" lastIdx="4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5" Type="http://schemas.openxmlformats.org/officeDocument/2006/relationships/font" Target="fonts/font10.fntdata"/><Relationship Id="rId54" Type="http://schemas.openxmlformats.org/officeDocument/2006/relationships/font" Target="fonts/font9.fntdata"/><Relationship Id="rId53" Type="http://schemas.openxmlformats.org/officeDocument/2006/relationships/font" Target="fonts/font8.fntdata"/><Relationship Id="rId52" Type="http://schemas.openxmlformats.org/officeDocument/2006/relationships/font" Target="fonts/font7.fntdata"/><Relationship Id="rId51" Type="http://schemas.openxmlformats.org/officeDocument/2006/relationships/font" Target="fonts/font6.fntdata"/><Relationship Id="rId50" Type="http://schemas.openxmlformats.org/officeDocument/2006/relationships/font" Target="fonts/font5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4.fntdata"/><Relationship Id="rId48" Type="http://schemas.openxmlformats.org/officeDocument/2006/relationships/font" Target="fonts/font3.fntdata"/><Relationship Id="rId47" Type="http://schemas.openxmlformats.org/officeDocument/2006/relationships/font" Target="fonts/font2.fntdata"/><Relationship Id="rId46" Type="http://schemas.openxmlformats.org/officeDocument/2006/relationships/font" Target="fonts/font1.fntdata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29.xml"/><Relationship Id="rId40" Type="http://schemas.openxmlformats.org/officeDocument/2006/relationships/slide" Target="slides/slide28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pPr marL="285750" lvl="0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en-US" altLang="zh-CN" sz="12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F87EE6-73E7-4E9A-8D41-2558833CF57F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36" y="365183"/>
            <a:ext cx="10516056" cy="13257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36" y="1825913"/>
            <a:ext cx="10516056" cy="435202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36" y="6357351"/>
            <a:ext cx="2743319" cy="365183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776" y="6357351"/>
            <a:ext cx="4114979" cy="36518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973" y="6357351"/>
            <a:ext cx="2743319" cy="365183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F87EE6-73E7-4E9A-8D41-2558833CF57F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36" y="365183"/>
            <a:ext cx="10516056" cy="13257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36" y="1825913"/>
            <a:ext cx="10516056" cy="435202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36" y="6357351"/>
            <a:ext cx="2743319" cy="365183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776" y="6357351"/>
            <a:ext cx="4114979" cy="36518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973" y="6357351"/>
            <a:ext cx="2743319" cy="365183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F87EE6-73E7-4E9A-8D41-2558833CF57F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36" y="365183"/>
            <a:ext cx="10516056" cy="13257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36" y="1825913"/>
            <a:ext cx="10516056" cy="435202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36" y="6357351"/>
            <a:ext cx="2743319" cy="365183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776" y="6357351"/>
            <a:ext cx="4114979" cy="36518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973" y="6357351"/>
            <a:ext cx="2743319" cy="365183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F87EE6-73E7-4E9A-8D41-2558833CF57F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F87EE6-73E7-4E9A-8D41-2558833CF57F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36" y="365183"/>
            <a:ext cx="10516056" cy="13257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36" y="1825913"/>
            <a:ext cx="10516056" cy="435202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36" y="6357351"/>
            <a:ext cx="2743319" cy="365183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776" y="6357351"/>
            <a:ext cx="4114979" cy="36518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973" y="6357351"/>
            <a:ext cx="2743319" cy="365183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36" y="365183"/>
            <a:ext cx="10516056" cy="13257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36" y="1825913"/>
            <a:ext cx="10516056" cy="435202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36" y="6357351"/>
            <a:ext cx="2743319" cy="365183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776" y="6357351"/>
            <a:ext cx="4114979" cy="36518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973" y="6357351"/>
            <a:ext cx="2743319" cy="365183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385" y="470535"/>
            <a:ext cx="1463675" cy="516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385" y="470535"/>
            <a:ext cx="1463675" cy="516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385" y="470535"/>
            <a:ext cx="1463675" cy="516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385" y="470535"/>
            <a:ext cx="1463675" cy="516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385" y="470535"/>
            <a:ext cx="1463675" cy="516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4" Type="http://schemas.openxmlformats.org/officeDocument/2006/relationships/theme" Target="../theme/theme10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theme" Target="../theme/theme7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8.xml.rels><?xml version="1.0" encoding="UTF-8" standalone="yes"?>
<Relationships xmlns="http://schemas.openxmlformats.org/package/2006/relationships"><Relationship Id="rId4" Type="http://schemas.openxmlformats.org/officeDocument/2006/relationships/theme" Target="../theme/theme8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9.xml.rels><?xml version="1.0" encoding="UTF-8" standalone="yes"?>
<Relationships xmlns="http://schemas.openxmlformats.org/package/2006/relationships"><Relationship Id="rId4" Type="http://schemas.openxmlformats.org/officeDocument/2006/relationships/theme" Target="../theme/theme9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13245" r="2667" b="13644"/>
          <a:stretch>
            <a:fillRect/>
          </a:stretch>
        </p:blipFill>
        <p:spPr>
          <a:xfrm flipH="1">
            <a:off x="1703959" y="188595"/>
            <a:ext cx="10620757" cy="6858000"/>
          </a:xfrm>
          <a:custGeom>
            <a:avLst/>
            <a:gdLst/>
            <a:ahLst/>
            <a:cxnLst/>
            <a:rect l="l" t="t" r="r" b="b"/>
            <a:pathLst>
              <a:path w="10620757" h="6858000">
                <a:moveTo>
                  <a:pt x="10620757" y="0"/>
                </a:moveTo>
                <a:lnTo>
                  <a:pt x="0" y="0"/>
                </a:lnTo>
                <a:lnTo>
                  <a:pt x="0" y="6858000"/>
                </a:lnTo>
                <a:lnTo>
                  <a:pt x="10620757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5400000">
            <a:off x="6995377" y="-1239781"/>
            <a:ext cx="4420336" cy="4419947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761" y="145412"/>
            <a:ext cx="12193523" cy="1134491"/>
          </a:xfrm>
          <a:custGeom>
            <a:avLst/>
            <a:gdLst>
              <a:gd name="connsiteX0" fmla="*/ 0 w 12193523"/>
              <a:gd name="connsiteY0" fmla="*/ 896874 h 1134491"/>
              <a:gd name="connsiteX1" fmla="*/ 10951337 w 12193523"/>
              <a:gd name="connsiteY1" fmla="*/ 896874 h 1134491"/>
              <a:gd name="connsiteX2" fmla="*/ 11102594 w 12193523"/>
              <a:gd name="connsiteY2" fmla="*/ 648335 h 1134491"/>
              <a:gd name="connsiteX3" fmla="*/ 11307953 w 12193523"/>
              <a:gd name="connsiteY3" fmla="*/ 1004824 h 1134491"/>
              <a:gd name="connsiteX4" fmla="*/ 11534775 w 12193523"/>
              <a:gd name="connsiteY4" fmla="*/ 0 h 1134491"/>
              <a:gd name="connsiteX5" fmla="*/ 11686159 w 12193523"/>
              <a:gd name="connsiteY5" fmla="*/ 1134491 h 1134491"/>
              <a:gd name="connsiteX6" fmla="*/ 11794109 w 12193523"/>
              <a:gd name="connsiteY6" fmla="*/ 896874 h 1134491"/>
              <a:gd name="connsiteX7" fmla="*/ 12193524 w 12193523"/>
              <a:gd name="connsiteY7" fmla="*/ 896874 h 1134491"/>
            </a:gdLst>
            <a:ahLst/>
            <a:cxnLst/>
            <a:rect l="l" t="t" r="r" b="b"/>
            <a:pathLst>
              <a:path w="12193523" h="1134491">
                <a:moveTo>
                  <a:pt x="0" y="896874"/>
                </a:moveTo>
                <a:lnTo>
                  <a:pt x="10951337" y="896874"/>
                </a:lnTo>
                <a:lnTo>
                  <a:pt x="11102594" y="648335"/>
                </a:lnTo>
                <a:lnTo>
                  <a:pt x="11307953" y="1004824"/>
                </a:lnTo>
                <a:lnTo>
                  <a:pt x="11534775" y="0"/>
                </a:lnTo>
                <a:lnTo>
                  <a:pt x="11686159" y="1134491"/>
                </a:lnTo>
                <a:lnTo>
                  <a:pt x="11794109" y="896874"/>
                </a:lnTo>
                <a:lnTo>
                  <a:pt x="12193524" y="896874"/>
                </a:lnTo>
              </a:path>
            </a:pathLst>
          </a:custGeom>
          <a:noFill/>
          <a:ln w="28575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beve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10495429" y="2253155"/>
            <a:ext cx="2148540" cy="2148349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>
            <a:off x="11983120" y="4855979"/>
            <a:ext cx="692823" cy="692761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675781" y="728208"/>
            <a:ext cx="468000" cy="21476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58658" y="5632097"/>
            <a:ext cx="1732706" cy="49536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汇报人：</a:t>
            </a:r>
            <a:r>
              <a:rPr kumimoji="1" lang="zh-CN" altLang="en-US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李琴</a:t>
            </a:r>
            <a:endParaRPr kumimoji="1" lang="zh-CN" altLang="en-US" sz="18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26110" y="1389380"/>
            <a:ext cx="8702675" cy="340042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6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2型糖尿病“逆转”</a:t>
            </a:r>
            <a:r>
              <a:rPr kumimoji="1" lang="zh-CN" altLang="en-US" sz="6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秘籍</a:t>
            </a:r>
            <a:endParaRPr kumimoji="1" lang="zh-CN" altLang="en-US" sz="60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690710" y="5072299"/>
            <a:ext cx="468000" cy="21476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419102" y="5585220"/>
            <a:ext cx="21600" cy="548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571750" y="5631815"/>
            <a:ext cx="2379345" cy="4953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日期：2025.04.16</a:t>
            </a:r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5" y="470535"/>
            <a:ext cx="1463675" cy="5168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0" y="1535650"/>
            <a:ext cx="3116603" cy="4411925"/>
          </a:xfrm>
          <a:prstGeom prst="roundRect">
            <a:avLst>
              <a:gd name="adj" fmla="val 360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>
            <a:off x="1105414" y="2142350"/>
            <a:ext cx="3559719" cy="3198525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55600" dist="38100" dir="270000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 flipH="1">
            <a:off x="4305695" y="4976501"/>
            <a:ext cx="329916" cy="329916"/>
          </a:xfrm>
          <a:custGeom>
            <a:avLst/>
            <a:gdLst>
              <a:gd name="connsiteX0" fmla="*/ 0 w 1272540"/>
              <a:gd name="connsiteY0" fmla="*/ 636270 h 1272540"/>
              <a:gd name="connsiteX1" fmla="*/ 152400 w 1272540"/>
              <a:gd name="connsiteY1" fmla="*/ 483870 h 1272540"/>
              <a:gd name="connsiteX2" fmla="*/ 483870 w 1272540"/>
              <a:gd name="connsiteY2" fmla="*/ 483870 h 1272540"/>
              <a:gd name="connsiteX3" fmla="*/ 483870 w 1272540"/>
              <a:gd name="connsiteY3" fmla="*/ 152400 h 1272540"/>
              <a:gd name="connsiteX4" fmla="*/ 636270 w 1272540"/>
              <a:gd name="connsiteY4" fmla="*/ 0 h 1272540"/>
              <a:gd name="connsiteX5" fmla="*/ 788670 w 1272540"/>
              <a:gd name="connsiteY5" fmla="*/ 152400 h 1272540"/>
              <a:gd name="connsiteX6" fmla="*/ 788670 w 1272540"/>
              <a:gd name="connsiteY6" fmla="*/ 483870 h 1272540"/>
              <a:gd name="connsiteX7" fmla="*/ 1120140 w 1272540"/>
              <a:gd name="connsiteY7" fmla="*/ 483870 h 1272540"/>
              <a:gd name="connsiteX8" fmla="*/ 1272540 w 1272540"/>
              <a:gd name="connsiteY8" fmla="*/ 636270 h 1272540"/>
              <a:gd name="connsiteX9" fmla="*/ 1120140 w 1272540"/>
              <a:gd name="connsiteY9" fmla="*/ 788670 h 1272540"/>
              <a:gd name="connsiteX10" fmla="*/ 788670 w 1272540"/>
              <a:gd name="connsiteY10" fmla="*/ 788670 h 1272540"/>
              <a:gd name="connsiteX11" fmla="*/ 788670 w 1272540"/>
              <a:gd name="connsiteY11" fmla="*/ 1120140 h 1272540"/>
              <a:gd name="connsiteX12" fmla="*/ 636270 w 1272540"/>
              <a:gd name="connsiteY12" fmla="*/ 1272540 h 1272540"/>
              <a:gd name="connsiteX13" fmla="*/ 483870 w 1272540"/>
              <a:gd name="connsiteY13" fmla="*/ 1120140 h 1272540"/>
              <a:gd name="connsiteX14" fmla="*/ 483870 w 1272540"/>
              <a:gd name="connsiteY14" fmla="*/ 788670 h 1272540"/>
              <a:gd name="connsiteX15" fmla="*/ 152400 w 1272540"/>
              <a:gd name="connsiteY15" fmla="*/ 788670 h 1272540"/>
              <a:gd name="connsiteX16" fmla="*/ 0 w 1272540"/>
              <a:gd name="connsiteY16" fmla="*/ 636270 h 1272540"/>
            </a:gdLst>
            <a:ahLst/>
            <a:cxnLst/>
            <a:rect l="l" t="t" r="r" b="b"/>
            <a:pathLst>
              <a:path w="1272540" h="1272540">
                <a:moveTo>
                  <a:pt x="0" y="636270"/>
                </a:moveTo>
                <a:cubicBezTo>
                  <a:pt x="0" y="552102"/>
                  <a:pt x="68232" y="483870"/>
                  <a:pt x="152400" y="483870"/>
                </a:cubicBezTo>
                <a:lnTo>
                  <a:pt x="483870" y="483870"/>
                </a:lnTo>
                <a:lnTo>
                  <a:pt x="483870" y="152400"/>
                </a:lnTo>
                <a:cubicBezTo>
                  <a:pt x="483870" y="68232"/>
                  <a:pt x="552102" y="0"/>
                  <a:pt x="636270" y="0"/>
                </a:cubicBezTo>
                <a:cubicBezTo>
                  <a:pt x="720438" y="0"/>
                  <a:pt x="788670" y="68232"/>
                  <a:pt x="788670" y="152400"/>
                </a:cubicBezTo>
                <a:lnTo>
                  <a:pt x="788670" y="483870"/>
                </a:lnTo>
                <a:lnTo>
                  <a:pt x="1120140" y="483870"/>
                </a:lnTo>
                <a:cubicBezTo>
                  <a:pt x="1204308" y="483870"/>
                  <a:pt x="1272540" y="552102"/>
                  <a:pt x="1272540" y="636270"/>
                </a:cubicBezTo>
                <a:cubicBezTo>
                  <a:pt x="1272540" y="720438"/>
                  <a:pt x="1204308" y="788670"/>
                  <a:pt x="1120140" y="788670"/>
                </a:cubicBezTo>
                <a:lnTo>
                  <a:pt x="788670" y="788670"/>
                </a:lnTo>
                <a:lnTo>
                  <a:pt x="788670" y="1120140"/>
                </a:lnTo>
                <a:cubicBezTo>
                  <a:pt x="788670" y="1204308"/>
                  <a:pt x="720438" y="1272540"/>
                  <a:pt x="636270" y="1272540"/>
                </a:cubicBezTo>
                <a:cubicBezTo>
                  <a:pt x="552102" y="1272540"/>
                  <a:pt x="483870" y="1204308"/>
                  <a:pt x="483870" y="1120140"/>
                </a:cubicBezTo>
                <a:lnTo>
                  <a:pt x="483870" y="788670"/>
                </a:lnTo>
                <a:lnTo>
                  <a:pt x="152400" y="788670"/>
                </a:lnTo>
                <a:cubicBezTo>
                  <a:pt x="68232" y="788670"/>
                  <a:pt x="0" y="720438"/>
                  <a:pt x="0" y="63627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944110" y="1988820"/>
            <a:ext cx="6574790" cy="38912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超重或肥胖的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T2DM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患者常伴有脂肪性肝病，导致脂肪在胰腺沉积（脂肪胰），影响胰岛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β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细胞功能。</a:t>
            </a:r>
            <a:endParaRPr kumimoji="1" lang="zh-CN" altLang="en-US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减重是缓解超重或肥胖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T2DM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的核心，体重改善幅度与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T2DM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缓解效果密切相关。</a:t>
            </a:r>
            <a:endParaRPr kumimoji="1" lang="zh-CN" altLang="en-US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DiRECT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研究显示，</a:t>
            </a:r>
            <a:r>
              <a:rPr kumimoji="1" lang="zh-CN" altLang="en-US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病程＜</a:t>
            </a:r>
            <a:r>
              <a:rPr kumimoji="1" lang="en-US" altLang="zh-CN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kumimoji="1" lang="zh-CN" altLang="en-US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kumimoji="1" lang="zh-CN" altLang="en-US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合并肥胖</a:t>
            </a:r>
            <a:r>
              <a:rPr kumimoji="1" lang="en-US" altLang="zh-CN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T2DM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患者</a:t>
            </a:r>
            <a:r>
              <a:rPr kumimoji="1" lang="zh-CN" altLang="en-US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减重后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T2DM</a:t>
            </a:r>
            <a:r>
              <a:rPr kumimoji="1" lang="zh-CN" altLang="en-US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缓解率</a:t>
            </a:r>
            <a:r>
              <a:rPr kumimoji="1" lang="en-US" altLang="zh-CN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46%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，减重越多缓解率越高。</a:t>
            </a:r>
            <a:endParaRPr kumimoji="1" lang="zh-CN" altLang="en-US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减重可通过</a:t>
            </a:r>
            <a:r>
              <a:rPr kumimoji="1" lang="zh-CN" altLang="en-US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生活方式干预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kumimoji="1" lang="zh-CN" altLang="en-US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医学营养治疗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kumimoji="1" lang="zh-CN" altLang="en-US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短期药物治疗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kumimoji="1" lang="zh-CN" altLang="en-US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代谢手术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实现，能有效改善患者的异位脂肪沉积、胰岛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β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细胞功能、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IR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、血糖、血脂、高血压等指标。</a:t>
            </a:r>
            <a:endParaRPr kumimoji="1" lang="zh-CN" altLang="en-US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942840" y="1412240"/>
            <a:ext cx="6174105" cy="4362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kumimoji="1" lang="en-US" altLang="zh-CN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纠正肥胖与改善体重</a:t>
            </a:r>
            <a:endParaRPr kumimoji="1" lang="en-US" altLang="zh-CN" sz="2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438153" y="454500"/>
            <a:ext cx="6685308" cy="510950"/>
          </a:xfrm>
          <a:prstGeom prst="parallelogram">
            <a:avLst>
              <a:gd name="adj" fmla="val 429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9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73150" y="475975"/>
            <a:ext cx="1074575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（二）T2DM缓解的机制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8682" name="Picture 23" descr="pangz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2615" y="2420620"/>
            <a:ext cx="1654810" cy="23342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alphaModFix amt="100000"/>
            </a:blip>
            <a:srcRect/>
            <a:stretch>
              <a:fillRect/>
            </a:stretch>
          </p:blipFill>
          <p:spPr>
            <a:xfrm>
              <a:off x="0" y="0"/>
              <a:ext cx="4840225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alphaModFix amt="100000"/>
            </a:blip>
            <a:srcRect/>
            <a:stretch>
              <a:fillRect/>
            </a:stretch>
          </p:blipFill>
          <p:spPr>
            <a:xfrm>
              <a:off x="10704576" y="0"/>
              <a:ext cx="1487424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标题 1"/>
          <p:cNvSpPr txBox="1"/>
          <p:nvPr/>
        </p:nvSpPr>
        <p:spPr>
          <a:xfrm rot="16200000" flipH="1">
            <a:off x="1352405" y="-1005120"/>
            <a:ext cx="3859803" cy="3859463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-401785" y="1780337"/>
            <a:ext cx="2148540" cy="2148349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 flipH="1">
            <a:off x="-42" y="162431"/>
            <a:ext cx="967912" cy="967826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721500" y="3128508"/>
            <a:ext cx="468000" cy="21476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774004" y="4260047"/>
            <a:ext cx="6003458" cy="961609"/>
          </a:xfrm>
          <a:custGeom>
            <a:avLst/>
            <a:gdLst>
              <a:gd name="connsiteX0" fmla="*/ 0 w 5312092"/>
              <a:gd name="connsiteY0" fmla="*/ 672656 h 850868"/>
              <a:gd name="connsiteX1" fmla="*/ 4380453 w 5312092"/>
              <a:gd name="connsiteY1" fmla="*/ 672656 h 850868"/>
              <a:gd name="connsiteX2" fmla="*/ 4493895 w 5312092"/>
              <a:gd name="connsiteY2" fmla="*/ 486251 h 850868"/>
              <a:gd name="connsiteX3" fmla="*/ 4647915 w 5312092"/>
              <a:gd name="connsiteY3" fmla="*/ 753618 h 850868"/>
              <a:gd name="connsiteX4" fmla="*/ 4818126 w 5312092"/>
              <a:gd name="connsiteY4" fmla="*/ 0 h 850868"/>
              <a:gd name="connsiteX5" fmla="*/ 4931569 w 5312092"/>
              <a:gd name="connsiteY5" fmla="*/ 850868 h 850868"/>
              <a:gd name="connsiteX6" fmla="*/ 5012627 w 5312092"/>
              <a:gd name="connsiteY6" fmla="*/ 672656 h 850868"/>
              <a:gd name="connsiteX7" fmla="*/ 5312093 w 5312092"/>
              <a:gd name="connsiteY7" fmla="*/ 672656 h 850868"/>
            </a:gdLst>
            <a:ahLst/>
            <a:cxnLst/>
            <a:rect l="l" t="t" r="r" b="b"/>
            <a:pathLst>
              <a:path w="5312092" h="850868">
                <a:moveTo>
                  <a:pt x="0" y="672656"/>
                </a:moveTo>
                <a:lnTo>
                  <a:pt x="4380453" y="672656"/>
                </a:lnTo>
                <a:lnTo>
                  <a:pt x="4493895" y="486251"/>
                </a:lnTo>
                <a:lnTo>
                  <a:pt x="4647915" y="753618"/>
                </a:lnTo>
                <a:lnTo>
                  <a:pt x="4818126" y="0"/>
                </a:lnTo>
                <a:lnTo>
                  <a:pt x="4931569" y="850868"/>
                </a:lnTo>
                <a:lnTo>
                  <a:pt x="5012627" y="672656"/>
                </a:lnTo>
                <a:lnTo>
                  <a:pt x="5312093" y="672656"/>
                </a:lnTo>
              </a:path>
            </a:pathLst>
          </a:custGeom>
          <a:noFill/>
          <a:ln w="28575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40681" y="414361"/>
            <a:ext cx="3859768" cy="2925739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>
                <a:ln w="12700">
                  <a:solidFill>
                    <a:srgbClr val="262626">
                      <a:alpha val="100000"/>
                    </a:srgbClr>
                  </a:solidFill>
                </a:ln>
                <a:noFill/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03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40681" y="3440942"/>
            <a:ext cx="5142656" cy="22061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33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charset="-122"/>
              </a:rPr>
              <a:t>三</a:t>
            </a:r>
            <a:r>
              <a:rPr kumimoji="1" lang="en-US" altLang="zh-CN" sz="3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、</a:t>
            </a:r>
            <a:r>
              <a:rPr kumimoji="1" lang="en-US" altLang="zh-CN" sz="33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T2DM缓解的基本条件</a:t>
            </a:r>
            <a:endParaRPr kumimoji="1" lang="en-US" altLang="zh-CN" sz="33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381320" y="1871193"/>
            <a:ext cx="1847273" cy="609600"/>
          </a:xfrm>
          <a:prstGeom prst="flowChartTermina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950708" y="1871193"/>
            <a:ext cx="1847273" cy="609600"/>
          </a:xfrm>
          <a:prstGeom prst="flowChartTermina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325245" y="3068955"/>
            <a:ext cx="4366260" cy="21583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A（Antibody）抗体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：GADA及其他胰岛相关抗体阴性，表示患者无自身胰岛破坏的免疫反应。
</a:t>
            </a:r>
            <a:r>
              <a:rPr kumimoji="1" lang="en-US" altLang="zh-CN" sz="16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B（BMI）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：患者BMI≥25 kg/m2（或腰围男性＞90 cm、女性＞85 cm）。
</a:t>
            </a:r>
            <a:endParaRPr kumimoji="1" lang="en-US" altLang="zh-CN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6456045" y="3068955"/>
            <a:ext cx="4875530" cy="24288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C1</a:t>
            </a: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即空腹C肽≥1.1 ng/ml、餐后2 hC肽≥2.5 ng/ml时，表明尚存一定的β细胞功能，有T2DM缓解的基础。</a:t>
            </a:r>
            <a:endParaRPr kumimoji="1" lang="en-US" altLang="zh-CN" sz="14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C2</a:t>
            </a: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即（Complication review）并发症评估。如患有CVD和严重视网膜病变，需进行心肺功能评估，避免高强度运动，以免发生意外事件。如患有CKD，不宜选用生酮或高蛋白饮食，作为促进T2DM缓解方案。
</a:t>
            </a:r>
            <a:r>
              <a:rPr kumimoji="1" lang="en-US" altLang="zh-CN" sz="14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D（Duration）</a:t>
            </a: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：病程≤5年的T2DM患者缓解机率较</a:t>
            </a:r>
            <a:r>
              <a:rPr kumimoji="1" lang="zh-CN" altLang="en-US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高。</a:t>
            </a:r>
            <a:endParaRPr kumimoji="1" lang="zh-CN" altLang="en-US" sz="14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8661674" y="1970184"/>
            <a:ext cx="425340" cy="41161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14962" y="1970184"/>
            <a:ext cx="379988" cy="411618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080650" y="1652200"/>
            <a:ext cx="18000" cy="39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1" name="标题 1"/>
          <p:cNvCxnSpPr/>
          <p:nvPr/>
        </p:nvCxnSpPr>
        <p:spPr>
          <a:xfrm>
            <a:off x="2974987" y="5738455"/>
            <a:ext cx="659939" cy="0"/>
          </a:xfrm>
          <a:prstGeom prst="line">
            <a:avLst/>
          </a:prstGeom>
          <a:noFill/>
          <a:ln w="63500" cap="rnd">
            <a:solidFill>
              <a:schemeClr val="accent1">
                <a:lumMod val="20000"/>
                <a:lumOff val="80000"/>
              </a:schemeClr>
            </a:solidFill>
            <a:miter/>
          </a:ln>
        </p:spPr>
      </p:cxnSp>
      <p:cxnSp>
        <p:nvCxnSpPr>
          <p:cNvPr id="12" name="标题 1"/>
          <p:cNvCxnSpPr/>
          <p:nvPr/>
        </p:nvCxnSpPr>
        <p:spPr>
          <a:xfrm>
            <a:off x="8544375" y="5738455"/>
            <a:ext cx="659939" cy="0"/>
          </a:xfrm>
          <a:prstGeom prst="line">
            <a:avLst/>
          </a:prstGeom>
          <a:noFill/>
          <a:ln w="63500" cap="rnd">
            <a:solidFill>
              <a:schemeClr val="accent1">
                <a:lumMod val="20000"/>
                <a:lumOff val="80000"/>
              </a:schemeClr>
            </a:solidFill>
            <a:miter/>
          </a:ln>
        </p:spPr>
      </p:cxnSp>
      <p:sp>
        <p:nvSpPr>
          <p:cNvPr id="13" name="标题 1"/>
          <p:cNvSpPr txBox="1"/>
          <p:nvPr/>
        </p:nvSpPr>
        <p:spPr>
          <a:xfrm>
            <a:off x="438153" y="454500"/>
            <a:ext cx="6685308" cy="510950"/>
          </a:xfrm>
          <a:prstGeom prst="parallelogram">
            <a:avLst>
              <a:gd name="adj" fmla="val 429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9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73150" y="475975"/>
            <a:ext cx="1074575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（</a:t>
            </a:r>
            <a:r>
              <a:rPr kumimoji="1" lang="en-US" altLang="zh-CN" sz="3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</a:t>
            </a:r>
            <a:r>
              <a:rPr kumimoji="1" lang="en-US" altLang="zh-CN" sz="33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T2DM缓解的基本条件--ABCD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评估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法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381320" y="1871193"/>
            <a:ext cx="1847273" cy="609600"/>
          </a:xfrm>
          <a:prstGeom prst="flowChartTermina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950708" y="1871193"/>
            <a:ext cx="1847273" cy="609600"/>
          </a:xfrm>
          <a:prstGeom prst="flowChartTermina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032139" y="2996480"/>
            <a:ext cx="3960000" cy="21586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indent="0" algn="ctr" fontAlgn="auto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排除自身免疫型糖尿病</a:t>
            </a:r>
            <a:endParaRPr kumimoji="1" lang="en-US" altLang="zh-CN" sz="1600" b="1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这类糖尿病患者的胰岛β细胞功能，因受到持续的自身免疫攻击而进行性下降，患者的超重和肥胖比例较低。</a:t>
            </a:r>
            <a:endParaRPr kumimoji="1" lang="en-US" altLang="zh-CN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排除病程较长、并发症较重、胰岛β细胞功能较差的T2DM患者。</a:t>
            </a:r>
            <a:endParaRPr kumimoji="1" lang="en-US" altLang="zh-CN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这类T2DM没有缓解的临床证据。</a:t>
            </a:r>
            <a:endParaRPr kumimoji="1" lang="en-US" altLang="zh-CN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8661674" y="1970184"/>
            <a:ext cx="425340" cy="41161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14962" y="1970184"/>
            <a:ext cx="379988" cy="411618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080650" y="1652200"/>
            <a:ext cx="18000" cy="39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2" name="标题 1"/>
          <p:cNvCxnSpPr/>
          <p:nvPr/>
        </p:nvCxnSpPr>
        <p:spPr>
          <a:xfrm>
            <a:off x="8544375" y="5810210"/>
            <a:ext cx="659939" cy="0"/>
          </a:xfrm>
          <a:prstGeom prst="line">
            <a:avLst/>
          </a:prstGeom>
          <a:noFill/>
          <a:ln w="63500" cap="rnd">
            <a:solidFill>
              <a:schemeClr val="accent1">
                <a:lumMod val="20000"/>
                <a:lumOff val="80000"/>
              </a:schemeClr>
            </a:solidFill>
            <a:miter/>
          </a:ln>
        </p:spPr>
      </p:cxnSp>
      <p:sp>
        <p:nvSpPr>
          <p:cNvPr id="13" name="标题 1"/>
          <p:cNvSpPr txBox="1"/>
          <p:nvPr/>
        </p:nvSpPr>
        <p:spPr>
          <a:xfrm>
            <a:off x="438153" y="454500"/>
            <a:ext cx="6685308" cy="510950"/>
          </a:xfrm>
          <a:prstGeom prst="parallelogram">
            <a:avLst>
              <a:gd name="adj" fmla="val 429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9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27480" y="620120"/>
            <a:ext cx="1074575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（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）T2DM缓解的基本条件--</a:t>
            </a: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排除特殊类型糖尿病</a:t>
            </a:r>
            <a:endParaRPr kumimoji="1" lang="zh-CN" altLang="en-US"/>
          </a:p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343025" y="2924810"/>
            <a:ext cx="40474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排除特殊类型的糖尿病</a:t>
            </a:r>
            <a:endParaRPr kumimoji="1" lang="zh-CN" altLang="en-US" sz="1600" b="1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如皮质醇增多症、生长激素瘤、胰高血糖素瘤以及一些遗传因素导致的特殊类型糖尿病，这些类型糖尿病需针对其致病因素进行治疗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方可使糖尿病得到缓解。
这些患者没有糖尿病缓解的临床证据。
</a:t>
            </a:r>
            <a:endParaRPr kumimoji="1" lang="en-US" altLang="zh-CN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7" name="标题 1"/>
          <p:cNvCxnSpPr/>
          <p:nvPr/>
        </p:nvCxnSpPr>
        <p:spPr>
          <a:xfrm>
            <a:off x="2787465" y="5810210"/>
            <a:ext cx="659939" cy="0"/>
          </a:xfrm>
          <a:prstGeom prst="line">
            <a:avLst/>
          </a:prstGeom>
          <a:noFill/>
          <a:ln w="63500" cap="rnd">
            <a:solidFill>
              <a:schemeClr val="accent1">
                <a:lumMod val="20000"/>
                <a:lumOff val="80000"/>
              </a:schemeClr>
            </a:solidFill>
            <a:miter/>
          </a:ln>
        </p:spPr>
      </p:cxn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alphaModFix amt="100000"/>
            </a:blip>
            <a:srcRect/>
            <a:stretch>
              <a:fillRect/>
            </a:stretch>
          </p:blipFill>
          <p:spPr>
            <a:xfrm>
              <a:off x="0" y="0"/>
              <a:ext cx="4840225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alphaModFix amt="100000"/>
            </a:blip>
            <a:srcRect/>
            <a:stretch>
              <a:fillRect/>
            </a:stretch>
          </p:blipFill>
          <p:spPr>
            <a:xfrm>
              <a:off x="10704576" y="0"/>
              <a:ext cx="1487424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标题 1"/>
          <p:cNvSpPr txBox="1"/>
          <p:nvPr/>
        </p:nvSpPr>
        <p:spPr>
          <a:xfrm rot="16200000" flipH="1">
            <a:off x="1352405" y="-1005120"/>
            <a:ext cx="3859803" cy="3859463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-401785" y="1780337"/>
            <a:ext cx="2148540" cy="2148349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 flipH="1">
            <a:off x="-42" y="162431"/>
            <a:ext cx="967912" cy="967826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721500" y="3128508"/>
            <a:ext cx="468000" cy="21476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774004" y="4260047"/>
            <a:ext cx="6003458" cy="961609"/>
          </a:xfrm>
          <a:custGeom>
            <a:avLst/>
            <a:gdLst>
              <a:gd name="connsiteX0" fmla="*/ 0 w 5312092"/>
              <a:gd name="connsiteY0" fmla="*/ 672656 h 850868"/>
              <a:gd name="connsiteX1" fmla="*/ 4380453 w 5312092"/>
              <a:gd name="connsiteY1" fmla="*/ 672656 h 850868"/>
              <a:gd name="connsiteX2" fmla="*/ 4493895 w 5312092"/>
              <a:gd name="connsiteY2" fmla="*/ 486251 h 850868"/>
              <a:gd name="connsiteX3" fmla="*/ 4647915 w 5312092"/>
              <a:gd name="connsiteY3" fmla="*/ 753618 h 850868"/>
              <a:gd name="connsiteX4" fmla="*/ 4818126 w 5312092"/>
              <a:gd name="connsiteY4" fmla="*/ 0 h 850868"/>
              <a:gd name="connsiteX5" fmla="*/ 4931569 w 5312092"/>
              <a:gd name="connsiteY5" fmla="*/ 850868 h 850868"/>
              <a:gd name="connsiteX6" fmla="*/ 5012627 w 5312092"/>
              <a:gd name="connsiteY6" fmla="*/ 672656 h 850868"/>
              <a:gd name="connsiteX7" fmla="*/ 5312093 w 5312092"/>
              <a:gd name="connsiteY7" fmla="*/ 672656 h 850868"/>
            </a:gdLst>
            <a:ahLst/>
            <a:cxnLst/>
            <a:rect l="l" t="t" r="r" b="b"/>
            <a:pathLst>
              <a:path w="5312092" h="850868">
                <a:moveTo>
                  <a:pt x="0" y="672656"/>
                </a:moveTo>
                <a:lnTo>
                  <a:pt x="4380453" y="672656"/>
                </a:lnTo>
                <a:lnTo>
                  <a:pt x="4493895" y="486251"/>
                </a:lnTo>
                <a:lnTo>
                  <a:pt x="4647915" y="753618"/>
                </a:lnTo>
                <a:lnTo>
                  <a:pt x="4818126" y="0"/>
                </a:lnTo>
                <a:lnTo>
                  <a:pt x="4931569" y="850868"/>
                </a:lnTo>
                <a:lnTo>
                  <a:pt x="5012627" y="672656"/>
                </a:lnTo>
                <a:lnTo>
                  <a:pt x="5312093" y="672656"/>
                </a:lnTo>
              </a:path>
            </a:pathLst>
          </a:custGeom>
          <a:noFill/>
          <a:ln w="28575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40681" y="414361"/>
            <a:ext cx="3859768" cy="2925739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>
                <a:ln w="12700">
                  <a:solidFill>
                    <a:srgbClr val="262626">
                      <a:alpha val="100000"/>
                    </a:srgbClr>
                  </a:solidFill>
                </a:ln>
                <a:noFill/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04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40605" y="3441065"/>
            <a:ext cx="6669405" cy="2205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3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</a:t>
            </a:r>
            <a:r>
              <a:rPr kumimoji="1" lang="en-US" altLang="zh-CN" sz="3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kumimoji="1" lang="en-US" altLang="zh-CN" sz="33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T2DM缓解的方法</a:t>
            </a:r>
            <a:r>
              <a:rPr kumimoji="1" lang="zh-CN" altLang="en-US" sz="33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及效果评价</a:t>
            </a:r>
            <a:endParaRPr kumimoji="1" lang="zh-CN" altLang="en-US" sz="33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4817155" y="1098935"/>
            <a:ext cx="1154977" cy="3325118"/>
          </a:xfrm>
          <a:custGeom>
            <a:avLst/>
            <a:gdLst>
              <a:gd name="connsiteX0" fmla="*/ 658936 w 1154977"/>
              <a:gd name="connsiteY0" fmla="*/ 0 h 3325118"/>
              <a:gd name="connsiteX1" fmla="*/ 1142397 w 1154977"/>
              <a:gd name="connsiteY1" fmla="*/ 210162 h 3325118"/>
              <a:gd name="connsiteX2" fmla="*/ 1140331 w 1154977"/>
              <a:gd name="connsiteY2" fmla="*/ 212085 h 3325118"/>
              <a:gd name="connsiteX3" fmla="*/ 1149404 w 1154977"/>
              <a:gd name="connsiteY3" fmla="*/ 225541 h 3325118"/>
              <a:gd name="connsiteX4" fmla="*/ 1154977 w 1154977"/>
              <a:gd name="connsiteY4" fmla="*/ 253148 h 3325118"/>
              <a:gd name="connsiteX5" fmla="*/ 1084052 w 1154977"/>
              <a:gd name="connsiteY5" fmla="*/ 324073 h 3325118"/>
              <a:gd name="connsiteX6" fmla="*/ 1033900 w 1154977"/>
              <a:gd name="connsiteY6" fmla="*/ 303300 h 3325118"/>
              <a:gd name="connsiteX7" fmla="*/ 1029462 w 1154977"/>
              <a:gd name="connsiteY7" fmla="*/ 296716 h 3325118"/>
              <a:gd name="connsiteX8" fmla="*/ 974754 w 1154977"/>
              <a:gd name="connsiteY8" fmla="*/ 247053 h 3325118"/>
              <a:gd name="connsiteX9" fmla="*/ 411454 w 1154977"/>
              <a:gd name="connsiteY9" fmla="*/ 203692 h 3325118"/>
              <a:gd name="connsiteX10" fmla="*/ 156351 w 1154977"/>
              <a:gd name="connsiteY10" fmla="*/ 786702 h 3325118"/>
              <a:gd name="connsiteX11" fmla="*/ 657666 w 1154977"/>
              <a:gd name="connsiteY11" fmla="*/ 1178697 h 3325118"/>
              <a:gd name="connsiteX12" fmla="*/ 657660 w 1154977"/>
              <a:gd name="connsiteY12" fmla="*/ 1180206 h 3325118"/>
              <a:gd name="connsiteX13" fmla="*/ 660023 w 1154977"/>
              <a:gd name="connsiteY13" fmla="*/ 1179227 h 3325118"/>
              <a:gd name="connsiteX14" fmla="*/ 722704 w 1154977"/>
              <a:gd name="connsiteY14" fmla="*/ 1241908 h 3325118"/>
              <a:gd name="connsiteX15" fmla="*/ 722703 w 1154977"/>
              <a:gd name="connsiteY15" fmla="*/ 3262437 h 3325118"/>
              <a:gd name="connsiteX16" fmla="*/ 660022 w 1154977"/>
              <a:gd name="connsiteY16" fmla="*/ 3325118 h 3325118"/>
              <a:gd name="connsiteX17" fmla="*/ 660023 w 1154977"/>
              <a:gd name="connsiteY17" fmla="*/ 3325117 h 3325118"/>
              <a:gd name="connsiteX18" fmla="*/ 597342 w 1154977"/>
              <a:gd name="connsiteY18" fmla="*/ 3262436 h 3325118"/>
              <a:gd name="connsiteX19" fmla="*/ 597342 w 1154977"/>
              <a:gd name="connsiteY19" fmla="*/ 1308885 h 3325118"/>
              <a:gd name="connsiteX20" fmla="*/ 440924 w 1154977"/>
              <a:gd name="connsiteY20" fmla="*/ 1281935 h 3325118"/>
              <a:gd name="connsiteX21" fmla="*/ 20136 w 1154977"/>
              <a:gd name="connsiteY21" fmla="*/ 821098 h 3325118"/>
              <a:gd name="connsiteX22" fmla="*/ 344281 w 1154977"/>
              <a:gd name="connsiteY22" fmla="*/ 80299 h 3325118"/>
              <a:gd name="connsiteX23" fmla="*/ 658936 w 1154977"/>
              <a:gd name="connsiteY23" fmla="*/ 0 h 3325118"/>
            </a:gdLst>
            <a:ahLst/>
            <a:cxnLst/>
            <a:rect l="l" t="t" r="r" b="b"/>
            <a:pathLst>
              <a:path w="1154977" h="3325118">
                <a:moveTo>
                  <a:pt x="658936" y="0"/>
                </a:moveTo>
                <a:cubicBezTo>
                  <a:pt x="837762" y="-125"/>
                  <a:pt x="1014147" y="72407"/>
                  <a:pt x="1142397" y="210162"/>
                </a:cubicBezTo>
                <a:lnTo>
                  <a:pt x="1140331" y="212085"/>
                </a:lnTo>
                <a:lnTo>
                  <a:pt x="1149404" y="225541"/>
                </a:lnTo>
                <a:cubicBezTo>
                  <a:pt x="1152993" y="234026"/>
                  <a:pt x="1154977" y="243355"/>
                  <a:pt x="1154977" y="253148"/>
                </a:cubicBezTo>
                <a:cubicBezTo>
                  <a:pt x="1154977" y="292319"/>
                  <a:pt x="1123223" y="324073"/>
                  <a:pt x="1084052" y="324073"/>
                </a:cubicBezTo>
                <a:cubicBezTo>
                  <a:pt x="1064467" y="324073"/>
                  <a:pt x="1046735" y="316135"/>
                  <a:pt x="1033900" y="303300"/>
                </a:cubicBezTo>
                <a:lnTo>
                  <a:pt x="1029462" y="296716"/>
                </a:lnTo>
                <a:lnTo>
                  <a:pt x="974754" y="247053"/>
                </a:lnTo>
                <a:cubicBezTo>
                  <a:pt x="814248" y="124347"/>
                  <a:pt x="593589" y="104542"/>
                  <a:pt x="411454" y="203692"/>
                </a:cubicBezTo>
                <a:cubicBezTo>
                  <a:pt x="203300" y="317006"/>
                  <a:pt x="98325" y="556916"/>
                  <a:pt x="156351" y="786702"/>
                </a:cubicBezTo>
                <a:cubicBezTo>
                  <a:pt x="214377" y="1016487"/>
                  <a:pt x="420670" y="1177794"/>
                  <a:pt x="657666" y="1178697"/>
                </a:cubicBezTo>
                <a:lnTo>
                  <a:pt x="657660" y="1180206"/>
                </a:lnTo>
                <a:lnTo>
                  <a:pt x="660023" y="1179227"/>
                </a:lnTo>
                <a:cubicBezTo>
                  <a:pt x="694641" y="1179227"/>
                  <a:pt x="722704" y="1207290"/>
                  <a:pt x="722704" y="1241908"/>
                </a:cubicBezTo>
                <a:cubicBezTo>
                  <a:pt x="722704" y="1915418"/>
                  <a:pt x="722703" y="2588927"/>
                  <a:pt x="722703" y="3262437"/>
                </a:cubicBezTo>
                <a:cubicBezTo>
                  <a:pt x="722703" y="3297055"/>
                  <a:pt x="694640" y="3325118"/>
                  <a:pt x="660022" y="3325118"/>
                </a:cubicBezTo>
                <a:lnTo>
                  <a:pt x="660023" y="3325117"/>
                </a:lnTo>
                <a:cubicBezTo>
                  <a:pt x="625405" y="3325117"/>
                  <a:pt x="597342" y="3297054"/>
                  <a:pt x="597342" y="3262436"/>
                </a:cubicBezTo>
                <a:lnTo>
                  <a:pt x="597342" y="1308885"/>
                </a:lnTo>
                <a:lnTo>
                  <a:pt x="440924" y="1281935"/>
                </a:lnTo>
                <a:cubicBezTo>
                  <a:pt x="236703" y="1210118"/>
                  <a:pt x="75433" y="1040080"/>
                  <a:pt x="20136" y="821098"/>
                </a:cubicBezTo>
                <a:cubicBezTo>
                  <a:pt x="-53595" y="529122"/>
                  <a:pt x="79791" y="224282"/>
                  <a:pt x="344281" y="80299"/>
                </a:cubicBezTo>
                <a:cubicBezTo>
                  <a:pt x="443465" y="26306"/>
                  <a:pt x="551640" y="74"/>
                  <a:pt x="65893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052000" y="1333742"/>
            <a:ext cx="849600" cy="8496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1123315" y="2510154"/>
            <a:ext cx="9459562" cy="3596005"/>
            <a:chOff x="6012" y="3953"/>
            <a:chExt cx="5299" cy="4690"/>
          </a:xfrm>
        </p:grpSpPr>
        <p:sp>
          <p:nvSpPr>
            <p:cNvPr id="2" name="标题 1"/>
            <p:cNvSpPr txBox="1"/>
            <p:nvPr/>
          </p:nvSpPr>
          <p:spPr>
            <a:xfrm>
              <a:off x="6012" y="3953"/>
              <a:ext cx="5299" cy="4165"/>
            </a:xfrm>
            <a:prstGeom prst="roundRect">
              <a:avLst>
                <a:gd name="adj" fmla="val 6411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6012" y="4061"/>
              <a:ext cx="5299" cy="4582"/>
            </a:xfrm>
            <a:prstGeom prst="roundRect">
              <a:avLst>
                <a:gd name="adj" fmla="val 6411"/>
              </a:avLst>
            </a:prstGeom>
            <a:solidFill>
              <a:schemeClr val="bg1"/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6267" y="4337"/>
              <a:ext cx="4789" cy="5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b"/>
            <a:lstStyle/>
            <a:p>
              <a:pPr algn="ctr">
                <a:lnSpc>
                  <a:spcPct val="130000"/>
                </a:lnSpc>
              </a:pPr>
              <a:r>
                <a:rPr kumimoji="1" lang="en-US" altLang="zh-CN" sz="16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Source Han Sans CN Bold" panose="020B0800000000000000" charset="-122"/>
                  <a:ea typeface="Source Han Sans CN Bold" panose="020B0800000000000000" charset="-122"/>
                  <a:cs typeface="Source Han Sans CN Bold" panose="020B0800000000000000" charset="-122"/>
                </a:rPr>
                <a:t>强化生活方式干预</a:t>
              </a: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6267" y="5271"/>
              <a:ext cx="4882" cy="331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lstStyle/>
            <a:p>
              <a:pPr indent="0" algn="l" fontAlgn="auto">
                <a:lnSpc>
                  <a:spcPct val="150000"/>
                </a:lnSpc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建立跨学科综合干预团队，形成配套管理流程</a:t>
              </a:r>
              <a:r>
                <a:rPr kumimoji="1" lang="zh-CN" altLang="en-US" sz="14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团队应内分泌医师、营养（医）师、运动师、糖尿病教育者或健康管理师、心理咨询师</a:t>
              </a:r>
              <a:r>
                <a:rPr kumimoji="1" lang="zh-CN" altLang="en-US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胃肠外科医师</a:t>
              </a:r>
              <a:r>
                <a:rPr kumimoji="1" lang="zh-CN" altLang="en-US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等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加入。
</a:t>
              </a:r>
              <a:r>
                <a:rPr kumimoji="1" lang="en-US" altLang="zh-CN" sz="14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设计并施行饮食方案</a:t>
              </a:r>
              <a:r>
                <a:rPr kumimoji="1" lang="zh-CN" altLang="en-US" sz="14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CRD或限能量地中海饮食配合运动，作为缓解T2DM的基本方案。</a:t>
              </a:r>
              <a:endPara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 algn="l" fontAlgn="auto">
                <a:lnSpc>
                  <a:spcPct val="150000"/>
                </a:lnSpc>
              </a:pP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                    短期（4~12周）阶段性的特殊饮食模式（包括高蛋白饮食、生酮饮食、LCDs、VLCDs）</a:t>
              </a:r>
              <a:endPara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 algn="l" fontAlgn="auto">
                <a:lnSpc>
                  <a:spcPct val="150000"/>
                </a:lnSpc>
              </a:pP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                    </a:t>
              </a:r>
              <a:r>
                <a:rPr kumimoji="1" lang="zh-CN" altLang="en-US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可以辅以辅助控糖食品、半代餐等提升饱腹感、延缓碳水化合物吸收、辅助控糖。</a:t>
              </a:r>
              <a:endPara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 algn="l" fontAlgn="auto">
                <a:lnSpc>
                  <a:spcPct val="150000"/>
                </a:lnSpc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开具运动处方</a:t>
              </a:r>
              <a:r>
                <a:rPr kumimoji="1" lang="zh-CN" altLang="en-US" sz="14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推荐采用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FF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有氧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运动结合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FF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抗阻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运动的模式预防与治疗超重或肥胖。与单纯饮食控制或运动相比，饮食控制结合运动的减重效果更加显著。</a:t>
              </a:r>
              <a:endPara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5072768" y="1473482"/>
            <a:ext cx="808064" cy="5796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5968062" y="1449704"/>
            <a:ext cx="152401" cy="15240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38153" y="454500"/>
            <a:ext cx="6685308" cy="510950"/>
          </a:xfrm>
          <a:prstGeom prst="parallelogram">
            <a:avLst>
              <a:gd name="adj" fmla="val 429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9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773150" y="475975"/>
            <a:ext cx="1074575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（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）缓解T2DM的方法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/>
          <p:nvPr/>
        </p:nvSpPr>
        <p:spPr>
          <a:xfrm>
            <a:off x="5406624" y="1042383"/>
            <a:ext cx="1154977" cy="3325118"/>
          </a:xfrm>
          <a:custGeom>
            <a:avLst/>
            <a:gdLst>
              <a:gd name="connsiteX0" fmla="*/ 658936 w 1154977"/>
              <a:gd name="connsiteY0" fmla="*/ 0 h 3325118"/>
              <a:gd name="connsiteX1" fmla="*/ 1142397 w 1154977"/>
              <a:gd name="connsiteY1" fmla="*/ 210162 h 3325118"/>
              <a:gd name="connsiteX2" fmla="*/ 1140331 w 1154977"/>
              <a:gd name="connsiteY2" fmla="*/ 212085 h 3325118"/>
              <a:gd name="connsiteX3" fmla="*/ 1149404 w 1154977"/>
              <a:gd name="connsiteY3" fmla="*/ 225541 h 3325118"/>
              <a:gd name="connsiteX4" fmla="*/ 1154977 w 1154977"/>
              <a:gd name="connsiteY4" fmla="*/ 253148 h 3325118"/>
              <a:gd name="connsiteX5" fmla="*/ 1084052 w 1154977"/>
              <a:gd name="connsiteY5" fmla="*/ 324073 h 3325118"/>
              <a:gd name="connsiteX6" fmla="*/ 1033900 w 1154977"/>
              <a:gd name="connsiteY6" fmla="*/ 303300 h 3325118"/>
              <a:gd name="connsiteX7" fmla="*/ 1029462 w 1154977"/>
              <a:gd name="connsiteY7" fmla="*/ 296716 h 3325118"/>
              <a:gd name="connsiteX8" fmla="*/ 974754 w 1154977"/>
              <a:gd name="connsiteY8" fmla="*/ 247053 h 3325118"/>
              <a:gd name="connsiteX9" fmla="*/ 411454 w 1154977"/>
              <a:gd name="connsiteY9" fmla="*/ 203692 h 3325118"/>
              <a:gd name="connsiteX10" fmla="*/ 156351 w 1154977"/>
              <a:gd name="connsiteY10" fmla="*/ 786702 h 3325118"/>
              <a:gd name="connsiteX11" fmla="*/ 657666 w 1154977"/>
              <a:gd name="connsiteY11" fmla="*/ 1178697 h 3325118"/>
              <a:gd name="connsiteX12" fmla="*/ 657660 w 1154977"/>
              <a:gd name="connsiteY12" fmla="*/ 1180206 h 3325118"/>
              <a:gd name="connsiteX13" fmla="*/ 660023 w 1154977"/>
              <a:gd name="connsiteY13" fmla="*/ 1179227 h 3325118"/>
              <a:gd name="connsiteX14" fmla="*/ 722704 w 1154977"/>
              <a:gd name="connsiteY14" fmla="*/ 1241908 h 3325118"/>
              <a:gd name="connsiteX15" fmla="*/ 722703 w 1154977"/>
              <a:gd name="connsiteY15" fmla="*/ 3262437 h 3325118"/>
              <a:gd name="connsiteX16" fmla="*/ 660022 w 1154977"/>
              <a:gd name="connsiteY16" fmla="*/ 3325118 h 3325118"/>
              <a:gd name="connsiteX17" fmla="*/ 660023 w 1154977"/>
              <a:gd name="connsiteY17" fmla="*/ 3325117 h 3325118"/>
              <a:gd name="connsiteX18" fmla="*/ 597342 w 1154977"/>
              <a:gd name="connsiteY18" fmla="*/ 3262436 h 3325118"/>
              <a:gd name="connsiteX19" fmla="*/ 597342 w 1154977"/>
              <a:gd name="connsiteY19" fmla="*/ 1308885 h 3325118"/>
              <a:gd name="connsiteX20" fmla="*/ 440924 w 1154977"/>
              <a:gd name="connsiteY20" fmla="*/ 1281935 h 3325118"/>
              <a:gd name="connsiteX21" fmla="*/ 20136 w 1154977"/>
              <a:gd name="connsiteY21" fmla="*/ 821098 h 3325118"/>
              <a:gd name="connsiteX22" fmla="*/ 344281 w 1154977"/>
              <a:gd name="connsiteY22" fmla="*/ 80299 h 3325118"/>
              <a:gd name="connsiteX23" fmla="*/ 658936 w 1154977"/>
              <a:gd name="connsiteY23" fmla="*/ 0 h 3325118"/>
            </a:gdLst>
            <a:ahLst/>
            <a:cxnLst/>
            <a:rect l="l" t="t" r="r" b="b"/>
            <a:pathLst>
              <a:path w="1154977" h="3325118">
                <a:moveTo>
                  <a:pt x="658936" y="0"/>
                </a:moveTo>
                <a:cubicBezTo>
                  <a:pt x="837762" y="-125"/>
                  <a:pt x="1014147" y="72407"/>
                  <a:pt x="1142397" y="210162"/>
                </a:cubicBezTo>
                <a:lnTo>
                  <a:pt x="1140331" y="212085"/>
                </a:lnTo>
                <a:lnTo>
                  <a:pt x="1149404" y="225541"/>
                </a:lnTo>
                <a:cubicBezTo>
                  <a:pt x="1152993" y="234026"/>
                  <a:pt x="1154977" y="243355"/>
                  <a:pt x="1154977" y="253148"/>
                </a:cubicBezTo>
                <a:cubicBezTo>
                  <a:pt x="1154977" y="292319"/>
                  <a:pt x="1123223" y="324073"/>
                  <a:pt x="1084052" y="324073"/>
                </a:cubicBezTo>
                <a:cubicBezTo>
                  <a:pt x="1064467" y="324073"/>
                  <a:pt x="1046735" y="316135"/>
                  <a:pt x="1033900" y="303300"/>
                </a:cubicBezTo>
                <a:lnTo>
                  <a:pt x="1029462" y="296716"/>
                </a:lnTo>
                <a:lnTo>
                  <a:pt x="974754" y="247053"/>
                </a:lnTo>
                <a:cubicBezTo>
                  <a:pt x="814248" y="124347"/>
                  <a:pt x="593589" y="104542"/>
                  <a:pt x="411454" y="203692"/>
                </a:cubicBezTo>
                <a:cubicBezTo>
                  <a:pt x="203300" y="317006"/>
                  <a:pt x="98325" y="556916"/>
                  <a:pt x="156351" y="786702"/>
                </a:cubicBezTo>
                <a:cubicBezTo>
                  <a:pt x="214377" y="1016487"/>
                  <a:pt x="420670" y="1177794"/>
                  <a:pt x="657666" y="1178697"/>
                </a:cubicBezTo>
                <a:lnTo>
                  <a:pt x="657660" y="1180206"/>
                </a:lnTo>
                <a:lnTo>
                  <a:pt x="660023" y="1179227"/>
                </a:lnTo>
                <a:cubicBezTo>
                  <a:pt x="694641" y="1179227"/>
                  <a:pt x="722704" y="1207290"/>
                  <a:pt x="722704" y="1241908"/>
                </a:cubicBezTo>
                <a:cubicBezTo>
                  <a:pt x="722704" y="1915418"/>
                  <a:pt x="722703" y="2588927"/>
                  <a:pt x="722703" y="3262437"/>
                </a:cubicBezTo>
                <a:cubicBezTo>
                  <a:pt x="722703" y="3297055"/>
                  <a:pt x="694640" y="3325118"/>
                  <a:pt x="660022" y="3325118"/>
                </a:cubicBezTo>
                <a:lnTo>
                  <a:pt x="660023" y="3325117"/>
                </a:lnTo>
                <a:cubicBezTo>
                  <a:pt x="625405" y="3325117"/>
                  <a:pt x="597342" y="3297054"/>
                  <a:pt x="597342" y="3262436"/>
                </a:cubicBezTo>
                <a:lnTo>
                  <a:pt x="597342" y="1308885"/>
                </a:lnTo>
                <a:lnTo>
                  <a:pt x="440924" y="1281935"/>
                </a:lnTo>
                <a:cubicBezTo>
                  <a:pt x="236703" y="1210118"/>
                  <a:pt x="75433" y="1040080"/>
                  <a:pt x="20136" y="821098"/>
                </a:cubicBezTo>
                <a:cubicBezTo>
                  <a:pt x="-53595" y="529122"/>
                  <a:pt x="79791" y="224282"/>
                  <a:pt x="344281" y="80299"/>
                </a:cubicBezTo>
                <a:cubicBezTo>
                  <a:pt x="443465" y="26306"/>
                  <a:pt x="551640" y="74"/>
                  <a:pt x="658936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41469" y="1277190"/>
            <a:ext cx="849600" cy="8496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36611" y="2483896"/>
            <a:ext cx="9834560" cy="3778223"/>
            <a:chOff x="6916" y="4289"/>
            <a:chExt cx="5586" cy="5124"/>
          </a:xfrm>
        </p:grpSpPr>
        <p:sp>
          <p:nvSpPr>
            <p:cNvPr id="3" name="标题 1"/>
            <p:cNvSpPr txBox="1"/>
            <p:nvPr/>
          </p:nvSpPr>
          <p:spPr>
            <a:xfrm>
              <a:off x="6940" y="4289"/>
              <a:ext cx="5562" cy="4192"/>
            </a:xfrm>
            <a:prstGeom prst="roundRect">
              <a:avLst>
                <a:gd name="adj" fmla="val 6411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6916" y="4399"/>
              <a:ext cx="5586" cy="5014"/>
            </a:xfrm>
            <a:prstGeom prst="roundRect">
              <a:avLst>
                <a:gd name="adj" fmla="val 6411"/>
              </a:avLst>
            </a:prstGeom>
            <a:solidFill>
              <a:schemeClr val="bg1"/>
            </a:solidFill>
            <a:ln w="12700" cap="sq">
              <a:solidFill>
                <a:schemeClr val="accent2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7213" y="4496"/>
              <a:ext cx="4789" cy="45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b"/>
            <a:lstStyle/>
            <a:p>
              <a:pPr algn="ctr">
                <a:lnSpc>
                  <a:spcPct val="130000"/>
                </a:lnSpc>
              </a:pPr>
              <a:r>
                <a:rPr kumimoji="1" lang="en-US" altLang="zh-CN" sz="16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Source Han Sans CN Bold" panose="020B0800000000000000" charset="-122"/>
                  <a:ea typeface="Source Han Sans CN Bold" panose="020B0800000000000000" charset="-122"/>
                  <a:cs typeface="Source Han Sans CN Bold" panose="020B0800000000000000" charset="-122"/>
                </a:rPr>
                <a:t>药物辅助治疗</a:t>
              </a: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7196" y="5083"/>
              <a:ext cx="4789" cy="331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lstStyle/>
            <a:p>
              <a:pPr indent="0" algn="ctr" fontAlgn="auto">
                <a:lnSpc>
                  <a:spcPct val="130000"/>
                </a:lnSpc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对BMI≥27 kg/m2的T2DM患者可应用（12~24周）奥利司他作为T2DM缓解的辅助方法</a:t>
              </a:r>
              <a:r>
                <a:rPr kumimoji="1" lang="zh-CN" altLang="en-US" sz="14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奥利司他是脂肪酶抑制剂，通过抑制胃肠道的脂肪酶，减少肠腔黏膜对膳食中TG的吸收，促使脂肪排除体外。具有减轻和维持体重、预防反弹的作用。
</a:t>
              </a:r>
              <a:r>
                <a:rPr kumimoji="1" lang="en-US" altLang="zh-CN" sz="14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对于HbA1c不达标且强化生活方式干预措施未有效落实的T2DM患者，（8~12周）应用具有显著改善体重的非胰岛素药物联合治疗，有助于缓解T2DM</a:t>
              </a:r>
              <a:r>
                <a:rPr kumimoji="1" lang="zh-CN" altLang="en-US" sz="14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如GLP- 1RA及其联合治疗方案，包括利拉鲁肽、利司那肽</a:t>
              </a:r>
              <a:r>
                <a:rPr kumimoji="1" lang="zh-CN" altLang="en-US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、司美格鲁泰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等，可降低体重并改善血糖控制。二甲双胍+SGLT2抑制剂+GLP- 1RA联合治疗，可使患者体重减轻最多，低血糖最少，心脑血管疾病和全因死亡发生率最低。二甲双胍+噻唑烷二酮+GLP- 1RA联合治疗，针对T2DM病理生理，可使更多患者HbA1c＜5.7%。
</a:t>
              </a:r>
              <a:r>
                <a:rPr kumimoji="1" lang="en-US" altLang="zh-CN" sz="14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对于HbA1c≥10%、FBG≥11.1 mmol/L的T2DM患者，辅助应用短期（2周）早期胰岛素强化治疗，有助于缓解T2DM。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短期胰岛素强化治疗可改善新诊断T2DM患者的胰岛β细胞功能和IR，但不能改变胰岛β细胞功能进行性下降的自然病程。</a:t>
              </a:r>
              <a:endPara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6" name="标题 1"/>
          <p:cNvSpPr txBox="1"/>
          <p:nvPr/>
        </p:nvSpPr>
        <p:spPr>
          <a:xfrm>
            <a:off x="5662237" y="1416930"/>
            <a:ext cx="808064" cy="5796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57531" y="1393152"/>
            <a:ext cx="152401" cy="152401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38153" y="454500"/>
            <a:ext cx="6685308" cy="510950"/>
          </a:xfrm>
          <a:prstGeom prst="parallelogram">
            <a:avLst>
              <a:gd name="adj" fmla="val 429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9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773150" y="475975"/>
            <a:ext cx="1074575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（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）缓解T2DM的方法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/>
          <p:nvPr/>
        </p:nvSpPr>
        <p:spPr>
          <a:xfrm>
            <a:off x="4848013" y="1027180"/>
            <a:ext cx="1154977" cy="3325118"/>
          </a:xfrm>
          <a:custGeom>
            <a:avLst/>
            <a:gdLst>
              <a:gd name="connsiteX0" fmla="*/ 658936 w 1154977"/>
              <a:gd name="connsiteY0" fmla="*/ 0 h 3325118"/>
              <a:gd name="connsiteX1" fmla="*/ 1142397 w 1154977"/>
              <a:gd name="connsiteY1" fmla="*/ 210162 h 3325118"/>
              <a:gd name="connsiteX2" fmla="*/ 1140331 w 1154977"/>
              <a:gd name="connsiteY2" fmla="*/ 212085 h 3325118"/>
              <a:gd name="connsiteX3" fmla="*/ 1149404 w 1154977"/>
              <a:gd name="connsiteY3" fmla="*/ 225541 h 3325118"/>
              <a:gd name="connsiteX4" fmla="*/ 1154977 w 1154977"/>
              <a:gd name="connsiteY4" fmla="*/ 253148 h 3325118"/>
              <a:gd name="connsiteX5" fmla="*/ 1084052 w 1154977"/>
              <a:gd name="connsiteY5" fmla="*/ 324073 h 3325118"/>
              <a:gd name="connsiteX6" fmla="*/ 1033900 w 1154977"/>
              <a:gd name="connsiteY6" fmla="*/ 303300 h 3325118"/>
              <a:gd name="connsiteX7" fmla="*/ 1029462 w 1154977"/>
              <a:gd name="connsiteY7" fmla="*/ 296716 h 3325118"/>
              <a:gd name="connsiteX8" fmla="*/ 974754 w 1154977"/>
              <a:gd name="connsiteY8" fmla="*/ 247053 h 3325118"/>
              <a:gd name="connsiteX9" fmla="*/ 411454 w 1154977"/>
              <a:gd name="connsiteY9" fmla="*/ 203692 h 3325118"/>
              <a:gd name="connsiteX10" fmla="*/ 156351 w 1154977"/>
              <a:gd name="connsiteY10" fmla="*/ 786702 h 3325118"/>
              <a:gd name="connsiteX11" fmla="*/ 657666 w 1154977"/>
              <a:gd name="connsiteY11" fmla="*/ 1178697 h 3325118"/>
              <a:gd name="connsiteX12" fmla="*/ 657660 w 1154977"/>
              <a:gd name="connsiteY12" fmla="*/ 1180206 h 3325118"/>
              <a:gd name="connsiteX13" fmla="*/ 660023 w 1154977"/>
              <a:gd name="connsiteY13" fmla="*/ 1179227 h 3325118"/>
              <a:gd name="connsiteX14" fmla="*/ 722704 w 1154977"/>
              <a:gd name="connsiteY14" fmla="*/ 1241908 h 3325118"/>
              <a:gd name="connsiteX15" fmla="*/ 722703 w 1154977"/>
              <a:gd name="connsiteY15" fmla="*/ 3262437 h 3325118"/>
              <a:gd name="connsiteX16" fmla="*/ 660022 w 1154977"/>
              <a:gd name="connsiteY16" fmla="*/ 3325118 h 3325118"/>
              <a:gd name="connsiteX17" fmla="*/ 660023 w 1154977"/>
              <a:gd name="connsiteY17" fmla="*/ 3325117 h 3325118"/>
              <a:gd name="connsiteX18" fmla="*/ 597342 w 1154977"/>
              <a:gd name="connsiteY18" fmla="*/ 3262436 h 3325118"/>
              <a:gd name="connsiteX19" fmla="*/ 597342 w 1154977"/>
              <a:gd name="connsiteY19" fmla="*/ 1308885 h 3325118"/>
              <a:gd name="connsiteX20" fmla="*/ 440924 w 1154977"/>
              <a:gd name="connsiteY20" fmla="*/ 1281935 h 3325118"/>
              <a:gd name="connsiteX21" fmla="*/ 20136 w 1154977"/>
              <a:gd name="connsiteY21" fmla="*/ 821098 h 3325118"/>
              <a:gd name="connsiteX22" fmla="*/ 344281 w 1154977"/>
              <a:gd name="connsiteY22" fmla="*/ 80299 h 3325118"/>
              <a:gd name="connsiteX23" fmla="*/ 658936 w 1154977"/>
              <a:gd name="connsiteY23" fmla="*/ 0 h 3325118"/>
            </a:gdLst>
            <a:ahLst/>
            <a:cxnLst/>
            <a:rect l="l" t="t" r="r" b="b"/>
            <a:pathLst>
              <a:path w="1154977" h="3325118">
                <a:moveTo>
                  <a:pt x="658936" y="0"/>
                </a:moveTo>
                <a:cubicBezTo>
                  <a:pt x="837762" y="-125"/>
                  <a:pt x="1014147" y="72407"/>
                  <a:pt x="1142397" y="210162"/>
                </a:cubicBezTo>
                <a:lnTo>
                  <a:pt x="1140331" y="212085"/>
                </a:lnTo>
                <a:lnTo>
                  <a:pt x="1149404" y="225541"/>
                </a:lnTo>
                <a:cubicBezTo>
                  <a:pt x="1152993" y="234026"/>
                  <a:pt x="1154977" y="243355"/>
                  <a:pt x="1154977" y="253148"/>
                </a:cubicBezTo>
                <a:cubicBezTo>
                  <a:pt x="1154977" y="292319"/>
                  <a:pt x="1123223" y="324073"/>
                  <a:pt x="1084052" y="324073"/>
                </a:cubicBezTo>
                <a:cubicBezTo>
                  <a:pt x="1064467" y="324073"/>
                  <a:pt x="1046735" y="316135"/>
                  <a:pt x="1033900" y="303300"/>
                </a:cubicBezTo>
                <a:lnTo>
                  <a:pt x="1029462" y="296716"/>
                </a:lnTo>
                <a:lnTo>
                  <a:pt x="974754" y="247053"/>
                </a:lnTo>
                <a:cubicBezTo>
                  <a:pt x="814248" y="124347"/>
                  <a:pt x="593589" y="104542"/>
                  <a:pt x="411454" y="203692"/>
                </a:cubicBezTo>
                <a:cubicBezTo>
                  <a:pt x="203300" y="317006"/>
                  <a:pt x="98325" y="556916"/>
                  <a:pt x="156351" y="786702"/>
                </a:cubicBezTo>
                <a:cubicBezTo>
                  <a:pt x="214377" y="1016487"/>
                  <a:pt x="420670" y="1177794"/>
                  <a:pt x="657666" y="1178697"/>
                </a:cubicBezTo>
                <a:lnTo>
                  <a:pt x="657660" y="1180206"/>
                </a:lnTo>
                <a:lnTo>
                  <a:pt x="660023" y="1179227"/>
                </a:lnTo>
                <a:cubicBezTo>
                  <a:pt x="694641" y="1179227"/>
                  <a:pt x="722704" y="1207290"/>
                  <a:pt x="722704" y="1241908"/>
                </a:cubicBezTo>
                <a:cubicBezTo>
                  <a:pt x="722704" y="1915418"/>
                  <a:pt x="722703" y="2588927"/>
                  <a:pt x="722703" y="3262437"/>
                </a:cubicBezTo>
                <a:cubicBezTo>
                  <a:pt x="722703" y="3297055"/>
                  <a:pt x="694640" y="3325118"/>
                  <a:pt x="660022" y="3325118"/>
                </a:cubicBezTo>
                <a:lnTo>
                  <a:pt x="660023" y="3325117"/>
                </a:lnTo>
                <a:cubicBezTo>
                  <a:pt x="625405" y="3325117"/>
                  <a:pt x="597342" y="3297054"/>
                  <a:pt x="597342" y="3262436"/>
                </a:cubicBezTo>
                <a:lnTo>
                  <a:pt x="597342" y="1308885"/>
                </a:lnTo>
                <a:lnTo>
                  <a:pt x="440924" y="1281935"/>
                </a:lnTo>
                <a:cubicBezTo>
                  <a:pt x="236703" y="1210118"/>
                  <a:pt x="75433" y="1040080"/>
                  <a:pt x="20136" y="821098"/>
                </a:cubicBezTo>
                <a:cubicBezTo>
                  <a:pt x="-53595" y="529122"/>
                  <a:pt x="79791" y="224282"/>
                  <a:pt x="344281" y="80299"/>
                </a:cubicBezTo>
                <a:cubicBezTo>
                  <a:pt x="443465" y="26306"/>
                  <a:pt x="551640" y="74"/>
                  <a:pt x="65893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082859" y="1261987"/>
            <a:ext cx="849600" cy="8496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97823" y="2438399"/>
            <a:ext cx="9523714" cy="3731895"/>
            <a:chOff x="6061" y="3840"/>
            <a:chExt cx="5299" cy="4690"/>
          </a:xfrm>
        </p:grpSpPr>
        <p:sp>
          <p:nvSpPr>
            <p:cNvPr id="4" name="标题 1"/>
            <p:cNvSpPr txBox="1"/>
            <p:nvPr/>
          </p:nvSpPr>
          <p:spPr>
            <a:xfrm>
              <a:off x="6061" y="3840"/>
              <a:ext cx="5299" cy="4165"/>
            </a:xfrm>
            <a:prstGeom prst="roundRect">
              <a:avLst>
                <a:gd name="adj" fmla="val 6411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6061" y="3948"/>
              <a:ext cx="5299" cy="4582"/>
            </a:xfrm>
            <a:prstGeom prst="roundRect">
              <a:avLst>
                <a:gd name="adj" fmla="val 6411"/>
              </a:avLst>
            </a:prstGeom>
            <a:solidFill>
              <a:schemeClr val="bg1"/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>
              <a:off x="6197" y="4089"/>
              <a:ext cx="4789" cy="49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b"/>
            <a:lstStyle/>
            <a:p>
              <a:pPr algn="ctr">
                <a:lnSpc>
                  <a:spcPct val="130000"/>
                </a:lnSpc>
              </a:pPr>
              <a:r>
                <a:rPr kumimoji="1" lang="en-US" altLang="zh-CN" sz="16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Source Han Sans CN Bold" panose="020B0800000000000000" charset="-122"/>
                  <a:ea typeface="Source Han Sans CN Bold" panose="020B0800000000000000" charset="-122"/>
                  <a:cs typeface="Source Han Sans CN Bold" panose="020B0800000000000000" charset="-122"/>
                </a:rPr>
                <a:t>代谢手术</a:t>
              </a: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>
              <a:off x="6316" y="4904"/>
              <a:ext cx="4789" cy="331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lstStyle/>
            <a:p>
              <a:pPr algn="ctr">
                <a:lnSpc>
                  <a:spcPct val="150000"/>
                </a:lnSpc>
              </a:pPr>
              <a:r>
                <a:rPr kumimoji="1" lang="en-US" altLang="zh-CN" sz="16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对于BMI≥32.5 kg/m2的T2DM患者，如药物等治疗措施不能显著改善体重和代谢紊乱，可考虑采用代谢手术缓解T2DM</a:t>
              </a:r>
              <a:r>
                <a:rPr kumimoji="1" lang="zh-CN" altLang="en-US" sz="16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经代谢手术治疗2年后，有72％的T2DM患者血糖恢复正常。对于单纯药物治疗不理想的肥胖T2DM患者，手术（胃旁路术或袖状胃切除术）干预结合药物治疗后，部分患者可在3年内实现HbA1c≤6%。</a:t>
              </a:r>
              <a:endPara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2" name="标题 1"/>
          <p:cNvSpPr txBox="1"/>
          <p:nvPr/>
        </p:nvSpPr>
        <p:spPr>
          <a:xfrm>
            <a:off x="5103626" y="1401727"/>
            <a:ext cx="808064" cy="5796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5998921" y="1377949"/>
            <a:ext cx="152401" cy="15240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38153" y="454500"/>
            <a:ext cx="6685308" cy="510950"/>
          </a:xfrm>
          <a:prstGeom prst="parallelogram">
            <a:avLst>
              <a:gd name="adj" fmla="val 429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9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773150" y="475975"/>
            <a:ext cx="1074575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（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）缓解T2DM的方法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381320" y="1871193"/>
            <a:ext cx="1847273" cy="609600"/>
          </a:xfrm>
          <a:prstGeom prst="flowChartTermina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950708" y="1871193"/>
            <a:ext cx="1847273" cy="609600"/>
          </a:xfrm>
          <a:prstGeom prst="flowChartTermina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325245" y="3068955"/>
            <a:ext cx="4366260" cy="21583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HbA1c&lt;6. 5%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umimoji="1" lang="zh-CN" altLang="en-US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）在不适合用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HbA1c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作为血糖水平评价指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FBG&lt;7. 0 mmol / L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CGM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估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算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eA1c&lt;6. 5%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umimoji="1" lang="zh-CN" altLang="en-US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T2DM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缓解后，仍需要每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3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6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个月复查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HbA1c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FBG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eA1c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umimoji="1" lang="zh-CN" altLang="en-US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
</a:t>
            </a:r>
            <a:endParaRPr kumimoji="1" lang="en-US" altLang="zh-CN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6456045" y="3068955"/>
            <a:ext cx="4875530" cy="24288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BMI≤24 kg/m2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或减重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≥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 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kg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≥10%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kumimoji="1" lang="zh-CN" altLang="en-US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）体脂百分率男性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&lt;25%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，女性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&lt;30%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kumimoji="1" lang="zh-CN" altLang="en-US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）脂肪肝改善，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超示脂肪肝消失，各种肝功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能指标恢复正常。</a:t>
            </a:r>
            <a:endParaRPr kumimoji="1" lang="zh-CN" altLang="en-US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）肌肉含量男性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≥40%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，女性</a:t>
            </a:r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≥35%</a:t>
            </a:r>
            <a:r>
              <a:rPr kumimoji="1" lang="zh-CN" altLang="en-US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kumimoji="1" lang="zh-CN" altLang="en-US" sz="16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8661674" y="1970184"/>
            <a:ext cx="425340" cy="41161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14962" y="1970184"/>
            <a:ext cx="379988" cy="411618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080650" y="1652200"/>
            <a:ext cx="18000" cy="39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38153" y="454500"/>
            <a:ext cx="6685308" cy="510950"/>
          </a:xfrm>
          <a:prstGeom prst="parallelogram">
            <a:avLst>
              <a:gd name="adj" fmla="val 429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9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73150" y="475975"/>
            <a:ext cx="1074575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（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</a:t>
            </a:r>
            <a:r>
              <a:rPr kumimoji="1" lang="en-US" altLang="zh-CN" sz="33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T2DM缓解的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效果评价：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352040" y="5805170"/>
            <a:ext cx="81857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早期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T2DM 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缓解维持时间越长，糖尿病并发症及全因死亡率越低。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标题 1"/>
          <p:cNvSpPr>
            <a:spLocks noGrp="1"/>
          </p:cNvSpPr>
          <p:nvPr>
            <p:ph type="title" idx="4294967295"/>
          </p:nvPr>
        </p:nvSpPr>
        <p:spPr>
          <a:xfrm>
            <a:off x="2009775" y="422275"/>
            <a:ext cx="8253413" cy="1147763"/>
          </a:xfrm>
        </p:spPr>
        <p:txBody>
          <a:bodyPr vert="horz" wrap="square" lIns="91440" tIns="45720" rIns="91440" bIns="45720" anchor="ctr" anchorCtr="0"/>
          <a:p>
            <a:r>
              <a:rPr lang="zh-CN" altLang="en-US" sz="4800" dirty="0">
                <a:solidFill>
                  <a:srgbClr val="0070C0"/>
                </a:solidFill>
              </a:rPr>
              <a:t>提问！</a:t>
            </a:r>
            <a:endParaRPr lang="zh-CN" altLang="en-US" sz="4800" dirty="0"/>
          </a:p>
        </p:txBody>
      </p:sp>
      <p:sp>
        <p:nvSpPr>
          <p:cNvPr id="41987" name="内容占位符 2"/>
          <p:cNvSpPr>
            <a:spLocks noGrp="1"/>
          </p:cNvSpPr>
          <p:nvPr>
            <p:ph idx="1"/>
          </p:nvPr>
        </p:nvSpPr>
        <p:spPr>
          <a:xfrm>
            <a:off x="1981200" y="1600200"/>
            <a:ext cx="8655685" cy="1757680"/>
          </a:xfrm>
        </p:spPr>
        <p:txBody>
          <a:bodyPr vert="horz" wrap="square" lIns="91440" tIns="45720" rIns="91440" bIns="45720" anchor="t" anchorCtr="0"/>
          <a:p>
            <a:pPr marL="0" indent="0" algn="ctr" eaLnBrk="1" fontAlgn="auto" latinLnBrk="0" hangingPunct="1">
              <a:lnSpc>
                <a:spcPct val="120000"/>
              </a:lnSpc>
              <a:buNone/>
            </a:pPr>
            <a:r>
              <a:rPr lang="en-US" altLang="zh-CN" sz="4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型糖尿病缓解是治愈吗？缓解后血糖还会再次升高吗？</a:t>
            </a:r>
            <a:endParaRPr lang="zh-CN" altLang="en-US" sz="4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460487" y="2708910"/>
            <a:ext cx="3062858" cy="3377307"/>
            <a:chOff x="6653" y="3515"/>
            <a:chExt cx="6052" cy="6548"/>
          </a:xfrm>
        </p:grpSpPr>
        <p:pic>
          <p:nvPicPr>
            <p:cNvPr id="41988" name="Picture 4" descr="F:\动画\拜大爷\运动\照片0282副本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53" y="3515"/>
              <a:ext cx="6052" cy="65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 rot="-716332">
              <a:off x="9730" y="4428"/>
              <a:ext cx="499" cy="8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C00000"/>
                  </a:solidFill>
                </a:rPr>
                <a:t>?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601056">
              <a:off x="10090" y="4293"/>
              <a:ext cx="569" cy="11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dirty="0">
                  <a:solidFill>
                    <a:srgbClr val="C00000"/>
                  </a:solidFill>
                </a:rPr>
                <a:t>?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147928">
              <a:off x="10520" y="4128"/>
              <a:ext cx="674" cy="14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4400" dirty="0">
                  <a:solidFill>
                    <a:srgbClr val="C00000"/>
                  </a:solidFill>
                </a:rPr>
                <a:t>?</a:t>
              </a:r>
              <a:endParaRPr lang="zh-CN" altLang="en-US" sz="4400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矩形 5"/>
          <p:cNvSpPr/>
          <p:nvPr/>
        </p:nvSpPr>
        <p:spPr>
          <a:xfrm>
            <a:off x="1482760" y="5313240"/>
            <a:ext cx="1097145" cy="78359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000" b="1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李</a:t>
            </a:r>
            <a:r>
              <a:rPr lang="en-US" altLang="zh-CN" sz="3000" b="1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000" b="1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琴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 Light" panose="020B0502040204020203" pitchFamily="34" charset="-122"/>
            </a:endParaRPr>
          </a:p>
        </p:txBody>
      </p:sp>
      <p:sp>
        <p:nvSpPr>
          <p:cNvPr id="1048686" name="文本框 1"/>
          <p:cNvSpPr txBox="1"/>
          <p:nvPr/>
        </p:nvSpPr>
        <p:spPr>
          <a:xfrm flipH="1">
            <a:off x="1099168" y="355980"/>
            <a:ext cx="1864764" cy="5530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defTabSz="914400">
              <a:buClrTx/>
              <a:buSzTx/>
              <a:buFontTx/>
            </a:pPr>
            <a:r>
              <a:rPr kumimoji="0" lang="zh-CN" altLang="en-US" sz="3000" b="1" kern="1200" cap="none" spc="0" normalizeH="0" baseline="0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个人简介</a:t>
            </a:r>
            <a:endParaRPr kumimoji="0" lang="zh-CN" altLang="en-US" sz="3000" b="1" kern="1200" cap="none" spc="0" normalizeH="0" baseline="0" noProof="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48687" name="矩形 4"/>
          <p:cNvSpPr/>
          <p:nvPr/>
        </p:nvSpPr>
        <p:spPr>
          <a:xfrm>
            <a:off x="3799489" y="1084234"/>
            <a:ext cx="7844457" cy="5653977"/>
          </a:xfrm>
          <a:prstGeom prst="rect">
            <a:avLst/>
          </a:prstGeom>
        </p:spPr>
        <p:txBody>
          <a:bodyPr wrap="square">
            <a:noAutofit/>
          </a:bodyPr>
          <a:p>
            <a:pPr marL="285750" lvl="0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zh-CN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医学硕士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长江航运总医院内分泌科主任、副主任医师、国家三级公共营养师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、中共党员</a:t>
            </a:r>
            <a:endParaRPr lang="zh-CN" altLang="en-US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白求恩精神研究会内分泌与糖尿病专委会委员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武汉市医学会糖尿病分会委员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武汉市医学会内分泌分会垂体学组委员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武汉市中医药学会内分泌代谢病专业委员会委员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中国营养保健食品协会体重管理专业委员会第一届委员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湖北省武汉健康与护理学会糖尿病足病护理专业委员会委员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曾</a:t>
            </a:r>
            <a:r>
              <a:rPr lang="zh-CN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于德国鲁尔大学附属圣约瑟夫医院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上海复旦大学附属华山医院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内分泌科学习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主持长航局、</a:t>
            </a:r>
            <a:r>
              <a:rPr lang="zh-CN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武汉市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多个</a:t>
            </a:r>
            <a:r>
              <a:rPr lang="zh-CN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科研项目，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发表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SCI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文章、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中华、统计源</a:t>
            </a:r>
            <a:r>
              <a:rPr lang="zh-CN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核心期刊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余篇</a:t>
            </a:r>
            <a:r>
              <a:rPr lang="zh-CN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擅长糖尿病及并发症、肥胖、高血压、高脂血症、高尿酸血症、骨质疏松等代谢性疾病及垂体、肾上腺、甲状腺等内分泌疾病</a:t>
            </a:r>
            <a:endParaRPr lang="zh-CN" altLang="en-US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9715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57" y="1201696"/>
            <a:ext cx="2671750" cy="4007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标题 1"/>
          <p:cNvSpPr>
            <a:spLocks noGrp="1"/>
          </p:cNvSpPr>
          <p:nvPr>
            <p:ph type="title" idx="4294967295"/>
          </p:nvPr>
        </p:nvSpPr>
        <p:spPr>
          <a:xfrm>
            <a:off x="1998663" y="419100"/>
            <a:ext cx="8253412" cy="1149350"/>
          </a:xfrm>
        </p:spPr>
        <p:txBody>
          <a:bodyPr vert="horz" wrap="square" lIns="91440" tIns="45720" rIns="91440" bIns="45720" anchor="ctr" anchorCtr="0"/>
          <a:p>
            <a:r>
              <a:rPr lang="zh-CN" altLang="en-US" sz="4800" dirty="0"/>
              <a:t>回答！</a:t>
            </a:r>
            <a:endParaRPr lang="zh-CN" altLang="en-US" sz="4800" dirty="0"/>
          </a:p>
        </p:txBody>
      </p:sp>
      <p:pic>
        <p:nvPicPr>
          <p:cNvPr id="43011" name="Picture 4" descr="F:\动画\拜大爷\运动\照片0267副本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6490" y="3122295"/>
            <a:ext cx="4071620" cy="3437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内容占位符 2"/>
          <p:cNvSpPr>
            <a:spLocks noGrp="1"/>
          </p:cNvSpPr>
          <p:nvPr>
            <p:ph idx="1"/>
          </p:nvPr>
        </p:nvSpPr>
        <p:spPr>
          <a:xfrm>
            <a:off x="2172970" y="2060575"/>
            <a:ext cx="7519035" cy="2030095"/>
          </a:xfrm>
        </p:spPr>
        <p:txBody>
          <a:bodyPr vert="horz" wrap="square" lIns="91440" tIns="45720" rIns="91440" bIns="45720" anchor="t" anchorCtr="0"/>
          <a:p>
            <a:pPr marL="609600" indent="-609600" eaLnBrk="1" fontAlgn="auto" latinLnBrk="0" hangingPunct="1">
              <a:lnSpc>
                <a:spcPct val="120000"/>
              </a:lnSpc>
            </a:pPr>
            <a:r>
              <a:rPr kumimoji="0" lang="zh-CN" altLang="en-US" sz="3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缓解不等于治愈，缓解后不维持缓解方式，血糖仍会再次升高！</a:t>
            </a:r>
            <a:endParaRPr kumimoji="0" lang="zh-CN" altLang="en-US" sz="3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标题 1"/>
          <p:cNvSpPr>
            <a:spLocks noGrp="1"/>
          </p:cNvSpPr>
          <p:nvPr>
            <p:ph type="title" idx="4294967295"/>
          </p:nvPr>
        </p:nvSpPr>
        <p:spPr>
          <a:xfrm>
            <a:off x="2009775" y="422275"/>
            <a:ext cx="8253413" cy="1147763"/>
          </a:xfrm>
        </p:spPr>
        <p:txBody>
          <a:bodyPr vert="horz" wrap="square" lIns="91440" tIns="45720" rIns="91440" bIns="45720" anchor="ctr" anchorCtr="0"/>
          <a:p>
            <a:r>
              <a:rPr lang="zh-CN" altLang="en-US" sz="4800" dirty="0">
                <a:solidFill>
                  <a:srgbClr val="0070C0"/>
                </a:solidFill>
              </a:rPr>
              <a:t>提问！</a:t>
            </a:r>
            <a:endParaRPr lang="zh-CN" altLang="en-US" sz="4800" dirty="0"/>
          </a:p>
        </p:txBody>
      </p:sp>
      <p:sp>
        <p:nvSpPr>
          <p:cNvPr id="41987" name="内容占位符 2"/>
          <p:cNvSpPr>
            <a:spLocks noGrp="1"/>
          </p:cNvSpPr>
          <p:nvPr>
            <p:ph idx="1"/>
          </p:nvPr>
        </p:nvSpPr>
        <p:spPr>
          <a:xfrm>
            <a:off x="1981200" y="2060575"/>
            <a:ext cx="8229600" cy="1757363"/>
          </a:xfrm>
        </p:spPr>
        <p:txBody>
          <a:bodyPr vert="horz" wrap="square" lIns="91440" tIns="45720" rIns="91440" bIns="45720" anchor="t" anchorCtr="0"/>
          <a:p>
            <a:pPr>
              <a:buNone/>
            </a:pP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</a:rPr>
              <a:t>糖尿病缓解</a:t>
            </a: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</a:rPr>
              <a:t>定义？</a:t>
            </a:r>
            <a:endParaRPr lang="zh-CN" altLang="en-US" sz="4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112760" y="2837180"/>
            <a:ext cx="2746375" cy="2876409"/>
            <a:chOff x="7353" y="4241"/>
            <a:chExt cx="5352" cy="5822"/>
          </a:xfrm>
        </p:grpSpPr>
        <p:pic>
          <p:nvPicPr>
            <p:cNvPr id="41988" name="Picture 4" descr="F:\动画\拜大爷\运动\照片0282副本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53" y="4272"/>
              <a:ext cx="5352" cy="579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 rot="-716332">
              <a:off x="10182" y="4541"/>
              <a:ext cx="499" cy="9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C00000"/>
                  </a:solidFill>
                </a:rPr>
                <a:t>?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601056">
              <a:off x="10542" y="4406"/>
              <a:ext cx="569" cy="118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dirty="0">
                  <a:solidFill>
                    <a:srgbClr val="C00000"/>
                  </a:solidFill>
                </a:rPr>
                <a:t>?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147928">
              <a:off x="10972" y="4241"/>
              <a:ext cx="674" cy="15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4400" dirty="0">
                  <a:solidFill>
                    <a:srgbClr val="C00000"/>
                  </a:solidFill>
                </a:rPr>
                <a:t>?</a:t>
              </a:r>
              <a:endParaRPr lang="zh-CN" altLang="en-US" sz="4400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标题 1"/>
          <p:cNvSpPr>
            <a:spLocks noGrp="1"/>
          </p:cNvSpPr>
          <p:nvPr>
            <p:ph type="title" idx="4294967295"/>
          </p:nvPr>
        </p:nvSpPr>
        <p:spPr>
          <a:xfrm>
            <a:off x="1998663" y="419100"/>
            <a:ext cx="8253412" cy="1149350"/>
          </a:xfrm>
        </p:spPr>
        <p:txBody>
          <a:bodyPr vert="horz" wrap="square" lIns="91440" tIns="45720" rIns="91440" bIns="45720" anchor="ctr" anchorCtr="0"/>
          <a:p>
            <a:r>
              <a:rPr lang="zh-CN" altLang="en-US" sz="4800" dirty="0"/>
              <a:t>回答！</a:t>
            </a:r>
            <a:endParaRPr lang="zh-CN" altLang="en-US" sz="4800" dirty="0"/>
          </a:p>
        </p:txBody>
      </p:sp>
      <p:pic>
        <p:nvPicPr>
          <p:cNvPr id="43011" name="Picture 4" descr="F:\动画\拜大爷\运动\照片0267副本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850" y="3429000"/>
            <a:ext cx="3613150" cy="305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内容占位符 2"/>
          <p:cNvSpPr>
            <a:spLocks noGrp="1"/>
          </p:cNvSpPr>
          <p:nvPr>
            <p:ph idx="1"/>
          </p:nvPr>
        </p:nvSpPr>
        <p:spPr>
          <a:xfrm>
            <a:off x="2136140" y="1700530"/>
            <a:ext cx="8030210" cy="2030095"/>
          </a:xfrm>
        </p:spPr>
        <p:txBody>
          <a:bodyPr vert="horz" wrap="square" lIns="91440" tIns="45720" rIns="91440" bIns="45720" anchor="t" anchorCtr="0"/>
          <a:p>
            <a:pPr marL="609600" indent="-609600" eaLnBrk="1" fontAlgn="auto" latinLnBrk="0" hangingPunct="1">
              <a:lnSpc>
                <a:spcPct val="130000"/>
              </a:lnSpc>
            </a:pPr>
            <a:r>
              <a:rPr kumimoji="0" lang="zh-CN" altLang="en-US" sz="3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在无降糖药物治疗的情况下血糖 仍可处于达标状态或正常状态。</a:t>
            </a:r>
            <a:endParaRPr kumimoji="0" lang="zh-CN" altLang="en-US" sz="3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09600" indent="-609600"/>
            <a:endParaRPr kumimoji="0" lang="zh-CN" altLang="en-US" sz="3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标题 1"/>
          <p:cNvSpPr>
            <a:spLocks noGrp="1"/>
          </p:cNvSpPr>
          <p:nvPr>
            <p:ph type="title" idx="4294967295"/>
          </p:nvPr>
        </p:nvSpPr>
        <p:spPr>
          <a:xfrm>
            <a:off x="2009775" y="422275"/>
            <a:ext cx="8253413" cy="1147763"/>
          </a:xfrm>
        </p:spPr>
        <p:txBody>
          <a:bodyPr vert="horz" wrap="square" lIns="91440" tIns="45720" rIns="91440" bIns="45720" anchor="ctr" anchorCtr="0"/>
          <a:p>
            <a:r>
              <a:rPr lang="zh-CN" altLang="en-US" sz="4800" dirty="0">
                <a:solidFill>
                  <a:srgbClr val="0070C0"/>
                </a:solidFill>
              </a:rPr>
              <a:t>提问！</a:t>
            </a:r>
            <a:endParaRPr lang="zh-CN" altLang="en-US" sz="4800" dirty="0"/>
          </a:p>
        </p:txBody>
      </p:sp>
      <p:sp>
        <p:nvSpPr>
          <p:cNvPr id="41987" name="内容占位符 2"/>
          <p:cNvSpPr>
            <a:spLocks noGrp="1"/>
          </p:cNvSpPr>
          <p:nvPr>
            <p:ph idx="1"/>
          </p:nvPr>
        </p:nvSpPr>
        <p:spPr>
          <a:xfrm>
            <a:off x="2279650" y="1988820"/>
            <a:ext cx="8229600" cy="922020"/>
          </a:xfrm>
        </p:spPr>
        <p:txBody>
          <a:bodyPr vert="horz" wrap="square" lIns="91440" tIns="45720" rIns="91440" bIns="45720" anchor="t" anchorCtr="0"/>
          <a:p>
            <a:pPr>
              <a:buNone/>
            </a:pPr>
            <a:r>
              <a:rPr kumimoji="0" lang="zh-CN" altLang="en-US" sz="44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糖尿病缓解条件？</a:t>
            </a:r>
            <a:endParaRPr kumimoji="0" lang="zh-CN" altLang="en-US" sz="44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171690" y="2635885"/>
            <a:ext cx="3656965" cy="3529330"/>
            <a:chOff x="6653" y="3515"/>
            <a:chExt cx="6052" cy="6548"/>
          </a:xfrm>
        </p:grpSpPr>
        <p:pic>
          <p:nvPicPr>
            <p:cNvPr id="41988" name="Picture 4" descr="F:\动画\拜大爷\运动\照片0282副本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53" y="3515"/>
              <a:ext cx="6052" cy="654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9730" y="4128"/>
              <a:ext cx="1464" cy="1425"/>
              <a:chOff x="9730" y="4128"/>
              <a:chExt cx="1464" cy="1425"/>
            </a:xfrm>
          </p:grpSpPr>
          <p:sp>
            <p:nvSpPr>
              <p:cNvPr id="5" name="TextBox 4"/>
              <p:cNvSpPr txBox="1"/>
              <p:nvPr/>
            </p:nvSpPr>
            <p:spPr>
              <a:xfrm rot="-716332">
                <a:off x="9730" y="4428"/>
                <a:ext cx="499" cy="8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sz="2400" dirty="0">
                    <a:solidFill>
                      <a:srgbClr val="C00000"/>
                    </a:solidFill>
                  </a:rPr>
                  <a:t>?</a:t>
                </a:r>
                <a:endParaRPr lang="zh-CN" altLang="en-US" sz="2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601056">
                <a:off x="10090" y="4293"/>
                <a:ext cx="569" cy="108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dirty="0">
                    <a:solidFill>
                      <a:srgbClr val="C00000"/>
                    </a:solidFill>
                  </a:rPr>
                  <a:t>?</a:t>
                </a:r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1147928">
                <a:off x="10520" y="4128"/>
                <a:ext cx="674" cy="14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sz="4400" dirty="0">
                    <a:solidFill>
                      <a:srgbClr val="C00000"/>
                    </a:solidFill>
                  </a:rPr>
                  <a:t>?</a:t>
                </a:r>
                <a:endParaRPr lang="zh-CN" altLang="en-US" sz="4400" dirty="0">
                  <a:solidFill>
                    <a:srgbClr val="C00000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标题 1"/>
          <p:cNvSpPr>
            <a:spLocks noGrp="1"/>
          </p:cNvSpPr>
          <p:nvPr>
            <p:ph type="title" idx="4294967295"/>
          </p:nvPr>
        </p:nvSpPr>
        <p:spPr>
          <a:xfrm>
            <a:off x="1998663" y="419100"/>
            <a:ext cx="8253412" cy="1149350"/>
          </a:xfrm>
        </p:spPr>
        <p:txBody>
          <a:bodyPr vert="horz" wrap="square" lIns="91440" tIns="45720" rIns="91440" bIns="45720" anchor="ctr" anchorCtr="0"/>
          <a:p>
            <a:r>
              <a:rPr lang="zh-CN" altLang="en-US" sz="4800" dirty="0"/>
              <a:t>回答！</a:t>
            </a:r>
            <a:endParaRPr lang="zh-CN" altLang="en-US" sz="4800" dirty="0"/>
          </a:p>
        </p:txBody>
      </p:sp>
      <p:pic>
        <p:nvPicPr>
          <p:cNvPr id="43011" name="Picture 4" descr="F:\动画\拜大爷\运动\照片0267副本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5663" y="2484438"/>
            <a:ext cx="4732337" cy="3995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内容占位符 2"/>
          <p:cNvSpPr>
            <a:spLocks noGrp="1"/>
          </p:cNvSpPr>
          <p:nvPr>
            <p:ph idx="1"/>
          </p:nvPr>
        </p:nvSpPr>
        <p:spPr>
          <a:xfrm>
            <a:off x="2207578" y="1684338"/>
            <a:ext cx="5507037" cy="2030412"/>
          </a:xfrm>
        </p:spPr>
        <p:txBody>
          <a:bodyPr vert="horz" wrap="square" lIns="91440" tIns="45720" rIns="91440" bIns="45720" anchor="t" anchorCtr="0"/>
          <a:p>
            <a:pPr marL="609600" indent="-609600" eaLnBrk="1" fontAlgn="auto" latinLnBrk="0" hangingPunct="1">
              <a:lnSpc>
                <a:spcPct val="130000"/>
              </a:lnSpc>
              <a:buFont typeface="+mj-ea"/>
              <a:buAutoNum type="circleNumDbPlain"/>
            </a:pPr>
            <a:r>
              <a:rPr kumimoji="1" lang="en-US" altLang="zh-CN" sz="18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胰岛相关抗体阴性</a:t>
            </a:r>
            <a:r>
              <a:rPr kumimoji="1" lang="zh-CN" altLang="en-US" sz="18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，排除其他类型糖尿病。</a:t>
            </a:r>
            <a:endParaRPr kumimoji="1" lang="zh-CN" altLang="en-US" sz="18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609600" indent="-609600" eaLnBrk="1" fontAlgn="auto" latinLnBrk="0" hangingPunct="1">
              <a:lnSpc>
                <a:spcPct val="130000"/>
              </a:lnSpc>
              <a:buFont typeface="+mj-ea"/>
              <a:buAutoNum type="circleNumDbPlain"/>
            </a:pPr>
            <a:r>
              <a:rPr kumimoji="1" lang="en-US" altLang="zh-CN" sz="18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B（BMI）</a:t>
            </a:r>
            <a:r>
              <a:rPr kumimoji="1" lang="en-US" altLang="zh-CN" sz="18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：患者BMI≥25 kg/m2（或腰围男性＞90 cm、女性＞85 cm）。</a:t>
            </a:r>
            <a:endParaRPr kumimoji="1" lang="en-US" altLang="zh-CN" sz="18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609600" indent="-609600" eaLnBrk="1" fontAlgn="auto" latinLnBrk="0" hangingPunct="1">
              <a:lnSpc>
                <a:spcPct val="130000"/>
              </a:lnSpc>
              <a:buFont typeface="+mj-ea"/>
              <a:buAutoNum type="circleNumDbPlain"/>
            </a:pPr>
            <a:r>
              <a:rPr kumimoji="1" lang="zh-CN" altLang="en-US" sz="18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胰岛功能可。</a:t>
            </a:r>
            <a:endParaRPr kumimoji="1" lang="zh-CN" altLang="en-US" sz="18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609600" indent="-609600" eaLnBrk="1" fontAlgn="auto" latinLnBrk="0" hangingPunct="1">
              <a:lnSpc>
                <a:spcPct val="130000"/>
              </a:lnSpc>
              <a:buFont typeface="+mj-ea"/>
              <a:buAutoNum type="circleNumDbPlain"/>
            </a:pPr>
            <a:r>
              <a:rPr kumimoji="1" lang="zh-CN" altLang="en-US" sz="18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病程小于</a:t>
            </a:r>
            <a:r>
              <a:rPr kumimoji="1" lang="en-US" altLang="zh-CN" sz="18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kumimoji="1" lang="zh-CN" altLang="en-US" sz="18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年。</a:t>
            </a:r>
            <a:endParaRPr kumimoji="1" lang="en-US" altLang="zh-CN" sz="18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09600" indent="-609600"/>
            <a:endParaRPr lang="zh-CN" altLang="en-US" sz="1800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标题 1"/>
          <p:cNvSpPr>
            <a:spLocks noGrp="1"/>
          </p:cNvSpPr>
          <p:nvPr>
            <p:ph type="title" idx="4294967295"/>
          </p:nvPr>
        </p:nvSpPr>
        <p:spPr>
          <a:xfrm>
            <a:off x="2009775" y="422275"/>
            <a:ext cx="8253413" cy="1147763"/>
          </a:xfrm>
        </p:spPr>
        <p:txBody>
          <a:bodyPr vert="horz" wrap="square" lIns="91440" tIns="45720" rIns="91440" bIns="45720" anchor="ctr" anchorCtr="0"/>
          <a:p>
            <a:r>
              <a:rPr lang="zh-CN" altLang="en-US" sz="4800" dirty="0">
                <a:solidFill>
                  <a:srgbClr val="0070C0"/>
                </a:solidFill>
              </a:rPr>
              <a:t>提问！</a:t>
            </a:r>
            <a:endParaRPr lang="zh-CN" altLang="en-US" sz="4800" dirty="0"/>
          </a:p>
        </p:txBody>
      </p:sp>
      <p:sp>
        <p:nvSpPr>
          <p:cNvPr id="41987" name="内容占位符 2"/>
          <p:cNvSpPr>
            <a:spLocks noGrp="1"/>
          </p:cNvSpPr>
          <p:nvPr>
            <p:ph idx="1"/>
          </p:nvPr>
        </p:nvSpPr>
        <p:spPr>
          <a:xfrm>
            <a:off x="1981200" y="1844675"/>
            <a:ext cx="8229600" cy="1757363"/>
          </a:xfrm>
        </p:spPr>
        <p:txBody>
          <a:bodyPr vert="horz" wrap="square" lIns="91440" tIns="45720" rIns="91440" bIns="45720" anchor="t" anchorCtr="0"/>
          <a:p>
            <a:pPr>
              <a:buNone/>
            </a:pP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</a:rPr>
              <a:t>糖尿病缓解有哪些方法？</a:t>
            </a:r>
            <a:endParaRPr lang="zh-CN" altLang="en-US" sz="4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070447" y="2856865"/>
            <a:ext cx="3372763" cy="3649702"/>
            <a:chOff x="6653" y="3515"/>
            <a:chExt cx="6052" cy="6548"/>
          </a:xfrm>
        </p:grpSpPr>
        <p:pic>
          <p:nvPicPr>
            <p:cNvPr id="41988" name="Picture 4" descr="F:\动画\拜大爷\运动\照片0282副本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53" y="3515"/>
              <a:ext cx="6052" cy="654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9730" y="4128"/>
              <a:ext cx="1464" cy="1381"/>
              <a:chOff x="9730" y="4128"/>
              <a:chExt cx="1464" cy="1381"/>
            </a:xfrm>
          </p:grpSpPr>
          <p:sp>
            <p:nvSpPr>
              <p:cNvPr id="5" name="TextBox 4"/>
              <p:cNvSpPr txBox="1"/>
              <p:nvPr/>
            </p:nvSpPr>
            <p:spPr>
              <a:xfrm rot="-716332">
                <a:off x="9730" y="4428"/>
                <a:ext cx="499" cy="82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sz="2400" dirty="0">
                    <a:solidFill>
                      <a:srgbClr val="C00000"/>
                    </a:solidFill>
                  </a:rPr>
                  <a:t>?</a:t>
                </a:r>
                <a:endParaRPr lang="zh-CN" altLang="en-US" sz="2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601056">
                <a:off x="10090" y="4293"/>
                <a:ext cx="569" cy="10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dirty="0">
                    <a:solidFill>
                      <a:srgbClr val="C00000"/>
                    </a:solidFill>
                  </a:rPr>
                  <a:t>?</a:t>
                </a:r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1147928">
                <a:off x="10520" y="4128"/>
                <a:ext cx="674" cy="13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sz="4400" dirty="0">
                    <a:solidFill>
                      <a:srgbClr val="C00000"/>
                    </a:solidFill>
                  </a:rPr>
                  <a:t>?</a:t>
                </a:r>
                <a:endParaRPr lang="zh-CN" altLang="en-US" sz="4400" dirty="0">
                  <a:solidFill>
                    <a:srgbClr val="C00000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标题 1"/>
          <p:cNvSpPr>
            <a:spLocks noGrp="1"/>
          </p:cNvSpPr>
          <p:nvPr>
            <p:ph type="title" idx="4294967295"/>
          </p:nvPr>
        </p:nvSpPr>
        <p:spPr>
          <a:xfrm>
            <a:off x="1998663" y="419100"/>
            <a:ext cx="8253412" cy="1149350"/>
          </a:xfrm>
        </p:spPr>
        <p:txBody>
          <a:bodyPr vert="horz" wrap="square" lIns="91440" tIns="45720" rIns="91440" bIns="45720" anchor="ctr" anchorCtr="0"/>
          <a:p>
            <a:r>
              <a:rPr lang="zh-CN" altLang="en-US" sz="4800" dirty="0"/>
              <a:t>回答！</a:t>
            </a:r>
            <a:endParaRPr lang="zh-CN" altLang="en-US" sz="4800" dirty="0"/>
          </a:p>
        </p:txBody>
      </p:sp>
      <p:pic>
        <p:nvPicPr>
          <p:cNvPr id="43011" name="Picture 4" descr="F:\动画\拜大爷\运动\照片0267副本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5663" y="2484438"/>
            <a:ext cx="4732337" cy="3995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内容占位符 2"/>
          <p:cNvSpPr>
            <a:spLocks noGrp="1"/>
          </p:cNvSpPr>
          <p:nvPr>
            <p:ph idx="1"/>
          </p:nvPr>
        </p:nvSpPr>
        <p:spPr>
          <a:xfrm>
            <a:off x="2786063" y="1684338"/>
            <a:ext cx="5507037" cy="2030412"/>
          </a:xfrm>
        </p:spPr>
        <p:txBody>
          <a:bodyPr vert="horz" wrap="square" lIns="91440" tIns="45720" rIns="91440" bIns="45720" anchor="t" anchorCtr="0"/>
          <a:p>
            <a:pPr marL="742950" indent="-742950" eaLnBrk="1" fontAlgn="auto" latinLnBrk="0" hangingPunct="1">
              <a:lnSpc>
                <a:spcPct val="130000"/>
              </a:lnSpc>
              <a:buFont typeface="+mj-ea"/>
              <a:buAutoNum type="circleNumDbPlain"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强化生活方式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indent="-742950" eaLnBrk="1" fontAlgn="auto" latinLnBrk="0" hangingPunct="1">
              <a:lnSpc>
                <a:spcPct val="130000"/>
              </a:lnSpc>
              <a:buFont typeface="+mj-ea"/>
              <a:buAutoNum type="circleNumDbPlain"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药物辅助治疗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indent="-742950" eaLnBrk="1" fontAlgn="auto" latinLnBrk="0" hangingPunct="1">
              <a:lnSpc>
                <a:spcPct val="130000"/>
              </a:lnSpc>
              <a:buFont typeface="+mj-ea"/>
              <a:buAutoNum type="circleNumDbPlain"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代谢手术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标题 1"/>
          <p:cNvSpPr>
            <a:spLocks noGrp="1"/>
          </p:cNvSpPr>
          <p:nvPr>
            <p:ph type="title" idx="4294967295"/>
          </p:nvPr>
        </p:nvSpPr>
        <p:spPr>
          <a:xfrm>
            <a:off x="2009775" y="422275"/>
            <a:ext cx="8253413" cy="1147763"/>
          </a:xfrm>
        </p:spPr>
        <p:txBody>
          <a:bodyPr vert="horz" wrap="square" lIns="91440" tIns="45720" rIns="91440" bIns="45720" anchor="ctr" anchorCtr="0"/>
          <a:p>
            <a:r>
              <a:rPr lang="zh-CN" altLang="en-US" sz="4800" dirty="0">
                <a:solidFill>
                  <a:srgbClr val="0070C0"/>
                </a:solidFill>
              </a:rPr>
              <a:t>提问！</a:t>
            </a:r>
            <a:endParaRPr lang="zh-CN" altLang="en-US" sz="4800" dirty="0"/>
          </a:p>
        </p:txBody>
      </p:sp>
      <p:sp>
        <p:nvSpPr>
          <p:cNvPr id="41987" name="内容占位符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713355"/>
          </a:xfrm>
        </p:spPr>
        <p:txBody>
          <a:bodyPr vert="horz" wrap="square" lIns="91440" tIns="45720" rIns="91440" bIns="45720" anchor="t" anchorCtr="0"/>
          <a:p>
            <a:pPr marL="0" indent="0" algn="l" eaLnBrk="1" fontAlgn="auto" latinLnBrk="0" hangingPunct="1">
              <a:lnSpc>
                <a:spcPct val="13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体重减轻程度对糖尿病缓解的影响？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l" eaLnBrk="1" fontAlgn="auto" latinLnBrk="0" hangingPunct="1">
              <a:lnSpc>
                <a:spcPct val="13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糖尿病缓解时间对糖尿病并发症发生率的影响？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 eaLnBrk="1" fontAlgn="auto" latinLnBrk="0" hangingPunct="1">
              <a:lnSpc>
                <a:spcPct val="13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糖尿病缓解后还需要每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3-6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月规律复诊吗</a:t>
            </a:r>
            <a:r>
              <a:rPr lang="zh-CN" altLang="en-US" sz="4400" dirty="0"/>
              <a:t>？</a:t>
            </a:r>
            <a:endParaRPr lang="zh-CN" altLang="en-US" sz="4400" dirty="0"/>
          </a:p>
        </p:txBody>
      </p:sp>
      <p:grpSp>
        <p:nvGrpSpPr>
          <p:cNvPr id="3" name="组合 2"/>
          <p:cNvGrpSpPr/>
          <p:nvPr/>
        </p:nvGrpSpPr>
        <p:grpSpPr>
          <a:xfrm>
            <a:off x="7968417" y="3068955"/>
            <a:ext cx="2404308" cy="2813470"/>
            <a:chOff x="6653" y="3515"/>
            <a:chExt cx="6052" cy="6548"/>
          </a:xfrm>
        </p:grpSpPr>
        <p:pic>
          <p:nvPicPr>
            <p:cNvPr id="41988" name="Picture 4" descr="F:\动画\拜大爷\运动\照片0282副本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53" y="3515"/>
              <a:ext cx="6052" cy="654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9730" y="4128"/>
              <a:ext cx="1464" cy="1986"/>
              <a:chOff x="9730" y="4128"/>
              <a:chExt cx="1464" cy="1986"/>
            </a:xfrm>
          </p:grpSpPr>
          <p:sp>
            <p:nvSpPr>
              <p:cNvPr id="5" name="TextBox 4"/>
              <p:cNvSpPr txBox="1"/>
              <p:nvPr/>
            </p:nvSpPr>
            <p:spPr>
              <a:xfrm rot="-716332">
                <a:off x="9730" y="4428"/>
                <a:ext cx="499" cy="107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sz="2400" dirty="0">
                    <a:solidFill>
                      <a:srgbClr val="C00000"/>
                    </a:solidFill>
                  </a:rPr>
                  <a:t>?</a:t>
                </a:r>
                <a:endParaRPr lang="zh-CN" altLang="en-US" sz="2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601056">
                <a:off x="10090" y="4293"/>
                <a:ext cx="569" cy="135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dirty="0">
                    <a:solidFill>
                      <a:srgbClr val="C00000"/>
                    </a:solidFill>
                  </a:rPr>
                  <a:t>?</a:t>
                </a:r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1147928">
                <a:off x="10520" y="4128"/>
                <a:ext cx="674" cy="19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sz="4400" dirty="0">
                    <a:solidFill>
                      <a:srgbClr val="C00000"/>
                    </a:solidFill>
                  </a:rPr>
                  <a:t>?</a:t>
                </a:r>
                <a:endParaRPr lang="zh-CN" altLang="en-US" sz="4400" dirty="0">
                  <a:solidFill>
                    <a:srgbClr val="C00000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标题 1"/>
          <p:cNvSpPr>
            <a:spLocks noGrp="1"/>
          </p:cNvSpPr>
          <p:nvPr>
            <p:ph type="title" idx="4294967295"/>
          </p:nvPr>
        </p:nvSpPr>
        <p:spPr>
          <a:xfrm>
            <a:off x="1998663" y="419100"/>
            <a:ext cx="8253412" cy="1149350"/>
          </a:xfrm>
        </p:spPr>
        <p:txBody>
          <a:bodyPr vert="horz" wrap="square" lIns="91440" tIns="45720" rIns="91440" bIns="45720" anchor="ctr" anchorCtr="0"/>
          <a:p>
            <a:r>
              <a:rPr lang="zh-CN" altLang="en-US" sz="4800" dirty="0"/>
              <a:t>回答！</a:t>
            </a:r>
            <a:endParaRPr lang="zh-CN" altLang="en-US" sz="4800" dirty="0"/>
          </a:p>
        </p:txBody>
      </p:sp>
      <p:pic>
        <p:nvPicPr>
          <p:cNvPr id="43011" name="Picture 4" descr="F:\动画\拜大爷\运动\照片0267副本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4470" y="2780665"/>
            <a:ext cx="3706495" cy="3129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内容占位符 2"/>
          <p:cNvSpPr>
            <a:spLocks noGrp="1"/>
          </p:cNvSpPr>
          <p:nvPr>
            <p:ph idx="1"/>
          </p:nvPr>
        </p:nvSpPr>
        <p:spPr>
          <a:xfrm>
            <a:off x="1999615" y="1684655"/>
            <a:ext cx="8395970" cy="2030095"/>
          </a:xfrm>
        </p:spPr>
        <p:txBody>
          <a:bodyPr vert="horz" wrap="square" lIns="91440" tIns="45720" rIns="91440" bIns="45720" anchor="t" anchorCtr="0"/>
          <a:p>
            <a:pPr marL="609600" indent="-609600" eaLnBrk="1" fontAlgn="auto" latinLnBrk="0" hangingPunct="1">
              <a:lnSpc>
                <a:spcPct val="130000"/>
              </a:lnSpc>
            </a:pPr>
            <a:r>
              <a:rPr kumimoji="0" lang="zh-CN" altLang="en-US" sz="28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</a:t>
            </a:r>
            <a:r>
              <a:rPr kumimoji="0" lang="zh-CN" altLang="en-US" sz="28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减轻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越多，大于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10%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，糖尿病缓解率越高；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09600" indent="-609600" eaLnBrk="1" fontAlgn="auto" latinLnBrk="0" hangingPunct="1">
              <a:lnSpc>
                <a:spcPct val="13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糖尿病</a:t>
            </a:r>
            <a:r>
              <a:rPr kumimoji="0" lang="zh-CN" altLang="en-US" sz="28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缓解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时间越长，糖尿病并发症发生率越低；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09600" indent="-609600" eaLnBrk="1" fontAlgn="auto" latinLnBrk="0" hangingPunct="1">
              <a:lnSpc>
                <a:spcPct val="13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糖尿病缓解后仍需要继续规律随访。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13245" r="2667" b="13644"/>
          <a:stretch>
            <a:fillRect/>
          </a:stretch>
        </p:blipFill>
        <p:spPr>
          <a:xfrm flipH="1">
            <a:off x="1571244" y="0"/>
            <a:ext cx="10620757" cy="6858000"/>
          </a:xfrm>
          <a:custGeom>
            <a:avLst/>
            <a:gdLst/>
            <a:ahLst/>
            <a:cxnLst/>
            <a:rect l="l" t="t" r="r" b="b"/>
            <a:pathLst>
              <a:path w="10620757" h="6858000">
                <a:moveTo>
                  <a:pt x="10620757" y="0"/>
                </a:moveTo>
                <a:lnTo>
                  <a:pt x="0" y="0"/>
                </a:lnTo>
                <a:lnTo>
                  <a:pt x="0" y="6858000"/>
                </a:lnTo>
                <a:lnTo>
                  <a:pt x="10620757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5400000">
            <a:off x="6995377" y="-1239781"/>
            <a:ext cx="4420336" cy="4419947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761" y="145412"/>
            <a:ext cx="12193523" cy="1134491"/>
          </a:xfrm>
          <a:custGeom>
            <a:avLst/>
            <a:gdLst>
              <a:gd name="connsiteX0" fmla="*/ 0 w 12193523"/>
              <a:gd name="connsiteY0" fmla="*/ 896874 h 1134491"/>
              <a:gd name="connsiteX1" fmla="*/ 10951337 w 12193523"/>
              <a:gd name="connsiteY1" fmla="*/ 896874 h 1134491"/>
              <a:gd name="connsiteX2" fmla="*/ 11102594 w 12193523"/>
              <a:gd name="connsiteY2" fmla="*/ 648335 h 1134491"/>
              <a:gd name="connsiteX3" fmla="*/ 11307953 w 12193523"/>
              <a:gd name="connsiteY3" fmla="*/ 1004824 h 1134491"/>
              <a:gd name="connsiteX4" fmla="*/ 11534775 w 12193523"/>
              <a:gd name="connsiteY4" fmla="*/ 0 h 1134491"/>
              <a:gd name="connsiteX5" fmla="*/ 11686159 w 12193523"/>
              <a:gd name="connsiteY5" fmla="*/ 1134491 h 1134491"/>
              <a:gd name="connsiteX6" fmla="*/ 11794109 w 12193523"/>
              <a:gd name="connsiteY6" fmla="*/ 896874 h 1134491"/>
              <a:gd name="connsiteX7" fmla="*/ 12193524 w 12193523"/>
              <a:gd name="connsiteY7" fmla="*/ 896874 h 1134491"/>
            </a:gdLst>
            <a:ahLst/>
            <a:cxnLst/>
            <a:rect l="l" t="t" r="r" b="b"/>
            <a:pathLst>
              <a:path w="12193523" h="1134491">
                <a:moveTo>
                  <a:pt x="0" y="896874"/>
                </a:moveTo>
                <a:lnTo>
                  <a:pt x="10951337" y="896874"/>
                </a:lnTo>
                <a:lnTo>
                  <a:pt x="11102594" y="648335"/>
                </a:lnTo>
                <a:lnTo>
                  <a:pt x="11307953" y="1004824"/>
                </a:lnTo>
                <a:lnTo>
                  <a:pt x="11534775" y="0"/>
                </a:lnTo>
                <a:lnTo>
                  <a:pt x="11686159" y="1134491"/>
                </a:lnTo>
                <a:lnTo>
                  <a:pt x="11794109" y="896874"/>
                </a:lnTo>
                <a:lnTo>
                  <a:pt x="12193524" y="896874"/>
                </a:lnTo>
              </a:path>
            </a:pathLst>
          </a:custGeom>
          <a:noFill/>
          <a:ln w="28575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beve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10495429" y="2253155"/>
            <a:ext cx="2148540" cy="2148349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>
            <a:off x="11983120" y="4855979"/>
            <a:ext cx="692823" cy="692761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675781" y="728208"/>
            <a:ext cx="468000" cy="21476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58658" y="5632097"/>
            <a:ext cx="1732706" cy="49536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汇报人：</a:t>
            </a:r>
            <a:r>
              <a:rPr kumimoji="1" lang="zh-CN" altLang="en-US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李琴</a:t>
            </a:r>
            <a:endParaRPr kumimoji="1" lang="zh-CN" altLang="en-US" sz="18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26070" y="1389184"/>
            <a:ext cx="6896100" cy="3400669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谢谢大家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90710" y="5072299"/>
            <a:ext cx="468000" cy="21476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419102" y="5585220"/>
            <a:ext cx="21600" cy="548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572039" y="5632097"/>
            <a:ext cx="1732706" cy="49536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日期：2025.04</a:t>
            </a:r>
            <a:endParaRPr kumimoji="1" lang="zh-CN" alt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0" y="2047076"/>
            <a:ext cx="3255100" cy="3179281"/>
          </a:xfrm>
          <a:prstGeom prst="ellipse">
            <a:avLst/>
          </a:prstGeom>
          <a:gradFill>
            <a:gsLst>
              <a:gs pos="41000">
                <a:schemeClr val="accent1"/>
              </a:gs>
              <a:gs pos="100000">
                <a:schemeClr val="accent1">
                  <a:alpha val="59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>
            <a:off x="-1661795" y="1963420"/>
            <a:ext cx="6236970" cy="2912745"/>
          </a:xfrm>
          <a:custGeom>
            <a:avLst/>
            <a:gdLst>
              <a:gd name="connsiteX0" fmla="*/ 0 w 2006696"/>
              <a:gd name="connsiteY0" fmla="*/ 0 h 939841"/>
              <a:gd name="connsiteX1" fmla="*/ 265308 w 2006696"/>
              <a:gd name="connsiteY1" fmla="*/ 0 h 939841"/>
              <a:gd name="connsiteX2" fmla="*/ 273327 w 2006696"/>
              <a:gd name="connsiteY2" fmla="*/ 79549 h 939841"/>
              <a:gd name="connsiteX3" fmla="*/ 1003347 w 2006696"/>
              <a:gd name="connsiteY3" fmla="*/ 674532 h 939841"/>
              <a:gd name="connsiteX4" fmla="*/ 1733367 w 2006696"/>
              <a:gd name="connsiteY4" fmla="*/ 79549 h 939841"/>
              <a:gd name="connsiteX5" fmla="*/ 1741386 w 2006696"/>
              <a:gd name="connsiteY5" fmla="*/ 0 h 939841"/>
              <a:gd name="connsiteX6" fmla="*/ 2006696 w 2006696"/>
              <a:gd name="connsiteY6" fmla="*/ 0 h 939841"/>
              <a:gd name="connsiteX7" fmla="*/ 1993287 w 2006696"/>
              <a:gd name="connsiteY7" fmla="*/ 133018 h 939841"/>
              <a:gd name="connsiteX8" fmla="*/ 1003348 w 2006696"/>
              <a:gd name="connsiteY8" fmla="*/ 939841 h 939841"/>
              <a:gd name="connsiteX9" fmla="*/ 13409 w 2006696"/>
              <a:gd name="connsiteY9" fmla="*/ 133018 h 939841"/>
            </a:gdLst>
            <a:ahLst/>
            <a:cxnLst/>
            <a:rect l="l" t="t" r="r" b="b"/>
            <a:pathLst>
              <a:path w="2006696" h="939841">
                <a:moveTo>
                  <a:pt x="0" y="0"/>
                </a:moveTo>
                <a:lnTo>
                  <a:pt x="265308" y="0"/>
                </a:lnTo>
                <a:lnTo>
                  <a:pt x="273327" y="79549"/>
                </a:lnTo>
                <a:cubicBezTo>
                  <a:pt x="342810" y="419105"/>
                  <a:pt x="643250" y="674532"/>
                  <a:pt x="1003347" y="674532"/>
                </a:cubicBezTo>
                <a:cubicBezTo>
                  <a:pt x="1363445" y="674532"/>
                  <a:pt x="1663884" y="419105"/>
                  <a:pt x="1733367" y="79549"/>
                </a:cubicBezTo>
                <a:lnTo>
                  <a:pt x="1741386" y="0"/>
                </a:lnTo>
                <a:lnTo>
                  <a:pt x="2006696" y="0"/>
                </a:lnTo>
                <a:lnTo>
                  <a:pt x="1993287" y="133018"/>
                </a:lnTo>
                <a:cubicBezTo>
                  <a:pt x="1899065" y="593471"/>
                  <a:pt x="1491656" y="939841"/>
                  <a:pt x="1003348" y="939841"/>
                </a:cubicBezTo>
                <a:cubicBezTo>
                  <a:pt x="515040" y="939841"/>
                  <a:pt x="107632" y="593471"/>
                  <a:pt x="13409" y="133018"/>
                </a:cubicBezTo>
                <a:close/>
              </a:path>
            </a:pathLst>
          </a:custGeom>
          <a:solidFill>
            <a:schemeClr val="accent1">
              <a:alpha val="11000"/>
            </a:schemeClr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890778" y="2342210"/>
            <a:ext cx="794345" cy="25890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61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目
录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4521498" y="785967"/>
            <a:ext cx="898373" cy="898373"/>
          </a:xfrm>
          <a:prstGeom prst="donut">
            <a:avLst>
              <a:gd name="adj" fmla="val 3966"/>
            </a:avLst>
          </a:prstGeom>
          <a:solidFill>
            <a:schemeClr val="accent1">
              <a:alpha val="34000"/>
            </a:schemeClr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4586212" y="1023547"/>
            <a:ext cx="777147" cy="423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5875">
                  <a:solidFill>
                    <a:srgbClr val="156082">
                      <a:alpha val="69000"/>
                    </a:srgbClr>
                  </a:solidFill>
                </a:ln>
                <a:noFill/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5610225" y="301625"/>
            <a:ext cx="5908675" cy="173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</a:t>
            </a:r>
            <a:r>
              <a:rPr kumimoji="1" lang="zh-CN" altLang="en-US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什么是</a:t>
            </a:r>
            <a:r>
              <a:rPr kumimoji="1" lang="en-US" altLang="zh-CN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T2DM“</a:t>
            </a:r>
            <a:r>
              <a:rPr kumimoji="1" lang="zh-CN" altLang="en-US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逆转</a:t>
            </a:r>
            <a:r>
              <a:rPr kumimoji="1" lang="en-US" altLang="zh-CN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4521498" y="2168410"/>
            <a:ext cx="898373" cy="898373"/>
          </a:xfrm>
          <a:prstGeom prst="donut">
            <a:avLst>
              <a:gd name="adj" fmla="val 3966"/>
            </a:avLst>
          </a:prstGeom>
          <a:solidFill>
            <a:schemeClr val="accent1">
              <a:alpha val="34000"/>
            </a:schemeClr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4586212" y="2405990"/>
            <a:ext cx="777147" cy="423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5875">
                  <a:solidFill>
                    <a:srgbClr val="156082">
                      <a:alpha val="69000"/>
                    </a:srgbClr>
                  </a:solidFill>
                </a:ln>
                <a:noFill/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5610225" y="1684655"/>
            <a:ext cx="5920740" cy="173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二、</a:t>
            </a:r>
            <a:r>
              <a:rPr kumimoji="1" lang="en-US" altLang="zh-CN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T2DM“</a:t>
            </a:r>
            <a:r>
              <a:rPr kumimoji="1" lang="zh-CN" altLang="en-US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逆转</a:t>
            </a:r>
            <a:r>
              <a:rPr kumimoji="1" lang="en-US" altLang="zh-CN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kumimoji="1" lang="zh-CN" altLang="en-US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kumimoji="1" lang="zh-CN" altLang="en-US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机制</a:t>
            </a:r>
            <a:endParaRPr kumimoji="1" lang="zh-CN" altLang="en-US" sz="3600" b="1">
              <a:ln w="12700">
                <a:noFill/>
              </a:ln>
              <a:solidFill>
                <a:srgbClr val="FF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 rot="10800000">
            <a:off x="0" y="5591200"/>
            <a:ext cx="1259840" cy="1266800"/>
          </a:xfrm>
          <a:custGeom>
            <a:avLst/>
            <a:gdLst>
              <a:gd name="connsiteX0" fmla="*/ 591 w 2118145"/>
              <a:gd name="connsiteY0" fmla="*/ 0 h 2129848"/>
              <a:gd name="connsiteX1" fmla="*/ 831920 w 2118145"/>
              <a:gd name="connsiteY1" fmla="*/ 0 h 2129848"/>
              <a:gd name="connsiteX2" fmla="*/ 831329 w 2118145"/>
              <a:gd name="connsiteY2" fmla="*/ 11703 h 2129848"/>
              <a:gd name="connsiteX3" fmla="*/ 2118144 w 2118145"/>
              <a:gd name="connsiteY3" fmla="*/ 1298518 h 2129848"/>
              <a:gd name="connsiteX4" fmla="*/ 2118145 w 2118145"/>
              <a:gd name="connsiteY4" fmla="*/ 1298518 h 2129848"/>
              <a:gd name="connsiteX5" fmla="*/ 2118145 w 2118145"/>
              <a:gd name="connsiteY5" fmla="*/ 2129848 h 2129848"/>
              <a:gd name="connsiteX6" fmla="*/ 0 w 2118145"/>
              <a:gd name="connsiteY6" fmla="*/ 11703 h 2129848"/>
            </a:gdLst>
            <a:ahLst/>
            <a:cxnLst/>
            <a:rect l="l" t="t" r="r" b="b"/>
            <a:pathLst>
              <a:path w="2118145" h="2129848">
                <a:moveTo>
                  <a:pt x="591" y="0"/>
                </a:moveTo>
                <a:lnTo>
                  <a:pt x="831920" y="0"/>
                </a:lnTo>
                <a:lnTo>
                  <a:pt x="831329" y="11703"/>
                </a:lnTo>
                <a:cubicBezTo>
                  <a:pt x="831329" y="722391"/>
                  <a:pt x="1407456" y="1298518"/>
                  <a:pt x="2118144" y="1298518"/>
                </a:cubicBezTo>
                <a:lnTo>
                  <a:pt x="2118145" y="1298518"/>
                </a:lnTo>
                <a:lnTo>
                  <a:pt x="2118145" y="2129848"/>
                </a:lnTo>
                <a:cubicBezTo>
                  <a:pt x="948326" y="2129848"/>
                  <a:pt x="0" y="1181522"/>
                  <a:pt x="0" y="11703"/>
                </a:cubicBezTo>
                <a:close/>
              </a:path>
            </a:pathLst>
          </a:custGeom>
          <a:solidFill>
            <a:schemeClr val="accent1">
              <a:alpha val="56000"/>
            </a:schemeClr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947652" y="-11703"/>
            <a:ext cx="1244348" cy="1251223"/>
          </a:xfrm>
          <a:custGeom>
            <a:avLst/>
            <a:gdLst>
              <a:gd name="connsiteX0" fmla="*/ 591 w 2118145"/>
              <a:gd name="connsiteY0" fmla="*/ 0 h 2129848"/>
              <a:gd name="connsiteX1" fmla="*/ 831920 w 2118145"/>
              <a:gd name="connsiteY1" fmla="*/ 0 h 2129848"/>
              <a:gd name="connsiteX2" fmla="*/ 831329 w 2118145"/>
              <a:gd name="connsiteY2" fmla="*/ 11703 h 2129848"/>
              <a:gd name="connsiteX3" fmla="*/ 2118144 w 2118145"/>
              <a:gd name="connsiteY3" fmla="*/ 1298518 h 2129848"/>
              <a:gd name="connsiteX4" fmla="*/ 2118145 w 2118145"/>
              <a:gd name="connsiteY4" fmla="*/ 1298518 h 2129848"/>
              <a:gd name="connsiteX5" fmla="*/ 2118145 w 2118145"/>
              <a:gd name="connsiteY5" fmla="*/ 2129848 h 2129848"/>
              <a:gd name="connsiteX6" fmla="*/ 0 w 2118145"/>
              <a:gd name="connsiteY6" fmla="*/ 11703 h 2129848"/>
            </a:gdLst>
            <a:ahLst/>
            <a:cxnLst/>
            <a:rect l="l" t="t" r="r" b="b"/>
            <a:pathLst>
              <a:path w="2118145" h="2129848">
                <a:moveTo>
                  <a:pt x="591" y="0"/>
                </a:moveTo>
                <a:lnTo>
                  <a:pt x="831920" y="0"/>
                </a:lnTo>
                <a:lnTo>
                  <a:pt x="831329" y="11703"/>
                </a:lnTo>
                <a:cubicBezTo>
                  <a:pt x="831329" y="722391"/>
                  <a:pt x="1407456" y="1298518"/>
                  <a:pt x="2118144" y="1298518"/>
                </a:cubicBezTo>
                <a:lnTo>
                  <a:pt x="2118145" y="1298518"/>
                </a:lnTo>
                <a:lnTo>
                  <a:pt x="2118145" y="2129848"/>
                </a:lnTo>
                <a:cubicBezTo>
                  <a:pt x="948326" y="2129848"/>
                  <a:pt x="0" y="1181522"/>
                  <a:pt x="0" y="11703"/>
                </a:cubicBezTo>
                <a:close/>
              </a:path>
            </a:pathLst>
          </a:custGeom>
          <a:noFill/>
          <a:ln w="19050" cap="sq">
            <a:solidFill>
              <a:schemeClr val="accent1">
                <a:alpha val="22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447145" y="4513580"/>
            <a:ext cx="549711" cy="549711"/>
          </a:xfrm>
          <a:prstGeom prst="donut">
            <a:avLst>
              <a:gd name="adj" fmla="val 14847"/>
            </a:avLst>
          </a:prstGeom>
          <a:solidFill>
            <a:schemeClr val="accent1">
              <a:alpha val="34000"/>
            </a:schemeClr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495207" y="4006950"/>
            <a:ext cx="272614" cy="272614"/>
          </a:xfrm>
          <a:prstGeom prst="donut">
            <a:avLst>
              <a:gd name="adj" fmla="val 14847"/>
            </a:avLst>
          </a:prstGeom>
          <a:solidFill>
            <a:schemeClr val="accent1">
              <a:alpha val="26000"/>
            </a:schemeClr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7"/>
            </p:custDataLst>
          </p:nvPr>
        </p:nvSpPr>
        <p:spPr>
          <a:xfrm>
            <a:off x="10138581" y="4733676"/>
            <a:ext cx="1032812" cy="411925"/>
          </a:xfrm>
          <a:custGeom>
            <a:avLst/>
            <a:gdLst>
              <a:gd name="connsiteX0" fmla="*/ 780141 w 1560282"/>
              <a:gd name="connsiteY0" fmla="*/ 0 h 622300"/>
              <a:gd name="connsiteX1" fmla="*/ 1519171 w 1560282"/>
              <a:gd name="connsiteY1" fmla="*/ 489862 h 622300"/>
              <a:gd name="connsiteX2" fmla="*/ 1560282 w 1560282"/>
              <a:gd name="connsiteY2" fmla="*/ 622300 h 622300"/>
              <a:gd name="connsiteX3" fmla="*/ 1312057 w 1560282"/>
              <a:gd name="connsiteY3" fmla="*/ 622300 h 622300"/>
              <a:gd name="connsiteX4" fmla="*/ 1299723 w 1560282"/>
              <a:gd name="connsiteY4" fmla="*/ 582567 h 622300"/>
              <a:gd name="connsiteX5" fmla="*/ 780141 w 1560282"/>
              <a:gd name="connsiteY5" fmla="*/ 238164 h 622300"/>
              <a:gd name="connsiteX6" fmla="*/ 260559 w 1560282"/>
              <a:gd name="connsiteY6" fmla="*/ 582567 h 622300"/>
              <a:gd name="connsiteX7" fmla="*/ 248225 w 1560282"/>
              <a:gd name="connsiteY7" fmla="*/ 622300 h 622300"/>
              <a:gd name="connsiteX8" fmla="*/ 0 w 1560282"/>
              <a:gd name="connsiteY8" fmla="*/ 622300 h 622300"/>
              <a:gd name="connsiteX9" fmla="*/ 41111 w 1560282"/>
              <a:gd name="connsiteY9" fmla="*/ 489862 h 622300"/>
              <a:gd name="connsiteX10" fmla="*/ 780141 w 1560282"/>
              <a:gd name="connsiteY10" fmla="*/ 0 h 622300"/>
            </a:gdLst>
            <a:ahLst/>
            <a:cxnLst/>
            <a:rect l="l" t="t" r="r" b="b"/>
            <a:pathLst>
              <a:path w="1560282" h="622300">
                <a:moveTo>
                  <a:pt x="780141" y="0"/>
                </a:moveTo>
                <a:cubicBezTo>
                  <a:pt x="1112366" y="0"/>
                  <a:pt x="1397412" y="201991"/>
                  <a:pt x="1519171" y="489862"/>
                </a:cubicBezTo>
                <a:lnTo>
                  <a:pt x="1560282" y="622300"/>
                </a:lnTo>
                <a:lnTo>
                  <a:pt x="1312057" y="622300"/>
                </a:lnTo>
                <a:lnTo>
                  <a:pt x="1299723" y="582567"/>
                </a:lnTo>
                <a:cubicBezTo>
                  <a:pt x="1214119" y="380176"/>
                  <a:pt x="1013714" y="238164"/>
                  <a:pt x="780141" y="238164"/>
                </a:cubicBezTo>
                <a:cubicBezTo>
                  <a:pt x="546568" y="238164"/>
                  <a:pt x="346163" y="380176"/>
                  <a:pt x="260559" y="582567"/>
                </a:cubicBezTo>
                <a:lnTo>
                  <a:pt x="248225" y="622300"/>
                </a:lnTo>
                <a:lnTo>
                  <a:pt x="0" y="622300"/>
                </a:lnTo>
                <a:lnTo>
                  <a:pt x="41111" y="489862"/>
                </a:lnTo>
                <a:cubicBezTo>
                  <a:pt x="162870" y="201991"/>
                  <a:pt x="447917" y="0"/>
                  <a:pt x="780141" y="0"/>
                </a:cubicBezTo>
                <a:close/>
              </a:path>
            </a:pathLst>
          </a:custGeom>
          <a:solidFill>
            <a:schemeClr val="accent1">
              <a:alpha val="11000"/>
            </a:schemeClr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233031" y="1852009"/>
            <a:ext cx="272614" cy="272614"/>
          </a:xfrm>
          <a:prstGeom prst="donut">
            <a:avLst>
              <a:gd name="adj" fmla="val 14847"/>
            </a:avLst>
          </a:prstGeom>
          <a:solidFill>
            <a:schemeClr val="accent1">
              <a:alpha val="26000"/>
            </a:schemeClr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8"/>
            </p:custDataLst>
          </p:nvPr>
        </p:nvSpPr>
        <p:spPr>
          <a:xfrm>
            <a:off x="4576743" y="3567902"/>
            <a:ext cx="898373" cy="898373"/>
          </a:xfrm>
          <a:prstGeom prst="donut">
            <a:avLst>
              <a:gd name="adj" fmla="val 3966"/>
            </a:avLst>
          </a:prstGeom>
          <a:solidFill>
            <a:schemeClr val="accent1">
              <a:alpha val="34000"/>
            </a:schemeClr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9"/>
            </p:custDataLst>
          </p:nvPr>
        </p:nvSpPr>
        <p:spPr>
          <a:xfrm>
            <a:off x="4641457" y="3805482"/>
            <a:ext cx="777147" cy="423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</a:pPr>
            <a:r>
              <a:rPr kumimoji="1" lang="en-US" altLang="zh-CN" sz="3600">
                <a:ln w="15875">
                  <a:solidFill>
                    <a:srgbClr val="156082">
                      <a:alpha val="69000"/>
                    </a:srgbClr>
                  </a:solidFill>
                </a:ln>
                <a:noFill/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0"/>
            </p:custDataLst>
          </p:nvPr>
        </p:nvSpPr>
        <p:spPr>
          <a:xfrm>
            <a:off x="5665470" y="3083560"/>
            <a:ext cx="5908675" cy="173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r>
              <a:rPr kumimoji="1" lang="zh-CN" altLang="en-US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</a:t>
            </a:r>
            <a:r>
              <a:rPr kumimoji="1" lang="en-US" altLang="zh-CN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、T2DM“</a:t>
            </a:r>
            <a:r>
              <a:rPr kumimoji="1" lang="zh-CN" altLang="en-US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逆转</a:t>
            </a:r>
            <a:r>
              <a:rPr kumimoji="1" lang="en-US" altLang="zh-CN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kumimoji="1" lang="zh-CN" altLang="en-US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kumimoji="1" lang="zh-CN" altLang="en-US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条件</a:t>
            </a:r>
            <a:endParaRPr kumimoji="1" lang="zh-CN" altLang="en-US" sz="3600" b="1">
              <a:ln w="12700">
                <a:noFill/>
              </a:ln>
              <a:solidFill>
                <a:srgbClr val="FF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1"/>
            </p:custDataLst>
          </p:nvPr>
        </p:nvSpPr>
        <p:spPr>
          <a:xfrm>
            <a:off x="4576743" y="4950345"/>
            <a:ext cx="898373" cy="898373"/>
          </a:xfrm>
          <a:prstGeom prst="donut">
            <a:avLst>
              <a:gd name="adj" fmla="val 3966"/>
            </a:avLst>
          </a:prstGeom>
          <a:solidFill>
            <a:schemeClr val="accent1">
              <a:alpha val="34000"/>
            </a:schemeClr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2"/>
            </p:custDataLst>
          </p:nvPr>
        </p:nvSpPr>
        <p:spPr>
          <a:xfrm>
            <a:off x="4641457" y="5187925"/>
            <a:ext cx="777147" cy="423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</a:pPr>
            <a:r>
              <a:rPr kumimoji="1" lang="en-US" altLang="zh-CN" sz="3600">
                <a:ln w="15875">
                  <a:solidFill>
                    <a:srgbClr val="156082">
                      <a:alpha val="69000"/>
                    </a:srgbClr>
                  </a:solidFill>
                </a:ln>
                <a:noFill/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3"/>
            </p:custDataLst>
          </p:nvPr>
        </p:nvSpPr>
        <p:spPr>
          <a:xfrm>
            <a:off x="5665470" y="4466590"/>
            <a:ext cx="5927090" cy="173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r>
              <a:rPr kumimoji="1" lang="zh-CN" altLang="en-US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</a:t>
            </a:r>
            <a:r>
              <a:rPr kumimoji="1" lang="en-US" altLang="zh-CN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、T2DM“</a:t>
            </a:r>
            <a:r>
              <a:rPr kumimoji="1" lang="zh-CN" altLang="en-US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逆转</a:t>
            </a:r>
            <a:r>
              <a:rPr kumimoji="1" lang="en-US" altLang="zh-CN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kumimoji="1" lang="zh-CN" altLang="en-US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kumimoji="1" lang="en-US" altLang="zh-CN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方法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alphaModFix amt="100000"/>
            </a:blip>
            <a:srcRect/>
            <a:stretch>
              <a:fillRect/>
            </a:stretch>
          </p:blipFill>
          <p:spPr>
            <a:xfrm>
              <a:off x="0" y="0"/>
              <a:ext cx="4840225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alphaModFix amt="100000"/>
            </a:blip>
            <a:srcRect/>
            <a:stretch>
              <a:fillRect/>
            </a:stretch>
          </p:blipFill>
          <p:spPr>
            <a:xfrm>
              <a:off x="10704576" y="0"/>
              <a:ext cx="1487424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标题 1"/>
          <p:cNvSpPr txBox="1"/>
          <p:nvPr/>
        </p:nvSpPr>
        <p:spPr>
          <a:xfrm rot="16200000" flipH="1">
            <a:off x="1352405" y="-1005120"/>
            <a:ext cx="3859803" cy="3859463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-401785" y="1780337"/>
            <a:ext cx="2148540" cy="2148349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 flipH="1">
            <a:off x="-42" y="162431"/>
            <a:ext cx="967912" cy="967826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721500" y="3128508"/>
            <a:ext cx="468000" cy="21476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774004" y="4260047"/>
            <a:ext cx="6003458" cy="961609"/>
          </a:xfrm>
          <a:custGeom>
            <a:avLst/>
            <a:gdLst>
              <a:gd name="connsiteX0" fmla="*/ 0 w 5312092"/>
              <a:gd name="connsiteY0" fmla="*/ 672656 h 850868"/>
              <a:gd name="connsiteX1" fmla="*/ 4380453 w 5312092"/>
              <a:gd name="connsiteY1" fmla="*/ 672656 h 850868"/>
              <a:gd name="connsiteX2" fmla="*/ 4493895 w 5312092"/>
              <a:gd name="connsiteY2" fmla="*/ 486251 h 850868"/>
              <a:gd name="connsiteX3" fmla="*/ 4647915 w 5312092"/>
              <a:gd name="connsiteY3" fmla="*/ 753618 h 850868"/>
              <a:gd name="connsiteX4" fmla="*/ 4818126 w 5312092"/>
              <a:gd name="connsiteY4" fmla="*/ 0 h 850868"/>
              <a:gd name="connsiteX5" fmla="*/ 4931569 w 5312092"/>
              <a:gd name="connsiteY5" fmla="*/ 850868 h 850868"/>
              <a:gd name="connsiteX6" fmla="*/ 5012627 w 5312092"/>
              <a:gd name="connsiteY6" fmla="*/ 672656 h 850868"/>
              <a:gd name="connsiteX7" fmla="*/ 5312093 w 5312092"/>
              <a:gd name="connsiteY7" fmla="*/ 672656 h 850868"/>
            </a:gdLst>
            <a:ahLst/>
            <a:cxnLst/>
            <a:rect l="l" t="t" r="r" b="b"/>
            <a:pathLst>
              <a:path w="5312092" h="850868">
                <a:moveTo>
                  <a:pt x="0" y="672656"/>
                </a:moveTo>
                <a:lnTo>
                  <a:pt x="4380453" y="672656"/>
                </a:lnTo>
                <a:lnTo>
                  <a:pt x="4493895" y="486251"/>
                </a:lnTo>
                <a:lnTo>
                  <a:pt x="4647915" y="753618"/>
                </a:lnTo>
                <a:lnTo>
                  <a:pt x="4818126" y="0"/>
                </a:lnTo>
                <a:lnTo>
                  <a:pt x="4931569" y="850868"/>
                </a:lnTo>
                <a:lnTo>
                  <a:pt x="5012627" y="672656"/>
                </a:lnTo>
                <a:lnTo>
                  <a:pt x="5312093" y="672656"/>
                </a:lnTo>
              </a:path>
            </a:pathLst>
          </a:custGeom>
          <a:noFill/>
          <a:ln w="28575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40681" y="414361"/>
            <a:ext cx="3859768" cy="2925739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>
                <a:ln w="12700">
                  <a:solidFill>
                    <a:srgbClr val="262626">
                      <a:alpha val="100000"/>
                    </a:srgbClr>
                  </a:solidFill>
                </a:ln>
                <a:noFill/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40605" y="3441065"/>
            <a:ext cx="5937250" cy="2205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3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一、T2DM</a:t>
            </a:r>
            <a:r>
              <a:rPr kumimoji="1" lang="zh-CN" altLang="en-US" sz="33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逆转</a:t>
            </a:r>
            <a:r>
              <a:rPr kumimoji="1" lang="en-US" altLang="zh-CN" sz="33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的定义与意义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 flipH="1" flipV="1">
            <a:off x="523240" y="5960110"/>
            <a:ext cx="512445" cy="237490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 flipH="1" flipV="1">
            <a:off x="708660" y="5960110"/>
            <a:ext cx="512445" cy="237490"/>
          </a:xfrm>
          <a:prstGeom prst="triangle">
            <a:avLst/>
          </a:prstGeom>
          <a:solidFill>
            <a:schemeClr val="accent1">
              <a:alpha val="8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1" flipV="1">
            <a:off x="894080" y="5960110"/>
            <a:ext cx="512445" cy="237490"/>
          </a:xfrm>
          <a:prstGeom prst="triangle">
            <a:avLst/>
          </a:prstGeom>
          <a:solidFill>
            <a:schemeClr val="accent1">
              <a:alpha val="5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22935" y="1232535"/>
            <a:ext cx="7193280" cy="58483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1.T2DM缓解的</a:t>
            </a:r>
            <a:r>
              <a:rPr kumimoji="1" lang="zh-CN" altLang="en-US" sz="3600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定义</a:t>
            </a:r>
            <a:r>
              <a:rPr kumimoji="1" lang="en-US" altLang="zh-CN" sz="3600" b="1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和</a:t>
            </a:r>
            <a:r>
              <a:rPr kumimoji="1" lang="en-US" altLang="zh-CN" sz="3600">
                <a:ln w="12700">
                  <a:noFill/>
                </a:ln>
                <a:solidFill>
                  <a:srgbClr val="FF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诊断标准</a:t>
            </a:r>
            <a:endParaRPr kumimoji="1" lang="en-US" altLang="zh-CN" sz="3600">
              <a:ln w="12700">
                <a:noFill/>
              </a:ln>
              <a:solidFill>
                <a:srgbClr val="FF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95325" y="2060575"/>
            <a:ext cx="7193280" cy="377317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T2DM </a:t>
            </a:r>
            <a:r>
              <a:rPr kumimoji="1" lang="zh-CN" altLang="en-US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缓解定义：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是指在无降糖药物治疗的情况下血糖</a:t>
            </a: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 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仍可处于达标状态或正常状态。</a:t>
            </a:r>
            <a:endParaRPr kumimoji="1" lang="zh-CN" altLang="en-US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T2DM </a:t>
            </a:r>
            <a:r>
              <a:rPr kumimoji="1" lang="zh-CN" altLang="en-US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缓解</a:t>
            </a:r>
            <a:r>
              <a:rPr kumimoji="1" lang="zh-CN" altLang="en-US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标准：</a:t>
            </a: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2021年ADA将停用降糖药物至少3个月后，HbA1c&lt;6.5%作为T2DM缓解的诊断标准。在某些特殊情况下，如存在血红蛋白变异等，可用FBG&lt;7.0 mmol/L或通过CGM估算的eA1c&lt;6.5%作为替代标准。
目前没有T2DM被治愈的证据，即使达到缓解状态，部分患者血糖仍可能再次升高，需继续干预措施维持缓解。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 rot="449184" flipH="1">
            <a:off x="9037320" y="831331"/>
            <a:ext cx="2896842" cy="5856236"/>
          </a:xfrm>
          <a:custGeom>
            <a:avLst/>
            <a:gdLst>
              <a:gd name="connsiteX0" fmla="*/ 0 w 3764280"/>
              <a:gd name="connsiteY0" fmla="*/ 0 h 7528560"/>
              <a:gd name="connsiteX1" fmla="*/ 3764280 w 3764280"/>
              <a:gd name="connsiteY1" fmla="*/ 3764280 h 7528560"/>
              <a:gd name="connsiteX2" fmla="*/ 0 w 3764280"/>
              <a:gd name="connsiteY2" fmla="*/ 7528560 h 7528560"/>
              <a:gd name="connsiteX3" fmla="*/ 0 w 3764280"/>
              <a:gd name="connsiteY3" fmla="*/ 5936495 h 7528560"/>
              <a:gd name="connsiteX4" fmla="*/ 2172215 w 3764280"/>
              <a:gd name="connsiteY4" fmla="*/ 3764280 h 7528560"/>
              <a:gd name="connsiteX5" fmla="*/ 0 w 3764280"/>
              <a:gd name="connsiteY5" fmla="*/ 1592065 h 7528560"/>
              <a:gd name="connsiteX6" fmla="*/ 0 w 3764280"/>
              <a:gd name="connsiteY6" fmla="*/ 0 h 7528560"/>
            </a:gdLst>
            <a:ahLst/>
            <a:cxnLst/>
            <a:rect l="l" t="t" r="r" b="b"/>
            <a:pathLst>
              <a:path w="3764280" h="7528560">
                <a:moveTo>
                  <a:pt x="0" y="0"/>
                </a:moveTo>
                <a:cubicBezTo>
                  <a:pt x="2078954" y="0"/>
                  <a:pt x="3764280" y="1685326"/>
                  <a:pt x="3764280" y="3764280"/>
                </a:cubicBezTo>
                <a:cubicBezTo>
                  <a:pt x="3764280" y="5843234"/>
                  <a:pt x="2078954" y="7528560"/>
                  <a:pt x="0" y="7528560"/>
                </a:cubicBezTo>
                <a:lnTo>
                  <a:pt x="0" y="5936495"/>
                </a:lnTo>
                <a:cubicBezTo>
                  <a:pt x="1199681" y="5936495"/>
                  <a:pt x="2172215" y="4963961"/>
                  <a:pt x="2172215" y="3764280"/>
                </a:cubicBezTo>
                <a:cubicBezTo>
                  <a:pt x="2172215" y="2564599"/>
                  <a:pt x="1199681" y="1592065"/>
                  <a:pt x="0" y="159206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1000">
                <a:schemeClr val="accent2">
                  <a:alpha val="0"/>
                </a:schemeClr>
              </a:gs>
              <a:gs pos="70000">
                <a:schemeClr val="accent2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38153" y="454500"/>
            <a:ext cx="6685308" cy="510950"/>
          </a:xfrm>
          <a:prstGeom prst="parallelogram">
            <a:avLst>
              <a:gd name="adj" fmla="val 429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9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73150" y="475975"/>
            <a:ext cx="1074575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（一）T2DM缓解的定义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/>
          <p:nvPr/>
        </p:nvSpPr>
        <p:spPr>
          <a:xfrm>
            <a:off x="1441450" y="1268730"/>
            <a:ext cx="5377180" cy="66230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BD161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2.T2DM缓解的</a:t>
            </a:r>
            <a:r>
              <a:rPr kumimoji="1" lang="zh-CN" altLang="en-US" sz="3600" b="1">
                <a:ln w="12700">
                  <a:noFill/>
                </a:ln>
                <a:solidFill>
                  <a:srgbClr val="B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意</a:t>
            </a:r>
            <a:r>
              <a:rPr kumimoji="1" lang="zh-CN" altLang="en-US" sz="3600">
                <a:ln w="12700">
                  <a:noFill/>
                </a:ln>
                <a:solidFill>
                  <a:srgbClr val="BD161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义</a:t>
            </a:r>
            <a:endParaRPr kumimoji="1" lang="zh-CN" altLang="en-US" sz="3600">
              <a:ln w="12700">
                <a:noFill/>
              </a:ln>
              <a:solidFill>
                <a:srgbClr val="BD161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 descr="7b0a202020202262756c6c6574223a20227b5c2263617465676f727949645c223a5c225c222c5c2274656d706c61746549645c223a32303233313539347d220a7d0a"/>
          <p:cNvSpPr txBox="1"/>
          <p:nvPr/>
        </p:nvSpPr>
        <p:spPr>
          <a:xfrm>
            <a:off x="1441450" y="2256790"/>
            <a:ext cx="7367905" cy="326326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Blip>
                <a:blip r:embed="rId1"/>
              </a:buBlip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使患者免于长期使用降糖药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  <a:buBlip>
                <a:blip r:embed="rId1"/>
              </a:buBlip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减轻心理负担，提升生活质量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  <a:buBlip>
                <a:blip r:embed="rId1"/>
              </a:buBlip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增强依从健康生活方式的信心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  <a:buBlip>
                <a:blip r:embed="rId1"/>
              </a:buBlip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延缓病情进展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  <a:buBlip>
                <a:blip r:embed="rId1"/>
              </a:buBlip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降低并发症发生风险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  <a:buBlip>
                <a:blip r:embed="rId1"/>
              </a:buBlip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对患者及其家庭乃至整个社会意义重大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 rot="449184" flipH="1">
            <a:off x="9037320" y="831331"/>
            <a:ext cx="2896842" cy="5856236"/>
          </a:xfrm>
          <a:custGeom>
            <a:avLst/>
            <a:gdLst>
              <a:gd name="connsiteX0" fmla="*/ 0 w 3764280"/>
              <a:gd name="connsiteY0" fmla="*/ 0 h 7528560"/>
              <a:gd name="connsiteX1" fmla="*/ 3764280 w 3764280"/>
              <a:gd name="connsiteY1" fmla="*/ 3764280 h 7528560"/>
              <a:gd name="connsiteX2" fmla="*/ 0 w 3764280"/>
              <a:gd name="connsiteY2" fmla="*/ 7528560 h 7528560"/>
              <a:gd name="connsiteX3" fmla="*/ 0 w 3764280"/>
              <a:gd name="connsiteY3" fmla="*/ 5936495 h 7528560"/>
              <a:gd name="connsiteX4" fmla="*/ 2172215 w 3764280"/>
              <a:gd name="connsiteY4" fmla="*/ 3764280 h 7528560"/>
              <a:gd name="connsiteX5" fmla="*/ 0 w 3764280"/>
              <a:gd name="connsiteY5" fmla="*/ 1592065 h 7528560"/>
              <a:gd name="connsiteX6" fmla="*/ 0 w 3764280"/>
              <a:gd name="connsiteY6" fmla="*/ 0 h 7528560"/>
            </a:gdLst>
            <a:ahLst/>
            <a:cxnLst/>
            <a:rect l="l" t="t" r="r" b="b"/>
            <a:pathLst>
              <a:path w="3764280" h="7528560">
                <a:moveTo>
                  <a:pt x="0" y="0"/>
                </a:moveTo>
                <a:cubicBezTo>
                  <a:pt x="2078954" y="0"/>
                  <a:pt x="3764280" y="1685326"/>
                  <a:pt x="3764280" y="3764280"/>
                </a:cubicBezTo>
                <a:cubicBezTo>
                  <a:pt x="3764280" y="5843234"/>
                  <a:pt x="2078954" y="7528560"/>
                  <a:pt x="0" y="7528560"/>
                </a:cubicBezTo>
                <a:lnTo>
                  <a:pt x="0" y="5936495"/>
                </a:lnTo>
                <a:cubicBezTo>
                  <a:pt x="1199681" y="5936495"/>
                  <a:pt x="2172215" y="4963961"/>
                  <a:pt x="2172215" y="3764280"/>
                </a:cubicBezTo>
                <a:cubicBezTo>
                  <a:pt x="2172215" y="2564599"/>
                  <a:pt x="1199681" y="1592065"/>
                  <a:pt x="0" y="159206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1000">
                <a:schemeClr val="accent2">
                  <a:alpha val="0"/>
                </a:schemeClr>
              </a:gs>
              <a:gs pos="70000">
                <a:schemeClr val="accent2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6200000" flipH="1" flipV="1">
            <a:off x="1411825" y="5863370"/>
            <a:ext cx="191874" cy="109764"/>
          </a:xfrm>
          <a:prstGeom prst="triangl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4000"/>
          </a:p>
        </p:txBody>
      </p:sp>
      <p:sp>
        <p:nvSpPr>
          <p:cNvPr id="11" name="标题 1"/>
          <p:cNvSpPr txBox="1"/>
          <p:nvPr/>
        </p:nvSpPr>
        <p:spPr>
          <a:xfrm rot="16200000" flipH="1" flipV="1">
            <a:off x="1597309" y="5863370"/>
            <a:ext cx="191874" cy="109764"/>
          </a:xfrm>
          <a:prstGeom prst="triangle">
            <a:avLst/>
          </a:prstGeom>
          <a:solidFill>
            <a:schemeClr val="accent2">
              <a:alpha val="8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4000"/>
          </a:p>
        </p:txBody>
      </p:sp>
      <p:sp>
        <p:nvSpPr>
          <p:cNvPr id="12" name="标题 1"/>
          <p:cNvSpPr txBox="1"/>
          <p:nvPr/>
        </p:nvSpPr>
        <p:spPr>
          <a:xfrm rot="16200000" flipH="1" flipV="1">
            <a:off x="1782793" y="5863370"/>
            <a:ext cx="191874" cy="109764"/>
          </a:xfrm>
          <a:prstGeom prst="triangle">
            <a:avLst/>
          </a:prstGeom>
          <a:solidFill>
            <a:schemeClr val="accent2">
              <a:alpha val="5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4000"/>
          </a:p>
        </p:txBody>
      </p:sp>
      <p:sp>
        <p:nvSpPr>
          <p:cNvPr id="13" name="标题 1"/>
          <p:cNvSpPr txBox="1"/>
          <p:nvPr/>
        </p:nvSpPr>
        <p:spPr>
          <a:xfrm>
            <a:off x="438153" y="454500"/>
            <a:ext cx="6685308" cy="510950"/>
          </a:xfrm>
          <a:prstGeom prst="parallelogram">
            <a:avLst>
              <a:gd name="adj" fmla="val 429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9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73150" y="475975"/>
            <a:ext cx="1074575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（一）T2DM缓解的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意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义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alphaModFix amt="100000"/>
            </a:blip>
            <a:srcRect/>
            <a:stretch>
              <a:fillRect/>
            </a:stretch>
          </p:blipFill>
          <p:spPr>
            <a:xfrm>
              <a:off x="0" y="0"/>
              <a:ext cx="4840225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alphaModFix amt="100000"/>
            </a:blip>
            <a:srcRect/>
            <a:stretch>
              <a:fillRect/>
            </a:stretch>
          </p:blipFill>
          <p:spPr>
            <a:xfrm>
              <a:off x="10704576" y="0"/>
              <a:ext cx="1487424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标题 1"/>
          <p:cNvSpPr txBox="1"/>
          <p:nvPr/>
        </p:nvSpPr>
        <p:spPr>
          <a:xfrm rot="16200000" flipH="1">
            <a:off x="1352405" y="-1005120"/>
            <a:ext cx="3859803" cy="3859463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-401785" y="1780337"/>
            <a:ext cx="2148540" cy="2148349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 flipH="1">
            <a:off x="-42" y="162431"/>
            <a:ext cx="967912" cy="967826"/>
          </a:xfrm>
          <a:custGeom>
            <a:avLst/>
            <a:gdLst>
              <a:gd name="connsiteX0" fmla="*/ 0 w 1828800"/>
              <a:gd name="connsiteY0" fmla="*/ 1152699 h 1828800"/>
              <a:gd name="connsiteX1" fmla="*/ 0 w 1828800"/>
              <a:gd name="connsiteY1" fmla="*/ 676101 h 1828800"/>
              <a:gd name="connsiteX2" fmla="*/ 676101 w 1828800"/>
              <a:gd name="connsiteY2" fmla="*/ 676101 h 1828800"/>
              <a:gd name="connsiteX3" fmla="*/ 676101 w 1828800"/>
              <a:gd name="connsiteY3" fmla="*/ 0 h 1828800"/>
              <a:gd name="connsiteX4" fmla="*/ 1152699 w 1828800"/>
              <a:gd name="connsiteY4" fmla="*/ 0 h 1828800"/>
              <a:gd name="connsiteX5" fmla="*/ 1152699 w 1828800"/>
              <a:gd name="connsiteY5" fmla="*/ 676101 h 1828800"/>
              <a:gd name="connsiteX6" fmla="*/ 1828800 w 1828800"/>
              <a:gd name="connsiteY6" fmla="*/ 676101 h 1828800"/>
              <a:gd name="connsiteX7" fmla="*/ 1828800 w 1828800"/>
              <a:gd name="connsiteY7" fmla="*/ 1152699 h 1828800"/>
              <a:gd name="connsiteX8" fmla="*/ 1152699 w 1828800"/>
              <a:gd name="connsiteY8" fmla="*/ 1152699 h 1828800"/>
              <a:gd name="connsiteX9" fmla="*/ 1152699 w 1828800"/>
              <a:gd name="connsiteY9" fmla="*/ 1828800 h 1828800"/>
              <a:gd name="connsiteX10" fmla="*/ 676101 w 1828800"/>
              <a:gd name="connsiteY10" fmla="*/ 1828800 h 1828800"/>
              <a:gd name="connsiteX11" fmla="*/ 676101 w 1828800"/>
              <a:gd name="connsiteY11" fmla="*/ 1152699 h 1828800"/>
            </a:gdLst>
            <a:ahLst/>
            <a:cxnLst/>
            <a:rect l="l" t="t" r="r" b="b"/>
            <a:pathLst>
              <a:path w="1828800" h="1828800">
                <a:moveTo>
                  <a:pt x="0" y="1152699"/>
                </a:moveTo>
                <a:lnTo>
                  <a:pt x="0" y="676101"/>
                </a:lnTo>
                <a:lnTo>
                  <a:pt x="676101" y="676101"/>
                </a:lnTo>
                <a:lnTo>
                  <a:pt x="676101" y="0"/>
                </a:lnTo>
                <a:lnTo>
                  <a:pt x="1152699" y="0"/>
                </a:lnTo>
                <a:lnTo>
                  <a:pt x="1152699" y="676101"/>
                </a:lnTo>
                <a:lnTo>
                  <a:pt x="1828800" y="676101"/>
                </a:lnTo>
                <a:lnTo>
                  <a:pt x="1828800" y="1152699"/>
                </a:lnTo>
                <a:lnTo>
                  <a:pt x="1152699" y="1152699"/>
                </a:lnTo>
                <a:lnTo>
                  <a:pt x="1152699" y="1828800"/>
                </a:lnTo>
                <a:lnTo>
                  <a:pt x="676101" y="1828800"/>
                </a:lnTo>
                <a:lnTo>
                  <a:pt x="676101" y="11526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15000"/>
                </a:schemeClr>
              </a:gs>
              <a:gs pos="8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accent1">
                  <a:lumMod val="30000"/>
                  <a:lumOff val="70000"/>
                  <a:alpha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721500" y="3128508"/>
            <a:ext cx="468000" cy="21476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774004" y="4260047"/>
            <a:ext cx="6003458" cy="961609"/>
          </a:xfrm>
          <a:custGeom>
            <a:avLst/>
            <a:gdLst>
              <a:gd name="connsiteX0" fmla="*/ 0 w 5312092"/>
              <a:gd name="connsiteY0" fmla="*/ 672656 h 850868"/>
              <a:gd name="connsiteX1" fmla="*/ 4380453 w 5312092"/>
              <a:gd name="connsiteY1" fmla="*/ 672656 h 850868"/>
              <a:gd name="connsiteX2" fmla="*/ 4493895 w 5312092"/>
              <a:gd name="connsiteY2" fmla="*/ 486251 h 850868"/>
              <a:gd name="connsiteX3" fmla="*/ 4647915 w 5312092"/>
              <a:gd name="connsiteY3" fmla="*/ 753618 h 850868"/>
              <a:gd name="connsiteX4" fmla="*/ 4818126 w 5312092"/>
              <a:gd name="connsiteY4" fmla="*/ 0 h 850868"/>
              <a:gd name="connsiteX5" fmla="*/ 4931569 w 5312092"/>
              <a:gd name="connsiteY5" fmla="*/ 850868 h 850868"/>
              <a:gd name="connsiteX6" fmla="*/ 5012627 w 5312092"/>
              <a:gd name="connsiteY6" fmla="*/ 672656 h 850868"/>
              <a:gd name="connsiteX7" fmla="*/ 5312093 w 5312092"/>
              <a:gd name="connsiteY7" fmla="*/ 672656 h 850868"/>
            </a:gdLst>
            <a:ahLst/>
            <a:cxnLst/>
            <a:rect l="l" t="t" r="r" b="b"/>
            <a:pathLst>
              <a:path w="5312092" h="850868">
                <a:moveTo>
                  <a:pt x="0" y="672656"/>
                </a:moveTo>
                <a:lnTo>
                  <a:pt x="4380453" y="672656"/>
                </a:lnTo>
                <a:lnTo>
                  <a:pt x="4493895" y="486251"/>
                </a:lnTo>
                <a:lnTo>
                  <a:pt x="4647915" y="753618"/>
                </a:lnTo>
                <a:lnTo>
                  <a:pt x="4818126" y="0"/>
                </a:lnTo>
                <a:lnTo>
                  <a:pt x="4931569" y="850868"/>
                </a:lnTo>
                <a:lnTo>
                  <a:pt x="5012627" y="672656"/>
                </a:lnTo>
                <a:lnTo>
                  <a:pt x="5312093" y="672656"/>
                </a:lnTo>
              </a:path>
            </a:pathLst>
          </a:custGeom>
          <a:noFill/>
          <a:ln w="28575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40681" y="414361"/>
            <a:ext cx="3859768" cy="2925739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>
                <a:ln w="12700">
                  <a:solidFill>
                    <a:srgbClr val="262626">
                      <a:alpha val="100000"/>
                    </a:srgbClr>
                  </a:solidFill>
                </a:ln>
                <a:noFill/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3"/>
            </p:custDataLst>
          </p:nvPr>
        </p:nvSpPr>
        <p:spPr>
          <a:xfrm>
            <a:off x="4840681" y="3440942"/>
            <a:ext cx="5142656" cy="22061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二、</a:t>
            </a:r>
            <a:r>
              <a:rPr kumimoji="1" lang="en-US" altLang="zh-CN" sz="33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T2DM缓解的</a:t>
            </a:r>
            <a:r>
              <a:rPr kumimoji="1" lang="zh-CN" altLang="en-US" sz="33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机制</a:t>
            </a:r>
            <a:endParaRPr kumimoji="1" lang="zh-CN" altLang="en-US" sz="33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0" y="1535650"/>
            <a:ext cx="3116603" cy="4411925"/>
          </a:xfrm>
          <a:prstGeom prst="roundRect">
            <a:avLst>
              <a:gd name="adj" fmla="val 360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>
            <a:off x="1105414" y="2142350"/>
            <a:ext cx="3559719" cy="3198525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55600" dist="38100" dir="270000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 flipH="1">
            <a:off x="4305695" y="4976501"/>
            <a:ext cx="329916" cy="329916"/>
          </a:xfrm>
          <a:custGeom>
            <a:avLst/>
            <a:gdLst>
              <a:gd name="connsiteX0" fmla="*/ 0 w 1272540"/>
              <a:gd name="connsiteY0" fmla="*/ 636270 h 1272540"/>
              <a:gd name="connsiteX1" fmla="*/ 152400 w 1272540"/>
              <a:gd name="connsiteY1" fmla="*/ 483870 h 1272540"/>
              <a:gd name="connsiteX2" fmla="*/ 483870 w 1272540"/>
              <a:gd name="connsiteY2" fmla="*/ 483870 h 1272540"/>
              <a:gd name="connsiteX3" fmla="*/ 483870 w 1272540"/>
              <a:gd name="connsiteY3" fmla="*/ 152400 h 1272540"/>
              <a:gd name="connsiteX4" fmla="*/ 636270 w 1272540"/>
              <a:gd name="connsiteY4" fmla="*/ 0 h 1272540"/>
              <a:gd name="connsiteX5" fmla="*/ 788670 w 1272540"/>
              <a:gd name="connsiteY5" fmla="*/ 152400 h 1272540"/>
              <a:gd name="connsiteX6" fmla="*/ 788670 w 1272540"/>
              <a:gd name="connsiteY6" fmla="*/ 483870 h 1272540"/>
              <a:gd name="connsiteX7" fmla="*/ 1120140 w 1272540"/>
              <a:gd name="connsiteY7" fmla="*/ 483870 h 1272540"/>
              <a:gd name="connsiteX8" fmla="*/ 1272540 w 1272540"/>
              <a:gd name="connsiteY8" fmla="*/ 636270 h 1272540"/>
              <a:gd name="connsiteX9" fmla="*/ 1120140 w 1272540"/>
              <a:gd name="connsiteY9" fmla="*/ 788670 h 1272540"/>
              <a:gd name="connsiteX10" fmla="*/ 788670 w 1272540"/>
              <a:gd name="connsiteY10" fmla="*/ 788670 h 1272540"/>
              <a:gd name="connsiteX11" fmla="*/ 788670 w 1272540"/>
              <a:gd name="connsiteY11" fmla="*/ 1120140 h 1272540"/>
              <a:gd name="connsiteX12" fmla="*/ 636270 w 1272540"/>
              <a:gd name="connsiteY12" fmla="*/ 1272540 h 1272540"/>
              <a:gd name="connsiteX13" fmla="*/ 483870 w 1272540"/>
              <a:gd name="connsiteY13" fmla="*/ 1120140 h 1272540"/>
              <a:gd name="connsiteX14" fmla="*/ 483870 w 1272540"/>
              <a:gd name="connsiteY14" fmla="*/ 788670 h 1272540"/>
              <a:gd name="connsiteX15" fmla="*/ 152400 w 1272540"/>
              <a:gd name="connsiteY15" fmla="*/ 788670 h 1272540"/>
              <a:gd name="connsiteX16" fmla="*/ 0 w 1272540"/>
              <a:gd name="connsiteY16" fmla="*/ 636270 h 1272540"/>
            </a:gdLst>
            <a:ahLst/>
            <a:cxnLst/>
            <a:rect l="l" t="t" r="r" b="b"/>
            <a:pathLst>
              <a:path w="1272540" h="1272540">
                <a:moveTo>
                  <a:pt x="0" y="636270"/>
                </a:moveTo>
                <a:cubicBezTo>
                  <a:pt x="0" y="552102"/>
                  <a:pt x="68232" y="483870"/>
                  <a:pt x="152400" y="483870"/>
                </a:cubicBezTo>
                <a:lnTo>
                  <a:pt x="483870" y="483870"/>
                </a:lnTo>
                <a:lnTo>
                  <a:pt x="483870" y="152400"/>
                </a:lnTo>
                <a:cubicBezTo>
                  <a:pt x="483870" y="68232"/>
                  <a:pt x="552102" y="0"/>
                  <a:pt x="636270" y="0"/>
                </a:cubicBezTo>
                <a:cubicBezTo>
                  <a:pt x="720438" y="0"/>
                  <a:pt x="788670" y="68232"/>
                  <a:pt x="788670" y="152400"/>
                </a:cubicBezTo>
                <a:lnTo>
                  <a:pt x="788670" y="483870"/>
                </a:lnTo>
                <a:lnTo>
                  <a:pt x="1120140" y="483870"/>
                </a:lnTo>
                <a:cubicBezTo>
                  <a:pt x="1204308" y="483870"/>
                  <a:pt x="1272540" y="552102"/>
                  <a:pt x="1272540" y="636270"/>
                </a:cubicBezTo>
                <a:cubicBezTo>
                  <a:pt x="1272540" y="720438"/>
                  <a:pt x="1204308" y="788670"/>
                  <a:pt x="1120140" y="788670"/>
                </a:cubicBezTo>
                <a:lnTo>
                  <a:pt x="788670" y="788670"/>
                </a:lnTo>
                <a:lnTo>
                  <a:pt x="788670" y="1120140"/>
                </a:lnTo>
                <a:cubicBezTo>
                  <a:pt x="788670" y="1204308"/>
                  <a:pt x="720438" y="1272540"/>
                  <a:pt x="636270" y="1272540"/>
                </a:cubicBezTo>
                <a:cubicBezTo>
                  <a:pt x="552102" y="1272540"/>
                  <a:pt x="483870" y="1204308"/>
                  <a:pt x="483870" y="1120140"/>
                </a:cubicBezTo>
                <a:lnTo>
                  <a:pt x="483870" y="788670"/>
                </a:lnTo>
                <a:lnTo>
                  <a:pt x="152400" y="788670"/>
                </a:lnTo>
                <a:cubicBezTo>
                  <a:pt x="68232" y="788670"/>
                  <a:pt x="0" y="720438"/>
                  <a:pt x="0" y="63627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723130" y="2204720"/>
            <a:ext cx="7143115" cy="29457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新诊断及病程5年内的T2DM患者胰腺中尚留存一定数量的β细胞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kumimoji="1" lang="zh-CN" altLang="en-US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多数是静息或处于去分化状态的非功能性β细胞，不分泌胰岛素。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高糖毒性会引起β细胞功能紊乱、甚至失活，从而导致β细胞休眠，使胰岛素分泌减少70%以上。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纠正其他相关因素，可使去分化的β细胞再分化为成熟的β细胞，恢复胰岛素分泌能力。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943475" y="1535430"/>
            <a:ext cx="6174105" cy="4489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1.纠正胰岛β细胞去分化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438153" y="454500"/>
            <a:ext cx="6685308" cy="510950"/>
          </a:xfrm>
          <a:prstGeom prst="parallelogram">
            <a:avLst>
              <a:gd name="adj" fmla="val 429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9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73150" y="475975"/>
            <a:ext cx="1074575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（二）T2DM缓解的机制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535" name="Picture 34" descr="Pancreas_small"/>
          <p:cNvPicPr>
            <a:picLocks noChangeAspect="1"/>
          </p:cNvPicPr>
          <p:nvPr/>
        </p:nvPicPr>
        <p:blipFill>
          <a:blip r:embed="rId1">
            <a:clrChange>
              <a:clrFrom>
                <a:srgbClr val="BA815C"/>
              </a:clrFrom>
              <a:clrTo>
                <a:srgbClr val="BA815C">
                  <a:alpha val="0"/>
                </a:srgbClr>
              </a:clrTo>
            </a:clrChange>
          </a:blip>
          <a:stretch>
            <a:fillRect/>
          </a:stretch>
        </p:blipFill>
        <p:spPr>
          <a:xfrm rot="541511">
            <a:off x="2188210" y="4091940"/>
            <a:ext cx="1057910" cy="695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2"/>
          <a:srcRect b="215"/>
          <a:stretch>
            <a:fillRect/>
          </a:stretch>
        </p:blipFill>
        <p:spPr>
          <a:xfrm>
            <a:off x="1631008" y="2420729"/>
            <a:ext cx="2399244" cy="14811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0" y="1535650"/>
            <a:ext cx="3116603" cy="4411925"/>
          </a:xfrm>
          <a:prstGeom prst="roundRect">
            <a:avLst>
              <a:gd name="adj" fmla="val 360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>
            <a:off x="1105414" y="2142350"/>
            <a:ext cx="3559719" cy="3198525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55600" dist="38100" dir="270000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 flipH="1">
            <a:off x="4305695" y="4976501"/>
            <a:ext cx="329916" cy="329916"/>
          </a:xfrm>
          <a:custGeom>
            <a:avLst/>
            <a:gdLst>
              <a:gd name="connsiteX0" fmla="*/ 0 w 1272540"/>
              <a:gd name="connsiteY0" fmla="*/ 636270 h 1272540"/>
              <a:gd name="connsiteX1" fmla="*/ 152400 w 1272540"/>
              <a:gd name="connsiteY1" fmla="*/ 483870 h 1272540"/>
              <a:gd name="connsiteX2" fmla="*/ 483870 w 1272540"/>
              <a:gd name="connsiteY2" fmla="*/ 483870 h 1272540"/>
              <a:gd name="connsiteX3" fmla="*/ 483870 w 1272540"/>
              <a:gd name="connsiteY3" fmla="*/ 152400 h 1272540"/>
              <a:gd name="connsiteX4" fmla="*/ 636270 w 1272540"/>
              <a:gd name="connsiteY4" fmla="*/ 0 h 1272540"/>
              <a:gd name="connsiteX5" fmla="*/ 788670 w 1272540"/>
              <a:gd name="connsiteY5" fmla="*/ 152400 h 1272540"/>
              <a:gd name="connsiteX6" fmla="*/ 788670 w 1272540"/>
              <a:gd name="connsiteY6" fmla="*/ 483870 h 1272540"/>
              <a:gd name="connsiteX7" fmla="*/ 1120140 w 1272540"/>
              <a:gd name="connsiteY7" fmla="*/ 483870 h 1272540"/>
              <a:gd name="connsiteX8" fmla="*/ 1272540 w 1272540"/>
              <a:gd name="connsiteY8" fmla="*/ 636270 h 1272540"/>
              <a:gd name="connsiteX9" fmla="*/ 1120140 w 1272540"/>
              <a:gd name="connsiteY9" fmla="*/ 788670 h 1272540"/>
              <a:gd name="connsiteX10" fmla="*/ 788670 w 1272540"/>
              <a:gd name="connsiteY10" fmla="*/ 788670 h 1272540"/>
              <a:gd name="connsiteX11" fmla="*/ 788670 w 1272540"/>
              <a:gd name="connsiteY11" fmla="*/ 1120140 h 1272540"/>
              <a:gd name="connsiteX12" fmla="*/ 636270 w 1272540"/>
              <a:gd name="connsiteY12" fmla="*/ 1272540 h 1272540"/>
              <a:gd name="connsiteX13" fmla="*/ 483870 w 1272540"/>
              <a:gd name="connsiteY13" fmla="*/ 1120140 h 1272540"/>
              <a:gd name="connsiteX14" fmla="*/ 483870 w 1272540"/>
              <a:gd name="connsiteY14" fmla="*/ 788670 h 1272540"/>
              <a:gd name="connsiteX15" fmla="*/ 152400 w 1272540"/>
              <a:gd name="connsiteY15" fmla="*/ 788670 h 1272540"/>
              <a:gd name="connsiteX16" fmla="*/ 0 w 1272540"/>
              <a:gd name="connsiteY16" fmla="*/ 636270 h 1272540"/>
            </a:gdLst>
            <a:ahLst/>
            <a:cxnLst/>
            <a:rect l="l" t="t" r="r" b="b"/>
            <a:pathLst>
              <a:path w="1272540" h="1272540">
                <a:moveTo>
                  <a:pt x="0" y="636270"/>
                </a:moveTo>
                <a:cubicBezTo>
                  <a:pt x="0" y="552102"/>
                  <a:pt x="68232" y="483870"/>
                  <a:pt x="152400" y="483870"/>
                </a:cubicBezTo>
                <a:lnTo>
                  <a:pt x="483870" y="483870"/>
                </a:lnTo>
                <a:lnTo>
                  <a:pt x="483870" y="152400"/>
                </a:lnTo>
                <a:cubicBezTo>
                  <a:pt x="483870" y="68232"/>
                  <a:pt x="552102" y="0"/>
                  <a:pt x="636270" y="0"/>
                </a:cubicBezTo>
                <a:cubicBezTo>
                  <a:pt x="720438" y="0"/>
                  <a:pt x="788670" y="68232"/>
                  <a:pt x="788670" y="152400"/>
                </a:cubicBezTo>
                <a:lnTo>
                  <a:pt x="788670" y="483870"/>
                </a:lnTo>
                <a:lnTo>
                  <a:pt x="1120140" y="483870"/>
                </a:lnTo>
                <a:cubicBezTo>
                  <a:pt x="1204308" y="483870"/>
                  <a:pt x="1272540" y="552102"/>
                  <a:pt x="1272540" y="636270"/>
                </a:cubicBezTo>
                <a:cubicBezTo>
                  <a:pt x="1272540" y="720438"/>
                  <a:pt x="1204308" y="788670"/>
                  <a:pt x="1120140" y="788670"/>
                </a:cubicBezTo>
                <a:lnTo>
                  <a:pt x="788670" y="788670"/>
                </a:lnTo>
                <a:lnTo>
                  <a:pt x="788670" y="1120140"/>
                </a:lnTo>
                <a:cubicBezTo>
                  <a:pt x="788670" y="1204308"/>
                  <a:pt x="720438" y="1272540"/>
                  <a:pt x="636270" y="1272540"/>
                </a:cubicBezTo>
                <a:cubicBezTo>
                  <a:pt x="552102" y="1272540"/>
                  <a:pt x="483870" y="1204308"/>
                  <a:pt x="483870" y="1120140"/>
                </a:cubicBezTo>
                <a:lnTo>
                  <a:pt x="483870" y="788670"/>
                </a:lnTo>
                <a:lnTo>
                  <a:pt x="152400" y="788670"/>
                </a:lnTo>
                <a:cubicBezTo>
                  <a:pt x="68232" y="788670"/>
                  <a:pt x="0" y="720438"/>
                  <a:pt x="0" y="63627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078284" y="1535558"/>
            <a:ext cx="6174000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2.纠正胰岛素抵抗</a:t>
            </a:r>
            <a:endParaRPr kumimoji="1" lang="en-US" altLang="zh-CN" sz="2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016500" y="2456815"/>
            <a:ext cx="6144260" cy="2569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在T2DM早期，高血糖促进胰岛β细胞代偿性分泌更多胰岛素，以维持血糖正常。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新诊断T2DM患者中，高胰岛素血症患者占50%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随着病程进展，胰岛β细胞功能受损，导致T2DM不可缓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纠正胰岛素抵抗可显著改善β细胞功能。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438153" y="454500"/>
            <a:ext cx="6685308" cy="510950"/>
          </a:xfrm>
          <a:prstGeom prst="parallelogram">
            <a:avLst>
              <a:gd name="adj" fmla="val 429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9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73150" y="475975"/>
            <a:ext cx="1074575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（二）T2DM缓解的机制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547" name="Picture 56" descr="Liver_small"/>
          <p:cNvPicPr>
            <a:picLocks noChangeAspect="1"/>
          </p:cNvPicPr>
          <p:nvPr/>
        </p:nvPicPr>
        <p:blipFill>
          <a:blip r:embed="rId1">
            <a:clrChange>
              <a:clrFrom>
                <a:srgbClr val="830123"/>
              </a:clrFrom>
              <a:clrTo>
                <a:srgbClr val="830123">
                  <a:alpha val="0"/>
                </a:srgbClr>
              </a:clrTo>
            </a:clrChange>
            <a:lum bright="17999"/>
          </a:blip>
          <a:stretch>
            <a:fillRect/>
          </a:stretch>
        </p:blipFill>
        <p:spPr>
          <a:xfrm>
            <a:off x="2352040" y="2593340"/>
            <a:ext cx="1355090" cy="1038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8" name="Picture 35" descr="Muscle_small"/>
          <p:cNvPicPr>
            <a:picLocks noChangeAspect="1"/>
          </p:cNvPicPr>
          <p:nvPr/>
        </p:nvPicPr>
        <p:blipFill>
          <a:blip r:embed="rId2">
            <a:clrChange>
              <a:clrFrom>
                <a:srgbClr val="DB2847"/>
              </a:clrFrom>
              <a:clrTo>
                <a:srgbClr val="DB2847">
                  <a:alpha val="0"/>
                </a:srgbClr>
              </a:clrTo>
            </a:clrChange>
          </a:blip>
          <a:stretch>
            <a:fillRect/>
          </a:stretch>
        </p:blipFill>
        <p:spPr>
          <a:xfrm rot="-1700530">
            <a:off x="1525905" y="3963670"/>
            <a:ext cx="1535430" cy="548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9" name="Picture 4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-181828">
            <a:off x="2941955" y="4123055"/>
            <a:ext cx="1169035" cy="561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ags/tag10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ags/tag11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ags/tag12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ags/tag13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ags/tag14.xml><?xml version="1.0" encoding="utf-8"?>
<p:tagLst xmlns:p="http://schemas.openxmlformats.org/presentationml/2006/main">
  <p:tag name="KSO_WM_UNIT_INDEX" val="5"/>
  <p:tag name="KSO_WM_UNIT_TYPE" val="a"/>
  <p:tag name="KSO_WM_BEAUTIFY_FLAG" val="#wm#"/>
  <p:tag name="SlideZOrder" val="8"/>
</p:tagLst>
</file>

<file path=ppt/tags/tag2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ags/tag3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ags/tag4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ags/tag5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ags/tag6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ags/tag7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ags/tag8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ags/tag9.xml><?xml version="1.0" encoding="utf-8"?>
<p:tagLst xmlns:p="http://schemas.openxmlformats.org/presentationml/2006/main">
  <p:tag name="KSO_WM_DIAGRAM_VIRTUALLY_FRAME" val="{&quot;height&quot;:464.95,&quot;left&quot;:356.02346456692914,&quot;top&quot;:23.75,&quot;width&quot;:556.7765354330709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F2626"/>
      </a:accent1>
      <a:accent2>
        <a:srgbClr val="BD1616"/>
      </a:accent2>
      <a:accent3>
        <a:srgbClr val="FFE6E6"/>
      </a:accent3>
      <a:accent4>
        <a:srgbClr val="3F3F3F"/>
      </a:accent4>
      <a:accent5>
        <a:srgbClr val="3F3F3F"/>
      </a:accent5>
      <a:accent6>
        <a:srgbClr val="3F3F3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F2626"/>
      </a:accent1>
      <a:accent2>
        <a:srgbClr val="BD1616"/>
      </a:accent2>
      <a:accent3>
        <a:srgbClr val="FFE6E6"/>
      </a:accent3>
      <a:accent4>
        <a:srgbClr val="3F3F3F"/>
      </a:accent4>
      <a:accent5>
        <a:srgbClr val="3F3F3F"/>
      </a:accent5>
      <a:accent6>
        <a:srgbClr val="3F3F3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F2626"/>
      </a:accent1>
      <a:accent2>
        <a:srgbClr val="BD1616"/>
      </a:accent2>
      <a:accent3>
        <a:srgbClr val="FFE6E6"/>
      </a:accent3>
      <a:accent4>
        <a:srgbClr val="3F3F3F"/>
      </a:accent4>
      <a:accent5>
        <a:srgbClr val="3F3F3F"/>
      </a:accent5>
      <a:accent6>
        <a:srgbClr val="3F3F3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F2626"/>
      </a:accent1>
      <a:accent2>
        <a:srgbClr val="BD1616"/>
      </a:accent2>
      <a:accent3>
        <a:srgbClr val="FFE6E6"/>
      </a:accent3>
      <a:accent4>
        <a:srgbClr val="3F3F3F"/>
      </a:accent4>
      <a:accent5>
        <a:srgbClr val="3F3F3F"/>
      </a:accent5>
      <a:accent6>
        <a:srgbClr val="3F3F3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F2626"/>
      </a:accent1>
      <a:accent2>
        <a:srgbClr val="BD1616"/>
      </a:accent2>
      <a:accent3>
        <a:srgbClr val="FFE6E6"/>
      </a:accent3>
      <a:accent4>
        <a:srgbClr val="3F3F3F"/>
      </a:accent4>
      <a:accent5>
        <a:srgbClr val="3F3F3F"/>
      </a:accent5>
      <a:accent6>
        <a:srgbClr val="3F3F3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F2626"/>
      </a:accent1>
      <a:accent2>
        <a:srgbClr val="BD1616"/>
      </a:accent2>
      <a:accent3>
        <a:srgbClr val="FFE6E6"/>
      </a:accent3>
      <a:accent4>
        <a:srgbClr val="3F3F3F"/>
      </a:accent4>
      <a:accent5>
        <a:srgbClr val="3F3F3F"/>
      </a:accent5>
      <a:accent6>
        <a:srgbClr val="3F3F3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F2626"/>
      </a:accent1>
      <a:accent2>
        <a:srgbClr val="BD1616"/>
      </a:accent2>
      <a:accent3>
        <a:srgbClr val="FFE6E6"/>
      </a:accent3>
      <a:accent4>
        <a:srgbClr val="3F3F3F"/>
      </a:accent4>
      <a:accent5>
        <a:srgbClr val="3F3F3F"/>
      </a:accent5>
      <a:accent6>
        <a:srgbClr val="3F3F3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F2626"/>
      </a:accent1>
      <a:accent2>
        <a:srgbClr val="BD1616"/>
      </a:accent2>
      <a:accent3>
        <a:srgbClr val="FFE6E6"/>
      </a:accent3>
      <a:accent4>
        <a:srgbClr val="3F3F3F"/>
      </a:accent4>
      <a:accent5>
        <a:srgbClr val="3F3F3F"/>
      </a:accent5>
      <a:accent6>
        <a:srgbClr val="3F3F3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F2626"/>
      </a:accent1>
      <a:accent2>
        <a:srgbClr val="BD1616"/>
      </a:accent2>
      <a:accent3>
        <a:srgbClr val="FFE6E6"/>
      </a:accent3>
      <a:accent4>
        <a:srgbClr val="3F3F3F"/>
      </a:accent4>
      <a:accent5>
        <a:srgbClr val="3F3F3F"/>
      </a:accent5>
      <a:accent6>
        <a:srgbClr val="3F3F3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F2626"/>
      </a:accent1>
      <a:accent2>
        <a:srgbClr val="BD1616"/>
      </a:accent2>
      <a:accent3>
        <a:srgbClr val="FFE6E6"/>
      </a:accent3>
      <a:accent4>
        <a:srgbClr val="3F3F3F"/>
      </a:accent4>
      <a:accent5>
        <a:srgbClr val="3F3F3F"/>
      </a:accent5>
      <a:accent6>
        <a:srgbClr val="3F3F3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3536</Words>
  <Application>WPS 演示</Application>
  <PresentationFormat/>
  <Paragraphs>246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29</vt:i4>
      </vt:variant>
    </vt:vector>
  </HeadingPairs>
  <TitlesOfParts>
    <vt:vector size="59" baseType="lpstr">
      <vt:lpstr>Arial</vt:lpstr>
      <vt:lpstr>宋体</vt:lpstr>
      <vt:lpstr>Wingdings</vt:lpstr>
      <vt:lpstr>Source Han Sans</vt:lpstr>
      <vt:lpstr>Droid Sans Fallback</vt:lpstr>
      <vt:lpstr>微软雅黑</vt:lpstr>
      <vt:lpstr>方正黑体_GBK</vt:lpstr>
      <vt:lpstr>微软雅黑 Light</vt:lpstr>
      <vt:lpstr>HelloFont WenYiHei</vt:lpstr>
      <vt:lpstr>华文中宋</vt:lpstr>
      <vt:lpstr>Source Han Sans CN Bold</vt:lpstr>
      <vt:lpstr>Noto Sans CJK JP Bold</vt:lpstr>
      <vt:lpstr>等线</vt:lpstr>
      <vt:lpstr>DejaVu Sans</vt:lpstr>
      <vt:lpstr>宋体</vt:lpstr>
      <vt:lpstr>Arial Unicode MS</vt:lpstr>
      <vt:lpstr>Calibri</vt:lpstr>
      <vt:lpstr>方正书宋_GBK</vt:lpstr>
      <vt:lpstr>OPPOSans B</vt:lpstr>
      <vt:lpstr>Wingdings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11_Office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提问！</vt:lpstr>
      <vt:lpstr>回答！</vt:lpstr>
      <vt:lpstr>提问！</vt:lpstr>
      <vt:lpstr>回答！</vt:lpstr>
      <vt:lpstr>提问！</vt:lpstr>
      <vt:lpstr>回答！</vt:lpstr>
      <vt:lpstr>提问！</vt:lpstr>
      <vt:lpstr>回答！</vt:lpstr>
      <vt:lpstr>提问！</vt:lpstr>
      <vt:lpstr>回答！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user</cp:lastModifiedBy>
  <cp:revision>14</cp:revision>
  <dcterms:created xsi:type="dcterms:W3CDTF">2025-05-29T07:06:00Z</dcterms:created>
  <dcterms:modified xsi:type="dcterms:W3CDTF">2025-05-29T07:06:00Z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971A5FA5A20A4528AEA2EF70D8A9E79A_12</vt:lpwstr>
  </property>
  <property fmtid="{D5CDD505-2E9C-101B-9397-08002B2CF9AE}" pid="3" name="KSOProductBuildVer">
    <vt:lpwstr>2052-11.8.2.1129</vt:lpwstr>
  </property>
</Properties>
</file>