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1259" r:id="rId3"/>
    <p:sldId id="1050" r:id="rId4"/>
    <p:sldId id="1181" r:id="rId6"/>
    <p:sldId id="1411" r:id="rId7"/>
    <p:sldId id="1412" r:id="rId8"/>
    <p:sldId id="1413" r:id="rId9"/>
    <p:sldId id="1451" r:id="rId10"/>
    <p:sldId id="1448" r:id="rId11"/>
    <p:sldId id="1415" r:id="rId12"/>
    <p:sldId id="1452" r:id="rId13"/>
    <p:sldId id="1449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楷体" panose="02010609060101010101" charset="-122"/>
      <p:regular r:id="rId20"/>
    </p:embeddedFont>
    <p:embeddedFont>
      <p:font typeface="等线" panose="02010600030101010101" charset="-122"/>
      <p:regular r:id="rId21"/>
    </p:embeddedFont>
    <p:embeddedFont>
      <p:font typeface="等线 Light" panose="02010600030101010101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208" userDrawn="1">
          <p15:clr>
            <a:srgbClr val="A4A3A4"/>
          </p15:clr>
        </p15:guide>
        <p15:guide id="3" pos="7527" userDrawn="1">
          <p15:clr>
            <a:srgbClr val="A4A3A4"/>
          </p15:clr>
        </p15:guide>
        <p15:guide id="4" orient="horz" pos="39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  <p:cmAuthor id="3" name="Administra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50012"/>
    <a:srgbClr val="EF5FAD"/>
    <a:srgbClr val="24B9D7"/>
    <a:srgbClr val="1CBBBD"/>
    <a:srgbClr val="0083C7"/>
    <a:srgbClr val="00B4CB"/>
    <a:srgbClr val="E4A500"/>
    <a:srgbClr val="6A1586"/>
    <a:srgbClr val="E6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87548" autoAdjust="0"/>
  </p:normalViewPr>
  <p:slideViewPr>
    <p:cSldViewPr snapToGrid="0" showGuides="1">
      <p:cViewPr varScale="1">
        <p:scale>
          <a:sx n="78" d="100"/>
          <a:sy n="78" d="100"/>
        </p:scale>
        <p:origin x="1176" y="96"/>
      </p:cViewPr>
      <p:guideLst>
        <p:guide orient="horz" pos="168"/>
        <p:guide pos="208"/>
        <p:guide pos="7527"/>
        <p:guide orient="horz"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.xml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0698F-9E11-4E2E-8E80-3E72394266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6C1D-5CD8-46F6-8DAB-3A06ECFE23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96C1D-5CD8-46F6-8DAB-3A06ECFE23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" y="8906"/>
            <a:ext cx="12160332" cy="6840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58" y="5105297"/>
            <a:ext cx="1292942" cy="1616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095999" y="2839751"/>
            <a:ext cx="5491163" cy="284191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41822"/>
            <a:ext cx="1292942" cy="1616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796996" y="2317973"/>
            <a:ext cx="4598003" cy="296788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58" y="5105297"/>
            <a:ext cx="1292942" cy="1616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193800" y="177800"/>
            <a:ext cx="9810750" cy="171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1000" baseline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193800" y="1949450"/>
            <a:ext cx="9810750" cy="40195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8492" y="6553200"/>
            <a:ext cx="230887" cy="215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" y="8906"/>
            <a:ext cx="12160332" cy="6840187"/>
          </a:xfrm>
          <a:prstGeom prst="rect">
            <a:avLst/>
          </a:prstGeom>
        </p:spPr>
      </p:pic>
      <p:sp>
        <p:nvSpPr>
          <p:cNvPr id="5" name="等腰三角形 4"/>
          <p:cNvSpPr/>
          <p:nvPr userDrawn="1"/>
        </p:nvSpPr>
        <p:spPr>
          <a:xfrm rot="5400000">
            <a:off x="-22479" y="414159"/>
            <a:ext cx="325947" cy="2809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6642100"/>
            <a:ext cx="12192000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AAE72-555B-4183-9649-A4C52C7EFF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DDF9-0142-4337-8E22-9F141B5A6A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jpe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3"/>
          <p:cNvGrpSpPr/>
          <p:nvPr/>
        </p:nvGrpSpPr>
        <p:grpSpPr bwMode="auto">
          <a:xfrm>
            <a:off x="2899169" y="117218"/>
            <a:ext cx="6393661" cy="1419049"/>
            <a:chOff x="863" y="1431"/>
            <a:chExt cx="4028" cy="894"/>
          </a:xfrm>
        </p:grpSpPr>
        <p:sp>
          <p:nvSpPr>
            <p:cNvPr id="3" name="Text Box 151"/>
            <p:cNvSpPr txBox="1">
              <a:spLocks noChangeArrowheads="1"/>
            </p:cNvSpPr>
            <p:nvPr/>
          </p:nvSpPr>
          <p:spPr bwMode="auto">
            <a:xfrm>
              <a:off x="863" y="1431"/>
              <a:ext cx="2771" cy="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125000"/>
                </a:lnSpc>
                <a:defRPr/>
              </a:pPr>
              <a:endPara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" name="Text Box 152"/>
            <p:cNvSpPr txBox="1">
              <a:spLocks noChangeArrowheads="1"/>
            </p:cNvSpPr>
            <p:nvPr/>
          </p:nvSpPr>
          <p:spPr bwMode="auto">
            <a:xfrm>
              <a:off x="3730" y="1744"/>
              <a:ext cx="1161" cy="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defRPr/>
              </a:pPr>
              <a:endParaRPr lang="zh-CN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2598" y="1617700"/>
            <a:ext cx="10432236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良好睡眠，健康之源</a:t>
            </a:r>
            <a:r>
              <a:rPr lang="zh-CN" altLang="en-US" sz="4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zh-CN" altLang="en-US" sz="4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904" y="279648"/>
            <a:ext cx="977900" cy="9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373745" y="36233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精神医学</a:t>
            </a:r>
            <a:r>
              <a:rPr lang="en-US" altLang="zh-CN" sz="2000" b="1">
                <a:solidFill>
                  <a:srgbClr val="002060"/>
                </a:solidFill>
              </a:rPr>
              <a:t>II</a:t>
            </a:r>
            <a:r>
              <a:rPr lang="zh-CN" altLang="en-US" sz="2000" b="1">
                <a:solidFill>
                  <a:srgbClr val="002060"/>
                </a:solidFill>
              </a:rPr>
              <a:t>科二病区</a:t>
            </a:r>
            <a:r>
              <a:rPr lang="en-US" altLang="zh-CN" sz="2000" b="1">
                <a:solidFill>
                  <a:srgbClr val="002060"/>
                </a:solidFill>
              </a:rPr>
              <a:t>   </a:t>
            </a:r>
            <a:r>
              <a:rPr lang="zh-CN" altLang="en-US" sz="2000" b="1">
                <a:solidFill>
                  <a:srgbClr val="002060"/>
                </a:solidFill>
              </a:rPr>
              <a:t>董茗茗</a:t>
            </a:r>
            <a:endParaRPr lang="zh-CN" altLang="en-US" sz="2000" b="1">
              <a:solidFill>
                <a:srgbClr val="00206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4141470"/>
            <a:ext cx="12192000" cy="271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054100" y="278765"/>
            <a:ext cx="538797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181610" y="307340"/>
            <a:ext cx="594741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改善睡眠的好方法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163" y="144439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9619" y="1819428"/>
            <a:ext cx="5935980" cy="599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ts val="4600"/>
              </a:lnSpc>
              <a:buFont typeface="+mj-lt"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中医固体香薰助眠；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>
              <a:lnSpc>
                <a:spcPts val="4600"/>
              </a:lnSpc>
              <a:buFont typeface="+mj-lt"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音乐助眠；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>
              <a:lnSpc>
                <a:spcPts val="4600"/>
              </a:lnSpc>
              <a:buFont typeface="+mj-lt"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睡前不食用兴奋性物质；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>
              <a:lnSpc>
                <a:spcPts val="4600"/>
              </a:lnSpc>
              <a:buFont typeface="+mj-lt"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睡前不看引起兴奋的书和节目；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>
              <a:lnSpc>
                <a:spcPts val="4600"/>
              </a:lnSpc>
              <a:buFont typeface="+mj-lt"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睡前洗个热水澡。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lvl="0" indent="-457200">
              <a:lnSpc>
                <a:spcPts val="4600"/>
              </a:lnSpc>
              <a:buFont typeface="+mj-lt"/>
              <a:buAutoNum type="arabicPeriod"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540" y="1624330"/>
            <a:ext cx="5585460" cy="4696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555" y="6321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00th竖列-红.png100th竖列-红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28" y="169204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PA_矩形 281"/>
          <p:cNvSpPr/>
          <p:nvPr>
            <p:custDataLst>
              <p:tags r:id="rId3"/>
            </p:custDataLst>
          </p:nvPr>
        </p:nvSpPr>
        <p:spPr>
          <a:xfrm>
            <a:off x="3829054" y="2167859"/>
            <a:ext cx="453390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en-US" altLang="zh-CN" sz="8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8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谢！</a:t>
            </a:r>
            <a:endParaRPr lang="zh-CN" altLang="en-US" sz="8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30412142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35830"/>
            <a:ext cx="12192000" cy="212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1244002" y="373380"/>
            <a:ext cx="4674884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睡眠障碍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27700" y="1877695"/>
            <a:ext cx="5493385" cy="3744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在中国睡眠障碍患者约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千万人；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失眠症是最常见的睡眠障碍之一。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6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028" y="238419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" y="1491615"/>
            <a:ext cx="3518535" cy="499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01c03051371b58f6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8175" y="2961005"/>
            <a:ext cx="3783965" cy="2870200"/>
          </a:xfrm>
          <a:prstGeom prst="rect">
            <a:avLst/>
          </a:prstGeom>
        </p:spPr>
      </p:pic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57910" y="288925"/>
            <a:ext cx="605853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/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889000" y="346329"/>
            <a:ext cx="5680604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要 内 容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0" y="2612769"/>
            <a:ext cx="2467757" cy="2318991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15620" y="3408268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弧形 35"/>
          <p:cNvSpPr/>
          <p:nvPr/>
        </p:nvSpPr>
        <p:spPr>
          <a:xfrm>
            <a:off x="1550274" y="1796849"/>
            <a:ext cx="3535685" cy="3951850"/>
          </a:xfrm>
          <a:prstGeom prst="arc">
            <a:avLst>
              <a:gd name="adj1" fmla="val 17167381"/>
              <a:gd name="adj2" fmla="val 44172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65" y="1332865"/>
            <a:ext cx="5328920" cy="960120"/>
          </a:xfrm>
          <a:prstGeom prst="rect">
            <a:avLst/>
          </a:prstGeom>
        </p:spPr>
      </p:pic>
      <p:sp>
        <p:nvSpPr>
          <p:cNvPr id="41" name="TextBox 20"/>
          <p:cNvSpPr txBox="1"/>
          <p:nvPr/>
        </p:nvSpPr>
        <p:spPr bwMode="auto">
          <a:xfrm>
            <a:off x="4121150" y="1534795"/>
            <a:ext cx="3679825" cy="458880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失眠症的表现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2522855"/>
            <a:ext cx="5412740" cy="9601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4839970"/>
            <a:ext cx="5057140" cy="96012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491230" y="5339080"/>
            <a:ext cx="33210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85" y="3644265"/>
            <a:ext cx="4980305" cy="960120"/>
          </a:xfrm>
          <a:prstGeom prst="rect">
            <a:avLst/>
          </a:prstGeom>
        </p:spPr>
      </p:pic>
      <p:sp>
        <p:nvSpPr>
          <p:cNvPr id="58" name="TextBox 20"/>
          <p:cNvSpPr txBox="1"/>
          <p:nvPr/>
        </p:nvSpPr>
        <p:spPr bwMode="auto">
          <a:xfrm>
            <a:off x="4854576" y="2715895"/>
            <a:ext cx="4128770" cy="458880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失眠症的危害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0"/>
          <p:cNvSpPr txBox="1"/>
          <p:nvPr/>
        </p:nvSpPr>
        <p:spPr bwMode="auto">
          <a:xfrm>
            <a:off x="4876710" y="3820283"/>
            <a:ext cx="3452495" cy="458880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eaLnBrk="1" hangingPunct="1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失眠症的治疗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TextBox 20"/>
          <p:cNvSpPr txBox="1"/>
          <p:nvPr/>
        </p:nvSpPr>
        <p:spPr bwMode="auto">
          <a:xfrm>
            <a:off x="4854575" y="5019838"/>
            <a:ext cx="4128770" cy="505460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改善睡眠的好方法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336442" y="1464820"/>
            <a:ext cx="669351" cy="664057"/>
            <a:chOff x="4057650" y="5235430"/>
            <a:chExt cx="669351" cy="664057"/>
          </a:xfrm>
        </p:grpSpPr>
        <p:sp>
          <p:nvSpPr>
            <p:cNvPr id="64" name="椭圆 17"/>
            <p:cNvSpPr/>
            <p:nvPr/>
          </p:nvSpPr>
          <p:spPr bwMode="auto">
            <a:xfrm>
              <a:off x="4057650" y="5235430"/>
              <a:ext cx="669351" cy="664057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latin typeface="Impact" panose="020B080603090205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128489" y="5358237"/>
              <a:ext cx="486030" cy="399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822229" y="2568505"/>
            <a:ext cx="669351" cy="664057"/>
            <a:chOff x="4057650" y="5235430"/>
            <a:chExt cx="669351" cy="664057"/>
          </a:xfrm>
        </p:grpSpPr>
        <p:sp>
          <p:nvSpPr>
            <p:cNvPr id="67" name="椭圆 17"/>
            <p:cNvSpPr/>
            <p:nvPr/>
          </p:nvSpPr>
          <p:spPr bwMode="auto">
            <a:xfrm>
              <a:off x="4057650" y="5235430"/>
              <a:ext cx="669351" cy="664057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latin typeface="Impact" panose="020B080603090205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128489" y="5358237"/>
              <a:ext cx="486030" cy="399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050134" y="3717695"/>
            <a:ext cx="669351" cy="664057"/>
            <a:chOff x="4057650" y="5235430"/>
            <a:chExt cx="669351" cy="664057"/>
          </a:xfrm>
        </p:grpSpPr>
        <p:sp>
          <p:nvSpPr>
            <p:cNvPr id="70" name="椭圆 17"/>
            <p:cNvSpPr/>
            <p:nvPr/>
          </p:nvSpPr>
          <p:spPr bwMode="auto">
            <a:xfrm>
              <a:off x="4057650" y="5235430"/>
              <a:ext cx="669351" cy="664057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latin typeface="Impact" panose="020B080603090205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128489" y="5358237"/>
              <a:ext cx="486030" cy="399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25905" y="4885690"/>
            <a:ext cx="669351" cy="664057"/>
            <a:chOff x="4057650" y="5235430"/>
            <a:chExt cx="669351" cy="664057"/>
          </a:xfrm>
        </p:grpSpPr>
        <p:sp>
          <p:nvSpPr>
            <p:cNvPr id="73" name="椭圆 17"/>
            <p:cNvSpPr/>
            <p:nvPr/>
          </p:nvSpPr>
          <p:spPr bwMode="auto">
            <a:xfrm>
              <a:off x="4057650" y="5235430"/>
              <a:ext cx="669351" cy="664057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latin typeface="Impact" panose="020B080603090205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128489" y="5358237"/>
              <a:ext cx="486030" cy="399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7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" y="93077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9" grpId="0"/>
      <p:bldP spid="35" grpId="0"/>
      <p:bldP spid="36" grpId="0" bldLvl="0" animBg="1"/>
      <p:bldP spid="41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038225" y="308610"/>
            <a:ext cx="615759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0" y="337185"/>
            <a:ext cx="594741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失眠症的表现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288" y="173649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605" y="1362710"/>
            <a:ext cx="9678670" cy="599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入睡困难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睡眠维持困难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睡眠质量下降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适宜时间不肯上床睡觉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没有照顾者干预难以入睡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日间功能障碍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上述症状每周超过三次，持续至少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Wingdings" panose="05000000000000000000" pitchFamily="2" charset="2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Wingdings" panose="05000000000000000000" pitchFamily="2" charset="2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027430" y="227330"/>
            <a:ext cx="6164580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7" y="92369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605" y="1362710"/>
            <a:ext cx="9678670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600"/>
              </a:lnSpc>
              <a:buFont typeface="Wingdings" panose="05000000000000000000" charset="0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影响体格和智力发育（儿童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en-US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charset="0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威胁自身安全，危害社会公众安全（特定职业服务人员）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charset="0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加大了罹患躯体疾病、心脑血管疾病和精神疾病的风险（老年人）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489960"/>
            <a:ext cx="4577080" cy="3027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33935" y="3463290"/>
            <a:ext cx="3258065" cy="3226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780" y="3489960"/>
            <a:ext cx="4130040" cy="31229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4620" y="29019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失眠症的危害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115695" y="363220"/>
            <a:ext cx="647255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823595" y="363220"/>
            <a:ext cx="6036310" cy="88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no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失眠症的非药物治疗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758" y="266994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7025" y="1816100"/>
            <a:ext cx="7457440" cy="4810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很多情况下，非药物治疗应是治疗失眠症的首选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认知行为治疗为主：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放松训练：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横膈膜腹式深呼吸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渐进式肌肉放松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音乐冥想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4600"/>
              </a:lnSpc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660" y="6233160"/>
            <a:ext cx="7019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" name="图片 1" descr="93f103fe3e8692ba31257dc313dec9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7" y="1979295"/>
            <a:ext cx="4281513" cy="452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115695" y="363220"/>
            <a:ext cx="647255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823595" y="363220"/>
            <a:ext cx="6036310" cy="88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no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失眠症的非药物治疗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758" y="266994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6855" y="1457325"/>
            <a:ext cx="9597390" cy="237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62" y="1904998"/>
            <a:ext cx="3886183" cy="44587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3748" y="1945196"/>
            <a:ext cx="6336101" cy="297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刺激控制疗法；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ts val="46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认知疗法。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ts val="4600"/>
              </a:lnSpc>
            </a:pP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ts val="4600"/>
              </a:lnSpc>
              <a:buFont typeface="Wingdings" panose="05000000000000000000" charset="0"/>
              <a:buChar char="n"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脑电生物反馈疗法：改善神经功能紊乱。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115695" y="363220"/>
            <a:ext cx="5629910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-52070" y="363220"/>
            <a:ext cx="6036310" cy="88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no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失眠症的药物治疗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758" y="266994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30835" y="1762760"/>
            <a:ext cx="9678670" cy="422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药物作为辅助手段可短期使用。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个体化给药原则；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常用催眠药物有苯二氮卓类和非苯二氮卓类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具有镇静作用的抗抑郁药；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4600"/>
              </a:lnSpc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ts val="4600"/>
              </a:lnSpc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689577"/>
            <a:ext cx="12194155" cy="168000"/>
          </a:xfrm>
          <a:prstGeom prst="rect">
            <a:avLst/>
          </a:prstGeom>
          <a:solidFill>
            <a:srgbClr val="007CD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054100" y="278765"/>
            <a:ext cx="5387975" cy="708025"/>
          </a:xfrm>
          <a:custGeom>
            <a:avLst/>
            <a:gdLst>
              <a:gd name="connsiteX0" fmla="*/ 0 w 6803636"/>
              <a:gd name="connsiteY0" fmla="*/ 0 h 904874"/>
              <a:gd name="connsiteX1" fmla="*/ 982183 w 6803636"/>
              <a:gd name="connsiteY1" fmla="*/ 0 h 904874"/>
              <a:gd name="connsiteX2" fmla="*/ 1317236 w 6803636"/>
              <a:gd name="connsiteY2" fmla="*/ 0 h 904874"/>
              <a:gd name="connsiteX3" fmla="*/ 6803636 w 6803636"/>
              <a:gd name="connsiteY3" fmla="*/ 0 h 904874"/>
              <a:gd name="connsiteX4" fmla="*/ 6167139 w 6803636"/>
              <a:gd name="connsiteY4" fmla="*/ 904874 h 904874"/>
              <a:gd name="connsiteX5" fmla="*/ 1317236 w 6803636"/>
              <a:gd name="connsiteY5" fmla="*/ 904874 h 904874"/>
              <a:gd name="connsiteX6" fmla="*/ 345686 w 6803636"/>
              <a:gd name="connsiteY6" fmla="*/ 904874 h 904874"/>
              <a:gd name="connsiteX7" fmla="*/ 0 w 6803636"/>
              <a:gd name="connsiteY7" fmla="*/ 904874 h 90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3636" h="904874">
                <a:moveTo>
                  <a:pt x="0" y="0"/>
                </a:moveTo>
                <a:lnTo>
                  <a:pt x="982183" y="0"/>
                </a:lnTo>
                <a:lnTo>
                  <a:pt x="1317236" y="0"/>
                </a:lnTo>
                <a:lnTo>
                  <a:pt x="6803636" y="0"/>
                </a:lnTo>
                <a:lnTo>
                  <a:pt x="6167139" y="904874"/>
                </a:lnTo>
                <a:lnTo>
                  <a:pt x="1317236" y="904874"/>
                </a:lnTo>
                <a:lnTo>
                  <a:pt x="345686" y="904874"/>
                </a:lnTo>
                <a:lnTo>
                  <a:pt x="0" y="9048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79" name="TextBox 39"/>
          <p:cNvSpPr txBox="1">
            <a:spLocks noChangeArrowheads="1"/>
          </p:cNvSpPr>
          <p:nvPr/>
        </p:nvSpPr>
        <p:spPr bwMode="auto">
          <a:xfrm>
            <a:off x="181610" y="307340"/>
            <a:ext cx="594741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12" bIns="9141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改善睡眠的好方法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Picture 2" descr="C:\Users\Administrator\Desktop\100th竖列-红.png100th竖列-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163" y="144439"/>
            <a:ext cx="977900" cy="9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81050" y="1545590"/>
            <a:ext cx="8303260" cy="5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改善自我的心理状态；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按时睡觉，规律作息；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优化卧室；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坚持锻炼，有氧运动；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培养一个睡前逐渐放松的习惯；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4600"/>
              </a:lnSpc>
              <a:buFont typeface="+mj-lt"/>
              <a:buNone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ts val="4600"/>
              </a:lnSpc>
              <a:buFont typeface="+mj-lt"/>
              <a:buAutoNum type="arabicPeriod"/>
            </a:pP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0270" y="61861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3.2.0"/>
  <p:tag name="KSO_WM_BEAUTIFY_FLAG" val=""/>
</p:tagLst>
</file>

<file path=ppt/tags/tag5.xml><?xml version="1.0" encoding="utf-8"?>
<p:tagLst xmlns:p="http://schemas.openxmlformats.org/presentationml/2006/main">
  <p:tag name="ISPRING_ULTRA_SCORM_COURSE_ID" val="B2895BD9-CB37-47D8-B5C8-C8B7C0E58E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ldW5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ZXVuSg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BldW5K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GV1bko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V1bkp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GV1bk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GV1bkpy/NGBZwAAAGsAAAAcAAAAdW5pdmVyc2FsL2xvY2FsX3NldHRpbmdzLnhtbA3MOwrDQAxF0d6rEOqdT+fCY3cpgyHOAoT9CAaNFGZESHaf6W5xuOP8zUoflHq4Jb6eLkywzffDXomf660fmGqI7aJuSGzONE/dqL6JPhDRYKW3yg9lRW4RuEtucimosJBoZz5P3R9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ZXVu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ZnVuSi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GZ1bkqV7pF+SwAAAGsAAAAbAAAAdW5pdmVyc2FsL3VuaXZlcnNhbC5wbmcueG1ss7GvyM1RKEstKs7Mz7NVMtQzULK34+WyKShKLctMLVeoAIoBBSFASaESyDVCcMszU0oygEIG5mYIwYzUzPSMElslCwNzuKA+0EwAUEsBAgAAFAACAAgAQ5RXRw3AMR7AAQAA2gMAAA8AAAAAAAAAAQAAAAAAAAAAAG5vbmUvcGxheWVyLnhtbFBLAQIAABQAAgAIAGV1bkoVDq0oZAQAAAcRAAAdAAAAAAAAAAEAAAAAAO0BAAB1bml2ZXJzYWwvY29tbW9uX21lc3NhZ2VzLmxuZ1BLAQIAABQAAgAIAGV1bkoIfgsjKQMAAIYMAAAnAAAAAAAAAAEAAAAAAIwGAAB1bml2ZXJzYWwvZmxhc2hfcHVibGlzaGluZ19zZXR0aW5ncy54bWxQSwECAAAUAAIACABldW5KtfwJZLoCAABVCgAAIQAAAAAAAAABAAAAAAD6CQAAdW5pdmVyc2FsL2ZsYXNoX3NraW5fc2V0dGluZ3MueG1sUEsBAgAAFAACAAgAZXVuSiqWD2f+AgAAlwsAACYAAAAAAAAAAQAAAAAA8wwAAHVuaXZlcnNhbC9odG1sX3B1Ymxpc2hpbmdfc2V0dGluZ3MueG1sUEsBAgAAFAACAAgAZXVuSmhxUpGaAQAAHwYAAB8AAAAAAAAAAQAAAAAANRAAAHVuaXZlcnNhbC9odG1sX3NraW5fc2V0dGluZ3MuanNQSwECAAAUAAIACABldW5KPTwv0cEAAADlAQAAGgAAAAAAAAABAAAAAAAMEgAAdW5pdmVyc2FsL2kxOG5fcHJlc2V0cy54bWxQSwECAAAUAAIACABldW5KcvzRgWcAAABrAAAAHAAAAAAAAAABAAAAAAAFEwAAdW5pdmVyc2FsL2xvY2FsX3NldHRpbmdzLnhtbFBLAQIAABQAAgAIAESUV0cjtE77+wIAALAIAAAUAAAAAAAAAAEAAAAAAKYTAAB1bml2ZXJzYWwvcGxheWVyLnhtbFBLAQIAABQAAgAIAGV1bkqwhyP0bAEAAPcCAAApAAAAAAAAAAEAAAAAANMWAAB1bml2ZXJzYWwvc2tpbl9jdXN0b21pemF0aW9uX3NldHRpbmdzLnhtbFBLAQIAABQAAgAIAGZ1bkoqijfmhxEAAPBhAAAXAAAAAAAAAAAAAAAAAIYYAAB1bml2ZXJzYWwvdW5pdmVyc2FsLnBuZ1BLAQIAABQAAgAIAGZ1bkqV7pF+SwAAAGsAAAAbAAAAAAAAAAEAAAAAAEIqAAB1bml2ZXJzYWwvdW5pdmVyc2FsLnBuZy54bWxQSwUGAAAAAAwADACGAwAAxio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37"/>
  <p:tag name="KSO_WM_DOC_GUID" val="{c68c4bff-410a-4fc4-9072-a5b95469fd37}"/>
  <p:tag name="KSO_WPP_MARK_KEY" val="721f0ffc-23d7-4d31-a584-6445e613a75b"/>
  <p:tag name="COMMONDATA" val="eyJoZGlkIjoiNDNmMWVhNjQwMmEwYTE5OTA4NDYyMmE1ZDQ0Y2FlNTgifQ=="/>
  <p:tag name="commondata" val="eyJoZGlkIjoiMWMxMjY0NGNiNzdiN2QxYThlNTljYWYwMWZlYjg0NzcifQ=="/>
</p:tagLst>
</file>

<file path=ppt/theme/theme1.xml><?xml version="1.0" encoding="utf-8"?>
<a:theme xmlns:a="http://schemas.openxmlformats.org/drawingml/2006/main" name="Office 主题​​">
  <a:themeElements>
    <a:clrScheme name="自定义 22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24B9D7"/>
      </a:accent1>
      <a:accent2>
        <a:srgbClr val="E6A600"/>
      </a:accent2>
      <a:accent3>
        <a:srgbClr val="720003"/>
      </a:accent3>
      <a:accent4>
        <a:srgbClr val="EA5405"/>
      </a:accent4>
      <a:accent5>
        <a:srgbClr val="EA5405"/>
      </a:accent5>
      <a:accent6>
        <a:srgbClr val="EA5405"/>
      </a:accent6>
      <a:hlink>
        <a:srgbClr val="EB8803"/>
      </a:hlink>
      <a:folHlink>
        <a:srgbClr val="5F77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rtlCol="0" anchor="ctr">
        <a:noAutofit/>
      </a:bodyPr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演示</Application>
  <PresentationFormat>宽屏</PresentationFormat>
  <Paragraphs>108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华文新魏</vt:lpstr>
      <vt:lpstr>Wingdings</vt:lpstr>
      <vt:lpstr>楷体</vt:lpstr>
      <vt:lpstr>Amelia BT</vt:lpstr>
      <vt:lpstr>Segoe Print</vt:lpstr>
      <vt:lpstr>Impact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</dc:title>
  <dc:creator>Administrator</dc:creator>
  <cp:lastModifiedBy>哈哈ming</cp:lastModifiedBy>
  <cp:revision>685</cp:revision>
  <dcterms:created xsi:type="dcterms:W3CDTF">2016-12-03T13:43:00Z</dcterms:created>
  <dcterms:modified xsi:type="dcterms:W3CDTF">2025-04-03T14:32:38Z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78C0BD37E94A4FBCA74AFC2444FA54B7</vt:lpwstr>
  </property>
</Properties>
</file>