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16.svg" ContentType="image/svg+xml"/>
  <Override PartName="/ppt/media/image2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23"/>
  </p:handoutMasterIdLst>
  <p:sldIdLst>
    <p:sldId id="387" r:id="rId4"/>
    <p:sldId id="327" r:id="rId6"/>
    <p:sldId id="328" r:id="rId7"/>
    <p:sldId id="330" r:id="rId8"/>
    <p:sldId id="317" r:id="rId9"/>
    <p:sldId id="340" r:id="rId10"/>
    <p:sldId id="318" r:id="rId11"/>
    <p:sldId id="334" r:id="rId12"/>
    <p:sldId id="331" r:id="rId13"/>
    <p:sldId id="335" r:id="rId14"/>
    <p:sldId id="319" r:id="rId15"/>
    <p:sldId id="332" r:id="rId16"/>
    <p:sldId id="333" r:id="rId17"/>
    <p:sldId id="365" r:id="rId18"/>
    <p:sldId id="337" r:id="rId19"/>
    <p:sldId id="336" r:id="rId20"/>
    <p:sldId id="339" r:id="rId21"/>
    <p:sldId id="390" r:id="rId22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nzh" initials="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5B5B"/>
    <a:srgbClr val="C67E38"/>
    <a:srgbClr val="2C6E7A"/>
    <a:srgbClr val="531D2B"/>
    <a:srgbClr val="2F434A"/>
    <a:srgbClr val="E8AF00"/>
    <a:srgbClr val="FF4949"/>
    <a:srgbClr val="25343A"/>
    <a:srgbClr val="BB31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123" d="100"/>
          <a:sy n="123" d="100"/>
        </p:scale>
        <p:origin x="-114" y="-222"/>
      </p:cViewPr>
      <p:guideLst>
        <p:guide orient="horz" pos="226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gs" Target="tags/tag177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0D2FC-929B-467C-A698-473E6CCD75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D90FE-F60E-47EE-818E-0A197819B1D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6501-1249-4FC6-860A-ADAA339663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3.png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image" Target="../media/image2.png"/><Relationship Id="rId6" Type="http://schemas.openxmlformats.org/officeDocument/2006/relationships/tags" Target="../tags/tag17.xml"/><Relationship Id="rId5" Type="http://schemas.openxmlformats.org/officeDocument/2006/relationships/image" Target="../media/image1.png"/><Relationship Id="rId4" Type="http://schemas.openxmlformats.org/officeDocument/2006/relationships/tags" Target="../tags/tag16.xml"/><Relationship Id="rId3" Type="http://schemas.openxmlformats.org/officeDocument/2006/relationships/image" Target="../media/image4.png"/><Relationship Id="rId2" Type="http://schemas.openxmlformats.org/officeDocument/2006/relationships/tags" Target="../tags/tag15.xml"/><Relationship Id="rId13" Type="http://schemas.openxmlformats.org/officeDocument/2006/relationships/tags" Target="../tags/tag23.xml"/><Relationship Id="rId12" Type="http://schemas.openxmlformats.org/officeDocument/2006/relationships/tags" Target="../tags/tag22.xml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image" Target="../media/image3.png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image" Target="../media/image3.png"/><Relationship Id="rId2" Type="http://schemas.openxmlformats.org/officeDocument/2006/relationships/tags" Target="../tags/tag31.xml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image" Target="../media/image3.png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image" Target="../media/image3.png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61.xml"/><Relationship Id="rId8" Type="http://schemas.openxmlformats.org/officeDocument/2006/relationships/tags" Target="../tags/tag60.xml"/><Relationship Id="rId7" Type="http://schemas.openxmlformats.org/officeDocument/2006/relationships/tags" Target="../tags/tag59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image" Target="../media/image3.png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0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image" Target="../media/image3.png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image" Target="../media/image2.png"/><Relationship Id="rId4" Type="http://schemas.openxmlformats.org/officeDocument/2006/relationships/tags" Target="../tags/tag71.xml"/><Relationship Id="rId3" Type="http://schemas.openxmlformats.org/officeDocument/2006/relationships/image" Target="../media/image1.png"/><Relationship Id="rId2" Type="http://schemas.openxmlformats.org/officeDocument/2006/relationships/tags" Target="../tags/tag70.xml"/><Relationship Id="rId11" Type="http://schemas.openxmlformats.org/officeDocument/2006/relationships/tags" Target="../tags/tag77.xml"/><Relationship Id="rId10" Type="http://schemas.openxmlformats.org/officeDocument/2006/relationships/tags" Target="../tags/tag7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image" Target="../media/image3.png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image" Target="../media/image5.png"/><Relationship Id="rId2" Type="http://schemas.openxmlformats.org/officeDocument/2006/relationships/tags" Target="../tags/tag83.xml"/><Relationship Id="rId10" Type="http://schemas.openxmlformats.org/officeDocument/2006/relationships/tags" Target="../tags/tag90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image" Target="../media/image6.png"/><Relationship Id="rId2" Type="http://schemas.openxmlformats.org/officeDocument/2006/relationships/tags" Target="../tags/tag91.xml"/><Relationship Id="rId10" Type="http://schemas.openxmlformats.org/officeDocument/2006/relationships/tags" Target="../tags/tag98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image" Target="../media/image3.png"/><Relationship Id="rId2" Type="http://schemas.openxmlformats.org/officeDocument/2006/relationships/tags" Target="../tags/tag99.xml"/><Relationship Id="rId10" Type="http://schemas.openxmlformats.org/officeDocument/2006/relationships/tags" Target="../tags/tag106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tags" Target="../tags/tag112.xml"/><Relationship Id="rId7" Type="http://schemas.openxmlformats.org/officeDocument/2006/relationships/tags" Target="../tags/tag111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image" Target="../media/image3.png"/><Relationship Id="rId2" Type="http://schemas.openxmlformats.org/officeDocument/2006/relationships/tags" Target="../tags/tag107.xml"/><Relationship Id="rId10" Type="http://schemas.openxmlformats.org/officeDocument/2006/relationships/tags" Target="../tags/tag11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image" Target="../media/image3.png"/><Relationship Id="rId2" Type="http://schemas.openxmlformats.org/officeDocument/2006/relationships/tags" Target="../tags/tag115.xml"/><Relationship Id="rId12" Type="http://schemas.openxmlformats.org/officeDocument/2006/relationships/tags" Target="../tags/tag124.xml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31.xml"/><Relationship Id="rId8" Type="http://schemas.openxmlformats.org/officeDocument/2006/relationships/tags" Target="../tags/tag130.xml"/><Relationship Id="rId7" Type="http://schemas.openxmlformats.org/officeDocument/2006/relationships/tags" Target="../tags/tag129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image" Target="../media/image7.png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0" Type="http://schemas.openxmlformats.org/officeDocument/2006/relationships/tags" Target="../tags/tag13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97DE-6370-42D0-A0E4-24DAC80E5D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AC3CB-A739-43B5-A80B-22548D3FB4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97DE-6370-42D0-A0E4-24DAC80E5D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AC3CB-A739-43B5-A80B-22548D3FB4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97DE-6370-42D0-A0E4-24DAC80E5D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AC3CB-A739-43B5-A80B-22548D3FB4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0" y="4393003"/>
            <a:ext cx="12192000" cy="24737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 flipH="1" flipV="1">
            <a:off x="-28029" y="-1"/>
            <a:ext cx="12220028" cy="22425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1548130" y="2151530"/>
            <a:ext cx="9144000" cy="1440354"/>
          </a:xfrm>
        </p:spPr>
        <p:txBody>
          <a:bodyPr lIns="90170" tIns="46990" rIns="90170" bIns="46990" anchor="ctr" anchorCtr="0">
            <a:normAutofit/>
          </a:bodyPr>
          <a:lstStyle>
            <a:lvl1pPr algn="ctr">
              <a:defRPr sz="6600" u="none" strike="noStrike" kern="1200" cap="none" spc="-200" normalizeH="0" baseline="0">
                <a:solidFill>
                  <a:schemeClr val="accent1">
                    <a:lumMod val="50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1524000" y="3671999"/>
            <a:ext cx="9144000" cy="520878"/>
          </a:xfrm>
        </p:spPr>
        <p:txBody>
          <a:bodyPr lIns="90170" tIns="46990" rIns="90170" bIns="46990" anchor="ctr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accent1">
                    <a:lumMod val="50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cxnSp>
        <p:nvCxnSpPr>
          <p:cNvPr id="14" name="直接连接符 13"/>
          <p:cNvCxnSpPr/>
          <p:nvPr>
            <p:custDataLst>
              <p:tags r:id="rId11"/>
            </p:custDataLst>
          </p:nvPr>
        </p:nvCxnSpPr>
        <p:spPr>
          <a:xfrm>
            <a:off x="5921830" y="4237889"/>
            <a:ext cx="34834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-548"/>
          <a:stretch>
            <a:fillRect/>
          </a:stretch>
        </p:blipFill>
        <p:spPr>
          <a:xfrm>
            <a:off x="-13397" y="5246156"/>
            <a:ext cx="12205397" cy="162691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20445420">
            <a:off x="5232016" y="3889257"/>
            <a:ext cx="1727968" cy="11476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>
            <a:off x="0" y="4393003"/>
            <a:ext cx="12192000" cy="24737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 flipH="1" flipV="1">
            <a:off x="-28029" y="-1"/>
            <a:ext cx="12220028" cy="22425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2469888" y="2085975"/>
            <a:ext cx="7557025" cy="1244737"/>
          </a:xfrm>
        </p:spPr>
        <p:txBody>
          <a:bodyPr anchor="b">
            <a:normAutofit/>
          </a:bodyPr>
          <a:lstStyle>
            <a:lvl1pPr algn="ctr">
              <a:defRPr sz="5400" b="1" u="none" strike="noStrike" kern="1200" cap="none" spc="-200" normalizeH="0" baseline="0">
                <a:solidFill>
                  <a:schemeClr val="accent1">
                    <a:lumMod val="50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2469888" y="3375245"/>
            <a:ext cx="7557025" cy="5226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u="none" strike="noStrike" kern="1200" cap="none" spc="200" normalizeH="0" baseline="0">
                <a:solidFill>
                  <a:schemeClr val="accent1">
                    <a:lumMod val="50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874C47C6-F50E-4077-959D-5D8B09CFB3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92FB901B-D324-4130-8D45-B7940F1997A3}" type="slidenum">
              <a:rPr lang="zh-CN" altLang="en-US" smtClean="0"/>
            </a:fld>
            <a:endParaRPr lang="zh-CN" altLang="en-US"/>
          </a:p>
        </p:txBody>
      </p:sp>
      <p:cxnSp>
        <p:nvCxnSpPr>
          <p:cNvPr id="11" name="直接连接符 10"/>
          <p:cNvCxnSpPr/>
          <p:nvPr>
            <p:custDataLst>
              <p:tags r:id="rId13"/>
            </p:custDataLst>
          </p:nvPr>
        </p:nvCxnSpPr>
        <p:spPr>
          <a:xfrm>
            <a:off x="6113166" y="3933391"/>
            <a:ext cx="28788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-548"/>
          <a:stretch>
            <a:fillRect/>
          </a:stretch>
        </p:blipFill>
        <p:spPr>
          <a:xfrm>
            <a:off x="-13397" y="5246156"/>
            <a:ext cx="12205397" cy="162691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-548"/>
          <a:stretch>
            <a:fillRect/>
          </a:stretch>
        </p:blipFill>
        <p:spPr>
          <a:xfrm>
            <a:off x="-13397" y="5246156"/>
            <a:ext cx="12205397" cy="162691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7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8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-548"/>
          <a:stretch>
            <a:fillRect/>
          </a:stretch>
        </p:blipFill>
        <p:spPr>
          <a:xfrm>
            <a:off x="-13397" y="5246156"/>
            <a:ext cx="12205397" cy="162691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-548"/>
          <a:stretch>
            <a:fillRect/>
          </a:stretch>
        </p:blipFill>
        <p:spPr>
          <a:xfrm>
            <a:off x="-13397" y="5246156"/>
            <a:ext cx="12205397" cy="162691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97DE-6370-42D0-A0E4-24DAC80E5D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AC3CB-A739-43B5-A80B-22548D3FB4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-13397" y="0"/>
            <a:ext cx="12218794" cy="6873073"/>
            <a:chOff x="-13397" y="0"/>
            <a:chExt cx="12218794" cy="6873073"/>
          </a:xfrm>
        </p:grpSpPr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 l="-548"/>
            <a:stretch>
              <a:fillRect/>
            </a:stretch>
          </p:blipFill>
          <p:spPr>
            <a:xfrm>
              <a:off x="-13397" y="5246156"/>
              <a:ext cx="12205397" cy="162691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4"/>
            <a:srcRect l="-548"/>
            <a:stretch>
              <a:fillRect/>
            </a:stretch>
          </p:blipFill>
          <p:spPr>
            <a:xfrm rot="10800000">
              <a:off x="0" y="0"/>
              <a:ext cx="12205397" cy="162691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6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7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-13397" y="0"/>
            <a:ext cx="12218794" cy="6873073"/>
            <a:chOff x="-13397" y="0"/>
            <a:chExt cx="12218794" cy="6873073"/>
          </a:xfrm>
        </p:grpSpPr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 l="-548"/>
            <a:stretch>
              <a:fillRect/>
            </a:stretch>
          </p:blipFill>
          <p:spPr>
            <a:xfrm>
              <a:off x="-13397" y="5246156"/>
              <a:ext cx="12205397" cy="162691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4"/>
            <a:srcRect l="-548"/>
            <a:stretch>
              <a:fillRect/>
            </a:stretch>
          </p:blipFill>
          <p:spPr>
            <a:xfrm rot="10800000">
              <a:off x="0" y="0"/>
              <a:ext cx="12205397" cy="162691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pitchFamily="34" charset="-122"/>
              </a:defRPr>
            </a:lvl1pPr>
            <a:lvl2pPr>
              <a:defRPr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pitchFamily="34" charset="-122"/>
              </a:defRPr>
            </a:lvl2pPr>
            <a:lvl3pPr>
              <a:defRPr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pitchFamily="34" charset="-122"/>
              </a:defRPr>
            </a:lvl3pPr>
            <a:lvl4pPr>
              <a:defRPr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pitchFamily="34" charset="-122"/>
              </a:defRPr>
            </a:lvl4pPr>
            <a:lvl5pPr>
              <a:defRPr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0" y="4393003"/>
            <a:ext cx="12192000" cy="24737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 flipH="1" flipV="1">
            <a:off x="-28029" y="-1"/>
            <a:ext cx="12220028" cy="22425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523998" y="2373835"/>
            <a:ext cx="9144000" cy="1294912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-200" normalizeH="0" baseline="0" noProof="1" dirty="0">
                <a:solidFill>
                  <a:schemeClr val="accent1">
                    <a:lumMod val="50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 flipH="1">
            <a:off x="1523998" y="3739402"/>
            <a:ext cx="9144001" cy="522288"/>
          </a:xfrm>
        </p:spPr>
        <p:txBody>
          <a:bodyPr lIns="90170" tIns="46990" rIns="90170" bIns="46990" anchor="ctr">
            <a:normAutofit/>
          </a:bodyPr>
          <a:lstStyle>
            <a:lvl1pPr marL="0" indent="0" algn="ctr">
              <a:buNone/>
              <a:defRPr sz="2400" u="none" strike="noStrike" kern="1200" cap="none" spc="200" normalizeH="0" baseline="0">
                <a:solidFill>
                  <a:schemeClr val="accent1">
                    <a:lumMod val="50000"/>
                  </a:schemeClr>
                </a:solidFill>
                <a:uFillTx/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cxnSp>
        <p:nvCxnSpPr>
          <p:cNvPr id="15" name="直接连接符 14"/>
          <p:cNvCxnSpPr/>
          <p:nvPr>
            <p:custDataLst>
              <p:tags r:id="rId11"/>
            </p:custDataLst>
          </p:nvPr>
        </p:nvCxnSpPr>
        <p:spPr>
          <a:xfrm>
            <a:off x="5921830" y="4306042"/>
            <a:ext cx="34834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-548"/>
          <a:stretch>
            <a:fillRect/>
          </a:stretch>
        </p:blipFill>
        <p:spPr>
          <a:xfrm>
            <a:off x="-13397" y="5246156"/>
            <a:ext cx="12205397" cy="162691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34975"/>
            <a:ext cx="10852237" cy="441964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10800000">
            <a:off x="0" y="0"/>
            <a:ext cx="12192000" cy="13100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0" y="5547995"/>
            <a:ext cx="12192000" cy="1310005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292735" y="304165"/>
            <a:ext cx="11606530" cy="62496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-727"/>
          <a:stretch>
            <a:fillRect/>
          </a:stretch>
        </p:blipFill>
        <p:spPr>
          <a:xfrm rot="5400000" flipV="1">
            <a:off x="8159088" y="2825088"/>
            <a:ext cx="6858000" cy="1207827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0" y="1"/>
            <a:ext cx="482346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-548"/>
          <a:stretch>
            <a:fillRect/>
          </a:stretch>
        </p:blipFill>
        <p:spPr>
          <a:xfrm>
            <a:off x="-13397" y="5246156"/>
            <a:ext cx="12205397" cy="1626917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-548"/>
          <a:stretch>
            <a:fillRect/>
          </a:stretch>
        </p:blipFill>
        <p:spPr>
          <a:xfrm rot="10800000">
            <a:off x="0" y="0"/>
            <a:ext cx="12205397" cy="1626917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-548"/>
          <a:stretch>
            <a:fillRect/>
          </a:stretch>
        </p:blipFill>
        <p:spPr>
          <a:xfrm>
            <a:off x="-13397" y="5246156"/>
            <a:ext cx="12205397" cy="1626917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rot="16200000" flipH="1">
            <a:off x="9881235" y="2911475"/>
            <a:ext cx="3579495" cy="10350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rot="5400000">
            <a:off x="-1272540" y="2911475"/>
            <a:ext cx="3579495" cy="10350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97DE-6370-42D0-A0E4-24DAC80E5D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AC3CB-A739-43B5-A80B-22548D3FB4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97DE-6370-42D0-A0E4-24DAC80E5D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AC3CB-A739-43B5-A80B-22548D3FB4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97DE-6370-42D0-A0E4-24DAC80E5D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AC3CB-A739-43B5-A80B-22548D3FB4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97DE-6370-42D0-A0E4-24DAC80E5D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AC3CB-A739-43B5-A80B-22548D3FB4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97DE-6370-42D0-A0E4-24DAC80E5D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AC3CB-A739-43B5-A80B-22548D3FB4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97DE-6370-42D0-A0E4-24DAC80E5D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AC3CB-A739-43B5-A80B-22548D3FB4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97DE-6370-42D0-A0E4-24DAC80E5D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AC3CB-A739-43B5-A80B-22548D3FB4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38.xml"/><Relationship Id="rId23" Type="http://schemas.openxmlformats.org/officeDocument/2006/relationships/tags" Target="../tags/tag137.xml"/><Relationship Id="rId22" Type="http://schemas.openxmlformats.org/officeDocument/2006/relationships/tags" Target="../tags/tag136.xml"/><Relationship Id="rId21" Type="http://schemas.openxmlformats.org/officeDocument/2006/relationships/tags" Target="../tags/tag135.xml"/><Relationship Id="rId20" Type="http://schemas.openxmlformats.org/officeDocument/2006/relationships/tags" Target="../tags/tag134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33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72A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D97DE-6370-42D0-A0E4-24DAC80E5D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AC3CB-A739-43B5-A80B-22548D3FB41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tags" Target="../tags/tag139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168.xml"/><Relationship Id="rId3" Type="http://schemas.openxmlformats.org/officeDocument/2006/relationships/image" Target="../media/image17.GIF"/><Relationship Id="rId2" Type="http://schemas.openxmlformats.org/officeDocument/2006/relationships/image" Target="../media/image16.sv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3.xml"/><Relationship Id="rId2" Type="http://schemas.openxmlformats.org/officeDocument/2006/relationships/tags" Target="../tags/tag169.xml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3.xml"/><Relationship Id="rId2" Type="http://schemas.openxmlformats.org/officeDocument/2006/relationships/tags" Target="../tags/tag170.xml"/><Relationship Id="rId1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3.xml"/><Relationship Id="rId2" Type="http://schemas.openxmlformats.org/officeDocument/2006/relationships/tags" Target="../tags/tag171.xml"/><Relationship Id="rId1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3.xml"/><Relationship Id="rId2" Type="http://schemas.openxmlformats.org/officeDocument/2006/relationships/tags" Target="../tags/tag172.xml"/><Relationship Id="rId1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3.xml"/><Relationship Id="rId2" Type="http://schemas.openxmlformats.org/officeDocument/2006/relationships/tags" Target="../tags/tag173.xml"/><Relationship Id="rId1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3.xml"/><Relationship Id="rId2" Type="http://schemas.openxmlformats.org/officeDocument/2006/relationships/tags" Target="../tags/tag174.xml"/><Relationship Id="rId1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3.xml"/><Relationship Id="rId2" Type="http://schemas.openxmlformats.org/officeDocument/2006/relationships/tags" Target="../tags/tag175.xml"/><Relationship Id="rId1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3.xml"/><Relationship Id="rId3" Type="http://schemas.openxmlformats.org/officeDocument/2006/relationships/tags" Target="../tags/tag176.xml"/><Relationship Id="rId2" Type="http://schemas.openxmlformats.org/officeDocument/2006/relationships/image" Target="../media/image25.svg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50.xml"/><Relationship Id="rId8" Type="http://schemas.openxmlformats.org/officeDocument/2006/relationships/tags" Target="../tags/tag149.xml"/><Relationship Id="rId7" Type="http://schemas.openxmlformats.org/officeDocument/2006/relationships/tags" Target="../tags/tag148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151.xml"/><Relationship Id="rId11" Type="http://schemas.openxmlformats.org/officeDocument/2006/relationships/image" Target="../media/image9.jpeg"/><Relationship Id="rId10" Type="http://schemas.openxmlformats.org/officeDocument/2006/relationships/image" Target="../media/image8.jpeg"/><Relationship Id="rId1" Type="http://schemas.openxmlformats.org/officeDocument/2006/relationships/tags" Target="../tags/tag14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tags" Target="../tags/tag159.xml"/><Relationship Id="rId7" Type="http://schemas.openxmlformats.org/officeDocument/2006/relationships/tags" Target="../tags/tag158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161.xml"/><Relationship Id="rId10" Type="http://schemas.openxmlformats.org/officeDocument/2006/relationships/image" Target="../media/image10.jpeg"/><Relationship Id="rId1" Type="http://schemas.openxmlformats.org/officeDocument/2006/relationships/tags" Target="../tags/tag1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6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3.xml"/><Relationship Id="rId2" Type="http://schemas.openxmlformats.org/officeDocument/2006/relationships/tags" Target="../tags/tag164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3.xml"/><Relationship Id="rId2" Type="http://schemas.openxmlformats.org/officeDocument/2006/relationships/tags" Target="../tags/tag165.xm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3.xml"/><Relationship Id="rId2" Type="http://schemas.openxmlformats.org/officeDocument/2006/relationships/tags" Target="../tags/tag166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3.xml"/><Relationship Id="rId2" Type="http://schemas.openxmlformats.org/officeDocument/2006/relationships/tags" Target="../tags/tag167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zh-CN" sz="5400" dirty="0"/>
              <a:t>  </a:t>
            </a:r>
            <a:r>
              <a:rPr lang="zh-CN" altLang="en-US" sz="5400" dirty="0">
                <a:sym typeface="+mn-ea"/>
              </a:rPr>
              <a:t>冬病夏治三伏贴</a:t>
            </a:r>
            <a:endParaRPr lang="en-US" altLang="zh-CN" sz="5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72205"/>
            <a:ext cx="9144000" cy="1085850"/>
          </a:xfrm>
        </p:spPr>
        <p:txBody>
          <a:bodyPr>
            <a:normAutofit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US" altLang="zh-CN" sz="4400" dirty="0"/>
              <a:t>2025</a:t>
            </a:r>
            <a:r>
              <a:rPr lang="zh-CN" altLang="en-US" sz="4400" dirty="0"/>
              <a:t>年</a:t>
            </a:r>
            <a:r>
              <a:rPr lang="en-US" altLang="zh-CN" sz="4400" dirty="0"/>
              <a:t>6</a:t>
            </a:r>
            <a:r>
              <a:rPr lang="zh-CN" altLang="en-US" sz="4400" dirty="0"/>
              <a:t>月</a:t>
            </a:r>
            <a:r>
              <a:rPr lang="en-US" altLang="zh-CN" sz="4400" dirty="0"/>
              <a:t>  </a:t>
            </a:r>
            <a:endParaRPr lang="en-US" altLang="zh-CN" sz="4400" dirty="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41045" y="1513205"/>
            <a:ext cx="10453370" cy="3830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实热性体质、实热性疾病的患者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3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岁以下婴幼儿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孕妇、处于经期的女性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容易皮肤过敏人群：严重皮肤病、接触性皮炎、瘢痕体质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严重器质性疾病及感染性疾病：肺炎、感染性疾病发热期、艾滋病、结核病等传染性疾病、严重心脑血管疾病、严重肝肾功能障碍、支气管扩张、恶性肿瘤、糖尿病等。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41045" y="877570"/>
            <a:ext cx="56311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 spc="3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那些人群不适合三伏贴？</a:t>
            </a:r>
            <a:endParaRPr lang="zh-CN" altLang="en-US" sz="3600"/>
          </a:p>
        </p:txBody>
      </p:sp>
      <p:pic>
        <p:nvPicPr>
          <p:cNvPr id="6" name="图片 5" descr="32313536303539353b32313536303538303bb2e6bac5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08380" y="2048510"/>
            <a:ext cx="449580" cy="449580"/>
          </a:xfrm>
          <a:prstGeom prst="rect">
            <a:avLst/>
          </a:prstGeom>
        </p:spPr>
      </p:pic>
      <p:pic>
        <p:nvPicPr>
          <p:cNvPr id="7" name="图片 6" descr="32313536303539353b32313536303538303bb2e6bac5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08380" y="2572385"/>
            <a:ext cx="449580" cy="449580"/>
          </a:xfrm>
          <a:prstGeom prst="rect">
            <a:avLst/>
          </a:prstGeom>
        </p:spPr>
      </p:pic>
      <p:pic>
        <p:nvPicPr>
          <p:cNvPr id="8" name="图片 7" descr="32313536303539353b32313536303538303bb2e6bac5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08380" y="3060065"/>
            <a:ext cx="449580" cy="449580"/>
          </a:xfrm>
          <a:prstGeom prst="rect">
            <a:avLst/>
          </a:prstGeom>
        </p:spPr>
      </p:pic>
      <p:pic>
        <p:nvPicPr>
          <p:cNvPr id="9" name="图片 8" descr="32313536303539353b32313536303538303bb2e6bac5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08380" y="3547110"/>
            <a:ext cx="449580" cy="449580"/>
          </a:xfrm>
          <a:prstGeom prst="rect">
            <a:avLst/>
          </a:prstGeom>
        </p:spPr>
      </p:pic>
      <p:pic>
        <p:nvPicPr>
          <p:cNvPr id="10" name="图片 9" descr="32313536303539353b32313536303538303bb2e6bac5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08380" y="4071620"/>
            <a:ext cx="449580" cy="449580"/>
          </a:xfrm>
          <a:prstGeom prst="rect">
            <a:avLst/>
          </a:prstGeom>
        </p:spPr>
      </p:pic>
      <p:pic>
        <p:nvPicPr>
          <p:cNvPr id="11" name="图片 10" descr="注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0" y="964565"/>
            <a:ext cx="2095500" cy="20955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三伏贴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58355" y="2178050"/>
            <a:ext cx="5033645" cy="28873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41045" y="1512570"/>
            <a:ext cx="6448425" cy="4087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不是的。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入伏当日贴，是最理想的状态；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建议</a:t>
            </a:r>
            <a:r>
              <a:rPr lang="zh-CN" altLang="en-US" sz="2800" u="sng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入伏及入伏后</a:t>
            </a:r>
            <a:r>
              <a:rPr lang="en-US" altLang="zh-CN" sz="2800" u="sng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800" u="sng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天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内；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两次贴敷间隔时间至少10天。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41045" y="558800"/>
            <a:ext cx="56311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3600" b="1" spc="3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一定要在入伏当天贴吗？</a:t>
            </a:r>
            <a:endParaRPr lang="zh-CN" altLang="en-US" sz="36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41045" y="1794510"/>
            <a:ext cx="9256395" cy="10496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28600" indent="-22860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三伏为一疗程，在初伏、中伏、末伏各贴一次。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28600" indent="-22860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连续贴</a:t>
            </a:r>
            <a:r>
              <a:rPr lang="zh-CN" altLang="en-US" sz="3200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3年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,也就是3个疗程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41045" y="575310"/>
            <a:ext cx="31546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 spc="3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三伏贴的疗程</a:t>
            </a:r>
            <a:endParaRPr lang="zh-CN" altLang="en-US" sz="3600"/>
          </a:p>
        </p:txBody>
      </p:sp>
      <p:pic>
        <p:nvPicPr>
          <p:cNvPr id="2" name="图片 1" descr="三伏贴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11215" y="2639060"/>
            <a:ext cx="4551045" cy="29025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35000" y="1528445"/>
            <a:ext cx="5602605" cy="26714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28600" indent="-22860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敷贴时间应该根据患者年龄、体质和对药膏的耐受程度分情况而定，并非时间越长越好。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28600" indent="-22860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以患者贴药处产生</a:t>
            </a:r>
            <a:r>
              <a:rPr lang="zh-CN" altLang="en-US" sz="2800" u="sng">
                <a:solidFill>
                  <a:srgbClr val="FF0000"/>
                </a:solidFill>
                <a:latin typeface="方正大黑体_GBK" panose="02010600010101010101" charset="-122"/>
                <a:ea typeface="方正大黑体_GBK" panose="02010600010101010101" charset="-122"/>
                <a:cs typeface="宋体" panose="02010600030101010101" pitchFamily="2" charset="-122"/>
                <a:sym typeface="方正大黑体_GBK" panose="02010600010101010101" charset="-122"/>
              </a:rPr>
              <a:t>辣辣的感觉但可以耐受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为度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41045" y="575310"/>
            <a:ext cx="56311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 spc="3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是不是贴的越久越有效？</a:t>
            </a:r>
            <a:endParaRPr lang="zh-C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图片 1" descr="三伏贴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43650" y="1633855"/>
            <a:ext cx="5678805" cy="37915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18490" y="2110740"/>
            <a:ext cx="5602605" cy="37026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28600" indent="-22860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800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儿童皮肤娇嫩，贴15分钟-30分钟；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28600" indent="-22860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80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成年人贴2小时-4小时；</a:t>
            </a:r>
            <a:endParaRPr lang="zh-CN" altLang="en-US" sz="280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28600" indent="-22860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800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老年人及体质较弱者适当缩短时间。</a:t>
            </a:r>
            <a:endParaRPr lang="zh-CN" altLang="en-US" sz="2800"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28600" indent="-22860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具体贴敷时间应当遵循医生医嘱，根据贴敷后的患者的皮肤反应作相应调整。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41045" y="575310"/>
            <a:ext cx="5631180" cy="16916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 spc="3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是不是贴的越久越有效？</a:t>
            </a:r>
            <a:endParaRPr lang="zh-CN" altLang="en-US" sz="3600" b="1" spc="300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32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并不是！！！</a:t>
            </a:r>
            <a:endParaRPr lang="zh-CN" altLang="en-US" sz="32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图片 1" descr="三伏贴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18655" y="2045970"/>
            <a:ext cx="3941445" cy="26314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47090" y="1673225"/>
            <a:ext cx="11073130" cy="43491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28600" indent="-22860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贴敷后局部皮肤可能出现</a:t>
            </a:r>
            <a:r>
              <a:rPr lang="zh-CN" altLang="en-US" sz="2800" u="sng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轻度搔痒、微痛、灼热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等感觉，少数病人局部可出现</a:t>
            </a:r>
            <a:r>
              <a:rPr lang="zh-CN" altLang="en-US" sz="2800" u="sng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小水泡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，或皮肤微红、皮肤中药色素的沉着，均为正常反应，不影响疗效。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28600" indent="-22860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施灸部位出现瘙痒、灼痛、皮肤红肿时，可用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烫伤膏（京万红</a:t>
            </a:r>
            <a:r>
              <a:rPr lang="en-US" altLang="zh-CN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/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美宝）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外涂；局部皮肤出现小水泡可等其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自行消散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；1cm以上的大水泡可返回诊所或前往医院，医务人员用无菌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注射针筒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抽取水泡液；皮肤溃破者，需按外科创面处理，甚至皮损严重，需要植皮等治疗可能；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28600" indent="-22860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如担心皮肤留下印记，可缩短贴药时间。贴敷时间要按照医生建议撕下药物，或以自身皮肤感觉和耐受程度为观察指标提前撕下。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 descr="7b0a20202020227461726765744d6f64756c65223a20226b6f6e6c696e65666f6e7473220a7d0a"/>
          <p:cNvSpPr txBox="1"/>
          <p:nvPr/>
        </p:nvSpPr>
        <p:spPr>
          <a:xfrm>
            <a:off x="4802505" y="504190"/>
            <a:ext cx="24180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4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大黑体_GBK" panose="02010600010101010101" charset="-122"/>
                <a:ea typeface="方正大黑体_GBK" panose="02010600010101010101" charset="-122"/>
                <a:sym typeface="方正大黑体_GBK" panose="02010600010101010101" charset="-122"/>
              </a:rPr>
              <a:t>注意事项</a:t>
            </a:r>
            <a:endParaRPr lang="zh-CN" altLang="en-US" sz="4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大黑体_GBK" panose="02010600010101010101" charset="-122"/>
              <a:ea typeface="方正大黑体_GBK" panose="02010600010101010101" charset="-122"/>
              <a:sym typeface="方正大黑体_GBK" panose="02010600010101010101" charset="-122"/>
            </a:endParaRPr>
          </a:p>
        </p:txBody>
      </p:sp>
      <p:pic>
        <p:nvPicPr>
          <p:cNvPr id="5" name="图片 4" descr="重点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02525" y="196850"/>
            <a:ext cx="1379855" cy="13823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75935" y="1739265"/>
            <a:ext cx="5781675" cy="3315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28600" indent="-22860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忌食</a:t>
            </a:r>
            <a:r>
              <a:rPr lang="zh-CN" altLang="en-US" sz="2800" b="1" u="sng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生冷、辛辣、煎炸</a:t>
            </a: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等刺激性食物</a:t>
            </a:r>
            <a:endParaRPr lang="zh-CN" altLang="en-US" sz="2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28600" indent="-22860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忌食</a:t>
            </a:r>
            <a:r>
              <a:rPr lang="zh-CN" altLang="en-US" sz="2800" b="1" u="sng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海鲜、鱼、虾、韭菜、芋头、蘑菇</a:t>
            </a: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等易致敏食物。</a:t>
            </a:r>
            <a:endParaRPr lang="zh-CN" altLang="en-US" sz="2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28600" indent="-22860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少食</a:t>
            </a:r>
            <a:r>
              <a:rPr lang="zh-CN" altLang="en-US" sz="2800" b="1" u="sng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肥甘厚腻，生痰助湿</a:t>
            </a: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的食物</a:t>
            </a:r>
            <a:endParaRPr lang="zh-CN" altLang="en-US" sz="2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28600" indent="-22860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800" b="1" u="sng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限制烟酒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2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2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 descr="7b0a20202020227461726765744d6f64756c65223a20226b6f6e6c696e65666f6e7473220a7d0a"/>
          <p:cNvSpPr txBox="1"/>
          <p:nvPr/>
        </p:nvSpPr>
        <p:spPr>
          <a:xfrm>
            <a:off x="4886960" y="631825"/>
            <a:ext cx="24180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4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大黑体_GBK" panose="02010600010101010101" charset="-122"/>
                <a:ea typeface="方正大黑体_GBK" panose="02010600010101010101" charset="-122"/>
                <a:sym typeface="方正大黑体_GBK" panose="02010600010101010101" charset="-122"/>
              </a:rPr>
              <a:t>注意事项</a:t>
            </a:r>
            <a:endParaRPr lang="zh-CN" altLang="en-US" sz="4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大黑体_GBK" panose="02010600010101010101" charset="-122"/>
              <a:ea typeface="方正大黑体_GBK" panose="02010600010101010101" charset="-122"/>
              <a:sym typeface="方正大黑体_GBK" panose="02010600010101010101" charset="-122"/>
            </a:endParaRPr>
          </a:p>
        </p:txBody>
      </p:sp>
      <p:pic>
        <p:nvPicPr>
          <p:cNvPr id="7" name="图片 6" descr="清淡饮食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3130" y="1739265"/>
            <a:ext cx="4433570" cy="29578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193665" y="2223135"/>
            <a:ext cx="6515100" cy="29279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28600" indent="-22860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贴药当日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最好不洗澡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；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28600" indent="-22860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至少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4-6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小时后可洗</a:t>
            </a:r>
            <a:r>
              <a:rPr lang="zh-CN" altLang="en-US" sz="2800" b="1" u="sng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温水澡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，不泡澡、游泳或进行剧烈活动；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28600" indent="-22860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注意保持皮肤清洁；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28600" indent="-22860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不要过于激动和兴奋，晚上早点休息。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28600" indent="-22860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 descr="7b0a20202020227461726765744d6f64756c65223a20226b6f6e6c696e65666f6e7473220a7d0a"/>
          <p:cNvSpPr txBox="1"/>
          <p:nvPr/>
        </p:nvSpPr>
        <p:spPr>
          <a:xfrm>
            <a:off x="4886960" y="631825"/>
            <a:ext cx="24180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4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大黑体_GBK" panose="02010600010101010101" charset="-122"/>
                <a:ea typeface="方正大黑体_GBK" panose="02010600010101010101" charset="-122"/>
                <a:sym typeface="方正大黑体_GBK" panose="02010600010101010101" charset="-122"/>
              </a:rPr>
              <a:t>注意事项</a:t>
            </a:r>
            <a:endParaRPr lang="zh-CN" altLang="en-US" sz="4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大黑体_GBK" panose="02010600010101010101" charset="-122"/>
              <a:ea typeface="方正大黑体_GBK" panose="02010600010101010101" charset="-122"/>
              <a:sym typeface="方正大黑体_GBK" panose="02010600010101010101" charset="-122"/>
            </a:endParaRPr>
          </a:p>
        </p:txBody>
      </p:sp>
      <p:pic>
        <p:nvPicPr>
          <p:cNvPr id="2" name="图片 1" descr="洗澡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475" y="1851025"/>
            <a:ext cx="4388485" cy="30079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descr="7b0a20202020227461726765744d6f64756c65223a20226b6f6e6c696e65666f6e7473220a7d0a"/>
          <p:cNvSpPr txBox="1"/>
          <p:nvPr/>
        </p:nvSpPr>
        <p:spPr>
          <a:xfrm>
            <a:off x="4886960" y="631825"/>
            <a:ext cx="24180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4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大黑体_GBK" panose="02010600010101010101" charset="-122"/>
                <a:ea typeface="方正大黑体_GBK" panose="02010600010101010101" charset="-122"/>
                <a:sym typeface="方正大黑体_GBK" panose="02010600010101010101" charset="-122"/>
              </a:rPr>
              <a:t>最后提醒</a:t>
            </a:r>
            <a:endParaRPr lang="zh-CN" altLang="en-US" sz="44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大黑体_GBK" panose="02010600010101010101" charset="-122"/>
              <a:ea typeface="方正大黑体_GBK" panose="02010600010101010101" charset="-122"/>
              <a:sym typeface="方正大黑体_GBK" panose="0201060001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16890" y="1803400"/>
            <a:ext cx="112071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endParaRPr lang="zh-CN" altLang="en-US" sz="3600"/>
          </a:p>
        </p:txBody>
      </p:sp>
      <p:sp>
        <p:nvSpPr>
          <p:cNvPr id="3" name="文本框 2"/>
          <p:cNvSpPr txBox="1"/>
          <p:nvPr/>
        </p:nvSpPr>
        <p:spPr>
          <a:xfrm>
            <a:off x="2122805" y="2322195"/>
            <a:ext cx="892683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三伏贴并非灵丹妙药，不能包治百病，也不可能贴后就立马见效。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zh-CN" altLang="en-US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三伏贴作为辅助治疗手段，需要患者长久坚持。</a:t>
            </a:r>
            <a:endParaRPr lang="zh-CN" altLang="en-US" sz="28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7" name="图片 6" descr="32303230323037323b32303230333337313bb3c8b5d7b0d7c9abbcfdcdb7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33500" y="2278380"/>
            <a:ext cx="640715" cy="640715"/>
          </a:xfrm>
          <a:prstGeom prst="rect">
            <a:avLst/>
          </a:prstGeom>
        </p:spPr>
      </p:pic>
      <p:pic>
        <p:nvPicPr>
          <p:cNvPr id="5" name="图片 4" descr="32303230323037323b32303230333337313bb3c8b5d7b0d7c9abbcfdcdb7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33500" y="3540125"/>
            <a:ext cx="640715" cy="6407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681675" y="487340"/>
            <a:ext cx="11053125" cy="7556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p>
            <a:pPr>
              <a:lnSpc>
                <a:spcPct val="120000"/>
              </a:lnSpc>
            </a:pPr>
            <a:r>
              <a:rPr lang="zh-CN" altLang="en-US" sz="3600" b="1" spc="3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什么是三伏贴</a:t>
            </a:r>
            <a:endParaRPr lang="zh-CN" altLang="en-US" sz="3600" b="1" spc="300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469920" y="627041"/>
            <a:ext cx="115146" cy="476250"/>
          </a:xfrm>
          <a:prstGeom prst="rect">
            <a:avLst/>
          </a:prstGeom>
          <a:solidFill>
            <a:srgbClr val="00A6CC"/>
          </a:solidFill>
          <a:ln>
            <a:noFill/>
          </a:ln>
        </p:spPr>
        <p:style>
          <a:lnRef idx="2">
            <a:srgbClr val="00A6CC">
              <a:shade val="50000"/>
            </a:srgbClr>
          </a:lnRef>
          <a:fillRef idx="1">
            <a:srgbClr val="00A6CC"/>
          </a:fillRef>
          <a:effectRef idx="0">
            <a:srgbClr val="00A6CC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575965" y="1493428"/>
            <a:ext cx="11264880" cy="4415586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>
                <a:lumMod val="85000"/>
                <a:alpha val="50000"/>
              </a:sysClr>
            </a:solidFill>
          </a:ln>
        </p:spPr>
        <p:style>
          <a:lnRef idx="2">
            <a:srgbClr val="00A6CC">
              <a:shade val="50000"/>
            </a:srgbClr>
          </a:lnRef>
          <a:fillRef idx="1">
            <a:srgbClr val="00A6CC"/>
          </a:fillRef>
          <a:effectRef idx="0">
            <a:srgbClr val="00A6CC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681990" y="1993583"/>
            <a:ext cx="6610985" cy="34150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</a:t>
            </a:r>
            <a:r>
              <a:rPr lang="zh-CN" altLang="en-US" sz="2400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三伏贴又称为</a:t>
            </a:r>
            <a:r>
              <a:rPr lang="zh-CN" altLang="en-US" sz="2400" u="sng" spc="15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三伏天灸</a:t>
            </a:r>
            <a:r>
              <a:rPr lang="zh-CN" altLang="en-US" sz="2400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，是中医外治法中穴位贴敷中的特殊疗法</a:t>
            </a:r>
            <a:r>
              <a:rPr lang="zh-CN" altLang="en-US" sz="2400" spc="1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（发泡疗法）</a:t>
            </a:r>
            <a:r>
              <a:rPr lang="zh-CN" altLang="en-US" sz="2400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2400" spc="150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2400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</a:t>
            </a:r>
            <a:r>
              <a:rPr lang="zh-CN" altLang="en-US" sz="2400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三伏天灸选用一些辛温祛寒的药物，如</a:t>
            </a:r>
            <a:r>
              <a:rPr lang="zh-CN" altLang="en-US" sz="2400" u="sng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白芥子、细辛、延胡索、姜汁</a:t>
            </a:r>
            <a:r>
              <a:rPr lang="zh-CN" altLang="en-US" sz="2400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等，贴敷在人体的穴位上，利用灸的热力，经皮肤贴敷补入温热的药物，来达到温阳补气的目的。</a:t>
            </a:r>
            <a:endParaRPr lang="zh-CN" altLang="en-US" sz="2400" spc="150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>
            <p:custDataLst>
              <p:tags r:id="rId5"/>
            </p:custDataLst>
          </p:nvPr>
        </p:nvCxnSpPr>
        <p:spPr>
          <a:xfrm>
            <a:off x="1285240" y="5760720"/>
            <a:ext cx="450427" cy="0"/>
          </a:xfrm>
          <a:prstGeom prst="line">
            <a:avLst/>
          </a:prstGeom>
          <a:ln w="50800">
            <a:solidFill>
              <a:srgbClr val="00A6CC"/>
            </a:solidFill>
          </a:ln>
        </p:spPr>
        <p:style>
          <a:lnRef idx="1">
            <a:srgbClr val="00A6CC"/>
          </a:lnRef>
          <a:fillRef idx="0">
            <a:srgbClr val="00A6CC"/>
          </a:fillRef>
          <a:effectRef idx="0">
            <a:srgbClr val="00A6CC"/>
          </a:effectRef>
          <a:fontRef idx="minor">
            <a:sysClr val="windowText" lastClr="000000"/>
          </a:fontRef>
        </p:style>
      </p:cxnSp>
      <p:cxnSp>
        <p:nvCxnSpPr>
          <p:cNvPr id="26" name="直接连接符 25"/>
          <p:cNvCxnSpPr/>
          <p:nvPr>
            <p:custDataLst>
              <p:tags r:id="rId6"/>
            </p:custDataLst>
          </p:nvPr>
        </p:nvCxnSpPr>
        <p:spPr>
          <a:xfrm>
            <a:off x="1971040" y="5760720"/>
            <a:ext cx="8938260" cy="0"/>
          </a:xfrm>
          <a:prstGeom prst="line">
            <a:avLst/>
          </a:prstGeom>
          <a:ln w="12700">
            <a:solidFill>
              <a:sysClr val="window" lastClr="FFFFFF">
                <a:lumMod val="85000"/>
              </a:sysClr>
            </a:solidFill>
            <a:prstDash val="dash"/>
          </a:ln>
        </p:spPr>
        <p:style>
          <a:lnRef idx="1">
            <a:srgbClr val="00A6CC"/>
          </a:lnRef>
          <a:fillRef idx="0">
            <a:srgbClr val="00A6CC"/>
          </a:fillRef>
          <a:effectRef idx="0">
            <a:srgbClr val="00A6CC"/>
          </a:effectRef>
          <a:fontRef idx="minor">
            <a:sysClr val="windowText" lastClr="000000"/>
          </a:fontRef>
        </p:style>
      </p:cxnSp>
      <p:grpSp>
        <p:nvGrpSpPr>
          <p:cNvPr id="38" name="组合 37"/>
          <p:cNvGrpSpPr/>
          <p:nvPr>
            <p:custDataLst>
              <p:tags r:id="rId7"/>
            </p:custDataLst>
          </p:nvPr>
        </p:nvGrpSpPr>
        <p:grpSpPr>
          <a:xfrm>
            <a:off x="11074842" y="2193769"/>
            <a:ext cx="257176" cy="257175"/>
            <a:chOff x="11074842" y="2193769"/>
            <a:chExt cx="257176" cy="257175"/>
          </a:xfrm>
          <a:solidFill>
            <a:sysClr val="window" lastClr="FFFFFF">
              <a:lumMod val="95000"/>
            </a:sysClr>
          </a:solidFill>
        </p:grpSpPr>
        <p:sp>
          <p:nvSpPr>
            <p:cNvPr id="30" name="矩形 29"/>
            <p:cNvSpPr/>
            <p:nvPr>
              <p:custDataLst>
                <p:tags r:id="rId8"/>
              </p:custDataLst>
            </p:nvPr>
          </p:nvSpPr>
          <p:spPr>
            <a:xfrm>
              <a:off x="11074842" y="2193770"/>
              <a:ext cx="257175" cy="74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rgbClr val="00A6CC">
                <a:shade val="50000"/>
              </a:srgbClr>
            </a:lnRef>
            <a:fillRef idx="1">
              <a:srgbClr val="00A6CC"/>
            </a:fillRef>
            <a:effectRef idx="0">
              <a:srgbClr val="00A6CC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矩形 36"/>
            <p:cNvSpPr/>
            <p:nvPr>
              <p:custDataLst>
                <p:tags r:id="rId9"/>
              </p:custDataLst>
            </p:nvPr>
          </p:nvSpPr>
          <p:spPr>
            <a:xfrm rot="16200000">
              <a:off x="11166046" y="2284973"/>
              <a:ext cx="257175" cy="74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rgbClr val="00A6CC">
                <a:shade val="50000"/>
              </a:srgbClr>
            </a:lnRef>
            <a:fillRef idx="1">
              <a:srgbClr val="00A6CC"/>
            </a:fillRef>
            <a:effectRef idx="0">
              <a:srgbClr val="00A6CC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" name="图片 3" descr="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84465" y="1587500"/>
            <a:ext cx="3289935" cy="2193925"/>
          </a:xfrm>
          <a:prstGeom prst="rect">
            <a:avLst/>
          </a:prstGeom>
        </p:spPr>
      </p:pic>
      <p:pic>
        <p:nvPicPr>
          <p:cNvPr id="7" name="图片 6" descr="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84465" y="3843655"/>
            <a:ext cx="3290570" cy="2105025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681675" y="487340"/>
            <a:ext cx="11053125" cy="7556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p>
            <a:pPr>
              <a:lnSpc>
                <a:spcPct val="120000"/>
              </a:lnSpc>
            </a:pPr>
            <a:r>
              <a:rPr lang="zh-CN" altLang="en-US" sz="3600" b="1" spc="3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三伏天是什么时候？</a:t>
            </a:r>
            <a:endParaRPr lang="zh-CN" altLang="en-US" sz="3600" b="1" spc="300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469920" y="627041"/>
            <a:ext cx="115146" cy="476250"/>
          </a:xfrm>
          <a:prstGeom prst="rect">
            <a:avLst/>
          </a:prstGeom>
          <a:solidFill>
            <a:srgbClr val="00A6CC"/>
          </a:solidFill>
          <a:ln>
            <a:noFill/>
          </a:ln>
        </p:spPr>
        <p:style>
          <a:lnRef idx="2">
            <a:srgbClr val="00A6CC">
              <a:shade val="50000"/>
            </a:srgbClr>
          </a:lnRef>
          <a:fillRef idx="1">
            <a:srgbClr val="00A6CC"/>
          </a:fillRef>
          <a:effectRef idx="0">
            <a:srgbClr val="00A6CC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575965" y="1493428"/>
            <a:ext cx="11264880" cy="4415586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>
                <a:lumMod val="85000"/>
                <a:alpha val="50000"/>
              </a:sysClr>
            </a:solidFill>
          </a:ln>
        </p:spPr>
        <p:style>
          <a:lnRef idx="2">
            <a:srgbClr val="00A6CC">
              <a:shade val="50000"/>
            </a:srgbClr>
          </a:lnRef>
          <a:fillRef idx="1">
            <a:srgbClr val="00A6CC"/>
          </a:fillRef>
          <a:effectRef idx="0">
            <a:srgbClr val="00A6CC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681990" y="1604645"/>
            <a:ext cx="6209665" cy="507746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400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zh-CN" altLang="en-US" sz="2400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“伏”：趴、脸向下,体前屈</a:t>
            </a:r>
            <a:endParaRPr lang="zh-CN" altLang="en-US" sz="2400" spc="150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2400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</a:t>
            </a:r>
            <a:r>
              <a:rPr lang="zh-CN" altLang="en-US" sz="2400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天气太热了，宜伏不宜动。</a:t>
            </a:r>
            <a:endParaRPr lang="zh-CN" altLang="en-US" sz="2400" spc="150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2400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、伏，按照干、支纪日来计算，</a:t>
            </a:r>
            <a:r>
              <a:rPr lang="zh-CN" altLang="en-US" sz="2400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每年入伏的时间不固定，中伏的长短也不相同</a:t>
            </a:r>
            <a:endParaRPr lang="zh-CN" altLang="en-US" sz="2400" spc="150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2400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</a:t>
            </a:r>
            <a:r>
              <a:rPr lang="zh-CN" altLang="en-US" sz="2400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常规版：</a:t>
            </a:r>
            <a:r>
              <a:rPr lang="en-US" altLang="zh-CN" sz="2400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30</a:t>
            </a:r>
            <a:r>
              <a:rPr lang="zh-CN" altLang="en-US" sz="2400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天</a:t>
            </a:r>
            <a:r>
              <a:rPr lang="en-US" altLang="zh-CN" sz="2400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</a:t>
            </a:r>
            <a:r>
              <a:rPr lang="zh-CN" altLang="en-US" sz="2400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加长版：</a:t>
            </a:r>
            <a:r>
              <a:rPr lang="en-US" altLang="zh-CN" sz="2400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40</a:t>
            </a:r>
            <a:r>
              <a:rPr lang="zh-CN" altLang="en-US" sz="2400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天</a:t>
            </a:r>
            <a:endParaRPr lang="zh-CN" altLang="en-US" sz="2400" spc="150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 sz="2400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、阴历，</a:t>
            </a:r>
            <a:r>
              <a:rPr lang="zh-CN" altLang="en-US" sz="2400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小暑和处暑之中</a:t>
            </a:r>
            <a:endParaRPr lang="zh-CN" altLang="en-US" sz="2400" spc="150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</a:t>
            </a:r>
            <a:r>
              <a:rPr lang="zh-CN" altLang="en-US" sz="2400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阳历，7月中下旬至8月中下旬。</a:t>
            </a:r>
            <a:endParaRPr lang="zh-CN" altLang="en-US" sz="2400" spc="150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400" spc="150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400" spc="150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>
            <p:custDataLst>
              <p:tags r:id="rId5"/>
            </p:custDataLst>
          </p:nvPr>
        </p:nvCxnSpPr>
        <p:spPr>
          <a:xfrm>
            <a:off x="1285240" y="5760720"/>
            <a:ext cx="450427" cy="0"/>
          </a:xfrm>
          <a:prstGeom prst="line">
            <a:avLst/>
          </a:prstGeom>
          <a:ln w="50800">
            <a:solidFill>
              <a:srgbClr val="00A6CC"/>
            </a:solidFill>
          </a:ln>
        </p:spPr>
        <p:style>
          <a:lnRef idx="1">
            <a:srgbClr val="00A6CC"/>
          </a:lnRef>
          <a:fillRef idx="0">
            <a:srgbClr val="00A6CC"/>
          </a:fillRef>
          <a:effectRef idx="0">
            <a:srgbClr val="00A6CC"/>
          </a:effectRef>
          <a:fontRef idx="minor">
            <a:sysClr val="windowText" lastClr="000000"/>
          </a:fontRef>
        </p:style>
      </p:cxnSp>
      <p:cxnSp>
        <p:nvCxnSpPr>
          <p:cNvPr id="26" name="直接连接符 25"/>
          <p:cNvCxnSpPr/>
          <p:nvPr>
            <p:custDataLst>
              <p:tags r:id="rId6"/>
            </p:custDataLst>
          </p:nvPr>
        </p:nvCxnSpPr>
        <p:spPr>
          <a:xfrm>
            <a:off x="1971040" y="5760720"/>
            <a:ext cx="8938260" cy="0"/>
          </a:xfrm>
          <a:prstGeom prst="line">
            <a:avLst/>
          </a:prstGeom>
          <a:ln w="12700">
            <a:solidFill>
              <a:sysClr val="window" lastClr="FFFFFF">
                <a:lumMod val="85000"/>
              </a:sysClr>
            </a:solidFill>
            <a:prstDash val="dash"/>
          </a:ln>
        </p:spPr>
        <p:style>
          <a:lnRef idx="1">
            <a:srgbClr val="00A6CC"/>
          </a:lnRef>
          <a:fillRef idx="0">
            <a:srgbClr val="00A6CC"/>
          </a:fillRef>
          <a:effectRef idx="0">
            <a:srgbClr val="00A6CC"/>
          </a:effectRef>
          <a:fontRef idx="minor">
            <a:sysClr val="windowText" lastClr="000000"/>
          </a:fontRef>
        </p:style>
      </p:cxnSp>
      <p:grpSp>
        <p:nvGrpSpPr>
          <p:cNvPr id="38" name="组合 37"/>
          <p:cNvGrpSpPr/>
          <p:nvPr>
            <p:custDataLst>
              <p:tags r:id="rId7"/>
            </p:custDataLst>
          </p:nvPr>
        </p:nvGrpSpPr>
        <p:grpSpPr>
          <a:xfrm>
            <a:off x="11074842" y="2193769"/>
            <a:ext cx="257176" cy="257175"/>
            <a:chOff x="11074842" y="2193769"/>
            <a:chExt cx="257176" cy="257175"/>
          </a:xfrm>
          <a:solidFill>
            <a:sysClr val="window" lastClr="FFFFFF">
              <a:lumMod val="95000"/>
            </a:sysClr>
          </a:solidFill>
        </p:grpSpPr>
        <p:sp>
          <p:nvSpPr>
            <p:cNvPr id="30" name="矩形 29"/>
            <p:cNvSpPr/>
            <p:nvPr>
              <p:custDataLst>
                <p:tags r:id="rId8"/>
              </p:custDataLst>
            </p:nvPr>
          </p:nvSpPr>
          <p:spPr>
            <a:xfrm>
              <a:off x="11074842" y="2193770"/>
              <a:ext cx="257175" cy="74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rgbClr val="00A6CC">
                <a:shade val="50000"/>
              </a:srgbClr>
            </a:lnRef>
            <a:fillRef idx="1">
              <a:srgbClr val="00A6CC"/>
            </a:fillRef>
            <a:effectRef idx="0">
              <a:srgbClr val="00A6CC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矩形 36"/>
            <p:cNvSpPr/>
            <p:nvPr>
              <p:custDataLst>
                <p:tags r:id="rId9"/>
              </p:custDataLst>
            </p:nvPr>
          </p:nvSpPr>
          <p:spPr>
            <a:xfrm rot="16200000">
              <a:off x="11166046" y="2284973"/>
              <a:ext cx="257175" cy="74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rgbClr val="00A6CC">
                <a:shade val="50000"/>
              </a:srgbClr>
            </a:lnRef>
            <a:fillRef idx="1">
              <a:srgbClr val="00A6CC"/>
            </a:fillRef>
            <a:effectRef idx="0">
              <a:srgbClr val="00A6CC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 descr="三伏天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1045" y="2021840"/>
            <a:ext cx="4241165" cy="281432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标题 2"/>
          <p:cNvSpPr>
            <a:spLocks noGrp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buClrTx/>
              <a:buSzTx/>
              <a:buFontTx/>
            </a:pPr>
            <a:endParaRPr lang="zh-CN" altLang="en-US" sz="3600" b="1" spc="300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algn="l">
              <a:lnSpc>
                <a:spcPct val="120000"/>
              </a:lnSpc>
              <a:buClrTx/>
              <a:buSzTx/>
              <a:buFontTx/>
            </a:pPr>
            <a:endParaRPr lang="zh-CN" altLang="en-US" sz="3600" b="1" spc="300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51150" y="922655"/>
            <a:ext cx="708660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400" b="1" spc="3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</a:t>
            </a:r>
            <a:r>
              <a:rPr lang="en-US" altLang="zh-CN" sz="4400" b="1" spc="3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4400" b="1" spc="3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年的三伏日历如下：</a:t>
            </a:r>
            <a:endParaRPr lang="zh-CN" altLang="en-US" sz="4400"/>
          </a:p>
        </p:txBody>
      </p:sp>
      <p:sp>
        <p:nvSpPr>
          <p:cNvPr id="100" name="文本框 99"/>
          <p:cNvSpPr txBox="1"/>
          <p:nvPr/>
        </p:nvSpPr>
        <p:spPr>
          <a:xfrm>
            <a:off x="1296035" y="2291715"/>
            <a:ext cx="9888220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40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初伏：7月</a:t>
            </a:r>
            <a:r>
              <a:rPr lang="en-US" sz="40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20</a:t>
            </a:r>
            <a:r>
              <a:rPr lang="zh-CN" altLang="en-US" sz="40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日-202</a:t>
            </a:r>
            <a:r>
              <a:rPr lang="en-US" altLang="zh-CN" sz="40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5</a:t>
            </a:r>
            <a:r>
              <a:rPr lang="zh-CN" altLang="en-US" sz="40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年7月2</a:t>
            </a:r>
            <a:r>
              <a:rPr lang="en-US" altLang="zh-CN" sz="40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9</a:t>
            </a:r>
            <a:r>
              <a:rPr lang="zh-CN" altLang="en-US" sz="40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日，共10天。</a:t>
            </a:r>
            <a:endParaRPr lang="zh-CN" altLang="en-US" sz="4000" b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zh-CN" altLang="en-US" sz="40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中伏：7月</a:t>
            </a:r>
            <a:r>
              <a:rPr lang="en-US" sz="40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30</a:t>
            </a:r>
            <a:r>
              <a:rPr lang="zh-CN" altLang="en-US" sz="40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日-202</a:t>
            </a:r>
            <a:r>
              <a:rPr lang="en-US" altLang="zh-CN" sz="40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5</a:t>
            </a:r>
            <a:r>
              <a:rPr lang="zh-CN" altLang="en-US" sz="40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年8月</a:t>
            </a:r>
            <a:r>
              <a:rPr lang="en-US" sz="40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08</a:t>
            </a:r>
            <a:r>
              <a:rPr lang="zh-CN" altLang="en-US" sz="40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日，共</a:t>
            </a:r>
            <a:r>
              <a:rPr lang="en-US" altLang="zh-CN" sz="40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1</a:t>
            </a:r>
            <a:r>
              <a:rPr lang="zh-CN" altLang="en-US" sz="40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0天。</a:t>
            </a:r>
            <a:endParaRPr lang="zh-CN" altLang="en-US" sz="4000" b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zh-CN" altLang="en-US" sz="40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末伏：8月</a:t>
            </a:r>
            <a:r>
              <a:rPr lang="en-US" sz="40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09</a:t>
            </a:r>
            <a:r>
              <a:rPr lang="zh-CN" altLang="en-US" sz="40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日-202</a:t>
            </a:r>
            <a:r>
              <a:rPr lang="en-US" altLang="zh-CN" sz="40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5</a:t>
            </a:r>
            <a:r>
              <a:rPr lang="zh-CN" altLang="en-US" sz="40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年8月</a:t>
            </a:r>
            <a:r>
              <a:rPr lang="en-US" sz="40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18</a:t>
            </a:r>
            <a:r>
              <a:rPr lang="zh-CN" altLang="en-US" sz="40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日，共10天</a:t>
            </a:r>
            <a:r>
              <a:rPr lang="zh-CN" altLang="en-US" sz="48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。</a:t>
            </a:r>
            <a:endParaRPr lang="zh-CN" altLang="en-US" sz="4800" b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zh-CN" altLang="en-US" sz="3600" b="1" spc="3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三伏天灸的由来</a:t>
            </a:r>
            <a:endParaRPr lang="zh-CN" altLang="en-US" sz="3600" b="1" spc="300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orient="vert" idx="1"/>
          </p:nvPr>
        </p:nvSpPr>
        <p:spPr>
          <a:xfrm>
            <a:off x="838200" y="1691005"/>
            <a:ext cx="10515600" cy="4351338"/>
          </a:xfrm>
        </p:spPr>
        <p:txBody>
          <a:bodyPr vert="horz"/>
          <a:p>
            <a:r>
              <a:rPr lang="zh-CN" altLang="en-US">
                <a:sym typeface="+mn-ea"/>
              </a:rPr>
              <a:t>有关</a:t>
            </a:r>
            <a:r>
              <a:rPr lang="zh-CN" altLang="en-US">
                <a:sym typeface="+mn-ea"/>
              </a:rPr>
              <a:t>天灸疗法的记载最早见于战国时期《五十二病方》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三伏天灸源于清代医家张璐的《张氏医通·诸气门下·卷四·喘·哮·冷哮》关于治疗冷哮的外用方而来。</a:t>
            </a:r>
            <a:endParaRPr lang="zh-CN" altLang="en-US"/>
          </a:p>
          <a:p>
            <a:r>
              <a:rPr lang="zh-CN" altLang="en-US"/>
              <a:t>原文如下：</a:t>
            </a:r>
            <a:endParaRPr lang="zh-CN" altLang="en-US"/>
          </a:p>
          <a:p>
            <a:pPr marL="0" indent="0">
              <a:buNone/>
            </a:pPr>
            <a:r>
              <a:rPr lang="en-US" altLang="zh-CN">
                <a:latin typeface="华文隶书" panose="02010800040101010101" charset="-122"/>
                <a:ea typeface="华文隶书" panose="02010800040101010101" charset="-122"/>
              </a:rPr>
              <a:t>     </a:t>
            </a:r>
            <a:r>
              <a:rPr lang="zh-CN" altLang="en-US">
                <a:latin typeface="华文隶书" panose="02010800040101010101" charset="-122"/>
                <a:ea typeface="华文隶书" panose="02010800040101010101" charset="-122"/>
              </a:rPr>
              <a:t>冷哮灸肺俞、膏肓、天突，有应有不应，夏月三伏中，用白芥子涂法，往往获效。方用</a:t>
            </a:r>
            <a:r>
              <a:rPr lang="zh-CN" altLang="en-US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</a:rPr>
              <a:t>白芥子净末一两、延胡索一两、甘遂、细辛各半两，共为细末，入麝香半钱</a:t>
            </a:r>
            <a:r>
              <a:rPr lang="zh-CN" altLang="en-US">
                <a:latin typeface="华文隶书" panose="02010800040101010101" charset="-122"/>
                <a:ea typeface="华文隶书" panose="02010800040101010101" charset="-122"/>
              </a:rPr>
              <a:t>，杵匀，姜汁调涂肺俞、膏肓、百劳等穴。涂后麻瞀疼痛，切勿便去，候三炷香足，方可去之。十日后涂一次，如此三次，病根去矣。</a:t>
            </a:r>
            <a:endParaRPr lang="zh-CN" altLang="en-US">
              <a:latin typeface="华文隶书" panose="02010800040101010101" charset="-122"/>
              <a:ea typeface="华文隶书" panose="0201080004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2"/>
          <p:cNvSpPr>
            <a:spLocks noGrp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zh-CN" altLang="en-US" sz="3600" b="1" spc="3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春夏养阳，冬病夏治</a:t>
            </a:r>
            <a:endParaRPr lang="zh-CN" altLang="en-US" sz="3600" b="1" spc="300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algn="l">
              <a:lnSpc>
                <a:spcPct val="120000"/>
              </a:lnSpc>
              <a:buClrTx/>
              <a:buSzTx/>
              <a:buFontTx/>
            </a:pPr>
            <a:endParaRPr lang="zh-CN" altLang="en-US" sz="3600" b="1" spc="300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占位符 3"/>
          <p:cNvSpPr>
            <a:spLocks noGrp="1"/>
          </p:cNvSpPr>
          <p:nvPr/>
        </p:nvSpPr>
        <p:spPr>
          <a:xfrm>
            <a:off x="838200" y="1568450"/>
            <a:ext cx="5433695" cy="4432300"/>
          </a:xfrm>
          <a:prstGeom prst="rect">
            <a:avLst/>
          </a:prstGeom>
        </p:spPr>
        <p:txBody>
          <a:bodyPr vert="horz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《黄帝内经》中的</a:t>
            </a:r>
            <a:r>
              <a:rPr lang="en-US" altLang="zh-CN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春夏养阳</a:t>
            </a:r>
            <a:r>
              <a:rPr lang="en-US" altLang="zh-CN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的理论。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zh-CN" altLang="en-US" u="sng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冬病夏治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：夏季气温高，机体阳气充沛的，调整人体的阴阳平衡，使一些宿疾得以恢复。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包括：中药内服、穴位贴敷、艾灸、拔罐等疗法                                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三伏贴：</a:t>
            </a:r>
            <a:r>
              <a:rPr lang="zh-CN" altLang="en-US">
                <a:solidFill>
                  <a:srgbClr val="FFC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炎热的天气+</a:t>
            </a:r>
            <a:r>
              <a:rPr lang="zh-CN" altLang="en-US" b="1">
                <a:solidFill>
                  <a:srgbClr val="FFC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辛温的药物</a:t>
            </a:r>
            <a:r>
              <a:rPr lang="zh-CN" altLang="en-US">
                <a:solidFill>
                  <a:srgbClr val="FFC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</a:t>
            </a:r>
            <a:r>
              <a:rPr lang="zh-CN" altLang="en-US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热灸</a:t>
            </a:r>
            <a:endParaRPr lang="zh-CN" altLang="en-US" b="1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 descr="冬病夏治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5720" y="1568450"/>
            <a:ext cx="5497195" cy="34010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2"/>
          <p:cNvSpPr>
            <a:spLocks noGrp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zh-CN" altLang="en-US" sz="3600" b="1" spc="3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春夏养阳，</a:t>
            </a:r>
            <a:r>
              <a:rPr lang="zh-CN" altLang="en-US" sz="3600" b="1" spc="3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冬病夏治</a:t>
            </a:r>
            <a:endParaRPr lang="zh-CN" altLang="en-US" sz="3600" b="1" spc="300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algn="l">
              <a:lnSpc>
                <a:spcPct val="120000"/>
              </a:lnSpc>
              <a:buClrTx/>
              <a:buSzTx/>
              <a:buFontTx/>
            </a:pPr>
            <a:endParaRPr lang="zh-CN" altLang="en-US" sz="3600" b="1" spc="300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占位符 3"/>
          <p:cNvSpPr>
            <a:spLocks noGrp="1"/>
          </p:cNvSpPr>
          <p:nvPr/>
        </p:nvSpPr>
        <p:spPr>
          <a:xfrm>
            <a:off x="838200" y="1398270"/>
            <a:ext cx="6189345" cy="4335780"/>
          </a:xfrm>
          <a:prstGeom prst="rect">
            <a:avLst/>
          </a:prstGeom>
        </p:spPr>
        <p:txBody>
          <a:bodyPr vert="horz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三伏贴，借助</a:t>
            </a:r>
            <a:r>
              <a:rPr lang="zh-CN" altLang="en-US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自然的“阳”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lang="zh-CN" altLang="en-US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药物的“阳”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，通过对穴位、经络的刺激，温散寒邪、疏通经络。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夏天将阳气补充足了，秋冬就有足够的阳气潜藏、御寒。可减少容易在冬季发作的虚寒性疾病，或使原有的病症减轻甚至痊愈，达到冬病夏治的目的。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简单来说，</a:t>
            </a:r>
            <a:r>
              <a:rPr lang="zh-CN" altLang="en-US" b="1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夏天调理得好，等到了秋冬，就会好过一些。</a:t>
            </a:r>
            <a:endParaRPr lang="zh-CN" altLang="en-US" b="1"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7" name="图片 6" descr="冬病夏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79995" y="1235075"/>
            <a:ext cx="3442335" cy="34423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41045" y="1512570"/>
            <a:ext cx="10453370" cy="15652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28600" indent="-22860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适合绝大多数体质的人群，尤其适合</a:t>
            </a: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虚寒、阳虚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体质人群；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28600" indent="-22860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对</a:t>
            </a:r>
            <a:r>
              <a:rPr lang="zh-CN" altLang="en-US" sz="2800" b="1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呼吸系统疾病、</a:t>
            </a:r>
            <a:r>
              <a:rPr lang="zh-CN" altLang="en-US" sz="2800" b="1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过敏性疾病以及与虚寒有关的疾病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，疗效更佳。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28600" indent="-22860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41045" y="575310"/>
            <a:ext cx="51358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 spc="3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三伏贴适合那些人群？</a:t>
            </a:r>
            <a:endParaRPr lang="zh-CN" altLang="en-US" sz="3600"/>
          </a:p>
        </p:txBody>
      </p:sp>
      <p:pic>
        <p:nvPicPr>
          <p:cNvPr id="2" name="图片 1" descr="三伏贴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4745" y="3021965"/>
            <a:ext cx="4842510" cy="29495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41045" y="575310"/>
            <a:ext cx="51358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 spc="3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三伏贴适合那些人群？</a:t>
            </a:r>
            <a:endParaRPr lang="zh-CN" altLang="en-US" sz="36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1275" y="1310640"/>
            <a:ext cx="9906635" cy="46755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topBottom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ottomTop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navigation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77147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77147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76418_1"/>
  <p:tag name="KSO_WM_TEMPLATE_CATEGORY" val="custom"/>
  <p:tag name="KSO_WM_TEMPLATE_INDEX" val="20177147"/>
  <p:tag name="KSO_WM_TEMPLATE_SUBCATEGORY" val="0"/>
  <p:tag name="KSO_WM_TEMPLATE_THUMBS_INDEX" val="1、4、6、11、12、17、18、25、30、31"/>
  <p:tag name="KSO_WM_TEMPLATE_MASTER_TYPE" val="1"/>
  <p:tag name="KSO_WM_TEMPLATE_COLOR_TYPE" val="1"/>
  <p:tag name="KSO_WM_TEMPLATE_MASTER_THUMB_INDEX" val="12"/>
</p:tagLst>
</file>

<file path=ppt/tags/tag139.xml><?xml version="1.0" encoding="utf-8"?>
<p:tagLst xmlns:p="http://schemas.openxmlformats.org/presentationml/2006/main">
  <p:tag name="KSO_WM_UNIT_ISCONTENTSTITLE" val="0"/>
  <p:tag name="KSO_WM_UNIT_PRESET_TEXT" val="活动策划方案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77147_1*a*1"/>
  <p:tag name="KSO_WM_TEMPLATE_CATEGORY" val="custom"/>
  <p:tag name="KSO_WM_TEMPLATE_INDEX" val="20177147"/>
  <p:tag name="KSO_WM_UNIT_LAYERLEVEL" val="1"/>
  <p:tag name="KSO_WM_TAG_VERSION" val="1.0"/>
  <p:tag name="KSO_WM_BEAUTIFY_FLAG" val="#wm#"/>
  <p:tag name="KSO_WM_UNIT_ISNUMDGMTITLE" val="0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ISCONTENTSTITLE" val="0"/>
  <p:tag name="KSO_WM_UNIT_PRESET_TEXT" val="点击此处可添加副标题"/>
  <p:tag name="KSO_WM_UNIT_NOCLEAR" val="0"/>
  <p:tag name="KSO_WM_UNIT_VALUE" val="3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77147_1*b*1"/>
  <p:tag name="KSO_WM_TEMPLATE_CATEGORY" val="custom"/>
  <p:tag name="KSO_WM_TEMPLATE_INDEX" val="20177147"/>
  <p:tag name="KSO_WM_UNIT_LAYERLEVEL" val="1"/>
  <p:tag name="KSO_WM_TAG_VERSION" val="1.0"/>
  <p:tag name="KSO_WM_BEAUTIFY_FLAG" val="#wm#"/>
  <p:tag name="KSO_WM_UNIT_ISNUMDGMTITLE" val="0"/>
</p:tagLst>
</file>

<file path=ppt/tags/tag141.xml><?xml version="1.0" encoding="utf-8"?>
<p:tagLst xmlns:p="http://schemas.openxmlformats.org/presentationml/2006/main">
  <p:tag name="KSO_WM_TAG_VERSION" val="1.0"/>
  <p:tag name="KSO_WM_SLIDE_ITEM_CNT" val="0"/>
  <p:tag name="KSO_WM_SLIDE_LAYOUT" val="a_b"/>
  <p:tag name="KSO_WM_SLIDE_LAYOUT_CNT" val="1_1"/>
  <p:tag name="KSO_WM_SLIDE_TYPE" val="title"/>
  <p:tag name="KSO_WM_BEAUTIFY_FLAG" val="#wm#"/>
  <p:tag name="KSO_WM_COMBINE_RELATE_SLIDE_ID" val="background20176418_1"/>
  <p:tag name="KSO_WM_TEMPLATE_CATEGORY" val="custom"/>
  <p:tag name="KSO_WM_TEMPLATE_INDEX" val="20177147"/>
  <p:tag name="KSO_WM_SLIDE_ID" val="custom20177147_1"/>
  <p:tag name="KSO_WM_SLIDE_INDEX" val="1"/>
  <p:tag name="KSO_WM_TEMPLATE_SUBCATEGORY" val="0"/>
  <p:tag name="KSO_WM_TEMPLATE_THUMBS_INDEX" val="1、4、6、11、12、17、18、25、30、31"/>
  <p:tag name="KSO_WM_SLIDE_SUBTYPE" val="pureTxt"/>
  <p:tag name="KSO_WM_TEMPLATE_MASTER_TYPE" val="1"/>
  <p:tag name="KSO_WM_TEMPLATE_COLOR_TYPE" val="1"/>
  <p:tag name="KSO_WM_TEMPLATE_MASTER_THUMB_INDEX" val="12"/>
</p:tagLst>
</file>

<file path=ppt/tags/tag142.xml><?xml version="1.0" encoding="utf-8"?>
<p:tagLst xmlns:p="http://schemas.openxmlformats.org/presentationml/2006/main">
  <p:tag name="KSO_WM_UNIT_ISCONTENTSTITLE" val="0"/>
  <p:tag name="KSO_WM_UNIT_PRESET_TEXT" val="点击添加标题内容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46_1*a*1"/>
  <p:tag name="KSO_WM_TEMPLATE_CATEGORY" val="diagram"/>
  <p:tag name="KSO_WM_TEMPLATE_INDEX" val="20200846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0846_1*i*1"/>
  <p:tag name="KSO_WM_TEMPLATE_CATEGORY" val="diagram"/>
  <p:tag name="KSO_WM_TEMPLATE_INDEX" val="20200846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0846_1*i*2"/>
  <p:tag name="KSO_WM_TEMPLATE_CATEGORY" val="diagram"/>
  <p:tag name="KSO_WM_TEMPLATE_INDEX" val="20200846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PRESET_TEXT" val="点击此处添加正文，文字是您思想的提炼，为了演示发布的良好效果，请言简意赅的阐述您的观点。您的正文已经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"/>
  <p:tag name="KSO_WM_UNIT_NOCLEAR" val="0"/>
  <p:tag name="KSO_WM_UNIT_VALUE" val="29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46_1*f*1"/>
  <p:tag name="KSO_WM_TEMPLATE_CATEGORY" val="diagram"/>
  <p:tag name="KSO_WM_TEMPLATE_INDEX" val="20200846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0846_1*i*3"/>
  <p:tag name="KSO_WM_TEMPLATE_CATEGORY" val="diagram"/>
  <p:tag name="KSO_WM_TEMPLATE_INDEX" val="20200846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0846_1*i*4"/>
  <p:tag name="KSO_WM_TEMPLATE_CATEGORY" val="diagram"/>
  <p:tag name="KSO_WM_TEMPLATE_INDEX" val="20200846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0846_1*i*5"/>
  <p:tag name="KSO_WM_TEMPLATE_CATEGORY" val="diagram"/>
  <p:tag name="KSO_WM_TEMPLATE_INDEX" val="20200846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0846_1*i*6"/>
  <p:tag name="KSO_WM_TEMPLATE_CATEGORY" val="diagram"/>
  <p:tag name="KSO_WM_TEMPLATE_INDEX" val="20200846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00846_1*i*7"/>
  <p:tag name="KSO_WM_TEMPLATE_CATEGORY" val="diagram"/>
  <p:tag name="KSO_WM_TEMPLATE_INDEX" val="20200846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SLIDE_ID" val="diagram20200846_1"/>
  <p:tag name="KSO_WM_TEMPLATE_SUBCATEGORY" val="15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77147"/>
  <p:tag name="KSO_WM_SLIDE_LAYOUT" val="a_f"/>
  <p:tag name="KSO_WM_SLIDE_LAYOUT_CNT" val="1_1"/>
  <p:tag name="KSO_WM_SLIDE_TYPE" val="text"/>
  <p:tag name="KSO_WM_SLIDE_SUBTYPE" val="pureTxt"/>
  <p:tag name="KSO_WM_SLIDE_SIZE" val="886*452"/>
  <p:tag name="KSO_WM_SLIDE_POSITION" val="37*37"/>
</p:tagLst>
</file>

<file path=ppt/tags/tag152.xml><?xml version="1.0" encoding="utf-8"?>
<p:tagLst xmlns:p="http://schemas.openxmlformats.org/presentationml/2006/main">
  <p:tag name="KSO_WM_UNIT_ISCONTENTSTITLE" val="0"/>
  <p:tag name="KSO_WM_UNIT_PRESET_TEXT" val="点击添加标题内容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46_1*a*1"/>
  <p:tag name="KSO_WM_TEMPLATE_CATEGORY" val="diagram"/>
  <p:tag name="KSO_WM_TEMPLATE_INDEX" val="20200846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0846_1*i*1"/>
  <p:tag name="KSO_WM_TEMPLATE_CATEGORY" val="diagram"/>
  <p:tag name="KSO_WM_TEMPLATE_INDEX" val="20200846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0846_1*i*2"/>
  <p:tag name="KSO_WM_TEMPLATE_CATEGORY" val="diagram"/>
  <p:tag name="KSO_WM_TEMPLATE_INDEX" val="20200846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PRESET_TEXT" val="点击此处添加正文，文字是您思想的提炼，为了演示发布的良好效果，请言简意赅的阐述您的观点。您的正文已经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"/>
  <p:tag name="KSO_WM_UNIT_NOCLEAR" val="0"/>
  <p:tag name="KSO_WM_UNIT_VALUE" val="29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46_1*f*1"/>
  <p:tag name="KSO_WM_TEMPLATE_CATEGORY" val="diagram"/>
  <p:tag name="KSO_WM_TEMPLATE_INDEX" val="20200846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0846_1*i*3"/>
  <p:tag name="KSO_WM_TEMPLATE_CATEGORY" val="diagram"/>
  <p:tag name="KSO_WM_TEMPLATE_INDEX" val="20200846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0846_1*i*4"/>
  <p:tag name="KSO_WM_TEMPLATE_CATEGORY" val="diagram"/>
  <p:tag name="KSO_WM_TEMPLATE_INDEX" val="20200846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0846_1*i*5"/>
  <p:tag name="KSO_WM_TEMPLATE_CATEGORY" val="diagram"/>
  <p:tag name="KSO_WM_TEMPLATE_INDEX" val="20200846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0846_1*i*6"/>
  <p:tag name="KSO_WM_TEMPLATE_CATEGORY" val="diagram"/>
  <p:tag name="KSO_WM_TEMPLATE_INDEX" val="20200846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00846_1*i*7"/>
  <p:tag name="KSO_WM_TEMPLATE_CATEGORY" val="diagram"/>
  <p:tag name="KSO_WM_TEMPLATE_INDEX" val="20200846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SLIDE_ID" val="diagram20200846_1"/>
  <p:tag name="KSO_WM_TEMPLATE_SUBCATEGORY" val="15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77147"/>
  <p:tag name="KSO_WM_SLIDE_LAYOUT" val="a_f"/>
  <p:tag name="KSO_WM_SLIDE_LAYOUT_CNT" val="1_1"/>
  <p:tag name="KSO_WM_SLIDE_TYPE" val="text"/>
  <p:tag name="KSO_WM_SLIDE_SUBTYPE" val="pureTxt"/>
  <p:tag name="KSO_WM_SLIDE_SIZE" val="886*452"/>
  <p:tag name="KSO_WM_SLIDE_POSITION" val="37*37"/>
</p:tagLst>
</file>

<file path=ppt/tags/tag162.xml><?xml version="1.0" encoding="utf-8"?>
<p:tagLst xmlns:p="http://schemas.openxmlformats.org/presentationml/2006/main">
  <p:tag name="KSO_WM_TEMPLATE_CATEGORY" val="custom"/>
  <p:tag name="KSO_WM_TEMPLATE_INDEX" val="20177147"/>
</p:tagLst>
</file>

<file path=ppt/tags/tag163.xml><?xml version="1.0" encoding="utf-8"?>
<p:tagLst xmlns:p="http://schemas.openxmlformats.org/presentationml/2006/main">
  <p:tag name="KSO_WM_TEMPLATE_CATEGORY" val="custom"/>
  <p:tag name="KSO_WM_TEMPLATE_INDEX" val="20177147"/>
</p:tagLst>
</file>

<file path=ppt/tags/tag164.xml><?xml version="1.0" encoding="utf-8"?>
<p:tagLst xmlns:p="http://schemas.openxmlformats.org/presentationml/2006/main">
  <p:tag name="KSO_WM_TEMPLATE_CATEGORY" val="custom"/>
  <p:tag name="KSO_WM_TEMPLATE_INDEX" val="20177147"/>
</p:tagLst>
</file>

<file path=ppt/tags/tag165.xml><?xml version="1.0" encoding="utf-8"?>
<p:tagLst xmlns:p="http://schemas.openxmlformats.org/presentationml/2006/main">
  <p:tag name="KSO_WM_TEMPLATE_CATEGORY" val="custom"/>
  <p:tag name="KSO_WM_TEMPLATE_INDEX" val="20177147"/>
</p:tagLst>
</file>

<file path=ppt/tags/tag166.xml><?xml version="1.0" encoding="utf-8"?>
<p:tagLst xmlns:p="http://schemas.openxmlformats.org/presentationml/2006/main">
  <p:tag name="KSO_WM_TEMPLATE_CATEGORY" val="custom"/>
  <p:tag name="KSO_WM_TEMPLATE_INDEX" val="20177147"/>
</p:tagLst>
</file>

<file path=ppt/tags/tag167.xml><?xml version="1.0" encoding="utf-8"?>
<p:tagLst xmlns:p="http://schemas.openxmlformats.org/presentationml/2006/main">
  <p:tag name="KSO_WM_TEMPLATE_CATEGORY" val="custom"/>
  <p:tag name="KSO_WM_TEMPLATE_INDEX" val="20177147"/>
</p:tagLst>
</file>

<file path=ppt/tags/tag168.xml><?xml version="1.0" encoding="utf-8"?>
<p:tagLst xmlns:p="http://schemas.openxmlformats.org/presentationml/2006/main">
  <p:tag name="KSO_WM_TEMPLATE_CATEGORY" val="custom"/>
  <p:tag name="KSO_WM_TEMPLATE_INDEX" val="20177147"/>
</p:tagLst>
</file>

<file path=ppt/tags/tag169.xml><?xml version="1.0" encoding="utf-8"?>
<p:tagLst xmlns:p="http://schemas.openxmlformats.org/presentationml/2006/main">
  <p:tag name="KSO_WM_TEMPLATE_CATEGORY" val="custom"/>
  <p:tag name="KSO_WM_TEMPLATE_INDEX" val="20177147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TEMPLATE_CATEGORY" val="custom"/>
  <p:tag name="KSO_WM_TEMPLATE_INDEX" val="20177147"/>
</p:tagLst>
</file>

<file path=ppt/tags/tag171.xml><?xml version="1.0" encoding="utf-8"?>
<p:tagLst xmlns:p="http://schemas.openxmlformats.org/presentationml/2006/main">
  <p:tag name="KSO_WM_TEMPLATE_CATEGORY" val="custom"/>
  <p:tag name="KSO_WM_TEMPLATE_INDEX" val="20177147"/>
</p:tagLst>
</file>

<file path=ppt/tags/tag172.xml><?xml version="1.0" encoding="utf-8"?>
<p:tagLst xmlns:p="http://schemas.openxmlformats.org/presentationml/2006/main">
  <p:tag name="KSO_WM_TEMPLATE_CATEGORY" val="custom"/>
  <p:tag name="KSO_WM_TEMPLATE_INDEX" val="20177147"/>
</p:tagLst>
</file>

<file path=ppt/tags/tag173.xml><?xml version="1.0" encoding="utf-8"?>
<p:tagLst xmlns:p="http://schemas.openxmlformats.org/presentationml/2006/main">
  <p:tag name="KSO_WM_TEMPLATE_CATEGORY" val="custom"/>
  <p:tag name="KSO_WM_TEMPLATE_INDEX" val="20177147"/>
</p:tagLst>
</file>

<file path=ppt/tags/tag174.xml><?xml version="1.0" encoding="utf-8"?>
<p:tagLst xmlns:p="http://schemas.openxmlformats.org/presentationml/2006/main">
  <p:tag name="KSO_WM_TEMPLATE_CATEGORY" val="custom"/>
  <p:tag name="KSO_WM_TEMPLATE_INDEX" val="20177147"/>
</p:tagLst>
</file>

<file path=ppt/tags/tag175.xml><?xml version="1.0" encoding="utf-8"?>
<p:tagLst xmlns:p="http://schemas.openxmlformats.org/presentationml/2006/main">
  <p:tag name="KSO_WM_TEMPLATE_CATEGORY" val="custom"/>
  <p:tag name="KSO_WM_TEMPLATE_INDEX" val="20177147"/>
</p:tagLst>
</file>

<file path=ppt/tags/tag176.xml><?xml version="1.0" encoding="utf-8"?>
<p:tagLst xmlns:p="http://schemas.openxmlformats.org/presentationml/2006/main">
  <p:tag name="KSO_WM_TEMPLATE_CATEGORY" val="custom"/>
  <p:tag name="KSO_WM_TEMPLATE_INDEX" val="20177147"/>
</p:tagLst>
</file>

<file path=ppt/tags/tag177.xml><?xml version="1.0" encoding="utf-8"?>
<p:tagLst xmlns:p="http://schemas.openxmlformats.org/presentationml/2006/main">
  <p:tag name="commondata" val="eyJoZGlkIjoiNDkzMDMyMTExMjc1MzYzNjFiMTdiYzFjNTg1ZmM4ODgifQ==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frame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frame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UNIT_BK_DARK_LIGHT" val="2"/>
  <p:tag name="KSO_WM_SLIDE_BACKGROUND_TYPE" val="frame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leftRigh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1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20177147">
      <a:dk1>
        <a:srgbClr val="000000"/>
      </a:dk1>
      <a:lt1>
        <a:srgbClr val="FFFFFF"/>
      </a:lt1>
      <a:dk2>
        <a:srgbClr val="FFFCEE"/>
      </a:dk2>
      <a:lt2>
        <a:srgbClr val="FFFFFF"/>
      </a:lt2>
      <a:accent1>
        <a:srgbClr val="F9C834"/>
      </a:accent1>
      <a:accent2>
        <a:srgbClr val="E7D556"/>
      </a:accent2>
      <a:accent3>
        <a:srgbClr val="D1DF76"/>
      </a:accent3>
      <a:accent4>
        <a:srgbClr val="B4EC92"/>
      </a:accent4>
      <a:accent5>
        <a:srgbClr val="90F7B0"/>
      </a:accent5>
      <a:accent6>
        <a:srgbClr val="77F2CF"/>
      </a:accent6>
      <a:hlink>
        <a:srgbClr val="5C90FB"/>
      </a:hlink>
      <a:folHlink>
        <a:srgbClr val="B759BC"/>
      </a:folHlink>
    </a:clrScheme>
    <a:fontScheme name="自定义 1">
      <a:majorFont>
        <a:latin typeface="微软雅黑"/>
        <a:ea typeface="汉仪旗黑-85S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1805</Words>
  <Application>WPS 演示</Application>
  <PresentationFormat>自定义</PresentationFormat>
  <Paragraphs>125</Paragraphs>
  <Slides>18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汉仪旗黑-85S</vt:lpstr>
      <vt:lpstr>黑体</vt:lpstr>
      <vt:lpstr>Calibri</vt:lpstr>
      <vt:lpstr>华文隶书</vt:lpstr>
      <vt:lpstr>方正大黑体_GBK</vt:lpstr>
      <vt:lpstr>Arial Unicode MS</vt:lpstr>
      <vt:lpstr>自定义设计方案</vt:lpstr>
      <vt:lpstr>Office 主题​​</vt:lpstr>
      <vt:lpstr>夏季养生正当时   冬病夏治三伏贴</vt:lpstr>
      <vt:lpstr>PowerPoint 演示文稿</vt:lpstr>
      <vt:lpstr>PowerPoint 演示文稿</vt:lpstr>
      <vt:lpstr>PowerPoint 演示文稿</vt:lpstr>
      <vt:lpstr>三伏天灸的由来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chenhaiying</dc:creator>
  <cp:lastModifiedBy>小猪乔治</cp:lastModifiedBy>
  <cp:revision>149</cp:revision>
  <dcterms:created xsi:type="dcterms:W3CDTF">2016-04-20T08:52:00Z</dcterms:created>
  <dcterms:modified xsi:type="dcterms:W3CDTF">2025-06-23T08:54:10Z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0A7C6FBF49DB4F4CB0E4098F035BE731_13</vt:lpwstr>
  </property>
  <property fmtid="{D5CDD505-2E9C-101B-9397-08002B2CF9AE}" pid="4" name="KSOSaveFontToCloudKey">
    <vt:lpwstr>1152459395_cloud</vt:lpwstr>
  </property>
</Properties>
</file>