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3.xml" ContentType="application/vnd.openxmlformats-officedocument.presentationml.slide+xml"/>
  <Override PartName="/docProps/core.xml" ContentType="application/vnd.openxmlformats-package.core-properties+xml"/>
  <Override PartName="/ppt/slides/slide21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Layouts/slideLayout8.xml" ContentType="application/vnd.openxmlformats-officedocument.presentationml.slideLayout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22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26.xml" ContentType="application/vnd.openxmlformats-officedocument.presentationml.slide+xml"/>
  <Override PartName="/ppt/slides/slide7.xml" ContentType="application/vnd.openxmlformats-officedocument.presentationml.slide+xml"/>
  <Override PartName="/ppt/slides/slide27.xml" ContentType="application/vnd.openxmlformats-officedocument.presentationml.slide+xml"/>
  <Override PartName="/ppt/tableStyles.xml" ContentType="application/vnd.openxmlformats-officedocument.presentationml.tableStyles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slideLayouts/slideLayout3.xml" ContentType="application/vnd.openxmlformats-officedocument.presentationml.slideLayout+xml"/>
</Types>
</file>

<file path=_rels/.rels><?xml version="1.0" encoding="UTF-8" standalone="yes"?><Relationships xmlns="http://schemas.openxmlformats.org/package/2006/relationships"><Relationship Id="rId0" Type="http://schemas.openxmlformats.org/officeDocument/2006/relationships/officeDocument" Target="ppt/presentation.xml" /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firstSlideNum="1">
  <p:sldMasterIdLst>
    <p:sldMasterId id="2147483648" r:id="rId0"/>
  </p:sldMasterIdLst>
  <p:sldIdLst>
    <p:sldId id="256" r:id="rId1"/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 type="screen16x9"/>
  <p:notesSz cx="6858000" cy="9144000"/>
  <p:defaultTextStyle>
    <a:defPPr>
      <a:defRPr lang="en-US"/>
    </a:defPPr>
    <a:lvl1pPr marL="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tableStyles.xml><?xml version="1.0" encoding="utf-8"?>
<a:tblStyleLst xmlns:a="http://schemas.openxmlformats.org/drawingml/2006/main" def="{5C22544A-7EE6-4342-B048-85BDC9FD1C3A}">
  <a:tblStyle styleId="{58542034-FE4F-4ADA-92B8-4CA66D0F0DF3}" styleName="腾讯文档-基本">
    <a:wholeTbl>
      <a:tcTxStyle>
        <a:fontRef idx="minor"/>
        <a:srgbClr val="000000"/>
      </a:tcTxStyle>
      <a:tcStyle>
        <a:tcBdr>
          <a:left>
            <a:ln w="12700" cmpd="sng">
              <a:solidFill>
                <a:srgbClr val="999999"/>
              </a:solidFill>
            </a:ln>
          </a:left>
          <a:right>
            <a:ln w="12700" cmpd="sng">
              <a:solidFill>
                <a:srgbClr val="999999"/>
              </a:solidFill>
            </a:ln>
          </a:right>
          <a:top>
            <a:ln w="12700" cmpd="sng">
              <a:solidFill>
                <a:srgbClr val="999999"/>
              </a:solidFill>
            </a:ln>
          </a:top>
          <a:bottom>
            <a:ln w="12700" cmpd="sng">
              <a:solidFill>
                <a:srgbClr val="999999"/>
              </a:solidFill>
            </a:ln>
          </a:bottom>
          <a:insideH>
            <a:ln w="12700" cmpd="sng">
              <a:solidFill>
                <a:srgbClr val="999999"/>
              </a:solidFill>
            </a:ln>
          </a:insideH>
          <a:insideV>
            <a:ln w="12700" cmpd="sng">
              <a:solidFill>
                <a:srgbClr val="999999"/>
              </a:solidFill>
            </a:ln>
          </a:insideV>
        </a:tcBdr>
        <a:fill>
          <a:solidFill>
            <a:srgbClr val="FFFFFF"/>
          </a:solidFill>
        </a:fill>
      </a:tcStyle>
    </a:wholeTbl>
  </a:tblStyle>
</a:tblStyleLst>
</file>

<file path=ppt/_rels/presentation.xml.rels><?xml version="1.0" encoding="UTF-8" standalone="yes"?><Relationships xmlns="http://schemas.openxmlformats.org/package/2006/relationships"><Relationship Id="rId23" Type="http://schemas.openxmlformats.org/officeDocument/2006/relationships/slide" Target="slides/slide23.xml" /><Relationship Id="rId0" Type="http://schemas.openxmlformats.org/officeDocument/2006/relationships/slideMaster" Target="slideMasters/slideMaster1.xml" /><Relationship Id="rId15" Type="http://schemas.openxmlformats.org/officeDocument/2006/relationships/slide" Target="slides/slide15.xml" /><Relationship Id="rId1" Type="http://schemas.openxmlformats.org/officeDocument/2006/relationships/slide" Target="slides/slide1.xml" /><Relationship Id="rId12" Type="http://schemas.openxmlformats.org/officeDocument/2006/relationships/slide" Target="slides/slide12.xml" /><Relationship Id="rId2" Type="http://schemas.openxmlformats.org/officeDocument/2006/relationships/slide" Target="slides/slide2.xml" /><Relationship Id="rId10" Type="http://schemas.openxmlformats.org/officeDocument/2006/relationships/slide" Target="slides/slide10.xml" /><Relationship Id="rId25" Type="http://schemas.openxmlformats.org/officeDocument/2006/relationships/slide" Target="slides/slide25.xml" /><Relationship Id="rId13" Type="http://schemas.openxmlformats.org/officeDocument/2006/relationships/slide" Target="slides/slide13.xml" /><Relationship Id="rId11" Type="http://schemas.openxmlformats.org/officeDocument/2006/relationships/slide" Target="slides/slide11.xml" /><Relationship Id="rId14" Type="http://schemas.openxmlformats.org/officeDocument/2006/relationships/slide" Target="slides/slide14.xml" /><Relationship Id="rId16" Type="http://schemas.openxmlformats.org/officeDocument/2006/relationships/slide" Target="slides/slide16.xml" /><Relationship Id="rId17" Type="http://schemas.openxmlformats.org/officeDocument/2006/relationships/slide" Target="slides/slide17.xml" /><Relationship Id="rId18" Type="http://schemas.openxmlformats.org/officeDocument/2006/relationships/slide" Target="slides/slide18.xml" /><Relationship Id="rId19" Type="http://schemas.openxmlformats.org/officeDocument/2006/relationships/slide" Target="slides/slide19.xml" /><Relationship Id="rId20" Type="http://schemas.openxmlformats.org/officeDocument/2006/relationships/slide" Target="slides/slide20.xml" /><Relationship Id="rId21" Type="http://schemas.openxmlformats.org/officeDocument/2006/relationships/slide" Target="slides/slide21.xml" /><Relationship Id="rId22" Type="http://schemas.openxmlformats.org/officeDocument/2006/relationships/slide" Target="slides/slide22.xml" /><Relationship Id="rId24" Type="http://schemas.openxmlformats.org/officeDocument/2006/relationships/slide" Target="slides/slide24.xml" /><Relationship Id="rId26" Type="http://schemas.openxmlformats.org/officeDocument/2006/relationships/slide" Target="slides/slide26.xml" /><Relationship Id="rId27" Type="http://schemas.openxmlformats.org/officeDocument/2006/relationships/slide" Target="slides/slide27.xml" /><Relationship Id="rId28" Type="http://schemas.openxmlformats.org/officeDocument/2006/relationships/tableStyles" Target="tableStyles.xml" /><Relationship Id="rId3" Type="http://schemas.openxmlformats.org/officeDocument/2006/relationships/slide" Target="slides/slide3.xml" /><Relationship Id="rId4" Type="http://schemas.openxmlformats.org/officeDocument/2006/relationships/slide" Target="slides/slide4.xml" /><Relationship Id="rId5" Type="http://schemas.openxmlformats.org/officeDocument/2006/relationships/slide" Target="slides/slide5.xml" /><Relationship Id="rId6" Type="http://schemas.openxmlformats.org/officeDocument/2006/relationships/slide" Target="slides/slide6.xml" /><Relationship Id="rId7" Type="http://schemas.openxmlformats.org/officeDocument/2006/relationships/slide" Target="slides/slide7.xml" /><Relationship Id="rId8" Type="http://schemas.openxmlformats.org/officeDocument/2006/relationships/slide" Target="slides/slide8.xml" /><Relationship Id="rId9" Type="http://schemas.openxmlformats.org/officeDocument/2006/relationships/slide" Target="slides/slide9.xml" /></Relationships>
</file>

<file path=ppt/slideLayouts/_rels/slideLayout1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1.xml" /></Relationships>
</file>

<file path=ppt/slideLayouts/_rels/slideLayout10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1.xml" /></Relationships>
</file>

<file path=ppt/slideLayouts/_rels/slideLayout11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1.xml" /></Relationships>
</file>

<file path=ppt/slideLayouts/_rels/slideLayout2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1.xml" /></Relationships>
</file>

<file path=ppt/slideLayouts/_rels/slideLayout3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1.xml" /></Relationships>
</file>

<file path=ppt/slideLayouts/_rels/slideLayout4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1.xml" /></Relationships>
</file>

<file path=ppt/slideLayouts/_rels/slideLayout5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1.xml" /></Relationships>
</file>

<file path=ppt/slideLayouts/_rels/slideLayout6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1.xml" /></Relationships>
</file>

<file path=ppt/slideLayouts/_rels/slideLayout7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1.xml" /></Relationships>
</file>

<file path=ppt/slideLayouts/_rels/slideLayout8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1.xml" /></Relationships>
</file>

<file path=ppt/slideLayouts/_rels/slideLayout9.xml.rels><?xml version="1.0" encoding="UTF-8" standalone="yes"?><Relationships xmlns="http://schemas.openxmlformats.org/package/2006/relationships"><Relationship Id="rId0" Type="http://schemas.openxmlformats.org/officeDocument/2006/relationships/slideMaster" Target="../slideMasters/slideMaster1.xml" /></Relationships>
</file>

<file path=ppt/slideLayouts/slideLayout1.xml><?xml version="1.0" encoding="utf-8"?>
<p:sldLayout xmlns:p="http://schemas.openxmlformats.org/presentationml/2006/main" xmlns:a="http://schemas.openxmlformats.org/drawing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/>
            <a:r>
              <a:rPr lang="en-US" smtClean="fals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true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/>
            <a:r>
              <a:rPr lang="en-US" smtClean="fals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/>
            <a:fld id="{1D8BD707-D9CF-40AE-B4C6-C98DA3205C09}" type="datetimeFigureOut">
              <a:rPr lang="en-US" smtClean="false"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/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B6F15528-21DE-4FAA-801E-634DDDAF4B2B}" type="slidenum">
              <a:rPr lang="en-US" smtClean="false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p="http://schemas.openxmlformats.org/presentationml/2006/main" xmlns:a="http://schemas.openxmlformats.org/drawingml/2006/main" type="vertTx">
  <p:cSld name="Title and Vertical Text"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/>
            <a:r>
              <a:rPr lang="en-US" smtClean="false"/>
              <a:t>Click to edit Master title style</a:t>
            </a:r>
            <a:endParaRPr lang="en-US"/>
          </a:p>
        </p:txBody>
      </p:sp>
      <p:sp>
        <p:nvSpPr>
          <p:cNvPr id="66" name="Vertical Text Placeholder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false"/>
              <a:t>Click to edit Master text styles</a:t>
            </a:r>
            <a:endParaRPr/>
          </a:p>
          <a:p>
            <a:pPr lvl="1"/>
            <a:r>
              <a:rPr lang="en-US" smtClean="false"/>
              <a:t>Second level</a:t>
            </a:r>
            <a:endParaRPr/>
          </a:p>
          <a:p>
            <a:pPr lvl="2"/>
            <a:r>
              <a:rPr lang="en-US" smtClean="false"/>
              <a:t>Third level</a:t>
            </a:r>
            <a:endParaRPr/>
          </a:p>
          <a:p>
            <a:pPr lvl="3"/>
            <a:r>
              <a:rPr lang="en-US" smtClean="false"/>
              <a:t>Fourth level</a:t>
            </a:r>
            <a:endParaRPr/>
          </a:p>
          <a:p>
            <a:pPr lvl="4"/>
            <a:r>
              <a:rPr lang="en-US" smtClean="false"/>
              <a:t>Fifth level</a:t>
            </a:r>
            <a:endParaRPr lang="en-US"/>
          </a:p>
        </p:txBody>
      </p:sp>
      <p:sp>
        <p:nvSpPr>
          <p:cNvPr id="67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/>
            <a:fld id="{1D8BD707-D9CF-40AE-B4C6-C98DA3205C09}" type="datetimeFigureOut">
              <a:rPr lang="en-US" smtClean="false"/>
              <a:t>8/1/2011</a:t>
            </a:fld>
            <a:endParaRPr lang="en-US"/>
          </a:p>
        </p:txBody>
      </p:sp>
      <p:sp>
        <p:nvSpPr>
          <p:cNvPr id="68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/>
            <a:endParaRPr lang="en-US"/>
          </a:p>
        </p:txBody>
      </p:sp>
      <p:sp>
        <p:nvSpPr>
          <p:cNvPr id="69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B6F15528-21DE-4FAA-801E-634DDDAF4B2B}" type="slidenum">
              <a:rPr lang="en-US" smtClean="false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p="http://schemas.openxmlformats.org/presentationml/2006/main" xmlns:a="http://schemas.openxmlformats.org/drawingml/2006/main" type="vertTitleAndTx">
  <p:cSld name="Vertical Title and Text">
    <p:spTree>
      <p:nvGrpSpPr>
        <p:cNvPr id="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ertical Title 1"/>
          <p:cNvSpPr>
            <a:spLocks noGrp="true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/>
            <a:r>
              <a:rPr lang="en-US" smtClean="false"/>
              <a:t>Click to edit Master title style</a:t>
            </a:r>
            <a:endParaRPr lang="en-US"/>
          </a:p>
        </p:txBody>
      </p:sp>
      <p:sp>
        <p:nvSpPr>
          <p:cNvPr id="15" name="Vertical Text Placeholder 2"/>
          <p:cNvSpPr>
            <a:spLocks noGrp="true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false"/>
              <a:t>Click to edit Master text styles</a:t>
            </a:r>
            <a:endParaRPr/>
          </a:p>
          <a:p>
            <a:pPr lvl="1"/>
            <a:r>
              <a:rPr lang="en-US" smtClean="false"/>
              <a:t>Second level</a:t>
            </a:r>
            <a:endParaRPr/>
          </a:p>
          <a:p>
            <a:pPr lvl="2"/>
            <a:r>
              <a:rPr lang="en-US" smtClean="false"/>
              <a:t>Third level</a:t>
            </a:r>
            <a:endParaRPr/>
          </a:p>
          <a:p>
            <a:pPr lvl="3"/>
            <a:r>
              <a:rPr lang="en-US" smtClean="false"/>
              <a:t>Fourth level</a:t>
            </a:r>
            <a:endParaRPr/>
          </a:p>
          <a:p>
            <a:pPr lvl="4"/>
            <a:r>
              <a:rPr lang="en-US" smtClean="false"/>
              <a:t>Fifth level</a:t>
            </a:r>
            <a:endParaRPr lang="en-US"/>
          </a:p>
        </p:txBody>
      </p:sp>
      <p:sp>
        <p:nvSpPr>
          <p:cNvPr id="16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/>
            <a:fld id="{1D8BD707-D9CF-40AE-B4C6-C98DA3205C09}" type="datetimeFigureOut">
              <a:rPr lang="en-US" smtClean="false"/>
              <a:t>8/1/2011</a:t>
            </a:fld>
            <a:endParaRPr lang="en-US"/>
          </a:p>
        </p:txBody>
      </p:sp>
      <p:sp>
        <p:nvSpPr>
          <p:cNvPr id="17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/>
            <a:endParaRPr lang="en-US"/>
          </a:p>
        </p:txBody>
      </p:sp>
      <p:sp>
        <p:nvSpPr>
          <p:cNvPr id="18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B6F15528-21DE-4FAA-801E-634DDDAF4B2B}" type="slidenum">
              <a:rPr lang="en-US" smtClean="false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p="http://schemas.openxmlformats.org/presentationml/2006/main" xmlns:a="http://schemas.openxmlformats.org/drawingml/2006/main" type="obj">
  <p:cSld name="Title and Content">
    <p:spTree>
      <p:nvGrpSpPr>
        <p:cNvPr id="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/>
            <a:r>
              <a:rPr lang="en-US" smtClean="false"/>
              <a:t>Click to edit Master title style</a:t>
            </a:r>
            <a:endParaRPr lang="en-US"/>
          </a:p>
        </p:txBody>
      </p:sp>
      <p:sp>
        <p:nvSpPr>
          <p:cNvPr id="9" name="Content Placeholder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false"/>
              <a:t>Click to edit Master text styles</a:t>
            </a:r>
            <a:endParaRPr/>
          </a:p>
          <a:p>
            <a:pPr lvl="1"/>
            <a:r>
              <a:rPr lang="en-US" smtClean="false"/>
              <a:t>Second level</a:t>
            </a:r>
            <a:endParaRPr/>
          </a:p>
          <a:p>
            <a:pPr lvl="2"/>
            <a:r>
              <a:rPr lang="en-US" smtClean="false"/>
              <a:t>Third level</a:t>
            </a:r>
            <a:endParaRPr/>
          </a:p>
          <a:p>
            <a:pPr lvl="3"/>
            <a:r>
              <a:rPr lang="en-US" smtClean="false"/>
              <a:t>Fourth level</a:t>
            </a:r>
            <a:endParaRPr/>
          </a:p>
          <a:p>
            <a:pPr lvl="4"/>
            <a:r>
              <a:rPr lang="en-US" smtClean="false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/>
            <a:fld id="{1D8BD707-D9CF-40AE-B4C6-C98DA3205C09}" type="datetimeFigureOut">
              <a:rPr lang="en-US" smtClean="false"/>
              <a:t>8/1/2011</a:t>
            </a:fld>
            <a:endParaRPr lang="en-US"/>
          </a:p>
        </p:txBody>
      </p:sp>
      <p:sp>
        <p:nvSpPr>
          <p:cNvPr id="11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/>
            <a:endParaRPr lang="en-US"/>
          </a:p>
        </p:txBody>
      </p:sp>
      <p:sp>
        <p:nvSpPr>
          <p:cNvPr id="12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B6F15528-21DE-4FAA-801E-634DDDAF4B2B}" type="slidenum">
              <a:rPr lang="en-US" smtClean="false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p="http://schemas.openxmlformats.org/presentationml/2006/main" xmlns:a="http://schemas.openxmlformats.org/drawingml/2006/main" type="secHead">
  <p:cSld name="Section Header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true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true" cap="all"/>
            </a:lvl1pPr>
          </a:lstStyle>
          <a:p>
            <a:pPr/>
            <a:r>
              <a:rPr lang="en-US" smtClean="false"/>
              <a:t>Click to edit Master title style</a:t>
            </a:r>
            <a:endParaRPr lang="en-US"/>
          </a:p>
        </p:txBody>
      </p:sp>
      <p:sp>
        <p:nvSpPr>
          <p:cNvPr id="21" name="Text Placeholder 2"/>
          <p:cNvSpPr>
            <a:spLocks noGrp="true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false"/>
              <a:t>Click to edit Master text styles</a:t>
            </a:r>
            <a:endParaRPr/>
          </a:p>
        </p:txBody>
      </p:sp>
      <p:sp>
        <p:nvSpPr>
          <p:cNvPr id="22" name="Date Placeholder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/>
            <a:fld id="{1D8BD707-D9CF-40AE-B4C6-C98DA3205C09}" type="datetimeFigureOut">
              <a:rPr lang="en-US" smtClean="false"/>
              <a:t>8/1/2011</a:t>
            </a:fld>
            <a:endParaRPr lang="en-US"/>
          </a:p>
        </p:txBody>
      </p:sp>
      <p:sp>
        <p:nvSpPr>
          <p:cNvPr id="23" name="Footer Placeholder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/>
            <a:endParaRPr lang="en-US"/>
          </a:p>
        </p:txBody>
      </p:sp>
      <p:sp>
        <p:nvSpPr>
          <p:cNvPr id="24" name="Slide Number Placeholder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B6F15528-21DE-4FAA-801E-634DDDAF4B2B}" type="slidenum">
              <a:rPr lang="en-US" smtClean="false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p="http://schemas.openxmlformats.org/presentationml/2006/main" xmlns:a="http://schemas.openxmlformats.org/drawingml/2006/main" type="twoObj">
  <p:cSld name="Two Content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/>
            <a:r>
              <a:rPr lang="en-US" smtClean="false"/>
              <a:t>Click to edit Master title style</a:t>
            </a:r>
            <a:endParaRPr lang="en-US"/>
          </a:p>
        </p:txBody>
      </p:sp>
      <p:sp>
        <p:nvSpPr>
          <p:cNvPr id="27" name="Content Placeholder 2"/>
          <p:cNvSpPr>
            <a:spLocks noGrp="true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false"/>
              <a:t>Click to edit Master text styles</a:t>
            </a:r>
            <a:endParaRPr/>
          </a:p>
          <a:p>
            <a:pPr lvl="1"/>
            <a:r>
              <a:rPr lang="en-US" smtClean="false"/>
              <a:t>Second level</a:t>
            </a:r>
            <a:endParaRPr/>
          </a:p>
          <a:p>
            <a:pPr lvl="2"/>
            <a:r>
              <a:rPr lang="en-US" smtClean="false"/>
              <a:t>Third level</a:t>
            </a:r>
            <a:endParaRPr/>
          </a:p>
          <a:p>
            <a:pPr lvl="3"/>
            <a:r>
              <a:rPr lang="en-US" smtClean="false"/>
              <a:t>Fourth level</a:t>
            </a:r>
            <a:endParaRPr/>
          </a:p>
          <a:p>
            <a:pPr lvl="4"/>
            <a:r>
              <a:rPr lang="en-US" smtClean="false"/>
              <a:t>Fifth level</a:t>
            </a:r>
            <a:endParaRPr lang="en-US"/>
          </a:p>
        </p:txBody>
      </p:sp>
      <p:sp>
        <p:nvSpPr>
          <p:cNvPr id="28" name="Content Placeholder 3"/>
          <p:cNvSpPr>
            <a:spLocks noGrp="true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false"/>
              <a:t>Click to edit Master text styles</a:t>
            </a:r>
            <a:endParaRPr/>
          </a:p>
          <a:p>
            <a:pPr lvl="1"/>
            <a:r>
              <a:rPr lang="en-US" smtClean="false"/>
              <a:t>Second level</a:t>
            </a:r>
            <a:endParaRPr/>
          </a:p>
          <a:p>
            <a:pPr lvl="2"/>
            <a:r>
              <a:rPr lang="en-US" smtClean="false"/>
              <a:t>Third level</a:t>
            </a:r>
            <a:endParaRPr/>
          </a:p>
          <a:p>
            <a:pPr lvl="3"/>
            <a:r>
              <a:rPr lang="en-US" smtClean="false"/>
              <a:t>Fourth level</a:t>
            </a:r>
            <a:endParaRPr/>
          </a:p>
          <a:p>
            <a:pPr lvl="4"/>
            <a:r>
              <a:rPr lang="en-US" smtClean="false"/>
              <a:t>Fifth level</a:t>
            </a:r>
            <a:endParaRPr lang="en-US"/>
          </a:p>
        </p:txBody>
      </p:sp>
      <p:sp>
        <p:nvSpPr>
          <p:cNvPr id="29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/>
            <a:fld id="{1D8BD707-D9CF-40AE-B4C6-C98DA3205C09}" type="datetimeFigureOut">
              <a:rPr lang="en-US" smtClean="false"/>
              <a:t>8/1/2011</a:t>
            </a:fld>
            <a:endParaRPr lang="en-US"/>
          </a:p>
        </p:txBody>
      </p:sp>
      <p:sp>
        <p:nvSpPr>
          <p:cNvPr id="30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/>
            <a:endParaRPr lang="en-US"/>
          </a:p>
        </p:txBody>
      </p:sp>
      <p:sp>
        <p:nvSpPr>
          <p:cNvPr id="31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B6F15528-21DE-4FAA-801E-634DDDAF4B2B}" type="slidenum">
              <a:rPr lang="en-US" smtClean="false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p="http://schemas.openxmlformats.org/presentationml/2006/main" xmlns:a="http://schemas.openxmlformats.org/drawingml/2006/main" type="twoTxTwoObj">
  <p:cSld name="Comparison"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>
            <a:spLocks noGrp="true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/>
            <a:r>
              <a:rPr lang="en-US" smtClean="false"/>
              <a:t>Click to edit Master title style</a:t>
            </a:r>
            <a:endParaRPr lang="en-US"/>
          </a:p>
        </p:txBody>
      </p:sp>
      <p:sp>
        <p:nvSpPr>
          <p:cNvPr id="34" name="Text Placeholder 2"/>
          <p:cNvSpPr>
            <a:spLocks noGrp="true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true"/>
            </a:lvl1pPr>
            <a:lvl2pPr marL="457200" indent="0">
              <a:buNone/>
              <a:defRPr sz="2000" b="true"/>
            </a:lvl2pPr>
            <a:lvl3pPr marL="914400" indent="0">
              <a:buNone/>
              <a:defRPr sz="1800" b="true"/>
            </a:lvl3pPr>
            <a:lvl4pPr marL="1371600" indent="0">
              <a:buNone/>
              <a:defRPr sz="1600" b="true"/>
            </a:lvl4pPr>
            <a:lvl5pPr marL="1828800" indent="0">
              <a:buNone/>
              <a:defRPr sz="1600" b="true"/>
            </a:lvl5pPr>
            <a:lvl6pPr marL="2286000" indent="0">
              <a:buNone/>
              <a:defRPr sz="1600" b="true"/>
            </a:lvl6pPr>
            <a:lvl7pPr marL="2743200" indent="0">
              <a:buNone/>
              <a:defRPr sz="1600" b="true"/>
            </a:lvl7pPr>
            <a:lvl8pPr marL="3200400" indent="0">
              <a:buNone/>
              <a:defRPr sz="1600" b="true"/>
            </a:lvl8pPr>
            <a:lvl9pPr marL="3657600" indent="0">
              <a:buNone/>
              <a:defRPr sz="1600" b="true"/>
            </a:lvl9pPr>
          </a:lstStyle>
          <a:p>
            <a:pPr lvl="0"/>
            <a:r>
              <a:rPr lang="en-US" smtClean="false"/>
              <a:t>Click to edit Master text styles</a:t>
            </a:r>
            <a:endParaRPr/>
          </a:p>
        </p:txBody>
      </p:sp>
      <p:sp>
        <p:nvSpPr>
          <p:cNvPr id="35" name="Content Placeholder 3"/>
          <p:cNvSpPr>
            <a:spLocks noGrp="true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false"/>
              <a:t>Click to edit Master text styles</a:t>
            </a:r>
            <a:endParaRPr/>
          </a:p>
          <a:p>
            <a:pPr lvl="1"/>
            <a:r>
              <a:rPr lang="en-US" smtClean="false"/>
              <a:t>Second level</a:t>
            </a:r>
            <a:endParaRPr/>
          </a:p>
          <a:p>
            <a:pPr lvl="2"/>
            <a:r>
              <a:rPr lang="en-US" smtClean="false"/>
              <a:t>Third level</a:t>
            </a:r>
            <a:endParaRPr/>
          </a:p>
          <a:p>
            <a:pPr lvl="3"/>
            <a:r>
              <a:rPr lang="en-US" smtClean="false"/>
              <a:t>Fourth level</a:t>
            </a:r>
            <a:endParaRPr/>
          </a:p>
          <a:p>
            <a:pPr lvl="4"/>
            <a:r>
              <a:rPr lang="en-US" smtClean="false"/>
              <a:t>Fifth level</a:t>
            </a:r>
            <a:endParaRPr lang="en-US"/>
          </a:p>
        </p:txBody>
      </p:sp>
      <p:sp>
        <p:nvSpPr>
          <p:cNvPr id="36" name="Text Placeholder 4"/>
          <p:cNvSpPr>
            <a:spLocks noGrp="true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true"/>
            </a:lvl1pPr>
            <a:lvl2pPr marL="457200" indent="0">
              <a:buNone/>
              <a:defRPr sz="2000" b="true"/>
            </a:lvl2pPr>
            <a:lvl3pPr marL="914400" indent="0">
              <a:buNone/>
              <a:defRPr sz="1800" b="true"/>
            </a:lvl3pPr>
            <a:lvl4pPr marL="1371600" indent="0">
              <a:buNone/>
              <a:defRPr sz="1600" b="true"/>
            </a:lvl4pPr>
            <a:lvl5pPr marL="1828800" indent="0">
              <a:buNone/>
              <a:defRPr sz="1600" b="true"/>
            </a:lvl5pPr>
            <a:lvl6pPr marL="2286000" indent="0">
              <a:buNone/>
              <a:defRPr sz="1600" b="true"/>
            </a:lvl6pPr>
            <a:lvl7pPr marL="2743200" indent="0">
              <a:buNone/>
              <a:defRPr sz="1600" b="true"/>
            </a:lvl7pPr>
            <a:lvl8pPr marL="3200400" indent="0">
              <a:buNone/>
              <a:defRPr sz="1600" b="true"/>
            </a:lvl8pPr>
            <a:lvl9pPr marL="3657600" indent="0">
              <a:buNone/>
              <a:defRPr sz="1600" b="true"/>
            </a:lvl9pPr>
          </a:lstStyle>
          <a:p>
            <a:pPr lvl="0"/>
            <a:r>
              <a:rPr lang="en-US" smtClean="false"/>
              <a:t>Click to edit Master text styles</a:t>
            </a:r>
            <a:endParaRPr/>
          </a:p>
        </p:txBody>
      </p:sp>
      <p:sp>
        <p:nvSpPr>
          <p:cNvPr id="37" name="Content Placeholder 5"/>
          <p:cNvSpPr>
            <a:spLocks noGrp="true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false"/>
              <a:t>Click to edit Master text styles</a:t>
            </a:r>
            <a:endParaRPr/>
          </a:p>
          <a:p>
            <a:pPr lvl="1"/>
            <a:r>
              <a:rPr lang="en-US" smtClean="false"/>
              <a:t>Second level</a:t>
            </a:r>
            <a:endParaRPr/>
          </a:p>
          <a:p>
            <a:pPr lvl="2"/>
            <a:r>
              <a:rPr lang="en-US" smtClean="false"/>
              <a:t>Third level</a:t>
            </a:r>
            <a:endParaRPr/>
          </a:p>
          <a:p>
            <a:pPr lvl="3"/>
            <a:r>
              <a:rPr lang="en-US" smtClean="false"/>
              <a:t>Fourth level</a:t>
            </a:r>
            <a:endParaRPr/>
          </a:p>
          <a:p>
            <a:pPr lvl="4"/>
            <a:r>
              <a:rPr lang="en-US" smtClean="false"/>
              <a:t>Fifth level</a:t>
            </a:r>
            <a:endParaRPr lang="en-US"/>
          </a:p>
        </p:txBody>
      </p:sp>
      <p:sp>
        <p:nvSpPr>
          <p:cNvPr id="38" name="Date Placeholder 6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/>
            <a:fld id="{1D8BD707-D9CF-40AE-B4C6-C98DA3205C09}" type="datetimeFigureOut">
              <a:rPr lang="en-US" smtClean="false"/>
              <a:t>8/1/2011</a:t>
            </a:fld>
            <a:endParaRPr lang="en-US"/>
          </a:p>
        </p:txBody>
      </p:sp>
      <p:sp>
        <p:nvSpPr>
          <p:cNvPr id="39" name="Footer Placeholder 7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/>
            <a:endParaRPr lang="en-US"/>
          </a:p>
        </p:txBody>
      </p:sp>
      <p:sp>
        <p:nvSpPr>
          <p:cNvPr id="40" name="Slide Number Placeholder 8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B6F15528-21DE-4FAA-801E-634DDDAF4B2B}" type="slidenum">
              <a:rPr lang="en-US" smtClean="false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p="http://schemas.openxmlformats.org/presentationml/2006/main" xmlns:a="http://schemas.openxmlformats.org/drawingml/2006/main" type="titleOnly">
  <p:cSld name="Title Only"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/>
            <a:r>
              <a:rPr lang="en-US" smtClean="false"/>
              <a:t>Click to edit Master title style</a:t>
            </a:r>
            <a:endParaRPr lang="en-US"/>
          </a:p>
        </p:txBody>
      </p:sp>
      <p:sp>
        <p:nvSpPr>
          <p:cNvPr id="43" name="Date Placeholder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/>
            <a:fld id="{1D8BD707-D9CF-40AE-B4C6-C98DA3205C09}" type="datetimeFigureOut">
              <a:rPr lang="en-US" smtClean="false"/>
              <a:t>8/1/2011</a:t>
            </a:fld>
            <a:endParaRPr lang="en-US"/>
          </a:p>
        </p:txBody>
      </p:sp>
      <p:sp>
        <p:nvSpPr>
          <p:cNvPr id="44" name="Footer Placeholder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/>
            <a:endParaRPr lang="en-US"/>
          </a:p>
        </p:txBody>
      </p:sp>
      <p:sp>
        <p:nvSpPr>
          <p:cNvPr id="45" name="Slide Number Placeholder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B6F15528-21DE-4FAA-801E-634DDDAF4B2B}" type="slidenum">
              <a:rPr lang="en-US" smtClean="false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p="http://schemas.openxmlformats.org/presentationml/2006/main" xmlns:a="http://schemas.openxmlformats.org/drawingml/2006/main" type="blank">
  <p:cSld name="Blank"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Date Placeholder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/>
            <a:fld id="{1D8BD707-D9CF-40AE-B4C6-C98DA3205C09}" type="datetimeFigureOut">
              <a:rPr lang="en-US" smtClean="false"/>
              <a:t>8/1/2011</a:t>
            </a:fld>
            <a:endParaRPr lang="en-US"/>
          </a:p>
        </p:txBody>
      </p:sp>
      <p:sp>
        <p:nvSpPr>
          <p:cNvPr id="48" name="Footer Placeholder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/>
            <a:endParaRPr lang="en-US"/>
          </a:p>
        </p:txBody>
      </p:sp>
      <p:sp>
        <p:nvSpPr>
          <p:cNvPr id="49" name="Slide Number Placeholder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B6F15528-21DE-4FAA-801E-634DDDAF4B2B}" type="slidenum">
              <a:rPr lang="en-US" smtClean="false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p="http://schemas.openxmlformats.org/presentationml/2006/main" xmlns:a="http://schemas.openxmlformats.org/drawingml/2006/main" type="objTx">
  <p:cSld name="Content with Caption"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1"/>
          <p:cNvSpPr>
            <a:spLocks noGrp="true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true"/>
            </a:lvl1pPr>
          </a:lstStyle>
          <a:p>
            <a:pPr/>
            <a:r>
              <a:rPr lang="en-US" smtClean="false"/>
              <a:t>Click to edit Master title style</a:t>
            </a:r>
            <a:endParaRPr lang="en-US"/>
          </a:p>
        </p:txBody>
      </p:sp>
      <p:sp>
        <p:nvSpPr>
          <p:cNvPr id="52" name="Content Placeholder 2"/>
          <p:cNvSpPr>
            <a:spLocks noGrp="true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false"/>
              <a:t>Click to edit Master text styles</a:t>
            </a:r>
            <a:endParaRPr/>
          </a:p>
          <a:p>
            <a:pPr lvl="1"/>
            <a:r>
              <a:rPr lang="en-US" smtClean="false"/>
              <a:t>Second level</a:t>
            </a:r>
            <a:endParaRPr/>
          </a:p>
          <a:p>
            <a:pPr lvl="2"/>
            <a:r>
              <a:rPr lang="en-US" smtClean="false"/>
              <a:t>Third level</a:t>
            </a:r>
            <a:endParaRPr/>
          </a:p>
          <a:p>
            <a:pPr lvl="3"/>
            <a:r>
              <a:rPr lang="en-US" smtClean="false"/>
              <a:t>Fourth level</a:t>
            </a:r>
            <a:endParaRPr/>
          </a:p>
          <a:p>
            <a:pPr lvl="4"/>
            <a:r>
              <a:rPr lang="en-US" smtClean="false"/>
              <a:t>Fifth level</a:t>
            </a:r>
            <a:endParaRPr lang="en-US"/>
          </a:p>
        </p:txBody>
      </p:sp>
      <p:sp>
        <p:nvSpPr>
          <p:cNvPr id="53" name="Text Placeholder 3"/>
          <p:cNvSpPr>
            <a:spLocks noGrp="true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false"/>
              <a:t>Click to edit Master text styles</a:t>
            </a:r>
            <a:endParaRPr/>
          </a:p>
        </p:txBody>
      </p:sp>
      <p:sp>
        <p:nvSpPr>
          <p:cNvPr id="54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/>
            <a:fld id="{1D8BD707-D9CF-40AE-B4C6-C98DA3205C09}" type="datetimeFigureOut">
              <a:rPr lang="en-US" smtClean="false"/>
              <a:t>8/1/2011</a:t>
            </a:fld>
            <a:endParaRPr lang="en-US"/>
          </a:p>
        </p:txBody>
      </p:sp>
      <p:sp>
        <p:nvSpPr>
          <p:cNvPr id="55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/>
            <a:endParaRPr lang="en-US"/>
          </a:p>
        </p:txBody>
      </p:sp>
      <p:sp>
        <p:nvSpPr>
          <p:cNvPr id="56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B6F15528-21DE-4FAA-801E-634DDDAF4B2B}" type="slidenum">
              <a:rPr lang="en-US" smtClean="false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p="http://schemas.openxmlformats.org/presentationml/2006/main" xmlns:a="http://schemas.openxmlformats.org/drawingml/2006/main" type="picTx">
  <p:cSld name="Picture with Caption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1"/>
          <p:cNvSpPr>
            <a:spLocks noGrp="true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true"/>
            </a:lvl1pPr>
          </a:lstStyle>
          <a:p>
            <a:pPr/>
            <a:r>
              <a:rPr lang="en-US" smtClean="false"/>
              <a:t>Click to edit Master title style</a:t>
            </a:r>
            <a:endParaRPr lang="en-US"/>
          </a:p>
        </p:txBody>
      </p:sp>
      <p:sp>
        <p:nvSpPr>
          <p:cNvPr id="59" name="Picture Placeholder 2"/>
          <p:cNvSpPr>
            <a:spLocks noGrp="true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/>
            <a:endParaRPr lang="en-US"/>
          </a:p>
        </p:txBody>
      </p:sp>
      <p:sp>
        <p:nvSpPr>
          <p:cNvPr id="60" name="Text Placeholder 3"/>
          <p:cNvSpPr>
            <a:spLocks noGrp="true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false"/>
              <a:t>Click to edit Master text styles</a:t>
            </a:r>
            <a:endParaRPr/>
          </a:p>
        </p:txBody>
      </p:sp>
      <p:sp>
        <p:nvSpPr>
          <p:cNvPr id="61" name="Date Placeholder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pPr/>
            <a:fld id="{1D8BD707-D9CF-40AE-B4C6-C98DA3205C09}" type="datetimeFigureOut">
              <a:rPr lang="en-US" smtClean="false"/>
              <a:t>8/1/2011</a:t>
            </a:fld>
            <a:endParaRPr lang="en-US"/>
          </a:p>
        </p:txBody>
      </p:sp>
      <p:sp>
        <p:nvSpPr>
          <p:cNvPr id="62" name="Footer Placeholder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pPr/>
            <a:endParaRPr lang="en-US"/>
          </a:p>
        </p:txBody>
      </p:sp>
      <p:sp>
        <p:nvSpPr>
          <p:cNvPr id="63" name="Slide Number Placeholder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B6F15528-21DE-4FAA-801E-634DDDAF4B2B}" type="slidenum">
              <a:rPr lang="en-US" smtClean="false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0" Type="http://schemas.openxmlformats.org/officeDocument/2006/relationships/slideLayout" Target="../slideLayouts/slideLayout1.xml" /><Relationship Id="rId5" Type="http://schemas.openxmlformats.org/officeDocument/2006/relationships/slideLayout" Target="../slideLayouts/slideLayout6.xml" /><Relationship Id="rId7" Type="http://schemas.openxmlformats.org/officeDocument/2006/relationships/slideLayout" Target="../slideLayouts/slideLayout8.xml" /><Relationship Id="rId3" Type="http://schemas.openxmlformats.org/officeDocument/2006/relationships/slideLayout" Target="../slideLayouts/slideLayout4.xml" /><Relationship Id="rId1" Type="http://schemas.openxmlformats.org/officeDocument/2006/relationships/slideLayout" Target="../slideLayouts/slideLayout2.xml" /><Relationship Id="rId10" Type="http://schemas.openxmlformats.org/officeDocument/2006/relationships/slideLayout" Target="../slideLayouts/slideLayout11.xml" /><Relationship Id="rId11" Type="http://schemas.openxmlformats.org/officeDocument/2006/relationships/theme" Target="../theme/theme1.xml" /><Relationship Id="rId2" Type="http://schemas.openxmlformats.org/officeDocument/2006/relationships/slideLayout" Target="../slideLayouts/slideLayout3.xml" /><Relationship Id="rId4" Type="http://schemas.openxmlformats.org/officeDocument/2006/relationships/slideLayout" Target="../slideLayouts/slideLayout5.xml" /><Relationship Id="rId6" Type="http://schemas.openxmlformats.org/officeDocument/2006/relationships/slideLayout" Target="../slideLayouts/slideLayout7.xml" /><Relationship Id="rId8" Type="http://schemas.openxmlformats.org/officeDocument/2006/relationships/slideLayout" Target="../slideLayouts/slideLayout9.xml" /><Relationship Id="rId9" Type="http://schemas.openxmlformats.org/officeDocument/2006/relationships/slideLayout" Target="../slideLayouts/slideLayout10.xml" /></Relationships>
</file>

<file path=ppt/slideMasters/slideMaster1.xml><?xml version="1.0" encoding="utf-8"?>
<p:sldMaster xmlns:p="http://schemas.openxmlformats.org/presentationml/2006/main" xmlns:r="http://schemas.openxmlformats.org/officeDocument/2006/relationships" xmlns:a="http://schemas.openxmlformats.org/drawing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true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false" anchor="ctr">
            <a:normAutofit/>
          </a:bodyPr>
          <a:lstStyle/>
          <a:p>
            <a:pPr/>
            <a:r>
              <a:rPr lang="en-US" smtClean="fals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true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false">
            <a:normAutofit/>
          </a:bodyPr>
          <a:lstStyle/>
          <a:p>
            <a:pPr lvl="0"/>
            <a:r>
              <a:rPr lang="en-US" smtClean="false"/>
              <a:t>Click to edit Master text styles</a:t>
            </a:r>
            <a:endParaRPr/>
          </a:p>
          <a:p>
            <a:pPr lvl="1"/>
            <a:r>
              <a:rPr lang="en-US" smtClean="false"/>
              <a:t>Second level</a:t>
            </a:r>
            <a:endParaRPr/>
          </a:p>
          <a:p>
            <a:pPr lvl="2"/>
            <a:r>
              <a:rPr lang="en-US" smtClean="false"/>
              <a:t>Third level</a:t>
            </a:r>
            <a:endParaRPr/>
          </a:p>
          <a:p>
            <a:pPr lvl="3"/>
            <a:r>
              <a:rPr lang="en-US" smtClean="false"/>
              <a:t>Fourth level</a:t>
            </a:r>
            <a:endParaRPr/>
          </a:p>
          <a:p>
            <a:pPr lvl="4"/>
            <a:r>
              <a:rPr lang="en-US" smtClean="fals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true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false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1D8BD707-D9CF-40AE-B4C6-C98DA3205C09}" type="datetimeFigureOut">
              <a:rPr lang="en-US" smtClean="false"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true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false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endParaRPr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false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B6F15528-21DE-4FAA-801E-634DDDAF4B2B}" type="slidenum">
              <a:rPr lang="en-US" smtClean="false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0"/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false" eaLnBrk="true" latinLnBrk="false" hangingPunct="true">
        <a:spcBef>
          <a:spcPct val="1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false" eaLnBrk="true" latinLnBrk="false" hangingPunct="true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false" eaLnBrk="true" latinLnBrk="false" hangingPunct="true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false" eaLnBrk="true" latinLnBrk="false" hangingPunct="true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false" eaLnBrk="true" latinLnBrk="false" hangingPunct="true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false" eaLnBrk="true" latinLnBrk="false" hangingPunct="true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false" eaLnBrk="true" latinLnBrk="false" hangingPunct="true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false" eaLnBrk="true" latinLnBrk="false" hangingPunct="true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false" eaLnBrk="true" latinLnBrk="false" hangingPunct="true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false" eaLnBrk="true" latinLnBrk="false" hangingPunct="true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0" Type="http://schemas.openxmlformats.org/officeDocument/2006/relationships/slideLayout" Target="../slideLayouts/slideLayout7.xml" /><Relationship Id="rId1" Type="http://schemas.openxmlformats.org/officeDocument/2006/relationships/image" Target="media/image1.png" /></Relationships>
</file>

<file path=ppt/slides/_rels/slide10.xml.rels><?xml version="1.0" encoding="UTF-8" standalone="yes"?><Relationships xmlns="http://schemas.openxmlformats.org/package/2006/relationships"><Relationship Id="rId3" Type="http://schemas.openxmlformats.org/officeDocument/2006/relationships/image" Target="media/image4.jpeg" /><Relationship Id="rId0" Type="http://schemas.openxmlformats.org/officeDocument/2006/relationships/slideLayout" Target="../slideLayouts/slideLayout7.xml" /><Relationship Id="rId1" Type="http://schemas.openxmlformats.org/officeDocument/2006/relationships/image" Target="media/image2.png" /><Relationship Id="rId2" Type="http://schemas.openxmlformats.org/officeDocument/2006/relationships/image" Target="media/image3.jpeg" /><Relationship Id="rId4" Type="http://schemas.openxmlformats.org/officeDocument/2006/relationships/image" Target="media/image5.jpeg" /></Relationships>
</file>

<file path=ppt/slides/_rels/slide11.xml.rels><?xml version="1.0" encoding="UTF-8" standalone="yes"?><Relationships xmlns="http://schemas.openxmlformats.org/package/2006/relationships"><Relationship Id="rId0" Type="http://schemas.openxmlformats.org/officeDocument/2006/relationships/slideLayout" Target="../slideLayouts/slideLayout7.xml" /><Relationship Id="rId1" Type="http://schemas.openxmlformats.org/officeDocument/2006/relationships/image" Target="media/image6.png" /></Relationships>
</file>

<file path=ppt/slides/_rels/slide12.xml.rels><?xml version="1.0" encoding="UTF-8" standalone="yes"?><Relationships xmlns="http://schemas.openxmlformats.org/package/2006/relationships"><Relationship Id="rId0" Type="http://schemas.openxmlformats.org/officeDocument/2006/relationships/slideLayout" Target="../slideLayouts/slideLayout7.xml" /><Relationship Id="rId1" Type="http://schemas.openxmlformats.org/officeDocument/2006/relationships/image" Target="media/image2.png" /><Relationship Id="rId2" Type="http://schemas.openxmlformats.org/officeDocument/2006/relationships/image" Target="media/image7.jpeg" /><Relationship Id="rId3" Type="http://schemas.openxmlformats.org/officeDocument/2006/relationships/image" Target="media/image8.jpeg" /><Relationship Id="rId4" Type="http://schemas.openxmlformats.org/officeDocument/2006/relationships/image" Target="media/image9.jpeg" /></Relationships>
</file>

<file path=ppt/slides/_rels/slide13.xml.rels><?xml version="1.0" encoding="UTF-8" standalone="yes"?><Relationships xmlns="http://schemas.openxmlformats.org/package/2006/relationships"><Relationship Id="rId0" Type="http://schemas.openxmlformats.org/officeDocument/2006/relationships/slideLayout" Target="../slideLayouts/slideLayout7.xml" /><Relationship Id="rId4" Type="http://schemas.openxmlformats.org/officeDocument/2006/relationships/image" Target="media/image12.jpeg" /><Relationship Id="rId3" Type="http://schemas.openxmlformats.org/officeDocument/2006/relationships/image" Target="media/image11.jpeg" /><Relationship Id="rId1" Type="http://schemas.openxmlformats.org/officeDocument/2006/relationships/image" Target="media/image2.png" /><Relationship Id="rId2" Type="http://schemas.openxmlformats.org/officeDocument/2006/relationships/image" Target="media/image10.png" /></Relationships>
</file>

<file path=ppt/slides/_rels/slide14.xml.rels><?xml version="1.0" encoding="UTF-8" standalone="yes"?><Relationships xmlns="http://schemas.openxmlformats.org/package/2006/relationships"><Relationship Id="rId0" Type="http://schemas.openxmlformats.org/officeDocument/2006/relationships/slideLayout" Target="../slideLayouts/slideLayout7.xml" /><Relationship Id="rId1" Type="http://schemas.openxmlformats.org/officeDocument/2006/relationships/image" Target="media/image2.png" /><Relationship Id="rId2" Type="http://schemas.openxmlformats.org/officeDocument/2006/relationships/image" Target="media/image13.jpeg" /></Relationships>
</file>

<file path=ppt/slides/_rels/slide15.xml.rels><?xml version="1.0" encoding="UTF-8" standalone="yes"?><Relationships xmlns="http://schemas.openxmlformats.org/package/2006/relationships"><Relationship Id="rId0" Type="http://schemas.openxmlformats.org/officeDocument/2006/relationships/slideLayout" Target="../slideLayouts/slideLayout7.xml" /><Relationship Id="rId1" Type="http://schemas.openxmlformats.org/officeDocument/2006/relationships/image" Target="media/image6.png" /></Relationships>
</file>

<file path=ppt/slides/_rels/slide16.xml.rels><?xml version="1.0" encoding="UTF-8" standalone="yes"?><Relationships xmlns="http://schemas.openxmlformats.org/package/2006/relationships"><Relationship Id="rId0" Type="http://schemas.openxmlformats.org/officeDocument/2006/relationships/slideLayout" Target="../slideLayouts/slideLayout7.xml" /><Relationship Id="rId1" Type="http://schemas.openxmlformats.org/officeDocument/2006/relationships/image" Target="media/image2.png" /></Relationships>
</file>

<file path=ppt/slides/_rels/slide17.xml.rels><?xml version="1.0" encoding="UTF-8" standalone="yes"?><Relationships xmlns="http://schemas.openxmlformats.org/package/2006/relationships"><Relationship Id="rId3" Type="http://schemas.openxmlformats.org/officeDocument/2006/relationships/image" Target="media/image15.jpeg" /><Relationship Id="rId2" Type="http://schemas.openxmlformats.org/officeDocument/2006/relationships/image" Target="media/image14.jpeg" /><Relationship Id="rId0" Type="http://schemas.openxmlformats.org/officeDocument/2006/relationships/slideLayout" Target="../slideLayouts/slideLayout7.xml" /><Relationship Id="rId1" Type="http://schemas.openxmlformats.org/officeDocument/2006/relationships/image" Target="media/image2.png" /></Relationships>
</file>

<file path=ppt/slides/_rels/slide18.xml.rels><?xml version="1.0" encoding="UTF-8" standalone="yes"?><Relationships xmlns="http://schemas.openxmlformats.org/package/2006/relationships"><Relationship Id="rId0" Type="http://schemas.openxmlformats.org/officeDocument/2006/relationships/slideLayout" Target="../slideLayouts/slideLayout7.xml" /><Relationship Id="rId1" Type="http://schemas.openxmlformats.org/officeDocument/2006/relationships/image" Target="media/image2.png" /><Relationship Id="rId2" Type="http://schemas.openxmlformats.org/officeDocument/2006/relationships/image" Target="media/image16.jpeg" /></Relationships>
</file>

<file path=ppt/slides/_rels/slide19.xml.rels><?xml version="1.0" encoding="UTF-8" standalone="yes"?><Relationships xmlns="http://schemas.openxmlformats.org/package/2006/relationships"><Relationship Id="rId0" Type="http://schemas.openxmlformats.org/officeDocument/2006/relationships/slideLayout" Target="../slideLayouts/slideLayout7.xml" /><Relationship Id="rId1" Type="http://schemas.openxmlformats.org/officeDocument/2006/relationships/image" Target="media/image6.png" /></Relationships>
</file>

<file path=ppt/slides/_rels/slide2.xml.rels><?xml version="1.0" encoding="UTF-8" standalone="yes"?><Relationships xmlns="http://schemas.openxmlformats.org/package/2006/relationships"><Relationship Id="rId0" Type="http://schemas.openxmlformats.org/officeDocument/2006/relationships/slideLayout" Target="../slideLayouts/slideLayout7.xml" /><Relationship Id="rId1" Type="http://schemas.openxmlformats.org/officeDocument/2006/relationships/image" Target="media/image2.png" /><Relationship Id="rId2" Type="http://schemas.openxmlformats.org/officeDocument/2006/relationships/image" Target="media/image17.png" /></Relationships>
</file>

<file path=ppt/slides/_rels/slide20.xml.rels><?xml version="1.0" encoding="UTF-8" standalone="yes"?><Relationships xmlns="http://schemas.openxmlformats.org/package/2006/relationships"><Relationship Id="rId0" Type="http://schemas.openxmlformats.org/officeDocument/2006/relationships/slideLayout" Target="../slideLayouts/slideLayout7.xml" /><Relationship Id="rId3" Type="http://schemas.openxmlformats.org/officeDocument/2006/relationships/image" Target="media/image19.jpeg" /><Relationship Id="rId1" Type="http://schemas.openxmlformats.org/officeDocument/2006/relationships/image" Target="media/image2.png" /><Relationship Id="rId2" Type="http://schemas.openxmlformats.org/officeDocument/2006/relationships/image" Target="media/image18.jpeg" /><Relationship Id="rId4" Type="http://schemas.openxmlformats.org/officeDocument/2006/relationships/image" Target="media/image20.jpeg" /></Relationships>
</file>

<file path=ppt/slides/_rels/slide21.xml.rels><?xml version="1.0" encoding="UTF-8" standalone="yes"?><Relationships xmlns="http://schemas.openxmlformats.org/package/2006/relationships"><Relationship Id="rId3" Type="http://schemas.openxmlformats.org/officeDocument/2006/relationships/image" Target="media/image22.jpeg" /><Relationship Id="rId2" Type="http://schemas.openxmlformats.org/officeDocument/2006/relationships/image" Target="media/image21.jpeg" /><Relationship Id="rId0" Type="http://schemas.openxmlformats.org/officeDocument/2006/relationships/slideLayout" Target="../slideLayouts/slideLayout7.xml" /><Relationship Id="rId1" Type="http://schemas.openxmlformats.org/officeDocument/2006/relationships/image" Target="media/image2.png" /><Relationship Id="rId4" Type="http://schemas.openxmlformats.org/officeDocument/2006/relationships/image" Target="media/image23.jpeg" /></Relationships>
</file>

<file path=ppt/slides/_rels/slide22.xml.rels><?xml version="1.0" encoding="UTF-8" standalone="yes"?><Relationships xmlns="http://schemas.openxmlformats.org/package/2006/relationships"><Relationship Id="rId0" Type="http://schemas.openxmlformats.org/officeDocument/2006/relationships/slideLayout" Target="../slideLayouts/slideLayout7.xml" /><Relationship Id="rId3" Type="http://schemas.openxmlformats.org/officeDocument/2006/relationships/image" Target="media/image25.jpeg" /><Relationship Id="rId1" Type="http://schemas.openxmlformats.org/officeDocument/2006/relationships/image" Target="media/image2.png" /><Relationship Id="rId2" Type="http://schemas.openxmlformats.org/officeDocument/2006/relationships/image" Target="media/image24.jpeg" /><Relationship Id="rId4" Type="http://schemas.openxmlformats.org/officeDocument/2006/relationships/image" Target="media/image26.jpeg" /></Relationships>
</file>

<file path=ppt/slides/_rels/slide23.xml.rels><?xml version="1.0" encoding="UTF-8" standalone="yes"?><Relationships xmlns="http://schemas.openxmlformats.org/package/2006/relationships"><Relationship Id="rId0" Type="http://schemas.openxmlformats.org/officeDocument/2006/relationships/slideLayout" Target="../slideLayouts/slideLayout7.xml" /><Relationship Id="rId1" Type="http://schemas.openxmlformats.org/officeDocument/2006/relationships/image" Target="media/image6.png" /></Relationships>
</file>

<file path=ppt/slides/_rels/slide24.xml.rels><?xml version="1.0" encoding="UTF-8" standalone="yes"?><Relationships xmlns="http://schemas.openxmlformats.org/package/2006/relationships"><Relationship Id="rId4" Type="http://schemas.openxmlformats.org/officeDocument/2006/relationships/image" Target="media/image29.jpeg" /><Relationship Id="rId0" Type="http://schemas.openxmlformats.org/officeDocument/2006/relationships/slideLayout" Target="../slideLayouts/slideLayout7.xml" /><Relationship Id="rId3" Type="http://schemas.openxmlformats.org/officeDocument/2006/relationships/image" Target="media/image28.jpeg" /><Relationship Id="rId1" Type="http://schemas.openxmlformats.org/officeDocument/2006/relationships/image" Target="media/image2.png" /><Relationship Id="rId2" Type="http://schemas.openxmlformats.org/officeDocument/2006/relationships/image" Target="media/image27.jpeg" /></Relationships>
</file>

<file path=ppt/slides/_rels/slide25.xml.rels><?xml version="1.0" encoding="UTF-8" standalone="yes"?><Relationships xmlns="http://schemas.openxmlformats.org/package/2006/relationships"><Relationship Id="rId0" Type="http://schemas.openxmlformats.org/officeDocument/2006/relationships/slideLayout" Target="../slideLayouts/slideLayout7.xml" /><Relationship Id="rId1" Type="http://schemas.openxmlformats.org/officeDocument/2006/relationships/image" Target="media/image2.png" /><Relationship Id="rId3" Type="http://schemas.openxmlformats.org/officeDocument/2006/relationships/image" Target="media/image31.jpeg" /><Relationship Id="rId2" Type="http://schemas.openxmlformats.org/officeDocument/2006/relationships/image" Target="media/image30.jpeg" /></Relationships>
</file>

<file path=ppt/slides/_rels/slide26.xml.rels><?xml version="1.0" encoding="UTF-8" standalone="yes"?><Relationships xmlns="http://schemas.openxmlformats.org/package/2006/relationships"><Relationship Id="rId0" Type="http://schemas.openxmlformats.org/officeDocument/2006/relationships/slideLayout" Target="../slideLayouts/slideLayout7.xml" /><Relationship Id="rId1" Type="http://schemas.openxmlformats.org/officeDocument/2006/relationships/image" Target="media/image2.png" /><Relationship Id="rId2" Type="http://schemas.openxmlformats.org/officeDocument/2006/relationships/image" Target="media/image32.jpeg" /><Relationship Id="rId3" Type="http://schemas.openxmlformats.org/officeDocument/2006/relationships/image" Target="media/image33.jpeg" /></Relationships>
</file>

<file path=ppt/slides/_rels/slide27.xml.rels><?xml version="1.0" encoding="UTF-8" standalone="yes"?><Relationships xmlns="http://schemas.openxmlformats.org/package/2006/relationships"><Relationship Id="rId0" Type="http://schemas.openxmlformats.org/officeDocument/2006/relationships/slideLayout" Target="../slideLayouts/slideLayout7.xml" /><Relationship Id="rId1" Type="http://schemas.openxmlformats.org/officeDocument/2006/relationships/image" Target="media/image34.png" 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image" Target="media/image6.png" /><Relationship Id="rId0" Type="http://schemas.openxmlformats.org/officeDocument/2006/relationships/slideLayout" Target="../slideLayouts/slideLayout7.xml" /></Relationships>
</file>

<file path=ppt/slides/_rels/slide4.xml.rels><?xml version="1.0" encoding="UTF-8" standalone="yes"?><Relationships xmlns="http://schemas.openxmlformats.org/package/2006/relationships"><Relationship Id="rId0" Type="http://schemas.openxmlformats.org/officeDocument/2006/relationships/slideLayout" Target="../slideLayouts/slideLayout7.xml" /><Relationship Id="rId1" Type="http://schemas.openxmlformats.org/officeDocument/2006/relationships/image" Target="media/image2.png" /><Relationship Id="rId2" Type="http://schemas.openxmlformats.org/officeDocument/2006/relationships/image" Target="media/image35.png" /><Relationship Id="rId3" Type="http://schemas.openxmlformats.org/officeDocument/2006/relationships/image" Target="media/image36.png" /><Relationship Id="rId4" Type="http://schemas.openxmlformats.org/officeDocument/2006/relationships/image" Target="media/image37.jpeg" /><Relationship Id="rId5" Type="http://schemas.openxmlformats.org/officeDocument/2006/relationships/image" Target="media/image38.png" /></Relationships>
</file>

<file path=ppt/slides/_rels/slide5.xml.rels><?xml version="1.0" encoding="UTF-8" standalone="yes"?><Relationships xmlns="http://schemas.openxmlformats.org/package/2006/relationships"><Relationship Id="rId0" Type="http://schemas.openxmlformats.org/officeDocument/2006/relationships/slideLayout" Target="../slideLayouts/slideLayout7.xml" /><Relationship Id="rId1" Type="http://schemas.openxmlformats.org/officeDocument/2006/relationships/image" Target="media/image2.png" /><Relationship Id="rId2" Type="http://schemas.openxmlformats.org/officeDocument/2006/relationships/image" Target="media/image39.jpeg" /><Relationship Id="rId3" Type="http://schemas.openxmlformats.org/officeDocument/2006/relationships/image" Target="media/image40.jpeg" /></Relationships>
</file>

<file path=ppt/slides/_rels/slide6.xml.rels><?xml version="1.0" encoding="UTF-8" standalone="yes"?><Relationships xmlns="http://schemas.openxmlformats.org/package/2006/relationships"><Relationship Id="rId0" Type="http://schemas.openxmlformats.org/officeDocument/2006/relationships/slideLayout" Target="../slideLayouts/slideLayout7.xml" /><Relationship Id="rId1" Type="http://schemas.openxmlformats.org/officeDocument/2006/relationships/image" Target="media/image2.png" /><Relationship Id="rId2" Type="http://schemas.openxmlformats.org/officeDocument/2006/relationships/image" Target="media/image41.jpeg" /><Relationship Id="rId3" Type="http://schemas.openxmlformats.org/officeDocument/2006/relationships/image" Target="media/image42.jpeg" /></Relationships>
</file>

<file path=ppt/slides/_rels/slide7.xml.rels><?xml version="1.0" encoding="UTF-8" standalone="yes"?><Relationships xmlns="http://schemas.openxmlformats.org/package/2006/relationships"><Relationship Id="rId0" Type="http://schemas.openxmlformats.org/officeDocument/2006/relationships/slideLayout" Target="../slideLayouts/slideLayout7.xml" /><Relationship Id="rId1" Type="http://schemas.openxmlformats.org/officeDocument/2006/relationships/image" Target="media/image6.png" /></Relationships>
</file>

<file path=ppt/slides/_rels/slide8.xml.rels><?xml version="1.0" encoding="UTF-8" standalone="yes"?><Relationships xmlns="http://schemas.openxmlformats.org/package/2006/relationships"><Relationship Id="rId2" Type="http://schemas.openxmlformats.org/officeDocument/2006/relationships/image" Target="media/image43.jpeg" /><Relationship Id="rId0" Type="http://schemas.openxmlformats.org/officeDocument/2006/relationships/slideLayout" Target="../slideLayouts/slideLayout7.xml" /><Relationship Id="rId4" Type="http://schemas.openxmlformats.org/officeDocument/2006/relationships/image" Target="media/image45.jpeg" /><Relationship Id="rId1" Type="http://schemas.openxmlformats.org/officeDocument/2006/relationships/image" Target="media/image2.png" /><Relationship Id="rId3" Type="http://schemas.openxmlformats.org/officeDocument/2006/relationships/image" Target="media/image44.jpeg" /></Relationships>
</file>

<file path=ppt/slides/_rels/slide9.xml.rels><?xml version="1.0" encoding="UTF-8" standalone="yes"?><Relationships xmlns="http://schemas.openxmlformats.org/package/2006/relationships"><Relationship Id="rId0" Type="http://schemas.openxmlformats.org/officeDocument/2006/relationships/slideLayout" Target="../slideLayouts/slideLayout7.xml" /><Relationship Id="rId1" Type="http://schemas.openxmlformats.org/officeDocument/2006/relationships/image" Target="media/image2.png" /><Relationship Id="rId2" Type="http://schemas.openxmlformats.org/officeDocument/2006/relationships/image" Target="media/image46.jpeg" /><Relationship Id="rId3" Type="http://schemas.openxmlformats.org/officeDocument/2006/relationships/image" Target="media/image47.jpeg" /><Relationship Id="rId4" Type="http://schemas.openxmlformats.org/officeDocument/2006/relationships/image" Target="media/image48.jpeg" /></Relationships>
</file>

<file path=ppt/slides/slide1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 dpi="0" rotWithShape="true">
          <a:blip r:embed="rId1">
            <a:alphaModFix amt="100000"/>
          </a:blip>
          <a:srcRect/>
          <a:stretch>
            <a:fillRect l="0" t="0" r="0" b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true"/>
          <p:nvPr/>
        </p:nvSpPr>
        <p:spPr>
          <a:xfrm rot="0">
            <a:off x="633841" y="1525651"/>
            <a:ext cx="5943600" cy="2085975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ctr" anchorCtr="false">
            <a:normAutofit/>
          </a:bodyPr>
          <a:lstStyle/>
          <a:p>
            <a:pPr>
              <a:lnSpc>
                <a:spcPct val="114999"/>
              </a:lnSpc>
            </a:pPr>
            <a:r>
              <a:rPr lang="en-US" sz="5400" b="true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夏季传染病预防知识</a:t>
            </a:r>
            <a:endParaRPr/>
          </a:p>
        </p:txBody>
      </p:sp>
      <p:sp>
        <p:nvSpPr>
          <p:cNvPr id="3" name="TextBox 4"/>
          <p:cNvSpPr txBox="true"/>
          <p:nvPr/>
        </p:nvSpPr>
        <p:spPr>
          <a:xfrm rot="0">
            <a:off x="3380931" y="4885552"/>
            <a:ext cx="3371850" cy="504825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t" anchorCtr="false">
            <a:normAutofit fontScale="100000"/>
          </a:bodyPr>
          <a:lstStyle/>
          <a:p>
            <a:pPr>
              <a:lnSpc>
                <a:spcPct val="120000"/>
              </a:lnSpc>
            </a:pPr>
            <a:r>
              <a:rPr lang="en-US" sz="2025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2025-06-17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 dpi="0" rotWithShape="true">
          <a:blip r:embed="rId1">
            <a:alphaModFix amt="100000"/>
          </a:blip>
          <a:srcRect/>
          <a:stretch>
            <a:fillRect l="0" t="0" r="0" b="0"/>
          </a:stretch>
        </a:blipFill>
      </p:bgPr>
    </p:bg>
    <p:spTree>
      <p:nvGrpSpPr>
        <p:cNvPr id="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/>
          <p:nvPr/>
        </p:nvGrpSpPr>
        <p:grpSpPr>
          <a:xfrm rot="0">
            <a:off x="839115" y="1512589"/>
            <a:ext cx="197186" cy="5357334"/>
            <a:chOff x="839115" y="1512589"/>
            <a:chExt cx="197186" cy="5357334"/>
          </a:xfrm>
        </p:grpSpPr>
        <p:sp>
          <p:nvSpPr>
            <p:cNvPr id="6" name="AutoShape 3"/>
            <p:cNvSpPr/>
            <p:nvPr/>
          </p:nvSpPr>
          <p:spPr>
            <a:xfrm rot="0">
              <a:off x="839115" y="1512589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p>
              <a:pPr/>
              <a:endParaRPr/>
            </a:p>
          </p:txBody>
        </p:sp>
        <p:sp>
          <p:nvSpPr>
            <p:cNvPr id="7" name="AutoShape 4"/>
            <p:cNvSpPr/>
            <p:nvPr/>
          </p:nvSpPr>
          <p:spPr>
            <a:xfrm rot="0">
              <a:off x="839115" y="3230148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p>
              <a:pPr/>
              <a:endParaRPr/>
            </a:p>
          </p:txBody>
        </p:sp>
        <p:sp>
          <p:nvSpPr>
            <p:cNvPr id="8" name="AutoShape 5"/>
            <p:cNvSpPr/>
            <p:nvPr/>
          </p:nvSpPr>
          <p:spPr>
            <a:xfrm rot="0">
              <a:off x="839115" y="4975845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p>
              <a:pPr/>
              <a:endParaRPr/>
            </a:p>
          </p:txBody>
        </p:sp>
        <p:cxnSp>
          <p:nvCxnSpPr>
            <p:cNvPr id="9" name="Connector 6"/>
            <p:cNvCxnSpPr/>
            <p:nvPr/>
          </p:nvCxnSpPr>
          <p:spPr>
            <a:xfrm>
              <a:off x="937708" y="1624780"/>
              <a:ext cx="0" cy="5245143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  <a:headEnd type="none"/>
              <a:tailEnd type="none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0" name="TextBox 7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vert="horz" wrap="square" lIns="123825" tIns="123825" rIns="57150" bIns="123825" rtlCol="false" anchor="ctr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true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虫媒接触传播</a:t>
            </a:r>
            <a:endParaRPr/>
          </a:p>
        </p:txBody>
      </p:sp>
      <p:pic>
        <p:nvPicPr>
          <p:cNvPr id="11" name="Picture 8"/>
          <p:cNvPicPr>
            <a:picLocks noChangeAspect="true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 rot="0">
            <a:off x="8049239" y="1459361"/>
            <a:ext cx="3367088" cy="1491363"/>
          </a:xfrm>
          <a:prstGeom prst="rect">
            <a:avLst/>
          </a:prstGeom>
        </p:spPr>
      </p:pic>
      <p:pic>
        <p:nvPicPr>
          <p:cNvPr id="12" name="Picture 9"/>
          <p:cNvPicPr>
            <a:picLocks noChangeAspect="true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 rot="0">
            <a:off x="8049239" y="3157076"/>
            <a:ext cx="3367088" cy="1491363"/>
          </a:xfrm>
          <a:prstGeom prst="rect">
            <a:avLst/>
          </a:prstGeom>
        </p:spPr>
      </p:pic>
      <p:pic>
        <p:nvPicPr>
          <p:cNvPr id="13" name="Picture 10"/>
          <p:cNvPicPr>
            <a:picLocks noChangeAspect="true"/>
          </p:cNvPicPr>
          <p:nvPr/>
        </p:nvPicPr>
        <p:blipFill>
          <a:blip r:embed="rId4">
            <a:alphaModFix amt="100000"/>
          </a:blip>
          <a:srcRect t="20472" b="20472"/>
          <a:stretch>
            <a:fillRect/>
          </a:stretch>
        </p:blipFill>
        <p:spPr>
          <a:xfrm rot="0">
            <a:off x="8049239" y="4869612"/>
            <a:ext cx="3367088" cy="1491363"/>
          </a:xfrm>
          <a:prstGeom prst="rect">
            <a:avLst/>
          </a:prstGeom>
        </p:spPr>
      </p:pic>
      <p:sp>
        <p:nvSpPr>
          <p:cNvPr id="14" name="TextBox 11"/>
          <p:cNvSpPr txBox="true"/>
          <p:nvPr/>
        </p:nvSpPr>
        <p:spPr>
          <a:xfrm rot="0">
            <a:off x="1297192" y="1308287"/>
            <a:ext cx="4348638" cy="605790"/>
          </a:xfrm>
          <a:prstGeom prst="rect">
            <a:avLst/>
          </a:prstGeom>
          <a:ln/>
        </p:spPr>
        <p:txBody>
          <a:bodyPr vert="horz" wrap="square" lIns="123825" tIns="123825" rIns="57150" bIns="123825" rtlCol="false" anchor="t" anchorCtr="false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媒介生物特性</a:t>
            </a:r>
            <a:endParaRPr/>
          </a:p>
        </p:txBody>
      </p:sp>
      <p:sp>
        <p:nvSpPr>
          <p:cNvPr id="15" name="TextBox 12"/>
          <p:cNvSpPr txBox="true"/>
          <p:nvPr/>
        </p:nvSpPr>
        <p:spPr>
          <a:xfrm rot="0">
            <a:off x="1297192" y="4762018"/>
            <a:ext cx="4414526" cy="624840"/>
          </a:xfrm>
          <a:prstGeom prst="rect">
            <a:avLst/>
          </a:prstGeom>
          <a:ln/>
        </p:spPr>
        <p:txBody>
          <a:bodyPr vert="horz" wrap="square" lIns="123825" tIns="123825" rIns="57150" bIns="123825" rtlCol="false" anchor="t" anchorCtr="false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综合防控策略</a:t>
            </a:r>
            <a:endParaRPr/>
          </a:p>
        </p:txBody>
      </p:sp>
      <p:sp>
        <p:nvSpPr>
          <p:cNvPr id="16" name="TextBox 13"/>
          <p:cNvSpPr txBox="true"/>
          <p:nvPr/>
        </p:nvSpPr>
        <p:spPr>
          <a:xfrm rot="0">
            <a:off x="1297192" y="3025846"/>
            <a:ext cx="4348638" cy="605790"/>
          </a:xfrm>
          <a:prstGeom prst="rect">
            <a:avLst/>
          </a:prstGeom>
          <a:ln/>
        </p:spPr>
        <p:txBody>
          <a:bodyPr vert="horz" wrap="square" lIns="123825" tIns="123825" rIns="57150" bIns="123825" rtlCol="false" anchor="t" anchorCtr="false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传播效率数据</a:t>
            </a:r>
            <a:endParaRPr/>
          </a:p>
        </p:txBody>
      </p:sp>
      <p:sp>
        <p:nvSpPr>
          <p:cNvPr id="17" name="TextBox 14"/>
          <p:cNvSpPr txBox="true"/>
          <p:nvPr/>
        </p:nvSpPr>
        <p:spPr>
          <a:xfrm rot="0">
            <a:off x="1297192" y="1815305"/>
            <a:ext cx="6136741" cy="1203960"/>
          </a:xfrm>
          <a:prstGeom prst="rect">
            <a:avLst/>
          </a:prstGeom>
          <a:ln/>
        </p:spPr>
        <p:txBody>
          <a:bodyPr vert="horz" wrap="square" lIns="123825" tIns="0" rIns="57150" bIns="0" rtlCol="false" anchor="t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伊蚊在28℃时吸血频率提高3倍，病毒在外潜伏期缩短至7天（20℃时为15天）。蜱虫在草丛中的垂直分布高度可达80cm，叮咬时分泌麻醉物质使宿主难以察觉。</a:t>
            </a:r>
            <a:endParaRPr/>
          </a:p>
        </p:txBody>
      </p:sp>
      <p:sp>
        <p:nvSpPr>
          <p:cNvPr id="18" name="TextBox 15"/>
          <p:cNvSpPr txBox="true"/>
          <p:nvPr/>
        </p:nvSpPr>
        <p:spPr>
          <a:xfrm rot="0">
            <a:off x="1297192" y="3554425"/>
            <a:ext cx="6124470" cy="1152525"/>
          </a:xfrm>
          <a:prstGeom prst="rect">
            <a:avLst/>
          </a:prstGeom>
          <a:ln/>
        </p:spPr>
        <p:txBody>
          <a:bodyPr vert="horz" wrap="square" lIns="123825" tIns="0" rIns="57150" bIns="0" rtlCol="false" anchor="t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埃及伊蚊传播登革热病毒效率高达60%，库蚊传播乙脑病毒的有效感染期为感染后10-25天。1只感染疟原虫的按蚊终生可传播给30-50人。</a:t>
            </a:r>
            <a:endParaRPr/>
          </a:p>
        </p:txBody>
      </p:sp>
      <p:sp>
        <p:nvSpPr>
          <p:cNvPr id="19" name="TextBox 16"/>
          <p:cNvSpPr txBox="true"/>
          <p:nvPr/>
        </p:nvSpPr>
        <p:spPr>
          <a:xfrm rot="0">
            <a:off x="1297192" y="5293419"/>
            <a:ext cx="6112200" cy="1152525"/>
          </a:xfrm>
          <a:prstGeom prst="rect">
            <a:avLst/>
          </a:prstGeom>
          <a:ln/>
        </p:spPr>
        <p:txBody>
          <a:bodyPr vert="horz" wrap="square" lIns="123825" tIns="0" rIns="57150" bIns="0" rtlCol="false" anchor="t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安装40目以上纱窗；户外活动时使用含避蚊胺（DEET≥20%）的驱蚊剂；清除室内外积水容器（蚊虫孳生地）；被蜱虫叮咬后应用镊子垂直拔出而非扭转。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 dpi="0" rotWithShape="true">
          <a:blip r:embed="rId1">
            <a:alphaModFix amt="100000"/>
          </a:blip>
          <a:srcRect/>
          <a:stretch>
            <a:fillRect l="0" t="0" r="0" b="0"/>
          </a:stretch>
        </a:blipFill>
      </p:bgPr>
    </p:bg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"/>
          <p:cNvSpPr txBox="true"/>
          <p:nvPr/>
        </p:nvSpPr>
        <p:spPr>
          <a:xfrm rot="0">
            <a:off x="2492310" y="885494"/>
            <a:ext cx="2051957" cy="1842306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b" anchorCtr="false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4050" b="true">
                <a:solidFill>
                  <a:schemeClr val="accent1">
                    <a:alpha val="100000"/>
                  </a:schemeClr>
                </a:solidFill>
                <a:highlight>
                  <a:srgbClr val="000000">
                    <a:alpha val="0"/>
                  </a:srgbClr>
                </a:highlight>
                <a:latin typeface="Noto Sans SC"/>
                <a:ea typeface="Noto Sans SC"/>
                <a:cs typeface="Noto Sans SC"/>
              </a:rPr>
              <a:t>03</a:t>
            </a:r>
            <a:endParaRPr/>
          </a:p>
        </p:txBody>
      </p:sp>
      <p:sp>
        <p:nvSpPr>
          <p:cNvPr id="22" name="TextBox 3"/>
          <p:cNvSpPr txBox="true"/>
          <p:nvPr/>
        </p:nvSpPr>
        <p:spPr>
          <a:xfrm rot="0">
            <a:off x="845017" y="2736030"/>
            <a:ext cx="8411497" cy="1798058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t" anchorCtr="false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4500" b="true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核心预防措施</a:t>
            </a:r>
            <a:endParaRPr/>
          </a:p>
        </p:txBody>
      </p:sp>
      <p:sp>
        <p:nvSpPr>
          <p:cNvPr id="23" name="TextBox 4"/>
          <p:cNvSpPr txBox="true"/>
          <p:nvPr/>
        </p:nvSpPr>
        <p:spPr>
          <a:xfrm rot="0">
            <a:off x="845017" y="885494"/>
            <a:ext cx="1775465" cy="1842306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b" anchorCtr="false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4050" b="true">
                <a:solidFill>
                  <a:schemeClr val="accent1">
                    <a:alpha val="100000"/>
                  </a:schemeClr>
                </a:solidFill>
                <a:highlight>
                  <a:srgbClr val="000000">
                    <a:alpha val="0"/>
                  </a:srgbClr>
                </a:highlight>
                <a:latin typeface="Noto Sans SC"/>
                <a:ea typeface="Noto Sans SC"/>
                <a:cs typeface="Noto Sans SC"/>
              </a:rPr>
              <a:t>PART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 dpi="0" rotWithShape="true">
          <a:blip r:embed="rId1">
            <a:alphaModFix amt="100000"/>
          </a:blip>
          <a:srcRect/>
          <a:stretch>
            <a:fillRect l="0" t="0" r="0" b="0"/>
          </a:stretch>
        </a:blipFill>
      </p:bgPr>
    </p:bg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vert="horz" wrap="square" lIns="123825" tIns="123825" rIns="57150" bIns="123825" rtlCol="false" anchor="ctr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true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疫苗接种建议</a:t>
            </a:r>
            <a:endParaRPr/>
          </a:p>
        </p:txBody>
      </p:sp>
      <p:pic>
        <p:nvPicPr>
          <p:cNvPr id="26" name="Picture 3"/>
          <p:cNvPicPr>
            <a:picLocks noChangeAspect="true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 rot="0">
            <a:off x="359506" y="4517934"/>
            <a:ext cx="3685376" cy="1648293"/>
          </a:xfrm>
          <a:prstGeom prst="rect">
            <a:avLst/>
          </a:prstGeom>
        </p:spPr>
      </p:pic>
      <p:pic>
        <p:nvPicPr>
          <p:cNvPr id="27" name="Picture 4"/>
          <p:cNvPicPr>
            <a:picLocks noChangeAspect="true"/>
          </p:cNvPicPr>
          <p:nvPr/>
        </p:nvPicPr>
        <p:blipFill>
          <a:blip r:embed="rId3">
            <a:alphaModFix amt="100000"/>
          </a:blip>
          <a:srcRect t="16456" b="16456"/>
          <a:stretch>
            <a:fillRect/>
          </a:stretch>
        </p:blipFill>
        <p:spPr>
          <a:xfrm rot="0">
            <a:off x="4253085" y="4517934"/>
            <a:ext cx="3685376" cy="1648293"/>
          </a:xfrm>
          <a:prstGeom prst="rect">
            <a:avLst/>
          </a:prstGeom>
        </p:spPr>
      </p:pic>
      <p:pic>
        <p:nvPicPr>
          <p:cNvPr id="28" name="Picture 5"/>
          <p:cNvPicPr>
            <a:picLocks noChangeAspect="true"/>
          </p:cNvPicPr>
          <p:nvPr/>
        </p:nvPicPr>
        <p:blipFill>
          <a:blip r:embed="rId4">
            <a:alphaModFix amt="100000"/>
          </a:blip>
          <a:srcRect/>
          <a:stretch>
            <a:fillRect/>
          </a:stretch>
        </p:blipFill>
        <p:spPr>
          <a:xfrm rot="0">
            <a:off x="8140629" y="4517934"/>
            <a:ext cx="3685376" cy="1648293"/>
          </a:xfrm>
          <a:prstGeom prst="rect">
            <a:avLst/>
          </a:prstGeom>
        </p:spPr>
      </p:pic>
      <p:sp>
        <p:nvSpPr>
          <p:cNvPr id="29" name="AutoShape 6"/>
          <p:cNvSpPr/>
          <p:nvPr/>
        </p:nvSpPr>
        <p:spPr>
          <a:xfrm rot="0">
            <a:off x="506217" y="2142337"/>
            <a:ext cx="3517339" cy="2234228"/>
          </a:xfrm>
          <a:prstGeom prst="roundRect">
            <a:avLst>
              <a:gd name="adj" fmla="val 7233"/>
            </a:avLst>
          </a:prstGeom>
          <a:solidFill>
            <a:schemeClr val="lt2">
              <a:alpha val="62000"/>
            </a:schemeClr>
          </a:solidFill>
          <a:ln/>
        </p:spPr>
        <p:txBody>
          <a:bodyPr/>
          <a:p>
            <a:pPr/>
            <a:endParaRPr/>
          </a:p>
        </p:txBody>
      </p:sp>
      <p:sp>
        <p:nvSpPr>
          <p:cNvPr id="30" name="TextBox 7"/>
          <p:cNvSpPr txBox="true"/>
          <p:nvPr/>
        </p:nvSpPr>
        <p:spPr>
          <a:xfrm rot="0">
            <a:off x="768509" y="2355513"/>
            <a:ext cx="2992755" cy="1807876"/>
          </a:xfrm>
          <a:prstGeom prst="rect">
            <a:avLst/>
          </a:prstGeom>
          <a:ln/>
        </p:spPr>
        <p:txBody>
          <a:bodyPr vert="horz" wrap="square" lIns="66008" tIns="33052" rIns="66008" bIns="33052" rtlCol="false" anchor="t" anchorCtr="fals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如流感疫苗、手足口病疫苗等，建议在夏季来临前完成接种，以建立有效免疫屏障。</a:t>
            </a:r>
            <a:endParaRPr/>
          </a:p>
        </p:txBody>
      </p:sp>
      <p:sp>
        <p:nvSpPr>
          <p:cNvPr id="31" name="AutoShape 8"/>
          <p:cNvSpPr/>
          <p:nvPr/>
        </p:nvSpPr>
        <p:spPr>
          <a:xfrm rot="0">
            <a:off x="4297692" y="2142337"/>
            <a:ext cx="3517339" cy="2234228"/>
          </a:xfrm>
          <a:prstGeom prst="roundRect">
            <a:avLst>
              <a:gd name="adj" fmla="val 7233"/>
            </a:avLst>
          </a:prstGeom>
          <a:solidFill>
            <a:schemeClr val="lt2">
              <a:alpha val="60000"/>
            </a:schemeClr>
          </a:solidFill>
          <a:ln/>
        </p:spPr>
        <p:txBody>
          <a:bodyPr/>
          <a:p>
            <a:pPr/>
            <a:endParaRPr/>
          </a:p>
        </p:txBody>
      </p:sp>
      <p:sp>
        <p:nvSpPr>
          <p:cNvPr id="32" name="AutoShape 9"/>
          <p:cNvSpPr/>
          <p:nvPr/>
        </p:nvSpPr>
        <p:spPr>
          <a:xfrm rot="0">
            <a:off x="8067842" y="2142337"/>
            <a:ext cx="3517339" cy="2234228"/>
          </a:xfrm>
          <a:prstGeom prst="roundRect">
            <a:avLst>
              <a:gd name="adj" fmla="val 7233"/>
            </a:avLst>
          </a:prstGeom>
          <a:solidFill>
            <a:schemeClr val="lt2">
              <a:alpha val="62000"/>
            </a:schemeClr>
          </a:solidFill>
          <a:ln/>
        </p:spPr>
        <p:txBody>
          <a:bodyPr/>
          <a:p>
            <a:pPr/>
            <a:endParaRPr/>
          </a:p>
        </p:txBody>
      </p:sp>
      <p:sp>
        <p:nvSpPr>
          <p:cNvPr id="33" name="TextBox 10"/>
          <p:cNvSpPr txBox="true"/>
          <p:nvPr/>
        </p:nvSpPr>
        <p:spPr>
          <a:xfrm rot="0">
            <a:off x="506217" y="1429809"/>
            <a:ext cx="3517339" cy="469049"/>
          </a:xfrm>
          <a:prstGeom prst="rect">
            <a:avLst/>
          </a:prstGeom>
          <a:ln/>
        </p:spPr>
        <p:txBody>
          <a:bodyPr vert="horz" wrap="square" lIns="91440" tIns="45720" rIns="91440" bIns="45720" rtlCol="false" anchor="t" anchorCtr="false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及时接种季节性疫苗</a:t>
            </a:r>
            <a:endParaRPr/>
          </a:p>
        </p:txBody>
      </p:sp>
      <p:sp>
        <p:nvSpPr>
          <p:cNvPr id="34" name="TextBox 11"/>
          <p:cNvSpPr txBox="true"/>
          <p:nvPr/>
        </p:nvSpPr>
        <p:spPr>
          <a:xfrm rot="0">
            <a:off x="4297692" y="1429809"/>
            <a:ext cx="3517339" cy="469049"/>
          </a:xfrm>
          <a:prstGeom prst="rect">
            <a:avLst/>
          </a:prstGeom>
          <a:ln/>
        </p:spPr>
        <p:txBody>
          <a:bodyPr vert="horz" wrap="square" lIns="91440" tIns="45720" rIns="91440" bIns="45720" rtlCol="false" anchor="t" anchorCtr="false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按计划完成基础免疫</a:t>
            </a:r>
            <a:endParaRPr/>
          </a:p>
        </p:txBody>
      </p:sp>
      <p:sp>
        <p:nvSpPr>
          <p:cNvPr id="35" name="TextBox 12"/>
          <p:cNvSpPr txBox="true"/>
          <p:nvPr/>
        </p:nvSpPr>
        <p:spPr>
          <a:xfrm rot="0">
            <a:off x="8067842" y="1429809"/>
            <a:ext cx="3517339" cy="469049"/>
          </a:xfrm>
          <a:prstGeom prst="rect">
            <a:avLst/>
          </a:prstGeom>
          <a:ln/>
        </p:spPr>
        <p:txBody>
          <a:bodyPr vert="horz" wrap="square" lIns="91440" tIns="45720" rIns="91440" bIns="45720" rtlCol="false" anchor="t" anchorCtr="false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特殊人群加强接种</a:t>
            </a:r>
            <a:endParaRPr/>
          </a:p>
        </p:txBody>
      </p:sp>
      <p:sp>
        <p:nvSpPr>
          <p:cNvPr id="36" name="TextBox 13"/>
          <p:cNvSpPr txBox="true"/>
          <p:nvPr/>
        </p:nvSpPr>
        <p:spPr>
          <a:xfrm rot="0">
            <a:off x="4559984" y="2355513"/>
            <a:ext cx="2992755" cy="1807876"/>
          </a:xfrm>
          <a:prstGeom prst="rect">
            <a:avLst/>
          </a:prstGeom>
          <a:ln/>
        </p:spPr>
        <p:txBody>
          <a:bodyPr vert="horz" wrap="square" lIns="66008" tIns="33052" rIns="66008" bIns="33052" rtlCol="false" anchor="t" anchorCtr="fals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确保婴幼儿按时接种乙肝疫苗、脊髓灰质炎疫苗等国家免疫规划疫苗，防止相关传染病发生。</a:t>
            </a:r>
            <a:endParaRPr/>
          </a:p>
        </p:txBody>
      </p:sp>
      <p:sp>
        <p:nvSpPr>
          <p:cNvPr id="37" name="TextBox 14"/>
          <p:cNvSpPr txBox="true"/>
          <p:nvPr/>
        </p:nvSpPr>
        <p:spPr>
          <a:xfrm rot="0">
            <a:off x="8330135" y="2355513"/>
            <a:ext cx="2992755" cy="1807876"/>
          </a:xfrm>
          <a:prstGeom prst="rect">
            <a:avLst/>
          </a:prstGeom>
          <a:ln/>
        </p:spPr>
        <p:txBody>
          <a:bodyPr vert="horz" wrap="square" lIns="66008" tIns="33052" rIns="66008" bIns="33052" rtlCol="false" anchor="t" anchorCtr="fals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老年人、慢性病患者及免疫力低下者需根据医生建议接种肺炎球菌疫苗、带状疱疹疫苗等，降低感染风险。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 dpi="0" rotWithShape="true">
          <a:blip r:embed="rId1">
            <a:alphaModFix amt="100000"/>
          </a:blip>
          <a:srcRect/>
          <a:stretch>
            <a:fillRect l="0" t="0" r="0" b="0"/>
          </a:stretch>
        </a:blipFill>
      </p:bgPr>
    </p:bg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2"/>
          <p:cNvSpPr txBox="true"/>
          <p:nvPr/>
        </p:nvSpPr>
        <p:spPr>
          <a:xfrm rot="0">
            <a:off x="476023" y="265328"/>
            <a:ext cx="11239500" cy="942975"/>
          </a:xfrm>
          <a:prstGeom prst="rect">
            <a:avLst/>
          </a:prstGeom>
          <a:ln/>
        </p:spPr>
        <p:txBody>
          <a:bodyPr vert="horz" wrap="square" lIns="123825" tIns="123825" rIns="57150" bIns="123825" rtlCol="false" anchor="t" anchorCtr="false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true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环境卫生管理</a:t>
            </a:r>
            <a:endParaRPr/>
          </a:p>
        </p:txBody>
      </p:sp>
      <p:sp>
        <p:nvSpPr>
          <p:cNvPr id="40" name="AutoShape 3"/>
          <p:cNvSpPr/>
          <p:nvPr/>
        </p:nvSpPr>
        <p:spPr>
          <a:xfrm rot="0">
            <a:off x="592974" y="2169076"/>
            <a:ext cx="3456116" cy="4146148"/>
          </a:xfrm>
          <a:prstGeom prst="roundRect">
            <a:avLst>
              <a:gd name="adj" fmla="val 7847"/>
            </a:avLst>
          </a:prstGeom>
          <a:noFill/>
          <a:ln w="12668">
            <a:solidFill>
              <a:schemeClr val="accent1">
                <a:alpha val="100000"/>
              </a:schemeClr>
            </a:solidFill>
            <a:prstDash val="solid"/>
          </a:ln>
        </p:spPr>
        <p:txBody>
          <a:bodyPr vert="horz" wrap="square" rtlCol="false" anchor="ctr" anchorCtr="false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41" name="TextBox 4"/>
          <p:cNvSpPr txBox="true"/>
          <p:nvPr/>
        </p:nvSpPr>
        <p:spPr>
          <a:xfrm rot="0">
            <a:off x="808710" y="2748604"/>
            <a:ext cx="3024645" cy="579431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ctr" anchorCtr="false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蚊虫孳生控制</a:t>
            </a:r>
            <a:endParaRPr/>
          </a:p>
        </p:txBody>
      </p:sp>
      <p:sp>
        <p:nvSpPr>
          <p:cNvPr id="42" name="TextBox 5"/>
          <p:cNvSpPr txBox="true"/>
          <p:nvPr/>
        </p:nvSpPr>
        <p:spPr>
          <a:xfrm rot="0">
            <a:off x="733628" y="3345379"/>
            <a:ext cx="3174808" cy="2713563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t" anchorCtr="false">
            <a:noAutofit/>
          </a:bodyPr>
          <a:lstStyle/>
          <a:p>
            <a:pPr algn="ctr">
              <a:lnSpc>
                <a:spcPct val="150000"/>
              </a:lnSpc>
              <a:spcBef>
                <a:spcPts val="375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每周清理室内外积水容器（花盆托盘、废旧轮胎等），社区需疏通下水道并投放灭蚊幼虫缓释剂。绿化带建议安装太阳能灭蚊灯，家庭可安装纱窗纱门配合电蚊拍使用。</a:t>
            </a:r>
            <a:endParaRPr/>
          </a:p>
        </p:txBody>
      </p:sp>
      <p:pic>
        <p:nvPicPr>
          <p:cNvPr id="43" name="Picture 6"/>
          <p:cNvPicPr>
            <a:picLocks noChangeAspect="true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 rot="0">
            <a:off x="1583319" y="1148842"/>
            <a:ext cx="1475427" cy="1475427"/>
          </a:xfrm>
          <a:prstGeom prst="ellipse">
            <a:avLst/>
          </a:prstGeom>
        </p:spPr>
      </p:pic>
      <p:sp>
        <p:nvSpPr>
          <p:cNvPr id="44" name="AutoShape 7"/>
          <p:cNvSpPr/>
          <p:nvPr/>
        </p:nvSpPr>
        <p:spPr>
          <a:xfrm rot="0">
            <a:off x="4495337" y="2169076"/>
            <a:ext cx="3456116" cy="4146148"/>
          </a:xfrm>
          <a:prstGeom prst="roundRect">
            <a:avLst>
              <a:gd name="adj" fmla="val 7847"/>
            </a:avLst>
          </a:prstGeom>
          <a:noFill/>
          <a:ln w="12668">
            <a:solidFill>
              <a:schemeClr val="accent1">
                <a:alpha val="100000"/>
              </a:schemeClr>
            </a:solidFill>
            <a:prstDash val="solid"/>
          </a:ln>
        </p:spPr>
        <p:txBody>
          <a:bodyPr vert="horz" wrap="square" rtlCol="false" anchor="ctr" anchorCtr="false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45" name="TextBox 8"/>
          <p:cNvSpPr txBox="true"/>
          <p:nvPr/>
        </p:nvSpPr>
        <p:spPr>
          <a:xfrm rot="0">
            <a:off x="4711072" y="2748604"/>
            <a:ext cx="3024645" cy="579431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ctr" anchorCtr="false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公共区域消毒</a:t>
            </a:r>
            <a:endParaRPr/>
          </a:p>
        </p:txBody>
      </p:sp>
      <p:sp>
        <p:nvSpPr>
          <p:cNvPr id="46" name="TextBox 9"/>
          <p:cNvSpPr txBox="true"/>
          <p:nvPr/>
        </p:nvSpPr>
        <p:spPr>
          <a:xfrm rot="0">
            <a:off x="4635991" y="3345379"/>
            <a:ext cx="3174808" cy="2713563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t" anchorCtr="false">
            <a:noAutofit/>
          </a:bodyPr>
          <a:lstStyle/>
          <a:p>
            <a:pPr algn="ctr">
              <a:lnSpc>
                <a:spcPct val="150000"/>
              </a:lnSpc>
              <a:spcBef>
                <a:spcPts val="375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菜市场需每日冲洗摊位并喷洒含氯消毒剂，公共卫生间应配备自动感应洗手设备。垃圾中转站实施"日产日清+除臭灭蝇"作业，餐饮区需设置防蝇帘和食品保鲜罩。</a:t>
            </a:r>
            <a:endParaRPr/>
          </a:p>
        </p:txBody>
      </p:sp>
      <p:pic>
        <p:nvPicPr>
          <p:cNvPr id="47" name="Picture 10"/>
          <p:cNvPicPr>
            <a:picLocks noChangeAspect="true"/>
          </p:cNvPicPr>
          <p:nvPr/>
        </p:nvPicPr>
        <p:blipFill>
          <a:blip r:embed="rId3">
            <a:alphaModFix amt="100000"/>
          </a:blip>
          <a:srcRect l="16667" r="16667"/>
          <a:stretch>
            <a:fillRect/>
          </a:stretch>
        </p:blipFill>
        <p:spPr>
          <a:xfrm rot="0">
            <a:off x="5485681" y="1148842"/>
            <a:ext cx="1475427" cy="1475427"/>
          </a:xfrm>
          <a:prstGeom prst="ellipse">
            <a:avLst/>
          </a:prstGeom>
        </p:spPr>
      </p:pic>
      <p:sp>
        <p:nvSpPr>
          <p:cNvPr id="48" name="AutoShape 11"/>
          <p:cNvSpPr/>
          <p:nvPr/>
        </p:nvSpPr>
        <p:spPr>
          <a:xfrm rot="0">
            <a:off x="8351496" y="2169076"/>
            <a:ext cx="3456116" cy="4146148"/>
          </a:xfrm>
          <a:prstGeom prst="roundRect">
            <a:avLst>
              <a:gd name="adj" fmla="val 7847"/>
            </a:avLst>
          </a:prstGeom>
          <a:noFill/>
          <a:ln w="12668">
            <a:solidFill>
              <a:schemeClr val="accent1">
                <a:alpha val="100000"/>
              </a:schemeClr>
            </a:solidFill>
            <a:prstDash val="solid"/>
          </a:ln>
        </p:spPr>
        <p:txBody>
          <a:bodyPr vert="horz" wrap="square" rtlCol="false" anchor="ctr" anchorCtr="false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49" name="TextBox 12"/>
          <p:cNvSpPr txBox="true"/>
          <p:nvPr/>
        </p:nvSpPr>
        <p:spPr>
          <a:xfrm rot="0">
            <a:off x="8567232" y="2748604"/>
            <a:ext cx="3024645" cy="579431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ctr" anchorCtr="false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空调系统维护</a:t>
            </a:r>
            <a:endParaRPr/>
          </a:p>
        </p:txBody>
      </p:sp>
      <p:sp>
        <p:nvSpPr>
          <p:cNvPr id="50" name="TextBox 13"/>
          <p:cNvSpPr txBox="true"/>
          <p:nvPr/>
        </p:nvSpPr>
        <p:spPr>
          <a:xfrm rot="0">
            <a:off x="8492150" y="3345379"/>
            <a:ext cx="3174808" cy="2713563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t" anchorCtr="false">
            <a:noAutofit/>
          </a:bodyPr>
          <a:lstStyle/>
          <a:p>
            <a:pPr algn="ctr">
              <a:lnSpc>
                <a:spcPct val="150000"/>
              </a:lnSpc>
              <a:spcBef>
                <a:spcPts val="375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集中空调通风系统每季度需专业清洗消毒，家用空调滤网应每月用含氯消毒液浸泡30分钟后冲洗。办公室建议采用新风系统，保持每小时换气次数≥6次。</a:t>
            </a:r>
            <a:endParaRPr/>
          </a:p>
        </p:txBody>
      </p:sp>
      <p:pic>
        <p:nvPicPr>
          <p:cNvPr id="51" name="Picture 14"/>
          <p:cNvPicPr>
            <a:picLocks noChangeAspect="true"/>
          </p:cNvPicPr>
          <p:nvPr/>
        </p:nvPicPr>
        <p:blipFill>
          <a:blip r:embed="rId4">
            <a:alphaModFix amt="100000"/>
          </a:blip>
          <a:srcRect/>
          <a:stretch>
            <a:fillRect/>
          </a:stretch>
        </p:blipFill>
        <p:spPr>
          <a:xfrm rot="0">
            <a:off x="9341840" y="1148842"/>
            <a:ext cx="1475427" cy="1475427"/>
          </a:xfrm>
          <a:prstGeom prst="ellipse">
            <a:avLst/>
          </a:prstGeom>
        </p:spPr>
      </p:pic>
    </p:spTree>
  </p:cSld>
  <p:clrMapOvr>
    <a:masterClrMapping/>
  </p:clrMapOvr>
</p:sld>
</file>

<file path=ppt/slides/slide14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 dpi="0" rotWithShape="true">
          <a:blip r:embed="rId1">
            <a:alphaModFix amt="100000"/>
          </a:blip>
          <a:srcRect/>
          <a:stretch>
            <a:fillRect l="0" t="0" r="0" b="0"/>
          </a:stretch>
        </a:blipFill>
      </p:bgPr>
    </p:bg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/>
          <p:cNvPicPr>
            <a:picLocks noChangeAspect="true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4462463" y="2088071"/>
            <a:ext cx="3267075" cy="3267075"/>
          </a:xfrm>
          <a:prstGeom prst="ellipse">
            <a:avLst/>
          </a:prstGeom>
          <a:ln w="57150">
            <a:solidFill>
              <a:schemeClr val="accent1"/>
            </a:solidFill>
            <a:prstDash val="solid"/>
          </a:ln>
        </p:spPr>
      </p:pic>
      <p:sp>
        <p:nvSpPr>
          <p:cNvPr id="54" name="TextBox 3"/>
          <p:cNvSpPr txBox="true"/>
          <p:nvPr/>
        </p:nvSpPr>
        <p:spPr>
          <a:xfrm rot="0">
            <a:off x="742971" y="2306715"/>
            <a:ext cx="3314231" cy="647995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ctr" anchorCtr="false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4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科学洗手方法</a:t>
            </a:r>
            <a:endParaRPr/>
          </a:p>
        </p:txBody>
      </p:sp>
      <p:sp>
        <p:nvSpPr>
          <p:cNvPr id="55" name="TextBox 4"/>
          <p:cNvSpPr txBox="true"/>
          <p:nvPr/>
        </p:nvSpPr>
        <p:spPr>
          <a:xfrm rot="0">
            <a:off x="8059848" y="1716027"/>
            <a:ext cx="3794740" cy="1968111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t" anchorCtr="fals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海鲜需煮沸5分钟以上，凉拌菜现做现吃且不超过2小时。外出就餐选择"笑脸"评级餐馆，随身携带便携式餐具消毒盒。冰箱内熟食存放不超过3天。</a:t>
            </a:r>
            <a:endParaRPr/>
          </a:p>
        </p:txBody>
      </p:sp>
      <p:sp>
        <p:nvSpPr>
          <p:cNvPr id="56" name="TextBox 5"/>
          <p:cNvSpPr txBox="true"/>
          <p:nvPr/>
        </p:nvSpPr>
        <p:spPr>
          <a:xfrm rot="0">
            <a:off x="8059848" y="1097369"/>
            <a:ext cx="3314231" cy="622955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ctr" anchorCtr="false">
            <a:noAutofit/>
          </a:bodyPr>
          <a:lstStyle/>
          <a:p>
            <a:pPr>
              <a:lnSpc>
                <a:spcPct val="96000"/>
              </a:lnSpc>
            </a:pPr>
            <a:r>
              <a:rPr lang="en-US" sz="24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饮食安全控制</a:t>
            </a:r>
            <a:endParaRPr/>
          </a:p>
        </p:txBody>
      </p:sp>
      <p:sp>
        <p:nvSpPr>
          <p:cNvPr id="57" name="TextBox 6"/>
          <p:cNvSpPr txBox="true"/>
          <p:nvPr/>
        </p:nvSpPr>
        <p:spPr>
          <a:xfrm rot="0">
            <a:off x="8059848" y="4019931"/>
            <a:ext cx="3314231" cy="547835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b" anchorCtr="false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户外防护策略</a:t>
            </a:r>
            <a:endParaRPr/>
          </a:p>
        </p:txBody>
      </p:sp>
      <p:sp>
        <p:nvSpPr>
          <p:cNvPr id="58" name="TextBox 7"/>
          <p:cNvSpPr txBox="true"/>
          <p:nvPr/>
        </p:nvSpPr>
        <p:spPr>
          <a:xfrm rot="0">
            <a:off x="8059848" y="4565142"/>
            <a:ext cx="3794740" cy="1995832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t" anchorCtr="fals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郊游时穿浅色长袖衣裤并喷洒避蚊胺（DEET）驱蚊剂，避免在黎明/黄昏蚊虫活跃期外出。露营需使用经杀虫剂处理的蚊帐，返家后立即检查是否有蜱虫附着。</a:t>
            </a:r>
            <a:endParaRPr/>
          </a:p>
        </p:txBody>
      </p:sp>
      <p:sp>
        <p:nvSpPr>
          <p:cNvPr id="59" name="TextBox 8"/>
          <p:cNvSpPr txBox="true"/>
          <p:nvPr/>
        </p:nvSpPr>
        <p:spPr>
          <a:xfrm rot="0">
            <a:off x="401071" y="2954711"/>
            <a:ext cx="3656131" cy="2115960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t" anchorCtr="false">
            <a:noAutofit/>
          </a:bodyPr>
          <a:lstStyle/>
          <a:p>
            <a:pPr algn="r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采用七步洗手法（内-外-夹-弓-大-立-腕），使用含酒精的免洗洗手液时需揉搓20秒以上。处理生鲜食品后、接触宠物后、擤鼻涕后都需彻底清洁。</a:t>
            </a:r>
            <a:endParaRPr/>
          </a:p>
        </p:txBody>
      </p:sp>
      <p:sp>
        <p:nvSpPr>
          <p:cNvPr id="60" name="TextBox 9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vert="horz" wrap="square" lIns="123825" tIns="123825" rIns="57150" bIns="123825" rtlCol="false" anchor="ctr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true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个人防护要点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 dpi="0" rotWithShape="true">
          <a:blip r:embed="rId1">
            <a:alphaModFix amt="100000"/>
          </a:blip>
          <a:srcRect/>
          <a:stretch>
            <a:fillRect l="0" t="0" r="0" b="0"/>
          </a:stretch>
        </a:blipFill>
      </p:bgPr>
    </p:bg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2"/>
          <p:cNvSpPr txBox="true"/>
          <p:nvPr/>
        </p:nvSpPr>
        <p:spPr>
          <a:xfrm rot="0">
            <a:off x="2492310" y="885494"/>
            <a:ext cx="2051957" cy="1842306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b" anchorCtr="false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4050" b="true">
                <a:solidFill>
                  <a:schemeClr val="accent1">
                    <a:alpha val="100000"/>
                  </a:schemeClr>
                </a:solidFill>
                <a:highlight>
                  <a:srgbClr val="000000">
                    <a:alpha val="0"/>
                  </a:srgbClr>
                </a:highlight>
                <a:latin typeface="Noto Sans SC"/>
                <a:ea typeface="Noto Sans SC"/>
                <a:cs typeface="Noto Sans SC"/>
              </a:rPr>
              <a:t>04</a:t>
            </a:r>
            <a:endParaRPr/>
          </a:p>
        </p:txBody>
      </p:sp>
      <p:sp>
        <p:nvSpPr>
          <p:cNvPr id="63" name="TextBox 3"/>
          <p:cNvSpPr txBox="true"/>
          <p:nvPr/>
        </p:nvSpPr>
        <p:spPr>
          <a:xfrm rot="0">
            <a:off x="845017" y="2736030"/>
            <a:ext cx="8411497" cy="1798058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t" anchorCtr="false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4500" b="true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卫生习惯养成</a:t>
            </a:r>
            <a:endParaRPr/>
          </a:p>
        </p:txBody>
      </p:sp>
      <p:sp>
        <p:nvSpPr>
          <p:cNvPr id="64" name="TextBox 4"/>
          <p:cNvSpPr txBox="true"/>
          <p:nvPr/>
        </p:nvSpPr>
        <p:spPr>
          <a:xfrm rot="0">
            <a:off x="845017" y="885494"/>
            <a:ext cx="1775465" cy="1842306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b" anchorCtr="false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4050" b="true">
                <a:solidFill>
                  <a:schemeClr val="accent1">
                    <a:alpha val="100000"/>
                  </a:schemeClr>
                </a:solidFill>
                <a:highlight>
                  <a:srgbClr val="000000">
                    <a:alpha val="0"/>
                  </a:srgbClr>
                </a:highlight>
                <a:latin typeface="Noto Sans SC"/>
                <a:ea typeface="Noto Sans SC"/>
                <a:cs typeface="Noto Sans SC"/>
              </a:rPr>
              <a:t>PART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 dpi="0" rotWithShape="true">
          <a:blip r:embed="rId1">
            <a:alphaModFix amt="100000"/>
          </a:blip>
          <a:srcRect/>
          <a:stretch>
            <a:fillRect l="0" t="0" r="0" b="0"/>
          </a:stretch>
        </a:blipFill>
      </p:bgPr>
    </p:bg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2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vert="horz" wrap="square" lIns="123825" tIns="123825" rIns="57150" bIns="123825" rtlCol="false" anchor="ctr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true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正确洗手步骤</a:t>
            </a:r>
            <a:endParaRPr/>
          </a:p>
        </p:txBody>
      </p:sp>
      <p:sp>
        <p:nvSpPr>
          <p:cNvPr id="67" name="TextBox 3"/>
          <p:cNvSpPr txBox="true"/>
          <p:nvPr/>
        </p:nvSpPr>
        <p:spPr>
          <a:xfrm rot="0">
            <a:off x="1297192" y="1308287"/>
            <a:ext cx="4348638" cy="605790"/>
          </a:xfrm>
          <a:prstGeom prst="rect">
            <a:avLst/>
          </a:prstGeom>
          <a:ln/>
        </p:spPr>
        <p:txBody>
          <a:bodyPr vert="horz" wrap="square" lIns="123825" tIns="123825" rIns="57150" bIns="123825" rtlCol="false" anchor="ctr" anchorCtr="false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湿手涂皂</a:t>
            </a:r>
            <a:endParaRPr/>
          </a:p>
        </p:txBody>
      </p:sp>
      <p:sp>
        <p:nvSpPr>
          <p:cNvPr id="68" name="TextBox 4"/>
          <p:cNvSpPr txBox="true"/>
          <p:nvPr/>
        </p:nvSpPr>
        <p:spPr>
          <a:xfrm rot="0">
            <a:off x="1297192" y="1833343"/>
            <a:ext cx="10311874" cy="708938"/>
          </a:xfrm>
          <a:prstGeom prst="rect">
            <a:avLst/>
          </a:prstGeom>
          <a:ln/>
        </p:spPr>
        <p:txBody>
          <a:bodyPr vert="horz" wrap="square" lIns="123825" tIns="0" rIns="57150" bIns="0" rtlCol="false" anchor="t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用流动清水湿润双手后，取适量肥皂或洗手液均匀涂抹至手掌、手背、指缝等部位，确保覆盖所有皮肤表面。</a:t>
            </a:r>
            <a:endParaRPr/>
          </a:p>
        </p:txBody>
      </p:sp>
      <p:sp>
        <p:nvSpPr>
          <p:cNvPr id="69" name="AutoShape 5"/>
          <p:cNvSpPr/>
          <p:nvPr/>
        </p:nvSpPr>
        <p:spPr>
          <a:xfrm rot="0">
            <a:off x="839115" y="1512589"/>
            <a:ext cx="197186" cy="197186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txBody>
          <a:bodyPr/>
          <a:p>
            <a:pPr/>
            <a:endParaRPr/>
          </a:p>
        </p:txBody>
      </p:sp>
      <p:sp>
        <p:nvSpPr>
          <p:cNvPr id="70" name="AutoShape 6"/>
          <p:cNvSpPr/>
          <p:nvPr/>
        </p:nvSpPr>
        <p:spPr>
          <a:xfrm rot="0">
            <a:off x="839115" y="2734848"/>
            <a:ext cx="197186" cy="197186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txBody>
          <a:bodyPr/>
          <a:p>
            <a:pPr/>
            <a:endParaRPr/>
          </a:p>
        </p:txBody>
      </p:sp>
      <p:sp>
        <p:nvSpPr>
          <p:cNvPr id="71" name="AutoShape 7"/>
          <p:cNvSpPr/>
          <p:nvPr/>
        </p:nvSpPr>
        <p:spPr>
          <a:xfrm rot="0">
            <a:off x="839115" y="5185395"/>
            <a:ext cx="197186" cy="197186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txBody>
          <a:bodyPr/>
          <a:p>
            <a:pPr/>
            <a:endParaRPr/>
          </a:p>
        </p:txBody>
      </p:sp>
      <p:cxnSp>
        <p:nvCxnSpPr>
          <p:cNvPr id="72" name="Connector 8"/>
          <p:cNvCxnSpPr/>
          <p:nvPr/>
        </p:nvCxnSpPr>
        <p:spPr>
          <a:xfrm>
            <a:off x="937708" y="1624780"/>
            <a:ext cx="0" cy="5245143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3" name="AutoShape 9"/>
          <p:cNvSpPr/>
          <p:nvPr/>
        </p:nvSpPr>
        <p:spPr>
          <a:xfrm rot="0">
            <a:off x="839115" y="3958481"/>
            <a:ext cx="197186" cy="197186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txBody>
          <a:bodyPr/>
          <a:p>
            <a:pPr/>
            <a:endParaRPr/>
          </a:p>
        </p:txBody>
      </p:sp>
      <p:sp>
        <p:nvSpPr>
          <p:cNvPr id="74" name="TextBox 10"/>
          <p:cNvSpPr txBox="true"/>
          <p:nvPr/>
        </p:nvSpPr>
        <p:spPr>
          <a:xfrm rot="0">
            <a:off x="1297192" y="2503866"/>
            <a:ext cx="4348638" cy="605790"/>
          </a:xfrm>
          <a:prstGeom prst="rect">
            <a:avLst/>
          </a:prstGeom>
          <a:ln/>
        </p:spPr>
        <p:txBody>
          <a:bodyPr vert="horz" wrap="square" lIns="123825" tIns="123825" rIns="57150" bIns="123825" rtlCol="false" anchor="ctr" anchorCtr="false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六步揉搓</a:t>
            </a:r>
            <a:endParaRPr/>
          </a:p>
        </p:txBody>
      </p:sp>
      <p:sp>
        <p:nvSpPr>
          <p:cNvPr id="75" name="TextBox 11"/>
          <p:cNvSpPr txBox="true"/>
          <p:nvPr/>
        </p:nvSpPr>
        <p:spPr>
          <a:xfrm rot="0">
            <a:off x="1297192" y="3028921"/>
            <a:ext cx="10311874" cy="708938"/>
          </a:xfrm>
          <a:prstGeom prst="rect">
            <a:avLst/>
          </a:prstGeom>
          <a:ln/>
        </p:spPr>
        <p:txBody>
          <a:bodyPr vert="horz" wrap="square" lIns="123825" tIns="0" rIns="57150" bIns="0" rtlCol="false" anchor="t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按照“内（掌心相对揉搓）、外（手心对手背交叉揉搓）、夹（十指交叉搓洗指缝）、弓（弯曲指关节在掌心旋转搓洗）、大（拇指在掌中旋转搓洗）、立（指尖在掌心搓洗）”的标准步骤，每个动作持续15秒以上，总时长不少于40秒。</a:t>
            </a:r>
            <a:endParaRPr/>
          </a:p>
        </p:txBody>
      </p:sp>
      <p:sp>
        <p:nvSpPr>
          <p:cNvPr id="76" name="TextBox 12"/>
          <p:cNvSpPr txBox="true"/>
          <p:nvPr/>
        </p:nvSpPr>
        <p:spPr>
          <a:xfrm rot="0">
            <a:off x="1297192" y="3735521"/>
            <a:ext cx="4348638" cy="605790"/>
          </a:xfrm>
          <a:prstGeom prst="rect">
            <a:avLst/>
          </a:prstGeom>
          <a:ln/>
        </p:spPr>
        <p:txBody>
          <a:bodyPr vert="horz" wrap="square" lIns="123825" tIns="123825" rIns="57150" bIns="123825" rtlCol="false" anchor="ctr" anchorCtr="false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彻底冲洗</a:t>
            </a:r>
            <a:endParaRPr/>
          </a:p>
        </p:txBody>
      </p:sp>
      <p:sp>
        <p:nvSpPr>
          <p:cNvPr id="77" name="TextBox 13"/>
          <p:cNvSpPr txBox="true"/>
          <p:nvPr/>
        </p:nvSpPr>
        <p:spPr>
          <a:xfrm rot="0">
            <a:off x="1297192" y="4260576"/>
            <a:ext cx="10311874" cy="708938"/>
          </a:xfrm>
          <a:prstGeom prst="rect">
            <a:avLst/>
          </a:prstGeom>
          <a:ln/>
        </p:spPr>
        <p:txBody>
          <a:bodyPr vert="horz" wrap="square" lIns="123825" tIns="0" rIns="57150" bIns="0" rtlCol="false" anchor="t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用流动清水冲净双手至无泡沫残留，特别注意冲洗指尖、指缝等易忽略部位，避免化学残留刺激皮肤。</a:t>
            </a:r>
            <a:endParaRPr/>
          </a:p>
        </p:txBody>
      </p:sp>
      <p:sp>
        <p:nvSpPr>
          <p:cNvPr id="78" name="TextBox 14"/>
          <p:cNvSpPr txBox="true"/>
          <p:nvPr/>
        </p:nvSpPr>
        <p:spPr>
          <a:xfrm rot="0">
            <a:off x="1297192" y="4980154"/>
            <a:ext cx="4348638" cy="605790"/>
          </a:xfrm>
          <a:prstGeom prst="rect">
            <a:avLst/>
          </a:prstGeom>
          <a:ln/>
        </p:spPr>
        <p:txBody>
          <a:bodyPr vert="horz" wrap="square" lIns="123825" tIns="123825" rIns="57150" bIns="123825" rtlCol="false" anchor="ctr" anchorCtr="false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干燥防护</a:t>
            </a:r>
            <a:endParaRPr/>
          </a:p>
        </p:txBody>
      </p:sp>
      <p:sp>
        <p:nvSpPr>
          <p:cNvPr id="79" name="TextBox 15"/>
          <p:cNvSpPr txBox="true"/>
          <p:nvPr/>
        </p:nvSpPr>
        <p:spPr>
          <a:xfrm rot="0">
            <a:off x="1297192" y="5505210"/>
            <a:ext cx="10311874" cy="708938"/>
          </a:xfrm>
          <a:prstGeom prst="rect">
            <a:avLst/>
          </a:prstGeom>
          <a:ln/>
        </p:spPr>
        <p:txBody>
          <a:bodyPr vert="horz" wrap="square" lIns="123825" tIns="0" rIns="57150" bIns="0" rtlCol="false" anchor="t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使用一次性纸巾或干净毛巾擦干双手，公共场所建议用纸巾关闭水龙头，防止二次污染。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 dpi="0" rotWithShape="true">
          <a:blip r:embed="rId1">
            <a:alphaModFix amt="100000"/>
          </a:blip>
          <a:srcRect/>
          <a:stretch>
            <a:fillRect l="0" t="0" r="0" b="0"/>
          </a:stretch>
        </a:blipFill>
      </p:bgPr>
    </p:bg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Box 2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vert="horz" wrap="square" lIns="123825" tIns="123825" rIns="57150" bIns="123825" rtlCol="false" anchor="ctr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true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饮食安全常识</a:t>
            </a:r>
            <a:endParaRPr/>
          </a:p>
        </p:txBody>
      </p:sp>
      <p:pic>
        <p:nvPicPr>
          <p:cNvPr id="82" name="Picture 3"/>
          <p:cNvPicPr>
            <a:picLocks noChangeAspect="true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 rot="0">
            <a:off x="476023" y="4609099"/>
            <a:ext cx="5389250" cy="1990194"/>
          </a:xfrm>
          <a:prstGeom prst="rect">
            <a:avLst/>
          </a:prstGeom>
        </p:spPr>
      </p:pic>
      <p:pic>
        <p:nvPicPr>
          <p:cNvPr id="83" name="Picture 4"/>
          <p:cNvPicPr>
            <a:picLocks noChangeAspect="true"/>
          </p:cNvPicPr>
          <p:nvPr/>
        </p:nvPicPr>
        <p:blipFill>
          <a:blip r:embed="rId3">
            <a:alphaModFix amt="100000"/>
          </a:blip>
          <a:srcRect t="22303" b="22303"/>
          <a:stretch>
            <a:fillRect/>
          </a:stretch>
        </p:blipFill>
        <p:spPr>
          <a:xfrm rot="0">
            <a:off x="6171055" y="4609099"/>
            <a:ext cx="5389250" cy="1990194"/>
          </a:xfrm>
          <a:prstGeom prst="rect">
            <a:avLst/>
          </a:prstGeom>
        </p:spPr>
      </p:pic>
      <p:sp>
        <p:nvSpPr>
          <p:cNvPr id="84" name="AutoShape 5"/>
          <p:cNvSpPr/>
          <p:nvPr/>
        </p:nvSpPr>
        <p:spPr>
          <a:xfrm rot="0">
            <a:off x="506217" y="2142337"/>
            <a:ext cx="3517339" cy="2234228"/>
          </a:xfrm>
          <a:prstGeom prst="roundRect">
            <a:avLst>
              <a:gd name="adj" fmla="val 7233"/>
            </a:avLst>
          </a:prstGeom>
          <a:solidFill>
            <a:schemeClr val="lt2">
              <a:alpha val="62000"/>
            </a:schemeClr>
          </a:solidFill>
          <a:ln/>
        </p:spPr>
        <p:txBody>
          <a:bodyPr/>
          <a:p>
            <a:pPr/>
            <a:endParaRPr/>
          </a:p>
        </p:txBody>
      </p:sp>
      <p:sp>
        <p:nvSpPr>
          <p:cNvPr id="85" name="TextBox 6"/>
          <p:cNvSpPr txBox="true"/>
          <p:nvPr/>
        </p:nvSpPr>
        <p:spPr>
          <a:xfrm rot="0">
            <a:off x="768509" y="2355513"/>
            <a:ext cx="2992755" cy="1807876"/>
          </a:xfrm>
          <a:prstGeom prst="rect">
            <a:avLst/>
          </a:prstGeom>
          <a:ln/>
        </p:spPr>
        <p:txBody>
          <a:bodyPr vert="horz" wrap="square" lIns="66008" tIns="33052" rIns="66008" bIns="33052" rtlCol="false" anchor="t" anchorCtr="fals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生鲜食材需用专用砧板刀具处理，肉类、水产类必须与果蔬分开存放；冷藏食品解冻应置于4℃以下环境或微波炉专用解冻模式，避免室温解冻滋生细菌。</a:t>
            </a:r>
            <a:endParaRPr/>
          </a:p>
        </p:txBody>
      </p:sp>
      <p:sp>
        <p:nvSpPr>
          <p:cNvPr id="86" name="AutoShape 7"/>
          <p:cNvSpPr/>
          <p:nvPr/>
        </p:nvSpPr>
        <p:spPr>
          <a:xfrm rot="0">
            <a:off x="4297692" y="2142337"/>
            <a:ext cx="3517339" cy="2234228"/>
          </a:xfrm>
          <a:prstGeom prst="roundRect">
            <a:avLst>
              <a:gd name="adj" fmla="val 7233"/>
            </a:avLst>
          </a:prstGeom>
          <a:solidFill>
            <a:schemeClr val="lt2">
              <a:alpha val="60000"/>
            </a:schemeClr>
          </a:solidFill>
          <a:ln/>
        </p:spPr>
        <p:txBody>
          <a:bodyPr/>
          <a:p>
            <a:pPr/>
            <a:endParaRPr/>
          </a:p>
        </p:txBody>
      </p:sp>
      <p:sp>
        <p:nvSpPr>
          <p:cNvPr id="87" name="AutoShape 8"/>
          <p:cNvSpPr/>
          <p:nvPr/>
        </p:nvSpPr>
        <p:spPr>
          <a:xfrm rot="0">
            <a:off x="8067842" y="2142337"/>
            <a:ext cx="3517339" cy="2234228"/>
          </a:xfrm>
          <a:prstGeom prst="roundRect">
            <a:avLst>
              <a:gd name="adj" fmla="val 7233"/>
            </a:avLst>
          </a:prstGeom>
          <a:solidFill>
            <a:schemeClr val="lt2">
              <a:alpha val="62000"/>
            </a:schemeClr>
          </a:solidFill>
          <a:ln/>
        </p:spPr>
        <p:txBody>
          <a:bodyPr/>
          <a:p>
            <a:pPr/>
            <a:endParaRPr/>
          </a:p>
        </p:txBody>
      </p:sp>
      <p:sp>
        <p:nvSpPr>
          <p:cNvPr id="88" name="TextBox 9"/>
          <p:cNvSpPr txBox="true"/>
          <p:nvPr/>
        </p:nvSpPr>
        <p:spPr>
          <a:xfrm rot="0">
            <a:off x="506217" y="1429809"/>
            <a:ext cx="3517339" cy="469049"/>
          </a:xfrm>
          <a:prstGeom prst="rect">
            <a:avLst/>
          </a:prstGeom>
          <a:ln/>
        </p:spPr>
        <p:txBody>
          <a:bodyPr vert="horz" wrap="square" lIns="91440" tIns="45720" rIns="91440" bIns="45720" rtlCol="false" anchor="t" anchorCtr="false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食材处理规范</a:t>
            </a:r>
            <a:endParaRPr/>
          </a:p>
        </p:txBody>
      </p:sp>
      <p:sp>
        <p:nvSpPr>
          <p:cNvPr id="89" name="TextBox 10"/>
          <p:cNvSpPr txBox="true"/>
          <p:nvPr/>
        </p:nvSpPr>
        <p:spPr>
          <a:xfrm rot="0">
            <a:off x="4297692" y="1429809"/>
            <a:ext cx="3517339" cy="469049"/>
          </a:xfrm>
          <a:prstGeom prst="rect">
            <a:avLst/>
          </a:prstGeom>
          <a:ln/>
        </p:spPr>
        <p:txBody>
          <a:bodyPr vert="horz" wrap="square" lIns="91440" tIns="45720" rIns="91440" bIns="45720" rtlCol="false" anchor="t" anchorCtr="false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烹饪温度控制</a:t>
            </a:r>
            <a:endParaRPr/>
          </a:p>
        </p:txBody>
      </p:sp>
      <p:sp>
        <p:nvSpPr>
          <p:cNvPr id="90" name="TextBox 11"/>
          <p:cNvSpPr txBox="true"/>
          <p:nvPr/>
        </p:nvSpPr>
        <p:spPr>
          <a:xfrm rot="0">
            <a:off x="8067842" y="1429809"/>
            <a:ext cx="3517339" cy="469049"/>
          </a:xfrm>
          <a:prstGeom prst="rect">
            <a:avLst/>
          </a:prstGeom>
          <a:ln/>
        </p:spPr>
        <p:txBody>
          <a:bodyPr vert="horz" wrap="square" lIns="91440" tIns="45720" rIns="91440" bIns="45720" rtlCol="false" anchor="t" anchorCtr="false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剩菜管理原则</a:t>
            </a:r>
            <a:endParaRPr/>
          </a:p>
        </p:txBody>
      </p:sp>
      <p:sp>
        <p:nvSpPr>
          <p:cNvPr id="91" name="TextBox 12"/>
          <p:cNvSpPr txBox="true"/>
          <p:nvPr/>
        </p:nvSpPr>
        <p:spPr>
          <a:xfrm rot="0">
            <a:off x="4559984" y="2355513"/>
            <a:ext cx="2992755" cy="1807876"/>
          </a:xfrm>
          <a:prstGeom prst="rect">
            <a:avLst/>
          </a:prstGeom>
          <a:ln/>
        </p:spPr>
        <p:txBody>
          <a:bodyPr vert="horz" wrap="square" lIns="66008" tIns="33052" rIns="66008" bIns="33052" rtlCol="false" anchor="t" anchorCtr="fals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肉类中心温度需达到70℃以上并维持2分钟，海鲜类煮沸后再烹饪3-5分钟，凉拌菜建议用沸水焯烫30秒以上杀灭表面寄生虫卵。</a:t>
            </a:r>
            <a:endParaRPr/>
          </a:p>
        </p:txBody>
      </p:sp>
      <p:sp>
        <p:nvSpPr>
          <p:cNvPr id="92" name="TextBox 13"/>
          <p:cNvSpPr txBox="true"/>
          <p:nvPr/>
        </p:nvSpPr>
        <p:spPr>
          <a:xfrm rot="0">
            <a:off x="8330135" y="2355513"/>
            <a:ext cx="2992755" cy="1807876"/>
          </a:xfrm>
          <a:prstGeom prst="rect">
            <a:avLst/>
          </a:prstGeom>
          <a:ln/>
        </p:spPr>
        <p:txBody>
          <a:bodyPr vert="horz" wrap="square" lIns="66008" tIns="33052" rIns="66008" bIns="33052" rtlCol="false" anchor="t" anchorCtr="fals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熟食室温存放不超过2小时，冷藏保存需用保鲜膜密封且不超过24小时，再次食用前需100℃加热10分钟以上，叶类蔬菜不建议隔夜食用。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 dpi="0" rotWithShape="true">
          <a:blip r:embed="rId1">
            <a:alphaModFix amt="100000"/>
          </a:blip>
          <a:srcRect/>
          <a:stretch>
            <a:fillRect l="0" t="0" r="0" b="0"/>
          </a:stretch>
        </a:blipFill>
      </p:bgPr>
    </p:bg>
    <p:spTree>
      <p:nvGrpSpPr>
        <p:cNvPr id="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2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vert="horz" wrap="square" lIns="123825" tIns="123825" rIns="57150" bIns="123825" rtlCol="false" anchor="ctr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true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居家消毒方法</a:t>
            </a:r>
            <a:endParaRPr/>
          </a:p>
        </p:txBody>
      </p:sp>
      <p:sp>
        <p:nvSpPr>
          <p:cNvPr id="95" name="AutoShape 3"/>
          <p:cNvSpPr/>
          <p:nvPr/>
        </p:nvSpPr>
        <p:spPr>
          <a:xfrm rot="0">
            <a:off x="537512" y="1664304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  <a:ln/>
        </p:spPr>
        <p:txBody>
          <a:bodyPr/>
          <a:p>
            <a:pPr/>
            <a:endParaRPr/>
          </a:p>
        </p:txBody>
      </p:sp>
      <p:sp>
        <p:nvSpPr>
          <p:cNvPr id="96" name="TextBox 4"/>
          <p:cNvSpPr txBox="true"/>
          <p:nvPr/>
        </p:nvSpPr>
        <p:spPr>
          <a:xfrm rot="0">
            <a:off x="1300882" y="1463721"/>
            <a:ext cx="6886575" cy="765904"/>
          </a:xfrm>
          <a:prstGeom prst="rect">
            <a:avLst/>
          </a:prstGeom>
          <a:ln/>
        </p:spPr>
        <p:txBody>
          <a:bodyPr vert="horz" wrap="square" lIns="123825" tIns="123825" rIns="57150" bIns="123825" rtlCol="false" anchor="b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高频接触物消毒</a:t>
            </a:r>
            <a:endParaRPr/>
          </a:p>
        </p:txBody>
      </p:sp>
      <p:sp>
        <p:nvSpPr>
          <p:cNvPr id="97" name="TextBox 5"/>
          <p:cNvSpPr txBox="true"/>
          <p:nvPr/>
        </p:nvSpPr>
        <p:spPr>
          <a:xfrm rot="0">
            <a:off x="1300882" y="1998589"/>
            <a:ext cx="6891292" cy="1083679"/>
          </a:xfrm>
          <a:prstGeom prst="rect">
            <a:avLst/>
          </a:prstGeom>
          <a:ln/>
        </p:spPr>
        <p:txBody>
          <a:bodyPr vert="horz" wrap="square" lIns="123825" tIns="123825" rIns="57150" bIns="123825" rtlCol="false" anchor="t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对门把手、开关、遥控器等每日用75%酒精或含氯消毒剂擦拭2次，手机、键盘等电子设备需先关机后用微湿的酒精棉片清洁。</a:t>
            </a:r>
            <a:endParaRPr/>
          </a:p>
        </p:txBody>
      </p:sp>
      <p:sp>
        <p:nvSpPr>
          <p:cNvPr id="98" name="AutoShape 6"/>
          <p:cNvSpPr/>
          <p:nvPr/>
        </p:nvSpPr>
        <p:spPr>
          <a:xfrm rot="0">
            <a:off x="537512" y="3384629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  <a:ln/>
        </p:spPr>
        <p:txBody>
          <a:bodyPr/>
          <a:p>
            <a:pPr/>
            <a:endParaRPr/>
          </a:p>
        </p:txBody>
      </p:sp>
      <p:sp>
        <p:nvSpPr>
          <p:cNvPr id="99" name="TextBox 7"/>
          <p:cNvSpPr txBox="true"/>
          <p:nvPr/>
        </p:nvSpPr>
        <p:spPr>
          <a:xfrm rot="0">
            <a:off x="1300882" y="3182098"/>
            <a:ext cx="6886575" cy="769800"/>
          </a:xfrm>
          <a:prstGeom prst="rect">
            <a:avLst/>
          </a:prstGeom>
          <a:ln/>
        </p:spPr>
        <p:txBody>
          <a:bodyPr vert="horz" wrap="square" lIns="123825" tIns="123825" rIns="57150" bIns="123825" rtlCol="false" anchor="b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空调系统维护</a:t>
            </a:r>
            <a:endParaRPr/>
          </a:p>
        </p:txBody>
      </p:sp>
      <p:sp>
        <p:nvSpPr>
          <p:cNvPr id="100" name="AutoShape 8"/>
          <p:cNvSpPr/>
          <p:nvPr/>
        </p:nvSpPr>
        <p:spPr>
          <a:xfrm rot="0">
            <a:off x="537512" y="5104954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  <a:ln/>
        </p:spPr>
        <p:txBody>
          <a:bodyPr/>
          <a:p>
            <a:pPr/>
            <a:endParaRPr/>
          </a:p>
        </p:txBody>
      </p:sp>
      <p:sp>
        <p:nvSpPr>
          <p:cNvPr id="101" name="TextBox 9"/>
          <p:cNvSpPr txBox="true"/>
          <p:nvPr/>
        </p:nvSpPr>
        <p:spPr>
          <a:xfrm rot="0">
            <a:off x="1300882" y="4920230"/>
            <a:ext cx="6886575" cy="734184"/>
          </a:xfrm>
          <a:prstGeom prst="rect">
            <a:avLst/>
          </a:prstGeom>
          <a:ln/>
        </p:spPr>
        <p:txBody>
          <a:bodyPr vert="horz" wrap="square" lIns="123825" tIns="123825" rIns="57150" bIns="123825" rtlCol="false" anchor="b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织物消毒程序</a:t>
            </a:r>
            <a:endParaRPr/>
          </a:p>
        </p:txBody>
      </p:sp>
      <p:sp>
        <p:nvSpPr>
          <p:cNvPr id="102" name="TextBox 10"/>
          <p:cNvSpPr txBox="true"/>
          <p:nvPr/>
        </p:nvSpPr>
        <p:spPr>
          <a:xfrm rot="0">
            <a:off x="1300882" y="3741456"/>
            <a:ext cx="6891292" cy="1074439"/>
          </a:xfrm>
          <a:prstGeom prst="rect">
            <a:avLst/>
          </a:prstGeom>
          <a:ln/>
        </p:spPr>
        <p:txBody>
          <a:bodyPr vert="horz" wrap="square" lIns="123825" tIns="123825" rIns="57150" bIns="123825" rtlCol="false" anchor="t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滤网每两周拆下用含氯消毒液浸泡30分钟后冲洗晾干，出风口用专用消毒喷雾处理，使用期间保持每日3次开窗通风。</a:t>
            </a:r>
            <a:endParaRPr/>
          </a:p>
        </p:txBody>
      </p:sp>
      <p:sp>
        <p:nvSpPr>
          <p:cNvPr id="103" name="TextBox 11"/>
          <p:cNvSpPr txBox="true"/>
          <p:nvPr/>
        </p:nvSpPr>
        <p:spPr>
          <a:xfrm rot="0">
            <a:off x="1300882" y="5424019"/>
            <a:ext cx="6891292" cy="1092920"/>
          </a:xfrm>
          <a:prstGeom prst="rect">
            <a:avLst/>
          </a:prstGeom>
          <a:ln/>
        </p:spPr>
        <p:txBody>
          <a:bodyPr vert="horz" wrap="square" lIns="123825" tIns="123825" rIns="57150" bIns="123825" rtlCol="false" anchor="t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床单、毛巾等每周用60℃以上热水配合含氧漂白剂清洗，玩具类可选用紫外线消毒柜照射30分钟或沸水煮烫5分钟。</a:t>
            </a:r>
            <a:endParaRPr/>
          </a:p>
        </p:txBody>
      </p:sp>
      <p:pic>
        <p:nvPicPr>
          <p:cNvPr id="104" name="Picture 12"/>
          <p:cNvPicPr>
            <a:picLocks noChangeAspect="true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 rot="0">
            <a:off x="8604472" y="1741145"/>
            <a:ext cx="4421505" cy="4421505"/>
          </a:xfrm>
          <a:prstGeom prst="ellipse">
            <a:avLst/>
          </a:prstGeom>
        </p:spPr>
      </p:pic>
      <p:cxnSp>
        <p:nvCxnSpPr>
          <p:cNvPr id="105" name="Connector 13"/>
          <p:cNvCxnSpPr/>
          <p:nvPr/>
        </p:nvCxnSpPr>
        <p:spPr>
          <a:xfrm>
            <a:off x="856577" y="2403263"/>
            <a:ext cx="0" cy="896335"/>
          </a:xfrm>
          <a:prstGeom prst="line">
            <a:avLst/>
          </a:prstGeom>
          <a:ln w="19050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6" name="Connector 14"/>
          <p:cNvCxnSpPr/>
          <p:nvPr/>
        </p:nvCxnSpPr>
        <p:spPr>
          <a:xfrm>
            <a:off x="856577" y="4124852"/>
            <a:ext cx="0" cy="896335"/>
          </a:xfrm>
          <a:prstGeom prst="line">
            <a:avLst/>
          </a:prstGeom>
          <a:ln w="19050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7" name="TextBox 15"/>
          <p:cNvSpPr txBox="true"/>
          <p:nvPr/>
        </p:nvSpPr>
        <p:spPr>
          <a:xfrm rot="0">
            <a:off x="688937" y="1685237"/>
            <a:ext cx="335280" cy="596265"/>
          </a:xfrm>
          <a:prstGeom prst="rect">
            <a:avLst/>
          </a:prstGeom>
          <a:ln/>
        </p:spPr>
        <p:txBody>
          <a:bodyPr vert="horz" wrap="square" lIns="91440" tIns="45720" rIns="91440" bIns="45720" rtlCol="false" anchor="ctr" anchorCtr="false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0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1</a:t>
            </a:r>
            <a:endParaRPr/>
          </a:p>
        </p:txBody>
      </p:sp>
      <p:sp>
        <p:nvSpPr>
          <p:cNvPr id="108" name="TextBox 16"/>
          <p:cNvSpPr txBox="true"/>
          <p:nvPr/>
        </p:nvSpPr>
        <p:spPr>
          <a:xfrm rot="0">
            <a:off x="588925" y="3405562"/>
            <a:ext cx="535305" cy="596265"/>
          </a:xfrm>
          <a:prstGeom prst="rect">
            <a:avLst/>
          </a:prstGeom>
          <a:ln/>
        </p:spPr>
        <p:txBody>
          <a:bodyPr vert="horz" wrap="square" lIns="91440" tIns="45720" rIns="91440" bIns="45720" rtlCol="false" anchor="ctr" anchorCtr="false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0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2</a:t>
            </a:r>
            <a:endParaRPr/>
          </a:p>
        </p:txBody>
      </p:sp>
      <p:sp>
        <p:nvSpPr>
          <p:cNvPr id="109" name="TextBox 17"/>
          <p:cNvSpPr txBox="true"/>
          <p:nvPr/>
        </p:nvSpPr>
        <p:spPr>
          <a:xfrm rot="0">
            <a:off x="588925" y="5125887"/>
            <a:ext cx="535305" cy="596265"/>
          </a:xfrm>
          <a:prstGeom prst="rect">
            <a:avLst/>
          </a:prstGeom>
          <a:ln/>
        </p:spPr>
        <p:txBody>
          <a:bodyPr vert="horz" wrap="square" lIns="91440" tIns="45720" rIns="91440" bIns="45720" rtlCol="false" anchor="ctr" anchorCtr="false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000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3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 dpi="0" rotWithShape="true">
          <a:blip r:embed="rId1">
            <a:alphaModFix amt="100000"/>
          </a:blip>
          <a:srcRect/>
          <a:stretch>
            <a:fillRect l="0" t="0" r="0" b="0"/>
          </a:stretch>
        </a:blipFill>
      </p:bgPr>
    </p:bg>
    <p:spTree>
      <p:nvGrpSpPr>
        <p:cNvPr id="11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Box 2"/>
          <p:cNvSpPr txBox="true"/>
          <p:nvPr/>
        </p:nvSpPr>
        <p:spPr>
          <a:xfrm rot="0">
            <a:off x="2492310" y="885494"/>
            <a:ext cx="2051957" cy="1842306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b" anchorCtr="false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4050" b="true">
                <a:solidFill>
                  <a:schemeClr val="accent1">
                    <a:alpha val="100000"/>
                  </a:schemeClr>
                </a:solidFill>
                <a:highlight>
                  <a:srgbClr val="000000">
                    <a:alpha val="0"/>
                  </a:srgbClr>
                </a:highlight>
                <a:latin typeface="Noto Sans SC"/>
                <a:ea typeface="Noto Sans SC"/>
                <a:cs typeface="Noto Sans SC"/>
              </a:rPr>
              <a:t>05</a:t>
            </a:r>
            <a:endParaRPr/>
          </a:p>
        </p:txBody>
      </p:sp>
      <p:sp>
        <p:nvSpPr>
          <p:cNvPr id="112" name="TextBox 3"/>
          <p:cNvSpPr txBox="true"/>
          <p:nvPr/>
        </p:nvSpPr>
        <p:spPr>
          <a:xfrm rot="0">
            <a:off x="845017" y="2736030"/>
            <a:ext cx="8411497" cy="1798058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t" anchorCtr="false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4500" b="true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症状识别与处理</a:t>
            </a:r>
            <a:endParaRPr/>
          </a:p>
        </p:txBody>
      </p:sp>
      <p:sp>
        <p:nvSpPr>
          <p:cNvPr id="113" name="TextBox 4"/>
          <p:cNvSpPr txBox="true"/>
          <p:nvPr/>
        </p:nvSpPr>
        <p:spPr>
          <a:xfrm rot="0">
            <a:off x="845017" y="885494"/>
            <a:ext cx="1775465" cy="1842306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b" anchorCtr="false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4050" b="true">
                <a:solidFill>
                  <a:schemeClr val="accent1">
                    <a:alpha val="100000"/>
                  </a:schemeClr>
                </a:solidFill>
                <a:highlight>
                  <a:srgbClr val="000000">
                    <a:alpha val="0"/>
                  </a:srgbClr>
                </a:highlight>
                <a:latin typeface="Noto Sans SC"/>
                <a:ea typeface="Noto Sans SC"/>
                <a:cs typeface="Noto Sans SC"/>
              </a:rPr>
              <a:t>PART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 dpi="0" rotWithShape="true">
          <a:blip r:embed="rId1">
            <a:alphaModFix amt="100000"/>
          </a:blip>
          <a:srcRect/>
          <a:stretch>
            <a:fillRect l="0" t="0" r="0" b="0"/>
          </a:stretch>
        </a:blipFill>
      </p:bgPr>
    </p:bg>
    <p:spTree>
      <p:nvGrpSpPr>
        <p:cNvPr id="1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2"/>
          <p:cNvPicPr>
            <a:picLocks noChangeAspect="true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0" y="0"/>
            <a:ext cx="12192000" cy="6858000"/>
          </a:xfrm>
          <a:prstGeom prst="rect">
            <a:avLst/>
          </a:prstGeom>
        </p:spPr>
      </p:pic>
      <p:sp>
        <p:nvSpPr>
          <p:cNvPr id="116" name="TextBox 3"/>
          <p:cNvSpPr txBox="true"/>
          <p:nvPr/>
        </p:nvSpPr>
        <p:spPr>
          <a:xfrm rot="0">
            <a:off x="826676" y="515718"/>
            <a:ext cx="1764635" cy="977265"/>
          </a:xfrm>
          <a:prstGeom prst="rect">
            <a:avLst/>
          </a:prstGeom>
          <a:ln/>
        </p:spPr>
        <p:txBody>
          <a:bodyPr vert="horz" wrap="square" lIns="91440" tIns="45720" rIns="91440" bIns="45720" rtlCol="false" anchor="ctr" anchorCtr="false">
            <a:normAutofit/>
          </a:bodyPr>
          <a:lstStyle/>
          <a:p>
            <a:pPr algn="r">
              <a:lnSpc>
                <a:spcPct val="100000"/>
              </a:lnSpc>
              <a:spcBef>
                <a:spcPts val="375"/>
              </a:spcBef>
            </a:pPr>
            <a:r>
              <a:rPr lang="en-US" sz="5175" b="true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目录</a:t>
            </a:r>
            <a:endParaRPr/>
          </a:p>
        </p:txBody>
      </p:sp>
      <p:sp>
        <p:nvSpPr>
          <p:cNvPr id="117" name="TextBox 4"/>
          <p:cNvSpPr txBox="true"/>
          <p:nvPr/>
        </p:nvSpPr>
        <p:spPr>
          <a:xfrm rot="0">
            <a:off x="2591310" y="726095"/>
            <a:ext cx="4070350" cy="766889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b" anchorCtr="false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2700">
                <a:solidFill>
                  <a:srgbClr val="00A5B2">
                    <a:alpha val="38000"/>
                  </a:srgbClr>
                </a:solidFill>
                <a:latin typeface="Noto Sans SC"/>
                <a:ea typeface="Noto Sans SC"/>
                <a:cs typeface="Noto Sans SC"/>
              </a:rPr>
              <a:t>CATALOGUE</a:t>
            </a:r>
            <a:endParaRPr/>
          </a:p>
        </p:txBody>
      </p:sp>
      <p:sp>
        <p:nvSpPr>
          <p:cNvPr id="118" name="TextBox 5"/>
          <p:cNvSpPr txBox="true"/>
          <p:nvPr/>
        </p:nvSpPr>
        <p:spPr>
          <a:xfrm rot="0">
            <a:off x="6047083" y="1997775"/>
            <a:ext cx="627160" cy="234315"/>
          </a:xfrm>
          <a:prstGeom prst="rect">
            <a:avLst/>
          </a:prstGeom>
          <a:ln/>
        </p:spPr>
        <p:txBody>
          <a:bodyPr vert="horz" wrap="square" lIns="91440" tIns="45720" rIns="91440" bIns="45720" rtlCol="false" anchor="t" anchorCtr="false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endParaRPr/>
          </a:p>
        </p:txBody>
      </p:sp>
      <p:sp>
        <p:nvSpPr>
          <p:cNvPr id="119" name="TextBox 6"/>
          <p:cNvSpPr txBox="true"/>
          <p:nvPr/>
        </p:nvSpPr>
        <p:spPr>
          <a:xfrm rot="0">
            <a:off x="6601201" y="2700783"/>
            <a:ext cx="689715" cy="466725"/>
          </a:xfrm>
          <a:prstGeom prst="rect">
            <a:avLst/>
          </a:prstGeom>
          <a:ln/>
        </p:spPr>
        <p:txBody>
          <a:bodyPr vert="horz" wrap="square" lIns="0" tIns="0" rIns="0" bIns="0" rtlCol="false" anchor="t" anchorCtr="false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30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02</a:t>
            </a:r>
            <a:endParaRPr/>
          </a:p>
        </p:txBody>
      </p:sp>
      <p:sp>
        <p:nvSpPr>
          <p:cNvPr id="120" name="TextBox 7"/>
          <p:cNvSpPr txBox="true"/>
          <p:nvPr/>
        </p:nvSpPr>
        <p:spPr>
          <a:xfrm rot="0">
            <a:off x="7348079" y="2700783"/>
            <a:ext cx="3438525" cy="409575"/>
          </a:xfrm>
          <a:prstGeom prst="rect">
            <a:avLst/>
          </a:prstGeom>
          <a:ln/>
        </p:spPr>
        <p:txBody>
          <a:bodyPr vert="horz" wrap="square" lIns="0" tIns="0" rIns="0" bIns="0" rtlCol="false" anchor="t" anchorCtr="false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27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主要传播途径</a:t>
            </a:r>
            <a:endParaRPr/>
          </a:p>
        </p:txBody>
      </p:sp>
      <p:sp>
        <p:nvSpPr>
          <p:cNvPr id="121" name="TextBox 8"/>
          <p:cNvSpPr txBox="true"/>
          <p:nvPr/>
        </p:nvSpPr>
        <p:spPr>
          <a:xfrm rot="0">
            <a:off x="6601201" y="3491358"/>
            <a:ext cx="752475" cy="457200"/>
          </a:xfrm>
          <a:prstGeom prst="rect">
            <a:avLst/>
          </a:prstGeom>
          <a:ln/>
        </p:spPr>
        <p:txBody>
          <a:bodyPr vert="horz" wrap="square" lIns="0" tIns="0" rIns="0" bIns="0" rtlCol="false" anchor="t" anchorCtr="false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30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03</a:t>
            </a:r>
            <a:endParaRPr/>
          </a:p>
        </p:txBody>
      </p:sp>
      <p:sp>
        <p:nvSpPr>
          <p:cNvPr id="122" name="TextBox 9"/>
          <p:cNvSpPr txBox="true"/>
          <p:nvPr/>
        </p:nvSpPr>
        <p:spPr>
          <a:xfrm rot="0">
            <a:off x="7348079" y="3491358"/>
            <a:ext cx="3429000" cy="409575"/>
          </a:xfrm>
          <a:prstGeom prst="rect">
            <a:avLst/>
          </a:prstGeom>
          <a:ln/>
        </p:spPr>
        <p:txBody>
          <a:bodyPr vert="horz" wrap="square" lIns="0" tIns="0" rIns="0" bIns="0" rtlCol="false" anchor="t" anchorCtr="false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27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核心预防措施</a:t>
            </a:r>
            <a:endParaRPr/>
          </a:p>
        </p:txBody>
      </p:sp>
      <p:sp>
        <p:nvSpPr>
          <p:cNvPr id="123" name="TextBox 10"/>
          <p:cNvSpPr txBox="true"/>
          <p:nvPr/>
        </p:nvSpPr>
        <p:spPr>
          <a:xfrm rot="0">
            <a:off x="6601201" y="4281933"/>
            <a:ext cx="752475" cy="457200"/>
          </a:xfrm>
          <a:prstGeom prst="rect">
            <a:avLst/>
          </a:prstGeom>
          <a:ln/>
        </p:spPr>
        <p:txBody>
          <a:bodyPr vert="horz" wrap="square" lIns="0" tIns="0" rIns="0" bIns="0" rtlCol="false" anchor="t" anchorCtr="false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30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04</a:t>
            </a:r>
            <a:endParaRPr/>
          </a:p>
        </p:txBody>
      </p:sp>
      <p:sp>
        <p:nvSpPr>
          <p:cNvPr id="124" name="TextBox 11"/>
          <p:cNvSpPr txBox="true"/>
          <p:nvPr/>
        </p:nvSpPr>
        <p:spPr>
          <a:xfrm rot="0">
            <a:off x="7348079" y="4281933"/>
            <a:ext cx="3695700" cy="409575"/>
          </a:xfrm>
          <a:prstGeom prst="rect">
            <a:avLst/>
          </a:prstGeom>
          <a:ln/>
        </p:spPr>
        <p:txBody>
          <a:bodyPr vert="horz" wrap="square" lIns="0" tIns="0" rIns="0" bIns="0" rtlCol="false" anchor="t" anchorCtr="false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27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卫生习惯养成</a:t>
            </a:r>
            <a:endParaRPr/>
          </a:p>
        </p:txBody>
      </p:sp>
      <p:sp>
        <p:nvSpPr>
          <p:cNvPr id="125" name="TextBox 12"/>
          <p:cNvSpPr txBox="true"/>
          <p:nvPr/>
        </p:nvSpPr>
        <p:spPr>
          <a:xfrm rot="0">
            <a:off x="6601201" y="5072508"/>
            <a:ext cx="752475" cy="457200"/>
          </a:xfrm>
          <a:prstGeom prst="rect">
            <a:avLst/>
          </a:prstGeom>
          <a:ln/>
        </p:spPr>
        <p:txBody>
          <a:bodyPr vert="horz" wrap="square" lIns="0" tIns="0" rIns="0" bIns="0" rtlCol="false" anchor="t" anchorCtr="false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30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05</a:t>
            </a:r>
            <a:endParaRPr/>
          </a:p>
        </p:txBody>
      </p:sp>
      <p:sp>
        <p:nvSpPr>
          <p:cNvPr id="126" name="TextBox 13"/>
          <p:cNvSpPr txBox="true"/>
          <p:nvPr/>
        </p:nvSpPr>
        <p:spPr>
          <a:xfrm rot="0">
            <a:off x="7348079" y="5072508"/>
            <a:ext cx="3695700" cy="409575"/>
          </a:xfrm>
          <a:prstGeom prst="rect">
            <a:avLst/>
          </a:prstGeom>
          <a:ln/>
        </p:spPr>
        <p:txBody>
          <a:bodyPr vert="horz" wrap="square" lIns="0" tIns="0" rIns="0" bIns="0" rtlCol="false" anchor="t" anchorCtr="false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27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症状识别与处理</a:t>
            </a:r>
            <a:endParaRPr/>
          </a:p>
        </p:txBody>
      </p:sp>
      <p:sp>
        <p:nvSpPr>
          <p:cNvPr id="127" name="TextBox 14"/>
          <p:cNvSpPr txBox="true"/>
          <p:nvPr/>
        </p:nvSpPr>
        <p:spPr>
          <a:xfrm rot="0">
            <a:off x="6601201" y="5863083"/>
            <a:ext cx="752475" cy="457200"/>
          </a:xfrm>
          <a:prstGeom prst="rect">
            <a:avLst/>
          </a:prstGeom>
          <a:ln/>
        </p:spPr>
        <p:txBody>
          <a:bodyPr vert="horz" wrap="square" lIns="0" tIns="0" rIns="0" bIns="0" rtlCol="false" anchor="t" anchorCtr="false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30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06</a:t>
            </a:r>
            <a:endParaRPr/>
          </a:p>
        </p:txBody>
      </p:sp>
      <p:sp>
        <p:nvSpPr>
          <p:cNvPr id="128" name="TextBox 15"/>
          <p:cNvSpPr txBox="true"/>
          <p:nvPr/>
        </p:nvSpPr>
        <p:spPr>
          <a:xfrm rot="0">
            <a:off x="7348079" y="5863083"/>
            <a:ext cx="3695700" cy="409575"/>
          </a:xfrm>
          <a:prstGeom prst="rect">
            <a:avLst/>
          </a:prstGeom>
          <a:ln/>
        </p:spPr>
        <p:txBody>
          <a:bodyPr vert="horz" wrap="square" lIns="0" tIns="0" rIns="0" bIns="0" rtlCol="false" anchor="t" anchorCtr="false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27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公共卫生应对</a:t>
            </a:r>
            <a:endParaRPr/>
          </a:p>
        </p:txBody>
      </p:sp>
      <p:sp>
        <p:nvSpPr>
          <p:cNvPr id="129" name="TextBox 16"/>
          <p:cNvSpPr txBox="true"/>
          <p:nvPr/>
        </p:nvSpPr>
        <p:spPr>
          <a:xfrm rot="0">
            <a:off x="6620251" y="1910208"/>
            <a:ext cx="727828" cy="466725"/>
          </a:xfrm>
          <a:prstGeom prst="rect">
            <a:avLst/>
          </a:prstGeom>
          <a:ln/>
        </p:spPr>
        <p:txBody>
          <a:bodyPr vert="horz" wrap="square" lIns="0" tIns="0" rIns="0" bIns="0" rtlCol="false" anchor="t" anchorCtr="false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30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01</a:t>
            </a:r>
            <a:endParaRPr/>
          </a:p>
        </p:txBody>
      </p:sp>
      <p:sp>
        <p:nvSpPr>
          <p:cNvPr id="130" name="TextBox 17"/>
          <p:cNvSpPr txBox="true"/>
          <p:nvPr/>
        </p:nvSpPr>
        <p:spPr>
          <a:xfrm rot="0">
            <a:off x="7348079" y="1910208"/>
            <a:ext cx="3429000" cy="409575"/>
          </a:xfrm>
          <a:prstGeom prst="rect">
            <a:avLst/>
          </a:prstGeom>
          <a:ln/>
        </p:spPr>
        <p:txBody>
          <a:bodyPr vert="horz" wrap="square" lIns="0" tIns="0" rIns="0" bIns="0" rtlCol="false" anchor="t" anchorCtr="false">
            <a:sp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en-US" sz="2700">
                <a:solidFill>
                  <a:srgbClr val="00000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夏季传染病概述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 dpi="0" rotWithShape="true">
          <a:blip r:embed="rId1">
            <a:alphaModFix amt="100000"/>
          </a:blip>
          <a:srcRect/>
          <a:stretch>
            <a:fillRect l="0" t="0" r="0" b="0"/>
          </a:stretch>
        </a:blipFill>
      </p:bgPr>
    </p:bg>
    <p:spTree>
      <p:nvGrpSpPr>
        <p:cNvPr id="1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AutoShape 2"/>
          <p:cNvSpPr/>
          <p:nvPr/>
        </p:nvSpPr>
        <p:spPr>
          <a:xfrm rot="0">
            <a:off x="576687" y="1256209"/>
            <a:ext cx="3308352" cy="3640782"/>
          </a:xfrm>
          <a:prstGeom prst="rect">
            <a:avLst/>
          </a:prstGeom>
          <a:solidFill>
            <a:schemeClr val="lt2">
              <a:alpha val="100000"/>
            </a:schemeClr>
          </a:solidFill>
          <a:ln/>
        </p:spPr>
        <p:txBody>
          <a:bodyPr/>
          <a:p>
            <a:pPr/>
            <a:endParaRPr/>
          </a:p>
        </p:txBody>
      </p:sp>
      <p:sp>
        <p:nvSpPr>
          <p:cNvPr id="133" name="TextBox 3"/>
          <p:cNvSpPr txBox="true"/>
          <p:nvPr/>
        </p:nvSpPr>
        <p:spPr>
          <a:xfrm rot="0">
            <a:off x="802113" y="1434529"/>
            <a:ext cx="2857500" cy="447675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ctr" anchorCtr="false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发热与皮疹</a:t>
            </a:r>
            <a:endParaRPr/>
          </a:p>
        </p:txBody>
      </p:sp>
      <p:sp>
        <p:nvSpPr>
          <p:cNvPr id="134" name="TextBox 4"/>
          <p:cNvSpPr txBox="true"/>
          <p:nvPr/>
        </p:nvSpPr>
        <p:spPr>
          <a:xfrm rot="0">
            <a:off x="620970" y="1909320"/>
            <a:ext cx="3219785" cy="2592766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t" anchorCtr="false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手足口病早期表现为突发性发热（38℃以上），随后手掌、足底及口腔黏膜出现红色斑丘疹或疱疹，疹周常伴红晕，口腔疱疹易破溃形成溃疡，导致进食疼痛。</a:t>
            </a:r>
            <a:endParaRPr/>
          </a:p>
        </p:txBody>
      </p:sp>
      <p:sp>
        <p:nvSpPr>
          <p:cNvPr id="135" name="TextBox 5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vert="horz" wrap="square" lIns="123825" tIns="123825" rIns="57150" bIns="123825" rtlCol="false" anchor="ctr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true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早期症状辨识</a:t>
            </a:r>
            <a:endParaRPr/>
          </a:p>
        </p:txBody>
      </p:sp>
      <p:pic>
        <p:nvPicPr>
          <p:cNvPr id="136" name="Picture 6"/>
          <p:cNvPicPr>
            <a:picLocks noChangeAspect="true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 rot="0">
            <a:off x="570387" y="4616836"/>
            <a:ext cx="3320950" cy="1756392"/>
          </a:xfrm>
          <a:prstGeom prst="rect">
            <a:avLst/>
          </a:prstGeom>
        </p:spPr>
      </p:pic>
      <p:sp>
        <p:nvSpPr>
          <p:cNvPr id="137" name="AutoShape 7"/>
          <p:cNvSpPr/>
          <p:nvPr/>
        </p:nvSpPr>
        <p:spPr>
          <a:xfrm rot="0">
            <a:off x="4413022" y="2732446"/>
            <a:ext cx="3308352" cy="3640782"/>
          </a:xfrm>
          <a:prstGeom prst="rect">
            <a:avLst/>
          </a:prstGeom>
          <a:solidFill>
            <a:schemeClr val="lt2">
              <a:alpha val="100000"/>
            </a:schemeClr>
          </a:solidFill>
          <a:ln/>
        </p:spPr>
        <p:txBody>
          <a:bodyPr/>
          <a:p>
            <a:pPr/>
            <a:endParaRPr/>
          </a:p>
        </p:txBody>
      </p:sp>
      <p:sp>
        <p:nvSpPr>
          <p:cNvPr id="138" name="TextBox 8"/>
          <p:cNvSpPr txBox="true"/>
          <p:nvPr/>
        </p:nvSpPr>
        <p:spPr>
          <a:xfrm rot="0">
            <a:off x="4638448" y="3162514"/>
            <a:ext cx="2857500" cy="447675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ctr" anchorCtr="false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消化道异常</a:t>
            </a:r>
            <a:endParaRPr/>
          </a:p>
        </p:txBody>
      </p:sp>
      <p:sp>
        <p:nvSpPr>
          <p:cNvPr id="139" name="TextBox 9"/>
          <p:cNvSpPr txBox="true"/>
          <p:nvPr/>
        </p:nvSpPr>
        <p:spPr>
          <a:xfrm rot="0">
            <a:off x="4457306" y="3649390"/>
            <a:ext cx="3219785" cy="2592766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t" anchorCtr="false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肠道传染病如细菌性痢疾的典型症状包括频繁水样便或黏液脓血便，伴随阵发性腹痛、里急后重感，婴幼儿可能出现呕吐、脱水体征（如尿量减少、眼窝凹陷）。</a:t>
            </a:r>
            <a:endParaRPr/>
          </a:p>
        </p:txBody>
      </p:sp>
      <p:pic>
        <p:nvPicPr>
          <p:cNvPr id="140" name="Picture 10"/>
          <p:cNvPicPr>
            <a:picLocks noChangeAspect="true"/>
          </p:cNvPicPr>
          <p:nvPr/>
        </p:nvPicPr>
        <p:blipFill>
          <a:blip r:embed="rId3">
            <a:alphaModFix amt="100000"/>
          </a:blip>
          <a:srcRect l="0" t="10334" r="0" b="10334"/>
          <a:stretch>
            <a:fillRect/>
          </a:stretch>
        </p:blipFill>
        <p:spPr>
          <a:xfrm rot="0">
            <a:off x="4406723" y="1256209"/>
            <a:ext cx="3320950" cy="1756392"/>
          </a:xfrm>
          <a:prstGeom prst="rect">
            <a:avLst/>
          </a:prstGeom>
        </p:spPr>
      </p:pic>
      <p:sp>
        <p:nvSpPr>
          <p:cNvPr id="141" name="AutoShape 11"/>
          <p:cNvSpPr/>
          <p:nvPr/>
        </p:nvSpPr>
        <p:spPr>
          <a:xfrm rot="0">
            <a:off x="8289006" y="1256209"/>
            <a:ext cx="3308352" cy="3640782"/>
          </a:xfrm>
          <a:prstGeom prst="rect">
            <a:avLst/>
          </a:prstGeom>
          <a:solidFill>
            <a:schemeClr val="lt2">
              <a:alpha val="100000"/>
            </a:schemeClr>
          </a:solidFill>
          <a:ln/>
        </p:spPr>
        <p:txBody>
          <a:bodyPr/>
          <a:p>
            <a:pPr/>
            <a:endParaRPr/>
          </a:p>
        </p:txBody>
      </p:sp>
      <p:sp>
        <p:nvSpPr>
          <p:cNvPr id="142" name="TextBox 12"/>
          <p:cNvSpPr txBox="true"/>
          <p:nvPr/>
        </p:nvSpPr>
        <p:spPr>
          <a:xfrm rot="0">
            <a:off x="8514431" y="1434529"/>
            <a:ext cx="2857500" cy="447675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ctr" anchorCtr="false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呼吸道症状</a:t>
            </a:r>
            <a:endParaRPr/>
          </a:p>
        </p:txBody>
      </p:sp>
      <p:sp>
        <p:nvSpPr>
          <p:cNvPr id="143" name="TextBox 13"/>
          <p:cNvSpPr txBox="true"/>
          <p:nvPr/>
        </p:nvSpPr>
        <p:spPr>
          <a:xfrm rot="0">
            <a:off x="8333289" y="1924249"/>
            <a:ext cx="3219785" cy="2592766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t" anchorCtr="false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流感患儿除高热外，常伴持续性干咳、咽痛、全身肌肉酸痛，部分病例出现鼻塞流涕，需与普通感冒鉴别（流感症状更急骤、全身性表现更显著）。</a:t>
            </a:r>
            <a:endParaRPr/>
          </a:p>
        </p:txBody>
      </p:sp>
      <p:pic>
        <p:nvPicPr>
          <p:cNvPr id="144" name="Picture 14"/>
          <p:cNvPicPr>
            <a:picLocks noChangeAspect="true"/>
          </p:cNvPicPr>
          <p:nvPr/>
        </p:nvPicPr>
        <p:blipFill>
          <a:blip r:embed="rId4">
            <a:alphaModFix amt="100000"/>
          </a:blip>
          <a:srcRect/>
          <a:stretch>
            <a:fillRect/>
          </a:stretch>
        </p:blipFill>
        <p:spPr>
          <a:xfrm rot="0">
            <a:off x="8282707" y="4616836"/>
            <a:ext cx="3320950" cy="175639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 dpi="0" rotWithShape="true">
          <a:blip r:embed="rId1">
            <a:alphaModFix amt="100000"/>
          </a:blip>
          <a:srcRect/>
          <a:stretch>
            <a:fillRect l="0" t="0" r="0" b="0"/>
          </a:stretch>
        </a:blipFill>
      </p:bgPr>
    </p:bg>
    <p:spTree>
      <p:nvGrpSpPr>
        <p:cNvPr id="1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roup 2"/>
          <p:cNvGrpSpPr/>
          <p:nvPr/>
        </p:nvGrpSpPr>
        <p:grpSpPr>
          <a:xfrm rot="0">
            <a:off x="839115" y="1512589"/>
            <a:ext cx="197186" cy="5357334"/>
            <a:chOff x="839115" y="1512589"/>
            <a:chExt cx="197186" cy="5357334"/>
          </a:xfrm>
        </p:grpSpPr>
        <p:sp>
          <p:nvSpPr>
            <p:cNvPr id="147" name="AutoShape 3"/>
            <p:cNvSpPr/>
            <p:nvPr/>
          </p:nvSpPr>
          <p:spPr>
            <a:xfrm rot="0">
              <a:off x="839115" y="1512589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p>
              <a:pPr/>
              <a:endParaRPr/>
            </a:p>
          </p:txBody>
        </p:sp>
        <p:sp>
          <p:nvSpPr>
            <p:cNvPr id="148" name="AutoShape 4"/>
            <p:cNvSpPr/>
            <p:nvPr/>
          </p:nvSpPr>
          <p:spPr>
            <a:xfrm rot="0">
              <a:off x="839115" y="3230148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p>
              <a:pPr/>
              <a:endParaRPr/>
            </a:p>
          </p:txBody>
        </p:sp>
        <p:sp>
          <p:nvSpPr>
            <p:cNvPr id="149" name="AutoShape 5"/>
            <p:cNvSpPr/>
            <p:nvPr/>
          </p:nvSpPr>
          <p:spPr>
            <a:xfrm rot="0">
              <a:off x="839115" y="4975845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p>
              <a:pPr/>
              <a:endParaRPr/>
            </a:p>
          </p:txBody>
        </p:sp>
        <p:cxnSp>
          <p:nvCxnSpPr>
            <p:cNvPr id="150" name="Connector 6"/>
            <p:cNvCxnSpPr/>
            <p:nvPr/>
          </p:nvCxnSpPr>
          <p:spPr>
            <a:xfrm>
              <a:off x="937708" y="1624780"/>
              <a:ext cx="0" cy="5245143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  <a:headEnd type="none"/>
              <a:tailEnd type="none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51" name="TextBox 7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vert="horz" wrap="square" lIns="123825" tIns="123825" rIns="57150" bIns="123825" rtlCol="false" anchor="ctr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true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紧急就医标准</a:t>
            </a:r>
            <a:endParaRPr/>
          </a:p>
        </p:txBody>
      </p:sp>
      <p:pic>
        <p:nvPicPr>
          <p:cNvPr id="152" name="Picture 8"/>
          <p:cNvPicPr>
            <a:picLocks noChangeAspect="true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 rot="0">
            <a:off x="8049239" y="1459361"/>
            <a:ext cx="3367088" cy="1491363"/>
          </a:xfrm>
          <a:prstGeom prst="rect">
            <a:avLst/>
          </a:prstGeom>
        </p:spPr>
      </p:pic>
      <p:pic>
        <p:nvPicPr>
          <p:cNvPr id="153" name="Picture 9"/>
          <p:cNvPicPr>
            <a:picLocks noChangeAspect="true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 rot="0">
            <a:off x="8049239" y="3157076"/>
            <a:ext cx="3367088" cy="1491363"/>
          </a:xfrm>
          <a:prstGeom prst="rect">
            <a:avLst/>
          </a:prstGeom>
        </p:spPr>
      </p:pic>
      <p:pic>
        <p:nvPicPr>
          <p:cNvPr id="154" name="Picture 10"/>
          <p:cNvPicPr>
            <a:picLocks noChangeAspect="true"/>
          </p:cNvPicPr>
          <p:nvPr/>
        </p:nvPicPr>
        <p:blipFill>
          <a:blip r:embed="rId4">
            <a:alphaModFix amt="100000"/>
          </a:blip>
          <a:srcRect/>
          <a:stretch>
            <a:fillRect/>
          </a:stretch>
        </p:blipFill>
        <p:spPr>
          <a:xfrm rot="0">
            <a:off x="8049239" y="4869612"/>
            <a:ext cx="3367088" cy="1491363"/>
          </a:xfrm>
          <a:prstGeom prst="rect">
            <a:avLst/>
          </a:prstGeom>
        </p:spPr>
      </p:pic>
      <p:sp>
        <p:nvSpPr>
          <p:cNvPr id="155" name="TextBox 11"/>
          <p:cNvSpPr txBox="true"/>
          <p:nvPr/>
        </p:nvSpPr>
        <p:spPr>
          <a:xfrm rot="0">
            <a:off x="1297192" y="1308287"/>
            <a:ext cx="4348638" cy="605790"/>
          </a:xfrm>
          <a:prstGeom prst="rect">
            <a:avLst/>
          </a:prstGeom>
          <a:ln/>
        </p:spPr>
        <p:txBody>
          <a:bodyPr vert="horz" wrap="square" lIns="123825" tIns="123825" rIns="57150" bIns="123825" rtlCol="false" anchor="t" anchorCtr="false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神经系统异常</a:t>
            </a:r>
            <a:endParaRPr/>
          </a:p>
        </p:txBody>
      </p:sp>
      <p:sp>
        <p:nvSpPr>
          <p:cNvPr id="156" name="TextBox 12"/>
          <p:cNvSpPr txBox="true"/>
          <p:nvPr/>
        </p:nvSpPr>
        <p:spPr>
          <a:xfrm rot="0">
            <a:off x="1297192" y="4762018"/>
            <a:ext cx="4414526" cy="624840"/>
          </a:xfrm>
          <a:prstGeom prst="rect">
            <a:avLst/>
          </a:prstGeom>
          <a:ln/>
        </p:spPr>
        <p:txBody>
          <a:bodyPr vert="horz" wrap="square" lIns="123825" tIns="123825" rIns="57150" bIns="123825" rtlCol="false" anchor="t" anchorCtr="false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脱水危象</a:t>
            </a:r>
            <a:endParaRPr/>
          </a:p>
        </p:txBody>
      </p:sp>
      <p:sp>
        <p:nvSpPr>
          <p:cNvPr id="157" name="TextBox 13"/>
          <p:cNvSpPr txBox="true"/>
          <p:nvPr/>
        </p:nvSpPr>
        <p:spPr>
          <a:xfrm rot="0">
            <a:off x="1297192" y="3025846"/>
            <a:ext cx="4348638" cy="605790"/>
          </a:xfrm>
          <a:prstGeom prst="rect">
            <a:avLst/>
          </a:prstGeom>
          <a:ln/>
        </p:spPr>
        <p:txBody>
          <a:bodyPr vert="horz" wrap="square" lIns="123825" tIns="123825" rIns="57150" bIns="123825" rtlCol="false" anchor="t" anchorCtr="false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循环系统障碍</a:t>
            </a:r>
            <a:endParaRPr/>
          </a:p>
        </p:txBody>
      </p:sp>
      <p:sp>
        <p:nvSpPr>
          <p:cNvPr id="158" name="TextBox 14"/>
          <p:cNvSpPr txBox="true"/>
          <p:nvPr/>
        </p:nvSpPr>
        <p:spPr>
          <a:xfrm rot="0">
            <a:off x="1297192" y="1815305"/>
            <a:ext cx="6136741" cy="1203960"/>
          </a:xfrm>
          <a:prstGeom prst="rect">
            <a:avLst/>
          </a:prstGeom>
          <a:ln/>
        </p:spPr>
        <p:txBody>
          <a:bodyPr vert="horz" wrap="square" lIns="123825" tIns="0" rIns="57150" bIns="0" rtlCol="false" anchor="t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若患儿出现持续嗜睡、烦躁不安、肢体抖动或抽搐，提示可能并发脑炎/脑膜炎，需立即就医进行脑脊液检查及影像学评估。</a:t>
            </a:r>
            <a:endParaRPr/>
          </a:p>
        </p:txBody>
      </p:sp>
      <p:sp>
        <p:nvSpPr>
          <p:cNvPr id="159" name="TextBox 15"/>
          <p:cNvSpPr txBox="true"/>
          <p:nvPr/>
        </p:nvSpPr>
        <p:spPr>
          <a:xfrm rot="0">
            <a:off x="1297192" y="3554425"/>
            <a:ext cx="6124470" cy="1152525"/>
          </a:xfrm>
          <a:prstGeom prst="rect">
            <a:avLst/>
          </a:prstGeom>
          <a:ln/>
        </p:spPr>
        <p:txBody>
          <a:bodyPr vert="horz" wrap="square" lIns="123825" tIns="0" rIns="57150" bIns="0" rtlCol="false" anchor="t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当出现面色苍白、四肢发冷、脉搏细弱、皮肤花斑纹等休克前兆，或呼吸急促（＞40次/分）、血氧饱和度下降时，提示重症手足口病可能，需急诊处理。</a:t>
            </a:r>
            <a:endParaRPr/>
          </a:p>
        </p:txBody>
      </p:sp>
      <p:sp>
        <p:nvSpPr>
          <p:cNvPr id="160" name="TextBox 16"/>
          <p:cNvSpPr txBox="true"/>
          <p:nvPr/>
        </p:nvSpPr>
        <p:spPr>
          <a:xfrm rot="0">
            <a:off x="1297192" y="5293419"/>
            <a:ext cx="6112200" cy="1152525"/>
          </a:xfrm>
          <a:prstGeom prst="rect">
            <a:avLst/>
          </a:prstGeom>
          <a:ln/>
        </p:spPr>
        <p:txBody>
          <a:bodyPr vert="horz" wrap="square" lIns="123825" tIns="0" rIns="57150" bIns="0" rtlCol="false" anchor="t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腹泻患儿若6小时无尿、哭时无泪、前囟明显凹陷，或出现意识模糊、电解质紊乱（如低钾性肌无力），需静脉补液治疗。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 dpi="0" rotWithShape="true">
          <a:blip r:embed="rId1">
            <a:alphaModFix amt="100000"/>
          </a:blip>
          <a:srcRect/>
          <a:stretch>
            <a:fillRect l="0" t="0" r="0" b="0"/>
          </a:stretch>
        </a:blipFill>
      </p:bgPr>
    </p:bg>
    <p:spTree>
      <p:nvGrpSpPr>
        <p:cNvPr id="1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Box 2"/>
          <p:cNvSpPr txBox="true"/>
          <p:nvPr/>
        </p:nvSpPr>
        <p:spPr>
          <a:xfrm rot="0">
            <a:off x="476023" y="265328"/>
            <a:ext cx="11239500" cy="942975"/>
          </a:xfrm>
          <a:prstGeom prst="rect">
            <a:avLst/>
          </a:prstGeom>
          <a:ln/>
        </p:spPr>
        <p:txBody>
          <a:bodyPr vert="horz" wrap="square" lIns="123825" tIns="123825" rIns="57150" bIns="123825" rtlCol="false" anchor="t" anchorCtr="false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true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家庭护理指导</a:t>
            </a:r>
            <a:endParaRPr/>
          </a:p>
        </p:txBody>
      </p:sp>
      <p:sp>
        <p:nvSpPr>
          <p:cNvPr id="163" name="AutoShape 3"/>
          <p:cNvSpPr/>
          <p:nvPr/>
        </p:nvSpPr>
        <p:spPr>
          <a:xfrm rot="0">
            <a:off x="592974" y="2169076"/>
            <a:ext cx="3456116" cy="4146148"/>
          </a:xfrm>
          <a:prstGeom prst="roundRect">
            <a:avLst>
              <a:gd name="adj" fmla="val 7847"/>
            </a:avLst>
          </a:prstGeom>
          <a:noFill/>
          <a:ln w="12668">
            <a:solidFill>
              <a:schemeClr val="accent1">
                <a:alpha val="100000"/>
              </a:schemeClr>
            </a:solidFill>
            <a:prstDash val="solid"/>
          </a:ln>
        </p:spPr>
        <p:txBody>
          <a:bodyPr vert="horz" wrap="square" rtlCol="false" anchor="ctr" anchorCtr="false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164" name="TextBox 4"/>
          <p:cNvSpPr txBox="true"/>
          <p:nvPr/>
        </p:nvSpPr>
        <p:spPr>
          <a:xfrm rot="0">
            <a:off x="808710" y="2748604"/>
            <a:ext cx="3024645" cy="579431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ctr" anchorCtr="false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隔离与消毒</a:t>
            </a:r>
            <a:endParaRPr/>
          </a:p>
        </p:txBody>
      </p:sp>
      <p:sp>
        <p:nvSpPr>
          <p:cNvPr id="165" name="TextBox 5"/>
          <p:cNvSpPr txBox="true"/>
          <p:nvPr/>
        </p:nvSpPr>
        <p:spPr>
          <a:xfrm rot="0">
            <a:off x="733628" y="3345379"/>
            <a:ext cx="3174808" cy="2713563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t" anchorCtr="false">
            <a:noAutofit/>
          </a:bodyPr>
          <a:lstStyle/>
          <a:p>
            <a:pPr algn="ctr">
              <a:lnSpc>
                <a:spcPct val="150000"/>
              </a:lnSpc>
              <a:spcBef>
                <a:spcPts val="375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确诊患儿应单独使用餐具、毛巾，衣物用含氯消毒剂浸泡后清洗，粪便用漂白粉覆盖处理（比例1:5），居室每日通风≥3次，每次30分钟。</a:t>
            </a:r>
            <a:endParaRPr/>
          </a:p>
        </p:txBody>
      </p:sp>
      <p:pic>
        <p:nvPicPr>
          <p:cNvPr id="166" name="Picture 6"/>
          <p:cNvPicPr>
            <a:picLocks noChangeAspect="true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 rot="0">
            <a:off x="1583319" y="1148842"/>
            <a:ext cx="1475427" cy="1475427"/>
          </a:xfrm>
          <a:prstGeom prst="ellipse">
            <a:avLst/>
          </a:prstGeom>
        </p:spPr>
      </p:pic>
      <p:sp>
        <p:nvSpPr>
          <p:cNvPr id="167" name="AutoShape 7"/>
          <p:cNvSpPr/>
          <p:nvPr/>
        </p:nvSpPr>
        <p:spPr>
          <a:xfrm rot="0">
            <a:off x="4495337" y="2169076"/>
            <a:ext cx="3456116" cy="4146148"/>
          </a:xfrm>
          <a:prstGeom prst="roundRect">
            <a:avLst>
              <a:gd name="adj" fmla="val 7847"/>
            </a:avLst>
          </a:prstGeom>
          <a:noFill/>
          <a:ln w="12668">
            <a:solidFill>
              <a:schemeClr val="accent1">
                <a:alpha val="100000"/>
              </a:schemeClr>
            </a:solidFill>
            <a:prstDash val="solid"/>
          </a:ln>
        </p:spPr>
        <p:txBody>
          <a:bodyPr vert="horz" wrap="square" rtlCol="false" anchor="ctr" anchorCtr="false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168" name="TextBox 8"/>
          <p:cNvSpPr txBox="true"/>
          <p:nvPr/>
        </p:nvSpPr>
        <p:spPr>
          <a:xfrm rot="0">
            <a:off x="4711072" y="2748604"/>
            <a:ext cx="3024645" cy="579431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ctr" anchorCtr="false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症状缓解措施</a:t>
            </a:r>
            <a:endParaRPr/>
          </a:p>
        </p:txBody>
      </p:sp>
      <p:sp>
        <p:nvSpPr>
          <p:cNvPr id="169" name="TextBox 9"/>
          <p:cNvSpPr txBox="true"/>
          <p:nvPr/>
        </p:nvSpPr>
        <p:spPr>
          <a:xfrm rot="0">
            <a:off x="4635991" y="3345379"/>
            <a:ext cx="3174808" cy="2713563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t" anchorCtr="false">
            <a:noAutofit/>
          </a:bodyPr>
          <a:lstStyle/>
          <a:p>
            <a:pPr algn="ctr">
              <a:lnSpc>
                <a:spcPct val="150000"/>
              </a:lnSpc>
              <a:spcBef>
                <a:spcPts val="375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口腔溃疡可局部喷涂开喉剑喷雾剂或康复新液，进食前后用生理盐水漱口；高热时物理降温（温水擦浴）联合对乙酰氨基酚（＞3月龄适用，剂量10-15mg/kg）。</a:t>
            </a:r>
            <a:endParaRPr/>
          </a:p>
        </p:txBody>
      </p:sp>
      <p:pic>
        <p:nvPicPr>
          <p:cNvPr id="170" name="Picture 10"/>
          <p:cNvPicPr>
            <a:picLocks noChangeAspect="true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 rot="0">
            <a:off x="5485681" y="1148842"/>
            <a:ext cx="1475427" cy="1475427"/>
          </a:xfrm>
          <a:prstGeom prst="ellipse">
            <a:avLst/>
          </a:prstGeom>
        </p:spPr>
      </p:pic>
      <p:sp>
        <p:nvSpPr>
          <p:cNvPr id="171" name="AutoShape 11"/>
          <p:cNvSpPr/>
          <p:nvPr/>
        </p:nvSpPr>
        <p:spPr>
          <a:xfrm rot="0">
            <a:off x="8351496" y="2169076"/>
            <a:ext cx="3456116" cy="4146148"/>
          </a:xfrm>
          <a:prstGeom prst="roundRect">
            <a:avLst>
              <a:gd name="adj" fmla="val 7847"/>
            </a:avLst>
          </a:prstGeom>
          <a:noFill/>
          <a:ln w="12668">
            <a:solidFill>
              <a:schemeClr val="accent1">
                <a:alpha val="100000"/>
              </a:schemeClr>
            </a:solidFill>
            <a:prstDash val="solid"/>
          </a:ln>
        </p:spPr>
        <p:txBody>
          <a:bodyPr vert="horz" wrap="square" rtlCol="false" anchor="ctr" anchorCtr="false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172" name="TextBox 12"/>
          <p:cNvSpPr txBox="true"/>
          <p:nvPr/>
        </p:nvSpPr>
        <p:spPr>
          <a:xfrm rot="0">
            <a:off x="8567232" y="2748604"/>
            <a:ext cx="3024645" cy="579431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ctr" anchorCtr="false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营养支持</a:t>
            </a:r>
            <a:endParaRPr/>
          </a:p>
        </p:txBody>
      </p:sp>
      <p:sp>
        <p:nvSpPr>
          <p:cNvPr id="173" name="TextBox 13"/>
          <p:cNvSpPr txBox="true"/>
          <p:nvPr/>
        </p:nvSpPr>
        <p:spPr>
          <a:xfrm rot="0">
            <a:off x="8492150" y="3345379"/>
            <a:ext cx="3174808" cy="2713563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t" anchorCtr="false">
            <a:noAutofit/>
          </a:bodyPr>
          <a:lstStyle/>
          <a:p>
            <a:pPr algn="ctr">
              <a:lnSpc>
                <a:spcPct val="150000"/>
              </a:lnSpc>
              <a:spcBef>
                <a:spcPts val="375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提供温凉流质饮食如米汤、酸奶，避免酸性食物刺激溃疡；腹泻期间口服补液盐（ORS）每公斤体重50-100ml，少量多次补充以防脱水。</a:t>
            </a:r>
            <a:endParaRPr/>
          </a:p>
        </p:txBody>
      </p:sp>
      <p:pic>
        <p:nvPicPr>
          <p:cNvPr id="174" name="Picture 14"/>
          <p:cNvPicPr>
            <a:picLocks noChangeAspect="true"/>
          </p:cNvPicPr>
          <p:nvPr/>
        </p:nvPicPr>
        <p:blipFill>
          <a:blip r:embed="rId4">
            <a:alphaModFix amt="100000"/>
          </a:blip>
          <a:srcRect/>
          <a:stretch>
            <a:fillRect/>
          </a:stretch>
        </p:blipFill>
        <p:spPr>
          <a:xfrm rot="0">
            <a:off x="9341840" y="1148842"/>
            <a:ext cx="1475427" cy="1475427"/>
          </a:xfrm>
          <a:prstGeom prst="ellipse">
            <a:avLst/>
          </a:prstGeom>
        </p:spPr>
      </p:pic>
    </p:spTree>
  </p:cSld>
  <p:clrMapOvr>
    <a:masterClrMapping/>
  </p:clrMapOvr>
</p:sld>
</file>

<file path=ppt/slides/slide23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 dpi="0" rotWithShape="true">
          <a:blip r:embed="rId1">
            <a:alphaModFix amt="100000"/>
          </a:blip>
          <a:srcRect/>
          <a:stretch>
            <a:fillRect l="0" t="0" r="0" b="0"/>
          </a:stretch>
        </a:blipFill>
      </p:bgPr>
    </p:bg>
    <p:spTree>
      <p:nvGrpSpPr>
        <p:cNvPr id="1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Box 2"/>
          <p:cNvSpPr txBox="true"/>
          <p:nvPr/>
        </p:nvSpPr>
        <p:spPr>
          <a:xfrm rot="0">
            <a:off x="2492310" y="885494"/>
            <a:ext cx="2051957" cy="1842306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b" anchorCtr="false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4050" b="true">
                <a:solidFill>
                  <a:schemeClr val="accent1">
                    <a:alpha val="100000"/>
                  </a:schemeClr>
                </a:solidFill>
                <a:highlight>
                  <a:srgbClr val="000000">
                    <a:alpha val="0"/>
                  </a:srgbClr>
                </a:highlight>
                <a:latin typeface="Noto Sans SC"/>
                <a:ea typeface="Noto Sans SC"/>
                <a:cs typeface="Noto Sans SC"/>
              </a:rPr>
              <a:t>06</a:t>
            </a:r>
            <a:endParaRPr/>
          </a:p>
        </p:txBody>
      </p:sp>
      <p:sp>
        <p:nvSpPr>
          <p:cNvPr id="177" name="TextBox 3"/>
          <p:cNvSpPr txBox="true"/>
          <p:nvPr/>
        </p:nvSpPr>
        <p:spPr>
          <a:xfrm rot="0">
            <a:off x="845017" y="2736030"/>
            <a:ext cx="8411497" cy="1798058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t" anchorCtr="false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4500" b="true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公共卫生应对</a:t>
            </a:r>
            <a:endParaRPr/>
          </a:p>
        </p:txBody>
      </p:sp>
      <p:sp>
        <p:nvSpPr>
          <p:cNvPr id="178" name="TextBox 4"/>
          <p:cNvSpPr txBox="true"/>
          <p:nvPr/>
        </p:nvSpPr>
        <p:spPr>
          <a:xfrm rot="0">
            <a:off x="845017" y="885494"/>
            <a:ext cx="1775465" cy="1842306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b" anchorCtr="false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4050" b="true">
                <a:solidFill>
                  <a:schemeClr val="accent1">
                    <a:alpha val="100000"/>
                  </a:schemeClr>
                </a:solidFill>
                <a:highlight>
                  <a:srgbClr val="000000">
                    <a:alpha val="0"/>
                  </a:srgbClr>
                </a:highlight>
                <a:latin typeface="Noto Sans SC"/>
                <a:ea typeface="Noto Sans SC"/>
                <a:cs typeface="Noto Sans SC"/>
              </a:rPr>
              <a:t>PART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 dpi="0" rotWithShape="true">
          <a:blip r:embed="rId1">
            <a:alphaModFix amt="100000"/>
          </a:blip>
          <a:srcRect/>
          <a:stretch>
            <a:fillRect l="0" t="0" r="0" b="0"/>
          </a:stretch>
        </a:blipFill>
      </p:bgPr>
    </p:bg>
    <p:spTree>
      <p:nvGrpSpPr>
        <p:cNvPr id="1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AutoShape 2"/>
          <p:cNvSpPr/>
          <p:nvPr/>
        </p:nvSpPr>
        <p:spPr>
          <a:xfrm rot="0">
            <a:off x="2589139" y="4907596"/>
            <a:ext cx="8609341" cy="147826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  <a:ln/>
        </p:spPr>
        <p:txBody>
          <a:bodyPr/>
          <a:p>
            <a:pPr/>
            <a:endParaRPr/>
          </a:p>
        </p:txBody>
      </p:sp>
      <p:sp>
        <p:nvSpPr>
          <p:cNvPr id="181" name="AutoShape 3"/>
          <p:cNvSpPr/>
          <p:nvPr/>
        </p:nvSpPr>
        <p:spPr>
          <a:xfrm rot="0">
            <a:off x="965148" y="3145225"/>
            <a:ext cx="8609341" cy="147826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  <a:ln/>
        </p:spPr>
        <p:txBody>
          <a:bodyPr/>
          <a:p>
            <a:pPr/>
            <a:endParaRPr/>
          </a:p>
        </p:txBody>
      </p:sp>
      <p:sp>
        <p:nvSpPr>
          <p:cNvPr id="182" name="AutoShape 4"/>
          <p:cNvSpPr/>
          <p:nvPr/>
        </p:nvSpPr>
        <p:spPr>
          <a:xfrm rot="0">
            <a:off x="2493889" y="1358958"/>
            <a:ext cx="8609341" cy="147826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  <a:ln/>
        </p:spPr>
        <p:txBody>
          <a:bodyPr/>
          <a:p>
            <a:pPr/>
            <a:endParaRPr/>
          </a:p>
        </p:txBody>
      </p:sp>
      <p:sp>
        <p:nvSpPr>
          <p:cNvPr id="183" name="TextBox 5"/>
          <p:cNvSpPr txBox="true"/>
          <p:nvPr/>
        </p:nvSpPr>
        <p:spPr>
          <a:xfrm rot="0">
            <a:off x="3283333" y="1796843"/>
            <a:ext cx="7497178" cy="972854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t" anchorCtr="false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建立覆盖医疗机构、学校、社区的传染病监测网络，通过电子病历、实验室检测报告等渠道实时采集病例数据，利用大数据技术分析疫情趋势，实现早期预警和快速响应。</a:t>
            </a:r>
            <a:endParaRPr/>
          </a:p>
        </p:txBody>
      </p:sp>
      <p:pic>
        <p:nvPicPr>
          <p:cNvPr id="184" name="Picture 6"/>
          <p:cNvPicPr>
            <a:picLocks noChangeAspect="true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1113196" y="1262384"/>
            <a:ext cx="1926336" cy="1682496"/>
          </a:xfrm>
          <a:prstGeom prst="hexagon">
            <a:avLst/>
          </a:prstGeom>
        </p:spPr>
      </p:pic>
      <p:pic>
        <p:nvPicPr>
          <p:cNvPr id="185" name="Picture 7"/>
          <p:cNvPicPr>
            <a:picLocks noChangeAspect="true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0">
            <a:off x="9176895" y="3043110"/>
            <a:ext cx="1926336" cy="1682496"/>
          </a:xfrm>
          <a:prstGeom prst="hexagon">
            <a:avLst/>
          </a:prstGeom>
        </p:spPr>
      </p:pic>
      <p:pic>
        <p:nvPicPr>
          <p:cNvPr id="186" name="Picture 8"/>
          <p:cNvPicPr>
            <a:picLocks noChangeAspect="true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0">
            <a:off x="1113196" y="4824531"/>
            <a:ext cx="1926336" cy="1682496"/>
          </a:xfrm>
          <a:prstGeom prst="hexagon">
            <a:avLst/>
          </a:prstGeom>
        </p:spPr>
      </p:pic>
      <p:sp>
        <p:nvSpPr>
          <p:cNvPr id="187" name="TextBox 9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vert="horz" wrap="square" lIns="123825" tIns="123825" rIns="57150" bIns="123825" rtlCol="false" anchor="ctr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true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疫情监测体系</a:t>
            </a:r>
            <a:endParaRPr/>
          </a:p>
        </p:txBody>
      </p:sp>
      <p:sp>
        <p:nvSpPr>
          <p:cNvPr id="188" name="TextBox 10"/>
          <p:cNvSpPr txBox="true"/>
          <p:nvPr/>
        </p:nvSpPr>
        <p:spPr>
          <a:xfrm rot="0">
            <a:off x="3273808" y="1404023"/>
            <a:ext cx="6148089" cy="449970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ctr" anchorCtr="false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实时数据采集与分析</a:t>
            </a:r>
            <a:endParaRPr/>
          </a:p>
        </p:txBody>
      </p:sp>
      <p:sp>
        <p:nvSpPr>
          <p:cNvPr id="189" name="TextBox 11"/>
          <p:cNvSpPr txBox="true"/>
          <p:nvPr/>
        </p:nvSpPr>
        <p:spPr>
          <a:xfrm rot="0">
            <a:off x="1530470" y="3566057"/>
            <a:ext cx="7497178" cy="972854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t" anchorCtr="false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卫生部门联合疾控中心、教育机构、社区服务中心等建立联防联控机制，定期召开跨部门会议，共享疫情信息，协调资源调配，确保防控措施无缝衔接。</a:t>
            </a:r>
            <a:endParaRPr/>
          </a:p>
        </p:txBody>
      </p:sp>
      <p:sp>
        <p:nvSpPr>
          <p:cNvPr id="190" name="TextBox 12"/>
          <p:cNvSpPr txBox="true"/>
          <p:nvPr/>
        </p:nvSpPr>
        <p:spPr>
          <a:xfrm rot="0">
            <a:off x="1520945" y="3173238"/>
            <a:ext cx="6148089" cy="449970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ctr" anchorCtr="false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多部门协同机制</a:t>
            </a:r>
            <a:endParaRPr/>
          </a:p>
        </p:txBody>
      </p:sp>
      <p:sp>
        <p:nvSpPr>
          <p:cNvPr id="191" name="TextBox 13"/>
          <p:cNvSpPr txBox="true"/>
          <p:nvPr/>
        </p:nvSpPr>
        <p:spPr>
          <a:xfrm rot="0">
            <a:off x="3325984" y="5352046"/>
            <a:ext cx="7497178" cy="972854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t" anchorCtr="false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在重点区域设立哨点医院，对发热、腹泻等疑似传染病病例开展病原学检测和流行病学调查，动态追踪病毒变异情况，为精准防控提供科学依据。</a:t>
            </a:r>
            <a:endParaRPr/>
          </a:p>
        </p:txBody>
      </p:sp>
      <p:sp>
        <p:nvSpPr>
          <p:cNvPr id="192" name="TextBox 14"/>
          <p:cNvSpPr txBox="true"/>
          <p:nvPr/>
        </p:nvSpPr>
        <p:spPr>
          <a:xfrm rot="0">
            <a:off x="3316459" y="4959226"/>
            <a:ext cx="6148089" cy="449970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ctr" anchorCtr="false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哨点医院监测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 dpi="0" rotWithShape="true">
          <a:blip r:embed="rId1">
            <a:alphaModFix amt="100000"/>
          </a:blip>
          <a:srcRect/>
          <a:stretch>
            <a:fillRect l="0" t="0" r="0" b="0"/>
          </a:stretch>
        </a:blipFill>
      </p:bgPr>
    </p:bg>
    <p:spTree>
      <p:nvGrpSpPr>
        <p:cNvPr id="1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extBox 2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vert="horz" wrap="square" lIns="123825" tIns="123825" rIns="57150" bIns="123825" rtlCol="false" anchor="ctr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true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社区防控策略</a:t>
            </a:r>
            <a:endParaRPr/>
          </a:p>
        </p:txBody>
      </p:sp>
      <p:pic>
        <p:nvPicPr>
          <p:cNvPr id="195" name="Picture 3"/>
          <p:cNvPicPr>
            <a:picLocks noChangeAspect="true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 rot="0">
            <a:off x="476023" y="4609099"/>
            <a:ext cx="5389250" cy="1990194"/>
          </a:xfrm>
          <a:prstGeom prst="rect">
            <a:avLst/>
          </a:prstGeom>
        </p:spPr>
      </p:pic>
      <p:pic>
        <p:nvPicPr>
          <p:cNvPr id="196" name="Picture 4"/>
          <p:cNvPicPr>
            <a:picLocks noChangeAspect="true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 rot="0">
            <a:off x="6171055" y="4609099"/>
            <a:ext cx="5389250" cy="1990194"/>
          </a:xfrm>
          <a:prstGeom prst="rect">
            <a:avLst/>
          </a:prstGeom>
        </p:spPr>
      </p:pic>
      <p:sp>
        <p:nvSpPr>
          <p:cNvPr id="197" name="AutoShape 5"/>
          <p:cNvSpPr/>
          <p:nvPr/>
        </p:nvSpPr>
        <p:spPr>
          <a:xfrm rot="0">
            <a:off x="506217" y="2142337"/>
            <a:ext cx="3517339" cy="2234228"/>
          </a:xfrm>
          <a:prstGeom prst="roundRect">
            <a:avLst>
              <a:gd name="adj" fmla="val 7233"/>
            </a:avLst>
          </a:prstGeom>
          <a:solidFill>
            <a:schemeClr val="lt2">
              <a:alpha val="62000"/>
            </a:schemeClr>
          </a:solidFill>
          <a:ln/>
        </p:spPr>
        <p:txBody>
          <a:bodyPr/>
          <a:p>
            <a:pPr/>
            <a:endParaRPr/>
          </a:p>
        </p:txBody>
      </p:sp>
      <p:sp>
        <p:nvSpPr>
          <p:cNvPr id="198" name="TextBox 6"/>
          <p:cNvSpPr txBox="true"/>
          <p:nvPr/>
        </p:nvSpPr>
        <p:spPr>
          <a:xfrm rot="0">
            <a:off x="768509" y="2355513"/>
            <a:ext cx="2992755" cy="1807876"/>
          </a:xfrm>
          <a:prstGeom prst="rect">
            <a:avLst/>
          </a:prstGeom>
          <a:ln/>
        </p:spPr>
        <p:txBody>
          <a:bodyPr vert="horz" wrap="square" lIns="66008" tIns="33052" rIns="66008" bIns="33052" rtlCol="false" anchor="t" anchorCtr="fals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将社区划分为最小管理单元，配备专职网格员负责排查高风险人群（如流动儿童、托幼机构）、监督居家隔离措施落实，并建立"一户一档"健康管理台账。</a:t>
            </a:r>
            <a:endParaRPr/>
          </a:p>
        </p:txBody>
      </p:sp>
      <p:sp>
        <p:nvSpPr>
          <p:cNvPr id="199" name="AutoShape 7"/>
          <p:cNvSpPr/>
          <p:nvPr/>
        </p:nvSpPr>
        <p:spPr>
          <a:xfrm rot="0">
            <a:off x="4297692" y="2142337"/>
            <a:ext cx="3517339" cy="2234228"/>
          </a:xfrm>
          <a:prstGeom prst="roundRect">
            <a:avLst>
              <a:gd name="adj" fmla="val 7233"/>
            </a:avLst>
          </a:prstGeom>
          <a:solidFill>
            <a:schemeClr val="lt2">
              <a:alpha val="60000"/>
            </a:schemeClr>
          </a:solidFill>
          <a:ln/>
        </p:spPr>
        <p:txBody>
          <a:bodyPr/>
          <a:p>
            <a:pPr/>
            <a:endParaRPr/>
          </a:p>
        </p:txBody>
      </p:sp>
      <p:sp>
        <p:nvSpPr>
          <p:cNvPr id="200" name="AutoShape 8"/>
          <p:cNvSpPr/>
          <p:nvPr/>
        </p:nvSpPr>
        <p:spPr>
          <a:xfrm rot="0">
            <a:off x="8067842" y="2142337"/>
            <a:ext cx="3517339" cy="2234228"/>
          </a:xfrm>
          <a:prstGeom prst="roundRect">
            <a:avLst>
              <a:gd name="adj" fmla="val 7233"/>
            </a:avLst>
          </a:prstGeom>
          <a:solidFill>
            <a:schemeClr val="lt2">
              <a:alpha val="62000"/>
            </a:schemeClr>
          </a:solidFill>
          <a:ln/>
        </p:spPr>
        <p:txBody>
          <a:bodyPr/>
          <a:p>
            <a:pPr/>
            <a:endParaRPr/>
          </a:p>
        </p:txBody>
      </p:sp>
      <p:sp>
        <p:nvSpPr>
          <p:cNvPr id="201" name="TextBox 9"/>
          <p:cNvSpPr txBox="true"/>
          <p:nvPr/>
        </p:nvSpPr>
        <p:spPr>
          <a:xfrm rot="0">
            <a:off x="506217" y="1429809"/>
            <a:ext cx="3517339" cy="469049"/>
          </a:xfrm>
          <a:prstGeom prst="rect">
            <a:avLst/>
          </a:prstGeom>
          <a:ln/>
        </p:spPr>
        <p:txBody>
          <a:bodyPr vert="horz" wrap="square" lIns="91440" tIns="45720" rIns="91440" bIns="45720" rtlCol="false" anchor="t" anchorCtr="false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网格化管理</a:t>
            </a:r>
            <a:endParaRPr/>
          </a:p>
        </p:txBody>
      </p:sp>
      <p:sp>
        <p:nvSpPr>
          <p:cNvPr id="202" name="TextBox 10"/>
          <p:cNvSpPr txBox="true"/>
          <p:nvPr/>
        </p:nvSpPr>
        <p:spPr>
          <a:xfrm rot="0">
            <a:off x="4297692" y="1429809"/>
            <a:ext cx="3517339" cy="469049"/>
          </a:xfrm>
          <a:prstGeom prst="rect">
            <a:avLst/>
          </a:prstGeom>
          <a:ln/>
        </p:spPr>
        <p:txBody>
          <a:bodyPr vert="horz" wrap="square" lIns="91440" tIns="45720" rIns="91440" bIns="45720" rtlCol="false" anchor="t" anchorCtr="false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环境综合治理</a:t>
            </a:r>
            <a:endParaRPr/>
          </a:p>
        </p:txBody>
      </p:sp>
      <p:sp>
        <p:nvSpPr>
          <p:cNvPr id="203" name="TextBox 11"/>
          <p:cNvSpPr txBox="true"/>
          <p:nvPr/>
        </p:nvSpPr>
        <p:spPr>
          <a:xfrm rot="0">
            <a:off x="8067842" y="1429809"/>
            <a:ext cx="3517339" cy="469049"/>
          </a:xfrm>
          <a:prstGeom prst="rect">
            <a:avLst/>
          </a:prstGeom>
          <a:ln/>
        </p:spPr>
        <p:txBody>
          <a:bodyPr vert="horz" wrap="square" lIns="91440" tIns="45720" rIns="91440" bIns="45720" rtlCol="false" anchor="t" anchorCtr="false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重点场所管控</a:t>
            </a:r>
            <a:endParaRPr/>
          </a:p>
        </p:txBody>
      </p:sp>
      <p:sp>
        <p:nvSpPr>
          <p:cNvPr id="204" name="TextBox 12"/>
          <p:cNvSpPr txBox="true"/>
          <p:nvPr/>
        </p:nvSpPr>
        <p:spPr>
          <a:xfrm rot="0">
            <a:off x="4559984" y="2355513"/>
            <a:ext cx="2992755" cy="1807876"/>
          </a:xfrm>
          <a:prstGeom prst="rect">
            <a:avLst/>
          </a:prstGeom>
          <a:ln/>
        </p:spPr>
        <p:txBody>
          <a:bodyPr vert="horz" wrap="square" lIns="66008" tIns="33052" rIns="66008" bIns="33052" rtlCol="false" anchor="t" anchorCtr="fals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组织专业队伍定期开展蚊蝇消杀、垃圾清运、积水清理等工作，重点整治农贸市场、公共厕所等卫生死角，切断传染病传播的环境媒介。</a:t>
            </a:r>
            <a:endParaRPr/>
          </a:p>
        </p:txBody>
      </p:sp>
      <p:sp>
        <p:nvSpPr>
          <p:cNvPr id="205" name="TextBox 13"/>
          <p:cNvSpPr txBox="true"/>
          <p:nvPr/>
        </p:nvSpPr>
        <p:spPr>
          <a:xfrm rot="0">
            <a:off x="8330135" y="2355513"/>
            <a:ext cx="2992755" cy="1807876"/>
          </a:xfrm>
          <a:prstGeom prst="rect">
            <a:avLst/>
          </a:prstGeom>
          <a:ln/>
        </p:spPr>
        <p:txBody>
          <a:bodyPr vert="horz" wrap="square" lIns="66008" tIns="33052" rIns="66008" bIns="33052" rtlCol="false" anchor="t" anchorCtr="fals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对社区内幼儿园、养老院等机构实施封闭管理，落实晨午检制度，配备消毒物资，建立应急预案，发现聚集性疫情立即启动熔断机制。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 dpi="0" rotWithShape="true">
          <a:blip r:embed="rId1">
            <a:alphaModFix amt="100000"/>
          </a:blip>
          <a:srcRect/>
          <a:stretch>
            <a:fillRect l="0" t="0" r="0" b="0"/>
          </a:stretch>
        </a:blipFill>
      </p:bgPr>
    </p:bg>
    <p:spTree>
      <p:nvGrpSpPr>
        <p:cNvPr id="20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Box 2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vert="horz" wrap="square" lIns="123825" tIns="123825" rIns="57150" bIns="123825" rtlCol="false" anchor="ctr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true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公众宣传教育</a:t>
            </a:r>
            <a:endParaRPr/>
          </a:p>
        </p:txBody>
      </p:sp>
      <p:grpSp>
        <p:nvGrpSpPr>
          <p:cNvPr id="208" name="Group 3"/>
          <p:cNvGrpSpPr/>
          <p:nvPr/>
        </p:nvGrpSpPr>
        <p:grpSpPr>
          <a:xfrm rot="0">
            <a:off x="839115" y="1512589"/>
            <a:ext cx="197186" cy="5357334"/>
            <a:chOff x="839115" y="1512589"/>
            <a:chExt cx="197186" cy="5357334"/>
          </a:xfrm>
        </p:grpSpPr>
        <p:sp>
          <p:nvSpPr>
            <p:cNvPr id="209" name="AutoShape 4"/>
            <p:cNvSpPr/>
            <p:nvPr/>
          </p:nvSpPr>
          <p:spPr>
            <a:xfrm rot="0">
              <a:off x="839115" y="1512589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p>
              <a:pPr/>
              <a:endParaRPr/>
            </a:p>
          </p:txBody>
        </p:sp>
        <p:sp>
          <p:nvSpPr>
            <p:cNvPr id="210" name="AutoShape 5"/>
            <p:cNvSpPr/>
            <p:nvPr/>
          </p:nvSpPr>
          <p:spPr>
            <a:xfrm rot="0">
              <a:off x="839115" y="3230148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p>
              <a:pPr/>
              <a:endParaRPr/>
            </a:p>
          </p:txBody>
        </p:sp>
        <p:sp>
          <p:nvSpPr>
            <p:cNvPr id="211" name="AutoShape 6"/>
            <p:cNvSpPr/>
            <p:nvPr/>
          </p:nvSpPr>
          <p:spPr>
            <a:xfrm rot="0">
              <a:off x="839115" y="4975845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p>
              <a:pPr/>
              <a:endParaRPr/>
            </a:p>
          </p:txBody>
        </p:sp>
        <p:cxnSp>
          <p:nvCxnSpPr>
            <p:cNvPr id="212" name="Connector 7"/>
            <p:cNvCxnSpPr/>
            <p:nvPr/>
          </p:nvCxnSpPr>
          <p:spPr>
            <a:xfrm>
              <a:off x="937708" y="1624780"/>
              <a:ext cx="0" cy="5245143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  <a:headEnd type="none"/>
              <a:tailEnd type="none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213" name="Picture 8"/>
          <p:cNvPicPr>
            <a:picLocks noChangeAspect="true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 rot="0">
            <a:off x="7956089" y="1232979"/>
            <a:ext cx="3367088" cy="2422862"/>
          </a:xfrm>
          <a:prstGeom prst="rect">
            <a:avLst/>
          </a:prstGeom>
        </p:spPr>
      </p:pic>
      <p:pic>
        <p:nvPicPr>
          <p:cNvPr id="214" name="Picture 9"/>
          <p:cNvPicPr>
            <a:picLocks noChangeAspect="true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 rot="0">
            <a:off x="7956089" y="3856585"/>
            <a:ext cx="3367088" cy="2422862"/>
          </a:xfrm>
          <a:prstGeom prst="rect">
            <a:avLst/>
          </a:prstGeom>
        </p:spPr>
      </p:pic>
      <p:sp>
        <p:nvSpPr>
          <p:cNvPr id="215" name="TextBox 10"/>
          <p:cNvSpPr txBox="true"/>
          <p:nvPr/>
        </p:nvSpPr>
        <p:spPr>
          <a:xfrm rot="0">
            <a:off x="1297192" y="1308287"/>
            <a:ext cx="4348638" cy="605790"/>
          </a:xfrm>
          <a:prstGeom prst="rect">
            <a:avLst/>
          </a:prstGeom>
          <a:ln/>
        </p:spPr>
        <p:txBody>
          <a:bodyPr vert="horz" wrap="square" lIns="123825" tIns="123825" rIns="57150" bIns="123825" rtlCol="false" anchor="t" anchorCtr="false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全媒体健康传播</a:t>
            </a:r>
            <a:endParaRPr/>
          </a:p>
        </p:txBody>
      </p:sp>
      <p:sp>
        <p:nvSpPr>
          <p:cNvPr id="216" name="TextBox 11"/>
          <p:cNvSpPr txBox="true"/>
          <p:nvPr/>
        </p:nvSpPr>
        <p:spPr>
          <a:xfrm rot="0">
            <a:off x="1297192" y="4762018"/>
            <a:ext cx="4414526" cy="624840"/>
          </a:xfrm>
          <a:prstGeom prst="rect">
            <a:avLst/>
          </a:prstGeom>
          <a:ln/>
        </p:spPr>
        <p:txBody>
          <a:bodyPr vert="horz" wrap="square" lIns="123825" tIns="123825" rIns="57150" bIns="123825" rtlCol="false" anchor="t" anchorCtr="false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行为干预措施</a:t>
            </a:r>
            <a:endParaRPr/>
          </a:p>
        </p:txBody>
      </p:sp>
      <p:sp>
        <p:nvSpPr>
          <p:cNvPr id="217" name="TextBox 12"/>
          <p:cNvSpPr txBox="true"/>
          <p:nvPr/>
        </p:nvSpPr>
        <p:spPr>
          <a:xfrm rot="0">
            <a:off x="1297192" y="3025846"/>
            <a:ext cx="4348638" cy="605790"/>
          </a:xfrm>
          <a:prstGeom prst="rect">
            <a:avLst/>
          </a:prstGeom>
          <a:ln/>
        </p:spPr>
        <p:txBody>
          <a:bodyPr vert="horz" wrap="square" lIns="123825" tIns="123825" rIns="57150" bIns="123825" rtlCol="false" anchor="t" anchorCtr="false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分级培训体系</a:t>
            </a:r>
            <a:endParaRPr/>
          </a:p>
        </p:txBody>
      </p:sp>
      <p:sp>
        <p:nvSpPr>
          <p:cNvPr id="218" name="TextBox 13"/>
          <p:cNvSpPr txBox="true"/>
          <p:nvPr/>
        </p:nvSpPr>
        <p:spPr>
          <a:xfrm rot="0">
            <a:off x="1297192" y="1815305"/>
            <a:ext cx="6136741" cy="1203960"/>
          </a:xfrm>
          <a:prstGeom prst="rect">
            <a:avLst/>
          </a:prstGeom>
          <a:ln/>
        </p:spPr>
        <p:txBody>
          <a:bodyPr vert="horz" wrap="square" lIns="123825" tIns="0" rIns="57150" bIns="0" rtlCol="false" anchor="t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通过电视台公益广告、微信公众号推文、短视频平台直播等多元渠道，采用动画、情景剧等形式科普"七步洗手法"、"咳嗽礼仪"等防护技能。</a:t>
            </a:r>
            <a:endParaRPr/>
          </a:p>
        </p:txBody>
      </p:sp>
      <p:sp>
        <p:nvSpPr>
          <p:cNvPr id="219" name="TextBox 14"/>
          <p:cNvSpPr txBox="true"/>
          <p:nvPr/>
        </p:nvSpPr>
        <p:spPr>
          <a:xfrm rot="0">
            <a:off x="1297192" y="3554425"/>
            <a:ext cx="6124470" cy="1152525"/>
          </a:xfrm>
          <a:prstGeom prst="rect">
            <a:avLst/>
          </a:prstGeom>
          <a:ln/>
        </p:spPr>
        <p:txBody>
          <a:bodyPr vert="horz" wrap="square" lIns="123825" tIns="0" rIns="57150" bIns="0" rtlCol="false" anchor="t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针对医务人员开展《传染病防治法》专题培训；对教师、保育员进行手足口病识别处置培训；面向社区居民举办"健康大讲堂"，提升不同人群的防病意识。</a:t>
            </a:r>
            <a:endParaRPr/>
          </a:p>
        </p:txBody>
      </p:sp>
      <p:sp>
        <p:nvSpPr>
          <p:cNvPr id="220" name="TextBox 15"/>
          <p:cNvSpPr txBox="true"/>
          <p:nvPr/>
        </p:nvSpPr>
        <p:spPr>
          <a:xfrm rot="0">
            <a:off x="1297192" y="5293419"/>
            <a:ext cx="6112200" cy="1152525"/>
          </a:xfrm>
          <a:prstGeom prst="rect">
            <a:avLst/>
          </a:prstGeom>
          <a:ln/>
        </p:spPr>
        <p:txBody>
          <a:bodyPr vert="horz" wrap="square" lIns="123825" tIns="0" rIns="57150" bIns="0" rtlCol="false" anchor="t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在公共场所设置智能手消设备，发放含氯消毒片的"健康包"，开展"无烟家庭"评选活动，通过正向激励引导居民养成良好卫生习惯。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 dpi="0" rotWithShape="true">
          <a:blip r:embed="rId1">
            <a:alphaModFix amt="100000"/>
          </a:blip>
          <a:srcRect/>
          <a:stretch>
            <a:fillRect l="0" t="0" r="0" b="0"/>
          </a:stretch>
        </a:blipFill>
      </p:bgPr>
    </p:bg>
    <p:spTree>
      <p:nvGrpSpPr>
        <p:cNvPr id="2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Box 2"/>
          <p:cNvSpPr txBox="true"/>
          <p:nvPr/>
        </p:nvSpPr>
        <p:spPr>
          <a:xfrm rot="0">
            <a:off x="1204589" y="1394597"/>
            <a:ext cx="7924800" cy="1876425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t" anchorCtr="fals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9225" b="true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THANKS</a:t>
            </a:r>
            <a:endParaRPr/>
          </a:p>
        </p:txBody>
      </p:sp>
      <p:sp>
        <p:nvSpPr>
          <p:cNvPr id="223" name="TextBox 3"/>
          <p:cNvSpPr txBox="true"/>
          <p:nvPr/>
        </p:nvSpPr>
        <p:spPr>
          <a:xfrm rot="0">
            <a:off x="1237599" y="3103344"/>
            <a:ext cx="4943475" cy="495300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t" anchorCtr="fals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感谢观看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 dpi="0" rotWithShape="true">
          <a:blip r:embed="rId1">
            <a:alphaModFix amt="100000"/>
          </a:blip>
          <a:srcRect/>
          <a:stretch>
            <a:fillRect l="0" t="0" r="0" b="0"/>
          </a:stretch>
        </a:blipFill>
      </p:bgPr>
    </p:bg>
    <p:spTree>
      <p:nvGrpSpPr>
        <p:cNvPr id="2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Box 2"/>
          <p:cNvSpPr txBox="true"/>
          <p:nvPr/>
        </p:nvSpPr>
        <p:spPr>
          <a:xfrm rot="0">
            <a:off x="2492310" y="885494"/>
            <a:ext cx="2051957" cy="1842306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b" anchorCtr="false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4050" b="true">
                <a:solidFill>
                  <a:schemeClr val="accent1">
                    <a:alpha val="100000"/>
                  </a:schemeClr>
                </a:solidFill>
                <a:highlight>
                  <a:srgbClr val="000000">
                    <a:alpha val="0"/>
                  </a:srgbClr>
                </a:highlight>
                <a:latin typeface="Noto Sans SC"/>
                <a:ea typeface="Noto Sans SC"/>
                <a:cs typeface="Noto Sans SC"/>
              </a:rPr>
              <a:t>01</a:t>
            </a:r>
            <a:endParaRPr/>
          </a:p>
        </p:txBody>
      </p:sp>
      <p:sp>
        <p:nvSpPr>
          <p:cNvPr id="226" name="TextBox 3"/>
          <p:cNvSpPr txBox="true"/>
          <p:nvPr/>
        </p:nvSpPr>
        <p:spPr>
          <a:xfrm rot="0">
            <a:off x="845017" y="2736030"/>
            <a:ext cx="8411497" cy="1798058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t" anchorCtr="false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4500" b="true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夏季传染病概述</a:t>
            </a:r>
            <a:endParaRPr/>
          </a:p>
        </p:txBody>
      </p:sp>
      <p:sp>
        <p:nvSpPr>
          <p:cNvPr id="227" name="TextBox 4"/>
          <p:cNvSpPr txBox="true"/>
          <p:nvPr/>
        </p:nvSpPr>
        <p:spPr>
          <a:xfrm rot="0">
            <a:off x="845017" y="885494"/>
            <a:ext cx="1775465" cy="1842306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b" anchorCtr="false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4050" b="true">
                <a:solidFill>
                  <a:schemeClr val="accent1">
                    <a:alpha val="100000"/>
                  </a:schemeClr>
                </a:solidFill>
                <a:highlight>
                  <a:srgbClr val="000000">
                    <a:alpha val="0"/>
                  </a:srgbClr>
                </a:highlight>
                <a:latin typeface="Noto Sans SC"/>
                <a:ea typeface="Noto Sans SC"/>
                <a:cs typeface="Noto Sans SC"/>
              </a:rPr>
              <a:t>PART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 dpi="0" rotWithShape="true">
          <a:blip r:embed="rId1">
            <a:alphaModFix amt="100000"/>
          </a:blip>
          <a:srcRect/>
          <a:stretch>
            <a:fillRect l="0" t="0" r="0" b="0"/>
          </a:stretch>
        </a:blipFill>
      </p:bgPr>
    </p:bg>
    <p:spTree>
      <p:nvGrpSpPr>
        <p:cNvPr id="2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extBox 2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vert="horz" wrap="square" lIns="123825" tIns="123825" rIns="57150" bIns="123825" rtlCol="false" anchor="ctr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true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常见疾病分类</a:t>
            </a:r>
            <a:endParaRPr/>
          </a:p>
        </p:txBody>
      </p:sp>
      <p:pic>
        <p:nvPicPr>
          <p:cNvPr id="230" name="Picture 3"/>
          <p:cNvPicPr>
            <a:picLocks noChangeAspect="true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 rot="0">
            <a:off x="406066" y="4517707"/>
            <a:ext cx="2666492" cy="1648293"/>
          </a:xfrm>
          <a:prstGeom prst="rect">
            <a:avLst/>
          </a:prstGeom>
        </p:spPr>
      </p:pic>
      <p:pic>
        <p:nvPicPr>
          <p:cNvPr id="231" name="Picture 4"/>
          <p:cNvPicPr>
            <a:picLocks noChangeAspect="true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 rot="0">
            <a:off x="3309310" y="4517707"/>
            <a:ext cx="2666492" cy="1648293"/>
          </a:xfrm>
          <a:prstGeom prst="rect">
            <a:avLst/>
          </a:prstGeom>
        </p:spPr>
      </p:pic>
      <p:pic>
        <p:nvPicPr>
          <p:cNvPr id="232" name="Picture 5"/>
          <p:cNvPicPr>
            <a:picLocks noChangeAspect="true"/>
          </p:cNvPicPr>
          <p:nvPr/>
        </p:nvPicPr>
        <p:blipFill>
          <a:blip r:embed="rId4">
            <a:alphaModFix amt="100000"/>
          </a:blip>
          <a:srcRect t="3639" b="3639"/>
          <a:stretch>
            <a:fillRect/>
          </a:stretch>
        </p:blipFill>
        <p:spPr>
          <a:xfrm rot="0">
            <a:off x="6209709" y="4517708"/>
            <a:ext cx="2666492" cy="1648293"/>
          </a:xfrm>
          <a:prstGeom prst="rect">
            <a:avLst/>
          </a:prstGeom>
        </p:spPr>
      </p:pic>
      <p:pic>
        <p:nvPicPr>
          <p:cNvPr id="233" name="Picture 6"/>
          <p:cNvPicPr>
            <a:picLocks noChangeAspect="true"/>
          </p:cNvPicPr>
          <p:nvPr/>
        </p:nvPicPr>
        <p:blipFill>
          <a:blip r:embed="rId5">
            <a:alphaModFix amt="100000"/>
          </a:blip>
          <a:srcRect/>
          <a:stretch>
            <a:fillRect/>
          </a:stretch>
        </p:blipFill>
        <p:spPr>
          <a:xfrm rot="0">
            <a:off x="9104272" y="4517707"/>
            <a:ext cx="2666492" cy="1648293"/>
          </a:xfrm>
          <a:prstGeom prst="rect">
            <a:avLst/>
          </a:prstGeom>
        </p:spPr>
      </p:pic>
      <p:sp>
        <p:nvSpPr>
          <p:cNvPr id="234" name="TextBox 7"/>
          <p:cNvSpPr txBox="true"/>
          <p:nvPr/>
        </p:nvSpPr>
        <p:spPr>
          <a:xfrm rot="0">
            <a:off x="378556" y="1429703"/>
            <a:ext cx="2759613" cy="501015"/>
          </a:xfrm>
          <a:prstGeom prst="rect">
            <a:avLst/>
          </a:prstGeom>
          <a:ln/>
        </p:spPr>
        <p:txBody>
          <a:bodyPr vert="horz" wrap="square" lIns="91440" tIns="45720" rIns="91440" bIns="45720" rtlCol="false" anchor="t" anchorCtr="false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呼吸道传染病</a:t>
            </a:r>
            <a:endParaRPr/>
          </a:p>
        </p:txBody>
      </p:sp>
      <p:sp>
        <p:nvSpPr>
          <p:cNvPr id="235" name="TextBox 8"/>
          <p:cNvSpPr txBox="true"/>
          <p:nvPr/>
        </p:nvSpPr>
        <p:spPr>
          <a:xfrm rot="0">
            <a:off x="3281799" y="1429703"/>
            <a:ext cx="2759613" cy="501015"/>
          </a:xfrm>
          <a:prstGeom prst="rect">
            <a:avLst/>
          </a:prstGeom>
          <a:ln/>
        </p:spPr>
        <p:txBody>
          <a:bodyPr vert="horz" wrap="square" lIns="91440" tIns="45720" rIns="91440" bIns="45720" rtlCol="false" anchor="t" anchorCtr="false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消化道传染病</a:t>
            </a:r>
            <a:endParaRPr/>
          </a:p>
        </p:txBody>
      </p:sp>
      <p:sp>
        <p:nvSpPr>
          <p:cNvPr id="236" name="TextBox 9"/>
          <p:cNvSpPr txBox="true"/>
          <p:nvPr/>
        </p:nvSpPr>
        <p:spPr>
          <a:xfrm rot="0">
            <a:off x="6182199" y="1429703"/>
            <a:ext cx="2759613" cy="501015"/>
          </a:xfrm>
          <a:prstGeom prst="rect">
            <a:avLst/>
          </a:prstGeom>
          <a:ln/>
        </p:spPr>
        <p:txBody>
          <a:bodyPr vert="horz" wrap="square" lIns="91440" tIns="45720" rIns="91440" bIns="45720" rtlCol="false" anchor="t" anchorCtr="false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虫媒传染病</a:t>
            </a:r>
            <a:endParaRPr/>
          </a:p>
        </p:txBody>
      </p:sp>
      <p:sp>
        <p:nvSpPr>
          <p:cNvPr id="237" name="TextBox 10"/>
          <p:cNvSpPr txBox="true"/>
          <p:nvPr/>
        </p:nvSpPr>
        <p:spPr>
          <a:xfrm rot="0">
            <a:off x="9085443" y="1429703"/>
            <a:ext cx="2759613" cy="501015"/>
          </a:xfrm>
          <a:prstGeom prst="rect">
            <a:avLst/>
          </a:prstGeom>
          <a:ln/>
        </p:spPr>
        <p:txBody>
          <a:bodyPr vert="horz" wrap="square" lIns="91440" tIns="45720" rIns="91440" bIns="45720" rtlCol="false" anchor="t" anchorCtr="false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接触性传染病</a:t>
            </a:r>
            <a:endParaRPr/>
          </a:p>
        </p:txBody>
      </p:sp>
      <p:sp>
        <p:nvSpPr>
          <p:cNvPr id="238" name="AutoShape 11"/>
          <p:cNvSpPr/>
          <p:nvPr/>
        </p:nvSpPr>
        <p:spPr>
          <a:xfrm rot="0">
            <a:off x="359506" y="2142172"/>
            <a:ext cx="2759613" cy="2160303"/>
          </a:xfrm>
          <a:prstGeom prst="roundRect">
            <a:avLst>
              <a:gd name="adj" fmla="val 7233"/>
            </a:avLst>
          </a:prstGeom>
          <a:solidFill>
            <a:schemeClr val="lt2">
              <a:alpha val="60000"/>
            </a:schemeClr>
          </a:solidFill>
          <a:ln/>
        </p:spPr>
        <p:txBody>
          <a:bodyPr/>
          <a:p>
            <a:pPr/>
            <a:endParaRPr/>
          </a:p>
        </p:txBody>
      </p:sp>
      <p:sp>
        <p:nvSpPr>
          <p:cNvPr id="239" name="TextBox 12"/>
          <p:cNvSpPr txBox="true"/>
          <p:nvPr/>
        </p:nvSpPr>
        <p:spPr>
          <a:xfrm rot="0">
            <a:off x="517924" y="2315528"/>
            <a:ext cx="2442776" cy="1758731"/>
          </a:xfrm>
          <a:prstGeom prst="rect">
            <a:avLst/>
          </a:prstGeom>
          <a:ln/>
        </p:spPr>
        <p:txBody>
          <a:bodyPr vert="horz" wrap="square" lIns="66008" tIns="33052" rIns="66008" bIns="33052" rtlCol="false" anchor="t" anchorCtr="fals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包括新型冠状病毒感染、流感、疱疹性咽峡炎等，主要通过飞沫传播，夏季因空调使用频繁、通风不足导致传播风险增加。</a:t>
            </a:r>
            <a:endParaRPr/>
          </a:p>
        </p:txBody>
      </p:sp>
      <p:sp>
        <p:nvSpPr>
          <p:cNvPr id="240" name="AutoShape 13"/>
          <p:cNvSpPr/>
          <p:nvPr/>
        </p:nvSpPr>
        <p:spPr>
          <a:xfrm rot="0">
            <a:off x="3262749" y="2142172"/>
            <a:ext cx="2759613" cy="2160303"/>
          </a:xfrm>
          <a:prstGeom prst="roundRect">
            <a:avLst>
              <a:gd name="adj" fmla="val 7233"/>
            </a:avLst>
          </a:prstGeom>
          <a:solidFill>
            <a:schemeClr val="lt2">
              <a:alpha val="61000"/>
            </a:schemeClr>
          </a:solidFill>
          <a:ln/>
        </p:spPr>
        <p:txBody>
          <a:bodyPr/>
          <a:p>
            <a:pPr/>
            <a:endParaRPr/>
          </a:p>
        </p:txBody>
      </p:sp>
      <p:sp>
        <p:nvSpPr>
          <p:cNvPr id="241" name="AutoShape 14"/>
          <p:cNvSpPr/>
          <p:nvPr/>
        </p:nvSpPr>
        <p:spPr>
          <a:xfrm rot="0">
            <a:off x="6163149" y="2142172"/>
            <a:ext cx="2759613" cy="2151063"/>
          </a:xfrm>
          <a:prstGeom prst="roundRect">
            <a:avLst>
              <a:gd name="adj" fmla="val 7233"/>
            </a:avLst>
          </a:prstGeom>
          <a:solidFill>
            <a:schemeClr val="lt2">
              <a:alpha val="60000"/>
            </a:schemeClr>
          </a:solidFill>
          <a:ln/>
        </p:spPr>
        <p:txBody>
          <a:bodyPr/>
          <a:p>
            <a:pPr/>
            <a:endParaRPr/>
          </a:p>
        </p:txBody>
      </p:sp>
      <p:sp>
        <p:nvSpPr>
          <p:cNvPr id="242" name="AutoShape 15"/>
          <p:cNvSpPr/>
          <p:nvPr/>
        </p:nvSpPr>
        <p:spPr>
          <a:xfrm rot="0">
            <a:off x="9066393" y="2142172"/>
            <a:ext cx="2759613" cy="2151063"/>
          </a:xfrm>
          <a:prstGeom prst="roundRect">
            <a:avLst>
              <a:gd name="adj" fmla="val 7233"/>
            </a:avLst>
          </a:prstGeom>
          <a:solidFill>
            <a:schemeClr val="lt2">
              <a:alpha val="61000"/>
            </a:schemeClr>
          </a:solidFill>
          <a:ln/>
        </p:spPr>
        <p:txBody>
          <a:bodyPr/>
          <a:p>
            <a:pPr/>
            <a:endParaRPr/>
          </a:p>
        </p:txBody>
      </p:sp>
      <p:sp>
        <p:nvSpPr>
          <p:cNvPr id="243" name="TextBox 16"/>
          <p:cNvSpPr txBox="true"/>
          <p:nvPr/>
        </p:nvSpPr>
        <p:spPr>
          <a:xfrm rot="0">
            <a:off x="3421168" y="2315528"/>
            <a:ext cx="2442776" cy="1758731"/>
          </a:xfrm>
          <a:prstGeom prst="rect">
            <a:avLst/>
          </a:prstGeom>
          <a:ln/>
        </p:spPr>
        <p:txBody>
          <a:bodyPr vert="horz" wrap="square" lIns="66008" tIns="33052" rIns="66008" bIns="33052" rtlCol="false" anchor="t" anchorCtr="fals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如细菌性痢疾、霍乱、诺如病毒感染等，因高温加速食物腐败、水源污染及苍蝇滋生，易通过污染的食物或水传播。</a:t>
            </a:r>
            <a:endParaRPr/>
          </a:p>
        </p:txBody>
      </p:sp>
      <p:sp>
        <p:nvSpPr>
          <p:cNvPr id="244" name="TextBox 17"/>
          <p:cNvSpPr txBox="true"/>
          <p:nvPr/>
        </p:nvSpPr>
        <p:spPr>
          <a:xfrm rot="0">
            <a:off x="6321567" y="2315528"/>
            <a:ext cx="2442776" cy="1758731"/>
          </a:xfrm>
          <a:prstGeom prst="rect">
            <a:avLst/>
          </a:prstGeom>
          <a:ln/>
        </p:spPr>
        <p:txBody>
          <a:bodyPr vert="horz" wrap="square" lIns="66008" tIns="33052" rIns="66008" bIns="33052" rtlCol="false" anchor="t" anchorCtr="fals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以登革热、流行性乙型脑炎、恙虫病为代表，由蚊虫叮咬传播，夏季蚊虫密度高且活动频繁，需重点防范积水环境。</a:t>
            </a:r>
            <a:endParaRPr/>
          </a:p>
        </p:txBody>
      </p:sp>
      <p:sp>
        <p:nvSpPr>
          <p:cNvPr id="245" name="TextBox 18"/>
          <p:cNvSpPr txBox="true"/>
          <p:nvPr/>
        </p:nvSpPr>
        <p:spPr>
          <a:xfrm rot="0">
            <a:off x="9224811" y="2315528"/>
            <a:ext cx="2442776" cy="1758731"/>
          </a:xfrm>
          <a:prstGeom prst="rect">
            <a:avLst/>
          </a:prstGeom>
          <a:ln/>
        </p:spPr>
        <p:txBody>
          <a:bodyPr vert="horz" wrap="square" lIns="66008" tIns="33052" rIns="66008" bIns="33052" rtlCol="false" anchor="t" anchorCtr="fals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手足口病、急性结膜炎（红眼病）等，通过直接接触患者或污染物传播，儿童因卫生意识薄弱更易感染。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 dpi="0" rotWithShape="true">
          <a:blip r:embed="rId1">
            <a:alphaModFix amt="100000"/>
          </a:blip>
          <a:srcRect/>
          <a:stretch>
            <a:fillRect l="0" t="0" r="0" b="0"/>
          </a:stretch>
        </a:blipFill>
      </p:bgPr>
    </p:bg>
    <p:spTree>
      <p:nvGrpSpPr>
        <p:cNvPr id="2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Box 2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vert="horz" wrap="square" lIns="123825" tIns="123825" rIns="57150" bIns="123825" rtlCol="false" anchor="ctr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true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高发区域特点</a:t>
            </a:r>
            <a:endParaRPr/>
          </a:p>
        </p:txBody>
      </p:sp>
      <p:sp>
        <p:nvSpPr>
          <p:cNvPr id="248" name="AutoShape 3"/>
          <p:cNvSpPr/>
          <p:nvPr/>
        </p:nvSpPr>
        <p:spPr>
          <a:xfrm rot="0">
            <a:off x="839115" y="1512589"/>
            <a:ext cx="197186" cy="197186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txBody>
          <a:bodyPr/>
          <a:p>
            <a:pPr/>
            <a:endParaRPr/>
          </a:p>
        </p:txBody>
      </p:sp>
      <p:sp>
        <p:nvSpPr>
          <p:cNvPr id="249" name="AutoShape 4"/>
          <p:cNvSpPr/>
          <p:nvPr/>
        </p:nvSpPr>
        <p:spPr>
          <a:xfrm rot="0">
            <a:off x="839115" y="2734848"/>
            <a:ext cx="197186" cy="197186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txBody>
          <a:bodyPr/>
          <a:p>
            <a:pPr/>
            <a:endParaRPr/>
          </a:p>
        </p:txBody>
      </p:sp>
      <p:sp>
        <p:nvSpPr>
          <p:cNvPr id="250" name="AutoShape 5"/>
          <p:cNvSpPr/>
          <p:nvPr/>
        </p:nvSpPr>
        <p:spPr>
          <a:xfrm rot="0">
            <a:off x="839115" y="5185395"/>
            <a:ext cx="197186" cy="197186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txBody>
          <a:bodyPr/>
          <a:p>
            <a:pPr/>
            <a:endParaRPr/>
          </a:p>
        </p:txBody>
      </p:sp>
      <p:cxnSp>
        <p:nvCxnSpPr>
          <p:cNvPr id="251" name="Connector 6"/>
          <p:cNvCxnSpPr/>
          <p:nvPr/>
        </p:nvCxnSpPr>
        <p:spPr>
          <a:xfrm>
            <a:off x="937708" y="1624780"/>
            <a:ext cx="0" cy="5245143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52" name="AutoShape 7"/>
          <p:cNvSpPr/>
          <p:nvPr/>
        </p:nvSpPr>
        <p:spPr>
          <a:xfrm rot="0">
            <a:off x="839115" y="3958481"/>
            <a:ext cx="197186" cy="197186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txBody>
          <a:bodyPr/>
          <a:p>
            <a:pPr/>
            <a:endParaRPr/>
          </a:p>
        </p:txBody>
      </p:sp>
      <p:sp>
        <p:nvSpPr>
          <p:cNvPr id="253" name="TextBox 8"/>
          <p:cNvSpPr txBox="true"/>
          <p:nvPr/>
        </p:nvSpPr>
        <p:spPr>
          <a:xfrm rot="0">
            <a:off x="1297192" y="1308287"/>
            <a:ext cx="4348638" cy="605790"/>
          </a:xfrm>
          <a:prstGeom prst="rect">
            <a:avLst/>
          </a:prstGeom>
          <a:ln/>
        </p:spPr>
        <p:txBody>
          <a:bodyPr vert="horz" wrap="square" lIns="123825" tIns="123825" rIns="57150" bIns="123825" rtlCol="false" anchor="t" anchorCtr="false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湿热气候区</a:t>
            </a:r>
            <a:endParaRPr/>
          </a:p>
        </p:txBody>
      </p:sp>
      <p:sp>
        <p:nvSpPr>
          <p:cNvPr id="254" name="TextBox 9"/>
          <p:cNvSpPr txBox="true"/>
          <p:nvPr/>
        </p:nvSpPr>
        <p:spPr>
          <a:xfrm rot="0">
            <a:off x="1297192" y="3754179"/>
            <a:ext cx="4414526" cy="624840"/>
          </a:xfrm>
          <a:prstGeom prst="rect">
            <a:avLst/>
          </a:prstGeom>
          <a:ln/>
        </p:spPr>
        <p:txBody>
          <a:bodyPr vert="horz" wrap="square" lIns="123825" tIns="123825" rIns="57150" bIns="123825" rtlCol="false" anchor="t" anchorCtr="false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卫生条件薄弱区</a:t>
            </a:r>
            <a:endParaRPr/>
          </a:p>
        </p:txBody>
      </p:sp>
      <p:sp>
        <p:nvSpPr>
          <p:cNvPr id="255" name="TextBox 10"/>
          <p:cNvSpPr txBox="true"/>
          <p:nvPr/>
        </p:nvSpPr>
        <p:spPr>
          <a:xfrm rot="0">
            <a:off x="1297192" y="2533342"/>
            <a:ext cx="4348638" cy="605790"/>
          </a:xfrm>
          <a:prstGeom prst="rect">
            <a:avLst/>
          </a:prstGeom>
          <a:ln/>
        </p:spPr>
        <p:txBody>
          <a:bodyPr vert="horz" wrap="square" lIns="123825" tIns="123825" rIns="57150" bIns="123825" rtlCol="false" anchor="t" anchorCtr="false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人口密集场所</a:t>
            </a:r>
            <a:endParaRPr/>
          </a:p>
        </p:txBody>
      </p:sp>
      <p:sp>
        <p:nvSpPr>
          <p:cNvPr id="256" name="TextBox 11"/>
          <p:cNvSpPr txBox="true"/>
          <p:nvPr/>
        </p:nvSpPr>
        <p:spPr>
          <a:xfrm rot="0">
            <a:off x="1297192" y="4976754"/>
            <a:ext cx="4414526" cy="624840"/>
          </a:xfrm>
          <a:prstGeom prst="rect">
            <a:avLst/>
          </a:prstGeom>
          <a:ln/>
        </p:spPr>
        <p:txBody>
          <a:bodyPr vert="horz" wrap="square" lIns="123825" tIns="123825" rIns="57150" bIns="123825" rtlCol="false" anchor="t" anchorCtr="false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水域周边环境</a:t>
            </a:r>
            <a:endParaRPr/>
          </a:p>
        </p:txBody>
      </p:sp>
      <p:sp>
        <p:nvSpPr>
          <p:cNvPr id="257" name="TextBox 12"/>
          <p:cNvSpPr txBox="true"/>
          <p:nvPr/>
        </p:nvSpPr>
        <p:spPr>
          <a:xfrm rot="0">
            <a:off x="1297192" y="1813874"/>
            <a:ext cx="4798808" cy="871282"/>
          </a:xfrm>
          <a:prstGeom prst="rect">
            <a:avLst/>
          </a:prstGeom>
          <a:ln/>
        </p:spPr>
        <p:txBody>
          <a:bodyPr vert="horz" wrap="square" lIns="123825" tIns="0" rIns="57150" bIns="0" rtlCol="false" anchor="t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南方沿海及长江流域夏季高温多雨，利于病原体繁殖，登革热、细菌性痢疾等发病率显著上升。</a:t>
            </a:r>
            <a:endParaRPr/>
          </a:p>
        </p:txBody>
      </p:sp>
      <p:sp>
        <p:nvSpPr>
          <p:cNvPr id="258" name="TextBox 13"/>
          <p:cNvSpPr txBox="true"/>
          <p:nvPr/>
        </p:nvSpPr>
        <p:spPr>
          <a:xfrm rot="0">
            <a:off x="1297192" y="3060491"/>
            <a:ext cx="4798808" cy="806539"/>
          </a:xfrm>
          <a:prstGeom prst="rect">
            <a:avLst/>
          </a:prstGeom>
          <a:ln/>
        </p:spPr>
        <p:txBody>
          <a:bodyPr vert="horz" wrap="square" lIns="123825" tIns="0" rIns="57150" bIns="0" rtlCol="false" anchor="t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学校、托幼机构、商场等因人员聚集且通风不良，易暴发手足口病、流感等呼吸道和接触性传染病。</a:t>
            </a:r>
            <a:endParaRPr/>
          </a:p>
        </p:txBody>
      </p:sp>
      <p:sp>
        <p:nvSpPr>
          <p:cNvPr id="259" name="TextBox 14"/>
          <p:cNvSpPr txBox="true"/>
          <p:nvPr/>
        </p:nvSpPr>
        <p:spPr>
          <a:xfrm rot="0">
            <a:off x="1297192" y="4284150"/>
            <a:ext cx="4798808" cy="806539"/>
          </a:xfrm>
          <a:prstGeom prst="rect">
            <a:avLst/>
          </a:prstGeom>
          <a:ln/>
        </p:spPr>
        <p:txBody>
          <a:bodyPr vert="horz" wrap="square" lIns="123825" tIns="0" rIns="57150" bIns="0" rtlCol="false" anchor="t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农村或城乡结合部饮用水消毒不彻底、垃圾处理不及时，易引发霍乱、伤寒等肠道传染病流行。</a:t>
            </a:r>
            <a:endParaRPr/>
          </a:p>
        </p:txBody>
      </p:sp>
      <p:sp>
        <p:nvSpPr>
          <p:cNvPr id="260" name="TextBox 15"/>
          <p:cNvSpPr txBox="true"/>
          <p:nvPr/>
        </p:nvSpPr>
        <p:spPr>
          <a:xfrm rot="0">
            <a:off x="1297192" y="5506725"/>
            <a:ext cx="4798808" cy="806539"/>
          </a:xfrm>
          <a:prstGeom prst="rect">
            <a:avLst/>
          </a:prstGeom>
          <a:ln/>
        </p:spPr>
        <p:txBody>
          <a:bodyPr vert="horz" wrap="square" lIns="123825" tIns="0" rIns="57150" bIns="0" rtlCol="false" anchor="t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池塘、稻田等积水区域易滋生蚊虫，成为乙脑、登革热等虫媒传染病的高风险传播地。</a:t>
            </a:r>
            <a:endParaRPr/>
          </a:p>
        </p:txBody>
      </p:sp>
      <p:pic>
        <p:nvPicPr>
          <p:cNvPr id="261" name="Picture 16"/>
          <p:cNvPicPr>
            <a:picLocks noChangeAspect="true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 rot="0">
            <a:off x="6770350" y="1424882"/>
            <a:ext cx="4591344" cy="2250689"/>
          </a:xfrm>
          <a:prstGeom prst="rect">
            <a:avLst/>
          </a:prstGeom>
        </p:spPr>
      </p:pic>
      <p:pic>
        <p:nvPicPr>
          <p:cNvPr id="262" name="Picture 17"/>
          <p:cNvPicPr>
            <a:picLocks noChangeAspect="true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 rot="0">
            <a:off x="6770350" y="3789507"/>
            <a:ext cx="4591344" cy="225068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 dpi="0" rotWithShape="true">
          <a:blip r:embed="rId1">
            <a:alphaModFix amt="100000"/>
          </a:blip>
          <a:srcRect/>
          <a:stretch>
            <a:fillRect l="0" t="0" r="0" b="0"/>
          </a:stretch>
        </a:blipFill>
      </p:bgPr>
    </p:bg>
    <p:spTree>
      <p:nvGrpSpPr>
        <p:cNvPr id="2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AutoShape 2"/>
          <p:cNvSpPr/>
          <p:nvPr/>
        </p:nvSpPr>
        <p:spPr>
          <a:xfrm rot="0">
            <a:off x="534909" y="1907184"/>
            <a:ext cx="3648075" cy="477752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false" anchor="b" anchorCtr="false">
            <a:noAutofit/>
          </a:bodyPr>
          <a:lstStyle/>
          <a:p>
            <a:pPr algn="r">
              <a:spcBef>
                <a:spcPts val="270"/>
              </a:spcBef>
              <a:defRPr/>
            </a:pPr>
            <a:r>
              <a:rPr lang="en-US" sz="24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儿童及婴幼儿</a:t>
            </a:r>
            <a:endParaRPr lang="en-US" sz="1100"/>
          </a:p>
        </p:txBody>
      </p:sp>
      <p:sp>
        <p:nvSpPr>
          <p:cNvPr id="265" name="AutoShape 3"/>
          <p:cNvSpPr/>
          <p:nvPr/>
        </p:nvSpPr>
        <p:spPr>
          <a:xfrm rot="0">
            <a:off x="8034635" y="1906360"/>
            <a:ext cx="3648075" cy="479402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false" anchor="b" anchorCtr="false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24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老年人及慢性病患者</a:t>
            </a:r>
            <a:endParaRPr lang="en-US" sz="1100"/>
          </a:p>
        </p:txBody>
      </p:sp>
      <p:sp>
        <p:nvSpPr>
          <p:cNvPr id="266" name="TextBox 4"/>
          <p:cNvSpPr txBox="true"/>
          <p:nvPr/>
        </p:nvSpPr>
        <p:spPr>
          <a:xfrm rot="0">
            <a:off x="534909" y="2402205"/>
            <a:ext cx="3648075" cy="1110351"/>
          </a:xfrm>
          <a:prstGeom prst="rect">
            <a:avLst/>
          </a:prstGeom>
          <a:ln/>
        </p:spPr>
        <p:txBody>
          <a:bodyPr vert="horz" wrap="square" lIns="91440" tIns="45720" rIns="91440" bIns="45720" rtlCol="false" anchor="t" anchorCtr="false">
            <a:noAutofit/>
          </a:bodyPr>
          <a:lstStyle/>
          <a:p>
            <a:pPr algn="r">
              <a:lnSpc>
                <a:spcPct val="140000"/>
              </a:lnSpc>
              <a:spcBef>
                <a:spcPts val="375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免疫系统发育不完善，手足口病、轮状病毒肠炎等发病率高，且易发展为重症。</a:t>
            </a:r>
            <a:endParaRPr/>
          </a:p>
        </p:txBody>
      </p:sp>
      <p:sp>
        <p:nvSpPr>
          <p:cNvPr id="267" name="TextBox 5"/>
          <p:cNvSpPr txBox="true"/>
          <p:nvPr/>
        </p:nvSpPr>
        <p:spPr>
          <a:xfrm rot="0">
            <a:off x="8034635" y="2402205"/>
            <a:ext cx="3648075" cy="1110351"/>
          </a:xfrm>
          <a:prstGeom prst="rect">
            <a:avLst/>
          </a:prstGeom>
          <a:ln/>
        </p:spPr>
        <p:txBody>
          <a:bodyPr vert="horz" wrap="square" lIns="91440" tIns="45720" rIns="91440" bIns="45720" rtlCol="false" anchor="t" anchorCtr="false">
            <a:noAutofit/>
          </a:bodyPr>
          <a:lstStyle/>
          <a:p>
            <a:pPr algn="l">
              <a:lnSpc>
                <a:spcPct val="140000"/>
              </a:lnSpc>
              <a:spcBef>
                <a:spcPts val="375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免疫力低下，感染新冠病毒或流感后更易出现肺炎等并发症，需加强防护。</a:t>
            </a:r>
            <a:endParaRPr/>
          </a:p>
        </p:txBody>
      </p:sp>
      <p:sp>
        <p:nvSpPr>
          <p:cNvPr id="268" name="TextBox 6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vert="horz" wrap="square" lIns="123825" tIns="123825" rIns="57150" bIns="123825" rtlCol="false" anchor="t" anchorCtr="false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true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易感人群分析</a:t>
            </a:r>
            <a:endParaRPr/>
          </a:p>
        </p:txBody>
      </p:sp>
      <p:sp>
        <p:nvSpPr>
          <p:cNvPr id="269" name="AutoShape 7"/>
          <p:cNvSpPr/>
          <p:nvPr/>
        </p:nvSpPr>
        <p:spPr>
          <a:xfrm rot="0">
            <a:off x="534909" y="4442458"/>
            <a:ext cx="3648075" cy="477752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false" anchor="b" anchorCtr="false">
            <a:noAutofit/>
          </a:bodyPr>
          <a:lstStyle/>
          <a:p>
            <a:pPr algn="r">
              <a:spcBef>
                <a:spcPts val="270"/>
              </a:spcBef>
              <a:defRPr/>
            </a:pPr>
            <a:r>
              <a:rPr lang="en-US" sz="24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户外工作者</a:t>
            </a:r>
            <a:endParaRPr lang="en-US" sz="1100"/>
          </a:p>
        </p:txBody>
      </p:sp>
      <p:sp>
        <p:nvSpPr>
          <p:cNvPr id="270" name="TextBox 8"/>
          <p:cNvSpPr txBox="true"/>
          <p:nvPr/>
        </p:nvSpPr>
        <p:spPr>
          <a:xfrm rot="0">
            <a:off x="534909" y="4964243"/>
            <a:ext cx="3648075" cy="1137912"/>
          </a:xfrm>
          <a:prstGeom prst="rect">
            <a:avLst/>
          </a:prstGeom>
          <a:ln/>
        </p:spPr>
        <p:txBody>
          <a:bodyPr vert="horz" wrap="square" lIns="91440" tIns="45720" rIns="91440" bIns="45720" rtlCol="false" anchor="t" anchorCtr="false">
            <a:noAutofit/>
          </a:bodyPr>
          <a:lstStyle/>
          <a:p>
            <a:pPr algn="r">
              <a:lnSpc>
                <a:spcPct val="140000"/>
              </a:lnSpc>
              <a:spcBef>
                <a:spcPts val="375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农民、建筑工人等长期暴露于蚊虫叮咬和环境污染物，罹患恙虫病、钩端螺旋体病的风险较高。</a:t>
            </a:r>
            <a:endParaRPr/>
          </a:p>
        </p:txBody>
      </p:sp>
      <p:sp>
        <p:nvSpPr>
          <p:cNvPr id="271" name="AutoShape 9"/>
          <p:cNvSpPr/>
          <p:nvPr/>
        </p:nvSpPr>
        <p:spPr>
          <a:xfrm rot="0">
            <a:off x="8034635" y="4441633"/>
            <a:ext cx="3648075" cy="479402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false" anchor="b" anchorCtr="false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24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旅行者</a:t>
            </a:r>
            <a:endParaRPr lang="en-US" sz="1100"/>
          </a:p>
        </p:txBody>
      </p:sp>
      <p:sp>
        <p:nvSpPr>
          <p:cNvPr id="272" name="TextBox 10"/>
          <p:cNvSpPr txBox="true"/>
          <p:nvPr/>
        </p:nvSpPr>
        <p:spPr>
          <a:xfrm rot="0">
            <a:off x="8034635" y="4964243"/>
            <a:ext cx="3648075" cy="1137912"/>
          </a:xfrm>
          <a:prstGeom prst="rect">
            <a:avLst/>
          </a:prstGeom>
          <a:ln/>
        </p:spPr>
        <p:txBody>
          <a:bodyPr vert="horz" wrap="square" lIns="91440" tIns="45720" rIns="91440" bIns="45720" rtlCol="false" anchor="t" anchorCtr="false">
            <a:noAutofit/>
          </a:bodyPr>
          <a:lstStyle/>
          <a:p>
            <a:pPr algn="l">
              <a:lnSpc>
                <a:spcPct val="140000"/>
              </a:lnSpc>
              <a:spcBef>
                <a:spcPts val="375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前往热带或卫生条件较差地区的人群，可能因接触新病原体或饮食不当感染霍乱、疟疾等地域性传染病。</a:t>
            </a:r>
            <a:endParaRPr/>
          </a:p>
        </p:txBody>
      </p:sp>
      <p:pic>
        <p:nvPicPr>
          <p:cNvPr id="273" name="Picture 11"/>
          <p:cNvPicPr>
            <a:picLocks noChangeAspect="true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0">
            <a:off x="4471754" y="1456718"/>
            <a:ext cx="3177621" cy="2383216"/>
          </a:xfrm>
          <a:prstGeom prst="roundRect">
            <a:avLst/>
          </a:prstGeom>
        </p:spPr>
      </p:pic>
      <p:pic>
        <p:nvPicPr>
          <p:cNvPr id="274" name="Picture 12"/>
          <p:cNvPicPr>
            <a:picLocks noChangeAspect="true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0">
            <a:off x="4471754" y="4003244"/>
            <a:ext cx="3177621" cy="2383216"/>
          </a:xfrm>
          <a:prstGeom prst="round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 dpi="0" rotWithShape="true">
          <a:blip r:embed="rId1">
            <a:alphaModFix amt="100000"/>
          </a:blip>
          <a:srcRect/>
          <a:stretch>
            <a:fillRect l="0" t="0" r="0" b="0"/>
          </a:stretch>
        </a:blipFill>
      </p:bgPr>
    </p:bg>
    <p:spTree>
      <p:nvGrpSpPr>
        <p:cNvPr id="2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TextBox 2"/>
          <p:cNvSpPr txBox="true"/>
          <p:nvPr/>
        </p:nvSpPr>
        <p:spPr>
          <a:xfrm rot="0">
            <a:off x="2492310" y="885494"/>
            <a:ext cx="2051957" cy="1842306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b" anchorCtr="false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4050" b="true">
                <a:solidFill>
                  <a:schemeClr val="accent1">
                    <a:alpha val="100000"/>
                  </a:schemeClr>
                </a:solidFill>
                <a:highlight>
                  <a:srgbClr val="000000">
                    <a:alpha val="0"/>
                  </a:srgbClr>
                </a:highlight>
                <a:latin typeface="Noto Sans SC"/>
                <a:ea typeface="Noto Sans SC"/>
                <a:cs typeface="Noto Sans SC"/>
              </a:rPr>
              <a:t>02</a:t>
            </a:r>
            <a:endParaRPr/>
          </a:p>
        </p:txBody>
      </p:sp>
      <p:sp>
        <p:nvSpPr>
          <p:cNvPr id="277" name="TextBox 3"/>
          <p:cNvSpPr txBox="true"/>
          <p:nvPr/>
        </p:nvSpPr>
        <p:spPr>
          <a:xfrm rot="0">
            <a:off x="845017" y="2736030"/>
            <a:ext cx="8411497" cy="1798058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t" anchorCtr="false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4500" b="true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主要传播途径</a:t>
            </a:r>
            <a:endParaRPr/>
          </a:p>
        </p:txBody>
      </p:sp>
      <p:sp>
        <p:nvSpPr>
          <p:cNvPr id="278" name="TextBox 4"/>
          <p:cNvSpPr txBox="true"/>
          <p:nvPr/>
        </p:nvSpPr>
        <p:spPr>
          <a:xfrm rot="0">
            <a:off x="845017" y="885494"/>
            <a:ext cx="1775465" cy="1842306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b" anchorCtr="false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sz="4050" b="true">
                <a:solidFill>
                  <a:schemeClr val="accent1">
                    <a:alpha val="100000"/>
                  </a:schemeClr>
                </a:solidFill>
                <a:highlight>
                  <a:srgbClr val="000000">
                    <a:alpha val="0"/>
                  </a:srgbClr>
                </a:highlight>
                <a:latin typeface="Noto Sans SC"/>
                <a:ea typeface="Noto Sans SC"/>
                <a:cs typeface="Noto Sans SC"/>
              </a:rPr>
              <a:t>PART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 dpi="0" rotWithShape="true">
          <a:blip r:embed="rId1">
            <a:alphaModFix amt="100000"/>
          </a:blip>
          <a:srcRect/>
          <a:stretch>
            <a:fillRect l="0" t="0" r="0" b="0"/>
          </a:stretch>
        </a:blipFill>
      </p:bgPr>
    </p:bg>
    <p:spTree>
      <p:nvGrpSpPr>
        <p:cNvPr id="2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Picture 2"/>
          <p:cNvPicPr>
            <a:picLocks noChangeAspect="true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 rot="0">
            <a:off x="415139" y="4117503"/>
            <a:ext cx="3641228" cy="2199758"/>
          </a:xfrm>
          <a:prstGeom prst="rect">
            <a:avLst/>
          </a:prstGeom>
        </p:spPr>
      </p:pic>
      <p:sp>
        <p:nvSpPr>
          <p:cNvPr id="281" name="TextBox 3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vert="horz" wrap="square" lIns="123825" tIns="123825" rIns="57150" bIns="123825" rtlCol="false" anchor="ctr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true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空气飞沫传播</a:t>
            </a:r>
            <a:endParaRPr/>
          </a:p>
        </p:txBody>
      </p:sp>
      <p:sp>
        <p:nvSpPr>
          <p:cNvPr id="282" name="AutoShape 4"/>
          <p:cNvSpPr/>
          <p:nvPr/>
        </p:nvSpPr>
        <p:spPr>
          <a:xfrm rot="0">
            <a:off x="415139" y="1548934"/>
            <a:ext cx="3641228" cy="2484463"/>
          </a:xfrm>
          <a:prstGeom prst="round2SameRect">
            <a:avLst/>
          </a:prstGeom>
          <a:solidFill>
            <a:schemeClr val="lt2">
              <a:alpha val="80000"/>
            </a:schemeClr>
          </a:solidFill>
          <a:ln/>
        </p:spPr>
        <p:txBody>
          <a:bodyPr/>
          <a:p>
            <a:pPr/>
            <a:endParaRPr/>
          </a:p>
        </p:txBody>
      </p:sp>
      <p:sp>
        <p:nvSpPr>
          <p:cNvPr id="283" name="AutoShape 5"/>
          <p:cNvSpPr/>
          <p:nvPr/>
        </p:nvSpPr>
        <p:spPr>
          <a:xfrm rot="0">
            <a:off x="1902378" y="1325563"/>
            <a:ext cx="666750" cy="666750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txBody>
          <a:bodyPr/>
          <a:p>
            <a:pPr/>
            <a:endParaRPr/>
          </a:p>
        </p:txBody>
      </p:sp>
      <p:sp>
        <p:nvSpPr>
          <p:cNvPr id="284" name="TextBox 6"/>
          <p:cNvSpPr txBox="true"/>
          <p:nvPr/>
        </p:nvSpPr>
        <p:spPr>
          <a:xfrm rot="0">
            <a:off x="567539" y="2121051"/>
            <a:ext cx="3336428" cy="611700"/>
          </a:xfrm>
          <a:prstGeom prst="rect">
            <a:avLst/>
          </a:prstGeom>
          <a:ln/>
        </p:spPr>
        <p:txBody>
          <a:bodyPr vert="horz" wrap="square" lIns="123825" tIns="123825" rIns="57150" bIns="123825" rtlCol="false" anchor="t" anchorCtr="false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近距离接触传播</a:t>
            </a:r>
            <a:endParaRPr/>
          </a:p>
        </p:txBody>
      </p:sp>
      <p:sp>
        <p:nvSpPr>
          <p:cNvPr id="285" name="TextBox 7"/>
          <p:cNvSpPr txBox="true"/>
          <p:nvPr/>
        </p:nvSpPr>
        <p:spPr>
          <a:xfrm rot="0">
            <a:off x="534201" y="2664351"/>
            <a:ext cx="3403103" cy="1283321"/>
          </a:xfrm>
          <a:prstGeom prst="rect">
            <a:avLst/>
          </a:prstGeom>
          <a:ln/>
        </p:spPr>
        <p:txBody>
          <a:bodyPr vert="horz" wrap="square" lIns="123825" tIns="123825" rIns="57150" bIns="123825" rtlCol="false" anchor="t" anchorCtr="fals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感染者咳嗽、打喷嚏或说话时产生的飞沫可直接被他人吸入，导致病原体传播，如流感、肺结核等。  </a:t>
            </a:r>
            <a:endParaRPr/>
          </a:p>
        </p:txBody>
      </p:sp>
      <p:sp>
        <p:nvSpPr>
          <p:cNvPr id="286" name="TextBox 8"/>
          <p:cNvSpPr txBox="true"/>
          <p:nvPr/>
        </p:nvSpPr>
        <p:spPr>
          <a:xfrm rot="0">
            <a:off x="1902378" y="1293833"/>
            <a:ext cx="666750" cy="730211"/>
          </a:xfrm>
          <a:prstGeom prst="rect">
            <a:avLst/>
          </a:prstGeom>
          <a:noFill/>
          <a:ln/>
        </p:spPr>
        <p:txBody>
          <a:bodyPr vert="horz" wrap="none" lIns="0" tIns="0" rIns="0" bIns="0" rtlCol="false" anchor="ctr" anchorCtr="false">
            <a:noAutofit/>
          </a:bodyPr>
          <a:lstStyle/>
          <a:p>
            <a:pPr algn="ctr">
              <a:lnSpc>
                <a:spcPct val="100000"/>
              </a:lnSpc>
              <a:spcBef>
                <a:spcPct val="1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/>
          </a:p>
        </p:txBody>
      </p:sp>
      <p:sp>
        <p:nvSpPr>
          <p:cNvPr id="287" name="AutoShape 9"/>
          <p:cNvSpPr/>
          <p:nvPr/>
        </p:nvSpPr>
        <p:spPr>
          <a:xfrm rot="0">
            <a:off x="4190723" y="1548934"/>
            <a:ext cx="3641228" cy="2484463"/>
          </a:xfrm>
          <a:prstGeom prst="round2SameRect">
            <a:avLst/>
          </a:prstGeom>
          <a:solidFill>
            <a:schemeClr val="lt2">
              <a:alpha val="80000"/>
            </a:schemeClr>
          </a:solidFill>
          <a:ln/>
        </p:spPr>
        <p:txBody>
          <a:bodyPr/>
          <a:p>
            <a:pPr/>
            <a:endParaRPr/>
          </a:p>
        </p:txBody>
      </p:sp>
      <p:sp>
        <p:nvSpPr>
          <p:cNvPr id="288" name="AutoShape 10"/>
          <p:cNvSpPr/>
          <p:nvPr/>
        </p:nvSpPr>
        <p:spPr>
          <a:xfrm rot="0">
            <a:off x="5677962" y="1312256"/>
            <a:ext cx="666750" cy="666750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txBody>
          <a:bodyPr/>
          <a:p>
            <a:pPr/>
            <a:endParaRPr/>
          </a:p>
        </p:txBody>
      </p:sp>
      <p:sp>
        <p:nvSpPr>
          <p:cNvPr id="289" name="TextBox 11"/>
          <p:cNvSpPr txBox="true"/>
          <p:nvPr/>
        </p:nvSpPr>
        <p:spPr>
          <a:xfrm rot="0">
            <a:off x="4343123" y="2121051"/>
            <a:ext cx="3336428" cy="611700"/>
          </a:xfrm>
          <a:prstGeom prst="rect">
            <a:avLst/>
          </a:prstGeom>
          <a:ln/>
        </p:spPr>
        <p:txBody>
          <a:bodyPr vert="horz" wrap="square" lIns="123825" tIns="123825" rIns="57150" bIns="123825" rtlCol="false" anchor="t" anchorCtr="false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密闭空间风险</a:t>
            </a:r>
            <a:endParaRPr/>
          </a:p>
        </p:txBody>
      </p:sp>
      <p:sp>
        <p:nvSpPr>
          <p:cNvPr id="290" name="TextBox 12"/>
          <p:cNvSpPr txBox="true"/>
          <p:nvPr/>
        </p:nvSpPr>
        <p:spPr>
          <a:xfrm rot="0">
            <a:off x="4309785" y="2664351"/>
            <a:ext cx="3403103" cy="1283321"/>
          </a:xfrm>
          <a:prstGeom prst="rect">
            <a:avLst/>
          </a:prstGeom>
          <a:ln/>
        </p:spPr>
        <p:txBody>
          <a:bodyPr vert="horz" wrap="square" lIns="123825" tIns="123825" rIns="57150" bIns="123825" rtlCol="false" anchor="t" anchorCtr="fals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在通风不良的室内环境（如空调房、车厢）中，飞沫悬浮时间延长，易造成群体性感染。  </a:t>
            </a:r>
            <a:endParaRPr/>
          </a:p>
        </p:txBody>
      </p:sp>
      <p:sp>
        <p:nvSpPr>
          <p:cNvPr id="291" name="TextBox 13"/>
          <p:cNvSpPr txBox="true"/>
          <p:nvPr/>
        </p:nvSpPr>
        <p:spPr>
          <a:xfrm rot="0">
            <a:off x="5677962" y="1280525"/>
            <a:ext cx="666750" cy="730211"/>
          </a:xfrm>
          <a:prstGeom prst="rect">
            <a:avLst/>
          </a:prstGeom>
          <a:noFill/>
          <a:ln/>
        </p:spPr>
        <p:txBody>
          <a:bodyPr vert="horz" wrap="none" lIns="0" tIns="0" rIns="0" bIns="0" rtlCol="false" anchor="ctr" anchorCtr="false">
            <a:noAutofit/>
          </a:bodyPr>
          <a:lstStyle/>
          <a:p>
            <a:pPr algn="ctr">
              <a:lnSpc>
                <a:spcPct val="100000"/>
              </a:lnSpc>
              <a:spcBef>
                <a:spcPct val="1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/>
          </a:p>
        </p:txBody>
      </p:sp>
      <p:sp>
        <p:nvSpPr>
          <p:cNvPr id="292" name="AutoShape 14"/>
          <p:cNvSpPr/>
          <p:nvPr/>
        </p:nvSpPr>
        <p:spPr>
          <a:xfrm rot="0">
            <a:off x="7951179" y="1548934"/>
            <a:ext cx="3641228" cy="2484463"/>
          </a:xfrm>
          <a:prstGeom prst="round2SameRect">
            <a:avLst/>
          </a:prstGeom>
          <a:solidFill>
            <a:schemeClr val="lt2">
              <a:alpha val="80000"/>
            </a:schemeClr>
          </a:solidFill>
          <a:ln/>
        </p:spPr>
        <p:txBody>
          <a:bodyPr/>
          <a:p>
            <a:pPr/>
            <a:endParaRPr/>
          </a:p>
        </p:txBody>
      </p:sp>
      <p:sp>
        <p:nvSpPr>
          <p:cNvPr id="293" name="AutoShape 15"/>
          <p:cNvSpPr/>
          <p:nvPr/>
        </p:nvSpPr>
        <p:spPr>
          <a:xfrm rot="0">
            <a:off x="9438418" y="1312256"/>
            <a:ext cx="666750" cy="666750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txBody>
          <a:bodyPr/>
          <a:p>
            <a:pPr/>
            <a:endParaRPr/>
          </a:p>
        </p:txBody>
      </p:sp>
      <p:sp>
        <p:nvSpPr>
          <p:cNvPr id="294" name="TextBox 16"/>
          <p:cNvSpPr txBox="true"/>
          <p:nvPr/>
        </p:nvSpPr>
        <p:spPr>
          <a:xfrm rot="0">
            <a:off x="8103579" y="2121051"/>
            <a:ext cx="3336428" cy="611700"/>
          </a:xfrm>
          <a:prstGeom prst="rect">
            <a:avLst/>
          </a:prstGeom>
          <a:ln/>
        </p:spPr>
        <p:txBody>
          <a:bodyPr vert="horz" wrap="square" lIns="123825" tIns="123825" rIns="57150" bIns="123825" rtlCol="false" anchor="t" anchorCtr="false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防护措施</a:t>
            </a:r>
            <a:endParaRPr/>
          </a:p>
        </p:txBody>
      </p:sp>
      <p:sp>
        <p:nvSpPr>
          <p:cNvPr id="295" name="TextBox 17"/>
          <p:cNvSpPr txBox="true"/>
          <p:nvPr/>
        </p:nvSpPr>
        <p:spPr>
          <a:xfrm rot="0">
            <a:off x="8070242" y="2664351"/>
            <a:ext cx="3403103" cy="1283321"/>
          </a:xfrm>
          <a:prstGeom prst="rect">
            <a:avLst/>
          </a:prstGeom>
          <a:ln/>
        </p:spPr>
        <p:txBody>
          <a:bodyPr vert="horz" wrap="square" lIns="123825" tIns="123825" rIns="57150" bIns="123825" rtlCol="false" anchor="t" anchorCtr="fals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佩戴口罩、保持1米以上社交距离、定期开窗通风可有效降低传播概率。</a:t>
            </a:r>
            <a:endParaRPr/>
          </a:p>
        </p:txBody>
      </p:sp>
      <p:sp>
        <p:nvSpPr>
          <p:cNvPr id="296" name="TextBox 18"/>
          <p:cNvSpPr txBox="true"/>
          <p:nvPr/>
        </p:nvSpPr>
        <p:spPr>
          <a:xfrm rot="0">
            <a:off x="9438418" y="1280525"/>
            <a:ext cx="666750" cy="730211"/>
          </a:xfrm>
          <a:prstGeom prst="rect">
            <a:avLst/>
          </a:prstGeom>
          <a:noFill/>
          <a:ln/>
        </p:spPr>
        <p:txBody>
          <a:bodyPr vert="horz" wrap="none" lIns="0" tIns="0" rIns="0" bIns="0" rtlCol="false" anchor="ctr" anchorCtr="false">
            <a:noAutofit/>
          </a:bodyPr>
          <a:lstStyle/>
          <a:p>
            <a:pPr algn="ctr">
              <a:lnSpc>
                <a:spcPct val="100000"/>
              </a:lnSpc>
              <a:spcBef>
                <a:spcPct val="1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/>
          </a:p>
        </p:txBody>
      </p:sp>
      <p:pic>
        <p:nvPicPr>
          <p:cNvPr id="297" name="Picture 19"/>
          <p:cNvPicPr>
            <a:picLocks noChangeAspect="true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 rot="0">
            <a:off x="7951179" y="4117503"/>
            <a:ext cx="3641228" cy="2199758"/>
          </a:xfrm>
          <a:prstGeom prst="rect">
            <a:avLst/>
          </a:prstGeom>
        </p:spPr>
      </p:pic>
      <p:pic>
        <p:nvPicPr>
          <p:cNvPr id="298" name="Picture 20"/>
          <p:cNvPicPr>
            <a:picLocks noChangeAspect="true"/>
          </p:cNvPicPr>
          <p:nvPr/>
        </p:nvPicPr>
        <p:blipFill>
          <a:blip r:embed="rId4">
            <a:alphaModFix amt="100000"/>
          </a:blip>
          <a:srcRect/>
          <a:stretch>
            <a:fillRect/>
          </a:stretch>
        </p:blipFill>
        <p:spPr>
          <a:xfrm rot="0">
            <a:off x="4190723" y="4117503"/>
            <a:ext cx="3641228" cy="219975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r="http://schemas.openxmlformats.org/officeDocument/2006/relationships" xmlns:a="http://schemas.openxmlformats.org/drawingml/2006/main">
  <p:cSld>
    <p:bg>
      <p:bgPr>
        <a:blipFill dpi="0" rotWithShape="true">
          <a:blip r:embed="rId1">
            <a:alphaModFix amt="100000"/>
          </a:blip>
          <a:srcRect/>
          <a:stretch>
            <a:fillRect l="0" t="0" r="0" b="0"/>
          </a:stretch>
        </a:blipFill>
      </p:bgPr>
    </p:bg>
    <p:spTree>
      <p:nvGrpSpPr>
        <p:cNvPr id="2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AutoShape 2"/>
          <p:cNvSpPr/>
          <p:nvPr/>
        </p:nvSpPr>
        <p:spPr>
          <a:xfrm rot="0">
            <a:off x="576687" y="1256209"/>
            <a:ext cx="3308352" cy="3640782"/>
          </a:xfrm>
          <a:prstGeom prst="rect">
            <a:avLst/>
          </a:prstGeom>
          <a:solidFill>
            <a:schemeClr val="lt2">
              <a:alpha val="100000"/>
            </a:schemeClr>
          </a:solidFill>
          <a:ln/>
        </p:spPr>
        <p:txBody>
          <a:bodyPr/>
          <a:p>
            <a:pPr/>
            <a:endParaRPr/>
          </a:p>
        </p:txBody>
      </p:sp>
      <p:sp>
        <p:nvSpPr>
          <p:cNvPr id="301" name="TextBox 3"/>
          <p:cNvSpPr txBox="true"/>
          <p:nvPr/>
        </p:nvSpPr>
        <p:spPr>
          <a:xfrm rot="0">
            <a:off x="802113" y="1434529"/>
            <a:ext cx="2857500" cy="447675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ctr" anchorCtr="false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污染链形成过程</a:t>
            </a:r>
            <a:endParaRPr/>
          </a:p>
        </p:txBody>
      </p:sp>
      <p:sp>
        <p:nvSpPr>
          <p:cNvPr id="302" name="TextBox 4"/>
          <p:cNvSpPr txBox="true"/>
          <p:nvPr/>
        </p:nvSpPr>
        <p:spPr>
          <a:xfrm rot="0">
            <a:off x="620970" y="1909320"/>
            <a:ext cx="3219785" cy="2592766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t" anchorCtr="false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病原体通过粪便污染水源或食品加工环节（如诺如病毒通过带菌者手部污染凉拌菜），在25-37℃环境下每20分钟可增殖1代。沙门氏菌在鸡蛋内的繁殖速度在30℃时比10℃快15倍。</a:t>
            </a:r>
            <a:endParaRPr/>
          </a:p>
        </p:txBody>
      </p:sp>
      <p:sp>
        <p:nvSpPr>
          <p:cNvPr id="303" name="TextBox 5"/>
          <p:cNvSpPr txBox="true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vert="horz" wrap="square" lIns="123825" tIns="123825" rIns="57150" bIns="123825" rtlCol="false" anchor="ctr" anchorCtr="false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true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食物水源污染</a:t>
            </a:r>
            <a:endParaRPr/>
          </a:p>
        </p:txBody>
      </p:sp>
      <p:pic>
        <p:nvPicPr>
          <p:cNvPr id="304" name="Picture 6"/>
          <p:cNvPicPr>
            <a:picLocks noChangeAspect="true"/>
          </p:cNvPicPr>
          <p:nvPr/>
        </p:nvPicPr>
        <p:blipFill>
          <a:blip r:embed="rId2">
            <a:alphaModFix amt="100000"/>
          </a:blip>
          <a:srcRect t="10324" b="10324"/>
          <a:stretch>
            <a:fillRect/>
          </a:stretch>
        </p:blipFill>
        <p:spPr>
          <a:xfrm rot="0">
            <a:off x="570387" y="4616836"/>
            <a:ext cx="3320950" cy="1756392"/>
          </a:xfrm>
          <a:prstGeom prst="rect">
            <a:avLst/>
          </a:prstGeom>
        </p:spPr>
      </p:pic>
      <p:sp>
        <p:nvSpPr>
          <p:cNvPr id="305" name="AutoShape 7"/>
          <p:cNvSpPr/>
          <p:nvPr/>
        </p:nvSpPr>
        <p:spPr>
          <a:xfrm rot="0">
            <a:off x="4413022" y="2732446"/>
            <a:ext cx="3308352" cy="3640782"/>
          </a:xfrm>
          <a:prstGeom prst="rect">
            <a:avLst/>
          </a:prstGeom>
          <a:solidFill>
            <a:schemeClr val="lt2">
              <a:alpha val="100000"/>
            </a:schemeClr>
          </a:solidFill>
          <a:ln/>
        </p:spPr>
        <p:txBody>
          <a:bodyPr/>
          <a:p>
            <a:pPr/>
            <a:endParaRPr/>
          </a:p>
        </p:txBody>
      </p:sp>
      <p:sp>
        <p:nvSpPr>
          <p:cNvPr id="306" name="TextBox 8"/>
          <p:cNvSpPr txBox="true"/>
          <p:nvPr/>
        </p:nvSpPr>
        <p:spPr>
          <a:xfrm rot="0">
            <a:off x="4638448" y="3162514"/>
            <a:ext cx="2857500" cy="447675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ctr" anchorCtr="false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典型致病模式</a:t>
            </a:r>
            <a:endParaRPr/>
          </a:p>
        </p:txBody>
      </p:sp>
      <p:sp>
        <p:nvSpPr>
          <p:cNvPr id="307" name="TextBox 9"/>
          <p:cNvSpPr txBox="true"/>
          <p:nvPr/>
        </p:nvSpPr>
        <p:spPr>
          <a:xfrm rot="0">
            <a:off x="4457306" y="3649390"/>
            <a:ext cx="3219785" cy="2592766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t" anchorCtr="false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食用未煮透的贝类（副溶血性弧菌）、生冷菜（志贺菌）、未经巴氏消毒的乳制品（布鲁氏菌）是主要感染途径。1个痢疾杆菌污染西瓜后，6小时可繁殖至10^6个/g。</a:t>
            </a:r>
            <a:endParaRPr/>
          </a:p>
        </p:txBody>
      </p:sp>
      <p:pic>
        <p:nvPicPr>
          <p:cNvPr id="308" name="Picture 10"/>
          <p:cNvPicPr>
            <a:picLocks noChangeAspect="true"/>
          </p:cNvPicPr>
          <p:nvPr/>
        </p:nvPicPr>
        <p:blipFill>
          <a:blip r:embed="rId3">
            <a:alphaModFix amt="100000"/>
          </a:blip>
          <a:srcRect t="10324" b="10324"/>
          <a:stretch>
            <a:fillRect/>
          </a:stretch>
        </p:blipFill>
        <p:spPr>
          <a:xfrm rot="0">
            <a:off x="4406723" y="1256209"/>
            <a:ext cx="3320950" cy="1756392"/>
          </a:xfrm>
          <a:prstGeom prst="rect">
            <a:avLst/>
          </a:prstGeom>
        </p:spPr>
      </p:pic>
      <p:sp>
        <p:nvSpPr>
          <p:cNvPr id="309" name="AutoShape 11"/>
          <p:cNvSpPr/>
          <p:nvPr/>
        </p:nvSpPr>
        <p:spPr>
          <a:xfrm rot="0">
            <a:off x="8289006" y="1256209"/>
            <a:ext cx="3308352" cy="3640782"/>
          </a:xfrm>
          <a:prstGeom prst="rect">
            <a:avLst/>
          </a:prstGeom>
          <a:solidFill>
            <a:schemeClr val="lt2">
              <a:alpha val="100000"/>
            </a:schemeClr>
          </a:solidFill>
          <a:ln/>
        </p:spPr>
        <p:txBody>
          <a:bodyPr/>
          <a:p>
            <a:pPr/>
            <a:endParaRPr/>
          </a:p>
        </p:txBody>
      </p:sp>
      <p:sp>
        <p:nvSpPr>
          <p:cNvPr id="310" name="TextBox 12"/>
          <p:cNvSpPr txBox="true"/>
          <p:nvPr/>
        </p:nvSpPr>
        <p:spPr>
          <a:xfrm rot="0">
            <a:off x="8514431" y="1434529"/>
            <a:ext cx="2857500" cy="447675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ctr" anchorCtr="false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true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阻断控制要点</a:t>
            </a:r>
            <a:endParaRPr/>
          </a:p>
        </p:txBody>
      </p:sp>
      <p:sp>
        <p:nvSpPr>
          <p:cNvPr id="311" name="TextBox 13"/>
          <p:cNvSpPr txBox="true"/>
          <p:nvPr/>
        </p:nvSpPr>
        <p:spPr>
          <a:xfrm rot="0">
            <a:off x="8333289" y="1924249"/>
            <a:ext cx="3219785" cy="2592766"/>
          </a:xfrm>
          <a:prstGeom prst="rect">
            <a:avLst/>
          </a:prstGeom>
          <a:ln/>
        </p:spPr>
        <p:txBody>
          <a:bodyPr vert="horz" wrap="square" lIns="114300" tIns="57150" rIns="114300" bIns="57150" rtlCol="false" anchor="t" anchorCtr="false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食物中心温度需达到70℃维持2分钟；生熟食刀具砧板严格分开；桶装水开封后应在48小时内饮用完毕；水果去皮前应使用流动水冲洗30秒以上。</a:t>
            </a:r>
            <a:endParaRPr/>
          </a:p>
        </p:txBody>
      </p:sp>
      <p:pic>
        <p:nvPicPr>
          <p:cNvPr id="312" name="Picture 14"/>
          <p:cNvPicPr>
            <a:picLocks noChangeAspect="true"/>
          </p:cNvPicPr>
          <p:nvPr/>
        </p:nvPicPr>
        <p:blipFill>
          <a:blip r:embed="rId4">
            <a:alphaModFix amt="100000"/>
          </a:blip>
          <a:srcRect t="10324" b="10324"/>
          <a:stretch>
            <a:fillRect/>
          </a:stretch>
        </p:blipFill>
        <p:spPr>
          <a:xfrm rot="0">
            <a:off x="8282707" y="4616836"/>
            <a:ext cx="3320950" cy="175639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A3040"/>
      </a:dk1>
      <a:lt1>
        <a:srgbClr val="FFFFFF"/>
      </a:lt1>
      <a:dk2>
        <a:srgbClr val="0A5A7C"/>
      </a:dk2>
      <a:lt2>
        <a:srgbClr val="E2F0F3"/>
      </a:lt2>
      <a:accent1>
        <a:srgbClr val="1EA7DC"/>
      </a:accent1>
      <a:accent2>
        <a:srgbClr val="1EA7DC"/>
      </a:accent2>
      <a:accent3>
        <a:srgbClr val="289DC9"/>
      </a:accent3>
      <a:accent4>
        <a:srgbClr val="2B96C0"/>
      </a:accent4>
      <a:accent5>
        <a:srgbClr val="2B8BB0"/>
      </a:accent5>
      <a:accent6>
        <a:srgbClr val="2D7A97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false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Application>Tencent office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2025-06-19T09:15:56Z</dcterms:created>
  <dcterms:modified xsi:type="dcterms:W3CDTF">2025-06-19T09:15:56Z</dcterms:modified>
</cp:coreProperties>
</file>