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wav" ContentType="audio/x-wav"/>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handoutMasters/handoutMaster1.xml" ContentType="application/vnd.openxmlformats-officedocument.presentationml.handoutMaster+xml"/>
  <Override PartName="/ppt/media/image18.svg" ContentType="image/svg+xml"/>
  <Override PartName="/ppt/media/image2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1" r:id="rId3"/>
  </p:sldMasterIdLst>
  <p:notesMasterIdLst>
    <p:notesMasterId r:id="rId5"/>
  </p:notesMasterIdLst>
  <p:handoutMasterIdLst>
    <p:handoutMasterId r:id="rId31"/>
  </p:handoutMasterIdLst>
  <p:sldIdLst>
    <p:sldId id="3241" r:id="rId4"/>
    <p:sldId id="3859" r:id="rId6"/>
    <p:sldId id="3888" r:id="rId7"/>
    <p:sldId id="4009" r:id="rId8"/>
    <p:sldId id="3889" r:id="rId9"/>
    <p:sldId id="3985" r:id="rId10"/>
    <p:sldId id="3857" r:id="rId11"/>
    <p:sldId id="3858" r:id="rId12"/>
    <p:sldId id="3963" r:id="rId13"/>
    <p:sldId id="3825" r:id="rId14"/>
    <p:sldId id="3846" r:id="rId15"/>
    <p:sldId id="4096" r:id="rId16"/>
    <p:sldId id="3853" r:id="rId17"/>
    <p:sldId id="4035" r:id="rId18"/>
    <p:sldId id="4048" r:id="rId19"/>
    <p:sldId id="4036" r:id="rId20"/>
    <p:sldId id="3914" r:id="rId21"/>
    <p:sldId id="3916" r:id="rId22"/>
    <p:sldId id="3933" r:id="rId23"/>
    <p:sldId id="3915" r:id="rId24"/>
    <p:sldId id="4099" r:id="rId25"/>
    <p:sldId id="4100" r:id="rId26"/>
    <p:sldId id="4101" r:id="rId27"/>
    <p:sldId id="4102" r:id="rId28"/>
    <p:sldId id="3934" r:id="rId29"/>
    <p:sldId id="3839" r:id="rId30"/>
  </p:sldIdLst>
  <p:sldSz cx="12858750" cy="7232650"/>
  <p:notesSz cx="6858000" cy="9144000"/>
  <p:custDataLst>
    <p:tags r:id="rId35"/>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91" userDrawn="1">
          <p15:clr>
            <a:srgbClr val="A4A3A4"/>
          </p15:clr>
        </p15:guide>
        <p15:guide id="2" pos="3930" userDrawn="1">
          <p15:clr>
            <a:srgbClr val="A4A3A4"/>
          </p15:clr>
        </p15:guide>
        <p15:guide id="3" pos="428" userDrawn="1">
          <p15:clr>
            <a:srgbClr val="A4A3A4"/>
          </p15:clr>
        </p15:guide>
        <p15:guide id="5" orient="horz" pos="4140" userDrawn="1">
          <p15:clr>
            <a:srgbClr val="A4A3A4"/>
          </p15:clr>
        </p15:guide>
        <p15:guide id="6" pos="7574" userDrawn="1">
          <p15:clr>
            <a:srgbClr val="A4A3A4"/>
          </p15:clr>
        </p15:guide>
        <p15:guide id="7" pos="677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000000"/>
    <a:srgbClr val="FFFFFF"/>
    <a:srgbClr val="3B5C94"/>
    <a:srgbClr val="01C6D9"/>
    <a:srgbClr val="07913A"/>
    <a:srgbClr val="C00000"/>
    <a:srgbClr val="CA8F45"/>
    <a:srgbClr val="338ED7"/>
    <a:srgbClr val="AE002B"/>
    <a:srgbClr val="FFE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03" autoAdjust="0"/>
    <p:restoredTop sz="95317" autoAdjust="0"/>
  </p:normalViewPr>
  <p:slideViewPr>
    <p:cSldViewPr showGuides="1">
      <p:cViewPr varScale="1">
        <p:scale>
          <a:sx n="100" d="100"/>
          <a:sy n="100" d="100"/>
        </p:scale>
        <p:origin x="708" y="78"/>
      </p:cViewPr>
      <p:guideLst>
        <p:guide orient="horz" pos="391"/>
        <p:guide pos="3930"/>
        <p:guide pos="428"/>
        <p:guide orient="horz" pos="4140"/>
        <p:guide pos="7574"/>
        <p:guide pos="6777"/>
      </p:guideLst>
    </p:cSldViewPr>
  </p:slideViewPr>
  <p:outlineViewPr>
    <p:cViewPr>
      <p:scale>
        <a:sx n="100" d="100"/>
        <a:sy n="100" d="100"/>
      </p:scale>
      <p:origin x="0" y="-12510"/>
    </p:cViewPr>
  </p:outlineViewPr>
  <p:notesTextViewPr>
    <p:cViewPr>
      <p:scale>
        <a:sx n="1" d="1"/>
        <a:sy n="1" d="1"/>
      </p:scale>
      <p:origin x="0" y="0"/>
    </p:cViewPr>
  </p:notesTextViewPr>
  <p:sorterViewPr>
    <p:cViewPr>
      <p:scale>
        <a:sx n="33" d="100"/>
        <a:sy n="33" d="100"/>
      </p:scale>
      <p:origin x="0" y="0"/>
    </p:cViewPr>
  </p:sorterViewPr>
  <p:notesViewPr>
    <p:cSldViewPr>
      <p:cViewPr varScale="1">
        <p:scale>
          <a:sx n="65" d="100"/>
          <a:sy n="65" d="100"/>
        </p:scale>
        <p:origin x="2796" y="5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5" Type="http://schemas.openxmlformats.org/officeDocument/2006/relationships/tags" Target="tags/tag197.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1" i="0" u="none" strike="noStrike" kern="1200" baseline="0">
                <a:solidFill>
                  <a:schemeClr val="tx1">
                    <a:lumMod val="75000"/>
                    <a:lumOff val="25000"/>
                  </a:schemeClr>
                </a:solidFill>
                <a:latin typeface="+mn-lt"/>
                <a:ea typeface="+mn-ea"/>
                <a:cs typeface="+mn-cs"/>
              </a:defRPr>
            </a:pPr>
            <a:r>
              <a:rPr lang="en-US" altLang="zh-CN" sz="1800"/>
              <a:t>90%</a:t>
            </a:r>
            <a:r>
              <a:rPr altLang="en-US" sz="1800"/>
              <a:t>的女孩在</a:t>
            </a:r>
            <a:r>
              <a:rPr lang="en-US" altLang="zh-CN" sz="1800"/>
              <a:t>15</a:t>
            </a:r>
            <a:r>
              <a:rPr altLang="en-US" sz="1800"/>
              <a:t>岁之前</a:t>
            </a:r>
            <a:endParaRPr altLang="en-US" sz="1800"/>
          </a:p>
          <a:p>
            <a:pPr defTabSz="914400">
              <a:defRPr lang="zh-CN" sz="1400" b="1" i="0" u="none" strike="noStrike" kern="1200" baseline="0">
                <a:solidFill>
                  <a:schemeClr val="tx1">
                    <a:lumMod val="75000"/>
                    <a:lumOff val="25000"/>
                  </a:schemeClr>
                </a:solidFill>
                <a:latin typeface="+mn-lt"/>
                <a:ea typeface="+mn-ea"/>
                <a:cs typeface="+mn-cs"/>
              </a:defRPr>
            </a:pPr>
            <a:r>
              <a:rPr altLang="en-US" sz="1800"/>
              <a:t>完成</a:t>
            </a:r>
            <a:r>
              <a:rPr lang="en-US" altLang="zh-CN" sz="1800"/>
              <a:t>HPV</a:t>
            </a:r>
            <a:r>
              <a:rPr altLang="en-US" sz="1800"/>
              <a:t>疫苗接种</a:t>
            </a:r>
            <a:endParaRPr altLang="en-US" sz="1800"/>
          </a:p>
        </c:rich>
      </c:tx>
      <c:layout/>
      <c:overlay val="0"/>
      <c:spPr>
        <a:noFill/>
        <a:ln>
          <a:noFill/>
        </a:ln>
        <a:effectLst/>
      </c:spPr>
    </c:title>
    <c:autoTitleDeleted val="0"/>
    <c:plotArea>
      <c:layout>
        <c:manualLayout>
          <c:layoutTarget val="inner"/>
          <c:xMode val="edge"/>
          <c:yMode val="edge"/>
          <c:x val="0.381786569669992"/>
          <c:y val="0.359519150125804"/>
          <c:w val="0.295623451692816"/>
          <c:h val="0.50041934582052"/>
        </c:manualLayout>
      </c:layout>
      <c:doughnutChart>
        <c:varyColors val="1"/>
        <c:ser>
          <c:idx val="0"/>
          <c:order val="0"/>
          <c:tx>
            <c:strRef>
              <c:f>Sheet1!$B$1</c:f>
              <c:strCache>
                <c:ptCount val="1"/>
                <c:pt idx="0">
                  <c:v>销售额</c:v>
                </c:pt>
              </c:strCache>
            </c:strRef>
          </c:tx>
          <c:spPr/>
          <c:explosion val="0"/>
          <c:dPt>
            <c:idx val="0"/>
            <c:bubble3D val="0"/>
            <c:spPr>
              <a:solidFill>
                <a:schemeClr val="accent1"/>
              </a:solidFill>
              <a:ln>
                <a:solidFill>
                  <a:schemeClr val="accent1"/>
                </a:solidFill>
              </a:ln>
              <a:effectLst/>
            </c:spPr>
          </c:dPt>
          <c:dPt>
            <c:idx val="1"/>
            <c:bubble3D val="0"/>
            <c:spPr>
              <a:solidFill>
                <a:srgbClr val="92D050"/>
              </a:solidFill>
              <a:ln>
                <a:solidFill>
                  <a:schemeClr val="bg1"/>
                </a:solid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0.9</c:v>
                </c:pt>
                <c:pt idx="1">
                  <c:v>0.1</c:v>
                </c:pt>
              </c:numCache>
            </c:numRef>
          </c:val>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uri="{0b15fc19-7d7d-44ad-8c2d-2c3a37ce22c3}">
        <chartProps xmlns="https://web.wps.cn/et/2018/main" chartId="{1f506049-3335-4b96-89b7-fe5582ceddc4}"/>
      </c:ext>
    </c:extLst>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1" i="0" u="none" strike="noStrike" kern="1200" baseline="0">
                <a:solidFill>
                  <a:schemeClr val="tx1">
                    <a:lumMod val="75000"/>
                    <a:lumOff val="25000"/>
                  </a:schemeClr>
                </a:solidFill>
                <a:latin typeface="+mn-lt"/>
                <a:ea typeface="+mn-ea"/>
                <a:cs typeface="+mn-cs"/>
              </a:defRPr>
            </a:pPr>
            <a:r>
              <a:rPr lang="en-US" altLang="zh-CN" sz="1800"/>
              <a:t>70%</a:t>
            </a:r>
            <a:r>
              <a:rPr altLang="en-US" sz="1800"/>
              <a:t>的妇女在</a:t>
            </a:r>
            <a:r>
              <a:rPr lang="en-US" altLang="zh-CN" sz="1800"/>
              <a:t>35-45</a:t>
            </a:r>
            <a:r>
              <a:rPr altLang="en-US" sz="1800"/>
              <a:t>岁之间</a:t>
            </a:r>
            <a:endParaRPr altLang="en-US" sz="1800"/>
          </a:p>
          <a:p>
            <a:pPr defTabSz="914400">
              <a:defRPr lang="zh-CN" sz="1400" b="1" i="0" u="none" strike="noStrike" kern="1200" baseline="0">
                <a:solidFill>
                  <a:schemeClr val="tx1">
                    <a:lumMod val="75000"/>
                    <a:lumOff val="25000"/>
                  </a:schemeClr>
                </a:solidFill>
                <a:latin typeface="+mn-lt"/>
                <a:ea typeface="+mn-ea"/>
                <a:cs typeface="+mn-cs"/>
              </a:defRPr>
            </a:pPr>
            <a:r>
              <a:rPr altLang="en-US" sz="1800"/>
              <a:t>接收高效检测方法筛查</a:t>
            </a:r>
            <a:endParaRPr altLang="en-US" sz="1800"/>
          </a:p>
        </c:rich>
      </c:tx>
      <c:layout/>
      <c:overlay val="0"/>
      <c:spPr>
        <a:noFill/>
        <a:ln>
          <a:noFill/>
        </a:ln>
        <a:effectLst/>
      </c:spPr>
    </c:title>
    <c:autoTitleDeleted val="0"/>
    <c:plotArea>
      <c:layout>
        <c:manualLayout>
          <c:layoutTarget val="inner"/>
          <c:xMode val="edge"/>
          <c:yMode val="edge"/>
          <c:x val="0.381786569669992"/>
          <c:y val="0.359519150125804"/>
          <c:w val="0.295623451692816"/>
          <c:h val="0.50041934582052"/>
        </c:manualLayout>
      </c:layout>
      <c:doughnutChart>
        <c:varyColors val="1"/>
        <c:ser>
          <c:idx val="0"/>
          <c:order val="0"/>
          <c:tx>
            <c:strRef>
              <c:f>Sheet1!$B$1</c:f>
              <c:strCache>
                <c:ptCount val="1"/>
                <c:pt idx="0">
                  <c:v>销售额</c:v>
                </c:pt>
              </c:strCache>
            </c:strRef>
          </c:tx>
          <c:spPr/>
          <c:explosion val="0"/>
          <c:dPt>
            <c:idx val="0"/>
            <c:bubble3D val="0"/>
            <c:spPr>
              <a:solidFill>
                <a:schemeClr val="accent1"/>
              </a:solidFill>
              <a:ln>
                <a:solidFill>
                  <a:schemeClr val="accent1"/>
                </a:solidFill>
              </a:ln>
              <a:effectLst/>
            </c:spPr>
          </c:dPt>
          <c:dPt>
            <c:idx val="1"/>
            <c:bubble3D val="0"/>
            <c:spPr>
              <a:solidFill>
                <a:srgbClr val="92D050"/>
              </a:solidFill>
              <a:ln>
                <a:solidFill>
                  <a:schemeClr val="bg1"/>
                </a:solid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0.7</c:v>
                </c:pt>
                <c:pt idx="1">
                  <c:v>0.3</c:v>
                </c:pt>
              </c:numCache>
            </c:numRef>
          </c:val>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uri="{0b15fc19-7d7d-44ad-8c2d-2c3a37ce22c3}">
        <chartProps xmlns="https://web.wps.cn/et/2018/main" chartId="{5a1628fd-c5d1-47e7-8e72-890f77ed1994}"/>
      </c:ext>
    </c:extLst>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1" i="0" u="none" strike="noStrike" kern="1200" baseline="0">
                <a:solidFill>
                  <a:schemeClr val="tx1">
                    <a:lumMod val="75000"/>
                    <a:lumOff val="25000"/>
                  </a:schemeClr>
                </a:solidFill>
                <a:latin typeface="+mn-lt"/>
                <a:ea typeface="+mn-ea"/>
                <a:cs typeface="+mn-cs"/>
              </a:defRPr>
            </a:pPr>
            <a:r>
              <a:rPr lang="en-US" altLang="zh-CN" sz="1800"/>
              <a:t>90%</a:t>
            </a:r>
            <a:r>
              <a:rPr altLang="en-US" sz="1800"/>
              <a:t>确诊为宫颈疾病</a:t>
            </a:r>
            <a:endParaRPr altLang="en-US" sz="1800"/>
          </a:p>
          <a:p>
            <a:pPr defTabSz="914400">
              <a:defRPr lang="zh-CN" sz="1400" b="1" i="0" u="none" strike="noStrike" kern="1200" baseline="0">
                <a:solidFill>
                  <a:schemeClr val="tx1">
                    <a:lumMod val="75000"/>
                    <a:lumOff val="25000"/>
                  </a:schemeClr>
                </a:solidFill>
                <a:latin typeface="+mn-lt"/>
                <a:ea typeface="+mn-ea"/>
                <a:cs typeface="+mn-cs"/>
              </a:defRPr>
            </a:pPr>
            <a:r>
              <a:rPr altLang="en-US" sz="1800"/>
              <a:t>的妇女得到治疗</a:t>
            </a:r>
            <a:endParaRPr altLang="en-US" sz="1800"/>
          </a:p>
        </c:rich>
      </c:tx>
      <c:layout/>
      <c:overlay val="0"/>
      <c:spPr>
        <a:noFill/>
        <a:ln>
          <a:noFill/>
        </a:ln>
        <a:effectLst/>
      </c:spPr>
    </c:title>
    <c:autoTitleDeleted val="0"/>
    <c:plotArea>
      <c:layout>
        <c:manualLayout>
          <c:layoutTarget val="inner"/>
          <c:xMode val="edge"/>
          <c:yMode val="edge"/>
          <c:x val="0.381786569669992"/>
          <c:y val="0.359519150125804"/>
          <c:w val="0.295623451692816"/>
          <c:h val="0.50041934582052"/>
        </c:manualLayout>
      </c:layout>
      <c:doughnutChart>
        <c:varyColors val="1"/>
        <c:ser>
          <c:idx val="0"/>
          <c:order val="0"/>
          <c:tx>
            <c:strRef>
              <c:f>Sheet1!$B$1</c:f>
              <c:strCache>
                <c:ptCount val="1"/>
                <c:pt idx="0">
                  <c:v>销售额</c:v>
                </c:pt>
              </c:strCache>
            </c:strRef>
          </c:tx>
          <c:spPr/>
          <c:explosion val="0"/>
          <c:dPt>
            <c:idx val="0"/>
            <c:bubble3D val="0"/>
            <c:spPr>
              <a:solidFill>
                <a:schemeClr val="accent1"/>
              </a:solidFill>
              <a:ln>
                <a:solidFill>
                  <a:schemeClr val="accent1"/>
                </a:solidFill>
              </a:ln>
              <a:effectLst/>
            </c:spPr>
          </c:dPt>
          <c:dPt>
            <c:idx val="1"/>
            <c:bubble3D val="0"/>
            <c:spPr>
              <a:solidFill>
                <a:srgbClr val="92D050"/>
              </a:solidFill>
              <a:ln>
                <a:solidFill>
                  <a:schemeClr val="bg1"/>
                </a:solid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0.9</c:v>
                </c:pt>
                <c:pt idx="1">
                  <c:v>0.1</c:v>
                </c:pt>
              </c:numCache>
            </c:numRef>
          </c:val>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uri="{0b15fc19-7d7d-44ad-8c2d-2c3a37ce22c3}">
        <chartProps xmlns="https://web.wps.cn/et/2018/main" chartId="{741fe545-0433-44bf-9d56-fd3e3f8a7660}"/>
      </c:ext>
    </c:extLst>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10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solidFill>
          <a:schemeClr val="bg1"/>
        </a:solidFill>
      </a:ln>
      <a:effectLst/>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10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solidFill>
          <a:schemeClr val="bg1"/>
        </a:solidFill>
      </a:ln>
      <a:effectLst/>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10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solidFill>
          <a:schemeClr val="bg1"/>
        </a:solidFill>
      </a:ln>
      <a:effectLst/>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印品黑体" panose="00000500000000000000" pitchFamily="2" charset="-122"/>
              <a:ea typeface="印品黑体" panose="00000500000000000000" pitchFamily="2"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latin typeface="印品黑体" panose="00000500000000000000" pitchFamily="2" charset="-122"/>
                <a:ea typeface="印品黑体" panose="00000500000000000000" pitchFamily="2" charset="-122"/>
              </a:rPr>
            </a:fld>
            <a:endParaRPr lang="zh-CN" altLang="en-US" dirty="0">
              <a:latin typeface="印品黑体" panose="00000500000000000000" pitchFamily="2" charset="-122"/>
              <a:ea typeface="印品黑体" panose="00000500000000000000" pitchFamily="2"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印品黑体" panose="00000500000000000000" pitchFamily="2" charset="-122"/>
              <a:ea typeface="印品黑体" panose="00000500000000000000" pitchFamily="2"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latin typeface="印品黑体" panose="00000500000000000000" pitchFamily="2" charset="-122"/>
                <a:ea typeface="印品黑体" panose="00000500000000000000" pitchFamily="2" charset="-122"/>
              </a:rPr>
            </a:fld>
            <a:endParaRPr lang="zh-CN" altLang="en-US" dirty="0">
              <a:latin typeface="印品黑体" panose="00000500000000000000" pitchFamily="2" charset="-122"/>
              <a:ea typeface="印品黑体" panose="00000500000000000000" pitchFamily="2"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pPr>
              <a:defRPr/>
            </a:pPr>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pPr>
              <a:defRPr/>
            </a:pPr>
            <a:fld id="{06024D97-E667-405D-B634-E583E2108D71}"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dirty="0"/>
              <a:t>单击此处编辑母版文本样式</a:t>
            </a:r>
            <a:endParaRPr lang="zh-CN" altLang="en-US" noProof="0" dirty="0"/>
          </a:p>
          <a:p>
            <a:pPr lvl="1"/>
            <a:r>
              <a:rPr lang="zh-CN" altLang="en-US" noProof="0" dirty="0"/>
              <a:t>第二级</a:t>
            </a:r>
            <a:endParaRPr lang="zh-CN" altLang="en-US" noProof="0" dirty="0"/>
          </a:p>
          <a:p>
            <a:pPr lvl="2"/>
            <a:r>
              <a:rPr lang="zh-CN" altLang="en-US" noProof="0" dirty="0"/>
              <a:t>第三级</a:t>
            </a:r>
            <a:endParaRPr lang="zh-CN" altLang="en-US" noProof="0" dirty="0"/>
          </a:p>
          <a:p>
            <a:pPr lvl="3"/>
            <a:r>
              <a:rPr lang="zh-CN" altLang="en-US" noProof="0" dirty="0"/>
              <a:t>第四级</a:t>
            </a:r>
            <a:endParaRPr lang="zh-CN" altLang="en-US" noProof="0" dirty="0"/>
          </a:p>
          <a:p>
            <a:pPr lvl="4"/>
            <a:r>
              <a:rPr lang="zh-CN" altLang="en-US" noProof="0" dirty="0"/>
              <a:t>第五级</a:t>
            </a:r>
            <a:endParaRPr lang="zh-CN" altLang="en-US" noProof="0" dirty="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pPr>
              <a:defRPr/>
            </a:pPr>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atin typeface="印品黑体" panose="00000500000000000000" pitchFamily="2" charset="-122"/>
                <a:ea typeface="印品黑体" panose="00000500000000000000" pitchFamily="2" charset="-122"/>
              </a:defRPr>
            </a:lvl1pPr>
          </a:lstStyle>
          <a:p>
            <a:fld id="{418F03C3-53C1-4F10-8DAF-D1F318E96C6E}"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印品黑体" panose="00000500000000000000" pitchFamily="2" charset="-122"/>
        <a:ea typeface="印品黑体" panose="00000500000000000000" pitchFamily="2" charset="-122"/>
        <a:cs typeface="+mn-cs"/>
      </a:defRPr>
    </a:lvl1pPr>
    <a:lvl2pPr marL="455930" algn="l" rtl="0" eaLnBrk="0" fontAlgn="base" hangingPunct="0">
      <a:spcBef>
        <a:spcPct val="30000"/>
      </a:spcBef>
      <a:spcAft>
        <a:spcPct val="0"/>
      </a:spcAft>
      <a:defRPr sz="1300" kern="1200">
        <a:solidFill>
          <a:schemeClr val="tx1"/>
        </a:solidFill>
        <a:latin typeface="印品黑体" panose="00000500000000000000" pitchFamily="2" charset="-122"/>
        <a:ea typeface="印品黑体" panose="00000500000000000000" pitchFamily="2" charset="-122"/>
        <a:cs typeface="+mn-cs"/>
      </a:defRPr>
    </a:lvl2pPr>
    <a:lvl3pPr marL="913130" algn="l" rtl="0" eaLnBrk="0" fontAlgn="base" hangingPunct="0">
      <a:spcBef>
        <a:spcPct val="30000"/>
      </a:spcBef>
      <a:spcAft>
        <a:spcPct val="0"/>
      </a:spcAft>
      <a:defRPr sz="1300" kern="1200">
        <a:solidFill>
          <a:schemeClr val="tx1"/>
        </a:solidFill>
        <a:latin typeface="印品黑体" panose="00000500000000000000" pitchFamily="2" charset="-122"/>
        <a:ea typeface="印品黑体" panose="00000500000000000000" pitchFamily="2" charset="-122"/>
        <a:cs typeface="+mn-cs"/>
      </a:defRPr>
    </a:lvl3pPr>
    <a:lvl4pPr marL="1370330" algn="l" rtl="0" eaLnBrk="0" fontAlgn="base" hangingPunct="0">
      <a:spcBef>
        <a:spcPct val="30000"/>
      </a:spcBef>
      <a:spcAft>
        <a:spcPct val="0"/>
      </a:spcAft>
      <a:defRPr sz="1300" kern="1200">
        <a:solidFill>
          <a:schemeClr val="tx1"/>
        </a:solidFill>
        <a:latin typeface="印品黑体" panose="00000500000000000000" pitchFamily="2" charset="-122"/>
        <a:ea typeface="印品黑体" panose="00000500000000000000" pitchFamily="2" charset="-122"/>
        <a:cs typeface="+mn-cs"/>
      </a:defRPr>
    </a:lvl4pPr>
    <a:lvl5pPr marL="1827530" algn="l" rtl="0" eaLnBrk="0" fontAlgn="base" hangingPunct="0">
      <a:spcBef>
        <a:spcPct val="30000"/>
      </a:spcBef>
      <a:spcAft>
        <a:spcPct val="0"/>
      </a:spcAft>
      <a:defRPr sz="1300" kern="1200">
        <a:solidFill>
          <a:schemeClr val="tx1"/>
        </a:solidFill>
        <a:latin typeface="印品黑体" panose="00000500000000000000" pitchFamily="2" charset="-122"/>
        <a:ea typeface="印品黑体" panose="00000500000000000000" pitchFamily="2" charset="-122"/>
        <a:cs typeface="+mn-cs"/>
      </a:defRPr>
    </a:lvl5pPr>
    <a:lvl6pPr marL="2285365" algn="l" defTabSz="914400" rtl="0" eaLnBrk="1" latinLnBrk="0" hangingPunct="1">
      <a:defRPr sz="1300" kern="1200">
        <a:solidFill>
          <a:schemeClr val="tx1"/>
        </a:solidFill>
        <a:latin typeface="+mn-lt"/>
        <a:ea typeface="+mn-ea"/>
        <a:cs typeface="+mn-cs"/>
      </a:defRPr>
    </a:lvl6pPr>
    <a:lvl7pPr marL="2742565" algn="l" defTabSz="914400" rtl="0" eaLnBrk="1" latinLnBrk="0" hangingPunct="1">
      <a:defRPr sz="1300" kern="1200">
        <a:solidFill>
          <a:schemeClr val="tx1"/>
        </a:solidFill>
        <a:latin typeface="+mn-lt"/>
        <a:ea typeface="+mn-ea"/>
        <a:cs typeface="+mn-cs"/>
      </a:defRPr>
    </a:lvl7pPr>
    <a:lvl8pPr marL="3199765" algn="l" defTabSz="914400" rtl="0" eaLnBrk="1" latinLnBrk="0" hangingPunct="1">
      <a:defRPr sz="1300" kern="1200">
        <a:solidFill>
          <a:schemeClr val="tx1"/>
        </a:solidFill>
        <a:latin typeface="+mn-lt"/>
        <a:ea typeface="+mn-ea"/>
        <a:cs typeface="+mn-cs"/>
      </a:defRPr>
    </a:lvl8pPr>
    <a:lvl9pPr marL="3656965" algn="l" defTabSz="91440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F82D2-7A68-459D-A996-9BDDA2518FA4}"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01EE5D-26FB-46D5-A381-ECFB35BF1D3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264359" y="964353"/>
            <a:ext cx="10335094" cy="2710820"/>
          </a:xfrm>
        </p:spPr>
        <p:txBody>
          <a:bodyPr lIns="90000" tIns="46800" rIns="90000" bIns="46800" anchor="b" anchorCtr="0">
            <a:normAutofit/>
          </a:bodyPr>
          <a:lstStyle>
            <a:lvl1pPr algn="ctr">
              <a:defRPr sz="633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264359" y="3754903"/>
            <a:ext cx="10335094" cy="1552837"/>
          </a:xfrm>
        </p:spPr>
        <p:txBody>
          <a:bodyPr lIns="90000" tIns="46800" rIns="90000" bIns="46800">
            <a:normAutofit/>
          </a:bodyPr>
          <a:lstStyle>
            <a:lvl1pPr marL="0" indent="0" algn="ctr">
              <a:lnSpc>
                <a:spcPct val="110000"/>
              </a:lnSpc>
              <a:buNone/>
              <a:defRPr sz="2530" spc="200"/>
            </a:lvl1pPr>
            <a:lvl2pPr marL="481965" indent="0" algn="ctr">
              <a:buNone/>
              <a:defRPr sz="2110"/>
            </a:lvl2pPr>
            <a:lvl3pPr marL="964565" indent="0" algn="ctr">
              <a:buNone/>
              <a:defRPr sz="1900"/>
            </a:lvl3pPr>
            <a:lvl4pPr marL="1446530" indent="0" algn="ctr">
              <a:buNone/>
              <a:defRPr sz="1685"/>
            </a:lvl4pPr>
            <a:lvl5pPr marL="1928495" indent="0" algn="ctr">
              <a:buNone/>
              <a:defRPr sz="1685"/>
            </a:lvl5pPr>
            <a:lvl6pPr marL="2411095" indent="0" algn="ctr">
              <a:buNone/>
              <a:defRPr sz="1685"/>
            </a:lvl6pPr>
            <a:lvl7pPr marL="2893060" indent="0" algn="ctr">
              <a:buNone/>
              <a:defRPr sz="1685"/>
            </a:lvl7pPr>
            <a:lvl8pPr marL="3375025" indent="0" algn="ctr">
              <a:buNone/>
              <a:defRPr sz="1685"/>
            </a:lvl8pPr>
            <a:lvl9pPr marL="3857625" indent="0" algn="ctr">
              <a:buNone/>
              <a:defRPr sz="1685"/>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41672" y="641637"/>
            <a:ext cx="11569078" cy="744147"/>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41672" y="1571820"/>
            <a:ext cx="11569078" cy="5019193"/>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41672" y="1640160"/>
            <a:ext cx="5519261" cy="4859733"/>
          </a:xfrm>
        </p:spPr>
        <p:txBody>
          <a:bodyPr vert="horz" lIns="90000" tIns="46800" rIns="90000" bIns="46800" rtlCol="0">
            <a:normAutofit/>
          </a:bodyPr>
          <a:lstStyle>
            <a:lvl1pPr>
              <a:buNone/>
              <a:defRPr sz="1685"/>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697688" y="1640160"/>
            <a:ext cx="5513063" cy="4859733"/>
          </a:xfrm>
        </p:spPr>
        <p:txBody>
          <a:bodyPr vert="horz" lIns="90000" tIns="46800" rIns="90000" bIns="46800" rtlCol="0">
            <a:normAutofit/>
          </a:bodyPr>
          <a:lstStyle>
            <a:lvl1pPr>
              <a:buNone/>
              <a:defRPr sz="1685"/>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slideLayout" Target="../slideLayouts/slideLayout6.xml"/><Relationship Id="rId3" Type="http://schemas.openxmlformats.org/officeDocument/2006/relationships/slideLayout" Target="../slideLayouts/slideLayout5.xml"/><Relationship Id="rId2"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tags" Target="../tags/tag2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039" y="385072"/>
            <a:ext cx="11090672" cy="1397978"/>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84039" y="1925358"/>
            <a:ext cx="11090672" cy="4589050"/>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dirty="0"/>
          </a:p>
        </p:txBody>
      </p:sp>
      <p:sp>
        <p:nvSpPr>
          <p:cNvPr id="4"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lgn="l">
              <a:defRPr sz="1265">
                <a:solidFill>
                  <a:schemeClr val="tx1">
                    <a:tint val="75000"/>
                  </a:schemeClr>
                </a:solidFill>
                <a:latin typeface="印品黑体" panose="00000500000000000000" pitchFamily="2" charset="-122"/>
                <a:ea typeface="印品黑体" panose="00000500000000000000" pitchFamily="2" charset="-122"/>
              </a:defRPr>
            </a:lvl1pPr>
          </a:lstStyle>
          <a:p>
            <a:fld id="{32BF82D2-7A68-459D-A996-9BDDA2518FA4}" type="datetimeFigureOut">
              <a:rPr lang="zh-CN" altLang="en-US" smtClean="0"/>
            </a:fld>
            <a:endParaRPr lang="zh-CN" altLang="en-US" dirty="0"/>
          </a:p>
        </p:txBody>
      </p:sp>
      <p:sp>
        <p:nvSpPr>
          <p:cNvPr id="5"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lgn="ctr">
              <a:defRPr sz="1265">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9081492" y="6703595"/>
            <a:ext cx="2893219" cy="385072"/>
          </a:xfrm>
          <a:prstGeom prst="rect">
            <a:avLst/>
          </a:prstGeom>
        </p:spPr>
        <p:txBody>
          <a:bodyPr vert="horz" lIns="91440" tIns="45720" rIns="91440" bIns="45720" rtlCol="0" anchor="ctr"/>
          <a:lstStyle>
            <a:lvl1pPr algn="r">
              <a:defRPr sz="1265">
                <a:solidFill>
                  <a:schemeClr val="tx1">
                    <a:tint val="75000"/>
                  </a:schemeClr>
                </a:solidFill>
                <a:latin typeface="印品黑体" panose="00000500000000000000" pitchFamily="2" charset="-122"/>
                <a:ea typeface="印品黑体" panose="00000500000000000000" pitchFamily="2" charset="-122"/>
              </a:defRPr>
            </a:lvl1pPr>
          </a:lstStyle>
          <a:p>
            <a:fld id="{3E01EE5D-26FB-46D5-A381-ECFB35BF1D3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64565" rtl="0" eaLnBrk="1" latinLnBrk="0" hangingPunct="1">
        <a:lnSpc>
          <a:spcPct val="90000"/>
        </a:lnSpc>
        <a:spcBef>
          <a:spcPct val="0"/>
        </a:spcBef>
        <a:buNone/>
        <a:defRPr sz="4640" kern="1200">
          <a:solidFill>
            <a:schemeClr val="tx1"/>
          </a:solidFill>
          <a:latin typeface="印品黑体" panose="00000500000000000000" pitchFamily="2" charset="-122"/>
          <a:ea typeface="印品黑体" panose="00000500000000000000" pitchFamily="2" charset="-122"/>
          <a:cs typeface="+mj-cs"/>
        </a:defRPr>
      </a:lvl1pPr>
    </p:titleStyle>
    <p:bodyStyle>
      <a:lvl1pPr marL="241300" indent="-241300" algn="l" defTabSz="964565" rtl="0" eaLnBrk="1" latinLnBrk="0" hangingPunct="1">
        <a:lnSpc>
          <a:spcPct val="90000"/>
        </a:lnSpc>
        <a:spcBef>
          <a:spcPts val="1055"/>
        </a:spcBef>
        <a:buFont typeface="Arial" panose="020B0604020202020204" pitchFamily="34" charset="0"/>
        <a:buChar char="•"/>
        <a:defRPr sz="2955" kern="1200">
          <a:solidFill>
            <a:schemeClr val="tx1"/>
          </a:solidFill>
          <a:latin typeface="印品黑体" panose="00000500000000000000" pitchFamily="2" charset="-122"/>
          <a:ea typeface="印品黑体" panose="00000500000000000000" pitchFamily="2" charset="-122"/>
          <a:cs typeface="+mn-cs"/>
        </a:defRPr>
      </a:lvl1pPr>
      <a:lvl2pPr marL="723265" indent="-241300" algn="l" defTabSz="964565" rtl="0" eaLnBrk="1" latinLnBrk="0" hangingPunct="1">
        <a:lnSpc>
          <a:spcPct val="90000"/>
        </a:lnSpc>
        <a:spcBef>
          <a:spcPts val="525"/>
        </a:spcBef>
        <a:buFont typeface="Arial" panose="020B0604020202020204" pitchFamily="34" charset="0"/>
        <a:buChar char="•"/>
        <a:defRPr sz="2530" kern="1200">
          <a:solidFill>
            <a:schemeClr val="tx1"/>
          </a:solidFill>
          <a:latin typeface="印品黑体" panose="00000500000000000000" pitchFamily="2" charset="-122"/>
          <a:ea typeface="印品黑体" panose="00000500000000000000" pitchFamily="2" charset="-122"/>
          <a:cs typeface="+mn-cs"/>
        </a:defRPr>
      </a:lvl2pPr>
      <a:lvl3pPr marL="1205230" indent="-241300" algn="l" defTabSz="964565" rtl="0" eaLnBrk="1" latinLnBrk="0" hangingPunct="1">
        <a:lnSpc>
          <a:spcPct val="90000"/>
        </a:lnSpc>
        <a:spcBef>
          <a:spcPts val="525"/>
        </a:spcBef>
        <a:buFont typeface="Arial" panose="020B0604020202020204" pitchFamily="34" charset="0"/>
        <a:buChar char="•"/>
        <a:defRPr sz="2110" kern="1200">
          <a:solidFill>
            <a:schemeClr val="tx1"/>
          </a:solidFill>
          <a:latin typeface="印品黑体" panose="00000500000000000000" pitchFamily="2" charset="-122"/>
          <a:ea typeface="印品黑体" panose="00000500000000000000" pitchFamily="2" charset="-122"/>
          <a:cs typeface="+mn-cs"/>
        </a:defRPr>
      </a:lvl3pPr>
      <a:lvl4pPr marL="168783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印品黑体" panose="00000500000000000000" pitchFamily="2" charset="-122"/>
          <a:ea typeface="印品黑体" panose="00000500000000000000" pitchFamily="2" charset="-122"/>
          <a:cs typeface="+mn-cs"/>
        </a:defRPr>
      </a:lvl4pPr>
      <a:lvl5pPr marL="2169795"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印品黑体" panose="00000500000000000000" pitchFamily="2" charset="-122"/>
          <a:ea typeface="印品黑体" panose="00000500000000000000" pitchFamily="2" charset="-122"/>
          <a:cs typeface="+mn-cs"/>
        </a:defRPr>
      </a:lvl5pPr>
      <a:lvl6pPr marL="265176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64565" rtl="0" eaLnBrk="1" latinLnBrk="0" hangingPunct="1">
        <a:defRPr sz="1900" kern="1200">
          <a:solidFill>
            <a:schemeClr val="tx1"/>
          </a:solidFill>
          <a:latin typeface="+mn-lt"/>
          <a:ea typeface="+mn-ea"/>
          <a:cs typeface="+mn-cs"/>
        </a:defRPr>
      </a:lvl1pPr>
      <a:lvl2pPr marL="481965" algn="l" defTabSz="964565" rtl="0" eaLnBrk="1" latinLnBrk="0" hangingPunct="1">
        <a:defRPr sz="1900" kern="1200">
          <a:solidFill>
            <a:schemeClr val="tx1"/>
          </a:solidFill>
          <a:latin typeface="+mn-lt"/>
          <a:ea typeface="+mn-ea"/>
          <a:cs typeface="+mn-cs"/>
        </a:defRPr>
      </a:lvl2pPr>
      <a:lvl3pPr marL="964565" algn="l" defTabSz="964565" rtl="0" eaLnBrk="1" latinLnBrk="0" hangingPunct="1">
        <a:defRPr sz="1900" kern="1200">
          <a:solidFill>
            <a:schemeClr val="tx1"/>
          </a:solidFill>
          <a:latin typeface="+mn-lt"/>
          <a:ea typeface="+mn-ea"/>
          <a:cs typeface="+mn-cs"/>
        </a:defRPr>
      </a:lvl3pPr>
      <a:lvl4pPr marL="1446530" algn="l" defTabSz="964565" rtl="0" eaLnBrk="1" latinLnBrk="0" hangingPunct="1">
        <a:defRPr sz="1900" kern="1200">
          <a:solidFill>
            <a:schemeClr val="tx1"/>
          </a:solidFill>
          <a:latin typeface="+mn-lt"/>
          <a:ea typeface="+mn-ea"/>
          <a:cs typeface="+mn-cs"/>
        </a:defRPr>
      </a:lvl4pPr>
      <a:lvl5pPr marL="1928495" algn="l" defTabSz="964565" rtl="0" eaLnBrk="1" latinLnBrk="0" hangingPunct="1">
        <a:defRPr sz="1900" kern="1200">
          <a:solidFill>
            <a:schemeClr val="tx1"/>
          </a:solidFill>
          <a:latin typeface="+mn-lt"/>
          <a:ea typeface="+mn-ea"/>
          <a:cs typeface="+mn-cs"/>
        </a:defRPr>
      </a:lvl5pPr>
      <a:lvl6pPr marL="2411095" algn="l" defTabSz="964565" rtl="0" eaLnBrk="1" latinLnBrk="0" hangingPunct="1">
        <a:defRPr sz="1900" kern="1200">
          <a:solidFill>
            <a:schemeClr val="tx1"/>
          </a:solidFill>
          <a:latin typeface="+mn-lt"/>
          <a:ea typeface="+mn-ea"/>
          <a:cs typeface="+mn-cs"/>
        </a:defRPr>
      </a:lvl6pPr>
      <a:lvl7pPr marL="2893060" algn="l" defTabSz="964565" rtl="0" eaLnBrk="1" latinLnBrk="0" hangingPunct="1">
        <a:defRPr sz="1900" kern="1200">
          <a:solidFill>
            <a:schemeClr val="tx1"/>
          </a:solidFill>
          <a:latin typeface="+mn-lt"/>
          <a:ea typeface="+mn-ea"/>
          <a:cs typeface="+mn-cs"/>
        </a:defRPr>
      </a:lvl7pPr>
      <a:lvl8pPr marL="3375025" algn="l" defTabSz="964565" rtl="0" eaLnBrk="1" latinLnBrk="0" hangingPunct="1">
        <a:defRPr sz="1900" kern="1200">
          <a:solidFill>
            <a:schemeClr val="tx1"/>
          </a:solidFill>
          <a:latin typeface="+mn-lt"/>
          <a:ea typeface="+mn-ea"/>
          <a:cs typeface="+mn-cs"/>
        </a:defRPr>
      </a:lvl8pPr>
      <a:lvl9pPr marL="3856990" algn="l" defTabSz="964565"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5"/>
            </p:custDataLst>
          </p:nvPr>
        </p:nvSpPr>
        <p:spPr>
          <a:xfrm>
            <a:off x="641672" y="641637"/>
            <a:ext cx="11569078" cy="744147"/>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6"/>
            </p:custDataLst>
          </p:nvPr>
        </p:nvSpPr>
        <p:spPr>
          <a:xfrm>
            <a:off x="641672" y="1571820"/>
            <a:ext cx="11569078" cy="5019193"/>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7"/>
            </p:custDataLst>
          </p:nvPr>
        </p:nvSpPr>
        <p:spPr>
          <a:xfrm>
            <a:off x="645469" y="6659353"/>
            <a:ext cx="2847656" cy="334107"/>
          </a:xfrm>
          <a:prstGeom prst="rect">
            <a:avLst/>
          </a:prstGeom>
        </p:spPr>
        <p:txBody>
          <a:bodyPr vert="horz" lIns="91440" tIns="45720" rIns="91440" bIns="45720" rtlCol="0" anchor="ctr">
            <a:normAutofit/>
          </a:bodyPr>
          <a:lstStyle>
            <a:lvl1pPr algn="l">
              <a:defRPr sz="1055"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8"/>
            </p:custDataLst>
          </p:nvPr>
        </p:nvSpPr>
        <p:spPr>
          <a:xfrm>
            <a:off x="4341094" y="6659353"/>
            <a:ext cx="4176563" cy="334107"/>
          </a:xfrm>
          <a:prstGeom prst="rect">
            <a:avLst/>
          </a:prstGeom>
        </p:spPr>
        <p:txBody>
          <a:bodyPr vert="horz" lIns="91440" tIns="45720" rIns="91440" bIns="45720" rtlCol="0" anchor="ctr">
            <a:normAutofit/>
          </a:bodyPr>
          <a:lstStyle>
            <a:lvl1pPr algn="ctr">
              <a:defRPr sz="1055"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9"/>
            </p:custDataLst>
          </p:nvPr>
        </p:nvSpPr>
        <p:spPr>
          <a:xfrm>
            <a:off x="9363094" y="6659353"/>
            <a:ext cx="2847656" cy="334107"/>
          </a:xfrm>
          <a:prstGeom prst="rect">
            <a:avLst/>
          </a:prstGeom>
        </p:spPr>
        <p:txBody>
          <a:bodyPr vert="horz" lIns="91440" tIns="45720" rIns="91440" bIns="45720" rtlCol="0" anchor="ctr">
            <a:normAutofit/>
          </a:bodyPr>
          <a:lstStyle>
            <a:lvl1pPr algn="r">
              <a:defRPr sz="1055"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0"/>
    </p:custData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txStyles>
    <p:titleStyle>
      <a:lvl1pPr algn="l" defTabSz="964565" rtl="0" eaLnBrk="1" fontAlgn="auto" latinLnBrk="0" hangingPunct="1">
        <a:lnSpc>
          <a:spcPct val="100000"/>
        </a:lnSpc>
        <a:spcBef>
          <a:spcPct val="0"/>
        </a:spcBef>
        <a:buNone/>
        <a:defRPr sz="3795"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41300" indent="-241300" algn="l" defTabSz="964565" rtl="0" eaLnBrk="1" fontAlgn="auto" latinLnBrk="0" hangingPunct="1">
        <a:lnSpc>
          <a:spcPct val="130000"/>
        </a:lnSpc>
        <a:spcBef>
          <a:spcPts val="0"/>
        </a:spcBef>
        <a:spcAft>
          <a:spcPts val="1000"/>
        </a:spcAft>
        <a:buFont typeface="Arial" panose="020B0604020202020204" pitchFamily="34" charset="0"/>
        <a:buChar char="●"/>
        <a:defRPr sz="19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723265" indent="-241300" algn="l" defTabSz="964565" rtl="0" eaLnBrk="1" fontAlgn="auto" latinLnBrk="0" hangingPunct="1">
        <a:lnSpc>
          <a:spcPct val="120000"/>
        </a:lnSpc>
        <a:spcBef>
          <a:spcPts val="0"/>
        </a:spcBef>
        <a:spcAft>
          <a:spcPts val="600"/>
        </a:spcAft>
        <a:buFont typeface="Arial" panose="020B0604020202020204" pitchFamily="34" charset="0"/>
        <a:buChar char="●"/>
        <a:tabLst>
          <a:tab pos="1697355" algn="l"/>
          <a:tab pos="1697355" algn="l"/>
          <a:tab pos="1697355" algn="l"/>
          <a:tab pos="1697355" algn="l"/>
        </a:tabLst>
        <a:defRPr sz="168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205230" indent="-241300" algn="l" defTabSz="964565" rtl="0" eaLnBrk="1" fontAlgn="auto" latinLnBrk="0" hangingPunct="1">
        <a:lnSpc>
          <a:spcPct val="120000"/>
        </a:lnSpc>
        <a:spcBef>
          <a:spcPts val="0"/>
        </a:spcBef>
        <a:spcAft>
          <a:spcPts val="600"/>
        </a:spcAft>
        <a:buFont typeface="Arial" panose="020B0604020202020204" pitchFamily="34" charset="0"/>
        <a:buChar char="●"/>
        <a:defRPr sz="168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87830" indent="-241300" algn="l" defTabSz="964565" rtl="0" eaLnBrk="1" fontAlgn="auto" latinLnBrk="0" hangingPunct="1">
        <a:lnSpc>
          <a:spcPct val="120000"/>
        </a:lnSpc>
        <a:spcBef>
          <a:spcPts val="0"/>
        </a:spcBef>
        <a:spcAft>
          <a:spcPts val="300"/>
        </a:spcAft>
        <a:buFont typeface="Wingdings" panose="05000000000000000000" charset="0"/>
        <a:buChar char=""/>
        <a:defRPr sz="147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169795" indent="-241300" algn="l" defTabSz="964565" rtl="0" eaLnBrk="1" fontAlgn="auto" latinLnBrk="0" hangingPunct="1">
        <a:lnSpc>
          <a:spcPct val="120000"/>
        </a:lnSpc>
        <a:spcBef>
          <a:spcPts val="0"/>
        </a:spcBef>
        <a:spcAft>
          <a:spcPts val="300"/>
        </a:spcAft>
        <a:buFont typeface="Arial" panose="020B0604020202020204" pitchFamily="34" charset="0"/>
        <a:buChar char="•"/>
        <a:defRPr sz="147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651760" indent="-241300" algn="l" defTabSz="964565" rtl="0" eaLnBrk="1" latinLnBrk="0" hangingPunct="1">
        <a:lnSpc>
          <a:spcPct val="90000"/>
        </a:lnSpc>
        <a:spcBef>
          <a:spcPct val="106000"/>
        </a:spcBef>
        <a:buFont typeface="Arial" panose="020B0604020202020204" pitchFamily="34" charset="0"/>
        <a:buChar char="•"/>
        <a:defRPr sz="1900" kern="1200">
          <a:solidFill>
            <a:schemeClr val="tx1"/>
          </a:solidFill>
          <a:latin typeface="+mn-lt"/>
          <a:ea typeface="+mn-ea"/>
          <a:cs typeface="+mn-cs"/>
        </a:defRPr>
      </a:lvl6pPr>
      <a:lvl7pPr marL="3134360" indent="-241300" algn="l" defTabSz="964565" rtl="0" eaLnBrk="1" latinLnBrk="0" hangingPunct="1">
        <a:lnSpc>
          <a:spcPct val="90000"/>
        </a:lnSpc>
        <a:spcBef>
          <a:spcPct val="106000"/>
        </a:spcBef>
        <a:buFont typeface="Arial" panose="020B0604020202020204" pitchFamily="34" charset="0"/>
        <a:buChar char="•"/>
        <a:defRPr sz="1900" kern="1200">
          <a:solidFill>
            <a:schemeClr val="tx1"/>
          </a:solidFill>
          <a:latin typeface="+mn-lt"/>
          <a:ea typeface="+mn-ea"/>
          <a:cs typeface="+mn-cs"/>
        </a:defRPr>
      </a:lvl7pPr>
      <a:lvl8pPr marL="3616325" indent="-241300" algn="l" defTabSz="964565" rtl="0" eaLnBrk="1" latinLnBrk="0" hangingPunct="1">
        <a:lnSpc>
          <a:spcPct val="90000"/>
        </a:lnSpc>
        <a:spcBef>
          <a:spcPct val="106000"/>
        </a:spcBef>
        <a:buFont typeface="Arial" panose="020B0604020202020204" pitchFamily="34" charset="0"/>
        <a:buChar char="•"/>
        <a:defRPr sz="1900" kern="1200">
          <a:solidFill>
            <a:schemeClr val="tx1"/>
          </a:solidFill>
          <a:latin typeface="+mn-lt"/>
          <a:ea typeface="+mn-ea"/>
          <a:cs typeface="+mn-cs"/>
        </a:defRPr>
      </a:lvl8pPr>
      <a:lvl9pPr marL="4098290" indent="-241300" algn="l" defTabSz="964565" rtl="0" eaLnBrk="1" latinLnBrk="0" hangingPunct="1">
        <a:lnSpc>
          <a:spcPct val="90000"/>
        </a:lnSpc>
        <a:spcBef>
          <a:spcPct val="1060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64565" rtl="0" eaLnBrk="1" latinLnBrk="0" hangingPunct="1">
        <a:defRPr sz="1900" kern="1200">
          <a:solidFill>
            <a:schemeClr val="tx1"/>
          </a:solidFill>
          <a:latin typeface="+mn-lt"/>
          <a:ea typeface="+mn-ea"/>
          <a:cs typeface="+mn-cs"/>
        </a:defRPr>
      </a:lvl1pPr>
      <a:lvl2pPr marL="481965" algn="l" defTabSz="964565" rtl="0" eaLnBrk="1" latinLnBrk="0" hangingPunct="1">
        <a:defRPr sz="1900" kern="1200">
          <a:solidFill>
            <a:schemeClr val="tx1"/>
          </a:solidFill>
          <a:latin typeface="+mn-lt"/>
          <a:ea typeface="+mn-ea"/>
          <a:cs typeface="+mn-cs"/>
        </a:defRPr>
      </a:lvl2pPr>
      <a:lvl3pPr marL="964565" algn="l" defTabSz="964565" rtl="0" eaLnBrk="1" latinLnBrk="0" hangingPunct="1">
        <a:defRPr sz="1900" kern="1200">
          <a:solidFill>
            <a:schemeClr val="tx1"/>
          </a:solidFill>
          <a:latin typeface="+mn-lt"/>
          <a:ea typeface="+mn-ea"/>
          <a:cs typeface="+mn-cs"/>
        </a:defRPr>
      </a:lvl3pPr>
      <a:lvl4pPr marL="1446530" algn="l" defTabSz="964565" rtl="0" eaLnBrk="1" latinLnBrk="0" hangingPunct="1">
        <a:defRPr sz="1900" kern="1200">
          <a:solidFill>
            <a:schemeClr val="tx1"/>
          </a:solidFill>
          <a:latin typeface="+mn-lt"/>
          <a:ea typeface="+mn-ea"/>
          <a:cs typeface="+mn-cs"/>
        </a:defRPr>
      </a:lvl4pPr>
      <a:lvl5pPr marL="1928495" algn="l" defTabSz="964565" rtl="0" eaLnBrk="1" latinLnBrk="0" hangingPunct="1">
        <a:defRPr sz="1900" kern="1200">
          <a:solidFill>
            <a:schemeClr val="tx1"/>
          </a:solidFill>
          <a:latin typeface="+mn-lt"/>
          <a:ea typeface="+mn-ea"/>
          <a:cs typeface="+mn-cs"/>
        </a:defRPr>
      </a:lvl5pPr>
      <a:lvl6pPr marL="2411095" algn="l" defTabSz="964565" rtl="0" eaLnBrk="1" latinLnBrk="0" hangingPunct="1">
        <a:defRPr sz="1900" kern="1200">
          <a:solidFill>
            <a:schemeClr val="tx1"/>
          </a:solidFill>
          <a:latin typeface="+mn-lt"/>
          <a:ea typeface="+mn-ea"/>
          <a:cs typeface="+mn-cs"/>
        </a:defRPr>
      </a:lvl6pPr>
      <a:lvl7pPr marL="2893060" algn="l" defTabSz="964565" rtl="0" eaLnBrk="1" latinLnBrk="0" hangingPunct="1">
        <a:defRPr sz="1900" kern="1200">
          <a:solidFill>
            <a:schemeClr val="tx1"/>
          </a:solidFill>
          <a:latin typeface="+mn-lt"/>
          <a:ea typeface="+mn-ea"/>
          <a:cs typeface="+mn-cs"/>
        </a:defRPr>
      </a:lvl7pPr>
      <a:lvl8pPr marL="3375025" algn="l" defTabSz="964565" rtl="0" eaLnBrk="1" latinLnBrk="0" hangingPunct="1">
        <a:defRPr sz="1900" kern="1200">
          <a:solidFill>
            <a:schemeClr val="tx1"/>
          </a:solidFill>
          <a:latin typeface="+mn-lt"/>
          <a:ea typeface="+mn-ea"/>
          <a:cs typeface="+mn-cs"/>
        </a:defRPr>
      </a:lvl8pPr>
      <a:lvl9pPr marL="3857625" algn="l" defTabSz="96456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themeOverride" Target="../theme/themeOverride1.xml"/><Relationship Id="rId4" Type="http://schemas.openxmlformats.org/officeDocument/2006/relationships/image" Target="../media/image2.png"/><Relationship Id="rId3" Type="http://schemas.microsoft.com/office/2007/relationships/media" Target="../media/audio1.wav"/><Relationship Id="rId2" Type="http://schemas.openxmlformats.org/officeDocument/2006/relationships/audio" Target="../media/audio1.wav"/><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8" Type="http://schemas.openxmlformats.org/officeDocument/2006/relationships/notesSlide" Target="../notesSlides/notesSlide9.xml"/><Relationship Id="rId27" Type="http://schemas.openxmlformats.org/officeDocument/2006/relationships/slideLayout" Target="../slideLayouts/slideLayout1.xml"/><Relationship Id="rId26" Type="http://schemas.openxmlformats.org/officeDocument/2006/relationships/themeOverride" Target="../theme/themeOverride9.xml"/><Relationship Id="rId25" Type="http://schemas.openxmlformats.org/officeDocument/2006/relationships/image" Target="../media/image5.jpeg"/><Relationship Id="rId24" Type="http://schemas.openxmlformats.org/officeDocument/2006/relationships/tags" Target="../tags/tag88.xml"/><Relationship Id="rId23" Type="http://schemas.openxmlformats.org/officeDocument/2006/relationships/tags" Target="../tags/tag87.xml"/><Relationship Id="rId22" Type="http://schemas.openxmlformats.org/officeDocument/2006/relationships/tags" Target="../tags/tag86.xml"/><Relationship Id="rId21" Type="http://schemas.openxmlformats.org/officeDocument/2006/relationships/tags" Target="../tags/tag85.xml"/><Relationship Id="rId20" Type="http://schemas.openxmlformats.org/officeDocument/2006/relationships/tags" Target="../tags/tag84.xml"/><Relationship Id="rId2" Type="http://schemas.openxmlformats.org/officeDocument/2006/relationships/tags" Target="../tags/tag66.xml"/><Relationship Id="rId19" Type="http://schemas.openxmlformats.org/officeDocument/2006/relationships/tags" Target="../tags/tag83.xml"/><Relationship Id="rId18" Type="http://schemas.openxmlformats.org/officeDocument/2006/relationships/tags" Target="../tags/tag82.xml"/><Relationship Id="rId17" Type="http://schemas.openxmlformats.org/officeDocument/2006/relationships/tags" Target="../tags/tag81.xml"/><Relationship Id="rId16" Type="http://schemas.openxmlformats.org/officeDocument/2006/relationships/tags" Target="../tags/tag80.xml"/><Relationship Id="rId15" Type="http://schemas.openxmlformats.org/officeDocument/2006/relationships/tags" Target="../tags/tag79.xml"/><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tags" Target="../tags/tag65.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xml"/><Relationship Id="rId5" Type="http://schemas.openxmlformats.org/officeDocument/2006/relationships/themeOverride" Target="../theme/themeOverride10.xml"/><Relationship Id="rId4" Type="http://schemas.openxmlformats.org/officeDocument/2006/relationships/image" Target="../media/image5.jpeg"/><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6.xml"/><Relationship Id="rId3" Type="http://schemas.openxmlformats.org/officeDocument/2006/relationships/image" Target="../media/image5.jpeg"/><Relationship Id="rId2" Type="http://schemas.openxmlformats.org/officeDocument/2006/relationships/tags" Target="../tags/tag92.xml"/><Relationship Id="rId1" Type="http://schemas.openxmlformats.org/officeDocument/2006/relationships/tags" Target="../tags/tag91.xml"/></Relationships>
</file>

<file path=ppt/slides/_rels/slide13.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2" Type="http://schemas.openxmlformats.org/officeDocument/2006/relationships/notesSlide" Target="../notesSlides/notesSlide12.xml"/><Relationship Id="rId31" Type="http://schemas.openxmlformats.org/officeDocument/2006/relationships/slideLayout" Target="../slideLayouts/slideLayout1.xml"/><Relationship Id="rId30" Type="http://schemas.openxmlformats.org/officeDocument/2006/relationships/themeOverride" Target="../theme/themeOverride11.xml"/><Relationship Id="rId3" Type="http://schemas.openxmlformats.org/officeDocument/2006/relationships/tags" Target="../tags/tag95.xml"/><Relationship Id="rId29" Type="http://schemas.openxmlformats.org/officeDocument/2006/relationships/image" Target="../media/image5.jpeg"/><Relationship Id="rId28" Type="http://schemas.openxmlformats.org/officeDocument/2006/relationships/tags" Target="../tags/tag120.xml"/><Relationship Id="rId27" Type="http://schemas.openxmlformats.org/officeDocument/2006/relationships/tags" Target="../tags/tag119.xml"/><Relationship Id="rId26" Type="http://schemas.openxmlformats.org/officeDocument/2006/relationships/tags" Target="../tags/tag118.xml"/><Relationship Id="rId25" Type="http://schemas.openxmlformats.org/officeDocument/2006/relationships/tags" Target="../tags/tag117.xml"/><Relationship Id="rId24" Type="http://schemas.openxmlformats.org/officeDocument/2006/relationships/tags" Target="../tags/tag116.xml"/><Relationship Id="rId23" Type="http://schemas.openxmlformats.org/officeDocument/2006/relationships/tags" Target="../tags/tag115.xml"/><Relationship Id="rId22" Type="http://schemas.openxmlformats.org/officeDocument/2006/relationships/tags" Target="../tags/tag114.xml"/><Relationship Id="rId21" Type="http://schemas.openxmlformats.org/officeDocument/2006/relationships/tags" Target="../tags/tag113.xml"/><Relationship Id="rId20" Type="http://schemas.openxmlformats.org/officeDocument/2006/relationships/tags" Target="../tags/tag112.xml"/><Relationship Id="rId2" Type="http://schemas.openxmlformats.org/officeDocument/2006/relationships/tags" Target="../tags/tag94.xml"/><Relationship Id="rId19" Type="http://schemas.openxmlformats.org/officeDocument/2006/relationships/tags" Target="../tags/tag111.xml"/><Relationship Id="rId18" Type="http://schemas.openxmlformats.org/officeDocument/2006/relationships/tags" Target="../tags/tag110.xml"/><Relationship Id="rId17" Type="http://schemas.openxmlformats.org/officeDocument/2006/relationships/tags" Target="../tags/tag109.xml"/><Relationship Id="rId16" Type="http://schemas.openxmlformats.org/officeDocument/2006/relationships/tags" Target="../tags/tag108.xml"/><Relationship Id="rId15" Type="http://schemas.openxmlformats.org/officeDocument/2006/relationships/tags" Target="../tags/tag107.xml"/><Relationship Id="rId14" Type="http://schemas.openxmlformats.org/officeDocument/2006/relationships/tags" Target="../tags/tag106.xml"/><Relationship Id="rId13" Type="http://schemas.openxmlformats.org/officeDocument/2006/relationships/tags" Target="../tags/tag105.xml"/><Relationship Id="rId12" Type="http://schemas.openxmlformats.org/officeDocument/2006/relationships/tags" Target="../tags/tag104.xml"/><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tags" Target="../tags/tag93.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xml"/><Relationship Id="rId5" Type="http://schemas.openxmlformats.org/officeDocument/2006/relationships/themeOverride" Target="../theme/themeOverride12.xml"/><Relationship Id="rId4" Type="http://schemas.openxmlformats.org/officeDocument/2006/relationships/image" Target="../media/image5.jpeg"/><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themeOverride" Target="../theme/themeOverride13.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xml"/><Relationship Id="rId5" Type="http://schemas.openxmlformats.org/officeDocument/2006/relationships/themeOverride" Target="../theme/themeOverride14.xml"/><Relationship Id="rId4" Type="http://schemas.openxmlformats.org/officeDocument/2006/relationships/image" Target="../media/image5.jpeg"/><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1.xml"/><Relationship Id="rId4" Type="http://schemas.openxmlformats.org/officeDocument/2006/relationships/themeOverride" Target="../theme/themeOverride15.xml"/><Relationship Id="rId3" Type="http://schemas.openxmlformats.org/officeDocument/2006/relationships/image" Target="../media/image5.jpeg"/><Relationship Id="rId2" Type="http://schemas.openxmlformats.org/officeDocument/2006/relationships/tags" Target="../tags/tag130.xml"/><Relationship Id="rId1" Type="http://schemas.openxmlformats.org/officeDocument/2006/relationships/tags" Target="../tags/tag129.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1.xml"/><Relationship Id="rId5" Type="http://schemas.openxmlformats.org/officeDocument/2006/relationships/themeOverride" Target="../theme/themeOverride16.xml"/><Relationship Id="rId4" Type="http://schemas.openxmlformats.org/officeDocument/2006/relationships/image" Target="../media/image5.jpeg"/><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xml"/><Relationship Id="rId5" Type="http://schemas.openxmlformats.org/officeDocument/2006/relationships/themeOverride" Target="../theme/themeOverride17.xml"/><Relationship Id="rId4" Type="http://schemas.openxmlformats.org/officeDocument/2006/relationships/image" Target="../media/image15.jpeg"/><Relationship Id="rId3" Type="http://schemas.openxmlformats.org/officeDocument/2006/relationships/image" Target="../media/image5.jpeg"/><Relationship Id="rId2" Type="http://schemas.openxmlformats.org/officeDocument/2006/relationships/tags" Target="../tags/tag134.xml"/><Relationship Id="rId1" Type="http://schemas.openxmlformats.org/officeDocument/2006/relationships/tags" Target="../tags/tag133.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themeOverride" Target="../theme/themeOverride2.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1.xml"/><Relationship Id="rId5" Type="http://schemas.openxmlformats.org/officeDocument/2006/relationships/themeOverride" Target="../theme/themeOverride18.xml"/><Relationship Id="rId4" Type="http://schemas.openxmlformats.org/officeDocument/2006/relationships/image" Target="../media/image16.jpeg"/><Relationship Id="rId3" Type="http://schemas.openxmlformats.org/officeDocument/2006/relationships/image" Target="../media/image5.jpeg"/><Relationship Id="rId2" Type="http://schemas.openxmlformats.org/officeDocument/2006/relationships/tags" Target="../tags/tag136.xml"/><Relationship Id="rId1" Type="http://schemas.openxmlformats.org/officeDocument/2006/relationships/tags" Target="../tags/tag135.xml"/></Relationships>
</file>

<file path=ppt/slides/_rels/slide21.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2" Type="http://schemas.openxmlformats.org/officeDocument/2006/relationships/notesSlide" Target="../notesSlides/notesSlide20.xml"/><Relationship Id="rId41" Type="http://schemas.openxmlformats.org/officeDocument/2006/relationships/slideLayout" Target="../slideLayouts/slideLayout1.xml"/><Relationship Id="rId40" Type="http://schemas.openxmlformats.org/officeDocument/2006/relationships/themeOverride" Target="../theme/themeOverride19.xml"/><Relationship Id="rId4" Type="http://schemas.openxmlformats.org/officeDocument/2006/relationships/tags" Target="../tags/tag140.xml"/><Relationship Id="rId39" Type="http://schemas.openxmlformats.org/officeDocument/2006/relationships/image" Target="../media/image5.jpeg"/><Relationship Id="rId38" Type="http://schemas.openxmlformats.org/officeDocument/2006/relationships/tags" Target="../tags/tag174.xml"/><Relationship Id="rId37" Type="http://schemas.openxmlformats.org/officeDocument/2006/relationships/tags" Target="../tags/tag173.xml"/><Relationship Id="rId36" Type="http://schemas.openxmlformats.org/officeDocument/2006/relationships/tags" Target="../tags/tag172.xml"/><Relationship Id="rId35" Type="http://schemas.openxmlformats.org/officeDocument/2006/relationships/tags" Target="../tags/tag171.xml"/><Relationship Id="rId34" Type="http://schemas.openxmlformats.org/officeDocument/2006/relationships/tags" Target="../tags/tag170.xml"/><Relationship Id="rId33" Type="http://schemas.openxmlformats.org/officeDocument/2006/relationships/tags" Target="../tags/tag169.xml"/><Relationship Id="rId32" Type="http://schemas.openxmlformats.org/officeDocument/2006/relationships/tags" Target="../tags/tag168.xml"/><Relationship Id="rId31" Type="http://schemas.openxmlformats.org/officeDocument/2006/relationships/tags" Target="../tags/tag167.xml"/><Relationship Id="rId30" Type="http://schemas.openxmlformats.org/officeDocument/2006/relationships/tags" Target="../tags/tag166.xml"/><Relationship Id="rId3" Type="http://schemas.openxmlformats.org/officeDocument/2006/relationships/tags" Target="../tags/tag139.xml"/><Relationship Id="rId29" Type="http://schemas.openxmlformats.org/officeDocument/2006/relationships/tags" Target="../tags/tag165.xml"/><Relationship Id="rId28" Type="http://schemas.openxmlformats.org/officeDocument/2006/relationships/tags" Target="../tags/tag164.xml"/><Relationship Id="rId27" Type="http://schemas.openxmlformats.org/officeDocument/2006/relationships/tags" Target="../tags/tag163.xml"/><Relationship Id="rId26" Type="http://schemas.openxmlformats.org/officeDocument/2006/relationships/tags" Target="../tags/tag162.xml"/><Relationship Id="rId25" Type="http://schemas.openxmlformats.org/officeDocument/2006/relationships/tags" Target="../tags/tag161.xml"/><Relationship Id="rId24" Type="http://schemas.openxmlformats.org/officeDocument/2006/relationships/tags" Target="../tags/tag160.xml"/><Relationship Id="rId23" Type="http://schemas.openxmlformats.org/officeDocument/2006/relationships/tags" Target="../tags/tag159.xml"/><Relationship Id="rId22" Type="http://schemas.openxmlformats.org/officeDocument/2006/relationships/tags" Target="../tags/tag158.xml"/><Relationship Id="rId21" Type="http://schemas.openxmlformats.org/officeDocument/2006/relationships/tags" Target="../tags/tag157.xml"/><Relationship Id="rId20" Type="http://schemas.openxmlformats.org/officeDocument/2006/relationships/tags" Target="../tags/tag156.xml"/><Relationship Id="rId2" Type="http://schemas.openxmlformats.org/officeDocument/2006/relationships/tags" Target="../tags/tag138.xml"/><Relationship Id="rId19" Type="http://schemas.openxmlformats.org/officeDocument/2006/relationships/tags" Target="../tags/tag155.xml"/><Relationship Id="rId18" Type="http://schemas.openxmlformats.org/officeDocument/2006/relationships/tags" Target="../tags/tag154.xml"/><Relationship Id="rId17" Type="http://schemas.openxmlformats.org/officeDocument/2006/relationships/tags" Target="../tags/tag153.xml"/><Relationship Id="rId16" Type="http://schemas.openxmlformats.org/officeDocument/2006/relationships/tags" Target="../tags/tag152.xml"/><Relationship Id="rId15" Type="http://schemas.openxmlformats.org/officeDocument/2006/relationships/tags" Target="../tags/tag151.xml"/><Relationship Id="rId14" Type="http://schemas.openxmlformats.org/officeDocument/2006/relationships/tags" Target="../tags/tag150.xml"/><Relationship Id="rId13" Type="http://schemas.openxmlformats.org/officeDocument/2006/relationships/tags" Target="../tags/tag149.xml"/><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tags" Target="../tags/tag137.xml"/></Relationships>
</file>

<file path=ppt/slides/_rels/slide22.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tags" Target="../tags/tag180.xml"/><Relationship Id="rId7" Type="http://schemas.openxmlformats.org/officeDocument/2006/relationships/image" Target="../media/image18.svg"/><Relationship Id="rId6" Type="http://schemas.openxmlformats.org/officeDocument/2006/relationships/image" Target="../media/image17.png"/><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tags" Target="../tags/tag176.xml"/><Relationship Id="rId17" Type="http://schemas.openxmlformats.org/officeDocument/2006/relationships/notesSlide" Target="../notesSlides/notesSlide21.xml"/><Relationship Id="rId16" Type="http://schemas.openxmlformats.org/officeDocument/2006/relationships/slideLayout" Target="../slideLayouts/slideLayout1.xml"/><Relationship Id="rId15" Type="http://schemas.openxmlformats.org/officeDocument/2006/relationships/themeOverride" Target="../theme/themeOverride20.xml"/><Relationship Id="rId14" Type="http://schemas.openxmlformats.org/officeDocument/2006/relationships/image" Target="../media/image5.jpeg"/><Relationship Id="rId13" Type="http://schemas.openxmlformats.org/officeDocument/2006/relationships/tags" Target="../tags/tag182.xml"/><Relationship Id="rId12" Type="http://schemas.openxmlformats.org/officeDocument/2006/relationships/tags" Target="../tags/tag181.xml"/><Relationship Id="rId11" Type="http://schemas.openxmlformats.org/officeDocument/2006/relationships/image" Target="../media/image21.png"/><Relationship Id="rId10" Type="http://schemas.openxmlformats.org/officeDocument/2006/relationships/image" Target="../media/image20.svg"/><Relationship Id="rId1" Type="http://schemas.openxmlformats.org/officeDocument/2006/relationships/tags" Target="../tags/tag175.xml"/></Relationships>
</file>

<file path=ppt/slides/_rels/slide23.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tags" Target="../tags/tag188.xml"/><Relationship Id="rId7" Type="http://schemas.openxmlformats.org/officeDocument/2006/relationships/tags" Target="../tags/tag187.xml"/><Relationship Id="rId6" Type="http://schemas.openxmlformats.org/officeDocument/2006/relationships/tags" Target="../tags/tag186.xml"/><Relationship Id="rId5" Type="http://schemas.openxmlformats.org/officeDocument/2006/relationships/image" Target="../media/image18.svg"/><Relationship Id="rId4" Type="http://schemas.openxmlformats.org/officeDocument/2006/relationships/image" Target="../media/image17.png"/><Relationship Id="rId3" Type="http://schemas.openxmlformats.org/officeDocument/2006/relationships/tags" Target="../tags/tag185.xml"/><Relationship Id="rId2" Type="http://schemas.openxmlformats.org/officeDocument/2006/relationships/tags" Target="../tags/tag184.xml"/><Relationship Id="rId16" Type="http://schemas.openxmlformats.org/officeDocument/2006/relationships/notesSlide" Target="../notesSlides/notesSlide22.xml"/><Relationship Id="rId15" Type="http://schemas.openxmlformats.org/officeDocument/2006/relationships/slideLayout" Target="../slideLayouts/slideLayout1.xml"/><Relationship Id="rId14" Type="http://schemas.openxmlformats.org/officeDocument/2006/relationships/themeOverride" Target="../theme/themeOverride21.xml"/><Relationship Id="rId13" Type="http://schemas.openxmlformats.org/officeDocument/2006/relationships/image" Target="../media/image5.jpeg"/><Relationship Id="rId12" Type="http://schemas.openxmlformats.org/officeDocument/2006/relationships/tags" Target="../tags/tag190.xml"/><Relationship Id="rId11" Type="http://schemas.openxmlformats.org/officeDocument/2006/relationships/tags" Target="../tags/tag189.xml"/><Relationship Id="rId10" Type="http://schemas.openxmlformats.org/officeDocument/2006/relationships/image" Target="../media/image20.svg"/><Relationship Id="rId1" Type="http://schemas.openxmlformats.org/officeDocument/2006/relationships/tags" Target="../tags/tag183.xml"/></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23.xml"/><Relationship Id="rId8" Type="http://schemas.openxmlformats.org/officeDocument/2006/relationships/slideLayout" Target="../slideLayouts/slideLayout1.xml"/><Relationship Id="rId7" Type="http://schemas.openxmlformats.org/officeDocument/2006/relationships/themeOverride" Target="../theme/themeOverride22.xml"/><Relationship Id="rId6" Type="http://schemas.openxmlformats.org/officeDocument/2006/relationships/image" Target="../media/image22.GIF"/><Relationship Id="rId5" Type="http://schemas.openxmlformats.org/officeDocument/2006/relationships/image" Target="../media/image5.jpeg"/><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1.xml"/><Relationship Id="rId6" Type="http://schemas.openxmlformats.org/officeDocument/2006/relationships/themeOverride" Target="../theme/themeOverride23.xml"/><Relationship Id="rId5" Type="http://schemas.openxmlformats.org/officeDocument/2006/relationships/image" Target="../media/image5.jpeg"/><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image" Target="../media/image24.png"/><Relationship Id="rId1" Type="http://schemas.openxmlformats.org/officeDocument/2006/relationships/image" Target="../media/image23.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themeOverride" Target="../theme/themeOverride24.xml"/><Relationship Id="rId1" Type="http://schemas.openxmlformats.org/officeDocument/2006/relationships/image" Target="../media/image25.jpeg"/></Relationships>
</file>

<file path=ppt/slides/_rels/slide3.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image" Target="../media/image5.jpeg"/><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image" Target="../media/image4.png"/><Relationship Id="rId4" Type="http://schemas.openxmlformats.org/officeDocument/2006/relationships/tags" Target="../tags/tag29.xml"/><Relationship Id="rId3" Type="http://schemas.openxmlformats.org/officeDocument/2006/relationships/image" Target="../media/image3.jpeg"/><Relationship Id="rId2" Type="http://schemas.openxmlformats.org/officeDocument/2006/relationships/tags" Target="../tags/tag28.xml"/><Relationship Id="rId12" Type="http://schemas.openxmlformats.org/officeDocument/2006/relationships/notesSlide" Target="../notesSlides/notesSlide3.xml"/><Relationship Id="rId11" Type="http://schemas.openxmlformats.org/officeDocument/2006/relationships/slideLayout" Target="../slideLayouts/slideLayout1.xml"/><Relationship Id="rId10" Type="http://schemas.openxmlformats.org/officeDocument/2006/relationships/themeOverride" Target="../theme/themeOverride3.xml"/><Relationship Id="rId1" Type="http://schemas.openxmlformats.org/officeDocument/2006/relationships/tags" Target="../tags/tag27.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xml"/><Relationship Id="rId6" Type="http://schemas.openxmlformats.org/officeDocument/2006/relationships/themeOverride" Target="../theme/themeOverride4.xml"/><Relationship Id="rId5" Type="http://schemas.openxmlformats.org/officeDocument/2006/relationships/image" Target="../media/image5.jpeg"/><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image" Target="../media/image7.pn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xml"/><Relationship Id="rId6" Type="http://schemas.openxmlformats.org/officeDocument/2006/relationships/themeOverride" Target="../theme/themeOverride5.xml"/><Relationship Id="rId5" Type="http://schemas.openxmlformats.org/officeDocument/2006/relationships/image" Target="../media/image5.jpeg"/><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xml"/><Relationship Id="rId5" Type="http://schemas.openxmlformats.org/officeDocument/2006/relationships/themeOverride" Target="../theme/themeOverride6.xml"/><Relationship Id="rId4" Type="http://schemas.openxmlformats.org/officeDocument/2006/relationships/image" Target="../media/image5.jpeg"/><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themeOverride" Target="../theme/themeOverride7.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7" Type="http://schemas.openxmlformats.org/officeDocument/2006/relationships/notesSlide" Target="../notesSlides/notesSlide8.xml"/><Relationship Id="rId26" Type="http://schemas.openxmlformats.org/officeDocument/2006/relationships/slideLayout" Target="../slideLayouts/slideLayout1.xml"/><Relationship Id="rId25" Type="http://schemas.openxmlformats.org/officeDocument/2006/relationships/themeOverride" Target="../theme/themeOverride8.xml"/><Relationship Id="rId24" Type="http://schemas.openxmlformats.org/officeDocument/2006/relationships/image" Target="../media/image5.jpeg"/><Relationship Id="rId23" Type="http://schemas.openxmlformats.org/officeDocument/2006/relationships/tags" Target="../tags/tag62.xml"/><Relationship Id="rId22" Type="http://schemas.openxmlformats.org/officeDocument/2006/relationships/tags" Target="../tags/tag61.xml"/><Relationship Id="rId21" Type="http://schemas.openxmlformats.org/officeDocument/2006/relationships/image" Target="../media/image10.jpeg"/><Relationship Id="rId20" Type="http://schemas.openxmlformats.org/officeDocument/2006/relationships/tags" Target="../tags/tag60.xml"/><Relationship Id="rId2" Type="http://schemas.openxmlformats.org/officeDocument/2006/relationships/tags" Target="../tags/tag42.xml"/><Relationship Id="rId19" Type="http://schemas.openxmlformats.org/officeDocument/2006/relationships/tags" Target="../tags/tag59.xml"/><Relationship Id="rId18" Type="http://schemas.openxmlformats.org/officeDocument/2006/relationships/tags" Target="../tags/tag58.xml"/><Relationship Id="rId17" Type="http://schemas.openxmlformats.org/officeDocument/2006/relationships/tags" Target="../tags/tag57.xml"/><Relationship Id="rId16" Type="http://schemas.openxmlformats.org/officeDocument/2006/relationships/tags" Target="../tags/tag56.xml"/><Relationship Id="rId15" Type="http://schemas.openxmlformats.org/officeDocument/2006/relationships/tags" Target="../tags/tag55.xml"/><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tags" Target="../tags/tag41.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858750" cy="723265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3573780" y="2334895"/>
            <a:ext cx="9284970" cy="4163060"/>
          </a:xfrm>
          <a:prstGeom prst="rect">
            <a:avLst/>
          </a:prstGeom>
          <a:solidFill>
            <a:schemeClr val="accent4">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8" name="矩形 259"/>
          <p:cNvSpPr>
            <a:spLocks noChangeArrowheads="1"/>
          </p:cNvSpPr>
          <p:nvPr/>
        </p:nvSpPr>
        <p:spPr bwMode="auto">
          <a:xfrm>
            <a:off x="3619500" y="2792730"/>
            <a:ext cx="9406255"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sz="7200" b="1" dirty="0">
                <a:solidFill>
                  <a:schemeClr val="bg1"/>
                </a:solidFill>
                <a:latin typeface="印品黑体" panose="00000500000000000000" pitchFamily="2" charset="-122"/>
                <a:ea typeface="印品黑体" panose="00000500000000000000" pitchFamily="2" charset="-122"/>
                <a:cs typeface="Arial" panose="020B0604020202020204" pitchFamily="34" charset="0"/>
              </a:rPr>
              <a:t>女性</a:t>
            </a:r>
            <a:r>
              <a:rPr lang="en-US" altLang="zh-CN" sz="7200" b="1" dirty="0">
                <a:solidFill>
                  <a:schemeClr val="bg1"/>
                </a:solidFill>
                <a:latin typeface="印品黑体" panose="00000500000000000000" pitchFamily="2" charset="-122"/>
                <a:ea typeface="印品黑体" panose="00000500000000000000" pitchFamily="2" charset="-122"/>
                <a:cs typeface="Arial" panose="020B0604020202020204" pitchFamily="34" charset="0"/>
              </a:rPr>
              <a:t>“</a:t>
            </a:r>
            <a:r>
              <a:rPr lang="zh-CN" altLang="en-US" sz="7200" b="1" dirty="0">
                <a:solidFill>
                  <a:schemeClr val="bg1"/>
                </a:solidFill>
                <a:latin typeface="印品黑体" panose="00000500000000000000" pitchFamily="2" charset="-122"/>
                <a:ea typeface="印品黑体" panose="00000500000000000000" pitchFamily="2" charset="-122"/>
                <a:cs typeface="Arial" panose="020B0604020202020204" pitchFamily="34" charset="0"/>
              </a:rPr>
              <a:t>两癌</a:t>
            </a:r>
            <a:r>
              <a:rPr lang="en-US" altLang="zh-CN" sz="7200" b="1" dirty="0">
                <a:solidFill>
                  <a:schemeClr val="bg1"/>
                </a:solidFill>
                <a:latin typeface="印品黑体" panose="00000500000000000000" pitchFamily="2" charset="-122"/>
                <a:ea typeface="印品黑体" panose="00000500000000000000" pitchFamily="2" charset="-122"/>
                <a:cs typeface="Arial" panose="020B0604020202020204" pitchFamily="34" charset="0"/>
              </a:rPr>
              <a:t>”</a:t>
            </a:r>
            <a:r>
              <a:rPr lang="zh-CN" altLang="en-US" sz="7200" b="1" dirty="0">
                <a:solidFill>
                  <a:schemeClr val="bg1"/>
                </a:solidFill>
                <a:latin typeface="印品黑体" panose="00000500000000000000" pitchFamily="2" charset="-122"/>
                <a:ea typeface="印品黑体" panose="00000500000000000000" pitchFamily="2" charset="-122"/>
                <a:cs typeface="Arial" panose="020B0604020202020204" pitchFamily="34" charset="0"/>
              </a:rPr>
              <a:t>知识讲座</a:t>
            </a:r>
            <a:endParaRPr lang="zh-CN" altLang="en-US" sz="7200" b="1" dirty="0">
              <a:solidFill>
                <a:schemeClr val="bg1"/>
              </a:solidFill>
              <a:latin typeface="印品黑体" panose="00000500000000000000" pitchFamily="2" charset="-122"/>
              <a:ea typeface="印品黑体" panose="00000500000000000000" pitchFamily="2" charset="-122"/>
              <a:cs typeface="Arial" panose="020B0604020202020204" pitchFamily="34" charset="0"/>
            </a:endParaRPr>
          </a:p>
        </p:txBody>
      </p:sp>
      <p:sp>
        <p:nvSpPr>
          <p:cNvPr id="10" name="矩形 259"/>
          <p:cNvSpPr>
            <a:spLocks noChangeArrowheads="1"/>
          </p:cNvSpPr>
          <p:nvPr/>
        </p:nvSpPr>
        <p:spPr bwMode="auto">
          <a:xfrm>
            <a:off x="4267200" y="5329555"/>
            <a:ext cx="8303260" cy="440055"/>
          </a:xfrm>
          <a:prstGeom prst="rect">
            <a:avLst/>
          </a:prstGeom>
          <a:noFill/>
          <a:ln w="9525">
            <a:solidFill>
              <a:schemeClr val="bg1"/>
            </a:solidFill>
            <a:miter lim="800000"/>
          </a:ln>
          <a:effectLst/>
        </p:spPr>
        <p:txBody>
          <a:bodyPr wrap="square" lIns="36000" tIns="36000" rIns="36000" bIns="36000" anchor="t" anchorCtr="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ts val="0"/>
              </a:spcBef>
              <a:buNone/>
            </a:pPr>
            <a:r>
              <a:rPr lang="zh-CN" altLang="en-US" sz="2400" b="1" dirty="0">
                <a:solidFill>
                  <a:schemeClr val="bg1"/>
                </a:solidFill>
                <a:latin typeface="楷体" panose="02010609060101010101" charset="-122"/>
                <a:ea typeface="楷体" panose="02010609060101010101" charset="-122"/>
                <a:cs typeface="Arial" panose="020B0604020202020204" pitchFamily="34" charset="0"/>
                <a:sym typeface="Arial" panose="020B0604020202020204" pitchFamily="34" charset="0"/>
              </a:rPr>
              <a:t>武汉东湖新技术开发区关东街汤逊湖社区卫生服务中心</a:t>
            </a:r>
            <a:endParaRPr lang="zh-CN" altLang="en-US" sz="2400" b="1" dirty="0">
              <a:solidFill>
                <a:schemeClr val="bg1"/>
              </a:solidFill>
              <a:latin typeface="楷体" panose="02010609060101010101" charset="-122"/>
              <a:ea typeface="楷体" panose="02010609060101010101" charset="-122"/>
              <a:cs typeface="Arial" panose="020B0604020202020204" pitchFamily="34" charset="0"/>
              <a:sym typeface="Arial" panose="020B0604020202020204" pitchFamily="34" charset="0"/>
            </a:endParaRPr>
          </a:p>
        </p:txBody>
      </p:sp>
      <p:pic>
        <p:nvPicPr>
          <p:cNvPr id="3" name="清新欢乐节奏流行进取电音乐">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87449" y="6644236"/>
            <a:ext cx="609600" cy="609600"/>
          </a:xfrm>
          <a:prstGeom prst="rect">
            <a:avLst/>
          </a:prstGeom>
        </p:spPr>
      </p:pic>
      <p:sp>
        <p:nvSpPr>
          <p:cNvPr id="4" name="文本框 3"/>
          <p:cNvSpPr txBox="1"/>
          <p:nvPr/>
        </p:nvSpPr>
        <p:spPr>
          <a:xfrm>
            <a:off x="7177405" y="4227830"/>
            <a:ext cx="3054985" cy="521970"/>
          </a:xfrm>
          <a:prstGeom prst="rect">
            <a:avLst/>
          </a:prstGeom>
          <a:noFill/>
        </p:spPr>
        <p:txBody>
          <a:bodyPr wrap="square" rtlCol="0">
            <a:spAutoFit/>
          </a:bodyPr>
          <a:p>
            <a:r>
              <a:rPr lang="zh-CN" altLang="en-US" sz="2800" b="1">
                <a:solidFill>
                  <a:schemeClr val="bg1"/>
                </a:solidFill>
                <a:latin typeface="楷体" panose="02010609060101010101" charset="-122"/>
                <a:ea typeface="楷体" panose="02010609060101010101" charset="-122"/>
              </a:rPr>
              <a:t>关爱女性健康</a:t>
            </a:r>
            <a:r>
              <a:rPr lang="en-US" altLang="zh-CN"/>
              <a:t>  </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ractur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500"/>
                                        <p:tgtEl>
                                          <p:spTgt spid="5"/>
                                        </p:tgtEl>
                                      </p:cBhvr>
                                    </p:animEffect>
                                  </p:childTnLst>
                                </p:cTn>
                              </p:par>
                            </p:childTnLst>
                          </p:cTn>
                        </p:par>
                        <p:par>
                          <p:cTn id="17" fill="hold">
                            <p:stCondLst>
                              <p:cond delay="5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8"/>
                                        </p:tgtEl>
                                        <p:attrNameLst>
                                          <p:attrName>ppt_y</p:attrName>
                                        </p:attrNameLst>
                                      </p:cBhvr>
                                      <p:tavLst>
                                        <p:tav tm="0">
                                          <p:val>
                                            <p:strVal val="#ppt_y"/>
                                          </p:val>
                                        </p:tav>
                                        <p:tav tm="100000">
                                          <p:val>
                                            <p:strVal val="#ppt_y"/>
                                          </p:val>
                                        </p:tav>
                                      </p:tavLst>
                                    </p:anim>
                                    <p:anim calcmode="lin" valueType="num">
                                      <p:cBhvr>
                                        <p:cTn id="22"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8"/>
                                        </p:tgtEl>
                                      </p:cBhvr>
                                    </p:animEffect>
                                  </p:childTnLst>
                                </p:cTn>
                              </p:par>
                            </p:childTnLst>
                          </p:cTn>
                        </p:par>
                        <p:par>
                          <p:cTn id="25" fill="hold">
                            <p:stCondLst>
                              <p:cond delay="1450"/>
                            </p:stCondLst>
                            <p:childTnLst>
                              <p:par>
                                <p:cTn id="26" presetID="26" presetClass="emph" presetSubtype="0" fill="hold" grpId="1" nodeType="afterEffect">
                                  <p:stCondLst>
                                    <p:cond delay="0"/>
                                  </p:stCondLst>
                                  <p:iterate type="lt">
                                    <p:tmPct val="0"/>
                                  </p:iterate>
                                  <p:childTnLst>
                                    <p:animEffect transition="out" filter="fade">
                                      <p:cBhvr>
                                        <p:cTn id="27" dur="500" tmFilter="0, 0; .2, .5; .8, .5; 1, 0"/>
                                        <p:tgtEl>
                                          <p:spTgt spid="8"/>
                                        </p:tgtEl>
                                      </p:cBhvr>
                                    </p:animEffect>
                                    <p:animScale>
                                      <p:cBhvr>
                                        <p:cTn id="28" dur="250" autoRev="1" fill="hold"/>
                                        <p:tgtEl>
                                          <p:spTgt spid="8"/>
                                        </p:tgtEl>
                                      </p:cBhvr>
                                      <p:by x="105000" y="105000"/>
                                    </p:animScale>
                                  </p:childTnLst>
                                </p:cTn>
                              </p:par>
                            </p:childTnLst>
                          </p:cTn>
                        </p:par>
                        <p:par>
                          <p:cTn id="29" fill="hold">
                            <p:stCondLst>
                              <p:cond delay="1950"/>
                            </p:stCondLst>
                            <p:childTnLst>
                              <p:par>
                                <p:cTn id="30" presetID="53" presetClass="entr" presetSubtype="16"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hold" display="0">
                  <p:stCondLst>
                    <p:cond delay="indefinite"/>
                  </p:stCondLst>
                  <p:endCondLst>
                    <p:cond evt="onStopAudio" delay="0">
                      <p:tgtEl>
                        <p:sldTgt/>
                      </p:tgtEl>
                    </p:cond>
                  </p:endCondLst>
                </p:cTn>
                <p:tgtEl>
                  <p:spTgt spid="3"/>
                </p:tgtEl>
              </p:cMediaNode>
            </p:audio>
          </p:childTnLst>
        </p:cTn>
      </p:par>
    </p:tnLst>
    <p:bldLst>
      <p:bldP spid="2" grpId="0" animBg="1"/>
      <p:bldP spid="5" grpId="0" bldLvl="0" animBg="1"/>
      <p:bldP spid="8" grpId="0"/>
      <p:bldP spid="8" grpId="1"/>
      <p:bldP spid="10"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7"/>
          <p:cNvCxnSpPr/>
          <p:nvPr>
            <p:custDataLst>
              <p:tags r:id="rId1"/>
            </p:custDataLst>
          </p:nvPr>
        </p:nvCxnSpPr>
        <p:spPr>
          <a:xfrm>
            <a:off x="5926662" y="2602418"/>
            <a:ext cx="0" cy="4180840"/>
          </a:xfrm>
          <a:prstGeom prst="line">
            <a:avLst/>
          </a:prstGeom>
          <a:ln w="9525">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nvGrpSpPr>
          <p:cNvPr id="9" name="Group 8"/>
          <p:cNvGrpSpPr/>
          <p:nvPr>
            <p:custDataLst>
              <p:tags r:id="rId2"/>
            </p:custDataLst>
          </p:nvPr>
        </p:nvGrpSpPr>
        <p:grpSpPr>
          <a:xfrm>
            <a:off x="5833941" y="2602427"/>
            <a:ext cx="887473" cy="185442"/>
            <a:chOff x="5964215" y="1531583"/>
            <a:chExt cx="1070244" cy="223633"/>
          </a:xfrm>
        </p:grpSpPr>
        <p:sp>
          <p:nvSpPr>
            <p:cNvPr id="5" name="椭圆 8"/>
            <p:cNvSpPr/>
            <p:nvPr>
              <p:custDataLst>
                <p:tags r:id="rId3"/>
              </p:custDataLst>
            </p:nvPr>
          </p:nvSpPr>
          <p:spPr>
            <a:xfrm>
              <a:off x="5964215" y="1531583"/>
              <a:ext cx="223633" cy="223633"/>
            </a:xfrm>
            <a:prstGeom prst="ellipse">
              <a:avLst/>
            </a:prstGeom>
            <a:solidFill>
              <a:schemeClr val="bg1"/>
            </a:solidFill>
            <a:ln w="9525">
              <a:solidFill>
                <a:schemeClr val="bg1">
                  <a:lumMod val="6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zh-CN" altLang="en-US" sz="800" dirty="0">
                <a:latin typeface="印品黑体" panose="00000500000000000000" pitchFamily="2" charset="-122"/>
                <a:ea typeface="印品黑体" panose="00000500000000000000" pitchFamily="2" charset="-122"/>
                <a:cs typeface="+mn-ea"/>
                <a:sym typeface="Arial" panose="020B0604020202020204" pitchFamily="34" charset="0"/>
              </a:endParaRPr>
            </a:p>
          </p:txBody>
        </p:sp>
        <p:cxnSp>
          <p:nvCxnSpPr>
            <p:cNvPr id="8" name="直接连接符 12"/>
            <p:cNvCxnSpPr>
              <a:stCxn id="5" idx="6"/>
            </p:cNvCxnSpPr>
            <p:nvPr>
              <p:custDataLst>
                <p:tags r:id="rId4"/>
              </p:custDataLst>
            </p:nvPr>
          </p:nvCxnSpPr>
          <p:spPr>
            <a:xfrm flipV="1">
              <a:off x="6187848" y="1643399"/>
              <a:ext cx="846611" cy="1"/>
            </a:xfrm>
            <a:prstGeom prst="line">
              <a:avLst/>
            </a:prstGeom>
            <a:ln w="9525">
              <a:solidFill>
                <a:schemeClr val="bg1">
                  <a:lumMod val="65000"/>
                </a:schemeClr>
              </a:solidFill>
              <a:prstDash val="lgDash"/>
              <a:headEnd type="none"/>
              <a:tailEnd type="oval" w="lg" len="lg"/>
            </a:ln>
            <a:effectLst/>
          </p:spPr>
          <p:style>
            <a:lnRef idx="1">
              <a:schemeClr val="accent1"/>
            </a:lnRef>
            <a:fillRef idx="0">
              <a:schemeClr val="accent1"/>
            </a:fillRef>
            <a:effectRef idx="0">
              <a:schemeClr val="accent1"/>
            </a:effectRef>
            <a:fontRef idx="minor">
              <a:schemeClr val="tx1"/>
            </a:fontRef>
          </p:style>
        </p:cxnSp>
      </p:grpSp>
      <p:grpSp>
        <p:nvGrpSpPr>
          <p:cNvPr id="13" name="Group 12"/>
          <p:cNvGrpSpPr/>
          <p:nvPr>
            <p:custDataLst>
              <p:tags r:id="rId5"/>
            </p:custDataLst>
          </p:nvPr>
        </p:nvGrpSpPr>
        <p:grpSpPr>
          <a:xfrm>
            <a:off x="5833940" y="5304714"/>
            <a:ext cx="889040" cy="185442"/>
            <a:chOff x="5964215" y="4790393"/>
            <a:chExt cx="1072134" cy="223633"/>
          </a:xfrm>
        </p:grpSpPr>
        <p:sp>
          <p:nvSpPr>
            <p:cNvPr id="7" name="椭圆 10"/>
            <p:cNvSpPr/>
            <p:nvPr>
              <p:custDataLst>
                <p:tags r:id="rId6"/>
              </p:custDataLst>
            </p:nvPr>
          </p:nvSpPr>
          <p:spPr>
            <a:xfrm>
              <a:off x="5964215" y="4790393"/>
              <a:ext cx="223633" cy="223633"/>
            </a:xfrm>
            <a:prstGeom prst="ellipse">
              <a:avLst/>
            </a:prstGeom>
            <a:solidFill>
              <a:schemeClr val="bg1"/>
            </a:solidFill>
            <a:ln w="9525">
              <a:solidFill>
                <a:schemeClr val="bg1">
                  <a:lumMod val="6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zh-CN" altLang="en-US" sz="800" dirty="0">
                <a:latin typeface="印品黑体" panose="00000500000000000000" pitchFamily="2" charset="-122"/>
                <a:ea typeface="印品黑体" panose="00000500000000000000" pitchFamily="2" charset="-122"/>
                <a:cs typeface="+mn-ea"/>
                <a:sym typeface="Arial" panose="020B0604020202020204" pitchFamily="34" charset="0"/>
              </a:endParaRPr>
            </a:p>
          </p:txBody>
        </p:sp>
        <p:cxnSp>
          <p:nvCxnSpPr>
            <p:cNvPr id="10" name="直接连接符 14"/>
            <p:cNvCxnSpPr/>
            <p:nvPr>
              <p:custDataLst>
                <p:tags r:id="rId7"/>
              </p:custDataLst>
            </p:nvPr>
          </p:nvCxnSpPr>
          <p:spPr>
            <a:xfrm flipV="1">
              <a:off x="6189738" y="4902208"/>
              <a:ext cx="846611" cy="1"/>
            </a:xfrm>
            <a:prstGeom prst="line">
              <a:avLst/>
            </a:prstGeom>
            <a:ln w="9525">
              <a:solidFill>
                <a:schemeClr val="bg1">
                  <a:lumMod val="65000"/>
                </a:schemeClr>
              </a:solidFill>
              <a:prstDash val="lgDash"/>
              <a:headEnd type="none"/>
              <a:tailEnd type="oval" w="lg" len="lg"/>
            </a:ln>
            <a:effectLst/>
          </p:spPr>
          <p:style>
            <a:lnRef idx="1">
              <a:schemeClr val="accent1"/>
            </a:lnRef>
            <a:fillRef idx="0">
              <a:schemeClr val="accent1"/>
            </a:fillRef>
            <a:effectRef idx="0">
              <a:schemeClr val="accent1"/>
            </a:effectRef>
            <a:fontRef idx="minor">
              <a:schemeClr val="tx1"/>
            </a:fontRef>
          </p:style>
        </p:cxnSp>
      </p:grpSp>
      <p:grpSp>
        <p:nvGrpSpPr>
          <p:cNvPr id="11" name="Group 10"/>
          <p:cNvGrpSpPr/>
          <p:nvPr>
            <p:custDataLst>
              <p:tags r:id="rId8"/>
            </p:custDataLst>
          </p:nvPr>
        </p:nvGrpSpPr>
        <p:grpSpPr>
          <a:xfrm>
            <a:off x="5833940" y="3847670"/>
            <a:ext cx="889040" cy="185442"/>
            <a:chOff x="5964215" y="3033279"/>
            <a:chExt cx="1072134" cy="223633"/>
          </a:xfrm>
        </p:grpSpPr>
        <p:sp>
          <p:nvSpPr>
            <p:cNvPr id="6" name="椭圆 9"/>
            <p:cNvSpPr/>
            <p:nvPr>
              <p:custDataLst>
                <p:tags r:id="rId9"/>
              </p:custDataLst>
            </p:nvPr>
          </p:nvSpPr>
          <p:spPr>
            <a:xfrm>
              <a:off x="5964215" y="3033279"/>
              <a:ext cx="223633" cy="223633"/>
            </a:xfrm>
            <a:prstGeom prst="ellipse">
              <a:avLst/>
            </a:prstGeom>
            <a:solidFill>
              <a:schemeClr val="bg1"/>
            </a:solidFill>
            <a:ln w="9525">
              <a:solidFill>
                <a:schemeClr val="bg1">
                  <a:lumMod val="6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zh-CN" altLang="en-US" sz="800" dirty="0">
                <a:latin typeface="印品黑体" panose="00000500000000000000" pitchFamily="2" charset="-122"/>
                <a:ea typeface="印品黑体" panose="00000500000000000000" pitchFamily="2" charset="-122"/>
                <a:cs typeface="+mn-ea"/>
                <a:sym typeface="Arial" panose="020B0604020202020204" pitchFamily="34" charset="0"/>
              </a:endParaRPr>
            </a:p>
          </p:txBody>
        </p:sp>
        <p:cxnSp>
          <p:nvCxnSpPr>
            <p:cNvPr id="12" name="直接连接符 16"/>
            <p:cNvCxnSpPr/>
            <p:nvPr>
              <p:custDataLst>
                <p:tags r:id="rId10"/>
              </p:custDataLst>
            </p:nvPr>
          </p:nvCxnSpPr>
          <p:spPr>
            <a:xfrm flipV="1">
              <a:off x="6189738" y="3145093"/>
              <a:ext cx="846611" cy="1"/>
            </a:xfrm>
            <a:prstGeom prst="line">
              <a:avLst/>
            </a:prstGeom>
            <a:ln w="9525">
              <a:solidFill>
                <a:schemeClr val="bg1">
                  <a:lumMod val="65000"/>
                </a:schemeClr>
              </a:solidFill>
              <a:prstDash val="lgDash"/>
              <a:headEnd type="none"/>
              <a:tailEnd type="oval" w="lg" len="lg"/>
            </a:ln>
            <a:effectLst/>
          </p:spPr>
          <p:style>
            <a:lnRef idx="1">
              <a:schemeClr val="accent1"/>
            </a:lnRef>
            <a:fillRef idx="0">
              <a:schemeClr val="accent1"/>
            </a:fillRef>
            <a:effectRef idx="0">
              <a:schemeClr val="accent1"/>
            </a:effectRef>
            <a:fontRef idx="minor">
              <a:schemeClr val="tx1"/>
            </a:fontRef>
          </p:style>
        </p:cxnSp>
      </p:grpSp>
      <p:sp>
        <p:nvSpPr>
          <p:cNvPr id="33" name="TextBox 32"/>
          <p:cNvSpPr txBox="1"/>
          <p:nvPr>
            <p:custDataLst>
              <p:tags r:id="rId11"/>
            </p:custDataLst>
          </p:nvPr>
        </p:nvSpPr>
        <p:spPr>
          <a:xfrm>
            <a:off x="241935" y="2837815"/>
            <a:ext cx="4892675" cy="829945"/>
          </a:xfrm>
          <a:prstGeom prst="rect">
            <a:avLst/>
          </a:prstGeom>
          <a:noFill/>
        </p:spPr>
        <p:txBody>
          <a:bodyPr wrap="square" rtlCol="0">
            <a:spAutoFit/>
          </a:bodyPr>
          <a:lstStyle/>
          <a:p>
            <a:pPr algn="r">
              <a:lnSpc>
                <a:spcPct val="120000"/>
              </a:lnSpc>
            </a:pPr>
            <a:r>
              <a:rPr lang="zh-CN" sz="20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一级预防（</a:t>
            </a:r>
            <a:r>
              <a:rPr lang="zh-CN" altLang="en-US" sz="20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病因学预防）</a:t>
            </a:r>
            <a:endParaRPr lang="zh-CN" sz="20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a:p>
            <a:pPr algn="r">
              <a:lnSpc>
                <a:spcPct val="120000"/>
              </a:lnSpc>
            </a:pPr>
            <a:r>
              <a:rPr lang="zh-CN" sz="20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a:t>
            </a:r>
            <a:r>
              <a:rPr lang="en-US" altLang="zh-CN" sz="20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90%</a:t>
            </a:r>
            <a:r>
              <a:rPr lang="zh-CN" altLang="en-US" sz="20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的女孩在</a:t>
            </a:r>
            <a:r>
              <a:rPr lang="en-US" altLang="zh-CN" sz="20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15</a:t>
            </a:r>
            <a:r>
              <a:rPr lang="zh-CN" altLang="en-US" sz="20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岁之前全程接种</a:t>
            </a:r>
            <a:r>
              <a:rPr lang="en-US" altLang="zh-CN" sz="20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HPV</a:t>
            </a:r>
            <a:r>
              <a:rPr lang="zh-CN" altLang="en-US" sz="20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疫苗</a:t>
            </a:r>
            <a:r>
              <a:rPr lang="zh-CN" altLang="en-US" sz="20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a:t>
            </a:r>
            <a:endParaRPr lang="zh-CN" altLang="en-US" sz="20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37" name="TextBox 36"/>
          <p:cNvSpPr txBox="1"/>
          <p:nvPr>
            <p:custDataLst>
              <p:tags r:id="rId12"/>
            </p:custDataLst>
          </p:nvPr>
        </p:nvSpPr>
        <p:spPr>
          <a:xfrm>
            <a:off x="1150620" y="5619750"/>
            <a:ext cx="3822700" cy="792480"/>
          </a:xfrm>
          <a:prstGeom prst="rect">
            <a:avLst/>
          </a:prstGeom>
          <a:noFill/>
        </p:spPr>
        <p:txBody>
          <a:bodyPr wrap="square" rtlCol="0">
            <a:spAutoFit/>
          </a:bodyPr>
          <a:lstStyle/>
          <a:p>
            <a:pPr algn="r">
              <a:lnSpc>
                <a:spcPct val="120000"/>
              </a:lnSpc>
            </a:pPr>
            <a:r>
              <a:rPr lang="zh-CN" altLang="en-US" sz="20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三级预防（临床预防）</a:t>
            </a:r>
            <a:endParaRPr lang="zh-CN" altLang="en-US" sz="20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a:p>
            <a:pPr algn="r">
              <a:lnSpc>
                <a:spcPct val="120000"/>
              </a:lnSpc>
            </a:pPr>
            <a:r>
              <a:rPr lang="zh-CN" altLang="en-GB" sz="18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a:t>
            </a:r>
            <a:r>
              <a:rPr lang="en-US" sz="18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90%</a:t>
            </a:r>
            <a:r>
              <a:rPr lang="zh-CN" altLang="en-US" sz="18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确诊宫颈疾病的女性接收治疗</a:t>
            </a:r>
            <a:r>
              <a:rPr lang="zh-CN" altLang="en-US" sz="18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a:t>
            </a:r>
            <a:endParaRPr lang="zh-CN" altLang="en-US" sz="18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40" name="TextBox 39"/>
          <p:cNvSpPr txBox="1"/>
          <p:nvPr>
            <p:custDataLst>
              <p:tags r:id="rId13"/>
            </p:custDataLst>
          </p:nvPr>
        </p:nvSpPr>
        <p:spPr>
          <a:xfrm>
            <a:off x="6717665" y="4194175"/>
            <a:ext cx="4810760" cy="792480"/>
          </a:xfrm>
          <a:prstGeom prst="rect">
            <a:avLst/>
          </a:prstGeom>
          <a:noFill/>
        </p:spPr>
        <p:txBody>
          <a:bodyPr wrap="square" rtlCol="0">
            <a:spAutoFit/>
          </a:bodyPr>
          <a:lstStyle/>
          <a:p>
            <a:pPr>
              <a:lnSpc>
                <a:spcPct val="120000"/>
              </a:lnSpc>
            </a:pPr>
            <a:r>
              <a:rPr lang="zh-CN" altLang="en-GB" sz="20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二级预防（发病学预防）</a:t>
            </a:r>
            <a:endParaRPr lang="zh-CN" altLang="en-GB" sz="20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a:p>
            <a:pPr>
              <a:lnSpc>
                <a:spcPct val="120000"/>
              </a:lnSpc>
            </a:pPr>
            <a:r>
              <a:rPr lang="zh-CN" altLang="en-GB" sz="18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a:t>
            </a:r>
            <a:r>
              <a:rPr lang="en-US" altLang="zh-CN" sz="18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70%</a:t>
            </a:r>
            <a:r>
              <a:rPr lang="zh-CN" altLang="en-US" sz="18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的女性在</a:t>
            </a:r>
            <a:r>
              <a:rPr lang="en-US" altLang="zh-CN" sz="18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35</a:t>
            </a:r>
            <a:r>
              <a:rPr lang="zh-CN" altLang="en-US" sz="18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岁</a:t>
            </a:r>
            <a:r>
              <a:rPr lang="en-US" altLang="zh-CN" sz="18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-45</a:t>
            </a:r>
            <a:r>
              <a:rPr lang="zh-CN" altLang="en-US" sz="18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岁接受过高质量的筛查</a:t>
            </a:r>
            <a:r>
              <a:rPr lang="zh-CN" altLang="en-US" sz="18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a:t>
            </a:r>
            <a:endParaRPr lang="zh-CN" altLang="en-US" sz="18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grpSp>
        <p:nvGrpSpPr>
          <p:cNvPr id="15" name="Group 14"/>
          <p:cNvGrpSpPr/>
          <p:nvPr>
            <p:custDataLst>
              <p:tags r:id="rId14"/>
            </p:custDataLst>
          </p:nvPr>
        </p:nvGrpSpPr>
        <p:grpSpPr>
          <a:xfrm>
            <a:off x="5323976" y="2999935"/>
            <a:ext cx="3543264" cy="556326"/>
            <a:chOff x="5349226" y="2010956"/>
            <a:chExt cx="4272984" cy="670899"/>
          </a:xfrm>
        </p:grpSpPr>
        <p:sp>
          <p:nvSpPr>
            <p:cNvPr id="14" name="燕尾形 18"/>
            <p:cNvSpPr/>
            <p:nvPr>
              <p:custDataLst>
                <p:tags r:id="rId15"/>
              </p:custDataLst>
            </p:nvPr>
          </p:nvSpPr>
          <p:spPr>
            <a:xfrm rot="10800000">
              <a:off x="5349226" y="2010956"/>
              <a:ext cx="4272984" cy="670899"/>
            </a:xfrm>
            <a:prstGeom prst="chevron">
              <a:avLst>
                <a:gd name="adj" fmla="val 6774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zh-CN" altLang="en-US" sz="1400" dirty="0">
                <a:solidFill>
                  <a:schemeClr val="bg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42" name="TextBox 41"/>
            <p:cNvSpPr txBox="1"/>
            <p:nvPr>
              <p:custDataLst>
                <p:tags r:id="rId16"/>
              </p:custDataLst>
            </p:nvPr>
          </p:nvSpPr>
          <p:spPr>
            <a:xfrm>
              <a:off x="5720572" y="2084449"/>
              <a:ext cx="3472870" cy="555187"/>
            </a:xfrm>
            <a:prstGeom prst="rect">
              <a:avLst/>
            </a:prstGeom>
            <a:noFill/>
          </p:spPr>
          <p:txBody>
            <a:bodyPr wrap="square" rtlCol="0">
              <a:spAutoFit/>
            </a:bodyPr>
            <a:lstStyle/>
            <a:p>
              <a:pPr algn="just">
                <a:lnSpc>
                  <a:spcPct val="120000"/>
                </a:lnSpc>
              </a:pPr>
              <a:r>
                <a:rPr lang="zh-CN" altLang="en-US" sz="2000" b="1" dirty="0">
                  <a:solidFill>
                    <a:schemeClr val="bg1"/>
                  </a:solidFill>
                  <a:latin typeface="印品黑体" panose="00000500000000000000" pitchFamily="2" charset="-122"/>
                  <a:ea typeface="印品黑体" panose="00000500000000000000" pitchFamily="2" charset="-122"/>
                  <a:cs typeface="+mn-ea"/>
                  <a:sym typeface="Arial" panose="020B0604020202020204" pitchFamily="34" charset="0"/>
                </a:rPr>
                <a:t>健康教育与</a:t>
              </a:r>
              <a:r>
                <a:rPr lang="en-US" altLang="zh-CN" sz="2000" b="1" dirty="0">
                  <a:solidFill>
                    <a:schemeClr val="bg1"/>
                  </a:solidFill>
                  <a:latin typeface="印品黑体" panose="00000500000000000000" pitchFamily="2" charset="-122"/>
                  <a:ea typeface="印品黑体" panose="00000500000000000000" pitchFamily="2" charset="-122"/>
                  <a:cs typeface="+mn-ea"/>
                  <a:sym typeface="Arial" panose="020B0604020202020204" pitchFamily="34" charset="0"/>
                </a:rPr>
                <a:t>HPV</a:t>
              </a:r>
              <a:r>
                <a:rPr lang="zh-CN" altLang="en-US" sz="2000" b="1" dirty="0">
                  <a:solidFill>
                    <a:schemeClr val="bg1"/>
                  </a:solidFill>
                  <a:latin typeface="印品黑体" panose="00000500000000000000" pitchFamily="2" charset="-122"/>
                  <a:ea typeface="印品黑体" panose="00000500000000000000" pitchFamily="2" charset="-122"/>
                  <a:cs typeface="+mn-ea"/>
                  <a:sym typeface="Arial" panose="020B0604020202020204" pitchFamily="34" charset="0"/>
                </a:rPr>
                <a:t>疫苗接种</a:t>
              </a:r>
              <a:endParaRPr lang="zh-CN" altLang="en-US" sz="2000" b="1" dirty="0">
                <a:solidFill>
                  <a:schemeClr val="bg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grpSp>
      <p:grpSp>
        <p:nvGrpSpPr>
          <p:cNvPr id="16" name="Group 15"/>
          <p:cNvGrpSpPr/>
          <p:nvPr>
            <p:custDataLst>
              <p:tags r:id="rId17"/>
            </p:custDataLst>
          </p:nvPr>
        </p:nvGrpSpPr>
        <p:grpSpPr>
          <a:xfrm>
            <a:off x="2336800" y="4356100"/>
            <a:ext cx="4245610" cy="629920"/>
            <a:chOff x="1517288" y="3646467"/>
            <a:chExt cx="5349708" cy="670819"/>
          </a:xfrm>
        </p:grpSpPr>
        <p:sp>
          <p:nvSpPr>
            <p:cNvPr id="17" name="燕尾形 20"/>
            <p:cNvSpPr/>
            <p:nvPr>
              <p:custDataLst>
                <p:tags r:id="rId18"/>
              </p:custDataLst>
            </p:nvPr>
          </p:nvSpPr>
          <p:spPr>
            <a:xfrm>
              <a:off x="1517288" y="3646467"/>
              <a:ext cx="5325203" cy="670819"/>
            </a:xfrm>
            <a:prstGeom prst="chevron">
              <a:avLst>
                <a:gd name="adj" fmla="val 67746"/>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zh-CN" altLang="en-US" sz="1400" dirty="0">
                <a:solidFill>
                  <a:schemeClr val="bg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43" name="TextBox 42"/>
            <p:cNvSpPr txBox="1"/>
            <p:nvPr>
              <p:custDataLst>
                <p:tags r:id="rId19"/>
              </p:custDataLst>
            </p:nvPr>
          </p:nvSpPr>
          <p:spPr>
            <a:xfrm>
              <a:off x="2140630" y="3716153"/>
              <a:ext cx="4726366" cy="490266"/>
            </a:xfrm>
            <a:prstGeom prst="rect">
              <a:avLst/>
            </a:prstGeom>
            <a:noFill/>
          </p:spPr>
          <p:txBody>
            <a:bodyPr wrap="square" rtlCol="0">
              <a:spAutoFit/>
            </a:bodyPr>
            <a:lstStyle/>
            <a:p>
              <a:pPr algn="just">
                <a:lnSpc>
                  <a:spcPct val="120000"/>
                </a:lnSpc>
              </a:pPr>
              <a:r>
                <a:rPr lang="zh-CN" altLang="en-US" sz="2000" b="1" dirty="0">
                  <a:solidFill>
                    <a:schemeClr val="bg1"/>
                  </a:solidFill>
                  <a:latin typeface="印品黑体" panose="00000500000000000000" pitchFamily="2" charset="-122"/>
                  <a:ea typeface="印品黑体" panose="00000500000000000000" pitchFamily="2" charset="-122"/>
                  <a:cs typeface="+mn-ea"/>
                  <a:sym typeface="Arial" panose="020B0604020202020204" pitchFamily="34" charset="0"/>
                </a:rPr>
                <a:t>宫颈癌筛查及癌前病变的管理</a:t>
              </a:r>
              <a:endParaRPr lang="zh-CN" altLang="en-US" sz="2000" b="1" dirty="0">
                <a:solidFill>
                  <a:schemeClr val="bg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grpSp>
      <p:grpSp>
        <p:nvGrpSpPr>
          <p:cNvPr id="18" name="Group 17"/>
          <p:cNvGrpSpPr/>
          <p:nvPr>
            <p:custDataLst>
              <p:tags r:id="rId20"/>
            </p:custDataLst>
          </p:nvPr>
        </p:nvGrpSpPr>
        <p:grpSpPr>
          <a:xfrm>
            <a:off x="5323976" y="5781565"/>
            <a:ext cx="3543264" cy="556326"/>
            <a:chOff x="5349226" y="5365450"/>
            <a:chExt cx="4272984" cy="670899"/>
          </a:xfrm>
        </p:grpSpPr>
        <p:sp>
          <p:nvSpPr>
            <p:cNvPr id="19" name="燕尾形 23"/>
            <p:cNvSpPr/>
            <p:nvPr>
              <p:custDataLst>
                <p:tags r:id="rId21"/>
              </p:custDataLst>
            </p:nvPr>
          </p:nvSpPr>
          <p:spPr>
            <a:xfrm rot="10800000">
              <a:off x="5349226" y="5365450"/>
              <a:ext cx="4272984" cy="670899"/>
            </a:xfrm>
            <a:prstGeom prst="chevron">
              <a:avLst>
                <a:gd name="adj" fmla="val 67746"/>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zh-CN" altLang="en-US" sz="1400" dirty="0">
                <a:solidFill>
                  <a:schemeClr val="bg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44" name="TextBox 43"/>
            <p:cNvSpPr txBox="1"/>
            <p:nvPr>
              <p:custDataLst>
                <p:tags r:id="rId22"/>
              </p:custDataLst>
            </p:nvPr>
          </p:nvSpPr>
          <p:spPr>
            <a:xfrm>
              <a:off x="5799195" y="5437556"/>
              <a:ext cx="3352924" cy="555187"/>
            </a:xfrm>
            <a:prstGeom prst="rect">
              <a:avLst/>
            </a:prstGeom>
            <a:noFill/>
          </p:spPr>
          <p:txBody>
            <a:bodyPr wrap="square" rtlCol="0">
              <a:spAutoFit/>
            </a:bodyPr>
            <a:lstStyle/>
            <a:p>
              <a:pPr algn="just">
                <a:lnSpc>
                  <a:spcPct val="120000"/>
                </a:lnSpc>
              </a:pPr>
              <a:r>
                <a:rPr lang="zh-CN" altLang="en-US" sz="2000" b="1" dirty="0">
                  <a:solidFill>
                    <a:schemeClr val="bg1"/>
                  </a:solidFill>
                  <a:latin typeface="印品黑体" panose="00000500000000000000" pitchFamily="2" charset="-122"/>
                  <a:ea typeface="印品黑体" panose="00000500000000000000" pitchFamily="2" charset="-122"/>
                  <a:cs typeface="+mn-ea"/>
                  <a:sym typeface="Arial" panose="020B0604020202020204" pitchFamily="34" charset="0"/>
                </a:rPr>
                <a:t>子宫颈癌的治疗与康复</a:t>
              </a:r>
              <a:endParaRPr lang="zh-CN" altLang="en-US" sz="2000" b="1" dirty="0">
                <a:solidFill>
                  <a:schemeClr val="bg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grpSp>
      <p:sp>
        <p:nvSpPr>
          <p:cNvPr id="45" name="文本框 12"/>
          <p:cNvSpPr txBox="1">
            <a:spLocks noChangeArrowheads="1"/>
          </p:cNvSpPr>
          <p:nvPr/>
        </p:nvSpPr>
        <p:spPr bwMode="auto">
          <a:xfrm>
            <a:off x="638116" y="232455"/>
            <a:ext cx="3576186"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宫颈癌的三级预防</a:t>
            </a:r>
            <a:endParaRPr lang="zh-CN" altLang="en-US"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2" name="文本框 1"/>
          <p:cNvSpPr txBox="1"/>
          <p:nvPr/>
        </p:nvSpPr>
        <p:spPr>
          <a:xfrm>
            <a:off x="568325" y="721995"/>
            <a:ext cx="12123420" cy="1639570"/>
          </a:xfrm>
          <a:prstGeom prst="rect">
            <a:avLst/>
          </a:prstGeom>
          <a:noFill/>
        </p:spPr>
        <p:txBody>
          <a:bodyPr wrap="square" rtlCol="0" anchor="t">
            <a:noAutofit/>
          </a:bodyPr>
          <a:p>
            <a:pPr marL="0" indent="0">
              <a:lnSpc>
                <a:spcPct val="160000"/>
              </a:lnSpc>
              <a:buFont typeface="Arial" panose="020B0604020202020204" pitchFamily="34" charset="0"/>
              <a:buNone/>
            </a:pPr>
            <a:r>
              <a:rPr lang="zh-CN" altLang="en-US" sz="2000" b="1" dirty="0">
                <a:solidFill>
                  <a:srgbClr val="FF0000"/>
                </a:solidFill>
                <a:latin typeface="印品黑体" panose="00000500000000000000" pitchFamily="2" charset="-122"/>
                <a:ea typeface="印品黑体" panose="00000500000000000000" pitchFamily="2" charset="-122"/>
                <a:sym typeface="+mn-ea"/>
              </a:rPr>
              <a:t>“两癌”防治:</a:t>
            </a:r>
            <a:endParaRPr lang="zh-CN" altLang="en-US" sz="2000" b="1" dirty="0">
              <a:solidFill>
                <a:srgbClr val="FF0000"/>
              </a:solidFill>
              <a:latin typeface="印品黑体" panose="00000500000000000000" pitchFamily="2" charset="-122"/>
              <a:ea typeface="印品黑体" panose="00000500000000000000" pitchFamily="2" charset="-122"/>
            </a:endParaRPr>
          </a:p>
          <a:p>
            <a:pPr marL="0" indent="0">
              <a:lnSpc>
                <a:spcPct val="160000"/>
              </a:lnSpc>
              <a:buFont typeface="Arial" panose="020B0604020202020204" pitchFamily="34" charset="0"/>
              <a:buNone/>
            </a:pPr>
            <a:r>
              <a:rPr lang="zh-CN" altLang="en-US" sz="2000" b="1" dirty="0">
                <a:latin typeface="印品黑体" panose="00000500000000000000" pitchFamily="2" charset="-122"/>
                <a:ea typeface="印品黑体" panose="00000500000000000000" pitchFamily="2" charset="-122"/>
                <a:sym typeface="+mn-ea"/>
              </a:rPr>
              <a:t>目标:</a:t>
            </a:r>
            <a:r>
              <a:rPr lang="zh-CN" altLang="en-US" sz="2000" dirty="0">
                <a:latin typeface="印品黑体" panose="00000500000000000000" pitchFamily="2" charset="-122"/>
                <a:ea typeface="印品黑体" panose="00000500000000000000" pitchFamily="2" charset="-122"/>
                <a:sym typeface="+mn-ea"/>
              </a:rPr>
              <a:t>妇女的</a:t>
            </a:r>
            <a:r>
              <a:rPr lang="zh-CN" altLang="en-US" sz="2000" dirty="0">
                <a:solidFill>
                  <a:srgbClr val="FF0000"/>
                </a:solidFill>
                <a:latin typeface="印品黑体" panose="00000500000000000000" pitchFamily="2" charset="-122"/>
                <a:ea typeface="印品黑体" panose="00000500000000000000" pitchFamily="2" charset="-122"/>
                <a:sym typeface="+mn-ea"/>
              </a:rPr>
              <a:t>宫颈癌</a:t>
            </a:r>
            <a:r>
              <a:rPr lang="zh-CN" altLang="en-US" sz="2000" dirty="0">
                <a:latin typeface="印品黑体" panose="00000500000000000000" pitchFamily="2" charset="-122"/>
                <a:ea typeface="印品黑体" panose="00000500000000000000" pitchFamily="2" charset="-122"/>
                <a:sym typeface="+mn-ea"/>
              </a:rPr>
              <a:t>和</a:t>
            </a:r>
            <a:r>
              <a:rPr lang="zh-CN" altLang="en-US" sz="2000" dirty="0">
                <a:solidFill>
                  <a:srgbClr val="FF0000"/>
                </a:solidFill>
                <a:latin typeface="印品黑体" panose="00000500000000000000" pitchFamily="2" charset="-122"/>
                <a:ea typeface="印品黑体" panose="00000500000000000000" pitchFamily="2" charset="-122"/>
                <a:sym typeface="+mn-ea"/>
              </a:rPr>
              <a:t>乳腺癌</a:t>
            </a:r>
            <a:r>
              <a:rPr lang="zh-CN" altLang="en-US" sz="2000" dirty="0">
                <a:latin typeface="印品黑体" panose="00000500000000000000" pitchFamily="2" charset="-122"/>
                <a:ea typeface="印品黑体" panose="00000500000000000000" pitchFamily="2" charset="-122"/>
                <a:sym typeface="+mn-ea"/>
              </a:rPr>
              <a:t>防治意识明显提高。宫颈癌、乳腺癌综合防治能力不断增强。适龄妇女</a:t>
            </a:r>
            <a:r>
              <a:rPr lang="zh-CN" altLang="en-US" sz="2000" dirty="0">
                <a:solidFill>
                  <a:srgbClr val="FF0000"/>
                </a:solidFill>
                <a:latin typeface="印品黑体" panose="00000500000000000000" pitchFamily="2" charset="-122"/>
                <a:ea typeface="印品黑体" panose="00000500000000000000" pitchFamily="2" charset="-122"/>
                <a:sym typeface="+mn-ea"/>
              </a:rPr>
              <a:t>宫颈癌</a:t>
            </a:r>
            <a:r>
              <a:rPr lang="zh-CN" altLang="en-US" sz="2000" dirty="0">
                <a:latin typeface="印品黑体" panose="00000500000000000000" pitchFamily="2" charset="-122"/>
                <a:ea typeface="印品黑体" panose="00000500000000000000" pitchFamily="2" charset="-122"/>
                <a:sym typeface="+mn-ea"/>
              </a:rPr>
              <a:t>人群筛查率达到</a:t>
            </a:r>
            <a:r>
              <a:rPr lang="zh-CN" altLang="en-US" sz="2000" dirty="0">
                <a:solidFill>
                  <a:srgbClr val="FF0000"/>
                </a:solidFill>
                <a:latin typeface="印品黑体" panose="00000500000000000000" pitchFamily="2" charset="-122"/>
                <a:ea typeface="印品黑体" panose="00000500000000000000" pitchFamily="2" charset="-122"/>
                <a:sym typeface="+mn-ea"/>
              </a:rPr>
              <a:t>70%以上</a:t>
            </a:r>
            <a:r>
              <a:rPr lang="zh-CN" altLang="en-US" sz="2000" dirty="0">
                <a:latin typeface="印品黑体" panose="00000500000000000000" pitchFamily="2" charset="-122"/>
                <a:ea typeface="印品黑体" panose="00000500000000000000" pitchFamily="2" charset="-122"/>
                <a:sym typeface="+mn-ea"/>
              </a:rPr>
              <a:t>，乳腺癌人群筛查率逐步提高。</a:t>
            </a:r>
            <a:endParaRPr lang="zh-CN" altLang="en-US" sz="2000" dirty="0">
              <a:latin typeface="印品黑体" panose="00000500000000000000" pitchFamily="2" charset="-122"/>
              <a:ea typeface="印品黑体" panose="00000500000000000000" pitchFamily="2" charset="-122"/>
            </a:endParaRPr>
          </a:p>
          <a:p>
            <a:pPr marL="0" indent="0">
              <a:lnSpc>
                <a:spcPct val="160000"/>
              </a:lnSpc>
              <a:buFont typeface="Arial" panose="020B0604020202020204" pitchFamily="34" charset="0"/>
              <a:buNone/>
            </a:pPr>
            <a:endParaRPr lang="zh-CN" altLang="en-US" sz="2000" dirty="0">
              <a:latin typeface="印品黑体" panose="00000500000000000000" pitchFamily="2" charset="-122"/>
              <a:ea typeface="印品黑体" panose="00000500000000000000" pitchFamily="2" charset="-122"/>
            </a:endParaRPr>
          </a:p>
        </p:txBody>
      </p:sp>
      <p:sp>
        <p:nvSpPr>
          <p:cNvPr id="3" name="文本框 2"/>
          <p:cNvSpPr txBox="1"/>
          <p:nvPr>
            <p:custDataLst>
              <p:tags r:id="rId23"/>
            </p:custDataLst>
          </p:nvPr>
        </p:nvSpPr>
        <p:spPr>
          <a:xfrm>
            <a:off x="9828678" y="123856"/>
            <a:ext cx="3035521" cy="578321"/>
          </a:xfrm>
          <a:prstGeom prst="rect">
            <a:avLst/>
          </a:prstGeom>
          <a:solidFill>
            <a:schemeClr val="bg1"/>
          </a:solidFill>
        </p:spPr>
        <p:txBody>
          <a:bodyPr wrap="square" rtlCol="0">
            <a:noAutofit/>
          </a:bodyPr>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关东街汤逊湖</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社区卫生服务中心</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pic>
        <p:nvPicPr>
          <p:cNvPr id="102" name="图片 101"/>
          <p:cNvPicPr/>
          <p:nvPr>
            <p:custDataLst>
              <p:tags r:id="rId24"/>
            </p:custDataLst>
          </p:nvPr>
        </p:nvPicPr>
        <p:blipFill>
          <a:blip r:embed="rId25"/>
          <a:srcRect b="3251"/>
          <a:stretch>
            <a:fillRect/>
          </a:stretch>
        </p:blipFill>
        <p:spPr>
          <a:xfrm>
            <a:off x="9023469" y="52663"/>
            <a:ext cx="819565" cy="718269"/>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12" presetClass="entr" presetSubtype="2"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p:tgtEl>
                                          <p:spTgt spid="15"/>
                                        </p:tgtEl>
                                        <p:attrNameLst>
                                          <p:attrName>ppt_x</p:attrName>
                                        </p:attrNameLst>
                                      </p:cBhvr>
                                      <p:tavLst>
                                        <p:tav tm="0">
                                          <p:val>
                                            <p:strVal val="#ppt_x+#ppt_w*1.125000"/>
                                          </p:val>
                                        </p:tav>
                                        <p:tav tm="100000">
                                          <p:val>
                                            <p:strVal val="#ppt_x"/>
                                          </p:val>
                                        </p:tav>
                                      </p:tavLst>
                                    </p:anim>
                                    <p:animEffect transition="in" filter="wipe(left)">
                                      <p:cBhvr>
                                        <p:cTn id="16" dur="500"/>
                                        <p:tgtEl>
                                          <p:spTgt spid="15"/>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2000"/>
                            </p:stCondLst>
                            <p:childTnLst>
                              <p:par>
                                <p:cTn id="22" presetID="1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p:tgtEl>
                                          <p:spTgt spid="16"/>
                                        </p:tgtEl>
                                        <p:attrNameLst>
                                          <p:attrName>ppt_x</p:attrName>
                                        </p:attrNameLst>
                                      </p:cBhvr>
                                      <p:tavLst>
                                        <p:tav tm="0">
                                          <p:val>
                                            <p:strVal val="#ppt_x-#ppt_w*1.125000"/>
                                          </p:val>
                                        </p:tav>
                                        <p:tav tm="100000">
                                          <p:val>
                                            <p:strVal val="#ppt_x"/>
                                          </p:val>
                                        </p:tav>
                                      </p:tavLst>
                                    </p:anim>
                                    <p:animEffect transition="in" filter="wipe(right)">
                                      <p:cBhvr>
                                        <p:cTn id="25" dur="500"/>
                                        <p:tgtEl>
                                          <p:spTgt spid="16"/>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3000"/>
                            </p:stCondLst>
                            <p:childTnLst>
                              <p:par>
                                <p:cTn id="31" presetID="12" presetClass="entr" presetSubtype="2"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p:tgtEl>
                                          <p:spTgt spid="18"/>
                                        </p:tgtEl>
                                        <p:attrNameLst>
                                          <p:attrName>ppt_x</p:attrName>
                                        </p:attrNameLst>
                                      </p:cBhvr>
                                      <p:tavLst>
                                        <p:tav tm="0">
                                          <p:val>
                                            <p:strVal val="#ppt_x+#ppt_w*1.125000"/>
                                          </p:val>
                                        </p:tav>
                                        <p:tav tm="100000">
                                          <p:val>
                                            <p:strVal val="#ppt_x"/>
                                          </p:val>
                                        </p:tav>
                                      </p:tavLst>
                                    </p:anim>
                                    <p:animEffect transition="in" filter="wipe(left)">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812165" y="1388110"/>
            <a:ext cx="9228455" cy="1352550"/>
          </a:xfrm>
          <a:prstGeom prst="rect">
            <a:avLst/>
          </a:prstGeom>
          <a:noFill/>
        </p:spPr>
        <p:txBody>
          <a:bodyPr wrap="square" lIns="0" tIns="0" rIns="0" bIns="0" rtlCol="0">
            <a:noAutofit/>
          </a:bodyPr>
          <a:lstStyle/>
          <a:p>
            <a:pPr>
              <a:lnSpc>
                <a:spcPct val="120000"/>
              </a:lnSpc>
            </a:pPr>
            <a:r>
              <a:rPr lang="en-US" altLang="zh-CN"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1</a:t>
            </a:r>
            <a:r>
              <a:rPr lang="zh-CN" altLang="en-US"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、普通人群</a:t>
            </a:r>
            <a:r>
              <a:rPr lang="en-US" altLang="zh-CN"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HPV</a:t>
            </a:r>
            <a:r>
              <a:rPr lang="zh-CN" altLang="en-US"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疫苗的接种</a:t>
            </a:r>
            <a:endParaRPr lang="zh-CN" altLang="en-US"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a:p>
            <a:pPr marL="285750" indent="-285750">
              <a:lnSpc>
                <a:spcPct val="120000"/>
              </a:lnSpc>
              <a:buFont typeface="Arial" panose="020B0604020202020204" pitchFamily="34" charset="0"/>
              <a:buChar char="•"/>
            </a:pPr>
            <a:r>
              <a:rPr lang="zh-CN" altLang="en-US"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推荐</a:t>
            </a:r>
            <a:r>
              <a:rPr lang="en-US" altLang="zh-CN"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9-26</a:t>
            </a:r>
            <a:r>
              <a:rPr lang="zh-CN" altLang="en-US"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岁女性接种</a:t>
            </a:r>
            <a:r>
              <a:rPr lang="en-US" altLang="zh-CN"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HPV</a:t>
            </a:r>
            <a:r>
              <a:rPr lang="zh-CN" altLang="en-US"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疫苗；同时推荐</a:t>
            </a:r>
            <a:r>
              <a:rPr lang="en-US" altLang="zh-CN"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27-45</a:t>
            </a:r>
            <a:r>
              <a:rPr lang="zh-CN" altLang="en-US"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岁有条件的女性接种</a:t>
            </a:r>
            <a:r>
              <a:rPr lang="en-US" altLang="zh-CN"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HPV</a:t>
            </a:r>
            <a:r>
              <a:rPr lang="zh-CN" altLang="en-US"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疫苗</a:t>
            </a:r>
            <a:endParaRPr lang="zh-CN" altLang="en-US"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a:p>
            <a:pPr marL="285750" indent="-285750">
              <a:lnSpc>
                <a:spcPct val="120000"/>
              </a:lnSpc>
              <a:buFont typeface="Arial" panose="020B0604020202020204" pitchFamily="34" charset="0"/>
              <a:buChar char="•"/>
            </a:pPr>
            <a:r>
              <a:rPr lang="zh-CN" altLang="en-US"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目前我国供应的共有</a:t>
            </a:r>
            <a:r>
              <a:rPr lang="zh-CN"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三种</a:t>
            </a:r>
            <a:r>
              <a:rPr lang="en-US" altLang="zh-CN"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HPV</a:t>
            </a:r>
            <a:r>
              <a:rPr lang="zh-CN" altLang="en-US"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疫苗</a:t>
            </a:r>
            <a:endParaRPr lang="zh-CN" altLang="en-US"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17" name="文本框 12"/>
          <p:cNvSpPr txBox="1">
            <a:spLocks noChangeArrowheads="1"/>
          </p:cNvSpPr>
          <p:nvPr/>
        </p:nvSpPr>
        <p:spPr bwMode="auto">
          <a:xfrm>
            <a:off x="638175" y="232410"/>
            <a:ext cx="903668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sz="3200" b="1" dirty="0">
                <a:latin typeface="印品黑体" panose="00000500000000000000" pitchFamily="2" charset="-122"/>
                <a:ea typeface="印品黑体" panose="00000500000000000000" pitchFamily="2" charset="-122"/>
                <a:cs typeface="+mn-ea"/>
                <a:sym typeface="Arial" panose="020B0604020202020204" pitchFamily="34" charset="0"/>
              </a:rPr>
              <a:t>宫颈癌的</a:t>
            </a:r>
            <a:r>
              <a:rPr lang="zh-CN" sz="3200" b="1" dirty="0">
                <a:solidFill>
                  <a:srgbClr val="FF0000"/>
                </a:solidFill>
                <a:latin typeface="印品黑体" panose="00000500000000000000" pitchFamily="2" charset="-122"/>
                <a:ea typeface="印品黑体" panose="00000500000000000000" pitchFamily="2" charset="-122"/>
                <a:cs typeface="+mn-ea"/>
                <a:sym typeface="Arial" panose="020B0604020202020204" pitchFamily="34" charset="0"/>
              </a:rPr>
              <a:t>一级预防</a:t>
            </a:r>
            <a:r>
              <a:rPr lang="zh-CN" sz="3200" b="1" dirty="0">
                <a:latin typeface="印品黑体" panose="00000500000000000000" pitchFamily="2" charset="-122"/>
                <a:ea typeface="印品黑体" panose="00000500000000000000" pitchFamily="2" charset="-122"/>
                <a:cs typeface="+mn-ea"/>
                <a:sym typeface="Arial" panose="020B0604020202020204" pitchFamily="34" charset="0"/>
              </a:rPr>
              <a:t>：</a:t>
            </a:r>
            <a:r>
              <a:rPr lang="zh-CN" sz="3200" b="1" dirty="0">
                <a:latin typeface="印品黑体" panose="00000500000000000000" pitchFamily="2" charset="-122"/>
                <a:ea typeface="印品黑体" panose="00000500000000000000" pitchFamily="2" charset="-122"/>
                <a:cs typeface="+mn-ea"/>
                <a:sym typeface="Arial" panose="020B0604020202020204" pitchFamily="34" charset="0"/>
              </a:rPr>
              <a:t>健康教育</a:t>
            </a:r>
            <a:r>
              <a:rPr lang="en-US" altLang="zh-CN" sz="3200" b="1" dirty="0">
                <a:latin typeface="印品黑体" panose="00000500000000000000" pitchFamily="2" charset="-122"/>
                <a:ea typeface="印品黑体" panose="00000500000000000000" pitchFamily="2" charset="-122"/>
                <a:cs typeface="+mn-ea"/>
                <a:sym typeface="Arial" panose="020B0604020202020204" pitchFamily="34" charset="0"/>
              </a:rPr>
              <a:t>+</a:t>
            </a:r>
            <a:r>
              <a:rPr lang="en-US" altLang="zh-CN"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HPV</a:t>
            </a:r>
            <a:r>
              <a:rPr lang="zh-CN" altLang="en-US"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疫苗的接种</a:t>
            </a:r>
            <a:endParaRPr lang="zh-CN" altLang="en-US"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4" name="文本框 3"/>
          <p:cNvSpPr txBox="1"/>
          <p:nvPr/>
        </p:nvSpPr>
        <p:spPr>
          <a:xfrm>
            <a:off x="2458085" y="6181725"/>
            <a:ext cx="6275705" cy="154940"/>
          </a:xfrm>
          <a:prstGeom prst="rect">
            <a:avLst/>
          </a:prstGeom>
          <a:noFill/>
        </p:spPr>
        <p:txBody>
          <a:bodyPr wrap="square" rtlCol="0">
            <a:noAutofit/>
          </a:bodyPr>
          <a:p>
            <a:pPr algn="ctr"/>
            <a:r>
              <a:rPr lang="zh-CN" altLang="en-US" sz="1000">
                <a:ea typeface="微软雅黑" panose="020B0503020204020204" pitchFamily="34" charset="-122"/>
              </a:rPr>
              <a:t>肿瘤防治研究</a:t>
            </a:r>
            <a:r>
              <a:rPr lang="en-US" altLang="zh-CN" sz="1000">
                <a:ea typeface="微软雅黑" panose="020B0503020204020204" pitchFamily="34" charset="-122"/>
              </a:rPr>
              <a:t>2024</a:t>
            </a:r>
            <a:r>
              <a:rPr lang="zh-CN" altLang="en-US" sz="1000">
                <a:ea typeface="微软雅黑" panose="020B0503020204020204" pitchFamily="34" charset="-122"/>
              </a:rPr>
              <a:t>年第</a:t>
            </a:r>
            <a:r>
              <a:rPr lang="en-US" altLang="zh-CN" sz="1000">
                <a:ea typeface="微软雅黑" panose="020B0503020204020204" pitchFamily="34" charset="-122"/>
              </a:rPr>
              <a:t>51</a:t>
            </a:r>
            <a:r>
              <a:rPr lang="zh-CN" altLang="en-US" sz="1000">
                <a:ea typeface="微软雅黑" panose="020B0503020204020204" pitchFamily="34" charset="-122"/>
              </a:rPr>
              <a:t>卷第</a:t>
            </a:r>
            <a:r>
              <a:rPr lang="en-US" altLang="zh-CN" sz="1000">
                <a:ea typeface="微软雅黑" panose="020B0503020204020204" pitchFamily="34" charset="-122"/>
              </a:rPr>
              <a:t>1</a:t>
            </a:r>
            <a:r>
              <a:rPr lang="zh-CN" altLang="en-US" sz="1000">
                <a:ea typeface="微软雅黑" panose="020B0503020204020204" pitchFamily="34" charset="-122"/>
              </a:rPr>
              <a:t>期</a:t>
            </a:r>
            <a:r>
              <a:rPr lang="en-US" altLang="zh-CN" sz="1000">
                <a:ea typeface="微软雅黑" panose="020B0503020204020204" pitchFamily="34" charset="-122"/>
              </a:rPr>
              <a:t>--</a:t>
            </a:r>
            <a:r>
              <a:rPr lang="zh-CN" altLang="en-US" sz="1000">
                <a:ea typeface="微软雅黑" panose="020B0503020204020204" pitchFamily="34" charset="-122"/>
              </a:rPr>
              <a:t>湖北省基层妇幼保健院子宫颈癌防控一体化门诊规范化建设专家共识</a:t>
            </a:r>
            <a:endParaRPr lang="zh-CN" altLang="en-US" sz="1000">
              <a:ea typeface="微软雅黑" panose="020B0503020204020204" pitchFamily="34" charset="-122"/>
            </a:endParaRPr>
          </a:p>
        </p:txBody>
      </p:sp>
      <p:pic>
        <p:nvPicPr>
          <p:cNvPr id="2" name="图片 1" descr="2"/>
          <p:cNvPicPr>
            <a:picLocks noChangeAspect="1"/>
          </p:cNvPicPr>
          <p:nvPr/>
        </p:nvPicPr>
        <p:blipFill>
          <a:blip r:embed="rId1"/>
          <a:stretch>
            <a:fillRect/>
          </a:stretch>
        </p:blipFill>
        <p:spPr>
          <a:xfrm>
            <a:off x="8529320" y="3328035"/>
            <a:ext cx="3963670" cy="2866390"/>
          </a:xfrm>
          <a:prstGeom prst="rect">
            <a:avLst/>
          </a:prstGeom>
        </p:spPr>
      </p:pic>
      <p:sp>
        <p:nvSpPr>
          <p:cNvPr id="5" name="TextBox 15"/>
          <p:cNvSpPr txBox="1"/>
          <p:nvPr/>
        </p:nvSpPr>
        <p:spPr>
          <a:xfrm>
            <a:off x="812165" y="3249295"/>
            <a:ext cx="8141335" cy="2105025"/>
          </a:xfrm>
          <a:prstGeom prst="rect">
            <a:avLst/>
          </a:prstGeom>
          <a:noFill/>
        </p:spPr>
        <p:txBody>
          <a:bodyPr wrap="square" lIns="0" tIns="0" rIns="0" bIns="0" rtlCol="0">
            <a:spAutoFit/>
          </a:bodyPr>
          <a:p>
            <a:pPr>
              <a:lnSpc>
                <a:spcPct val="150000"/>
              </a:lnSpc>
            </a:pPr>
            <a:r>
              <a:rPr lang="en-US" altLang="zh-CN"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HPV16</a:t>
            </a:r>
            <a:r>
              <a:rPr lang="zh-CN" altLang="en-US"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a:t>
            </a:r>
            <a:r>
              <a:rPr lang="en-US" altLang="zh-CN"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18</a:t>
            </a:r>
            <a:r>
              <a:rPr lang="zh-CN" altLang="en-US"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型的</a:t>
            </a:r>
            <a:r>
              <a:rPr lang="zh-CN" altLang="en-US" sz="2400" b="1" dirty="0">
                <a:solidFill>
                  <a:srgbClr val="FF0000"/>
                </a:solidFill>
                <a:latin typeface="印品黑体" panose="00000500000000000000" pitchFamily="2" charset="-122"/>
                <a:ea typeface="印品黑体" panose="00000500000000000000" pitchFamily="2" charset="-122"/>
                <a:sym typeface="Arial" panose="020B0604020202020204" pitchFamily="34" charset="0"/>
              </a:rPr>
              <a:t>二价疫苗</a:t>
            </a:r>
            <a:endParaRPr lang="zh-CN" altLang="en-US"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a:p>
            <a:pPr>
              <a:lnSpc>
                <a:spcPct val="150000"/>
              </a:lnSpc>
            </a:pPr>
            <a:r>
              <a:rPr lang="en-US" altLang="zh-CN"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HPV6</a:t>
            </a:r>
            <a:r>
              <a:rPr lang="zh-CN" altLang="en-US"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a:t>
            </a:r>
            <a:r>
              <a:rPr lang="en-US" altLang="zh-CN"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11</a:t>
            </a:r>
            <a:r>
              <a:rPr lang="zh-CN" altLang="en-US"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a:t>
            </a:r>
            <a:r>
              <a:rPr lang="en-US" altLang="zh-CN"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16</a:t>
            </a:r>
            <a:r>
              <a:rPr lang="zh-CN" altLang="en-US"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a:t>
            </a:r>
            <a:r>
              <a:rPr lang="en-US" altLang="zh-CN"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18</a:t>
            </a:r>
            <a:r>
              <a:rPr lang="zh-CN" altLang="en-US"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型的</a:t>
            </a:r>
            <a:r>
              <a:rPr lang="zh-CN" altLang="en-US" sz="2400" b="1" dirty="0">
                <a:solidFill>
                  <a:srgbClr val="FF0000"/>
                </a:solidFill>
                <a:latin typeface="印品黑体" panose="00000500000000000000" pitchFamily="2" charset="-122"/>
                <a:ea typeface="印品黑体" panose="00000500000000000000" pitchFamily="2" charset="-122"/>
                <a:sym typeface="Arial" panose="020B0604020202020204" pitchFamily="34" charset="0"/>
              </a:rPr>
              <a:t>四价疫苗</a:t>
            </a:r>
            <a:endParaRPr lang="zh-CN" altLang="en-US" sz="2400" b="1" dirty="0">
              <a:solidFill>
                <a:srgbClr val="FF0000"/>
              </a:solidFill>
              <a:latin typeface="印品黑体" panose="00000500000000000000" pitchFamily="2" charset="-122"/>
              <a:ea typeface="印品黑体" panose="00000500000000000000" pitchFamily="2" charset="-122"/>
              <a:sym typeface="Arial" panose="020B0604020202020204" pitchFamily="34" charset="0"/>
            </a:endParaRPr>
          </a:p>
          <a:p>
            <a:pPr algn="l">
              <a:lnSpc>
                <a:spcPct val="150000"/>
              </a:lnSpc>
              <a:buClrTx/>
              <a:buSzTx/>
              <a:buFontTx/>
            </a:pPr>
            <a:r>
              <a:rPr lang="zh-CN" altLang="en-US" sz="2400" b="1" dirty="0">
                <a:latin typeface="印品黑体" panose="00000500000000000000" pitchFamily="2" charset="-122"/>
                <a:ea typeface="印品黑体" panose="00000500000000000000" pitchFamily="2" charset="-122"/>
                <a:sym typeface="Arial" panose="020B0604020202020204" pitchFamily="34" charset="0"/>
              </a:rPr>
              <a:t>HPV6、11、16、18、31、33、45、52、58型的</a:t>
            </a:r>
            <a:r>
              <a:rPr lang="zh-CN" altLang="en-US" sz="2400" b="1" dirty="0">
                <a:solidFill>
                  <a:srgbClr val="FF0000"/>
                </a:solidFill>
                <a:latin typeface="印品黑体" panose="00000500000000000000" pitchFamily="2" charset="-122"/>
                <a:ea typeface="印品黑体" panose="00000500000000000000" pitchFamily="2" charset="-122"/>
                <a:sym typeface="Arial" panose="020B0604020202020204" pitchFamily="34" charset="0"/>
              </a:rPr>
              <a:t>九价疫苗</a:t>
            </a:r>
            <a:endParaRPr lang="zh-CN" altLang="en-US" sz="2400" b="1" dirty="0">
              <a:solidFill>
                <a:srgbClr val="FF0000"/>
              </a:solidFill>
              <a:latin typeface="印品黑体" panose="00000500000000000000" pitchFamily="2" charset="-122"/>
              <a:ea typeface="印品黑体" panose="00000500000000000000" pitchFamily="2" charset="-122"/>
              <a:sym typeface="Arial" panose="020B0604020202020204" pitchFamily="34" charset="0"/>
            </a:endParaRPr>
          </a:p>
          <a:p>
            <a:pPr>
              <a:lnSpc>
                <a:spcPct val="120000"/>
              </a:lnSpc>
            </a:pPr>
            <a:endParaRPr lang="zh-CN" altLang="en-US" sz="2400" b="1" dirty="0">
              <a:solidFill>
                <a:srgbClr val="FF0000"/>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7" name="文本框 6"/>
          <p:cNvSpPr txBox="1"/>
          <p:nvPr>
            <p:custDataLst>
              <p:tags r:id="rId2"/>
            </p:custDataLst>
          </p:nvPr>
        </p:nvSpPr>
        <p:spPr>
          <a:xfrm>
            <a:off x="9828678" y="195611"/>
            <a:ext cx="3035521" cy="578321"/>
          </a:xfrm>
          <a:prstGeom prst="rect">
            <a:avLst/>
          </a:prstGeom>
          <a:solidFill>
            <a:schemeClr val="bg1"/>
          </a:solidFill>
        </p:spPr>
        <p:txBody>
          <a:bodyPr wrap="square" rtlCol="0">
            <a:noAutofit/>
          </a:bodyPr>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关东街汤逊湖</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社区卫生服务中心</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pic>
        <p:nvPicPr>
          <p:cNvPr id="102" name="图片 101"/>
          <p:cNvPicPr/>
          <p:nvPr>
            <p:custDataLst>
              <p:tags r:id="rId3"/>
            </p:custDataLst>
          </p:nvPr>
        </p:nvPicPr>
        <p:blipFill>
          <a:blip r:embed="rId4"/>
          <a:srcRect b="3251"/>
          <a:stretch>
            <a:fillRect/>
          </a:stretch>
        </p:blipFill>
        <p:spPr>
          <a:xfrm>
            <a:off x="9023469" y="124418"/>
            <a:ext cx="819565" cy="718269"/>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a:off x="706206" y="4045926"/>
            <a:ext cx="2884354" cy="1060450"/>
          </a:xfrm>
          <a:prstGeom prst="rect">
            <a:avLst/>
          </a:prstGeom>
          <a:noFill/>
        </p:spPr>
        <p:txBody>
          <a:bodyPr wrap="square">
            <a:spAutoFit/>
          </a:bodyPr>
          <a:lstStyle>
            <a:defPPr>
              <a:defRPr lang="zh-CN"/>
            </a:defPPr>
            <a:lvl1pPr>
              <a:lnSpc>
                <a:spcPct val="150000"/>
              </a:lnSpc>
              <a:defRPr sz="1600">
                <a:solidFill>
                  <a:schemeClr val="tx1">
                    <a:lumMod val="75000"/>
                    <a:lumOff val="25000"/>
                  </a:schemeClr>
                </a:solidFill>
                <a:latin typeface="汉仪君黑-45简" panose="020B0604020202020204" charset="-122"/>
                <a:ea typeface="汉仪君黑-45简" panose="020B0604020202020204" charset="-122"/>
                <a:cs typeface="+mn-ea"/>
              </a:defRPr>
            </a:lvl1pPr>
          </a:lstStyle>
          <a:p>
            <a:pPr algn="ctr">
              <a:buClrTx/>
              <a:buSzTx/>
              <a:buFontTx/>
            </a:pPr>
            <a:r>
              <a:rPr kumimoji="0" lang="zh-CN" altLang="en-US" sz="1400" b="1" i="0" u="none" strike="noStrike" kern="1200" cap="none" spc="0" normalizeH="0" baseline="0" noProof="0" dirty="0">
                <a:ln>
                  <a:noFill/>
                </a:ln>
                <a:solidFill>
                  <a:schemeClr val="bg1"/>
                </a:solidFill>
                <a:effectLst/>
                <a:uLnTx/>
                <a:uFillTx/>
                <a:cs typeface="汉仪君黑-45简" panose="020B0604020202020204" charset="-122"/>
              </a:rPr>
              <a:t>有性生活的妇女要定期进行宫颈的防癌筛查（宫颈细胞学检查及</a:t>
            </a:r>
            <a:r>
              <a:rPr kumimoji="0" lang="en-US" altLang="zh-CN" sz="1400" b="1" i="0" u="none" strike="noStrike" kern="1200" cap="none" spc="0" normalizeH="0" baseline="0" noProof="0" dirty="0">
                <a:ln>
                  <a:noFill/>
                </a:ln>
                <a:solidFill>
                  <a:schemeClr val="bg1"/>
                </a:solidFill>
                <a:effectLst/>
                <a:uLnTx/>
                <a:uFillTx/>
                <a:cs typeface="汉仪君黑-45简" panose="020B0604020202020204" charset="-122"/>
              </a:rPr>
              <a:t>HP</a:t>
            </a:r>
            <a:r>
              <a:rPr kumimoji="0" lang="zh-CN" altLang="en-US" sz="1400" b="1" i="0" u="none" strike="noStrike" kern="1200" cap="none" spc="0" normalizeH="0" baseline="0" noProof="0" dirty="0">
                <a:ln>
                  <a:noFill/>
                </a:ln>
                <a:solidFill>
                  <a:schemeClr val="bg1"/>
                </a:solidFill>
                <a:effectLst/>
                <a:uLnTx/>
                <a:uFillTx/>
                <a:cs typeface="汉仪君黑-45简" panose="020B0604020202020204" charset="-122"/>
              </a:rPr>
              <a:t>V检测）。</a:t>
            </a:r>
            <a:endParaRPr kumimoji="0" lang="zh-CN" altLang="en-US" sz="1400" b="1" i="0" u="none" strike="noStrike" kern="1200" cap="none" spc="0" normalizeH="0" baseline="0" noProof="0" dirty="0">
              <a:ln>
                <a:noFill/>
              </a:ln>
              <a:solidFill>
                <a:schemeClr val="bg1"/>
              </a:solidFill>
              <a:effectLst/>
              <a:uLnTx/>
              <a:uFillTx/>
              <a:cs typeface="汉仪君黑-45简" panose="020B0604020202020204" charset="-122"/>
            </a:endParaRPr>
          </a:p>
        </p:txBody>
      </p:sp>
      <p:sp>
        <p:nvSpPr>
          <p:cNvPr id="30" name="文本框 29"/>
          <p:cNvSpPr txBox="1"/>
          <p:nvPr/>
        </p:nvSpPr>
        <p:spPr>
          <a:xfrm>
            <a:off x="4579385" y="3705143"/>
            <a:ext cx="2960370" cy="414020"/>
          </a:xfrm>
          <a:prstGeom prst="rect">
            <a:avLst/>
          </a:prstGeom>
          <a:noFill/>
        </p:spPr>
        <p:txBody>
          <a:bodyPr wrap="none">
            <a:spAutoFit/>
          </a:bodyPr>
          <a:lstStyle>
            <a:defPPr>
              <a:defRPr lang="zh-CN"/>
            </a:defPPr>
            <a:lvl1pPr>
              <a:lnSpc>
                <a:spcPct val="150000"/>
              </a:lnSpc>
              <a:defRPr sz="1600">
                <a:solidFill>
                  <a:schemeClr val="tx1">
                    <a:lumMod val="75000"/>
                    <a:lumOff val="25000"/>
                  </a:schemeClr>
                </a:solidFill>
                <a:latin typeface="汉仪君黑-45简" panose="020B0604020202020204" charset="-122"/>
                <a:ea typeface="汉仪君黑-45简" panose="020B0604020202020204" charset="-122"/>
                <a:cs typeface="+mn-ea"/>
              </a:defRPr>
            </a:lvl1pPr>
          </a:lstStyle>
          <a:p>
            <a:pPr algn="l">
              <a:buClrTx/>
              <a:buSzTx/>
              <a:buFontTx/>
            </a:pPr>
            <a:r>
              <a:rPr kumimoji="0" lang="zh-CN" altLang="en-US" sz="1400" b="1" i="0" u="none" strike="noStrike" kern="1200" cap="none" spc="0" normalizeH="0" baseline="0" noProof="0" dirty="0">
                <a:ln>
                  <a:noFill/>
                </a:ln>
                <a:solidFill>
                  <a:schemeClr val="accent4">
                    <a:lumMod val="75000"/>
                  </a:schemeClr>
                </a:solidFill>
                <a:effectLst/>
                <a:uLnTx/>
                <a:uFillTx/>
                <a:cs typeface="汉仪君黑-45简" panose="020B0604020202020204" charset="-122"/>
              </a:rPr>
              <a:t>●</a:t>
            </a:r>
            <a:r>
              <a:rPr kumimoji="0" lang="zh-CN" sz="1400" b="1" i="0" u="none" strike="noStrike" kern="1200" cap="none" spc="0" normalizeH="0" baseline="0" noProof="0" dirty="0">
                <a:ln>
                  <a:noFill/>
                </a:ln>
                <a:solidFill>
                  <a:schemeClr val="tx1"/>
                </a:solidFill>
                <a:effectLst/>
                <a:uLnTx/>
                <a:uFillTx/>
                <a:cs typeface="汉仪君黑-45简" panose="020B0604020202020204" charset="-122"/>
              </a:rPr>
              <a:t>从</a:t>
            </a:r>
            <a:r>
              <a:rPr kumimoji="0" lang="en-US" altLang="zh-CN" sz="1400" b="1" i="0" u="none" strike="noStrike" kern="1200" cap="none" spc="0" normalizeH="0" baseline="0" noProof="0" dirty="0">
                <a:ln>
                  <a:noFill/>
                </a:ln>
                <a:solidFill>
                  <a:schemeClr val="tx1"/>
                </a:solidFill>
                <a:effectLst/>
                <a:uLnTx/>
                <a:uFillTx/>
                <a:cs typeface="汉仪君黑-45简" panose="020B0604020202020204" charset="-122"/>
              </a:rPr>
              <a:t>21</a:t>
            </a:r>
            <a:r>
              <a:rPr kumimoji="0" lang="zh-CN" altLang="en-US" sz="1400" b="1" i="0" u="none" strike="noStrike" kern="1200" cap="none" spc="0" normalizeH="0" baseline="0" noProof="0" dirty="0">
                <a:ln>
                  <a:noFill/>
                </a:ln>
                <a:solidFill>
                  <a:schemeClr val="tx1"/>
                </a:solidFill>
                <a:effectLst/>
                <a:uLnTx/>
                <a:uFillTx/>
                <a:cs typeface="汉仪君黑-45简" panose="020B0604020202020204" charset="-122"/>
              </a:rPr>
              <a:t>岁开始每</a:t>
            </a:r>
            <a:r>
              <a:rPr kumimoji="0" lang="en-US" altLang="zh-CN" sz="1400" b="1" i="0" u="none" strike="noStrike" kern="1200" cap="none" spc="0" normalizeH="0" baseline="0" noProof="0" dirty="0">
                <a:ln>
                  <a:noFill/>
                </a:ln>
                <a:solidFill>
                  <a:schemeClr val="accent4">
                    <a:lumMod val="75000"/>
                  </a:schemeClr>
                </a:solidFill>
                <a:effectLst/>
                <a:uLnTx/>
                <a:uFillTx/>
                <a:cs typeface="汉仪君黑-45简" panose="020B0604020202020204" charset="-122"/>
              </a:rPr>
              <a:t>3</a:t>
            </a:r>
            <a:r>
              <a:rPr kumimoji="0" lang="zh-CN" altLang="en-US" sz="1400" b="1" i="0" u="none" strike="noStrike" kern="1200" cap="none" spc="0" normalizeH="0" baseline="0" noProof="0" dirty="0">
                <a:ln>
                  <a:noFill/>
                </a:ln>
                <a:solidFill>
                  <a:schemeClr val="accent4">
                    <a:lumMod val="75000"/>
                  </a:schemeClr>
                </a:solidFill>
                <a:effectLst/>
                <a:uLnTx/>
                <a:uFillTx/>
                <a:cs typeface="汉仪君黑-45简" panose="020B0604020202020204" charset="-122"/>
              </a:rPr>
              <a:t>年一次</a:t>
            </a:r>
            <a:r>
              <a:rPr kumimoji="0" lang="zh-CN" altLang="en-US" sz="1400" b="1" i="0" u="none" strike="noStrike" kern="1200" cap="none" spc="0" normalizeH="0" baseline="0" noProof="0" dirty="0">
                <a:ln>
                  <a:noFill/>
                </a:ln>
                <a:solidFill>
                  <a:srgbClr val="FF0000"/>
                </a:solidFill>
                <a:effectLst/>
                <a:uLnTx/>
                <a:uFillTx/>
                <a:cs typeface="汉仪君黑-45简" panose="020B0604020202020204" charset="-122"/>
              </a:rPr>
              <a:t>细胞学</a:t>
            </a:r>
            <a:r>
              <a:rPr kumimoji="0" lang="zh-CN" altLang="en-US" sz="1400" b="1" i="0" u="none" strike="noStrike" kern="1200" cap="none" spc="0" normalizeH="0" baseline="0" noProof="0" dirty="0">
                <a:ln>
                  <a:noFill/>
                </a:ln>
                <a:solidFill>
                  <a:schemeClr val="tx1"/>
                </a:solidFill>
                <a:effectLst/>
                <a:uLnTx/>
                <a:uFillTx/>
                <a:cs typeface="汉仪君黑-45简" panose="020B0604020202020204" charset="-122"/>
              </a:rPr>
              <a:t>检查</a:t>
            </a:r>
            <a:endParaRPr kumimoji="0" lang="zh-CN" altLang="en-US" sz="1400" b="1" i="0" u="none" strike="noStrike" kern="1200" cap="none" spc="0" normalizeH="0" baseline="0" noProof="0" dirty="0">
              <a:ln>
                <a:noFill/>
              </a:ln>
              <a:solidFill>
                <a:schemeClr val="tx1"/>
              </a:solidFill>
              <a:effectLst/>
              <a:uLnTx/>
              <a:uFillTx/>
              <a:cs typeface="汉仪君黑-45简" panose="020B0604020202020204" charset="-122"/>
            </a:endParaRPr>
          </a:p>
        </p:txBody>
      </p:sp>
      <p:sp>
        <p:nvSpPr>
          <p:cNvPr id="31" name="文本框 30"/>
          <p:cNvSpPr txBox="1"/>
          <p:nvPr/>
        </p:nvSpPr>
        <p:spPr>
          <a:xfrm>
            <a:off x="4579385" y="4189606"/>
            <a:ext cx="3947160" cy="414020"/>
          </a:xfrm>
          <a:prstGeom prst="rect">
            <a:avLst/>
          </a:prstGeom>
          <a:noFill/>
        </p:spPr>
        <p:txBody>
          <a:bodyPr wrap="none">
            <a:spAutoFit/>
          </a:bodyPr>
          <a:lstStyle>
            <a:defPPr>
              <a:defRPr lang="zh-CN"/>
            </a:defPPr>
            <a:lvl1pPr>
              <a:lnSpc>
                <a:spcPct val="150000"/>
              </a:lnSpc>
              <a:defRPr sz="1600">
                <a:solidFill>
                  <a:schemeClr val="tx1">
                    <a:lumMod val="75000"/>
                    <a:lumOff val="25000"/>
                  </a:schemeClr>
                </a:solidFill>
                <a:latin typeface="汉仪君黑-45简" panose="020B0604020202020204" charset="-122"/>
                <a:ea typeface="汉仪君黑-45简" panose="020B0604020202020204" charset="-122"/>
                <a:cs typeface="+mn-ea"/>
              </a:defRPr>
            </a:lvl1pPr>
          </a:lstStyle>
          <a:p>
            <a:pPr algn="l">
              <a:buClrTx/>
              <a:buSzTx/>
              <a:buFontTx/>
            </a:pPr>
            <a:r>
              <a:rPr kumimoji="0" lang="zh-CN" altLang="en-US" sz="1400" b="1" i="0" u="none" strike="noStrike" kern="1200" cap="none" spc="0" normalizeH="0" baseline="0" noProof="0">
                <a:ln>
                  <a:noFill/>
                </a:ln>
                <a:solidFill>
                  <a:schemeClr val="accent4">
                    <a:lumMod val="75000"/>
                  </a:schemeClr>
                </a:solidFill>
                <a:effectLst/>
                <a:uLnTx/>
                <a:uFillTx/>
                <a:cs typeface="汉仪君黑-45简" panose="020B0604020202020204" charset="-122"/>
              </a:rPr>
              <a:t>●</a:t>
            </a:r>
            <a:r>
              <a:rPr kumimoji="0" lang="en-US" altLang="zh-CN" sz="1400" b="1" i="0" u="none" strike="noStrike" kern="1200" cap="none" spc="0" normalizeH="0" baseline="0" noProof="0">
                <a:ln>
                  <a:noFill/>
                </a:ln>
                <a:solidFill>
                  <a:schemeClr val="tx1"/>
                </a:solidFill>
                <a:effectLst/>
                <a:uLnTx/>
                <a:uFillTx/>
                <a:cs typeface="汉仪君黑-45简" panose="020B0604020202020204" charset="-122"/>
              </a:rPr>
              <a:t>25-29</a:t>
            </a:r>
            <a:r>
              <a:rPr kumimoji="0" lang="zh-CN" altLang="en-US" sz="1400" b="1" i="0" u="none" strike="noStrike" kern="1200" cap="none" spc="0" normalizeH="0" baseline="0" noProof="0">
                <a:ln>
                  <a:noFill/>
                </a:ln>
                <a:solidFill>
                  <a:schemeClr val="tx1"/>
                </a:solidFill>
                <a:effectLst/>
                <a:uLnTx/>
                <a:uFillTx/>
                <a:cs typeface="汉仪君黑-45简" panose="020B0604020202020204" charset="-122"/>
              </a:rPr>
              <a:t>岁的女性，每</a:t>
            </a:r>
            <a:r>
              <a:rPr kumimoji="0" lang="zh-CN" altLang="en-US" sz="1400" b="1" i="0" u="none" strike="noStrike" kern="1200" cap="none" spc="0" normalizeH="0" baseline="0" noProof="0">
                <a:ln>
                  <a:noFill/>
                </a:ln>
                <a:solidFill>
                  <a:schemeClr val="accent4">
                    <a:lumMod val="75000"/>
                  </a:schemeClr>
                </a:solidFill>
                <a:effectLst/>
                <a:uLnTx/>
                <a:uFillTx/>
                <a:cs typeface="汉仪君黑-45简" panose="020B0604020202020204" charset="-122"/>
              </a:rPr>
              <a:t>3</a:t>
            </a:r>
            <a:r>
              <a:rPr lang="zh-CN" altLang="en-US" sz="1400" b="1" noProof="0">
                <a:ln>
                  <a:noFill/>
                </a:ln>
                <a:solidFill>
                  <a:schemeClr val="accent4">
                    <a:lumMod val="75000"/>
                  </a:schemeClr>
                </a:solidFill>
                <a:effectLst/>
                <a:uLnTx/>
                <a:uFillTx/>
                <a:cs typeface="汉仪君黑-45简" panose="020B0604020202020204" charset="-122"/>
              </a:rPr>
              <a:t>年</a:t>
            </a:r>
            <a:r>
              <a:rPr lang="zh-CN" altLang="en-US" sz="1400" b="1" noProof="0">
                <a:ln>
                  <a:noFill/>
                </a:ln>
                <a:solidFill>
                  <a:schemeClr val="tx1"/>
                </a:solidFill>
                <a:effectLst/>
                <a:uLnTx/>
                <a:uFillTx/>
                <a:cs typeface="汉仪君黑-45简" panose="020B0604020202020204" charset="-122"/>
              </a:rPr>
              <a:t>进行宫颈</a:t>
            </a:r>
            <a:r>
              <a:rPr lang="zh-CN" altLang="en-US" sz="1400" b="1" noProof="0">
                <a:ln>
                  <a:noFill/>
                </a:ln>
                <a:solidFill>
                  <a:srgbClr val="FF0000"/>
                </a:solidFill>
                <a:effectLst/>
                <a:uLnTx/>
                <a:uFillTx/>
                <a:cs typeface="汉仪君黑-45简" panose="020B0604020202020204" charset="-122"/>
              </a:rPr>
              <a:t>细胞学</a:t>
            </a:r>
            <a:r>
              <a:rPr lang="zh-CN" altLang="en-US" sz="1400" b="1" noProof="0">
                <a:ln>
                  <a:noFill/>
                </a:ln>
                <a:solidFill>
                  <a:schemeClr val="tx1"/>
                </a:solidFill>
                <a:effectLst/>
                <a:uLnTx/>
                <a:uFillTx/>
                <a:cs typeface="汉仪君黑-45简" panose="020B0604020202020204" charset="-122"/>
              </a:rPr>
              <a:t>检查；</a:t>
            </a:r>
            <a:endParaRPr lang="zh-CN" altLang="en-US" sz="1400" b="1" noProof="0">
              <a:ln>
                <a:noFill/>
              </a:ln>
              <a:solidFill>
                <a:schemeClr val="tx1"/>
              </a:solidFill>
              <a:effectLst/>
              <a:uLnTx/>
              <a:uFillTx/>
              <a:cs typeface="汉仪君黑-45简" panose="020B0604020202020204" charset="-122"/>
            </a:endParaRPr>
          </a:p>
        </p:txBody>
      </p:sp>
      <p:sp>
        <p:nvSpPr>
          <p:cNvPr id="32" name="文本框 31"/>
          <p:cNvSpPr txBox="1"/>
          <p:nvPr/>
        </p:nvSpPr>
        <p:spPr>
          <a:xfrm>
            <a:off x="4579385" y="4674067"/>
            <a:ext cx="7419692" cy="414020"/>
          </a:xfrm>
          <a:prstGeom prst="rect">
            <a:avLst/>
          </a:prstGeom>
          <a:noFill/>
        </p:spPr>
        <p:txBody>
          <a:bodyPr wrap="square">
            <a:spAutoFit/>
          </a:bodyPr>
          <a:lstStyle>
            <a:defPPr>
              <a:defRPr lang="zh-CN"/>
            </a:defPPr>
            <a:lvl1pPr>
              <a:lnSpc>
                <a:spcPct val="150000"/>
              </a:lnSpc>
              <a:defRPr sz="1600">
                <a:solidFill>
                  <a:schemeClr val="tx1">
                    <a:lumMod val="75000"/>
                    <a:lumOff val="25000"/>
                  </a:schemeClr>
                </a:solidFill>
                <a:latin typeface="汉仪君黑-45简" panose="020B0604020202020204" charset="-122"/>
                <a:ea typeface="汉仪君黑-45简" panose="020B0604020202020204" charset="-122"/>
                <a:cs typeface="+mn-ea"/>
              </a:defRPr>
            </a:lvl1pPr>
          </a:lstStyle>
          <a:p>
            <a:pPr algn="l">
              <a:buClrTx/>
              <a:buSzTx/>
              <a:buFontTx/>
            </a:pPr>
            <a:r>
              <a:rPr kumimoji="0" lang="zh-CN" altLang="en-US" sz="1400" b="1" i="0" u="none" strike="noStrike" kern="1200" cap="none" spc="0" normalizeH="0" baseline="0" noProof="0" dirty="0">
                <a:ln>
                  <a:noFill/>
                </a:ln>
                <a:solidFill>
                  <a:schemeClr val="accent4">
                    <a:lumMod val="75000"/>
                  </a:schemeClr>
                </a:solidFill>
                <a:effectLst/>
                <a:uLnTx/>
                <a:uFillTx/>
                <a:cs typeface="汉仪君黑-45简" panose="020B0604020202020204" charset="-122"/>
              </a:rPr>
              <a:t>●</a:t>
            </a:r>
            <a:r>
              <a:rPr kumimoji="0" lang="en-US" altLang="zh-CN" sz="1400" b="1" i="0" u="none" strike="noStrike" kern="1200" cap="none" spc="0" normalizeH="0" baseline="0" noProof="0" dirty="0">
                <a:ln>
                  <a:noFill/>
                </a:ln>
                <a:solidFill>
                  <a:schemeClr val="tx1"/>
                </a:solidFill>
                <a:effectLst/>
                <a:uLnTx/>
                <a:uFillTx/>
                <a:cs typeface="汉仪君黑-45简" panose="020B0604020202020204" charset="-122"/>
              </a:rPr>
              <a:t>30-64</a:t>
            </a:r>
            <a:r>
              <a:rPr kumimoji="0" lang="zh-CN" altLang="en-US" sz="1400" b="1" i="0" u="none" strike="noStrike" kern="1200" cap="none" spc="0" normalizeH="0" baseline="0" noProof="0" dirty="0">
                <a:ln>
                  <a:noFill/>
                </a:ln>
                <a:solidFill>
                  <a:schemeClr val="tx1"/>
                </a:solidFill>
                <a:effectLst/>
                <a:uLnTx/>
                <a:uFillTx/>
                <a:cs typeface="汉仪君黑-45简" panose="020B0604020202020204" charset="-122"/>
              </a:rPr>
              <a:t>岁的女性，</a:t>
            </a:r>
            <a:r>
              <a:rPr kumimoji="0" lang="zh-CN" altLang="en-US" sz="1400" b="1" i="0" u="none" strike="noStrike" kern="1200" cap="none" spc="0" normalizeH="0" baseline="0" noProof="0" dirty="0">
                <a:ln>
                  <a:noFill/>
                </a:ln>
                <a:solidFill>
                  <a:schemeClr val="accent4">
                    <a:lumMod val="75000"/>
                  </a:schemeClr>
                </a:solidFill>
                <a:effectLst/>
                <a:uLnTx/>
                <a:uFillTx/>
                <a:cs typeface="汉仪君黑-45简" panose="020B0604020202020204" charset="-122"/>
              </a:rPr>
              <a:t>首选</a:t>
            </a:r>
            <a:r>
              <a:rPr lang="zh-CN" altLang="en-US" sz="1400" b="1" noProof="0">
                <a:ln>
                  <a:noFill/>
                </a:ln>
                <a:solidFill>
                  <a:srgbClr val="FF0000"/>
                </a:solidFill>
                <a:effectLst/>
                <a:uLnTx/>
                <a:uFillTx/>
                <a:cs typeface="汉仪君黑-45简" panose="020B0604020202020204" charset="-122"/>
                <a:sym typeface="+mn-ea"/>
              </a:rPr>
              <a:t>HPV+细胞学</a:t>
            </a:r>
            <a:r>
              <a:rPr lang="zh-CN" altLang="en-US" sz="1400" b="1" noProof="0">
                <a:ln>
                  <a:noFill/>
                </a:ln>
                <a:solidFill>
                  <a:schemeClr val="tx1"/>
                </a:solidFill>
                <a:effectLst/>
                <a:uLnTx/>
                <a:uFillTx/>
                <a:cs typeface="汉仪君黑-45简" panose="020B0604020202020204" charset="-122"/>
                <a:sym typeface="+mn-ea"/>
              </a:rPr>
              <a:t>联合检查（每</a:t>
            </a:r>
            <a:r>
              <a:rPr lang="en-US" altLang="zh-CN" sz="1400" b="1" noProof="0">
                <a:ln>
                  <a:noFill/>
                </a:ln>
                <a:solidFill>
                  <a:schemeClr val="tx1"/>
                </a:solidFill>
                <a:effectLst/>
                <a:uLnTx/>
                <a:uFillTx/>
                <a:cs typeface="汉仪君黑-45简" panose="020B0604020202020204" charset="-122"/>
                <a:sym typeface="+mn-ea"/>
              </a:rPr>
              <a:t>3-</a:t>
            </a:r>
            <a:r>
              <a:rPr lang="zh-CN" altLang="en-US" sz="1400" b="1" noProof="0">
                <a:ln>
                  <a:noFill/>
                </a:ln>
                <a:solidFill>
                  <a:schemeClr val="tx1"/>
                </a:solidFill>
                <a:effectLst/>
                <a:uLnTx/>
                <a:uFillTx/>
                <a:cs typeface="汉仪君黑-45简" panose="020B0604020202020204" charset="-122"/>
                <a:sym typeface="+mn-ea"/>
              </a:rPr>
              <a:t>5年），次选每3年一次细胞学检查</a:t>
            </a:r>
            <a:endParaRPr lang="zh-CN" altLang="en-US" sz="1400" b="1" noProof="0">
              <a:ln>
                <a:noFill/>
              </a:ln>
              <a:solidFill>
                <a:schemeClr val="tx1"/>
              </a:solidFill>
              <a:effectLst/>
              <a:uLnTx/>
              <a:uFillTx/>
              <a:cs typeface="汉仪君黑-45简" panose="020B0604020202020204" charset="-122"/>
              <a:sym typeface="+mn-ea"/>
            </a:endParaRPr>
          </a:p>
        </p:txBody>
      </p:sp>
      <p:sp>
        <p:nvSpPr>
          <p:cNvPr id="33" name="文本框 32"/>
          <p:cNvSpPr txBox="1"/>
          <p:nvPr/>
        </p:nvSpPr>
        <p:spPr>
          <a:xfrm>
            <a:off x="4579386" y="5041989"/>
            <a:ext cx="7238877" cy="2245360"/>
          </a:xfrm>
          <a:prstGeom prst="rect">
            <a:avLst/>
          </a:prstGeom>
          <a:noFill/>
        </p:spPr>
        <p:txBody>
          <a:bodyPr wrap="square">
            <a:spAutoFit/>
          </a:bodyPr>
          <a:lstStyle>
            <a:defPPr>
              <a:defRPr lang="zh-CN"/>
            </a:defPPr>
            <a:lvl1pPr>
              <a:lnSpc>
                <a:spcPct val="150000"/>
              </a:lnSpc>
              <a:defRPr sz="1600">
                <a:solidFill>
                  <a:schemeClr val="tx1">
                    <a:lumMod val="75000"/>
                    <a:lumOff val="25000"/>
                  </a:schemeClr>
                </a:solidFill>
                <a:latin typeface="汉仪君黑-45简" panose="020B0604020202020204" charset="-122"/>
                <a:ea typeface="汉仪君黑-45简" panose="020B0604020202020204" charset="-122"/>
                <a:cs typeface="+mn-ea"/>
              </a:defRPr>
            </a:lvl1pPr>
          </a:lstStyle>
          <a:p>
            <a:pPr>
              <a:lnSpc>
                <a:spcPct val="200000"/>
              </a:lnSpc>
            </a:pPr>
            <a:r>
              <a:rPr kumimoji="0" lang="zh-CN" altLang="en-US" sz="1400" b="1" i="0" u="none" strike="noStrike" kern="1200" cap="none" spc="0" normalizeH="0" baseline="0" noProof="0" dirty="0">
                <a:ln>
                  <a:noFill/>
                </a:ln>
                <a:solidFill>
                  <a:schemeClr val="accent4">
                    <a:lumMod val="75000"/>
                  </a:schemeClr>
                </a:solidFill>
                <a:effectLst/>
                <a:uLnTx/>
                <a:uFillTx/>
                <a:cs typeface="汉仪君黑-45简" panose="020B0604020202020204" charset="-122"/>
              </a:rPr>
              <a:t>●</a:t>
            </a:r>
            <a:r>
              <a:rPr kumimoji="0" lang="zh-CN" altLang="en-US" sz="1400" b="1" i="0" u="none" strike="noStrike" kern="1200" cap="none" spc="0" normalizeH="0" baseline="0" noProof="0" dirty="0">
                <a:ln>
                  <a:noFill/>
                </a:ln>
                <a:solidFill>
                  <a:schemeClr val="tx1"/>
                </a:solidFill>
                <a:effectLst/>
                <a:uLnTx/>
                <a:uFillTx/>
                <a:cs typeface="汉仪君黑-45简" panose="020B0604020202020204" charset="-122"/>
              </a:rPr>
              <a:t>≥</a:t>
            </a:r>
            <a:r>
              <a:rPr kumimoji="0" lang="en-US" altLang="zh-CN" sz="1400" b="1" i="0" u="none" strike="noStrike" kern="1200" cap="none" spc="0" normalizeH="0" baseline="0" noProof="0" dirty="0">
                <a:ln>
                  <a:noFill/>
                </a:ln>
                <a:solidFill>
                  <a:schemeClr val="tx1"/>
                </a:solidFill>
                <a:effectLst/>
                <a:uLnTx/>
                <a:uFillTx/>
                <a:cs typeface="汉仪君黑-45简" panose="020B0604020202020204" charset="-122"/>
              </a:rPr>
              <a:t>65</a:t>
            </a:r>
            <a:r>
              <a:rPr kumimoji="0" lang="zh-CN" altLang="en-US" sz="1400" b="1" i="0" u="none" strike="noStrike" kern="1200" cap="none" spc="0" normalizeH="0" baseline="0" noProof="0" dirty="0">
                <a:ln>
                  <a:noFill/>
                </a:ln>
                <a:solidFill>
                  <a:schemeClr val="tx1"/>
                </a:solidFill>
                <a:effectLst/>
                <a:uLnTx/>
                <a:uFillTx/>
                <a:cs typeface="汉仪君黑-45简" panose="020B0604020202020204" charset="-122"/>
              </a:rPr>
              <a:t>岁的女性，若过去</a:t>
            </a:r>
            <a:r>
              <a:rPr kumimoji="0" lang="en-US" altLang="zh-CN" sz="1400" b="1" i="0" u="none" strike="noStrike" kern="1200" cap="none" spc="0" normalizeH="0" baseline="0" noProof="0" dirty="0">
                <a:ln>
                  <a:noFill/>
                </a:ln>
                <a:solidFill>
                  <a:schemeClr val="tx1"/>
                </a:solidFill>
                <a:effectLst/>
                <a:uLnTx/>
                <a:uFillTx/>
                <a:cs typeface="汉仪君黑-45简" panose="020B0604020202020204" charset="-122"/>
              </a:rPr>
              <a:t>10</a:t>
            </a:r>
            <a:r>
              <a:rPr kumimoji="0" lang="zh-CN" altLang="en-US" sz="1400" b="1" i="0" u="none" strike="noStrike" kern="1200" cap="none" spc="0" normalizeH="0" baseline="0" noProof="0" dirty="0">
                <a:ln>
                  <a:noFill/>
                </a:ln>
                <a:solidFill>
                  <a:schemeClr val="tx1"/>
                </a:solidFill>
                <a:effectLst/>
                <a:uLnTx/>
                <a:uFillTx/>
                <a:cs typeface="汉仪君黑-45简" panose="020B0604020202020204" charset="-122"/>
              </a:rPr>
              <a:t>年筛查结果阴性（连续3次细胞学检测阴性或2次HPV</a:t>
            </a:r>
            <a:r>
              <a:rPr lang="zh-CN" altLang="en-US" sz="1400" b="1" noProof="0" dirty="0">
                <a:ln>
                  <a:noFill/>
                </a:ln>
                <a:solidFill>
                  <a:schemeClr val="tx1"/>
                </a:solidFill>
                <a:effectLst/>
                <a:uLnTx/>
                <a:uFillTx/>
                <a:cs typeface="汉仪君黑-45简" panose="020B0604020202020204" charset="-122"/>
              </a:rPr>
              <a:t>阴性）</a:t>
            </a:r>
            <a:r>
              <a:rPr lang="zh-CN" altLang="en-US" sz="1400" b="1" noProof="0" dirty="0">
                <a:ln>
                  <a:noFill/>
                </a:ln>
                <a:solidFill>
                  <a:schemeClr val="tx1"/>
                </a:solidFill>
                <a:effectLst/>
                <a:uLnTx/>
                <a:uFillTx/>
                <a:cs typeface="汉仪君黑-45简" panose="020B0604020202020204" charset="-122"/>
                <a:sym typeface="+mn-ea"/>
              </a:rPr>
              <a:t>且没有</a:t>
            </a:r>
            <a:r>
              <a:rPr lang="en-US" altLang="zh-CN" sz="1400" b="1" noProof="0" dirty="0">
                <a:ln>
                  <a:noFill/>
                </a:ln>
                <a:solidFill>
                  <a:schemeClr val="tx1"/>
                </a:solidFill>
                <a:effectLst/>
                <a:uLnTx/>
                <a:uFillTx/>
                <a:cs typeface="汉仪君黑-45简" panose="020B0604020202020204" charset="-122"/>
                <a:sym typeface="+mn-ea"/>
              </a:rPr>
              <a:t>CIN2+</a:t>
            </a:r>
            <a:r>
              <a:rPr lang="zh-CN" altLang="en-US" sz="1400" b="1" noProof="0" dirty="0">
                <a:ln>
                  <a:noFill/>
                </a:ln>
                <a:solidFill>
                  <a:schemeClr val="tx1"/>
                </a:solidFill>
                <a:effectLst/>
                <a:uLnTx/>
                <a:uFillTx/>
                <a:cs typeface="汉仪君黑-45简" panose="020B0604020202020204" charset="-122"/>
                <a:sym typeface="+mn-ea"/>
              </a:rPr>
              <a:t>病史</a:t>
            </a:r>
            <a:r>
              <a:rPr lang="zh-CN" altLang="en-US" sz="1400" b="1" noProof="0" dirty="0">
                <a:ln>
                  <a:noFill/>
                </a:ln>
                <a:solidFill>
                  <a:schemeClr val="tx1"/>
                </a:solidFill>
                <a:effectLst/>
                <a:uLnTx/>
                <a:uFillTx/>
                <a:cs typeface="汉仪君黑-45简" panose="020B0604020202020204" charset="-122"/>
              </a:rPr>
              <a:t>，可不再进行筛查；</a:t>
            </a:r>
            <a:endParaRPr lang="zh-CN" altLang="en-US" sz="1400" b="1" noProof="0" dirty="0">
              <a:ln>
                <a:noFill/>
              </a:ln>
              <a:solidFill>
                <a:schemeClr val="tx1"/>
              </a:solidFill>
              <a:effectLst/>
              <a:uLnTx/>
              <a:uFillTx/>
              <a:cs typeface="汉仪君黑-45简" panose="020B0604020202020204" charset="-122"/>
            </a:endParaRPr>
          </a:p>
          <a:p>
            <a:pPr>
              <a:lnSpc>
                <a:spcPct val="200000"/>
              </a:lnSpc>
            </a:pPr>
            <a:r>
              <a:rPr lang="zh-CN" altLang="en-US" sz="1400" b="1" noProof="0" dirty="0">
                <a:ln>
                  <a:noFill/>
                </a:ln>
                <a:solidFill>
                  <a:schemeClr val="accent4">
                    <a:lumMod val="75000"/>
                  </a:schemeClr>
                </a:solidFill>
                <a:effectLst/>
                <a:uLnTx/>
                <a:uFillTx/>
                <a:cs typeface="汉仪君黑-45简" panose="020B0604020202020204" charset="-122"/>
                <a:sym typeface="+mn-ea"/>
              </a:rPr>
              <a:t>●</a:t>
            </a:r>
            <a:r>
              <a:rPr lang="zh-CN" altLang="en-US" sz="1400" b="1" noProof="0" dirty="0">
                <a:ln>
                  <a:noFill/>
                </a:ln>
                <a:solidFill>
                  <a:schemeClr val="tx1"/>
                </a:solidFill>
                <a:effectLst/>
                <a:uLnTx/>
                <a:uFillTx/>
                <a:cs typeface="汉仪君黑-45简" panose="020B0604020202020204" charset="-122"/>
              </a:rPr>
              <a:t>子宫切除术后女性：因良性病变切除，既往无</a:t>
            </a:r>
            <a:r>
              <a:rPr lang="en-US" altLang="zh-CN" sz="1400" b="1" noProof="0" dirty="0">
                <a:ln>
                  <a:noFill/>
                </a:ln>
                <a:solidFill>
                  <a:schemeClr val="tx1"/>
                </a:solidFill>
                <a:effectLst/>
                <a:uLnTx/>
                <a:uFillTx/>
                <a:cs typeface="汉仪君黑-45简" panose="020B0604020202020204" charset="-122"/>
                <a:sym typeface="+mn-ea"/>
              </a:rPr>
              <a:t>CIN2+</a:t>
            </a:r>
            <a:r>
              <a:rPr lang="zh-CN" altLang="en-US" sz="1400" b="1" noProof="0" dirty="0">
                <a:ln>
                  <a:noFill/>
                </a:ln>
                <a:solidFill>
                  <a:schemeClr val="tx1"/>
                </a:solidFill>
                <a:effectLst/>
                <a:uLnTx/>
                <a:uFillTx/>
                <a:cs typeface="汉仪君黑-45简" panose="020B0604020202020204" charset="-122"/>
                <a:sym typeface="+mn-ea"/>
              </a:rPr>
              <a:t>病史无需筛查</a:t>
            </a:r>
            <a:endParaRPr lang="zh-CN" altLang="en-US" sz="1400" b="1" noProof="0" dirty="0">
              <a:ln>
                <a:noFill/>
              </a:ln>
              <a:solidFill>
                <a:schemeClr val="tx1"/>
              </a:solidFill>
              <a:effectLst/>
              <a:uLnTx/>
              <a:uFillTx/>
              <a:cs typeface="汉仪君黑-45简" panose="020B0604020202020204" charset="-122"/>
              <a:sym typeface="+mn-ea"/>
            </a:endParaRPr>
          </a:p>
          <a:p>
            <a:pPr marL="0" indent="0" algn="just">
              <a:lnSpc>
                <a:spcPct val="200000"/>
              </a:lnSpc>
              <a:buFont typeface="Arial" panose="020B0604020202020204" pitchFamily="34" charset="0"/>
              <a:buNone/>
            </a:pPr>
            <a:r>
              <a:rPr lang="zh-CN" altLang="en-US" sz="1400" b="1" noProof="0" dirty="0">
                <a:ln>
                  <a:noFill/>
                </a:ln>
                <a:solidFill>
                  <a:schemeClr val="accent4">
                    <a:lumMod val="75000"/>
                  </a:schemeClr>
                </a:solidFill>
                <a:effectLst/>
                <a:uLnTx/>
                <a:uFillTx/>
                <a:cs typeface="汉仪君黑-45简" panose="020B0604020202020204" charset="-122"/>
                <a:sym typeface="+mn-ea"/>
              </a:rPr>
              <a:t>●</a:t>
            </a:r>
            <a:r>
              <a:rPr lang="zh-CN" altLang="en-US" sz="1400" b="1" noProof="0" dirty="0">
                <a:ln>
                  <a:noFill/>
                </a:ln>
                <a:solidFill>
                  <a:schemeClr val="tx1"/>
                </a:solidFill>
                <a:effectLst/>
                <a:uLnTx/>
                <a:uFillTx/>
                <a:cs typeface="汉仪君黑-45简" panose="020B0604020202020204" charset="-122"/>
                <a:sym typeface="Arial" panose="020B0604020202020204" pitchFamily="34" charset="0"/>
              </a:rPr>
              <a:t>对于</a:t>
            </a:r>
            <a:r>
              <a:rPr lang="zh-CN" altLang="en-US" sz="1400" b="1" noProof="0" dirty="0">
                <a:ln>
                  <a:noFill/>
                </a:ln>
                <a:solidFill>
                  <a:srgbClr val="FF0000"/>
                </a:solidFill>
                <a:effectLst/>
                <a:uLnTx/>
                <a:uFillTx/>
                <a:cs typeface="汉仪君黑-45简" panose="020B0604020202020204" charset="-122"/>
                <a:sym typeface="Arial" panose="020B0604020202020204" pitchFamily="34" charset="0"/>
              </a:rPr>
              <a:t>HPV16/18</a:t>
            </a:r>
            <a:r>
              <a:rPr lang="zh-CN" altLang="en-US" sz="1400" b="1" noProof="0" dirty="0">
                <a:ln>
                  <a:noFill/>
                </a:ln>
                <a:solidFill>
                  <a:schemeClr val="tx1"/>
                </a:solidFill>
                <a:effectLst/>
                <a:uLnTx/>
                <a:uFillTx/>
                <a:cs typeface="汉仪君黑-45简" panose="020B0604020202020204" charset="-122"/>
                <a:sym typeface="Arial" panose="020B0604020202020204" pitchFamily="34" charset="0"/>
              </a:rPr>
              <a:t>型直接行阴道镜+组织病理学检查</a:t>
            </a:r>
            <a:endParaRPr lang="zh-CN" altLang="en-US" sz="1400" b="1" noProof="0" dirty="0">
              <a:ln>
                <a:noFill/>
              </a:ln>
              <a:solidFill>
                <a:schemeClr val="accent4">
                  <a:lumMod val="75000"/>
                </a:schemeClr>
              </a:solidFill>
              <a:effectLst/>
              <a:uLnTx/>
              <a:uFillTx/>
              <a:cs typeface="汉仪君黑-45简" panose="020B0604020202020204" charset="-122"/>
              <a:sym typeface="Arial" panose="020B0604020202020204" pitchFamily="34" charset="0"/>
            </a:endParaRPr>
          </a:p>
          <a:p>
            <a:pPr>
              <a:lnSpc>
                <a:spcPct val="200000"/>
              </a:lnSpc>
            </a:pPr>
            <a:endParaRPr lang="zh-CN" altLang="en-US" sz="1400" b="1" noProof="0" dirty="0">
              <a:ln>
                <a:noFill/>
              </a:ln>
              <a:solidFill>
                <a:schemeClr val="accent4">
                  <a:lumMod val="75000"/>
                </a:schemeClr>
              </a:solidFill>
              <a:effectLst/>
              <a:uLnTx/>
              <a:uFillTx/>
              <a:cs typeface="汉仪君黑-45简" panose="020B0604020202020204" charset="-122"/>
              <a:sym typeface="Arial" panose="020B0604020202020204" pitchFamily="34" charset="0"/>
            </a:endParaRPr>
          </a:p>
        </p:txBody>
      </p:sp>
      <p:sp>
        <p:nvSpPr>
          <p:cNvPr id="37" name="左大括号 36"/>
          <p:cNvSpPr/>
          <p:nvPr/>
        </p:nvSpPr>
        <p:spPr>
          <a:xfrm>
            <a:off x="3740785" y="3904615"/>
            <a:ext cx="330200" cy="3081655"/>
          </a:xfrm>
          <a:prstGeom prst="leftBrace">
            <a:avLst>
              <a:gd name="adj1" fmla="val 94800"/>
              <a:gd name="adj2" fmla="val 49487"/>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b="1">
              <a:ln w="41275">
                <a:solidFill>
                  <a:schemeClr val="accent1"/>
                </a:solidFill>
              </a:ln>
              <a:solidFill>
                <a:schemeClr val="accent4">
                  <a:lumMod val="75000"/>
                </a:schemeClr>
              </a:solidFill>
              <a:latin typeface="汉仪君黑-45简" panose="020B0604020202020204" charset="-122"/>
              <a:ea typeface="汉仪君黑-45简" panose="020B0604020202020204" charset="-122"/>
              <a:cs typeface="汉仪君黑-45简" panose="020B0604020202020204" charset="-122"/>
            </a:endParaRPr>
          </a:p>
        </p:txBody>
      </p:sp>
      <p:sp>
        <p:nvSpPr>
          <p:cNvPr id="26" name="文本框 25"/>
          <p:cNvSpPr txBox="1"/>
          <p:nvPr/>
        </p:nvSpPr>
        <p:spPr>
          <a:xfrm>
            <a:off x="1120140" y="4819015"/>
            <a:ext cx="1865630" cy="1383665"/>
          </a:xfrm>
          <a:prstGeom prst="rect">
            <a:avLst/>
          </a:prstGeom>
          <a:noFill/>
        </p:spPr>
        <p:txBody>
          <a:bodyPr wrap="square">
            <a:spAutoFit/>
          </a:bodyPr>
          <a:lstStyle>
            <a:defPPr>
              <a:defRPr lang="zh-CN"/>
            </a:defPPr>
            <a:lvl1pPr>
              <a:lnSpc>
                <a:spcPct val="150000"/>
              </a:lnSpc>
              <a:defRPr sz="1600">
                <a:solidFill>
                  <a:schemeClr val="tx1">
                    <a:lumMod val="75000"/>
                    <a:lumOff val="25000"/>
                  </a:schemeClr>
                </a:solidFill>
                <a:latin typeface="汉仪君黑-45简" panose="020B0604020202020204" charset="-122"/>
                <a:ea typeface="汉仪君黑-45简" panose="020B0604020202020204" charset="-122"/>
                <a:cs typeface="+mn-ea"/>
              </a:defRPr>
            </a:lvl1pPr>
          </a:lstStyle>
          <a:p>
            <a:pPr algn="ctr">
              <a:buClrTx/>
              <a:buSzTx/>
              <a:buFontTx/>
            </a:pPr>
            <a:r>
              <a:rPr kumimoji="0" lang="zh-CN" altLang="en-US" sz="1400" b="1" i="0" u="none" strike="noStrike" kern="1200" cap="none" spc="0" normalizeH="0" baseline="0" noProof="0" dirty="0">
                <a:ln>
                  <a:noFill/>
                </a:ln>
                <a:solidFill>
                  <a:schemeClr val="accent4">
                    <a:lumMod val="75000"/>
                  </a:schemeClr>
                </a:solidFill>
                <a:effectLst/>
                <a:uLnTx/>
                <a:uFillTx/>
                <a:cs typeface="汉仪君黑-45简" panose="020B0604020202020204" charset="-122"/>
              </a:rPr>
              <a:t>有性生活的妇女要定期进行宫颈的防癌筛查（宫颈细胞学检查及</a:t>
            </a:r>
            <a:r>
              <a:rPr kumimoji="0" lang="en-US" altLang="zh-CN" sz="1400" b="1" i="0" u="none" strike="noStrike" kern="1200" cap="none" spc="0" normalizeH="0" baseline="0" noProof="0" dirty="0">
                <a:ln>
                  <a:noFill/>
                </a:ln>
                <a:solidFill>
                  <a:schemeClr val="accent4">
                    <a:lumMod val="75000"/>
                  </a:schemeClr>
                </a:solidFill>
                <a:effectLst/>
                <a:uLnTx/>
                <a:uFillTx/>
                <a:cs typeface="汉仪君黑-45简" panose="020B0604020202020204" charset="-122"/>
              </a:rPr>
              <a:t>HP</a:t>
            </a:r>
            <a:r>
              <a:rPr kumimoji="0" lang="zh-CN" altLang="en-US" sz="1400" b="1" i="0" u="none" strike="noStrike" kern="1200" cap="none" spc="0" normalizeH="0" baseline="0" noProof="0" dirty="0">
                <a:ln>
                  <a:noFill/>
                </a:ln>
                <a:solidFill>
                  <a:schemeClr val="accent4">
                    <a:lumMod val="75000"/>
                  </a:schemeClr>
                </a:solidFill>
                <a:effectLst/>
                <a:uLnTx/>
                <a:uFillTx/>
                <a:cs typeface="汉仪君黑-45简" panose="020B0604020202020204" charset="-122"/>
              </a:rPr>
              <a:t>V检测）。</a:t>
            </a:r>
            <a:endParaRPr kumimoji="0" lang="zh-CN" altLang="en-US" sz="1400" b="1" i="0" u="none" strike="noStrike" kern="1200" cap="none" spc="0" normalizeH="0" baseline="0" noProof="0" dirty="0">
              <a:ln>
                <a:noFill/>
              </a:ln>
              <a:solidFill>
                <a:schemeClr val="accent4">
                  <a:lumMod val="75000"/>
                </a:schemeClr>
              </a:solidFill>
              <a:effectLst/>
              <a:uLnTx/>
              <a:uFillTx/>
              <a:cs typeface="汉仪君黑-45简" panose="020B0604020202020204" charset="-122"/>
            </a:endParaRPr>
          </a:p>
        </p:txBody>
      </p:sp>
      <p:sp>
        <p:nvSpPr>
          <p:cNvPr id="64" name="Shape 822"/>
          <p:cNvSpPr/>
          <p:nvPr/>
        </p:nvSpPr>
        <p:spPr>
          <a:xfrm>
            <a:off x="461645" y="6543675"/>
            <a:ext cx="1203960" cy="832485"/>
          </a:xfrm>
          <a:prstGeom prst="rect">
            <a:avLst/>
          </a:prstGeom>
          <a:noFill/>
          <a:ln w="12700" cap="flat">
            <a:noFill/>
            <a:miter lim="400000"/>
          </a:ln>
          <a:effectLst/>
        </p:spPr>
        <p:txBody>
          <a:bodyPr wrap="square" lIns="0" tIns="0" rIns="0" bIns="0" numCol="1" anchor="ctr">
            <a:noAutofit/>
          </a:bodyPr>
          <a:lstStyle>
            <a:lvl1pPr algn="l" defTabSz="817245">
              <a:defRPr sz="2970">
                <a:solidFill>
                  <a:srgbClr val="F9FAFC"/>
                </a:solidFill>
                <a:latin typeface="STIXGeneral-Bold"/>
                <a:ea typeface="STIXGeneral-Bold"/>
                <a:cs typeface="STIXGeneral-Bold"/>
                <a:sym typeface="STIXGeneral-Bold"/>
              </a:defRPr>
            </a:lvl1pPr>
          </a:lstStyle>
          <a:p>
            <a:pPr lvl="0">
              <a:lnSpc>
                <a:spcPct val="140000"/>
              </a:lnSpc>
              <a:defRPr sz="1800">
                <a:solidFill>
                  <a:srgbClr val="000000"/>
                </a:solidFill>
              </a:defRPr>
            </a:pPr>
            <a:r>
              <a:rPr lang="zh-CN" altLang="en-US" b="1"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mn-ea"/>
              </a:rPr>
              <a:t>国际通用的三阶梯诊断步骤</a:t>
            </a:r>
            <a:endParaRPr lang="zh-CN" altLang="en-US"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lvl="0">
              <a:lnSpc>
                <a:spcPct val="140000"/>
              </a:lnSpc>
              <a:defRPr sz="1800">
                <a:solidFill>
                  <a:srgbClr val="000000"/>
                </a:solidFill>
              </a:defRPr>
            </a:pPr>
            <a:endParaRPr lang="zh-CN" altLang="en-US" b="1"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p:txBody>
      </p:sp>
      <p:sp>
        <p:nvSpPr>
          <p:cNvPr id="3" name="椭圆 2"/>
          <p:cNvSpPr/>
          <p:nvPr/>
        </p:nvSpPr>
        <p:spPr>
          <a:xfrm>
            <a:off x="1088390" y="1517650"/>
            <a:ext cx="2383155" cy="1956435"/>
          </a:xfrm>
          <a:prstGeom prst="ellipse">
            <a:avLst/>
          </a:prstGeom>
          <a:solidFill>
            <a:schemeClr val="accent3"/>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400"/>
          </a:p>
        </p:txBody>
      </p:sp>
      <p:grpSp>
        <p:nvGrpSpPr>
          <p:cNvPr id="824" name="Group 824"/>
          <p:cNvGrpSpPr/>
          <p:nvPr/>
        </p:nvGrpSpPr>
        <p:grpSpPr>
          <a:xfrm>
            <a:off x="4070985" y="1537970"/>
            <a:ext cx="2146935" cy="763270"/>
            <a:chOff x="-321613" y="-1551974"/>
            <a:chExt cx="6846409" cy="4658939"/>
          </a:xfrm>
        </p:grpSpPr>
        <p:sp>
          <p:nvSpPr>
            <p:cNvPr id="820" name="Shape 820"/>
            <p:cNvSpPr/>
            <p:nvPr/>
          </p:nvSpPr>
          <p:spPr>
            <a:xfrm>
              <a:off x="221323" y="-1551974"/>
              <a:ext cx="6303473" cy="4658939"/>
            </a:xfrm>
            <a:prstGeom prst="rightArrow">
              <a:avLst>
                <a:gd name="adj1" fmla="val 70636"/>
                <a:gd name="adj2" fmla="val 48674"/>
              </a:avLst>
            </a:prstGeom>
            <a:solidFill>
              <a:schemeClr val="accent4"/>
            </a:solidFill>
            <a:ln w="12700" cap="flat">
              <a:noFill/>
              <a:miter lim="400000"/>
            </a:ln>
            <a:effectLst/>
          </p:spPr>
          <p:txBody>
            <a:bodyPr wrap="square" lIns="0" tIns="0" rIns="0" bIns="0" numCol="1" anchor="ctr">
              <a:noAutofit/>
            </a:bodyPr>
            <a:lstStyle/>
            <a:p>
              <a:pPr lvl="0">
                <a:lnSpc>
                  <a:spcPct val="120000"/>
                </a:lnSpc>
                <a:defRPr sz="3200">
                  <a:solidFill>
                    <a:srgbClr val="FFFFFF"/>
                  </a:solidFill>
                </a:defRPr>
              </a:pPr>
              <a:endParaRPr sz="1800" dirty="0">
                <a:solidFill>
                  <a:schemeClr val="bg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822" name="Shape 822"/>
            <p:cNvSpPr/>
            <p:nvPr/>
          </p:nvSpPr>
          <p:spPr>
            <a:xfrm>
              <a:off x="-321613" y="-431352"/>
              <a:ext cx="6442721" cy="2012167"/>
            </a:xfrm>
            <a:prstGeom prst="rect">
              <a:avLst/>
            </a:prstGeom>
            <a:noFill/>
            <a:ln w="12700" cap="flat">
              <a:noFill/>
              <a:miter lim="400000"/>
            </a:ln>
            <a:effectLst/>
          </p:spPr>
          <p:txBody>
            <a:bodyPr wrap="square" lIns="0" tIns="0" rIns="0" bIns="0" numCol="1" anchor="ctr">
              <a:noAutofit/>
            </a:bodyPr>
            <a:lstStyle>
              <a:lvl1pPr algn="l" defTabSz="817245">
                <a:defRPr sz="2970">
                  <a:solidFill>
                    <a:srgbClr val="F9FAFC"/>
                  </a:solidFill>
                  <a:latin typeface="STIXGeneral-Bold"/>
                  <a:ea typeface="STIXGeneral-Bold"/>
                  <a:cs typeface="STIXGeneral-Bold"/>
                  <a:sym typeface="STIXGeneral-Bold"/>
                </a:defRPr>
              </a:lvl1pPr>
            </a:lstStyle>
            <a:p>
              <a:pPr lvl="0">
                <a:lnSpc>
                  <a:spcPct val="140000"/>
                </a:lnSpc>
                <a:defRPr sz="1800">
                  <a:solidFill>
                    <a:srgbClr val="000000"/>
                  </a:solidFill>
                </a:defRPr>
              </a:pPr>
              <a:r>
                <a:rPr lang="en-US" altLang="zh-CN" b="1"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  </a:t>
              </a:r>
              <a:r>
                <a:rPr lang="zh-CN" altLang="en-US" b="1"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宫颈细胞学检测</a:t>
              </a:r>
              <a:endParaRPr lang="zh-CN" altLang="en-US" b="1"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p:txBody>
        </p:sp>
      </p:grpSp>
      <p:grpSp>
        <p:nvGrpSpPr>
          <p:cNvPr id="829" name="Group 829"/>
          <p:cNvGrpSpPr/>
          <p:nvPr/>
        </p:nvGrpSpPr>
        <p:grpSpPr>
          <a:xfrm>
            <a:off x="6591935" y="2101850"/>
            <a:ext cx="1911350" cy="715645"/>
            <a:chOff x="527292" y="0"/>
            <a:chExt cx="3693415" cy="3197797"/>
          </a:xfrm>
        </p:grpSpPr>
        <p:sp>
          <p:nvSpPr>
            <p:cNvPr id="825" name="Shape 825"/>
            <p:cNvSpPr/>
            <p:nvPr/>
          </p:nvSpPr>
          <p:spPr>
            <a:xfrm>
              <a:off x="527292" y="0"/>
              <a:ext cx="3693415" cy="3197797"/>
            </a:xfrm>
            <a:prstGeom prst="rightArrow">
              <a:avLst>
                <a:gd name="adj1" fmla="val 70636"/>
                <a:gd name="adj2" fmla="val 48674"/>
              </a:avLst>
            </a:prstGeom>
            <a:solidFill>
              <a:schemeClr val="accent2"/>
            </a:solidFill>
            <a:ln w="12700" cap="flat">
              <a:noFill/>
              <a:miter lim="400000"/>
            </a:ln>
            <a:effectLst/>
          </p:spPr>
          <p:txBody>
            <a:bodyPr wrap="square" lIns="0" tIns="0" rIns="0" bIns="0" numCol="1" anchor="ctr">
              <a:noAutofit/>
            </a:bodyPr>
            <a:lstStyle/>
            <a:p>
              <a:pPr lvl="0">
                <a:lnSpc>
                  <a:spcPct val="120000"/>
                </a:lnSpc>
                <a:defRPr sz="3200">
                  <a:solidFill>
                    <a:srgbClr val="FFFFFF"/>
                  </a:solidFill>
                </a:defRPr>
              </a:pPr>
              <a:endParaRPr sz="1800" dirty="0">
                <a:solidFill>
                  <a:schemeClr val="bg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827" name="Shape 827"/>
            <p:cNvSpPr/>
            <p:nvPr/>
          </p:nvSpPr>
          <p:spPr>
            <a:xfrm>
              <a:off x="911434" y="464620"/>
              <a:ext cx="2445018" cy="1990648"/>
            </a:xfrm>
            <a:prstGeom prst="rect">
              <a:avLst/>
            </a:prstGeom>
            <a:noFill/>
            <a:ln w="12700" cap="flat">
              <a:noFill/>
              <a:miter lim="400000"/>
            </a:ln>
            <a:effectLst/>
          </p:spPr>
          <p:txBody>
            <a:bodyPr wrap="square" lIns="0" tIns="0" rIns="0" bIns="0" numCol="1" anchor="ctr">
              <a:noAutofit/>
            </a:bodyPr>
            <a:lstStyle>
              <a:lvl1pPr algn="l" defTabSz="817245">
                <a:defRPr sz="2970">
                  <a:solidFill>
                    <a:srgbClr val="F9FAFC"/>
                  </a:solidFill>
                  <a:latin typeface="STIXGeneral-Bold"/>
                  <a:ea typeface="STIXGeneral-Bold"/>
                  <a:cs typeface="STIXGeneral-Bold"/>
                  <a:sym typeface="STIXGeneral-Bold"/>
                </a:defRPr>
              </a:lvl1pPr>
            </a:lstStyle>
            <a:p>
              <a:pPr lvl="0">
                <a:lnSpc>
                  <a:spcPct val="140000"/>
                </a:lnSpc>
                <a:defRPr sz="1800">
                  <a:solidFill>
                    <a:srgbClr val="000000"/>
                  </a:solidFill>
                </a:defRPr>
              </a:pPr>
              <a:r>
                <a:rPr lang="zh-CN" altLang="en-US" b="1"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阴道镜检查</a:t>
              </a:r>
              <a:endParaRPr lang="zh-CN" altLang="en-US" b="1"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p:txBody>
        </p:sp>
      </p:grpSp>
      <p:grpSp>
        <p:nvGrpSpPr>
          <p:cNvPr id="834" name="Group 834"/>
          <p:cNvGrpSpPr/>
          <p:nvPr/>
        </p:nvGrpSpPr>
        <p:grpSpPr>
          <a:xfrm>
            <a:off x="9084945" y="2039620"/>
            <a:ext cx="1948815" cy="742950"/>
            <a:chOff x="3023514" y="-1449361"/>
            <a:chExt cx="4239559" cy="3460062"/>
          </a:xfrm>
        </p:grpSpPr>
        <p:sp>
          <p:nvSpPr>
            <p:cNvPr id="830" name="Shape 830"/>
            <p:cNvSpPr/>
            <p:nvPr/>
          </p:nvSpPr>
          <p:spPr>
            <a:xfrm>
              <a:off x="3023514" y="-1449361"/>
              <a:ext cx="4239559" cy="3460062"/>
            </a:xfrm>
            <a:prstGeom prst="rightArrow">
              <a:avLst>
                <a:gd name="adj1" fmla="val 70636"/>
                <a:gd name="adj2" fmla="val 48674"/>
              </a:avLst>
            </a:prstGeom>
            <a:solidFill>
              <a:schemeClr val="accent1"/>
            </a:solidFill>
            <a:ln w="12700" cap="flat">
              <a:noFill/>
              <a:miter lim="400000"/>
            </a:ln>
            <a:effectLst/>
          </p:spPr>
          <p:txBody>
            <a:bodyPr wrap="square" lIns="0" tIns="0" rIns="0" bIns="0" numCol="1" anchor="ctr">
              <a:noAutofit/>
            </a:bodyPr>
            <a:lstStyle/>
            <a:p>
              <a:pPr lvl="0">
                <a:lnSpc>
                  <a:spcPct val="120000"/>
                </a:lnSpc>
                <a:defRPr sz="3200">
                  <a:solidFill>
                    <a:srgbClr val="FFFFFF"/>
                  </a:solidFill>
                </a:defRPr>
              </a:pPr>
              <a:endParaRPr sz="1800" dirty="0">
                <a:solidFill>
                  <a:schemeClr val="accent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832" name="Shape 832"/>
            <p:cNvSpPr/>
            <p:nvPr/>
          </p:nvSpPr>
          <p:spPr>
            <a:xfrm>
              <a:off x="3463207" y="-1136484"/>
              <a:ext cx="3503653" cy="2542134"/>
            </a:xfrm>
            <a:prstGeom prst="rect">
              <a:avLst/>
            </a:prstGeom>
            <a:noFill/>
            <a:ln w="12700" cap="flat">
              <a:noFill/>
              <a:miter lim="400000"/>
            </a:ln>
            <a:effectLst/>
          </p:spPr>
          <p:txBody>
            <a:bodyPr wrap="square" lIns="0" tIns="0" rIns="0" bIns="0" numCol="1" anchor="ctr">
              <a:noAutofit/>
            </a:bodyPr>
            <a:lstStyle>
              <a:lvl1pPr algn="l" defTabSz="817245">
                <a:defRPr sz="2970">
                  <a:solidFill>
                    <a:srgbClr val="F9FAFC"/>
                  </a:solidFill>
                  <a:latin typeface="STIXGeneral-Bold"/>
                  <a:ea typeface="STIXGeneral-Bold"/>
                  <a:cs typeface="STIXGeneral-Bold"/>
                  <a:sym typeface="STIXGeneral-Bold"/>
                </a:defRPr>
              </a:lvl1pPr>
            </a:lstStyle>
            <a:p>
              <a:pPr lvl="0">
                <a:lnSpc>
                  <a:spcPct val="140000"/>
                </a:lnSpc>
                <a:defRPr sz="1800">
                  <a:solidFill>
                    <a:srgbClr val="000000"/>
                  </a:solidFill>
                </a:defRPr>
              </a:pPr>
              <a:r>
                <a:rPr lang="zh-CN" altLang="en-US" b="1"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组织学检查</a:t>
              </a:r>
              <a:endParaRPr lang="zh-CN" altLang="en-US" b="1"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p:txBody>
        </p:sp>
      </p:grpSp>
      <p:sp>
        <p:nvSpPr>
          <p:cNvPr id="4" name="Shape 822"/>
          <p:cNvSpPr/>
          <p:nvPr/>
        </p:nvSpPr>
        <p:spPr>
          <a:xfrm>
            <a:off x="4430395" y="3000375"/>
            <a:ext cx="524510" cy="238125"/>
          </a:xfrm>
          <a:prstGeom prst="rect">
            <a:avLst/>
          </a:prstGeom>
          <a:noFill/>
          <a:ln w="12700" cap="flat">
            <a:noFill/>
            <a:miter lim="400000"/>
          </a:ln>
          <a:effectLst/>
        </p:spPr>
        <p:txBody>
          <a:bodyPr wrap="square" lIns="0" tIns="0" rIns="0" bIns="0" numCol="1" anchor="ctr">
            <a:noAutofit/>
          </a:bodyPr>
          <a:lstStyle>
            <a:lvl1pPr algn="l" defTabSz="817245">
              <a:defRPr sz="2970">
                <a:solidFill>
                  <a:srgbClr val="F9FAFC"/>
                </a:solidFill>
                <a:latin typeface="STIXGeneral-Bold"/>
                <a:ea typeface="STIXGeneral-Bold"/>
                <a:cs typeface="STIXGeneral-Bold"/>
                <a:sym typeface="STIXGeneral-Bold"/>
              </a:defRPr>
            </a:lvl1pPr>
          </a:lstStyle>
          <a:p>
            <a:pPr lvl="0">
              <a:lnSpc>
                <a:spcPct val="140000"/>
              </a:lnSpc>
              <a:defRPr sz="1800">
                <a:solidFill>
                  <a:srgbClr val="000000"/>
                </a:solidFill>
              </a:defRPr>
            </a:pPr>
            <a:r>
              <a:rPr lang="en-US" b="1"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HPV</a:t>
            </a:r>
            <a:r>
              <a:rPr lang="zh-CN" altLang="en-US" b="1"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检测</a:t>
            </a:r>
            <a:endParaRPr lang="zh-CN" altLang="en-US" b="1"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p:txBody>
      </p:sp>
      <p:sp>
        <p:nvSpPr>
          <p:cNvPr id="5" name="Shape 822"/>
          <p:cNvSpPr/>
          <p:nvPr/>
        </p:nvSpPr>
        <p:spPr>
          <a:xfrm>
            <a:off x="1795145" y="2440940"/>
            <a:ext cx="946785" cy="558165"/>
          </a:xfrm>
          <a:prstGeom prst="rect">
            <a:avLst/>
          </a:prstGeom>
          <a:noFill/>
          <a:ln w="12700" cap="flat">
            <a:noFill/>
            <a:miter lim="400000"/>
          </a:ln>
          <a:effectLst/>
        </p:spPr>
        <p:txBody>
          <a:bodyPr wrap="square" lIns="0" tIns="0" rIns="0" bIns="0" numCol="1" anchor="ctr">
            <a:noAutofit/>
          </a:bodyPr>
          <a:lstStyle>
            <a:lvl1pPr algn="l" defTabSz="817245">
              <a:defRPr sz="2970">
                <a:solidFill>
                  <a:srgbClr val="F9FAFC"/>
                </a:solidFill>
                <a:latin typeface="STIXGeneral-Bold"/>
                <a:ea typeface="STIXGeneral-Bold"/>
                <a:cs typeface="STIXGeneral-Bold"/>
                <a:sym typeface="STIXGeneral-Bold"/>
              </a:defRPr>
            </a:lvl1pPr>
          </a:lstStyle>
          <a:p>
            <a:pPr lvl="0">
              <a:lnSpc>
                <a:spcPct val="140000"/>
              </a:lnSpc>
              <a:defRPr sz="1800">
                <a:solidFill>
                  <a:srgbClr val="000000"/>
                </a:solidFill>
              </a:defRPr>
            </a:pPr>
            <a:r>
              <a:rPr lang="zh-CN" altLang="en-US" sz="2400" b="1"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mn-ea"/>
              </a:rPr>
              <a:t>通用的三阶梯诊断步骤</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lvl="0">
              <a:lnSpc>
                <a:spcPct val="140000"/>
              </a:lnSpc>
              <a:defRPr sz="1800">
                <a:solidFill>
                  <a:srgbClr val="000000"/>
                </a:solidFill>
              </a:defRPr>
            </a:pPr>
            <a:endPar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15" name="Shape 815"/>
          <p:cNvSpPr/>
          <p:nvPr/>
        </p:nvSpPr>
        <p:spPr>
          <a:xfrm>
            <a:off x="4241165" y="2670175"/>
            <a:ext cx="1976755" cy="702945"/>
          </a:xfrm>
          <a:prstGeom prst="rightArrow">
            <a:avLst>
              <a:gd name="adj1" fmla="val 70636"/>
              <a:gd name="adj2" fmla="val 48674"/>
            </a:avLst>
          </a:prstGeom>
          <a:solidFill>
            <a:schemeClr val="accent4"/>
          </a:solidFill>
          <a:ln w="12700" cap="flat">
            <a:noFill/>
            <a:miter lim="400000"/>
          </a:ln>
          <a:effectLst/>
        </p:spPr>
        <p:txBody>
          <a:bodyPr wrap="square" lIns="0" tIns="0" rIns="0" bIns="0" numCol="1" anchor="ctr">
            <a:noAutofit/>
          </a:bodyPr>
          <a:lstStyle/>
          <a:p>
            <a:pPr lvl="0">
              <a:lnSpc>
                <a:spcPct val="120000"/>
              </a:lnSpc>
              <a:defRPr sz="3200">
                <a:solidFill>
                  <a:srgbClr val="FFFFFF"/>
                </a:solidFill>
              </a:defRPr>
            </a:pPr>
            <a:endParaRPr sz="1800" dirty="0">
              <a:solidFill>
                <a:schemeClr val="bg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28" name="Shape 822"/>
          <p:cNvSpPr/>
          <p:nvPr/>
        </p:nvSpPr>
        <p:spPr>
          <a:xfrm>
            <a:off x="4166235" y="2803525"/>
            <a:ext cx="1237615" cy="276860"/>
          </a:xfrm>
          <a:prstGeom prst="rect">
            <a:avLst/>
          </a:prstGeom>
          <a:noFill/>
          <a:ln w="12700" cap="flat">
            <a:noFill/>
            <a:miter lim="400000"/>
          </a:ln>
          <a:effectLst/>
        </p:spPr>
        <p:txBody>
          <a:bodyPr wrap="square" lIns="0" tIns="0" rIns="0" bIns="0" numCol="1" anchor="ctr">
            <a:noAutofit/>
          </a:bodyPr>
          <a:lstStyle>
            <a:lvl1pPr algn="l" defTabSz="817245">
              <a:defRPr sz="2970">
                <a:solidFill>
                  <a:srgbClr val="F9FAFC"/>
                </a:solidFill>
                <a:latin typeface="STIXGeneral-Bold"/>
                <a:ea typeface="STIXGeneral-Bold"/>
                <a:cs typeface="STIXGeneral-Bold"/>
                <a:sym typeface="STIXGeneral-Bold"/>
              </a:defRPr>
            </a:lvl1pPr>
          </a:lstStyle>
          <a:p>
            <a:pPr lvl="0">
              <a:lnSpc>
                <a:spcPct val="140000"/>
              </a:lnSpc>
              <a:defRPr sz="1800">
                <a:solidFill>
                  <a:srgbClr val="000000"/>
                </a:solidFill>
              </a:defRPr>
            </a:pPr>
            <a:r>
              <a:rPr lang="en-US" altLang="zh-CN" b="1"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  </a:t>
            </a:r>
            <a:endParaRPr lang="en-US" altLang="zh-CN" b="1"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p:txBody>
      </p:sp>
      <p:sp>
        <p:nvSpPr>
          <p:cNvPr id="6" name="Shape 822"/>
          <p:cNvSpPr/>
          <p:nvPr/>
        </p:nvSpPr>
        <p:spPr>
          <a:xfrm>
            <a:off x="4572000" y="2842260"/>
            <a:ext cx="1366520" cy="238125"/>
          </a:xfrm>
          <a:prstGeom prst="rect">
            <a:avLst/>
          </a:prstGeom>
          <a:noFill/>
          <a:ln w="12700" cap="flat">
            <a:noFill/>
            <a:miter lim="400000"/>
          </a:ln>
          <a:effectLst/>
        </p:spPr>
        <p:txBody>
          <a:bodyPr wrap="square" lIns="0" tIns="0" rIns="0" bIns="0" numCol="1" anchor="ctr">
            <a:noAutofit/>
          </a:bodyPr>
          <a:lstStyle>
            <a:lvl1pPr algn="l" defTabSz="817245">
              <a:defRPr sz="2970">
                <a:solidFill>
                  <a:srgbClr val="F9FAFC"/>
                </a:solidFill>
                <a:latin typeface="STIXGeneral-Bold"/>
                <a:ea typeface="STIXGeneral-Bold"/>
                <a:cs typeface="STIXGeneral-Bold"/>
                <a:sym typeface="STIXGeneral-Bold"/>
              </a:defRPr>
            </a:lvl1pPr>
          </a:lstStyle>
          <a:p>
            <a:pPr lvl="0">
              <a:lnSpc>
                <a:spcPct val="140000"/>
              </a:lnSpc>
              <a:defRPr sz="1800">
                <a:solidFill>
                  <a:srgbClr val="000000"/>
                </a:solidFill>
              </a:defRPr>
            </a:pPr>
            <a:r>
              <a:rPr lang="en-US" b="1" dirty="0">
                <a:solidFill>
                  <a:schemeClr val="bg1"/>
                </a:solidFill>
                <a:latin typeface="印品黑体" panose="00000500000000000000" pitchFamily="2" charset="-122"/>
                <a:ea typeface="印品黑体" panose="00000500000000000000" pitchFamily="2" charset="-122"/>
                <a:sym typeface="Arial" panose="020B0604020202020204" pitchFamily="34" charset="0"/>
              </a:rPr>
              <a:t>HPV</a:t>
            </a:r>
            <a:r>
              <a:rPr lang="zh-CN" altLang="en-US" b="1" dirty="0">
                <a:solidFill>
                  <a:schemeClr val="bg1"/>
                </a:solidFill>
                <a:latin typeface="印品黑体" panose="00000500000000000000" pitchFamily="2" charset="-122"/>
                <a:ea typeface="印品黑体" panose="00000500000000000000" pitchFamily="2" charset="-122"/>
                <a:sym typeface="Arial" panose="020B0604020202020204" pitchFamily="34" charset="0"/>
              </a:rPr>
              <a:t>检测</a:t>
            </a:r>
            <a:endParaRPr lang="zh-CN" altLang="en-US" b="1" dirty="0">
              <a:solidFill>
                <a:schemeClr val="bg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7" name="文本框 6"/>
          <p:cNvSpPr txBox="1"/>
          <p:nvPr>
            <p:custDataLst>
              <p:tags r:id="rId1"/>
            </p:custDataLst>
          </p:nvPr>
        </p:nvSpPr>
        <p:spPr>
          <a:xfrm>
            <a:off x="9828678" y="123856"/>
            <a:ext cx="3035521" cy="578321"/>
          </a:xfrm>
          <a:prstGeom prst="rect">
            <a:avLst/>
          </a:prstGeom>
          <a:solidFill>
            <a:schemeClr val="bg1"/>
          </a:solidFill>
        </p:spPr>
        <p:txBody>
          <a:bodyPr wrap="square" rtlCol="0">
            <a:noAutofit/>
          </a:bodyPr>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关东街汤逊湖</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社区卫生服务中心</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pic>
        <p:nvPicPr>
          <p:cNvPr id="102" name="图片 101"/>
          <p:cNvPicPr/>
          <p:nvPr>
            <p:custDataLst>
              <p:tags r:id="rId2"/>
            </p:custDataLst>
          </p:nvPr>
        </p:nvPicPr>
        <p:blipFill>
          <a:blip r:embed="rId3"/>
          <a:srcRect b="3251"/>
          <a:stretch>
            <a:fillRect/>
          </a:stretch>
        </p:blipFill>
        <p:spPr>
          <a:xfrm>
            <a:off x="9023469" y="52663"/>
            <a:ext cx="819565" cy="718269"/>
          </a:xfrm>
          <a:prstGeom prst="rect">
            <a:avLst/>
          </a:prstGeom>
          <a:noFill/>
          <a:ln w="9525">
            <a:noFill/>
          </a:ln>
        </p:spPr>
      </p:pic>
      <p:sp>
        <p:nvSpPr>
          <p:cNvPr id="2" name="文本框 12"/>
          <p:cNvSpPr txBox="1">
            <a:spLocks noChangeArrowheads="1"/>
          </p:cNvSpPr>
          <p:nvPr/>
        </p:nvSpPr>
        <p:spPr bwMode="auto">
          <a:xfrm>
            <a:off x="494665" y="447675"/>
            <a:ext cx="1151001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sz="3200" b="1" dirty="0">
                <a:latin typeface="印品黑体" panose="00000500000000000000" pitchFamily="2" charset="-122"/>
                <a:ea typeface="印品黑体" panose="00000500000000000000" pitchFamily="2" charset="-122"/>
                <a:cs typeface="+mn-ea"/>
                <a:sym typeface="Arial" panose="020B0604020202020204" pitchFamily="34" charset="0"/>
              </a:rPr>
              <a:t>宫颈癌的</a:t>
            </a:r>
            <a:r>
              <a:rPr lang="zh-CN" sz="3200" b="1" dirty="0">
                <a:solidFill>
                  <a:srgbClr val="FF0000"/>
                </a:solidFill>
                <a:latin typeface="印品黑体" panose="00000500000000000000" pitchFamily="2" charset="-122"/>
                <a:ea typeface="印品黑体" panose="00000500000000000000" pitchFamily="2" charset="-122"/>
                <a:cs typeface="+mn-ea"/>
                <a:sym typeface="Arial" panose="020B0604020202020204" pitchFamily="34" charset="0"/>
              </a:rPr>
              <a:t>二级预防</a:t>
            </a:r>
            <a:r>
              <a:rPr lang="zh-CN" sz="3200" b="1" dirty="0">
                <a:latin typeface="印品黑体" panose="00000500000000000000" pitchFamily="2" charset="-122"/>
                <a:ea typeface="印品黑体" panose="00000500000000000000" pitchFamily="2" charset="-122"/>
                <a:cs typeface="+mn-ea"/>
                <a:sym typeface="Arial" panose="020B0604020202020204" pitchFamily="34" charset="0"/>
              </a:rPr>
              <a:t>：宫颈癌筛查</a:t>
            </a:r>
            <a:r>
              <a:rPr lang="zh-CN" altLang="en-US"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b="1" dirty="0">
                <a:latin typeface="印品黑体" panose="00000500000000000000" pitchFamily="2" charset="-122"/>
                <a:ea typeface="印品黑体" panose="00000500000000000000" pitchFamily="2" charset="-122"/>
                <a:cs typeface="+mn-ea"/>
                <a:sym typeface="Arial" panose="020B0604020202020204" pitchFamily="34" charset="0"/>
              </a:rPr>
              <a:t>目标：</a:t>
            </a:r>
            <a:r>
              <a:rPr lang="zh-CN" altLang="en-US" sz="16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发现</a:t>
            </a:r>
            <a:r>
              <a:rPr lang="zh-CN" altLang="en-US"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高级别癌前病变</a:t>
            </a:r>
            <a:r>
              <a:rPr lang="zh-CN" altLang="en-US" sz="1600" b="1">
                <a:solidFill>
                  <a:schemeClr val="tx2">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并予以</a:t>
            </a:r>
            <a:r>
              <a:rPr lang="zh-CN" altLang="en-US" sz="16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治疗）</a:t>
            </a:r>
            <a:endParaRPr lang="zh-CN" altLang="en-US" sz="16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indefinite" fill="hold"/>
                                        <p:tgtEl>
                                          <p:spTgt spid="834"/>
                                        </p:tgtEl>
                                        <p:attrNameLst>
                                          <p:attrName>style.visibility</p:attrName>
                                        </p:attrNameLst>
                                      </p:cBhvr>
                                      <p:to>
                                        <p:strVal val="visible"/>
                                      </p:to>
                                    </p:set>
                                    <p:anim calcmode="lin" valueType="num">
                                      <p:cBhvr>
                                        <p:cTn id="7" dur="1000" fill="hold"/>
                                        <p:tgtEl>
                                          <p:spTgt spid="834"/>
                                        </p:tgtEl>
                                        <p:attrNameLst>
                                          <p:attrName>ppt_x</p:attrName>
                                        </p:attrNameLst>
                                      </p:cBhvr>
                                      <p:tavLst>
                                        <p:tav tm="0">
                                          <p:val>
                                            <p:strVal val="0-#ppt_w/2"/>
                                          </p:val>
                                        </p:tav>
                                        <p:tav tm="100000">
                                          <p:val>
                                            <p:strVal val="#ppt_x"/>
                                          </p:val>
                                        </p:tav>
                                      </p:tavLst>
                                    </p:anim>
                                    <p:anim calcmode="lin" valueType="num">
                                      <p:cBhvr>
                                        <p:cTn id="8" dur="1000" fill="hold"/>
                                        <p:tgtEl>
                                          <p:spTgt spid="8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0"/>
                                  </p:stCondLst>
                                  <p:childTnLst>
                                    <p:set>
                                      <p:cBhvr>
                                        <p:cTn id="10" dur="indefinite" fill="hold"/>
                                        <p:tgtEl>
                                          <p:spTgt spid="829"/>
                                        </p:tgtEl>
                                        <p:attrNameLst>
                                          <p:attrName>style.visibility</p:attrName>
                                        </p:attrNameLst>
                                      </p:cBhvr>
                                      <p:to>
                                        <p:strVal val="visible"/>
                                      </p:to>
                                    </p:set>
                                    <p:anim calcmode="lin" valueType="num">
                                      <p:cBhvr>
                                        <p:cTn id="11" dur="1000" fill="hold"/>
                                        <p:tgtEl>
                                          <p:spTgt spid="829"/>
                                        </p:tgtEl>
                                        <p:attrNameLst>
                                          <p:attrName>ppt_x</p:attrName>
                                        </p:attrNameLst>
                                      </p:cBhvr>
                                      <p:tavLst>
                                        <p:tav tm="0">
                                          <p:val>
                                            <p:strVal val="0-#ppt_w/2"/>
                                          </p:val>
                                        </p:tav>
                                        <p:tav tm="100000">
                                          <p:val>
                                            <p:strVal val="#ppt_x"/>
                                          </p:val>
                                        </p:tav>
                                      </p:tavLst>
                                    </p:anim>
                                    <p:anim calcmode="lin" valueType="num">
                                      <p:cBhvr>
                                        <p:cTn id="12" dur="1000" fill="hold"/>
                                        <p:tgtEl>
                                          <p:spTgt spid="82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500"/>
                                  </p:stCondLst>
                                  <p:childTnLst>
                                    <p:set>
                                      <p:cBhvr>
                                        <p:cTn id="14" dur="indefinite" fill="hold"/>
                                        <p:tgtEl>
                                          <p:spTgt spid="824"/>
                                        </p:tgtEl>
                                        <p:attrNameLst>
                                          <p:attrName>style.visibility</p:attrName>
                                        </p:attrNameLst>
                                      </p:cBhvr>
                                      <p:to>
                                        <p:strVal val="visible"/>
                                      </p:to>
                                    </p:set>
                                    <p:anim calcmode="lin" valueType="num">
                                      <p:cBhvr>
                                        <p:cTn id="15" dur="1000" fill="hold"/>
                                        <p:tgtEl>
                                          <p:spTgt spid="824"/>
                                        </p:tgtEl>
                                        <p:attrNameLst>
                                          <p:attrName>ppt_x</p:attrName>
                                        </p:attrNameLst>
                                      </p:cBhvr>
                                      <p:tavLst>
                                        <p:tav tm="0">
                                          <p:val>
                                            <p:strVal val="0-#ppt_w/2"/>
                                          </p:val>
                                        </p:tav>
                                        <p:tav tm="100000">
                                          <p:val>
                                            <p:strVal val="#ppt_x"/>
                                          </p:val>
                                        </p:tav>
                                      </p:tavLst>
                                    </p:anim>
                                    <p:anim calcmode="lin" valueType="num">
                                      <p:cBhvr>
                                        <p:cTn id="16" dur="1000" fill="hold"/>
                                        <p:tgtEl>
                                          <p:spTgt spid="8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 grpId="0" bldLvl="0" animBg="1" advAuto="0"/>
      <p:bldP spid="829" grpId="0" bldLvl="0" animBg="1" advAuto="0"/>
      <p:bldP spid="834" grpId="0" bldLvl="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12"/>
          <p:cNvSpPr txBox="1">
            <a:spLocks noChangeArrowheads="1"/>
          </p:cNvSpPr>
          <p:nvPr/>
        </p:nvSpPr>
        <p:spPr bwMode="auto">
          <a:xfrm>
            <a:off x="638175" y="375920"/>
            <a:ext cx="774446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sz="3200" b="1" dirty="0">
                <a:latin typeface="印品黑体" panose="00000500000000000000" pitchFamily="2" charset="-122"/>
                <a:ea typeface="印品黑体" panose="00000500000000000000" pitchFamily="2" charset="-122"/>
                <a:cs typeface="+mn-ea"/>
                <a:sym typeface="Arial" panose="020B0604020202020204" pitchFamily="34" charset="0"/>
              </a:rPr>
              <a:t>宫颈癌的</a:t>
            </a:r>
            <a:r>
              <a:rPr lang="zh-CN" sz="3200" b="1" dirty="0">
                <a:solidFill>
                  <a:srgbClr val="FF0000"/>
                </a:solidFill>
                <a:latin typeface="印品黑体" panose="00000500000000000000" pitchFamily="2" charset="-122"/>
                <a:ea typeface="印品黑体" panose="00000500000000000000" pitchFamily="2" charset="-122"/>
                <a:cs typeface="+mn-ea"/>
                <a:sym typeface="Arial" panose="020B0604020202020204" pitchFamily="34" charset="0"/>
              </a:rPr>
              <a:t>二级预防</a:t>
            </a:r>
            <a:r>
              <a:rPr lang="zh-CN" sz="3200" b="1" dirty="0">
                <a:latin typeface="印品黑体" panose="00000500000000000000" pitchFamily="2" charset="-122"/>
                <a:ea typeface="印品黑体" panose="00000500000000000000" pitchFamily="2" charset="-122"/>
                <a:cs typeface="+mn-ea"/>
                <a:sym typeface="Arial" panose="020B0604020202020204" pitchFamily="34" charset="0"/>
              </a:rPr>
              <a:t>：</a:t>
            </a:r>
            <a:r>
              <a:rPr lang="zh-CN" sz="3200" b="1" dirty="0">
                <a:latin typeface="印品黑体" panose="00000500000000000000" pitchFamily="2" charset="-122"/>
                <a:ea typeface="印品黑体" panose="00000500000000000000" pitchFamily="2" charset="-122"/>
                <a:cs typeface="+mn-ea"/>
                <a:sym typeface="Arial" panose="020B0604020202020204" pitchFamily="34" charset="0"/>
              </a:rPr>
              <a:t>癌前病变的治疗管理</a:t>
            </a:r>
            <a:endParaRPr lang="zh-CN"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grpSp>
        <p:nvGrpSpPr>
          <p:cNvPr id="227" name="Group 227"/>
          <p:cNvGrpSpPr/>
          <p:nvPr>
            <p:custDataLst>
              <p:tags r:id="rId1"/>
            </p:custDataLst>
          </p:nvPr>
        </p:nvGrpSpPr>
        <p:grpSpPr>
          <a:xfrm>
            <a:off x="1317625" y="1557020"/>
            <a:ext cx="10610850" cy="4849821"/>
            <a:chOff x="0" y="-307002"/>
            <a:chExt cx="19970089" cy="7975280"/>
          </a:xfrm>
        </p:grpSpPr>
        <p:sp>
          <p:nvSpPr>
            <p:cNvPr id="197" name="Shape 197"/>
            <p:cNvSpPr/>
            <p:nvPr>
              <p:custDataLst>
                <p:tags r:id="rId2"/>
              </p:custDataLst>
            </p:nvPr>
          </p:nvSpPr>
          <p:spPr>
            <a:xfrm>
              <a:off x="1818939" y="-307002"/>
              <a:ext cx="7134736" cy="2697232"/>
            </a:xfrm>
            <a:prstGeom prst="roundRect">
              <a:avLst>
                <a:gd name="adj" fmla="val 15000"/>
              </a:avLst>
            </a:prstGeom>
            <a:solidFill>
              <a:srgbClr val="777777">
                <a:alpha val="13587"/>
              </a:srgb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2000" dirty="0">
                <a:latin typeface="印品黑体" panose="00000500000000000000" pitchFamily="2" charset="-122"/>
                <a:ea typeface="印品黑体" panose="00000500000000000000" pitchFamily="2" charset="-122"/>
                <a:sym typeface="Arial" panose="020B0604020202020204" pitchFamily="34" charset="0"/>
              </a:endParaRPr>
            </a:p>
          </p:txBody>
        </p:sp>
        <p:sp>
          <p:nvSpPr>
            <p:cNvPr id="198" name="Shape 198"/>
            <p:cNvSpPr/>
            <p:nvPr>
              <p:custDataLst>
                <p:tags r:id="rId3"/>
              </p:custDataLst>
            </p:nvPr>
          </p:nvSpPr>
          <p:spPr>
            <a:xfrm>
              <a:off x="0" y="0"/>
              <a:ext cx="2390468" cy="2390468"/>
            </a:xfrm>
            <a:prstGeom prst="roundRect">
              <a:avLst>
                <a:gd name="adj" fmla="val 15000"/>
              </a:avLst>
            </a:prstGeom>
            <a:solidFill>
              <a:schemeClr val="accent1"/>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2000" dirty="0">
                <a:latin typeface="印品黑体" panose="00000500000000000000" pitchFamily="2" charset="-122"/>
                <a:ea typeface="印品黑体" panose="00000500000000000000" pitchFamily="2" charset="-122"/>
                <a:sym typeface="Arial" panose="020B0604020202020204" pitchFamily="34" charset="0"/>
              </a:endParaRPr>
            </a:p>
          </p:txBody>
        </p:sp>
        <p:sp>
          <p:nvSpPr>
            <p:cNvPr id="199" name="Shape 199"/>
            <p:cNvSpPr/>
            <p:nvPr>
              <p:custDataLst>
                <p:tags r:id="rId4"/>
              </p:custDataLst>
            </p:nvPr>
          </p:nvSpPr>
          <p:spPr>
            <a:xfrm>
              <a:off x="718982" y="102978"/>
              <a:ext cx="743240" cy="2184518"/>
            </a:xfrm>
            <a:prstGeom prst="rect">
              <a:avLst/>
            </a:prstGeom>
            <a:noFill/>
            <a:ln w="12700" cap="flat">
              <a:noFill/>
              <a:miter lim="400000"/>
            </a:ln>
            <a:effectLst/>
          </p:spPr>
          <p:txBody>
            <a:bodyPr wrap="square" lIns="0" tIns="0" rIns="0" bIns="0" numCol="1" anchor="ctr">
              <a:spAutoFit/>
            </a:bodyPr>
            <a:lstStyle>
              <a:lvl1pPr>
                <a:defRPr sz="6600">
                  <a:solidFill>
                    <a:srgbClr val="F9FAFC"/>
                  </a:solidFill>
                  <a:latin typeface="STIXGeneral-Bold"/>
                  <a:ea typeface="STIXGeneral-Bold"/>
                  <a:cs typeface="STIXGeneral-Bold"/>
                  <a:sym typeface="STIXGeneral-Bold"/>
                </a:defRPr>
              </a:lvl1pPr>
            </a:lstStyle>
            <a:p>
              <a:pPr lvl="0">
                <a:lnSpc>
                  <a:spcPct val="120000"/>
                </a:lnSpc>
                <a:defRPr sz="1800">
                  <a:solidFill>
                    <a:srgbClr val="000000"/>
                  </a:solidFill>
                </a:defRPr>
              </a:pPr>
              <a:r>
                <a:rPr sz="3600"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01</a:t>
              </a:r>
              <a:endParaRPr sz="3600"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p:txBody>
        </p:sp>
        <p:sp>
          <p:nvSpPr>
            <p:cNvPr id="200" name="Shape 200"/>
            <p:cNvSpPr/>
            <p:nvPr>
              <p:custDataLst>
                <p:tags r:id="rId5"/>
              </p:custDataLst>
            </p:nvPr>
          </p:nvSpPr>
          <p:spPr>
            <a:xfrm>
              <a:off x="1735282" y="2963509"/>
              <a:ext cx="7218392" cy="2731692"/>
            </a:xfrm>
            <a:prstGeom prst="roundRect">
              <a:avLst>
                <a:gd name="adj" fmla="val 15000"/>
              </a:avLst>
            </a:prstGeom>
            <a:solidFill>
              <a:srgbClr val="777777">
                <a:alpha val="13587"/>
              </a:srgb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2000" dirty="0">
                <a:latin typeface="印品黑体" panose="00000500000000000000" pitchFamily="2" charset="-122"/>
                <a:ea typeface="印品黑体" panose="00000500000000000000" pitchFamily="2" charset="-122"/>
                <a:sym typeface="Arial" panose="020B0604020202020204" pitchFamily="34" charset="0"/>
              </a:endParaRPr>
            </a:p>
          </p:txBody>
        </p:sp>
        <p:sp>
          <p:nvSpPr>
            <p:cNvPr id="201" name="Shape 201"/>
            <p:cNvSpPr/>
            <p:nvPr>
              <p:custDataLst>
                <p:tags r:id="rId6"/>
              </p:custDataLst>
            </p:nvPr>
          </p:nvSpPr>
          <p:spPr>
            <a:xfrm>
              <a:off x="0" y="2963457"/>
              <a:ext cx="2390468" cy="2390468"/>
            </a:xfrm>
            <a:prstGeom prst="roundRect">
              <a:avLst>
                <a:gd name="adj" fmla="val 15000"/>
              </a:avLst>
            </a:prstGeom>
            <a:solidFill>
              <a:schemeClr val="accent3"/>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2000" dirty="0">
                <a:latin typeface="印品黑体" panose="00000500000000000000" pitchFamily="2" charset="-122"/>
                <a:ea typeface="印品黑体" panose="00000500000000000000" pitchFamily="2" charset="-122"/>
                <a:sym typeface="Arial" panose="020B0604020202020204" pitchFamily="34" charset="0"/>
              </a:endParaRPr>
            </a:p>
          </p:txBody>
        </p:sp>
        <p:sp>
          <p:nvSpPr>
            <p:cNvPr id="202" name="Shape 202"/>
            <p:cNvSpPr/>
            <p:nvPr>
              <p:custDataLst>
                <p:tags r:id="rId7"/>
              </p:custDataLst>
            </p:nvPr>
          </p:nvSpPr>
          <p:spPr>
            <a:xfrm>
              <a:off x="718982" y="3639822"/>
              <a:ext cx="886861" cy="1092259"/>
            </a:xfrm>
            <a:prstGeom prst="rect">
              <a:avLst/>
            </a:prstGeom>
            <a:noFill/>
            <a:ln w="12700" cap="flat">
              <a:noFill/>
              <a:miter lim="400000"/>
            </a:ln>
            <a:effectLst/>
          </p:spPr>
          <p:txBody>
            <a:bodyPr wrap="square" lIns="0" tIns="0" rIns="0" bIns="0" numCol="1" anchor="ctr">
              <a:spAutoFit/>
            </a:bodyPr>
            <a:lstStyle>
              <a:lvl1pPr>
                <a:defRPr sz="6600">
                  <a:solidFill>
                    <a:srgbClr val="F9FAFC"/>
                  </a:solidFill>
                  <a:latin typeface="STIXGeneral-Bold"/>
                  <a:ea typeface="STIXGeneral-Bold"/>
                  <a:cs typeface="STIXGeneral-Bold"/>
                  <a:sym typeface="STIXGeneral-Bold"/>
                </a:defRPr>
              </a:lvl1pPr>
            </a:lstStyle>
            <a:p>
              <a:pPr lvl="0">
                <a:lnSpc>
                  <a:spcPct val="120000"/>
                </a:lnSpc>
                <a:defRPr sz="1800">
                  <a:solidFill>
                    <a:srgbClr val="000000"/>
                  </a:solidFill>
                </a:defRPr>
              </a:pPr>
              <a:r>
                <a:rPr sz="3600"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03</a:t>
              </a:r>
              <a:endParaRPr sz="3600"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p:txBody>
        </p:sp>
        <p:sp>
          <p:nvSpPr>
            <p:cNvPr id="205" name="Shape 205"/>
            <p:cNvSpPr/>
            <p:nvPr>
              <p:custDataLst>
                <p:tags r:id="rId8"/>
              </p:custDataLst>
            </p:nvPr>
          </p:nvSpPr>
          <p:spPr>
            <a:xfrm>
              <a:off x="718982" y="6576019"/>
              <a:ext cx="897632" cy="1092259"/>
            </a:xfrm>
            <a:prstGeom prst="rect">
              <a:avLst/>
            </a:prstGeom>
            <a:noFill/>
            <a:ln w="12700" cap="flat">
              <a:noFill/>
              <a:miter lim="400000"/>
            </a:ln>
            <a:effectLst/>
          </p:spPr>
          <p:txBody>
            <a:bodyPr wrap="square" lIns="0" tIns="0" rIns="0" bIns="0" numCol="1" anchor="ctr">
              <a:spAutoFit/>
            </a:bodyPr>
            <a:lstStyle>
              <a:lvl1pPr>
                <a:defRPr sz="6600">
                  <a:solidFill>
                    <a:srgbClr val="F9FAFC"/>
                  </a:solidFill>
                  <a:latin typeface="STIXGeneral-Bold"/>
                  <a:ea typeface="STIXGeneral-Bold"/>
                  <a:cs typeface="STIXGeneral-Bold"/>
                  <a:sym typeface="STIXGeneral-Bold"/>
                </a:defRPr>
              </a:lvl1pPr>
            </a:lstStyle>
            <a:p>
              <a:pPr lvl="0">
                <a:lnSpc>
                  <a:spcPct val="120000"/>
                </a:lnSpc>
                <a:defRPr sz="1800">
                  <a:solidFill>
                    <a:srgbClr val="000000"/>
                  </a:solidFill>
                </a:defRPr>
              </a:pPr>
              <a:r>
                <a:rPr sz="3600"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05</a:t>
              </a:r>
              <a:endParaRPr sz="3600"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p:txBody>
        </p:sp>
        <p:sp>
          <p:nvSpPr>
            <p:cNvPr id="211" name="Shape 211"/>
            <p:cNvSpPr/>
            <p:nvPr>
              <p:custDataLst>
                <p:tags r:id="rId9"/>
              </p:custDataLst>
            </p:nvPr>
          </p:nvSpPr>
          <p:spPr>
            <a:xfrm>
              <a:off x="19054504" y="3612563"/>
              <a:ext cx="915585" cy="1092259"/>
            </a:xfrm>
            <a:prstGeom prst="rect">
              <a:avLst/>
            </a:prstGeom>
            <a:noFill/>
            <a:ln w="12700" cap="flat">
              <a:noFill/>
              <a:miter lim="400000"/>
            </a:ln>
            <a:effectLst/>
          </p:spPr>
          <p:txBody>
            <a:bodyPr wrap="square" lIns="0" tIns="0" rIns="0" bIns="0" numCol="1" anchor="ctr">
              <a:spAutoFit/>
            </a:bodyPr>
            <a:lstStyle>
              <a:lvl1pPr>
                <a:defRPr sz="6600">
                  <a:solidFill>
                    <a:srgbClr val="F9FAFC"/>
                  </a:solidFill>
                  <a:latin typeface="STIXGeneral-Bold"/>
                  <a:ea typeface="STIXGeneral-Bold"/>
                  <a:cs typeface="STIXGeneral-Bold"/>
                  <a:sym typeface="STIXGeneral-Bold"/>
                </a:defRPr>
              </a:lvl1pPr>
            </a:lstStyle>
            <a:p>
              <a:pPr lvl="0">
                <a:lnSpc>
                  <a:spcPct val="120000"/>
                </a:lnSpc>
                <a:defRPr sz="1800">
                  <a:solidFill>
                    <a:srgbClr val="000000"/>
                  </a:solidFill>
                </a:defRPr>
              </a:pPr>
              <a:r>
                <a:rPr sz="3600"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04</a:t>
              </a:r>
              <a:endParaRPr sz="3600"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p:txBody>
        </p:sp>
        <p:sp>
          <p:nvSpPr>
            <p:cNvPr id="215" name="Shape 215"/>
            <p:cNvSpPr/>
            <p:nvPr>
              <p:custDataLst>
                <p:tags r:id="rId10"/>
              </p:custDataLst>
            </p:nvPr>
          </p:nvSpPr>
          <p:spPr>
            <a:xfrm>
              <a:off x="3449601" y="265728"/>
              <a:ext cx="3328601" cy="848955"/>
            </a:xfrm>
            <a:prstGeom prst="rect">
              <a:avLst/>
            </a:prstGeom>
            <a:noFill/>
            <a:ln w="12700" cap="flat">
              <a:noFill/>
              <a:miter lim="400000"/>
            </a:ln>
            <a:effectLst/>
          </p:spPr>
          <p:txBody>
            <a:bodyPr wrap="square" lIns="0" tIns="0" rIns="0" bIns="0" numCol="1" anchor="ctr">
              <a:spAutoFit/>
            </a:bodyPr>
            <a:lstStyle>
              <a:lvl1pPr algn="l">
                <a:defRPr sz="3000">
                  <a:solidFill>
                    <a:srgbClr val="4A5E6C"/>
                  </a:solidFill>
                  <a:latin typeface="STIXGeneral-Bold"/>
                  <a:ea typeface="STIXGeneral-Bold"/>
                  <a:cs typeface="STIXGeneral-Bold"/>
                  <a:sym typeface="STIXGeneral-Bold"/>
                </a:defRPr>
              </a:lvl1pPr>
            </a:lstStyle>
            <a:p>
              <a:pPr lvl="0">
                <a:lnSpc>
                  <a:spcPct val="120000"/>
                </a:lnSpc>
                <a:defRPr sz="1800">
                  <a:solidFill>
                    <a:srgbClr val="000000"/>
                  </a:solidFill>
                </a:defRPr>
              </a:pPr>
              <a:r>
                <a:rPr lang="zh-CN" altLang="en-US" sz="2800" b="1"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消融治疗</a:t>
              </a:r>
              <a:endParaRPr lang="zh-CN" altLang="en-US" sz="2800" b="1"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p:txBody>
        </p:sp>
        <p:sp>
          <p:nvSpPr>
            <p:cNvPr id="216" name="Shape 216"/>
            <p:cNvSpPr/>
            <p:nvPr>
              <p:custDataLst>
                <p:tags r:id="rId11"/>
              </p:custDataLst>
            </p:nvPr>
          </p:nvSpPr>
          <p:spPr>
            <a:xfrm>
              <a:off x="3449129" y="1197594"/>
              <a:ext cx="5520028" cy="1177682"/>
            </a:xfrm>
            <a:prstGeom prst="rect">
              <a:avLst/>
            </a:prstGeom>
            <a:noFill/>
            <a:ln w="12700" cap="flat">
              <a:noFill/>
              <a:miter lim="400000"/>
            </a:ln>
            <a:effectLst/>
          </p:spPr>
          <p:txBody>
            <a:bodyPr wrap="square" lIns="0" tIns="0" rIns="0" bIns="0" numCol="1" anchor="ctr">
              <a:noAutofit/>
            </a:bodyPr>
            <a:lstStyle>
              <a:lvl1pPr algn="l">
                <a:defRPr sz="2400">
                  <a:solidFill>
                    <a:srgbClr val="828589"/>
                  </a:solidFill>
                  <a:latin typeface="STIXGeneral-Bold"/>
                  <a:ea typeface="STIXGeneral-Bold"/>
                  <a:cs typeface="STIXGeneral-Bold"/>
                  <a:sym typeface="STIXGeneral-Bold"/>
                </a:defRPr>
              </a:lvl1pPr>
            </a:lstStyle>
            <a:p>
              <a:pPr lvl="0">
                <a:lnSpc>
                  <a:spcPct val="120000"/>
                </a:lnSpc>
                <a:defRPr sz="1800">
                  <a:solidFill>
                    <a:srgbClr val="000000"/>
                  </a:solidFill>
                </a:defRPr>
              </a:pPr>
              <a:r>
                <a:rPr lang="en-US" sz="2000"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a:t>
              </a:r>
              <a:r>
                <a:rPr lang="zh-CN" altLang="en-US" sz="2000"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冷冻治疗</a:t>
              </a:r>
              <a:endParaRPr lang="zh-CN" altLang="en-US" sz="2000"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a:p>
              <a:pPr lvl="0">
                <a:lnSpc>
                  <a:spcPct val="120000"/>
                </a:lnSpc>
                <a:defRPr sz="1800">
                  <a:solidFill>
                    <a:srgbClr val="000000"/>
                  </a:solidFill>
                </a:defRPr>
              </a:pPr>
              <a:r>
                <a:rPr lang="en-US" altLang="zh-CN" sz="2000"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a:t>
              </a:r>
              <a:r>
                <a:rPr lang="zh-CN" altLang="en-US" sz="2000"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激光治疗</a:t>
              </a:r>
              <a:endParaRPr lang="zh-CN" altLang="en-US" sz="2000"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p:txBody>
        </p:sp>
        <p:sp>
          <p:nvSpPr>
            <p:cNvPr id="217" name="Shape 217"/>
            <p:cNvSpPr/>
            <p:nvPr>
              <p:custDataLst>
                <p:tags r:id="rId12"/>
              </p:custDataLst>
            </p:nvPr>
          </p:nvSpPr>
          <p:spPr>
            <a:xfrm>
              <a:off x="3453785" y="2804187"/>
              <a:ext cx="3328601" cy="1698953"/>
            </a:xfrm>
            <a:prstGeom prst="rect">
              <a:avLst/>
            </a:prstGeom>
            <a:noFill/>
            <a:ln w="12700" cap="flat">
              <a:noFill/>
              <a:miter lim="400000"/>
            </a:ln>
            <a:effectLst/>
          </p:spPr>
          <p:txBody>
            <a:bodyPr wrap="square" lIns="0" tIns="0" rIns="0" bIns="0" numCol="1" anchor="ctr">
              <a:spAutoFit/>
            </a:bodyPr>
            <a:lstStyle>
              <a:lvl1pPr algn="l">
                <a:defRPr sz="3000">
                  <a:solidFill>
                    <a:srgbClr val="CD321B"/>
                  </a:solidFill>
                  <a:latin typeface="STIXGeneral-Bold"/>
                  <a:ea typeface="STIXGeneral-Bold"/>
                  <a:cs typeface="STIXGeneral-Bold"/>
                  <a:sym typeface="STIXGeneral-Bold"/>
                </a:defRPr>
              </a:lvl1pPr>
            </a:lstStyle>
            <a:p>
              <a:pPr lvl="0">
                <a:lnSpc>
                  <a:spcPct val="120000"/>
                </a:lnSpc>
                <a:defRPr sz="1800">
                  <a:solidFill>
                    <a:srgbClr val="000000"/>
                  </a:solidFill>
                </a:defRPr>
              </a:pPr>
              <a:r>
                <a:rPr lang="zh-CN" altLang="en-US" sz="2800" b="1"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切除性治疗</a:t>
              </a:r>
              <a:endParaRPr lang="zh-CN" altLang="en-US" sz="2800" b="1"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p:txBody>
        </p:sp>
        <p:sp>
          <p:nvSpPr>
            <p:cNvPr id="218" name="Shape 218"/>
            <p:cNvSpPr/>
            <p:nvPr>
              <p:custDataLst>
                <p:tags r:id="rId13"/>
              </p:custDataLst>
            </p:nvPr>
          </p:nvSpPr>
          <p:spPr>
            <a:xfrm>
              <a:off x="3453785" y="3740738"/>
              <a:ext cx="4296335" cy="1821128"/>
            </a:xfrm>
            <a:prstGeom prst="rect">
              <a:avLst/>
            </a:prstGeom>
            <a:noFill/>
            <a:ln w="12700" cap="flat">
              <a:noFill/>
              <a:miter lim="400000"/>
            </a:ln>
            <a:effectLst/>
          </p:spPr>
          <p:txBody>
            <a:bodyPr wrap="square" lIns="0" tIns="0" rIns="0" bIns="0" numCol="1" anchor="ctr">
              <a:spAutoFit/>
            </a:bodyPr>
            <a:lstStyle>
              <a:lvl1pPr algn="l">
                <a:defRPr sz="2400">
                  <a:solidFill>
                    <a:srgbClr val="828589"/>
                  </a:solidFill>
                  <a:latin typeface="STIXGeneral-Bold"/>
                  <a:ea typeface="STIXGeneral-Bold"/>
                  <a:cs typeface="STIXGeneral-Bold"/>
                  <a:sym typeface="STIXGeneral-Bold"/>
                </a:defRPr>
              </a:lvl1pPr>
            </a:lstStyle>
            <a:p>
              <a:pPr lvl="0">
                <a:lnSpc>
                  <a:spcPct val="120000"/>
                </a:lnSpc>
                <a:defRPr sz="1800">
                  <a:solidFill>
                    <a:srgbClr val="000000"/>
                  </a:solidFill>
                </a:defRPr>
              </a:pPr>
              <a:r>
                <a:rPr lang="en-US" sz="2000"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a:t>
              </a:r>
              <a:r>
                <a:rPr lang="en-US" sz="2000" dirty="0">
                  <a:solidFill>
                    <a:schemeClr val="accent5"/>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LEEP</a:t>
              </a:r>
              <a:r>
                <a:rPr lang="zh-CN" altLang="en-US" sz="2000" dirty="0">
                  <a:solidFill>
                    <a:schemeClr val="accent5"/>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锥切</a:t>
              </a:r>
              <a:endParaRPr lang="zh-CN" altLang="en-US" sz="2000" dirty="0">
                <a:solidFill>
                  <a:schemeClr val="accent5"/>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a:p>
              <a:pPr lvl="0">
                <a:lnSpc>
                  <a:spcPct val="120000"/>
                </a:lnSpc>
                <a:defRPr sz="1800">
                  <a:solidFill>
                    <a:srgbClr val="000000"/>
                  </a:solidFill>
                </a:defRPr>
              </a:pPr>
              <a:r>
                <a:rPr lang="en-US" altLang="zh-CN" sz="2000"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a:t>
              </a:r>
              <a:r>
                <a:rPr lang="en-US" altLang="zh-CN" sz="2000" dirty="0">
                  <a:solidFill>
                    <a:schemeClr val="accent5"/>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CKC</a:t>
              </a:r>
              <a:r>
                <a:rPr lang="zh-CN" altLang="en-US" sz="2000" dirty="0">
                  <a:solidFill>
                    <a:schemeClr val="accent5"/>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冷刀锥切</a:t>
              </a:r>
              <a:endParaRPr lang="zh-CN" altLang="en-US" sz="2000" dirty="0">
                <a:solidFill>
                  <a:schemeClr val="accent5"/>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a:p>
              <a:pPr lvl="0">
                <a:lnSpc>
                  <a:spcPct val="120000"/>
                </a:lnSpc>
                <a:defRPr sz="1800">
                  <a:solidFill>
                    <a:srgbClr val="000000"/>
                  </a:solidFill>
                </a:defRPr>
              </a:pPr>
              <a:r>
                <a:rPr lang="en-US" altLang="zh-CN" sz="2000"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a:t>
              </a:r>
              <a:r>
                <a:rPr lang="zh-CN" altLang="en-US" sz="2000"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激光锥切</a:t>
              </a:r>
              <a:endParaRPr lang="zh-CN" altLang="en-US" sz="2000"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p:txBody>
        </p:sp>
      </p:grpSp>
      <p:grpSp>
        <p:nvGrpSpPr>
          <p:cNvPr id="819" name="Group 819"/>
          <p:cNvGrpSpPr/>
          <p:nvPr>
            <p:custDataLst>
              <p:tags r:id="rId14"/>
            </p:custDataLst>
          </p:nvPr>
        </p:nvGrpSpPr>
        <p:grpSpPr>
          <a:xfrm>
            <a:off x="6243955" y="3832225"/>
            <a:ext cx="1391285" cy="802005"/>
            <a:chOff x="874798" y="0"/>
            <a:chExt cx="3693414" cy="3197797"/>
          </a:xfrm>
        </p:grpSpPr>
        <p:sp>
          <p:nvSpPr>
            <p:cNvPr id="815" name="Shape 815"/>
            <p:cNvSpPr/>
            <p:nvPr>
              <p:custDataLst>
                <p:tags r:id="rId15"/>
              </p:custDataLst>
            </p:nvPr>
          </p:nvSpPr>
          <p:spPr>
            <a:xfrm>
              <a:off x="874798" y="0"/>
              <a:ext cx="3693414" cy="3197797"/>
            </a:xfrm>
            <a:prstGeom prst="rightArrow">
              <a:avLst>
                <a:gd name="adj1" fmla="val 70636"/>
                <a:gd name="adj2" fmla="val 48674"/>
              </a:avLst>
            </a:prstGeom>
            <a:solidFill>
              <a:schemeClr val="accent4"/>
            </a:solidFill>
            <a:ln w="12700" cap="flat">
              <a:noFill/>
              <a:miter lim="400000"/>
            </a:ln>
            <a:effectLst/>
          </p:spPr>
          <p:txBody>
            <a:bodyPr wrap="square" lIns="0" tIns="0" rIns="0" bIns="0" numCol="1" anchor="ctr">
              <a:noAutofit/>
            </a:bodyPr>
            <a:lstStyle/>
            <a:p>
              <a:pPr lvl="0">
                <a:lnSpc>
                  <a:spcPct val="120000"/>
                </a:lnSpc>
                <a:defRPr sz="3200">
                  <a:solidFill>
                    <a:srgbClr val="FFFFFF"/>
                  </a:solidFill>
                </a:defRPr>
              </a:pPr>
              <a:endParaRPr sz="1430" dirty="0">
                <a:solidFill>
                  <a:schemeClr val="bg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817" name="Shape 817"/>
            <p:cNvSpPr/>
            <p:nvPr>
              <p:custDataLst>
                <p:tags r:id="rId16"/>
              </p:custDataLst>
            </p:nvPr>
          </p:nvSpPr>
          <p:spPr>
            <a:xfrm>
              <a:off x="1188342" y="1260889"/>
              <a:ext cx="2476324" cy="557019"/>
            </a:xfrm>
            <a:prstGeom prst="rect">
              <a:avLst/>
            </a:prstGeom>
            <a:noFill/>
            <a:ln w="12700" cap="flat">
              <a:noFill/>
              <a:miter lim="400000"/>
            </a:ln>
            <a:effectLst/>
          </p:spPr>
          <p:txBody>
            <a:bodyPr wrap="square" lIns="0" tIns="0" rIns="0" bIns="0" numCol="1" anchor="ctr">
              <a:noAutofit/>
            </a:bodyPr>
            <a:lstStyle>
              <a:lvl1pPr algn="l" defTabSz="817245">
                <a:defRPr sz="2970">
                  <a:solidFill>
                    <a:srgbClr val="F9FAFC"/>
                  </a:solidFill>
                  <a:latin typeface="STIXGeneral-Bold"/>
                  <a:ea typeface="STIXGeneral-Bold"/>
                  <a:cs typeface="STIXGeneral-Bold"/>
                  <a:sym typeface="STIXGeneral-Bold"/>
                </a:defRPr>
              </a:lvl1pPr>
            </a:lstStyle>
            <a:p>
              <a:pPr lvl="0">
                <a:lnSpc>
                  <a:spcPct val="140000"/>
                </a:lnSpc>
                <a:defRPr sz="1800">
                  <a:solidFill>
                    <a:srgbClr val="000000"/>
                  </a:solidFill>
                </a:defRPr>
              </a:pPr>
              <a:r>
                <a:rPr lang="zh-CN" altLang="en-US" sz="2400"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适应症</a:t>
              </a:r>
              <a:endParaRPr lang="zh-CN" altLang="en-US" sz="1600"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p:txBody>
        </p:sp>
      </p:grpSp>
      <p:sp>
        <p:nvSpPr>
          <p:cNvPr id="830" name="Shape 830"/>
          <p:cNvSpPr/>
          <p:nvPr>
            <p:custDataLst>
              <p:tags r:id="rId17"/>
            </p:custDataLst>
          </p:nvPr>
        </p:nvSpPr>
        <p:spPr>
          <a:xfrm>
            <a:off x="6203950" y="2107565"/>
            <a:ext cx="1441450" cy="803275"/>
          </a:xfrm>
          <a:prstGeom prst="rightArrow">
            <a:avLst>
              <a:gd name="adj1" fmla="val 70636"/>
              <a:gd name="adj2" fmla="val 48674"/>
            </a:avLst>
          </a:prstGeom>
          <a:solidFill>
            <a:schemeClr val="accent3"/>
          </a:solidFill>
          <a:ln w="12700" cap="flat">
            <a:noFill/>
            <a:miter lim="400000"/>
          </a:ln>
          <a:effectLst/>
        </p:spPr>
        <p:txBody>
          <a:bodyPr wrap="square" lIns="0" tIns="0" rIns="0" bIns="0" numCol="1" anchor="ctr">
            <a:noAutofit/>
          </a:bodyPr>
          <a:lstStyle/>
          <a:p>
            <a:pPr lvl="0">
              <a:lnSpc>
                <a:spcPct val="120000"/>
              </a:lnSpc>
              <a:defRPr sz="3200">
                <a:solidFill>
                  <a:srgbClr val="FFFFFF"/>
                </a:solidFill>
              </a:defRPr>
            </a:pPr>
            <a:endParaRPr sz="1430" dirty="0">
              <a:solidFill>
                <a:schemeClr val="bg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2" name="Shape 817"/>
          <p:cNvSpPr/>
          <p:nvPr>
            <p:custDataLst>
              <p:tags r:id="rId18"/>
            </p:custDataLst>
          </p:nvPr>
        </p:nvSpPr>
        <p:spPr>
          <a:xfrm>
            <a:off x="6430981" y="2297535"/>
            <a:ext cx="933968" cy="300720"/>
          </a:xfrm>
          <a:prstGeom prst="rect">
            <a:avLst/>
          </a:prstGeom>
          <a:noFill/>
          <a:ln w="12700" cap="flat">
            <a:noFill/>
            <a:miter lim="400000"/>
          </a:ln>
          <a:effectLst/>
        </p:spPr>
        <p:txBody>
          <a:bodyPr wrap="square" lIns="0" tIns="0" rIns="0" bIns="0" numCol="1" anchor="ctr">
            <a:noAutofit/>
          </a:bodyPr>
          <a:lstStyle>
            <a:lvl1pPr algn="l" defTabSz="817245">
              <a:defRPr sz="2970">
                <a:solidFill>
                  <a:srgbClr val="F9FAFC"/>
                </a:solidFill>
                <a:latin typeface="STIXGeneral-Bold"/>
                <a:ea typeface="STIXGeneral-Bold"/>
                <a:cs typeface="STIXGeneral-Bold"/>
                <a:sym typeface="STIXGeneral-Bold"/>
              </a:defRPr>
            </a:lvl1pPr>
          </a:lstStyle>
          <a:p>
            <a:pPr lvl="0">
              <a:lnSpc>
                <a:spcPct val="140000"/>
              </a:lnSpc>
              <a:defRPr sz="1800">
                <a:solidFill>
                  <a:srgbClr val="000000"/>
                </a:solidFill>
              </a:defRPr>
            </a:pPr>
            <a:r>
              <a:rPr lang="zh-CN" sz="2400"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适应症</a:t>
            </a:r>
            <a:endParaRPr lang="zh-CN" sz="1600"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p:txBody>
      </p:sp>
      <p:grpSp>
        <p:nvGrpSpPr>
          <p:cNvPr id="3" name="Group 227"/>
          <p:cNvGrpSpPr/>
          <p:nvPr>
            <p:custDataLst>
              <p:tags r:id="rId19"/>
            </p:custDataLst>
          </p:nvPr>
        </p:nvGrpSpPr>
        <p:grpSpPr>
          <a:xfrm>
            <a:off x="7692369" y="1827638"/>
            <a:ext cx="4235450" cy="3256915"/>
            <a:chOff x="13995555" y="-688263"/>
            <a:chExt cx="9486880" cy="7295084"/>
          </a:xfrm>
        </p:grpSpPr>
        <p:sp>
          <p:nvSpPr>
            <p:cNvPr id="10" name="Shape 203"/>
            <p:cNvSpPr/>
            <p:nvPr>
              <p:custDataLst>
                <p:tags r:id="rId20"/>
              </p:custDataLst>
            </p:nvPr>
          </p:nvSpPr>
          <p:spPr>
            <a:xfrm>
              <a:off x="15814703" y="-688263"/>
              <a:ext cx="7617951" cy="3235780"/>
            </a:xfrm>
            <a:prstGeom prst="roundRect">
              <a:avLst>
                <a:gd name="adj" fmla="val 15000"/>
              </a:avLst>
            </a:prstGeom>
            <a:solidFill>
              <a:srgbClr val="777777">
                <a:alpha val="13587"/>
              </a:srgb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605" dirty="0">
                <a:latin typeface="印品黑体" panose="00000500000000000000" pitchFamily="2" charset="-122"/>
                <a:ea typeface="印品黑体" panose="00000500000000000000" pitchFamily="2" charset="-122"/>
                <a:sym typeface="Arial" panose="020B0604020202020204" pitchFamily="34" charset="0"/>
              </a:endParaRPr>
            </a:p>
          </p:txBody>
        </p:sp>
        <p:sp>
          <p:nvSpPr>
            <p:cNvPr id="11" name="Shape 204"/>
            <p:cNvSpPr/>
            <p:nvPr>
              <p:custDataLst>
                <p:tags r:id="rId21"/>
              </p:custDataLst>
            </p:nvPr>
          </p:nvSpPr>
          <p:spPr>
            <a:xfrm>
              <a:off x="13995555" y="-307081"/>
              <a:ext cx="2390468" cy="2390469"/>
            </a:xfrm>
            <a:prstGeom prst="roundRect">
              <a:avLst>
                <a:gd name="adj" fmla="val 15000"/>
              </a:avLst>
            </a:prstGeom>
            <a:solidFill>
              <a:schemeClr val="accent5"/>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605" dirty="0">
                <a:latin typeface="印品黑体" panose="00000500000000000000" pitchFamily="2" charset="-122"/>
                <a:ea typeface="印品黑体" panose="00000500000000000000" pitchFamily="2" charset="-122"/>
                <a:sym typeface="Arial" panose="020B0604020202020204" pitchFamily="34" charset="0"/>
              </a:endParaRPr>
            </a:p>
          </p:txBody>
        </p:sp>
        <p:sp>
          <p:nvSpPr>
            <p:cNvPr id="18" name="Shape 211"/>
            <p:cNvSpPr/>
            <p:nvPr>
              <p:custDataLst>
                <p:tags r:id="rId22"/>
              </p:custDataLst>
            </p:nvPr>
          </p:nvSpPr>
          <p:spPr>
            <a:xfrm>
              <a:off x="19054504" y="3598714"/>
              <a:ext cx="915585" cy="1119958"/>
            </a:xfrm>
            <a:prstGeom prst="rect">
              <a:avLst/>
            </a:prstGeom>
            <a:noFill/>
            <a:ln w="12700" cap="flat">
              <a:noFill/>
              <a:miter lim="400000"/>
            </a:ln>
            <a:effectLst/>
          </p:spPr>
          <p:txBody>
            <a:bodyPr wrap="none" lIns="0" tIns="0" rIns="0" bIns="0" numCol="1" anchor="ctr">
              <a:spAutoFit/>
            </a:bodyPr>
            <a:lstStyle>
              <a:lvl1pPr>
                <a:defRPr sz="6600">
                  <a:solidFill>
                    <a:srgbClr val="F9FAFC"/>
                  </a:solidFill>
                  <a:latin typeface="STIXGeneral-Bold"/>
                  <a:ea typeface="STIXGeneral-Bold"/>
                  <a:cs typeface="STIXGeneral-Bold"/>
                  <a:sym typeface="STIXGeneral-Bold"/>
                </a:defRPr>
              </a:lvl1pPr>
            </a:lstStyle>
            <a:p>
              <a:pPr lvl="0">
                <a:lnSpc>
                  <a:spcPct val="120000"/>
                </a:lnSpc>
                <a:defRPr sz="1800">
                  <a:solidFill>
                    <a:srgbClr val="000000"/>
                  </a:solidFill>
                </a:defRPr>
              </a:pPr>
              <a:r>
                <a:rPr sz="2945"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04</a:t>
              </a:r>
              <a:endParaRPr sz="2945" dirty="0">
                <a:solidFill>
                  <a:schemeClr val="bg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p:txBody>
        </p:sp>
        <p:sp>
          <p:nvSpPr>
            <p:cNvPr id="19" name="Shape 212"/>
            <p:cNvSpPr/>
            <p:nvPr>
              <p:custDataLst>
                <p:tags r:id="rId23"/>
              </p:custDataLst>
            </p:nvPr>
          </p:nvSpPr>
          <p:spPr>
            <a:xfrm>
              <a:off x="16116235" y="3228809"/>
              <a:ext cx="7366200" cy="3378012"/>
            </a:xfrm>
            <a:prstGeom prst="roundRect">
              <a:avLst>
                <a:gd name="adj" fmla="val 15000"/>
              </a:avLst>
            </a:prstGeom>
            <a:solidFill>
              <a:srgbClr val="777777">
                <a:alpha val="13587"/>
              </a:srgb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605" dirty="0">
                <a:latin typeface="印品黑体" panose="00000500000000000000" pitchFamily="2" charset="-122"/>
                <a:ea typeface="印品黑体" panose="00000500000000000000" pitchFamily="2" charset="-122"/>
                <a:sym typeface="Arial" panose="020B0604020202020204" pitchFamily="34" charset="0"/>
              </a:endParaRPr>
            </a:p>
          </p:txBody>
        </p:sp>
        <p:sp>
          <p:nvSpPr>
            <p:cNvPr id="20" name="Shape 213"/>
            <p:cNvSpPr/>
            <p:nvPr>
              <p:custDataLst>
                <p:tags r:id="rId24"/>
              </p:custDataLst>
            </p:nvPr>
          </p:nvSpPr>
          <p:spPr>
            <a:xfrm>
              <a:off x="14205099" y="3673971"/>
              <a:ext cx="2390469" cy="2390469"/>
            </a:xfrm>
            <a:prstGeom prst="roundRect">
              <a:avLst>
                <a:gd name="adj" fmla="val 15000"/>
              </a:avLst>
            </a:prstGeom>
            <a:solidFill>
              <a:schemeClr val="accent6"/>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605" dirty="0">
                <a:latin typeface="印品黑体" panose="00000500000000000000" pitchFamily="2" charset="-122"/>
                <a:ea typeface="印品黑体" panose="00000500000000000000" pitchFamily="2" charset="-122"/>
                <a:sym typeface="Arial" panose="020B0604020202020204" pitchFamily="34" charset="0"/>
              </a:endParaRPr>
            </a:p>
          </p:txBody>
        </p:sp>
        <p:sp>
          <p:nvSpPr>
            <p:cNvPr id="26" name="Shape 219"/>
            <p:cNvSpPr/>
            <p:nvPr>
              <p:custDataLst>
                <p:tags r:id="rId25"/>
              </p:custDataLst>
            </p:nvPr>
          </p:nvSpPr>
          <p:spPr>
            <a:xfrm>
              <a:off x="16632538" y="-66709"/>
              <a:ext cx="6083267" cy="1812037"/>
            </a:xfrm>
            <a:prstGeom prst="rect">
              <a:avLst/>
            </a:prstGeom>
            <a:noFill/>
            <a:ln w="12700" cap="flat">
              <a:noFill/>
              <a:miter lim="400000"/>
            </a:ln>
            <a:effectLst/>
          </p:spPr>
          <p:txBody>
            <a:bodyPr wrap="square" lIns="0" tIns="0" rIns="0" bIns="0" numCol="1" anchor="ctr">
              <a:noAutofit/>
            </a:bodyPr>
            <a:lstStyle>
              <a:lvl1pPr algn="l">
                <a:defRPr sz="3000">
                  <a:solidFill>
                    <a:srgbClr val="3A9A87"/>
                  </a:solidFill>
                  <a:latin typeface="STIXGeneral-Bold"/>
                  <a:ea typeface="STIXGeneral-Bold"/>
                  <a:cs typeface="STIXGeneral-Bold"/>
                  <a:sym typeface="STIXGeneral-Bold"/>
                </a:defRPr>
              </a:lvl1pPr>
            </a:lstStyle>
            <a:p>
              <a:pPr lvl="0">
                <a:lnSpc>
                  <a:spcPct val="120000"/>
                </a:lnSpc>
                <a:defRPr sz="1800">
                  <a:solidFill>
                    <a:srgbClr val="000000"/>
                  </a:solidFill>
                </a:defRPr>
              </a:pPr>
              <a:r>
                <a:rPr lang="zh-CN"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转化区和病灶完全可见；宫颈管内无组织学证实的高级别上皮内病变；全部病变在可治疗范围内</a:t>
              </a:r>
              <a:endParaRPr lang="zh-CN"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p:txBody>
        </p:sp>
        <p:sp>
          <p:nvSpPr>
            <p:cNvPr id="32" name="Shape 225"/>
            <p:cNvSpPr/>
            <p:nvPr>
              <p:custDataLst>
                <p:tags r:id="rId26"/>
              </p:custDataLst>
            </p:nvPr>
          </p:nvSpPr>
          <p:spPr>
            <a:xfrm>
              <a:off x="16653872" y="3332637"/>
              <a:ext cx="6777360" cy="2975495"/>
            </a:xfrm>
            <a:prstGeom prst="rect">
              <a:avLst/>
            </a:prstGeom>
            <a:noFill/>
            <a:ln w="12700" cap="flat">
              <a:noFill/>
              <a:miter lim="400000"/>
            </a:ln>
            <a:effectLst/>
          </p:spPr>
          <p:txBody>
            <a:bodyPr wrap="square" lIns="0" tIns="0" rIns="0" bIns="0" numCol="1" anchor="ctr">
              <a:spAutoFit/>
            </a:bodyPr>
            <a:lstStyle>
              <a:lvl1pPr algn="r">
                <a:defRPr sz="3000">
                  <a:solidFill>
                    <a:srgbClr val="114A70"/>
                  </a:solidFill>
                  <a:latin typeface="STIXGeneral-Bold"/>
                  <a:ea typeface="STIXGeneral-Bold"/>
                  <a:cs typeface="STIXGeneral-Bold"/>
                  <a:sym typeface="STIXGeneral-Bold"/>
                </a:defRPr>
              </a:lvl1pPr>
            </a:lstStyle>
            <a:p>
              <a:pPr lvl="0" algn="l">
                <a:lnSpc>
                  <a:spcPct val="120000"/>
                </a:lnSpc>
                <a:defRPr sz="1800">
                  <a:solidFill>
                    <a:srgbClr val="000000"/>
                  </a:solidFill>
                </a:defRPr>
              </a:pPr>
              <a:r>
                <a:rPr lang="zh-CN" altLang="en-US"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阴道镜下活检病理为癌前病变（包括</a:t>
              </a:r>
              <a:r>
                <a:rPr lang="en-US" altLang="zh-CN"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HSIL</a:t>
              </a:r>
              <a:r>
                <a:rPr lang="zh-CN" altLang="en-US"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及</a:t>
              </a:r>
              <a:r>
                <a:rPr lang="en-US" altLang="zh-CN"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AIS</a:t>
              </a:r>
              <a:r>
                <a:rPr lang="zh-CN" altLang="en-US"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）、复发性</a:t>
              </a:r>
              <a:r>
                <a:rPr lang="en-US" altLang="zh-CN"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a:t>
              </a:r>
              <a:r>
                <a:rPr lang="zh-CN" altLang="en-US"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持续性</a:t>
              </a:r>
              <a:r>
                <a:rPr lang="en-US" altLang="zh-CN"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HSIL</a:t>
              </a:r>
              <a:r>
                <a:rPr lang="zh-CN" altLang="en-US"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a:t>
              </a:r>
              <a:r>
                <a:rPr lang="en-US" altLang="zh-CN"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AIS</a:t>
              </a:r>
              <a:r>
                <a:rPr lang="zh-CN" altLang="en-US"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及</a:t>
              </a:r>
              <a:r>
                <a:rPr lang="en-US" altLang="zh-CN"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IA1</a:t>
              </a:r>
              <a:r>
                <a:rPr lang="zh-CN" altLang="en-US"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rPr>
                <a:t>期浸润性宫颈鳞癌。</a:t>
              </a:r>
              <a:endParaRPr lang="zh-CN" altLang="en-US" dirty="0">
                <a:solidFill>
                  <a:schemeClr val="tx1"/>
                </a:solidFill>
                <a:latin typeface="印品黑体" panose="00000500000000000000" pitchFamily="2" charset="-122"/>
                <a:ea typeface="印品黑体" panose="00000500000000000000" pitchFamily="2" charset="-122"/>
                <a:cs typeface="微软雅黑" panose="020B0503020204020204" pitchFamily="34" charset="-122"/>
                <a:sym typeface="Arial" panose="020B0604020202020204" pitchFamily="34" charset="0"/>
              </a:endParaRPr>
            </a:p>
          </p:txBody>
        </p:sp>
      </p:grpSp>
      <p:sp>
        <p:nvSpPr>
          <p:cNvPr id="7" name="文本框 6"/>
          <p:cNvSpPr txBox="1"/>
          <p:nvPr>
            <p:custDataLst>
              <p:tags r:id="rId27"/>
            </p:custDataLst>
          </p:nvPr>
        </p:nvSpPr>
        <p:spPr>
          <a:xfrm>
            <a:off x="9828678" y="123856"/>
            <a:ext cx="3035521" cy="578321"/>
          </a:xfrm>
          <a:prstGeom prst="rect">
            <a:avLst/>
          </a:prstGeom>
          <a:solidFill>
            <a:schemeClr val="bg1"/>
          </a:solidFill>
        </p:spPr>
        <p:txBody>
          <a:bodyPr wrap="square" rtlCol="0">
            <a:noAutofit/>
          </a:bodyPr>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关东街汤逊湖</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社区卫生服务中心</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pic>
        <p:nvPicPr>
          <p:cNvPr id="102" name="图片 101"/>
          <p:cNvPicPr/>
          <p:nvPr>
            <p:custDataLst>
              <p:tags r:id="rId28"/>
            </p:custDataLst>
          </p:nvPr>
        </p:nvPicPr>
        <p:blipFill>
          <a:blip r:embed="rId29"/>
          <a:srcRect b="3251"/>
          <a:stretch>
            <a:fillRect/>
          </a:stretch>
        </p:blipFill>
        <p:spPr>
          <a:xfrm>
            <a:off x="9023469" y="52663"/>
            <a:ext cx="819565" cy="718269"/>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indefinite" fill="hold"/>
                                        <p:tgtEl>
                                          <p:spTgt spid="227"/>
                                        </p:tgtEl>
                                        <p:attrNameLst>
                                          <p:attrName>style.visibility</p:attrName>
                                        </p:attrNameLst>
                                      </p:cBhvr>
                                      <p:to>
                                        <p:strVal val="visible"/>
                                      </p:to>
                                    </p:set>
                                    <p:animEffect transition="in" filter="box(out)">
                                      <p:cBhvr>
                                        <p:cTn id="7" dur="1000"/>
                                        <p:tgtEl>
                                          <p:spTgt spid="2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indefinite" fill="hold"/>
                                        <p:tgtEl>
                                          <p:spTgt spid="819"/>
                                        </p:tgtEl>
                                        <p:attrNameLst>
                                          <p:attrName>style.visibility</p:attrName>
                                        </p:attrNameLst>
                                      </p:cBhvr>
                                      <p:to>
                                        <p:strVal val="visible"/>
                                      </p:to>
                                    </p:set>
                                    <p:anim calcmode="lin" valueType="num">
                                      <p:cBhvr>
                                        <p:cTn id="12" dur="1000" fill="hold"/>
                                        <p:tgtEl>
                                          <p:spTgt spid="819"/>
                                        </p:tgtEl>
                                        <p:attrNameLst>
                                          <p:attrName>ppt_x</p:attrName>
                                        </p:attrNameLst>
                                      </p:cBhvr>
                                      <p:tavLst>
                                        <p:tav tm="0">
                                          <p:val>
                                            <p:strVal val="0-#ppt_w/2"/>
                                          </p:val>
                                        </p:tav>
                                        <p:tav tm="100000">
                                          <p:val>
                                            <p:strVal val="#ppt_x"/>
                                          </p:val>
                                        </p:tav>
                                      </p:tavLst>
                                    </p:anim>
                                    <p:anim calcmode="lin" valueType="num">
                                      <p:cBhvr>
                                        <p:cTn id="13" dur="1000" fill="hold"/>
                                        <p:tgtEl>
                                          <p:spTgt spid="81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indefinite" fill="hold"/>
                                        <p:tgtEl>
                                          <p:spTgt spid="3"/>
                                        </p:tgtEl>
                                        <p:attrNameLst>
                                          <p:attrName>style.visibility</p:attrName>
                                        </p:attrNameLst>
                                      </p:cBhvr>
                                      <p:to>
                                        <p:strVal val="visible"/>
                                      </p:to>
                                    </p:set>
                                    <p:animEffect transition="in" filter="box(out)">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bldLvl="0" animBg="1" advAuto="0"/>
      <p:bldP spid="819" grpId="0" bldLvl="0" animBg="1" advAuto="0"/>
      <p:bldP spid="3" grpId="0" bldLvl="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12"/>
          <p:cNvSpPr txBox="1">
            <a:spLocks noChangeArrowheads="1"/>
          </p:cNvSpPr>
          <p:nvPr/>
        </p:nvSpPr>
        <p:spPr bwMode="auto">
          <a:xfrm>
            <a:off x="638175" y="375920"/>
            <a:ext cx="641731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sz="3200" b="1" dirty="0">
                <a:latin typeface="印品黑体" panose="00000500000000000000" pitchFamily="2" charset="-122"/>
                <a:ea typeface="印品黑体" panose="00000500000000000000" pitchFamily="2" charset="-122"/>
                <a:cs typeface="+mn-ea"/>
                <a:sym typeface="Arial" panose="020B0604020202020204" pitchFamily="34" charset="0"/>
              </a:rPr>
              <a:t>宫颈癌的</a:t>
            </a:r>
            <a:r>
              <a:rPr lang="zh-CN" sz="3200" b="1" dirty="0">
                <a:solidFill>
                  <a:srgbClr val="FF0000"/>
                </a:solidFill>
                <a:latin typeface="印品黑体" panose="00000500000000000000" pitchFamily="2" charset="-122"/>
                <a:ea typeface="印品黑体" panose="00000500000000000000" pitchFamily="2" charset="-122"/>
                <a:cs typeface="+mn-ea"/>
                <a:sym typeface="Arial" panose="020B0604020202020204" pitchFamily="34" charset="0"/>
              </a:rPr>
              <a:t>三</a:t>
            </a:r>
            <a:r>
              <a:rPr lang="zh-CN" sz="3200" b="1" dirty="0">
                <a:solidFill>
                  <a:srgbClr val="FF0000"/>
                </a:solidFill>
                <a:latin typeface="印品黑体" panose="00000500000000000000" pitchFamily="2" charset="-122"/>
                <a:ea typeface="印品黑体" panose="00000500000000000000" pitchFamily="2" charset="-122"/>
                <a:cs typeface="+mn-ea"/>
                <a:sym typeface="Arial" panose="020B0604020202020204" pitchFamily="34" charset="0"/>
              </a:rPr>
              <a:t>级预防</a:t>
            </a:r>
            <a:r>
              <a:rPr lang="zh-CN" sz="3200" b="1" dirty="0">
                <a:latin typeface="印品黑体" panose="00000500000000000000" pitchFamily="2" charset="-122"/>
                <a:ea typeface="印品黑体" panose="00000500000000000000" pitchFamily="2" charset="-122"/>
                <a:cs typeface="+mn-ea"/>
                <a:sym typeface="Arial" panose="020B0604020202020204" pitchFamily="34" charset="0"/>
              </a:rPr>
              <a:t>：</a:t>
            </a:r>
            <a:r>
              <a:rPr lang="zh-CN"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宫颈癌的治疗</a:t>
            </a:r>
            <a:endParaRPr lang="zh-CN"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2" name="文本框 1"/>
          <p:cNvSpPr txBox="1"/>
          <p:nvPr/>
        </p:nvSpPr>
        <p:spPr>
          <a:xfrm>
            <a:off x="1164590" y="1167765"/>
            <a:ext cx="7863205" cy="5196840"/>
          </a:xfrm>
          <a:prstGeom prst="rect">
            <a:avLst/>
          </a:prstGeom>
          <a:noFill/>
        </p:spPr>
        <p:txBody>
          <a:bodyPr wrap="square" rtlCol="0">
            <a:noAutofit/>
          </a:bodyPr>
          <a:p>
            <a:pPr>
              <a:lnSpc>
                <a:spcPct val="170000"/>
              </a:lnSpc>
            </a:pPr>
            <a:r>
              <a:rPr lang="en-US" altLang="zh-CN" sz="2400" b="1">
                <a:ea typeface="微软雅黑" panose="020B0503020204020204" pitchFamily="34" charset="-122"/>
              </a:rPr>
              <a:t>1</a:t>
            </a:r>
            <a:r>
              <a:rPr lang="zh-CN" altLang="en-US" sz="2400" b="1">
                <a:ea typeface="微软雅黑" panose="020B0503020204020204" pitchFamily="34" charset="-122"/>
              </a:rPr>
              <a:t>、宫颈镜下浸润癌（微小浸润癌）</a:t>
            </a:r>
            <a:r>
              <a:rPr lang="en-US" altLang="zh-CN" sz="2400" b="1">
                <a:ea typeface="微软雅黑" panose="020B0503020204020204" pitchFamily="34" charset="-122"/>
              </a:rPr>
              <a:t>IA</a:t>
            </a:r>
            <a:r>
              <a:rPr lang="zh-CN" altLang="en-US" sz="2400" b="1">
                <a:ea typeface="微软雅黑" panose="020B0503020204020204" pitchFamily="34" charset="-122"/>
              </a:rPr>
              <a:t>期：</a:t>
            </a:r>
            <a:r>
              <a:rPr lang="zh-CN" altLang="en-US" sz="1800">
                <a:ea typeface="微软雅黑" panose="020B0503020204020204" pitchFamily="34" charset="-122"/>
              </a:rPr>
              <a:t>手术治疗</a:t>
            </a:r>
            <a:endParaRPr lang="zh-CN" altLang="en-US" sz="2400" b="1">
              <a:ea typeface="微软雅黑" panose="020B0503020204020204" pitchFamily="34" charset="-122"/>
            </a:endParaRPr>
          </a:p>
          <a:p>
            <a:pPr marL="0" indent="0">
              <a:lnSpc>
                <a:spcPct val="170000"/>
              </a:lnSpc>
              <a:buFont typeface="Arial" panose="020B0604020202020204" pitchFamily="34" charset="0"/>
              <a:buNone/>
            </a:pPr>
            <a:r>
              <a:rPr lang="en-US" altLang="zh-CN" sz="2400" b="1">
                <a:ea typeface="微软雅黑" panose="020B0503020204020204" pitchFamily="34" charset="-122"/>
                <a:sym typeface="+mn-ea"/>
              </a:rPr>
              <a:t>2</a:t>
            </a:r>
            <a:r>
              <a:rPr lang="zh-CN" altLang="en-US" sz="2400" b="1">
                <a:ea typeface="微软雅黑" panose="020B0503020204020204" pitchFamily="34" charset="-122"/>
                <a:sym typeface="+mn-ea"/>
              </a:rPr>
              <a:t>、宫颈浸润癌：</a:t>
            </a:r>
            <a:r>
              <a:rPr lang="zh-CN" altLang="en-US" sz="1800">
                <a:ea typeface="微软雅黑" panose="020B0503020204020204" pitchFamily="34" charset="-122"/>
                <a:sym typeface="+mn-ea"/>
              </a:rPr>
              <a:t>同步放化疗+手术</a:t>
            </a:r>
            <a:endParaRPr lang="zh-CN" altLang="en-US" sz="1800">
              <a:ea typeface="微软雅黑" panose="020B0503020204020204" pitchFamily="34" charset="-122"/>
              <a:sym typeface="+mn-ea"/>
            </a:endParaRPr>
          </a:p>
          <a:p>
            <a:pPr marL="0" indent="0">
              <a:lnSpc>
                <a:spcPct val="170000"/>
              </a:lnSpc>
              <a:buFont typeface="Arial" panose="020B0604020202020204" pitchFamily="34" charset="0"/>
              <a:buNone/>
            </a:pPr>
            <a:r>
              <a:rPr lang="en-US" altLang="zh-CN" sz="2400" b="1">
                <a:ea typeface="微软雅黑" panose="020B0503020204020204" pitchFamily="34" charset="-122"/>
                <a:sym typeface="+mn-ea"/>
              </a:rPr>
              <a:t>3</a:t>
            </a:r>
            <a:r>
              <a:rPr lang="zh-CN" altLang="en-US" sz="2400" b="1">
                <a:ea typeface="微软雅黑" panose="020B0503020204020204" pitchFamily="34" charset="-122"/>
                <a:sym typeface="+mn-ea"/>
              </a:rPr>
              <a:t>、</a:t>
            </a:r>
            <a:r>
              <a:rPr lang="en-US" altLang="zh-CN" sz="2400" b="1">
                <a:ea typeface="微软雅黑" panose="020B0503020204020204" pitchFamily="34" charset="-122"/>
                <a:sym typeface="+mn-ea"/>
              </a:rPr>
              <a:t>IIB-IVA</a:t>
            </a:r>
            <a:r>
              <a:rPr lang="zh-CN" altLang="en-US" sz="2400" b="1">
                <a:ea typeface="微软雅黑" panose="020B0503020204020204" pitchFamily="34" charset="-122"/>
                <a:sym typeface="+mn-ea"/>
              </a:rPr>
              <a:t>期：</a:t>
            </a:r>
            <a:r>
              <a:rPr lang="zh-CN" altLang="en-US" sz="1800">
                <a:ea typeface="微软雅黑" panose="020B0503020204020204" pitchFamily="34" charset="-122"/>
                <a:sym typeface="+mn-ea"/>
              </a:rPr>
              <a:t>同步放化疗。</a:t>
            </a:r>
            <a:endParaRPr lang="zh-CN" altLang="en-US" sz="2400" b="1">
              <a:ea typeface="微软雅黑" panose="020B0503020204020204" pitchFamily="34" charset="-122"/>
              <a:sym typeface="+mn-ea"/>
            </a:endParaRPr>
          </a:p>
          <a:p>
            <a:pPr marL="0" indent="0">
              <a:lnSpc>
                <a:spcPct val="170000"/>
              </a:lnSpc>
              <a:buFont typeface="Arial" panose="020B0604020202020204" pitchFamily="34" charset="0"/>
              <a:buNone/>
            </a:pPr>
            <a:r>
              <a:rPr lang="en-US" altLang="zh-CN" sz="2400" b="1">
                <a:ea typeface="微软雅黑" panose="020B0503020204020204" pitchFamily="34" charset="-122"/>
                <a:sym typeface="+mn-ea"/>
              </a:rPr>
              <a:t>4</a:t>
            </a:r>
            <a:r>
              <a:rPr lang="zh-CN" altLang="en-US" sz="2400" b="1">
                <a:ea typeface="微软雅黑" panose="020B0503020204020204" pitchFamily="34" charset="-122"/>
                <a:sym typeface="+mn-ea"/>
              </a:rPr>
              <a:t>、</a:t>
            </a:r>
            <a:r>
              <a:rPr lang="en-US" altLang="zh-CN" sz="2400" b="1">
                <a:ea typeface="微软雅黑" panose="020B0503020204020204" pitchFamily="34" charset="-122"/>
                <a:sym typeface="+mn-ea"/>
              </a:rPr>
              <a:t>IVB</a:t>
            </a:r>
            <a:r>
              <a:rPr lang="zh-CN" altLang="en-US" sz="2400" b="1">
                <a:ea typeface="微软雅黑" panose="020B0503020204020204" pitchFamily="34" charset="-122"/>
                <a:sym typeface="+mn-ea"/>
              </a:rPr>
              <a:t>期：</a:t>
            </a:r>
            <a:r>
              <a:rPr lang="zh-CN" altLang="en-US" sz="1800">
                <a:ea typeface="微软雅黑" panose="020B0503020204020204" pitchFamily="34" charset="-122"/>
                <a:sym typeface="+mn-ea"/>
              </a:rPr>
              <a:t>以系统治疗为主，支持治疗相辅助，部分患者可联合局部手术或个体化放疗。</a:t>
            </a:r>
            <a:endParaRPr lang="zh-CN" altLang="en-US" sz="1800">
              <a:ea typeface="微软雅黑" panose="020B0503020204020204" pitchFamily="34" charset="-122"/>
              <a:sym typeface="+mn-ea"/>
            </a:endParaRPr>
          </a:p>
          <a:p>
            <a:pPr marL="285750" indent="-285750">
              <a:buFont typeface="Arial" panose="020B0604020202020204" pitchFamily="34" charset="0"/>
              <a:buChar char="•"/>
            </a:pPr>
            <a:endParaRPr lang="zh-CN" altLang="en-US" sz="1800">
              <a:ea typeface="微软雅黑" panose="020B0503020204020204" pitchFamily="34" charset="-122"/>
              <a:sym typeface="+mn-ea"/>
            </a:endParaRPr>
          </a:p>
          <a:p>
            <a:pPr marL="285750" indent="-285750">
              <a:buFont typeface="Arial" panose="020B0604020202020204" pitchFamily="34" charset="0"/>
              <a:buChar char="•"/>
            </a:pPr>
            <a:endParaRPr lang="zh-CN" altLang="en-US">
              <a:ea typeface="微软雅黑" panose="020B0503020204020204" pitchFamily="34" charset="-122"/>
              <a:sym typeface="+mn-ea"/>
            </a:endParaRPr>
          </a:p>
          <a:p>
            <a:pPr marL="285750" indent="-285750">
              <a:buFont typeface="Arial" panose="020B0604020202020204" pitchFamily="34" charset="0"/>
              <a:buChar char="•"/>
            </a:pPr>
            <a:endParaRPr lang="zh-CN" altLang="en-US">
              <a:ea typeface="微软雅黑" panose="020B0503020204020204" pitchFamily="34" charset="-122"/>
              <a:sym typeface="+mn-ea"/>
            </a:endParaRPr>
          </a:p>
          <a:p>
            <a:pPr marL="285750" indent="-285750">
              <a:buFont typeface="Arial" panose="020B0604020202020204" pitchFamily="34" charset="0"/>
              <a:buChar char="•"/>
            </a:pPr>
            <a:endParaRPr lang="zh-CN" altLang="en-US">
              <a:ea typeface="微软雅黑" panose="020B0503020204020204" pitchFamily="34" charset="-122"/>
              <a:sym typeface="+mn-ea"/>
            </a:endParaRPr>
          </a:p>
          <a:p>
            <a:pPr marL="285750" indent="-285750">
              <a:buFont typeface="Arial" panose="020B0604020202020204" pitchFamily="34" charset="0"/>
              <a:buChar char="•"/>
            </a:pPr>
            <a:endParaRPr lang="zh-CN" altLang="en-US">
              <a:ea typeface="微软雅黑" panose="020B0503020204020204" pitchFamily="34" charset="-122"/>
            </a:endParaRPr>
          </a:p>
          <a:p>
            <a:pPr marL="285750" indent="-285750">
              <a:buFont typeface="Arial" panose="020B0604020202020204" pitchFamily="34" charset="0"/>
              <a:buChar char="•"/>
            </a:pPr>
            <a:endParaRPr lang="zh-CN" altLang="en-US">
              <a:ea typeface="微软雅黑" panose="020B0503020204020204" pitchFamily="34" charset="-122"/>
            </a:endParaRPr>
          </a:p>
          <a:p>
            <a:endParaRPr lang="zh-CN" altLang="en-US">
              <a:ea typeface="微软雅黑" panose="020B0503020204020204" pitchFamily="34" charset="-122"/>
            </a:endParaRPr>
          </a:p>
        </p:txBody>
      </p:sp>
      <p:pic>
        <p:nvPicPr>
          <p:cNvPr id="3" name="图片 2" descr="2"/>
          <p:cNvPicPr>
            <a:picLocks noChangeAspect="1"/>
          </p:cNvPicPr>
          <p:nvPr/>
        </p:nvPicPr>
        <p:blipFill>
          <a:blip r:embed="rId1">
            <a:clrChange>
              <a:clrFrom>
                <a:srgbClr val="FDFDFD">
                  <a:alpha val="100000"/>
                </a:srgbClr>
              </a:clrFrom>
              <a:clrTo>
                <a:srgbClr val="FDFDFD">
                  <a:alpha val="100000"/>
                  <a:alpha val="0"/>
                </a:srgbClr>
              </a:clrTo>
            </a:clrChange>
          </a:blip>
          <a:stretch>
            <a:fillRect/>
          </a:stretch>
        </p:blipFill>
        <p:spPr>
          <a:xfrm>
            <a:off x="7725410" y="3688080"/>
            <a:ext cx="3496310" cy="2547620"/>
          </a:xfrm>
          <a:prstGeom prst="rect">
            <a:avLst/>
          </a:prstGeom>
        </p:spPr>
      </p:pic>
      <p:sp>
        <p:nvSpPr>
          <p:cNvPr id="7" name="文本框 6"/>
          <p:cNvSpPr txBox="1"/>
          <p:nvPr>
            <p:custDataLst>
              <p:tags r:id="rId2"/>
            </p:custDataLst>
          </p:nvPr>
        </p:nvSpPr>
        <p:spPr>
          <a:xfrm>
            <a:off x="9828678" y="123856"/>
            <a:ext cx="3035521" cy="578321"/>
          </a:xfrm>
          <a:prstGeom prst="rect">
            <a:avLst/>
          </a:prstGeom>
          <a:solidFill>
            <a:schemeClr val="bg1"/>
          </a:solidFill>
        </p:spPr>
        <p:txBody>
          <a:bodyPr wrap="square" rtlCol="0">
            <a:noAutofit/>
          </a:bodyPr>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关东街汤逊湖</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社区卫生服务中心</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pic>
        <p:nvPicPr>
          <p:cNvPr id="102" name="图片 101"/>
          <p:cNvPicPr/>
          <p:nvPr>
            <p:custDataLst>
              <p:tags r:id="rId3"/>
            </p:custDataLst>
          </p:nvPr>
        </p:nvPicPr>
        <p:blipFill>
          <a:blip r:embed="rId4"/>
          <a:srcRect b="3251"/>
          <a:stretch>
            <a:fillRect/>
          </a:stretch>
        </p:blipFill>
        <p:spPr>
          <a:xfrm>
            <a:off x="9023469" y="52663"/>
            <a:ext cx="819565" cy="718269"/>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fill="hold"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8"/>
          <p:cNvSpPr/>
          <p:nvPr/>
        </p:nvSpPr>
        <p:spPr bwMode="auto">
          <a:xfrm>
            <a:off x="1299521" y="1798134"/>
            <a:ext cx="3566664" cy="356282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chemeClr val="accent4">
              <a:lumMod val="60000"/>
              <a:lumOff val="40000"/>
            </a:schemeClr>
          </a:solidFill>
          <a:ln w="0">
            <a:noFill/>
            <a:prstDash val="solid"/>
            <a:round/>
          </a:ln>
        </p:spPr>
        <p:txBody>
          <a:bodyPr vert="horz" wrap="square" lIns="128566" tIns="64283" rIns="128566" bIns="64283" numCol="1" anchor="t" anchorCtr="0" compatLnSpc="1"/>
          <a:lstStyle/>
          <a:p>
            <a:endParaRPr lang="zh-CN" altLang="en-US" sz="2000" dirty="0">
              <a:latin typeface="印品黑体" panose="00000500000000000000" pitchFamily="2" charset="-122"/>
              <a:ea typeface="印品黑体" panose="00000500000000000000" pitchFamily="2" charset="-122"/>
            </a:endParaRPr>
          </a:p>
        </p:txBody>
      </p:sp>
      <p:sp>
        <p:nvSpPr>
          <p:cNvPr id="2050" name="文本框 2"/>
          <p:cNvSpPr txBox="1">
            <a:spLocks noChangeArrowheads="1"/>
          </p:cNvSpPr>
          <p:nvPr>
            <p:custDataLst>
              <p:tags r:id="rId1"/>
            </p:custDataLst>
          </p:nvPr>
        </p:nvSpPr>
        <p:spPr bwMode="auto">
          <a:xfrm>
            <a:off x="2234861" y="2449017"/>
            <a:ext cx="1695986" cy="156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0200" b="1" dirty="0">
                <a:solidFill>
                  <a:schemeClr val="bg1"/>
                </a:solidFill>
                <a:latin typeface="印品黑体" panose="00000500000000000000" pitchFamily="2" charset="-122"/>
                <a:ea typeface="印品黑体" panose="00000500000000000000" pitchFamily="2" charset="-122"/>
                <a:cs typeface="Times New Roman" panose="02020603050405020304" pitchFamily="18" charset="0"/>
                <a:sym typeface="Arial" panose="020B0604020202020204" pitchFamily="34" charset="0"/>
              </a:rPr>
              <a:t>02</a:t>
            </a:r>
            <a:endParaRPr lang="zh-CN" altLang="en-US" sz="10200" b="1" dirty="0">
              <a:solidFill>
                <a:schemeClr val="bg1"/>
              </a:solidFill>
              <a:latin typeface="印品黑体" panose="00000500000000000000" pitchFamily="2" charset="-122"/>
              <a:ea typeface="印品黑体" panose="00000500000000000000" pitchFamily="2" charset="-122"/>
              <a:cs typeface="Times New Roman" panose="02020603050405020304" pitchFamily="18" charset="0"/>
              <a:sym typeface="Arial" panose="020B0604020202020204" pitchFamily="34" charset="0"/>
            </a:endParaRPr>
          </a:p>
        </p:txBody>
      </p:sp>
      <p:cxnSp>
        <p:nvCxnSpPr>
          <p:cNvPr id="7" name="直接连接符 6"/>
          <p:cNvCxnSpPr>
            <a:stCxn id="8" idx="1"/>
          </p:cNvCxnSpPr>
          <p:nvPr>
            <p:custDataLst>
              <p:tags r:id="rId2"/>
            </p:custDataLst>
          </p:nvPr>
        </p:nvCxnSpPr>
        <p:spPr>
          <a:xfrm>
            <a:off x="4815957" y="3672205"/>
            <a:ext cx="6365875" cy="36195"/>
          </a:xfrm>
          <a:prstGeom prst="line">
            <a:avLst/>
          </a:prstGeom>
          <a:ln w="12700">
            <a:solidFill>
              <a:schemeClr val="accent4">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52" name="文本框 11"/>
          <p:cNvSpPr txBox="1">
            <a:spLocks noChangeArrowheads="1"/>
          </p:cNvSpPr>
          <p:nvPr>
            <p:custDataLst>
              <p:tags r:id="rId3"/>
            </p:custDataLst>
          </p:nvPr>
        </p:nvSpPr>
        <p:spPr bwMode="auto">
          <a:xfrm>
            <a:off x="1349687" y="3868624"/>
            <a:ext cx="3466335" cy="430887"/>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dirty="0">
                <a:solidFill>
                  <a:schemeClr val="bg1"/>
                </a:solidFill>
                <a:latin typeface="印品黑体" panose="00000500000000000000" pitchFamily="2" charset="-122"/>
                <a:ea typeface="印品黑体" panose="00000500000000000000" pitchFamily="2" charset="-122"/>
                <a:cs typeface="Times New Roman" panose="02020603050405020304" pitchFamily="18" charset="0"/>
                <a:sym typeface="Arial" panose="020B0604020202020204" pitchFamily="34" charset="0"/>
              </a:rPr>
              <a:t>章节 </a:t>
            </a:r>
            <a:r>
              <a:rPr lang="en-US" altLang="zh-CN" sz="2800" b="1" dirty="0">
                <a:solidFill>
                  <a:schemeClr val="bg1"/>
                </a:solidFill>
                <a:latin typeface="印品黑体" panose="00000500000000000000" pitchFamily="2" charset="-122"/>
                <a:ea typeface="印品黑体" panose="00000500000000000000" pitchFamily="2" charset="-122"/>
                <a:cs typeface="Times New Roman" panose="02020603050405020304" pitchFamily="18" charset="0"/>
                <a:sym typeface="Arial" panose="020B0604020202020204" pitchFamily="34" charset="0"/>
              </a:rPr>
              <a:t>PART</a:t>
            </a:r>
            <a:endParaRPr lang="zh-CN" altLang="en-US" sz="2800" b="1" dirty="0">
              <a:solidFill>
                <a:schemeClr val="bg1"/>
              </a:solidFill>
              <a:latin typeface="印品黑体" panose="00000500000000000000" pitchFamily="2" charset="-122"/>
              <a:ea typeface="印品黑体" panose="00000500000000000000" pitchFamily="2" charset="-122"/>
              <a:cs typeface="Times New Roman" panose="02020603050405020304" pitchFamily="18" charset="0"/>
              <a:sym typeface="Arial" panose="020B0604020202020204" pitchFamily="34" charset="0"/>
            </a:endParaRPr>
          </a:p>
        </p:txBody>
      </p:sp>
      <p:sp>
        <p:nvSpPr>
          <p:cNvPr id="8" name="矩形 7"/>
          <p:cNvSpPr/>
          <p:nvPr/>
        </p:nvSpPr>
        <p:spPr>
          <a:xfrm>
            <a:off x="4815840" y="2748915"/>
            <a:ext cx="6449060" cy="1846580"/>
          </a:xfrm>
          <a:prstGeom prst="rect">
            <a:avLst/>
          </a:prstGeom>
        </p:spPr>
        <p:txBody>
          <a:bodyPr wrap="square" lIns="0" tIns="0" rIns="0" bIns="0">
            <a:spAutoFit/>
          </a:bodyPr>
          <a:lstStyle/>
          <a:p>
            <a:r>
              <a:rPr lang="zh-CN" altLang="en-US" sz="6000" b="1"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乳腺癌的现状</a:t>
            </a:r>
            <a:endParaRPr lang="zh-CN" altLang="en-US" sz="60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endParaRPr>
          </a:p>
          <a:p>
            <a:r>
              <a:rPr lang="zh-CN" altLang="en-US" sz="6000" b="1"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及三级预防</a:t>
            </a:r>
            <a:endParaRPr lang="zh-CN" altLang="en-US" sz="6000" b="1"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Tree>
    <p:custDataLst>
      <p:tags r:id="rId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fill="hold" grpId="0" nodeType="clickEffect" p14:presetBounceEnd="4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40000">
                                          <p:cBhvr additive="base">
                                            <p:cTn id="7" dur="1500" fill="hold"/>
                                            <p:tgtEl>
                                              <p:spTgt spid="15"/>
                                            </p:tgtEl>
                                            <p:attrNameLst>
                                              <p:attrName>ppt_x</p:attrName>
                                            </p:attrNameLst>
                                          </p:cBhvr>
                                          <p:tavLst>
                                            <p:tav tm="0">
                                              <p:val>
                                                <p:strVal val="0-#ppt_w/2"/>
                                              </p:val>
                                            </p:tav>
                                            <p:tav tm="100000">
                                              <p:val>
                                                <p:strVal val="#ppt_x"/>
                                              </p:val>
                                            </p:tav>
                                          </p:tavLst>
                                        </p:anim>
                                        <p:anim calcmode="lin" valueType="num" p14:bounceEnd="40000">
                                          <p:cBhvr additive="base">
                                            <p:cTn id="8" dur="1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additive="base">
                                            <p:cTn id="18" dur="500" fill="hold"/>
                                            <p:tgtEl>
                                              <p:spTgt spid="2052"/>
                                            </p:tgtEl>
                                            <p:attrNameLst>
                                              <p:attrName>ppt_x</p:attrName>
                                            </p:attrNameLst>
                                          </p:cBhvr>
                                          <p:tavLst>
                                            <p:tav tm="0">
                                              <p:val>
                                                <p:strVal val="0-#ppt_w/2"/>
                                              </p:val>
                                            </p:tav>
                                            <p:tav tm="100000">
                                              <p:val>
                                                <p:strVal val="#ppt_x"/>
                                              </p:val>
                                            </p:tav>
                                          </p:tavLst>
                                        </p:anim>
                                        <p:anim calcmode="lin" valueType="num">
                                          <p:cBhvr additive="base">
                                            <p:cTn id="19"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4*#ppt_w"/>
                                              </p:val>
                                            </p:tav>
                                            <p:tav tm="100000">
                                              <p:val>
                                                <p:strVal val="#ppt_w"/>
                                              </p:val>
                                            </p:tav>
                                          </p:tavLst>
                                        </p:anim>
                                        <p:anim calcmode="lin" valueType="num">
                                          <p:cBhvr>
                                            <p:cTn id="25"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2050" grpId="0"/>
          <p:bldP spid="2052" grpId="0"/>
          <p:bldP spid="8"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0-#ppt_w/2"/>
                                              </p:val>
                                            </p:tav>
                                            <p:tav tm="100000">
                                              <p:val>
                                                <p:strVal val="#ppt_x"/>
                                              </p:val>
                                            </p:tav>
                                          </p:tavLst>
                                        </p:anim>
                                        <p:anim calcmode="lin" valueType="num">
                                          <p:cBhvr additive="base">
                                            <p:cTn id="8" dur="1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additive="base">
                                            <p:cTn id="18" dur="500" fill="hold"/>
                                            <p:tgtEl>
                                              <p:spTgt spid="2052"/>
                                            </p:tgtEl>
                                            <p:attrNameLst>
                                              <p:attrName>ppt_x</p:attrName>
                                            </p:attrNameLst>
                                          </p:cBhvr>
                                          <p:tavLst>
                                            <p:tav tm="0">
                                              <p:val>
                                                <p:strVal val="0-#ppt_w/2"/>
                                              </p:val>
                                            </p:tav>
                                            <p:tav tm="100000">
                                              <p:val>
                                                <p:strVal val="#ppt_x"/>
                                              </p:val>
                                            </p:tav>
                                          </p:tavLst>
                                        </p:anim>
                                        <p:anim calcmode="lin" valueType="num">
                                          <p:cBhvr additive="base">
                                            <p:cTn id="19"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4*#ppt_w"/>
                                              </p:val>
                                            </p:tav>
                                            <p:tav tm="100000">
                                              <p:val>
                                                <p:strVal val="#ppt_w"/>
                                              </p:val>
                                            </p:tav>
                                          </p:tavLst>
                                        </p:anim>
                                        <p:anim calcmode="lin" valueType="num">
                                          <p:cBhvr>
                                            <p:cTn id="25"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2050" grpId="0"/>
          <p:bldP spid="2052" grpId="0"/>
          <p:bldP spid="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12"/>
          <p:cNvSpPr txBox="1">
            <a:spLocks noChangeArrowheads="1"/>
          </p:cNvSpPr>
          <p:nvPr/>
        </p:nvSpPr>
        <p:spPr bwMode="auto">
          <a:xfrm>
            <a:off x="638175" y="375920"/>
            <a:ext cx="641731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乳腺癌的定义及</a:t>
            </a:r>
            <a:r>
              <a:rPr lang="zh-CN" sz="3200" b="1" dirty="0">
                <a:latin typeface="印品黑体" panose="00000500000000000000" pitchFamily="2" charset="-122"/>
                <a:ea typeface="印品黑体" panose="00000500000000000000" pitchFamily="2" charset="-122"/>
                <a:cs typeface="+mn-ea"/>
                <a:sym typeface="Arial" panose="020B0604020202020204" pitchFamily="34" charset="0"/>
              </a:rPr>
              <a:t>现状</a:t>
            </a:r>
            <a:endParaRPr lang="zh-CN"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34" name="文本框 12"/>
          <p:cNvSpPr txBox="1">
            <a:spLocks noChangeArrowheads="1"/>
          </p:cNvSpPr>
          <p:nvPr/>
        </p:nvSpPr>
        <p:spPr bwMode="auto">
          <a:xfrm>
            <a:off x="668655" y="1295400"/>
            <a:ext cx="11061700" cy="545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nSpc>
                <a:spcPct val="150000"/>
              </a:lnSpc>
            </a:pPr>
            <a:r>
              <a:rPr lang="zh-CN" altLang="en-US" sz="24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定义：</a:t>
            </a:r>
            <a:r>
              <a:rPr lang="zh-CN" altLang="en-US" sz="2400" dirty="0">
                <a:solidFill>
                  <a:srgbClr val="FF0000"/>
                </a:solidFill>
                <a:latin typeface="印品黑体" panose="00000500000000000000" pitchFamily="2" charset="-122"/>
                <a:ea typeface="印品黑体" panose="00000500000000000000" pitchFamily="2" charset="-122"/>
                <a:cs typeface="+mn-ea"/>
                <a:sym typeface="Arial" panose="020B0604020202020204" pitchFamily="34" charset="0"/>
              </a:rPr>
              <a:t>乳腺癌</a:t>
            </a:r>
            <a:r>
              <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是乳腺导管上皮细胞在各种内外致癌因素作用下，细胞失去正常特性而异常增生，以致超过自我修复的限度而发生癌变的疾病。</a:t>
            </a:r>
            <a:endParaRPr lang="en-US" altLang="zh-CN"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a:p>
            <a:pPr>
              <a:lnSpc>
                <a:spcPct val="150000"/>
              </a:lnSpc>
            </a:pPr>
            <a:endParaRPr lang="en-US" altLang="zh-CN"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a:p>
            <a:pPr>
              <a:lnSpc>
                <a:spcPct val="150000"/>
              </a:lnSpc>
            </a:pPr>
            <a:r>
              <a:rPr lang="en-US" altLang="zh-CN"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2020</a:t>
            </a:r>
            <a:r>
              <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年，全球乳腺癌新增人数达</a:t>
            </a:r>
            <a:r>
              <a:rPr lang="en-US" altLang="zh-CN"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226</a:t>
            </a:r>
            <a:r>
              <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万，首次超过肺癌，称为</a:t>
            </a:r>
            <a:r>
              <a:rPr lang="en-US" altLang="zh-CN"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a:t>
            </a:r>
            <a:r>
              <a:rPr lang="zh-CN" altLang="en-US" sz="2400" dirty="0">
                <a:solidFill>
                  <a:srgbClr val="FF0000"/>
                </a:solidFill>
                <a:latin typeface="印品黑体" panose="00000500000000000000" pitchFamily="2" charset="-122"/>
                <a:ea typeface="印品黑体" panose="00000500000000000000" pitchFamily="2" charset="-122"/>
                <a:cs typeface="+mn-ea"/>
                <a:sym typeface="Arial" panose="020B0604020202020204" pitchFamily="34" charset="0"/>
              </a:rPr>
              <a:t>全球第一大癌</a:t>
            </a:r>
            <a:r>
              <a:rPr lang="en-US" altLang="zh-CN"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a:t>
            </a:r>
            <a:r>
              <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，其中</a:t>
            </a:r>
            <a:r>
              <a:rPr lang="en-US" altLang="zh-CN"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19%</a:t>
            </a:r>
            <a:r>
              <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在中国。</a:t>
            </a:r>
            <a:endPar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a:p>
            <a:pPr>
              <a:lnSpc>
                <a:spcPct val="150000"/>
              </a:lnSpc>
            </a:pPr>
            <a:r>
              <a:rPr lang="en-US" altLang="zh-CN"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1990-2019</a:t>
            </a:r>
            <a:r>
              <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年，中国乳腺癌发病率快速上升。</a:t>
            </a:r>
            <a:endPar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pic>
        <p:nvPicPr>
          <p:cNvPr id="2" name="图片 1"/>
          <p:cNvPicPr>
            <a:picLocks noChangeAspect="1"/>
          </p:cNvPicPr>
          <p:nvPr/>
        </p:nvPicPr>
        <p:blipFill>
          <a:blip r:embed="rId1"/>
          <a:stretch>
            <a:fillRect/>
          </a:stretch>
        </p:blipFill>
        <p:spPr>
          <a:xfrm>
            <a:off x="8949690" y="3772535"/>
            <a:ext cx="2281555" cy="2976880"/>
          </a:xfrm>
          <a:prstGeom prst="rect">
            <a:avLst/>
          </a:prstGeom>
        </p:spPr>
      </p:pic>
      <p:sp>
        <p:nvSpPr>
          <p:cNvPr id="7" name="文本框 6"/>
          <p:cNvSpPr txBox="1"/>
          <p:nvPr>
            <p:custDataLst>
              <p:tags r:id="rId2"/>
            </p:custDataLst>
          </p:nvPr>
        </p:nvSpPr>
        <p:spPr>
          <a:xfrm>
            <a:off x="9828678" y="123856"/>
            <a:ext cx="3035521" cy="578321"/>
          </a:xfrm>
          <a:prstGeom prst="rect">
            <a:avLst/>
          </a:prstGeom>
          <a:solidFill>
            <a:schemeClr val="bg1"/>
          </a:solidFill>
        </p:spPr>
        <p:txBody>
          <a:bodyPr wrap="square" rtlCol="0">
            <a:noAutofit/>
          </a:bodyPr>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关东街汤逊湖</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社区卫生服务中心</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pic>
        <p:nvPicPr>
          <p:cNvPr id="102" name="图片 101"/>
          <p:cNvPicPr/>
          <p:nvPr>
            <p:custDataLst>
              <p:tags r:id="rId3"/>
            </p:custDataLst>
          </p:nvPr>
        </p:nvPicPr>
        <p:blipFill>
          <a:blip r:embed="rId4"/>
          <a:srcRect b="3251"/>
          <a:stretch>
            <a:fillRect/>
          </a:stretch>
        </p:blipFill>
        <p:spPr>
          <a:xfrm>
            <a:off x="9023469" y="52663"/>
            <a:ext cx="819565" cy="718269"/>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fill="hold"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12"/>
          <p:cNvSpPr txBox="1">
            <a:spLocks noChangeArrowheads="1"/>
          </p:cNvSpPr>
          <p:nvPr/>
        </p:nvSpPr>
        <p:spPr bwMode="auto">
          <a:xfrm>
            <a:off x="638175" y="375920"/>
            <a:ext cx="641731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sz="3200" b="1" dirty="0">
                <a:latin typeface="印品黑体" panose="00000500000000000000" pitchFamily="2" charset="-122"/>
                <a:ea typeface="印品黑体" panose="00000500000000000000" pitchFamily="2" charset="-122"/>
                <a:cs typeface="+mn-ea"/>
                <a:sym typeface="Arial" panose="020B0604020202020204" pitchFamily="34" charset="0"/>
              </a:rPr>
              <a:t>中国</a:t>
            </a:r>
            <a:r>
              <a:rPr lang="zh-CN" sz="3200" b="1" dirty="0">
                <a:solidFill>
                  <a:srgbClr val="FF0000"/>
                </a:solidFill>
                <a:latin typeface="印品黑体" panose="00000500000000000000" pitchFamily="2" charset="-122"/>
                <a:ea typeface="印品黑体" panose="00000500000000000000" pitchFamily="2" charset="-122"/>
                <a:cs typeface="+mn-ea"/>
                <a:sym typeface="Arial" panose="020B0604020202020204" pitchFamily="34" charset="0"/>
              </a:rPr>
              <a:t>乳腺癌</a:t>
            </a:r>
            <a:r>
              <a:rPr lang="zh-CN" sz="3200" b="1" dirty="0">
                <a:latin typeface="印品黑体" panose="00000500000000000000" pitchFamily="2" charset="-122"/>
                <a:ea typeface="印品黑体" panose="00000500000000000000" pitchFamily="2" charset="-122"/>
                <a:cs typeface="+mn-ea"/>
                <a:sym typeface="Arial" panose="020B0604020202020204" pitchFamily="34" charset="0"/>
              </a:rPr>
              <a:t>的现状及特点</a:t>
            </a:r>
            <a:endParaRPr lang="zh-CN"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34" name="文本框 12"/>
          <p:cNvSpPr txBox="1">
            <a:spLocks noChangeArrowheads="1"/>
          </p:cNvSpPr>
          <p:nvPr/>
        </p:nvSpPr>
        <p:spPr bwMode="auto">
          <a:xfrm>
            <a:off x="1007745" y="1656080"/>
            <a:ext cx="5248910" cy="4208780"/>
          </a:xfrm>
          <a:prstGeom prst="rect">
            <a:avLst/>
          </a:prstGeom>
          <a:solidFill>
            <a:schemeClr val="accent4">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lnSpc>
                <a:spcPct val="120000"/>
              </a:lnSpc>
            </a:pPr>
            <a:r>
              <a:rPr lang="zh-CN" altLang="en-US" sz="24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现状</a:t>
            </a:r>
            <a:endPar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a:p>
            <a:pPr algn="ctr">
              <a:lnSpc>
                <a:spcPct val="150000"/>
              </a:lnSpc>
            </a:pPr>
            <a:r>
              <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绝大多数乳腺癌诊断时可触及肿块</a:t>
            </a:r>
            <a:endPar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a:p>
            <a:pPr algn="ctr">
              <a:lnSpc>
                <a:spcPct val="150000"/>
              </a:lnSpc>
            </a:pPr>
            <a:r>
              <a:rPr lang="en-US" altLang="zh-CN"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91%</a:t>
            </a:r>
            <a:r>
              <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的病人临床有肿块</a:t>
            </a:r>
            <a:endPar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a:p>
            <a:pPr algn="ctr">
              <a:lnSpc>
                <a:spcPct val="150000"/>
              </a:lnSpc>
            </a:pPr>
            <a:r>
              <a:rPr lang="en-US" altLang="zh-CN"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71%</a:t>
            </a:r>
            <a:r>
              <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为无痛性肿块</a:t>
            </a:r>
            <a:endPar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a:p>
            <a:pPr algn="ctr">
              <a:lnSpc>
                <a:spcPct val="150000"/>
              </a:lnSpc>
            </a:pPr>
            <a:r>
              <a:rPr lang="en-US" altLang="zh-CN"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52%</a:t>
            </a:r>
            <a:r>
              <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为</a:t>
            </a:r>
            <a:r>
              <a:rPr lang="en-US" altLang="zh-CN"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T2</a:t>
            </a:r>
            <a:r>
              <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肿瘤</a:t>
            </a:r>
            <a:endPar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a:p>
            <a:pPr algn="ctr">
              <a:lnSpc>
                <a:spcPct val="150000"/>
              </a:lnSpc>
            </a:pPr>
            <a:r>
              <a:rPr lang="en-US" altLang="zh-CN"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41%</a:t>
            </a:r>
            <a:r>
              <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淋巴结阳性</a:t>
            </a:r>
            <a:endPar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2" name="文本框 12"/>
          <p:cNvSpPr txBox="1">
            <a:spLocks noChangeArrowheads="1"/>
          </p:cNvSpPr>
          <p:nvPr/>
        </p:nvSpPr>
        <p:spPr bwMode="auto">
          <a:xfrm>
            <a:off x="6536055" y="1639570"/>
            <a:ext cx="5157470" cy="4187190"/>
          </a:xfrm>
          <a:prstGeom prst="rect">
            <a:avLst/>
          </a:prstGeom>
          <a:solidFill>
            <a:schemeClr val="accent4">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lnSpc>
                <a:spcPct val="120000"/>
              </a:lnSpc>
            </a:pPr>
            <a:r>
              <a:rPr lang="zh-CN" altLang="en-US" sz="24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特点</a:t>
            </a:r>
            <a:endParaRPr lang="zh-CN" altLang="en-US" sz="24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a:p>
            <a:pPr algn="ctr">
              <a:lnSpc>
                <a:spcPct val="120000"/>
              </a:lnSpc>
            </a:pPr>
            <a:r>
              <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近</a:t>
            </a:r>
            <a:r>
              <a:rPr lang="en-US" altLang="zh-CN"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20</a:t>
            </a:r>
            <a:r>
              <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年发病率迅速上升</a:t>
            </a:r>
            <a:endPar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a:p>
            <a:pPr algn="ctr">
              <a:lnSpc>
                <a:spcPct val="120000"/>
              </a:lnSpc>
            </a:pPr>
            <a:r>
              <a:rPr lang="zh-CN"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乳腺癌发病年龄较美国年轻</a:t>
            </a:r>
            <a:endPar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a:p>
            <a:pPr algn="ctr">
              <a:lnSpc>
                <a:spcPct val="120000"/>
              </a:lnSpc>
            </a:pPr>
            <a:r>
              <a:rPr lang="zh-CN"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乳腺癌发病高峰年龄在</a:t>
            </a:r>
            <a:r>
              <a:rPr lang="en-US" altLang="zh-CN"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45-49</a:t>
            </a:r>
            <a:r>
              <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岁，随后</a:t>
            </a:r>
            <a:r>
              <a:rPr lang="en-US" altLang="zh-CN"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65-74</a:t>
            </a:r>
            <a:r>
              <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岁又出现另一个小高峰</a:t>
            </a:r>
            <a:endPar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a:p>
            <a:pPr algn="ctr">
              <a:lnSpc>
                <a:spcPct val="120000"/>
              </a:lnSpc>
            </a:pPr>
            <a:r>
              <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乳腺较小且致密，不利</a:t>
            </a:r>
            <a:r>
              <a:rPr lang="en-US" altLang="zh-CN"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X</a:t>
            </a:r>
            <a:r>
              <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线检查</a:t>
            </a:r>
            <a:endPar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a:p>
            <a:pPr algn="ctr">
              <a:lnSpc>
                <a:spcPct val="120000"/>
              </a:lnSpc>
            </a:pPr>
            <a:r>
              <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多有触诊发现，病期较晚</a:t>
            </a:r>
            <a:endPar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a:p>
            <a:pPr algn="ctr">
              <a:lnSpc>
                <a:spcPct val="120000"/>
              </a:lnSpc>
            </a:pPr>
            <a:r>
              <a:rPr lang="zh-CN" altLang="en-US" sz="24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死亡率与发病率之比远较西方为高</a:t>
            </a:r>
            <a:endParaRPr lang="zh-CN" altLang="en-US" sz="20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a:p>
            <a:pPr algn="ctr">
              <a:lnSpc>
                <a:spcPct val="120000"/>
              </a:lnSpc>
            </a:pPr>
            <a:endParaRPr lang="zh-CN" altLang="en-US" sz="2000"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7" name="文本框 6"/>
          <p:cNvSpPr txBox="1"/>
          <p:nvPr>
            <p:custDataLst>
              <p:tags r:id="rId1"/>
            </p:custDataLst>
          </p:nvPr>
        </p:nvSpPr>
        <p:spPr>
          <a:xfrm>
            <a:off x="9828678" y="123856"/>
            <a:ext cx="3035521" cy="578321"/>
          </a:xfrm>
          <a:prstGeom prst="rect">
            <a:avLst/>
          </a:prstGeom>
          <a:solidFill>
            <a:schemeClr val="bg1"/>
          </a:solidFill>
        </p:spPr>
        <p:txBody>
          <a:bodyPr wrap="square" rtlCol="0">
            <a:noAutofit/>
          </a:bodyPr>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关东街汤逊湖</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社区卫生服务中心</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pic>
        <p:nvPicPr>
          <p:cNvPr id="102" name="图片 101"/>
          <p:cNvPicPr/>
          <p:nvPr>
            <p:custDataLst>
              <p:tags r:id="rId2"/>
            </p:custDataLst>
          </p:nvPr>
        </p:nvPicPr>
        <p:blipFill>
          <a:blip r:embed="rId3"/>
          <a:srcRect b="3251"/>
          <a:stretch>
            <a:fillRect/>
          </a:stretch>
        </p:blipFill>
        <p:spPr>
          <a:xfrm>
            <a:off x="9023469" y="52663"/>
            <a:ext cx="819565" cy="718269"/>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fill="hold"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7581265" y="2104390"/>
            <a:ext cx="5101590" cy="4051300"/>
          </a:xfrm>
          <a:prstGeom prst="rect">
            <a:avLst/>
          </a:prstGeom>
        </p:spPr>
      </p:pic>
      <p:sp>
        <p:nvSpPr>
          <p:cNvPr id="3291" name="Shape 3291"/>
          <p:cNvSpPr/>
          <p:nvPr/>
        </p:nvSpPr>
        <p:spPr>
          <a:xfrm>
            <a:off x="830580" y="1705610"/>
            <a:ext cx="455930" cy="61087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3175" cap="flat">
            <a:solidFill>
              <a:srgbClr val="FFFFFF"/>
            </a:solidFill>
            <a:prstDash val="solid"/>
            <a:miter lim="400000"/>
          </a:ln>
          <a:effectLst/>
        </p:spPr>
        <p:txBody>
          <a:bodyPr wrap="square" lIns="0" tIns="0" rIns="0" bIns="0" numCol="1" anchor="t" anchorCtr="0">
            <a:spAutoFit/>
          </a:bodyPr>
          <a:lstStyle/>
          <a:p>
            <a:pPr lvl="0">
              <a:lnSpc>
                <a:spcPct val="120000"/>
              </a:lnSpc>
              <a:defRPr sz="3600">
                <a:solidFill>
                  <a:srgbClr val="FFFFFF"/>
                </a:solidFill>
              </a:defRPr>
            </a:pPr>
            <a:endParaRPr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59" name="文本框 12"/>
          <p:cNvSpPr txBox="1">
            <a:spLocks noChangeArrowheads="1"/>
          </p:cNvSpPr>
          <p:nvPr/>
        </p:nvSpPr>
        <p:spPr bwMode="auto">
          <a:xfrm>
            <a:off x="638175" y="375920"/>
            <a:ext cx="579183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sz="3200" b="1" dirty="0">
                <a:latin typeface="印品黑体" panose="00000500000000000000" pitchFamily="2" charset="-122"/>
                <a:ea typeface="印品黑体" panose="00000500000000000000" pitchFamily="2" charset="-122"/>
                <a:cs typeface="+mn-ea"/>
                <a:sym typeface="Arial" panose="020B0604020202020204" pitchFamily="34" charset="0"/>
              </a:rPr>
              <a:t>乳腺癌的病因及高危因素</a:t>
            </a:r>
            <a:endParaRPr lang="zh-CN"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2" name="文本框 1"/>
          <p:cNvSpPr txBox="1"/>
          <p:nvPr/>
        </p:nvSpPr>
        <p:spPr>
          <a:xfrm>
            <a:off x="956310" y="1341120"/>
            <a:ext cx="8686165" cy="2715895"/>
          </a:xfrm>
          <a:prstGeom prst="rect">
            <a:avLst/>
          </a:prstGeom>
          <a:noFill/>
        </p:spPr>
        <p:txBody>
          <a:bodyPr wrap="square" rtlCol="0" anchor="t">
            <a:noAutofit/>
          </a:bodyPr>
          <a:p>
            <a:pPr>
              <a:lnSpc>
                <a:spcPct val="130000"/>
              </a:lnSpc>
            </a:pPr>
            <a:r>
              <a:rPr lang="en-US" altLang="zh-CN" sz="2400">
                <a:ea typeface="微软雅黑" panose="020B0503020204020204" pitchFamily="34" charset="-122"/>
                <a:sym typeface="+mn-ea"/>
              </a:rPr>
              <a:t>1</a:t>
            </a:r>
            <a:r>
              <a:rPr lang="zh-CN" altLang="en-US" sz="2400">
                <a:ea typeface="微软雅黑" panose="020B0503020204020204" pitchFamily="34" charset="-122"/>
                <a:sym typeface="+mn-ea"/>
              </a:rPr>
              <a:t>、有乳腺癌或卵巢癌</a:t>
            </a:r>
            <a:r>
              <a:rPr lang="zh-CN" altLang="en-US" sz="2400">
                <a:solidFill>
                  <a:srgbClr val="FF0000"/>
                </a:solidFill>
                <a:ea typeface="微软雅黑" panose="020B0503020204020204" pitchFamily="34" charset="-122"/>
                <a:sym typeface="+mn-ea"/>
              </a:rPr>
              <a:t>家族史</a:t>
            </a:r>
            <a:r>
              <a:rPr lang="zh-CN" altLang="en-US" sz="2400">
                <a:ea typeface="微软雅黑" panose="020B0503020204020204" pitchFamily="34" charset="-122"/>
                <a:sym typeface="+mn-ea"/>
              </a:rPr>
              <a:t>；</a:t>
            </a:r>
            <a:endParaRPr lang="zh-CN" altLang="en-US" sz="2400">
              <a:ea typeface="微软雅黑" panose="020B0503020204020204" pitchFamily="34" charset="-122"/>
            </a:endParaRPr>
          </a:p>
          <a:p>
            <a:pPr>
              <a:lnSpc>
                <a:spcPct val="130000"/>
              </a:lnSpc>
            </a:pPr>
            <a:r>
              <a:rPr lang="en-US" altLang="zh-CN" sz="2400">
                <a:ea typeface="微软雅黑" panose="020B0503020204020204" pitchFamily="34" charset="-122"/>
                <a:sym typeface="+mn-ea"/>
              </a:rPr>
              <a:t>2</a:t>
            </a:r>
            <a:r>
              <a:rPr lang="zh-CN" altLang="en-US" sz="2400">
                <a:ea typeface="微软雅黑" panose="020B0503020204020204" pitchFamily="34" charset="-122"/>
                <a:sym typeface="+mn-ea"/>
              </a:rPr>
              <a:t>、月经</a:t>
            </a:r>
            <a:r>
              <a:rPr lang="zh-CN" altLang="en-US" sz="2400">
                <a:solidFill>
                  <a:srgbClr val="FF0000"/>
                </a:solidFill>
                <a:ea typeface="微软雅黑" panose="020B0503020204020204" pitchFamily="34" charset="-122"/>
                <a:sym typeface="+mn-ea"/>
              </a:rPr>
              <a:t>初潮过早</a:t>
            </a:r>
            <a:r>
              <a:rPr lang="zh-CN" altLang="en-US" sz="2400">
                <a:ea typeface="微软雅黑" panose="020B0503020204020204" pitchFamily="34" charset="-122"/>
                <a:sym typeface="+mn-ea"/>
              </a:rPr>
              <a:t>（＜</a:t>
            </a:r>
            <a:r>
              <a:rPr lang="en-US" altLang="zh-CN" sz="2400">
                <a:ea typeface="微软雅黑" panose="020B0503020204020204" pitchFamily="34" charset="-122"/>
                <a:sym typeface="+mn-ea"/>
              </a:rPr>
              <a:t>12</a:t>
            </a:r>
            <a:r>
              <a:rPr lang="zh-CN" altLang="en-US" sz="2400">
                <a:ea typeface="微软雅黑" panose="020B0503020204020204" pitchFamily="34" charset="-122"/>
                <a:sym typeface="+mn-ea"/>
              </a:rPr>
              <a:t>周岁）或</a:t>
            </a:r>
            <a:r>
              <a:rPr lang="zh-CN" altLang="en-US" sz="2400">
                <a:solidFill>
                  <a:srgbClr val="FF0000"/>
                </a:solidFill>
                <a:ea typeface="微软雅黑" panose="020B0503020204020204" pitchFamily="34" charset="-122"/>
                <a:sym typeface="+mn-ea"/>
              </a:rPr>
              <a:t>绝经过晚</a:t>
            </a:r>
            <a:r>
              <a:rPr lang="zh-CN" altLang="en-US" sz="2400">
                <a:ea typeface="微软雅黑" panose="020B0503020204020204" pitchFamily="34" charset="-122"/>
                <a:sym typeface="+mn-ea"/>
              </a:rPr>
              <a:t>（＞</a:t>
            </a:r>
            <a:r>
              <a:rPr lang="en-US" altLang="zh-CN" sz="2400">
                <a:ea typeface="微软雅黑" panose="020B0503020204020204" pitchFamily="34" charset="-122"/>
                <a:sym typeface="+mn-ea"/>
              </a:rPr>
              <a:t>55</a:t>
            </a:r>
            <a:r>
              <a:rPr lang="zh-CN" altLang="en-US" sz="2400">
                <a:ea typeface="微软雅黑" panose="020B0503020204020204" pitchFamily="34" charset="-122"/>
                <a:sym typeface="+mn-ea"/>
              </a:rPr>
              <a:t>周岁）；</a:t>
            </a:r>
            <a:endParaRPr lang="zh-CN" altLang="en-US" sz="2400">
              <a:ea typeface="微软雅黑" panose="020B0503020204020204" pitchFamily="34" charset="-122"/>
            </a:endParaRPr>
          </a:p>
          <a:p>
            <a:pPr>
              <a:lnSpc>
                <a:spcPct val="130000"/>
              </a:lnSpc>
            </a:pPr>
            <a:r>
              <a:rPr lang="en-US" altLang="zh-CN" sz="2400">
                <a:ea typeface="微软雅黑" panose="020B0503020204020204" pitchFamily="34" charset="-122"/>
                <a:sym typeface="+mn-ea"/>
              </a:rPr>
              <a:t>3</a:t>
            </a:r>
            <a:r>
              <a:rPr lang="zh-CN" altLang="en-US" sz="2400">
                <a:ea typeface="微软雅黑" panose="020B0503020204020204" pitchFamily="34" charset="-122"/>
                <a:sym typeface="+mn-ea"/>
              </a:rPr>
              <a:t>、未育、晚育及</a:t>
            </a:r>
            <a:r>
              <a:rPr lang="zh-CN" altLang="en-US" sz="2400">
                <a:solidFill>
                  <a:srgbClr val="FF0000"/>
                </a:solidFill>
                <a:ea typeface="微软雅黑" panose="020B0503020204020204" pitchFamily="34" charset="-122"/>
                <a:sym typeface="+mn-ea"/>
              </a:rPr>
              <a:t>未哺乳</a:t>
            </a:r>
            <a:r>
              <a:rPr lang="zh-CN" altLang="en-US" sz="2400">
                <a:ea typeface="微软雅黑" panose="020B0503020204020204" pitchFamily="34" charset="-122"/>
                <a:sym typeface="+mn-ea"/>
              </a:rPr>
              <a:t>；</a:t>
            </a:r>
            <a:endParaRPr lang="zh-CN" altLang="en-US" sz="2400">
              <a:ea typeface="微软雅黑" panose="020B0503020204020204" pitchFamily="34" charset="-122"/>
            </a:endParaRPr>
          </a:p>
          <a:p>
            <a:pPr>
              <a:lnSpc>
                <a:spcPct val="130000"/>
              </a:lnSpc>
            </a:pPr>
            <a:r>
              <a:rPr lang="en-US" altLang="zh-CN" sz="2400">
                <a:ea typeface="微软雅黑" panose="020B0503020204020204" pitchFamily="34" charset="-122"/>
                <a:sym typeface="+mn-ea"/>
              </a:rPr>
              <a:t>4</a:t>
            </a:r>
            <a:r>
              <a:rPr lang="zh-CN" altLang="en-US" sz="2400">
                <a:ea typeface="微软雅黑" panose="020B0503020204020204" pitchFamily="34" charset="-122"/>
                <a:sym typeface="+mn-ea"/>
              </a:rPr>
              <a:t>、长期服用外源性</a:t>
            </a:r>
            <a:r>
              <a:rPr lang="zh-CN" altLang="en-US" sz="2400">
                <a:solidFill>
                  <a:srgbClr val="FF0000"/>
                </a:solidFill>
                <a:ea typeface="微软雅黑" panose="020B0503020204020204" pitchFamily="34" charset="-122"/>
                <a:sym typeface="+mn-ea"/>
              </a:rPr>
              <a:t>雌激素</a:t>
            </a:r>
            <a:r>
              <a:rPr lang="zh-CN" altLang="en-US" sz="2400">
                <a:ea typeface="微软雅黑" panose="020B0503020204020204" pitchFamily="34" charset="-122"/>
                <a:sym typeface="+mn-ea"/>
              </a:rPr>
              <a:t>；</a:t>
            </a:r>
            <a:endParaRPr lang="zh-CN" altLang="en-US" sz="2400">
              <a:ea typeface="微软雅黑" panose="020B0503020204020204" pitchFamily="34" charset="-122"/>
            </a:endParaRPr>
          </a:p>
          <a:p>
            <a:pPr>
              <a:lnSpc>
                <a:spcPct val="130000"/>
              </a:lnSpc>
            </a:pPr>
            <a:r>
              <a:rPr lang="en-US" altLang="zh-CN" sz="2400">
                <a:ea typeface="微软雅黑" panose="020B0503020204020204" pitchFamily="34" charset="-122"/>
                <a:sym typeface="+mn-ea"/>
              </a:rPr>
              <a:t>5</a:t>
            </a:r>
            <a:r>
              <a:rPr lang="zh-CN" altLang="en-US" sz="2400">
                <a:ea typeface="微软雅黑" panose="020B0503020204020204" pitchFamily="34" charset="-122"/>
                <a:sym typeface="+mn-ea"/>
              </a:rPr>
              <a:t>、活检证实患有乳腺</a:t>
            </a:r>
            <a:r>
              <a:rPr lang="zh-CN" altLang="en-US" sz="2400">
                <a:solidFill>
                  <a:srgbClr val="FF0000"/>
                </a:solidFill>
                <a:ea typeface="微软雅黑" panose="020B0503020204020204" pitchFamily="34" charset="-122"/>
                <a:sym typeface="+mn-ea"/>
              </a:rPr>
              <a:t>不典型增生</a:t>
            </a:r>
            <a:r>
              <a:rPr lang="zh-CN" altLang="en-US" sz="2400">
                <a:ea typeface="微软雅黑" panose="020B0503020204020204" pitchFamily="34" charset="-122"/>
                <a:sym typeface="+mn-ea"/>
              </a:rPr>
              <a:t>；</a:t>
            </a:r>
            <a:endParaRPr lang="zh-CN" altLang="en-US" sz="2400">
              <a:ea typeface="微软雅黑" panose="020B0503020204020204" pitchFamily="34" charset="-122"/>
            </a:endParaRPr>
          </a:p>
          <a:p>
            <a:pPr>
              <a:lnSpc>
                <a:spcPct val="130000"/>
              </a:lnSpc>
            </a:pPr>
            <a:r>
              <a:rPr lang="en-US" altLang="zh-CN" sz="2400">
                <a:ea typeface="微软雅黑" panose="020B0503020204020204" pitchFamily="34" charset="-122"/>
                <a:sym typeface="+mn-ea"/>
              </a:rPr>
              <a:t>6</a:t>
            </a:r>
            <a:r>
              <a:rPr lang="zh-CN" altLang="en-US" sz="2400">
                <a:ea typeface="微软雅黑" panose="020B0503020204020204" pitchFamily="34" charset="-122"/>
                <a:sym typeface="+mn-ea"/>
              </a:rPr>
              <a:t>、绝经后</a:t>
            </a:r>
            <a:r>
              <a:rPr lang="zh-CN" altLang="en-US" sz="2400">
                <a:solidFill>
                  <a:srgbClr val="FF0000"/>
                </a:solidFill>
                <a:ea typeface="微软雅黑" panose="020B0503020204020204" pitchFamily="34" charset="-122"/>
                <a:sym typeface="+mn-ea"/>
              </a:rPr>
              <a:t>肥胖</a:t>
            </a:r>
            <a:r>
              <a:rPr lang="zh-CN" altLang="en-US" sz="2400">
                <a:ea typeface="微软雅黑" panose="020B0503020204020204" pitchFamily="34" charset="-122"/>
                <a:sym typeface="+mn-ea"/>
              </a:rPr>
              <a:t>；</a:t>
            </a:r>
            <a:endParaRPr lang="zh-CN" altLang="en-US" sz="2400">
              <a:ea typeface="微软雅黑" panose="020B0503020204020204" pitchFamily="34" charset="-122"/>
            </a:endParaRPr>
          </a:p>
          <a:p>
            <a:pPr>
              <a:lnSpc>
                <a:spcPct val="130000"/>
              </a:lnSpc>
            </a:pPr>
            <a:r>
              <a:rPr lang="en-US" altLang="zh-CN" sz="2400">
                <a:ea typeface="微软雅黑" panose="020B0503020204020204" pitchFamily="34" charset="-122"/>
                <a:sym typeface="+mn-ea"/>
              </a:rPr>
              <a:t>7</a:t>
            </a:r>
            <a:r>
              <a:rPr lang="zh-CN" altLang="en-US" sz="2400">
                <a:ea typeface="微软雅黑" panose="020B0503020204020204" pitchFamily="34" charset="-122"/>
                <a:sym typeface="+mn-ea"/>
              </a:rPr>
              <a:t>、长期过量</a:t>
            </a:r>
            <a:r>
              <a:rPr lang="zh-CN" altLang="en-US" sz="2400">
                <a:solidFill>
                  <a:srgbClr val="FF0000"/>
                </a:solidFill>
                <a:ea typeface="微软雅黑" panose="020B0503020204020204" pitchFamily="34" charset="-122"/>
                <a:sym typeface="+mn-ea"/>
              </a:rPr>
              <a:t>饮酒</a:t>
            </a:r>
            <a:r>
              <a:rPr lang="zh-CN" altLang="en-US" sz="2400">
                <a:solidFill>
                  <a:schemeClr val="tx1"/>
                </a:solidFill>
                <a:ea typeface="微软雅黑" panose="020B0503020204020204" pitchFamily="34" charset="-122"/>
                <a:sym typeface="+mn-ea"/>
              </a:rPr>
              <a:t>，长期</a:t>
            </a:r>
            <a:r>
              <a:rPr lang="zh-CN" altLang="en-US" sz="2400">
                <a:solidFill>
                  <a:srgbClr val="FF0000"/>
                </a:solidFill>
                <a:ea typeface="微软雅黑" panose="020B0503020204020204" pitchFamily="34" charset="-122"/>
                <a:sym typeface="+mn-ea"/>
              </a:rPr>
              <a:t>熬夜</a:t>
            </a:r>
            <a:r>
              <a:rPr lang="zh-CN" altLang="en-US" sz="2400">
                <a:solidFill>
                  <a:schemeClr val="tx1"/>
                </a:solidFill>
                <a:ea typeface="微软雅黑" panose="020B0503020204020204" pitchFamily="34" charset="-122"/>
                <a:sym typeface="+mn-ea"/>
              </a:rPr>
              <a:t>、睡眠不足</a:t>
            </a:r>
            <a:endParaRPr lang="zh-CN" altLang="en-US" sz="2400">
              <a:solidFill>
                <a:srgbClr val="FF0000"/>
              </a:solidFill>
              <a:ea typeface="微软雅黑" panose="020B0503020204020204" pitchFamily="34" charset="-122"/>
              <a:sym typeface="+mn-ea"/>
            </a:endParaRPr>
          </a:p>
          <a:p>
            <a:pPr>
              <a:lnSpc>
                <a:spcPct val="130000"/>
              </a:lnSpc>
            </a:pPr>
            <a:r>
              <a:rPr lang="zh-CN" altLang="en-US" sz="2400">
                <a:ea typeface="微软雅黑" panose="020B0503020204020204" pitchFamily="34" charset="-122"/>
                <a:sym typeface="+mn-ea"/>
              </a:rPr>
              <a:t>8、环境因素：环境污染、电离辐射</a:t>
            </a:r>
            <a:endParaRPr lang="zh-CN" altLang="en-US" sz="2400">
              <a:ea typeface="微软雅黑" panose="020B0503020204020204" pitchFamily="34" charset="-122"/>
              <a:sym typeface="+mn-ea"/>
            </a:endParaRPr>
          </a:p>
          <a:p>
            <a:pPr>
              <a:lnSpc>
                <a:spcPct val="130000"/>
              </a:lnSpc>
            </a:pPr>
            <a:r>
              <a:rPr lang="zh-CN" altLang="en-US" sz="2400">
                <a:ea typeface="微软雅黑" panose="020B0503020204020204" pitchFamily="34" charset="-122"/>
                <a:sym typeface="+mn-ea"/>
              </a:rPr>
              <a:t>9、饮食因素：不健康饮食和食品添加剂</a:t>
            </a:r>
            <a:endParaRPr lang="zh-CN" altLang="en-US" sz="2400">
              <a:ea typeface="微软雅黑" panose="020B0503020204020204" pitchFamily="34" charset="-122"/>
              <a:sym typeface="+mn-ea"/>
            </a:endParaRPr>
          </a:p>
          <a:p>
            <a:pPr>
              <a:lnSpc>
                <a:spcPct val="130000"/>
              </a:lnSpc>
            </a:pPr>
            <a:r>
              <a:rPr lang="zh-CN" altLang="en-US" sz="2400">
                <a:ea typeface="微软雅黑" panose="020B0503020204020204" pitchFamily="34" charset="-122"/>
                <a:sym typeface="+mn-ea"/>
              </a:rPr>
              <a:t>10、心理因素：生活压力大、心理创伤</a:t>
            </a:r>
            <a:endParaRPr lang="zh-CN" altLang="en-US" sz="2400">
              <a:ea typeface="微软雅黑" panose="020B0503020204020204" pitchFamily="34" charset="-122"/>
              <a:sym typeface="+mn-ea"/>
            </a:endParaRPr>
          </a:p>
        </p:txBody>
      </p:sp>
      <p:sp>
        <p:nvSpPr>
          <p:cNvPr id="7" name="文本框 6"/>
          <p:cNvSpPr txBox="1"/>
          <p:nvPr>
            <p:custDataLst>
              <p:tags r:id="rId2"/>
            </p:custDataLst>
          </p:nvPr>
        </p:nvSpPr>
        <p:spPr>
          <a:xfrm>
            <a:off x="9828678" y="123856"/>
            <a:ext cx="3035521" cy="578321"/>
          </a:xfrm>
          <a:prstGeom prst="rect">
            <a:avLst/>
          </a:prstGeom>
          <a:solidFill>
            <a:schemeClr val="bg1"/>
          </a:solidFill>
        </p:spPr>
        <p:txBody>
          <a:bodyPr wrap="square" rtlCol="0">
            <a:noAutofit/>
          </a:bodyPr>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关东街汤逊湖</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社区卫生服务中心</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pic>
        <p:nvPicPr>
          <p:cNvPr id="102" name="图片 101"/>
          <p:cNvPicPr/>
          <p:nvPr>
            <p:custDataLst>
              <p:tags r:id="rId3"/>
            </p:custDataLst>
          </p:nvPr>
        </p:nvPicPr>
        <p:blipFill>
          <a:blip r:embed="rId4"/>
          <a:srcRect b="3251"/>
          <a:stretch>
            <a:fillRect/>
          </a:stretch>
        </p:blipFill>
        <p:spPr>
          <a:xfrm>
            <a:off x="9023469" y="52663"/>
            <a:ext cx="819565" cy="718269"/>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fill="hold"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1" name="Shape 3291"/>
          <p:cNvSpPr/>
          <p:nvPr/>
        </p:nvSpPr>
        <p:spPr>
          <a:xfrm>
            <a:off x="1189355" y="1705610"/>
            <a:ext cx="455930" cy="61087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3175" cap="flat">
            <a:solidFill>
              <a:srgbClr val="FFFFFF"/>
            </a:solidFill>
            <a:prstDash val="solid"/>
            <a:miter lim="400000"/>
          </a:ln>
          <a:effectLst/>
        </p:spPr>
        <p:txBody>
          <a:bodyPr wrap="square" lIns="0" tIns="0" rIns="0" bIns="0" numCol="1" anchor="t" anchorCtr="0">
            <a:spAutoFit/>
          </a:bodyPr>
          <a:lstStyle/>
          <a:p>
            <a:pPr lvl="0">
              <a:lnSpc>
                <a:spcPct val="120000"/>
              </a:lnSpc>
              <a:defRPr sz="3600">
                <a:solidFill>
                  <a:srgbClr val="FFFFFF"/>
                </a:solidFill>
              </a:defRPr>
            </a:pPr>
            <a:endParaRPr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59" name="文本框 12"/>
          <p:cNvSpPr txBox="1">
            <a:spLocks noChangeArrowheads="1"/>
          </p:cNvSpPr>
          <p:nvPr/>
        </p:nvSpPr>
        <p:spPr bwMode="auto">
          <a:xfrm>
            <a:off x="638175" y="375920"/>
            <a:ext cx="579183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乳腺癌典型症状和体征</a:t>
            </a:r>
            <a:endParaRPr lang="zh-CN"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2" name="文本框 1"/>
          <p:cNvSpPr txBox="1"/>
          <p:nvPr/>
        </p:nvSpPr>
        <p:spPr>
          <a:xfrm>
            <a:off x="763905" y="1348740"/>
            <a:ext cx="8041640" cy="368300"/>
          </a:xfrm>
          <a:prstGeom prst="rect">
            <a:avLst/>
          </a:prstGeom>
          <a:noFill/>
        </p:spPr>
        <p:txBody>
          <a:bodyPr wrap="square" rtlCol="0">
            <a:spAutoFit/>
          </a:bodyPr>
          <a:p>
            <a:endParaRPr lang="zh-CN" altLang="en-US">
              <a:ea typeface="微软雅黑" panose="020B0503020204020204" pitchFamily="34" charset="-122"/>
            </a:endParaRPr>
          </a:p>
        </p:txBody>
      </p:sp>
      <p:sp>
        <p:nvSpPr>
          <p:cNvPr id="3" name="文本框 2"/>
          <p:cNvSpPr txBox="1"/>
          <p:nvPr/>
        </p:nvSpPr>
        <p:spPr>
          <a:xfrm>
            <a:off x="680085" y="1124585"/>
            <a:ext cx="8413115" cy="5948680"/>
          </a:xfrm>
          <a:prstGeom prst="rect">
            <a:avLst/>
          </a:prstGeom>
          <a:noFill/>
        </p:spPr>
        <p:txBody>
          <a:bodyPr wrap="square" rtlCol="0">
            <a:noAutofit/>
          </a:bodyPr>
          <a:p>
            <a:pPr>
              <a:lnSpc>
                <a:spcPct val="120000"/>
              </a:lnSpc>
            </a:pPr>
            <a:r>
              <a:rPr lang="en-US" altLang="zh-CN" sz="2400" b="1">
                <a:solidFill>
                  <a:srgbClr val="FF0000"/>
                </a:solidFill>
                <a:ea typeface="微软雅黑" panose="020B0503020204020204" pitchFamily="34" charset="-122"/>
              </a:rPr>
              <a:t>1</a:t>
            </a:r>
            <a:r>
              <a:rPr lang="zh-CN" altLang="en-US" sz="2400" b="1">
                <a:solidFill>
                  <a:srgbClr val="FF0000"/>
                </a:solidFill>
                <a:ea typeface="微软雅黑" panose="020B0503020204020204" pitchFamily="34" charset="-122"/>
              </a:rPr>
              <a:t>、乳腺肿块</a:t>
            </a:r>
            <a:endParaRPr lang="zh-CN" altLang="en-US" sz="2400" b="1">
              <a:solidFill>
                <a:srgbClr val="FFC000"/>
              </a:solidFill>
              <a:ea typeface="微软雅黑" panose="020B0503020204020204" pitchFamily="34" charset="-122"/>
            </a:endParaRPr>
          </a:p>
          <a:p>
            <a:pPr>
              <a:lnSpc>
                <a:spcPct val="120000"/>
              </a:lnSpc>
            </a:pPr>
            <a:r>
              <a:rPr lang="en-US" altLang="zh-CN" sz="2000">
                <a:ea typeface="微软雅黑" panose="020B0503020204020204" pitchFamily="34" charset="-122"/>
              </a:rPr>
              <a:t>80%</a:t>
            </a:r>
            <a:r>
              <a:rPr lang="zh-CN" altLang="en-US" sz="2000">
                <a:ea typeface="微软雅黑" panose="020B0503020204020204" pitchFamily="34" charset="-122"/>
              </a:rPr>
              <a:t>的乳腺癌患者以乳腺肿块为首诊。</a:t>
            </a:r>
            <a:endParaRPr lang="zh-CN" altLang="en-US" sz="2000">
              <a:ea typeface="微软雅黑" panose="020B0503020204020204" pitchFamily="34" charset="-122"/>
            </a:endParaRPr>
          </a:p>
          <a:p>
            <a:pPr>
              <a:lnSpc>
                <a:spcPct val="120000"/>
              </a:lnSpc>
            </a:pPr>
            <a:r>
              <a:rPr lang="zh-CN" altLang="en-US" sz="2400" b="1">
                <a:solidFill>
                  <a:srgbClr val="FF0000"/>
                </a:solidFill>
                <a:ea typeface="微软雅黑" panose="020B0503020204020204" pitchFamily="34" charset="-122"/>
              </a:rPr>
              <a:t>2、乳头溢液</a:t>
            </a:r>
            <a:endParaRPr lang="zh-CN" altLang="en-US" sz="2400" b="1">
              <a:solidFill>
                <a:srgbClr val="FFC000"/>
              </a:solidFill>
              <a:ea typeface="微软雅黑" panose="020B0503020204020204" pitchFamily="34" charset="-122"/>
            </a:endParaRPr>
          </a:p>
          <a:p>
            <a:pPr>
              <a:lnSpc>
                <a:spcPct val="120000"/>
              </a:lnSpc>
            </a:pPr>
            <a:r>
              <a:rPr lang="zh-CN" altLang="en-US" sz="2000">
                <a:ea typeface="微软雅黑" panose="020B0503020204020204" pitchFamily="34" charset="-122"/>
              </a:rPr>
              <a:t>非妊娠期妇女从乳头流出血液、浆液、乳汁、脓液等。</a:t>
            </a:r>
            <a:endParaRPr lang="zh-CN" altLang="en-US">
              <a:ea typeface="微软雅黑" panose="020B0503020204020204" pitchFamily="34" charset="-122"/>
            </a:endParaRPr>
          </a:p>
          <a:p>
            <a:pPr>
              <a:lnSpc>
                <a:spcPct val="120000"/>
              </a:lnSpc>
            </a:pPr>
            <a:r>
              <a:rPr lang="zh-CN" altLang="en-US" sz="2400" b="1">
                <a:solidFill>
                  <a:srgbClr val="FF0000"/>
                </a:solidFill>
                <a:ea typeface="微软雅黑" panose="020B0503020204020204" pitchFamily="34" charset="-122"/>
              </a:rPr>
              <a:t>3、皮肤改变</a:t>
            </a:r>
            <a:endParaRPr lang="zh-CN" altLang="en-US" sz="2400" b="1">
              <a:solidFill>
                <a:srgbClr val="FF0000"/>
              </a:solidFill>
              <a:ea typeface="微软雅黑" panose="020B0503020204020204" pitchFamily="34" charset="-122"/>
            </a:endParaRPr>
          </a:p>
          <a:p>
            <a:pPr>
              <a:lnSpc>
                <a:spcPct val="120000"/>
              </a:lnSpc>
            </a:pPr>
            <a:r>
              <a:rPr lang="zh-CN" altLang="en-US" sz="2000">
                <a:ea typeface="微软雅黑" panose="020B0503020204020204" pitchFamily="34" charset="-122"/>
              </a:rPr>
              <a:t>皮肤</a:t>
            </a:r>
            <a:r>
              <a:rPr lang="en-US" altLang="zh-CN" sz="2000">
                <a:ea typeface="微软雅黑" panose="020B0503020204020204" pitchFamily="34" charset="-122"/>
              </a:rPr>
              <a:t>“</a:t>
            </a:r>
            <a:r>
              <a:rPr lang="zh-CN" altLang="en-US" sz="2000">
                <a:ea typeface="微软雅黑" panose="020B0503020204020204" pitchFamily="34" charset="-122"/>
              </a:rPr>
              <a:t>酒窝征</a:t>
            </a:r>
            <a:r>
              <a:rPr lang="en-US" altLang="zh-CN" sz="2000">
                <a:ea typeface="微软雅黑" panose="020B0503020204020204" pitchFamily="34" charset="-122"/>
              </a:rPr>
              <a:t>”</a:t>
            </a:r>
            <a:r>
              <a:rPr lang="zh-CN" altLang="en-US" sz="2000">
                <a:ea typeface="微软雅黑" panose="020B0503020204020204" pitchFamily="34" charset="-122"/>
              </a:rPr>
              <a:t>、</a:t>
            </a:r>
            <a:r>
              <a:rPr lang="en-US" altLang="zh-CN" sz="2000">
                <a:ea typeface="微软雅黑" panose="020B0503020204020204" pitchFamily="34" charset="-122"/>
              </a:rPr>
              <a:t>“</a:t>
            </a:r>
            <a:r>
              <a:rPr lang="zh-CN" altLang="en-US" sz="2000">
                <a:ea typeface="微软雅黑" panose="020B0503020204020204" pitchFamily="34" charset="-122"/>
              </a:rPr>
              <a:t>橘皮样</a:t>
            </a:r>
            <a:r>
              <a:rPr lang="en-US" altLang="zh-CN" sz="2000">
                <a:ea typeface="微软雅黑" panose="020B0503020204020204" pitchFamily="34" charset="-122"/>
              </a:rPr>
              <a:t>”</a:t>
            </a:r>
            <a:r>
              <a:rPr lang="zh-CN" altLang="en-US" sz="2000">
                <a:ea typeface="微软雅黑" panose="020B0503020204020204" pitchFamily="34" charset="-122"/>
              </a:rPr>
              <a:t>改变、皮肤</a:t>
            </a:r>
            <a:r>
              <a:rPr lang="en-US" altLang="zh-CN" sz="2000">
                <a:ea typeface="微软雅黑" panose="020B0503020204020204" pitchFamily="34" charset="-122"/>
              </a:rPr>
              <a:t>“</a:t>
            </a:r>
            <a:r>
              <a:rPr lang="zh-CN" altLang="en-US" sz="2000">
                <a:ea typeface="微软雅黑" panose="020B0503020204020204" pitchFamily="34" charset="-122"/>
              </a:rPr>
              <a:t>卫星结节</a:t>
            </a:r>
            <a:r>
              <a:rPr lang="en-US" altLang="zh-CN" sz="2000">
                <a:ea typeface="微软雅黑" panose="020B0503020204020204" pitchFamily="34" charset="-122"/>
              </a:rPr>
              <a:t>”</a:t>
            </a:r>
            <a:r>
              <a:rPr lang="zh-CN" altLang="en-US" sz="2000">
                <a:ea typeface="微软雅黑" panose="020B0503020204020204" pitchFamily="34" charset="-122"/>
              </a:rPr>
              <a:t>。</a:t>
            </a:r>
            <a:endParaRPr lang="zh-CN" altLang="en-US" sz="2000">
              <a:ea typeface="微软雅黑" panose="020B0503020204020204" pitchFamily="34" charset="-122"/>
            </a:endParaRPr>
          </a:p>
          <a:p>
            <a:pPr>
              <a:lnSpc>
                <a:spcPct val="120000"/>
              </a:lnSpc>
            </a:pPr>
            <a:r>
              <a:rPr lang="zh-CN" altLang="en-US" sz="2400" b="1">
                <a:solidFill>
                  <a:srgbClr val="FF0000"/>
                </a:solidFill>
                <a:ea typeface="微软雅黑" panose="020B0503020204020204" pitchFamily="34" charset="-122"/>
              </a:rPr>
              <a:t>4、乳头、乳晕异常</a:t>
            </a:r>
            <a:endParaRPr lang="zh-CN" altLang="en-US" sz="2400" b="1">
              <a:solidFill>
                <a:srgbClr val="FF0000"/>
              </a:solidFill>
              <a:ea typeface="微软雅黑" panose="020B0503020204020204" pitchFamily="34" charset="-122"/>
            </a:endParaRPr>
          </a:p>
          <a:p>
            <a:pPr>
              <a:lnSpc>
                <a:spcPct val="120000"/>
              </a:lnSpc>
            </a:pPr>
            <a:r>
              <a:rPr lang="zh-CN" altLang="en-US" sz="2000">
                <a:ea typeface="微软雅黑" panose="020B0503020204020204" pitchFamily="34" charset="-122"/>
              </a:rPr>
              <a:t>乳头回缩或抬高，乳头乳晕湿疹样癌表现为乳头皮肤瘙痒、糜烂、破溃、结痂、脱屑、伴灼痛等。</a:t>
            </a:r>
            <a:endParaRPr lang="zh-CN" altLang="en-US" sz="2000">
              <a:ea typeface="微软雅黑" panose="020B0503020204020204" pitchFamily="34" charset="-122"/>
            </a:endParaRPr>
          </a:p>
          <a:p>
            <a:pPr>
              <a:lnSpc>
                <a:spcPct val="120000"/>
              </a:lnSpc>
            </a:pPr>
            <a:r>
              <a:rPr lang="zh-CN" altLang="en-US" sz="2400" b="1">
                <a:solidFill>
                  <a:srgbClr val="FF0000"/>
                </a:solidFill>
                <a:ea typeface="微软雅黑" panose="020B0503020204020204" pitchFamily="34" charset="-122"/>
              </a:rPr>
              <a:t>5、腋窝淋巴结肿大</a:t>
            </a:r>
            <a:endParaRPr lang="zh-CN" altLang="en-US">
              <a:solidFill>
                <a:srgbClr val="92D050"/>
              </a:solidFill>
              <a:ea typeface="微软雅黑" panose="020B0503020204020204" pitchFamily="34" charset="-122"/>
            </a:endParaRPr>
          </a:p>
          <a:p>
            <a:endParaRPr lang="en-US" altLang="zh-CN">
              <a:ea typeface="微软雅黑" panose="020B0503020204020204" pitchFamily="34" charset="-122"/>
            </a:endParaRPr>
          </a:p>
          <a:p>
            <a:endParaRPr lang="en-US" altLang="zh-CN">
              <a:ea typeface="微软雅黑" panose="020B0503020204020204" pitchFamily="34" charset="-122"/>
            </a:endParaRPr>
          </a:p>
          <a:p>
            <a:endParaRPr lang="en-US" altLang="zh-CN">
              <a:ea typeface="微软雅黑" panose="020B0503020204020204" pitchFamily="34" charset="-122"/>
            </a:endParaRPr>
          </a:p>
          <a:p>
            <a:endParaRPr lang="en-US" altLang="zh-CN">
              <a:ea typeface="微软雅黑" panose="020B0503020204020204" pitchFamily="34" charset="-122"/>
            </a:endParaRPr>
          </a:p>
          <a:p>
            <a:endParaRPr lang="zh-CN" altLang="en-US">
              <a:ea typeface="微软雅黑" panose="020B0503020204020204" pitchFamily="34" charset="-122"/>
            </a:endParaRPr>
          </a:p>
        </p:txBody>
      </p:sp>
      <p:sp>
        <p:nvSpPr>
          <p:cNvPr id="7" name="文本框 6"/>
          <p:cNvSpPr txBox="1"/>
          <p:nvPr>
            <p:custDataLst>
              <p:tags r:id="rId1"/>
            </p:custDataLst>
          </p:nvPr>
        </p:nvSpPr>
        <p:spPr>
          <a:xfrm>
            <a:off x="9828678" y="123856"/>
            <a:ext cx="3035521" cy="578321"/>
          </a:xfrm>
          <a:prstGeom prst="rect">
            <a:avLst/>
          </a:prstGeom>
          <a:solidFill>
            <a:schemeClr val="bg1"/>
          </a:solidFill>
        </p:spPr>
        <p:txBody>
          <a:bodyPr wrap="square" rtlCol="0">
            <a:noAutofit/>
          </a:bodyPr>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关东街汤逊湖</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社区卫生服务中心</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pic>
        <p:nvPicPr>
          <p:cNvPr id="102" name="图片 101"/>
          <p:cNvPicPr/>
          <p:nvPr>
            <p:custDataLst>
              <p:tags r:id="rId2"/>
            </p:custDataLst>
          </p:nvPr>
        </p:nvPicPr>
        <p:blipFill>
          <a:blip r:embed="rId3"/>
          <a:srcRect b="3251"/>
          <a:stretch>
            <a:fillRect/>
          </a:stretch>
        </p:blipFill>
        <p:spPr>
          <a:xfrm>
            <a:off x="9023469" y="52663"/>
            <a:ext cx="819565" cy="718269"/>
          </a:xfrm>
          <a:prstGeom prst="rect">
            <a:avLst/>
          </a:prstGeom>
          <a:noFill/>
          <a:ln w="9525">
            <a:noFill/>
          </a:ln>
        </p:spPr>
      </p:pic>
      <p:pic>
        <p:nvPicPr>
          <p:cNvPr id="9" name="图片 8" descr="13"/>
          <p:cNvPicPr>
            <a:picLocks noChangeAspect="1"/>
          </p:cNvPicPr>
          <p:nvPr/>
        </p:nvPicPr>
        <p:blipFill>
          <a:blip r:embed="rId4">
            <a:clrChange>
              <a:clrFrom>
                <a:srgbClr val="FEFEFE">
                  <a:alpha val="100000"/>
                </a:srgbClr>
              </a:clrFrom>
              <a:clrTo>
                <a:srgbClr val="FEFEFE">
                  <a:alpha val="100000"/>
                  <a:alpha val="0"/>
                </a:srgbClr>
              </a:clrTo>
            </a:clrChange>
          </a:blip>
          <a:stretch>
            <a:fillRect/>
          </a:stretch>
        </p:blipFill>
        <p:spPr>
          <a:xfrm rot="10800000" flipH="1" flipV="1">
            <a:off x="8949690" y="1600200"/>
            <a:ext cx="3613785" cy="36626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fill="hold"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8"/>
          <p:cNvSpPr/>
          <p:nvPr/>
        </p:nvSpPr>
        <p:spPr bwMode="auto">
          <a:xfrm>
            <a:off x="1227766" y="1798134"/>
            <a:ext cx="3566664" cy="356282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chemeClr val="accent4">
              <a:lumMod val="60000"/>
              <a:lumOff val="40000"/>
            </a:schemeClr>
          </a:solidFill>
          <a:ln w="0">
            <a:noFill/>
            <a:prstDash val="solid"/>
            <a:round/>
          </a:ln>
        </p:spPr>
        <p:txBody>
          <a:bodyPr vert="horz" wrap="square" lIns="128566" tIns="64283" rIns="128566" bIns="64283" numCol="1" anchor="t" anchorCtr="0" compatLnSpc="1"/>
          <a:lstStyle/>
          <a:p>
            <a:endParaRPr lang="zh-CN" altLang="en-US" sz="2000" dirty="0">
              <a:latin typeface="印品黑体" panose="00000500000000000000" pitchFamily="2" charset="-122"/>
              <a:ea typeface="印品黑体" panose="00000500000000000000" pitchFamily="2" charset="-122"/>
            </a:endParaRPr>
          </a:p>
        </p:txBody>
      </p:sp>
      <p:sp>
        <p:nvSpPr>
          <p:cNvPr id="2050" name="文本框 2"/>
          <p:cNvSpPr txBox="1">
            <a:spLocks noChangeArrowheads="1"/>
          </p:cNvSpPr>
          <p:nvPr>
            <p:custDataLst>
              <p:tags r:id="rId1"/>
            </p:custDataLst>
          </p:nvPr>
        </p:nvSpPr>
        <p:spPr bwMode="auto">
          <a:xfrm>
            <a:off x="2163106" y="2449017"/>
            <a:ext cx="1695986" cy="156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0200" b="1" dirty="0">
                <a:solidFill>
                  <a:schemeClr val="bg1"/>
                </a:solidFill>
                <a:latin typeface="印品黑体" panose="00000500000000000000" pitchFamily="2" charset="-122"/>
                <a:ea typeface="印品黑体" panose="00000500000000000000" pitchFamily="2" charset="-122"/>
                <a:cs typeface="Times New Roman" panose="02020603050405020304" pitchFamily="18" charset="0"/>
                <a:sym typeface="Arial" panose="020B0604020202020204" pitchFamily="34" charset="0"/>
              </a:rPr>
              <a:t>01</a:t>
            </a:r>
            <a:endParaRPr lang="zh-CN" altLang="en-US" sz="10200" b="1" dirty="0">
              <a:solidFill>
                <a:schemeClr val="bg1"/>
              </a:solidFill>
              <a:latin typeface="印品黑体" panose="00000500000000000000" pitchFamily="2" charset="-122"/>
              <a:ea typeface="印品黑体" panose="00000500000000000000" pitchFamily="2" charset="-122"/>
              <a:cs typeface="Times New Roman" panose="02020603050405020304" pitchFamily="18" charset="0"/>
              <a:sym typeface="Arial" panose="020B0604020202020204" pitchFamily="34" charset="0"/>
            </a:endParaRPr>
          </a:p>
        </p:txBody>
      </p:sp>
      <p:cxnSp>
        <p:nvCxnSpPr>
          <p:cNvPr id="7" name="直接连接符 6"/>
          <p:cNvCxnSpPr/>
          <p:nvPr>
            <p:custDataLst>
              <p:tags r:id="rId2"/>
            </p:custDataLst>
          </p:nvPr>
        </p:nvCxnSpPr>
        <p:spPr>
          <a:xfrm>
            <a:off x="4916922" y="3616325"/>
            <a:ext cx="5431790" cy="0"/>
          </a:xfrm>
          <a:prstGeom prst="line">
            <a:avLst/>
          </a:prstGeom>
          <a:ln w="12700">
            <a:solidFill>
              <a:schemeClr val="accent4">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52" name="文本框 11"/>
          <p:cNvSpPr txBox="1">
            <a:spLocks noChangeArrowheads="1"/>
          </p:cNvSpPr>
          <p:nvPr>
            <p:custDataLst>
              <p:tags r:id="rId3"/>
            </p:custDataLst>
          </p:nvPr>
        </p:nvSpPr>
        <p:spPr bwMode="auto">
          <a:xfrm>
            <a:off x="1277932" y="3868624"/>
            <a:ext cx="3466335" cy="430887"/>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dirty="0">
                <a:solidFill>
                  <a:schemeClr val="bg1"/>
                </a:solidFill>
                <a:latin typeface="印品黑体" panose="00000500000000000000" pitchFamily="2" charset="-122"/>
                <a:ea typeface="印品黑体" panose="00000500000000000000" pitchFamily="2" charset="-122"/>
                <a:cs typeface="Times New Roman" panose="02020603050405020304" pitchFamily="18" charset="0"/>
                <a:sym typeface="Arial" panose="020B0604020202020204" pitchFamily="34" charset="0"/>
              </a:rPr>
              <a:t>章节 </a:t>
            </a:r>
            <a:r>
              <a:rPr lang="en-US" altLang="zh-CN" sz="2800" b="1" dirty="0">
                <a:solidFill>
                  <a:schemeClr val="bg1"/>
                </a:solidFill>
                <a:latin typeface="印品黑体" panose="00000500000000000000" pitchFamily="2" charset="-122"/>
                <a:ea typeface="印品黑体" panose="00000500000000000000" pitchFamily="2" charset="-122"/>
                <a:cs typeface="Times New Roman" panose="02020603050405020304" pitchFamily="18" charset="0"/>
                <a:sym typeface="Arial" panose="020B0604020202020204" pitchFamily="34" charset="0"/>
              </a:rPr>
              <a:t>PART</a:t>
            </a:r>
            <a:endParaRPr lang="zh-CN" altLang="en-US" sz="2800" b="1" dirty="0">
              <a:solidFill>
                <a:schemeClr val="bg1"/>
              </a:solidFill>
              <a:latin typeface="印品黑体" panose="00000500000000000000" pitchFamily="2" charset="-122"/>
              <a:ea typeface="印品黑体" panose="00000500000000000000" pitchFamily="2" charset="-122"/>
              <a:cs typeface="Times New Roman" panose="02020603050405020304" pitchFamily="18" charset="0"/>
              <a:sym typeface="Arial" panose="020B0604020202020204" pitchFamily="34" charset="0"/>
            </a:endParaRPr>
          </a:p>
        </p:txBody>
      </p:sp>
      <p:sp>
        <p:nvSpPr>
          <p:cNvPr id="8" name="矩形 7"/>
          <p:cNvSpPr/>
          <p:nvPr/>
        </p:nvSpPr>
        <p:spPr>
          <a:xfrm>
            <a:off x="4812030" y="2677795"/>
            <a:ext cx="6372225" cy="2840990"/>
          </a:xfrm>
          <a:prstGeom prst="rect">
            <a:avLst/>
          </a:prstGeom>
        </p:spPr>
        <p:txBody>
          <a:bodyPr wrap="square" lIns="0" tIns="0" rIns="0" bIns="0">
            <a:noAutofit/>
          </a:bodyPr>
          <a:lstStyle/>
          <a:p>
            <a:r>
              <a:rPr lang="zh-CN" altLang="en-US" sz="6000" b="1"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宫颈癌的现状</a:t>
            </a:r>
            <a:endParaRPr lang="zh-CN" altLang="en-US" sz="6000" b="1"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endParaRPr>
          </a:p>
          <a:p>
            <a:r>
              <a:rPr lang="zh-CN" altLang="en-US" sz="6000" b="1"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及三级预防</a:t>
            </a:r>
            <a:endParaRPr lang="zh-CN" altLang="en-US" sz="6000" b="1"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Tree>
    <p:custDataLst>
      <p:tags r:id="rId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fill="hold" grpId="0" nodeType="clickEffect" p14:presetBounceEnd="4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40000">
                                          <p:cBhvr additive="base">
                                            <p:cTn id="7" dur="1500" fill="hold"/>
                                            <p:tgtEl>
                                              <p:spTgt spid="15"/>
                                            </p:tgtEl>
                                            <p:attrNameLst>
                                              <p:attrName>ppt_x</p:attrName>
                                            </p:attrNameLst>
                                          </p:cBhvr>
                                          <p:tavLst>
                                            <p:tav tm="0">
                                              <p:val>
                                                <p:strVal val="0-#ppt_w/2"/>
                                              </p:val>
                                            </p:tav>
                                            <p:tav tm="100000">
                                              <p:val>
                                                <p:strVal val="#ppt_x"/>
                                              </p:val>
                                            </p:tav>
                                          </p:tavLst>
                                        </p:anim>
                                        <p:anim calcmode="lin" valueType="num" p14:bounceEnd="40000">
                                          <p:cBhvr additive="base">
                                            <p:cTn id="8" dur="1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additive="base">
                                            <p:cTn id="18" dur="500" fill="hold"/>
                                            <p:tgtEl>
                                              <p:spTgt spid="2052"/>
                                            </p:tgtEl>
                                            <p:attrNameLst>
                                              <p:attrName>ppt_x</p:attrName>
                                            </p:attrNameLst>
                                          </p:cBhvr>
                                          <p:tavLst>
                                            <p:tav tm="0">
                                              <p:val>
                                                <p:strVal val="0-#ppt_w/2"/>
                                              </p:val>
                                            </p:tav>
                                            <p:tav tm="100000">
                                              <p:val>
                                                <p:strVal val="#ppt_x"/>
                                              </p:val>
                                            </p:tav>
                                          </p:tavLst>
                                        </p:anim>
                                        <p:anim calcmode="lin" valueType="num">
                                          <p:cBhvr additive="base">
                                            <p:cTn id="19"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4*#ppt_w"/>
                                              </p:val>
                                            </p:tav>
                                            <p:tav tm="100000">
                                              <p:val>
                                                <p:strVal val="#ppt_w"/>
                                              </p:val>
                                            </p:tav>
                                          </p:tavLst>
                                        </p:anim>
                                        <p:anim calcmode="lin" valueType="num">
                                          <p:cBhvr>
                                            <p:cTn id="25"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2050" grpId="0"/>
          <p:bldP spid="2052" grpId="0"/>
          <p:bldP spid="8"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0-#ppt_w/2"/>
                                              </p:val>
                                            </p:tav>
                                            <p:tav tm="100000">
                                              <p:val>
                                                <p:strVal val="#ppt_x"/>
                                              </p:val>
                                            </p:tav>
                                          </p:tavLst>
                                        </p:anim>
                                        <p:anim calcmode="lin" valueType="num">
                                          <p:cBhvr additive="base">
                                            <p:cTn id="8" dur="1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additive="base">
                                            <p:cTn id="18" dur="500" fill="hold"/>
                                            <p:tgtEl>
                                              <p:spTgt spid="2052"/>
                                            </p:tgtEl>
                                            <p:attrNameLst>
                                              <p:attrName>ppt_x</p:attrName>
                                            </p:attrNameLst>
                                          </p:cBhvr>
                                          <p:tavLst>
                                            <p:tav tm="0">
                                              <p:val>
                                                <p:strVal val="0-#ppt_w/2"/>
                                              </p:val>
                                            </p:tav>
                                            <p:tav tm="100000">
                                              <p:val>
                                                <p:strVal val="#ppt_x"/>
                                              </p:val>
                                            </p:tav>
                                          </p:tavLst>
                                        </p:anim>
                                        <p:anim calcmode="lin" valueType="num">
                                          <p:cBhvr additive="base">
                                            <p:cTn id="19"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4*#ppt_w"/>
                                              </p:val>
                                            </p:tav>
                                            <p:tav tm="100000">
                                              <p:val>
                                                <p:strVal val="#ppt_w"/>
                                              </p:val>
                                            </p:tav>
                                          </p:tavLst>
                                        </p:anim>
                                        <p:anim calcmode="lin" valueType="num">
                                          <p:cBhvr>
                                            <p:cTn id="25"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2050" grpId="0"/>
          <p:bldP spid="2052" grpId="0"/>
          <p:bldP spid="8"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12"/>
          <p:cNvSpPr txBox="1">
            <a:spLocks noChangeArrowheads="1"/>
          </p:cNvSpPr>
          <p:nvPr/>
        </p:nvSpPr>
        <p:spPr bwMode="auto">
          <a:xfrm>
            <a:off x="638175" y="304165"/>
            <a:ext cx="46323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乳腺癌的三级预防</a:t>
            </a:r>
            <a:endParaRPr lang="zh-CN"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4" name="文本框 3"/>
          <p:cNvSpPr txBox="1"/>
          <p:nvPr/>
        </p:nvSpPr>
        <p:spPr>
          <a:xfrm>
            <a:off x="555625" y="1005840"/>
            <a:ext cx="11582400" cy="5088890"/>
          </a:xfrm>
          <a:prstGeom prst="rect">
            <a:avLst/>
          </a:prstGeom>
          <a:noFill/>
        </p:spPr>
        <p:txBody>
          <a:bodyPr wrap="square" rtlCol="0">
            <a:noAutofit/>
          </a:bodyPr>
          <a:p>
            <a:pPr>
              <a:lnSpc>
                <a:spcPct val="150000"/>
              </a:lnSpc>
            </a:pPr>
            <a:r>
              <a:rPr lang="zh-CN" sz="2400" b="1">
                <a:solidFill>
                  <a:srgbClr val="FF0000"/>
                </a:solidFill>
                <a:ea typeface="微软雅黑" panose="020B0503020204020204" pitchFamily="34" charset="-122"/>
              </a:rPr>
              <a:t>一级预防：健康教育</a:t>
            </a:r>
            <a:endParaRPr lang="zh-CN" sz="2400" b="1">
              <a:solidFill>
                <a:srgbClr val="92D050"/>
              </a:solidFill>
              <a:ea typeface="微软雅黑" panose="020B0503020204020204" pitchFamily="34" charset="-122"/>
            </a:endParaRPr>
          </a:p>
          <a:p>
            <a:pPr>
              <a:lnSpc>
                <a:spcPct val="150000"/>
              </a:lnSpc>
            </a:pPr>
            <a:r>
              <a:rPr lang="zh-CN" sz="2000">
                <a:ea typeface="微软雅黑" panose="020B0503020204020204" pitchFamily="34" charset="-122"/>
                <a:sym typeface="+mn-ea"/>
              </a:rPr>
              <a:t>（</a:t>
            </a:r>
            <a:r>
              <a:rPr lang="en-US" altLang="zh-CN" sz="2000">
                <a:ea typeface="微软雅黑" panose="020B0503020204020204" pitchFamily="34" charset="-122"/>
                <a:sym typeface="+mn-ea"/>
              </a:rPr>
              <a:t>1</a:t>
            </a:r>
            <a:r>
              <a:rPr lang="zh-CN" altLang="en-US" sz="2000">
                <a:ea typeface="微软雅黑" panose="020B0503020204020204" pitchFamily="34" charset="-122"/>
                <a:sym typeface="+mn-ea"/>
              </a:rPr>
              <a:t>）</a:t>
            </a:r>
            <a:r>
              <a:rPr lang="zh-CN" sz="2000">
                <a:ea typeface="微软雅黑" panose="020B0503020204020204" pitchFamily="34" charset="-122"/>
              </a:rPr>
              <a:t>提倡适龄生育和母乳喂养（</a:t>
            </a:r>
            <a:r>
              <a:rPr lang="en-US" altLang="zh-CN" sz="2000">
                <a:ea typeface="微软雅黑" panose="020B0503020204020204" pitchFamily="34" charset="-122"/>
              </a:rPr>
              <a:t>2</a:t>
            </a:r>
            <a:r>
              <a:rPr lang="zh-CN" altLang="en-US" sz="2000">
                <a:ea typeface="微软雅黑" panose="020B0503020204020204" pitchFamily="34" charset="-122"/>
              </a:rPr>
              <a:t>）</a:t>
            </a:r>
            <a:r>
              <a:rPr lang="zh-CN" sz="2000">
                <a:ea typeface="微软雅黑" panose="020B0503020204020204" pitchFamily="34" charset="-122"/>
              </a:rPr>
              <a:t>提倡健康生活方式</a:t>
            </a:r>
            <a:r>
              <a:rPr lang="zh-CN" sz="2000">
                <a:ea typeface="微软雅黑" panose="020B0503020204020204" pitchFamily="34" charset="-122"/>
                <a:sym typeface="+mn-ea"/>
              </a:rPr>
              <a:t>（</a:t>
            </a:r>
            <a:r>
              <a:rPr lang="en-US" altLang="zh-CN" sz="2000">
                <a:ea typeface="微软雅黑" panose="020B0503020204020204" pitchFamily="34" charset="-122"/>
                <a:sym typeface="+mn-ea"/>
              </a:rPr>
              <a:t>3</a:t>
            </a:r>
            <a:r>
              <a:rPr lang="zh-CN" altLang="en-US" sz="2000">
                <a:ea typeface="微软雅黑" panose="020B0503020204020204" pitchFamily="34" charset="-122"/>
                <a:sym typeface="+mn-ea"/>
              </a:rPr>
              <a:t>）</a:t>
            </a:r>
            <a:r>
              <a:rPr lang="zh-CN" sz="2000">
                <a:ea typeface="微软雅黑" panose="020B0503020204020204" pitchFamily="34" charset="-122"/>
              </a:rPr>
              <a:t>积极治疗不典型增生等乳腺高危病变</a:t>
            </a:r>
            <a:endParaRPr lang="zh-CN" sz="2000">
              <a:ea typeface="微软雅黑" panose="020B0503020204020204" pitchFamily="34" charset="-122"/>
            </a:endParaRPr>
          </a:p>
          <a:p>
            <a:pPr>
              <a:lnSpc>
                <a:spcPct val="150000"/>
              </a:lnSpc>
            </a:pPr>
            <a:r>
              <a:rPr lang="zh-CN" sz="2400" b="1">
                <a:solidFill>
                  <a:srgbClr val="FF0000"/>
                </a:solidFill>
                <a:ea typeface="微软雅黑" panose="020B0503020204020204" pitchFamily="34" charset="-122"/>
              </a:rPr>
              <a:t>二级预防：定期乳腺癌筛查</a:t>
            </a:r>
            <a:endParaRPr lang="zh-CN" sz="2400" b="1">
              <a:solidFill>
                <a:srgbClr val="FF0000"/>
              </a:solidFill>
              <a:ea typeface="微软雅黑" panose="020B0503020204020204" pitchFamily="34" charset="-122"/>
            </a:endParaRPr>
          </a:p>
          <a:p>
            <a:pPr>
              <a:lnSpc>
                <a:spcPct val="150000"/>
              </a:lnSpc>
            </a:pPr>
            <a:r>
              <a:rPr lang="zh-CN" sz="2000">
                <a:ea typeface="微软雅黑" panose="020B0503020204020204" pitchFamily="34" charset="-122"/>
              </a:rPr>
              <a:t>定期乳腺癌筛查</a:t>
            </a:r>
            <a:r>
              <a:rPr lang="en-US" altLang="zh-CN" sz="2000">
                <a:ea typeface="微软雅黑" panose="020B0503020204020204" pitchFamily="34" charset="-122"/>
              </a:rPr>
              <a:t>,35-64</a:t>
            </a:r>
            <a:r>
              <a:rPr lang="zh-CN" altLang="en-US" sz="2000">
                <a:ea typeface="微软雅黑" panose="020B0503020204020204" pitchFamily="34" charset="-122"/>
              </a:rPr>
              <a:t>岁妇女至少每</a:t>
            </a:r>
            <a:r>
              <a:rPr lang="en-US" altLang="zh-CN" sz="2000">
                <a:ea typeface="微软雅黑" panose="020B0503020204020204" pitchFamily="34" charset="-122"/>
              </a:rPr>
              <a:t>2-3</a:t>
            </a:r>
            <a:r>
              <a:rPr lang="zh-CN" altLang="en-US" sz="2000">
                <a:ea typeface="微软雅黑" panose="020B0503020204020204" pitchFamily="34" charset="-122"/>
              </a:rPr>
              <a:t>年进行乳腺癌筛查。高危人群可适当增加筛查频率。</a:t>
            </a:r>
            <a:endParaRPr lang="zh-CN" altLang="en-US" sz="2000">
              <a:ea typeface="微软雅黑" panose="020B0503020204020204" pitchFamily="34" charset="-122"/>
            </a:endParaRPr>
          </a:p>
          <a:p>
            <a:pPr>
              <a:lnSpc>
                <a:spcPct val="150000"/>
              </a:lnSpc>
            </a:pPr>
            <a:r>
              <a:rPr lang="zh-CN" altLang="en-US" sz="2000">
                <a:ea typeface="微软雅黑" panose="020B0503020204020204" pitchFamily="34" charset="-122"/>
              </a:rPr>
              <a:t>国家乳腺癌筛查项目包括乳腺体检、乳腺彩色超声检查，如果初筛结果异常后续可能还需要接受乳腺</a:t>
            </a:r>
            <a:r>
              <a:rPr lang="en-US" altLang="zh-CN" sz="2000">
                <a:ea typeface="微软雅黑" panose="020B0503020204020204" pitchFamily="34" charset="-122"/>
              </a:rPr>
              <a:t>X</a:t>
            </a:r>
            <a:r>
              <a:rPr lang="zh-CN" altLang="en-US" sz="2000">
                <a:ea typeface="微软雅黑" panose="020B0503020204020204" pitchFamily="34" charset="-122"/>
              </a:rPr>
              <a:t>线检查、乳腺活检及组织病理检查等。</a:t>
            </a:r>
            <a:endParaRPr lang="zh-CN" altLang="en-US" sz="2000">
              <a:ea typeface="微软雅黑" panose="020B0503020204020204" pitchFamily="34" charset="-122"/>
            </a:endParaRPr>
          </a:p>
          <a:p>
            <a:pPr>
              <a:lnSpc>
                <a:spcPct val="150000"/>
              </a:lnSpc>
            </a:pPr>
            <a:r>
              <a:rPr lang="zh-CN" sz="2400" b="1">
                <a:solidFill>
                  <a:srgbClr val="FF0000"/>
                </a:solidFill>
                <a:ea typeface="微软雅黑" panose="020B0503020204020204" pitchFamily="34" charset="-122"/>
                <a:sym typeface="+mn-ea"/>
              </a:rPr>
              <a:t>三级预防：确诊乳腺癌应规范治疗（手术、放疗、化疗、内分泌治疗）</a:t>
            </a:r>
            <a:endParaRPr lang="zh-CN" sz="2400" b="1">
              <a:ea typeface="微软雅黑" panose="020B0503020204020204" pitchFamily="34" charset="-122"/>
              <a:sym typeface="+mn-ea"/>
            </a:endParaRPr>
          </a:p>
          <a:p>
            <a:pPr>
              <a:lnSpc>
                <a:spcPct val="150000"/>
              </a:lnSpc>
            </a:pPr>
            <a:r>
              <a:rPr lang="zh-CN" altLang="en-US" sz="2000">
                <a:ea typeface="微软雅黑" panose="020B0503020204020204" pitchFamily="34" charset="-122"/>
              </a:rPr>
              <a:t>确诊乳腺癌后，应尽快到正规医疗机构进行规范化治疗。</a:t>
            </a:r>
            <a:endParaRPr lang="zh-CN" altLang="en-US" sz="2000">
              <a:ea typeface="微软雅黑" panose="020B0503020204020204" pitchFamily="34" charset="-122"/>
            </a:endParaRPr>
          </a:p>
          <a:p>
            <a:pPr>
              <a:lnSpc>
                <a:spcPct val="150000"/>
              </a:lnSpc>
            </a:pPr>
            <a:endParaRPr lang="zh-CN" altLang="en-US" sz="2000">
              <a:ea typeface="微软雅黑" panose="020B0503020204020204" pitchFamily="34" charset="-122"/>
            </a:endParaRPr>
          </a:p>
        </p:txBody>
      </p:sp>
      <p:sp>
        <p:nvSpPr>
          <p:cNvPr id="7" name="文本框 6"/>
          <p:cNvSpPr txBox="1"/>
          <p:nvPr>
            <p:custDataLst>
              <p:tags r:id="rId1"/>
            </p:custDataLst>
          </p:nvPr>
        </p:nvSpPr>
        <p:spPr>
          <a:xfrm>
            <a:off x="9828678" y="123856"/>
            <a:ext cx="3035521" cy="578321"/>
          </a:xfrm>
          <a:prstGeom prst="rect">
            <a:avLst/>
          </a:prstGeom>
          <a:solidFill>
            <a:schemeClr val="bg1"/>
          </a:solidFill>
        </p:spPr>
        <p:txBody>
          <a:bodyPr wrap="square" rtlCol="0">
            <a:noAutofit/>
          </a:bodyPr>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关东街汤逊湖</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社区卫生服务中心</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pic>
        <p:nvPicPr>
          <p:cNvPr id="102" name="图片 101"/>
          <p:cNvPicPr/>
          <p:nvPr>
            <p:custDataLst>
              <p:tags r:id="rId2"/>
            </p:custDataLst>
          </p:nvPr>
        </p:nvPicPr>
        <p:blipFill>
          <a:blip r:embed="rId3"/>
          <a:srcRect b="3251"/>
          <a:stretch>
            <a:fillRect/>
          </a:stretch>
        </p:blipFill>
        <p:spPr>
          <a:xfrm>
            <a:off x="9023469" y="52663"/>
            <a:ext cx="819565" cy="718269"/>
          </a:xfrm>
          <a:prstGeom prst="rect">
            <a:avLst/>
          </a:prstGeom>
          <a:noFill/>
          <a:ln w="9525">
            <a:noFill/>
          </a:ln>
        </p:spPr>
      </p:pic>
      <p:pic>
        <p:nvPicPr>
          <p:cNvPr id="5" name="图片 4" descr="12"/>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flipH="1">
            <a:off x="10534015" y="4048125"/>
            <a:ext cx="1711325" cy="27387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p14:ferris dir="l"/>
      </p:transition>
    </mc:Choice>
    <mc:Fallback>
      <p:transition spd="slow" advTm="0">
        <p:fade/>
      </p:transition>
    </mc:Fallback>
  </mc:AlternateContent>
  <p:timing>
    <p:tnLst>
      <p:par>
        <p:cTn id="1" dur="indefinite" restart="never" fill="hold"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2711" y="577273"/>
            <a:ext cx="8146777" cy="675640"/>
          </a:xfrm>
          <a:prstGeom prst="rect">
            <a:avLst/>
          </a:prstGeom>
          <a:noFill/>
        </p:spPr>
        <p:txBody>
          <a:bodyPr wrap="square" rtlCol="0">
            <a:spAutoFit/>
          </a:bodyPr>
          <a:p>
            <a:r>
              <a:rPr lang="zh-CN" altLang="en-US" sz="3795">
                <a:solidFill>
                  <a:srgbClr val="FF0000"/>
                </a:solidFill>
                <a:latin typeface="汉仪劲楷简" panose="00020600040101010101" charset="-122"/>
                <a:ea typeface="汉仪劲楷简" panose="00020600040101010101" charset="-122"/>
                <a:cs typeface="汉仪劲楷简" panose="00020600040101010101" charset="-122"/>
              </a:rPr>
              <a:t>关爱乳房健康</a:t>
            </a:r>
            <a:r>
              <a:rPr lang="zh-CN" altLang="en-US" sz="3795">
                <a:latin typeface="汉仪劲楷简" panose="00020600040101010101" charset="-122"/>
                <a:ea typeface="汉仪劲楷简" panose="00020600040101010101" charset="-122"/>
                <a:cs typeface="汉仪劲楷简" panose="00020600040101010101" charset="-122"/>
              </a:rPr>
              <a:t>需从日常生活点滴做起</a:t>
            </a:r>
            <a:endParaRPr lang="zh-CN" altLang="en-US" sz="3795">
              <a:latin typeface="汉仪劲楷简" panose="00020600040101010101" charset="-122"/>
              <a:ea typeface="汉仪劲楷简" panose="00020600040101010101" charset="-122"/>
              <a:cs typeface="汉仪劲楷简" panose="00020600040101010101" charset="-122"/>
            </a:endParaRPr>
          </a:p>
        </p:txBody>
      </p:sp>
      <p:sp>
        <p:nvSpPr>
          <p:cNvPr id="10" name="椭圆 9"/>
          <p:cNvSpPr/>
          <p:nvPr>
            <p:custDataLst>
              <p:tags r:id="rId1"/>
            </p:custDataLst>
          </p:nvPr>
        </p:nvSpPr>
        <p:spPr>
          <a:xfrm>
            <a:off x="1339732" y="6463846"/>
            <a:ext cx="207604" cy="212961"/>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00">
              <a:cs typeface="汉仪劲楷简" panose="00020600040101010101" charset="-122"/>
            </a:endParaRPr>
          </a:p>
        </p:txBody>
      </p:sp>
      <p:sp>
        <p:nvSpPr>
          <p:cNvPr id="11" name="椭圆 10"/>
          <p:cNvSpPr/>
          <p:nvPr>
            <p:custDataLst>
              <p:tags r:id="rId2"/>
            </p:custDataLst>
          </p:nvPr>
        </p:nvSpPr>
        <p:spPr>
          <a:xfrm>
            <a:off x="4334585" y="6463846"/>
            <a:ext cx="207604" cy="212961"/>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00">
              <a:cs typeface="汉仪劲楷简" panose="00020600040101010101" charset="-122"/>
            </a:endParaRPr>
          </a:p>
        </p:txBody>
      </p:sp>
      <p:sp>
        <p:nvSpPr>
          <p:cNvPr id="12" name="椭圆 11"/>
          <p:cNvSpPr/>
          <p:nvPr>
            <p:custDataLst>
              <p:tags r:id="rId3"/>
            </p:custDataLst>
          </p:nvPr>
        </p:nvSpPr>
        <p:spPr>
          <a:xfrm>
            <a:off x="7337474" y="6463846"/>
            <a:ext cx="207604" cy="212961"/>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00">
              <a:cs typeface="汉仪劲楷简" panose="00020600040101010101" charset="-122"/>
            </a:endParaRPr>
          </a:p>
        </p:txBody>
      </p:sp>
      <p:sp>
        <p:nvSpPr>
          <p:cNvPr id="13" name="椭圆 12"/>
          <p:cNvSpPr/>
          <p:nvPr>
            <p:custDataLst>
              <p:tags r:id="rId4"/>
            </p:custDataLst>
          </p:nvPr>
        </p:nvSpPr>
        <p:spPr>
          <a:xfrm>
            <a:off x="10360454" y="6448443"/>
            <a:ext cx="207604" cy="212961"/>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00">
              <a:cs typeface="汉仪劲楷简" panose="00020600040101010101" charset="-122"/>
            </a:endParaRPr>
          </a:p>
        </p:txBody>
      </p:sp>
      <p:grpSp>
        <p:nvGrpSpPr>
          <p:cNvPr id="8" name="组合 7"/>
          <p:cNvGrpSpPr/>
          <p:nvPr>
            <p:custDataLst>
              <p:tags r:id="rId5"/>
            </p:custDataLst>
          </p:nvPr>
        </p:nvGrpSpPr>
        <p:grpSpPr>
          <a:xfrm>
            <a:off x="629192" y="1756596"/>
            <a:ext cx="2657329" cy="4123950"/>
            <a:chOff x="939" y="2428"/>
            <a:chExt cx="3968" cy="6158"/>
          </a:xfrm>
        </p:grpSpPr>
        <p:grpSp>
          <p:nvGrpSpPr>
            <p:cNvPr id="21" name="组合 20"/>
            <p:cNvGrpSpPr/>
            <p:nvPr/>
          </p:nvGrpSpPr>
          <p:grpSpPr>
            <a:xfrm rot="0">
              <a:off x="943" y="2428"/>
              <a:ext cx="3955" cy="6159"/>
              <a:chOff x="793" y="3218"/>
              <a:chExt cx="3030" cy="5065"/>
            </a:xfrm>
          </p:grpSpPr>
          <p:sp>
            <p:nvSpPr>
              <p:cNvPr id="14" name="圆角矩形标注 13"/>
              <p:cNvSpPr/>
              <p:nvPr>
                <p:custDataLst>
                  <p:tags r:id="rId6"/>
                </p:custDataLst>
              </p:nvPr>
            </p:nvSpPr>
            <p:spPr>
              <a:xfrm>
                <a:off x="793" y="3218"/>
                <a:ext cx="3030" cy="5065"/>
              </a:xfrm>
              <a:prstGeom prst="wedgeRoundRectCallout">
                <a:avLst>
                  <a:gd name="adj1" fmla="val -19339"/>
                  <a:gd name="adj2" fmla="val 58883"/>
                  <a:gd name="adj3" fmla="val 16667"/>
                </a:avLst>
              </a:prstGeom>
              <a:solidFill>
                <a:schemeClr val="bg1"/>
              </a:solidFill>
              <a:ln>
                <a:noFill/>
              </a:ln>
              <a:effectLst>
                <a:outerShdw blurRad="495300" dist="190500" dir="2700000" sx="91000" sy="91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00">
                  <a:cs typeface="汉仪劲楷简" panose="00020600040101010101" charset="-122"/>
                </a:endParaRPr>
              </a:p>
            </p:txBody>
          </p:sp>
          <p:sp>
            <p:nvSpPr>
              <p:cNvPr id="20" name="圆角矩形标注 19"/>
              <p:cNvSpPr/>
              <p:nvPr>
                <p:custDataLst>
                  <p:tags r:id="rId7"/>
                </p:custDataLst>
              </p:nvPr>
            </p:nvSpPr>
            <p:spPr>
              <a:xfrm flipV="1">
                <a:off x="793" y="7937"/>
                <a:ext cx="3030" cy="346"/>
              </a:xfrm>
              <a:prstGeom prst="wedgeRoundRectCallout">
                <a:avLst>
                  <a:gd name="adj1" fmla="val -19339"/>
                  <a:gd name="adj2" fmla="val -147634"/>
                  <a:gd name="adj3" fmla="val 16667"/>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00">
                  <a:cs typeface="汉仪劲楷简" panose="00020600040101010101" charset="-122"/>
                </a:endParaRPr>
              </a:p>
            </p:txBody>
          </p:sp>
          <p:sp>
            <p:nvSpPr>
              <p:cNvPr id="16" name="任意多边形 15"/>
              <p:cNvSpPr/>
              <p:nvPr>
                <p:custDataLst>
                  <p:tags r:id="rId8"/>
                </p:custDataLst>
              </p:nvPr>
            </p:nvSpPr>
            <p:spPr>
              <a:xfrm rot="5400000">
                <a:off x="611" y="3671"/>
                <a:ext cx="1173" cy="806"/>
              </a:xfrm>
              <a:custGeom>
                <a:avLst/>
                <a:gdLst>
                  <a:gd name="connsiteX0" fmla="*/ 0 w 2055"/>
                  <a:gd name="connsiteY0" fmla="*/ 1185 h 1185"/>
                  <a:gd name="connsiteX1" fmla="*/ 1125 w 2055"/>
                  <a:gd name="connsiteY1" fmla="*/ 0 h 1185"/>
                  <a:gd name="connsiteX2" fmla="*/ 2055 w 2055"/>
                  <a:gd name="connsiteY2" fmla="*/ 1185 h 1185"/>
                  <a:gd name="connsiteX3" fmla="*/ 0 w 2055"/>
                  <a:gd name="connsiteY3" fmla="*/ 1185 h 1185"/>
                </a:gdLst>
                <a:ahLst/>
                <a:cxnLst>
                  <a:cxn ang="0">
                    <a:pos x="connsiteX0" y="connsiteY0"/>
                  </a:cxn>
                  <a:cxn ang="0">
                    <a:pos x="connsiteX1" y="connsiteY1"/>
                  </a:cxn>
                  <a:cxn ang="0">
                    <a:pos x="connsiteX2" y="connsiteY2"/>
                  </a:cxn>
                  <a:cxn ang="0">
                    <a:pos x="connsiteX3" y="connsiteY3"/>
                  </a:cxn>
                </a:cxnLst>
                <a:rect l="l" t="t" r="r" b="b"/>
                <a:pathLst>
                  <a:path w="2055" h="1185">
                    <a:moveTo>
                      <a:pt x="0" y="1185"/>
                    </a:moveTo>
                    <a:cubicBezTo>
                      <a:pt x="202" y="957"/>
                      <a:pt x="714" y="0"/>
                      <a:pt x="1125" y="0"/>
                    </a:cubicBezTo>
                    <a:cubicBezTo>
                      <a:pt x="1536" y="0"/>
                      <a:pt x="1887" y="957"/>
                      <a:pt x="2055" y="1185"/>
                    </a:cubicBezTo>
                    <a:lnTo>
                      <a:pt x="0" y="1185"/>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00">
                  <a:cs typeface="汉仪劲楷简" panose="00020600040101010101" charset="-122"/>
                </a:endParaRPr>
              </a:p>
            </p:txBody>
          </p:sp>
        </p:grpSp>
        <p:cxnSp>
          <p:nvCxnSpPr>
            <p:cNvPr id="5" name="直接连接符 4"/>
            <p:cNvCxnSpPr/>
            <p:nvPr>
              <p:custDataLst>
                <p:tags r:id="rId9"/>
              </p:custDataLst>
            </p:nvPr>
          </p:nvCxnSpPr>
          <p:spPr>
            <a:xfrm>
              <a:off x="939" y="4152"/>
              <a:ext cx="3969" cy="0"/>
            </a:xfrm>
            <a:prstGeom prst="line">
              <a:avLst/>
            </a:prstGeom>
            <a:ln>
              <a:solidFill>
                <a:srgbClr val="FAAEC9"/>
              </a:solidFill>
            </a:ln>
          </p:spPr>
          <p:style>
            <a:lnRef idx="1">
              <a:schemeClr val="accent1"/>
            </a:lnRef>
            <a:fillRef idx="0">
              <a:schemeClr val="accent1"/>
            </a:fillRef>
            <a:effectRef idx="0">
              <a:schemeClr val="accent1"/>
            </a:effectRef>
            <a:fontRef idx="minor">
              <a:schemeClr val="tx1"/>
            </a:fontRef>
          </p:style>
        </p:cxnSp>
      </p:grpSp>
      <p:sp>
        <p:nvSpPr>
          <p:cNvPr id="47" name="文本框 46"/>
          <p:cNvSpPr txBox="1"/>
          <p:nvPr>
            <p:custDataLst>
              <p:tags r:id="rId10"/>
            </p:custDataLst>
          </p:nvPr>
        </p:nvSpPr>
        <p:spPr>
          <a:xfrm>
            <a:off x="744378" y="3094637"/>
            <a:ext cx="2381417" cy="1844675"/>
          </a:xfrm>
          <a:prstGeom prst="rect">
            <a:avLst/>
          </a:prstGeom>
          <a:noFill/>
        </p:spPr>
        <p:txBody>
          <a:bodyPr wrap="square" rtlCol="0">
            <a:spAutoFit/>
          </a:bodyPr>
          <a:p>
            <a:pPr algn="l">
              <a:lnSpc>
                <a:spcPct val="120000"/>
              </a:lnSpc>
              <a:spcBef>
                <a:spcPts val="0"/>
              </a:spcBef>
              <a:spcAft>
                <a:spcPts val="0"/>
              </a:spcAft>
            </a:pPr>
            <a:r>
              <a:rPr lang="zh-CN" altLang="en-US" sz="1900">
                <a:latin typeface="汉仪劲楷简" panose="00020600040101010101" charset="-122"/>
                <a:ea typeface="汉仪劲楷简" panose="00020600040101010101" charset="-122"/>
                <a:cs typeface="汉仪劲楷简" panose="00020600040101010101" charset="-122"/>
              </a:rPr>
              <a:t>不吸烟，不饮酒，少吃高蛋白和高脂肪饮食。烟草、酒精和过高的蛋白、脂肪的摄入或增加发病风险。</a:t>
            </a:r>
            <a:endParaRPr lang="zh-CN" altLang="en-US" sz="1900">
              <a:latin typeface="汉仪劲楷简" panose="00020600040101010101" charset="-122"/>
              <a:ea typeface="汉仪劲楷简" panose="00020600040101010101" charset="-122"/>
              <a:cs typeface="汉仪劲楷简" panose="00020600040101010101" charset="-122"/>
            </a:endParaRPr>
          </a:p>
        </p:txBody>
      </p:sp>
      <p:sp>
        <p:nvSpPr>
          <p:cNvPr id="3" name="文本框 2"/>
          <p:cNvSpPr txBox="1"/>
          <p:nvPr>
            <p:custDataLst>
              <p:tags r:id="rId11"/>
            </p:custDataLst>
          </p:nvPr>
        </p:nvSpPr>
        <p:spPr>
          <a:xfrm>
            <a:off x="1287497" y="2230067"/>
            <a:ext cx="1730478" cy="441960"/>
          </a:xfrm>
          <a:prstGeom prst="rect">
            <a:avLst/>
          </a:prstGeom>
          <a:noFill/>
        </p:spPr>
        <p:txBody>
          <a:bodyPr wrap="square" rtlCol="0">
            <a:spAutoFit/>
          </a:bodyPr>
          <a:p>
            <a:pPr algn="l">
              <a:lnSpc>
                <a:spcPct val="120000"/>
              </a:lnSpc>
              <a:spcBef>
                <a:spcPts val="0"/>
              </a:spcBef>
              <a:spcAft>
                <a:spcPts val="0"/>
              </a:spcAft>
            </a:pPr>
            <a:r>
              <a:rPr lang="zh-CN" altLang="en-US" sz="1900" b="1">
                <a:latin typeface="汉仪劲楷简" panose="00020600040101010101" charset="-122"/>
                <a:ea typeface="汉仪劲楷简" panose="00020600040101010101" charset="-122"/>
                <a:cs typeface="汉仪劲楷简" panose="00020600040101010101" charset="-122"/>
              </a:rPr>
              <a:t>良好生活习惯</a:t>
            </a:r>
            <a:endParaRPr lang="zh-CN" altLang="en-US" sz="1900" b="1">
              <a:latin typeface="汉仪劲楷简" panose="00020600040101010101" charset="-122"/>
              <a:ea typeface="汉仪劲楷简" panose="00020600040101010101" charset="-122"/>
              <a:cs typeface="汉仪劲楷简" panose="00020600040101010101" charset="-122"/>
            </a:endParaRPr>
          </a:p>
        </p:txBody>
      </p:sp>
      <p:grpSp>
        <p:nvGrpSpPr>
          <p:cNvPr id="23" name="组合 22"/>
          <p:cNvGrpSpPr/>
          <p:nvPr>
            <p:custDataLst>
              <p:tags r:id="rId12"/>
            </p:custDataLst>
          </p:nvPr>
        </p:nvGrpSpPr>
        <p:grpSpPr>
          <a:xfrm>
            <a:off x="3619357" y="1756596"/>
            <a:ext cx="2657329" cy="4123950"/>
            <a:chOff x="939" y="2428"/>
            <a:chExt cx="3968" cy="6158"/>
          </a:xfrm>
        </p:grpSpPr>
        <p:grpSp>
          <p:nvGrpSpPr>
            <p:cNvPr id="24" name="组合 23"/>
            <p:cNvGrpSpPr/>
            <p:nvPr/>
          </p:nvGrpSpPr>
          <p:grpSpPr>
            <a:xfrm rot="0">
              <a:off x="943" y="2428"/>
              <a:ext cx="3955" cy="6159"/>
              <a:chOff x="793" y="3218"/>
              <a:chExt cx="3030" cy="5065"/>
            </a:xfrm>
          </p:grpSpPr>
          <p:sp>
            <p:nvSpPr>
              <p:cNvPr id="25" name="圆角矩形标注 24"/>
              <p:cNvSpPr/>
              <p:nvPr>
                <p:custDataLst>
                  <p:tags r:id="rId13"/>
                </p:custDataLst>
              </p:nvPr>
            </p:nvSpPr>
            <p:spPr>
              <a:xfrm>
                <a:off x="793" y="3218"/>
                <a:ext cx="3030" cy="5065"/>
              </a:xfrm>
              <a:prstGeom prst="wedgeRoundRectCallout">
                <a:avLst>
                  <a:gd name="adj1" fmla="val -19339"/>
                  <a:gd name="adj2" fmla="val 58883"/>
                  <a:gd name="adj3" fmla="val 16667"/>
                </a:avLst>
              </a:prstGeom>
              <a:solidFill>
                <a:schemeClr val="bg1"/>
              </a:solidFill>
              <a:ln>
                <a:noFill/>
              </a:ln>
              <a:effectLst>
                <a:outerShdw blurRad="495300" dist="190500" dir="2700000" sx="91000" sy="91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00">
                  <a:cs typeface="汉仪劲楷简" panose="00020600040101010101" charset="-122"/>
                </a:endParaRPr>
              </a:p>
            </p:txBody>
          </p:sp>
          <p:sp>
            <p:nvSpPr>
              <p:cNvPr id="26" name="圆角矩形标注 25"/>
              <p:cNvSpPr/>
              <p:nvPr>
                <p:custDataLst>
                  <p:tags r:id="rId14"/>
                </p:custDataLst>
              </p:nvPr>
            </p:nvSpPr>
            <p:spPr>
              <a:xfrm flipV="1">
                <a:off x="793" y="7937"/>
                <a:ext cx="3030" cy="346"/>
              </a:xfrm>
              <a:prstGeom prst="wedgeRoundRectCallout">
                <a:avLst>
                  <a:gd name="adj1" fmla="val -19339"/>
                  <a:gd name="adj2" fmla="val -147634"/>
                  <a:gd name="adj3" fmla="val 16667"/>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00">
                  <a:cs typeface="汉仪劲楷简" panose="00020600040101010101" charset="-122"/>
                </a:endParaRPr>
              </a:p>
            </p:txBody>
          </p:sp>
          <p:sp>
            <p:nvSpPr>
              <p:cNvPr id="27" name="任意多边形 26"/>
              <p:cNvSpPr/>
              <p:nvPr>
                <p:custDataLst>
                  <p:tags r:id="rId15"/>
                </p:custDataLst>
              </p:nvPr>
            </p:nvSpPr>
            <p:spPr>
              <a:xfrm rot="5400000">
                <a:off x="611" y="3671"/>
                <a:ext cx="1173" cy="806"/>
              </a:xfrm>
              <a:custGeom>
                <a:avLst/>
                <a:gdLst>
                  <a:gd name="connsiteX0" fmla="*/ 0 w 2055"/>
                  <a:gd name="connsiteY0" fmla="*/ 1185 h 1185"/>
                  <a:gd name="connsiteX1" fmla="*/ 1125 w 2055"/>
                  <a:gd name="connsiteY1" fmla="*/ 0 h 1185"/>
                  <a:gd name="connsiteX2" fmla="*/ 2055 w 2055"/>
                  <a:gd name="connsiteY2" fmla="*/ 1185 h 1185"/>
                  <a:gd name="connsiteX3" fmla="*/ 0 w 2055"/>
                  <a:gd name="connsiteY3" fmla="*/ 1185 h 1185"/>
                </a:gdLst>
                <a:ahLst/>
                <a:cxnLst>
                  <a:cxn ang="0">
                    <a:pos x="connsiteX0" y="connsiteY0"/>
                  </a:cxn>
                  <a:cxn ang="0">
                    <a:pos x="connsiteX1" y="connsiteY1"/>
                  </a:cxn>
                  <a:cxn ang="0">
                    <a:pos x="connsiteX2" y="connsiteY2"/>
                  </a:cxn>
                  <a:cxn ang="0">
                    <a:pos x="connsiteX3" y="connsiteY3"/>
                  </a:cxn>
                </a:cxnLst>
                <a:rect l="l" t="t" r="r" b="b"/>
                <a:pathLst>
                  <a:path w="2055" h="1185">
                    <a:moveTo>
                      <a:pt x="0" y="1185"/>
                    </a:moveTo>
                    <a:cubicBezTo>
                      <a:pt x="202" y="957"/>
                      <a:pt x="714" y="0"/>
                      <a:pt x="1125" y="0"/>
                    </a:cubicBezTo>
                    <a:cubicBezTo>
                      <a:pt x="1536" y="0"/>
                      <a:pt x="1887" y="957"/>
                      <a:pt x="2055" y="1185"/>
                    </a:cubicBezTo>
                    <a:lnTo>
                      <a:pt x="0" y="1185"/>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00">
                  <a:cs typeface="汉仪劲楷简" panose="00020600040101010101" charset="-122"/>
                </a:endParaRPr>
              </a:p>
            </p:txBody>
          </p:sp>
        </p:grpSp>
        <p:cxnSp>
          <p:nvCxnSpPr>
            <p:cNvPr id="28" name="直接连接符 27"/>
            <p:cNvCxnSpPr/>
            <p:nvPr>
              <p:custDataLst>
                <p:tags r:id="rId16"/>
              </p:custDataLst>
            </p:nvPr>
          </p:nvCxnSpPr>
          <p:spPr>
            <a:xfrm>
              <a:off x="939" y="4152"/>
              <a:ext cx="3969" cy="0"/>
            </a:xfrm>
            <a:prstGeom prst="line">
              <a:avLst/>
            </a:prstGeom>
            <a:ln>
              <a:solidFill>
                <a:srgbClr val="FAAEC9"/>
              </a:solidFill>
            </a:ln>
          </p:spPr>
          <p:style>
            <a:lnRef idx="1">
              <a:schemeClr val="accent1"/>
            </a:lnRef>
            <a:fillRef idx="0">
              <a:schemeClr val="accent1"/>
            </a:fillRef>
            <a:effectRef idx="0">
              <a:schemeClr val="accent1"/>
            </a:effectRef>
            <a:fontRef idx="minor">
              <a:schemeClr val="tx1"/>
            </a:fontRef>
          </p:style>
        </p:cxnSp>
      </p:grpSp>
      <p:sp>
        <p:nvSpPr>
          <p:cNvPr id="29" name="文本框 28"/>
          <p:cNvSpPr txBox="1"/>
          <p:nvPr>
            <p:custDataLst>
              <p:tags r:id="rId17"/>
            </p:custDataLst>
          </p:nvPr>
        </p:nvSpPr>
        <p:spPr>
          <a:xfrm>
            <a:off x="3757982" y="3064501"/>
            <a:ext cx="2381417" cy="1844675"/>
          </a:xfrm>
          <a:prstGeom prst="rect">
            <a:avLst/>
          </a:prstGeom>
          <a:noFill/>
        </p:spPr>
        <p:txBody>
          <a:bodyPr wrap="square" rtlCol="0">
            <a:spAutoFit/>
          </a:bodyPr>
          <a:p>
            <a:pPr algn="l">
              <a:lnSpc>
                <a:spcPct val="120000"/>
              </a:lnSpc>
              <a:spcBef>
                <a:spcPts val="0"/>
              </a:spcBef>
              <a:spcAft>
                <a:spcPts val="0"/>
              </a:spcAft>
            </a:pPr>
            <a:r>
              <a:rPr lang="zh-CN" altLang="en-US" sz="1900">
                <a:latin typeface="汉仪劲楷简" panose="00020600040101010101" charset="-122"/>
                <a:ea typeface="汉仪劲楷简" panose="00020600040101010101" charset="-122"/>
                <a:cs typeface="汉仪劲楷简" panose="00020600040101010101" charset="-122"/>
              </a:rPr>
              <a:t>可调节内分泌系统，促进机体内免疫因子的释放；可合理控制体重，降低乳腺癌的发病危险。</a:t>
            </a:r>
            <a:endParaRPr lang="zh-CN" altLang="en-US" sz="1900">
              <a:latin typeface="汉仪劲楷简" panose="00020600040101010101" charset="-122"/>
              <a:ea typeface="汉仪劲楷简" panose="00020600040101010101" charset="-122"/>
              <a:cs typeface="汉仪劲楷简" panose="00020600040101010101" charset="-122"/>
            </a:endParaRPr>
          </a:p>
        </p:txBody>
      </p:sp>
      <p:sp>
        <p:nvSpPr>
          <p:cNvPr id="30" name="文本框 29"/>
          <p:cNvSpPr txBox="1"/>
          <p:nvPr>
            <p:custDataLst>
              <p:tags r:id="rId18"/>
            </p:custDataLst>
          </p:nvPr>
        </p:nvSpPr>
        <p:spPr>
          <a:xfrm>
            <a:off x="4411600" y="2230067"/>
            <a:ext cx="1730478" cy="441960"/>
          </a:xfrm>
          <a:prstGeom prst="rect">
            <a:avLst/>
          </a:prstGeom>
          <a:noFill/>
        </p:spPr>
        <p:txBody>
          <a:bodyPr wrap="square" rtlCol="0">
            <a:spAutoFit/>
          </a:bodyPr>
          <a:p>
            <a:pPr algn="l">
              <a:lnSpc>
                <a:spcPct val="120000"/>
              </a:lnSpc>
              <a:spcBef>
                <a:spcPts val="0"/>
              </a:spcBef>
              <a:spcAft>
                <a:spcPts val="0"/>
              </a:spcAft>
            </a:pPr>
            <a:r>
              <a:rPr lang="zh-CN" altLang="en-US" sz="1900" b="1">
                <a:latin typeface="汉仪劲楷简" panose="00020600040101010101" charset="-122"/>
                <a:ea typeface="汉仪劲楷简" panose="00020600040101010101" charset="-122"/>
                <a:cs typeface="汉仪劲楷简" panose="00020600040101010101" charset="-122"/>
              </a:rPr>
              <a:t>加强体育锻炼</a:t>
            </a:r>
            <a:endParaRPr lang="zh-CN" altLang="en-US" sz="1900" b="1">
              <a:latin typeface="汉仪劲楷简" panose="00020600040101010101" charset="-122"/>
              <a:ea typeface="汉仪劲楷简" panose="00020600040101010101" charset="-122"/>
              <a:cs typeface="汉仪劲楷简" panose="00020600040101010101" charset="-122"/>
            </a:endParaRPr>
          </a:p>
        </p:txBody>
      </p:sp>
      <p:grpSp>
        <p:nvGrpSpPr>
          <p:cNvPr id="31" name="组合 30"/>
          <p:cNvGrpSpPr/>
          <p:nvPr>
            <p:custDataLst>
              <p:tags r:id="rId19"/>
            </p:custDataLst>
          </p:nvPr>
        </p:nvGrpSpPr>
        <p:grpSpPr>
          <a:xfrm>
            <a:off x="6609522" y="1756596"/>
            <a:ext cx="2657329" cy="4123950"/>
            <a:chOff x="939" y="2428"/>
            <a:chExt cx="3968" cy="6158"/>
          </a:xfrm>
        </p:grpSpPr>
        <p:grpSp>
          <p:nvGrpSpPr>
            <p:cNvPr id="32" name="组合 31"/>
            <p:cNvGrpSpPr/>
            <p:nvPr/>
          </p:nvGrpSpPr>
          <p:grpSpPr>
            <a:xfrm rot="0">
              <a:off x="943" y="2428"/>
              <a:ext cx="3955" cy="6159"/>
              <a:chOff x="793" y="3218"/>
              <a:chExt cx="3030" cy="5065"/>
            </a:xfrm>
          </p:grpSpPr>
          <p:sp>
            <p:nvSpPr>
              <p:cNvPr id="6" name="圆角矩形标注 5"/>
              <p:cNvSpPr/>
              <p:nvPr>
                <p:custDataLst>
                  <p:tags r:id="rId20"/>
                </p:custDataLst>
              </p:nvPr>
            </p:nvSpPr>
            <p:spPr>
              <a:xfrm>
                <a:off x="793" y="3218"/>
                <a:ext cx="3030" cy="5065"/>
              </a:xfrm>
              <a:prstGeom prst="wedgeRoundRectCallout">
                <a:avLst>
                  <a:gd name="adj1" fmla="val -19339"/>
                  <a:gd name="adj2" fmla="val 58883"/>
                  <a:gd name="adj3" fmla="val 16667"/>
                </a:avLst>
              </a:prstGeom>
              <a:solidFill>
                <a:schemeClr val="bg1"/>
              </a:solidFill>
              <a:ln>
                <a:noFill/>
              </a:ln>
              <a:effectLst>
                <a:outerShdw blurRad="495300" dist="190500" dir="2700000" sx="91000" sy="91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00">
                  <a:cs typeface="汉仪劲楷简" panose="00020600040101010101" charset="-122"/>
                </a:endParaRPr>
              </a:p>
            </p:txBody>
          </p:sp>
          <p:sp>
            <p:nvSpPr>
              <p:cNvPr id="34" name="圆角矩形标注 33"/>
              <p:cNvSpPr/>
              <p:nvPr>
                <p:custDataLst>
                  <p:tags r:id="rId21"/>
                </p:custDataLst>
              </p:nvPr>
            </p:nvSpPr>
            <p:spPr>
              <a:xfrm flipV="1">
                <a:off x="793" y="7937"/>
                <a:ext cx="3030" cy="346"/>
              </a:xfrm>
              <a:prstGeom prst="wedgeRoundRectCallout">
                <a:avLst>
                  <a:gd name="adj1" fmla="val -19339"/>
                  <a:gd name="adj2" fmla="val -147634"/>
                  <a:gd name="adj3" fmla="val 16667"/>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00">
                  <a:cs typeface="汉仪劲楷简" panose="00020600040101010101" charset="-122"/>
                </a:endParaRPr>
              </a:p>
            </p:txBody>
          </p:sp>
          <p:sp>
            <p:nvSpPr>
              <p:cNvPr id="35" name="任意多边形 34"/>
              <p:cNvSpPr/>
              <p:nvPr>
                <p:custDataLst>
                  <p:tags r:id="rId22"/>
                </p:custDataLst>
              </p:nvPr>
            </p:nvSpPr>
            <p:spPr>
              <a:xfrm rot="5400000">
                <a:off x="611" y="3671"/>
                <a:ext cx="1173" cy="806"/>
              </a:xfrm>
              <a:custGeom>
                <a:avLst/>
                <a:gdLst>
                  <a:gd name="connsiteX0" fmla="*/ 0 w 2055"/>
                  <a:gd name="connsiteY0" fmla="*/ 1185 h 1185"/>
                  <a:gd name="connsiteX1" fmla="*/ 1125 w 2055"/>
                  <a:gd name="connsiteY1" fmla="*/ 0 h 1185"/>
                  <a:gd name="connsiteX2" fmla="*/ 2055 w 2055"/>
                  <a:gd name="connsiteY2" fmla="*/ 1185 h 1185"/>
                  <a:gd name="connsiteX3" fmla="*/ 0 w 2055"/>
                  <a:gd name="connsiteY3" fmla="*/ 1185 h 1185"/>
                </a:gdLst>
                <a:ahLst/>
                <a:cxnLst>
                  <a:cxn ang="0">
                    <a:pos x="connsiteX0" y="connsiteY0"/>
                  </a:cxn>
                  <a:cxn ang="0">
                    <a:pos x="connsiteX1" y="connsiteY1"/>
                  </a:cxn>
                  <a:cxn ang="0">
                    <a:pos x="connsiteX2" y="connsiteY2"/>
                  </a:cxn>
                  <a:cxn ang="0">
                    <a:pos x="connsiteX3" y="connsiteY3"/>
                  </a:cxn>
                </a:cxnLst>
                <a:rect l="l" t="t" r="r" b="b"/>
                <a:pathLst>
                  <a:path w="2055" h="1185">
                    <a:moveTo>
                      <a:pt x="0" y="1185"/>
                    </a:moveTo>
                    <a:cubicBezTo>
                      <a:pt x="202" y="957"/>
                      <a:pt x="714" y="0"/>
                      <a:pt x="1125" y="0"/>
                    </a:cubicBezTo>
                    <a:cubicBezTo>
                      <a:pt x="1536" y="0"/>
                      <a:pt x="1887" y="957"/>
                      <a:pt x="2055" y="1185"/>
                    </a:cubicBezTo>
                    <a:lnTo>
                      <a:pt x="0" y="1185"/>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00">
                  <a:cs typeface="汉仪劲楷简" panose="00020600040101010101" charset="-122"/>
                </a:endParaRPr>
              </a:p>
            </p:txBody>
          </p:sp>
        </p:grpSp>
        <p:cxnSp>
          <p:nvCxnSpPr>
            <p:cNvPr id="36" name="直接连接符 35"/>
            <p:cNvCxnSpPr/>
            <p:nvPr>
              <p:custDataLst>
                <p:tags r:id="rId23"/>
              </p:custDataLst>
            </p:nvPr>
          </p:nvCxnSpPr>
          <p:spPr>
            <a:xfrm>
              <a:off x="939" y="4152"/>
              <a:ext cx="3969" cy="0"/>
            </a:xfrm>
            <a:prstGeom prst="line">
              <a:avLst/>
            </a:prstGeom>
            <a:ln>
              <a:solidFill>
                <a:srgbClr val="FAAEC9"/>
              </a:solidFill>
            </a:ln>
          </p:spPr>
          <p:style>
            <a:lnRef idx="1">
              <a:schemeClr val="accent1"/>
            </a:lnRef>
            <a:fillRef idx="0">
              <a:schemeClr val="accent1"/>
            </a:fillRef>
            <a:effectRef idx="0">
              <a:schemeClr val="accent1"/>
            </a:effectRef>
            <a:fontRef idx="minor">
              <a:schemeClr val="tx1"/>
            </a:fontRef>
          </p:style>
        </p:cxnSp>
      </p:grpSp>
      <p:sp>
        <p:nvSpPr>
          <p:cNvPr id="37" name="文本框 36"/>
          <p:cNvSpPr txBox="1"/>
          <p:nvPr>
            <p:custDataLst>
              <p:tags r:id="rId24"/>
            </p:custDataLst>
          </p:nvPr>
        </p:nvSpPr>
        <p:spPr>
          <a:xfrm>
            <a:off x="6781632" y="3094637"/>
            <a:ext cx="2381417" cy="1844675"/>
          </a:xfrm>
          <a:prstGeom prst="rect">
            <a:avLst/>
          </a:prstGeom>
          <a:noFill/>
        </p:spPr>
        <p:txBody>
          <a:bodyPr wrap="square" rtlCol="0">
            <a:spAutoFit/>
          </a:bodyPr>
          <a:p>
            <a:pPr algn="l">
              <a:lnSpc>
                <a:spcPct val="120000"/>
              </a:lnSpc>
              <a:spcBef>
                <a:spcPts val="0"/>
              </a:spcBef>
              <a:spcAft>
                <a:spcPts val="0"/>
              </a:spcAft>
            </a:pPr>
            <a:r>
              <a:rPr lang="zh-CN" altLang="en-US" sz="1900">
                <a:latin typeface="汉仪劲楷简" panose="00020600040101010101" charset="-122"/>
                <a:ea typeface="汉仪劲楷简" panose="00020600040101010101" charset="-122"/>
                <a:cs typeface="汉仪劲楷简" panose="00020600040101010101" charset="-122"/>
              </a:rPr>
              <a:t>睡眠不足会影响卵巢功能，引起内分泌紊乱，使体内雌激素水平异常，增加乳腺癌的发病风险。</a:t>
            </a:r>
            <a:endParaRPr lang="zh-CN" altLang="en-US" sz="1900">
              <a:latin typeface="汉仪劲楷简" panose="00020600040101010101" charset="-122"/>
              <a:ea typeface="汉仪劲楷简" panose="00020600040101010101" charset="-122"/>
              <a:cs typeface="汉仪劲楷简" panose="00020600040101010101" charset="-122"/>
            </a:endParaRPr>
          </a:p>
        </p:txBody>
      </p:sp>
      <p:sp>
        <p:nvSpPr>
          <p:cNvPr id="38" name="文本框 37"/>
          <p:cNvSpPr txBox="1"/>
          <p:nvPr>
            <p:custDataLst>
              <p:tags r:id="rId25"/>
            </p:custDataLst>
          </p:nvPr>
        </p:nvSpPr>
        <p:spPr>
          <a:xfrm>
            <a:off x="7425204" y="2230067"/>
            <a:ext cx="1730478" cy="441960"/>
          </a:xfrm>
          <a:prstGeom prst="rect">
            <a:avLst/>
          </a:prstGeom>
          <a:noFill/>
        </p:spPr>
        <p:txBody>
          <a:bodyPr wrap="square" rtlCol="0">
            <a:spAutoFit/>
          </a:bodyPr>
          <a:p>
            <a:pPr algn="l">
              <a:lnSpc>
                <a:spcPct val="120000"/>
              </a:lnSpc>
              <a:spcBef>
                <a:spcPts val="0"/>
              </a:spcBef>
              <a:spcAft>
                <a:spcPts val="0"/>
              </a:spcAft>
            </a:pPr>
            <a:r>
              <a:rPr lang="zh-CN" altLang="en-US" sz="1900" b="1">
                <a:latin typeface="汉仪劲楷简" panose="00020600040101010101" charset="-122"/>
                <a:ea typeface="汉仪劲楷简" panose="00020600040101010101" charset="-122"/>
                <a:cs typeface="汉仪劲楷简" panose="00020600040101010101" charset="-122"/>
              </a:rPr>
              <a:t>保持充足睡眠</a:t>
            </a:r>
            <a:endParaRPr lang="zh-CN" altLang="en-US" sz="1900" b="1">
              <a:latin typeface="汉仪劲楷简" panose="00020600040101010101" charset="-122"/>
              <a:ea typeface="汉仪劲楷简" panose="00020600040101010101" charset="-122"/>
              <a:cs typeface="汉仪劲楷简" panose="00020600040101010101" charset="-122"/>
            </a:endParaRPr>
          </a:p>
        </p:txBody>
      </p:sp>
      <p:grpSp>
        <p:nvGrpSpPr>
          <p:cNvPr id="39" name="组合 38"/>
          <p:cNvGrpSpPr/>
          <p:nvPr>
            <p:custDataLst>
              <p:tags r:id="rId26"/>
            </p:custDataLst>
          </p:nvPr>
        </p:nvGrpSpPr>
        <p:grpSpPr>
          <a:xfrm>
            <a:off x="9599687" y="1756596"/>
            <a:ext cx="2657329" cy="4123950"/>
            <a:chOff x="939" y="2428"/>
            <a:chExt cx="3968" cy="6158"/>
          </a:xfrm>
        </p:grpSpPr>
        <p:grpSp>
          <p:nvGrpSpPr>
            <p:cNvPr id="40" name="组合 39"/>
            <p:cNvGrpSpPr/>
            <p:nvPr/>
          </p:nvGrpSpPr>
          <p:grpSpPr>
            <a:xfrm rot="0">
              <a:off x="943" y="2428"/>
              <a:ext cx="3955" cy="6159"/>
              <a:chOff x="793" y="3218"/>
              <a:chExt cx="3030" cy="5065"/>
            </a:xfrm>
          </p:grpSpPr>
          <p:sp>
            <p:nvSpPr>
              <p:cNvPr id="41" name="圆角矩形标注 40"/>
              <p:cNvSpPr/>
              <p:nvPr>
                <p:custDataLst>
                  <p:tags r:id="rId27"/>
                </p:custDataLst>
              </p:nvPr>
            </p:nvSpPr>
            <p:spPr>
              <a:xfrm>
                <a:off x="793" y="3218"/>
                <a:ext cx="3030" cy="5065"/>
              </a:xfrm>
              <a:prstGeom prst="wedgeRoundRectCallout">
                <a:avLst>
                  <a:gd name="adj1" fmla="val -19339"/>
                  <a:gd name="adj2" fmla="val 58883"/>
                  <a:gd name="adj3" fmla="val 16667"/>
                </a:avLst>
              </a:prstGeom>
              <a:solidFill>
                <a:schemeClr val="bg1"/>
              </a:solidFill>
              <a:ln>
                <a:noFill/>
              </a:ln>
              <a:effectLst>
                <a:outerShdw blurRad="495300" dist="190500" dir="2700000" sx="91000" sy="91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00">
                  <a:cs typeface="汉仪劲楷简" panose="00020600040101010101" charset="-122"/>
                </a:endParaRPr>
              </a:p>
            </p:txBody>
          </p:sp>
          <p:sp>
            <p:nvSpPr>
              <p:cNvPr id="42" name="圆角矩形标注 41"/>
              <p:cNvSpPr/>
              <p:nvPr>
                <p:custDataLst>
                  <p:tags r:id="rId28"/>
                </p:custDataLst>
              </p:nvPr>
            </p:nvSpPr>
            <p:spPr>
              <a:xfrm flipV="1">
                <a:off x="793" y="7937"/>
                <a:ext cx="3030" cy="346"/>
              </a:xfrm>
              <a:prstGeom prst="wedgeRoundRectCallout">
                <a:avLst>
                  <a:gd name="adj1" fmla="val -19339"/>
                  <a:gd name="adj2" fmla="val -147634"/>
                  <a:gd name="adj3" fmla="val 16667"/>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00">
                  <a:cs typeface="汉仪劲楷简" panose="00020600040101010101" charset="-122"/>
                </a:endParaRPr>
              </a:p>
            </p:txBody>
          </p:sp>
          <p:sp>
            <p:nvSpPr>
              <p:cNvPr id="43" name="任意多边形 42"/>
              <p:cNvSpPr/>
              <p:nvPr>
                <p:custDataLst>
                  <p:tags r:id="rId29"/>
                </p:custDataLst>
              </p:nvPr>
            </p:nvSpPr>
            <p:spPr>
              <a:xfrm rot="5400000">
                <a:off x="611" y="3671"/>
                <a:ext cx="1173" cy="806"/>
              </a:xfrm>
              <a:custGeom>
                <a:avLst/>
                <a:gdLst>
                  <a:gd name="connsiteX0" fmla="*/ 0 w 2055"/>
                  <a:gd name="connsiteY0" fmla="*/ 1185 h 1185"/>
                  <a:gd name="connsiteX1" fmla="*/ 1125 w 2055"/>
                  <a:gd name="connsiteY1" fmla="*/ 0 h 1185"/>
                  <a:gd name="connsiteX2" fmla="*/ 2055 w 2055"/>
                  <a:gd name="connsiteY2" fmla="*/ 1185 h 1185"/>
                  <a:gd name="connsiteX3" fmla="*/ 0 w 2055"/>
                  <a:gd name="connsiteY3" fmla="*/ 1185 h 1185"/>
                </a:gdLst>
                <a:ahLst/>
                <a:cxnLst>
                  <a:cxn ang="0">
                    <a:pos x="connsiteX0" y="connsiteY0"/>
                  </a:cxn>
                  <a:cxn ang="0">
                    <a:pos x="connsiteX1" y="connsiteY1"/>
                  </a:cxn>
                  <a:cxn ang="0">
                    <a:pos x="connsiteX2" y="connsiteY2"/>
                  </a:cxn>
                  <a:cxn ang="0">
                    <a:pos x="connsiteX3" y="connsiteY3"/>
                  </a:cxn>
                </a:cxnLst>
                <a:rect l="l" t="t" r="r" b="b"/>
                <a:pathLst>
                  <a:path w="2055" h="1185">
                    <a:moveTo>
                      <a:pt x="0" y="1185"/>
                    </a:moveTo>
                    <a:cubicBezTo>
                      <a:pt x="202" y="957"/>
                      <a:pt x="714" y="0"/>
                      <a:pt x="1125" y="0"/>
                    </a:cubicBezTo>
                    <a:cubicBezTo>
                      <a:pt x="1536" y="0"/>
                      <a:pt x="1887" y="957"/>
                      <a:pt x="2055" y="1185"/>
                    </a:cubicBezTo>
                    <a:lnTo>
                      <a:pt x="0" y="1185"/>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00">
                  <a:cs typeface="汉仪劲楷简" panose="00020600040101010101" charset="-122"/>
                </a:endParaRPr>
              </a:p>
            </p:txBody>
          </p:sp>
        </p:grpSp>
        <p:cxnSp>
          <p:nvCxnSpPr>
            <p:cNvPr id="44" name="直接连接符 43"/>
            <p:cNvCxnSpPr/>
            <p:nvPr>
              <p:custDataLst>
                <p:tags r:id="rId30"/>
              </p:custDataLst>
            </p:nvPr>
          </p:nvCxnSpPr>
          <p:spPr>
            <a:xfrm>
              <a:off x="939" y="4152"/>
              <a:ext cx="3969" cy="0"/>
            </a:xfrm>
            <a:prstGeom prst="line">
              <a:avLst/>
            </a:prstGeom>
            <a:ln>
              <a:solidFill>
                <a:srgbClr val="FAAEC9"/>
              </a:solidFill>
            </a:ln>
          </p:spPr>
          <p:style>
            <a:lnRef idx="1">
              <a:schemeClr val="accent1"/>
            </a:lnRef>
            <a:fillRef idx="0">
              <a:schemeClr val="accent1"/>
            </a:fillRef>
            <a:effectRef idx="0">
              <a:schemeClr val="accent1"/>
            </a:effectRef>
            <a:fontRef idx="minor">
              <a:schemeClr val="tx1"/>
            </a:fontRef>
          </p:style>
        </p:cxnSp>
      </p:grpSp>
      <p:sp>
        <p:nvSpPr>
          <p:cNvPr id="45" name="文本框 44"/>
          <p:cNvSpPr txBox="1"/>
          <p:nvPr>
            <p:custDataLst>
              <p:tags r:id="rId31"/>
            </p:custDataLst>
          </p:nvPr>
        </p:nvSpPr>
        <p:spPr>
          <a:xfrm>
            <a:off x="9714873" y="3094637"/>
            <a:ext cx="2381417" cy="1844675"/>
          </a:xfrm>
          <a:prstGeom prst="rect">
            <a:avLst/>
          </a:prstGeom>
          <a:noFill/>
        </p:spPr>
        <p:txBody>
          <a:bodyPr wrap="square" rtlCol="0">
            <a:spAutoFit/>
          </a:bodyPr>
          <a:p>
            <a:pPr algn="l">
              <a:lnSpc>
                <a:spcPct val="120000"/>
              </a:lnSpc>
              <a:spcBef>
                <a:spcPts val="0"/>
              </a:spcBef>
              <a:spcAft>
                <a:spcPts val="0"/>
              </a:spcAft>
            </a:pPr>
            <a:r>
              <a:rPr lang="zh-CN" altLang="en-US" sz="1900">
                <a:latin typeface="汉仪劲楷简" panose="00020600040101010101" charset="-122"/>
                <a:ea typeface="汉仪劲楷简" panose="00020600040101010101" charset="-122"/>
                <a:cs typeface="汉仪劲楷简" panose="00020600040101010101" charset="-122"/>
              </a:rPr>
              <a:t>研究表明，长期的负性情绪及过高的心理压力，会使机体的免疫力下降，从而诱发癌症。</a:t>
            </a:r>
            <a:endParaRPr lang="zh-CN" altLang="en-US" sz="1900">
              <a:latin typeface="汉仪劲楷简" panose="00020600040101010101" charset="-122"/>
              <a:ea typeface="汉仪劲楷简" panose="00020600040101010101" charset="-122"/>
              <a:cs typeface="汉仪劲楷简" panose="00020600040101010101" charset="-122"/>
            </a:endParaRPr>
          </a:p>
        </p:txBody>
      </p:sp>
      <p:sp>
        <p:nvSpPr>
          <p:cNvPr id="46" name="文本框 45"/>
          <p:cNvSpPr txBox="1"/>
          <p:nvPr>
            <p:custDataLst>
              <p:tags r:id="rId32"/>
            </p:custDataLst>
          </p:nvPr>
        </p:nvSpPr>
        <p:spPr>
          <a:xfrm>
            <a:off x="10257992" y="2230067"/>
            <a:ext cx="1730478" cy="441960"/>
          </a:xfrm>
          <a:prstGeom prst="rect">
            <a:avLst/>
          </a:prstGeom>
          <a:noFill/>
        </p:spPr>
        <p:txBody>
          <a:bodyPr wrap="square" rtlCol="0">
            <a:spAutoFit/>
          </a:bodyPr>
          <a:p>
            <a:pPr algn="l">
              <a:lnSpc>
                <a:spcPct val="120000"/>
              </a:lnSpc>
              <a:spcBef>
                <a:spcPts val="0"/>
              </a:spcBef>
              <a:spcAft>
                <a:spcPts val="0"/>
              </a:spcAft>
            </a:pPr>
            <a:r>
              <a:rPr lang="zh-CN" altLang="en-US" sz="1900" b="1">
                <a:latin typeface="汉仪劲楷简" panose="00020600040101010101" charset="-122"/>
                <a:ea typeface="汉仪劲楷简" panose="00020600040101010101" charset="-122"/>
                <a:cs typeface="汉仪劲楷简" panose="00020600040101010101" charset="-122"/>
              </a:rPr>
              <a:t>保持良好心态</a:t>
            </a:r>
            <a:endParaRPr lang="zh-CN" altLang="en-US" sz="1900" b="1">
              <a:latin typeface="汉仪劲楷简" panose="00020600040101010101" charset="-122"/>
              <a:ea typeface="汉仪劲楷简" panose="00020600040101010101" charset="-122"/>
              <a:cs typeface="汉仪劲楷简" panose="00020600040101010101" charset="-122"/>
            </a:endParaRPr>
          </a:p>
        </p:txBody>
      </p:sp>
      <p:sp>
        <p:nvSpPr>
          <p:cNvPr id="48" name="文本框 47"/>
          <p:cNvSpPr txBox="1"/>
          <p:nvPr>
            <p:custDataLst>
              <p:tags r:id="rId33"/>
            </p:custDataLst>
          </p:nvPr>
        </p:nvSpPr>
        <p:spPr>
          <a:xfrm>
            <a:off x="713572" y="2264891"/>
            <a:ext cx="361633" cy="415290"/>
          </a:xfrm>
          <a:prstGeom prst="rect">
            <a:avLst/>
          </a:prstGeom>
          <a:noFill/>
        </p:spPr>
        <p:txBody>
          <a:bodyPr wrap="square" rtlCol="0">
            <a:spAutoFit/>
          </a:bodyPr>
          <a:p>
            <a:r>
              <a:rPr lang="en-US" altLang="zh-CN" sz="2110">
                <a:latin typeface="汉仪劲楷简" panose="00020600040101010101" charset="-122"/>
                <a:ea typeface="汉仪劲楷简" panose="00020600040101010101" charset="-122"/>
                <a:cs typeface="汉仪劲楷简" panose="00020600040101010101" charset="-122"/>
              </a:rPr>
              <a:t>1</a:t>
            </a:r>
            <a:endParaRPr lang="en-US" altLang="zh-CN" sz="2110">
              <a:latin typeface="汉仪劲楷简" panose="00020600040101010101" charset="-122"/>
              <a:ea typeface="汉仪劲楷简" panose="00020600040101010101" charset="-122"/>
              <a:cs typeface="汉仪劲楷简" panose="00020600040101010101" charset="-122"/>
            </a:endParaRPr>
          </a:p>
        </p:txBody>
      </p:sp>
      <p:sp>
        <p:nvSpPr>
          <p:cNvPr id="49" name="文本框 48"/>
          <p:cNvSpPr txBox="1"/>
          <p:nvPr>
            <p:custDataLst>
              <p:tags r:id="rId34"/>
            </p:custDataLst>
          </p:nvPr>
        </p:nvSpPr>
        <p:spPr>
          <a:xfrm>
            <a:off x="3777403" y="2264891"/>
            <a:ext cx="361633" cy="415290"/>
          </a:xfrm>
          <a:prstGeom prst="rect">
            <a:avLst/>
          </a:prstGeom>
          <a:noFill/>
        </p:spPr>
        <p:txBody>
          <a:bodyPr wrap="square" rtlCol="0">
            <a:spAutoFit/>
          </a:bodyPr>
          <a:p>
            <a:r>
              <a:rPr lang="en-US" altLang="zh-CN" sz="2110">
                <a:latin typeface="汉仪劲楷简" panose="00020600040101010101" charset="-122"/>
                <a:ea typeface="汉仪劲楷简" panose="00020600040101010101" charset="-122"/>
                <a:cs typeface="汉仪劲楷简" panose="00020600040101010101" charset="-122"/>
              </a:rPr>
              <a:t>2</a:t>
            </a:r>
            <a:endParaRPr lang="en-US" altLang="zh-CN" sz="2110">
              <a:latin typeface="汉仪劲楷简" panose="00020600040101010101" charset="-122"/>
              <a:ea typeface="汉仪劲楷简" panose="00020600040101010101" charset="-122"/>
              <a:cs typeface="汉仪劲楷简" panose="00020600040101010101" charset="-122"/>
            </a:endParaRPr>
          </a:p>
        </p:txBody>
      </p:sp>
      <p:sp>
        <p:nvSpPr>
          <p:cNvPr id="50" name="文本框 49"/>
          <p:cNvSpPr txBox="1"/>
          <p:nvPr>
            <p:custDataLst>
              <p:tags r:id="rId35"/>
            </p:custDataLst>
          </p:nvPr>
        </p:nvSpPr>
        <p:spPr>
          <a:xfrm>
            <a:off x="6791008" y="2264891"/>
            <a:ext cx="361633" cy="415290"/>
          </a:xfrm>
          <a:prstGeom prst="rect">
            <a:avLst/>
          </a:prstGeom>
          <a:noFill/>
        </p:spPr>
        <p:txBody>
          <a:bodyPr wrap="square" rtlCol="0">
            <a:spAutoFit/>
          </a:bodyPr>
          <a:p>
            <a:r>
              <a:rPr lang="en-US" altLang="zh-CN" sz="2110">
                <a:latin typeface="汉仪劲楷简" panose="00020600040101010101" charset="-122"/>
                <a:ea typeface="汉仪劲楷简" panose="00020600040101010101" charset="-122"/>
                <a:cs typeface="汉仪劲楷简" panose="00020600040101010101" charset="-122"/>
              </a:rPr>
              <a:t>3</a:t>
            </a:r>
            <a:endParaRPr lang="en-US" altLang="zh-CN" sz="2110">
              <a:latin typeface="汉仪劲楷简" panose="00020600040101010101" charset="-122"/>
              <a:ea typeface="汉仪劲楷简" panose="00020600040101010101" charset="-122"/>
              <a:cs typeface="汉仪劲楷简" panose="00020600040101010101" charset="-122"/>
            </a:endParaRPr>
          </a:p>
        </p:txBody>
      </p:sp>
      <p:sp>
        <p:nvSpPr>
          <p:cNvPr id="51" name="文本框 50"/>
          <p:cNvSpPr txBox="1"/>
          <p:nvPr>
            <p:custDataLst>
              <p:tags r:id="rId36"/>
            </p:custDataLst>
          </p:nvPr>
        </p:nvSpPr>
        <p:spPr>
          <a:xfrm>
            <a:off x="9724249" y="2264891"/>
            <a:ext cx="361633" cy="415290"/>
          </a:xfrm>
          <a:prstGeom prst="rect">
            <a:avLst/>
          </a:prstGeom>
          <a:noFill/>
        </p:spPr>
        <p:txBody>
          <a:bodyPr wrap="square" rtlCol="0">
            <a:spAutoFit/>
          </a:bodyPr>
          <a:p>
            <a:r>
              <a:rPr lang="en-US" altLang="zh-CN" sz="2110">
                <a:latin typeface="汉仪劲楷简" panose="00020600040101010101" charset="-122"/>
                <a:ea typeface="汉仪劲楷简" panose="00020600040101010101" charset="-122"/>
                <a:cs typeface="汉仪劲楷简" panose="00020600040101010101" charset="-122"/>
              </a:rPr>
              <a:t>4</a:t>
            </a:r>
            <a:endParaRPr lang="en-US" altLang="zh-CN" sz="2110">
              <a:latin typeface="汉仪劲楷简" panose="00020600040101010101" charset="-122"/>
              <a:ea typeface="汉仪劲楷简" panose="00020600040101010101" charset="-122"/>
              <a:cs typeface="汉仪劲楷简" panose="00020600040101010101" charset="-122"/>
            </a:endParaRPr>
          </a:p>
        </p:txBody>
      </p:sp>
      <p:sp>
        <p:nvSpPr>
          <p:cNvPr id="7" name="文本框 6"/>
          <p:cNvSpPr txBox="1"/>
          <p:nvPr>
            <p:custDataLst>
              <p:tags r:id="rId37"/>
            </p:custDataLst>
          </p:nvPr>
        </p:nvSpPr>
        <p:spPr>
          <a:xfrm>
            <a:off x="9828678" y="123856"/>
            <a:ext cx="3035521" cy="578321"/>
          </a:xfrm>
          <a:prstGeom prst="rect">
            <a:avLst/>
          </a:prstGeom>
          <a:solidFill>
            <a:schemeClr val="bg1"/>
          </a:solidFill>
        </p:spPr>
        <p:txBody>
          <a:bodyPr wrap="square" rtlCol="0">
            <a:noAutofit/>
          </a:bodyPr>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关东街汤逊湖</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社区卫生服务中心</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pic>
        <p:nvPicPr>
          <p:cNvPr id="102" name="图片 101"/>
          <p:cNvPicPr/>
          <p:nvPr>
            <p:custDataLst>
              <p:tags r:id="rId38"/>
            </p:custDataLst>
          </p:nvPr>
        </p:nvPicPr>
        <p:blipFill>
          <a:blip r:embed="rId39"/>
          <a:srcRect b="3251"/>
          <a:stretch>
            <a:fillRect/>
          </a:stretch>
        </p:blipFill>
        <p:spPr>
          <a:xfrm>
            <a:off x="9023469" y="52663"/>
            <a:ext cx="819565" cy="718269"/>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advTm="0">
        <p14:ferris dir="l"/>
      </p:transition>
    </mc:Choice>
    <mc:Fallback>
      <p:transition spd="slow" advTm="0">
        <p:fade/>
      </p:transition>
    </mc:Fallback>
  </mc:AlternateContent>
  <p:timing>
    <p:tnLst>
      <p:par>
        <p:cTn id="1" dur="indefinite" restart="never" fill="hold"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2711" y="577273"/>
            <a:ext cx="4791631" cy="675640"/>
          </a:xfrm>
          <a:prstGeom prst="rect">
            <a:avLst/>
          </a:prstGeom>
          <a:noFill/>
        </p:spPr>
        <p:txBody>
          <a:bodyPr wrap="square" rtlCol="0">
            <a:spAutoFit/>
          </a:bodyPr>
          <a:p>
            <a:r>
              <a:rPr lang="zh-CN" altLang="en-US" sz="3795">
                <a:latin typeface="汉仪劲楷简" panose="00020600040101010101" charset="-122"/>
                <a:ea typeface="汉仪劲楷简" panose="00020600040101010101" charset="-122"/>
                <a:cs typeface="汉仪劲楷简" panose="00020600040101010101" charset="-122"/>
              </a:rPr>
              <a:t>日常</a:t>
            </a:r>
            <a:r>
              <a:rPr lang="zh-CN" altLang="en-US" sz="3795">
                <a:solidFill>
                  <a:srgbClr val="FF0000"/>
                </a:solidFill>
                <a:latin typeface="汉仪劲楷简" panose="00020600040101010101" charset="-122"/>
                <a:ea typeface="汉仪劲楷简" panose="00020600040101010101" charset="-122"/>
                <a:cs typeface="汉仪劲楷简" panose="00020600040101010101" charset="-122"/>
              </a:rPr>
              <a:t>乳房保健</a:t>
            </a:r>
            <a:r>
              <a:rPr lang="zh-CN" altLang="en-US" sz="3795">
                <a:latin typeface="汉仪劲楷简" panose="00020600040101010101" charset="-122"/>
                <a:ea typeface="汉仪劲楷简" panose="00020600040101010101" charset="-122"/>
                <a:cs typeface="汉仪劲楷简" panose="00020600040101010101" charset="-122"/>
              </a:rPr>
              <a:t>小知识</a:t>
            </a:r>
            <a:endParaRPr lang="zh-CN" altLang="en-US" sz="3795">
              <a:latin typeface="汉仪劲楷简" panose="00020600040101010101" charset="-122"/>
              <a:ea typeface="汉仪劲楷简" panose="00020600040101010101" charset="-122"/>
              <a:cs typeface="汉仪劲楷简" panose="00020600040101010101" charset="-122"/>
            </a:endParaRPr>
          </a:p>
        </p:txBody>
      </p:sp>
      <p:sp>
        <p:nvSpPr>
          <p:cNvPr id="7" name="文本框 6"/>
          <p:cNvSpPr txBox="1"/>
          <p:nvPr>
            <p:custDataLst>
              <p:tags r:id="rId1"/>
            </p:custDataLst>
          </p:nvPr>
        </p:nvSpPr>
        <p:spPr>
          <a:xfrm>
            <a:off x="598170" y="2145665"/>
            <a:ext cx="5641340" cy="2368550"/>
          </a:xfrm>
          <a:prstGeom prst="rect">
            <a:avLst/>
          </a:prstGeom>
          <a:noFill/>
        </p:spPr>
        <p:txBody>
          <a:bodyPr wrap="square" rtlCol="0">
            <a:spAutoFit/>
          </a:bodyPr>
          <a:p>
            <a:pPr>
              <a:lnSpc>
                <a:spcPct val="130000"/>
              </a:lnSpc>
              <a:spcBef>
                <a:spcPts val="0"/>
              </a:spcBef>
              <a:spcAft>
                <a:spcPts val="0"/>
              </a:spcAft>
            </a:pPr>
            <a:r>
              <a:rPr lang="zh-CN" altLang="en-US" sz="1900">
                <a:latin typeface="汉仪劲楷简" panose="00020600040101010101" charset="-122"/>
                <a:ea typeface="汉仪劲楷简" panose="00020600040101010101" charset="-122"/>
                <a:cs typeface="汉仪劲楷简" panose="00020600040101010101" charset="-122"/>
              </a:rPr>
              <a:t>避免用力抓捏、挤压、撞击乳房。长时间伏案工作时，乳房闷胀刺痛、胸背组织酸痛等症状，可做工间操和适当的活动改善。</a:t>
            </a:r>
            <a:r>
              <a:rPr lang="zh-CN" altLang="en-US" sz="1900">
                <a:latin typeface="汉仪劲楷简" panose="00020600040101010101" charset="-122"/>
                <a:ea typeface="汉仪劲楷简" panose="00020600040101010101" charset="-122"/>
                <a:cs typeface="汉仪劲楷简" panose="00020600040101010101" charset="-122"/>
                <a:sym typeface="+mn-ea"/>
              </a:rPr>
              <a:t>当发现乳腺出现肿块、乳头溢液（尤其血性或清水样溢液）等症状应及早到乳腺专科就诊。</a:t>
            </a:r>
            <a:endParaRPr lang="zh-CN" altLang="en-US" sz="19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endParaRPr lang="zh-CN" altLang="en-US" sz="1900">
              <a:latin typeface="汉仪劲楷简" panose="00020600040101010101" charset="-122"/>
              <a:ea typeface="汉仪劲楷简" panose="00020600040101010101" charset="-122"/>
              <a:cs typeface="汉仪劲楷简" panose="00020600040101010101" charset="-122"/>
            </a:endParaRPr>
          </a:p>
        </p:txBody>
      </p:sp>
      <p:sp>
        <p:nvSpPr>
          <p:cNvPr id="9" name="文本框 8"/>
          <p:cNvSpPr txBox="1"/>
          <p:nvPr>
            <p:custDataLst>
              <p:tags r:id="rId2"/>
            </p:custDataLst>
          </p:nvPr>
        </p:nvSpPr>
        <p:spPr>
          <a:xfrm>
            <a:off x="1193165" y="1539875"/>
            <a:ext cx="6463030" cy="869315"/>
          </a:xfrm>
          <a:prstGeom prst="rect">
            <a:avLst/>
          </a:prstGeom>
          <a:noFill/>
        </p:spPr>
        <p:txBody>
          <a:bodyPr wrap="square" rtlCol="0">
            <a:spAutoFit/>
          </a:bodyPr>
          <a:p>
            <a:r>
              <a:rPr lang="zh-CN" altLang="en-US" sz="2530" b="1">
                <a:solidFill>
                  <a:srgbClr val="FF0000"/>
                </a:solidFill>
                <a:latin typeface="汉仪劲楷简" panose="00020600040101010101" charset="-122"/>
                <a:ea typeface="汉仪劲楷简" panose="00020600040101010101" charset="-122"/>
                <a:cs typeface="汉仪劲楷简" panose="00020600040101010101" charset="-122"/>
              </a:rPr>
              <a:t>平时注意，</a:t>
            </a:r>
            <a:r>
              <a:rPr lang="zh-CN" altLang="en-US" sz="2530" b="1">
                <a:solidFill>
                  <a:srgbClr val="FF0000"/>
                </a:solidFill>
                <a:latin typeface="汉仪劲楷简" panose="00020600040101010101" charset="-122"/>
                <a:ea typeface="汉仪劲楷简" panose="00020600040101010101" charset="-122"/>
                <a:cs typeface="汉仪劲楷简" panose="00020600040101010101" charset="-122"/>
                <a:sym typeface="+mn-ea"/>
              </a:rPr>
              <a:t>警惕身体内出现的异常信号</a:t>
            </a:r>
            <a:endParaRPr lang="zh-CN" altLang="en-US" sz="2530" b="1">
              <a:solidFill>
                <a:srgbClr val="92D050"/>
              </a:solidFill>
              <a:latin typeface="汉仪劲楷简" panose="00020600040101010101" charset="-122"/>
              <a:ea typeface="汉仪劲楷简" panose="00020600040101010101" charset="-122"/>
              <a:cs typeface="汉仪劲楷简" panose="00020600040101010101" charset="-122"/>
            </a:endParaRPr>
          </a:p>
          <a:p>
            <a:endParaRPr lang="zh-CN" altLang="en-US" sz="2530" b="1">
              <a:solidFill>
                <a:srgbClr val="92D050"/>
              </a:solidFill>
              <a:latin typeface="汉仪劲楷简" panose="00020600040101010101" charset="-122"/>
              <a:ea typeface="汉仪劲楷简" panose="00020600040101010101" charset="-122"/>
              <a:cs typeface="汉仪劲楷简" panose="00020600040101010101" charset="-122"/>
            </a:endParaRPr>
          </a:p>
        </p:txBody>
      </p:sp>
      <p:sp>
        <p:nvSpPr>
          <p:cNvPr id="15" name="文本框 14"/>
          <p:cNvSpPr txBox="1"/>
          <p:nvPr>
            <p:custDataLst>
              <p:tags r:id="rId3"/>
            </p:custDataLst>
          </p:nvPr>
        </p:nvSpPr>
        <p:spPr>
          <a:xfrm>
            <a:off x="1324057" y="4320564"/>
            <a:ext cx="1725200" cy="480060"/>
          </a:xfrm>
          <a:prstGeom prst="rect">
            <a:avLst/>
          </a:prstGeom>
          <a:noFill/>
        </p:spPr>
        <p:txBody>
          <a:bodyPr wrap="square" rtlCol="0">
            <a:spAutoFit/>
          </a:bodyPr>
          <a:p>
            <a:r>
              <a:rPr lang="zh-CN" altLang="en-US" sz="2530" b="1">
                <a:solidFill>
                  <a:srgbClr val="FF0000"/>
                </a:solidFill>
                <a:latin typeface="汉仪劲楷简" panose="00020600040101010101" charset="-122"/>
                <a:ea typeface="汉仪劲楷简" panose="00020600040101010101" charset="-122"/>
                <a:cs typeface="汉仪劲楷简" panose="00020600040101010101" charset="-122"/>
              </a:rPr>
              <a:t>自我检查</a:t>
            </a:r>
            <a:endParaRPr lang="zh-CN" altLang="en-US" sz="2530" b="1">
              <a:solidFill>
                <a:srgbClr val="FF0000"/>
              </a:solidFill>
              <a:latin typeface="汉仪劲楷简" panose="00020600040101010101" charset="-122"/>
              <a:ea typeface="汉仪劲楷简" panose="00020600040101010101" charset="-122"/>
              <a:cs typeface="汉仪劲楷简" panose="00020600040101010101" charset="-122"/>
            </a:endParaRPr>
          </a:p>
        </p:txBody>
      </p:sp>
      <p:sp>
        <p:nvSpPr>
          <p:cNvPr id="17" name="文本框 16"/>
          <p:cNvSpPr txBox="1"/>
          <p:nvPr>
            <p:custDataLst>
              <p:tags r:id="rId4"/>
            </p:custDataLst>
          </p:nvPr>
        </p:nvSpPr>
        <p:spPr>
          <a:xfrm>
            <a:off x="598170" y="5012690"/>
            <a:ext cx="5780405" cy="1550035"/>
          </a:xfrm>
          <a:prstGeom prst="rect">
            <a:avLst/>
          </a:prstGeom>
          <a:noFill/>
        </p:spPr>
        <p:txBody>
          <a:bodyPr wrap="square" rtlCol="0">
            <a:spAutoFit/>
          </a:bodyPr>
          <a:p>
            <a:pPr>
              <a:lnSpc>
                <a:spcPct val="130000"/>
              </a:lnSpc>
              <a:spcBef>
                <a:spcPts val="0"/>
              </a:spcBef>
              <a:spcAft>
                <a:spcPts val="0"/>
              </a:spcAft>
            </a:pPr>
            <a:r>
              <a:rPr lang="zh-CN" altLang="en-US" sz="1900">
                <a:latin typeface="汉仪劲楷简" panose="00020600040101010101" charset="-122"/>
                <a:ea typeface="汉仪劲楷简" panose="00020600040101010101" charset="-122"/>
                <a:cs typeface="汉仪劲楷简" panose="00020600040101010101" charset="-122"/>
                <a:sym typeface="+mn-ea"/>
              </a:rPr>
              <a:t>成年已婚女性应定期开展乳腺癌自查和接受乳腺癌筛查，自查时间每月一次，在月经周期结束后一周左右进行。</a:t>
            </a:r>
            <a:endParaRPr lang="zh-CN" altLang="en-US" sz="19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endParaRPr lang="zh-CN" altLang="en-US" sz="1600">
              <a:latin typeface="汉仪劲楷简" panose="00020600040101010101" charset="-122"/>
              <a:ea typeface="汉仪劲楷简" panose="00020600040101010101" charset="-122"/>
              <a:cs typeface="汉仪劲楷简" panose="00020600040101010101" charset="-122"/>
            </a:endParaRPr>
          </a:p>
        </p:txBody>
      </p:sp>
      <p:pic>
        <p:nvPicPr>
          <p:cNvPr id="33" name="图片 32" descr="333438303938323b333437373337353bd7a2d2e2cac2cfee"/>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598414" y="1493413"/>
            <a:ext cx="594740" cy="594740"/>
          </a:xfrm>
          <a:prstGeom prst="rect">
            <a:avLst/>
          </a:prstGeom>
        </p:spPr>
      </p:pic>
      <p:pic>
        <p:nvPicPr>
          <p:cNvPr id="52" name="图片 51" descr="333438303938323b333437373338333bbec6b5ea"/>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598414" y="4232791"/>
            <a:ext cx="636356" cy="636356"/>
          </a:xfrm>
          <a:prstGeom prst="rect">
            <a:avLst/>
          </a:prstGeom>
        </p:spPr>
      </p:pic>
      <p:pic>
        <p:nvPicPr>
          <p:cNvPr id="2" name="图片 1"/>
          <p:cNvPicPr>
            <a:picLocks noChangeAspect="1"/>
          </p:cNvPicPr>
          <p:nvPr/>
        </p:nvPicPr>
        <p:blipFill>
          <a:blip r:embed="rId11"/>
          <a:stretch>
            <a:fillRect/>
          </a:stretch>
        </p:blipFill>
        <p:spPr>
          <a:xfrm>
            <a:off x="6933565" y="1023620"/>
            <a:ext cx="5090795" cy="6057265"/>
          </a:xfrm>
          <a:prstGeom prst="rect">
            <a:avLst/>
          </a:prstGeom>
        </p:spPr>
      </p:pic>
      <p:sp>
        <p:nvSpPr>
          <p:cNvPr id="3" name="文本框 2"/>
          <p:cNvSpPr txBox="1"/>
          <p:nvPr>
            <p:custDataLst>
              <p:tags r:id="rId12"/>
            </p:custDataLst>
          </p:nvPr>
        </p:nvSpPr>
        <p:spPr>
          <a:xfrm>
            <a:off x="9828678" y="123856"/>
            <a:ext cx="3035521" cy="578321"/>
          </a:xfrm>
          <a:prstGeom prst="rect">
            <a:avLst/>
          </a:prstGeom>
          <a:solidFill>
            <a:schemeClr val="bg1"/>
          </a:solidFill>
        </p:spPr>
        <p:txBody>
          <a:bodyPr wrap="square" rtlCol="0">
            <a:noAutofit/>
          </a:bodyPr>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关东街汤逊湖</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社区卫生服务中心</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pic>
        <p:nvPicPr>
          <p:cNvPr id="102" name="图片 101"/>
          <p:cNvPicPr/>
          <p:nvPr>
            <p:custDataLst>
              <p:tags r:id="rId13"/>
            </p:custDataLst>
          </p:nvPr>
        </p:nvPicPr>
        <p:blipFill>
          <a:blip r:embed="rId14"/>
          <a:srcRect b="3251"/>
          <a:stretch>
            <a:fillRect/>
          </a:stretch>
        </p:blipFill>
        <p:spPr>
          <a:xfrm>
            <a:off x="9023469" y="52663"/>
            <a:ext cx="819565" cy="718269"/>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advTm="0">
        <p14:ferris dir="l"/>
      </p:transition>
    </mc:Choice>
    <mc:Fallback>
      <p:transition spd="slow" advTm="0">
        <p:fade/>
      </p:transition>
    </mc:Fallback>
  </mc:AlternateContent>
  <p:timing>
    <p:tnLst>
      <p:par>
        <p:cTn id="1" dur="indefinite" restart="never" fill="hold"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2711" y="146743"/>
            <a:ext cx="4791631" cy="675640"/>
          </a:xfrm>
          <a:prstGeom prst="rect">
            <a:avLst/>
          </a:prstGeom>
          <a:noFill/>
        </p:spPr>
        <p:txBody>
          <a:bodyPr wrap="square" rtlCol="0">
            <a:spAutoFit/>
          </a:bodyPr>
          <a:p>
            <a:r>
              <a:rPr lang="zh-CN" altLang="en-US" sz="3795">
                <a:latin typeface="汉仪劲楷简" panose="00020600040101010101" charset="-122"/>
                <a:ea typeface="汉仪劲楷简" panose="00020600040101010101" charset="-122"/>
                <a:cs typeface="汉仪劲楷简" panose="00020600040101010101" charset="-122"/>
              </a:rPr>
              <a:t>防癌科普小知识</a:t>
            </a:r>
            <a:endParaRPr lang="zh-CN" altLang="en-US" sz="3795">
              <a:latin typeface="汉仪劲楷简" panose="00020600040101010101" charset="-122"/>
              <a:ea typeface="汉仪劲楷简" panose="00020600040101010101" charset="-122"/>
              <a:cs typeface="汉仪劲楷简" panose="00020600040101010101" charset="-122"/>
            </a:endParaRPr>
          </a:p>
        </p:txBody>
      </p:sp>
      <p:sp>
        <p:nvSpPr>
          <p:cNvPr id="7" name="文本框 6"/>
          <p:cNvSpPr txBox="1"/>
          <p:nvPr>
            <p:custDataLst>
              <p:tags r:id="rId1"/>
            </p:custDataLst>
          </p:nvPr>
        </p:nvSpPr>
        <p:spPr>
          <a:xfrm>
            <a:off x="598170" y="1497330"/>
            <a:ext cx="6092825" cy="6322695"/>
          </a:xfrm>
          <a:prstGeom prst="rect">
            <a:avLst/>
          </a:prstGeom>
          <a:noFill/>
        </p:spPr>
        <p:txBody>
          <a:bodyPr wrap="square" rtlCol="0">
            <a:noAutofit/>
          </a:bodyPr>
          <a:p>
            <a:pPr>
              <a:lnSpc>
                <a:spcPct val="130000"/>
              </a:lnSpc>
              <a:spcBef>
                <a:spcPts val="0"/>
              </a:spcBef>
              <a:spcAft>
                <a:spcPts val="0"/>
              </a:spcAft>
            </a:pPr>
            <a:r>
              <a:rPr lang="zh-CN" altLang="en-US" sz="1600">
                <a:latin typeface="汉仪劲楷简" panose="00020600040101010101" charset="-122"/>
                <a:ea typeface="汉仪劲楷简" panose="00020600040101010101" charset="-122"/>
                <a:cs typeface="汉仪劲楷简" panose="00020600040101010101" charset="-122"/>
              </a:rPr>
              <a:t>感染乙肝病毒可诱发</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肝癌</a:t>
            </a:r>
            <a:endParaRPr lang="en-US" altLang="zh-CN"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zh-CN" altLang="en-US" sz="1600">
                <a:latin typeface="汉仪劲楷简" panose="00020600040101010101" charset="-122"/>
                <a:ea typeface="汉仪劲楷简" panose="00020600040101010101" charset="-122"/>
                <a:cs typeface="汉仪劲楷简" panose="00020600040101010101" charset="-122"/>
              </a:rPr>
              <a:t>感染人乳头状病毒可诱发</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宫颈癌</a:t>
            </a:r>
            <a:r>
              <a:rPr lang="en-US" altLang="zh-CN" sz="1600">
                <a:latin typeface="汉仪劲楷简" panose="00020600040101010101" charset="-122"/>
                <a:ea typeface="汉仪劲楷简" panose="00020600040101010101" charset="-122"/>
                <a:cs typeface="汉仪劲楷简" panose="00020600040101010101" charset="-122"/>
              </a:rPr>
              <a:t>;</a:t>
            </a:r>
            <a:endParaRPr lang="en-US" altLang="zh-CN"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zh-CN" altLang="en-US" sz="1600">
                <a:latin typeface="汉仪劲楷简" panose="00020600040101010101" charset="-122"/>
                <a:ea typeface="汉仪劲楷简" panose="00020600040101010101" charset="-122"/>
                <a:cs typeface="汉仪劲楷简" panose="00020600040101010101" charset="-122"/>
              </a:rPr>
              <a:t>感染螺杆菌可诱发</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胃癌</a:t>
            </a:r>
            <a:r>
              <a:rPr lang="en-US" altLang="zh-CN" sz="1600">
                <a:latin typeface="汉仪劲楷简" panose="00020600040101010101" charset="-122"/>
                <a:ea typeface="汉仪劲楷简" panose="00020600040101010101" charset="-122"/>
                <a:cs typeface="汉仪劲楷简" panose="00020600040101010101" charset="-122"/>
              </a:rPr>
              <a:t>;</a:t>
            </a:r>
            <a:endParaRPr lang="en-US" altLang="zh-CN"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zh-CN" altLang="en-US" sz="1600">
                <a:latin typeface="汉仪劲楷简" panose="00020600040101010101" charset="-122"/>
                <a:ea typeface="汉仪劲楷简" panose="00020600040101010101" charset="-122"/>
                <a:cs typeface="汉仪劲楷简" panose="00020600040101010101" charset="-122"/>
              </a:rPr>
              <a:t>吸烟</a:t>
            </a:r>
            <a:r>
              <a:rPr lang="en-US" altLang="zh-CN" sz="1600">
                <a:latin typeface="汉仪劲楷简" panose="00020600040101010101" charset="-122"/>
                <a:ea typeface="汉仪劲楷简" panose="00020600040101010101" charset="-122"/>
                <a:cs typeface="汉仪劲楷简" panose="00020600040101010101" charset="-122"/>
              </a:rPr>
              <a:t>(</a:t>
            </a:r>
            <a:r>
              <a:rPr lang="zh-CN" altLang="en-US" sz="1600">
                <a:latin typeface="汉仪劲楷简" panose="00020600040101010101" charset="-122"/>
                <a:ea typeface="汉仪劲楷简" panose="00020600040101010101" charset="-122"/>
                <a:cs typeface="汉仪劲楷简" panose="00020600040101010101" charset="-122"/>
              </a:rPr>
              <a:t>每日超出</a:t>
            </a:r>
            <a:r>
              <a:rPr lang="en-US" altLang="zh-CN" sz="1600">
                <a:latin typeface="汉仪劲楷简" panose="00020600040101010101" charset="-122"/>
                <a:ea typeface="汉仪劲楷简" panose="00020600040101010101" charset="-122"/>
                <a:cs typeface="汉仪劲楷简" panose="00020600040101010101" charset="-122"/>
              </a:rPr>
              <a:t>2</a:t>
            </a:r>
            <a:r>
              <a:rPr lang="zh-CN" altLang="en-US" sz="1600">
                <a:latin typeface="汉仪劲楷简" panose="00020600040101010101" charset="-122"/>
                <a:ea typeface="汉仪劲楷简" panose="00020600040101010101" charset="-122"/>
                <a:cs typeface="汉仪劲楷简" panose="00020600040101010101" charset="-122"/>
              </a:rPr>
              <a:t>包，</a:t>
            </a:r>
            <a:r>
              <a:rPr lang="en-US" altLang="zh-CN" sz="1600">
                <a:latin typeface="汉仪劲楷简" panose="00020600040101010101" charset="-122"/>
                <a:ea typeface="汉仪劲楷简" panose="00020600040101010101" charset="-122"/>
                <a:cs typeface="汉仪劲楷简" panose="00020600040101010101" charset="-122"/>
              </a:rPr>
              <a:t>10</a:t>
            </a:r>
            <a:r>
              <a:rPr lang="zh-CN" altLang="en-US" sz="1600">
                <a:latin typeface="汉仪劲楷简" panose="00020600040101010101" charset="-122"/>
                <a:ea typeface="汉仪劲楷简" panose="00020600040101010101" charset="-122"/>
                <a:cs typeface="汉仪劲楷简" panose="00020600040101010101" charset="-122"/>
              </a:rPr>
              <a:t>年以上</a:t>
            </a:r>
            <a:r>
              <a:rPr lang="en-US" altLang="zh-CN" sz="1600">
                <a:latin typeface="汉仪劲楷简" panose="00020600040101010101" charset="-122"/>
                <a:ea typeface="汉仪劲楷简" panose="00020600040101010101" charset="-122"/>
                <a:cs typeface="汉仪劲楷简" panose="00020600040101010101" charset="-122"/>
              </a:rPr>
              <a:t>;</a:t>
            </a:r>
            <a:r>
              <a:rPr lang="zh-CN" altLang="en-US" sz="1600">
                <a:latin typeface="汉仪劲楷简" panose="00020600040101010101" charset="-122"/>
                <a:ea typeface="汉仪劲楷简" panose="00020600040101010101" charset="-122"/>
                <a:cs typeface="汉仪劲楷简" panose="00020600040101010101" charset="-122"/>
                <a:sym typeface="+mn-ea"/>
              </a:rPr>
              <a:t>被动吸烟</a:t>
            </a:r>
            <a:r>
              <a:rPr lang="en-US" altLang="zh-CN" sz="1600">
                <a:latin typeface="汉仪劲楷简" panose="00020600040101010101" charset="-122"/>
                <a:ea typeface="汉仪劲楷简" panose="00020600040101010101" charset="-122"/>
                <a:cs typeface="汉仪劲楷简" panose="00020600040101010101" charset="-122"/>
                <a:sym typeface="+mn-ea"/>
              </a:rPr>
              <a:t>(22</a:t>
            </a:r>
            <a:r>
              <a:rPr lang="zh-CN" altLang="en-US" sz="1600">
                <a:latin typeface="汉仪劲楷简" panose="00020600040101010101" charset="-122"/>
                <a:ea typeface="汉仪劲楷简" panose="00020600040101010101" charset="-122"/>
                <a:cs typeface="汉仪劲楷简" panose="00020600040101010101" charset="-122"/>
                <a:sym typeface="+mn-ea"/>
              </a:rPr>
              <a:t>年以上</a:t>
            </a:r>
            <a:r>
              <a:rPr lang="en-US" altLang="zh-CN" sz="1600">
                <a:latin typeface="汉仪劲楷简" panose="00020600040101010101" charset="-122"/>
                <a:ea typeface="汉仪劲楷简" panose="00020600040101010101" charset="-122"/>
                <a:cs typeface="汉仪劲楷简" panose="00020600040101010101" charset="-122"/>
                <a:sym typeface="+mn-ea"/>
              </a:rPr>
              <a:t>)</a:t>
            </a:r>
            <a:r>
              <a:rPr lang="en-US" altLang="zh-CN" sz="1600">
                <a:latin typeface="汉仪劲楷简" panose="00020600040101010101" charset="-122"/>
                <a:ea typeface="汉仪劲楷简" panose="00020600040101010101" charset="-122"/>
                <a:cs typeface="汉仪劲楷简" panose="00020600040101010101" charset="-122"/>
              </a:rPr>
              <a:t>)</a:t>
            </a:r>
            <a:r>
              <a:rPr lang="zh-CN" altLang="en-US" sz="1600">
                <a:latin typeface="汉仪劲楷简" panose="00020600040101010101" charset="-122"/>
                <a:ea typeface="汉仪劲楷简" panose="00020600040101010101" charset="-122"/>
                <a:cs typeface="汉仪劲楷简" panose="00020600040101010101" charset="-122"/>
              </a:rPr>
              <a:t>可诱发</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肺癌</a:t>
            </a:r>
            <a:r>
              <a:rPr lang="en-US" altLang="zh-CN" sz="1600">
                <a:latin typeface="汉仪劲楷简" panose="00020600040101010101" charset="-122"/>
                <a:ea typeface="汉仪劲楷简" panose="00020600040101010101" charset="-122"/>
                <a:cs typeface="汉仪劲楷简" panose="00020600040101010101" charset="-122"/>
              </a:rPr>
              <a:t>;</a:t>
            </a:r>
            <a:endParaRPr lang="en-US" altLang="zh-CN"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zh-CN" altLang="en-US" sz="1600">
                <a:latin typeface="汉仪劲楷简" panose="00020600040101010101" charset="-122"/>
                <a:ea typeface="汉仪劲楷简" panose="00020600040101010101" charset="-122"/>
                <a:cs typeface="汉仪劲楷简" panose="00020600040101010101" charset="-122"/>
              </a:rPr>
              <a:t>经常接触放射线者，易诱发</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肺癌与白血病</a:t>
            </a:r>
            <a:r>
              <a:rPr lang="en-US" altLang="zh-CN" sz="1600">
                <a:latin typeface="汉仪劲楷简" panose="00020600040101010101" charset="-122"/>
                <a:ea typeface="汉仪劲楷简" panose="00020600040101010101" charset="-122"/>
                <a:cs typeface="汉仪劲楷简" panose="00020600040101010101" charset="-122"/>
              </a:rPr>
              <a:t>;</a:t>
            </a:r>
            <a:endParaRPr lang="en-US" altLang="zh-CN"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zh-CN" altLang="en-US" sz="1600">
                <a:latin typeface="汉仪劲楷简" panose="00020600040101010101" charset="-122"/>
                <a:ea typeface="汉仪劲楷简" panose="00020600040101010101" charset="-122"/>
                <a:cs typeface="汉仪劲楷简" panose="00020600040101010101" charset="-122"/>
              </a:rPr>
              <a:t>经常接触沥青者或煤焦油者</a:t>
            </a:r>
            <a:r>
              <a:rPr lang="en-US" altLang="zh-CN" sz="1600">
                <a:latin typeface="汉仪劲楷简" panose="00020600040101010101" charset="-122"/>
                <a:ea typeface="汉仪劲楷简" panose="00020600040101010101" charset="-122"/>
                <a:cs typeface="汉仪劲楷简" panose="00020600040101010101" charset="-122"/>
              </a:rPr>
              <a:t> </a:t>
            </a:r>
            <a:r>
              <a:rPr lang="zh-CN" altLang="en-US" sz="1600">
                <a:latin typeface="汉仪劲楷简" panose="00020600040101010101" charset="-122"/>
                <a:ea typeface="汉仪劲楷简" panose="00020600040101010101" charset="-122"/>
                <a:cs typeface="汉仪劲楷简" panose="00020600040101010101" charset="-122"/>
              </a:rPr>
              <a:t>易患</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皮肤癌</a:t>
            </a:r>
            <a:r>
              <a:rPr lang="en-US" altLang="zh-CN" sz="1600">
                <a:latin typeface="汉仪劲楷简" panose="00020600040101010101" charset="-122"/>
                <a:ea typeface="汉仪劲楷简" panose="00020600040101010101" charset="-122"/>
                <a:cs typeface="汉仪劲楷简" panose="00020600040101010101" charset="-122"/>
              </a:rPr>
              <a:t>;</a:t>
            </a:r>
            <a:endParaRPr lang="en-US" altLang="zh-CN"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zh-CN" altLang="en-US" sz="1600">
                <a:latin typeface="汉仪劲楷简" panose="00020600040101010101" charset="-122"/>
                <a:ea typeface="汉仪劲楷简" panose="00020600040101010101" charset="-122"/>
                <a:cs typeface="汉仪劲楷简" panose="00020600040101010101" charset="-122"/>
              </a:rPr>
              <a:t>长久使用化学性染发剂可诱发</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淋巴癌</a:t>
            </a:r>
            <a:r>
              <a:rPr lang="en-US" altLang="zh-CN" sz="1600">
                <a:latin typeface="汉仪劲楷简" panose="00020600040101010101" charset="-122"/>
                <a:ea typeface="汉仪劲楷简" panose="00020600040101010101" charset="-122"/>
                <a:cs typeface="汉仪劲楷简" panose="00020600040101010101" charset="-122"/>
              </a:rPr>
              <a:t>;</a:t>
            </a:r>
            <a:endParaRPr lang="en-US" altLang="zh-CN"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zh-CN" altLang="en-US" sz="1600">
                <a:latin typeface="汉仪劲楷简" panose="00020600040101010101" charset="-122"/>
                <a:ea typeface="汉仪劲楷简" panose="00020600040101010101" charset="-122"/>
                <a:cs typeface="汉仪劲楷简" panose="00020600040101010101" charset="-122"/>
              </a:rPr>
              <a:t>经常在太阳下曝晒，可诱发</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皮肤癌</a:t>
            </a:r>
            <a:r>
              <a:rPr lang="zh-CN" altLang="en-US" sz="1600">
                <a:latin typeface="汉仪劲楷简" panose="00020600040101010101" charset="-122"/>
                <a:ea typeface="汉仪劲楷简" panose="00020600040101010101" charset="-122"/>
                <a:cs typeface="汉仪劲楷简" panose="00020600040101010101" charset="-122"/>
              </a:rPr>
              <a:t>。</a:t>
            </a:r>
            <a:endParaRPr lang="en-US" altLang="zh-CN"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zh-CN" altLang="en-US" sz="1600">
                <a:latin typeface="汉仪劲楷简" panose="00020600040101010101" charset="-122"/>
                <a:ea typeface="汉仪劲楷简" panose="00020600040101010101" charset="-122"/>
                <a:cs typeface="汉仪劲楷简" panose="00020600040101010101" charset="-122"/>
              </a:rPr>
              <a:t>酗酒可诱发</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咽喉癌</a:t>
            </a:r>
            <a:r>
              <a:rPr lang="en-US" altLang="zh-CN" sz="1600">
                <a:latin typeface="汉仪劲楷简" panose="00020600040101010101" charset="-122"/>
                <a:ea typeface="汉仪劲楷简" panose="00020600040101010101" charset="-122"/>
                <a:cs typeface="汉仪劲楷简" panose="00020600040101010101" charset="-122"/>
              </a:rPr>
              <a:t>;</a:t>
            </a:r>
            <a:endParaRPr lang="en-US" altLang="zh-CN"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zh-CN" altLang="en-US" sz="1600">
                <a:latin typeface="汉仪劲楷简" panose="00020600040101010101" charset="-122"/>
                <a:ea typeface="汉仪劲楷简" panose="00020600040101010101" charset="-122"/>
                <a:cs typeface="汉仪劲楷简" panose="00020600040101010101" charset="-122"/>
              </a:rPr>
              <a:t>红肉</a:t>
            </a:r>
            <a:r>
              <a:rPr lang="en-US" altLang="zh-CN" sz="1600">
                <a:latin typeface="汉仪劲楷简" panose="00020600040101010101" charset="-122"/>
                <a:ea typeface="汉仪劲楷简" panose="00020600040101010101" charset="-122"/>
                <a:cs typeface="汉仪劲楷简" panose="00020600040101010101" charset="-122"/>
              </a:rPr>
              <a:t>(</a:t>
            </a:r>
            <a:r>
              <a:rPr lang="zh-CN" altLang="en-US" sz="1600">
                <a:latin typeface="汉仪劲楷简" panose="00020600040101010101" charset="-122"/>
                <a:ea typeface="汉仪劲楷简" panose="00020600040101010101" charset="-122"/>
                <a:cs typeface="汉仪劲楷简" panose="00020600040101010101" charset="-122"/>
              </a:rPr>
              <a:t>即牛肉、羊肉</a:t>
            </a:r>
            <a:r>
              <a:rPr lang="en-US" altLang="zh-CN" sz="1600">
                <a:latin typeface="汉仪劲楷简" panose="00020600040101010101" charset="-122"/>
                <a:ea typeface="汉仪劲楷简" panose="00020600040101010101" charset="-122"/>
                <a:cs typeface="汉仪劲楷简" panose="00020600040101010101" charset="-122"/>
              </a:rPr>
              <a:t>)</a:t>
            </a:r>
            <a:r>
              <a:rPr lang="zh-CN" altLang="en-US" sz="1600">
                <a:latin typeface="汉仪劲楷简" panose="00020600040101010101" charset="-122"/>
                <a:ea typeface="汉仪劲楷简" panose="00020600040101010101" charset="-122"/>
                <a:cs typeface="汉仪劲楷简" panose="00020600040101010101" charset="-122"/>
              </a:rPr>
              <a:t>摄入量过大，可诱发</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结肠癌</a:t>
            </a:r>
            <a:r>
              <a:rPr lang="en-US" altLang="zh-CN" sz="1600">
                <a:latin typeface="汉仪劲楷简" panose="00020600040101010101" charset="-122"/>
                <a:ea typeface="汉仪劲楷简" panose="00020600040101010101" charset="-122"/>
                <a:cs typeface="汉仪劲楷简" panose="00020600040101010101" charset="-122"/>
              </a:rPr>
              <a:t>;</a:t>
            </a:r>
            <a:endParaRPr lang="en-US" altLang="zh-CN"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zh-CN" altLang="en-US" sz="1600">
                <a:latin typeface="汉仪劲楷简" panose="00020600040101010101" charset="-122"/>
                <a:ea typeface="汉仪劲楷简" panose="00020600040101010101" charset="-122"/>
                <a:cs typeface="汉仪劲楷简" panose="00020600040101010101" charset="-122"/>
              </a:rPr>
              <a:t>高盐咸食者，易患</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胃癌</a:t>
            </a:r>
            <a:r>
              <a:rPr lang="en-US" altLang="zh-CN" sz="1600">
                <a:latin typeface="汉仪劲楷简" panose="00020600040101010101" charset="-122"/>
                <a:ea typeface="汉仪劲楷简" panose="00020600040101010101" charset="-122"/>
                <a:cs typeface="汉仪劲楷简" panose="00020600040101010101" charset="-122"/>
              </a:rPr>
              <a:t>;</a:t>
            </a:r>
            <a:endParaRPr lang="en-US" altLang="zh-CN"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zh-CN" altLang="en-US" sz="1600">
                <a:latin typeface="汉仪劲楷简" panose="00020600040101010101" charset="-122"/>
                <a:ea typeface="汉仪劲楷简" panose="00020600040101010101" charset="-122"/>
                <a:cs typeface="汉仪劲楷简" panose="00020600040101010101" charset="-122"/>
              </a:rPr>
              <a:t>吃热烫食物易引发</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食道癌</a:t>
            </a:r>
            <a:r>
              <a:rPr lang="en-US" altLang="zh-CN" sz="1600">
                <a:latin typeface="汉仪劲楷简" panose="00020600040101010101" charset="-122"/>
                <a:ea typeface="汉仪劲楷简" panose="00020600040101010101" charset="-122"/>
                <a:cs typeface="汉仪劲楷简" panose="00020600040101010101" charset="-122"/>
              </a:rPr>
              <a:t>;</a:t>
            </a:r>
            <a:endParaRPr lang="en-US" altLang="zh-CN"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zh-CN" altLang="en-US" sz="1600">
                <a:latin typeface="汉仪劲楷简" panose="00020600040101010101" charset="-122"/>
                <a:ea typeface="汉仪劲楷简" panose="00020600040101010101" charset="-122"/>
                <a:cs typeface="汉仪劲楷简" panose="00020600040101010101" charset="-122"/>
              </a:rPr>
              <a:t>纤维素摄入不足可诱发</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结肠癌和直肠癌</a:t>
            </a:r>
            <a:r>
              <a:rPr lang="en-US" altLang="zh-CN" sz="1600">
                <a:latin typeface="汉仪劲楷简" panose="00020600040101010101" charset="-122"/>
                <a:ea typeface="汉仪劲楷简" panose="00020600040101010101" charset="-122"/>
                <a:cs typeface="汉仪劲楷简" panose="00020600040101010101" charset="-122"/>
              </a:rPr>
              <a:t>;</a:t>
            </a:r>
            <a:endParaRPr lang="en-US" altLang="zh-CN"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zh-CN" altLang="en-US" sz="1600">
                <a:latin typeface="汉仪劲楷简" panose="00020600040101010101" charset="-122"/>
                <a:ea typeface="汉仪劲楷简" panose="00020600040101010101" charset="-122"/>
                <a:cs typeface="汉仪劲楷简" panose="00020600040101010101" charset="-122"/>
              </a:rPr>
              <a:t>过分肥胖可诱发</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结肠癌与乳腺癌</a:t>
            </a:r>
            <a:endParaRPr lang="zh-CN" altLang="en-US"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zh-CN" altLang="en-US" sz="1600">
                <a:latin typeface="汉仪劲楷简" panose="00020600040101010101" charset="-122"/>
                <a:ea typeface="汉仪劲楷简" panose="00020600040101010101" charset="-122"/>
                <a:cs typeface="汉仪劲楷简" panose="00020600040101010101" charset="-122"/>
              </a:rPr>
              <a:t>缺乏锻炼</a:t>
            </a:r>
            <a:r>
              <a:rPr lang="en-US" altLang="zh-CN" sz="1600">
                <a:latin typeface="汉仪劲楷简" panose="00020600040101010101" charset="-122"/>
                <a:ea typeface="汉仪劲楷简" panose="00020600040101010101" charset="-122"/>
                <a:cs typeface="汉仪劲楷简" panose="00020600040101010101" charset="-122"/>
              </a:rPr>
              <a:t>(</a:t>
            </a:r>
            <a:r>
              <a:rPr lang="zh-CN" altLang="en-US" sz="1600">
                <a:latin typeface="汉仪劲楷简" panose="00020600040101010101" charset="-122"/>
                <a:ea typeface="汉仪劲楷简" panose="00020600040101010101" charset="-122"/>
                <a:cs typeface="汉仪劲楷简" panose="00020600040101010101" charset="-122"/>
              </a:rPr>
              <a:t>每七天热量消耗少于</a:t>
            </a:r>
            <a:r>
              <a:rPr lang="en-US" altLang="zh-CN" sz="1600">
                <a:latin typeface="汉仪劲楷简" panose="00020600040101010101" charset="-122"/>
                <a:ea typeface="汉仪劲楷简" panose="00020600040101010101" charset="-122"/>
                <a:cs typeface="汉仪劲楷简" panose="00020600040101010101" charset="-122"/>
              </a:rPr>
              <a:t>1000</a:t>
            </a:r>
            <a:r>
              <a:rPr lang="zh-CN" altLang="en-US" sz="1600">
                <a:latin typeface="汉仪劲楷简" panose="00020600040101010101" charset="-122"/>
                <a:ea typeface="汉仪劲楷简" panose="00020600040101010101" charset="-122"/>
                <a:cs typeface="汉仪劲楷简" panose="00020600040101010101" charset="-122"/>
              </a:rPr>
              <a:t>卡</a:t>
            </a:r>
            <a:r>
              <a:rPr lang="en-US" altLang="zh-CN" sz="1600">
                <a:latin typeface="汉仪劲楷简" panose="00020600040101010101" charset="-122"/>
                <a:ea typeface="汉仪劲楷简" panose="00020600040101010101" charset="-122"/>
                <a:cs typeface="汉仪劲楷简" panose="00020600040101010101" charset="-122"/>
              </a:rPr>
              <a:t>)</a:t>
            </a:r>
            <a:r>
              <a:rPr lang="zh-CN" altLang="en-US" sz="1600">
                <a:latin typeface="汉仪劲楷简" panose="00020600040101010101" charset="-122"/>
                <a:ea typeface="汉仪劲楷简" panose="00020600040101010101" charset="-122"/>
                <a:cs typeface="汉仪劲楷简" panose="00020600040101010101" charset="-122"/>
              </a:rPr>
              <a:t>可诱发</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结肠癌和直肠癌</a:t>
            </a:r>
            <a:r>
              <a:rPr lang="en-US" altLang="zh-CN" sz="1600">
                <a:latin typeface="汉仪劲楷简" panose="00020600040101010101" charset="-122"/>
                <a:ea typeface="汉仪劲楷简" panose="00020600040101010101" charset="-122"/>
                <a:cs typeface="汉仪劲楷简" panose="00020600040101010101" charset="-122"/>
              </a:rPr>
              <a:t>;</a:t>
            </a:r>
            <a:endParaRPr lang="en-US" altLang="zh-CN"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长久精神压力可诱发各种癌症</a:t>
            </a:r>
            <a:r>
              <a:rPr lang="en-US" altLang="zh-CN" sz="1600">
                <a:solidFill>
                  <a:srgbClr val="FF0000"/>
                </a:solidFill>
                <a:latin typeface="汉仪劲楷简" panose="00020600040101010101" charset="-122"/>
                <a:ea typeface="汉仪劲楷简" panose="00020600040101010101" charset="-122"/>
                <a:cs typeface="汉仪劲楷简" panose="00020600040101010101" charset="-122"/>
              </a:rPr>
              <a:t>;</a:t>
            </a:r>
            <a:endParaRPr lang="en-US" altLang="zh-CN" sz="1600">
              <a:solidFill>
                <a:srgbClr val="FF0000"/>
              </a:solidFill>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endParaRPr lang="zh-CN" altLang="en-US"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endParaRPr lang="zh-CN" altLang="en-US" sz="1600">
              <a:latin typeface="汉仪劲楷简" panose="00020600040101010101" charset="-122"/>
              <a:ea typeface="汉仪劲楷简" panose="00020600040101010101" charset="-122"/>
              <a:cs typeface="汉仪劲楷简" panose="00020600040101010101" charset="-122"/>
            </a:endParaRPr>
          </a:p>
        </p:txBody>
      </p:sp>
      <p:sp>
        <p:nvSpPr>
          <p:cNvPr id="9" name="文本框 8"/>
          <p:cNvSpPr txBox="1"/>
          <p:nvPr>
            <p:custDataLst>
              <p:tags r:id="rId2"/>
            </p:custDataLst>
          </p:nvPr>
        </p:nvSpPr>
        <p:spPr>
          <a:xfrm>
            <a:off x="1193165" y="894080"/>
            <a:ext cx="6463030" cy="869315"/>
          </a:xfrm>
          <a:prstGeom prst="rect">
            <a:avLst/>
          </a:prstGeom>
          <a:noFill/>
        </p:spPr>
        <p:txBody>
          <a:bodyPr wrap="square" rtlCol="0">
            <a:spAutoFit/>
          </a:bodyPr>
          <a:p>
            <a:r>
              <a:rPr lang="zh-CN" altLang="en-US" sz="2530" b="1">
                <a:solidFill>
                  <a:srgbClr val="92D050"/>
                </a:solidFill>
                <a:latin typeface="汉仪劲楷简" panose="00020600040101010101" charset="-122"/>
                <a:ea typeface="汉仪劲楷简" panose="00020600040101010101" charset="-122"/>
                <a:cs typeface="汉仪劲楷简" panose="00020600040101010101" charset="-122"/>
              </a:rPr>
              <a:t>日常诱癌</a:t>
            </a:r>
            <a:r>
              <a:rPr lang="en-US" altLang="zh-CN" sz="2530" b="1">
                <a:solidFill>
                  <a:srgbClr val="FF0000"/>
                </a:solidFill>
                <a:latin typeface="汉仪劲楷简" panose="00020600040101010101" charset="-122"/>
                <a:ea typeface="汉仪劲楷简" panose="00020600040101010101" charset="-122"/>
                <a:cs typeface="汉仪劲楷简" panose="00020600040101010101" charset="-122"/>
              </a:rPr>
              <a:t>15</a:t>
            </a:r>
            <a:r>
              <a:rPr lang="zh-CN" altLang="en-US" sz="2530" b="1">
                <a:solidFill>
                  <a:srgbClr val="92D050"/>
                </a:solidFill>
                <a:latin typeface="汉仪劲楷简" panose="00020600040101010101" charset="-122"/>
                <a:ea typeface="汉仪劲楷简" panose="00020600040101010101" charset="-122"/>
                <a:cs typeface="汉仪劲楷简" panose="00020600040101010101" charset="-122"/>
              </a:rPr>
              <a:t>例</a:t>
            </a:r>
            <a:endParaRPr lang="zh-CN" altLang="en-US" sz="2530" b="1">
              <a:solidFill>
                <a:srgbClr val="92D050"/>
              </a:solidFill>
              <a:latin typeface="汉仪劲楷简" panose="00020600040101010101" charset="-122"/>
              <a:ea typeface="汉仪劲楷简" panose="00020600040101010101" charset="-122"/>
              <a:cs typeface="汉仪劲楷简" panose="00020600040101010101" charset="-122"/>
            </a:endParaRPr>
          </a:p>
          <a:p>
            <a:endParaRPr lang="zh-CN" altLang="en-US" sz="2530" b="1">
              <a:solidFill>
                <a:srgbClr val="92D050"/>
              </a:solidFill>
              <a:latin typeface="汉仪劲楷简" panose="00020600040101010101" charset="-122"/>
              <a:ea typeface="汉仪劲楷简" panose="00020600040101010101" charset="-122"/>
              <a:cs typeface="汉仪劲楷简" panose="00020600040101010101" charset="-122"/>
            </a:endParaRPr>
          </a:p>
        </p:txBody>
      </p:sp>
      <p:pic>
        <p:nvPicPr>
          <p:cNvPr id="33" name="图片 32" descr="333438303938323b333437373337353bd7a2d2e2cac2cfee"/>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598414" y="847618"/>
            <a:ext cx="594740" cy="594740"/>
          </a:xfrm>
          <a:prstGeom prst="rect">
            <a:avLst/>
          </a:prstGeom>
        </p:spPr>
      </p:pic>
      <p:sp>
        <p:nvSpPr>
          <p:cNvPr id="3" name="文本框 2"/>
          <p:cNvSpPr txBox="1"/>
          <p:nvPr>
            <p:custDataLst>
              <p:tags r:id="rId6"/>
            </p:custDataLst>
          </p:nvPr>
        </p:nvSpPr>
        <p:spPr>
          <a:xfrm>
            <a:off x="6613525" y="1624330"/>
            <a:ext cx="6303645" cy="6322695"/>
          </a:xfrm>
          <a:prstGeom prst="rect">
            <a:avLst/>
          </a:prstGeom>
          <a:noFill/>
        </p:spPr>
        <p:txBody>
          <a:bodyPr wrap="square" rtlCol="0">
            <a:noAutofit/>
          </a:bodyPr>
          <a:p>
            <a:pPr>
              <a:lnSpc>
                <a:spcPct val="130000"/>
              </a:lnSpc>
              <a:spcBef>
                <a:spcPts val="0"/>
              </a:spcBef>
              <a:spcAft>
                <a:spcPts val="0"/>
              </a:spcAft>
            </a:pPr>
            <a:r>
              <a:rPr lang="en-US" altLang="zh-CN" sz="1600">
                <a:latin typeface="汉仪劲楷简" panose="00020600040101010101" charset="-122"/>
                <a:ea typeface="汉仪劲楷简" panose="00020600040101010101" charset="-122"/>
                <a:cs typeface="汉仪劲楷简" panose="00020600040101010101" charset="-122"/>
              </a:rPr>
              <a:t>1</a:t>
            </a:r>
            <a:r>
              <a:rPr lang="zh-CN" altLang="en-US" sz="1600">
                <a:latin typeface="汉仪劲楷简" panose="00020600040101010101" charset="-122"/>
                <a:ea typeface="汉仪劲楷简" panose="00020600040101010101" charset="-122"/>
                <a:cs typeface="汉仪劲楷简" panose="00020600040101010101" charset="-122"/>
              </a:rPr>
              <a:t>、</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少吃</a:t>
            </a:r>
            <a:r>
              <a:rPr lang="zh-CN" altLang="en-US" sz="1600">
                <a:latin typeface="汉仪劲楷简" panose="00020600040101010101" charset="-122"/>
                <a:ea typeface="汉仪劲楷简" panose="00020600040101010101" charset="-122"/>
                <a:cs typeface="汉仪劲楷简" panose="00020600040101010101" charset="-122"/>
              </a:rPr>
              <a:t>脂肪、肉类和使身体过于肥胖食物。</a:t>
            </a:r>
            <a:endParaRPr lang="zh-CN" altLang="en-US"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en-US" altLang="zh-CN" sz="1600">
                <a:latin typeface="汉仪劲楷简" panose="00020600040101010101" charset="-122"/>
                <a:ea typeface="汉仪劲楷简" panose="00020600040101010101" charset="-122"/>
                <a:cs typeface="汉仪劲楷简" panose="00020600040101010101" charset="-122"/>
              </a:rPr>
              <a:t>2</a:t>
            </a:r>
            <a:r>
              <a:rPr lang="zh-CN" altLang="en-US" sz="1600">
                <a:latin typeface="汉仪劲楷简" panose="00020600040101010101" charset="-122"/>
                <a:ea typeface="汉仪劲楷简" panose="00020600040101010101" charset="-122"/>
                <a:cs typeface="汉仪劲楷简" panose="00020600040101010101" charset="-122"/>
              </a:rPr>
              <a:t>、</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不能吃</a:t>
            </a:r>
            <a:r>
              <a:rPr lang="zh-CN" altLang="en-US" sz="1600">
                <a:latin typeface="汉仪劲楷简" panose="00020600040101010101" charset="-122"/>
                <a:ea typeface="汉仪劲楷简" panose="00020600040101010101" charset="-122"/>
                <a:cs typeface="汉仪劲楷简" panose="00020600040101010101" charset="-122"/>
              </a:rPr>
              <a:t>霉变花生米、黄豆、玉米、油脂等粮油食物。</a:t>
            </a:r>
            <a:endParaRPr lang="zh-CN" altLang="en-US"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en-US" altLang="zh-CN" sz="1600">
                <a:latin typeface="汉仪劲楷简" panose="00020600040101010101" charset="-122"/>
                <a:ea typeface="汉仪劲楷简" panose="00020600040101010101" charset="-122"/>
                <a:cs typeface="汉仪劲楷简" panose="00020600040101010101" charset="-122"/>
              </a:rPr>
              <a:t>3</a:t>
            </a:r>
            <a:r>
              <a:rPr lang="zh-CN" altLang="en-US" sz="1600">
                <a:latin typeface="汉仪劲楷简" panose="00020600040101010101" charset="-122"/>
                <a:ea typeface="汉仪劲楷简" panose="00020600040101010101" charset="-122"/>
                <a:cs typeface="汉仪劲楷简" panose="00020600040101010101" charset="-122"/>
              </a:rPr>
              <a:t>、</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多吃</a:t>
            </a:r>
            <a:r>
              <a:rPr lang="zh-CN" altLang="en-US" sz="1600">
                <a:latin typeface="汉仪劲楷简" panose="00020600040101010101" charset="-122"/>
                <a:ea typeface="汉仪劲楷简" panose="00020600040101010101" charset="-122"/>
                <a:cs typeface="汉仪劲楷简" panose="00020600040101010101" charset="-122"/>
              </a:rPr>
              <a:t>新鲜绿叶蔬菜、水果、菇类等。以增加体内维生素，抑制癌细胞繁殖。</a:t>
            </a:r>
            <a:endParaRPr lang="zh-CN" altLang="en-US"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en-US" altLang="zh-CN" sz="1600">
                <a:latin typeface="汉仪劲楷简" panose="00020600040101010101" charset="-122"/>
                <a:ea typeface="汉仪劲楷简" panose="00020600040101010101" charset="-122"/>
                <a:cs typeface="汉仪劲楷简" panose="00020600040101010101" charset="-122"/>
              </a:rPr>
              <a:t>4</a:t>
            </a:r>
            <a:r>
              <a:rPr lang="zh-CN" altLang="en-US" sz="1600">
                <a:latin typeface="汉仪劲楷简" panose="00020600040101010101" charset="-122"/>
                <a:ea typeface="汉仪劲楷简" panose="00020600040101010101" charset="-122"/>
                <a:cs typeface="汉仪劲楷简" panose="00020600040101010101" charset="-122"/>
              </a:rPr>
              <a:t>、</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多吃</a:t>
            </a:r>
            <a:r>
              <a:rPr lang="zh-CN" altLang="en-US" sz="1600">
                <a:latin typeface="汉仪劲楷简" panose="00020600040101010101" charset="-122"/>
                <a:ea typeface="汉仪劲楷简" panose="00020600040101010101" charset="-122"/>
                <a:cs typeface="汉仪劲楷简" panose="00020600040101010101" charset="-122"/>
              </a:rPr>
              <a:t>含维生素和</a:t>
            </a:r>
            <a:r>
              <a:rPr lang="en-US" altLang="zh-CN" sz="1600">
                <a:latin typeface="汉仪劲楷简" panose="00020600040101010101" charset="-122"/>
                <a:ea typeface="汉仪劲楷简" panose="00020600040101010101" charset="-122"/>
                <a:cs typeface="汉仪劲楷简" panose="00020600040101010101" charset="-122"/>
              </a:rPr>
              <a:t>B</a:t>
            </a:r>
            <a:r>
              <a:rPr lang="zh-CN" altLang="en-US" sz="1600">
                <a:latin typeface="汉仪劲楷简" panose="00020600040101010101" charset="-122"/>
                <a:ea typeface="汉仪劲楷简" panose="00020600040101010101" charset="-122"/>
                <a:cs typeface="汉仪劲楷简" panose="00020600040101010101" charset="-122"/>
              </a:rPr>
              <a:t>食物，如肝、蛋、奶等以及胡萝卜，可降低肺癌发生。</a:t>
            </a:r>
            <a:endParaRPr lang="zh-CN" altLang="en-US"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en-US" altLang="zh-CN" sz="1600">
                <a:latin typeface="汉仪劲楷简" panose="00020600040101010101" charset="-122"/>
                <a:ea typeface="汉仪劲楷简" panose="00020600040101010101" charset="-122"/>
                <a:cs typeface="汉仪劲楷简" panose="00020600040101010101" charset="-122"/>
              </a:rPr>
              <a:t>5</a:t>
            </a:r>
            <a:r>
              <a:rPr lang="zh-CN" altLang="en-US" sz="1600">
                <a:latin typeface="汉仪劲楷简" panose="00020600040101010101" charset="-122"/>
                <a:ea typeface="汉仪劲楷简" panose="00020600040101010101" charset="-122"/>
                <a:cs typeface="汉仪劲楷简" panose="00020600040101010101" charset="-122"/>
              </a:rPr>
              <a:t>、</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多吃</a:t>
            </a:r>
            <a:r>
              <a:rPr lang="zh-CN" altLang="en-US" sz="1600">
                <a:latin typeface="汉仪劲楷简" panose="00020600040101010101" charset="-122"/>
                <a:ea typeface="汉仪劲楷简" panose="00020600040101010101" charset="-122"/>
                <a:cs typeface="汉仪劲楷简" panose="00020600040101010101" charset="-122"/>
              </a:rPr>
              <a:t>粗纤维食物，如胡萝卜、芹菜、莴苣等蔬菜，可降低癌发生。</a:t>
            </a:r>
            <a:endParaRPr lang="zh-CN" altLang="en-US"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en-US" altLang="zh-CN" sz="1600">
                <a:latin typeface="汉仪劲楷简" panose="00020600040101010101" charset="-122"/>
                <a:ea typeface="汉仪劲楷简" panose="00020600040101010101" charset="-122"/>
                <a:cs typeface="汉仪劲楷简" panose="00020600040101010101" charset="-122"/>
              </a:rPr>
              <a:t>6</a:t>
            </a:r>
            <a:r>
              <a:rPr lang="zh-CN" altLang="en-US" sz="1600">
                <a:latin typeface="汉仪劲楷简" panose="00020600040101010101" charset="-122"/>
                <a:ea typeface="汉仪劲楷简" panose="00020600040101010101" charset="-122"/>
                <a:cs typeface="汉仪劲楷简" panose="00020600040101010101" charset="-122"/>
              </a:rPr>
              <a:t>、</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少吃</a:t>
            </a:r>
            <a:r>
              <a:rPr lang="zh-CN" altLang="en-US" sz="1600">
                <a:latin typeface="汉仪劲楷简" panose="00020600040101010101" charset="-122"/>
                <a:ea typeface="汉仪劲楷简" panose="00020600040101010101" charset="-122"/>
                <a:cs typeface="汉仪劲楷简" panose="00020600040101010101" charset="-122"/>
              </a:rPr>
              <a:t>盐腌制品、亚硝酸盐处理过肉类、熏制食物及泡菜等，可降低胃癌发生。</a:t>
            </a:r>
            <a:endParaRPr lang="zh-CN" altLang="en-US"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en-US" altLang="zh-CN" sz="1600">
                <a:latin typeface="汉仪劲楷简" panose="00020600040101010101" charset="-122"/>
                <a:ea typeface="汉仪劲楷简" panose="00020600040101010101" charset="-122"/>
                <a:cs typeface="汉仪劲楷简" panose="00020600040101010101" charset="-122"/>
              </a:rPr>
              <a:t>7</a:t>
            </a:r>
            <a:r>
              <a:rPr lang="zh-CN" altLang="en-US" sz="1600">
                <a:latin typeface="汉仪劲楷简" panose="00020600040101010101" charset="-122"/>
                <a:ea typeface="汉仪劲楷简" panose="00020600040101010101" charset="-122"/>
                <a:cs typeface="汉仪劲楷简" panose="00020600040101010101" charset="-122"/>
              </a:rPr>
              <a:t>、</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少喝</a:t>
            </a:r>
            <a:r>
              <a:rPr lang="zh-CN" altLang="en-US" sz="1600">
                <a:latin typeface="汉仪劲楷简" panose="00020600040101010101" charset="-122"/>
                <a:ea typeface="汉仪劲楷简" panose="00020600040101010101" charset="-122"/>
                <a:cs typeface="汉仪劲楷简" panose="00020600040101010101" charset="-122"/>
              </a:rPr>
              <a:t>含酒精饮料，以防喉癌、食道癌。</a:t>
            </a:r>
            <a:endParaRPr lang="zh-CN" altLang="en-US"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en-US" altLang="zh-CN" sz="1600">
                <a:latin typeface="汉仪劲楷简" panose="00020600040101010101" charset="-122"/>
                <a:ea typeface="汉仪劲楷简" panose="00020600040101010101" charset="-122"/>
                <a:cs typeface="汉仪劲楷简" panose="00020600040101010101" charset="-122"/>
              </a:rPr>
              <a:t>8</a:t>
            </a:r>
            <a:r>
              <a:rPr lang="zh-CN" altLang="en-US" sz="1600">
                <a:latin typeface="汉仪劲楷简" panose="00020600040101010101" charset="-122"/>
                <a:ea typeface="汉仪劲楷简" panose="00020600040101010101" charset="-122"/>
                <a:cs typeface="汉仪劲楷简" panose="00020600040101010101" charset="-122"/>
              </a:rPr>
              <a:t>、</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适当</a:t>
            </a:r>
            <a:r>
              <a:rPr lang="zh-CN" altLang="en-US" sz="1600">
                <a:latin typeface="汉仪劲楷简" panose="00020600040101010101" charset="-122"/>
                <a:ea typeface="汉仪劲楷简" panose="00020600040101010101" charset="-122"/>
                <a:cs typeface="汉仪劲楷简" panose="00020600040101010101" charset="-122"/>
              </a:rPr>
              <a:t>控制热量摄入，可显著降低直肠癌发病率。</a:t>
            </a:r>
            <a:endParaRPr lang="zh-CN" altLang="en-US"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en-US" altLang="zh-CN" sz="1600">
                <a:latin typeface="汉仪劲楷简" panose="00020600040101010101" charset="-122"/>
                <a:ea typeface="汉仪劲楷简" panose="00020600040101010101" charset="-122"/>
                <a:cs typeface="汉仪劲楷简" panose="00020600040101010101" charset="-122"/>
              </a:rPr>
              <a:t>9</a:t>
            </a:r>
            <a:r>
              <a:rPr lang="zh-CN" altLang="en-US" sz="1600">
                <a:latin typeface="汉仪劲楷简" panose="00020600040101010101" charset="-122"/>
                <a:ea typeface="汉仪劲楷简" panose="00020600040101010101" charset="-122"/>
                <a:cs typeface="汉仪劲楷简" panose="00020600040101010101" charset="-122"/>
              </a:rPr>
              <a:t>、</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合理</a:t>
            </a:r>
            <a:r>
              <a:rPr lang="zh-CN" altLang="en-US" sz="1600">
                <a:latin typeface="汉仪劲楷简" panose="00020600040101010101" charset="-122"/>
                <a:ea typeface="汉仪劲楷简" panose="00020600040101010101" charset="-122"/>
                <a:cs typeface="汉仪劲楷简" panose="00020600040101010101" charset="-122"/>
              </a:rPr>
              <a:t>进补能提升人体免疫功效一些滋补品，召人参、蜂王浆、苡仁米等，有直接抑癌功效。</a:t>
            </a:r>
            <a:endParaRPr lang="zh-CN" altLang="en-US" sz="1600">
              <a:latin typeface="汉仪劲楷简" panose="00020600040101010101" charset="-122"/>
              <a:ea typeface="汉仪劲楷简" panose="00020600040101010101" charset="-122"/>
              <a:cs typeface="汉仪劲楷简" panose="00020600040101010101" charset="-122"/>
            </a:endParaRPr>
          </a:p>
          <a:p>
            <a:pPr>
              <a:lnSpc>
                <a:spcPct val="130000"/>
              </a:lnSpc>
              <a:spcBef>
                <a:spcPts val="0"/>
              </a:spcBef>
              <a:spcAft>
                <a:spcPts val="0"/>
              </a:spcAft>
            </a:pPr>
            <a:r>
              <a:rPr lang="en-US" altLang="zh-CN" sz="1600">
                <a:latin typeface="汉仪劲楷简" panose="00020600040101010101" charset="-122"/>
                <a:ea typeface="汉仪劲楷简" panose="00020600040101010101" charset="-122"/>
                <a:cs typeface="汉仪劲楷简" panose="00020600040101010101" charset="-122"/>
              </a:rPr>
              <a:t>10</a:t>
            </a:r>
            <a:r>
              <a:rPr lang="zh-CN" altLang="en-US" sz="1600">
                <a:latin typeface="汉仪劲楷简" panose="00020600040101010101" charset="-122"/>
                <a:ea typeface="汉仪劲楷简" panose="00020600040101010101" charset="-122"/>
                <a:cs typeface="汉仪劲楷简" panose="00020600040101010101" charset="-122"/>
              </a:rPr>
              <a:t>、</a:t>
            </a:r>
            <a:r>
              <a:rPr lang="zh-CN" altLang="en-US" sz="1600">
                <a:solidFill>
                  <a:srgbClr val="FF0000"/>
                </a:solidFill>
                <a:latin typeface="汉仪劲楷简" panose="00020600040101010101" charset="-122"/>
                <a:ea typeface="汉仪劲楷简" panose="00020600040101010101" charset="-122"/>
                <a:cs typeface="汉仪劲楷简" panose="00020600040101010101" charset="-122"/>
              </a:rPr>
              <a:t>少用</a:t>
            </a:r>
            <a:r>
              <a:rPr lang="zh-CN" altLang="en-US" sz="1600">
                <a:latin typeface="汉仪劲楷简" panose="00020600040101010101" charset="-122"/>
                <a:ea typeface="汉仪劲楷简" panose="00020600040101010101" charset="-122"/>
                <a:cs typeface="汉仪劲楷简" panose="00020600040101010101" charset="-122"/>
              </a:rPr>
              <a:t>辛辣调味品，如肉桂、茴香、花椒、肉蔻等，过量食用这些食物有可能促进癌细胞增生，从而加速癌症恶化。</a:t>
            </a:r>
            <a:endParaRPr lang="zh-CN" altLang="en-US" sz="1600">
              <a:latin typeface="汉仪劲楷简" panose="00020600040101010101" charset="-122"/>
              <a:ea typeface="汉仪劲楷简" panose="00020600040101010101" charset="-122"/>
              <a:cs typeface="汉仪劲楷简" panose="00020600040101010101" charset="-122"/>
            </a:endParaRPr>
          </a:p>
        </p:txBody>
      </p:sp>
      <p:sp>
        <p:nvSpPr>
          <p:cNvPr id="5" name="文本框 4"/>
          <p:cNvSpPr txBox="1"/>
          <p:nvPr>
            <p:custDataLst>
              <p:tags r:id="rId7"/>
            </p:custDataLst>
          </p:nvPr>
        </p:nvSpPr>
        <p:spPr>
          <a:xfrm>
            <a:off x="7423150" y="876300"/>
            <a:ext cx="4835525" cy="480060"/>
          </a:xfrm>
          <a:prstGeom prst="rect">
            <a:avLst/>
          </a:prstGeom>
          <a:noFill/>
        </p:spPr>
        <p:txBody>
          <a:bodyPr wrap="square" rtlCol="0">
            <a:spAutoFit/>
          </a:bodyPr>
          <a:p>
            <a:r>
              <a:rPr lang="zh-CN" altLang="en-US" sz="2530" b="1">
                <a:solidFill>
                  <a:srgbClr val="92D050"/>
                </a:solidFill>
                <a:latin typeface="汉仪劲楷简" panose="00020600040101010101" charset="-122"/>
                <a:ea typeface="汉仪劲楷简" panose="00020600040101010101" charset="-122"/>
                <a:cs typeface="汉仪劲楷简" panose="00020600040101010101" charset="-122"/>
              </a:rPr>
              <a:t>国际公认饮食防癌</a:t>
            </a:r>
            <a:r>
              <a:rPr lang="en-US" altLang="zh-CN" sz="2530" b="1">
                <a:solidFill>
                  <a:srgbClr val="92D050"/>
                </a:solidFill>
                <a:latin typeface="汉仪劲楷简" panose="00020600040101010101" charset="-122"/>
                <a:ea typeface="汉仪劲楷简" panose="00020600040101010101" charset="-122"/>
                <a:cs typeface="汉仪劲楷简" panose="00020600040101010101" charset="-122"/>
              </a:rPr>
              <a:t>“</a:t>
            </a:r>
            <a:r>
              <a:rPr lang="en-US" altLang="zh-CN" sz="2530" b="1">
                <a:solidFill>
                  <a:srgbClr val="FF0000"/>
                </a:solidFill>
                <a:latin typeface="汉仪劲楷简" panose="00020600040101010101" charset="-122"/>
                <a:ea typeface="汉仪劲楷简" panose="00020600040101010101" charset="-122"/>
                <a:cs typeface="汉仪劲楷简" panose="00020600040101010101" charset="-122"/>
              </a:rPr>
              <a:t>10</a:t>
            </a:r>
            <a:r>
              <a:rPr lang="zh-CN" altLang="en-US" sz="2530" b="1">
                <a:solidFill>
                  <a:srgbClr val="92D050"/>
                </a:solidFill>
                <a:latin typeface="汉仪劲楷简" panose="00020600040101010101" charset="-122"/>
                <a:ea typeface="汉仪劲楷简" panose="00020600040101010101" charset="-122"/>
                <a:cs typeface="汉仪劲楷简" panose="00020600040101010101" charset="-122"/>
              </a:rPr>
              <a:t>要</a:t>
            </a:r>
            <a:r>
              <a:rPr lang="en-US" altLang="zh-CN" sz="2530" b="1">
                <a:solidFill>
                  <a:srgbClr val="92D050"/>
                </a:solidFill>
                <a:latin typeface="汉仪劲楷简" panose="00020600040101010101" charset="-122"/>
                <a:ea typeface="汉仪劲楷简" panose="00020600040101010101" charset="-122"/>
                <a:cs typeface="汉仪劲楷简" panose="00020600040101010101" charset="-122"/>
              </a:rPr>
              <a:t>”</a:t>
            </a:r>
            <a:endParaRPr lang="en-US" altLang="zh-CN" sz="2530" b="1">
              <a:solidFill>
                <a:srgbClr val="92D050"/>
              </a:solidFill>
              <a:latin typeface="汉仪劲楷简" panose="00020600040101010101" charset="-122"/>
              <a:ea typeface="汉仪劲楷简" panose="00020600040101010101" charset="-122"/>
              <a:cs typeface="汉仪劲楷简" panose="00020600040101010101" charset="-122"/>
            </a:endParaRPr>
          </a:p>
        </p:txBody>
      </p:sp>
      <p:pic>
        <p:nvPicPr>
          <p:cNvPr id="6" name="图片 5" descr="333438303938323b333437373338333bbec6b5ea"/>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6697589" y="788551"/>
            <a:ext cx="636356" cy="636356"/>
          </a:xfrm>
          <a:prstGeom prst="rect">
            <a:avLst/>
          </a:prstGeom>
        </p:spPr>
      </p:pic>
      <p:sp>
        <p:nvSpPr>
          <p:cNvPr id="2" name="文本框 1"/>
          <p:cNvSpPr txBox="1"/>
          <p:nvPr>
            <p:custDataLst>
              <p:tags r:id="rId11"/>
            </p:custDataLst>
          </p:nvPr>
        </p:nvSpPr>
        <p:spPr>
          <a:xfrm>
            <a:off x="9828678" y="123856"/>
            <a:ext cx="3035521" cy="578321"/>
          </a:xfrm>
          <a:prstGeom prst="rect">
            <a:avLst/>
          </a:prstGeom>
          <a:solidFill>
            <a:schemeClr val="bg1"/>
          </a:solidFill>
        </p:spPr>
        <p:txBody>
          <a:bodyPr wrap="square" rtlCol="0">
            <a:noAutofit/>
          </a:bodyPr>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关东街汤逊湖</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社区卫生服务中心</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pic>
        <p:nvPicPr>
          <p:cNvPr id="102" name="图片 101"/>
          <p:cNvPicPr/>
          <p:nvPr>
            <p:custDataLst>
              <p:tags r:id="rId12"/>
            </p:custDataLst>
          </p:nvPr>
        </p:nvPicPr>
        <p:blipFill>
          <a:blip r:embed="rId13"/>
          <a:srcRect b="3251"/>
          <a:stretch>
            <a:fillRect/>
          </a:stretch>
        </p:blipFill>
        <p:spPr>
          <a:xfrm>
            <a:off x="9023469" y="52663"/>
            <a:ext cx="819565" cy="718269"/>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advTm="0">
        <p14:ferris dir="l"/>
      </p:transition>
    </mc:Choice>
    <mc:Fallback>
      <p:transition spd="slow" advTm="0">
        <p:fade/>
      </p:transition>
    </mc:Fallback>
  </mc:AlternateContent>
  <p:timing>
    <p:tnLst>
      <p:par>
        <p:cTn id="1" dur="indefinite" restart="never" fill="hold"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2711" y="146743"/>
            <a:ext cx="4791631" cy="675640"/>
          </a:xfrm>
          <a:prstGeom prst="rect">
            <a:avLst/>
          </a:prstGeom>
          <a:noFill/>
        </p:spPr>
        <p:txBody>
          <a:bodyPr wrap="square" rtlCol="0">
            <a:spAutoFit/>
          </a:bodyPr>
          <a:p>
            <a:r>
              <a:rPr lang="zh-CN" altLang="en-US" sz="3795">
                <a:latin typeface="汉仪劲楷简" panose="00020600040101010101" charset="-122"/>
                <a:ea typeface="汉仪劲楷简" panose="00020600040101010101" charset="-122"/>
                <a:cs typeface="汉仪劲楷简" panose="00020600040101010101" charset="-122"/>
              </a:rPr>
              <a:t>防癌科普小知识</a:t>
            </a:r>
            <a:endParaRPr lang="zh-CN" altLang="en-US" sz="3795">
              <a:latin typeface="汉仪劲楷简" panose="00020600040101010101" charset="-122"/>
              <a:ea typeface="汉仪劲楷简" panose="00020600040101010101" charset="-122"/>
              <a:cs typeface="汉仪劲楷简" panose="00020600040101010101" charset="-122"/>
            </a:endParaRPr>
          </a:p>
        </p:txBody>
      </p:sp>
      <p:sp>
        <p:nvSpPr>
          <p:cNvPr id="7" name="文本框 6"/>
          <p:cNvSpPr txBox="1"/>
          <p:nvPr>
            <p:custDataLst>
              <p:tags r:id="rId1"/>
            </p:custDataLst>
          </p:nvPr>
        </p:nvSpPr>
        <p:spPr>
          <a:xfrm>
            <a:off x="3253105" y="1497330"/>
            <a:ext cx="5640705" cy="4927600"/>
          </a:xfrm>
          <a:prstGeom prst="rect">
            <a:avLst/>
          </a:prstGeom>
          <a:noFill/>
        </p:spPr>
        <p:txBody>
          <a:bodyPr wrap="square" rtlCol="0">
            <a:noAutofit/>
          </a:bodyPr>
          <a:p>
            <a:pPr algn="ctr">
              <a:lnSpc>
                <a:spcPct val="130000"/>
              </a:lnSpc>
              <a:spcBef>
                <a:spcPts val="0"/>
              </a:spcBef>
              <a:spcAft>
                <a:spcPts val="0"/>
              </a:spcAft>
            </a:pPr>
            <a:r>
              <a:rPr lang="zh-CN" altLang="en-US" sz="2800">
                <a:latin typeface="汉仪劲楷简" panose="00020600040101010101" charset="-122"/>
                <a:ea typeface="汉仪劲楷简" panose="00020600040101010101" charset="-122"/>
                <a:cs typeface="汉仪劲楷简" panose="00020600040101010101" charset="-122"/>
              </a:rPr>
              <a:t>少吃脂肪</a:t>
            </a:r>
            <a:r>
              <a:rPr lang="en-US" altLang="zh-CN" sz="2800">
                <a:latin typeface="汉仪劲楷简" panose="00020600040101010101" charset="-122"/>
                <a:ea typeface="汉仪劲楷简" panose="00020600040101010101" charset="-122"/>
                <a:cs typeface="汉仪劲楷简" panose="00020600040101010101" charset="-122"/>
              </a:rPr>
              <a:t>	</a:t>
            </a:r>
            <a:r>
              <a:rPr lang="zh-CN" altLang="en-US" sz="2800">
                <a:latin typeface="汉仪劲楷简" panose="00020600040101010101" charset="-122"/>
                <a:ea typeface="汉仪劲楷简" panose="00020600040101010101" charset="-122"/>
                <a:cs typeface="汉仪劲楷简" panose="00020600040101010101" charset="-122"/>
              </a:rPr>
              <a:t>饮食清淡</a:t>
            </a:r>
            <a:endParaRPr lang="zh-CN" altLang="en-US" sz="2800">
              <a:latin typeface="汉仪劲楷简" panose="00020600040101010101" charset="-122"/>
              <a:ea typeface="汉仪劲楷简" panose="00020600040101010101" charset="-122"/>
              <a:cs typeface="汉仪劲楷简" panose="00020600040101010101" charset="-122"/>
            </a:endParaRPr>
          </a:p>
          <a:p>
            <a:pPr algn="ctr">
              <a:lnSpc>
                <a:spcPct val="130000"/>
              </a:lnSpc>
              <a:spcBef>
                <a:spcPts val="0"/>
              </a:spcBef>
              <a:spcAft>
                <a:spcPts val="0"/>
              </a:spcAft>
            </a:pPr>
            <a:r>
              <a:rPr lang="zh-CN" altLang="en-US" sz="2800">
                <a:latin typeface="汉仪劲楷简" panose="00020600040101010101" charset="-122"/>
                <a:ea typeface="汉仪劲楷简" panose="00020600040101010101" charset="-122"/>
                <a:cs typeface="汉仪劲楷简" panose="00020600040101010101" charset="-122"/>
              </a:rPr>
              <a:t>膳食纤维</a:t>
            </a:r>
            <a:r>
              <a:rPr lang="en-US" altLang="zh-CN" sz="2800">
                <a:latin typeface="汉仪劲楷简" panose="00020600040101010101" charset="-122"/>
                <a:ea typeface="汉仪劲楷简" panose="00020600040101010101" charset="-122"/>
                <a:cs typeface="汉仪劲楷简" panose="00020600040101010101" charset="-122"/>
              </a:rPr>
              <a:t>	</a:t>
            </a:r>
            <a:r>
              <a:rPr lang="zh-CN" altLang="en-US" sz="2800">
                <a:latin typeface="汉仪劲楷简" panose="00020600040101010101" charset="-122"/>
                <a:ea typeface="汉仪劲楷简" panose="00020600040101010101" charset="-122"/>
                <a:cs typeface="汉仪劲楷简" panose="00020600040101010101" charset="-122"/>
              </a:rPr>
              <a:t>不可忽略</a:t>
            </a:r>
            <a:endParaRPr lang="zh-CN" altLang="en-US" sz="2800">
              <a:latin typeface="汉仪劲楷简" panose="00020600040101010101" charset="-122"/>
              <a:ea typeface="汉仪劲楷简" panose="00020600040101010101" charset="-122"/>
              <a:cs typeface="汉仪劲楷简" panose="00020600040101010101" charset="-122"/>
            </a:endParaRPr>
          </a:p>
          <a:p>
            <a:pPr algn="ctr">
              <a:lnSpc>
                <a:spcPct val="130000"/>
              </a:lnSpc>
              <a:spcBef>
                <a:spcPts val="0"/>
              </a:spcBef>
              <a:spcAft>
                <a:spcPts val="0"/>
              </a:spcAft>
            </a:pPr>
            <a:r>
              <a:rPr lang="zh-CN" altLang="en-US" sz="2800">
                <a:latin typeface="汉仪劲楷简" panose="00020600040101010101" charset="-122"/>
                <a:ea typeface="汉仪劲楷简" panose="00020600040101010101" charset="-122"/>
                <a:cs typeface="汉仪劲楷简" panose="00020600040101010101" charset="-122"/>
              </a:rPr>
              <a:t>坚持运动</a:t>
            </a:r>
            <a:r>
              <a:rPr lang="en-US" altLang="zh-CN" sz="2800">
                <a:latin typeface="汉仪劲楷简" panose="00020600040101010101" charset="-122"/>
                <a:ea typeface="汉仪劲楷简" panose="00020600040101010101" charset="-122"/>
                <a:cs typeface="汉仪劲楷简" panose="00020600040101010101" charset="-122"/>
              </a:rPr>
              <a:t>	</a:t>
            </a:r>
            <a:r>
              <a:rPr lang="zh-CN" altLang="en-US" sz="2800">
                <a:latin typeface="汉仪劲楷简" panose="00020600040101010101" charset="-122"/>
                <a:ea typeface="汉仪劲楷简" panose="00020600040101010101" charset="-122"/>
                <a:cs typeface="汉仪劲楷简" panose="00020600040101010101" charset="-122"/>
              </a:rPr>
              <a:t>保持苗条</a:t>
            </a:r>
            <a:endParaRPr lang="zh-CN" altLang="en-US" sz="2800">
              <a:latin typeface="汉仪劲楷简" panose="00020600040101010101" charset="-122"/>
              <a:ea typeface="汉仪劲楷简" panose="00020600040101010101" charset="-122"/>
              <a:cs typeface="汉仪劲楷简" panose="00020600040101010101" charset="-122"/>
            </a:endParaRPr>
          </a:p>
          <a:p>
            <a:pPr algn="ctr">
              <a:lnSpc>
                <a:spcPct val="130000"/>
              </a:lnSpc>
              <a:spcBef>
                <a:spcPts val="0"/>
              </a:spcBef>
              <a:spcAft>
                <a:spcPts val="0"/>
              </a:spcAft>
            </a:pPr>
            <a:r>
              <a:rPr lang="zh-CN" altLang="en-US" sz="2800">
                <a:latin typeface="汉仪劲楷简" panose="00020600040101010101" charset="-122"/>
                <a:ea typeface="汉仪劲楷简" panose="00020600040101010101" charset="-122"/>
                <a:cs typeface="汉仪劲楷简" panose="00020600040101010101" charset="-122"/>
              </a:rPr>
              <a:t>新鲜蔬果</a:t>
            </a:r>
            <a:r>
              <a:rPr lang="en-US" altLang="zh-CN" sz="2800">
                <a:latin typeface="汉仪劲楷简" panose="00020600040101010101" charset="-122"/>
                <a:ea typeface="汉仪劲楷简" panose="00020600040101010101" charset="-122"/>
                <a:cs typeface="汉仪劲楷简" panose="00020600040101010101" charset="-122"/>
              </a:rPr>
              <a:t>	</a:t>
            </a:r>
            <a:r>
              <a:rPr lang="zh-CN" altLang="en-US" sz="2800">
                <a:latin typeface="汉仪劲楷简" panose="00020600040101010101" charset="-122"/>
                <a:ea typeface="汉仪劲楷简" panose="00020600040101010101" charset="-122"/>
                <a:cs typeface="汉仪劲楷简" panose="00020600040101010101" charset="-122"/>
              </a:rPr>
              <a:t>每日必备</a:t>
            </a:r>
            <a:endParaRPr lang="zh-CN" altLang="en-US" sz="2800">
              <a:latin typeface="汉仪劲楷简" panose="00020600040101010101" charset="-122"/>
              <a:ea typeface="汉仪劲楷简" panose="00020600040101010101" charset="-122"/>
              <a:cs typeface="汉仪劲楷简" panose="00020600040101010101" charset="-122"/>
            </a:endParaRPr>
          </a:p>
          <a:p>
            <a:pPr algn="ctr">
              <a:lnSpc>
                <a:spcPct val="130000"/>
              </a:lnSpc>
              <a:spcBef>
                <a:spcPts val="0"/>
              </a:spcBef>
              <a:spcAft>
                <a:spcPts val="0"/>
              </a:spcAft>
            </a:pPr>
            <a:r>
              <a:rPr lang="en-US" altLang="zh-CN" sz="2800">
                <a:latin typeface="汉仪劲楷简" panose="00020600040101010101" charset="-122"/>
                <a:ea typeface="汉仪劲楷简" panose="00020600040101010101" charset="-122"/>
                <a:cs typeface="汉仪劲楷简" panose="00020600040101010101" charset="-122"/>
              </a:rPr>
              <a:t> </a:t>
            </a:r>
            <a:r>
              <a:rPr lang="zh-CN" altLang="en-US" sz="2800">
                <a:latin typeface="汉仪劲楷简" panose="00020600040101010101" charset="-122"/>
                <a:ea typeface="汉仪劲楷简" panose="00020600040101010101" charset="-122"/>
                <a:cs typeface="汉仪劲楷简" panose="00020600040101010101" charset="-122"/>
              </a:rPr>
              <a:t>腌制食物</a:t>
            </a:r>
            <a:r>
              <a:rPr lang="en-US" altLang="zh-CN" sz="2800">
                <a:latin typeface="汉仪劲楷简" panose="00020600040101010101" charset="-122"/>
                <a:ea typeface="汉仪劲楷简" panose="00020600040101010101" charset="-122"/>
                <a:cs typeface="汉仪劲楷简" panose="00020600040101010101" charset="-122"/>
              </a:rPr>
              <a:t>	 </a:t>
            </a:r>
            <a:r>
              <a:rPr lang="zh-CN" altLang="en-US" sz="2800">
                <a:latin typeface="汉仪劲楷简" panose="00020600040101010101" charset="-122"/>
                <a:ea typeface="汉仪劲楷简" panose="00020600040101010101" charset="-122"/>
                <a:cs typeface="汉仪劲楷简" panose="00020600040101010101" charset="-122"/>
              </a:rPr>
              <a:t>不宜多食</a:t>
            </a:r>
            <a:r>
              <a:rPr lang="en-US" altLang="zh-CN" sz="2800">
                <a:latin typeface="汉仪劲楷简" panose="00020600040101010101" charset="-122"/>
                <a:ea typeface="汉仪劲楷简" panose="00020600040101010101" charset="-122"/>
                <a:cs typeface="汉仪劲楷简" panose="00020600040101010101" charset="-122"/>
              </a:rPr>
              <a:t>	</a:t>
            </a:r>
            <a:endParaRPr lang="en-US" altLang="zh-CN" sz="2800">
              <a:latin typeface="汉仪劲楷简" panose="00020600040101010101" charset="-122"/>
              <a:ea typeface="汉仪劲楷简" panose="00020600040101010101" charset="-122"/>
              <a:cs typeface="汉仪劲楷简" panose="00020600040101010101" charset="-122"/>
            </a:endParaRPr>
          </a:p>
          <a:p>
            <a:pPr algn="ctr">
              <a:lnSpc>
                <a:spcPct val="130000"/>
              </a:lnSpc>
              <a:spcBef>
                <a:spcPts val="0"/>
              </a:spcBef>
              <a:spcAft>
                <a:spcPts val="0"/>
              </a:spcAft>
            </a:pPr>
            <a:r>
              <a:rPr lang="zh-CN" altLang="en-US" sz="2800">
                <a:latin typeface="汉仪劲楷简" panose="00020600040101010101" charset="-122"/>
                <a:ea typeface="汉仪劲楷简" panose="00020600040101010101" charset="-122"/>
                <a:cs typeface="汉仪劲楷简" panose="00020600040101010101" charset="-122"/>
              </a:rPr>
              <a:t>饮酒适度</a:t>
            </a:r>
            <a:r>
              <a:rPr lang="en-US" altLang="zh-CN" sz="2800">
                <a:latin typeface="汉仪劲楷简" panose="00020600040101010101" charset="-122"/>
                <a:ea typeface="汉仪劲楷简" panose="00020600040101010101" charset="-122"/>
                <a:cs typeface="汉仪劲楷简" panose="00020600040101010101" charset="-122"/>
              </a:rPr>
              <a:t>	</a:t>
            </a:r>
            <a:r>
              <a:rPr lang="zh-CN" altLang="en-US" sz="2800">
                <a:latin typeface="汉仪劲楷简" panose="00020600040101010101" charset="-122"/>
                <a:ea typeface="汉仪劲楷简" panose="00020600040101010101" charset="-122"/>
                <a:cs typeface="汉仪劲楷简" panose="00020600040101010101" charset="-122"/>
              </a:rPr>
              <a:t>切莫贪杯</a:t>
            </a:r>
            <a:endParaRPr lang="zh-CN" altLang="en-US" sz="2800">
              <a:latin typeface="汉仪劲楷简" panose="00020600040101010101" charset="-122"/>
              <a:ea typeface="汉仪劲楷简" panose="00020600040101010101" charset="-122"/>
              <a:cs typeface="汉仪劲楷简" panose="00020600040101010101" charset="-122"/>
            </a:endParaRPr>
          </a:p>
          <a:p>
            <a:pPr algn="ctr">
              <a:lnSpc>
                <a:spcPct val="130000"/>
              </a:lnSpc>
              <a:spcBef>
                <a:spcPts val="0"/>
              </a:spcBef>
              <a:spcAft>
                <a:spcPts val="0"/>
              </a:spcAft>
            </a:pPr>
            <a:r>
              <a:rPr lang="zh-CN" altLang="en-US" sz="2800">
                <a:latin typeface="汉仪劲楷简" panose="00020600040101010101" charset="-122"/>
                <a:ea typeface="汉仪劲楷简" panose="00020600040101010101" charset="-122"/>
                <a:cs typeface="汉仪劲楷简" panose="00020600040101010101" charset="-122"/>
              </a:rPr>
              <a:t>决不吸烟</a:t>
            </a:r>
            <a:r>
              <a:rPr lang="en-US" altLang="zh-CN" sz="2800">
                <a:latin typeface="汉仪劲楷简" panose="00020600040101010101" charset="-122"/>
                <a:ea typeface="汉仪劲楷简" panose="00020600040101010101" charset="-122"/>
                <a:cs typeface="汉仪劲楷简" panose="00020600040101010101" charset="-122"/>
              </a:rPr>
              <a:t>	</a:t>
            </a:r>
            <a:r>
              <a:rPr lang="zh-CN" altLang="en-US" sz="2800">
                <a:latin typeface="汉仪劲楷简" panose="00020600040101010101" charset="-122"/>
                <a:ea typeface="汉仪劲楷简" panose="00020600040101010101" charset="-122"/>
                <a:cs typeface="汉仪劲楷简" panose="00020600040101010101" charset="-122"/>
              </a:rPr>
              <a:t>健康相伴</a:t>
            </a:r>
            <a:endParaRPr lang="zh-CN" altLang="en-US" sz="2800">
              <a:latin typeface="汉仪劲楷简" panose="00020600040101010101" charset="-122"/>
              <a:ea typeface="汉仪劲楷简" panose="00020600040101010101" charset="-122"/>
              <a:cs typeface="汉仪劲楷简" panose="00020600040101010101" charset="-122"/>
            </a:endParaRPr>
          </a:p>
          <a:p>
            <a:pPr algn="ctr">
              <a:lnSpc>
                <a:spcPct val="130000"/>
              </a:lnSpc>
              <a:spcBef>
                <a:spcPts val="0"/>
              </a:spcBef>
              <a:spcAft>
                <a:spcPts val="0"/>
              </a:spcAft>
            </a:pPr>
            <a:r>
              <a:rPr lang="zh-CN" altLang="en-US" sz="2800">
                <a:latin typeface="汉仪劲楷简" panose="00020600040101010101" charset="-122"/>
                <a:ea typeface="汉仪劲楷简" panose="00020600040101010101" charset="-122"/>
                <a:cs typeface="汉仪劲楷简" panose="00020600040101010101" charset="-122"/>
              </a:rPr>
              <a:t>情绪稳定</a:t>
            </a:r>
            <a:r>
              <a:rPr lang="en-US" altLang="zh-CN" sz="2800">
                <a:latin typeface="汉仪劲楷简" panose="00020600040101010101" charset="-122"/>
                <a:ea typeface="汉仪劲楷简" panose="00020600040101010101" charset="-122"/>
                <a:cs typeface="汉仪劲楷简" panose="00020600040101010101" charset="-122"/>
              </a:rPr>
              <a:t>	</a:t>
            </a:r>
            <a:r>
              <a:rPr lang="zh-CN" altLang="en-US" sz="2800">
                <a:latin typeface="汉仪劲楷简" panose="00020600040101010101" charset="-122"/>
                <a:ea typeface="汉仪劲楷简" panose="00020600040101010101" charset="-122"/>
                <a:cs typeface="汉仪劲楷简" panose="00020600040101010101" charset="-122"/>
              </a:rPr>
              <a:t>轻松工作</a:t>
            </a:r>
            <a:endParaRPr lang="zh-CN" altLang="en-US" sz="2800">
              <a:latin typeface="汉仪劲楷简" panose="00020600040101010101" charset="-122"/>
              <a:ea typeface="汉仪劲楷简" panose="00020600040101010101" charset="-122"/>
              <a:cs typeface="汉仪劲楷简" panose="00020600040101010101" charset="-122"/>
            </a:endParaRPr>
          </a:p>
          <a:p>
            <a:pPr algn="ctr">
              <a:lnSpc>
                <a:spcPct val="130000"/>
              </a:lnSpc>
              <a:spcBef>
                <a:spcPts val="0"/>
              </a:spcBef>
              <a:spcAft>
                <a:spcPts val="0"/>
              </a:spcAft>
            </a:pPr>
            <a:r>
              <a:rPr lang="zh-CN" altLang="en-US" sz="2800">
                <a:latin typeface="汉仪劲楷简" panose="00020600040101010101" charset="-122"/>
                <a:ea typeface="汉仪劲楷简" panose="00020600040101010101" charset="-122"/>
                <a:cs typeface="汉仪劲楷简" panose="00020600040101010101" charset="-122"/>
              </a:rPr>
              <a:t>定时检验</a:t>
            </a:r>
            <a:r>
              <a:rPr lang="en-US" altLang="zh-CN" sz="2800">
                <a:latin typeface="汉仪劲楷简" panose="00020600040101010101" charset="-122"/>
                <a:ea typeface="汉仪劲楷简" panose="00020600040101010101" charset="-122"/>
                <a:cs typeface="汉仪劲楷简" panose="00020600040101010101" charset="-122"/>
              </a:rPr>
              <a:t>	</a:t>
            </a:r>
            <a:r>
              <a:rPr lang="zh-CN" altLang="en-US" sz="2800">
                <a:latin typeface="汉仪劲楷简" panose="00020600040101010101" charset="-122"/>
                <a:ea typeface="汉仪劲楷简" panose="00020600040101010101" charset="-122"/>
                <a:cs typeface="汉仪劲楷简" panose="00020600040101010101" charset="-122"/>
              </a:rPr>
              <a:t>防患未然</a:t>
            </a:r>
            <a:endParaRPr lang="zh-CN" altLang="en-US" sz="2800">
              <a:latin typeface="汉仪劲楷简" panose="00020600040101010101" charset="-122"/>
              <a:ea typeface="汉仪劲楷简" panose="00020600040101010101" charset="-122"/>
              <a:cs typeface="汉仪劲楷简" panose="00020600040101010101" charset="-122"/>
            </a:endParaRPr>
          </a:p>
          <a:p>
            <a:pPr algn="ctr">
              <a:lnSpc>
                <a:spcPct val="130000"/>
              </a:lnSpc>
              <a:spcBef>
                <a:spcPts val="0"/>
              </a:spcBef>
              <a:spcAft>
                <a:spcPts val="0"/>
              </a:spcAft>
            </a:pPr>
            <a:endParaRPr lang="zh-CN" altLang="en-US" sz="2800">
              <a:latin typeface="汉仪劲楷简" panose="00020600040101010101" charset="-122"/>
              <a:ea typeface="汉仪劲楷简" panose="00020600040101010101" charset="-122"/>
              <a:cs typeface="汉仪劲楷简" panose="00020600040101010101" charset="-122"/>
            </a:endParaRPr>
          </a:p>
        </p:txBody>
      </p:sp>
      <p:sp>
        <p:nvSpPr>
          <p:cNvPr id="9" name="文本框 8"/>
          <p:cNvSpPr txBox="1"/>
          <p:nvPr>
            <p:custDataLst>
              <p:tags r:id="rId2"/>
            </p:custDataLst>
          </p:nvPr>
        </p:nvSpPr>
        <p:spPr>
          <a:xfrm>
            <a:off x="3345815" y="894080"/>
            <a:ext cx="6463030" cy="1076325"/>
          </a:xfrm>
          <a:prstGeom prst="rect">
            <a:avLst/>
          </a:prstGeom>
          <a:noFill/>
        </p:spPr>
        <p:txBody>
          <a:bodyPr wrap="square" rtlCol="0">
            <a:spAutoFit/>
          </a:bodyPr>
          <a:p>
            <a:r>
              <a:rPr lang="zh-CN" sz="3600" b="1">
                <a:solidFill>
                  <a:srgbClr val="92D050"/>
                </a:solidFill>
                <a:latin typeface="汉仪劲楷简" panose="00020600040101010101" charset="-122"/>
                <a:ea typeface="汉仪劲楷简" panose="00020600040101010101" charset="-122"/>
                <a:cs typeface="汉仪劲楷简" panose="00020600040101010101" charset="-122"/>
              </a:rPr>
              <a:t>健康生活方式让你远离癌症</a:t>
            </a:r>
            <a:endParaRPr lang="zh-CN" altLang="en-US" sz="2800" b="1">
              <a:solidFill>
                <a:srgbClr val="92D050"/>
              </a:solidFill>
              <a:latin typeface="汉仪劲楷简" panose="00020600040101010101" charset="-122"/>
              <a:ea typeface="汉仪劲楷简" panose="00020600040101010101" charset="-122"/>
              <a:cs typeface="汉仪劲楷简" panose="00020600040101010101" charset="-122"/>
            </a:endParaRPr>
          </a:p>
          <a:p>
            <a:endParaRPr lang="zh-CN" altLang="en-US" sz="2800" b="1">
              <a:solidFill>
                <a:srgbClr val="92D050"/>
              </a:solidFill>
              <a:latin typeface="汉仪劲楷简" panose="00020600040101010101" charset="-122"/>
              <a:ea typeface="汉仪劲楷简" panose="00020600040101010101" charset="-122"/>
              <a:cs typeface="汉仪劲楷简" panose="00020600040101010101" charset="-122"/>
            </a:endParaRPr>
          </a:p>
        </p:txBody>
      </p:sp>
      <p:sp>
        <p:nvSpPr>
          <p:cNvPr id="2" name="文本框 1"/>
          <p:cNvSpPr txBox="1"/>
          <p:nvPr>
            <p:custDataLst>
              <p:tags r:id="rId3"/>
            </p:custDataLst>
          </p:nvPr>
        </p:nvSpPr>
        <p:spPr>
          <a:xfrm>
            <a:off x="9828678" y="123856"/>
            <a:ext cx="3035521" cy="578321"/>
          </a:xfrm>
          <a:prstGeom prst="rect">
            <a:avLst/>
          </a:prstGeom>
          <a:solidFill>
            <a:schemeClr val="bg1"/>
          </a:solidFill>
        </p:spPr>
        <p:txBody>
          <a:bodyPr wrap="square" rtlCol="0">
            <a:noAutofit/>
          </a:bodyPr>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关东街汤逊湖</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社区卫生服务中心</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pic>
        <p:nvPicPr>
          <p:cNvPr id="102" name="图片 101"/>
          <p:cNvPicPr/>
          <p:nvPr>
            <p:custDataLst>
              <p:tags r:id="rId4"/>
            </p:custDataLst>
          </p:nvPr>
        </p:nvPicPr>
        <p:blipFill>
          <a:blip r:embed="rId5"/>
          <a:srcRect b="3251"/>
          <a:stretch>
            <a:fillRect/>
          </a:stretch>
        </p:blipFill>
        <p:spPr>
          <a:xfrm>
            <a:off x="9023469" y="52663"/>
            <a:ext cx="819565" cy="718269"/>
          </a:xfrm>
          <a:prstGeom prst="rect">
            <a:avLst/>
          </a:prstGeom>
          <a:noFill/>
          <a:ln w="9525">
            <a:noFill/>
          </a:ln>
        </p:spPr>
      </p:pic>
      <p:pic>
        <p:nvPicPr>
          <p:cNvPr id="39" name="Picture 2" descr="C:\Users\Administrator\各行业\医疗\ff.g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121" r="20060"/>
          <a:stretch>
            <a:fillRect/>
          </a:stretch>
        </p:blipFill>
        <p:spPr bwMode="auto">
          <a:xfrm flipH="1">
            <a:off x="10123170" y="4120515"/>
            <a:ext cx="2446655" cy="297434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advTm="0">
        <p14:ferris dir="l"/>
      </p:transition>
    </mc:Choice>
    <mc:Fallback>
      <p:transition spd="slow"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12"/>
          <p:cNvSpPr txBox="1">
            <a:spLocks noChangeArrowheads="1"/>
          </p:cNvSpPr>
          <p:nvPr/>
        </p:nvSpPr>
        <p:spPr bwMode="auto">
          <a:xfrm>
            <a:off x="638116" y="375965"/>
            <a:ext cx="3576186"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答疑</a:t>
            </a:r>
            <a:endParaRPr lang="zh-CN"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2" name="文本框 1"/>
          <p:cNvSpPr txBox="1"/>
          <p:nvPr/>
        </p:nvSpPr>
        <p:spPr>
          <a:xfrm>
            <a:off x="638175" y="869950"/>
            <a:ext cx="11711940" cy="4999990"/>
          </a:xfrm>
          <a:prstGeom prst="rect">
            <a:avLst/>
          </a:prstGeom>
          <a:noFill/>
        </p:spPr>
        <p:txBody>
          <a:bodyPr wrap="square" rtlCol="0">
            <a:noAutofit/>
          </a:bodyPr>
          <a:p>
            <a:pPr>
              <a:lnSpc>
                <a:spcPct val="240000"/>
              </a:lnSpc>
            </a:pPr>
            <a:r>
              <a:rPr lang="en-US" altLang="zh-CN" sz="2400" b="1">
                <a:ea typeface="微软雅黑" panose="020B0503020204020204" pitchFamily="34" charset="-122"/>
              </a:rPr>
              <a:t>1</a:t>
            </a:r>
            <a:r>
              <a:rPr lang="zh-CN" altLang="en-US" sz="2400" b="1">
                <a:ea typeface="微软雅黑" panose="020B0503020204020204" pitchFamily="34" charset="-122"/>
              </a:rPr>
              <a:t>、接种</a:t>
            </a:r>
            <a:r>
              <a:rPr lang="en-US" altLang="zh-CN" sz="2400" b="1">
                <a:ea typeface="微软雅黑" panose="020B0503020204020204" pitchFamily="34" charset="-122"/>
              </a:rPr>
              <a:t>HPV</a:t>
            </a:r>
            <a:r>
              <a:rPr lang="zh-CN" altLang="en-US" sz="2400" b="1">
                <a:ea typeface="微软雅黑" panose="020B0503020204020204" pitchFamily="34" charset="-122"/>
              </a:rPr>
              <a:t>疫苗前需要进行</a:t>
            </a:r>
            <a:r>
              <a:rPr lang="en-US" altLang="zh-CN" sz="2400" b="1">
                <a:ea typeface="微软雅黑" panose="020B0503020204020204" pitchFamily="34" charset="-122"/>
              </a:rPr>
              <a:t>HPV</a:t>
            </a:r>
            <a:r>
              <a:rPr lang="zh-CN" altLang="en-US" sz="2400" b="1">
                <a:ea typeface="微软雅黑" panose="020B0503020204020204" pitchFamily="34" charset="-122"/>
              </a:rPr>
              <a:t>检测吗？</a:t>
            </a:r>
            <a:endParaRPr lang="zh-CN" altLang="en-US" sz="2000" b="1">
              <a:ea typeface="微软雅黑" panose="020B0503020204020204" pitchFamily="34" charset="-122"/>
            </a:endParaRPr>
          </a:p>
          <a:p>
            <a:pPr>
              <a:lnSpc>
                <a:spcPct val="240000"/>
              </a:lnSpc>
            </a:pPr>
            <a:r>
              <a:rPr lang="en-US" altLang="zh-CN" sz="2400" b="1">
                <a:ea typeface="微软雅黑" panose="020B0503020204020204" pitchFamily="34" charset="-122"/>
                <a:sym typeface="+mn-ea"/>
              </a:rPr>
              <a:t>2</a:t>
            </a:r>
            <a:r>
              <a:rPr lang="zh-CN" altLang="en-US" sz="2400" b="1">
                <a:ea typeface="微软雅黑" panose="020B0503020204020204" pitchFamily="34" charset="-122"/>
                <a:sym typeface="+mn-ea"/>
              </a:rPr>
              <a:t>、接种了</a:t>
            </a:r>
            <a:r>
              <a:rPr lang="en-US" altLang="zh-CN" sz="2400" b="1">
                <a:ea typeface="微软雅黑" panose="020B0503020204020204" pitchFamily="34" charset="-122"/>
                <a:sym typeface="+mn-ea"/>
              </a:rPr>
              <a:t>HPV</a:t>
            </a:r>
            <a:r>
              <a:rPr lang="zh-CN" altLang="en-US" sz="2400" b="1">
                <a:ea typeface="微软雅黑" panose="020B0503020204020204" pitchFamily="34" charset="-122"/>
                <a:sym typeface="+mn-ea"/>
              </a:rPr>
              <a:t>疫苗，是不是就一定不会得宫颈癌？</a:t>
            </a:r>
            <a:endParaRPr lang="zh-CN" altLang="en-US" sz="2000" b="1">
              <a:ea typeface="微软雅黑" panose="020B0503020204020204" pitchFamily="34" charset="-122"/>
              <a:sym typeface="+mn-ea"/>
            </a:endParaRPr>
          </a:p>
          <a:p>
            <a:pPr>
              <a:lnSpc>
                <a:spcPct val="240000"/>
              </a:lnSpc>
            </a:pPr>
            <a:r>
              <a:rPr lang="en-US" altLang="zh-CN" sz="2400" b="1">
                <a:ea typeface="微软雅黑" panose="020B0503020204020204" pitchFamily="34" charset="-122"/>
                <a:sym typeface="+mn-ea"/>
              </a:rPr>
              <a:t>3</a:t>
            </a:r>
            <a:r>
              <a:rPr lang="zh-CN" altLang="en-US" sz="2400" b="1">
                <a:ea typeface="微软雅黑" panose="020B0503020204020204" pitchFamily="34" charset="-122"/>
                <a:sym typeface="+mn-ea"/>
              </a:rPr>
              <a:t>、乳腺增生一定会发展成乳腺癌吗？</a:t>
            </a:r>
            <a:endParaRPr lang="zh-CN" altLang="en-US" sz="2000">
              <a:ea typeface="微软雅黑" panose="020B0503020204020204" pitchFamily="34" charset="-122"/>
              <a:sym typeface="+mn-ea"/>
            </a:endParaRPr>
          </a:p>
          <a:p>
            <a:pPr>
              <a:lnSpc>
                <a:spcPct val="240000"/>
              </a:lnSpc>
            </a:pPr>
            <a:r>
              <a:rPr lang="en-US" altLang="zh-CN" sz="2400" b="1">
                <a:ea typeface="微软雅黑" panose="020B0503020204020204" pitchFamily="34" charset="-122"/>
                <a:sym typeface="+mn-ea"/>
              </a:rPr>
              <a:t>4</a:t>
            </a:r>
            <a:r>
              <a:rPr lang="zh-CN" altLang="en-US" sz="2400" b="1">
                <a:ea typeface="微软雅黑" panose="020B0503020204020204" pitchFamily="34" charset="-122"/>
                <a:sym typeface="+mn-ea"/>
              </a:rPr>
              <a:t>、女性间隔多长时间做一次乳腺筛查？</a:t>
            </a:r>
            <a:endParaRPr lang="zh-CN" altLang="en-US" sz="2400" b="1">
              <a:ea typeface="微软雅黑" panose="020B0503020204020204" pitchFamily="34" charset="-122"/>
              <a:sym typeface="+mn-ea"/>
            </a:endParaRPr>
          </a:p>
          <a:p>
            <a:pPr>
              <a:lnSpc>
                <a:spcPct val="120000"/>
              </a:lnSpc>
            </a:pPr>
            <a:endParaRPr lang="zh-CN" altLang="en-US" sz="2400" b="1">
              <a:ea typeface="微软雅黑" panose="020B0503020204020204" pitchFamily="34" charset="-122"/>
              <a:sym typeface="+mn-ea"/>
            </a:endParaRPr>
          </a:p>
        </p:txBody>
      </p:sp>
      <p:pic>
        <p:nvPicPr>
          <p:cNvPr id="4" name="图片 3" descr="3"/>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229600" y="2464435"/>
            <a:ext cx="3886200" cy="2701925"/>
          </a:xfrm>
          <a:prstGeom prst="rect">
            <a:avLst/>
          </a:prstGeom>
        </p:spPr>
      </p:pic>
      <p:pic>
        <p:nvPicPr>
          <p:cNvPr id="3" name="图片 2"/>
          <p:cNvPicPr>
            <a:picLocks noChangeAspect="1"/>
          </p:cNvPicPr>
          <p:nvPr/>
        </p:nvPicPr>
        <p:blipFill>
          <a:blip r:embed="rId2"/>
          <a:stretch>
            <a:fillRect/>
          </a:stretch>
        </p:blipFill>
        <p:spPr>
          <a:xfrm>
            <a:off x="-635" y="5638165"/>
            <a:ext cx="12860020" cy="1554480"/>
          </a:xfrm>
          <a:prstGeom prst="rect">
            <a:avLst/>
          </a:prstGeom>
        </p:spPr>
      </p:pic>
      <p:sp>
        <p:nvSpPr>
          <p:cNvPr id="7" name="文本框 6"/>
          <p:cNvSpPr txBox="1"/>
          <p:nvPr>
            <p:custDataLst>
              <p:tags r:id="rId3"/>
            </p:custDataLst>
          </p:nvPr>
        </p:nvSpPr>
        <p:spPr>
          <a:xfrm>
            <a:off x="9828678" y="123856"/>
            <a:ext cx="3035521" cy="578321"/>
          </a:xfrm>
          <a:prstGeom prst="rect">
            <a:avLst/>
          </a:prstGeom>
          <a:solidFill>
            <a:schemeClr val="bg1"/>
          </a:solidFill>
        </p:spPr>
        <p:txBody>
          <a:bodyPr wrap="square" rtlCol="0">
            <a:noAutofit/>
          </a:bodyPr>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关东街汤逊湖</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社区卫生服务中心</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pic>
        <p:nvPicPr>
          <p:cNvPr id="102" name="图片 101"/>
          <p:cNvPicPr/>
          <p:nvPr>
            <p:custDataLst>
              <p:tags r:id="rId4"/>
            </p:custDataLst>
          </p:nvPr>
        </p:nvPicPr>
        <p:blipFill>
          <a:blip r:embed="rId5"/>
          <a:srcRect b="3251"/>
          <a:stretch>
            <a:fillRect/>
          </a:stretch>
        </p:blipFill>
        <p:spPr>
          <a:xfrm>
            <a:off x="9023469" y="52663"/>
            <a:ext cx="819565" cy="718269"/>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advTm="0">
        <p14:ferris dir="l"/>
      </p:transition>
    </mc:Choice>
    <mc:Fallback>
      <p:transition spd="slow" advTm="0">
        <p:fade/>
      </p:transition>
    </mc:Fallback>
  </mc:AlternateContent>
  <p:timing>
    <p:tnLst>
      <p:par>
        <p:cTn id="1" dur="indefinite" restart="never" fill="hold"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6379" y="-271144"/>
            <a:ext cx="12858750" cy="723265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6" name="矩形 5"/>
          <p:cNvSpPr/>
          <p:nvPr/>
        </p:nvSpPr>
        <p:spPr>
          <a:xfrm>
            <a:off x="2458085" y="2541905"/>
            <a:ext cx="10400665" cy="4745355"/>
          </a:xfrm>
          <a:prstGeom prst="rect">
            <a:avLst/>
          </a:prstGeom>
          <a:solidFill>
            <a:schemeClr val="accent4">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0" name="矩形 259"/>
          <p:cNvSpPr>
            <a:spLocks noChangeArrowheads="1"/>
          </p:cNvSpPr>
          <p:nvPr/>
        </p:nvSpPr>
        <p:spPr bwMode="auto">
          <a:xfrm>
            <a:off x="3477895" y="6118860"/>
            <a:ext cx="7917815" cy="440055"/>
          </a:xfrm>
          <a:prstGeom prst="rect">
            <a:avLst/>
          </a:prstGeom>
          <a:noFill/>
          <a:ln w="9525">
            <a:solidFill>
              <a:schemeClr val="bg1"/>
            </a:solidFill>
            <a:miter lim="800000"/>
          </a:ln>
          <a:effectLst/>
        </p:spPr>
        <p:txBody>
          <a:bodyPr wrap="square" lIns="36000" tIns="36000" rIns="36000" bIns="36000" anchor="t" anchorCtr="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ts val="0"/>
              </a:spcBef>
              <a:buNone/>
            </a:pPr>
            <a:r>
              <a:rPr lang="zh-CN" altLang="en-US" sz="2400" b="1" dirty="0">
                <a:solidFill>
                  <a:schemeClr val="bg1"/>
                </a:solidFill>
                <a:latin typeface="印品黑体" panose="00000500000000000000" pitchFamily="2" charset="-122"/>
                <a:ea typeface="印品黑体" panose="00000500000000000000" pitchFamily="2" charset="-122"/>
                <a:cs typeface="Arial" panose="020B0604020202020204" pitchFamily="34" charset="0"/>
                <a:sym typeface="Arial" panose="020B0604020202020204" pitchFamily="34" charset="0"/>
              </a:rPr>
              <a:t>武汉东湖新技术开发区关东街汤逊湖社区卫生服务中心</a:t>
            </a:r>
            <a:endParaRPr lang="zh-CN" altLang="en-US" sz="2400" b="1" dirty="0">
              <a:solidFill>
                <a:schemeClr val="bg1"/>
              </a:solidFill>
              <a:latin typeface="印品黑体" panose="00000500000000000000" pitchFamily="2" charset="-122"/>
              <a:ea typeface="印品黑体" panose="00000500000000000000" pitchFamily="2" charset="-122"/>
              <a:cs typeface="Arial" panose="020B0604020202020204" pitchFamily="34" charset="0"/>
              <a:sym typeface="Arial" panose="020B0604020202020204" pitchFamily="34" charset="0"/>
            </a:endParaRPr>
          </a:p>
        </p:txBody>
      </p:sp>
      <p:sp>
        <p:nvSpPr>
          <p:cNvPr id="11" name="矩形 259"/>
          <p:cNvSpPr>
            <a:spLocks noChangeArrowheads="1"/>
          </p:cNvSpPr>
          <p:nvPr/>
        </p:nvSpPr>
        <p:spPr bwMode="auto">
          <a:xfrm>
            <a:off x="3076575" y="3568700"/>
            <a:ext cx="9328785"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8000">
                <a:solidFill>
                  <a:schemeClr val="bg1"/>
                </a:solidFill>
                <a:latin typeface="汉仪秀英体简" panose="02010600000101010101" charset="-122"/>
                <a:ea typeface="汉仪秀英体简" panose="02010600000101010101" charset="-122"/>
                <a:cs typeface="汉仪劲楷简" panose="00020600040101010101" charset="-122"/>
                <a:sym typeface="+mn-ea"/>
              </a:rPr>
              <a:t>感谢聆听祝您健康！</a:t>
            </a:r>
            <a:endParaRPr lang="zh-CN" altLang="en-US" sz="8000" b="1" dirty="0">
              <a:solidFill>
                <a:schemeClr val="bg1"/>
              </a:solidFill>
              <a:latin typeface="汉仪秀英体简" panose="02010600000101010101" charset="-122"/>
              <a:ea typeface="汉仪秀英体简" panose="02010600000101010101" charset="-122"/>
              <a:cs typeface="汉仪劲楷简" panose="00020600040101010101"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ractur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1"/>
                                        </p:tgtEl>
                                        <p:attrNameLst>
                                          <p:attrName>ppt_y</p:attrName>
                                        </p:attrNameLst>
                                      </p:cBhvr>
                                      <p:tavLst>
                                        <p:tav tm="0">
                                          <p:val>
                                            <p:strVal val="#ppt_y"/>
                                          </p:val>
                                        </p:tav>
                                        <p:tav tm="100000">
                                          <p:val>
                                            <p:strVal val="#ppt_y"/>
                                          </p:val>
                                        </p:tav>
                                      </p:tavLst>
                                    </p:anim>
                                    <p:anim calcmode="lin" valueType="num">
                                      <p:cBhvr>
                                        <p:cTn id="2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1"/>
                                        </p:tgtEl>
                                      </p:cBhvr>
                                    </p:animEffect>
                                  </p:childTnLst>
                                </p:cTn>
                              </p:par>
                            </p:childTnLst>
                          </p:cTn>
                        </p:par>
                        <p:par>
                          <p:cTn id="27" fill="hold">
                            <p:stCondLst>
                              <p:cond delay="1899"/>
                            </p:stCondLst>
                            <p:childTnLst>
                              <p:par>
                                <p:cTn id="28" presetID="26" presetClass="emph" presetSubtype="0" fill="hold" grpId="1" nodeType="afterEffect">
                                  <p:stCondLst>
                                    <p:cond delay="0"/>
                                  </p:stCondLst>
                                  <p:iterate type="lt">
                                    <p:tmPct val="0"/>
                                  </p:iterate>
                                  <p:childTnLst>
                                    <p:animEffect transition="out" filter="fade">
                                      <p:cBhvr>
                                        <p:cTn id="29" dur="500" tmFilter="0, 0; .2, .5; .8, .5; 1, 0"/>
                                        <p:tgtEl>
                                          <p:spTgt spid="11"/>
                                        </p:tgtEl>
                                      </p:cBhvr>
                                    </p:animEffect>
                                    <p:animScale>
                                      <p:cBhvr>
                                        <p:cTn id="3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bldLvl="0" animBg="1"/>
      <p:bldP spid="10" grpId="0" bldLvl="0" animBg="1"/>
      <p:bldP spid="11" grpId="0"/>
      <p:bldP spid="1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custDataLst>
              <p:tags r:id="rId1"/>
            </p:custDataLst>
          </p:nvPr>
        </p:nvCxnSpPr>
        <p:spPr>
          <a:xfrm>
            <a:off x="4770237" y="4692650"/>
            <a:ext cx="4143101" cy="0"/>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52" name="文本框 11"/>
          <p:cNvSpPr txBox="1">
            <a:spLocks noChangeArrowheads="1"/>
          </p:cNvSpPr>
          <p:nvPr>
            <p:custDataLst>
              <p:tags r:id="rId2"/>
            </p:custDataLst>
          </p:nvPr>
        </p:nvSpPr>
        <p:spPr bwMode="auto">
          <a:xfrm>
            <a:off x="2067237" y="3868624"/>
            <a:ext cx="3466335" cy="430887"/>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dirty="0">
                <a:solidFill>
                  <a:schemeClr val="bg1"/>
                </a:solidFill>
                <a:latin typeface="印品黑体" panose="00000500000000000000" pitchFamily="2" charset="-122"/>
                <a:ea typeface="印品黑体" panose="00000500000000000000" pitchFamily="2" charset="-122"/>
                <a:cs typeface="Times New Roman" panose="02020603050405020304" pitchFamily="18" charset="0"/>
                <a:sym typeface="Arial" panose="020B0604020202020204" pitchFamily="34" charset="0"/>
              </a:rPr>
              <a:t>章节 </a:t>
            </a:r>
            <a:r>
              <a:rPr lang="en-US" altLang="zh-CN" sz="2800" b="1" dirty="0">
                <a:solidFill>
                  <a:schemeClr val="bg1"/>
                </a:solidFill>
                <a:latin typeface="印品黑体" panose="00000500000000000000" pitchFamily="2" charset="-122"/>
                <a:ea typeface="印品黑体" panose="00000500000000000000" pitchFamily="2" charset="-122"/>
                <a:cs typeface="Times New Roman" panose="02020603050405020304" pitchFamily="18" charset="0"/>
                <a:sym typeface="Arial" panose="020B0604020202020204" pitchFamily="34" charset="0"/>
              </a:rPr>
              <a:t>PART</a:t>
            </a:r>
            <a:endParaRPr lang="zh-CN" altLang="en-US" sz="2800" b="1" dirty="0">
              <a:solidFill>
                <a:schemeClr val="bg1"/>
              </a:solidFill>
              <a:latin typeface="印品黑体" panose="00000500000000000000" pitchFamily="2" charset="-122"/>
              <a:ea typeface="印品黑体" panose="00000500000000000000" pitchFamily="2" charset="-122"/>
              <a:cs typeface="Times New Roman" panose="02020603050405020304" pitchFamily="18" charset="0"/>
              <a:sym typeface="Arial" panose="020B0604020202020204" pitchFamily="34" charset="0"/>
            </a:endParaRPr>
          </a:p>
        </p:txBody>
      </p:sp>
      <p:sp>
        <p:nvSpPr>
          <p:cNvPr id="8" name="矩形 7"/>
          <p:cNvSpPr/>
          <p:nvPr/>
        </p:nvSpPr>
        <p:spPr>
          <a:xfrm>
            <a:off x="6483493" y="3824965"/>
            <a:ext cx="4468131" cy="830580"/>
          </a:xfrm>
          <a:prstGeom prst="rect">
            <a:avLst/>
          </a:prstGeom>
        </p:spPr>
        <p:txBody>
          <a:bodyPr wrap="square" lIns="0" tIns="0" rIns="0" bIns="0">
            <a:spAutoFit/>
          </a:bodyPr>
          <a:lstStyle/>
          <a:p>
            <a:r>
              <a:rPr lang="zh-CN" altLang="en-US" sz="5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rPr>
              <a:t>陈晓旭</a:t>
            </a:r>
            <a:endParaRPr lang="zh-CN" altLang="en-US" sz="5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11" name="TextBox 11"/>
          <p:cNvSpPr txBox="1"/>
          <p:nvPr/>
        </p:nvSpPr>
        <p:spPr>
          <a:xfrm>
            <a:off x="5988464" y="4772458"/>
            <a:ext cx="3097530" cy="460375"/>
          </a:xfrm>
          <a:prstGeom prst="rect">
            <a:avLst/>
          </a:prstGeom>
          <a:noFill/>
        </p:spPr>
        <p:txBody>
          <a:bodyPr wrap="none" rtlCol="0">
            <a:spAutoFit/>
          </a:bodyPr>
          <a:lstStyle/>
          <a:p>
            <a:pPr marL="171450" lvl="1" indent="-171450">
              <a:buFont typeface="Arial" panose="020B0604020202020204" pitchFamily="34" charset="0"/>
              <a:buChar char="•"/>
            </a:pPr>
            <a:r>
              <a:rPr lang="zh-CN" altLang="en-US" sz="2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rPr>
              <a:t>中国著名表演艺术家</a:t>
            </a:r>
            <a:endParaRPr lang="zh-CN" altLang="en-US" sz="2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13" name="TextBox 11"/>
          <p:cNvSpPr txBox="1"/>
          <p:nvPr/>
        </p:nvSpPr>
        <p:spPr>
          <a:xfrm>
            <a:off x="3397664" y="5146827"/>
            <a:ext cx="5840730" cy="460375"/>
          </a:xfrm>
          <a:prstGeom prst="rect">
            <a:avLst/>
          </a:prstGeom>
          <a:noFill/>
        </p:spPr>
        <p:txBody>
          <a:bodyPr wrap="none" rtlCol="0">
            <a:spAutoFit/>
          </a:bodyPr>
          <a:lstStyle/>
          <a:p>
            <a:pPr marL="171450" lvl="1" indent="-171450">
              <a:buFont typeface="Arial" panose="020B0604020202020204" pitchFamily="34" charset="0"/>
              <a:buChar char="•"/>
            </a:pPr>
            <a:r>
              <a:rPr lang="en-US" altLang="zh-CN" sz="2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rPr>
              <a:t>1965</a:t>
            </a:r>
            <a:r>
              <a:rPr lang="zh-CN" altLang="en-US" sz="2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rPr>
              <a:t>年</a:t>
            </a:r>
            <a:r>
              <a:rPr lang="en-US" altLang="zh-CN" sz="2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rPr>
              <a:t>10</a:t>
            </a:r>
            <a:r>
              <a:rPr lang="zh-CN" altLang="en-US" sz="2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rPr>
              <a:t>月</a:t>
            </a:r>
            <a:r>
              <a:rPr lang="en-US" altLang="zh-CN" sz="2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rPr>
              <a:t>29</a:t>
            </a:r>
            <a:r>
              <a:rPr lang="zh-CN" altLang="en-US" sz="2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rPr>
              <a:t>日出生于中国辽宁省鞍山市</a:t>
            </a:r>
            <a:endParaRPr lang="zh-CN" altLang="en-US" sz="2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14" name="TextBox 11"/>
          <p:cNvSpPr txBox="1"/>
          <p:nvPr/>
        </p:nvSpPr>
        <p:spPr>
          <a:xfrm>
            <a:off x="2474374" y="5560847"/>
            <a:ext cx="6602730" cy="460375"/>
          </a:xfrm>
          <a:prstGeom prst="rect">
            <a:avLst/>
          </a:prstGeom>
          <a:noFill/>
        </p:spPr>
        <p:txBody>
          <a:bodyPr wrap="none" rtlCol="0">
            <a:spAutoFit/>
          </a:bodyPr>
          <a:lstStyle/>
          <a:p>
            <a:pPr marL="171450" lvl="1" indent="-171450" algn="l">
              <a:buFont typeface="Arial" panose="020B0604020202020204" pitchFamily="34" charset="0"/>
              <a:buChar char="•"/>
            </a:pPr>
            <a:r>
              <a:rPr lang="en-US" altLang="zh-CN" sz="2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rPr>
              <a:t>2007</a:t>
            </a:r>
            <a:r>
              <a:rPr lang="zh-CN" altLang="en-US" sz="2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rPr>
              <a:t>年</a:t>
            </a:r>
            <a:r>
              <a:rPr lang="en-US" altLang="zh-CN" sz="2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rPr>
              <a:t>5</a:t>
            </a:r>
            <a:r>
              <a:rPr lang="zh-CN" altLang="en-US" sz="2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rPr>
              <a:t>月</a:t>
            </a:r>
            <a:r>
              <a:rPr lang="en-US" altLang="zh-CN" sz="2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rPr>
              <a:t>13</a:t>
            </a:r>
            <a:r>
              <a:rPr lang="zh-CN" altLang="en-US" sz="2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rPr>
              <a:t>日因</a:t>
            </a:r>
            <a:r>
              <a:rPr lang="en-US" altLang="zh-CN" sz="2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rPr>
              <a:t>“</a:t>
            </a:r>
            <a:r>
              <a:rPr lang="zh-CN" altLang="en-US" sz="2400" dirty="0">
                <a:solidFill>
                  <a:srgbClr val="FF0000"/>
                </a:solidFill>
                <a:latin typeface="印品黑体" panose="00000500000000000000" pitchFamily="2" charset="-122"/>
                <a:ea typeface="印品黑体" panose="00000500000000000000" pitchFamily="2" charset="-122"/>
                <a:cs typeface="+mn-ea"/>
                <a:sym typeface="Arial" panose="020B0604020202020204" pitchFamily="34" charset="0"/>
              </a:rPr>
              <a:t>乳腺</a:t>
            </a:r>
            <a:r>
              <a:rPr lang="zh-CN" altLang="en-US" sz="2400" dirty="0">
                <a:solidFill>
                  <a:srgbClr val="FF0000"/>
                </a:solidFill>
                <a:latin typeface="印品黑体" panose="00000500000000000000" pitchFamily="2" charset="-122"/>
                <a:ea typeface="印品黑体" panose="00000500000000000000" pitchFamily="2" charset="-122"/>
                <a:cs typeface="+mn-ea"/>
                <a:sym typeface="Arial" panose="020B0604020202020204" pitchFamily="34" charset="0"/>
              </a:rPr>
              <a:t>癌</a:t>
            </a:r>
            <a:r>
              <a:rPr lang="en-US" altLang="zh-CN" sz="2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rPr>
              <a:t>”</a:t>
            </a:r>
            <a:r>
              <a:rPr lang="zh-CN" altLang="en-US" sz="2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rPr>
              <a:t>病逝，年仅</a:t>
            </a:r>
            <a:r>
              <a:rPr lang="en-US" altLang="zh-CN" sz="2400" dirty="0">
                <a:solidFill>
                  <a:srgbClr val="FF0000"/>
                </a:solidFill>
                <a:latin typeface="印品黑体" panose="00000500000000000000" pitchFamily="2" charset="-122"/>
                <a:ea typeface="印品黑体" panose="00000500000000000000" pitchFamily="2" charset="-122"/>
                <a:cs typeface="+mn-ea"/>
                <a:sym typeface="Arial" panose="020B0604020202020204" pitchFamily="34" charset="0"/>
              </a:rPr>
              <a:t>41</a:t>
            </a:r>
            <a:r>
              <a:rPr lang="zh-CN" altLang="en-US" sz="2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rPr>
              <a:t>岁！</a:t>
            </a:r>
            <a:endParaRPr lang="zh-CN" altLang="en-US" sz="2400" dirty="0">
              <a:solidFill>
                <a:schemeClr val="accent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pic>
        <p:nvPicPr>
          <p:cNvPr id="2" name="图片 1" descr="梅艳芳_20240316150521"/>
          <p:cNvPicPr>
            <a:picLocks noChangeAspect="1"/>
          </p:cNvPicPr>
          <p:nvPr/>
        </p:nvPicPr>
        <p:blipFill>
          <a:blip r:embed="rId3"/>
          <a:stretch>
            <a:fillRect/>
          </a:stretch>
        </p:blipFill>
        <p:spPr>
          <a:xfrm>
            <a:off x="884555" y="296545"/>
            <a:ext cx="2493645" cy="3571875"/>
          </a:xfrm>
          <a:prstGeom prst="rect">
            <a:avLst/>
          </a:prstGeom>
        </p:spPr>
      </p:pic>
      <p:cxnSp>
        <p:nvCxnSpPr>
          <p:cNvPr id="4" name="直接连接符 3"/>
          <p:cNvCxnSpPr/>
          <p:nvPr>
            <p:custDataLst>
              <p:tags r:id="rId4"/>
            </p:custDataLst>
          </p:nvPr>
        </p:nvCxnSpPr>
        <p:spPr>
          <a:xfrm>
            <a:off x="3892667" y="1375410"/>
            <a:ext cx="4143101" cy="0"/>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3892671" y="507725"/>
            <a:ext cx="4468131" cy="830580"/>
          </a:xfrm>
          <a:prstGeom prst="rect">
            <a:avLst/>
          </a:prstGeom>
        </p:spPr>
        <p:txBody>
          <a:bodyPr wrap="square" lIns="0" tIns="0" rIns="0" bIns="0">
            <a:spAutoFit/>
          </a:bodyPr>
          <a:p>
            <a:r>
              <a:rPr lang="zh-CN" altLang="en-US" sz="5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梅艳芳</a:t>
            </a:r>
            <a:endParaRPr lang="zh-CN" altLang="en-US" sz="5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6" name="TextBox 11"/>
          <p:cNvSpPr txBox="1"/>
          <p:nvPr/>
        </p:nvSpPr>
        <p:spPr>
          <a:xfrm>
            <a:off x="3892670" y="1455218"/>
            <a:ext cx="2487930" cy="460375"/>
          </a:xfrm>
          <a:prstGeom prst="rect">
            <a:avLst/>
          </a:prstGeom>
          <a:noFill/>
        </p:spPr>
        <p:txBody>
          <a:bodyPr wrap="none" rtlCol="0">
            <a:spAutoFit/>
          </a:bodyPr>
          <a:p>
            <a:pPr marL="171450" lvl="1" indent="-171450">
              <a:buFont typeface="Arial" panose="020B0604020202020204" pitchFamily="34" charset="0"/>
              <a:buChar char="•"/>
            </a:pPr>
            <a:r>
              <a:rPr lang="zh-CN" altLang="en-US" sz="2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中国香港女歌手</a:t>
            </a:r>
            <a:endParaRPr lang="zh-CN" altLang="en-US" sz="2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10" name="TextBox 11"/>
          <p:cNvSpPr txBox="1"/>
          <p:nvPr/>
        </p:nvSpPr>
        <p:spPr>
          <a:xfrm>
            <a:off x="3892670" y="1829587"/>
            <a:ext cx="4621530" cy="460375"/>
          </a:xfrm>
          <a:prstGeom prst="rect">
            <a:avLst/>
          </a:prstGeom>
          <a:noFill/>
        </p:spPr>
        <p:txBody>
          <a:bodyPr wrap="none" rtlCol="0">
            <a:spAutoFit/>
          </a:bodyPr>
          <a:p>
            <a:pPr marL="171450" lvl="1" indent="-171450">
              <a:buFont typeface="Arial" panose="020B0604020202020204" pitchFamily="34" charset="0"/>
              <a:buChar char="•"/>
            </a:pPr>
            <a:r>
              <a:rPr lang="en-US" altLang="zh-CN" sz="2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1963</a:t>
            </a:r>
            <a:r>
              <a:rPr lang="zh-CN" altLang="en-US" sz="2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年</a:t>
            </a:r>
            <a:r>
              <a:rPr lang="en-US" altLang="zh-CN" sz="2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10</a:t>
            </a:r>
            <a:r>
              <a:rPr lang="zh-CN" altLang="en-US" sz="2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月</a:t>
            </a:r>
            <a:r>
              <a:rPr lang="en-US" altLang="zh-CN" sz="2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10</a:t>
            </a:r>
            <a:r>
              <a:rPr lang="zh-CN" altLang="en-US" sz="2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日出生于中国香港</a:t>
            </a:r>
            <a:endParaRPr lang="zh-CN" altLang="en-US" sz="2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18" name="TextBox 11"/>
          <p:cNvSpPr txBox="1"/>
          <p:nvPr/>
        </p:nvSpPr>
        <p:spPr>
          <a:xfrm>
            <a:off x="3909180" y="2171852"/>
            <a:ext cx="6755130" cy="460375"/>
          </a:xfrm>
          <a:prstGeom prst="rect">
            <a:avLst/>
          </a:prstGeom>
          <a:noFill/>
        </p:spPr>
        <p:txBody>
          <a:bodyPr wrap="none" rtlCol="0">
            <a:spAutoFit/>
          </a:bodyPr>
          <a:p>
            <a:pPr marL="171450" lvl="1" indent="-171450">
              <a:buFont typeface="Arial" panose="020B0604020202020204" pitchFamily="34" charset="0"/>
              <a:buChar char="•"/>
            </a:pPr>
            <a:r>
              <a:rPr lang="en-US" sz="2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2003</a:t>
            </a:r>
            <a:r>
              <a:rPr lang="zh-CN" altLang="en-US" sz="2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年</a:t>
            </a:r>
            <a:r>
              <a:rPr lang="en-US" altLang="zh-CN" sz="2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12</a:t>
            </a:r>
            <a:r>
              <a:rPr lang="zh-CN" altLang="en-US" sz="2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月</a:t>
            </a:r>
            <a:r>
              <a:rPr lang="en-US" altLang="zh-CN" sz="2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30</a:t>
            </a:r>
            <a:r>
              <a:rPr lang="zh-CN" altLang="en-US" sz="2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日因</a:t>
            </a:r>
            <a:r>
              <a:rPr lang="en-US" altLang="zh-CN" sz="2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a:t>
            </a:r>
            <a:r>
              <a:rPr lang="zh-CN" altLang="en-US" sz="2400" dirty="0">
                <a:solidFill>
                  <a:srgbClr val="FF0000"/>
                </a:solidFill>
                <a:latin typeface="印品黑体" panose="00000500000000000000" pitchFamily="2" charset="-122"/>
                <a:ea typeface="印品黑体" panose="00000500000000000000" pitchFamily="2" charset="-122"/>
                <a:cs typeface="+mn-ea"/>
                <a:sym typeface="Arial" panose="020B0604020202020204" pitchFamily="34" charset="0"/>
              </a:rPr>
              <a:t>宫颈癌</a:t>
            </a:r>
            <a:r>
              <a:rPr lang="en-US" altLang="zh-CN" sz="2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a:t>
            </a:r>
            <a:r>
              <a:rPr lang="zh-CN" altLang="en-US" sz="2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病逝，年仅</a:t>
            </a:r>
            <a:r>
              <a:rPr lang="en-US" altLang="zh-CN" sz="2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40</a:t>
            </a:r>
            <a:r>
              <a:rPr lang="zh-CN" altLang="en-US" sz="2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rPr>
              <a:t>岁！</a:t>
            </a:r>
            <a:endParaRPr lang="zh-CN" altLang="en-US" sz="2400" dirty="0">
              <a:solidFill>
                <a:schemeClr val="accent4"/>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pic>
        <p:nvPicPr>
          <p:cNvPr id="3" name="图片 2"/>
          <p:cNvPicPr>
            <a:picLocks noChangeAspect="1"/>
          </p:cNvPicPr>
          <p:nvPr/>
        </p:nvPicPr>
        <p:blipFill>
          <a:blip r:embed="rId5"/>
          <a:stretch>
            <a:fillRect/>
          </a:stretch>
        </p:blipFill>
        <p:spPr>
          <a:xfrm>
            <a:off x="9165590" y="2553970"/>
            <a:ext cx="2679700" cy="3485515"/>
          </a:xfrm>
          <a:prstGeom prst="rect">
            <a:avLst/>
          </a:prstGeom>
        </p:spPr>
      </p:pic>
      <p:sp>
        <p:nvSpPr>
          <p:cNvPr id="9" name="文本框 8"/>
          <p:cNvSpPr txBox="1"/>
          <p:nvPr>
            <p:custDataLst>
              <p:tags r:id="rId6"/>
            </p:custDataLst>
          </p:nvPr>
        </p:nvSpPr>
        <p:spPr>
          <a:xfrm>
            <a:off x="9828678" y="52101"/>
            <a:ext cx="3035521" cy="578321"/>
          </a:xfrm>
          <a:prstGeom prst="rect">
            <a:avLst/>
          </a:prstGeom>
          <a:solidFill>
            <a:schemeClr val="bg1"/>
          </a:solidFill>
        </p:spPr>
        <p:txBody>
          <a:bodyPr wrap="square" rtlCol="0">
            <a:noAutofit/>
          </a:bodyPr>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关东街汤逊湖</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社区卫生服务中心</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pic>
        <p:nvPicPr>
          <p:cNvPr id="102" name="图片 101"/>
          <p:cNvPicPr/>
          <p:nvPr>
            <p:custDataLst>
              <p:tags r:id="rId7"/>
            </p:custDataLst>
          </p:nvPr>
        </p:nvPicPr>
        <p:blipFill>
          <a:blip r:embed="rId8"/>
          <a:srcRect b="3251"/>
          <a:stretch>
            <a:fillRect/>
          </a:stretch>
        </p:blipFill>
        <p:spPr>
          <a:xfrm>
            <a:off x="9023469" y="-19092"/>
            <a:ext cx="819565" cy="718269"/>
          </a:xfrm>
          <a:prstGeom prst="rect">
            <a:avLst/>
          </a:prstGeom>
          <a:noFill/>
          <a:ln w="9525">
            <a:noFill/>
          </a:ln>
        </p:spPr>
      </p:pic>
    </p:spTree>
    <p:custDataLst>
      <p:tags r:id="rId9"/>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0-#ppt_w/2"/>
                                          </p:val>
                                        </p:tav>
                                        <p:tav tm="100000">
                                          <p:val>
                                            <p:strVal val="#ppt_x"/>
                                          </p:val>
                                        </p:tav>
                                      </p:tavLst>
                                    </p:anim>
                                    <p:anim calcmode="lin" valueType="num">
                                      <p:cBhvr additive="base">
                                        <p:cTn id="8"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strVal val="4*#ppt_w"/>
                                          </p:val>
                                        </p:tav>
                                        <p:tav tm="100000">
                                          <p:val>
                                            <p:strVal val="#ppt_w"/>
                                          </p:val>
                                        </p:tav>
                                      </p:tavLst>
                                    </p:anim>
                                    <p:anim calcmode="lin" valueType="num">
                                      <p:cBhvr>
                                        <p:cTn id="14"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par>
                          <p:cTn id="20" fill="hold">
                            <p:stCondLst>
                              <p:cond delay="500"/>
                            </p:stCondLst>
                            <p:childTnLst>
                              <p:par>
                                <p:cTn id="21" presetID="1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ppt_x</p:attrName>
                                        </p:attrNameLst>
                                      </p:cBhvr>
                                      <p:tavLst>
                                        <p:tav tm="0">
                                          <p:val>
                                            <p:strVal val="#ppt_x-#ppt_w*1.125000"/>
                                          </p:val>
                                        </p:tav>
                                        <p:tav tm="100000">
                                          <p:val>
                                            <p:strVal val="#ppt_x"/>
                                          </p:val>
                                        </p:tav>
                                      </p:tavLst>
                                    </p:anim>
                                    <p:animEffect transition="in" filter="wipe(right)">
                                      <p:cBhvr>
                                        <p:cTn id="24" dur="500"/>
                                        <p:tgtEl>
                                          <p:spTgt spid="11"/>
                                        </p:tgtEl>
                                      </p:cBhvr>
                                    </p:animEffect>
                                  </p:childTnLst>
                                </p:cTn>
                              </p:par>
                            </p:childTnLst>
                          </p:cTn>
                        </p:par>
                        <p:par>
                          <p:cTn id="25" fill="hold">
                            <p:stCondLst>
                              <p:cond delay="1000"/>
                            </p:stCondLst>
                            <p:childTnLst>
                              <p:par>
                                <p:cTn id="26" presetID="12" presetClass="entr" presetSubtype="8"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p:tgtEl>
                                          <p:spTgt spid="13"/>
                                        </p:tgtEl>
                                        <p:attrNameLst>
                                          <p:attrName>ppt_x</p:attrName>
                                        </p:attrNameLst>
                                      </p:cBhvr>
                                      <p:tavLst>
                                        <p:tav tm="0">
                                          <p:val>
                                            <p:strVal val="#ppt_x-#ppt_w*1.125000"/>
                                          </p:val>
                                        </p:tav>
                                        <p:tav tm="100000">
                                          <p:val>
                                            <p:strVal val="#ppt_x"/>
                                          </p:val>
                                        </p:tav>
                                      </p:tavLst>
                                    </p:anim>
                                    <p:animEffect transition="in" filter="wipe(right)">
                                      <p:cBhvr>
                                        <p:cTn id="29" dur="500"/>
                                        <p:tgtEl>
                                          <p:spTgt spid="13"/>
                                        </p:tgtEl>
                                      </p:cBhvr>
                                    </p:animEffect>
                                  </p:childTnLst>
                                </p:cTn>
                              </p:par>
                            </p:childTnLst>
                          </p:cTn>
                        </p:par>
                        <p:par>
                          <p:cTn id="30" fill="hold">
                            <p:stCondLst>
                              <p:cond delay="1500"/>
                            </p:stCondLst>
                            <p:childTnLst>
                              <p:par>
                                <p:cTn id="31" presetID="12" presetClass="entr" presetSubtype="8"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p:tgtEl>
                                          <p:spTgt spid="14"/>
                                        </p:tgtEl>
                                        <p:attrNameLst>
                                          <p:attrName>ppt_x</p:attrName>
                                        </p:attrNameLst>
                                      </p:cBhvr>
                                      <p:tavLst>
                                        <p:tav tm="0">
                                          <p:val>
                                            <p:strVal val="#ppt_x-#ppt_w*1.125000"/>
                                          </p:val>
                                        </p:tav>
                                        <p:tav tm="100000">
                                          <p:val>
                                            <p:strVal val="#ppt_x"/>
                                          </p:val>
                                        </p:tav>
                                      </p:tavLst>
                                    </p:anim>
                                    <p:animEffect transition="in" filter="wipe(righ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32"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strVal val="4*#ppt_w"/>
                                          </p:val>
                                        </p:tav>
                                        <p:tav tm="100000">
                                          <p:val>
                                            <p:strVal val="#ppt_w"/>
                                          </p:val>
                                        </p:tav>
                                      </p:tavLst>
                                    </p:anim>
                                    <p:anim calcmode="lin" valueType="num">
                                      <p:cBhvr>
                                        <p:cTn id="40" dur="5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par>
                          <p:cTn id="46" fill="hold">
                            <p:stCondLst>
                              <p:cond delay="500"/>
                            </p:stCondLst>
                            <p:childTnLst>
                              <p:par>
                                <p:cTn id="47" presetID="12" presetClass="entr" presetSubtype="8"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p:tgtEl>
                                          <p:spTgt spid="6"/>
                                        </p:tgtEl>
                                        <p:attrNameLst>
                                          <p:attrName>ppt_x</p:attrName>
                                        </p:attrNameLst>
                                      </p:cBhvr>
                                      <p:tavLst>
                                        <p:tav tm="0">
                                          <p:val>
                                            <p:strVal val="#ppt_x-#ppt_w*1.125000"/>
                                          </p:val>
                                        </p:tav>
                                        <p:tav tm="100000">
                                          <p:val>
                                            <p:strVal val="#ppt_x"/>
                                          </p:val>
                                        </p:tav>
                                      </p:tavLst>
                                    </p:anim>
                                    <p:animEffect transition="in" filter="wipe(right)">
                                      <p:cBhvr>
                                        <p:cTn id="50" dur="500"/>
                                        <p:tgtEl>
                                          <p:spTgt spid="6"/>
                                        </p:tgtEl>
                                      </p:cBhvr>
                                    </p:animEffect>
                                  </p:childTnLst>
                                </p:cTn>
                              </p:par>
                            </p:childTnLst>
                          </p:cTn>
                        </p:par>
                        <p:par>
                          <p:cTn id="51" fill="hold">
                            <p:stCondLst>
                              <p:cond delay="1000"/>
                            </p:stCondLst>
                            <p:childTnLst>
                              <p:par>
                                <p:cTn id="52" presetID="12" presetClass="entr" presetSubtype="8"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p:tgtEl>
                                          <p:spTgt spid="10"/>
                                        </p:tgtEl>
                                        <p:attrNameLst>
                                          <p:attrName>ppt_x</p:attrName>
                                        </p:attrNameLst>
                                      </p:cBhvr>
                                      <p:tavLst>
                                        <p:tav tm="0">
                                          <p:val>
                                            <p:strVal val="#ppt_x-#ppt_w*1.125000"/>
                                          </p:val>
                                        </p:tav>
                                        <p:tav tm="100000">
                                          <p:val>
                                            <p:strVal val="#ppt_x"/>
                                          </p:val>
                                        </p:tav>
                                      </p:tavLst>
                                    </p:anim>
                                    <p:animEffect transition="in" filter="wipe(right)">
                                      <p:cBhvr>
                                        <p:cTn id="55" dur="500"/>
                                        <p:tgtEl>
                                          <p:spTgt spid="10"/>
                                        </p:tgtEl>
                                      </p:cBhvr>
                                    </p:animEffect>
                                  </p:childTnLst>
                                </p:cTn>
                              </p:par>
                            </p:childTnLst>
                          </p:cTn>
                        </p:par>
                        <p:par>
                          <p:cTn id="56" fill="hold">
                            <p:stCondLst>
                              <p:cond delay="1500"/>
                            </p:stCondLst>
                            <p:childTnLst>
                              <p:par>
                                <p:cTn id="57" presetID="12" presetClass="entr" presetSubtype="8"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p:tgtEl>
                                          <p:spTgt spid="18"/>
                                        </p:tgtEl>
                                        <p:attrNameLst>
                                          <p:attrName>ppt_x</p:attrName>
                                        </p:attrNameLst>
                                      </p:cBhvr>
                                      <p:tavLst>
                                        <p:tav tm="0">
                                          <p:val>
                                            <p:strVal val="#ppt_x-#ppt_w*1.125000"/>
                                          </p:val>
                                        </p:tav>
                                        <p:tav tm="100000">
                                          <p:val>
                                            <p:strVal val="#ppt_x"/>
                                          </p:val>
                                        </p:tav>
                                      </p:tavLst>
                                    </p:anim>
                                    <p:animEffect transition="in" filter="wipe(right)">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P spid="8" grpId="0"/>
      <p:bldP spid="11" grpId="0"/>
      <p:bldP spid="13" grpId="0"/>
      <p:bldP spid="14" grpId="0"/>
      <p:bldP spid="5" grpId="0"/>
      <p:bldP spid="6" grpId="0"/>
      <p:bldP spid="10"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2"/>
          <p:cNvSpPr txBox="1">
            <a:spLocks noChangeArrowheads="1"/>
          </p:cNvSpPr>
          <p:nvPr/>
        </p:nvSpPr>
        <p:spPr bwMode="auto">
          <a:xfrm>
            <a:off x="638116" y="375965"/>
            <a:ext cx="3576186"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什么是宫颈癌？</a:t>
            </a:r>
            <a:endParaRPr lang="zh-CN" altLang="en-US"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2" name="文本框 1"/>
          <p:cNvSpPr txBox="1"/>
          <p:nvPr/>
        </p:nvSpPr>
        <p:spPr>
          <a:xfrm>
            <a:off x="1107440" y="1187450"/>
            <a:ext cx="6900545" cy="1272540"/>
          </a:xfrm>
          <a:prstGeom prst="rect">
            <a:avLst/>
          </a:prstGeom>
          <a:noFill/>
        </p:spPr>
        <p:txBody>
          <a:bodyPr wrap="square" rtlCol="0">
            <a:spAutoFit/>
          </a:bodyPr>
          <a:p>
            <a:pPr marL="0" indent="0">
              <a:lnSpc>
                <a:spcPct val="160000"/>
              </a:lnSpc>
              <a:buFont typeface="Arial" panose="020B0604020202020204" pitchFamily="34" charset="0"/>
              <a:buNone/>
            </a:pPr>
            <a:r>
              <a:rPr lang="zh-CN" altLang="en-US" sz="2400" dirty="0">
                <a:solidFill>
                  <a:srgbClr val="FF0000"/>
                </a:solidFill>
                <a:latin typeface="印品黑体" panose="00000500000000000000" pitchFamily="2" charset="-122"/>
                <a:ea typeface="印品黑体" panose="00000500000000000000" pitchFamily="2" charset="-122"/>
              </a:rPr>
              <a:t>宫颈癌</a:t>
            </a:r>
            <a:r>
              <a:rPr lang="zh-CN" altLang="en-US" sz="2400" dirty="0">
                <a:latin typeface="印品黑体" panose="00000500000000000000" pitchFamily="2" charset="-122"/>
                <a:ea typeface="印品黑体" panose="00000500000000000000" pitchFamily="2" charset="-122"/>
              </a:rPr>
              <a:t>又称</a:t>
            </a:r>
            <a:r>
              <a:rPr lang="zh-CN" altLang="en-US" sz="2400" dirty="0">
                <a:solidFill>
                  <a:srgbClr val="FF0000"/>
                </a:solidFill>
                <a:latin typeface="印品黑体" panose="00000500000000000000" pitchFamily="2" charset="-122"/>
                <a:ea typeface="印品黑体" panose="00000500000000000000" pitchFamily="2" charset="-122"/>
              </a:rPr>
              <a:t>子宫颈癌。</a:t>
            </a:r>
            <a:endParaRPr lang="zh-CN" altLang="en-US" sz="2400" dirty="0">
              <a:solidFill>
                <a:srgbClr val="FF0000"/>
              </a:solidFill>
              <a:latin typeface="印品黑体" panose="00000500000000000000" pitchFamily="2" charset="-122"/>
              <a:ea typeface="印品黑体" panose="00000500000000000000" pitchFamily="2" charset="-122"/>
            </a:endParaRPr>
          </a:p>
          <a:p>
            <a:pPr marL="0" indent="0">
              <a:lnSpc>
                <a:spcPct val="160000"/>
              </a:lnSpc>
              <a:buFont typeface="Arial" panose="020B0604020202020204" pitchFamily="34" charset="0"/>
              <a:buNone/>
            </a:pPr>
            <a:endParaRPr lang="zh-CN" altLang="en-US" sz="2400" dirty="0">
              <a:latin typeface="印品黑体" panose="00000500000000000000" pitchFamily="2" charset="-122"/>
              <a:ea typeface="印品黑体" panose="00000500000000000000" pitchFamily="2" charset="-122"/>
            </a:endParaRPr>
          </a:p>
        </p:txBody>
      </p:sp>
      <p:pic>
        <p:nvPicPr>
          <p:cNvPr id="3" name="图片 2" descr="1"/>
          <p:cNvPicPr>
            <a:picLocks noChangeAspect="1"/>
          </p:cNvPicPr>
          <p:nvPr/>
        </p:nvPicPr>
        <p:blipFill>
          <a:blip r:embed="rId1"/>
          <a:stretch>
            <a:fillRect/>
          </a:stretch>
        </p:blipFill>
        <p:spPr>
          <a:xfrm>
            <a:off x="596900" y="2320290"/>
            <a:ext cx="4818380" cy="3513455"/>
          </a:xfrm>
          <a:prstGeom prst="rect">
            <a:avLst/>
          </a:prstGeom>
        </p:spPr>
      </p:pic>
      <p:pic>
        <p:nvPicPr>
          <p:cNvPr id="4" name="图片 3"/>
          <p:cNvPicPr>
            <a:picLocks noChangeAspect="1"/>
          </p:cNvPicPr>
          <p:nvPr/>
        </p:nvPicPr>
        <p:blipFill>
          <a:blip r:embed="rId2"/>
          <a:stretch>
            <a:fillRect/>
          </a:stretch>
        </p:blipFill>
        <p:spPr>
          <a:xfrm>
            <a:off x="5925185" y="1951355"/>
            <a:ext cx="5481320" cy="4251325"/>
          </a:xfrm>
          <a:prstGeom prst="rect">
            <a:avLst/>
          </a:prstGeom>
        </p:spPr>
      </p:pic>
      <p:sp>
        <p:nvSpPr>
          <p:cNvPr id="7" name="文本框 6"/>
          <p:cNvSpPr txBox="1"/>
          <p:nvPr>
            <p:custDataLst>
              <p:tags r:id="rId3"/>
            </p:custDataLst>
          </p:nvPr>
        </p:nvSpPr>
        <p:spPr>
          <a:xfrm>
            <a:off x="9828678" y="123856"/>
            <a:ext cx="3035521" cy="578321"/>
          </a:xfrm>
          <a:prstGeom prst="rect">
            <a:avLst/>
          </a:prstGeom>
          <a:solidFill>
            <a:schemeClr val="bg1"/>
          </a:solidFill>
        </p:spPr>
        <p:txBody>
          <a:bodyPr wrap="square" rtlCol="0">
            <a:noAutofit/>
          </a:bodyPr>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关东街汤逊湖</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社区卫生服务中心</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pic>
        <p:nvPicPr>
          <p:cNvPr id="102" name="图片 101"/>
          <p:cNvPicPr/>
          <p:nvPr>
            <p:custDataLst>
              <p:tags r:id="rId4"/>
            </p:custDataLst>
          </p:nvPr>
        </p:nvPicPr>
        <p:blipFill>
          <a:blip r:embed="rId5"/>
          <a:srcRect b="3251"/>
          <a:stretch>
            <a:fillRect/>
          </a:stretch>
        </p:blipFill>
        <p:spPr>
          <a:xfrm>
            <a:off x="9023469" y="52663"/>
            <a:ext cx="819565" cy="718269"/>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2"/>
          <p:cNvSpPr txBox="1">
            <a:spLocks noChangeArrowheads="1"/>
          </p:cNvSpPr>
          <p:nvPr/>
        </p:nvSpPr>
        <p:spPr bwMode="auto">
          <a:xfrm>
            <a:off x="638175" y="375920"/>
            <a:ext cx="506539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中国宫颈癌疾病负担</a:t>
            </a:r>
            <a:endParaRPr lang="zh-CN" altLang="en-US"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2" name="文本框 1"/>
          <p:cNvSpPr txBox="1"/>
          <p:nvPr/>
        </p:nvSpPr>
        <p:spPr>
          <a:xfrm>
            <a:off x="533400" y="1043940"/>
            <a:ext cx="10523220" cy="1383665"/>
          </a:xfrm>
          <a:prstGeom prst="rect">
            <a:avLst/>
          </a:prstGeom>
          <a:noFill/>
        </p:spPr>
        <p:txBody>
          <a:bodyPr wrap="square" rtlCol="0">
            <a:spAutoFit/>
          </a:bodyPr>
          <a:p>
            <a:pPr marL="285750" indent="-285750">
              <a:lnSpc>
                <a:spcPct val="140000"/>
              </a:lnSpc>
              <a:buFont typeface="Arial" panose="020B0604020202020204" pitchFamily="34" charset="0"/>
              <a:buChar char="•"/>
            </a:pPr>
            <a:r>
              <a:rPr lang="zh-CN" altLang="en-US" sz="2000" dirty="0">
                <a:solidFill>
                  <a:srgbClr val="FF0000"/>
                </a:solidFill>
                <a:latin typeface="印品黑体" panose="00000500000000000000" pitchFamily="2" charset="-122"/>
                <a:ea typeface="印品黑体" panose="00000500000000000000" pitchFamily="2" charset="-122"/>
              </a:rPr>
              <a:t>宫颈癌</a:t>
            </a:r>
            <a:r>
              <a:rPr lang="zh-CN" altLang="en-US" sz="2000" dirty="0">
                <a:latin typeface="印品黑体" panose="00000500000000000000" pitchFamily="2" charset="-122"/>
                <a:ea typeface="印品黑体" panose="00000500000000000000" pitchFamily="2" charset="-122"/>
              </a:rPr>
              <a:t>的发病率占</a:t>
            </a:r>
            <a:r>
              <a:rPr lang="zh-CN" altLang="en-US" sz="2000" dirty="0">
                <a:solidFill>
                  <a:srgbClr val="FF0000"/>
                </a:solidFill>
                <a:latin typeface="印品黑体" panose="00000500000000000000" pitchFamily="2" charset="-122"/>
                <a:ea typeface="印品黑体" panose="00000500000000000000" pitchFamily="2" charset="-122"/>
              </a:rPr>
              <a:t>全球第二位</a:t>
            </a:r>
            <a:r>
              <a:rPr lang="zh-CN" altLang="en-US" sz="2000" dirty="0">
                <a:latin typeface="印品黑体" panose="00000500000000000000" pitchFamily="2" charset="-122"/>
                <a:ea typeface="印品黑体" panose="00000500000000000000" pitchFamily="2" charset="-122"/>
              </a:rPr>
              <a:t>，仅次于乳腺癌，占我国</a:t>
            </a:r>
            <a:r>
              <a:rPr lang="zh-CN" altLang="en-US" sz="2000" dirty="0">
                <a:solidFill>
                  <a:srgbClr val="FF0000"/>
                </a:solidFill>
                <a:latin typeface="印品黑体" panose="00000500000000000000" pitchFamily="2" charset="-122"/>
                <a:ea typeface="印品黑体" panose="00000500000000000000" pitchFamily="2" charset="-122"/>
              </a:rPr>
              <a:t>妇科肿瘤的第一位</a:t>
            </a:r>
            <a:r>
              <a:rPr lang="zh-CN" altLang="en-US" sz="2000" dirty="0">
                <a:latin typeface="印品黑体" panose="00000500000000000000" pitchFamily="2" charset="-122"/>
                <a:ea typeface="印品黑体" panose="00000500000000000000" pitchFamily="2" charset="-122"/>
              </a:rPr>
              <a:t>。</a:t>
            </a:r>
            <a:endParaRPr lang="zh-CN" altLang="en-US" sz="2000" dirty="0">
              <a:latin typeface="印品黑体" panose="00000500000000000000" pitchFamily="2" charset="-122"/>
              <a:ea typeface="印品黑体" panose="00000500000000000000" pitchFamily="2" charset="-122"/>
            </a:endParaRPr>
          </a:p>
          <a:p>
            <a:pPr marL="285750" indent="-285750">
              <a:lnSpc>
                <a:spcPct val="140000"/>
              </a:lnSpc>
              <a:buFont typeface="Arial" panose="020B0604020202020204" pitchFamily="34" charset="0"/>
              <a:buChar char="•"/>
            </a:pPr>
            <a:r>
              <a:rPr lang="zh-CN" altLang="en-US" sz="2000" dirty="0">
                <a:latin typeface="印品黑体" panose="00000500000000000000" pitchFamily="2" charset="-122"/>
                <a:ea typeface="印品黑体" panose="00000500000000000000" pitchFamily="2" charset="-122"/>
              </a:rPr>
              <a:t>我国子宫颈癌患者中位发病年龄是51岁，但主要好发于2个年龄段，以</a:t>
            </a:r>
            <a:r>
              <a:rPr lang="zh-CN" altLang="en-US" sz="2000" dirty="0">
                <a:solidFill>
                  <a:srgbClr val="FF0000"/>
                </a:solidFill>
                <a:latin typeface="印品黑体" panose="00000500000000000000" pitchFamily="2" charset="-122"/>
                <a:ea typeface="印品黑体" panose="00000500000000000000" pitchFamily="2" charset="-122"/>
              </a:rPr>
              <a:t>40-50岁为最多</a:t>
            </a:r>
            <a:r>
              <a:rPr lang="zh-CN" altLang="en-US" sz="2000" dirty="0">
                <a:latin typeface="印品黑体" panose="00000500000000000000" pitchFamily="2" charset="-122"/>
                <a:ea typeface="印品黑体" panose="00000500000000000000" pitchFamily="2" charset="-122"/>
              </a:rPr>
              <a:t>，60-70岁又有一高峰出现</a:t>
            </a:r>
            <a:endParaRPr lang="zh-CN" altLang="en-US" sz="2000" dirty="0">
              <a:latin typeface="印品黑体" panose="00000500000000000000" pitchFamily="2" charset="-122"/>
              <a:ea typeface="印品黑体" panose="00000500000000000000" pitchFamily="2" charset="-122"/>
            </a:endParaRPr>
          </a:p>
        </p:txBody>
      </p:sp>
      <p:sp>
        <p:nvSpPr>
          <p:cNvPr id="5" name="文本框 4"/>
          <p:cNvSpPr txBox="1"/>
          <p:nvPr/>
        </p:nvSpPr>
        <p:spPr>
          <a:xfrm>
            <a:off x="5972175" y="3115310"/>
            <a:ext cx="4409440" cy="390525"/>
          </a:xfrm>
          <a:prstGeom prst="rect">
            <a:avLst/>
          </a:prstGeom>
          <a:noFill/>
        </p:spPr>
        <p:txBody>
          <a:bodyPr wrap="square" rtlCol="0">
            <a:noAutofit/>
          </a:bodyPr>
          <a:p>
            <a:pPr algn="ctr"/>
            <a:r>
              <a:rPr lang="zh-CN" altLang="en-US">
                <a:solidFill>
                  <a:srgbClr val="FF0000"/>
                </a:solidFill>
                <a:ea typeface="微软雅黑" panose="020B0503020204020204" pitchFamily="34" charset="-122"/>
              </a:rPr>
              <a:t>中国</a:t>
            </a:r>
            <a:r>
              <a:rPr lang="zh-CN" altLang="en-US">
                <a:solidFill>
                  <a:schemeClr val="accent4"/>
                </a:solidFill>
                <a:ea typeface="微软雅黑" panose="020B0503020204020204" pitchFamily="34" charset="-122"/>
              </a:rPr>
              <a:t>宫颈癌现状</a:t>
            </a:r>
            <a:endParaRPr lang="zh-CN" altLang="en-US">
              <a:solidFill>
                <a:schemeClr val="accent4"/>
              </a:solidFill>
              <a:ea typeface="微软雅黑" panose="020B0503020204020204" pitchFamily="34" charset="-122"/>
            </a:endParaRPr>
          </a:p>
        </p:txBody>
      </p:sp>
      <p:graphicFrame>
        <p:nvGraphicFramePr>
          <p:cNvPr id="6" name="表格 5"/>
          <p:cNvGraphicFramePr/>
          <p:nvPr>
            <p:custDataLst>
              <p:tags r:id="rId1"/>
            </p:custDataLst>
          </p:nvPr>
        </p:nvGraphicFramePr>
        <p:xfrm>
          <a:off x="6353810" y="3601720"/>
          <a:ext cx="3760470" cy="2252980"/>
        </p:xfrm>
        <a:graphic>
          <a:graphicData uri="http://schemas.openxmlformats.org/drawingml/2006/table">
            <a:tbl>
              <a:tblPr firstRow="1" bandRow="1">
                <a:tableStyleId>{5C22544A-7EE6-4342-B048-85BDC9FD1C3A}</a:tableStyleId>
              </a:tblPr>
              <a:tblGrid>
                <a:gridCol w="1253490"/>
                <a:gridCol w="1253490"/>
                <a:gridCol w="1253490"/>
              </a:tblGrid>
              <a:tr h="379095">
                <a:tc>
                  <a:txBody>
                    <a:bodyPr/>
                    <a:p>
                      <a:pPr algn="ctr">
                        <a:buNone/>
                      </a:pPr>
                      <a:r>
                        <a:rPr lang="zh-CN" altLang="en-US" sz="1400"/>
                        <a:t>年份</a:t>
                      </a:r>
                      <a:endParaRPr lang="zh-CN" altLang="en-US" sz="1400"/>
                    </a:p>
                  </a:txBody>
                  <a:tcPr anchor="ctr" anchorCtr="0">
                    <a:solidFill>
                      <a:schemeClr val="accent4">
                        <a:lumMod val="60000"/>
                        <a:lumOff val="40000"/>
                      </a:schemeClr>
                    </a:solidFill>
                  </a:tcPr>
                </a:tc>
                <a:tc>
                  <a:txBody>
                    <a:bodyPr/>
                    <a:p>
                      <a:pPr algn="ctr">
                        <a:buNone/>
                      </a:pPr>
                      <a:r>
                        <a:rPr lang="zh-CN" altLang="en-US" sz="1400"/>
                        <a:t>新发病例</a:t>
                      </a:r>
                      <a:endParaRPr lang="zh-CN" altLang="en-US" sz="1400"/>
                    </a:p>
                  </a:txBody>
                  <a:tcPr anchor="ctr" anchorCtr="0">
                    <a:solidFill>
                      <a:schemeClr val="accent4">
                        <a:lumMod val="60000"/>
                        <a:lumOff val="40000"/>
                      </a:schemeClr>
                    </a:solidFill>
                  </a:tcPr>
                </a:tc>
                <a:tc>
                  <a:txBody>
                    <a:bodyPr/>
                    <a:p>
                      <a:pPr algn="ctr">
                        <a:buNone/>
                      </a:pPr>
                      <a:r>
                        <a:rPr lang="zh-CN" altLang="en-US" sz="1400"/>
                        <a:t>死亡病例</a:t>
                      </a:r>
                      <a:endParaRPr lang="zh-CN" altLang="en-US" sz="1400"/>
                    </a:p>
                  </a:txBody>
                  <a:tcPr anchor="ctr" anchorCtr="0">
                    <a:solidFill>
                      <a:schemeClr val="accent4">
                        <a:lumMod val="60000"/>
                        <a:lumOff val="40000"/>
                      </a:schemeClr>
                    </a:solidFill>
                  </a:tcPr>
                </a:tc>
              </a:tr>
              <a:tr h="549275">
                <a:tc>
                  <a:txBody>
                    <a:bodyPr/>
                    <a:p>
                      <a:pPr algn="ctr">
                        <a:buNone/>
                      </a:pPr>
                      <a:r>
                        <a:rPr lang="en-US" altLang="zh-CN" sz="1400">
                          <a:solidFill>
                            <a:schemeClr val="tx1"/>
                          </a:solidFill>
                        </a:rPr>
                        <a:t>2012</a:t>
                      </a:r>
                      <a:r>
                        <a:rPr lang="zh-CN" altLang="en-US" sz="1400">
                          <a:solidFill>
                            <a:schemeClr val="tx1"/>
                          </a:solidFill>
                        </a:rPr>
                        <a:t>年</a:t>
                      </a:r>
                      <a:endParaRPr lang="zh-CN" altLang="en-US" sz="1400">
                        <a:solidFill>
                          <a:schemeClr val="tx1"/>
                        </a:solidFill>
                      </a:endParaRPr>
                    </a:p>
                  </a:txBody>
                  <a:tcPr anchor="ctr" anchorCtr="0">
                    <a:solidFill>
                      <a:schemeClr val="accent4">
                        <a:lumMod val="20000"/>
                        <a:lumOff val="80000"/>
                      </a:schemeClr>
                    </a:solidFill>
                  </a:tcPr>
                </a:tc>
                <a:tc>
                  <a:txBody>
                    <a:bodyPr/>
                    <a:p>
                      <a:pPr algn="ctr">
                        <a:buNone/>
                      </a:pPr>
                      <a:r>
                        <a:rPr lang="en-US" altLang="zh-CN" sz="1400">
                          <a:solidFill>
                            <a:schemeClr val="tx1"/>
                          </a:solidFill>
                        </a:rPr>
                        <a:t>9.89</a:t>
                      </a:r>
                      <a:r>
                        <a:rPr lang="zh-CN" altLang="en-US" sz="1400">
                          <a:solidFill>
                            <a:schemeClr val="tx1"/>
                          </a:solidFill>
                        </a:rPr>
                        <a:t>万（</a:t>
                      </a:r>
                      <a:r>
                        <a:rPr lang="en-US" altLang="zh-CN" sz="1400">
                          <a:solidFill>
                            <a:schemeClr val="tx1"/>
                          </a:solidFill>
                        </a:rPr>
                        <a:t>18.7%</a:t>
                      </a:r>
                      <a:r>
                        <a:rPr lang="zh-CN" altLang="en-US" sz="1400">
                          <a:solidFill>
                            <a:schemeClr val="tx1"/>
                          </a:solidFill>
                        </a:rPr>
                        <a:t>）</a:t>
                      </a:r>
                      <a:endParaRPr lang="zh-CN" altLang="en-US" sz="1400">
                        <a:solidFill>
                          <a:schemeClr val="tx1"/>
                        </a:solidFill>
                      </a:endParaRPr>
                    </a:p>
                  </a:txBody>
                  <a:tcPr anchor="ctr" anchorCtr="0">
                    <a:solidFill>
                      <a:schemeClr val="accent4">
                        <a:lumMod val="20000"/>
                        <a:lumOff val="80000"/>
                      </a:schemeClr>
                    </a:solidFill>
                  </a:tcPr>
                </a:tc>
                <a:tc>
                  <a:txBody>
                    <a:bodyPr/>
                    <a:p>
                      <a:pPr algn="ctr">
                        <a:buNone/>
                      </a:pPr>
                      <a:r>
                        <a:rPr lang="en-US" altLang="zh-CN" sz="1400">
                          <a:solidFill>
                            <a:schemeClr val="tx1"/>
                          </a:solidFill>
                        </a:rPr>
                        <a:t>3.05</a:t>
                      </a:r>
                      <a:r>
                        <a:rPr lang="zh-CN" altLang="en-US" sz="1400">
                          <a:solidFill>
                            <a:schemeClr val="tx1"/>
                          </a:solidFill>
                        </a:rPr>
                        <a:t>万</a:t>
                      </a:r>
                      <a:endParaRPr lang="zh-CN" altLang="en-US" sz="1400">
                        <a:solidFill>
                          <a:schemeClr val="tx1"/>
                        </a:solidFill>
                      </a:endParaRPr>
                    </a:p>
                  </a:txBody>
                  <a:tcPr anchor="ctr" anchorCtr="0">
                    <a:solidFill>
                      <a:schemeClr val="accent4">
                        <a:lumMod val="20000"/>
                        <a:lumOff val="80000"/>
                      </a:schemeClr>
                    </a:solidFill>
                  </a:tcPr>
                </a:tc>
              </a:tr>
              <a:tr h="549275">
                <a:tc>
                  <a:txBody>
                    <a:bodyPr/>
                    <a:p>
                      <a:pPr algn="ctr">
                        <a:buNone/>
                      </a:pPr>
                      <a:r>
                        <a:rPr lang="en-US" altLang="zh-CN" sz="1400">
                          <a:solidFill>
                            <a:schemeClr val="tx1"/>
                          </a:solidFill>
                        </a:rPr>
                        <a:t>2018</a:t>
                      </a:r>
                      <a:r>
                        <a:rPr lang="zh-CN" altLang="en-US" sz="1400">
                          <a:solidFill>
                            <a:schemeClr val="tx1"/>
                          </a:solidFill>
                        </a:rPr>
                        <a:t>年</a:t>
                      </a:r>
                      <a:endParaRPr lang="zh-CN" altLang="en-US" sz="1400">
                        <a:solidFill>
                          <a:schemeClr val="tx1"/>
                        </a:solidFill>
                      </a:endParaRPr>
                    </a:p>
                  </a:txBody>
                  <a:tcPr anchor="ctr" anchorCtr="0">
                    <a:solidFill>
                      <a:schemeClr val="accent4">
                        <a:lumMod val="20000"/>
                        <a:lumOff val="80000"/>
                      </a:schemeClr>
                    </a:solidFill>
                  </a:tcPr>
                </a:tc>
                <a:tc>
                  <a:txBody>
                    <a:bodyPr/>
                    <a:p>
                      <a:pPr algn="ctr">
                        <a:buNone/>
                      </a:pPr>
                      <a:r>
                        <a:rPr lang="en-US" altLang="zh-CN" sz="1400">
                          <a:solidFill>
                            <a:schemeClr val="tx1"/>
                          </a:solidFill>
                        </a:rPr>
                        <a:t>10.64</a:t>
                      </a:r>
                      <a:r>
                        <a:rPr lang="zh-CN" altLang="en-US" sz="1400">
                          <a:solidFill>
                            <a:schemeClr val="tx1"/>
                          </a:solidFill>
                        </a:rPr>
                        <a:t>万（</a:t>
                      </a:r>
                      <a:r>
                        <a:rPr lang="en-US" altLang="zh-CN" sz="1400">
                          <a:solidFill>
                            <a:schemeClr val="tx1"/>
                          </a:solidFill>
                        </a:rPr>
                        <a:t>15.4%</a:t>
                      </a:r>
                      <a:r>
                        <a:rPr lang="zh-CN" altLang="en-US" sz="1400">
                          <a:solidFill>
                            <a:schemeClr val="tx1"/>
                          </a:solidFill>
                        </a:rPr>
                        <a:t>）</a:t>
                      </a:r>
                      <a:endParaRPr lang="zh-CN" altLang="en-US" sz="1400">
                        <a:solidFill>
                          <a:schemeClr val="tx1"/>
                        </a:solidFill>
                      </a:endParaRPr>
                    </a:p>
                  </a:txBody>
                  <a:tcPr anchor="ctr" anchorCtr="0">
                    <a:solidFill>
                      <a:schemeClr val="accent4">
                        <a:lumMod val="20000"/>
                        <a:lumOff val="80000"/>
                      </a:schemeClr>
                    </a:solidFill>
                  </a:tcPr>
                </a:tc>
                <a:tc>
                  <a:txBody>
                    <a:bodyPr/>
                    <a:p>
                      <a:pPr algn="ctr">
                        <a:buNone/>
                      </a:pPr>
                      <a:r>
                        <a:rPr lang="en-US" altLang="zh-CN" sz="1400">
                          <a:solidFill>
                            <a:schemeClr val="tx1"/>
                          </a:solidFill>
                        </a:rPr>
                        <a:t>4.77</a:t>
                      </a:r>
                      <a:r>
                        <a:rPr lang="zh-CN" altLang="en-US" sz="1400">
                          <a:solidFill>
                            <a:schemeClr val="tx1"/>
                          </a:solidFill>
                        </a:rPr>
                        <a:t>万</a:t>
                      </a:r>
                      <a:endParaRPr lang="zh-CN" altLang="en-US" sz="1400">
                        <a:solidFill>
                          <a:schemeClr val="tx1"/>
                        </a:solidFill>
                      </a:endParaRPr>
                    </a:p>
                  </a:txBody>
                  <a:tcPr anchor="ctr" anchorCtr="0">
                    <a:solidFill>
                      <a:schemeClr val="accent4">
                        <a:lumMod val="20000"/>
                        <a:lumOff val="80000"/>
                      </a:schemeClr>
                    </a:solidFill>
                  </a:tcPr>
                </a:tc>
              </a:tr>
              <a:tr h="775335">
                <a:tc>
                  <a:txBody>
                    <a:bodyPr/>
                    <a:p>
                      <a:pPr algn="ctr">
                        <a:buNone/>
                      </a:pPr>
                      <a:r>
                        <a:rPr lang="en-US" altLang="zh-CN" sz="1400">
                          <a:solidFill>
                            <a:schemeClr val="tx1"/>
                          </a:solidFill>
                        </a:rPr>
                        <a:t>2020</a:t>
                      </a:r>
                      <a:r>
                        <a:rPr lang="zh-CN" altLang="en-US" sz="1400">
                          <a:solidFill>
                            <a:schemeClr val="tx1"/>
                          </a:solidFill>
                        </a:rPr>
                        <a:t>年</a:t>
                      </a:r>
                      <a:endParaRPr lang="zh-CN" altLang="en-US" sz="1400">
                        <a:solidFill>
                          <a:schemeClr val="tx1"/>
                        </a:solidFill>
                      </a:endParaRPr>
                    </a:p>
                  </a:txBody>
                  <a:tcPr anchor="ctr" anchorCtr="0">
                    <a:solidFill>
                      <a:schemeClr val="accent4">
                        <a:lumMod val="20000"/>
                        <a:lumOff val="80000"/>
                      </a:schemeClr>
                    </a:solidFill>
                  </a:tcPr>
                </a:tc>
                <a:tc>
                  <a:txBody>
                    <a:bodyPr/>
                    <a:p>
                      <a:pPr algn="ctr">
                        <a:buNone/>
                      </a:pPr>
                      <a:r>
                        <a:rPr lang="en-US" altLang="zh-CN" sz="1400">
                          <a:solidFill>
                            <a:schemeClr val="tx1"/>
                          </a:solidFill>
                        </a:rPr>
                        <a:t>10.974</a:t>
                      </a:r>
                      <a:r>
                        <a:rPr lang="zh-CN" altLang="en-US" sz="1400">
                          <a:solidFill>
                            <a:schemeClr val="tx1"/>
                          </a:solidFill>
                        </a:rPr>
                        <a:t>万</a:t>
                      </a:r>
                      <a:r>
                        <a:rPr lang="zh-CN" altLang="en-US" sz="1400">
                          <a:solidFill>
                            <a:schemeClr val="tx1"/>
                          </a:solidFill>
                          <a:sym typeface="+mn-ea"/>
                        </a:rPr>
                        <a:t>（</a:t>
                      </a:r>
                      <a:r>
                        <a:rPr lang="en-US" altLang="zh-CN" sz="1400">
                          <a:solidFill>
                            <a:schemeClr val="tx1"/>
                          </a:solidFill>
                          <a:sym typeface="+mn-ea"/>
                        </a:rPr>
                        <a:t>18.2%</a:t>
                      </a:r>
                      <a:r>
                        <a:rPr lang="zh-CN" altLang="en-US" sz="1400">
                          <a:solidFill>
                            <a:schemeClr val="tx1"/>
                          </a:solidFill>
                          <a:sym typeface="+mn-ea"/>
                        </a:rPr>
                        <a:t>）</a:t>
                      </a:r>
                      <a:endParaRPr lang="zh-CN" altLang="en-US" sz="1400">
                        <a:solidFill>
                          <a:schemeClr val="tx1"/>
                        </a:solidFill>
                      </a:endParaRPr>
                    </a:p>
                  </a:txBody>
                  <a:tcPr anchor="ctr" anchorCtr="0">
                    <a:solidFill>
                      <a:schemeClr val="accent4">
                        <a:lumMod val="20000"/>
                        <a:lumOff val="80000"/>
                      </a:schemeClr>
                    </a:solidFill>
                  </a:tcPr>
                </a:tc>
                <a:tc>
                  <a:txBody>
                    <a:bodyPr/>
                    <a:p>
                      <a:pPr algn="ctr">
                        <a:buNone/>
                      </a:pPr>
                      <a:r>
                        <a:rPr lang="en-US" altLang="zh-CN" sz="1400">
                          <a:solidFill>
                            <a:schemeClr val="tx1"/>
                          </a:solidFill>
                        </a:rPr>
                        <a:t>5.906</a:t>
                      </a:r>
                      <a:r>
                        <a:rPr lang="zh-CN" altLang="en-US" sz="1400">
                          <a:solidFill>
                            <a:schemeClr val="tx1"/>
                          </a:solidFill>
                        </a:rPr>
                        <a:t>万</a:t>
                      </a:r>
                      <a:endParaRPr lang="zh-CN" altLang="en-US" sz="1400">
                        <a:solidFill>
                          <a:schemeClr val="tx1"/>
                        </a:solidFill>
                      </a:endParaRPr>
                    </a:p>
                  </a:txBody>
                  <a:tcPr anchor="ctr" anchorCtr="0">
                    <a:solidFill>
                      <a:schemeClr val="accent4">
                        <a:lumMod val="20000"/>
                        <a:lumOff val="80000"/>
                      </a:schemeClr>
                    </a:solidFill>
                  </a:tcPr>
                </a:tc>
              </a:tr>
            </a:tbl>
          </a:graphicData>
        </a:graphic>
      </p:graphicFrame>
      <p:sp>
        <p:nvSpPr>
          <p:cNvPr id="7" name="文本框 6"/>
          <p:cNvSpPr txBox="1"/>
          <p:nvPr/>
        </p:nvSpPr>
        <p:spPr>
          <a:xfrm>
            <a:off x="1028065" y="3115310"/>
            <a:ext cx="4599305" cy="544195"/>
          </a:xfrm>
          <a:prstGeom prst="rect">
            <a:avLst/>
          </a:prstGeom>
          <a:noFill/>
        </p:spPr>
        <p:txBody>
          <a:bodyPr wrap="square" rtlCol="0">
            <a:noAutofit/>
          </a:bodyPr>
          <a:p>
            <a:pPr algn="ctr"/>
            <a:r>
              <a:rPr lang="zh-CN" altLang="en-US">
                <a:solidFill>
                  <a:schemeClr val="accent5"/>
                </a:solidFill>
                <a:ea typeface="微软雅黑" panose="020B0503020204020204" pitchFamily="34" charset="-122"/>
              </a:rPr>
              <a:t>全球</a:t>
            </a:r>
            <a:r>
              <a:rPr lang="zh-CN" altLang="en-US">
                <a:solidFill>
                  <a:schemeClr val="accent4"/>
                </a:solidFill>
                <a:ea typeface="微软雅黑" panose="020B0503020204020204" pitchFamily="34" charset="-122"/>
              </a:rPr>
              <a:t>宫颈癌现状</a:t>
            </a:r>
            <a:endParaRPr lang="zh-CN" altLang="en-US">
              <a:solidFill>
                <a:schemeClr val="accent4"/>
              </a:solidFill>
              <a:ea typeface="微软雅黑" panose="020B0503020204020204" pitchFamily="34" charset="-122"/>
            </a:endParaRPr>
          </a:p>
        </p:txBody>
      </p:sp>
      <p:graphicFrame>
        <p:nvGraphicFramePr>
          <p:cNvPr id="8" name="表格 7"/>
          <p:cNvGraphicFramePr/>
          <p:nvPr>
            <p:custDataLst>
              <p:tags r:id="rId2"/>
            </p:custDataLst>
          </p:nvPr>
        </p:nvGraphicFramePr>
        <p:xfrm>
          <a:off x="1323340" y="3601720"/>
          <a:ext cx="3922395" cy="2252980"/>
        </p:xfrm>
        <a:graphic>
          <a:graphicData uri="http://schemas.openxmlformats.org/drawingml/2006/table">
            <a:tbl>
              <a:tblPr firstRow="1" bandRow="1">
                <a:tableStyleId>{5C22544A-7EE6-4342-B048-85BDC9FD1C3A}</a:tableStyleId>
              </a:tblPr>
              <a:tblGrid>
                <a:gridCol w="1307465"/>
                <a:gridCol w="1307465"/>
                <a:gridCol w="1307465"/>
              </a:tblGrid>
              <a:tr h="563245">
                <a:tc>
                  <a:txBody>
                    <a:bodyPr/>
                    <a:p>
                      <a:pPr algn="ctr">
                        <a:buNone/>
                      </a:pPr>
                      <a:r>
                        <a:rPr lang="zh-CN" altLang="en-US" sz="1400"/>
                        <a:t>年份</a:t>
                      </a:r>
                      <a:endParaRPr lang="zh-CN" altLang="en-US" sz="1400"/>
                    </a:p>
                  </a:txBody>
                  <a:tcPr anchor="ctr" anchorCtr="0">
                    <a:solidFill>
                      <a:schemeClr val="accent4">
                        <a:lumMod val="60000"/>
                        <a:lumOff val="40000"/>
                      </a:schemeClr>
                    </a:solidFill>
                  </a:tcPr>
                </a:tc>
                <a:tc>
                  <a:txBody>
                    <a:bodyPr/>
                    <a:p>
                      <a:pPr algn="ctr">
                        <a:buNone/>
                      </a:pPr>
                      <a:r>
                        <a:rPr lang="zh-CN" altLang="en-US" sz="1400"/>
                        <a:t>新发病例</a:t>
                      </a:r>
                      <a:endParaRPr lang="zh-CN" altLang="en-US" sz="1400"/>
                    </a:p>
                  </a:txBody>
                  <a:tcPr anchor="ctr" anchorCtr="0">
                    <a:solidFill>
                      <a:schemeClr val="accent4">
                        <a:lumMod val="60000"/>
                        <a:lumOff val="40000"/>
                      </a:schemeClr>
                    </a:solidFill>
                  </a:tcPr>
                </a:tc>
                <a:tc>
                  <a:txBody>
                    <a:bodyPr/>
                    <a:p>
                      <a:pPr algn="ctr">
                        <a:buNone/>
                      </a:pPr>
                      <a:r>
                        <a:rPr lang="zh-CN" altLang="en-US" sz="1400"/>
                        <a:t>死亡病例</a:t>
                      </a:r>
                      <a:endParaRPr lang="zh-CN" altLang="en-US" sz="1400"/>
                    </a:p>
                  </a:txBody>
                  <a:tcPr anchor="ctr" anchorCtr="0">
                    <a:solidFill>
                      <a:schemeClr val="accent4">
                        <a:lumMod val="60000"/>
                        <a:lumOff val="40000"/>
                      </a:schemeClr>
                    </a:solidFill>
                  </a:tcPr>
                </a:tc>
              </a:tr>
              <a:tr h="563245">
                <a:tc>
                  <a:txBody>
                    <a:bodyPr/>
                    <a:p>
                      <a:pPr algn="ctr">
                        <a:buNone/>
                      </a:pPr>
                      <a:r>
                        <a:rPr lang="en-US" altLang="zh-CN" sz="1400">
                          <a:solidFill>
                            <a:schemeClr val="tx1"/>
                          </a:solidFill>
                        </a:rPr>
                        <a:t>2012</a:t>
                      </a:r>
                      <a:r>
                        <a:rPr lang="zh-CN" altLang="en-US" sz="1400">
                          <a:solidFill>
                            <a:schemeClr val="tx1"/>
                          </a:solidFill>
                        </a:rPr>
                        <a:t>年</a:t>
                      </a:r>
                      <a:endParaRPr lang="zh-CN" altLang="en-US" sz="1400">
                        <a:solidFill>
                          <a:schemeClr val="tx1"/>
                        </a:solidFill>
                      </a:endParaRPr>
                    </a:p>
                  </a:txBody>
                  <a:tcPr anchor="ctr" anchorCtr="0">
                    <a:solidFill>
                      <a:schemeClr val="accent4">
                        <a:lumMod val="20000"/>
                        <a:lumOff val="80000"/>
                      </a:schemeClr>
                    </a:solidFill>
                  </a:tcPr>
                </a:tc>
                <a:tc>
                  <a:txBody>
                    <a:bodyPr/>
                    <a:p>
                      <a:pPr algn="ctr">
                        <a:buNone/>
                      </a:pPr>
                      <a:r>
                        <a:rPr lang="en-US" altLang="zh-CN" sz="1400">
                          <a:solidFill>
                            <a:schemeClr val="tx1"/>
                          </a:solidFill>
                        </a:rPr>
                        <a:t>52.7</a:t>
                      </a:r>
                      <a:r>
                        <a:rPr lang="zh-CN" altLang="en-US" sz="1400">
                          <a:solidFill>
                            <a:schemeClr val="tx1"/>
                          </a:solidFill>
                        </a:rPr>
                        <a:t>万</a:t>
                      </a:r>
                      <a:endParaRPr lang="zh-CN" altLang="en-US" sz="1400">
                        <a:solidFill>
                          <a:schemeClr val="tx1"/>
                        </a:solidFill>
                      </a:endParaRPr>
                    </a:p>
                  </a:txBody>
                  <a:tcPr anchor="ctr" anchorCtr="0">
                    <a:solidFill>
                      <a:schemeClr val="accent4">
                        <a:lumMod val="20000"/>
                        <a:lumOff val="80000"/>
                      </a:schemeClr>
                    </a:solidFill>
                  </a:tcPr>
                </a:tc>
                <a:tc>
                  <a:txBody>
                    <a:bodyPr/>
                    <a:p>
                      <a:pPr algn="ctr">
                        <a:buNone/>
                      </a:pPr>
                      <a:endParaRPr lang="zh-CN" altLang="en-US" sz="1400">
                        <a:solidFill>
                          <a:schemeClr val="tx1"/>
                        </a:solidFill>
                      </a:endParaRPr>
                    </a:p>
                  </a:txBody>
                  <a:tcPr anchor="ctr" anchorCtr="0">
                    <a:solidFill>
                      <a:schemeClr val="accent4">
                        <a:lumMod val="20000"/>
                        <a:lumOff val="80000"/>
                      </a:schemeClr>
                    </a:solidFill>
                  </a:tcPr>
                </a:tc>
              </a:tr>
              <a:tr h="563245">
                <a:tc>
                  <a:txBody>
                    <a:bodyPr/>
                    <a:p>
                      <a:pPr algn="ctr">
                        <a:buNone/>
                      </a:pPr>
                      <a:r>
                        <a:rPr lang="en-US" altLang="zh-CN" sz="1400">
                          <a:solidFill>
                            <a:schemeClr val="tx1"/>
                          </a:solidFill>
                        </a:rPr>
                        <a:t>2018</a:t>
                      </a:r>
                      <a:r>
                        <a:rPr lang="zh-CN" altLang="en-US" sz="1400">
                          <a:solidFill>
                            <a:schemeClr val="tx1"/>
                          </a:solidFill>
                        </a:rPr>
                        <a:t>年</a:t>
                      </a:r>
                      <a:endParaRPr lang="zh-CN" altLang="en-US" sz="1400">
                        <a:solidFill>
                          <a:schemeClr val="tx1"/>
                        </a:solidFill>
                      </a:endParaRPr>
                    </a:p>
                  </a:txBody>
                  <a:tcPr anchor="ctr" anchorCtr="0">
                    <a:solidFill>
                      <a:schemeClr val="accent4">
                        <a:lumMod val="20000"/>
                        <a:lumOff val="80000"/>
                      </a:schemeClr>
                    </a:solidFill>
                  </a:tcPr>
                </a:tc>
                <a:tc>
                  <a:txBody>
                    <a:bodyPr/>
                    <a:p>
                      <a:pPr algn="ctr">
                        <a:buNone/>
                      </a:pPr>
                      <a:r>
                        <a:rPr lang="en-US" altLang="zh-CN" sz="1400">
                          <a:solidFill>
                            <a:schemeClr val="tx1"/>
                          </a:solidFill>
                        </a:rPr>
                        <a:t>56.8</a:t>
                      </a:r>
                      <a:r>
                        <a:rPr lang="zh-CN" altLang="en-US" sz="1400">
                          <a:solidFill>
                            <a:schemeClr val="tx1"/>
                          </a:solidFill>
                        </a:rPr>
                        <a:t>万</a:t>
                      </a:r>
                      <a:endParaRPr lang="zh-CN" altLang="en-US" sz="1400">
                        <a:solidFill>
                          <a:schemeClr val="tx1"/>
                        </a:solidFill>
                      </a:endParaRPr>
                    </a:p>
                  </a:txBody>
                  <a:tcPr anchor="ctr" anchorCtr="0">
                    <a:solidFill>
                      <a:schemeClr val="accent4">
                        <a:lumMod val="20000"/>
                        <a:lumOff val="80000"/>
                      </a:schemeClr>
                    </a:solidFill>
                  </a:tcPr>
                </a:tc>
                <a:tc>
                  <a:txBody>
                    <a:bodyPr/>
                    <a:p>
                      <a:pPr algn="ctr">
                        <a:buNone/>
                      </a:pPr>
                      <a:r>
                        <a:rPr lang="en-US" altLang="zh-CN" sz="1400">
                          <a:solidFill>
                            <a:schemeClr val="tx1"/>
                          </a:solidFill>
                        </a:rPr>
                        <a:t>31.1</a:t>
                      </a:r>
                      <a:r>
                        <a:rPr lang="zh-CN" altLang="en-US" sz="1400">
                          <a:solidFill>
                            <a:schemeClr val="tx1"/>
                          </a:solidFill>
                        </a:rPr>
                        <a:t>万</a:t>
                      </a:r>
                      <a:endParaRPr lang="zh-CN" altLang="en-US" sz="1400">
                        <a:solidFill>
                          <a:schemeClr val="tx1"/>
                        </a:solidFill>
                      </a:endParaRPr>
                    </a:p>
                  </a:txBody>
                  <a:tcPr anchor="ctr" anchorCtr="0">
                    <a:solidFill>
                      <a:schemeClr val="accent4">
                        <a:lumMod val="20000"/>
                        <a:lumOff val="80000"/>
                      </a:schemeClr>
                    </a:solidFill>
                  </a:tcPr>
                </a:tc>
              </a:tr>
              <a:tr h="563245">
                <a:tc>
                  <a:txBody>
                    <a:bodyPr/>
                    <a:p>
                      <a:pPr algn="ctr">
                        <a:buNone/>
                      </a:pPr>
                      <a:r>
                        <a:rPr lang="en-US" altLang="zh-CN" sz="1400">
                          <a:solidFill>
                            <a:schemeClr val="tx1"/>
                          </a:solidFill>
                        </a:rPr>
                        <a:t>2020</a:t>
                      </a:r>
                      <a:r>
                        <a:rPr lang="zh-CN" altLang="en-US" sz="1400">
                          <a:solidFill>
                            <a:schemeClr val="tx1"/>
                          </a:solidFill>
                        </a:rPr>
                        <a:t>年</a:t>
                      </a:r>
                      <a:endParaRPr lang="zh-CN" altLang="en-US" sz="1400">
                        <a:solidFill>
                          <a:schemeClr val="tx1"/>
                        </a:solidFill>
                      </a:endParaRPr>
                    </a:p>
                  </a:txBody>
                  <a:tcPr anchor="ctr" anchorCtr="0">
                    <a:solidFill>
                      <a:schemeClr val="accent4">
                        <a:lumMod val="20000"/>
                        <a:lumOff val="80000"/>
                      </a:schemeClr>
                    </a:solidFill>
                  </a:tcPr>
                </a:tc>
                <a:tc>
                  <a:txBody>
                    <a:bodyPr/>
                    <a:p>
                      <a:pPr algn="ctr">
                        <a:buNone/>
                      </a:pPr>
                      <a:r>
                        <a:rPr lang="en-US" altLang="zh-CN" sz="1400">
                          <a:solidFill>
                            <a:schemeClr val="tx1"/>
                          </a:solidFill>
                        </a:rPr>
                        <a:t>60.4</a:t>
                      </a:r>
                      <a:r>
                        <a:rPr lang="zh-CN" altLang="en-US" sz="1400">
                          <a:solidFill>
                            <a:schemeClr val="tx1"/>
                          </a:solidFill>
                        </a:rPr>
                        <a:t>万</a:t>
                      </a:r>
                      <a:endParaRPr lang="zh-CN" altLang="en-US" sz="1400">
                        <a:solidFill>
                          <a:schemeClr val="tx1"/>
                        </a:solidFill>
                      </a:endParaRPr>
                    </a:p>
                  </a:txBody>
                  <a:tcPr anchor="ctr" anchorCtr="0">
                    <a:solidFill>
                      <a:schemeClr val="accent4">
                        <a:lumMod val="20000"/>
                        <a:lumOff val="80000"/>
                      </a:schemeClr>
                    </a:solidFill>
                  </a:tcPr>
                </a:tc>
                <a:tc>
                  <a:txBody>
                    <a:bodyPr/>
                    <a:p>
                      <a:pPr algn="ctr">
                        <a:buNone/>
                      </a:pPr>
                      <a:r>
                        <a:rPr lang="en-US" altLang="zh-CN" sz="1400">
                          <a:solidFill>
                            <a:schemeClr val="tx1"/>
                          </a:solidFill>
                        </a:rPr>
                        <a:t>34.1</a:t>
                      </a:r>
                      <a:r>
                        <a:rPr lang="zh-CN" altLang="en-US" sz="1400">
                          <a:solidFill>
                            <a:schemeClr val="tx1"/>
                          </a:solidFill>
                        </a:rPr>
                        <a:t>万</a:t>
                      </a:r>
                      <a:endParaRPr lang="zh-CN" altLang="en-US" sz="1400">
                        <a:solidFill>
                          <a:schemeClr val="tx1"/>
                        </a:solidFill>
                      </a:endParaRPr>
                    </a:p>
                  </a:txBody>
                  <a:tcPr anchor="ctr" anchorCtr="0">
                    <a:solidFill>
                      <a:schemeClr val="accent4">
                        <a:lumMod val="20000"/>
                        <a:lumOff val="80000"/>
                      </a:schemeClr>
                    </a:solidFill>
                  </a:tcPr>
                </a:tc>
              </a:tr>
            </a:tbl>
          </a:graphicData>
        </a:graphic>
      </p:graphicFrame>
      <p:sp>
        <p:nvSpPr>
          <p:cNvPr id="3" name="文本框 2"/>
          <p:cNvSpPr txBox="1"/>
          <p:nvPr>
            <p:custDataLst>
              <p:tags r:id="rId3"/>
            </p:custDataLst>
          </p:nvPr>
        </p:nvSpPr>
        <p:spPr>
          <a:xfrm>
            <a:off x="9828678" y="123856"/>
            <a:ext cx="3035521" cy="578321"/>
          </a:xfrm>
          <a:prstGeom prst="rect">
            <a:avLst/>
          </a:prstGeom>
          <a:solidFill>
            <a:schemeClr val="bg1"/>
          </a:solidFill>
        </p:spPr>
        <p:txBody>
          <a:bodyPr wrap="square" rtlCol="0">
            <a:noAutofit/>
          </a:bodyPr>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关东街汤逊湖</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社区卫生服务中心</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pic>
        <p:nvPicPr>
          <p:cNvPr id="102" name="图片 101"/>
          <p:cNvPicPr/>
          <p:nvPr>
            <p:custDataLst>
              <p:tags r:id="rId4"/>
            </p:custDataLst>
          </p:nvPr>
        </p:nvPicPr>
        <p:blipFill>
          <a:blip r:embed="rId5"/>
          <a:srcRect b="3251"/>
          <a:stretch>
            <a:fillRect/>
          </a:stretch>
        </p:blipFill>
        <p:spPr>
          <a:xfrm>
            <a:off x="9023469" y="52663"/>
            <a:ext cx="819565" cy="718269"/>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970967" y="5267582"/>
            <a:ext cx="2208365" cy="147320"/>
          </a:xfrm>
          <a:prstGeom prst="rect">
            <a:avLst/>
          </a:prstGeom>
        </p:spPr>
        <p:txBody>
          <a:bodyPr wrap="square" lIns="0" tIns="0" rIns="0" bIns="0">
            <a:spAutoFit/>
          </a:bodyPr>
          <a:lstStyle/>
          <a:p>
            <a:pPr algn="r">
              <a:lnSpc>
                <a:spcPct val="120000"/>
              </a:lnSpc>
            </a:pPr>
            <a:r>
              <a:rPr lang="en-US" altLang="zh-CN" sz="8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rPr>
              <a:t>.</a:t>
            </a:r>
            <a:endParaRPr lang="en-US" sz="8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58" name="TextBox 51"/>
          <p:cNvSpPr txBox="1"/>
          <p:nvPr/>
        </p:nvSpPr>
        <p:spPr>
          <a:xfrm>
            <a:off x="572770" y="1215390"/>
            <a:ext cx="5984240" cy="5859145"/>
          </a:xfrm>
          <a:prstGeom prst="rect">
            <a:avLst/>
          </a:prstGeom>
          <a:noFill/>
        </p:spPr>
        <p:txBody>
          <a:bodyPr wrap="square" lIns="0" tIns="0" rIns="0" bIns="0" rtlCol="0">
            <a:noAutofit/>
          </a:bodyPr>
          <a:lstStyle/>
          <a:p>
            <a:pPr>
              <a:lnSpc>
                <a:spcPct val="110000"/>
              </a:lnSpc>
            </a:pPr>
            <a:r>
              <a:rPr lang="zh-CN" altLang="en-US" sz="2400" b="1" dirty="0">
                <a:latin typeface="印品黑体" panose="00000500000000000000" pitchFamily="2" charset="-122"/>
                <a:ea typeface="印品黑体" panose="00000500000000000000" pitchFamily="2" charset="-122"/>
                <a:sym typeface="Arial" panose="020B0604020202020204" pitchFamily="34" charset="0"/>
              </a:rPr>
              <a:t>（一）HPV感染</a:t>
            </a:r>
            <a:endParaRPr lang="zh-CN" altLang="en-US" sz="2400" b="1" dirty="0">
              <a:latin typeface="印品黑体" panose="00000500000000000000" pitchFamily="2" charset="-122"/>
              <a:ea typeface="印品黑体" panose="00000500000000000000" pitchFamily="2" charset="-122"/>
              <a:sym typeface="Arial" panose="020B0604020202020204" pitchFamily="34" charset="0"/>
            </a:endParaRPr>
          </a:p>
          <a:p>
            <a:pPr>
              <a:lnSpc>
                <a:spcPct val="150000"/>
              </a:lnSpc>
            </a:pPr>
            <a:r>
              <a:rPr lang="en-US" altLang="zh-CN" sz="1800" dirty="0">
                <a:latin typeface="印品黑体" panose="00000500000000000000" pitchFamily="2" charset="-122"/>
                <a:ea typeface="印品黑体" panose="00000500000000000000" pitchFamily="2" charset="-122"/>
                <a:sym typeface="Arial" panose="020B0604020202020204" pitchFamily="34" charset="0"/>
              </a:rPr>
              <a:t>hr-HPV</a:t>
            </a:r>
            <a:r>
              <a:rPr lang="zh-CN" altLang="en-US" sz="1800" dirty="0">
                <a:latin typeface="印品黑体" panose="00000500000000000000" pitchFamily="2" charset="-122"/>
                <a:ea typeface="印品黑体" panose="00000500000000000000" pitchFamily="2" charset="-122"/>
                <a:sym typeface="Arial" panose="020B0604020202020204" pitchFamily="34" charset="0"/>
              </a:rPr>
              <a:t>病毒传播特点</a:t>
            </a:r>
            <a:r>
              <a:rPr lang="en-US" altLang="zh-CN" sz="1800" dirty="0">
                <a:latin typeface="印品黑体" panose="00000500000000000000" pitchFamily="2" charset="-122"/>
                <a:ea typeface="印品黑体" panose="00000500000000000000" pitchFamily="2" charset="-122"/>
                <a:sym typeface="Arial" panose="020B0604020202020204" pitchFamily="34" charset="0"/>
              </a:rPr>
              <a:t>——</a:t>
            </a:r>
            <a:r>
              <a:rPr lang="zh-CN" altLang="en-US" sz="1800" dirty="0">
                <a:latin typeface="印品黑体" panose="00000500000000000000" pitchFamily="2" charset="-122"/>
                <a:ea typeface="印品黑体" panose="00000500000000000000" pitchFamily="2" charset="-122"/>
                <a:sym typeface="Arial" panose="020B0604020202020204" pitchFamily="34" charset="0"/>
              </a:rPr>
              <a:t>会阴部皮肤接触是必要条件</a:t>
            </a:r>
            <a:endParaRPr lang="zh-CN" altLang="en-US" sz="1800" dirty="0">
              <a:latin typeface="印品黑体" panose="00000500000000000000" pitchFamily="2" charset="-122"/>
              <a:ea typeface="印品黑体" panose="00000500000000000000" pitchFamily="2" charset="-122"/>
              <a:sym typeface="Arial" panose="020B0604020202020204" pitchFamily="34" charset="0"/>
            </a:endParaRPr>
          </a:p>
          <a:p>
            <a:pPr marL="342900" indent="-342900">
              <a:lnSpc>
                <a:spcPct val="150000"/>
              </a:lnSpc>
              <a:buFont typeface="Arial" panose="020B0604020202020204" pitchFamily="34" charset="0"/>
              <a:buChar char="•"/>
            </a:pPr>
            <a:r>
              <a:rPr lang="zh-CN" altLang="en-US" sz="2400" dirty="0">
                <a:latin typeface="印品黑体" panose="00000500000000000000" pitchFamily="2" charset="-122"/>
                <a:ea typeface="印品黑体" panose="00000500000000000000" pitchFamily="2" charset="-122"/>
                <a:sym typeface="Arial" panose="020B0604020202020204" pitchFamily="34" charset="0"/>
              </a:rPr>
              <a:t>属于</a:t>
            </a:r>
            <a:r>
              <a:rPr lang="zh-CN" altLang="en-US" sz="2400" dirty="0">
                <a:solidFill>
                  <a:srgbClr val="FF0000"/>
                </a:solidFill>
                <a:latin typeface="印品黑体" panose="00000500000000000000" pitchFamily="2" charset="-122"/>
                <a:ea typeface="印品黑体" panose="00000500000000000000" pitchFamily="2" charset="-122"/>
                <a:sym typeface="Arial" panose="020B0604020202020204" pitchFamily="34" charset="0"/>
              </a:rPr>
              <a:t>常见的性传播感染</a:t>
            </a:r>
            <a:r>
              <a:rPr lang="zh-CN" altLang="en-US" sz="2400" dirty="0">
                <a:latin typeface="印品黑体" panose="00000500000000000000" pitchFamily="2" charset="-122"/>
                <a:ea typeface="印品黑体" panose="00000500000000000000" pitchFamily="2" charset="-122"/>
                <a:sym typeface="Arial" panose="020B0604020202020204" pitchFamily="34" charset="0"/>
              </a:rPr>
              <a:t>，</a:t>
            </a:r>
            <a:r>
              <a:rPr lang="zh-CN" altLang="en-US" sz="2400" dirty="0">
                <a:solidFill>
                  <a:srgbClr val="FF0000"/>
                </a:solidFill>
                <a:latin typeface="印品黑体" panose="00000500000000000000" pitchFamily="2" charset="-122"/>
                <a:ea typeface="印品黑体" panose="00000500000000000000" pitchFamily="2" charset="-122"/>
                <a:sym typeface="Arial" panose="020B0604020202020204" pitchFamily="34" charset="0"/>
              </a:rPr>
              <a:t>并非</a:t>
            </a:r>
            <a:r>
              <a:rPr lang="zh-CN" altLang="en-US" sz="2400" dirty="0">
                <a:latin typeface="印品黑体" panose="00000500000000000000" pitchFamily="2" charset="-122"/>
                <a:ea typeface="印品黑体" panose="00000500000000000000" pitchFamily="2" charset="-122"/>
                <a:sym typeface="Arial" panose="020B0604020202020204" pitchFamily="34" charset="0"/>
              </a:rPr>
              <a:t>一定有</a:t>
            </a:r>
            <a:r>
              <a:rPr lang="zh-CN" altLang="en-US" sz="2400" dirty="0">
                <a:solidFill>
                  <a:srgbClr val="FF0000"/>
                </a:solidFill>
                <a:latin typeface="印品黑体" panose="00000500000000000000" pitchFamily="2" charset="-122"/>
                <a:ea typeface="印品黑体" panose="00000500000000000000" pitchFamily="2" charset="-122"/>
                <a:sym typeface="Arial" panose="020B0604020202020204" pitchFamily="34" charset="0"/>
              </a:rPr>
              <a:t>性乱史</a:t>
            </a:r>
            <a:r>
              <a:rPr lang="zh-CN" altLang="en-US" sz="2400" dirty="0">
                <a:latin typeface="印品黑体" panose="00000500000000000000" pitchFamily="2" charset="-122"/>
                <a:ea typeface="印品黑体" panose="00000500000000000000" pitchFamily="2" charset="-122"/>
                <a:sym typeface="Arial" panose="020B0604020202020204" pitchFamily="34" charset="0"/>
              </a:rPr>
              <a:t>。皮肤</a:t>
            </a:r>
            <a:r>
              <a:rPr lang="en-US" altLang="zh-CN" sz="2400" dirty="0">
                <a:latin typeface="印品黑体" panose="00000500000000000000" pitchFamily="2" charset="-122"/>
                <a:ea typeface="印品黑体" panose="00000500000000000000" pitchFamily="2" charset="-122"/>
                <a:sym typeface="Arial" panose="020B0604020202020204" pitchFamily="34" charset="0"/>
              </a:rPr>
              <a:t>-</a:t>
            </a:r>
            <a:r>
              <a:rPr lang="zh-CN" altLang="en-US" sz="2400" dirty="0">
                <a:latin typeface="印品黑体" panose="00000500000000000000" pitchFamily="2" charset="-122"/>
                <a:ea typeface="印品黑体" panose="00000500000000000000" pitchFamily="2" charset="-122"/>
                <a:sym typeface="Arial" panose="020B0604020202020204" pitchFamily="34" charset="0"/>
              </a:rPr>
              <a:t>皮肤接触史最有效传播途径。</a:t>
            </a:r>
            <a:endParaRPr lang="zh-CN" altLang="en-US" sz="2400" dirty="0">
              <a:latin typeface="印品黑体" panose="00000500000000000000" pitchFamily="2" charset="-122"/>
              <a:ea typeface="印品黑体" panose="00000500000000000000" pitchFamily="2" charset="-122"/>
              <a:sym typeface="Arial" panose="020B0604020202020204" pitchFamily="34" charset="0"/>
            </a:endParaRPr>
          </a:p>
          <a:p>
            <a:pPr marL="342900" indent="-342900">
              <a:lnSpc>
                <a:spcPct val="150000"/>
              </a:lnSpc>
              <a:buFont typeface="Arial" panose="020B0604020202020204" pitchFamily="34" charset="0"/>
              <a:buChar char="•"/>
            </a:pPr>
            <a:r>
              <a:rPr lang="zh-CN" altLang="en-US" sz="2400" dirty="0">
                <a:latin typeface="印品黑体" panose="00000500000000000000" pitchFamily="2" charset="-122"/>
                <a:ea typeface="印品黑体" panose="00000500000000000000" pitchFamily="2" charset="-122"/>
                <a:sym typeface="Arial" panose="020B0604020202020204" pitchFamily="34" charset="0"/>
              </a:rPr>
              <a:t>直接</a:t>
            </a:r>
            <a:r>
              <a:rPr lang="zh-CN" altLang="en-US" sz="2400" dirty="0">
                <a:solidFill>
                  <a:srgbClr val="FF0000"/>
                </a:solidFill>
                <a:latin typeface="印品黑体" panose="00000500000000000000" pitchFamily="2" charset="-122"/>
                <a:ea typeface="印品黑体" panose="00000500000000000000" pitchFamily="2" charset="-122"/>
                <a:sym typeface="Arial" panose="020B0604020202020204" pitchFamily="34" charset="0"/>
              </a:rPr>
              <a:t>感染</a:t>
            </a:r>
            <a:r>
              <a:rPr lang="zh-CN" altLang="en-US" sz="2400" dirty="0">
                <a:latin typeface="印品黑体" panose="00000500000000000000" pitchFamily="2" charset="-122"/>
                <a:ea typeface="印品黑体" panose="00000500000000000000" pitchFamily="2" charset="-122"/>
                <a:sym typeface="Arial" panose="020B0604020202020204" pitchFamily="34" charset="0"/>
              </a:rPr>
              <a:t>人体</a:t>
            </a:r>
            <a:r>
              <a:rPr lang="zh-CN" altLang="en-US" sz="2400" dirty="0">
                <a:solidFill>
                  <a:srgbClr val="FF0000"/>
                </a:solidFill>
                <a:latin typeface="印品黑体" panose="00000500000000000000" pitchFamily="2" charset="-122"/>
                <a:ea typeface="印品黑体" panose="00000500000000000000" pitchFamily="2" charset="-122"/>
                <a:sym typeface="Arial" panose="020B0604020202020204" pitchFamily="34" charset="0"/>
              </a:rPr>
              <a:t>皮肤</a:t>
            </a:r>
            <a:r>
              <a:rPr lang="zh-CN" altLang="en-US" sz="2400" dirty="0">
                <a:latin typeface="印品黑体" panose="00000500000000000000" pitchFamily="2" charset="-122"/>
                <a:ea typeface="印品黑体" panose="00000500000000000000" pitchFamily="2" charset="-122"/>
                <a:sym typeface="Arial" panose="020B0604020202020204" pitchFamily="34" charset="0"/>
              </a:rPr>
              <a:t>和</a:t>
            </a:r>
            <a:r>
              <a:rPr lang="en-US" altLang="zh-CN" sz="2400" dirty="0">
                <a:latin typeface="印品黑体" panose="00000500000000000000" pitchFamily="2" charset="-122"/>
                <a:ea typeface="印品黑体" panose="00000500000000000000" pitchFamily="2" charset="-122"/>
                <a:sym typeface="Arial" panose="020B0604020202020204" pitchFamily="34" charset="0"/>
              </a:rPr>
              <a:t>/</a:t>
            </a:r>
            <a:r>
              <a:rPr lang="zh-CN" altLang="en-US" sz="2400" dirty="0">
                <a:latin typeface="印品黑体" panose="00000500000000000000" pitchFamily="2" charset="-122"/>
                <a:ea typeface="印品黑体" panose="00000500000000000000" pitchFamily="2" charset="-122"/>
                <a:sym typeface="Arial" panose="020B0604020202020204" pitchFamily="34" charset="0"/>
              </a:rPr>
              <a:t>或</a:t>
            </a:r>
            <a:r>
              <a:rPr lang="zh-CN" altLang="en-US" sz="2400" dirty="0">
                <a:solidFill>
                  <a:srgbClr val="FF0000"/>
                </a:solidFill>
                <a:latin typeface="印品黑体" panose="00000500000000000000" pitchFamily="2" charset="-122"/>
                <a:ea typeface="印品黑体" panose="00000500000000000000" pitchFamily="2" charset="-122"/>
                <a:sym typeface="Arial" panose="020B0604020202020204" pitchFamily="34" charset="0"/>
              </a:rPr>
              <a:t>黏膜</a:t>
            </a:r>
            <a:r>
              <a:rPr lang="zh-CN" altLang="en-US" sz="2400" dirty="0">
                <a:latin typeface="印品黑体" panose="00000500000000000000" pitchFamily="2" charset="-122"/>
                <a:ea typeface="印品黑体" panose="00000500000000000000" pitchFamily="2" charset="-122"/>
                <a:sym typeface="Arial" panose="020B0604020202020204" pitchFamily="34" charset="0"/>
              </a:rPr>
              <a:t>表面上皮的基底层细胞。</a:t>
            </a:r>
            <a:endParaRPr lang="zh-CN" altLang="en-US" sz="2400" dirty="0">
              <a:latin typeface="印品黑体" panose="00000500000000000000" pitchFamily="2" charset="-122"/>
              <a:ea typeface="印品黑体" panose="00000500000000000000" pitchFamily="2" charset="-122"/>
              <a:sym typeface="Arial" panose="020B0604020202020204" pitchFamily="34" charset="0"/>
            </a:endParaRPr>
          </a:p>
          <a:p>
            <a:pPr marL="342900" indent="-342900">
              <a:lnSpc>
                <a:spcPct val="150000"/>
              </a:lnSpc>
              <a:buFont typeface="Arial" panose="020B0604020202020204" pitchFamily="34" charset="0"/>
              <a:buChar char="•"/>
            </a:pPr>
            <a:r>
              <a:rPr lang="zh-CN" altLang="en-US" sz="2400" dirty="0">
                <a:latin typeface="印品黑体" panose="00000500000000000000" pitchFamily="2" charset="-122"/>
                <a:ea typeface="印品黑体" panose="00000500000000000000" pitchFamily="2" charset="-122"/>
                <a:sym typeface="Arial" panose="020B0604020202020204" pitchFamily="34" charset="0"/>
              </a:rPr>
              <a:t>病毒</a:t>
            </a:r>
            <a:r>
              <a:rPr lang="zh-CN" altLang="en-US" sz="2400" dirty="0">
                <a:solidFill>
                  <a:srgbClr val="FF0000"/>
                </a:solidFill>
                <a:latin typeface="印品黑体" panose="00000500000000000000" pitchFamily="2" charset="-122"/>
                <a:ea typeface="印品黑体" panose="00000500000000000000" pitchFamily="2" charset="-122"/>
                <a:sym typeface="Arial" panose="020B0604020202020204" pitchFamily="34" charset="0"/>
              </a:rPr>
              <a:t>不通过血液或体液</a:t>
            </a:r>
            <a:r>
              <a:rPr lang="zh-CN" altLang="en-US" sz="2400" dirty="0">
                <a:latin typeface="印品黑体" panose="00000500000000000000" pitchFamily="2" charset="-122"/>
                <a:ea typeface="印品黑体" panose="00000500000000000000" pitchFamily="2" charset="-122"/>
                <a:sym typeface="Arial" panose="020B0604020202020204" pitchFamily="34" charset="0"/>
              </a:rPr>
              <a:t>（例如精液）定向传播，不游离生存。</a:t>
            </a:r>
            <a:r>
              <a:rPr lang="en-US" altLang="zh-CN" sz="2400" dirty="0">
                <a:latin typeface="印品黑体" panose="00000500000000000000" pitchFamily="2" charset="-122"/>
                <a:ea typeface="印品黑体" panose="00000500000000000000" pitchFamily="2" charset="-122"/>
                <a:sym typeface="Arial" panose="020B0604020202020204" pitchFamily="34" charset="0"/>
              </a:rPr>
              <a:t>	</a:t>
            </a:r>
            <a:endParaRPr lang="zh-CN" altLang="en-US" sz="2400" dirty="0">
              <a:latin typeface="印品黑体" panose="00000500000000000000" pitchFamily="2" charset="-122"/>
              <a:ea typeface="印品黑体" panose="00000500000000000000" pitchFamily="2" charset="-122"/>
              <a:sym typeface="Arial" panose="020B0604020202020204" pitchFamily="34" charset="0"/>
            </a:endParaRPr>
          </a:p>
          <a:p>
            <a:pPr>
              <a:lnSpc>
                <a:spcPct val="150000"/>
              </a:lnSpc>
            </a:pPr>
            <a:endParaRPr lang="zh-CN" altLang="en-US" sz="20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59" name="文本框 12"/>
          <p:cNvSpPr txBox="1">
            <a:spLocks noChangeArrowheads="1"/>
          </p:cNvSpPr>
          <p:nvPr/>
        </p:nvSpPr>
        <p:spPr bwMode="auto">
          <a:xfrm>
            <a:off x="638116" y="375965"/>
            <a:ext cx="3576186"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宫颈癌的病因</a:t>
            </a:r>
            <a:endParaRPr lang="zh-CN" altLang="en-US"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grpSp>
        <p:nvGrpSpPr>
          <p:cNvPr id="10" name="Group 9"/>
          <p:cNvGrpSpPr/>
          <p:nvPr/>
        </p:nvGrpSpPr>
        <p:grpSpPr>
          <a:xfrm rot="15780000">
            <a:off x="7832090" y="2243455"/>
            <a:ext cx="1058545" cy="204470"/>
            <a:chOff x="5431395" y="2368916"/>
            <a:chExt cx="2376489" cy="581144"/>
          </a:xfrm>
          <a:solidFill>
            <a:schemeClr val="accent2"/>
          </a:solidFill>
        </p:grpSpPr>
        <p:cxnSp>
          <p:nvCxnSpPr>
            <p:cNvPr id="11" name="Straight Connector 10"/>
            <p:cNvCxnSpPr/>
            <p:nvPr/>
          </p:nvCxnSpPr>
          <p:spPr bwMode="auto">
            <a:xfrm flipV="1">
              <a:off x="5431395" y="2573456"/>
              <a:ext cx="403756" cy="376604"/>
            </a:xfrm>
            <a:prstGeom prst="line">
              <a:avLst/>
            </a:prstGeom>
            <a:grpFill/>
            <a:ln w="12700" cap="flat" cmpd="sng" algn="ctr">
              <a:solidFill>
                <a:schemeClr val="accent2"/>
              </a:solidFill>
              <a:prstDash val="sysDash"/>
              <a:round/>
              <a:headEnd type="none" w="med" len="med"/>
              <a:tailEnd type="none" w="med" len="med"/>
            </a:ln>
            <a:effectLst/>
          </p:spPr>
        </p:cxnSp>
        <p:cxnSp>
          <p:nvCxnSpPr>
            <p:cNvPr id="12" name="Straight Connector 11"/>
            <p:cNvCxnSpPr/>
            <p:nvPr/>
          </p:nvCxnSpPr>
          <p:spPr bwMode="auto">
            <a:xfrm>
              <a:off x="6022960" y="2463861"/>
              <a:ext cx="1599407" cy="0"/>
            </a:xfrm>
            <a:prstGeom prst="line">
              <a:avLst/>
            </a:prstGeom>
            <a:grpFill/>
            <a:ln w="12700" cap="flat" cmpd="sng" algn="ctr">
              <a:solidFill>
                <a:schemeClr val="accent2"/>
              </a:solidFill>
              <a:prstDash val="sysDash"/>
              <a:round/>
              <a:headEnd type="none" w="med" len="med"/>
              <a:tailEnd type="none" w="med" len="med"/>
            </a:ln>
            <a:effectLst/>
          </p:spPr>
        </p:cxnSp>
        <p:grpSp>
          <p:nvGrpSpPr>
            <p:cNvPr id="13" name="Group 12"/>
            <p:cNvGrpSpPr/>
            <p:nvPr/>
          </p:nvGrpSpPr>
          <p:grpSpPr>
            <a:xfrm flipV="1">
              <a:off x="5828053" y="2384381"/>
              <a:ext cx="194907" cy="194907"/>
              <a:chOff x="6511702" y="5419514"/>
              <a:chExt cx="194907" cy="194907"/>
            </a:xfrm>
            <a:grpFill/>
          </p:grpSpPr>
          <p:sp>
            <p:nvSpPr>
              <p:cNvPr id="17" name="Freeform 21"/>
              <p:cNvSpPr>
                <a:spLocks noEditPoints="1"/>
              </p:cNvSpPr>
              <p:nvPr/>
            </p:nvSpPr>
            <p:spPr bwMode="auto">
              <a:xfrm flipH="1" flipV="1">
                <a:off x="6542960" y="5449214"/>
                <a:ext cx="134229" cy="135507"/>
              </a:xfrm>
              <a:custGeom>
                <a:avLst/>
                <a:gdLst>
                  <a:gd name="T0" fmla="*/ 25 w 50"/>
                  <a:gd name="T1" fmla="*/ 50 h 50"/>
                  <a:gd name="T2" fmla="*/ 0 w 50"/>
                  <a:gd name="T3" fmla="*/ 25 h 50"/>
                  <a:gd name="T4" fmla="*/ 25 w 50"/>
                  <a:gd name="T5" fmla="*/ 0 h 50"/>
                  <a:gd name="T6" fmla="*/ 50 w 50"/>
                  <a:gd name="T7" fmla="*/ 25 h 50"/>
                  <a:gd name="T8" fmla="*/ 25 w 50"/>
                  <a:gd name="T9" fmla="*/ 50 h 50"/>
                  <a:gd name="T10" fmla="*/ 25 w 50"/>
                  <a:gd name="T11" fmla="*/ 12 h 50"/>
                  <a:gd name="T12" fmla="*/ 12 w 50"/>
                  <a:gd name="T13" fmla="*/ 25 h 50"/>
                  <a:gd name="T14" fmla="*/ 25 w 50"/>
                  <a:gd name="T15" fmla="*/ 38 h 50"/>
                  <a:gd name="T16" fmla="*/ 38 w 50"/>
                  <a:gd name="T17" fmla="*/ 25 h 50"/>
                  <a:gd name="T18" fmla="*/ 25 w 50"/>
                  <a:gd name="T19"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11" y="50"/>
                      <a:pt x="0" y="39"/>
                      <a:pt x="0" y="25"/>
                    </a:cubicBezTo>
                    <a:cubicBezTo>
                      <a:pt x="0" y="11"/>
                      <a:pt x="11" y="0"/>
                      <a:pt x="25" y="0"/>
                    </a:cubicBezTo>
                    <a:cubicBezTo>
                      <a:pt x="39" y="0"/>
                      <a:pt x="50" y="11"/>
                      <a:pt x="50" y="25"/>
                    </a:cubicBezTo>
                    <a:cubicBezTo>
                      <a:pt x="50" y="39"/>
                      <a:pt x="39" y="50"/>
                      <a:pt x="25" y="50"/>
                    </a:cubicBezTo>
                    <a:close/>
                    <a:moveTo>
                      <a:pt x="25" y="12"/>
                    </a:moveTo>
                    <a:cubicBezTo>
                      <a:pt x="18" y="12"/>
                      <a:pt x="12" y="18"/>
                      <a:pt x="12" y="25"/>
                    </a:cubicBezTo>
                    <a:cubicBezTo>
                      <a:pt x="12" y="32"/>
                      <a:pt x="18" y="38"/>
                      <a:pt x="25" y="38"/>
                    </a:cubicBezTo>
                    <a:cubicBezTo>
                      <a:pt x="32" y="38"/>
                      <a:pt x="38" y="32"/>
                      <a:pt x="38" y="25"/>
                    </a:cubicBezTo>
                    <a:cubicBezTo>
                      <a:pt x="38" y="18"/>
                      <a:pt x="32" y="12"/>
                      <a:pt x="25" y="12"/>
                    </a:cubicBezTo>
                    <a:close/>
                  </a:path>
                </a:pathLst>
              </a:custGeom>
              <a:grpFill/>
              <a:ln w="9525">
                <a:solidFill>
                  <a:schemeClr val="accent2"/>
                </a:solidFill>
                <a:round/>
              </a:ln>
            </p:spPr>
            <p:txBody>
              <a:bodyPr vert="horz" wrap="square" lIns="96435" tIns="48218" rIns="96435" bIns="48218" numCol="1" anchor="t" anchorCtr="0" compatLnSpc="1"/>
              <a:p>
                <a:pPr>
                  <a:lnSpc>
                    <a:spcPct val="120000"/>
                  </a:lnSpc>
                </a:pPr>
                <a:endParaRPr lang="en-US"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18" name="Freeform 22"/>
              <p:cNvSpPr>
                <a:spLocks noEditPoints="1"/>
              </p:cNvSpPr>
              <p:nvPr/>
            </p:nvSpPr>
            <p:spPr bwMode="auto">
              <a:xfrm flipH="1" flipV="1">
                <a:off x="6511702" y="5419514"/>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2"/>
                </a:solidFill>
                <a:round/>
              </a:ln>
            </p:spPr>
            <p:txBody>
              <a:bodyPr vert="horz" wrap="square" lIns="96435" tIns="48218" rIns="96435" bIns="48218" numCol="1" anchor="t" anchorCtr="0" compatLnSpc="1"/>
              <a:p>
                <a:pPr>
                  <a:lnSpc>
                    <a:spcPct val="120000"/>
                  </a:lnSpc>
                </a:pPr>
                <a:endParaRPr lang="en-US"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grpSp>
        <p:grpSp>
          <p:nvGrpSpPr>
            <p:cNvPr id="14" name="Group 13"/>
            <p:cNvGrpSpPr/>
            <p:nvPr/>
          </p:nvGrpSpPr>
          <p:grpSpPr>
            <a:xfrm flipV="1">
              <a:off x="7612977" y="2368916"/>
              <a:ext cx="194907" cy="194907"/>
              <a:chOff x="6511702" y="5419514"/>
              <a:chExt cx="194907" cy="194907"/>
            </a:xfrm>
            <a:grpFill/>
          </p:grpSpPr>
          <p:sp>
            <p:nvSpPr>
              <p:cNvPr id="15" name="Freeform 21"/>
              <p:cNvSpPr>
                <a:spLocks noEditPoints="1"/>
              </p:cNvSpPr>
              <p:nvPr/>
            </p:nvSpPr>
            <p:spPr bwMode="auto">
              <a:xfrm flipH="1" flipV="1">
                <a:off x="6542960" y="5449214"/>
                <a:ext cx="134229" cy="135507"/>
              </a:xfrm>
              <a:custGeom>
                <a:avLst/>
                <a:gdLst>
                  <a:gd name="T0" fmla="*/ 25 w 50"/>
                  <a:gd name="T1" fmla="*/ 50 h 50"/>
                  <a:gd name="T2" fmla="*/ 0 w 50"/>
                  <a:gd name="T3" fmla="*/ 25 h 50"/>
                  <a:gd name="T4" fmla="*/ 25 w 50"/>
                  <a:gd name="T5" fmla="*/ 0 h 50"/>
                  <a:gd name="T6" fmla="*/ 50 w 50"/>
                  <a:gd name="T7" fmla="*/ 25 h 50"/>
                  <a:gd name="T8" fmla="*/ 25 w 50"/>
                  <a:gd name="T9" fmla="*/ 50 h 50"/>
                  <a:gd name="T10" fmla="*/ 25 w 50"/>
                  <a:gd name="T11" fmla="*/ 12 h 50"/>
                  <a:gd name="T12" fmla="*/ 12 w 50"/>
                  <a:gd name="T13" fmla="*/ 25 h 50"/>
                  <a:gd name="T14" fmla="*/ 25 w 50"/>
                  <a:gd name="T15" fmla="*/ 38 h 50"/>
                  <a:gd name="T16" fmla="*/ 38 w 50"/>
                  <a:gd name="T17" fmla="*/ 25 h 50"/>
                  <a:gd name="T18" fmla="*/ 25 w 50"/>
                  <a:gd name="T19"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11" y="50"/>
                      <a:pt x="0" y="39"/>
                      <a:pt x="0" y="25"/>
                    </a:cubicBezTo>
                    <a:cubicBezTo>
                      <a:pt x="0" y="11"/>
                      <a:pt x="11" y="0"/>
                      <a:pt x="25" y="0"/>
                    </a:cubicBezTo>
                    <a:cubicBezTo>
                      <a:pt x="39" y="0"/>
                      <a:pt x="50" y="11"/>
                      <a:pt x="50" y="25"/>
                    </a:cubicBezTo>
                    <a:cubicBezTo>
                      <a:pt x="50" y="39"/>
                      <a:pt x="39" y="50"/>
                      <a:pt x="25" y="50"/>
                    </a:cubicBezTo>
                    <a:close/>
                    <a:moveTo>
                      <a:pt x="25" y="12"/>
                    </a:moveTo>
                    <a:cubicBezTo>
                      <a:pt x="18" y="12"/>
                      <a:pt x="12" y="18"/>
                      <a:pt x="12" y="25"/>
                    </a:cubicBezTo>
                    <a:cubicBezTo>
                      <a:pt x="12" y="32"/>
                      <a:pt x="18" y="38"/>
                      <a:pt x="25" y="38"/>
                    </a:cubicBezTo>
                    <a:cubicBezTo>
                      <a:pt x="32" y="38"/>
                      <a:pt x="38" y="32"/>
                      <a:pt x="38" y="25"/>
                    </a:cubicBezTo>
                    <a:cubicBezTo>
                      <a:pt x="38" y="18"/>
                      <a:pt x="32" y="12"/>
                      <a:pt x="25" y="12"/>
                    </a:cubicBezTo>
                    <a:close/>
                  </a:path>
                </a:pathLst>
              </a:custGeom>
              <a:grpFill/>
              <a:ln w="9525">
                <a:solidFill>
                  <a:schemeClr val="accent2"/>
                </a:solidFill>
                <a:round/>
              </a:ln>
            </p:spPr>
            <p:txBody>
              <a:bodyPr vert="horz" wrap="square" lIns="96435" tIns="48218" rIns="96435" bIns="48218" numCol="1" anchor="t" anchorCtr="0" compatLnSpc="1"/>
              <a:p>
                <a:pPr>
                  <a:lnSpc>
                    <a:spcPct val="120000"/>
                  </a:lnSpc>
                </a:pPr>
                <a:endParaRPr lang="en-US"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16" name="Freeform 22"/>
              <p:cNvSpPr>
                <a:spLocks noEditPoints="1"/>
              </p:cNvSpPr>
              <p:nvPr/>
            </p:nvSpPr>
            <p:spPr bwMode="auto">
              <a:xfrm flipH="1" flipV="1">
                <a:off x="6511702" y="5419514"/>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2"/>
                </a:solidFill>
                <a:round/>
              </a:ln>
            </p:spPr>
            <p:txBody>
              <a:bodyPr vert="horz" wrap="square" lIns="96435" tIns="48218" rIns="96435" bIns="48218" numCol="1" anchor="t" anchorCtr="0" compatLnSpc="1"/>
              <a:p>
                <a:pPr>
                  <a:lnSpc>
                    <a:spcPct val="120000"/>
                  </a:lnSpc>
                </a:pPr>
                <a:endParaRPr lang="en-US"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grpSp>
      </p:grpSp>
      <p:grpSp>
        <p:nvGrpSpPr>
          <p:cNvPr id="19" name="Group 18"/>
          <p:cNvGrpSpPr/>
          <p:nvPr/>
        </p:nvGrpSpPr>
        <p:grpSpPr>
          <a:xfrm rot="660000">
            <a:off x="10046335" y="5080000"/>
            <a:ext cx="1123315" cy="210185"/>
            <a:chOff x="5194765" y="4869597"/>
            <a:chExt cx="2376489" cy="581144"/>
          </a:xfrm>
          <a:solidFill>
            <a:schemeClr val="accent3"/>
          </a:solidFill>
        </p:grpSpPr>
        <p:cxnSp>
          <p:nvCxnSpPr>
            <p:cNvPr id="20" name="Straight Connector 19"/>
            <p:cNvCxnSpPr/>
            <p:nvPr/>
          </p:nvCxnSpPr>
          <p:spPr bwMode="auto">
            <a:xfrm>
              <a:off x="5194765" y="4869597"/>
              <a:ext cx="403756" cy="376604"/>
            </a:xfrm>
            <a:prstGeom prst="line">
              <a:avLst/>
            </a:prstGeom>
            <a:grpFill/>
            <a:ln w="12700" cap="flat" cmpd="sng" algn="ctr">
              <a:solidFill>
                <a:schemeClr val="accent3"/>
              </a:solidFill>
              <a:prstDash val="sysDash"/>
              <a:round/>
              <a:headEnd type="none" w="med" len="med"/>
              <a:tailEnd type="none" w="med" len="med"/>
            </a:ln>
            <a:effectLst/>
          </p:spPr>
        </p:cxnSp>
        <p:cxnSp>
          <p:nvCxnSpPr>
            <p:cNvPr id="21" name="Straight Connector 20"/>
            <p:cNvCxnSpPr/>
            <p:nvPr/>
          </p:nvCxnSpPr>
          <p:spPr bwMode="auto">
            <a:xfrm flipV="1">
              <a:off x="5786330" y="5355796"/>
              <a:ext cx="1599407" cy="0"/>
            </a:xfrm>
            <a:prstGeom prst="line">
              <a:avLst/>
            </a:prstGeom>
            <a:grpFill/>
            <a:ln w="12700" cap="flat" cmpd="sng" algn="ctr">
              <a:solidFill>
                <a:schemeClr val="accent3"/>
              </a:solidFill>
              <a:prstDash val="sysDash"/>
              <a:round/>
              <a:headEnd type="none" w="med" len="med"/>
              <a:tailEnd type="none" w="med" len="med"/>
            </a:ln>
            <a:effectLst/>
          </p:spPr>
        </p:cxnSp>
        <p:grpSp>
          <p:nvGrpSpPr>
            <p:cNvPr id="22" name="Group 21"/>
            <p:cNvGrpSpPr/>
            <p:nvPr/>
          </p:nvGrpSpPr>
          <p:grpSpPr>
            <a:xfrm>
              <a:off x="5591423" y="5240369"/>
              <a:ext cx="194907" cy="194907"/>
              <a:chOff x="6511702" y="5419514"/>
              <a:chExt cx="194907" cy="194907"/>
            </a:xfrm>
            <a:grpFill/>
          </p:grpSpPr>
          <p:sp>
            <p:nvSpPr>
              <p:cNvPr id="26" name="Freeform 21"/>
              <p:cNvSpPr>
                <a:spLocks noEditPoints="1"/>
              </p:cNvSpPr>
              <p:nvPr/>
            </p:nvSpPr>
            <p:spPr bwMode="auto">
              <a:xfrm flipH="1" flipV="1">
                <a:off x="6542960" y="5449214"/>
                <a:ext cx="134229" cy="135507"/>
              </a:xfrm>
              <a:custGeom>
                <a:avLst/>
                <a:gdLst>
                  <a:gd name="T0" fmla="*/ 25 w 50"/>
                  <a:gd name="T1" fmla="*/ 50 h 50"/>
                  <a:gd name="T2" fmla="*/ 0 w 50"/>
                  <a:gd name="T3" fmla="*/ 25 h 50"/>
                  <a:gd name="T4" fmla="*/ 25 w 50"/>
                  <a:gd name="T5" fmla="*/ 0 h 50"/>
                  <a:gd name="T6" fmla="*/ 50 w 50"/>
                  <a:gd name="T7" fmla="*/ 25 h 50"/>
                  <a:gd name="T8" fmla="*/ 25 w 50"/>
                  <a:gd name="T9" fmla="*/ 50 h 50"/>
                  <a:gd name="T10" fmla="*/ 25 w 50"/>
                  <a:gd name="T11" fmla="*/ 12 h 50"/>
                  <a:gd name="T12" fmla="*/ 12 w 50"/>
                  <a:gd name="T13" fmla="*/ 25 h 50"/>
                  <a:gd name="T14" fmla="*/ 25 w 50"/>
                  <a:gd name="T15" fmla="*/ 38 h 50"/>
                  <a:gd name="T16" fmla="*/ 38 w 50"/>
                  <a:gd name="T17" fmla="*/ 25 h 50"/>
                  <a:gd name="T18" fmla="*/ 25 w 50"/>
                  <a:gd name="T19"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11" y="50"/>
                      <a:pt x="0" y="39"/>
                      <a:pt x="0" y="25"/>
                    </a:cubicBezTo>
                    <a:cubicBezTo>
                      <a:pt x="0" y="11"/>
                      <a:pt x="11" y="0"/>
                      <a:pt x="25" y="0"/>
                    </a:cubicBezTo>
                    <a:cubicBezTo>
                      <a:pt x="39" y="0"/>
                      <a:pt x="50" y="11"/>
                      <a:pt x="50" y="25"/>
                    </a:cubicBezTo>
                    <a:cubicBezTo>
                      <a:pt x="50" y="39"/>
                      <a:pt x="39" y="50"/>
                      <a:pt x="25" y="50"/>
                    </a:cubicBezTo>
                    <a:close/>
                    <a:moveTo>
                      <a:pt x="25" y="12"/>
                    </a:moveTo>
                    <a:cubicBezTo>
                      <a:pt x="18" y="12"/>
                      <a:pt x="12" y="18"/>
                      <a:pt x="12" y="25"/>
                    </a:cubicBezTo>
                    <a:cubicBezTo>
                      <a:pt x="12" y="32"/>
                      <a:pt x="18" y="38"/>
                      <a:pt x="25" y="38"/>
                    </a:cubicBezTo>
                    <a:cubicBezTo>
                      <a:pt x="32" y="38"/>
                      <a:pt x="38" y="32"/>
                      <a:pt x="38" y="25"/>
                    </a:cubicBezTo>
                    <a:cubicBezTo>
                      <a:pt x="38" y="18"/>
                      <a:pt x="32" y="12"/>
                      <a:pt x="25" y="12"/>
                    </a:cubicBezTo>
                    <a:close/>
                  </a:path>
                </a:pathLst>
              </a:custGeom>
              <a:grpFill/>
              <a:ln w="9525">
                <a:solidFill>
                  <a:schemeClr val="accent3"/>
                </a:solidFill>
                <a:round/>
              </a:ln>
            </p:spPr>
            <p:txBody>
              <a:bodyPr vert="horz" wrap="square" lIns="96435" tIns="48218" rIns="96435" bIns="48218" numCol="1" anchor="t" anchorCtr="0" compatLnSpc="1"/>
              <a:p>
                <a:pPr>
                  <a:lnSpc>
                    <a:spcPct val="120000"/>
                  </a:lnSpc>
                </a:pPr>
                <a:endParaRPr lang="en-US"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27" name="Freeform 22"/>
              <p:cNvSpPr>
                <a:spLocks noEditPoints="1"/>
              </p:cNvSpPr>
              <p:nvPr/>
            </p:nvSpPr>
            <p:spPr bwMode="auto">
              <a:xfrm flipH="1" flipV="1">
                <a:off x="6511702" y="5419514"/>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3"/>
                </a:solidFill>
                <a:round/>
              </a:ln>
            </p:spPr>
            <p:txBody>
              <a:bodyPr vert="horz" wrap="square" lIns="96435" tIns="48218" rIns="96435" bIns="48218" numCol="1" anchor="t" anchorCtr="0" compatLnSpc="1"/>
              <a:p>
                <a:pPr>
                  <a:lnSpc>
                    <a:spcPct val="120000"/>
                  </a:lnSpc>
                </a:pPr>
                <a:endParaRPr lang="en-US"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grpSp>
        <p:grpSp>
          <p:nvGrpSpPr>
            <p:cNvPr id="23" name="Group 22"/>
            <p:cNvGrpSpPr/>
            <p:nvPr/>
          </p:nvGrpSpPr>
          <p:grpSpPr>
            <a:xfrm>
              <a:off x="7376347" y="5255834"/>
              <a:ext cx="194907" cy="194907"/>
              <a:chOff x="6511702" y="5419514"/>
              <a:chExt cx="194907" cy="194907"/>
            </a:xfrm>
            <a:grpFill/>
          </p:grpSpPr>
          <p:sp>
            <p:nvSpPr>
              <p:cNvPr id="24" name="Freeform 21"/>
              <p:cNvSpPr>
                <a:spLocks noEditPoints="1"/>
              </p:cNvSpPr>
              <p:nvPr/>
            </p:nvSpPr>
            <p:spPr bwMode="auto">
              <a:xfrm flipH="1" flipV="1">
                <a:off x="6542960" y="5449214"/>
                <a:ext cx="134229" cy="135507"/>
              </a:xfrm>
              <a:custGeom>
                <a:avLst/>
                <a:gdLst>
                  <a:gd name="T0" fmla="*/ 25 w 50"/>
                  <a:gd name="T1" fmla="*/ 50 h 50"/>
                  <a:gd name="T2" fmla="*/ 0 w 50"/>
                  <a:gd name="T3" fmla="*/ 25 h 50"/>
                  <a:gd name="T4" fmla="*/ 25 w 50"/>
                  <a:gd name="T5" fmla="*/ 0 h 50"/>
                  <a:gd name="T6" fmla="*/ 50 w 50"/>
                  <a:gd name="T7" fmla="*/ 25 h 50"/>
                  <a:gd name="T8" fmla="*/ 25 w 50"/>
                  <a:gd name="T9" fmla="*/ 50 h 50"/>
                  <a:gd name="T10" fmla="*/ 25 w 50"/>
                  <a:gd name="T11" fmla="*/ 12 h 50"/>
                  <a:gd name="T12" fmla="*/ 12 w 50"/>
                  <a:gd name="T13" fmla="*/ 25 h 50"/>
                  <a:gd name="T14" fmla="*/ 25 w 50"/>
                  <a:gd name="T15" fmla="*/ 38 h 50"/>
                  <a:gd name="T16" fmla="*/ 38 w 50"/>
                  <a:gd name="T17" fmla="*/ 25 h 50"/>
                  <a:gd name="T18" fmla="*/ 25 w 50"/>
                  <a:gd name="T19"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11" y="50"/>
                      <a:pt x="0" y="39"/>
                      <a:pt x="0" y="25"/>
                    </a:cubicBezTo>
                    <a:cubicBezTo>
                      <a:pt x="0" y="11"/>
                      <a:pt x="11" y="0"/>
                      <a:pt x="25" y="0"/>
                    </a:cubicBezTo>
                    <a:cubicBezTo>
                      <a:pt x="39" y="0"/>
                      <a:pt x="50" y="11"/>
                      <a:pt x="50" y="25"/>
                    </a:cubicBezTo>
                    <a:cubicBezTo>
                      <a:pt x="50" y="39"/>
                      <a:pt x="39" y="50"/>
                      <a:pt x="25" y="50"/>
                    </a:cubicBezTo>
                    <a:close/>
                    <a:moveTo>
                      <a:pt x="25" y="12"/>
                    </a:moveTo>
                    <a:cubicBezTo>
                      <a:pt x="18" y="12"/>
                      <a:pt x="12" y="18"/>
                      <a:pt x="12" y="25"/>
                    </a:cubicBezTo>
                    <a:cubicBezTo>
                      <a:pt x="12" y="32"/>
                      <a:pt x="18" y="38"/>
                      <a:pt x="25" y="38"/>
                    </a:cubicBezTo>
                    <a:cubicBezTo>
                      <a:pt x="32" y="38"/>
                      <a:pt x="38" y="32"/>
                      <a:pt x="38" y="25"/>
                    </a:cubicBezTo>
                    <a:cubicBezTo>
                      <a:pt x="38" y="18"/>
                      <a:pt x="32" y="12"/>
                      <a:pt x="25" y="12"/>
                    </a:cubicBezTo>
                    <a:close/>
                  </a:path>
                </a:pathLst>
              </a:custGeom>
              <a:grpFill/>
              <a:ln w="9525">
                <a:solidFill>
                  <a:schemeClr val="accent3"/>
                </a:solidFill>
                <a:round/>
              </a:ln>
            </p:spPr>
            <p:txBody>
              <a:bodyPr vert="horz" wrap="square" lIns="96435" tIns="48218" rIns="96435" bIns="48218" numCol="1" anchor="t" anchorCtr="0" compatLnSpc="1"/>
              <a:p>
                <a:pPr>
                  <a:lnSpc>
                    <a:spcPct val="120000"/>
                  </a:lnSpc>
                </a:pPr>
                <a:endParaRPr lang="en-US"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25" name="Freeform 22"/>
              <p:cNvSpPr>
                <a:spLocks noEditPoints="1"/>
              </p:cNvSpPr>
              <p:nvPr/>
            </p:nvSpPr>
            <p:spPr bwMode="auto">
              <a:xfrm flipH="1" flipV="1">
                <a:off x="6511702" y="5419514"/>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3"/>
                </a:solidFill>
                <a:round/>
              </a:ln>
            </p:spPr>
            <p:txBody>
              <a:bodyPr vert="horz" wrap="square" lIns="96435" tIns="48218" rIns="96435" bIns="48218" numCol="1" anchor="t" anchorCtr="0" compatLnSpc="1"/>
              <a:p>
                <a:pPr>
                  <a:lnSpc>
                    <a:spcPct val="120000"/>
                  </a:lnSpc>
                </a:pPr>
                <a:endParaRPr lang="en-US"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grpSp>
      </p:grpSp>
      <p:sp>
        <p:nvSpPr>
          <p:cNvPr id="52" name="TextBox 51"/>
          <p:cNvSpPr txBox="1"/>
          <p:nvPr/>
        </p:nvSpPr>
        <p:spPr>
          <a:xfrm>
            <a:off x="10759440" y="4523105"/>
            <a:ext cx="1791335" cy="923290"/>
          </a:xfrm>
          <a:prstGeom prst="rect">
            <a:avLst/>
          </a:prstGeom>
          <a:noFill/>
        </p:spPr>
        <p:txBody>
          <a:bodyPr wrap="square" lIns="0" tIns="0" rIns="0" bIns="0" rtlCol="0">
            <a:spAutoFit/>
          </a:bodyPr>
          <a:p>
            <a:pPr algn="l"/>
            <a:r>
              <a:rPr lang="en-US" altLang="zh-CN" sz="2000" dirty="0">
                <a:solidFill>
                  <a:srgbClr val="FF0000"/>
                </a:solidFill>
                <a:latin typeface="印品黑体" panose="00000500000000000000" pitchFamily="2" charset="-122"/>
                <a:ea typeface="印品黑体" panose="00000500000000000000" pitchFamily="2" charset="-122"/>
                <a:sym typeface="Arial" panose="020B0604020202020204" pitchFamily="34" charset="0"/>
              </a:rPr>
              <a:t>其他高危型别</a:t>
            </a:r>
            <a:r>
              <a:rPr lang="en-US" altLang="zh-CN" sz="2000" dirty="0">
                <a:solidFill>
                  <a:srgbClr val="FF0000"/>
                </a:solidFill>
                <a:latin typeface="印品黑体" panose="00000500000000000000" pitchFamily="2" charset="-122"/>
                <a:ea typeface="印品黑体" panose="00000500000000000000" pitchFamily="2" charset="-122"/>
                <a:sym typeface="Arial" panose="020B0604020202020204" pitchFamily="34" charset="0"/>
              </a:rPr>
              <a:t>HPV</a:t>
            </a:r>
            <a:r>
              <a:rPr lang="zh-CN" altLang="en-US" sz="2000" dirty="0">
                <a:solidFill>
                  <a:srgbClr val="FF0000"/>
                </a:solidFill>
                <a:latin typeface="印品黑体" panose="00000500000000000000" pitchFamily="2" charset="-122"/>
                <a:ea typeface="印品黑体" panose="00000500000000000000" pitchFamily="2" charset="-122"/>
                <a:sym typeface="Arial" panose="020B0604020202020204" pitchFamily="34" charset="0"/>
              </a:rPr>
              <a:t>感染</a:t>
            </a:r>
            <a:r>
              <a:rPr lang="en-US" altLang="zh-CN" sz="2000" dirty="0">
                <a:solidFill>
                  <a:srgbClr val="FF0000"/>
                </a:solidFill>
                <a:latin typeface="印品黑体" panose="00000500000000000000" pitchFamily="2" charset="-122"/>
                <a:ea typeface="印品黑体" panose="00000500000000000000" pitchFamily="2" charset="-122"/>
                <a:sym typeface="Arial" panose="020B0604020202020204" pitchFamily="34" charset="0"/>
              </a:rPr>
              <a:t>             </a:t>
            </a:r>
            <a:endParaRPr lang="en-US" altLang="zh-CN" sz="2000" dirty="0">
              <a:solidFill>
                <a:srgbClr val="FF0000"/>
              </a:solidFill>
              <a:latin typeface="印品黑体" panose="00000500000000000000" pitchFamily="2" charset="-122"/>
              <a:ea typeface="印品黑体" panose="00000500000000000000" pitchFamily="2" charset="-122"/>
              <a:sym typeface="Arial" panose="020B0604020202020204" pitchFamily="34" charset="0"/>
            </a:endParaRPr>
          </a:p>
          <a:p>
            <a:pPr algn="l"/>
            <a:r>
              <a:rPr lang="en-US" altLang="zh-CN" sz="2000" dirty="0">
                <a:solidFill>
                  <a:srgbClr val="FF0000"/>
                </a:solidFill>
                <a:latin typeface="印品黑体" panose="00000500000000000000" pitchFamily="2" charset="-122"/>
                <a:ea typeface="印品黑体" panose="00000500000000000000" pitchFamily="2" charset="-122"/>
                <a:sym typeface="Arial" panose="020B0604020202020204" pitchFamily="34" charset="0"/>
              </a:rPr>
              <a:t>   ~6%</a:t>
            </a:r>
            <a:r>
              <a:rPr lang="zh-CN" altLang="en-US" sz="2000" dirty="0">
                <a:solidFill>
                  <a:srgbClr val="FF0000"/>
                </a:solidFill>
                <a:latin typeface="印品黑体" panose="00000500000000000000" pitchFamily="2" charset="-122"/>
                <a:ea typeface="印品黑体" panose="00000500000000000000" pitchFamily="2" charset="-122"/>
                <a:sym typeface="Arial" panose="020B0604020202020204" pitchFamily="34" charset="0"/>
              </a:rPr>
              <a:t>宫颈癌</a:t>
            </a:r>
            <a:endParaRPr lang="zh-CN" altLang="en-US" sz="2000" dirty="0">
              <a:solidFill>
                <a:srgbClr val="FF0000"/>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56" name="TextBox 55"/>
          <p:cNvSpPr txBox="1"/>
          <p:nvPr/>
        </p:nvSpPr>
        <p:spPr>
          <a:xfrm>
            <a:off x="6658610" y="5454015"/>
            <a:ext cx="2928620" cy="1207770"/>
          </a:xfrm>
          <a:prstGeom prst="rect">
            <a:avLst/>
          </a:prstGeom>
          <a:noFill/>
        </p:spPr>
        <p:txBody>
          <a:bodyPr wrap="square" lIns="0" tIns="0" rIns="0" bIns="0" rtlCol="0">
            <a:noAutofit/>
          </a:bodyPr>
          <a:p>
            <a:pPr algn="l"/>
            <a:r>
              <a:rPr lang="en-US" altLang="zh-CN" sz="24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31</a:t>
            </a:r>
            <a:r>
              <a:rPr lang="zh-CN" altLang="en-US" sz="24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a:t>
            </a:r>
            <a:r>
              <a:rPr lang="en-US" altLang="zh-CN" sz="24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33</a:t>
            </a:r>
            <a:r>
              <a:rPr lang="zh-CN" altLang="en-US" sz="24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a:t>
            </a:r>
            <a:r>
              <a:rPr lang="en-US" altLang="zh-CN" sz="24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35</a:t>
            </a:r>
            <a:r>
              <a:rPr lang="zh-CN" altLang="en-US" sz="24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a:t>
            </a:r>
            <a:r>
              <a:rPr lang="en-US" altLang="zh-CN" sz="24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39</a:t>
            </a:r>
            <a:r>
              <a:rPr lang="zh-CN" altLang="en-US" sz="24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a:t>
            </a:r>
            <a:r>
              <a:rPr lang="en-US" altLang="zh-CN" sz="24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45</a:t>
            </a:r>
            <a:r>
              <a:rPr lang="zh-CN" altLang="en-US" sz="24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a:t>
            </a:r>
            <a:r>
              <a:rPr lang="en-US" altLang="zh-CN" sz="24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51</a:t>
            </a:r>
            <a:r>
              <a:rPr lang="zh-CN" altLang="en-US" sz="24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a:t>
            </a:r>
            <a:r>
              <a:rPr lang="en-US" altLang="zh-CN" sz="24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56</a:t>
            </a:r>
            <a:r>
              <a:rPr lang="zh-CN" altLang="en-US" sz="24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a:t>
            </a:r>
            <a:r>
              <a:rPr lang="en-US" altLang="zh-CN" sz="24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58</a:t>
            </a:r>
            <a:r>
              <a:rPr lang="zh-CN" altLang="en-US" sz="24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a:t>
            </a:r>
            <a:r>
              <a:rPr lang="en-US" altLang="zh-CN" sz="24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59</a:t>
            </a:r>
            <a:r>
              <a:rPr lang="zh-CN" altLang="en-US" sz="24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a:t>
            </a:r>
            <a:r>
              <a:rPr lang="en-US" altLang="zh-CN" sz="24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68</a:t>
            </a:r>
            <a:endParaRPr lang="en-US" altLang="zh-CN" sz="2400" dirty="0">
              <a:solidFill>
                <a:schemeClr val="accent5"/>
              </a:solidFill>
              <a:latin typeface="印品黑体" panose="00000500000000000000" pitchFamily="2" charset="-122"/>
              <a:ea typeface="印品黑体" panose="00000500000000000000" pitchFamily="2" charset="-122"/>
              <a:sym typeface="Arial" panose="020B0604020202020204" pitchFamily="34" charset="0"/>
            </a:endParaRPr>
          </a:p>
          <a:p>
            <a:pPr algn="l"/>
            <a:r>
              <a:rPr lang="en-US" altLang="zh-CN" sz="36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 </a:t>
            </a:r>
            <a:r>
              <a:rPr lang="en-US" altLang="zh-CN" sz="18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~23%</a:t>
            </a:r>
            <a:r>
              <a:rPr lang="zh-CN" altLang="en-US" sz="1800" dirty="0">
                <a:solidFill>
                  <a:schemeClr val="accent5"/>
                </a:solidFill>
                <a:latin typeface="印品黑体" panose="00000500000000000000" pitchFamily="2" charset="-122"/>
                <a:ea typeface="印品黑体" panose="00000500000000000000" pitchFamily="2" charset="-122"/>
                <a:sym typeface="Arial" panose="020B0604020202020204" pitchFamily="34" charset="0"/>
              </a:rPr>
              <a:t>宫颈癌</a:t>
            </a:r>
            <a:endParaRPr lang="zh-CN" altLang="en-US" sz="1800" dirty="0">
              <a:solidFill>
                <a:schemeClr val="accent5"/>
              </a:solidFill>
              <a:latin typeface="印品黑体" panose="00000500000000000000" pitchFamily="2" charset="-122"/>
              <a:ea typeface="印品黑体" panose="00000500000000000000" pitchFamily="2" charset="-122"/>
              <a:sym typeface="Arial" panose="020B0604020202020204" pitchFamily="34" charset="0"/>
            </a:endParaRPr>
          </a:p>
        </p:txBody>
      </p:sp>
      <p:pic>
        <p:nvPicPr>
          <p:cNvPr id="4" name="图片 3" descr="HPV20240316164525"/>
          <p:cNvPicPr>
            <a:picLocks noChangeAspect="1"/>
          </p:cNvPicPr>
          <p:nvPr/>
        </p:nvPicPr>
        <p:blipFill>
          <a:blip r:embed="rId1">
            <a:clrChange>
              <a:clrFrom>
                <a:srgbClr val="FEFEFE">
                  <a:alpha val="100000"/>
                </a:srgbClr>
              </a:clrFrom>
              <a:clrTo>
                <a:srgbClr val="FEFEFE">
                  <a:alpha val="100000"/>
                  <a:alpha val="0"/>
                </a:srgbClr>
              </a:clrTo>
            </a:clrChange>
          </a:blip>
          <a:stretch>
            <a:fillRect/>
          </a:stretch>
        </p:blipFill>
        <p:spPr>
          <a:xfrm>
            <a:off x="7221220" y="2698750"/>
            <a:ext cx="4097020" cy="2362835"/>
          </a:xfrm>
          <a:prstGeom prst="rect">
            <a:avLst/>
          </a:prstGeom>
        </p:spPr>
      </p:pic>
      <p:sp>
        <p:nvSpPr>
          <p:cNvPr id="5" name="TextBox 51"/>
          <p:cNvSpPr txBox="1"/>
          <p:nvPr/>
        </p:nvSpPr>
        <p:spPr>
          <a:xfrm>
            <a:off x="7425055" y="990600"/>
            <a:ext cx="2251710" cy="861695"/>
          </a:xfrm>
          <a:prstGeom prst="rect">
            <a:avLst/>
          </a:prstGeom>
          <a:noFill/>
        </p:spPr>
        <p:txBody>
          <a:bodyPr wrap="square" lIns="0" tIns="0" rIns="0" bIns="0" rtlCol="0">
            <a:spAutoFit/>
          </a:bodyPr>
          <a:p>
            <a:pPr algn="l"/>
            <a:r>
              <a:rPr lang="en-US" altLang="zh-CN" sz="3600" dirty="0">
                <a:solidFill>
                  <a:srgbClr val="FF0000"/>
                </a:solidFill>
                <a:latin typeface="印品黑体" panose="00000500000000000000" pitchFamily="2" charset="-122"/>
                <a:ea typeface="印品黑体" panose="00000500000000000000" pitchFamily="2" charset="-122"/>
                <a:sym typeface="Arial" panose="020B0604020202020204" pitchFamily="34" charset="0"/>
              </a:rPr>
              <a:t>HPV16/</a:t>
            </a:r>
            <a:r>
              <a:rPr lang="en-US" sz="3600" dirty="0">
                <a:solidFill>
                  <a:srgbClr val="FF0000"/>
                </a:solidFill>
                <a:latin typeface="印品黑体" panose="00000500000000000000" pitchFamily="2" charset="-122"/>
                <a:ea typeface="印品黑体" panose="00000500000000000000" pitchFamily="2" charset="-122"/>
                <a:sym typeface="Arial" panose="020B0604020202020204" pitchFamily="34" charset="0"/>
              </a:rPr>
              <a:t>18</a:t>
            </a:r>
            <a:endParaRPr lang="en-US" altLang="zh-CN" sz="3600" dirty="0">
              <a:solidFill>
                <a:srgbClr val="FF0000"/>
              </a:solidFill>
              <a:latin typeface="印品黑体" panose="00000500000000000000" pitchFamily="2" charset="-122"/>
              <a:ea typeface="印品黑体" panose="00000500000000000000" pitchFamily="2" charset="-122"/>
              <a:sym typeface="Arial" panose="020B0604020202020204" pitchFamily="34" charset="0"/>
            </a:endParaRPr>
          </a:p>
          <a:p>
            <a:pPr algn="l"/>
            <a:r>
              <a:rPr lang="en-US" altLang="zh-CN" sz="2000" dirty="0">
                <a:solidFill>
                  <a:srgbClr val="FF0000"/>
                </a:solidFill>
                <a:latin typeface="印品黑体" panose="00000500000000000000" pitchFamily="2" charset="-122"/>
                <a:ea typeface="印品黑体" panose="00000500000000000000" pitchFamily="2" charset="-122"/>
                <a:sym typeface="Arial" panose="020B0604020202020204" pitchFamily="34" charset="0"/>
              </a:rPr>
              <a:t>   ~69%</a:t>
            </a:r>
            <a:r>
              <a:rPr lang="zh-CN" altLang="en-US" sz="2000" dirty="0">
                <a:solidFill>
                  <a:srgbClr val="FF0000"/>
                </a:solidFill>
                <a:latin typeface="印品黑体" panose="00000500000000000000" pitchFamily="2" charset="-122"/>
                <a:ea typeface="印品黑体" panose="00000500000000000000" pitchFamily="2" charset="-122"/>
                <a:sym typeface="Arial" panose="020B0604020202020204" pitchFamily="34" charset="0"/>
              </a:rPr>
              <a:t>宫颈癌</a:t>
            </a:r>
            <a:endParaRPr lang="zh-CN" altLang="en-US" sz="2000" dirty="0">
              <a:solidFill>
                <a:srgbClr val="FF0000"/>
              </a:solidFill>
              <a:latin typeface="印品黑体" panose="00000500000000000000" pitchFamily="2" charset="-122"/>
              <a:ea typeface="印品黑体" panose="00000500000000000000" pitchFamily="2" charset="-122"/>
              <a:sym typeface="Arial" panose="020B0604020202020204" pitchFamily="34" charset="0"/>
            </a:endParaRPr>
          </a:p>
        </p:txBody>
      </p:sp>
      <p:cxnSp>
        <p:nvCxnSpPr>
          <p:cNvPr id="6" name="Straight Connector 28"/>
          <p:cNvCxnSpPr/>
          <p:nvPr/>
        </p:nvCxnSpPr>
        <p:spPr bwMode="auto">
          <a:xfrm flipH="1">
            <a:off x="8157132" y="4763376"/>
            <a:ext cx="219075" cy="725170"/>
          </a:xfrm>
          <a:prstGeom prst="line">
            <a:avLst/>
          </a:prstGeom>
          <a:noFill/>
          <a:ln w="12700" cap="flat" cmpd="sng" algn="ctr">
            <a:solidFill>
              <a:schemeClr val="accent4"/>
            </a:solidFill>
            <a:prstDash val="sysDash"/>
            <a:round/>
            <a:headEnd type="none" w="med" len="med"/>
            <a:tailEnd type="none" w="med" len="med"/>
          </a:ln>
          <a:effectLst/>
        </p:spPr>
      </p:cxnSp>
      <p:sp>
        <p:nvSpPr>
          <p:cNvPr id="7" name="文本框 6"/>
          <p:cNvSpPr txBox="1"/>
          <p:nvPr>
            <p:custDataLst>
              <p:tags r:id="rId2"/>
            </p:custDataLst>
          </p:nvPr>
        </p:nvSpPr>
        <p:spPr>
          <a:xfrm>
            <a:off x="9828678" y="123856"/>
            <a:ext cx="3035521" cy="578321"/>
          </a:xfrm>
          <a:prstGeom prst="rect">
            <a:avLst/>
          </a:prstGeom>
          <a:solidFill>
            <a:schemeClr val="bg1"/>
          </a:solidFill>
        </p:spPr>
        <p:txBody>
          <a:bodyPr wrap="square" rtlCol="0">
            <a:noAutofit/>
          </a:bodyPr>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关东街汤逊湖</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社区卫生服务中心</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pic>
        <p:nvPicPr>
          <p:cNvPr id="102" name="图片 101"/>
          <p:cNvPicPr/>
          <p:nvPr>
            <p:custDataLst>
              <p:tags r:id="rId3"/>
            </p:custDataLst>
          </p:nvPr>
        </p:nvPicPr>
        <p:blipFill>
          <a:blip r:embed="rId4"/>
          <a:srcRect b="3251"/>
          <a:stretch>
            <a:fillRect/>
          </a:stretch>
        </p:blipFill>
        <p:spPr>
          <a:xfrm>
            <a:off x="9023469" y="52663"/>
            <a:ext cx="819565" cy="718269"/>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8" grpId="0"/>
      <p:bldP spid="52" grpId="0"/>
      <p:bldP spid="5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p:cNvGrpSpPr/>
          <p:nvPr/>
        </p:nvGrpSpPr>
        <p:grpSpPr>
          <a:xfrm>
            <a:off x="1357630" y="1818005"/>
            <a:ext cx="6459855" cy="762424"/>
            <a:chOff x="1158969" y="3189176"/>
            <a:chExt cx="2207633" cy="785091"/>
          </a:xfrm>
        </p:grpSpPr>
        <p:sp>
          <p:nvSpPr>
            <p:cNvPr id="72" name="TextBox 71"/>
            <p:cNvSpPr txBox="1"/>
            <p:nvPr/>
          </p:nvSpPr>
          <p:spPr>
            <a:xfrm>
              <a:off x="1158969" y="3189176"/>
              <a:ext cx="2207633" cy="455753"/>
            </a:xfrm>
            <a:prstGeom prst="rect">
              <a:avLst/>
            </a:prstGeom>
            <a:noFill/>
          </p:spPr>
          <p:txBody>
            <a:bodyPr wrap="square" lIns="0" tIns="0" rIns="0" bIns="0" rtlCol="0">
              <a:spAutoFit/>
            </a:bodyPr>
            <a:lstStyle/>
            <a:p>
              <a:pPr algn="just">
                <a:lnSpc>
                  <a:spcPct val="120000"/>
                </a:lnSpc>
              </a:pPr>
              <a:r>
                <a:rPr lang="en-US" altLang="zh-CN"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1</a:t>
              </a:r>
              <a:r>
                <a:rPr lang="zh-CN" altLang="en-US"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、过早行生活、性生活紊乱</a:t>
              </a:r>
              <a:endParaRPr lang="zh-CN" altLang="en-US"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73" name="Rectangle 72"/>
            <p:cNvSpPr/>
            <p:nvPr/>
          </p:nvSpPr>
          <p:spPr>
            <a:xfrm>
              <a:off x="1276647" y="3594363"/>
              <a:ext cx="2000973" cy="379904"/>
            </a:xfrm>
            <a:prstGeom prst="rect">
              <a:avLst/>
            </a:prstGeom>
          </p:spPr>
          <p:txBody>
            <a:bodyPr wrap="square" lIns="0" tIns="0" rIns="0" bIns="0">
              <a:spAutoFit/>
            </a:bodyPr>
            <a:lstStyle/>
            <a:p>
              <a:pPr algn="just">
                <a:lnSpc>
                  <a:spcPct val="120000"/>
                </a:lnSpc>
              </a:pPr>
              <a:endParaRPr lang="zh-CN" altLang="en-US" sz="2000"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grpSp>
      <p:sp>
        <p:nvSpPr>
          <p:cNvPr id="89" name="文本框 12"/>
          <p:cNvSpPr txBox="1">
            <a:spLocks noChangeArrowheads="1"/>
          </p:cNvSpPr>
          <p:nvPr/>
        </p:nvSpPr>
        <p:spPr bwMode="auto">
          <a:xfrm>
            <a:off x="638116" y="375965"/>
            <a:ext cx="3576186"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宫颈癌的病因</a:t>
            </a:r>
            <a:endParaRPr lang="zh-CN"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28" name="TextBox 42"/>
          <p:cNvSpPr txBox="1"/>
          <p:nvPr/>
        </p:nvSpPr>
        <p:spPr>
          <a:xfrm>
            <a:off x="2953385" y="4858385"/>
            <a:ext cx="2080260" cy="298450"/>
          </a:xfrm>
          <a:prstGeom prst="rect">
            <a:avLst/>
          </a:prstGeom>
          <a:noFill/>
        </p:spPr>
        <p:txBody>
          <a:bodyPr wrap="square" lIns="0" tIns="0" rIns="0" bIns="0" rtlCol="0">
            <a:noAutofit/>
          </a:bodyPr>
          <a:p>
            <a:pPr>
              <a:lnSpc>
                <a:spcPct val="120000"/>
              </a:lnSpc>
            </a:pPr>
            <a:r>
              <a:rPr lang="zh-CN" altLang="en-US" sz="1400" b="1" dirty="0">
                <a:solidFill>
                  <a:schemeClr val="bg1"/>
                </a:solidFill>
                <a:latin typeface="印品黑体" panose="00000500000000000000" pitchFamily="2" charset="-122"/>
                <a:ea typeface="印品黑体" panose="00000500000000000000" pitchFamily="2" charset="-122"/>
                <a:sym typeface="Arial" panose="020B0604020202020204" pitchFamily="34" charset="0"/>
              </a:rPr>
              <a:t>营养状况不良，营养失调</a:t>
            </a:r>
            <a:endParaRPr lang="en-GB" sz="1400" b="1" dirty="0">
              <a:solidFill>
                <a:schemeClr val="bg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29" name="文本框 28"/>
          <p:cNvSpPr txBox="1"/>
          <p:nvPr/>
        </p:nvSpPr>
        <p:spPr>
          <a:xfrm>
            <a:off x="1026160" y="1216025"/>
            <a:ext cx="3421380" cy="460375"/>
          </a:xfrm>
          <a:prstGeom prst="rect">
            <a:avLst/>
          </a:prstGeom>
          <a:noFill/>
        </p:spPr>
        <p:txBody>
          <a:bodyPr wrap="square" rtlCol="0">
            <a:spAutoFit/>
          </a:bodyPr>
          <a:p>
            <a:r>
              <a:rPr lang="zh-CN" altLang="en-US" sz="2400" b="1">
                <a:ea typeface="微软雅黑" panose="020B0503020204020204" pitchFamily="34" charset="-122"/>
              </a:rPr>
              <a:t>（二）行为性危险因素</a:t>
            </a:r>
            <a:endParaRPr lang="zh-CN" altLang="en-US" sz="2400" b="1">
              <a:ea typeface="微软雅黑" panose="020B0503020204020204" pitchFamily="34" charset="-122"/>
            </a:endParaRPr>
          </a:p>
        </p:txBody>
      </p:sp>
      <p:sp>
        <p:nvSpPr>
          <p:cNvPr id="30" name="Freeform 1042"/>
          <p:cNvSpPr/>
          <p:nvPr/>
        </p:nvSpPr>
        <p:spPr bwMode="auto">
          <a:xfrm>
            <a:off x="584835" y="5416550"/>
            <a:ext cx="97155" cy="250825"/>
          </a:xfrm>
          <a:custGeom>
            <a:avLst/>
            <a:gdLst>
              <a:gd name="T0" fmla="*/ 2 w 127"/>
              <a:gd name="T1" fmla="*/ 252 h 252"/>
              <a:gd name="T2" fmla="*/ 127 w 127"/>
              <a:gd name="T3" fmla="*/ 126 h 252"/>
              <a:gd name="T4" fmla="*/ 2 w 127"/>
              <a:gd name="T5" fmla="*/ 0 h 252"/>
              <a:gd name="T6" fmla="*/ 0 w 127"/>
              <a:gd name="T7" fmla="*/ 2 h 252"/>
              <a:gd name="T8" fmla="*/ 2 w 127"/>
              <a:gd name="T9" fmla="*/ 4 h 252"/>
              <a:gd name="T10" fmla="*/ 123 w 127"/>
              <a:gd name="T11" fmla="*/ 126 h 252"/>
              <a:gd name="T12" fmla="*/ 2 w 127"/>
              <a:gd name="T13" fmla="*/ 248 h 252"/>
              <a:gd name="T14" fmla="*/ 0 w 127"/>
              <a:gd name="T15" fmla="*/ 250 h 252"/>
              <a:gd name="T16" fmla="*/ 2 w 127"/>
              <a:gd name="T17"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252">
                <a:moveTo>
                  <a:pt x="2" y="252"/>
                </a:moveTo>
                <a:cubicBezTo>
                  <a:pt x="71" y="251"/>
                  <a:pt x="127" y="195"/>
                  <a:pt x="127" y="126"/>
                </a:cubicBezTo>
                <a:cubicBezTo>
                  <a:pt x="127" y="57"/>
                  <a:pt x="71" y="1"/>
                  <a:pt x="2" y="0"/>
                </a:cubicBezTo>
                <a:cubicBezTo>
                  <a:pt x="1" y="0"/>
                  <a:pt x="0" y="1"/>
                  <a:pt x="0" y="2"/>
                </a:cubicBezTo>
                <a:cubicBezTo>
                  <a:pt x="0" y="3"/>
                  <a:pt x="1" y="4"/>
                  <a:pt x="2" y="4"/>
                </a:cubicBezTo>
                <a:cubicBezTo>
                  <a:pt x="69" y="5"/>
                  <a:pt x="123" y="59"/>
                  <a:pt x="123" y="126"/>
                </a:cubicBezTo>
                <a:cubicBezTo>
                  <a:pt x="123" y="193"/>
                  <a:pt x="69" y="247"/>
                  <a:pt x="2" y="248"/>
                </a:cubicBezTo>
                <a:cubicBezTo>
                  <a:pt x="1" y="248"/>
                  <a:pt x="0" y="249"/>
                  <a:pt x="0" y="250"/>
                </a:cubicBezTo>
                <a:cubicBezTo>
                  <a:pt x="0" y="251"/>
                  <a:pt x="1" y="252"/>
                  <a:pt x="2"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85954" tIns="42977" rIns="85954" bIns="42977" numCol="1" anchor="t" anchorCtr="0" compatLnSpc="1"/>
          <a:p>
            <a:pPr>
              <a:lnSpc>
                <a:spcPct val="120000"/>
              </a:lnSpc>
            </a:pPr>
            <a:endParaRPr lang="en-GB" sz="1605" dirty="0">
              <a:latin typeface="印品黑体" panose="00000500000000000000" pitchFamily="2" charset="-122"/>
              <a:ea typeface="印品黑体" panose="00000500000000000000" pitchFamily="2" charset="-122"/>
              <a:sym typeface="Arial" panose="020B0604020202020204" pitchFamily="34" charset="0"/>
            </a:endParaRPr>
          </a:p>
        </p:txBody>
      </p:sp>
      <p:grpSp>
        <p:nvGrpSpPr>
          <p:cNvPr id="91" name="Group 70"/>
          <p:cNvGrpSpPr/>
          <p:nvPr/>
        </p:nvGrpSpPr>
        <p:grpSpPr>
          <a:xfrm>
            <a:off x="1341120" y="2480941"/>
            <a:ext cx="6459855" cy="1623699"/>
            <a:chOff x="1158969" y="2302340"/>
            <a:chExt cx="2207633" cy="1672296"/>
          </a:xfrm>
        </p:grpSpPr>
        <p:sp>
          <p:nvSpPr>
            <p:cNvPr id="92" name="TextBox 71"/>
            <p:cNvSpPr txBox="1"/>
            <p:nvPr/>
          </p:nvSpPr>
          <p:spPr>
            <a:xfrm>
              <a:off x="1158969" y="2302340"/>
              <a:ext cx="2207633" cy="455842"/>
            </a:xfrm>
            <a:prstGeom prst="rect">
              <a:avLst/>
            </a:prstGeom>
            <a:noFill/>
          </p:spPr>
          <p:txBody>
            <a:bodyPr wrap="square" lIns="0" tIns="0" rIns="0" bIns="0" rtlCol="0">
              <a:spAutoFit/>
            </a:bodyPr>
            <a:p>
              <a:pPr algn="just">
                <a:lnSpc>
                  <a:spcPct val="120000"/>
                </a:lnSpc>
              </a:pPr>
              <a:r>
                <a:rPr lang="en-US" altLang="zh-CN"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2</a:t>
              </a:r>
              <a:r>
                <a:rPr lang="zh-CN" altLang="en-US"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、月经及孕产因素</a:t>
              </a:r>
              <a:endParaRPr lang="zh-CN" altLang="en-US"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93" name="Rectangle 72"/>
            <p:cNvSpPr/>
            <p:nvPr/>
          </p:nvSpPr>
          <p:spPr>
            <a:xfrm>
              <a:off x="1282230" y="3594659"/>
              <a:ext cx="1995398" cy="379977"/>
            </a:xfrm>
            <a:prstGeom prst="rect">
              <a:avLst/>
            </a:prstGeom>
          </p:spPr>
          <p:txBody>
            <a:bodyPr wrap="square" lIns="0" tIns="0" rIns="0" bIns="0">
              <a:spAutoFit/>
            </a:bodyPr>
            <a:p>
              <a:pPr algn="just">
                <a:lnSpc>
                  <a:spcPct val="120000"/>
                </a:lnSpc>
              </a:pPr>
              <a:endParaRPr lang="zh-CN" sz="2000"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grpSp>
      <p:sp>
        <p:nvSpPr>
          <p:cNvPr id="95" name="TextBox 71"/>
          <p:cNvSpPr txBox="1"/>
          <p:nvPr/>
        </p:nvSpPr>
        <p:spPr>
          <a:xfrm>
            <a:off x="1341120" y="3228975"/>
            <a:ext cx="6459855" cy="457200"/>
          </a:xfrm>
          <a:prstGeom prst="rect">
            <a:avLst/>
          </a:prstGeom>
          <a:noFill/>
        </p:spPr>
        <p:txBody>
          <a:bodyPr wrap="square" lIns="0" tIns="0" rIns="0" bIns="0" rtlCol="0">
            <a:noAutofit/>
          </a:bodyPr>
          <a:p>
            <a:pPr algn="just">
              <a:lnSpc>
                <a:spcPct val="120000"/>
              </a:lnSpc>
            </a:pPr>
            <a:r>
              <a:rPr lang="en-US" altLang="zh-CN"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3</a:t>
            </a:r>
            <a:r>
              <a:rPr lang="zh-CN" altLang="en-US"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、吸烟</a:t>
            </a:r>
            <a:endParaRPr lang="zh-CN" altLang="en-US"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98" name="TextBox 71"/>
          <p:cNvSpPr txBox="1"/>
          <p:nvPr/>
        </p:nvSpPr>
        <p:spPr>
          <a:xfrm>
            <a:off x="1341120" y="3946525"/>
            <a:ext cx="6459855" cy="457200"/>
          </a:xfrm>
          <a:prstGeom prst="rect">
            <a:avLst/>
          </a:prstGeom>
          <a:noFill/>
        </p:spPr>
        <p:txBody>
          <a:bodyPr wrap="square" lIns="0" tIns="0" rIns="0" bIns="0" rtlCol="0">
            <a:noAutofit/>
          </a:bodyPr>
          <a:lstStyle/>
          <a:p>
            <a:pPr algn="just">
              <a:lnSpc>
                <a:spcPct val="120000"/>
              </a:lnSpc>
            </a:pPr>
            <a:r>
              <a:rPr lang="en-US" altLang="zh-CN"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4</a:t>
            </a:r>
            <a:r>
              <a:rPr lang="zh-CN" altLang="en-US"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、口服避孕药</a:t>
            </a:r>
            <a:endParaRPr lang="zh-CN" altLang="en-US"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grpSp>
        <p:nvGrpSpPr>
          <p:cNvPr id="100" name="Group 70"/>
          <p:cNvGrpSpPr/>
          <p:nvPr/>
        </p:nvGrpSpPr>
        <p:grpSpPr>
          <a:xfrm>
            <a:off x="1341120" y="4577713"/>
            <a:ext cx="6459855" cy="1408399"/>
            <a:chOff x="1158969" y="2371861"/>
            <a:chExt cx="2207633" cy="1449613"/>
          </a:xfrm>
        </p:grpSpPr>
        <p:sp>
          <p:nvSpPr>
            <p:cNvPr id="101" name="TextBox 71"/>
            <p:cNvSpPr txBox="1"/>
            <p:nvPr/>
          </p:nvSpPr>
          <p:spPr>
            <a:xfrm>
              <a:off x="1158969" y="2371861"/>
              <a:ext cx="2207633" cy="455546"/>
            </a:xfrm>
            <a:prstGeom prst="rect">
              <a:avLst/>
            </a:prstGeom>
            <a:noFill/>
          </p:spPr>
          <p:txBody>
            <a:bodyPr wrap="square" lIns="0" tIns="0" rIns="0" bIns="0" rtlCol="0">
              <a:spAutoFit/>
            </a:bodyPr>
            <a:p>
              <a:pPr algn="just">
                <a:lnSpc>
                  <a:spcPct val="120000"/>
                </a:lnSpc>
              </a:pPr>
              <a:r>
                <a:rPr lang="en-US" altLang="zh-CN"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5</a:t>
              </a:r>
              <a:r>
                <a:rPr lang="zh-CN" altLang="en-US"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、自身免疫性疾病或者长期免疫抑制</a:t>
              </a:r>
              <a:endParaRPr lang="zh-CN" altLang="en-US"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102" name="Rectangle 72"/>
            <p:cNvSpPr/>
            <p:nvPr/>
          </p:nvSpPr>
          <p:spPr>
            <a:xfrm>
              <a:off x="1276647" y="3441743"/>
              <a:ext cx="2000973" cy="379731"/>
            </a:xfrm>
            <a:prstGeom prst="rect">
              <a:avLst/>
            </a:prstGeom>
          </p:spPr>
          <p:txBody>
            <a:bodyPr wrap="square" lIns="0" tIns="0" rIns="0" bIns="0">
              <a:spAutoFit/>
            </a:bodyPr>
            <a:p>
              <a:pPr algn="just">
                <a:lnSpc>
                  <a:spcPct val="120000"/>
                </a:lnSpc>
              </a:pPr>
              <a:endParaRPr lang="zh-CN" sz="2000"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grpSp>
      <p:grpSp>
        <p:nvGrpSpPr>
          <p:cNvPr id="103" name="Group 70"/>
          <p:cNvGrpSpPr/>
          <p:nvPr/>
        </p:nvGrpSpPr>
        <p:grpSpPr>
          <a:xfrm>
            <a:off x="1339850" y="5207635"/>
            <a:ext cx="6532880" cy="762347"/>
            <a:chOff x="1133832" y="3189176"/>
            <a:chExt cx="2232770" cy="785164"/>
          </a:xfrm>
        </p:grpSpPr>
        <p:sp>
          <p:nvSpPr>
            <p:cNvPr id="104" name="TextBox 71"/>
            <p:cNvSpPr txBox="1"/>
            <p:nvPr/>
          </p:nvSpPr>
          <p:spPr>
            <a:xfrm>
              <a:off x="1133832" y="3189176"/>
              <a:ext cx="2232770" cy="455842"/>
            </a:xfrm>
            <a:prstGeom prst="rect">
              <a:avLst/>
            </a:prstGeom>
            <a:noFill/>
          </p:spPr>
          <p:txBody>
            <a:bodyPr wrap="square" lIns="0" tIns="0" rIns="0" bIns="0" rtlCol="0">
              <a:spAutoFit/>
            </a:bodyPr>
            <a:lstStyle/>
            <a:p>
              <a:pPr algn="just">
                <a:lnSpc>
                  <a:spcPct val="120000"/>
                </a:lnSpc>
              </a:pPr>
              <a:r>
                <a:rPr lang="en-US" altLang="zh-CN"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6</a:t>
              </a:r>
              <a:r>
                <a:rPr lang="zh-CN" altLang="en-US"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、营养状况不良，营养失调</a:t>
              </a:r>
              <a:endParaRPr lang="zh-CN" altLang="en-US"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105" name="Rectangle 72"/>
            <p:cNvSpPr/>
            <p:nvPr/>
          </p:nvSpPr>
          <p:spPr>
            <a:xfrm>
              <a:off x="1251288" y="3594363"/>
              <a:ext cx="2026333" cy="379977"/>
            </a:xfrm>
            <a:prstGeom prst="rect">
              <a:avLst/>
            </a:prstGeom>
          </p:spPr>
          <p:txBody>
            <a:bodyPr wrap="square" lIns="0" tIns="0" rIns="0" bIns="0">
              <a:spAutoFit/>
            </a:bodyPr>
            <a:lstStyle/>
            <a:p>
              <a:pPr algn="just">
                <a:lnSpc>
                  <a:spcPct val="120000"/>
                </a:lnSpc>
              </a:pPr>
              <a:endParaRPr lang="zh-CN" altLang="en-US" sz="2000"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grpSp>
      <p:pic>
        <p:nvPicPr>
          <p:cNvPr id="27" name="图片 26"/>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6429375" y="1887855"/>
            <a:ext cx="6149975" cy="3965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p:tgtEl>
                                          <p:spTgt spid="71"/>
                                        </p:tgtEl>
                                        <p:attrNameLst>
                                          <p:attrName>ppt_x</p:attrName>
                                        </p:attrNameLst>
                                      </p:cBhvr>
                                      <p:tavLst>
                                        <p:tav tm="0">
                                          <p:val>
                                            <p:strVal val="#ppt_x-#ppt_w*1.125000"/>
                                          </p:val>
                                        </p:tav>
                                        <p:tav tm="100000">
                                          <p:val>
                                            <p:strVal val="#ppt_x"/>
                                          </p:val>
                                        </p:tav>
                                      </p:tavLst>
                                    </p:anim>
                                    <p:animEffect transition="in" filter="wipe(right)">
                                      <p:cBhvr>
                                        <p:cTn id="8" dur="500"/>
                                        <p:tgtEl>
                                          <p:spTgt spid="7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91"/>
                                        </p:tgtEl>
                                        <p:attrNameLst>
                                          <p:attrName>style.visibility</p:attrName>
                                        </p:attrNameLst>
                                      </p:cBhvr>
                                      <p:to>
                                        <p:strVal val="visible"/>
                                      </p:to>
                                    </p:set>
                                    <p:anim calcmode="lin" valueType="num">
                                      <p:cBhvr additive="base">
                                        <p:cTn id="13" dur="500"/>
                                        <p:tgtEl>
                                          <p:spTgt spid="91"/>
                                        </p:tgtEl>
                                        <p:attrNameLst>
                                          <p:attrName>ppt_x</p:attrName>
                                        </p:attrNameLst>
                                      </p:cBhvr>
                                      <p:tavLst>
                                        <p:tav tm="0">
                                          <p:val>
                                            <p:strVal val="#ppt_x-#ppt_w*1.125000"/>
                                          </p:val>
                                        </p:tav>
                                        <p:tav tm="100000">
                                          <p:val>
                                            <p:strVal val="#ppt_x"/>
                                          </p:val>
                                        </p:tav>
                                      </p:tavLst>
                                    </p:anim>
                                    <p:animEffect transition="in" filter="wipe(right)">
                                      <p:cBhvr>
                                        <p:cTn id="14" dur="500"/>
                                        <p:tgtEl>
                                          <p:spTgt spid="9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p:tgtEl>
                                          <p:spTgt spid="100"/>
                                        </p:tgtEl>
                                        <p:attrNameLst>
                                          <p:attrName>ppt_x</p:attrName>
                                        </p:attrNameLst>
                                      </p:cBhvr>
                                      <p:tavLst>
                                        <p:tav tm="0">
                                          <p:val>
                                            <p:strVal val="#ppt_x-#ppt_w*1.125000"/>
                                          </p:val>
                                        </p:tav>
                                        <p:tav tm="100000">
                                          <p:val>
                                            <p:strVal val="#ppt_x"/>
                                          </p:val>
                                        </p:tav>
                                      </p:tavLst>
                                    </p:anim>
                                    <p:animEffect transition="in" filter="wipe(right)">
                                      <p:cBhvr>
                                        <p:cTn id="20" dur="500"/>
                                        <p:tgtEl>
                                          <p:spTgt spid="10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03"/>
                                        </p:tgtEl>
                                        <p:attrNameLst>
                                          <p:attrName>style.visibility</p:attrName>
                                        </p:attrNameLst>
                                      </p:cBhvr>
                                      <p:to>
                                        <p:strVal val="visible"/>
                                      </p:to>
                                    </p:set>
                                    <p:anim calcmode="lin" valueType="num">
                                      <p:cBhvr additive="base">
                                        <p:cTn id="25" dur="500"/>
                                        <p:tgtEl>
                                          <p:spTgt spid="103"/>
                                        </p:tgtEl>
                                        <p:attrNameLst>
                                          <p:attrName>ppt_x</p:attrName>
                                        </p:attrNameLst>
                                      </p:cBhvr>
                                      <p:tavLst>
                                        <p:tav tm="0">
                                          <p:val>
                                            <p:strVal val="#ppt_x-#ppt_w*1.125000"/>
                                          </p:val>
                                        </p:tav>
                                        <p:tav tm="100000">
                                          <p:val>
                                            <p:strVal val="#ppt_x"/>
                                          </p:val>
                                        </p:tav>
                                      </p:tavLst>
                                    </p:anim>
                                    <p:animEffect transition="in" filter="wipe(right)">
                                      <p:cBhvr>
                                        <p:cTn id="2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custDataLst>
              <p:tags r:id="rId1"/>
            </p:custDataLst>
          </p:nvPr>
        </p:nvGrpSpPr>
        <p:grpSpPr>
          <a:xfrm flipH="1">
            <a:off x="1112148" y="1652927"/>
            <a:ext cx="260989" cy="260211"/>
            <a:chOff x="2138511" y="2464802"/>
            <a:chExt cx="354012" cy="352956"/>
          </a:xfrm>
          <a:solidFill>
            <a:schemeClr val="accent1"/>
          </a:solidFill>
        </p:grpSpPr>
        <p:sp>
          <p:nvSpPr>
            <p:cNvPr id="37" name="Oval 36"/>
            <p:cNvSpPr>
              <a:spLocks noChangeArrowheads="1"/>
            </p:cNvSpPr>
            <p:nvPr>
              <p:custDataLst>
                <p:tags r:id="rId2"/>
              </p:custDataLst>
            </p:nvPr>
          </p:nvSpPr>
          <p:spPr bwMode="auto">
            <a:xfrm>
              <a:off x="2229830" y="2555417"/>
              <a:ext cx="171376" cy="171727"/>
            </a:xfrm>
            <a:prstGeom prst="ellipse">
              <a:avLst/>
            </a:prstGeom>
            <a:grpFill/>
            <a:ln>
              <a:noFill/>
            </a:ln>
          </p:spPr>
          <p:txBody>
            <a:bodyPr vert="horz" wrap="square" lIns="85954" tIns="42977" rIns="85954" bIns="42977" numCol="1" anchor="t" anchorCtr="0" compatLnSpc="1"/>
            <a:lstStyle/>
            <a:p>
              <a:pPr>
                <a:lnSpc>
                  <a:spcPct val="140000"/>
                </a:lnSpc>
              </a:pPr>
              <a:endParaRPr lang="id-ID" sz="1605" dirty="0">
                <a:latin typeface="印品黑体" panose="00000500000000000000" pitchFamily="2" charset="-122"/>
                <a:ea typeface="印品黑体" panose="00000500000000000000" pitchFamily="2" charset="-122"/>
                <a:sym typeface="Arial" panose="020B0604020202020204" pitchFamily="34" charset="0"/>
              </a:endParaRPr>
            </a:p>
          </p:txBody>
        </p:sp>
        <p:sp>
          <p:nvSpPr>
            <p:cNvPr id="38" name="Freeform 37"/>
            <p:cNvSpPr>
              <a:spLocks noEditPoints="1"/>
            </p:cNvSpPr>
            <p:nvPr>
              <p:custDataLst>
                <p:tags r:id="rId3"/>
              </p:custDataLst>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p:spPr>
          <p:txBody>
            <a:bodyPr vert="horz" wrap="square" lIns="85954" tIns="42977" rIns="85954" bIns="42977" numCol="1" anchor="t" anchorCtr="0" compatLnSpc="1"/>
            <a:lstStyle/>
            <a:p>
              <a:pPr>
                <a:lnSpc>
                  <a:spcPct val="140000"/>
                </a:lnSpc>
              </a:pPr>
              <a:endParaRPr lang="id-ID" sz="1605" dirty="0">
                <a:latin typeface="印品黑体" panose="00000500000000000000" pitchFamily="2" charset="-122"/>
                <a:ea typeface="印品黑体" panose="00000500000000000000" pitchFamily="2" charset="-122"/>
                <a:sym typeface="Arial" panose="020B0604020202020204" pitchFamily="34" charset="0"/>
              </a:endParaRPr>
            </a:p>
          </p:txBody>
        </p:sp>
      </p:grpSp>
      <p:sp>
        <p:nvSpPr>
          <p:cNvPr id="40" name="TextBox 39"/>
          <p:cNvSpPr txBox="1"/>
          <p:nvPr>
            <p:custDataLst>
              <p:tags r:id="rId4"/>
            </p:custDataLst>
          </p:nvPr>
        </p:nvSpPr>
        <p:spPr>
          <a:xfrm>
            <a:off x="1433195" y="1485265"/>
            <a:ext cx="2127885" cy="516255"/>
          </a:xfrm>
          <a:prstGeom prst="rect">
            <a:avLst/>
          </a:prstGeom>
          <a:noFill/>
        </p:spPr>
        <p:txBody>
          <a:bodyPr wrap="square" lIns="0" tIns="0" rIns="0" bIns="0" rtlCol="0">
            <a:spAutoFit/>
          </a:bodyPr>
          <a:lstStyle/>
          <a:p>
            <a:pPr>
              <a:lnSpc>
                <a:spcPct val="140000"/>
              </a:lnSpc>
            </a:pPr>
            <a:r>
              <a:rPr lang="zh-CN" altLang="en-US"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接触性出血</a:t>
            </a:r>
            <a:endParaRPr lang="zh-CN" altLang="en-US"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grpSp>
        <p:nvGrpSpPr>
          <p:cNvPr id="44" name="Group 43"/>
          <p:cNvGrpSpPr/>
          <p:nvPr>
            <p:custDataLst>
              <p:tags r:id="rId5"/>
            </p:custDataLst>
          </p:nvPr>
        </p:nvGrpSpPr>
        <p:grpSpPr>
          <a:xfrm flipH="1">
            <a:off x="1110761" y="2220855"/>
            <a:ext cx="260989" cy="260211"/>
            <a:chOff x="2138511" y="2464802"/>
            <a:chExt cx="354012" cy="352956"/>
          </a:xfrm>
          <a:solidFill>
            <a:schemeClr val="accent3"/>
          </a:solidFill>
        </p:grpSpPr>
        <p:sp>
          <p:nvSpPr>
            <p:cNvPr id="48" name="Oval 47"/>
            <p:cNvSpPr>
              <a:spLocks noChangeArrowheads="1"/>
            </p:cNvSpPr>
            <p:nvPr>
              <p:custDataLst>
                <p:tags r:id="rId6"/>
              </p:custDataLst>
            </p:nvPr>
          </p:nvSpPr>
          <p:spPr bwMode="auto">
            <a:xfrm>
              <a:off x="2229830" y="2555417"/>
              <a:ext cx="171376" cy="171727"/>
            </a:xfrm>
            <a:prstGeom prst="ellipse">
              <a:avLst/>
            </a:prstGeom>
            <a:grpFill/>
            <a:ln>
              <a:noFill/>
            </a:ln>
          </p:spPr>
          <p:txBody>
            <a:bodyPr vert="horz" wrap="square" lIns="85954" tIns="42977" rIns="85954" bIns="42977" numCol="1" anchor="t" anchorCtr="0" compatLnSpc="1"/>
            <a:lstStyle/>
            <a:p>
              <a:pPr>
                <a:lnSpc>
                  <a:spcPct val="140000"/>
                </a:lnSpc>
              </a:pPr>
              <a:endParaRPr lang="id-ID" sz="1605" dirty="0">
                <a:latin typeface="印品黑体" panose="00000500000000000000" pitchFamily="2" charset="-122"/>
                <a:ea typeface="印品黑体" panose="00000500000000000000" pitchFamily="2" charset="-122"/>
                <a:sym typeface="Arial" panose="020B0604020202020204" pitchFamily="34" charset="0"/>
              </a:endParaRPr>
            </a:p>
          </p:txBody>
        </p:sp>
        <p:sp>
          <p:nvSpPr>
            <p:cNvPr id="49" name="Freeform 48"/>
            <p:cNvSpPr>
              <a:spLocks noEditPoints="1"/>
            </p:cNvSpPr>
            <p:nvPr>
              <p:custDataLst>
                <p:tags r:id="rId7"/>
              </p:custDataLst>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p:spPr>
          <p:txBody>
            <a:bodyPr vert="horz" wrap="square" lIns="85954" tIns="42977" rIns="85954" bIns="42977" numCol="1" anchor="t" anchorCtr="0" compatLnSpc="1"/>
            <a:lstStyle/>
            <a:p>
              <a:pPr>
                <a:lnSpc>
                  <a:spcPct val="140000"/>
                </a:lnSpc>
              </a:pPr>
              <a:endParaRPr lang="id-ID" sz="1605" dirty="0">
                <a:latin typeface="印品黑体" panose="00000500000000000000" pitchFamily="2" charset="-122"/>
                <a:ea typeface="印品黑体" panose="00000500000000000000" pitchFamily="2" charset="-122"/>
                <a:sym typeface="Arial" panose="020B0604020202020204" pitchFamily="34" charset="0"/>
              </a:endParaRPr>
            </a:p>
          </p:txBody>
        </p:sp>
      </p:grpSp>
      <p:sp>
        <p:nvSpPr>
          <p:cNvPr id="46" name="TextBox 45"/>
          <p:cNvSpPr txBox="1"/>
          <p:nvPr>
            <p:custDataLst>
              <p:tags r:id="rId8"/>
            </p:custDataLst>
          </p:nvPr>
        </p:nvSpPr>
        <p:spPr>
          <a:xfrm>
            <a:off x="1433195" y="2124710"/>
            <a:ext cx="4651375" cy="516255"/>
          </a:xfrm>
          <a:prstGeom prst="rect">
            <a:avLst/>
          </a:prstGeom>
          <a:noFill/>
        </p:spPr>
        <p:txBody>
          <a:bodyPr wrap="square" lIns="0" tIns="0" rIns="0" bIns="0" rtlCol="0">
            <a:spAutoFit/>
          </a:bodyPr>
          <a:lstStyle/>
          <a:p>
            <a:pPr>
              <a:lnSpc>
                <a:spcPct val="140000"/>
              </a:lnSpc>
            </a:pPr>
            <a:r>
              <a:rPr lang="zh-CN" altLang="en-GB"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绝经后无痛性阴道不规则出血</a:t>
            </a:r>
            <a:endParaRPr lang="zh-CN" altLang="en-GB"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grpSp>
        <p:nvGrpSpPr>
          <p:cNvPr id="58" name="Group 57"/>
          <p:cNvGrpSpPr/>
          <p:nvPr>
            <p:custDataLst>
              <p:tags r:id="rId9"/>
            </p:custDataLst>
          </p:nvPr>
        </p:nvGrpSpPr>
        <p:grpSpPr>
          <a:xfrm flipH="1">
            <a:off x="1110761" y="2860537"/>
            <a:ext cx="260989" cy="260211"/>
            <a:chOff x="2138511" y="2464802"/>
            <a:chExt cx="354012" cy="352956"/>
          </a:xfrm>
          <a:solidFill>
            <a:schemeClr val="accent5"/>
          </a:solidFill>
        </p:grpSpPr>
        <p:sp>
          <p:nvSpPr>
            <p:cNvPr id="62" name="Oval 61"/>
            <p:cNvSpPr>
              <a:spLocks noChangeArrowheads="1"/>
            </p:cNvSpPr>
            <p:nvPr>
              <p:custDataLst>
                <p:tags r:id="rId10"/>
              </p:custDataLst>
            </p:nvPr>
          </p:nvSpPr>
          <p:spPr bwMode="auto">
            <a:xfrm>
              <a:off x="2229830" y="2555417"/>
              <a:ext cx="171376" cy="171727"/>
            </a:xfrm>
            <a:prstGeom prst="ellipse">
              <a:avLst/>
            </a:prstGeom>
            <a:grpFill/>
            <a:ln>
              <a:noFill/>
            </a:ln>
          </p:spPr>
          <p:txBody>
            <a:bodyPr vert="horz" wrap="square" lIns="85954" tIns="42977" rIns="85954" bIns="42977" numCol="1" anchor="t" anchorCtr="0" compatLnSpc="1"/>
            <a:lstStyle/>
            <a:p>
              <a:pPr>
                <a:lnSpc>
                  <a:spcPct val="140000"/>
                </a:lnSpc>
              </a:pPr>
              <a:endParaRPr lang="id-ID" sz="1605" dirty="0">
                <a:latin typeface="印品黑体" panose="00000500000000000000" pitchFamily="2" charset="-122"/>
                <a:ea typeface="印品黑体" panose="00000500000000000000" pitchFamily="2" charset="-122"/>
                <a:sym typeface="Arial" panose="020B0604020202020204" pitchFamily="34" charset="0"/>
              </a:endParaRPr>
            </a:p>
          </p:txBody>
        </p:sp>
        <p:sp>
          <p:nvSpPr>
            <p:cNvPr id="63" name="Freeform 62"/>
            <p:cNvSpPr>
              <a:spLocks noEditPoints="1"/>
            </p:cNvSpPr>
            <p:nvPr>
              <p:custDataLst>
                <p:tags r:id="rId11"/>
              </p:custDataLst>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p:spPr>
          <p:txBody>
            <a:bodyPr vert="horz" wrap="square" lIns="85954" tIns="42977" rIns="85954" bIns="42977" numCol="1" anchor="t" anchorCtr="0" compatLnSpc="1"/>
            <a:lstStyle/>
            <a:p>
              <a:pPr>
                <a:lnSpc>
                  <a:spcPct val="140000"/>
                </a:lnSpc>
              </a:pPr>
              <a:endParaRPr lang="id-ID" sz="1605" dirty="0">
                <a:latin typeface="印品黑体" panose="00000500000000000000" pitchFamily="2" charset="-122"/>
                <a:ea typeface="印品黑体" panose="00000500000000000000" pitchFamily="2" charset="-122"/>
                <a:sym typeface="Arial" panose="020B0604020202020204" pitchFamily="34" charset="0"/>
              </a:endParaRPr>
            </a:p>
          </p:txBody>
        </p:sp>
      </p:grpSp>
      <p:sp>
        <p:nvSpPr>
          <p:cNvPr id="60" name="TextBox 59"/>
          <p:cNvSpPr txBox="1"/>
          <p:nvPr>
            <p:custDataLst>
              <p:tags r:id="rId12"/>
            </p:custDataLst>
          </p:nvPr>
        </p:nvSpPr>
        <p:spPr>
          <a:xfrm>
            <a:off x="1431925" y="2764790"/>
            <a:ext cx="12767310" cy="516255"/>
          </a:xfrm>
          <a:prstGeom prst="rect">
            <a:avLst/>
          </a:prstGeom>
          <a:noFill/>
        </p:spPr>
        <p:txBody>
          <a:bodyPr wrap="square" lIns="0" tIns="0" rIns="0" bIns="0" rtlCol="0">
            <a:spAutoFit/>
          </a:bodyPr>
          <a:lstStyle/>
          <a:p>
            <a:pPr>
              <a:lnSpc>
                <a:spcPct val="140000"/>
              </a:lnSpc>
            </a:pPr>
            <a:r>
              <a:rPr lang="zh-CN" altLang="en-GB"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白带增多呈稀水样或淡洗肉水样，偶伴有腥臭味，但无外阴瘙痒不适</a:t>
            </a:r>
            <a:endParaRPr lang="zh-CN" altLang="en-GB"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grpSp>
        <p:nvGrpSpPr>
          <p:cNvPr id="65" name="Group 64"/>
          <p:cNvGrpSpPr/>
          <p:nvPr>
            <p:custDataLst>
              <p:tags r:id="rId13"/>
            </p:custDataLst>
          </p:nvPr>
        </p:nvGrpSpPr>
        <p:grpSpPr>
          <a:xfrm flipH="1">
            <a:off x="1084452" y="3662067"/>
            <a:ext cx="260989" cy="260211"/>
            <a:chOff x="2138511" y="2464802"/>
            <a:chExt cx="354012" cy="352956"/>
          </a:xfrm>
          <a:solidFill>
            <a:schemeClr val="accent2"/>
          </a:solidFill>
        </p:grpSpPr>
        <p:sp>
          <p:nvSpPr>
            <p:cNvPr id="69" name="Oval 68"/>
            <p:cNvSpPr>
              <a:spLocks noChangeArrowheads="1"/>
            </p:cNvSpPr>
            <p:nvPr>
              <p:custDataLst>
                <p:tags r:id="rId14"/>
              </p:custDataLst>
            </p:nvPr>
          </p:nvSpPr>
          <p:spPr bwMode="auto">
            <a:xfrm>
              <a:off x="2229830" y="2555417"/>
              <a:ext cx="171376" cy="171727"/>
            </a:xfrm>
            <a:prstGeom prst="ellipse">
              <a:avLst/>
            </a:prstGeom>
            <a:grpFill/>
            <a:ln>
              <a:noFill/>
            </a:ln>
          </p:spPr>
          <p:txBody>
            <a:bodyPr vert="horz" wrap="square" lIns="85954" tIns="42977" rIns="85954" bIns="42977" numCol="1" anchor="t" anchorCtr="0" compatLnSpc="1"/>
            <a:lstStyle/>
            <a:p>
              <a:pPr>
                <a:lnSpc>
                  <a:spcPct val="140000"/>
                </a:lnSpc>
              </a:pPr>
              <a:endParaRPr lang="id-ID" sz="1605" dirty="0">
                <a:latin typeface="印品黑体" panose="00000500000000000000" pitchFamily="2" charset="-122"/>
                <a:ea typeface="印品黑体" panose="00000500000000000000" pitchFamily="2" charset="-122"/>
                <a:sym typeface="Arial" panose="020B0604020202020204" pitchFamily="34" charset="0"/>
              </a:endParaRPr>
            </a:p>
          </p:txBody>
        </p:sp>
        <p:sp>
          <p:nvSpPr>
            <p:cNvPr id="70" name="Freeform 69"/>
            <p:cNvSpPr>
              <a:spLocks noEditPoints="1"/>
            </p:cNvSpPr>
            <p:nvPr>
              <p:custDataLst>
                <p:tags r:id="rId15"/>
              </p:custDataLst>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p:spPr>
          <p:txBody>
            <a:bodyPr vert="horz" wrap="square" lIns="85954" tIns="42977" rIns="85954" bIns="42977" numCol="1" anchor="t" anchorCtr="0" compatLnSpc="1"/>
            <a:lstStyle/>
            <a:p>
              <a:pPr>
                <a:lnSpc>
                  <a:spcPct val="140000"/>
                </a:lnSpc>
              </a:pPr>
              <a:endParaRPr lang="id-ID" sz="1605" dirty="0">
                <a:latin typeface="印品黑体" panose="00000500000000000000" pitchFamily="2" charset="-122"/>
                <a:ea typeface="印品黑体" panose="00000500000000000000" pitchFamily="2" charset="-122"/>
                <a:sym typeface="Arial" panose="020B0604020202020204" pitchFamily="34" charset="0"/>
              </a:endParaRPr>
            </a:p>
          </p:txBody>
        </p:sp>
      </p:grpSp>
      <p:sp>
        <p:nvSpPr>
          <p:cNvPr id="67" name="TextBox 66"/>
          <p:cNvSpPr txBox="1"/>
          <p:nvPr>
            <p:custDataLst>
              <p:tags r:id="rId16"/>
            </p:custDataLst>
          </p:nvPr>
        </p:nvSpPr>
        <p:spPr>
          <a:xfrm>
            <a:off x="1405255" y="3494405"/>
            <a:ext cx="5957570" cy="516255"/>
          </a:xfrm>
          <a:prstGeom prst="rect">
            <a:avLst/>
          </a:prstGeom>
          <a:noFill/>
        </p:spPr>
        <p:txBody>
          <a:bodyPr wrap="square" lIns="0" tIns="0" rIns="0" bIns="0" rtlCol="0">
            <a:spAutoFit/>
          </a:bodyPr>
          <a:lstStyle/>
          <a:p>
            <a:pPr>
              <a:lnSpc>
                <a:spcPct val="140000"/>
              </a:lnSpc>
            </a:pPr>
            <a:r>
              <a:rPr lang="zh-CN" altLang="en-GB"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尿频、尿急、排尿不畅、便秘等</a:t>
            </a:r>
            <a:endParaRPr lang="zh-CN" altLang="en-GB"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grpSp>
        <p:nvGrpSpPr>
          <p:cNvPr id="72" name="Group 71"/>
          <p:cNvGrpSpPr/>
          <p:nvPr>
            <p:custDataLst>
              <p:tags r:id="rId17"/>
            </p:custDataLst>
          </p:nvPr>
        </p:nvGrpSpPr>
        <p:grpSpPr>
          <a:xfrm flipH="1">
            <a:off x="1083064" y="4373505"/>
            <a:ext cx="260989" cy="260211"/>
            <a:chOff x="2138511" y="2464802"/>
            <a:chExt cx="354012" cy="352956"/>
          </a:xfrm>
          <a:solidFill>
            <a:schemeClr val="accent4"/>
          </a:solidFill>
        </p:grpSpPr>
        <p:sp>
          <p:nvSpPr>
            <p:cNvPr id="76" name="Oval 75"/>
            <p:cNvSpPr>
              <a:spLocks noChangeArrowheads="1"/>
            </p:cNvSpPr>
            <p:nvPr>
              <p:custDataLst>
                <p:tags r:id="rId18"/>
              </p:custDataLst>
            </p:nvPr>
          </p:nvSpPr>
          <p:spPr bwMode="auto">
            <a:xfrm>
              <a:off x="2229830" y="2555417"/>
              <a:ext cx="171376" cy="171727"/>
            </a:xfrm>
            <a:prstGeom prst="ellipse">
              <a:avLst/>
            </a:prstGeom>
            <a:grpFill/>
            <a:ln>
              <a:noFill/>
            </a:ln>
          </p:spPr>
          <p:txBody>
            <a:bodyPr vert="horz" wrap="square" lIns="85954" tIns="42977" rIns="85954" bIns="42977" numCol="1" anchor="t" anchorCtr="0" compatLnSpc="1"/>
            <a:lstStyle/>
            <a:p>
              <a:pPr>
                <a:lnSpc>
                  <a:spcPct val="140000"/>
                </a:lnSpc>
              </a:pPr>
              <a:endParaRPr lang="id-ID" sz="1605" dirty="0">
                <a:latin typeface="印品黑体" panose="00000500000000000000" pitchFamily="2" charset="-122"/>
                <a:ea typeface="印品黑体" panose="00000500000000000000" pitchFamily="2" charset="-122"/>
                <a:sym typeface="Arial" panose="020B0604020202020204" pitchFamily="34" charset="0"/>
              </a:endParaRPr>
            </a:p>
          </p:txBody>
        </p:sp>
        <p:sp>
          <p:nvSpPr>
            <p:cNvPr id="77" name="Freeform 76"/>
            <p:cNvSpPr>
              <a:spLocks noEditPoints="1"/>
            </p:cNvSpPr>
            <p:nvPr>
              <p:custDataLst>
                <p:tags r:id="rId19"/>
              </p:custDataLst>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p:spPr>
          <p:txBody>
            <a:bodyPr vert="horz" wrap="square" lIns="85954" tIns="42977" rIns="85954" bIns="42977" numCol="1" anchor="t" anchorCtr="0" compatLnSpc="1"/>
            <a:lstStyle/>
            <a:p>
              <a:pPr>
                <a:lnSpc>
                  <a:spcPct val="140000"/>
                </a:lnSpc>
              </a:pPr>
              <a:endParaRPr lang="id-ID" sz="1605" dirty="0">
                <a:latin typeface="印品黑体" panose="00000500000000000000" pitchFamily="2" charset="-122"/>
                <a:ea typeface="印品黑体" panose="00000500000000000000" pitchFamily="2" charset="-122"/>
                <a:sym typeface="Arial" panose="020B0604020202020204" pitchFamily="34" charset="0"/>
              </a:endParaRPr>
            </a:p>
          </p:txBody>
        </p:sp>
      </p:grpSp>
      <p:sp>
        <p:nvSpPr>
          <p:cNvPr id="74" name="TextBox 73"/>
          <p:cNvSpPr txBox="1"/>
          <p:nvPr>
            <p:custDataLst>
              <p:tags r:id="rId20"/>
            </p:custDataLst>
          </p:nvPr>
        </p:nvSpPr>
        <p:spPr>
          <a:xfrm>
            <a:off x="1403985" y="4277360"/>
            <a:ext cx="1701800" cy="516255"/>
          </a:xfrm>
          <a:prstGeom prst="rect">
            <a:avLst/>
          </a:prstGeom>
          <a:noFill/>
        </p:spPr>
        <p:txBody>
          <a:bodyPr wrap="square" lIns="0" tIns="0" rIns="0" bIns="0" rtlCol="0">
            <a:spAutoFit/>
          </a:bodyPr>
          <a:lstStyle/>
          <a:p>
            <a:pPr>
              <a:lnSpc>
                <a:spcPct val="140000"/>
              </a:lnSpc>
            </a:pPr>
            <a:r>
              <a:rPr lang="zh-CN" altLang="en-GB"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rPr>
              <a:t>下腹隐痛</a:t>
            </a:r>
            <a:endParaRPr lang="zh-CN" altLang="en-GB" sz="2400" b="1"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64" name="文本框 12"/>
          <p:cNvSpPr txBox="1">
            <a:spLocks noChangeArrowheads="1"/>
          </p:cNvSpPr>
          <p:nvPr/>
        </p:nvSpPr>
        <p:spPr bwMode="auto">
          <a:xfrm>
            <a:off x="638116" y="375965"/>
            <a:ext cx="3576186"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rPr>
              <a:t>宫颈癌的讯号</a:t>
            </a:r>
            <a:endParaRPr lang="zh-CN" sz="3200" b="1" dirty="0">
              <a:solidFill>
                <a:schemeClr val="tx1"/>
              </a:solidFill>
              <a:latin typeface="印品黑体" panose="00000500000000000000" pitchFamily="2" charset="-122"/>
              <a:ea typeface="印品黑体" panose="00000500000000000000" pitchFamily="2" charset="-122"/>
              <a:cs typeface="+mn-ea"/>
              <a:sym typeface="Arial" panose="020B0604020202020204" pitchFamily="34" charset="0"/>
            </a:endParaRPr>
          </a:p>
        </p:txBody>
      </p:sp>
      <p:pic>
        <p:nvPicPr>
          <p:cNvPr id="4" name="图片 3" descr="宫颈癌"/>
          <p:cNvPicPr>
            <a:picLocks noChangeAspect="1"/>
          </p:cNvPicPr>
          <p:nvPr/>
        </p:nvPicPr>
        <p:blipFill>
          <a:blip r:embed="rId21">
            <a:clrChange>
              <a:clrFrom>
                <a:srgbClr val="FDFDFD">
                  <a:alpha val="100000"/>
                </a:srgbClr>
              </a:clrFrom>
              <a:clrTo>
                <a:srgbClr val="FDFDFD">
                  <a:alpha val="100000"/>
                  <a:alpha val="0"/>
                </a:srgbClr>
              </a:clrTo>
            </a:clrChange>
          </a:blip>
          <a:stretch>
            <a:fillRect/>
          </a:stretch>
        </p:blipFill>
        <p:spPr>
          <a:xfrm>
            <a:off x="7292340" y="3605530"/>
            <a:ext cx="4555490" cy="3105785"/>
          </a:xfrm>
          <a:prstGeom prst="rect">
            <a:avLst/>
          </a:prstGeom>
        </p:spPr>
      </p:pic>
      <p:sp>
        <p:nvSpPr>
          <p:cNvPr id="7" name="文本框 6"/>
          <p:cNvSpPr txBox="1"/>
          <p:nvPr>
            <p:custDataLst>
              <p:tags r:id="rId22"/>
            </p:custDataLst>
          </p:nvPr>
        </p:nvSpPr>
        <p:spPr>
          <a:xfrm>
            <a:off x="9828678" y="123856"/>
            <a:ext cx="3035521" cy="578321"/>
          </a:xfrm>
          <a:prstGeom prst="rect">
            <a:avLst/>
          </a:prstGeom>
          <a:solidFill>
            <a:schemeClr val="bg1"/>
          </a:solidFill>
        </p:spPr>
        <p:txBody>
          <a:bodyPr wrap="square" rtlCol="0">
            <a:noAutofit/>
          </a:bodyPr>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关东街汤逊湖</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社区卫生服务中心</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pic>
        <p:nvPicPr>
          <p:cNvPr id="102" name="图片 101"/>
          <p:cNvPicPr/>
          <p:nvPr>
            <p:custDataLst>
              <p:tags r:id="rId23"/>
            </p:custDataLst>
          </p:nvPr>
        </p:nvPicPr>
        <p:blipFill>
          <a:blip r:embed="rId24"/>
          <a:srcRect b="3251"/>
          <a:stretch>
            <a:fillRect/>
          </a:stretch>
        </p:blipFill>
        <p:spPr>
          <a:xfrm>
            <a:off x="9023469" y="52663"/>
            <a:ext cx="819565" cy="718269"/>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ppt_x</p:attrName>
                                        </p:attrNameLst>
                                      </p:cBhvr>
                                      <p:tavLst>
                                        <p:tav tm="0">
                                          <p:val>
                                            <p:strVal val="#ppt_x+#ppt_w*1.125000"/>
                                          </p:val>
                                        </p:tav>
                                        <p:tav tm="100000">
                                          <p:val>
                                            <p:strVal val="#ppt_x"/>
                                          </p:val>
                                        </p:tav>
                                      </p:tavLst>
                                    </p:anim>
                                    <p:animEffect transition="in" filter="wipe(left)">
                                      <p:cBhvr>
                                        <p:cTn id="8" dur="500"/>
                                        <p:tgtEl>
                                          <p:spTgt spid="36"/>
                                        </p:tgtEl>
                                      </p:cBhvr>
                                    </p:animEffect>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p:tgtEl>
                                          <p:spTgt spid="44"/>
                                        </p:tgtEl>
                                        <p:attrNameLst>
                                          <p:attrName>ppt_x</p:attrName>
                                        </p:attrNameLst>
                                      </p:cBhvr>
                                      <p:tavLst>
                                        <p:tav tm="0">
                                          <p:val>
                                            <p:strVal val="#ppt_x+#ppt_w*1.125000"/>
                                          </p:val>
                                        </p:tav>
                                        <p:tav tm="100000">
                                          <p:val>
                                            <p:strVal val="#ppt_x"/>
                                          </p:val>
                                        </p:tav>
                                      </p:tavLst>
                                    </p:anim>
                                    <p:animEffect transition="in" filter="wipe(left)">
                                      <p:cBhvr>
                                        <p:cTn id="13" dur="500"/>
                                        <p:tgtEl>
                                          <p:spTgt spid="44"/>
                                        </p:tgtEl>
                                      </p:cBhvr>
                                    </p:animEffect>
                                  </p:childTnLst>
                                </p:cTn>
                              </p:par>
                            </p:childTnLst>
                          </p:cTn>
                        </p:par>
                        <p:par>
                          <p:cTn id="14" fill="hold">
                            <p:stCondLst>
                              <p:cond delay="1000"/>
                            </p:stCondLst>
                            <p:childTnLst>
                              <p:par>
                                <p:cTn id="15" presetID="12" presetClass="entr" presetSubtype="2" fill="hold"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500"/>
                                        <p:tgtEl>
                                          <p:spTgt spid="58"/>
                                        </p:tgtEl>
                                        <p:attrNameLst>
                                          <p:attrName>ppt_x</p:attrName>
                                        </p:attrNameLst>
                                      </p:cBhvr>
                                      <p:tavLst>
                                        <p:tav tm="0">
                                          <p:val>
                                            <p:strVal val="#ppt_x+#ppt_w*1.125000"/>
                                          </p:val>
                                        </p:tav>
                                        <p:tav tm="100000">
                                          <p:val>
                                            <p:strVal val="#ppt_x"/>
                                          </p:val>
                                        </p:tav>
                                      </p:tavLst>
                                    </p:anim>
                                    <p:animEffect transition="in" filter="wipe(left)">
                                      <p:cBhvr>
                                        <p:cTn id="18" dur="500"/>
                                        <p:tgtEl>
                                          <p:spTgt spid="58"/>
                                        </p:tgtEl>
                                      </p:cBhvr>
                                    </p:animEffect>
                                  </p:childTnLst>
                                </p:cTn>
                              </p:par>
                            </p:childTnLst>
                          </p:cTn>
                        </p:par>
                        <p:par>
                          <p:cTn id="19" fill="hold">
                            <p:stCondLst>
                              <p:cond delay="1500"/>
                            </p:stCondLst>
                            <p:childTnLst>
                              <p:par>
                                <p:cTn id="20" presetID="12" presetClass="entr" presetSubtype="2" fill="hold" nodeType="after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additive="base">
                                        <p:cTn id="22" dur="500"/>
                                        <p:tgtEl>
                                          <p:spTgt spid="65"/>
                                        </p:tgtEl>
                                        <p:attrNameLst>
                                          <p:attrName>ppt_x</p:attrName>
                                        </p:attrNameLst>
                                      </p:cBhvr>
                                      <p:tavLst>
                                        <p:tav tm="0">
                                          <p:val>
                                            <p:strVal val="#ppt_x+#ppt_w*1.125000"/>
                                          </p:val>
                                        </p:tav>
                                        <p:tav tm="100000">
                                          <p:val>
                                            <p:strVal val="#ppt_x"/>
                                          </p:val>
                                        </p:tav>
                                      </p:tavLst>
                                    </p:anim>
                                    <p:animEffect transition="in" filter="wipe(left)">
                                      <p:cBhvr>
                                        <p:cTn id="23" dur="500"/>
                                        <p:tgtEl>
                                          <p:spTgt spid="65"/>
                                        </p:tgtEl>
                                      </p:cBhvr>
                                    </p:animEffect>
                                  </p:childTnLst>
                                </p:cTn>
                              </p:par>
                            </p:childTnLst>
                          </p:cTn>
                        </p:par>
                        <p:par>
                          <p:cTn id="24" fill="hold">
                            <p:stCondLst>
                              <p:cond delay="2000"/>
                            </p:stCondLst>
                            <p:childTnLst>
                              <p:par>
                                <p:cTn id="25" presetID="12" presetClass="entr" presetSubtype="2" fill="hold" nodeType="afterEffect">
                                  <p:stCondLst>
                                    <p:cond delay="0"/>
                                  </p:stCondLst>
                                  <p:childTnLst>
                                    <p:set>
                                      <p:cBhvr>
                                        <p:cTn id="26" dur="1" fill="hold">
                                          <p:stCondLst>
                                            <p:cond delay="0"/>
                                          </p:stCondLst>
                                        </p:cTn>
                                        <p:tgtEl>
                                          <p:spTgt spid="72"/>
                                        </p:tgtEl>
                                        <p:attrNameLst>
                                          <p:attrName>style.visibility</p:attrName>
                                        </p:attrNameLst>
                                      </p:cBhvr>
                                      <p:to>
                                        <p:strVal val="visible"/>
                                      </p:to>
                                    </p:set>
                                    <p:anim calcmode="lin" valueType="num">
                                      <p:cBhvr additive="base">
                                        <p:cTn id="27" dur="500"/>
                                        <p:tgtEl>
                                          <p:spTgt spid="72"/>
                                        </p:tgtEl>
                                        <p:attrNameLst>
                                          <p:attrName>ppt_x</p:attrName>
                                        </p:attrNameLst>
                                      </p:cBhvr>
                                      <p:tavLst>
                                        <p:tav tm="0">
                                          <p:val>
                                            <p:strVal val="#ppt_x+#ppt_w*1.125000"/>
                                          </p:val>
                                        </p:tav>
                                        <p:tav tm="100000">
                                          <p:val>
                                            <p:strVal val="#ppt_x"/>
                                          </p:val>
                                        </p:tav>
                                      </p:tavLst>
                                    </p:anim>
                                    <p:animEffect transition="in" filter="wipe(left)">
                                      <p:cBhvr>
                                        <p:cTn id="28"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01675" y="984250"/>
            <a:ext cx="10945495" cy="5808980"/>
          </a:xfrm>
          <a:prstGeom prst="rect">
            <a:avLst/>
          </a:prstGeom>
          <a:noFill/>
        </p:spPr>
        <p:txBody>
          <a:bodyPr wrap="square" rtlCol="0">
            <a:noAutofit/>
          </a:bodyPr>
          <a:p>
            <a:pPr>
              <a:lnSpc>
                <a:spcPct val="150000"/>
              </a:lnSpc>
            </a:pPr>
            <a:r>
              <a:rPr lang="zh-CN" altLang="en-US" sz="2000" dirty="0">
                <a:latin typeface="印品黑体" panose="00000500000000000000" pitchFamily="2" charset="-122"/>
                <a:ea typeface="印品黑体" panose="00000500000000000000" pitchFamily="2" charset="-122"/>
                <a:sym typeface="+mn-ea"/>
              </a:rPr>
              <a:t>为保障女性健康，WHO发布</a:t>
            </a:r>
            <a:r>
              <a:rPr lang="zh-CN" altLang="en-US" sz="2000" dirty="0">
                <a:solidFill>
                  <a:srgbClr val="FF0000"/>
                </a:solidFill>
                <a:latin typeface="印品黑体" panose="00000500000000000000" pitchFamily="2" charset="-122"/>
                <a:ea typeface="印品黑体" panose="00000500000000000000" pitchFamily="2" charset="-122"/>
                <a:sym typeface="+mn-ea"/>
              </a:rPr>
              <a:t>加速消除宫颈癌</a:t>
            </a:r>
            <a:r>
              <a:rPr lang="zh-CN" altLang="en-US" sz="2000" dirty="0">
                <a:latin typeface="印品黑体" panose="00000500000000000000" pitchFamily="2" charset="-122"/>
                <a:ea typeface="印品黑体" panose="00000500000000000000" pitchFamily="2" charset="-122"/>
                <a:sym typeface="+mn-ea"/>
              </a:rPr>
              <a:t>全球战略。</a:t>
            </a:r>
            <a:endParaRPr lang="zh-CN" altLang="en-US" dirty="0">
              <a:latin typeface="印品黑体" panose="00000500000000000000" pitchFamily="2" charset="-122"/>
              <a:ea typeface="印品黑体" panose="00000500000000000000" pitchFamily="2" charset="-122"/>
              <a:sym typeface="+mn-ea"/>
            </a:endParaRPr>
          </a:p>
          <a:p>
            <a:pPr>
              <a:lnSpc>
                <a:spcPct val="150000"/>
              </a:lnSpc>
            </a:pPr>
            <a:r>
              <a:rPr lang="en-US" altLang="zh-CN" sz="2400" b="1" dirty="0">
                <a:latin typeface="印品黑体" panose="00000500000000000000" pitchFamily="2" charset="-122"/>
                <a:ea typeface="印品黑体" panose="00000500000000000000" pitchFamily="2" charset="-122"/>
                <a:sym typeface="+mn-ea"/>
              </a:rPr>
              <a:t>2018</a:t>
            </a:r>
            <a:r>
              <a:rPr lang="zh-CN" altLang="en-US" sz="2400" b="1" dirty="0">
                <a:latin typeface="印品黑体" panose="00000500000000000000" pitchFamily="2" charset="-122"/>
                <a:ea typeface="印品黑体" panose="00000500000000000000" pitchFamily="2" charset="-122"/>
                <a:sym typeface="+mn-ea"/>
              </a:rPr>
              <a:t>年</a:t>
            </a:r>
            <a:r>
              <a:rPr lang="en-US" altLang="zh-CN" sz="2400" b="1" dirty="0">
                <a:latin typeface="印品黑体" panose="00000500000000000000" pitchFamily="2" charset="-122"/>
                <a:ea typeface="印品黑体" panose="00000500000000000000" pitchFamily="2" charset="-122"/>
                <a:sym typeface="+mn-ea"/>
              </a:rPr>
              <a:t>5</a:t>
            </a:r>
            <a:r>
              <a:rPr lang="zh-CN" altLang="en-US" sz="2400" b="1" dirty="0">
                <a:latin typeface="印品黑体" panose="00000500000000000000" pitchFamily="2" charset="-122"/>
                <a:ea typeface="印品黑体" panose="00000500000000000000" pitchFamily="2" charset="-122"/>
                <a:sym typeface="+mn-ea"/>
              </a:rPr>
              <a:t>月，世卫组织总干事宣布了消除子宫颈癌的全球行动呼吁</a:t>
            </a:r>
            <a:endParaRPr lang="zh-CN" altLang="en-US" sz="2400" b="1" dirty="0">
              <a:latin typeface="印品黑体" panose="00000500000000000000" pitchFamily="2" charset="-122"/>
              <a:ea typeface="印品黑体" panose="00000500000000000000" pitchFamily="2" charset="-122"/>
              <a:sym typeface="+mn-ea"/>
            </a:endParaRPr>
          </a:p>
          <a:p>
            <a:pPr>
              <a:lnSpc>
                <a:spcPct val="150000"/>
              </a:lnSpc>
            </a:pPr>
            <a:r>
              <a:rPr lang="zh-CN" altLang="en-US" dirty="0">
                <a:latin typeface="印品黑体" panose="00000500000000000000" pitchFamily="2" charset="-122"/>
                <a:ea typeface="印品黑体" panose="00000500000000000000" pitchFamily="2" charset="-122"/>
                <a:sym typeface="+mn-ea"/>
              </a:rPr>
              <a:t>强调实现消除子宫颈癌的新政治意愿，并呼吁所有利益相关方团结一致支持这一共同目标</a:t>
            </a:r>
            <a:endParaRPr lang="zh-CN" altLang="en-US" dirty="0">
              <a:latin typeface="印品黑体" panose="00000500000000000000" pitchFamily="2" charset="-122"/>
              <a:ea typeface="印品黑体" panose="00000500000000000000" pitchFamily="2" charset="-122"/>
              <a:sym typeface="+mn-ea"/>
            </a:endParaRPr>
          </a:p>
          <a:p>
            <a:pPr algn="ctr">
              <a:lnSpc>
                <a:spcPct val="150000"/>
              </a:lnSpc>
            </a:pPr>
            <a:r>
              <a:rPr lang="zh-CN" altLang="en-US" sz="1400" dirty="0">
                <a:latin typeface="印品黑体" panose="00000500000000000000" pitchFamily="2" charset="-122"/>
                <a:ea typeface="印品黑体" panose="00000500000000000000" pitchFamily="2" charset="-122"/>
                <a:sym typeface="+mn-ea"/>
              </a:rPr>
              <a:t>（子宫颈癌发病率小于</a:t>
            </a:r>
            <a:r>
              <a:rPr lang="en-US" altLang="zh-CN" sz="1400" dirty="0">
                <a:latin typeface="印品黑体" panose="00000500000000000000" pitchFamily="2" charset="-122"/>
                <a:ea typeface="印品黑体" panose="00000500000000000000" pitchFamily="2" charset="-122"/>
                <a:sym typeface="+mn-ea"/>
              </a:rPr>
              <a:t>4</a:t>
            </a:r>
            <a:r>
              <a:rPr lang="zh-CN" altLang="en-US" sz="1400" dirty="0">
                <a:latin typeface="印品黑体" panose="00000500000000000000" pitchFamily="2" charset="-122"/>
                <a:ea typeface="印品黑体" panose="00000500000000000000" pitchFamily="2" charset="-122"/>
                <a:sym typeface="+mn-ea"/>
              </a:rPr>
              <a:t>例</a:t>
            </a:r>
            <a:r>
              <a:rPr lang="en-US" altLang="zh-CN" sz="1400" dirty="0">
                <a:latin typeface="印品黑体" panose="00000500000000000000" pitchFamily="2" charset="-122"/>
                <a:ea typeface="印品黑体" panose="00000500000000000000" pitchFamily="2" charset="-122"/>
                <a:sym typeface="+mn-ea"/>
              </a:rPr>
              <a:t>/100000</a:t>
            </a:r>
            <a:r>
              <a:rPr lang="zh-CN" altLang="en-US" sz="1400" dirty="0">
                <a:latin typeface="印品黑体" panose="00000500000000000000" pitchFamily="2" charset="-122"/>
                <a:ea typeface="印品黑体" panose="00000500000000000000" pitchFamily="2" charset="-122"/>
                <a:sym typeface="+mn-ea"/>
              </a:rPr>
              <a:t>女性</a:t>
            </a:r>
            <a:r>
              <a:rPr lang="en-US" altLang="zh-CN" sz="1400" dirty="0">
                <a:latin typeface="印品黑体" panose="00000500000000000000" pitchFamily="2" charset="-122"/>
                <a:ea typeface="印品黑体" panose="00000500000000000000" pitchFamily="2" charset="-122"/>
                <a:sym typeface="+mn-ea"/>
              </a:rPr>
              <a:t>-</a:t>
            </a:r>
            <a:r>
              <a:rPr lang="zh-CN" altLang="en-US" sz="1400" dirty="0">
                <a:latin typeface="印品黑体" panose="00000500000000000000" pitchFamily="2" charset="-122"/>
                <a:ea typeface="印品黑体" panose="00000500000000000000" pitchFamily="2" charset="-122"/>
                <a:sym typeface="+mn-ea"/>
              </a:rPr>
              <a:t>年，即可视为已经消除）</a:t>
            </a:r>
            <a:endParaRPr lang="zh-CN" altLang="en-US" sz="1400" dirty="0">
              <a:latin typeface="印品黑体" panose="00000500000000000000" pitchFamily="2" charset="-122"/>
              <a:ea typeface="印品黑体" panose="00000500000000000000" pitchFamily="2" charset="-122"/>
              <a:sym typeface="+mn-ea"/>
            </a:endParaRPr>
          </a:p>
          <a:p>
            <a:pPr>
              <a:lnSpc>
                <a:spcPct val="150000"/>
              </a:lnSpc>
            </a:pPr>
            <a:r>
              <a:rPr lang="zh-CN" altLang="en-US" sz="2400" b="1" dirty="0">
                <a:solidFill>
                  <a:schemeClr val="tx1"/>
                </a:solidFill>
                <a:latin typeface="印品黑体" panose="00000500000000000000" pitchFamily="2" charset="-122"/>
                <a:ea typeface="印品黑体" panose="00000500000000000000" pitchFamily="2" charset="-122"/>
                <a:sym typeface="+mn-ea"/>
              </a:rPr>
              <a:t>2020年11月17日，</a:t>
            </a:r>
            <a:r>
              <a:rPr lang="zh-CN" altLang="en-US" sz="2400" b="1" dirty="0">
                <a:solidFill>
                  <a:schemeClr val="tx1"/>
                </a:solidFill>
                <a:latin typeface="印品黑体" panose="00000500000000000000" pitchFamily="2" charset="-122"/>
                <a:ea typeface="印品黑体" panose="00000500000000000000" pitchFamily="2" charset="-122"/>
                <a:sym typeface="+mn-ea"/>
              </a:rPr>
              <a:t>世界卫生组织发布《</a:t>
            </a:r>
            <a:r>
              <a:rPr lang="zh-CN" altLang="en-US" sz="2400" b="1" dirty="0">
                <a:solidFill>
                  <a:schemeClr val="tx1"/>
                </a:solidFill>
                <a:latin typeface="印品黑体" panose="00000500000000000000" pitchFamily="2" charset="-122"/>
                <a:ea typeface="印品黑体" panose="00000500000000000000" pitchFamily="2" charset="-122"/>
                <a:sym typeface="+mn-ea"/>
              </a:rPr>
              <a:t>加速消除子宫颈癌全球战略》</a:t>
            </a:r>
            <a:endParaRPr lang="zh-CN" altLang="en-US" sz="2400" b="1" dirty="0">
              <a:solidFill>
                <a:schemeClr val="tx1"/>
              </a:solidFill>
              <a:latin typeface="印品黑体" panose="00000500000000000000" pitchFamily="2" charset="-122"/>
              <a:ea typeface="印品黑体" panose="00000500000000000000" pitchFamily="2" charset="-122"/>
              <a:sym typeface="+mn-ea"/>
            </a:endParaRPr>
          </a:p>
          <a:p>
            <a:pPr>
              <a:lnSpc>
                <a:spcPct val="150000"/>
              </a:lnSpc>
            </a:pPr>
            <a:r>
              <a:rPr lang="zh-CN" altLang="en-US" sz="2400" b="1" dirty="0">
                <a:solidFill>
                  <a:schemeClr val="tx1"/>
                </a:solidFill>
                <a:latin typeface="印品黑体" panose="00000500000000000000" pitchFamily="2" charset="-122"/>
                <a:ea typeface="印品黑体" panose="00000500000000000000" pitchFamily="2" charset="-122"/>
                <a:sym typeface="+mn-ea"/>
              </a:rPr>
              <a:t>通往消除子宫颈癌之路，各国需在</a:t>
            </a:r>
            <a:r>
              <a:rPr lang="en-US" altLang="zh-CN" sz="2400" b="1" dirty="0">
                <a:solidFill>
                  <a:schemeClr val="tx1"/>
                </a:solidFill>
                <a:latin typeface="印品黑体" panose="00000500000000000000" pitchFamily="2" charset="-122"/>
                <a:ea typeface="印品黑体" panose="00000500000000000000" pitchFamily="2" charset="-122"/>
                <a:sym typeface="+mn-ea"/>
              </a:rPr>
              <a:t>2030</a:t>
            </a:r>
            <a:r>
              <a:rPr lang="zh-CN" altLang="en-US" sz="2400" b="1" dirty="0">
                <a:solidFill>
                  <a:schemeClr val="tx1"/>
                </a:solidFill>
                <a:latin typeface="印品黑体" panose="00000500000000000000" pitchFamily="2" charset="-122"/>
                <a:ea typeface="印品黑体" panose="00000500000000000000" pitchFamily="2" charset="-122"/>
                <a:sym typeface="+mn-ea"/>
              </a:rPr>
              <a:t>年实现</a:t>
            </a:r>
            <a:r>
              <a:rPr lang="en-US" altLang="zh-CN" sz="2400" b="1" dirty="0">
                <a:solidFill>
                  <a:schemeClr val="tx1"/>
                </a:solidFill>
                <a:latin typeface="印品黑体" panose="00000500000000000000" pitchFamily="2" charset="-122"/>
                <a:ea typeface="印品黑体" panose="00000500000000000000" pitchFamily="2" charset="-122"/>
                <a:sym typeface="+mn-ea"/>
              </a:rPr>
              <a:t>“90-70-90”</a:t>
            </a:r>
            <a:r>
              <a:rPr lang="zh-CN" altLang="en-US" sz="2400" b="1" dirty="0">
                <a:solidFill>
                  <a:schemeClr val="tx1"/>
                </a:solidFill>
                <a:latin typeface="印品黑体" panose="00000500000000000000" pitchFamily="2" charset="-122"/>
                <a:ea typeface="印品黑体" panose="00000500000000000000" pitchFamily="2" charset="-122"/>
                <a:sym typeface="+mn-ea"/>
              </a:rPr>
              <a:t>目标：</a:t>
            </a:r>
            <a:endParaRPr lang="zh-CN" altLang="en-US" sz="2400" b="1" dirty="0">
              <a:solidFill>
                <a:schemeClr val="tx1"/>
              </a:solidFill>
              <a:latin typeface="印品黑体" panose="00000500000000000000" pitchFamily="2" charset="-122"/>
              <a:ea typeface="印品黑体" panose="00000500000000000000" pitchFamily="2" charset="-122"/>
              <a:sym typeface="+mn-ea"/>
            </a:endParaRPr>
          </a:p>
          <a:p>
            <a:pPr>
              <a:lnSpc>
                <a:spcPct val="150000"/>
              </a:lnSpc>
            </a:pPr>
            <a:endParaRPr lang="zh-CN" altLang="en-US" sz="2400" b="1" dirty="0">
              <a:solidFill>
                <a:schemeClr val="tx1"/>
              </a:solidFill>
              <a:latin typeface="印品黑体" panose="00000500000000000000" pitchFamily="2" charset="-122"/>
              <a:ea typeface="印品黑体" panose="00000500000000000000" pitchFamily="2" charset="-122"/>
            </a:endParaRPr>
          </a:p>
          <a:p>
            <a:pPr>
              <a:lnSpc>
                <a:spcPct val="150000"/>
              </a:lnSpc>
            </a:pPr>
            <a:endParaRPr lang="zh-CN" altLang="en-US" sz="2400" b="1" dirty="0">
              <a:solidFill>
                <a:schemeClr val="tx1"/>
              </a:solidFill>
              <a:latin typeface="印品黑体" panose="00000500000000000000" pitchFamily="2" charset="-122"/>
              <a:ea typeface="印品黑体" panose="00000500000000000000" pitchFamily="2" charset="-122"/>
            </a:endParaRPr>
          </a:p>
        </p:txBody>
      </p:sp>
      <p:sp>
        <p:nvSpPr>
          <p:cNvPr id="3" name="文本框 2"/>
          <p:cNvSpPr txBox="1"/>
          <p:nvPr/>
        </p:nvSpPr>
        <p:spPr>
          <a:xfrm>
            <a:off x="611505" y="359410"/>
            <a:ext cx="4871085" cy="583565"/>
          </a:xfrm>
          <a:prstGeom prst="rect">
            <a:avLst/>
          </a:prstGeom>
          <a:noFill/>
        </p:spPr>
        <p:txBody>
          <a:bodyPr wrap="square" rtlCol="0">
            <a:spAutoFit/>
          </a:bodyPr>
          <a:p>
            <a:r>
              <a:rPr lang="zh-CN" altLang="en-US" sz="3200" dirty="0">
                <a:solidFill>
                  <a:srgbClr val="FF0000"/>
                </a:solidFill>
                <a:latin typeface="印品黑体" panose="00000500000000000000" pitchFamily="2" charset="-122"/>
                <a:ea typeface="印品黑体" panose="00000500000000000000" pitchFamily="2" charset="-122"/>
                <a:sym typeface="+mn-ea"/>
              </a:rPr>
              <a:t>加速消除宫颈癌</a:t>
            </a:r>
            <a:r>
              <a:rPr lang="zh-CN" altLang="en-US" sz="3200" dirty="0">
                <a:latin typeface="印品黑体" panose="00000500000000000000" pitchFamily="2" charset="-122"/>
                <a:ea typeface="印品黑体" panose="00000500000000000000" pitchFamily="2" charset="-122"/>
                <a:sym typeface="+mn-ea"/>
              </a:rPr>
              <a:t>全球战略</a:t>
            </a:r>
            <a:endParaRPr lang="zh-CN" altLang="en-US" sz="3200" b="1" dirty="0">
              <a:latin typeface="印品黑体" panose="00000500000000000000" pitchFamily="2" charset="-122"/>
              <a:ea typeface="印品黑体" panose="00000500000000000000" pitchFamily="2" charset="-122"/>
              <a:cs typeface="+mn-ea"/>
            </a:endParaRPr>
          </a:p>
        </p:txBody>
      </p:sp>
      <p:cxnSp>
        <p:nvCxnSpPr>
          <p:cNvPr id="7" name="直接连接符 6"/>
          <p:cNvCxnSpPr>
            <a:stCxn id="2" idx="1"/>
          </p:cNvCxnSpPr>
          <p:nvPr/>
        </p:nvCxnSpPr>
        <p:spPr>
          <a:xfrm flipV="1">
            <a:off x="701675" y="3846195"/>
            <a:ext cx="10624185" cy="42545"/>
          </a:xfrm>
          <a:prstGeom prst="line">
            <a:avLst/>
          </a:prstGeom>
        </p:spPr>
        <p:style>
          <a:lnRef idx="2">
            <a:schemeClr val="accent1"/>
          </a:lnRef>
          <a:fillRef idx="0">
            <a:srgbClr val="FFFFFF"/>
          </a:fillRef>
          <a:effectRef idx="0">
            <a:srgbClr val="FFFFFF"/>
          </a:effectRef>
          <a:fontRef idx="minor">
            <a:schemeClr val="tx1"/>
          </a:fontRef>
        </p:style>
      </p:cxnSp>
      <p:graphicFrame>
        <p:nvGraphicFramePr>
          <p:cNvPr id="9" name="图表 8"/>
          <p:cNvGraphicFramePr/>
          <p:nvPr/>
        </p:nvGraphicFramePr>
        <p:xfrm>
          <a:off x="148590" y="3890010"/>
          <a:ext cx="4305300" cy="235902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0" name="图表 9"/>
          <p:cNvGraphicFramePr/>
          <p:nvPr/>
        </p:nvGraphicFramePr>
        <p:xfrm>
          <a:off x="3028315" y="3887470"/>
          <a:ext cx="4305300" cy="23590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图表 10"/>
          <p:cNvGraphicFramePr/>
          <p:nvPr/>
        </p:nvGraphicFramePr>
        <p:xfrm>
          <a:off x="6145530" y="3884930"/>
          <a:ext cx="4305300" cy="2359025"/>
        </p:xfrm>
        <a:graphic>
          <a:graphicData uri="http://schemas.openxmlformats.org/drawingml/2006/chart">
            <c:chart xmlns:c="http://schemas.openxmlformats.org/drawingml/2006/chart" xmlns:r="http://schemas.openxmlformats.org/officeDocument/2006/relationships" r:id="rId3"/>
          </a:graphicData>
        </a:graphic>
      </p:graphicFrame>
      <p:sp>
        <p:nvSpPr>
          <p:cNvPr id="12" name="文本框 11"/>
          <p:cNvSpPr txBox="1"/>
          <p:nvPr/>
        </p:nvSpPr>
        <p:spPr>
          <a:xfrm>
            <a:off x="2107565" y="5157470"/>
            <a:ext cx="695325" cy="448945"/>
          </a:xfrm>
          <a:prstGeom prst="rect">
            <a:avLst/>
          </a:prstGeom>
          <a:noFill/>
        </p:spPr>
        <p:txBody>
          <a:bodyPr wrap="square" rtlCol="0">
            <a:noAutofit/>
          </a:bodyPr>
          <a:p>
            <a:r>
              <a:rPr lang="en-US" altLang="zh-CN">
                <a:ea typeface="微软雅黑" panose="020B0503020204020204" pitchFamily="34" charset="-122"/>
              </a:rPr>
              <a:t>90%</a:t>
            </a:r>
            <a:endParaRPr lang="en-US" altLang="zh-CN">
              <a:ea typeface="微软雅黑" panose="020B0503020204020204" pitchFamily="34" charset="-122"/>
            </a:endParaRPr>
          </a:p>
        </p:txBody>
      </p:sp>
      <p:sp>
        <p:nvSpPr>
          <p:cNvPr id="13" name="文本框 12"/>
          <p:cNvSpPr txBox="1"/>
          <p:nvPr/>
        </p:nvSpPr>
        <p:spPr>
          <a:xfrm>
            <a:off x="5033010" y="5140960"/>
            <a:ext cx="695325" cy="448945"/>
          </a:xfrm>
          <a:prstGeom prst="rect">
            <a:avLst/>
          </a:prstGeom>
          <a:noFill/>
        </p:spPr>
        <p:txBody>
          <a:bodyPr wrap="square" rtlCol="0">
            <a:noAutofit/>
          </a:bodyPr>
          <a:p>
            <a:r>
              <a:rPr lang="en-US" altLang="zh-CN">
                <a:ea typeface="微软雅黑" panose="020B0503020204020204" pitchFamily="34" charset="-122"/>
              </a:rPr>
              <a:t>70%</a:t>
            </a:r>
            <a:endParaRPr lang="en-US" altLang="zh-CN">
              <a:ea typeface="微软雅黑" panose="020B0503020204020204" pitchFamily="34" charset="-122"/>
            </a:endParaRPr>
          </a:p>
        </p:txBody>
      </p:sp>
      <p:sp>
        <p:nvSpPr>
          <p:cNvPr id="14" name="文本框 13"/>
          <p:cNvSpPr txBox="1"/>
          <p:nvPr/>
        </p:nvSpPr>
        <p:spPr>
          <a:xfrm>
            <a:off x="8190230" y="5140960"/>
            <a:ext cx="695325" cy="448945"/>
          </a:xfrm>
          <a:prstGeom prst="rect">
            <a:avLst/>
          </a:prstGeom>
          <a:noFill/>
        </p:spPr>
        <p:txBody>
          <a:bodyPr wrap="square" rtlCol="0">
            <a:noAutofit/>
          </a:bodyPr>
          <a:p>
            <a:r>
              <a:rPr lang="en-US" altLang="zh-CN">
                <a:ea typeface="微软雅黑" panose="020B0503020204020204" pitchFamily="34" charset="-122"/>
              </a:rPr>
              <a:t>90%</a:t>
            </a:r>
            <a:endParaRPr lang="en-US" altLang="zh-CN">
              <a:ea typeface="微软雅黑" panose="020B0503020204020204" pitchFamily="34" charset="-122"/>
            </a:endParaRPr>
          </a:p>
        </p:txBody>
      </p:sp>
      <p:sp>
        <p:nvSpPr>
          <p:cNvPr id="15" name="文本框 14"/>
          <p:cNvSpPr txBox="1"/>
          <p:nvPr/>
        </p:nvSpPr>
        <p:spPr>
          <a:xfrm>
            <a:off x="835025" y="6078220"/>
            <a:ext cx="10779125" cy="645160"/>
          </a:xfrm>
          <a:prstGeom prst="rect">
            <a:avLst/>
          </a:prstGeom>
          <a:noFill/>
        </p:spPr>
        <p:txBody>
          <a:bodyPr wrap="square" rtlCol="0">
            <a:spAutoFit/>
          </a:bodyPr>
          <a:p>
            <a:r>
              <a:rPr lang="zh-CN" altLang="en-US">
                <a:ea typeface="微软雅黑" panose="020B0503020204020204" pitchFamily="34" charset="-122"/>
              </a:rPr>
              <a:t>开展大规模</a:t>
            </a:r>
            <a:r>
              <a:rPr lang="en-US" altLang="zh-CN">
                <a:ea typeface="微软雅黑" panose="020B0503020204020204" pitchFamily="34" charset="-122"/>
              </a:rPr>
              <a:t>HPV</a:t>
            </a:r>
            <a:r>
              <a:rPr lang="zh-CN" altLang="en-US">
                <a:ea typeface="微软雅黑" panose="020B0503020204020204" pitchFamily="34" charset="-122"/>
              </a:rPr>
              <a:t>疫苗接种是实现宫颈癌消除目标的关键之一</a:t>
            </a:r>
            <a:endParaRPr lang="zh-CN" altLang="en-US">
              <a:ea typeface="微软雅黑" panose="020B0503020204020204" pitchFamily="34" charset="-122"/>
            </a:endParaRPr>
          </a:p>
          <a:p>
            <a:r>
              <a:rPr lang="zh-CN" altLang="en-US">
                <a:ea typeface="微软雅黑" panose="020B0503020204020204" pitchFamily="34" charset="-122"/>
              </a:rPr>
              <a:t>到</a:t>
            </a:r>
            <a:r>
              <a:rPr lang="en-US" altLang="zh-CN">
                <a:ea typeface="微软雅黑" panose="020B0503020204020204" pitchFamily="34" charset="-122"/>
              </a:rPr>
              <a:t>2050</a:t>
            </a:r>
            <a:r>
              <a:rPr lang="zh-CN" altLang="en-US">
                <a:ea typeface="微软雅黑" panose="020B0503020204020204" pitchFamily="34" charset="-122"/>
              </a:rPr>
              <a:t>年，成功实施这三项措施可以减少</a:t>
            </a:r>
            <a:r>
              <a:rPr lang="en-US" altLang="zh-CN">
                <a:ea typeface="微软雅黑" panose="020B0503020204020204" pitchFamily="34" charset="-122"/>
              </a:rPr>
              <a:t>40%</a:t>
            </a:r>
            <a:r>
              <a:rPr lang="zh-CN" altLang="en-US">
                <a:ea typeface="微软雅黑" panose="020B0503020204020204" pitchFamily="34" charset="-122"/>
              </a:rPr>
              <a:t>以上的新发病例和</a:t>
            </a:r>
            <a:r>
              <a:rPr lang="en-US" altLang="zh-CN">
                <a:ea typeface="微软雅黑" panose="020B0503020204020204" pitchFamily="34" charset="-122"/>
              </a:rPr>
              <a:t>500</a:t>
            </a:r>
            <a:r>
              <a:rPr lang="zh-CN" altLang="en-US">
                <a:ea typeface="微软雅黑" panose="020B0503020204020204" pitchFamily="34" charset="-122"/>
              </a:rPr>
              <a:t>万相关死亡。</a:t>
            </a:r>
            <a:endParaRPr lang="zh-CN" altLang="en-US">
              <a:ea typeface="微软雅黑" panose="020B0503020204020204" pitchFamily="34" charset="-122"/>
            </a:endParaRPr>
          </a:p>
        </p:txBody>
      </p:sp>
      <p:sp>
        <p:nvSpPr>
          <p:cNvPr id="4" name="文本框 3"/>
          <p:cNvSpPr txBox="1"/>
          <p:nvPr>
            <p:custDataLst>
              <p:tags r:id="rId4"/>
            </p:custDataLst>
          </p:nvPr>
        </p:nvSpPr>
        <p:spPr>
          <a:xfrm>
            <a:off x="9828678" y="123856"/>
            <a:ext cx="3035521" cy="578321"/>
          </a:xfrm>
          <a:prstGeom prst="rect">
            <a:avLst/>
          </a:prstGeom>
          <a:solidFill>
            <a:schemeClr val="bg1"/>
          </a:solidFill>
        </p:spPr>
        <p:txBody>
          <a:bodyPr wrap="square" rtlCol="0">
            <a:noAutofit/>
          </a:bodyPr>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关东街汤逊湖</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a:p>
            <a:pPr lvl="0" algn="dist"/>
            <a:r>
              <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社区卫生服务中心</a:t>
            </a:r>
            <a:endParaRPr lang="zh-CN" altLang="en-US" sz="1600">
              <a:ln>
                <a:solidFill>
                  <a:schemeClr val="accent1">
                    <a:lumMod val="50000"/>
                  </a:schemeClr>
                </a:solidFill>
              </a:ln>
              <a:solidFill>
                <a:schemeClr val="accent1">
                  <a:lumMod val="50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pic>
        <p:nvPicPr>
          <p:cNvPr id="102" name="图片 101"/>
          <p:cNvPicPr/>
          <p:nvPr>
            <p:custDataLst>
              <p:tags r:id="rId5"/>
            </p:custDataLst>
          </p:nvPr>
        </p:nvPicPr>
        <p:blipFill>
          <a:blip r:embed="rId6"/>
          <a:srcRect b="3251"/>
          <a:stretch>
            <a:fillRect/>
          </a:stretch>
        </p:blipFill>
        <p:spPr>
          <a:xfrm>
            <a:off x="9023469" y="52663"/>
            <a:ext cx="819565" cy="718269"/>
          </a:xfrm>
          <a:prstGeom prst="rect">
            <a:avLst/>
          </a:prstGeom>
          <a:noFill/>
          <a:ln w="9525">
            <a:noFill/>
          </a:ln>
        </p:spPr>
      </p:pic>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DIAGRAM_VIRTUALLY_FRAME" val="{&quot;height&quot;:292.38771653543307,&quot;left&quot;:141.95133858267715,&quot;top&quot;:173.7535433070866,&quot;width&quot;:728.5974803149606}"/>
</p:tagLst>
</file>

<file path=ppt/tags/tag101.xml><?xml version="1.0" encoding="utf-8"?>
<p:tagLst xmlns:p="http://schemas.openxmlformats.org/presentationml/2006/main">
  <p:tag name="KSO_WM_DIAGRAM_VIRTUALLY_FRAME" val="{&quot;height&quot;:292.38771653543307,&quot;left&quot;:141.95133858267715,&quot;top&quot;:173.7535433070866,&quot;width&quot;:728.5974803149606}"/>
</p:tagLst>
</file>

<file path=ppt/tags/tag102.xml><?xml version="1.0" encoding="utf-8"?>
<p:tagLst xmlns:p="http://schemas.openxmlformats.org/presentationml/2006/main">
  <p:tag name="KSO_WM_DIAGRAM_VIRTUALLY_FRAME" val="{&quot;height&quot;:292.38771653543307,&quot;left&quot;:141.95133858267715,&quot;top&quot;:173.7535433070866,&quot;width&quot;:728.5974803149606}"/>
</p:tagLst>
</file>

<file path=ppt/tags/tag103.xml><?xml version="1.0" encoding="utf-8"?>
<p:tagLst xmlns:p="http://schemas.openxmlformats.org/presentationml/2006/main">
  <p:tag name="KSO_WM_DIAGRAM_VIRTUALLY_FRAME" val="{&quot;height&quot;:292.38771653543307,&quot;left&quot;:141.95133858267715,&quot;top&quot;:173.7535433070866,&quot;width&quot;:728.5974803149606}"/>
</p:tagLst>
</file>

<file path=ppt/tags/tag104.xml><?xml version="1.0" encoding="utf-8"?>
<p:tagLst xmlns:p="http://schemas.openxmlformats.org/presentationml/2006/main">
  <p:tag name="KSO_WM_DIAGRAM_VIRTUALLY_FRAME" val="{&quot;height&quot;:292.38771653543307,&quot;left&quot;:141.95133858267715,&quot;top&quot;:173.7535433070866,&quot;width&quot;:728.5974803149606}"/>
</p:tagLst>
</file>

<file path=ppt/tags/tag105.xml><?xml version="1.0" encoding="utf-8"?>
<p:tagLst xmlns:p="http://schemas.openxmlformats.org/presentationml/2006/main">
  <p:tag name="KSO_WM_DIAGRAM_VIRTUALLY_FRAME" val="{&quot;height&quot;:292.38771653543307,&quot;left&quot;:141.95133858267715,&quot;top&quot;:173.7535433070866,&quot;width&quot;:728.5974803149606}"/>
</p:tagLst>
</file>

<file path=ppt/tags/tag106.xml><?xml version="1.0" encoding="utf-8"?>
<p:tagLst xmlns:p="http://schemas.openxmlformats.org/presentationml/2006/main">
  <p:tag name="KSO_WM_DIAGRAM_VIRTUALLY_FRAME" val="{&quot;height&quot;:112.42102362204723,&quot;left&quot;:128.6515748031496,&quot;top&quot;:220.83708661417322,&quot;width&quot;:758.3225196850393}"/>
</p:tagLst>
</file>

<file path=ppt/tags/tag107.xml><?xml version="1.0" encoding="utf-8"?>
<p:tagLst xmlns:p="http://schemas.openxmlformats.org/presentationml/2006/main">
  <p:tag name="KSO_WM_DIAGRAM_VIRTUALLY_FRAME" val="{&quot;height&quot;:112.42102362204723,&quot;left&quot;:128.6515748031496,&quot;top&quot;:220.83708661417322,&quot;width&quot;:758.3225196850393}"/>
</p:tagLst>
</file>

<file path=ppt/tags/tag108.xml><?xml version="1.0" encoding="utf-8"?>
<p:tagLst xmlns:p="http://schemas.openxmlformats.org/presentationml/2006/main">
  <p:tag name="KSO_WM_DIAGRAM_VIRTUALLY_FRAME" val="{&quot;height&quot;:112.42102362204723,&quot;left&quot;:128.6515748031496,&quot;top&quot;:220.83708661417322,&quot;width&quot;:758.3225196850393}"/>
</p:tagLst>
</file>

<file path=ppt/tags/tag109.xml><?xml version="1.0" encoding="utf-8"?>
<p:tagLst xmlns:p="http://schemas.openxmlformats.org/presentationml/2006/main">
  <p:tag name="KSO_WM_DIAGRAM_VIRTUALLY_FRAME" val="{&quot;height&quot;:112.42102362204723,&quot;left&quot;:128.6515748031496,&quot;top&quot;:220.83708661417322,&quot;width&quot;:758.3225196850393}"/>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0.xml><?xml version="1.0" encoding="utf-8"?>
<p:tagLst xmlns:p="http://schemas.openxmlformats.org/presentationml/2006/main">
  <p:tag name="KSO_WM_DIAGRAM_VIRTUALLY_FRAME" val="{&quot;height&quot;:112.42102362204723,&quot;left&quot;:128.6515748031496,&quot;top&quot;:220.83708661417322,&quot;width&quot;:758.3225196850393}"/>
</p:tagLst>
</file>

<file path=ppt/tags/tag111.xml><?xml version="1.0" encoding="utf-8"?>
<p:tagLst xmlns:p="http://schemas.openxmlformats.org/presentationml/2006/main">
  <p:tag name="KSO_WM_DIAGRAM_VIRTUALLY_FRAME" val="{&quot;height&quot;:292.38771653543307,&quot;left&quot;:141.95133858267715,&quot;top&quot;:173.7535433070866,&quot;width&quot;:728.5974803149606}"/>
</p:tagLst>
</file>

<file path=ppt/tags/tag112.xml><?xml version="1.0" encoding="utf-8"?>
<p:tagLst xmlns:p="http://schemas.openxmlformats.org/presentationml/2006/main">
  <p:tag name="KSO_WM_DIAGRAM_VIRTUALLY_FRAME" val="{&quot;height&quot;:292.38771653543307,&quot;left&quot;:141.95133858267715,&quot;top&quot;:173.7535433070866,&quot;width&quot;:728.5974803149606}"/>
</p:tagLst>
</file>

<file path=ppt/tags/tag113.xml><?xml version="1.0" encoding="utf-8"?>
<p:tagLst xmlns:p="http://schemas.openxmlformats.org/presentationml/2006/main">
  <p:tag name="KSO_WM_DIAGRAM_VIRTUALLY_FRAME" val="{&quot;height&quot;:292.38771653543307,&quot;left&quot;:141.95133858267715,&quot;top&quot;:173.7535433070866,&quot;width&quot;:728.5974803149606}"/>
</p:tagLst>
</file>

<file path=ppt/tags/tag114.xml><?xml version="1.0" encoding="utf-8"?>
<p:tagLst xmlns:p="http://schemas.openxmlformats.org/presentationml/2006/main">
  <p:tag name="KSO_WM_DIAGRAM_VIRTUALLY_FRAME" val="{&quot;height&quot;:292.38771653543307,&quot;left&quot;:141.95133858267715,&quot;top&quot;:173.7535433070866,&quot;width&quot;:728.5974803149606}"/>
</p:tagLst>
</file>

<file path=ppt/tags/tag115.xml><?xml version="1.0" encoding="utf-8"?>
<p:tagLst xmlns:p="http://schemas.openxmlformats.org/presentationml/2006/main">
  <p:tag name="KSO_WM_DIAGRAM_VIRTUALLY_FRAME" val="{&quot;height&quot;:292.38771653543307,&quot;left&quot;:141.95133858267715,&quot;top&quot;:173.7535433070866,&quot;width&quot;:728.5974803149606}"/>
</p:tagLst>
</file>

<file path=ppt/tags/tag116.xml><?xml version="1.0" encoding="utf-8"?>
<p:tagLst xmlns:p="http://schemas.openxmlformats.org/presentationml/2006/main">
  <p:tag name="KSO_WM_DIAGRAM_VIRTUALLY_FRAME" val="{&quot;height&quot;:292.38771653543307,&quot;left&quot;:141.95133858267715,&quot;top&quot;:173.7535433070866,&quot;width&quot;:728.5974803149606}"/>
</p:tagLst>
</file>

<file path=ppt/tags/tag117.xml><?xml version="1.0" encoding="utf-8"?>
<p:tagLst xmlns:p="http://schemas.openxmlformats.org/presentationml/2006/main">
  <p:tag name="KSO_WM_DIAGRAM_VIRTUALLY_FRAME" val="{&quot;height&quot;:292.38771653543307,&quot;left&quot;:141.95133858267715,&quot;top&quot;:173.7535433070866,&quot;width&quot;:728.5974803149606}"/>
</p:tagLst>
</file>

<file path=ppt/tags/tag118.xml><?xml version="1.0" encoding="utf-8"?>
<p:tagLst xmlns:p="http://schemas.openxmlformats.org/presentationml/2006/main">
  <p:tag name="KSO_WM_DIAGRAM_VIRTUALLY_FRAME" val="{&quot;height&quot;:292.38771653543307,&quot;left&quot;:141.95133858267715,&quot;top&quot;:173.7535433070866,&quot;width&quot;:728.5974803149606}"/>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MH" val="20161022204031"/>
  <p:tag name="MH_LIBRARY" val="GRAPHIC"/>
  <p:tag name="MH_ORDER" val="文本框 2"/>
</p:tagLst>
</file>

<file path=ppt/tags/tag124.xml><?xml version="1.0" encoding="utf-8"?>
<p:tagLst xmlns:p="http://schemas.openxmlformats.org/presentationml/2006/main">
  <p:tag name="MH" val="20161022204031"/>
  <p:tag name="MH_LIBRARY" val="GRAPHIC"/>
  <p:tag name="MH_ORDER" val="Straight Connector 6"/>
</p:tagLst>
</file>

<file path=ppt/tags/tag125.xml><?xml version="1.0" encoding="utf-8"?>
<p:tagLst xmlns:p="http://schemas.openxmlformats.org/presentationml/2006/main">
  <p:tag name="MH" val="20161022204031"/>
  <p:tag name="MH_LIBRARY" val="GRAPHIC"/>
  <p:tag name="MH_ORDER" val="文本框 11"/>
</p:tagLst>
</file>

<file path=ppt/tags/tag126.xml><?xml version="1.0" encoding="utf-8"?>
<p:tagLst xmlns:p="http://schemas.openxmlformats.org/presentationml/2006/main">
  <p:tag name="MH" val="20161022204031"/>
  <p:tag name="MH_LIBRARY" val="GRAPHIC"/>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38.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39.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0.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41.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42.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43.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44.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45.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46.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47.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48.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49.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0.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51.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52.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53.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54.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55.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56.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57.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58.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59.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0.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61.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62.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63.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64.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65.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66.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67.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68.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69.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70.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71.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72.xml><?xml version="1.0" encoding="utf-8"?>
<p:tagLst xmlns:p="http://schemas.openxmlformats.org/presentationml/2006/main">
  <p:tag name="KSO_WM_DIAGRAM_VIRTUALLY_FRAME" val="{&quot;height&quot;:387.41818897637796,&quot;left&quot;:49.542677165354334,&quot;top&quot;:138.31464566929134,&quot;width&quot;:915.5766929133857}"/>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DIAGRAM_VIRTUALLY_FRAME" val="{&quot;height&quot;:729.9149606299214,&quot;left&quot;:47.1,&quot;top&quot;:97.93503937007874,&quot;width&quot;:866.05}"/>
</p:tagLst>
</file>

<file path=ppt/tags/tag176.xml><?xml version="1.0" encoding="utf-8"?>
<p:tagLst xmlns:p="http://schemas.openxmlformats.org/presentationml/2006/main">
  <p:tag name="KSO_WM_DIAGRAM_VIRTUALLY_FRAME" val="{&quot;height&quot;:729.9149606299214,&quot;left&quot;:47.1,&quot;top&quot;:97.93503937007874,&quot;width&quot;:866.05}"/>
</p:tagLst>
</file>

<file path=ppt/tags/tag177.xml><?xml version="1.0" encoding="utf-8"?>
<p:tagLst xmlns:p="http://schemas.openxmlformats.org/presentationml/2006/main">
  <p:tag name="KSO_WM_DIAGRAM_VIRTUALLY_FRAME" val="{&quot;height&quot;:729.9149606299214,&quot;left&quot;:47.1,&quot;top&quot;:97.93503937007874,&quot;width&quot;:866.05}"/>
</p:tagLst>
</file>

<file path=ppt/tags/tag178.xml><?xml version="1.0" encoding="utf-8"?>
<p:tagLst xmlns:p="http://schemas.openxmlformats.org/presentationml/2006/main">
  <p:tag name="KSO_WM_DIAGRAM_VIRTUALLY_FRAME" val="{&quot;height&quot;:729.9149606299214,&quot;left&quot;:47.1,&quot;top&quot;:97.93503937007874,&quot;width&quot;:866.05}"/>
</p:tagLst>
</file>

<file path=ppt/tags/tag179.xml><?xml version="1.0" encoding="utf-8"?>
<p:tagLst xmlns:p="http://schemas.openxmlformats.org/presentationml/2006/main">
  <p:tag name="KSO_WM_DIAGRAM_VIRTUALLY_FRAME" val="{&quot;height&quot;:729.9149606299214,&quot;left&quot;:47.1,&quot;top&quot;:97.93503937007874,&quot;width&quot;:866.05}"/>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80.xml><?xml version="1.0" encoding="utf-8"?>
<p:tagLst xmlns:p="http://schemas.openxmlformats.org/presentationml/2006/main">
  <p:tag name="KSO_WM_DIAGRAM_VIRTUALLY_FRAME" val="{&quot;height&quot;:729.9149606299214,&quot;left&quot;:47.1,&quot;top&quot;:97.93503937007874,&quot;width&quot;:866.05}"/>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DIAGRAM_VIRTUALLY_FRAME" val="{&quot;height&quot;:729.9149606299214,&quot;left&quot;:47.1,&quot;top&quot;:97.93503937007874,&quot;width&quot;:866.05}"/>
</p:tagLst>
</file>

<file path=ppt/tags/tag184.xml><?xml version="1.0" encoding="utf-8"?>
<p:tagLst xmlns:p="http://schemas.openxmlformats.org/presentationml/2006/main">
  <p:tag name="KSO_WM_DIAGRAM_VIRTUALLY_FRAME" val="{&quot;height&quot;:729.9149606299214,&quot;left&quot;:47.1,&quot;top&quot;:97.93503937007874,&quot;width&quot;:866.05}"/>
</p:tagLst>
</file>

<file path=ppt/tags/tag185.xml><?xml version="1.0" encoding="utf-8"?>
<p:tagLst xmlns:p="http://schemas.openxmlformats.org/presentationml/2006/main">
  <p:tag name="KSO_WM_DIAGRAM_VIRTUALLY_FRAME" val="{&quot;height&quot;:729.9149606299214,&quot;left&quot;:47.1,&quot;top&quot;:97.93503937007874,&quot;width&quot;:866.05}"/>
</p:tagLst>
</file>

<file path=ppt/tags/tag186.xml><?xml version="1.0" encoding="utf-8"?>
<p:tagLst xmlns:p="http://schemas.openxmlformats.org/presentationml/2006/main">
  <p:tag name="KSO_WM_DIAGRAM_VIRTUALLY_FRAME" val="{&quot;height&quot;:729.9149606299214,&quot;left&quot;:47.1,&quot;top&quot;:97.93503937007874,&quot;width&quot;:866.05}"/>
</p:tagLst>
</file>

<file path=ppt/tags/tag187.xml><?xml version="1.0" encoding="utf-8"?>
<p:tagLst xmlns:p="http://schemas.openxmlformats.org/presentationml/2006/main">
  <p:tag name="KSO_WM_DIAGRAM_VIRTUALLY_FRAME" val="{&quot;height&quot;:729.9149606299214,&quot;left&quot;:47.1,&quot;top&quot;:97.93503937007874,&quot;width&quot;:866.05}"/>
</p:tagLst>
</file>

<file path=ppt/tags/tag188.xml><?xml version="1.0" encoding="utf-8"?>
<p:tagLst xmlns:p="http://schemas.openxmlformats.org/presentationml/2006/main">
  <p:tag name="KSO_WM_DIAGRAM_VIRTUALLY_FRAME" val="{&quot;height&quot;:729.9149606299214,&quot;left&quot;:47.1,&quot;top&quot;:97.93503937007874,&quot;width&quot;:866.05}"/>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DIAGRAM_VIRTUALLY_FRAME" val="{&quot;height&quot;:729.9149606299214,&quot;left&quot;:47.1,&quot;top&quot;:97.93503937007874,&quot;width&quot;:866.05}"/>
</p:tagLst>
</file>

<file path=ppt/tags/tag192.xml><?xml version="1.0" encoding="utf-8"?>
<p:tagLst xmlns:p="http://schemas.openxmlformats.org/presentationml/2006/main">
  <p:tag name="KSO_WM_DIAGRAM_VIRTUALLY_FRAME" val="{&quot;height&quot;:729.9149606299214,&quot;left&quot;:47.1,&quot;top&quot;:97.93503937007874,&quot;width&quot;:866.05}"/>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UUID" val="{C1A8F295-47DC-48FB-81BD-666766343352}"/>
  <p:tag name="ISPRING_RESOURCE_FOLDER" val="E:\素材\正版图-卖\PPT\0变色龙\0包图网\bt369\ppt\bt369\"/>
  <p:tag name="ISPRING_PRESENTATION_PATH" val="E:\素材\正版图-卖\PPT\0变色龙\0包图网\bt369\ppt\bt369.pptx"/>
  <p:tag name="ISPRING_PROJECT_FOLDER_UPDATED" val="1"/>
  <p:tag name="ISPRING_SCREEN_RECS_UPDATED" val="E:\素材\正版图-卖\PPT\0变色龙\0包图网\bt369\ppt\bt369"/>
  <p:tag name="ISPRING_SCORM_ENDPOINT" val="&lt;endpoint&gt;&lt;enable&gt;0&lt;/enable&gt;&lt;lrs&gt;http://&lt;/lrs&gt;&lt;auth&gt;0&lt;/auth&gt;&lt;login&gt;&lt;/login&gt;&lt;password&gt;&lt;/password&gt;&lt;key&gt;&lt;/key&gt;&lt;name&gt;&lt;/name&gt;&lt;email&gt;&lt;/email&gt;&lt;/endpoint&gt;&#10;"/>
  <p:tag name="ISPRING_PRESENTATION_TITLE" val="bt795"/>
  <p:tag name="commondata" val="eyJoZGlkIjoiYzgwMDk1OGVjYWU3Y2Q2MjM4MmI2OWJlMzNiZjY5YTUifQ=="/>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3.xml><?xml version="1.0" encoding="utf-8"?>
<p:tagLst xmlns:p="http://schemas.openxmlformats.org/presentationml/2006/main">
  <p:tag name="MH" val="20161022204031"/>
  <p:tag name="MH_LIBRARY" val="GRAPHIC"/>
  <p:tag name="MH_ORDER" val="文本框 2"/>
</p:tagLst>
</file>

<file path=ppt/tags/tag24.xml><?xml version="1.0" encoding="utf-8"?>
<p:tagLst xmlns:p="http://schemas.openxmlformats.org/presentationml/2006/main">
  <p:tag name="MH" val="20161022204031"/>
  <p:tag name="MH_LIBRARY" val="GRAPHIC"/>
  <p:tag name="MH_ORDER" val="Straight Connector 6"/>
</p:tagLst>
</file>

<file path=ppt/tags/tag25.xml><?xml version="1.0" encoding="utf-8"?>
<p:tagLst xmlns:p="http://schemas.openxmlformats.org/presentationml/2006/main">
  <p:tag name="MH" val="20161022204031"/>
  <p:tag name="MH_LIBRARY" val="GRAPHIC"/>
  <p:tag name="MH_ORDER" val="文本框 11"/>
</p:tagLst>
</file>

<file path=ppt/tags/tag26.xml><?xml version="1.0" encoding="utf-8"?>
<p:tagLst xmlns:p="http://schemas.openxmlformats.org/presentationml/2006/main">
  <p:tag name="MH" val="20161022204031"/>
  <p:tag name="MH_LIBRARY" val="GRAPHIC"/>
</p:tagLst>
</file>

<file path=ppt/tags/tag27.xml><?xml version="1.0" encoding="utf-8"?>
<p:tagLst xmlns:p="http://schemas.openxmlformats.org/presentationml/2006/main">
  <p:tag name="MH" val="20161022204031"/>
  <p:tag name="MH_LIBRARY" val="GRAPHIC"/>
  <p:tag name="MH_ORDER" val="Straight Connector 6"/>
</p:tagLst>
</file>

<file path=ppt/tags/tag28.xml><?xml version="1.0" encoding="utf-8"?>
<p:tagLst xmlns:p="http://schemas.openxmlformats.org/presentationml/2006/main">
  <p:tag name="MH" val="20161022204031"/>
  <p:tag name="MH_LIBRARY" val="GRAPHIC"/>
  <p:tag name="MH_ORDER" val="文本框 11"/>
</p:tagLst>
</file>

<file path=ppt/tags/tag29.xml><?xml version="1.0" encoding="utf-8"?>
<p:tagLst xmlns:p="http://schemas.openxmlformats.org/presentationml/2006/main">
  <p:tag name="MH" val="20161022204031"/>
  <p:tag name="MH_LIBRARY" val="GRAPHIC"/>
  <p:tag name="MH_ORDER" val="Straight Connector 6"/>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MH" val="20161022204031"/>
  <p:tag name="MH_LIBRARY" val="GRAPHIC"/>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TABLE_ENDDRAG_ORIGIN_RECT" val="269*119"/>
  <p:tag name="TABLE_ENDDRAG_RECT" val="625*177*269*119"/>
</p:tagLst>
</file>

<file path=ppt/tags/tag36.xml><?xml version="1.0" encoding="utf-8"?>
<p:tagLst xmlns:p="http://schemas.openxmlformats.org/presentationml/2006/main">
  <p:tag name="TABLE_ENDDRAG_ORIGIN_RECT" val="269*119"/>
  <p:tag name="TABLE_ENDDRAG_RECT" val="625*177*269*119"/>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DIAGRAM_VIRTUALLY_FRAME" val="{&quot;height&quot;:305.3196062992126,&quot;left&quot;:85.28062992125984,&quot;top&quot;:179.89543307086615,&quot;width&quot;:837.2193700787402}"/>
</p:tagLst>
</file>

<file path=ppt/tags/tag42.xml><?xml version="1.0" encoding="utf-8"?>
<p:tagLst xmlns:p="http://schemas.openxmlformats.org/presentationml/2006/main">
  <p:tag name="KSO_WM_DIAGRAM_VIRTUALLY_FRAME" val="{&quot;height&quot;:305.3196062992126,&quot;left&quot;:85.28062992125984,&quot;top&quot;:179.89543307086615,&quot;width&quot;:837.2193700787402}"/>
</p:tagLst>
</file>

<file path=ppt/tags/tag43.xml><?xml version="1.0" encoding="utf-8"?>
<p:tagLst xmlns:p="http://schemas.openxmlformats.org/presentationml/2006/main">
  <p:tag name="KSO_WM_DIAGRAM_VIRTUALLY_FRAME" val="{&quot;height&quot;:305.3196062992126,&quot;left&quot;:85.28062992125984,&quot;top&quot;:179.89543307086615,&quot;width&quot;:837.2193700787402}"/>
</p:tagLst>
</file>

<file path=ppt/tags/tag44.xml><?xml version="1.0" encoding="utf-8"?>
<p:tagLst xmlns:p="http://schemas.openxmlformats.org/presentationml/2006/main">
  <p:tag name="KSO_WM_DIAGRAM_VIRTUALLY_FRAME" val="{&quot;height&quot;:305.3196062992126,&quot;left&quot;:85.28062992125984,&quot;top&quot;:179.89543307086615,&quot;width&quot;:837.2193700787402}"/>
</p:tagLst>
</file>

<file path=ppt/tags/tag45.xml><?xml version="1.0" encoding="utf-8"?>
<p:tagLst xmlns:p="http://schemas.openxmlformats.org/presentationml/2006/main">
  <p:tag name="KSO_WM_DIAGRAM_VIRTUALLY_FRAME" val="{&quot;height&quot;:305.3196062992126,&quot;left&quot;:85.28062992125984,&quot;top&quot;:179.89543307086615,&quot;width&quot;:837.2193700787402}"/>
</p:tagLst>
</file>

<file path=ppt/tags/tag46.xml><?xml version="1.0" encoding="utf-8"?>
<p:tagLst xmlns:p="http://schemas.openxmlformats.org/presentationml/2006/main">
  <p:tag name="KSO_WM_DIAGRAM_VIRTUALLY_FRAME" val="{&quot;height&quot;:305.3196062992126,&quot;left&quot;:85.28062992125984,&quot;top&quot;:179.89543307086615,&quot;width&quot;:837.2193700787402}"/>
</p:tagLst>
</file>

<file path=ppt/tags/tag47.xml><?xml version="1.0" encoding="utf-8"?>
<p:tagLst xmlns:p="http://schemas.openxmlformats.org/presentationml/2006/main">
  <p:tag name="KSO_WM_DIAGRAM_VIRTUALLY_FRAME" val="{&quot;height&quot;:305.3196062992126,&quot;left&quot;:85.28062992125984,&quot;top&quot;:179.89543307086615,&quot;width&quot;:837.2193700787402}"/>
</p:tagLst>
</file>

<file path=ppt/tags/tag48.xml><?xml version="1.0" encoding="utf-8"?>
<p:tagLst xmlns:p="http://schemas.openxmlformats.org/presentationml/2006/main">
  <p:tag name="KSO_WM_DIAGRAM_VIRTUALLY_FRAME" val="{&quot;height&quot;:305.3196062992126,&quot;left&quot;:85.28062992125984,&quot;top&quot;:179.89543307086615,&quot;width&quot;:837.2193700787402}"/>
</p:tagLst>
</file>

<file path=ppt/tags/tag49.xml><?xml version="1.0" encoding="utf-8"?>
<p:tagLst xmlns:p="http://schemas.openxmlformats.org/presentationml/2006/main">
  <p:tag name="KSO_WM_DIAGRAM_VIRTUALLY_FRAME" val="{&quot;height&quot;:305.3196062992126,&quot;left&quot;:85.28062992125984,&quot;top&quot;:179.89543307086615,&quot;width&quot;:837.2193700787402}"/>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DIAGRAM_VIRTUALLY_FRAME" val="{&quot;height&quot;:305.3196062992126,&quot;left&quot;:85.28062992125984,&quot;top&quot;:179.89543307086615,&quot;width&quot;:837.2193700787402}"/>
</p:tagLst>
</file>

<file path=ppt/tags/tag51.xml><?xml version="1.0" encoding="utf-8"?>
<p:tagLst xmlns:p="http://schemas.openxmlformats.org/presentationml/2006/main">
  <p:tag name="KSO_WM_DIAGRAM_VIRTUALLY_FRAME" val="{&quot;height&quot;:305.3196062992126,&quot;left&quot;:85.28062992125984,&quot;top&quot;:179.89543307086615,&quot;width&quot;:837.2193700787402}"/>
</p:tagLst>
</file>

<file path=ppt/tags/tag52.xml><?xml version="1.0" encoding="utf-8"?>
<p:tagLst xmlns:p="http://schemas.openxmlformats.org/presentationml/2006/main">
  <p:tag name="KSO_WM_DIAGRAM_VIRTUALLY_FRAME" val="{&quot;height&quot;:305.3196062992126,&quot;left&quot;:87.46149606299213,&quot;top&quot;:179.89543307086615,&quot;width&quot;:835.0385039370079}"/>
</p:tagLst>
</file>

<file path=ppt/tags/tag53.xml><?xml version="1.0" encoding="utf-8"?>
<p:tagLst xmlns:p="http://schemas.openxmlformats.org/presentationml/2006/main">
  <p:tag name="KSO_WM_DIAGRAM_VIRTUALLY_FRAME" val="{&quot;height&quot;:305.3196062992126,&quot;left&quot;:85.28062992125984,&quot;top&quot;:179.89543307086615,&quot;width&quot;:837.2193700787402}"/>
</p:tagLst>
</file>

<file path=ppt/tags/tag54.xml><?xml version="1.0" encoding="utf-8"?>
<p:tagLst xmlns:p="http://schemas.openxmlformats.org/presentationml/2006/main">
  <p:tag name="KSO_WM_DIAGRAM_VIRTUALLY_FRAME" val="{&quot;height&quot;:305.3196062992126,&quot;left&quot;:85.28062992125984,&quot;top&quot;:179.89543307086615,&quot;width&quot;:837.2193700787402}"/>
</p:tagLst>
</file>

<file path=ppt/tags/tag55.xml><?xml version="1.0" encoding="utf-8"?>
<p:tagLst xmlns:p="http://schemas.openxmlformats.org/presentationml/2006/main">
  <p:tag name="KSO_WM_DIAGRAM_VIRTUALLY_FRAME" val="{&quot;height&quot;:305.3196062992126,&quot;left&quot;:85.28062992125984,&quot;top&quot;:179.89543307086615,&quot;width&quot;:837.2193700787402}"/>
</p:tagLst>
</file>

<file path=ppt/tags/tag56.xml><?xml version="1.0" encoding="utf-8"?>
<p:tagLst xmlns:p="http://schemas.openxmlformats.org/presentationml/2006/main">
  <p:tag name="KSO_WM_DIAGRAM_VIRTUALLY_FRAME" val="{&quot;height&quot;:305.3196062992126,&quot;left&quot;:85.28062992125984,&quot;top&quot;:179.89543307086615,&quot;width&quot;:837.2193700787402}"/>
</p:tagLst>
</file>

<file path=ppt/tags/tag57.xml><?xml version="1.0" encoding="utf-8"?>
<p:tagLst xmlns:p="http://schemas.openxmlformats.org/presentationml/2006/main">
  <p:tag name="KSO_WM_DIAGRAM_VIRTUALLY_FRAME" val="{&quot;height&quot;:305.3196062992126,&quot;left&quot;:85.28062992125984,&quot;top&quot;:179.89543307086615,&quot;width&quot;:837.2193700787402}"/>
</p:tagLst>
</file>

<file path=ppt/tags/tag58.xml><?xml version="1.0" encoding="utf-8"?>
<p:tagLst xmlns:p="http://schemas.openxmlformats.org/presentationml/2006/main">
  <p:tag name="KSO_WM_DIAGRAM_VIRTUALLY_FRAME" val="{&quot;height&quot;:305.3196062992126,&quot;left&quot;:85.28062992125984,&quot;top&quot;:179.89543307086615,&quot;width&quot;:837.2193700787402}"/>
</p:tagLst>
</file>

<file path=ppt/tags/tag59.xml><?xml version="1.0" encoding="utf-8"?>
<p:tagLst xmlns:p="http://schemas.openxmlformats.org/presentationml/2006/main">
  <p:tag name="KSO_WM_DIAGRAM_VIRTUALLY_FRAME" val="{&quot;height&quot;:305.3196062992126,&quot;left&quot;:85.28062992125984,&quot;top&quot;:179.89543307086615,&quot;width&quot;:837.219370078740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DIAGRAM_VIRTUALLY_FRAME" val="{&quot;height&quot;:305.3196062992126,&quot;left&quot;:85.28062992125984,&quot;top&quot;:179.89543307086615,&quot;width&quot;:837.2193700787402}"/>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DIAGRAM_VIRTUALLY_FRAME" val="{&quot;height&quot;:329.2,&quot;left&quot;:19,&quot;top&quot;:204.91480314960626,&quot;width&quot;:962.2}"/>
</p:tagLst>
</file>

<file path=ppt/tags/tag66.xml><?xml version="1.0" encoding="utf-8"?>
<p:tagLst xmlns:p="http://schemas.openxmlformats.org/presentationml/2006/main">
  <p:tag name="KSO_WM_DIAGRAM_VIRTUALLY_FRAME" val="{&quot;height&quot;:329.2,&quot;left&quot;:19,&quot;top&quot;:204.91480314960626,&quot;width&quot;:962.2}"/>
</p:tagLst>
</file>

<file path=ppt/tags/tag67.xml><?xml version="1.0" encoding="utf-8"?>
<p:tagLst xmlns:p="http://schemas.openxmlformats.org/presentationml/2006/main">
  <p:tag name="KSO_WM_DIAGRAM_VIRTUALLY_FRAME" val="{&quot;height&quot;:329.2,&quot;left&quot;:19,&quot;top&quot;:204.91480314960626,&quot;width&quot;:962.2}"/>
</p:tagLst>
</file>

<file path=ppt/tags/tag68.xml><?xml version="1.0" encoding="utf-8"?>
<p:tagLst xmlns:p="http://schemas.openxmlformats.org/presentationml/2006/main">
  <p:tag name="KSO_WM_DIAGRAM_VIRTUALLY_FRAME" val="{&quot;height&quot;:329.2,&quot;left&quot;:19,&quot;top&quot;:204.91480314960626,&quot;width&quot;:962.2}"/>
</p:tagLst>
</file>

<file path=ppt/tags/tag69.xml><?xml version="1.0" encoding="utf-8"?>
<p:tagLst xmlns:p="http://schemas.openxmlformats.org/presentationml/2006/main">
  <p:tag name="KSO_WM_DIAGRAM_VIRTUALLY_FRAME" val="{&quot;height&quot;:329.2,&quot;left&quot;:19,&quot;top&quot;:204.91480314960626,&quot;width&quot;:962.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329.2,&quot;left&quot;:19,&quot;top&quot;:204.91480314960626,&quot;width&quot;:962.2}"/>
</p:tagLst>
</file>

<file path=ppt/tags/tag71.xml><?xml version="1.0" encoding="utf-8"?>
<p:tagLst xmlns:p="http://schemas.openxmlformats.org/presentationml/2006/main">
  <p:tag name="KSO_WM_DIAGRAM_VIRTUALLY_FRAME" val="{&quot;height&quot;:329.2,&quot;left&quot;:19,&quot;top&quot;:204.91480314960626,&quot;width&quot;:962.2}"/>
</p:tagLst>
</file>

<file path=ppt/tags/tag72.xml><?xml version="1.0" encoding="utf-8"?>
<p:tagLst xmlns:p="http://schemas.openxmlformats.org/presentationml/2006/main">
  <p:tag name="KSO_WM_DIAGRAM_VIRTUALLY_FRAME" val="{&quot;height&quot;:329.2,&quot;left&quot;:19,&quot;top&quot;:204.91480314960626,&quot;width&quot;:962.2}"/>
</p:tagLst>
</file>

<file path=ppt/tags/tag73.xml><?xml version="1.0" encoding="utf-8"?>
<p:tagLst xmlns:p="http://schemas.openxmlformats.org/presentationml/2006/main">
  <p:tag name="KSO_WM_DIAGRAM_VIRTUALLY_FRAME" val="{&quot;height&quot;:329.2,&quot;left&quot;:19,&quot;top&quot;:204.91480314960626,&quot;width&quot;:962.2}"/>
</p:tagLst>
</file>

<file path=ppt/tags/tag74.xml><?xml version="1.0" encoding="utf-8"?>
<p:tagLst xmlns:p="http://schemas.openxmlformats.org/presentationml/2006/main">
  <p:tag name="KSO_WM_DIAGRAM_VIRTUALLY_FRAME" val="{&quot;height&quot;:329.2,&quot;left&quot;:19,&quot;top&quot;:204.91480314960626,&quot;width&quot;:962.2}"/>
</p:tagLst>
</file>

<file path=ppt/tags/tag75.xml><?xml version="1.0" encoding="utf-8"?>
<p:tagLst xmlns:p="http://schemas.openxmlformats.org/presentationml/2006/main">
  <p:tag name="KSO_WM_DIAGRAM_VIRTUALLY_FRAME" val="{&quot;height&quot;:329.2,&quot;left&quot;:19,&quot;top&quot;:204.91480314960626,&quot;width&quot;:962.2}"/>
</p:tagLst>
</file>

<file path=ppt/tags/tag76.xml><?xml version="1.0" encoding="utf-8"?>
<p:tagLst xmlns:p="http://schemas.openxmlformats.org/presentationml/2006/main">
  <p:tag name="KSO_WM_DIAGRAM_VIRTUALLY_FRAME" val="{&quot;height&quot;:329.2,&quot;left&quot;:19,&quot;top&quot;:204.91480314960626,&quot;width&quot;:962.2}"/>
</p:tagLst>
</file>

<file path=ppt/tags/tag77.xml><?xml version="1.0" encoding="utf-8"?>
<p:tagLst xmlns:p="http://schemas.openxmlformats.org/presentationml/2006/main">
  <p:tag name="KSO_WM_DIAGRAM_VIRTUALLY_FRAME" val="{&quot;height&quot;:329.2,&quot;left&quot;:19,&quot;top&quot;:204.91480314960626,&quot;width&quot;:962.2}"/>
</p:tagLst>
</file>

<file path=ppt/tags/tag78.xml><?xml version="1.0" encoding="utf-8"?>
<p:tagLst xmlns:p="http://schemas.openxmlformats.org/presentationml/2006/main">
  <p:tag name="KSO_WM_DIAGRAM_VIRTUALLY_FRAME" val="{&quot;height&quot;:329.2,&quot;left&quot;:19,&quot;top&quot;:204.91480314960626,&quot;width&quot;:962.2}"/>
</p:tagLst>
</file>

<file path=ppt/tags/tag79.xml><?xml version="1.0" encoding="utf-8"?>
<p:tagLst xmlns:p="http://schemas.openxmlformats.org/presentationml/2006/main">
  <p:tag name="KSO_WM_DIAGRAM_VIRTUALLY_FRAME" val="{&quot;height&quot;:329.2,&quot;left&quot;:19,&quot;top&quot;:204.91480314960626,&quot;width&quot;:962.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DIAGRAM_VIRTUALLY_FRAME" val="{&quot;height&quot;:329.2,&quot;left&quot;:19,&quot;top&quot;:204.91480314960626,&quot;width&quot;:962.2}"/>
</p:tagLst>
</file>

<file path=ppt/tags/tag81.xml><?xml version="1.0" encoding="utf-8"?>
<p:tagLst xmlns:p="http://schemas.openxmlformats.org/presentationml/2006/main">
  <p:tag name="KSO_WM_DIAGRAM_VIRTUALLY_FRAME" val="{&quot;height&quot;:329.2,&quot;left&quot;:19,&quot;top&quot;:204.91480314960626,&quot;width&quot;:962.2}"/>
</p:tagLst>
</file>

<file path=ppt/tags/tag82.xml><?xml version="1.0" encoding="utf-8"?>
<p:tagLst xmlns:p="http://schemas.openxmlformats.org/presentationml/2006/main">
  <p:tag name="KSO_WM_DIAGRAM_VIRTUALLY_FRAME" val="{&quot;height&quot;:329.2,&quot;left&quot;:19,&quot;top&quot;:204.91480314960626,&quot;width&quot;:962.2}"/>
</p:tagLst>
</file>

<file path=ppt/tags/tag83.xml><?xml version="1.0" encoding="utf-8"?>
<p:tagLst xmlns:p="http://schemas.openxmlformats.org/presentationml/2006/main">
  <p:tag name="KSO_WM_DIAGRAM_VIRTUALLY_FRAME" val="{&quot;height&quot;:329.2,&quot;left&quot;:19,&quot;top&quot;:204.91480314960626,&quot;width&quot;:962.2}"/>
</p:tagLst>
</file>

<file path=ppt/tags/tag84.xml><?xml version="1.0" encoding="utf-8"?>
<p:tagLst xmlns:p="http://schemas.openxmlformats.org/presentationml/2006/main">
  <p:tag name="KSO_WM_DIAGRAM_VIRTUALLY_FRAME" val="{&quot;height&quot;:329.2,&quot;left&quot;:19,&quot;top&quot;:204.91480314960626,&quot;width&quot;:962.2}"/>
</p:tagLst>
</file>

<file path=ppt/tags/tag85.xml><?xml version="1.0" encoding="utf-8"?>
<p:tagLst xmlns:p="http://schemas.openxmlformats.org/presentationml/2006/main">
  <p:tag name="KSO_WM_DIAGRAM_VIRTUALLY_FRAME" val="{&quot;height&quot;:329.2,&quot;left&quot;:19,&quot;top&quot;:204.91480314960626,&quot;width&quot;:962.2}"/>
</p:tagLst>
</file>

<file path=ppt/tags/tag86.xml><?xml version="1.0" encoding="utf-8"?>
<p:tagLst xmlns:p="http://schemas.openxmlformats.org/presentationml/2006/main">
  <p:tag name="KSO_WM_DIAGRAM_VIRTUALLY_FRAME" val="{&quot;height&quot;:329.2,&quot;left&quot;:19,&quot;top&quot;:204.91480314960626,&quot;width&quot;:962.2}"/>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DIAGRAM_VIRTUALLY_FRAME" val="{&quot;height&quot;:292.38771653543307,&quot;left&quot;:141.95133858267715,&quot;top&quot;:173.7535433070866,&quot;width&quot;:728.5974803149606}"/>
</p:tagLst>
</file>

<file path=ppt/tags/tag94.xml><?xml version="1.0" encoding="utf-8"?>
<p:tagLst xmlns:p="http://schemas.openxmlformats.org/presentationml/2006/main">
  <p:tag name="KSO_WM_DIAGRAM_VIRTUALLY_FRAME" val="{&quot;height&quot;:292.38771653543307,&quot;left&quot;:141.95133858267715,&quot;top&quot;:173.7535433070866,&quot;width&quot;:728.5974803149606}"/>
</p:tagLst>
</file>

<file path=ppt/tags/tag95.xml><?xml version="1.0" encoding="utf-8"?>
<p:tagLst xmlns:p="http://schemas.openxmlformats.org/presentationml/2006/main">
  <p:tag name="KSO_WM_DIAGRAM_VIRTUALLY_FRAME" val="{&quot;height&quot;:292.38771653543307,&quot;left&quot;:141.95133858267715,&quot;top&quot;:173.7535433070866,&quot;width&quot;:728.5974803149606}"/>
</p:tagLst>
</file>

<file path=ppt/tags/tag96.xml><?xml version="1.0" encoding="utf-8"?>
<p:tagLst xmlns:p="http://schemas.openxmlformats.org/presentationml/2006/main">
  <p:tag name="KSO_WM_DIAGRAM_VIRTUALLY_FRAME" val="{&quot;height&quot;:292.38771653543307,&quot;left&quot;:141.95133858267715,&quot;top&quot;:173.7535433070866,&quot;width&quot;:728.5974803149606}"/>
</p:tagLst>
</file>

<file path=ppt/tags/tag97.xml><?xml version="1.0" encoding="utf-8"?>
<p:tagLst xmlns:p="http://schemas.openxmlformats.org/presentationml/2006/main">
  <p:tag name="KSO_WM_DIAGRAM_VIRTUALLY_FRAME" val="{&quot;height&quot;:292.38771653543307,&quot;left&quot;:141.95133858267715,&quot;top&quot;:173.7535433070866,&quot;width&quot;:728.5974803149606}"/>
</p:tagLst>
</file>

<file path=ppt/tags/tag98.xml><?xml version="1.0" encoding="utf-8"?>
<p:tagLst xmlns:p="http://schemas.openxmlformats.org/presentationml/2006/main">
  <p:tag name="KSO_WM_DIAGRAM_VIRTUALLY_FRAME" val="{&quot;height&quot;:292.38771653543307,&quot;left&quot;:141.95133858267715,&quot;top&quot;:173.7535433070866,&quot;width&quot;:728.5974803149606}"/>
</p:tagLst>
</file>

<file path=ppt/tags/tag99.xml><?xml version="1.0" encoding="utf-8"?>
<p:tagLst xmlns:p="http://schemas.openxmlformats.org/presentationml/2006/main">
  <p:tag name="KSO_WM_DIAGRAM_VIRTUALLY_FRAME" val="{&quot;height&quot;:292.38771653543307,&quot;left&quot;:141.95133858267715,&quot;top&quot;:173.7535433070866,&quot;width&quot;:728.5974803149606}"/>
</p:tagLst>
</file>

<file path=ppt/theme/theme1.xml><?xml version="1.0" encoding="utf-8"?>
<a:theme xmlns:a="http://schemas.openxmlformats.org/drawingml/2006/main" name="Office Theme">
  <a:themeElements>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fontScheme name="Office 主题">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10.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11.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12.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13.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14.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15.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16.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17.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18.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19.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2.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20.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21.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22.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23.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24.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3.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4.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5.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6.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7.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8.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ppt/theme/themeOverride9.xml><?xml version="1.0" encoding="utf-8"?>
<a:themeOverride xmlns:a="http://schemas.openxmlformats.org/drawingml/2006/main">
  <a:clrScheme name="自定义 485">
    <a:dk1>
      <a:srgbClr val="000000"/>
    </a:dk1>
    <a:lt1>
      <a:srgbClr val="FFFFFF"/>
    </a:lt1>
    <a:dk2>
      <a:srgbClr val="768395"/>
    </a:dk2>
    <a:lt2>
      <a:srgbClr val="F0F0F0"/>
    </a:lt2>
    <a:accent1>
      <a:srgbClr val="0F8EC6"/>
    </a:accent1>
    <a:accent2>
      <a:srgbClr val="40B3C8"/>
    </a:accent2>
    <a:accent3>
      <a:srgbClr val="00BBEE"/>
    </a:accent3>
    <a:accent4>
      <a:srgbClr val="2EA660"/>
    </a:accent4>
    <a:accent5>
      <a:srgbClr val="EA8326"/>
    </a:accent5>
    <a:accent6>
      <a:srgbClr val="F1C74C"/>
    </a:accent6>
    <a:hlink>
      <a:srgbClr val="046DA3"/>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4586</Words>
  <Application>WPS 演示</Application>
  <PresentationFormat>自定义</PresentationFormat>
  <Paragraphs>515</Paragraphs>
  <Slides>26</Slides>
  <Notes>26</Notes>
  <HiddenSlides>0</HiddenSlides>
  <MMClips>1</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26</vt:i4>
      </vt:variant>
    </vt:vector>
  </HeadingPairs>
  <TitlesOfParts>
    <vt:vector size="47" baseType="lpstr">
      <vt:lpstr>Arial</vt:lpstr>
      <vt:lpstr>宋体</vt:lpstr>
      <vt:lpstr>Wingdings</vt:lpstr>
      <vt:lpstr>Calibri</vt:lpstr>
      <vt:lpstr>印品黑体</vt:lpstr>
      <vt:lpstr>黑体</vt:lpstr>
      <vt:lpstr>微软雅黑</vt:lpstr>
      <vt:lpstr>Wingdings</vt:lpstr>
      <vt:lpstr>楷体</vt:lpstr>
      <vt:lpstr>Times New Roman</vt:lpstr>
      <vt:lpstr>Open Sans</vt:lpstr>
      <vt:lpstr>Segoe Print</vt:lpstr>
      <vt:lpstr>冬青黑体简体中文 W3</vt:lpstr>
      <vt:lpstr>Arial Unicode MS</vt:lpstr>
      <vt:lpstr>汉仪君黑-45简</vt:lpstr>
      <vt:lpstr>STIXGeneral-Bold</vt:lpstr>
      <vt:lpstr>汉仪劲楷简</vt:lpstr>
      <vt:lpstr>楷体_GB2312</vt:lpstr>
      <vt:lpstr>汉仪秀英体简</vt:lpstr>
      <vt:lpstr>Office Theme</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bt795</dc:title>
  <dc:creator/>
  <cp:lastModifiedBy>啾</cp:lastModifiedBy>
  <cp:revision>136</cp:revision>
  <dcterms:created xsi:type="dcterms:W3CDTF">2017-01-12T18:13:00Z</dcterms:created>
  <dcterms:modified xsi:type="dcterms:W3CDTF">2025-06-23T03:38:06Z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76C567DE61CE4FB2A72393E11C61EC84_13</vt:lpwstr>
  </property>
  <property fmtid="{D5CDD505-2E9C-101B-9397-08002B2CF9AE}" pid="3" name="KSOProductBuildVer">
    <vt:lpwstr>2052-12.1.0.21541</vt:lpwstr>
  </property>
</Properties>
</file>