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63" r:id="rId4"/>
    <p:sldMasterId id="2147483665" r:id="rId5"/>
    <p:sldMasterId id="2147483667" r:id="rId6"/>
    <p:sldMasterId id="2147483669" r:id="rId7"/>
    <p:sldMasterId id="2147483671" r:id="rId8"/>
    <p:sldMasterId id="2147483673" r:id="rId9"/>
    <p:sldMasterId id="2147483675" r:id="rId10"/>
    <p:sldMasterId id="2147483677" r:id="rId11"/>
    <p:sldMasterId id="2147483679" r:id="rId12"/>
    <p:sldMasterId id="2147483681" r:id="rId13"/>
  </p:sldMasterIdLst>
  <p:notesMasterIdLst>
    <p:notesMasterId r:id="rId30"/>
  </p:notesMasterIdLst>
  <p:sldIdLst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3A2FF"/>
    <a:srgbClr val="B1B1B1"/>
    <a:srgbClr val="8BA1C4"/>
    <a:srgbClr val="99ADCB"/>
    <a:srgbClr val="B7B7B7"/>
    <a:srgbClr val="A5B6D1"/>
    <a:srgbClr val="73A8FF"/>
    <a:srgbClr val="CDCDCD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398" autoAdjust="0"/>
    <p:restoredTop sz="94667" autoAdjust="0"/>
  </p:normalViewPr>
  <p:slideViewPr>
    <p:cSldViewPr snapToGrid="0" showGuides="1">
      <p:cViewPr varScale="1">
        <p:scale>
          <a:sx n="10" d="100"/>
          <a:sy n="10" d="100"/>
        </p:scale>
        <p:origin x="-197" y="432"/>
      </p:cViewPr>
      <p:guideLst>
        <p:guide orient="horz" pos="2160"/>
        <p:guide pos="38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396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CE624-3660-4035-AB45-CE49DDC2C6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F825-9C29-43CC-BB96-80A60E9689F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../media/image2.png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image" Target="../media/image1.png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image" Target="../media/image2.png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7" Type="http://schemas.openxmlformats.org/officeDocument/2006/relationships/tags" Target="../tags/tag160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213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7" Type="http://schemas.openxmlformats.org/officeDocument/2006/relationships/tags" Target="../tags/tag230.xml"/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7" Type="http://schemas.openxmlformats.org/officeDocument/2006/relationships/tags" Target="../tags/tag248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7" Type="http://schemas.openxmlformats.org/officeDocument/2006/relationships/tags" Target="../tags/tag266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03.xml"/><Relationship Id="rId8" Type="http://schemas.openxmlformats.org/officeDocument/2006/relationships/tags" Target="../tags/tag302.xml"/><Relationship Id="rId7" Type="http://schemas.openxmlformats.org/officeDocument/2006/relationships/tags" Target="../tags/tag301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image" Target="../media/image1.png"/><Relationship Id="rId10" Type="http://schemas.openxmlformats.org/officeDocument/2006/relationships/tags" Target="../tags/tag304.xml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image" Target="../media/image1.png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38052" b="9236"/>
          <a:stretch>
            <a:fillRect/>
          </a:stretch>
        </p:blipFill>
        <p:spPr>
          <a:xfrm>
            <a:off x="0" y="1844324"/>
            <a:ext cx="9266198" cy="5013676"/>
          </a:xfrm>
          <a:custGeom>
            <a:avLst/>
            <a:gdLst>
              <a:gd name="connsiteX0" fmla="*/ 0 w 8263308"/>
              <a:gd name="connsiteY0" fmla="*/ 0 h 4471041"/>
              <a:gd name="connsiteX1" fmla="*/ 8263308 w 8263308"/>
              <a:gd name="connsiteY1" fmla="*/ 0 h 4471041"/>
              <a:gd name="connsiteX2" fmla="*/ 8263308 w 8263308"/>
              <a:gd name="connsiteY2" fmla="*/ 4471041 h 4471041"/>
              <a:gd name="connsiteX3" fmla="*/ 0 w 8263308"/>
              <a:gd name="connsiteY3" fmla="*/ 4471041 h 447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308" h="4471041">
                <a:moveTo>
                  <a:pt x="0" y="0"/>
                </a:moveTo>
                <a:lnTo>
                  <a:pt x="8263308" y="0"/>
                </a:lnTo>
                <a:lnTo>
                  <a:pt x="8263308" y="4471041"/>
                </a:lnTo>
                <a:lnTo>
                  <a:pt x="0" y="4471041"/>
                </a:lnTo>
                <a:close/>
              </a:path>
            </a:pathLst>
          </a:custGeom>
        </p:spPr>
      </p:pic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 userDrawn="1">
            <p:custDataLst>
              <p:tags r:id="rId6"/>
            </p:custDataLst>
          </p:nvPr>
        </p:nvCxnSpPr>
        <p:spPr>
          <a:xfrm>
            <a:off x="11470255" y="19701"/>
            <a:ext cx="0" cy="683831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 userDrawn="1">
            <p:custDataLst>
              <p:tags r:id="rId7"/>
            </p:custDataLst>
          </p:nvPr>
        </p:nvSpPr>
        <p:spPr>
          <a:xfrm>
            <a:off x="6776966" y="1350564"/>
            <a:ext cx="4156873" cy="4156873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idx="17826049" hasCustomPrompt="1"/>
            <p:custDataLst>
              <p:tags r:id="rId11"/>
            </p:custDataLst>
          </p:nvPr>
        </p:nvSpPr>
        <p:spPr>
          <a:xfrm>
            <a:off x="1016000" y="3530600"/>
            <a:ext cx="6352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7826561" hasCustomPrompt="1"/>
            <p:custDataLst>
              <p:tags r:id="rId12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01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4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 userDrawn="1">
            <p:custDataLst>
              <p:tags r:id="rId6"/>
            </p:custDataLst>
          </p:nvPr>
        </p:nvCxnSpPr>
        <p:spPr>
          <a:xfrm>
            <a:off x="11470255" y="12081"/>
            <a:ext cx="0" cy="6840000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pic>
        <p:nvPicPr>
          <p:cNvPr id="18" name="图片 6" descr="图片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ph type="body" idx="17826305" hasCustomPrompt="1"/>
            <p:custDataLst>
              <p:tags r:id="rId12"/>
            </p:custDataLst>
          </p:nvPr>
        </p:nvSpPr>
        <p:spPr>
          <a:xfrm>
            <a:off x="1016000" y="2667000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1" spc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THE END</a:t>
            </a:r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ctrTitle" idx="17826049" hasCustomPrompt="1"/>
            <p:custDataLst>
              <p:tags r:id="rId13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38052" b="9236"/>
          <a:stretch>
            <a:fillRect/>
          </a:stretch>
        </p:blipFill>
        <p:spPr>
          <a:xfrm>
            <a:off x="0" y="1844324"/>
            <a:ext cx="9266198" cy="5013676"/>
          </a:xfrm>
          <a:custGeom>
            <a:avLst/>
            <a:gdLst>
              <a:gd name="connsiteX0" fmla="*/ 0 w 8263308"/>
              <a:gd name="connsiteY0" fmla="*/ 0 h 4471041"/>
              <a:gd name="connsiteX1" fmla="*/ 8263308 w 8263308"/>
              <a:gd name="connsiteY1" fmla="*/ 0 h 4471041"/>
              <a:gd name="connsiteX2" fmla="*/ 8263308 w 8263308"/>
              <a:gd name="connsiteY2" fmla="*/ 4471041 h 4471041"/>
              <a:gd name="connsiteX3" fmla="*/ 0 w 8263308"/>
              <a:gd name="connsiteY3" fmla="*/ 4471041 h 447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63308" h="4471041">
                <a:moveTo>
                  <a:pt x="0" y="0"/>
                </a:moveTo>
                <a:lnTo>
                  <a:pt x="8263308" y="0"/>
                </a:lnTo>
                <a:lnTo>
                  <a:pt x="8263308" y="4471041"/>
                </a:lnTo>
                <a:lnTo>
                  <a:pt x="0" y="4471041"/>
                </a:lnTo>
                <a:close/>
              </a:path>
            </a:pathLst>
          </a:custGeom>
        </p:spPr>
      </p:pic>
      <p:sp>
        <p:nvSpPr>
          <p:cNvPr id="15" name="任意多边形: 形状 1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WPS灵秀黑" charset="-122"/>
              <a:ea typeface="WPS灵秀黑" charset="-122"/>
            </a:endParaRPr>
          </a:p>
        </p:txBody>
      </p:sp>
      <p:cxnSp>
        <p:nvCxnSpPr>
          <p:cNvPr id="16" name="直接连接符 15"/>
          <p:cNvCxnSpPr/>
          <p:nvPr userDrawn="1">
            <p:custDataLst>
              <p:tags r:id="rId6"/>
            </p:custDataLst>
          </p:nvPr>
        </p:nvCxnSpPr>
        <p:spPr>
          <a:xfrm>
            <a:off x="11470255" y="19701"/>
            <a:ext cx="0" cy="683831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8" name="椭圆 17"/>
          <p:cNvSpPr/>
          <p:nvPr userDrawn="1">
            <p:custDataLst>
              <p:tags r:id="rId7"/>
            </p:custDataLst>
          </p:nvPr>
        </p:nvSpPr>
        <p:spPr>
          <a:xfrm>
            <a:off x="6776966" y="1350564"/>
            <a:ext cx="4156873" cy="4156873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WPS灵秀黑" charset="-122"/>
              <a:ea typeface="WPS灵秀黑" charset="-122"/>
              <a:sym typeface="+mn-ea"/>
            </a:endParaRPr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6387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 idx="16388" hasCustomPrompt="1"/>
            <p:custDataLst>
              <p:tags r:id="rId11"/>
            </p:custDataLst>
          </p:nvPr>
        </p:nvSpPr>
        <p:spPr>
          <a:xfrm>
            <a:off x="1016000" y="3530600"/>
            <a:ext cx="6352117" cy="1524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6389" hasCustomPrompt="1"/>
            <p:custDataLst>
              <p:tags r:id="rId12"/>
            </p:custDataLst>
          </p:nvPr>
        </p:nvSpPr>
        <p:spPr>
          <a:xfrm>
            <a:off x="1016000" y="1905000"/>
            <a:ext cx="1527175" cy="1524000"/>
          </a:xfrm>
        </p:spPr>
        <p:txBody>
          <a:bodyPr vert="horz" wrap="none" lIns="0" tIns="0" rIns="0" bIns="0" anchor="ctr">
            <a:normAutofit/>
          </a:bodyPr>
          <a:lstStyle>
            <a:lvl1pPr marL="0" indent="0" algn="l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01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5257800" y="5029200"/>
            <a:ext cx="50800" cy="1219200"/>
          </a:xfrm>
          <a:custGeom>
            <a:avLst/>
            <a:gdLst>
              <a:gd name="connisteX0" fmla="*/ 0 w 50800"/>
              <a:gd name="connsiteY0" fmla="*/ 25400 h 1219200"/>
              <a:gd name="connisteX1" fmla="*/ 25400 w 50800"/>
              <a:gd name="connsiteY1" fmla="*/ 0 h 1219200"/>
              <a:gd name="connisteX2" fmla="*/ 25400 w 50800"/>
              <a:gd name="connsiteY2" fmla="*/ 0 h 1219200"/>
              <a:gd name="connisteX3" fmla="*/ 50800 w 50800"/>
              <a:gd name="connsiteY3" fmla="*/ 25400 h 1219200"/>
              <a:gd name="connisteX4" fmla="*/ 50800 w 50800"/>
              <a:gd name="connsiteY4" fmla="*/ 1193800 h 1219200"/>
              <a:gd name="connisteX5" fmla="*/ 25400 w 50800"/>
              <a:gd name="connsiteY5" fmla="*/ 1219200 h 1219200"/>
              <a:gd name="connisteX6" fmla="*/ 25400 w 50800"/>
              <a:gd name="connsiteY6" fmla="*/ 1219200 h 1219200"/>
              <a:gd name="connisteX7" fmla="*/ 0 w 50800"/>
              <a:gd name="connsiteY7" fmla="*/ 1193800 h 1219200"/>
              <a:gd name="connisteX8" fmla="*/ 0 w 50800"/>
              <a:gd name="connsiteY8" fmla="*/ 254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219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193800"/>
                </a:lnTo>
                <a:cubicBezTo>
                  <a:pt x="50800" y="1207828"/>
                  <a:pt x="39428" y="1219200"/>
                  <a:pt x="25400" y="1219200"/>
                </a:cubicBezTo>
                <a:lnTo>
                  <a:pt x="25400" y="1219200"/>
                </a:lnTo>
                <a:cubicBezTo>
                  <a:pt x="11372" y="1219200"/>
                  <a:pt x="0" y="1207828"/>
                  <a:pt x="0" y="1193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5029200"/>
            <a:ext cx="6172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7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2895600"/>
          </a:xfrm>
          <a:custGeom>
            <a:avLst/>
            <a:gdLst>
              <a:gd name="connisteX0" fmla="*/ 0 w 10972800"/>
              <a:gd name="connsiteY0" fmla="*/ 203200 h 2895600"/>
              <a:gd name="connisteX1" fmla="*/ 203200 w 10972800"/>
              <a:gd name="connsiteY1" fmla="*/ 0 h 2895600"/>
              <a:gd name="connisteX2" fmla="*/ 10769600 w 10972800"/>
              <a:gd name="connsiteY2" fmla="*/ 0 h 2895600"/>
              <a:gd name="connisteX3" fmla="*/ 10972800 w 10972800"/>
              <a:gd name="connsiteY3" fmla="*/ 203200 h 2895600"/>
              <a:gd name="connisteX4" fmla="*/ 10972800 w 10972800"/>
              <a:gd name="connsiteY4" fmla="*/ 2692400 h 2895600"/>
              <a:gd name="connisteX5" fmla="*/ 10769600 w 10972800"/>
              <a:gd name="connsiteY5" fmla="*/ 2895600 h 2895600"/>
              <a:gd name="connisteX6" fmla="*/ 203200 w 10972800"/>
              <a:gd name="connsiteY6" fmla="*/ 2895600 h 2895600"/>
              <a:gd name="connisteX7" fmla="*/ 0 w 10972800"/>
              <a:gd name="connsiteY7" fmla="*/ 2692400 h 2895600"/>
              <a:gd name="connisteX8" fmla="*/ 0 w 10972800"/>
              <a:gd name="connsiteY8" fmla="*/ 203200 h 289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9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92400"/>
                </a:lnTo>
                <a:cubicBezTo>
                  <a:pt x="10972800" y="2804624"/>
                  <a:pt x="10881824" y="2895600"/>
                  <a:pt x="10769600" y="2895600"/>
                </a:cubicBezTo>
                <a:lnTo>
                  <a:pt x="203200" y="2895600"/>
                </a:lnTo>
                <a:cubicBezTo>
                  <a:pt x="90976" y="2895600"/>
                  <a:pt x="0" y="2804624"/>
                  <a:pt x="0" y="2692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724400"/>
            <a:ext cx="10972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6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3340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4216400"/>
            <a:ext cx="50800" cy="1524000"/>
          </a:xfrm>
          <a:custGeom>
            <a:avLst/>
            <a:gdLst>
              <a:gd name="connisteX0" fmla="*/ 0 w 50800"/>
              <a:gd name="connsiteY0" fmla="*/ 25400 h 1524000"/>
              <a:gd name="connisteX1" fmla="*/ 25400 w 50800"/>
              <a:gd name="connsiteY1" fmla="*/ 0 h 1524000"/>
              <a:gd name="connisteX2" fmla="*/ 25400 w 50800"/>
              <a:gd name="connsiteY2" fmla="*/ 0 h 1524000"/>
              <a:gd name="connisteX3" fmla="*/ 50800 w 50800"/>
              <a:gd name="connsiteY3" fmla="*/ 25400 h 1524000"/>
              <a:gd name="connisteX4" fmla="*/ 50800 w 50800"/>
              <a:gd name="connsiteY4" fmla="*/ 1498600 h 1524000"/>
              <a:gd name="connisteX5" fmla="*/ 25400 w 50800"/>
              <a:gd name="connsiteY5" fmla="*/ 1524000 h 1524000"/>
              <a:gd name="connisteX6" fmla="*/ 25400 w 50800"/>
              <a:gd name="connsiteY6" fmla="*/ 1524000 h 1524000"/>
              <a:gd name="connisteX7" fmla="*/ 0 w 50800"/>
              <a:gd name="connsiteY7" fmla="*/ 1498600 h 1524000"/>
              <a:gd name="connisteX8" fmla="*/ 0 w 50800"/>
              <a:gd name="connsiteY8" fmla="*/ 254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524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498600"/>
                </a:lnTo>
                <a:cubicBezTo>
                  <a:pt x="50800" y="1512628"/>
                  <a:pt x="39428" y="1524000"/>
                  <a:pt x="25400" y="1524000"/>
                </a:cubicBezTo>
                <a:lnTo>
                  <a:pt x="25400" y="1524000"/>
                </a:lnTo>
                <a:cubicBezTo>
                  <a:pt x="11372" y="1524000"/>
                  <a:pt x="0" y="1512628"/>
                  <a:pt x="0" y="1498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216400"/>
            <a:ext cx="10820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839788" y="565200"/>
            <a:ext cx="1609599" cy="1081088"/>
          </a:xfrm>
        </p:spPr>
        <p:txBody>
          <a:bodyPr wrap="square"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105400" y="2667000"/>
            <a:ext cx="6019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863600"/>
            <a:ext cx="50800" cy="1524000"/>
          </a:xfrm>
          <a:custGeom>
            <a:avLst/>
            <a:gdLst>
              <a:gd name="connisteX0" fmla="*/ 0 w 50800"/>
              <a:gd name="connsiteY0" fmla="*/ 25400 h 1524000"/>
              <a:gd name="connisteX1" fmla="*/ 25400 w 50800"/>
              <a:gd name="connsiteY1" fmla="*/ 0 h 1524000"/>
              <a:gd name="connisteX2" fmla="*/ 25400 w 50800"/>
              <a:gd name="connsiteY2" fmla="*/ 0 h 1524000"/>
              <a:gd name="connisteX3" fmla="*/ 50800 w 50800"/>
              <a:gd name="connsiteY3" fmla="*/ 25400 h 1524000"/>
              <a:gd name="connisteX4" fmla="*/ 50800 w 50800"/>
              <a:gd name="connsiteY4" fmla="*/ 1498600 h 1524000"/>
              <a:gd name="connisteX5" fmla="*/ 25400 w 50800"/>
              <a:gd name="connsiteY5" fmla="*/ 1524000 h 1524000"/>
              <a:gd name="connisteX6" fmla="*/ 25400 w 50800"/>
              <a:gd name="connsiteY6" fmla="*/ 1524000 h 1524000"/>
              <a:gd name="connisteX7" fmla="*/ 0 w 50800"/>
              <a:gd name="connsiteY7" fmla="*/ 1498600 h 1524000"/>
              <a:gd name="connisteX8" fmla="*/ 0 w 50800"/>
              <a:gd name="connsiteY8" fmla="*/ 254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524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498600"/>
                </a:lnTo>
                <a:cubicBezTo>
                  <a:pt x="50800" y="1512628"/>
                  <a:pt x="39428" y="1524000"/>
                  <a:pt x="25400" y="1524000"/>
                </a:cubicBezTo>
                <a:lnTo>
                  <a:pt x="25400" y="1524000"/>
                </a:lnTo>
                <a:cubicBezTo>
                  <a:pt x="11372" y="1524000"/>
                  <a:pt x="0" y="1512628"/>
                  <a:pt x="0" y="1498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863600"/>
            <a:ext cx="678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3124200"/>
            <a:ext cx="50292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WPS灵秀黑" charset="-122"/>
              <a:ea typeface="WPS灵秀黑" charset="-122"/>
              <a:sym typeface="+mn-ea"/>
            </a:endParaRPr>
          </a:p>
        </p:txBody>
      </p:sp>
      <p:sp>
        <p:nvSpPr>
          <p:cNvPr id="15" name="椭圆 14"/>
          <p:cNvSpPr/>
          <p:nvPr userDrawn="1">
            <p:custDataLst>
              <p:tags r:id="rId4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WPS灵秀黑" charset="-122"/>
              <a:ea typeface="WPS灵秀黑" charset="-122"/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WPS灵秀黑" charset="-122"/>
              <a:ea typeface="WPS灵秀黑" charset="-122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6"/>
            </p:custDataLst>
          </p:nvPr>
        </p:nvCxnSpPr>
        <p:spPr>
          <a:xfrm>
            <a:off x="11470255" y="12081"/>
            <a:ext cx="0" cy="6840000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8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pic>
        <p:nvPicPr>
          <p:cNvPr id="18" name="图片 6" descr="图片1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7" name="副标题 2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1016000" y="2667000"/>
            <a:ext cx="54493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1" spc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THE END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3"/>
            </p:custDataLst>
          </p:nvPr>
        </p:nvSpPr>
        <p:spPr>
          <a:xfrm>
            <a:off x="1016000" y="3175000"/>
            <a:ext cx="5451122" cy="1016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5" name="椭圆 14"/>
          <p:cNvSpPr/>
          <p:nvPr userDrawn="1">
            <p:custDataLst>
              <p:tags r:id="rId4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WPS灵秀黑" charset="-122"/>
              <a:ea typeface="WPS灵秀黑" charset="-122"/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cxnSp>
        <p:nvCxnSpPr>
          <p:cNvPr id="17" name="直接连接符 16"/>
          <p:cNvCxnSpPr/>
          <p:nvPr userDrawn="1">
            <p:custDataLst>
              <p:tags r:id="rId6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7" name="日期占位符 3"/>
          <p:cNvSpPr>
            <a:spLocks noGrp="1"/>
          </p:cNvSpPr>
          <p:nvPr>
            <p:ph type="dt" sz="half" idx="16385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6386"/>
            <p:custDataLst>
              <p:tags r:id="rId8"/>
            </p:custDataLst>
          </p:nvPr>
        </p:nvSpPr>
        <p:spPr/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6387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日期时间占位符 7"/>
          <p:cNvSpPr>
            <a:spLocks noGrp="1"/>
          </p:cNvSpPr>
          <p:nvPr>
            <p:ph type="body" sz="quarter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20XX YEAR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ctrTitle" idx="16388" hasCustomPrompt="1"/>
            <p:custDataLst>
              <p:tags r:id="rId13"/>
            </p:custDataLst>
          </p:nvPr>
        </p:nvSpPr>
        <p:spPr>
          <a:xfrm>
            <a:off x="1016000" y="2159000"/>
            <a:ext cx="6352646" cy="2540000"/>
          </a:xfrm>
        </p:spPr>
        <p:txBody>
          <a:bodyPr vert="horz" wrap="square"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000" spc="0">
                <a:solidFill>
                  <a:srgbClr val="FFFFFF"/>
                </a:solidFill>
              </a:defRPr>
            </a:lvl1pPr>
          </a:lstStyle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6390" hasCustomPrompt="1"/>
            <p:custDataLst>
              <p:tags r:id="rId14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ln>
            <a:solidFill>
              <a:srgbClr val="FFFFFF"/>
            </a:solidFill>
          </a:ln>
        </p:spPr>
        <p:txBody>
          <a:bodyPr vert="horz" wrap="square" lIns="0" tIns="0" rIns="0" bIns="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spc="0"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0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5.xml"/><Relationship Id="rId18" Type="http://schemas.openxmlformats.org/officeDocument/2006/relationships/image" Target="../media/image1.png"/><Relationship Id="rId17" Type="http://schemas.openxmlformats.org/officeDocument/2006/relationships/tags" Target="../tags/tag94.xml"/><Relationship Id="rId16" Type="http://schemas.openxmlformats.org/officeDocument/2006/relationships/tags" Target="../tags/tag93.xml"/><Relationship Id="rId15" Type="http://schemas.openxmlformats.org/officeDocument/2006/relationships/tags" Target="../tags/tag92.xml"/><Relationship Id="rId14" Type="http://schemas.openxmlformats.org/officeDocument/2006/relationships/tags" Target="../tags/tag91.xml"/><Relationship Id="rId13" Type="http://schemas.openxmlformats.org/officeDocument/2006/relationships/tags" Target="../tags/tag9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image" Target="../media/image1.png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4" Type="http://schemas.openxmlformats.org/officeDocument/2006/relationships/theme" Target="../theme/theme10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image" Target="../media/image1.png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" Type="http://schemas.openxmlformats.org/officeDocument/2006/relationships/tags" Target="../tags/tag285.xml"/><Relationship Id="rId14" Type="http://schemas.openxmlformats.org/officeDocument/2006/relationships/theme" Target="../theme/theme11.xml"/><Relationship Id="rId13" Type="http://schemas.openxmlformats.org/officeDocument/2006/relationships/tags" Target="../tags/tag295.xml"/><Relationship Id="rId12" Type="http://schemas.openxmlformats.org/officeDocument/2006/relationships/tags" Target="../tags/tag294.xml"/><Relationship Id="rId11" Type="http://schemas.openxmlformats.org/officeDocument/2006/relationships/tags" Target="../tags/tag293.xml"/><Relationship Id="rId10" Type="http://schemas.openxmlformats.org/officeDocument/2006/relationships/tags" Target="../tags/tag292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tags" Target="../tags/tag312.xml"/><Relationship Id="rId7" Type="http://schemas.openxmlformats.org/officeDocument/2006/relationships/image" Target="../media/image1.png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5" Type="http://schemas.openxmlformats.org/officeDocument/2006/relationships/theme" Target="../theme/theme12.xml"/><Relationship Id="rId14" Type="http://schemas.openxmlformats.org/officeDocument/2006/relationships/tags" Target="../tags/tag318.xml"/><Relationship Id="rId13" Type="http://schemas.openxmlformats.org/officeDocument/2006/relationships/tags" Target="../tags/tag317.xml"/><Relationship Id="rId12" Type="http://schemas.openxmlformats.org/officeDocument/2006/relationships/tags" Target="../tags/tag316.xml"/><Relationship Id="rId11" Type="http://schemas.openxmlformats.org/officeDocument/2006/relationships/tags" Target="../tags/tag315.xml"/><Relationship Id="rId10" Type="http://schemas.openxmlformats.org/officeDocument/2006/relationships/tags" Target="../tags/tag314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image" Target="../media/image1.png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4" Type="http://schemas.openxmlformats.org/officeDocument/2006/relationships/theme" Target="../theme/theme2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image" Target="../media/image1.png"/><Relationship Id="rId6" Type="http://schemas.openxmlformats.org/officeDocument/2006/relationships/tags" Target="../tags/tag147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5" Type="http://schemas.openxmlformats.org/officeDocument/2006/relationships/theme" Target="../theme/theme3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../media/image1.pn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4" Type="http://schemas.openxmlformats.org/officeDocument/2006/relationships/theme" Target="../theme/theme4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image" Target="../media/image1.png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4" Type="http://schemas.openxmlformats.org/officeDocument/2006/relationships/theme" Target="../theme/theme5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image" Target="../media/image1.png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4" Type="http://schemas.openxmlformats.org/officeDocument/2006/relationships/theme" Target="../theme/theme6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tags" Target="../tags/tag219.xml"/><Relationship Id="rId7" Type="http://schemas.openxmlformats.org/officeDocument/2006/relationships/image" Target="../media/image1.png"/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4" Type="http://schemas.openxmlformats.org/officeDocument/2006/relationships/theme" Target="../theme/theme7.xml"/><Relationship Id="rId13" Type="http://schemas.openxmlformats.org/officeDocument/2006/relationships/tags" Target="../tags/tag224.xml"/><Relationship Id="rId12" Type="http://schemas.openxmlformats.org/officeDocument/2006/relationships/tags" Target="../tags/tag223.xml"/><Relationship Id="rId11" Type="http://schemas.openxmlformats.org/officeDocument/2006/relationships/tags" Target="../tags/tag222.xml"/><Relationship Id="rId10" Type="http://schemas.openxmlformats.org/officeDocument/2006/relationships/tags" Target="../tags/tag221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ags" Target="../tags/tag238.xml"/><Relationship Id="rId8" Type="http://schemas.openxmlformats.org/officeDocument/2006/relationships/tags" Target="../tags/tag237.xml"/><Relationship Id="rId7" Type="http://schemas.openxmlformats.org/officeDocument/2006/relationships/image" Target="../media/image1.png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4" Type="http://schemas.openxmlformats.org/officeDocument/2006/relationships/theme" Target="../theme/theme8.xml"/><Relationship Id="rId13" Type="http://schemas.openxmlformats.org/officeDocument/2006/relationships/tags" Target="../tags/tag242.xml"/><Relationship Id="rId12" Type="http://schemas.openxmlformats.org/officeDocument/2006/relationships/tags" Target="../tags/tag241.xml"/><Relationship Id="rId11" Type="http://schemas.openxmlformats.org/officeDocument/2006/relationships/tags" Target="../tags/tag240.xml"/><Relationship Id="rId10" Type="http://schemas.openxmlformats.org/officeDocument/2006/relationships/tags" Target="../tags/tag239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image" Target="../media/image1.png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4" Type="http://schemas.openxmlformats.org/officeDocument/2006/relationships/theme" Target="../theme/theme9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13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4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16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2"/>
            </p:custDataLst>
          </p:nvPr>
        </p:nvSpPr>
        <p:spPr>
          <a:xfrm>
            <a:off x="8633689" y="623453"/>
            <a:ext cx="3558311" cy="5350598"/>
          </a:xfrm>
          <a:custGeom>
            <a:avLst/>
            <a:gdLst>
              <a:gd name="connsiteX0" fmla="*/ 2675299 w 3558311"/>
              <a:gd name="connsiteY0" fmla="*/ 0 h 5350598"/>
              <a:gd name="connsiteX1" fmla="*/ 3470851 w 3558311"/>
              <a:gd name="connsiteY1" fmla="*/ 120276 h 5350598"/>
              <a:gd name="connsiteX2" fmla="*/ 3558311 w 3558311"/>
              <a:gd name="connsiteY2" fmla="*/ 152287 h 5350598"/>
              <a:gd name="connsiteX3" fmla="*/ 3558311 w 3558311"/>
              <a:gd name="connsiteY3" fmla="*/ 5198311 h 5350598"/>
              <a:gd name="connsiteX4" fmla="*/ 3470851 w 3558311"/>
              <a:gd name="connsiteY4" fmla="*/ 5230322 h 5350598"/>
              <a:gd name="connsiteX5" fmla="*/ 2675299 w 3558311"/>
              <a:gd name="connsiteY5" fmla="*/ 5350598 h 5350598"/>
              <a:gd name="connsiteX6" fmla="*/ 0 w 3558311"/>
              <a:gd name="connsiteY6" fmla="*/ 2675299 h 5350598"/>
              <a:gd name="connsiteX7" fmla="*/ 2675299 w 3558311"/>
              <a:gd name="connsiteY7" fmla="*/ 0 h 535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8311" h="5350598">
                <a:moveTo>
                  <a:pt x="2675299" y="0"/>
                </a:moveTo>
                <a:cubicBezTo>
                  <a:pt x="2952335" y="0"/>
                  <a:pt x="3219536" y="42109"/>
                  <a:pt x="3470851" y="120276"/>
                </a:cubicBezTo>
                <a:lnTo>
                  <a:pt x="3558311" y="152287"/>
                </a:lnTo>
                <a:lnTo>
                  <a:pt x="3558311" y="5198311"/>
                </a:lnTo>
                <a:lnTo>
                  <a:pt x="3470851" y="5230322"/>
                </a:lnTo>
                <a:cubicBezTo>
                  <a:pt x="3219536" y="5308489"/>
                  <a:pt x="2952335" y="5350598"/>
                  <a:pt x="2675299" y="5350598"/>
                </a:cubicBezTo>
                <a:cubicBezTo>
                  <a:pt x="1197772" y="5350598"/>
                  <a:pt x="0" y="4152826"/>
                  <a:pt x="0" y="2675299"/>
                </a:cubicBezTo>
                <a:cubicBezTo>
                  <a:pt x="0" y="1197772"/>
                  <a:pt x="1197772" y="0"/>
                  <a:pt x="2675299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3"/>
            </p:custDataLst>
          </p:nvPr>
        </p:nvSpPr>
        <p:spPr>
          <a:xfrm>
            <a:off x="7977477" y="3976255"/>
            <a:ext cx="2427286" cy="2427286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90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883538" cy="1650159"/>
          </a:xfrm>
          <a:custGeom>
            <a:avLst/>
            <a:gdLst>
              <a:gd name="connsiteX0" fmla="*/ 0 w 1883538"/>
              <a:gd name="connsiteY0" fmla="*/ 0 h 1650159"/>
              <a:gd name="connsiteX1" fmla="*/ 1883538 w 1883538"/>
              <a:gd name="connsiteY1" fmla="*/ 0 h 1650159"/>
              <a:gd name="connsiteX2" fmla="*/ 233379 w 1883538"/>
              <a:gd name="connsiteY2" fmla="*/ 1650159 h 1650159"/>
              <a:gd name="connsiteX3" fmla="*/ 64660 w 1883538"/>
              <a:gd name="connsiteY3" fmla="*/ 1641640 h 1650159"/>
              <a:gd name="connsiteX4" fmla="*/ 0 w 1883538"/>
              <a:gd name="connsiteY4" fmla="*/ 1631771 h 1650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538" h="1650159">
                <a:moveTo>
                  <a:pt x="0" y="0"/>
                </a:moveTo>
                <a:lnTo>
                  <a:pt x="1883538" y="0"/>
                </a:lnTo>
                <a:cubicBezTo>
                  <a:pt x="1883538" y="911358"/>
                  <a:pt x="1144737" y="1650159"/>
                  <a:pt x="233379" y="1650159"/>
                </a:cubicBezTo>
                <a:cubicBezTo>
                  <a:pt x="176419" y="1650159"/>
                  <a:pt x="120134" y="1647273"/>
                  <a:pt x="64660" y="1641640"/>
                </a:cubicBezTo>
                <a:lnTo>
                  <a:pt x="0" y="1631771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39000"/>
                </a:srgbClr>
              </a:gs>
              <a:gs pos="81000">
                <a:srgbClr val="FFFFFF">
                  <a:alpha val="0"/>
                </a:srgbClr>
              </a:gs>
            </a:gsLst>
            <a:lin ang="2700000" scaled="1"/>
            <a:tileRect/>
          </a:gradFill>
          <a:ln>
            <a:noFill/>
            <a:prstDash val="solid"/>
          </a:ln>
          <a:effectLst>
            <a:outerShdw blurRad="203200" dist="101600" dir="8100000" algn="tr" rotWithShape="0">
              <a:srgbClr val="0048E5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7" name="直接连接符 16"/>
          <p:cNvCxnSpPr/>
          <p:nvPr userDrawn="1">
            <p:custDataLst>
              <p:tags r:id="rId5"/>
            </p:custDataLst>
          </p:nvPr>
        </p:nvCxnSpPr>
        <p:spPr>
          <a:xfrm>
            <a:off x="11470255" y="1921"/>
            <a:ext cx="0" cy="6856095"/>
          </a:xfrm>
          <a:prstGeom prst="line">
            <a:avLst/>
          </a:prstGeom>
          <a:ln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图片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rcRect l="1265" b="18498"/>
          <a:stretch>
            <a:fillRect/>
          </a:stretch>
        </p:blipFill>
        <p:spPr>
          <a:xfrm>
            <a:off x="0" y="4418330"/>
            <a:ext cx="4460240" cy="243967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9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image" Target="../media/image7.jpeg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0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image" Target="../media/image8.jpeg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image" Target="../media/image9.jpeg"/><Relationship Id="rId2" Type="http://schemas.openxmlformats.org/officeDocument/2006/relationships/tags" Target="../tags/tag382.xml"/><Relationship Id="rId1" Type="http://schemas.openxmlformats.org/officeDocument/2006/relationships/tags" Target="../tags/tag38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tags" Target="../tags/tag392.xml"/><Relationship Id="rId4" Type="http://schemas.openxmlformats.org/officeDocument/2006/relationships/tags" Target="../tags/tag391.xml"/><Relationship Id="rId3" Type="http://schemas.openxmlformats.org/officeDocument/2006/relationships/image" Target="../media/image10.jpeg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1.xml"/><Relationship Id="rId8" Type="http://schemas.openxmlformats.org/officeDocument/2006/relationships/tags" Target="../tags/tag330.xml"/><Relationship Id="rId7" Type="http://schemas.openxmlformats.org/officeDocument/2006/relationships/tags" Target="../tags/tag329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9" Type="http://schemas.openxmlformats.org/officeDocument/2006/relationships/slideLayout" Target="../slideLayouts/slideLayout13.xml"/><Relationship Id="rId18" Type="http://schemas.openxmlformats.org/officeDocument/2006/relationships/tags" Target="../tags/tag340.xml"/><Relationship Id="rId17" Type="http://schemas.openxmlformats.org/officeDocument/2006/relationships/tags" Target="../tags/tag339.xml"/><Relationship Id="rId16" Type="http://schemas.openxmlformats.org/officeDocument/2006/relationships/tags" Target="../tags/tag338.xml"/><Relationship Id="rId15" Type="http://schemas.openxmlformats.org/officeDocument/2006/relationships/tags" Target="../tags/tag337.xml"/><Relationship Id="rId14" Type="http://schemas.openxmlformats.org/officeDocument/2006/relationships/tags" Target="../tags/tag336.xml"/><Relationship Id="rId13" Type="http://schemas.openxmlformats.org/officeDocument/2006/relationships/tags" Target="../tags/tag335.xml"/><Relationship Id="rId12" Type="http://schemas.openxmlformats.org/officeDocument/2006/relationships/tags" Target="../tags/tag334.xml"/><Relationship Id="rId11" Type="http://schemas.openxmlformats.org/officeDocument/2006/relationships/tags" Target="../tags/tag333.xml"/><Relationship Id="rId10" Type="http://schemas.openxmlformats.org/officeDocument/2006/relationships/tags" Target="../tags/tag332.xml"/><Relationship Id="rId1" Type="http://schemas.openxmlformats.org/officeDocument/2006/relationships/tags" Target="../tags/tag323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43.xml"/><Relationship Id="rId2" Type="http://schemas.openxmlformats.org/officeDocument/2006/relationships/tags" Target="../tags/tag342.xml"/><Relationship Id="rId1" Type="http://schemas.openxmlformats.org/officeDocument/2006/relationships/tags" Target="../tags/tag34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5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3" Type="http://schemas.openxmlformats.org/officeDocument/2006/relationships/image" Target="../media/image3.jpeg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3" Type="http://schemas.openxmlformats.org/officeDocument/2006/relationships/image" Target="../media/image4.jpeg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360.xml"/><Relationship Id="rId5" Type="http://schemas.openxmlformats.org/officeDocument/2006/relationships/tags" Target="../tags/tag359.xml"/><Relationship Id="rId4" Type="http://schemas.openxmlformats.org/officeDocument/2006/relationships/tags" Target="../tags/tag358.xml"/><Relationship Id="rId3" Type="http://schemas.openxmlformats.org/officeDocument/2006/relationships/image" Target="../media/image5.jpeg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tags" Target="../tags/tag361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image" Target="../media/image6.jpeg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日期时间占位符 7"/>
          <p:cNvSpPr>
            <a:spLocks noGrp="1"/>
          </p:cNvSpPr>
          <p:nvPr>
            <p:ph type="body" sz="quarter" idx="16389"/>
            <p:custDataLst>
              <p:tags r:id="rId1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20XX YEAR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5700">
                <a:latin typeface="WPS灵秀黑" charset="-122"/>
                <a:ea typeface="WPS灵秀黑" charset="-122"/>
              </a:rPr>
              <a:t>认识慢性阻塞性肺疾病（</a:t>
            </a:r>
            <a:r>
              <a:rPr lang="en-US" altLang="zh-CN" sz="5700">
                <a:latin typeface="WPS灵秀黑" charset="-122"/>
                <a:ea typeface="WPS灵秀黑" charset="-122"/>
              </a:rPr>
              <a:t>COPD</a:t>
            </a:r>
            <a:r>
              <a:rPr lang="zh-CN" altLang="en-US" sz="5700">
                <a:latin typeface="WPS灵秀黑" charset="-122"/>
                <a:ea typeface="WPS灵秀黑" charset="-122"/>
              </a:rPr>
              <a:t>）</a:t>
            </a:r>
            <a:endParaRPr lang="zh-CN" altLang="en-US" sz="5700">
              <a:latin typeface="WPS灵秀黑" charset="-122"/>
              <a:ea typeface="WPS灵秀黑" charset="-122"/>
            </a:endParaRPr>
          </a:p>
        </p:txBody>
      </p:sp>
      <p:sp>
        <p:nvSpPr>
          <p:cNvPr id="4" name="署名占位符 10"/>
          <p:cNvSpPr>
            <a:spLocks noGrp="1"/>
          </p:cNvSpPr>
          <p:nvPr>
            <p:ph type="body" sz="quarter" idx="16390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汇报人：桐湖卫生院</a:t>
            </a:r>
            <a:endParaRPr lang="en-US" altLang="zh-CN">
              <a:latin typeface="WPS灵秀黑" charset="-122"/>
              <a:ea typeface="WPS灵秀黑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系统并发症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6f2804bf3a0a0e8639240521b8c0cbc2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39815" b="39815"/>
          <a:stretch>
            <a:fillRect/>
          </a:stretch>
        </p:blipFill>
        <p:spPr>
          <a:xfrm>
            <a:off x="609600" y="1524000"/>
            <a:ext cx="10972800" cy="2235200"/>
          </a:xfrm>
          <a:custGeom>
            <a:avLst/>
            <a:gdLst>
              <a:gd name="connisteX0" fmla="*/ 0 w 10972800"/>
              <a:gd name="connsiteY0" fmla="*/ 203200 h 2235200"/>
              <a:gd name="connisteX1" fmla="*/ 203200 w 10972800"/>
              <a:gd name="connsiteY1" fmla="*/ 0 h 2235200"/>
              <a:gd name="connisteX2" fmla="*/ 10769600 w 10972800"/>
              <a:gd name="connsiteY2" fmla="*/ 0 h 2235200"/>
              <a:gd name="connisteX3" fmla="*/ 10972800 w 10972800"/>
              <a:gd name="connsiteY3" fmla="*/ 203200 h 2235200"/>
              <a:gd name="connisteX4" fmla="*/ 10972800 w 10972800"/>
              <a:gd name="connsiteY4" fmla="*/ 2032000 h 2235200"/>
              <a:gd name="connisteX5" fmla="*/ 10769600 w 10972800"/>
              <a:gd name="connsiteY5" fmla="*/ 2235200 h 2235200"/>
              <a:gd name="connisteX6" fmla="*/ 203200 w 10972800"/>
              <a:gd name="connsiteY6" fmla="*/ 2235200 h 2235200"/>
              <a:gd name="connisteX7" fmla="*/ 0 w 10972800"/>
              <a:gd name="connsiteY7" fmla="*/ 2032000 h 2235200"/>
              <a:gd name="connisteX8" fmla="*/ 0 w 10972800"/>
              <a:gd name="connsiteY8" fmla="*/ 203200 h 223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3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32000"/>
                </a:lnTo>
                <a:cubicBezTo>
                  <a:pt x="10972800" y="2144224"/>
                  <a:pt x="10881824" y="2235200"/>
                  <a:pt x="10769600" y="2235200"/>
                </a:cubicBezTo>
                <a:lnTo>
                  <a:pt x="203200" y="2235200"/>
                </a:lnTo>
                <a:cubicBezTo>
                  <a:pt x="90976" y="2235200"/>
                  <a:pt x="0" y="2144224"/>
                  <a:pt x="0" y="20320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肺心病与多器官影响：肺动脉高压导致右心衰竭，出现颈静脉怒张、肝肿大；长期缺氧还引发骨质疏松（发生率</a:t>
            </a:r>
            <a:r>
              <a:rPr lang="en-US" altLang="zh-CN">
                <a:latin typeface="WPS灵秀黑" charset="-122"/>
                <a:ea typeface="WPS灵秀黑" charset="-122"/>
              </a:rPr>
              <a:t>40%</a:t>
            </a:r>
            <a:r>
              <a:rPr lang="zh-CN" altLang="en-US">
                <a:latin typeface="WPS灵秀黑" charset="-122"/>
                <a:ea typeface="WPS灵秀黑" charset="-122"/>
              </a:rPr>
              <a:t>）、抑郁（患病率</a:t>
            </a:r>
            <a:r>
              <a:rPr lang="en-US" altLang="zh-CN">
                <a:latin typeface="WPS灵秀黑" charset="-122"/>
                <a:ea typeface="WPS灵秀黑" charset="-122"/>
              </a:rPr>
              <a:t>25%</a:t>
            </a:r>
            <a:r>
              <a:rPr lang="zh-CN" altLang="en-US">
                <a:latin typeface="WPS灵秀黑" charset="-122"/>
                <a:ea typeface="WPS灵秀黑" charset="-122"/>
              </a:rPr>
              <a:t>）。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慢阻肺患者的自我管理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04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医疗干预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1690fb2bcac1e954864daf3460bc1c46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11018" b="11018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规范用药方案：长效</a:t>
            </a:r>
            <a:r>
              <a:rPr lang="en-US" altLang="zh-CN">
                <a:latin typeface="WPS灵秀黑" charset="-122"/>
                <a:ea typeface="WPS灵秀黑" charset="-122"/>
              </a:rPr>
              <a:t>β2</a:t>
            </a:r>
            <a:r>
              <a:rPr lang="zh-CN" altLang="en-US">
                <a:latin typeface="WPS灵秀黑" charset="-122"/>
                <a:ea typeface="WPS灵秀黑" charset="-122"/>
              </a:rPr>
              <a:t>激动剂</a:t>
            </a:r>
            <a:r>
              <a:rPr lang="en-US" altLang="zh-CN">
                <a:latin typeface="WPS灵秀黑" charset="-122"/>
                <a:ea typeface="WPS灵秀黑" charset="-122"/>
              </a:rPr>
              <a:t>+</a:t>
            </a:r>
            <a:r>
              <a:rPr lang="zh-CN" altLang="en-US">
                <a:latin typeface="WPS灵秀黑" charset="-122"/>
                <a:ea typeface="WPS灵秀黑" charset="-122"/>
              </a:rPr>
              <a:t>糖皮质激素吸入剂可减少</a:t>
            </a:r>
            <a:r>
              <a:rPr lang="en-US" altLang="zh-CN">
                <a:latin typeface="WPS灵秀黑" charset="-122"/>
                <a:ea typeface="WPS灵秀黑" charset="-122"/>
              </a:rPr>
              <a:t>30%</a:t>
            </a:r>
            <a:r>
              <a:rPr lang="zh-CN" altLang="en-US">
                <a:latin typeface="WPS灵秀黑" charset="-122"/>
                <a:ea typeface="WPS灵秀黑" charset="-122"/>
              </a:rPr>
              <a:t>急性发作；抗胆碱能药物改善</a:t>
            </a:r>
            <a:r>
              <a:rPr lang="en-US" altLang="zh-CN">
                <a:latin typeface="WPS灵秀黑" charset="-122"/>
                <a:ea typeface="WPS灵秀黑" charset="-122"/>
              </a:rPr>
              <a:t>FEV1</a:t>
            </a:r>
            <a:r>
              <a:rPr lang="zh-CN" altLang="en-US">
                <a:latin typeface="WPS灵秀黑" charset="-122"/>
                <a:ea typeface="WPS灵秀黑" charset="-122"/>
              </a:rPr>
              <a:t>达</a:t>
            </a:r>
            <a:r>
              <a:rPr lang="en-US" altLang="zh-CN">
                <a:latin typeface="WPS灵秀黑" charset="-122"/>
                <a:ea typeface="WPS灵秀黑" charset="-122"/>
              </a:rPr>
              <a:t>12-15%</a:t>
            </a:r>
            <a:r>
              <a:rPr lang="zh-CN" altLang="en-US">
                <a:latin typeface="WPS灵秀黑" charset="-122"/>
                <a:ea typeface="WPS灵秀黑" charset="-122"/>
              </a:rPr>
              <a:t>，需坚持每日使用。氧疗与康复：静息血氧</a:t>
            </a:r>
            <a:r>
              <a:rPr lang="en-US" altLang="zh-CN">
                <a:latin typeface="WPS灵秀黑" charset="-122"/>
                <a:ea typeface="WPS灵秀黑" charset="-122"/>
              </a:rPr>
              <a:t>≤88%</a:t>
            </a:r>
            <a:r>
              <a:rPr lang="zh-CN" altLang="en-US">
                <a:latin typeface="WPS灵秀黑" charset="-122"/>
                <a:ea typeface="WPS灵秀黑" charset="-122"/>
              </a:rPr>
              <a:t>需长期氧疗（</a:t>
            </a:r>
            <a:r>
              <a:rPr lang="en-US" altLang="zh-CN">
                <a:latin typeface="WPS灵秀黑" charset="-122"/>
                <a:ea typeface="WPS灵秀黑" charset="-122"/>
              </a:rPr>
              <a:t>≥15h/</a:t>
            </a:r>
            <a:r>
              <a:rPr lang="zh-CN" altLang="en-US">
                <a:latin typeface="WPS灵秀黑" charset="-122"/>
                <a:ea typeface="WPS灵秀黑" charset="-122"/>
              </a:rPr>
              <a:t>天）；肺康复训练使运动耐力提升</a:t>
            </a:r>
            <a:r>
              <a:rPr lang="en-US" altLang="zh-CN">
                <a:latin typeface="WPS灵秀黑" charset="-122"/>
                <a:ea typeface="WPS灵秀黑" charset="-122"/>
              </a:rPr>
              <a:t>20-30%</a:t>
            </a:r>
            <a:r>
              <a:rPr lang="zh-CN" altLang="en-US">
                <a:latin typeface="WPS灵秀黑" charset="-122"/>
                <a:ea typeface="WPS灵秀黑" charset="-122"/>
              </a:rPr>
              <a:t>，住院率降低</a:t>
            </a:r>
            <a:r>
              <a:rPr lang="en-US" altLang="zh-CN">
                <a:latin typeface="WPS灵秀黑" charset="-122"/>
                <a:ea typeface="WPS灵秀黑" charset="-122"/>
              </a:rPr>
              <a:t>40%</a:t>
            </a:r>
            <a:r>
              <a:rPr lang="zh-CN" altLang="en-US">
                <a:latin typeface="WPS灵秀黑" charset="-122"/>
                <a:ea typeface="WPS灵秀黑" charset="-122"/>
              </a:rPr>
              <a:t>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生活方式调整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0bb7b1bb7bf71dcba430223e056b8f84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28466" b="28466"/>
          <a:stretch>
            <a:fillRect/>
          </a:stretch>
        </p:blipFill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戒烟与预防：戒烟后</a:t>
            </a:r>
            <a:r>
              <a:rPr lang="en-US" altLang="zh-CN">
                <a:latin typeface="WPS灵秀黑" charset="-122"/>
                <a:ea typeface="WPS灵秀黑" charset="-122"/>
              </a:rPr>
              <a:t>FEV1</a:t>
            </a:r>
            <a:r>
              <a:rPr lang="zh-CN" altLang="en-US">
                <a:latin typeface="WPS灵秀黑" charset="-122"/>
                <a:ea typeface="WPS灵秀黑" charset="-122"/>
              </a:rPr>
              <a:t>下降速度减缓</a:t>
            </a:r>
            <a:r>
              <a:rPr lang="en-US" altLang="zh-CN">
                <a:latin typeface="WPS灵秀黑" charset="-122"/>
                <a:ea typeface="WPS灵秀黑" charset="-122"/>
              </a:rPr>
              <a:t>50%</a:t>
            </a:r>
            <a:r>
              <a:rPr lang="zh-CN" altLang="en-US">
                <a:latin typeface="WPS灵秀黑" charset="-122"/>
                <a:ea typeface="WPS灵秀黑" charset="-122"/>
              </a:rPr>
              <a:t>；接种肺炎疫苗降低社区获得性肺炎风险</a:t>
            </a:r>
            <a:r>
              <a:rPr lang="en-US" altLang="zh-CN">
                <a:latin typeface="WPS灵秀黑" charset="-122"/>
                <a:ea typeface="WPS灵秀黑" charset="-122"/>
              </a:rPr>
              <a:t>60%</a:t>
            </a:r>
            <a:r>
              <a:rPr lang="zh-CN" altLang="en-US">
                <a:latin typeface="WPS灵秀黑" charset="-122"/>
                <a:ea typeface="WPS灵秀黑" charset="-122"/>
              </a:rPr>
              <a:t>，流感疫苗减少冬季急性加重</a:t>
            </a:r>
            <a:r>
              <a:rPr lang="en-US" altLang="zh-CN">
                <a:latin typeface="WPS灵秀黑" charset="-122"/>
                <a:ea typeface="WPS灵秀黑" charset="-122"/>
              </a:rPr>
              <a:t>35%</a:t>
            </a:r>
            <a:r>
              <a:rPr lang="zh-CN" altLang="en-US">
                <a:latin typeface="WPS灵秀黑" charset="-122"/>
                <a:ea typeface="WPS灵秀黑" charset="-122"/>
              </a:rPr>
              <a:t>。营养与运动：每日需</a:t>
            </a:r>
            <a:r>
              <a:rPr lang="en-US" altLang="zh-CN">
                <a:latin typeface="WPS灵秀黑" charset="-122"/>
                <a:ea typeface="WPS灵秀黑" charset="-122"/>
              </a:rPr>
              <a:t>1.2-1.5g/kg</a:t>
            </a:r>
            <a:r>
              <a:rPr lang="zh-CN" altLang="en-US">
                <a:latin typeface="WPS灵秀黑" charset="-122"/>
                <a:ea typeface="WPS灵秀黑" charset="-122"/>
              </a:rPr>
              <a:t>蛋白质补充；太极、八段锦等运动每周</a:t>
            </a:r>
            <a:r>
              <a:rPr lang="en-US" altLang="zh-CN">
                <a:latin typeface="WPS灵秀黑" charset="-122"/>
                <a:ea typeface="WPS灵秀黑" charset="-122"/>
              </a:rPr>
              <a:t>3-5</a:t>
            </a:r>
            <a:r>
              <a:rPr lang="zh-CN" altLang="en-US">
                <a:latin typeface="WPS灵秀黑" charset="-122"/>
                <a:ea typeface="WPS灵秀黑" charset="-122"/>
              </a:rPr>
              <a:t>次，每次</a:t>
            </a:r>
            <a:r>
              <a:rPr lang="en-US" altLang="zh-CN">
                <a:latin typeface="WPS灵秀黑" charset="-122"/>
                <a:ea typeface="WPS灵秀黑" charset="-122"/>
              </a:rPr>
              <a:t>30</a:t>
            </a:r>
            <a:r>
              <a:rPr lang="zh-CN" altLang="en-US">
                <a:latin typeface="WPS灵秀黑" charset="-122"/>
                <a:ea typeface="WPS灵秀黑" charset="-122"/>
              </a:rPr>
              <a:t>分钟可显著改善生活质量评分。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总结与展望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05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防治关键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5de7e0191839ae2c5a927c29d20e62d1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11882" r="11882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三级预防体系：一级预防：控烟</a:t>
            </a:r>
            <a:r>
              <a:rPr lang="en-US" altLang="zh-CN">
                <a:latin typeface="WPS灵秀黑" charset="-122"/>
                <a:ea typeface="WPS灵秀黑" charset="-122"/>
              </a:rPr>
              <a:t>+</a:t>
            </a:r>
            <a:r>
              <a:rPr lang="zh-CN" altLang="en-US">
                <a:latin typeface="WPS灵秀黑" charset="-122"/>
                <a:ea typeface="WPS灵秀黑" charset="-122"/>
              </a:rPr>
              <a:t>环境治理；二级预防：肺功能筛查（</a:t>
            </a:r>
            <a:r>
              <a:rPr lang="en-US" altLang="zh-CN">
                <a:latin typeface="WPS灵秀黑" charset="-122"/>
                <a:ea typeface="WPS灵秀黑" charset="-122"/>
              </a:rPr>
              <a:t>40</a:t>
            </a:r>
            <a:r>
              <a:rPr lang="zh-CN" altLang="en-US">
                <a:latin typeface="WPS灵秀黑" charset="-122"/>
                <a:ea typeface="WPS灵秀黑" charset="-122"/>
              </a:rPr>
              <a:t>岁以上吸烟者）；三级预防：稳定期规范治疗，降低医疗支出</a:t>
            </a:r>
            <a:r>
              <a:rPr lang="en-US" altLang="zh-CN">
                <a:latin typeface="WPS灵秀黑" charset="-122"/>
                <a:ea typeface="WPS灵秀黑" charset="-122"/>
              </a:rPr>
              <a:t>30%</a:t>
            </a:r>
            <a:r>
              <a:rPr lang="zh-CN" altLang="en-US">
                <a:latin typeface="WPS灵秀黑" charset="-122"/>
                <a:ea typeface="WPS灵秀黑" charset="-122"/>
              </a:rPr>
              <a:t>。创新治疗方向：生物靶向治疗（如抗</a:t>
            </a:r>
            <a:r>
              <a:rPr lang="en-US" altLang="zh-CN">
                <a:latin typeface="WPS灵秀黑" charset="-122"/>
                <a:ea typeface="WPS灵秀黑" charset="-122"/>
              </a:rPr>
              <a:t>IL-5</a:t>
            </a:r>
            <a:r>
              <a:rPr lang="zh-CN" altLang="en-US">
                <a:latin typeface="WPS灵秀黑" charset="-122"/>
                <a:ea typeface="WPS灵秀黑" charset="-122"/>
              </a:rPr>
              <a:t>药物）可减少</a:t>
            </a:r>
            <a:r>
              <a:rPr lang="en-US" altLang="zh-CN">
                <a:latin typeface="WPS灵秀黑" charset="-122"/>
                <a:ea typeface="WPS灵秀黑" charset="-122"/>
              </a:rPr>
              <a:t>50%</a:t>
            </a:r>
            <a:r>
              <a:rPr lang="zh-CN" altLang="en-US">
                <a:latin typeface="WPS灵秀黑" charset="-122"/>
                <a:ea typeface="WPS灵秀黑" charset="-122"/>
              </a:rPr>
              <a:t>重度急性发作；远程监测技术使患者依从性提升</a:t>
            </a:r>
            <a:r>
              <a:rPr lang="en-US" altLang="zh-CN">
                <a:latin typeface="WPS灵秀黑" charset="-122"/>
                <a:ea typeface="WPS灵秀黑" charset="-122"/>
              </a:rPr>
              <a:t>2</a:t>
            </a:r>
            <a:r>
              <a:rPr lang="zh-CN" altLang="en-US">
                <a:latin typeface="WPS灵秀黑" charset="-122"/>
                <a:ea typeface="WPS灵秀黑" charset="-122"/>
              </a:rPr>
              <a:t>倍，是未来管理趋势。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2"/>
          <p:cNvSpPr>
            <a:spLocks noGrp="1"/>
          </p:cNvSpPr>
          <p:nvPr>
            <p:ph type="body" idx="16389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ctrTitle" idx="16388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6100">
                <a:latin typeface="WPS灵秀黑" charset="-122"/>
                <a:ea typeface="WPS灵秀黑" charset="-122"/>
              </a:rPr>
              <a:t>谢谢</a:t>
            </a:r>
            <a:endParaRPr lang="zh-CN" altLang="en-US" sz="6100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sz="4500">
                <a:latin typeface="WPS灵秀黑" charset="-122"/>
                <a:ea typeface="WPS灵秀黑" charset="-122"/>
              </a:rPr>
              <a:t>目录</a:t>
            </a:r>
            <a:endParaRPr lang="zh-CN" altLang="en-US" sz="4500"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01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7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什么是慢阻肺？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02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8" hasCustomPrompt="1"/>
            <p:custDataLst>
              <p:tags r:id="rId7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慢阻肺的发病原因与机制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03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11" name="装饰  9"/>
          <p:cNvSpPr>
            <a:spLocks noGrp="1"/>
          </p:cNvSpPr>
          <p:nvPr>
            <p:ph type="body" idx="16399" hasCustomPrompt="1"/>
            <p:custDataLst>
              <p:tags r:id="rId10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慢阻肺的危害与并发症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04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2"/>
          <p:cNvSpPr>
            <a:spLocks noGrp="1"/>
          </p:cNvSpPr>
          <p:nvPr>
            <p:ph type="body" idx="16400" hasCustomPrompt="1"/>
            <p:custDataLst>
              <p:tags r:id="rId13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慢阻肺患者的自我管理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05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5"/>
          <p:cNvSpPr>
            <a:spLocks noGrp="1"/>
          </p:cNvSpPr>
          <p:nvPr>
            <p:ph type="body" idx="16401" hasCustomPrompt="1"/>
            <p:custDataLst>
              <p:tags r:id="rId16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总结与展望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什么是慢阻肺？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01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定义与特征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c578bb7939d33ccd0f2755edc4f60aba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14189" r="14189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 fontScale="90000" lnSpcReduction="2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慢性阻塞性肺疾病（</a:t>
            </a:r>
            <a:r>
              <a:rPr lang="en-US" altLang="zh-CN">
                <a:latin typeface="WPS灵秀黑" charset="-122"/>
                <a:ea typeface="WPS灵秀黑" charset="-122"/>
              </a:rPr>
              <a:t>COPD</a:t>
            </a:r>
            <a:r>
              <a:rPr lang="zh-CN" altLang="en-US">
                <a:latin typeface="WPS灵秀黑" charset="-122"/>
                <a:ea typeface="WPS灵秀黑" charset="-122"/>
              </a:rPr>
              <a:t>）是一种进行性、不可逆的肺部疾病：</a:t>
            </a:r>
            <a:r>
              <a:rPr lang="en-US" altLang="zh-CN">
                <a:latin typeface="WPS灵秀黑" charset="-122"/>
                <a:ea typeface="WPS灵秀黑" charset="-122"/>
              </a:rPr>
              <a:t>COPD</a:t>
            </a:r>
            <a:r>
              <a:rPr lang="zh-CN" altLang="en-US">
                <a:latin typeface="WPS灵秀黑" charset="-122"/>
                <a:ea typeface="WPS灵秀黑" charset="-122"/>
              </a:rPr>
              <a:t>以持续气流受限为特征，主要症状包括长期咳嗽、咳痰和呼吸困难。全球约</a:t>
            </a:r>
            <a:r>
              <a:rPr lang="en-US" altLang="zh-CN">
                <a:latin typeface="WPS灵秀黑" charset="-122"/>
                <a:ea typeface="WPS灵秀黑" charset="-122"/>
              </a:rPr>
              <a:t>3.84</a:t>
            </a:r>
            <a:r>
              <a:rPr lang="zh-CN" altLang="en-US">
                <a:latin typeface="WPS灵秀黑" charset="-122"/>
                <a:ea typeface="WPS灵秀黑" charset="-122"/>
              </a:rPr>
              <a:t>亿患者，中国患者约</a:t>
            </a:r>
            <a:r>
              <a:rPr lang="en-US" altLang="zh-CN">
                <a:latin typeface="WPS灵秀黑" charset="-122"/>
                <a:ea typeface="WPS灵秀黑" charset="-122"/>
              </a:rPr>
              <a:t>1</a:t>
            </a:r>
            <a:r>
              <a:rPr lang="zh-CN" altLang="en-US">
                <a:latin typeface="WPS灵秀黑" charset="-122"/>
                <a:ea typeface="WPS灵秀黑" charset="-122"/>
              </a:rPr>
              <a:t>亿，严重影响患者生活质量。流行病学数据：根据世界卫生组织统计，</a:t>
            </a:r>
            <a:r>
              <a:rPr lang="en-US" altLang="zh-CN">
                <a:latin typeface="WPS灵秀黑" charset="-122"/>
                <a:ea typeface="WPS灵秀黑" charset="-122"/>
              </a:rPr>
              <a:t>COPD</a:t>
            </a:r>
            <a:r>
              <a:rPr lang="zh-CN" altLang="en-US">
                <a:latin typeface="WPS灵秀黑" charset="-122"/>
                <a:ea typeface="WPS灵秀黑" charset="-122"/>
              </a:rPr>
              <a:t>是全球第三大死因。中国</a:t>
            </a:r>
            <a:r>
              <a:rPr lang="en-US" altLang="zh-CN">
                <a:latin typeface="WPS灵秀黑" charset="-122"/>
                <a:ea typeface="WPS灵秀黑" charset="-122"/>
              </a:rPr>
              <a:t>40</a:t>
            </a:r>
            <a:r>
              <a:rPr lang="zh-CN" altLang="en-US">
                <a:latin typeface="WPS灵秀黑" charset="-122"/>
                <a:ea typeface="WPS灵秀黑" charset="-122"/>
              </a:rPr>
              <a:t>岁以上人群患病率达</a:t>
            </a:r>
            <a:r>
              <a:rPr lang="en-US" altLang="zh-CN">
                <a:latin typeface="WPS灵秀黑" charset="-122"/>
                <a:ea typeface="WPS灵秀黑" charset="-122"/>
              </a:rPr>
              <a:t>13.7%</a:t>
            </a:r>
            <a:r>
              <a:rPr lang="zh-CN" altLang="en-US">
                <a:latin typeface="WPS灵秀黑" charset="-122"/>
                <a:ea typeface="WPS灵秀黑" charset="-122"/>
              </a:rPr>
              <a:t>，农村地区尤为严重，与吸烟率和空气污染密切相关。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慢阻肺的发病原因与机制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02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主要病因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b55a4ecff6396d282b9a35e50236318f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36806" b="36806"/>
          <a:stretch>
            <a:fillRect/>
          </a:stretch>
        </p:blipFill>
        <p:spPr>
          <a:xfrm>
            <a:off x="609600" y="1524000"/>
            <a:ext cx="10972800" cy="2895600"/>
          </a:xfrm>
          <a:custGeom>
            <a:avLst/>
            <a:gdLst>
              <a:gd name="connisteX0" fmla="*/ 0 w 10972800"/>
              <a:gd name="connsiteY0" fmla="*/ 203200 h 2895600"/>
              <a:gd name="connisteX1" fmla="*/ 203200 w 10972800"/>
              <a:gd name="connsiteY1" fmla="*/ 0 h 2895600"/>
              <a:gd name="connisteX2" fmla="*/ 10769600 w 10972800"/>
              <a:gd name="connsiteY2" fmla="*/ 0 h 2895600"/>
              <a:gd name="connisteX3" fmla="*/ 10972800 w 10972800"/>
              <a:gd name="connsiteY3" fmla="*/ 203200 h 2895600"/>
              <a:gd name="connisteX4" fmla="*/ 10972800 w 10972800"/>
              <a:gd name="connsiteY4" fmla="*/ 2692400 h 2895600"/>
              <a:gd name="connisteX5" fmla="*/ 10769600 w 10972800"/>
              <a:gd name="connsiteY5" fmla="*/ 2895600 h 2895600"/>
              <a:gd name="connisteX6" fmla="*/ 203200 w 10972800"/>
              <a:gd name="connsiteY6" fmla="*/ 2895600 h 2895600"/>
              <a:gd name="connisteX7" fmla="*/ 0 w 10972800"/>
              <a:gd name="connsiteY7" fmla="*/ 2692400 h 2895600"/>
              <a:gd name="connisteX8" fmla="*/ 0 w 10972800"/>
              <a:gd name="connsiteY8" fmla="*/ 203200 h 2895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895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692400"/>
                </a:lnTo>
                <a:cubicBezTo>
                  <a:pt x="10972800" y="2804624"/>
                  <a:pt x="10881824" y="2895600"/>
                  <a:pt x="10769600" y="2895600"/>
                </a:cubicBezTo>
                <a:lnTo>
                  <a:pt x="203200" y="2895600"/>
                </a:lnTo>
                <a:cubicBezTo>
                  <a:pt x="90976" y="2895600"/>
                  <a:pt x="0" y="2804624"/>
                  <a:pt x="0" y="26924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吸烟与环境污染：烟草中的焦油和尼古丁直接损害气道上皮细胞，</a:t>
            </a:r>
            <a:r>
              <a:rPr lang="en-US" altLang="zh-CN">
                <a:latin typeface="WPS灵秀黑" charset="-122"/>
                <a:ea typeface="WPS灵秀黑" charset="-122"/>
              </a:rPr>
              <a:t>PM2.5</a:t>
            </a:r>
            <a:r>
              <a:rPr lang="zh-CN" altLang="en-US">
                <a:latin typeface="WPS灵秀黑" charset="-122"/>
                <a:ea typeface="WPS灵秀黑" charset="-122"/>
              </a:rPr>
              <a:t>等污染物诱发慢性炎症反应。职业暴露如煤矿、纺织业的粉尘也是重要诱因。遗传因素：</a:t>
            </a:r>
            <a:r>
              <a:rPr lang="en-US" altLang="zh-CN">
                <a:latin typeface="WPS灵秀黑" charset="-122"/>
                <a:ea typeface="WPS灵秀黑" charset="-122"/>
              </a:rPr>
              <a:t>α1-</a:t>
            </a:r>
            <a:r>
              <a:rPr lang="zh-CN" altLang="en-US">
                <a:latin typeface="WPS灵秀黑" charset="-122"/>
                <a:ea typeface="WPS灵秀黑" charset="-122"/>
              </a:rPr>
              <a:t>抗胰蛋白酶缺乏症患者更易发展为肺气肿，这类遗传缺陷约占</a:t>
            </a:r>
            <a:r>
              <a:rPr lang="en-US" altLang="zh-CN">
                <a:latin typeface="WPS灵秀黑" charset="-122"/>
                <a:ea typeface="WPS灵秀黑" charset="-122"/>
              </a:rPr>
              <a:t>COPD</a:t>
            </a:r>
            <a:r>
              <a:rPr lang="zh-CN" altLang="en-US">
                <a:latin typeface="WPS灵秀黑" charset="-122"/>
                <a:ea typeface="WPS灵秀黑" charset="-122"/>
              </a:rPr>
              <a:t>病例的</a:t>
            </a:r>
            <a:r>
              <a:rPr lang="en-US" altLang="zh-CN">
                <a:latin typeface="WPS灵秀黑" charset="-122"/>
                <a:ea typeface="WPS灵秀黑" charset="-122"/>
              </a:rPr>
              <a:t>1-2%</a:t>
            </a:r>
            <a:r>
              <a:rPr lang="zh-CN" altLang="en-US">
                <a:latin typeface="WPS灵秀黑" charset="-122"/>
                <a:ea typeface="WPS灵秀黑" charset="-122"/>
              </a:rPr>
              <a:t>，但在北欧人群中比例更高。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病理机制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0e9ba4332f789ebb8badee978cad65b3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15374" r="15374"/>
          <a:stretch>
            <a:fillRect/>
          </a:stretch>
        </p:blipFill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/>
        <p:txBody>
          <a:bodyPr>
            <a:noAutofit/>
          </a:bodyPr>
          <a:p>
            <a:pPr>
              <a:buNone/>
            </a:pP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气道与肺泡病变：慢性炎症导致支气管壁增厚、狭窄；肺泡弹性纤维破坏形成肺气肿，使气体交换面积减少</a:t>
            </a:r>
            <a:r>
              <a:rPr lang="en-US" altLang="zh-CN">
                <a:latin typeface="WPS灵秀黑" charset="-122"/>
                <a:ea typeface="WPS灵秀黑" charset="-122"/>
              </a:rPr>
              <a:t>70%</a:t>
            </a:r>
            <a:r>
              <a:rPr lang="zh-CN" altLang="en-US">
                <a:latin typeface="WPS灵秀黑" charset="-122"/>
                <a:ea typeface="WPS灵秀黑" charset="-122"/>
              </a:rPr>
              <a:t>以上，是呼吸困难的主因。黏液分泌异常：杯状细胞增生导致黏液过度分泌，痰液黏度增加</a:t>
            </a:r>
            <a:r>
              <a:rPr lang="en-US" altLang="zh-CN">
                <a:latin typeface="WPS灵秀黑" charset="-122"/>
                <a:ea typeface="WPS灵秀黑" charset="-122"/>
              </a:rPr>
              <a:t>3-5</a:t>
            </a:r>
            <a:r>
              <a:rPr lang="zh-CN" altLang="en-US">
                <a:latin typeface="WPS灵秀黑" charset="-122"/>
                <a:ea typeface="WPS灵秀黑" charset="-122"/>
              </a:rPr>
              <a:t>倍，严重阻塞中小气道，加重感染风险。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慢阻肺的危害与并发症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 3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/>
        <p:txBody>
          <a:bodyPr/>
          <a:p>
            <a:r>
              <a:rPr lang="en-US" altLang="en-US">
                <a:latin typeface="WPS灵秀黑" charset="-122"/>
                <a:ea typeface="WPS灵秀黑" charset="-122"/>
              </a:rPr>
              <a:t>03</a:t>
            </a:r>
            <a:endParaRPr lang="en-US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3300">
                <a:latin typeface="WPS灵秀黑" charset="-122"/>
                <a:ea typeface="WPS灵秀黑" charset="-122"/>
              </a:rPr>
              <a:t>直接危害</a:t>
            </a:r>
            <a:endParaRPr lang="zh-CN" altLang="en-US" sz="3300">
              <a:latin typeface="WPS灵秀黑" charset="-122"/>
              <a:ea typeface="WPS灵秀黑" charset="-122"/>
            </a:endParaRPr>
          </a:p>
        </p:txBody>
      </p:sp>
      <p:pic>
        <p:nvPicPr>
          <p:cNvPr id="3" name="内容占位符 2" descr="0276420e245dba875809ffc8eeb09344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29855" b="29855"/>
          <a:stretch>
            <a:fillRect/>
          </a:stretch>
        </p:blipFill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WPS灵秀黑" charset="-122"/>
                <a:ea typeface="WPS灵秀黑" charset="-122"/>
              </a:rPr>
              <a:t>肺功能损害：</a:t>
            </a:r>
            <a:r>
              <a:rPr lang="en-US" altLang="zh-CN">
                <a:latin typeface="WPS灵秀黑" charset="-122"/>
                <a:ea typeface="WPS灵秀黑" charset="-122"/>
              </a:rPr>
              <a:t>FEV1</a:t>
            </a:r>
            <a:r>
              <a:rPr lang="zh-CN" altLang="en-US">
                <a:latin typeface="WPS灵秀黑" charset="-122"/>
                <a:ea typeface="WPS灵秀黑" charset="-122"/>
              </a:rPr>
              <a:t>每年下降</a:t>
            </a:r>
            <a:r>
              <a:rPr lang="en-US" altLang="zh-CN">
                <a:latin typeface="WPS灵秀黑" charset="-122"/>
                <a:ea typeface="WPS灵秀黑" charset="-122"/>
              </a:rPr>
              <a:t>50-100ml</a:t>
            </a:r>
            <a:r>
              <a:rPr lang="zh-CN" altLang="en-US">
                <a:latin typeface="WPS灵秀黑" charset="-122"/>
                <a:ea typeface="WPS灵秀黑" charset="-122"/>
              </a:rPr>
              <a:t>（正常人</a:t>
            </a:r>
            <a:r>
              <a:rPr lang="en-US" altLang="zh-CN">
                <a:latin typeface="WPS灵秀黑" charset="-122"/>
                <a:ea typeface="WPS灵秀黑" charset="-122"/>
              </a:rPr>
              <a:t>30ml</a:t>
            </a:r>
            <a:r>
              <a:rPr lang="zh-CN" altLang="en-US">
                <a:latin typeface="WPS灵秀黑" charset="-122"/>
                <a:ea typeface="WPS灵秀黑" charset="-122"/>
              </a:rPr>
              <a:t>），晚期患者</a:t>
            </a:r>
            <a:r>
              <a:rPr lang="en-US" altLang="zh-CN">
                <a:latin typeface="WPS灵秀黑" charset="-122"/>
                <a:ea typeface="WPS灵秀黑" charset="-122"/>
              </a:rPr>
              <a:t>6</a:t>
            </a:r>
            <a:r>
              <a:rPr lang="zh-CN" altLang="en-US">
                <a:latin typeface="WPS灵秀黑" charset="-122"/>
                <a:ea typeface="WPS灵秀黑" charset="-122"/>
              </a:rPr>
              <a:t>分钟步行距离不足</a:t>
            </a:r>
            <a:r>
              <a:rPr lang="en-US" altLang="zh-CN">
                <a:latin typeface="WPS灵秀黑" charset="-122"/>
                <a:ea typeface="WPS灵秀黑" charset="-122"/>
              </a:rPr>
              <a:t>300</a:t>
            </a:r>
            <a:r>
              <a:rPr lang="zh-CN" altLang="en-US">
                <a:latin typeface="WPS灵秀黑" charset="-122"/>
                <a:ea typeface="WPS灵秀黑" charset="-122"/>
              </a:rPr>
              <a:t>米，日常生活严重受限。急性加重风险：每年发作</a:t>
            </a:r>
            <a:r>
              <a:rPr lang="en-US" altLang="zh-CN">
                <a:latin typeface="WPS灵秀黑" charset="-122"/>
                <a:ea typeface="WPS灵秀黑" charset="-122"/>
              </a:rPr>
              <a:t>2-3</a:t>
            </a:r>
            <a:r>
              <a:rPr lang="zh-CN" altLang="en-US">
                <a:latin typeface="WPS灵秀黑" charset="-122"/>
                <a:ea typeface="WPS灵秀黑" charset="-122"/>
              </a:rPr>
              <a:t>次的患者</a:t>
            </a:r>
            <a:r>
              <a:rPr lang="en-US" altLang="zh-CN">
                <a:latin typeface="WPS灵秀黑" charset="-122"/>
                <a:ea typeface="WPS灵秀黑" charset="-122"/>
              </a:rPr>
              <a:t>5</a:t>
            </a:r>
            <a:r>
              <a:rPr lang="zh-CN" altLang="en-US">
                <a:latin typeface="WPS灵秀黑" charset="-122"/>
                <a:ea typeface="WPS灵秀黑" charset="-122"/>
              </a:rPr>
              <a:t>年死亡率达</a:t>
            </a:r>
            <a:r>
              <a:rPr lang="en-US" altLang="zh-CN">
                <a:latin typeface="WPS灵秀黑" charset="-122"/>
                <a:ea typeface="WPS灵秀黑" charset="-122"/>
              </a:rPr>
              <a:t>50%</a:t>
            </a:r>
            <a:r>
              <a:rPr lang="zh-CN" altLang="en-US">
                <a:latin typeface="WPS灵秀黑" charset="-122"/>
                <a:ea typeface="WPS灵秀黑" charset="-122"/>
              </a:rPr>
              <a:t>，每次加重加速肺功能恶化，住院费用平均增加</a:t>
            </a:r>
            <a:r>
              <a:rPr lang="en-US" altLang="zh-CN">
                <a:latin typeface="WPS灵秀黑" charset="-122"/>
                <a:ea typeface="WPS灵秀黑" charset="-122"/>
              </a:rPr>
              <a:t>2</a:t>
            </a:r>
            <a:r>
              <a:rPr lang="zh-CN" altLang="en-US">
                <a:latin typeface="WPS灵秀黑" charset="-122"/>
                <a:ea typeface="WPS灵秀黑" charset="-122"/>
              </a:rPr>
              <a:t>万元</a:t>
            </a:r>
            <a:r>
              <a:rPr lang="en-US" altLang="zh-CN">
                <a:latin typeface="WPS灵秀黑" charset="-122"/>
                <a:ea typeface="WPS灵秀黑" charset="-122"/>
              </a:rPr>
              <a:t>/</a:t>
            </a:r>
            <a:r>
              <a:rPr lang="zh-CN" altLang="en-US">
                <a:latin typeface="WPS灵秀黑" charset="-122"/>
                <a:ea typeface="WPS灵秀黑" charset="-122"/>
              </a:rPr>
              <a:t>次。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259"/>
  <p:tag name="KSO_WM_TEMPLATE_CATEGORY" val="custom"/>
</p:tagLst>
</file>

<file path=ppt/tags/tag1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259"/>
  <p:tag name="KSO_WM_TEMPLATE_CATEGORY" val="custom"/>
</p:tagLst>
</file>

<file path=ppt/tags/tag10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101.xml><?xml version="1.0" encoding="utf-8"?>
<p:tagLst xmlns:p="http://schemas.openxmlformats.org/presentationml/2006/main">
  <p:tag name="KSO_WM_AITEMPLATE_STYLE_ID" val="69796632490"/>
</p:tagLst>
</file>

<file path=ppt/tags/tag10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0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0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0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510ec64cfeebb564657600f43804f7c0abddcb9"/>
  <p:tag name="KSO_WM_NEWLAYOUT_ID" val="slide_cea45c27deb23863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0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1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1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1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2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3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2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5_2"/>
  <p:tag name="KSO_WM_UNIT_TYPE" val="l_h_i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2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2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2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2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2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2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12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12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133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7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3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0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1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11dd73bc05423e8d3222af4770ffaa20c78a2eb"/>
  <p:tag name="KSO_WM_NEWLAYOUT_ID" val="6976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2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7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48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149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1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5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5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5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5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154.xml><?xml version="1.0" encoding="utf-8"?>
<p:tagLst xmlns:p="http://schemas.openxmlformats.org/presentationml/2006/main">
  <p:tag name="KSO_WM_AITEMPLATE_STYLE_ID" val="69796632490"/>
</p:tagLst>
</file>

<file path=ppt/tags/tag15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5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5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4df61de8f7e106e827384bb4e9a767d956f69d8"/>
  <p:tag name="KSO_WM_NEWLAYOUT_ID" val="slide_ab02b6416a06fa68"/>
</p:tagLst>
</file>

<file path=ppt/tags/tag1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4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259"/>
  <p:tag name="KSO_WM_TEMPLATE_CATEGORY" val="custom"/>
</p:tagLst>
</file>

<file path=ppt/tags/tag16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6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6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6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6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6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16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16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7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259"/>
  <p:tag name="KSO_WM_TEMPLATE_CATEGORY" val="custom"/>
</p:tagLst>
</file>

<file path=ppt/tags/tag17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7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7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1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f9ef4812ead17fe2b687bb0688b1df88695b17"/>
  <p:tag name="KSO_WM_NEWLAYOUT_ID" val="slide_9501955260592ba5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9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4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  <p:tag name="KSO_WM_TEMPLATE_INDEX" val="40490259"/>
  <p:tag name="KSO_WM_TEMPLATE_CATEGORY" val="custom"/>
</p:tagLst>
</file>

<file path=ppt/tags/tag18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2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185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18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89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19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4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TEMPLATE_INDEX" val="40490259"/>
  <p:tag name="KSO_WM_TEMPLATE_CATEGORY" val="custom"/>
</p:tagLst>
</file>

<file path=ppt/tags/tag19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9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9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e0f4eefab425b6b86383bef7d1000aecd927ca"/>
  <p:tag name="KSO_WM_NEWLAYOUT_ID" val="slide_2c144dd0e7d49e2f"/>
</p:tagLst>
</file>

<file path=ppt/tags/tag1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9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19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20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20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208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0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2b315c68f1f8bcfa97a2d5be80b82b3517bec0d"/>
  <p:tag name="KSO_WM_NEWLAYOUT_ID" val="slide_ba68bd39ae9f2dda"/>
</p:tagLst>
</file>

<file path=ppt/tags/tag2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"/>
  <p:tag name="KSO_WM_UNIT_TYPE" val="f"/>
</p:tagLst>
</file>

<file path=ppt/tags/tag214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5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6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7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1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20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22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2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2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24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22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26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27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6fa3b761a995ef929992e171b1c2eb07cb80f4"/>
  <p:tag name="KSO_WM_NEWLAYOUT_ID" val="slide_dafa4ffb0106d39a"/>
</p:tagLst>
</file>

<file path=ppt/tags/tag2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INDEX" val="40490259"/>
  <p:tag name="KSO_WM_TEMPLATE_CATEGORY" val="custom"/>
</p:tagLst>
</file>

<file path=ppt/tags/tag23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2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2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33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3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35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36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23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23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259"/>
  <p:tag name="KSO_WM_TEMPLATE_CATEGORY" val="custom"/>
</p:tagLst>
</file>

<file path=ppt/tags/tag240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41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42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24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4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4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588c3b763443655493278c994b2e12c5b517a0"/>
  <p:tag name="KSO_WM_NEWLAYOUT_ID" val="slide_f1f4925b6d855d84"/>
</p:tagLst>
</file>

<file path=ppt/tags/tag2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8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"/>
  <p:tag name="KSO_WM_UNIT_TYPE" val="l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25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25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5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6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26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62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6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2c275a955af26bd21bfac9ae7f3fa52d1ec52a0"/>
  <p:tag name="KSO_WM_NEWLAYOUT_ID" val="slide_ba485aa88e231a55"/>
</p:tagLst>
</file>

<file path=ppt/tags/tag2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UNIT_INDEX" val="1_1_1"/>
  <p:tag name="KSO_WM_UNIT_TYPE" val="l_h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6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1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27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27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78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27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66db0aaca8241ebeaf0ff3a6fea5335c327266"/>
  <p:tag name="KSO_WM_NEWLAYOUT_ID" val="slide_fa56c91bf10d9c92"/>
</p:tagLst>
</file>

<file path=ppt/tags/tag2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"/>
  <p:tag name="KSO_WM_UNIT_TYPE" val="f"/>
</p:tagLst>
</file>

<file path=ppt/tags/tag28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7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8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8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29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292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5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296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29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1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2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3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5.xml><?xml version="1.0" encoding="utf-8"?>
<p:tagLst xmlns:p="http://schemas.openxmlformats.org/presentationml/2006/main">
  <p:tag name="KSO_WM_UNIT_TYPE" val="b"/>
  <p:tag name="KSO_WM_BEAUTIFY_FLAG" val="#wm#"/>
  <p:tag name="KSO_WM_UNIT_INDEX" val="1"/>
  <p:tag name="KSO_WM_UNIT_TEXT_TYPE" val="1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6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23f2ea829fe3debaf7e56678060abf2e9c6e0b4c"/>
  <p:tag name="KSO_WM_NEWLAYOUT_ID" val="6982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7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8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09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1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7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10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11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1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313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31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1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1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17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TEMPLATE_MASTER_TYPE" val="0"/>
  <p:tag name="KSO_WM_TAG_VERSION" val="3.0"/>
</p:tagLst>
</file>

<file path=ppt/tags/tag318.xml><?xml version="1.0" encoding="utf-8"?>
<p:tagLst xmlns:p="http://schemas.openxmlformats.org/presentationml/2006/main">
  <p:tag name="KSO_WM_AITEMPLATE_STYLE_ID" val="69796632490"/>
</p:tagLst>
</file>

<file path=ppt/tags/tag319.xml><?xml version="1.0" encoding="utf-8"?>
<p:tagLst xmlns:p="http://schemas.openxmlformats.org/presentationml/2006/main">
  <p:tag name="KSO_WM_UNIT_TYPE" val="f"/>
  <p:tag name="KSO_WM_BEAUTIFY_FLAG" val="#wm#"/>
  <p:tag name="KSO_WM_UNIT_INDEX" val="1"/>
  <p:tag name="KSO_WM_UNIT_SUBTYPE" val="c"/>
  <p:tag name="KSO_WM_UNIT_TEXT_TYPE" val="1"/>
  <p:tag name="KSO_WM_UNIT_PRESET_TEXT" val="20XX YEAR"/>
  <p:tag name="KSO_WM_FIGMA_FLAG" val="#fgm#"/>
  <p:tag name="KSO_WM_UNIT_ID" val="custom40490259_1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20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9158349d72c6c0f13fd657d2095d3aa60a771457"/>
  <p:tag name="KSO_WM_NEWLAYOUT_ID" val="6970"/>
  <p:tag name="KSO_WM_UNIT_PRESET_TEXT" val="单击此处&#10;添加文档标题"/>
  <p:tag name="KSO_WM_FIGMA_FLAG" val="#fgm#"/>
  <p:tag name="KSO_WM_UNIT_ID" val="custom40490259_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21.xml><?xml version="1.0" encoding="utf-8"?>
<p:tagLst xmlns:p="http://schemas.openxmlformats.org/presentationml/2006/main">
  <p:tag name="KSO_WM_UNIT_TYPE" val="f"/>
  <p:tag name="KSO_WM_BEAUTIFY_FLAG" val="#wm#"/>
  <p:tag name="KSO_WM_UNIT_INDEX" val="2"/>
  <p:tag name="KSO_WM_UNIT_SUBTYPE" val="b"/>
  <p:tag name="KSO_WM_UNIT_TEXT_TYPE" val="1"/>
  <p:tag name="KSO_WM_UNIT_PRESET_TEXT" val="BY WPS"/>
  <p:tag name="KSO_WM_FIGMA_FLAG" val="#fgm#"/>
  <p:tag name="KSO_WM_UNIT_ID" val="custom40490259_1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22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259"/>
  <p:tag name="KSO_WM_TEMPLATE_CATEGORY" val="custom"/>
  <p:tag name="KSO_WM_SLIDE_INDEX" val="1"/>
  <p:tag name="KSO_WM_SLIDE_ID" val="custom40490259_1"/>
  <p:tag name="KSO_WM_TEMPLATE_MASTER_TYPE" val="0"/>
  <p:tag name="KSO_WM_SLIDE_LAYOUT" val="a_f"/>
  <p:tag name="KSO_WM_SLIDE_LAYOUT_CNT" val="1_2"/>
  <p:tag name="KSO_WM_TAG_VERSION" val="3.0"/>
</p:tagLst>
</file>

<file path=ppt/tags/tag3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5510ec64cfeebb564657600f43804f7c0abddcb9"/>
  <p:tag name="KSO_WM_NEWLAYOUT_ID" val="slide_cea45c27deb23863"/>
</p:tagLst>
</file>

<file path=ppt/tags/tag3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</p:tagLst>
</file>

<file path=ppt/tags/tag326.xml><?xml version="1.0" encoding="utf-8"?>
<p:tagLst xmlns:p="http://schemas.openxmlformats.org/presentationml/2006/main">
  <p:tag name="$PH_EXT" val="2"/>
  <p:tag name="KSO_WM_FIGMA_DECORATION_INDEX" val="25"/>
  <p:tag name="KSO_WM_BEAUTIFY_FLAG" val="#fgm#"/>
  <p:tag name="KSO_WM_DIAGRAM_GROUP_CODE" val="1"/>
  <p:tag name="KSO_WM_FIGMA_FLAG" val="#fgm#"/>
  <p:tag name="KSO_WM_UNIT_INDEX" val="1_1_2"/>
  <p:tag name="KSO_WM_UNIT_TYPE" val="l_h_i"/>
  <p:tag name="KSO_WM_UNIT_PRESET_TEXT" val=" 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</p:tagLst>
</file>

<file path=ppt/tags/tag329.xml><?xml version="1.0" encoding="utf-8"?>
<p:tagLst xmlns:p="http://schemas.openxmlformats.org/presentationml/2006/main">
  <p:tag name="$PH_EXT" val="2"/>
  <p:tag name="KSO_WM_FIGMA_DECORATION_INDEX" val="25"/>
  <p:tag name="KSO_WM_BEAUTIFY_FLAG" val="#fgm#"/>
  <p:tag name="KSO_WM_DIAGRAM_GROUP_CODE" val="1"/>
  <p:tag name="KSO_WM_FIGMA_FLAG" val="#fgm#"/>
  <p:tag name="KSO_WM_UNIT_INDEX" val="1_2_2"/>
  <p:tag name="KSO_WM_UNIT_TYPE" val="l_h_i"/>
  <p:tag name="KSO_WM_UNIT_PRESET_TEXT" val=" "/>
</p:tagLst>
</file>

<file path=ppt/tags/tag3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</p:tagLst>
</file>

<file path=ppt/tags/tag332.xml><?xml version="1.0" encoding="utf-8"?>
<p:tagLst xmlns:p="http://schemas.openxmlformats.org/presentationml/2006/main">
  <p:tag name="$PH_EXT" val="2"/>
  <p:tag name="KSO_WM_FIGMA_DECORATION_INDEX" val="25"/>
  <p:tag name="KSO_WM_BEAUTIFY_FLAG" val="#fgm#"/>
  <p:tag name="KSO_WM_DIAGRAM_GROUP_CODE" val="1"/>
  <p:tag name="KSO_WM_FIGMA_FLAG" val="#fgm#"/>
  <p:tag name="KSO_WM_UNIT_INDEX" val="1_3_2"/>
  <p:tag name="KSO_WM_UNIT_TYPE" val="l_h_i"/>
  <p:tag name="KSO_WM_UNIT_PRESET_TEXT" val=" 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</p:tagLst>
</file>

<file path=ppt/tags/tag335.xml><?xml version="1.0" encoding="utf-8"?>
<p:tagLst xmlns:p="http://schemas.openxmlformats.org/presentationml/2006/main">
  <p:tag name="$PH_EXT" val="2"/>
  <p:tag name="KSO_WM_FIGMA_DECORATION_INDEX" val="25"/>
  <p:tag name="KSO_WM_BEAUTIFY_FLAG" val="#fgm#"/>
  <p:tag name="KSO_WM_DIAGRAM_GROUP_CODE" val="1"/>
  <p:tag name="KSO_WM_FIGMA_FLAG" val="#fgm#"/>
  <p:tag name="KSO_WM_UNIT_INDEX" val="1_4_2"/>
  <p:tag name="KSO_WM_UNIT_TYPE" val="l_h_i"/>
  <p:tag name="KSO_WM_UNIT_PRESET_TEXT" val=" 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</p:tagLst>
</file>

<file path=ppt/tags/tag338.xml><?xml version="1.0" encoding="utf-8"?>
<p:tagLst xmlns:p="http://schemas.openxmlformats.org/presentationml/2006/main">
  <p:tag name="$PH_EXT" val="2"/>
  <p:tag name="KSO_WM_FIGMA_DECORATION_INDEX" val="25"/>
  <p:tag name="KSO_WM_BEAUTIFY_FLAG" val="#fgm#"/>
  <p:tag name="KSO_WM_DIAGRAM_GROUP_CODE" val="1"/>
  <p:tag name="KSO_WM_FIGMA_FLAG" val="#fgm#"/>
  <p:tag name="KSO_WM_UNIT_INDEX" val="1_5_2"/>
  <p:tag name="KSO_WM_UNIT_TYPE" val="l_h_i"/>
  <p:tag name="KSO_WM_UNIT_PRESET_TEXT" val=" 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</p:tagLst>
</file>

<file path=ppt/tags/tag3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40.xml><?xml version="1.0" encoding="utf-8"?>
<p:tagLst xmlns:p="http://schemas.openxmlformats.org/presentationml/2006/main">
  <p:tag name="KSO_WM_SLIDE_CONTENT_ORIENTATION" val=""/>
  <p:tag name="KSO_WM_SLIDE_HAS_MASK" val="0"/>
  <p:tag name="KSO_WM_SLIDE_ITEM_CNT" val="5"/>
  <p:tag name="KSO_WM_SLIDE_TYPE" val="contents"/>
  <p:tag name="KSO_WM_TEMPLATE_SUBCATEGORY" val="29"/>
  <p:tag name="KSO_WM_BEAUTIFY_FLAG" val="#wm#"/>
  <p:tag name="KSO_WM_TEMPLATE_FIGMA_ID" val="69796632490"/>
  <p:tag name="KSO_WM_TEMPLATE_SLIDE_ID" val="slide_cea45c27deb23863"/>
</p:tagLst>
</file>

<file path=ppt/tags/tag341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11dd73bc05423e8d3222af4770ffaa20c78a2eb"/>
  <p:tag name="KSO_WM_NEWLAYOUT_ID" val="6976"/>
  <p:tag name="KSO_WM_UNIT_PRESET_TEXT" val="单击此处添加章节标题"/>
  <p:tag name="KSO_WM_FIGMA_FLAG" val="#fgm#"/>
  <p:tag name="KSO_WM_UNIT_ID" val="custom40490259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42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custom40490259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4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259"/>
  <p:tag name="KSO_WM_TEMPLATE_CATEGORY" val="custom"/>
  <p:tag name="KSO_WM_SLIDE_INDEX" val="3"/>
  <p:tag name="KSO_WM_SLIDE_ID" val="custom40490259_7"/>
  <p:tag name="KSO_WM_TEMPLATE_MASTER_TYPE" val="0"/>
  <p:tag name="KSO_WM_SLIDE_LAYOUT" val="a_e"/>
  <p:tag name="KSO_WM_SLIDE_LAYOUT_CNT" val="1_1"/>
  <p:tag name="KSO_WM_TAG_VERSION" val="3.0"/>
</p:tagLst>
</file>

<file path=ppt/tags/tag3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4df61de8f7e106e827384bb4e9a767d956f69d8"/>
  <p:tag name="KSO_WM_NEWLAYOUT_ID" val="slide_ab02b6416a06fa68"/>
  <p:tag name="KSO_WM_UNIT_PRESET_TEXT" val="单击此处添加标题"/>
</p:tagLst>
</file>

<file path=ppt/tags/tag3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1122/c578bb7939d33ccd0f2755edc4f60aba.jpg*auto_gallery_ai_*6419108b1066bb267e512d571e07d2c7"/>
</p:tagLst>
</file>

<file path=ppt/tags/tag346.xml><?xml version="1.0" encoding="utf-8"?>
<p:tagLst xmlns:p="http://schemas.openxmlformats.org/presentationml/2006/main">
  <p:tag name="$PH_EXT" val="2"/>
  <p:tag name="KSO_WM_FIGMA_DECORATION_INDEX" val="19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4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ab02b6416a06fa68"/>
</p:tagLst>
</file>

<file path=ppt/tags/tag349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11dd73bc05423e8d3222af4770ffaa20c78a2eb"/>
  <p:tag name="KSO_WM_NEWLAYOUT_ID" val="6976"/>
  <p:tag name="KSO_WM_UNIT_PRESET_TEXT" val="单击此处添加章节标题"/>
  <p:tag name="KSO_WM_FIGMA_FLAG" val="#fgm#"/>
  <p:tag name="KSO_WM_UNIT_ID" val="custom40490259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5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8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  <p:tag name="KSO_WM_TEMPLATE_INDEX" val="40490259"/>
  <p:tag name="KSO_WM_TEMPLATE_CATEGORY" val="custom"/>
</p:tagLst>
</file>

<file path=ppt/tags/tag350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custom40490259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51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259"/>
  <p:tag name="KSO_WM_TEMPLATE_CATEGORY" val="custom"/>
  <p:tag name="KSO_WM_SLIDE_INDEX" val="3"/>
  <p:tag name="KSO_WM_SLIDE_ID" val="custom40490259_7"/>
  <p:tag name="KSO_WM_TEMPLATE_MASTER_TYPE" val="0"/>
  <p:tag name="KSO_WM_SLIDE_LAYOUT" val="a_e"/>
  <p:tag name="KSO_WM_SLIDE_LAYOUT_CNT" val="1_1"/>
  <p:tag name="KSO_WM_TAG_VERSION" val="3.0"/>
</p:tagLst>
</file>

<file path=ppt/tags/tag3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cf9ef4812ead17fe2b687bb0688b1df88695b17"/>
  <p:tag name="KSO_WM_NEWLAYOUT_ID" val="slide_9501955260592ba5"/>
  <p:tag name="KSO_WM_UNIT_PRESET_TEXT" val="单击此处添加标题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SHAPE_GUID" val="generate_slide_ai*http://wps-cdn-docer.ks3-cn-beijing-internal.ksyuncs.com/wps_cdn_docer/storage/20240829/b55a4ecff6396d282b9a35e50236318f.jpg*auto_gallery_ai_*6419108b1066bb267e512d571e07d2c7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9501955260592ba5"/>
</p:tagLst>
</file>

<file path=ppt/tags/tag35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be0f4eefab425b6b86383bef7d1000aecd927ca"/>
  <p:tag name="KSO_WM_NEWLAYOUT_ID" val="slide_2c144dd0e7d49e2f"/>
  <p:tag name="KSO_WM_UNIT_PRESET_TEXT" val="单击此处添加标题"/>
</p:tagLst>
</file>

<file path=ppt/tags/tag3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1128/0e9ba4332f789ebb8badee978cad65b3.jpg*auto_gallery_ai_*6419108b1066bb267e512d571e07d2c7"/>
</p:tagLst>
</file>

<file path=ppt/tags/tag358.xml><?xml version="1.0" encoding="utf-8"?>
<p:tagLst xmlns:p="http://schemas.openxmlformats.org/presentationml/2006/main">
  <p:tag name="$PH_EXT" val="2"/>
  <p:tag name="KSO_WM_FIGMA_DECORATION_INDEX" val="19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6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2c144dd0e7d49e2f"/>
</p:tagLst>
</file>

<file path=ppt/tags/tag361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11dd73bc05423e8d3222af4770ffaa20c78a2eb"/>
  <p:tag name="KSO_WM_NEWLAYOUT_ID" val="6976"/>
  <p:tag name="KSO_WM_UNIT_PRESET_TEXT" val="单击此处添加章节标题"/>
  <p:tag name="KSO_WM_FIGMA_FLAG" val="#fgm#"/>
  <p:tag name="KSO_WM_UNIT_ID" val="custom40490259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62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custom40490259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63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259"/>
  <p:tag name="KSO_WM_TEMPLATE_CATEGORY" val="custom"/>
  <p:tag name="KSO_WM_SLIDE_INDEX" val="3"/>
  <p:tag name="KSO_WM_SLIDE_ID" val="custom40490259_7"/>
  <p:tag name="KSO_WM_TEMPLATE_MASTER_TYPE" val="0"/>
  <p:tag name="KSO_WM_SLIDE_LAYOUT" val="a_e"/>
  <p:tag name="KSO_WM_SLIDE_LAYOUT_CNT" val="1_1"/>
  <p:tag name="KSO_WM_TAG_VERSION" val="3.0"/>
</p:tagLst>
</file>

<file path=ppt/tags/tag3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2b315c68f1f8bcfa97a2d5be80b82b3517bec0d"/>
  <p:tag name="KSO_WM_NEWLAYOUT_ID" val="slide_ba68bd39ae9f2dda"/>
  <p:tag name="KSO_WM_UNIT_PRESET_TEXT" val="单击此处添加标题"/>
</p:tagLst>
</file>

<file path=ppt/tags/tag3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01106/0276420e245dba875809ffc8eeb09344.jpg*auto_gallery_ai_*6419108b1066bb267e512d571e07d2c7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"/>
  <p:tag name="KSO_WM_UNIT_TYPE" val="f"/>
  <p:tag name="KSO_WM_UNIT_PRESET_TEXT" val="单击此处添加正文"/>
</p:tagLst>
</file>

<file path=ppt/tags/tag36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ba68bd39ae9f2dda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e6fa3b761a995ef929992e171b1c2eb07cb80f4"/>
  <p:tag name="KSO_WM_NEWLAYOUT_ID" val="slide_dafa4ffb0106d39a"/>
  <p:tag name="KSO_WM_UNIT_PRESET_TEXT" val="单击此处添加标题"/>
</p:tagLst>
</file>

<file path=ppt/tags/tag3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30204/6f2804bf3a0a0e8639240521b8c0cbc2.jpg*auto_gallery_ai_*6419108b1066bb267e512d571e07d2c7"/>
</p:tagLst>
</file>

<file path=ppt/tags/tag3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70.xml><?xml version="1.0" encoding="utf-8"?>
<p:tagLst xmlns:p="http://schemas.openxmlformats.org/presentationml/2006/main">
  <p:tag name="$PH_EXT" val="2"/>
  <p:tag name="KSO_WM_FIGMA_DECORATION_INDEX" val="19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7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dafa4ffb0106d39a"/>
</p:tagLst>
</file>

<file path=ppt/tags/tag373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11dd73bc05423e8d3222af4770ffaa20c78a2eb"/>
  <p:tag name="KSO_WM_NEWLAYOUT_ID" val="6976"/>
  <p:tag name="KSO_WM_UNIT_PRESET_TEXT" val="单击此处添加章节标题"/>
  <p:tag name="KSO_WM_FIGMA_FLAG" val="#fgm#"/>
  <p:tag name="KSO_WM_UNIT_ID" val="custom40490259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74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custom40490259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7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259"/>
  <p:tag name="KSO_WM_TEMPLATE_CATEGORY" val="custom"/>
  <p:tag name="KSO_WM_SLIDE_INDEX" val="3"/>
  <p:tag name="KSO_WM_SLIDE_ID" val="custom40490259_7"/>
  <p:tag name="KSO_WM_TEMPLATE_MASTER_TYPE" val="0"/>
  <p:tag name="KSO_WM_SLIDE_LAYOUT" val="a_e"/>
  <p:tag name="KSO_WM_SLIDE_LAYOUT_CNT" val="1_1"/>
  <p:tag name="KSO_WM_TAG_VERSION" val="3.0"/>
</p:tagLst>
</file>

<file path=ppt/tags/tag3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a588c3b763443655493278c994b2e12c5b517a0"/>
  <p:tag name="KSO_WM_NEWLAYOUT_ID" val="slide_f1f4925b6d855d84"/>
  <p:tag name="KSO_WM_UNIT_PRESET_TEXT" val="单击此处添加标题"/>
</p:tagLst>
</file>

<file path=ppt/tags/tag3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0605/1690fb2bcac1e954864daf3460bc1c46.jpg*auto_gallery_ai_*6419108b1066bb267e512d571e07d2c7"/>
</p:tagLst>
</file>

<file path=ppt/tags/tag378.xml><?xml version="1.0" encoding="utf-8"?>
<p:tagLst xmlns:p="http://schemas.openxmlformats.org/presentationml/2006/main">
  <p:tag name="$PH_EXT" val="2"/>
  <p:tag name="KSO_WM_FIGMA_DECORATION_INDEX" val="18_contentModel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UNIT_INDEX" val="1_1"/>
  <p:tag name="KSO_WM_UNIT_TYPE" val="l_i"/>
  <p:tag name="KSO_WM_UNIT_PRESET_TEXT" val=" 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80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f1f4925b6d855d84"/>
</p:tagLst>
</file>

<file path=ppt/tags/tag3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2c275a955af26bd21bfac9ae7f3fa52d1ec52a0"/>
  <p:tag name="KSO_WM_NEWLAYOUT_ID" val="slide_ba485aa88e231a55"/>
  <p:tag name="KSO_WM_UNIT_PRESET_TEXT" val="单击此处添加标题"/>
</p:tagLst>
</file>

<file path=ppt/tags/tag3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0525/0bb7b1bb7bf71dcba430223e056b8f84.jpg*auto_gallery_ai_*6419108b1066bb267e512d571e07d2c7"/>
</p:tagLst>
</file>

<file path=ppt/tags/tag383.xml><?xml version="1.0" encoding="utf-8"?>
<p:tagLst xmlns:p="http://schemas.openxmlformats.org/presentationml/2006/main">
  <p:tag name="$PH_EXT" val="2"/>
  <p:tag name="KSO_WM_FIGMA_DECORATION_INDEX" val="19"/>
  <p:tag name="KSO_WM_BEAUTIFY_FLAG" val="#fgm#"/>
  <p:tag name="KSO_WM_DIAGRAM_GROUP_CODE" val="1"/>
  <p:tag name="KSO_WM_FIGMA_FLAG" val="#fgm#"/>
  <p:tag name="KSO_WM_UNIT_INDEX" val="1_1_1"/>
  <p:tag name="KSO_WM_UNIT_TYPE" val="l_h_i"/>
  <p:tag name="KSO_WM_UNIT_PRESET_TEXT" val=" "/>
</p:tagLst>
</file>

<file path=ppt/tags/tag3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38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ba485aa88e231a55"/>
</p:tagLst>
</file>

<file path=ppt/tags/tag386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11dd73bc05423e8d3222af4770ffaa20c78a2eb"/>
  <p:tag name="KSO_WM_NEWLAYOUT_ID" val="6976"/>
  <p:tag name="KSO_WM_UNIT_PRESET_TEXT" val="单击此处添加章节标题"/>
  <p:tag name="KSO_WM_FIGMA_FLAG" val="#fgm#"/>
  <p:tag name="KSO_WM_UNIT_ID" val="custom40490259_7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87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UNIT_PRESET_TEXT" val="01"/>
  <p:tag name="KSO_WM_FIGMA_FLAG" val="#fgm#"/>
  <p:tag name="KSO_WM_UNIT_ID" val="custom40490259_7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88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0e3ab8503af4c08e"/>
  <p:tag name="KSO_WM_TEMPLATE_INDEX" val="40490259"/>
  <p:tag name="KSO_WM_TEMPLATE_CATEGORY" val="custom"/>
  <p:tag name="KSO_WM_SLIDE_INDEX" val="3"/>
  <p:tag name="KSO_WM_SLIDE_ID" val="custom40490259_7"/>
  <p:tag name="KSO_WM_TEMPLATE_MASTER_TYPE" val="0"/>
  <p:tag name="KSO_WM_SLIDE_LAYOUT" val="a_e"/>
  <p:tag name="KSO_WM_SLIDE_LAYOUT_CNT" val="1_1"/>
  <p:tag name="KSO_WM_TAG_VERSION" val="3.0"/>
</p:tagLst>
</file>

<file path=ppt/tags/tag3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66db0aaca8241ebeaf0ff3a6fea5335c327266"/>
  <p:tag name="KSO_WM_NEWLAYOUT_ID" val="slide_fa56c91bf10d9c92"/>
  <p:tag name="KSO_WM_UNIT_PRESET_TEXT" val="单击此处添加标题"/>
</p:tagLst>
</file>

<file path=ppt/tags/tag39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8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  <p:tag name="KSO_WM_TEMPLATE_INDEX" val="40490259"/>
  <p:tag name="KSO_WM_TEMPLATE_CATEGORY" val="custom"/>
</p:tagLst>
</file>

<file path=ppt/tags/tag3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SHAPE_GUID" val="generate_slide_ai*http://wps-cdn-docer.ks3-cn-beijing-internal.ksyuncs.com/wps_cdn_docer/storage/20241126/5de7e0191839ae2c5a927c29d20e62d1.jpg*auto_gallery_ai_*6419108b1066bb267e512d571e07d2c7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"/>
  <p:tag name="KSO_WM_UNIT_TYPE" val="f"/>
  <p:tag name="KSO_WM_UNIT_PRESET_TEXT" val="单击此处添加正文"/>
</p:tagLst>
</file>

<file path=ppt/tags/tag39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32490"/>
  <p:tag name="KSO_WM_TEMPLATE_SLIDE_ID" val="slide_fa56c91bf10d9c92"/>
</p:tagLst>
</file>

<file path=ppt/tags/tag393.xml><?xml version="1.0" encoding="utf-8"?>
<p:tagLst xmlns:p="http://schemas.openxmlformats.org/presentationml/2006/main">
  <p:tag name="KSO_WM_UNIT_TYPE" val="b"/>
  <p:tag name="KSO_WM_BEAUTIFY_FLAG" val="#wm#"/>
  <p:tag name="KSO_WM_UNIT_INDEX" val="1"/>
  <p:tag name="KSO_WM_UNIT_TEXT_TYPE" val="1"/>
  <p:tag name="KSO_WM_UNIT_PRESET_TEXT" val="THE END"/>
  <p:tag name="KSO_WM_FIGMA_FLAG" val="#fgm#"/>
  <p:tag name="KSO_WM_UNIT_ID" val="custom40490259_9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94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23f2ea829fe3debaf7e56678060abf2e9c6e0b4c"/>
  <p:tag name="KSO_WM_NEWLAYOUT_ID" val="6982"/>
  <p:tag name="KSO_WM_UNIT_PRESET_TEXT" val="谢谢观看"/>
  <p:tag name="KSO_WM_FIGMA_FLAG" val="#fgm#"/>
  <p:tag name="KSO_WM_UNIT_ID" val="custom40490259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395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endPage"/>
  <p:tag name="KSO_WM_TEMPLATE_SUBCATEGORY" val="29"/>
  <p:tag name="KSO_WM_BEAUTIFY_FLAG" val="#wm#"/>
  <p:tag name="KSO_WM_TEMPLATE_SLIDE_ID" val="slide_06be46c9219ad451"/>
  <p:tag name="KSO_WM_TEMPLATE_INDEX" val="40490259"/>
  <p:tag name="KSO_WM_TEMPLATE_CATEGORY" val="custom"/>
  <p:tag name="KSO_WM_SLIDE_INDEX" val="5"/>
  <p:tag name="KSO_WM_SLIDE_ID" val="custom40490259_9"/>
  <p:tag name="KSO_WM_TEMPLATE_MASTER_TYPE" val="0"/>
  <p:tag name="KSO_WM_SLIDE_LAYOUT" val="a_b"/>
  <p:tag name="KSO_WM_SLIDE_LAYOUT_CNT" val="1_1"/>
  <p:tag name="KSO_WM_TAG_VERSION" val="3.0"/>
</p:tagLst>
</file>

<file path=ppt/tags/tag396.xml><?xml version="1.0" encoding="utf-8"?>
<p:tagLst xmlns:p="http://schemas.openxmlformats.org/presentationml/2006/main">
  <p:tag name="COMMONDATA" val="eyJoZGlkIjoiYWNlODEyNTNiZDQ3MjQ0NmY3YjE0ZDg1M2FjNGU2ODIifQ=="/>
</p:tagLst>
</file>

<file path=ppt/tags/tag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9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2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3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4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5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6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7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8.xml><?xml version="1.0" encoding="utf-8"?>
<p:tagLst xmlns:p="http://schemas.openxmlformats.org/presentationml/2006/main">
  <p:tag name="KSO_WM_UNIT_TYPE" val="f"/>
  <p:tag name="KSO_WM_BEAUTIFY_FLAG" val="#wm#"/>
  <p:tag name="KSO_WM_UNIT_INDEX" val="1"/>
  <p:tag name="KSO_WM_UNIT_SUBTYPE" val="c"/>
  <p:tag name="KSO_WM_UNIT_TEXT_TYPE" val="1"/>
  <p:tag name="KSO_WM_FIGMA_FLAG" val="#fgm#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49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0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9158349d72c6c0f13fd657d2095d3aa60a771457"/>
  <p:tag name="KSO_WM_NEWLAYOUT_ID" val="6970"/>
  <p:tag name="KSO_WM_FIGMA_FLAG" val="#fgm#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1.xml><?xml version="1.0" encoding="utf-8"?>
<p:tagLst xmlns:p="http://schemas.openxmlformats.org/presentationml/2006/main">
  <p:tag name="KSO_WM_UNIT_TYPE" val="f"/>
  <p:tag name="KSO_WM_BEAUTIFY_FLAG" val="#wm#"/>
  <p:tag name="KSO_WM_UNIT_INDEX" val="2"/>
  <p:tag name="KSO_WM_UNIT_SUBTYPE" val="b"/>
  <p:tag name="KSO_WM_UNIT_TEXT_TYPE" val="1"/>
  <p:tag name="KSO_WM_FIGMA_FLAG" val="#fgm#"/>
  <p:tag name="KSO_WM_UNIT_ID" val="_9*f*2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0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5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0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6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0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7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8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5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2"/>
  <p:tag name="KSO_WM_TEMPLATE_INDEX" val="40490259"/>
  <p:tag name="KSO_WM_TEMPLATE_CATEGORY" val="custom"/>
</p:tagLst>
</file>

<file path=ppt/tags/tag60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711dd73bc05423e8d3222af4770ffaa20c78a2eb"/>
  <p:tag name="KSO_WM_NEWLAYOUT_ID" val="6976"/>
  <p:tag name="KSO_WM_FIGMA_FLAG" val="#fgm#"/>
  <p:tag name="KSO_WM_UNIT_ID" val="_10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1.xml><?xml version="1.0" encoding="utf-8"?>
<p:tagLst xmlns:p="http://schemas.openxmlformats.org/presentationml/2006/main">
  <p:tag name="KSO_WM_UNIT_TYPE" val="e"/>
  <p:tag name="KSO_WM_BEAUTIFY_FLAG" val="#wm#"/>
  <p:tag name="KSO_WM_UNIT_INDEX" val="1"/>
  <p:tag name="KSO_WM_FIGMA_FLAG" val="#fgm#"/>
  <p:tag name="KSO_WM_UNIT_ID" val="_10*e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2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3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4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5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6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8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69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0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1.xml><?xml version="1.0" encoding="utf-8"?>
<p:tagLst xmlns:p="http://schemas.openxmlformats.org/presentationml/2006/main">
  <p:tag name="KSO_WM_UNIT_TYPE" val="b"/>
  <p:tag name="KSO_WM_BEAUTIFY_FLAG" val="#wm#"/>
  <p:tag name="KSO_WM_UNIT_INDEX" val="1"/>
  <p:tag name="KSO_WM_UNIT_TEXT_TYPE" val="1"/>
  <p:tag name="KSO_WM_FIGMA_FLAG" val="#fgm#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2.xml><?xml version="1.0" encoding="utf-8"?>
<p:tagLst xmlns:p="http://schemas.openxmlformats.org/presentationml/2006/main">
  <p:tag name="KSO_WM_UNIT_TYPE" val="a"/>
  <p:tag name="KSO_WM_BEAUTIFY_FLAG" val="#wm#"/>
  <p:tag name="KSO_WM_UNIT_INDEX" val="1"/>
  <p:tag name="KSO_WM_UNIT_TEXT_TYPE" val="1"/>
  <p:tag name="KSO_WM_LAYOUT_CHECK_HASH" val="23f2ea829fe3debaf7e56678060abf2e9c6e0b4c"/>
  <p:tag name="KSO_WM_NEWLAYOUT_ID" val="6982"/>
  <p:tag name="KSO_WM_FIGMA_FLAG" val="#fgm#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3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4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5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904105a6e5e87309ce057e395b7ecbe833188910"/>
  <p:tag name="KSO_WM_NEWLAYOUT_ID" val="1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9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9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9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3.xml><?xml version="1.0" encoding="utf-8"?>
<p:tagLst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9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4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9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5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30"/>
  <p:tag name="KSO_WM_TEMPLATE_CATEGORY" val="custom"/>
  <p:tag name="KSO_WM_TEMPLATE_INDEX" val="40490259"/>
</p:tagLst>
</file>

<file path=ppt/tags/tag96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50"/>
  <p:tag name="KSO_WM_TEMPLATE_CATEGORY" val="custom"/>
  <p:tag name="KSO_WM_TEMPLATE_INDEX" val="40490259"/>
</p:tagLst>
</file>

<file path=ppt/tags/tag9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8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ags/tag99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259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">
      <a:dk1>
        <a:srgbClr val="000000"/>
      </a:dk1>
      <a:lt1>
        <a:srgbClr val="FFFFFF"/>
      </a:lt1>
      <a:dk2>
        <a:srgbClr val="002166"/>
      </a:dk2>
      <a:lt2>
        <a:srgbClr val="E1ECFF"/>
      </a:lt2>
      <a:accent1>
        <a:srgbClr val="0048E5"/>
      </a:accent1>
      <a:accent2>
        <a:srgbClr val="2C70FF"/>
      </a:accent2>
      <a:accent3>
        <a:srgbClr val="63A2FF"/>
      </a:accent3>
      <a:accent4>
        <a:srgbClr val="8BA1C4"/>
      </a:accent4>
      <a:accent5>
        <a:srgbClr val="B1B1B1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WPS 演示</Application>
  <PresentationFormat>宽屏</PresentationFormat>
  <Paragraphs>86</Paragraphs>
  <Slides>16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16</vt:i4>
      </vt:variant>
    </vt:vector>
  </HeadingPairs>
  <TitlesOfParts>
    <vt:vector size="36" baseType="lpstr">
      <vt:lpstr>Arial</vt:lpstr>
      <vt:lpstr>宋体</vt:lpstr>
      <vt:lpstr>Wingdings</vt:lpstr>
      <vt:lpstr>WPS灵秀黑</vt:lpstr>
      <vt:lpstr>黑体</vt:lpstr>
      <vt:lpstr>微软雅黑</vt:lpstr>
      <vt:lpstr>Arial Unicode MS</vt:lpstr>
      <vt:lpstr>等线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认识慢性阻塞性肺疾病（COPD）</vt:lpstr>
      <vt:lpstr>目录</vt:lpstr>
      <vt:lpstr>什么是慢阻肺？</vt:lpstr>
      <vt:lpstr>定义与特征</vt:lpstr>
      <vt:lpstr>慢阻肺的发病原因与机制</vt:lpstr>
      <vt:lpstr>主要病因</vt:lpstr>
      <vt:lpstr>病理机制</vt:lpstr>
      <vt:lpstr>慢阻肺的危害与并发症</vt:lpstr>
      <vt:lpstr>直接危害</vt:lpstr>
      <vt:lpstr>系统并发症</vt:lpstr>
      <vt:lpstr>慢阻肺患者的自我管理</vt:lpstr>
      <vt:lpstr>医疗干预</vt:lpstr>
      <vt:lpstr>生活方式调整</vt:lpstr>
      <vt:lpstr>总结与展望</vt:lpstr>
      <vt:lpstr>防治关键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认识慢性阻塞性肺疾病（COPD）</dc:title>
  <dc:creator>O365</dc:creator>
  <cp:lastModifiedBy>胜胜</cp:lastModifiedBy>
  <cp:revision>2</cp:revision>
  <dcterms:created xsi:type="dcterms:W3CDTF">2025-06-23T07:12:06Z</dcterms:created>
  <dcterms:modified xsi:type="dcterms:W3CDTF">2025-06-23T07:13:10Z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AEA3AF30E4E946CFAF9D37C43339B530_13</vt:lpwstr>
  </property>
  <property fmtid="{D5CDD505-2E9C-101B-9397-08002B2CF9AE}" pid="3" name="KSOProductBuildVer">
    <vt:lpwstr>2052-12.1.0.21541</vt:lpwstr>
  </property>
  <property fmtid="{D5CDD505-2E9C-101B-9397-08002B2CF9AE}" pid="4" name="KSOTemplateUUID">
    <vt:lpwstr>v1.0_ai_69796632490</vt:lpwstr>
  </property>
</Properties>
</file>